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01"/>
  </p:notesMasterIdLst>
  <p:handoutMasterIdLst>
    <p:handoutMasterId r:id="rId102"/>
  </p:handoutMasterIdLst>
  <p:sldIdLst>
    <p:sldId id="339" r:id="rId3"/>
    <p:sldId id="423" r:id="rId4"/>
    <p:sldId id="424" r:id="rId5"/>
    <p:sldId id="425" r:id="rId6"/>
    <p:sldId id="426" r:id="rId7"/>
    <p:sldId id="427" r:id="rId8"/>
    <p:sldId id="440" r:id="rId9"/>
    <p:sldId id="429" r:id="rId10"/>
    <p:sldId id="430" r:id="rId11"/>
    <p:sldId id="444" r:id="rId12"/>
    <p:sldId id="432" r:id="rId13"/>
    <p:sldId id="441" r:id="rId14"/>
    <p:sldId id="442" r:id="rId15"/>
    <p:sldId id="443" r:id="rId16"/>
    <p:sldId id="396" r:id="rId17"/>
    <p:sldId id="397" r:id="rId18"/>
    <p:sldId id="468" r:id="rId19"/>
    <p:sldId id="449" r:id="rId20"/>
    <p:sldId id="404" r:id="rId21"/>
    <p:sldId id="403" r:id="rId22"/>
    <p:sldId id="467" r:id="rId23"/>
    <p:sldId id="450" r:id="rId24"/>
    <p:sldId id="524" r:id="rId25"/>
    <p:sldId id="408" r:id="rId26"/>
    <p:sldId id="520" r:id="rId27"/>
    <p:sldId id="453" r:id="rId28"/>
    <p:sldId id="454" r:id="rId29"/>
    <p:sldId id="470" r:id="rId30"/>
    <p:sldId id="472" r:id="rId31"/>
    <p:sldId id="535" r:id="rId32"/>
    <p:sldId id="536" r:id="rId33"/>
    <p:sldId id="541" r:id="rId34"/>
    <p:sldId id="549" r:id="rId35"/>
    <p:sldId id="477" r:id="rId36"/>
    <p:sldId id="554" r:id="rId37"/>
    <p:sldId id="555" r:id="rId38"/>
    <p:sldId id="557" r:id="rId39"/>
    <p:sldId id="559" r:id="rId40"/>
    <p:sldId id="560" r:id="rId41"/>
    <p:sldId id="561" r:id="rId42"/>
    <p:sldId id="485" r:id="rId43"/>
    <p:sldId id="486" r:id="rId44"/>
    <p:sldId id="487" r:id="rId45"/>
    <p:sldId id="488" r:id="rId46"/>
    <p:sldId id="489" r:id="rId47"/>
    <p:sldId id="491" r:id="rId48"/>
    <p:sldId id="570" r:id="rId49"/>
    <p:sldId id="492" r:id="rId50"/>
    <p:sldId id="563" r:id="rId51"/>
    <p:sldId id="493" r:id="rId52"/>
    <p:sldId id="568" r:id="rId53"/>
    <p:sldId id="494" r:id="rId54"/>
    <p:sldId id="571" r:id="rId55"/>
    <p:sldId id="572" r:id="rId56"/>
    <p:sldId id="585" r:id="rId57"/>
    <p:sldId id="587" r:id="rId58"/>
    <p:sldId id="573" r:id="rId59"/>
    <p:sldId id="586" r:id="rId60"/>
    <p:sldId id="575" r:id="rId61"/>
    <p:sldId id="576" r:id="rId62"/>
    <p:sldId id="577" r:id="rId63"/>
    <p:sldId id="578" r:id="rId64"/>
    <p:sldId id="579" r:id="rId65"/>
    <p:sldId id="592" r:id="rId66"/>
    <p:sldId id="589" r:id="rId67"/>
    <p:sldId id="580" r:id="rId68"/>
    <p:sldId id="590" r:id="rId69"/>
    <p:sldId id="497" r:id="rId70"/>
    <p:sldId id="498" r:id="rId71"/>
    <p:sldId id="634" r:id="rId72"/>
    <p:sldId id="606" r:id="rId73"/>
    <p:sldId id="602" r:id="rId74"/>
    <p:sldId id="603" r:id="rId75"/>
    <p:sldId id="604" r:id="rId76"/>
    <p:sldId id="504" r:id="rId77"/>
    <p:sldId id="608" r:id="rId78"/>
    <p:sldId id="505" r:id="rId79"/>
    <p:sldId id="615" r:id="rId80"/>
    <p:sldId id="616" r:id="rId81"/>
    <p:sldId id="617" r:id="rId82"/>
    <p:sldId id="618" r:id="rId83"/>
    <p:sldId id="620" r:id="rId84"/>
    <p:sldId id="630" r:id="rId85"/>
    <p:sldId id="621" r:id="rId86"/>
    <p:sldId id="623" r:id="rId87"/>
    <p:sldId id="624" r:id="rId88"/>
    <p:sldId id="625" r:id="rId89"/>
    <p:sldId id="626" r:id="rId90"/>
    <p:sldId id="633" r:id="rId91"/>
    <p:sldId id="511" r:id="rId92"/>
    <p:sldId id="512" r:id="rId93"/>
    <p:sldId id="513" r:id="rId94"/>
    <p:sldId id="619" r:id="rId95"/>
    <p:sldId id="628" r:id="rId96"/>
    <p:sldId id="629" r:id="rId97"/>
    <p:sldId id="519" r:id="rId98"/>
    <p:sldId id="635" r:id="rId99"/>
    <p:sldId id="395"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1E4EF"/>
    <a:srgbClr val="33C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autoAdjust="0"/>
  </p:normalViewPr>
  <p:slideViewPr>
    <p:cSldViewPr>
      <p:cViewPr varScale="1">
        <p:scale>
          <a:sx n="71" d="100"/>
          <a:sy n="71" d="100"/>
        </p:scale>
        <p:origin x="-738" y="-96"/>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A53E-7094-46CC-953C-44753E9F0E40}" type="doc">
      <dgm:prSet loTypeId="urn:microsoft.com/office/officeart/2005/8/layout/hList1" loCatId="list" qsTypeId="urn:microsoft.com/office/officeart/2005/8/quickstyle/simple3" qsCatId="simple" csTypeId="urn:microsoft.com/office/officeart/2005/8/colors/accent2_2" csCatId="accent2" phldr="1"/>
      <dgm:spPr/>
      <dgm:t>
        <a:bodyPr/>
        <a:lstStyle/>
        <a:p>
          <a:endParaRPr lang="zh-CN" altLang="en-US"/>
        </a:p>
      </dgm:t>
    </dgm:pt>
    <dgm:pt modelId="{33A7D5EC-7E40-45B7-81F9-A984EAA96BC4}">
      <dgm:prSet>
        <dgm:style>
          <a:lnRef idx="0">
            <a:schemeClr val="accent2"/>
          </a:lnRef>
          <a:fillRef idx="3">
            <a:schemeClr val="accent2"/>
          </a:fillRef>
          <a:effectRef idx="3">
            <a:schemeClr val="accent2"/>
          </a:effectRef>
          <a:fontRef idx="minor">
            <a:schemeClr val="lt1"/>
          </a:fontRef>
        </dgm:style>
      </dgm:prSet>
      <dgm:spPr/>
      <dgm:t>
        <a:bodyPr/>
        <a:lstStyle/>
        <a:p>
          <a:pPr rtl="0"/>
          <a:r>
            <a:rPr lang="zh-CN" b="1" dirty="0" smtClean="0">
              <a:latin typeface="+mj-ea"/>
              <a:ea typeface="+mj-ea"/>
            </a:rPr>
            <a:t>说明：</a:t>
          </a:r>
          <a:endParaRPr lang="en-US" b="1" dirty="0">
            <a:latin typeface="+mj-ea"/>
            <a:ea typeface="+mj-ea"/>
          </a:endParaRPr>
        </a:p>
      </dgm:t>
    </dgm:pt>
    <dgm:pt modelId="{927B034D-A556-4975-ACFA-F66FA4148332}" type="parTrans" cxnId="{D6EA6DDE-FBE0-4D6A-8BA9-6A94E69243CD}">
      <dgm:prSet/>
      <dgm:spPr/>
      <dgm:t>
        <a:bodyPr/>
        <a:lstStyle/>
        <a:p>
          <a:endParaRPr lang="zh-CN" altLang="en-US" b="1">
            <a:latin typeface="+mj-ea"/>
            <a:ea typeface="+mj-ea"/>
          </a:endParaRPr>
        </a:p>
      </dgm:t>
    </dgm:pt>
    <dgm:pt modelId="{1205B2FF-121B-4B84-8BC5-5759E64F1B94}" type="sibTrans" cxnId="{D6EA6DDE-FBE0-4D6A-8BA9-6A94E69243CD}">
      <dgm:prSet/>
      <dgm:spPr/>
      <dgm:t>
        <a:bodyPr/>
        <a:lstStyle/>
        <a:p>
          <a:endParaRPr lang="zh-CN" altLang="en-US" b="1">
            <a:latin typeface="+mj-ea"/>
            <a:ea typeface="+mj-ea"/>
          </a:endParaRPr>
        </a:p>
      </dgm:t>
    </dgm:pt>
    <dgm:pt modelId="{AFC1F606-CB1B-4C60-A3C0-D8199296B99E}">
      <dgm:prSet/>
      <dgm:spPr/>
      <dgm:t>
        <a:bodyPr/>
        <a:lstStyle/>
        <a:p>
          <a:pPr rtl="0"/>
          <a:r>
            <a:rPr lang="zh-CN" b="1" dirty="0" smtClean="0">
              <a:latin typeface="+mj-ea"/>
              <a:ea typeface="+mj-ea"/>
            </a:rPr>
            <a:t>两个有相互依赖关系的随机变量     和    所组成的随机矢量                     的联合熵        等于第一个随机变量的熵         与第一个随机变量       已知的前提下，第二个随机变量      的条件熵               之和。</a:t>
          </a:r>
          <a:endParaRPr lang="en-US" b="1" dirty="0">
            <a:latin typeface="+mj-ea"/>
            <a:ea typeface="+mj-ea"/>
          </a:endParaRPr>
        </a:p>
      </dgm:t>
    </dgm:pt>
    <dgm:pt modelId="{63691200-67EF-4697-81A6-96E3DFD32C57}" type="parTrans" cxnId="{F6A15C08-6A85-4B5C-8104-B659223592CC}">
      <dgm:prSet/>
      <dgm:spPr/>
      <dgm:t>
        <a:bodyPr/>
        <a:lstStyle/>
        <a:p>
          <a:endParaRPr lang="zh-CN" altLang="en-US" b="1">
            <a:latin typeface="+mj-ea"/>
            <a:ea typeface="+mj-ea"/>
          </a:endParaRPr>
        </a:p>
      </dgm:t>
    </dgm:pt>
    <dgm:pt modelId="{6ECB2E5B-3C49-4440-80E7-AB30E4B93C96}" type="sibTrans" cxnId="{F6A15C08-6A85-4B5C-8104-B659223592CC}">
      <dgm:prSet/>
      <dgm:spPr/>
      <dgm:t>
        <a:bodyPr/>
        <a:lstStyle/>
        <a:p>
          <a:endParaRPr lang="zh-CN" altLang="en-US" b="1">
            <a:latin typeface="+mj-ea"/>
            <a:ea typeface="+mj-ea"/>
          </a:endParaRPr>
        </a:p>
      </dgm:t>
    </dgm:pt>
    <dgm:pt modelId="{200B5313-9618-4E30-8CB4-210EEFE65B2D}" type="pres">
      <dgm:prSet presAssocID="{6004A53E-7094-46CC-953C-44753E9F0E40}" presName="Name0" presStyleCnt="0">
        <dgm:presLayoutVars>
          <dgm:dir/>
          <dgm:animLvl val="lvl"/>
          <dgm:resizeHandles val="exact"/>
        </dgm:presLayoutVars>
      </dgm:prSet>
      <dgm:spPr/>
      <dgm:t>
        <a:bodyPr/>
        <a:lstStyle/>
        <a:p>
          <a:endParaRPr lang="zh-CN" altLang="en-US"/>
        </a:p>
      </dgm:t>
    </dgm:pt>
    <dgm:pt modelId="{28B32AFE-8F2C-41C9-B262-A26F60B718ED}" type="pres">
      <dgm:prSet presAssocID="{33A7D5EC-7E40-45B7-81F9-A984EAA96BC4}" presName="composite" presStyleCnt="0"/>
      <dgm:spPr/>
    </dgm:pt>
    <dgm:pt modelId="{7C262B94-4A73-41E1-8BB3-DCBDB80A3BCB}" type="pres">
      <dgm:prSet presAssocID="{33A7D5EC-7E40-45B7-81F9-A984EAA96BC4}" presName="parTx" presStyleLbl="alignNode1" presStyleIdx="0" presStyleCnt="1">
        <dgm:presLayoutVars>
          <dgm:chMax val="0"/>
          <dgm:chPref val="0"/>
          <dgm:bulletEnabled val="1"/>
        </dgm:presLayoutVars>
      </dgm:prSet>
      <dgm:spPr/>
      <dgm:t>
        <a:bodyPr/>
        <a:lstStyle/>
        <a:p>
          <a:endParaRPr lang="zh-CN" altLang="en-US"/>
        </a:p>
      </dgm:t>
    </dgm:pt>
    <dgm:pt modelId="{3B67100A-3A9D-45A1-A5C5-867D48DA8AEF}" type="pres">
      <dgm:prSet presAssocID="{33A7D5EC-7E40-45B7-81F9-A984EAA96BC4}" presName="desTx" presStyleLbl="alignAccFollowNode1" presStyleIdx="0" presStyleCnt="1">
        <dgm:presLayoutVars>
          <dgm:bulletEnabled val="1"/>
        </dgm:presLayoutVars>
      </dgm:prSet>
      <dgm:spPr/>
      <dgm:t>
        <a:bodyPr/>
        <a:lstStyle/>
        <a:p>
          <a:endParaRPr lang="zh-CN" altLang="en-US"/>
        </a:p>
      </dgm:t>
    </dgm:pt>
  </dgm:ptLst>
  <dgm:cxnLst>
    <dgm:cxn modelId="{E0B2B337-4035-4E84-8712-E72D26798C75}" type="presOf" srcId="{AFC1F606-CB1B-4C60-A3C0-D8199296B99E}" destId="{3B67100A-3A9D-45A1-A5C5-867D48DA8AEF}" srcOrd="0" destOrd="0" presId="urn:microsoft.com/office/officeart/2005/8/layout/hList1"/>
    <dgm:cxn modelId="{2B6EB031-9154-42C2-90AE-4CD851014D14}" type="presOf" srcId="{6004A53E-7094-46CC-953C-44753E9F0E40}" destId="{200B5313-9618-4E30-8CB4-210EEFE65B2D}" srcOrd="0" destOrd="0" presId="urn:microsoft.com/office/officeart/2005/8/layout/hList1"/>
    <dgm:cxn modelId="{D6EA6DDE-FBE0-4D6A-8BA9-6A94E69243CD}" srcId="{6004A53E-7094-46CC-953C-44753E9F0E40}" destId="{33A7D5EC-7E40-45B7-81F9-A984EAA96BC4}" srcOrd="0" destOrd="0" parTransId="{927B034D-A556-4975-ACFA-F66FA4148332}" sibTransId="{1205B2FF-121B-4B84-8BC5-5759E64F1B94}"/>
    <dgm:cxn modelId="{9D413CF8-9FCF-4B60-AA55-8D25C8759BB3}" type="presOf" srcId="{33A7D5EC-7E40-45B7-81F9-A984EAA96BC4}" destId="{7C262B94-4A73-41E1-8BB3-DCBDB80A3BCB}" srcOrd="0" destOrd="0" presId="urn:microsoft.com/office/officeart/2005/8/layout/hList1"/>
    <dgm:cxn modelId="{F6A15C08-6A85-4B5C-8104-B659223592CC}" srcId="{33A7D5EC-7E40-45B7-81F9-A984EAA96BC4}" destId="{AFC1F606-CB1B-4C60-A3C0-D8199296B99E}" srcOrd="0" destOrd="0" parTransId="{63691200-67EF-4697-81A6-96E3DFD32C57}" sibTransId="{6ECB2E5B-3C49-4440-80E7-AB30E4B93C96}"/>
    <dgm:cxn modelId="{0EBB1B7E-36D2-489D-A6E7-242B2EBE4FAB}" type="presParOf" srcId="{200B5313-9618-4E30-8CB4-210EEFE65B2D}" destId="{28B32AFE-8F2C-41C9-B262-A26F60B718ED}" srcOrd="0" destOrd="0" presId="urn:microsoft.com/office/officeart/2005/8/layout/hList1"/>
    <dgm:cxn modelId="{B2A374E8-B192-46A7-9A21-35DB9F373017}" type="presParOf" srcId="{28B32AFE-8F2C-41C9-B262-A26F60B718ED}" destId="{7C262B94-4A73-41E1-8BB3-DCBDB80A3BCB}" srcOrd="0" destOrd="0" presId="urn:microsoft.com/office/officeart/2005/8/layout/hList1"/>
    <dgm:cxn modelId="{33D6E8B0-5D80-4876-BA79-1200471731A6}" type="presParOf" srcId="{28B32AFE-8F2C-41C9-B262-A26F60B718ED}" destId="{3B67100A-3A9D-45A1-A5C5-867D48DA8AE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D0E89D-48DB-4A8F-B407-6F9FB335DE15}" type="doc">
      <dgm:prSet loTypeId="urn:microsoft.com/office/officeart/2005/8/layout/hList1" loCatId="list" qsTypeId="urn:microsoft.com/office/officeart/2005/8/quickstyle/3d2" qsCatId="3D" csTypeId="urn:microsoft.com/office/officeart/2005/8/colors/colorful1#1" csCatId="colorful" phldr="1"/>
      <dgm:spPr/>
      <dgm:t>
        <a:bodyPr/>
        <a:lstStyle/>
        <a:p>
          <a:endParaRPr lang="zh-CN" altLang="en-US"/>
        </a:p>
      </dgm:t>
    </dgm:pt>
    <dgm:pt modelId="{885323E5-660C-4D41-9C54-8D8906136353}">
      <dgm:prSet/>
      <dgm:spPr/>
      <dgm:t>
        <a:bodyPr/>
        <a:lstStyle/>
        <a:p>
          <a:pPr algn="l" rtl="0"/>
          <a:r>
            <a:rPr lang="zh-CN" altLang="en-US" b="1" dirty="0" smtClean="0">
              <a:solidFill>
                <a:srgbClr val="0000FF"/>
              </a:solidFill>
              <a:latin typeface="+mj-ea"/>
              <a:ea typeface="+mj-ea"/>
            </a:rPr>
            <a:t>上式</a:t>
          </a:r>
          <a:r>
            <a:rPr lang="zh-CN" b="1" dirty="0" smtClean="0">
              <a:solidFill>
                <a:srgbClr val="0000FF"/>
              </a:solidFill>
              <a:latin typeface="+mj-ea"/>
              <a:ea typeface="+mj-ea"/>
            </a:rPr>
            <a:t>说明</a:t>
          </a:r>
          <a:r>
            <a:rPr lang="en-US" altLang="zh-CN" b="1" dirty="0" smtClean="0">
              <a:solidFill>
                <a:srgbClr val="0000FF"/>
              </a:solidFill>
              <a:latin typeface="+mj-ea"/>
              <a:ea typeface="+mj-ea"/>
            </a:rPr>
            <a:t>:  </a:t>
          </a:r>
          <a:r>
            <a:rPr lang="zh-CN" b="1" dirty="0" smtClean="0">
              <a:solidFill>
                <a:srgbClr val="0000FF"/>
              </a:solidFill>
              <a:latin typeface="+mj-ea"/>
              <a:ea typeface="+mj-ea"/>
            </a:rPr>
            <a:t>二维离散平稳有记忆信源的熵小于等于二维离散平稳无记忆信源的熵</a:t>
          </a:r>
          <a:endParaRPr lang="zh-CN" b="1" dirty="0">
            <a:solidFill>
              <a:srgbClr val="0000FF"/>
            </a:solidFill>
            <a:latin typeface="+mj-ea"/>
            <a:ea typeface="+mj-ea"/>
          </a:endParaRPr>
        </a:p>
      </dgm:t>
    </dgm:pt>
    <dgm:pt modelId="{7856EAB7-9D70-4D98-9973-1703BCEDF708}" type="parTrans" cxnId="{AEAF1E97-3191-43C4-B551-21604FA07680}">
      <dgm:prSet/>
      <dgm:spPr/>
      <dgm:t>
        <a:bodyPr/>
        <a:lstStyle/>
        <a:p>
          <a:pPr algn="l"/>
          <a:endParaRPr lang="zh-CN" altLang="en-US" b="1">
            <a:latin typeface="+mj-ea"/>
            <a:ea typeface="+mj-ea"/>
          </a:endParaRPr>
        </a:p>
      </dgm:t>
    </dgm:pt>
    <dgm:pt modelId="{78CFB692-C894-4B81-A7C4-8432A7862BBF}" type="sibTrans" cxnId="{AEAF1E97-3191-43C4-B551-21604FA07680}">
      <dgm:prSet/>
      <dgm:spPr/>
      <dgm:t>
        <a:bodyPr/>
        <a:lstStyle/>
        <a:p>
          <a:pPr algn="l"/>
          <a:endParaRPr lang="zh-CN" altLang="en-US" b="1">
            <a:latin typeface="+mj-ea"/>
            <a:ea typeface="+mj-ea"/>
          </a:endParaRPr>
        </a:p>
      </dgm:t>
    </dgm:pt>
    <dgm:pt modelId="{3086144E-CCB5-462C-852C-8DE53D02DE26}">
      <dgm:prSet/>
      <dgm:spPr/>
      <dgm:t>
        <a:bodyPr/>
        <a:lstStyle/>
        <a:p>
          <a:pPr algn="l" rtl="0"/>
          <a:r>
            <a:rPr lang="zh-CN" b="1" dirty="0" smtClean="0">
              <a:latin typeface="+mj-ea"/>
              <a:ea typeface="+mj-ea"/>
            </a:rPr>
            <a:t>对于二维离散平稳无记忆信源，</a:t>
          </a:r>
          <a:r>
            <a:rPr lang="en-US" b="1" dirty="0" smtClean="0">
              <a:latin typeface="+mj-ea"/>
              <a:ea typeface="+mj-ea"/>
            </a:rPr>
            <a:t>X1</a:t>
          </a:r>
          <a:r>
            <a:rPr lang="zh-CN" b="1" dirty="0" smtClean="0">
              <a:latin typeface="+mj-ea"/>
              <a:ea typeface="+mj-ea"/>
            </a:rPr>
            <a:t>对</a:t>
          </a:r>
          <a:r>
            <a:rPr lang="en-US" b="1" dirty="0" smtClean="0">
              <a:latin typeface="+mj-ea"/>
              <a:ea typeface="+mj-ea"/>
            </a:rPr>
            <a:t>X2</a:t>
          </a:r>
          <a:r>
            <a:rPr lang="zh-CN" b="1" dirty="0" smtClean="0">
              <a:latin typeface="+mj-ea"/>
              <a:ea typeface="+mj-ea"/>
            </a:rPr>
            <a:t>不产生任何影响。</a:t>
          </a:r>
          <a:endParaRPr lang="zh-CN" b="1" dirty="0">
            <a:latin typeface="+mj-ea"/>
            <a:ea typeface="+mj-ea"/>
          </a:endParaRPr>
        </a:p>
      </dgm:t>
    </dgm:pt>
    <dgm:pt modelId="{6B26FF7C-5EB7-40C5-BD99-4732D7F4AFC7}" type="parTrans" cxnId="{B0F0108A-BCF4-4453-9C33-BC8077100B01}">
      <dgm:prSet/>
      <dgm:spPr/>
      <dgm:t>
        <a:bodyPr/>
        <a:lstStyle/>
        <a:p>
          <a:pPr algn="l"/>
          <a:endParaRPr lang="zh-CN" altLang="en-US" b="1">
            <a:latin typeface="+mj-ea"/>
            <a:ea typeface="+mj-ea"/>
          </a:endParaRPr>
        </a:p>
      </dgm:t>
    </dgm:pt>
    <dgm:pt modelId="{FF2C3406-620E-4227-92C3-EFF95AFFD501}" type="sibTrans" cxnId="{B0F0108A-BCF4-4453-9C33-BC8077100B01}">
      <dgm:prSet/>
      <dgm:spPr/>
      <dgm:t>
        <a:bodyPr/>
        <a:lstStyle/>
        <a:p>
          <a:pPr algn="l"/>
          <a:endParaRPr lang="zh-CN" altLang="en-US" b="1">
            <a:latin typeface="+mj-ea"/>
            <a:ea typeface="+mj-ea"/>
          </a:endParaRPr>
        </a:p>
      </dgm:t>
    </dgm:pt>
    <dgm:pt modelId="{C458CF9D-D563-47B6-BC43-54EDC135114A}">
      <dgm:prSet/>
      <dgm:spPr/>
      <dgm:t>
        <a:bodyPr/>
        <a:lstStyle/>
        <a:p>
          <a:pPr algn="l" rtl="0"/>
          <a:r>
            <a:rPr lang="zh-CN" b="1" dirty="0" smtClean="0">
              <a:latin typeface="+mj-ea"/>
              <a:ea typeface="+mj-ea"/>
            </a:rPr>
            <a:t>对于二维离散平稳有记忆信源，由于</a:t>
          </a:r>
          <a:r>
            <a:rPr lang="en-US" b="1" dirty="0" smtClean="0">
              <a:latin typeface="+mj-ea"/>
              <a:ea typeface="+mj-ea"/>
            </a:rPr>
            <a:t>X1</a:t>
          </a:r>
          <a:r>
            <a:rPr lang="zh-CN" b="1" dirty="0" smtClean="0">
              <a:latin typeface="+mj-ea"/>
              <a:ea typeface="+mj-ea"/>
            </a:rPr>
            <a:t>和</a:t>
          </a:r>
          <a:r>
            <a:rPr lang="en-US" b="1" dirty="0" smtClean="0">
              <a:latin typeface="+mj-ea"/>
              <a:ea typeface="+mj-ea"/>
            </a:rPr>
            <a:t>X2</a:t>
          </a:r>
          <a:r>
            <a:rPr lang="zh-CN" b="1" dirty="0" smtClean="0">
              <a:latin typeface="+mj-ea"/>
              <a:ea typeface="+mj-ea"/>
            </a:rPr>
            <a:t>有统计依赖关系， </a:t>
          </a:r>
          <a:r>
            <a:rPr lang="en-US" b="1" dirty="0" smtClean="0">
              <a:latin typeface="+mj-ea"/>
              <a:ea typeface="+mj-ea"/>
            </a:rPr>
            <a:t>X1</a:t>
          </a:r>
          <a:r>
            <a:rPr lang="zh-CN" b="1" dirty="0" smtClean="0">
              <a:latin typeface="+mj-ea"/>
              <a:ea typeface="+mj-ea"/>
            </a:rPr>
            <a:t>的发生会提供</a:t>
          </a:r>
          <a:r>
            <a:rPr lang="en-US" b="1" dirty="0" smtClean="0">
              <a:latin typeface="+mj-ea"/>
              <a:ea typeface="+mj-ea"/>
            </a:rPr>
            <a:t>X2</a:t>
          </a:r>
          <a:r>
            <a:rPr lang="zh-CN" b="1" dirty="0" smtClean="0">
              <a:latin typeface="+mj-ea"/>
              <a:ea typeface="+mj-ea"/>
            </a:rPr>
            <a:t>的部分相关信息。</a:t>
          </a:r>
          <a:endParaRPr lang="zh-CN" b="1" dirty="0">
            <a:latin typeface="+mj-ea"/>
            <a:ea typeface="+mj-ea"/>
          </a:endParaRPr>
        </a:p>
      </dgm:t>
    </dgm:pt>
    <dgm:pt modelId="{2DB347D9-3A68-47B1-AECE-9627EC813A1E}" type="parTrans" cxnId="{AD1CB03D-EFBC-4AD8-88F3-48B630C8CD4D}">
      <dgm:prSet/>
      <dgm:spPr/>
      <dgm:t>
        <a:bodyPr/>
        <a:lstStyle/>
        <a:p>
          <a:pPr algn="l"/>
          <a:endParaRPr lang="zh-CN" altLang="en-US" b="1">
            <a:latin typeface="+mj-ea"/>
            <a:ea typeface="+mj-ea"/>
          </a:endParaRPr>
        </a:p>
      </dgm:t>
    </dgm:pt>
    <dgm:pt modelId="{08F041AA-0785-46A7-A865-B2A28A90E837}" type="sibTrans" cxnId="{AD1CB03D-EFBC-4AD8-88F3-48B630C8CD4D}">
      <dgm:prSet/>
      <dgm:spPr/>
      <dgm:t>
        <a:bodyPr/>
        <a:lstStyle/>
        <a:p>
          <a:pPr algn="l"/>
          <a:endParaRPr lang="zh-CN" altLang="en-US" b="1">
            <a:latin typeface="+mj-ea"/>
            <a:ea typeface="+mj-ea"/>
          </a:endParaRPr>
        </a:p>
      </dgm:t>
    </dgm:pt>
    <dgm:pt modelId="{8EE02190-03CB-43AF-9873-796081012DCC}" type="pres">
      <dgm:prSet presAssocID="{CAD0E89D-48DB-4A8F-B407-6F9FB335DE15}" presName="Name0" presStyleCnt="0">
        <dgm:presLayoutVars>
          <dgm:dir/>
          <dgm:animLvl val="lvl"/>
          <dgm:resizeHandles val="exact"/>
        </dgm:presLayoutVars>
      </dgm:prSet>
      <dgm:spPr/>
      <dgm:t>
        <a:bodyPr/>
        <a:lstStyle/>
        <a:p>
          <a:endParaRPr lang="zh-CN" altLang="en-US"/>
        </a:p>
      </dgm:t>
    </dgm:pt>
    <dgm:pt modelId="{7B3EE645-A4F5-4B82-849B-129BABB46279}" type="pres">
      <dgm:prSet presAssocID="{885323E5-660C-4D41-9C54-8D8906136353}" presName="composite" presStyleCnt="0"/>
      <dgm:spPr/>
    </dgm:pt>
    <dgm:pt modelId="{799D9452-7C21-4D8D-AE6E-17EA9FF26161}" type="pres">
      <dgm:prSet presAssocID="{885323E5-660C-4D41-9C54-8D8906136353}" presName="parTx" presStyleLbl="alignNode1" presStyleIdx="0" presStyleCnt="1">
        <dgm:presLayoutVars>
          <dgm:chMax val="0"/>
          <dgm:chPref val="0"/>
          <dgm:bulletEnabled val="1"/>
        </dgm:presLayoutVars>
      </dgm:prSet>
      <dgm:spPr/>
      <dgm:t>
        <a:bodyPr/>
        <a:lstStyle/>
        <a:p>
          <a:endParaRPr lang="zh-CN" altLang="en-US"/>
        </a:p>
      </dgm:t>
    </dgm:pt>
    <dgm:pt modelId="{441FDA4E-9A32-4870-8ED1-60555205415A}" type="pres">
      <dgm:prSet presAssocID="{885323E5-660C-4D41-9C54-8D8906136353}" presName="desTx" presStyleLbl="alignAccFollowNode1" presStyleIdx="0" presStyleCnt="1">
        <dgm:presLayoutVars>
          <dgm:bulletEnabled val="1"/>
        </dgm:presLayoutVars>
      </dgm:prSet>
      <dgm:spPr/>
      <dgm:t>
        <a:bodyPr/>
        <a:lstStyle/>
        <a:p>
          <a:endParaRPr lang="zh-CN" altLang="en-US"/>
        </a:p>
      </dgm:t>
    </dgm:pt>
  </dgm:ptLst>
  <dgm:cxnLst>
    <dgm:cxn modelId="{2CFF92CC-84ED-4429-BE55-FB2CAE050A3A}" type="presOf" srcId="{3086144E-CCB5-462C-852C-8DE53D02DE26}" destId="{441FDA4E-9A32-4870-8ED1-60555205415A}" srcOrd="0" destOrd="0" presId="urn:microsoft.com/office/officeart/2005/8/layout/hList1"/>
    <dgm:cxn modelId="{AD1CB03D-EFBC-4AD8-88F3-48B630C8CD4D}" srcId="{885323E5-660C-4D41-9C54-8D8906136353}" destId="{C458CF9D-D563-47B6-BC43-54EDC135114A}" srcOrd="1" destOrd="0" parTransId="{2DB347D9-3A68-47B1-AECE-9627EC813A1E}" sibTransId="{08F041AA-0785-46A7-A865-B2A28A90E837}"/>
    <dgm:cxn modelId="{B0F0108A-BCF4-4453-9C33-BC8077100B01}" srcId="{885323E5-660C-4D41-9C54-8D8906136353}" destId="{3086144E-CCB5-462C-852C-8DE53D02DE26}" srcOrd="0" destOrd="0" parTransId="{6B26FF7C-5EB7-40C5-BD99-4732D7F4AFC7}" sibTransId="{FF2C3406-620E-4227-92C3-EFF95AFFD501}"/>
    <dgm:cxn modelId="{D231A1F2-88B0-4151-8ACB-0D07E472C888}" type="presOf" srcId="{C458CF9D-D563-47B6-BC43-54EDC135114A}" destId="{441FDA4E-9A32-4870-8ED1-60555205415A}" srcOrd="0" destOrd="1" presId="urn:microsoft.com/office/officeart/2005/8/layout/hList1"/>
    <dgm:cxn modelId="{5B79AA93-CB00-4062-8BE4-FF8852E11F7E}" type="presOf" srcId="{CAD0E89D-48DB-4A8F-B407-6F9FB335DE15}" destId="{8EE02190-03CB-43AF-9873-796081012DCC}" srcOrd="0" destOrd="0" presId="urn:microsoft.com/office/officeart/2005/8/layout/hList1"/>
    <dgm:cxn modelId="{AEAF1E97-3191-43C4-B551-21604FA07680}" srcId="{CAD0E89D-48DB-4A8F-B407-6F9FB335DE15}" destId="{885323E5-660C-4D41-9C54-8D8906136353}" srcOrd="0" destOrd="0" parTransId="{7856EAB7-9D70-4D98-9973-1703BCEDF708}" sibTransId="{78CFB692-C894-4B81-A7C4-8432A7862BBF}"/>
    <dgm:cxn modelId="{1D24F72C-69A6-4033-8314-C429030D014F}" type="presOf" srcId="{885323E5-660C-4D41-9C54-8D8906136353}" destId="{799D9452-7C21-4D8D-AE6E-17EA9FF26161}" srcOrd="0" destOrd="0" presId="urn:microsoft.com/office/officeart/2005/8/layout/hList1"/>
    <dgm:cxn modelId="{F5955273-435C-488D-ACF0-CA39F2372A34}" type="presParOf" srcId="{8EE02190-03CB-43AF-9873-796081012DCC}" destId="{7B3EE645-A4F5-4B82-849B-129BABB46279}" srcOrd="0" destOrd="0" presId="urn:microsoft.com/office/officeart/2005/8/layout/hList1"/>
    <dgm:cxn modelId="{F33658B8-F888-4BC1-9983-3FC2CE52CF1B}" type="presParOf" srcId="{7B3EE645-A4F5-4B82-849B-129BABB46279}" destId="{799D9452-7C21-4D8D-AE6E-17EA9FF26161}" srcOrd="0" destOrd="0" presId="urn:microsoft.com/office/officeart/2005/8/layout/hList1"/>
    <dgm:cxn modelId="{B83359F6-972F-4B3B-822F-044FEEBC2331}" type="presParOf" srcId="{7B3EE645-A4F5-4B82-849B-129BABB46279}" destId="{441FDA4E-9A32-4870-8ED1-60555205415A}" srcOrd="1" destOrd="0" presId="urn:microsoft.com/office/officeart/2005/8/layout/h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BDD31A-3BF7-4A49-A9D5-888B50990324}" type="doc">
      <dgm:prSet loTypeId="urn:microsoft.com/office/officeart/2005/8/layout/hList1" loCatId="list" qsTypeId="urn:microsoft.com/office/officeart/2005/8/quickstyle/3d1" qsCatId="3D" csTypeId="urn:microsoft.com/office/officeart/2005/8/colors/colorful1#2" csCatId="colorful" phldr="1"/>
      <dgm:spPr/>
      <dgm:t>
        <a:bodyPr/>
        <a:lstStyle/>
        <a:p>
          <a:endParaRPr lang="zh-CN" altLang="en-US"/>
        </a:p>
      </dgm:t>
    </dgm:pt>
    <dgm:pt modelId="{4F324B1F-A64A-407F-A7BB-38632313EC02}">
      <dgm:prSet/>
      <dgm:spPr/>
      <dgm:t>
        <a:bodyPr/>
        <a:lstStyle/>
        <a:p>
          <a:pPr rtl="0"/>
          <a:r>
            <a:rPr lang="zh-CN" b="1" dirty="0" smtClean="0">
              <a:latin typeface="+mj-ea"/>
              <a:ea typeface="+mj-ea"/>
            </a:rPr>
            <a:t>发</a:t>
          </a:r>
          <a:r>
            <a:rPr lang="en-US" altLang="zh-CN" b="1" dirty="0" smtClean="0">
              <a:latin typeface="+mj-ea"/>
              <a:ea typeface="+mj-ea"/>
            </a:rPr>
            <a:t>  </a:t>
          </a:r>
          <a:r>
            <a:rPr lang="zh-CN" b="1" dirty="0" smtClean="0">
              <a:latin typeface="+mj-ea"/>
              <a:ea typeface="+mj-ea"/>
            </a:rPr>
            <a:t>现：</a:t>
          </a:r>
          <a:endParaRPr lang="zh-CN" b="1" dirty="0">
            <a:latin typeface="+mj-ea"/>
            <a:ea typeface="+mj-ea"/>
          </a:endParaRPr>
        </a:p>
      </dgm:t>
    </dgm:pt>
    <dgm:pt modelId="{A1A7ECC8-6878-4FD9-A7F5-CF7C5C50E734}" type="parTrans" cxnId="{CC8AC722-9DC4-4204-8584-E6BA86B52937}">
      <dgm:prSet/>
      <dgm:spPr/>
      <dgm:t>
        <a:bodyPr/>
        <a:lstStyle/>
        <a:p>
          <a:endParaRPr lang="zh-CN" altLang="en-US" b="1">
            <a:latin typeface="+mj-ea"/>
            <a:ea typeface="+mj-ea"/>
          </a:endParaRPr>
        </a:p>
      </dgm:t>
    </dgm:pt>
    <dgm:pt modelId="{C0FF3CE6-B1A0-490D-8974-B0085BF744B4}" type="sibTrans" cxnId="{CC8AC722-9DC4-4204-8584-E6BA86B52937}">
      <dgm:prSet/>
      <dgm:spPr/>
      <dgm:t>
        <a:bodyPr/>
        <a:lstStyle/>
        <a:p>
          <a:endParaRPr lang="zh-CN" altLang="en-US" b="1">
            <a:latin typeface="+mj-ea"/>
            <a:ea typeface="+mj-ea"/>
          </a:endParaRPr>
        </a:p>
      </dgm:t>
    </dgm:pt>
    <dgm:pt modelId="{C7B15970-5700-4259-AF7E-9452CB80BED3}">
      <dgm:prSet/>
      <dgm:spPr/>
      <dgm:t>
        <a:bodyPr/>
        <a:lstStyle/>
        <a:p>
          <a:pPr rtl="0"/>
          <a:r>
            <a:rPr lang="zh-CN" b="1" dirty="0" smtClean="0">
              <a:latin typeface="+mj-ea"/>
              <a:ea typeface="+mj-ea"/>
            </a:rPr>
            <a:t>连续信源的熵，多了一项</a:t>
          </a:r>
          <a:r>
            <a:rPr lang="zh-CN" altLang="en-US" b="1" dirty="0" smtClean="0">
              <a:latin typeface="+mj-ea"/>
              <a:ea typeface="+mj-ea"/>
            </a:rPr>
            <a:t>，</a:t>
          </a:r>
          <a:r>
            <a:rPr lang="zh-CN" b="1" dirty="0" smtClean="0">
              <a:latin typeface="+mj-ea"/>
              <a:ea typeface="+mj-ea"/>
            </a:rPr>
            <a:t>且多出来的一项为无穷大项</a:t>
          </a:r>
          <a:endParaRPr lang="zh-CN" b="1" dirty="0">
            <a:latin typeface="+mj-ea"/>
            <a:ea typeface="+mj-ea"/>
          </a:endParaRPr>
        </a:p>
      </dgm:t>
    </dgm:pt>
    <dgm:pt modelId="{F9CFD68C-C739-4944-A908-277E190339B4}" type="parTrans" cxnId="{6930E39E-16F5-4A9B-9115-19AA564B9364}">
      <dgm:prSet/>
      <dgm:spPr/>
      <dgm:t>
        <a:bodyPr/>
        <a:lstStyle/>
        <a:p>
          <a:endParaRPr lang="zh-CN" altLang="en-US" b="1">
            <a:latin typeface="+mj-ea"/>
            <a:ea typeface="+mj-ea"/>
          </a:endParaRPr>
        </a:p>
      </dgm:t>
    </dgm:pt>
    <dgm:pt modelId="{073C3BF6-406F-4011-A43F-7A99F6D85BA7}" type="sibTrans" cxnId="{6930E39E-16F5-4A9B-9115-19AA564B9364}">
      <dgm:prSet/>
      <dgm:spPr/>
      <dgm:t>
        <a:bodyPr/>
        <a:lstStyle/>
        <a:p>
          <a:endParaRPr lang="zh-CN" altLang="en-US" b="1">
            <a:latin typeface="+mj-ea"/>
            <a:ea typeface="+mj-ea"/>
          </a:endParaRPr>
        </a:p>
      </dgm:t>
    </dgm:pt>
    <dgm:pt modelId="{A29F7D17-502B-464C-9EF1-14E30D085F95}">
      <dgm:prSet/>
      <dgm:spPr/>
      <dgm:t>
        <a:bodyPr/>
        <a:lstStyle/>
        <a:p>
          <a:pPr rtl="0"/>
          <a:r>
            <a:rPr lang="zh-CN" b="1" dirty="0" smtClean="0">
              <a:latin typeface="+mj-ea"/>
              <a:ea typeface="+mj-ea"/>
            </a:rPr>
            <a:t>即：连续信源的熵为无穷大。</a:t>
          </a:r>
          <a:endParaRPr lang="zh-CN" b="1" dirty="0">
            <a:latin typeface="+mj-ea"/>
            <a:ea typeface="+mj-ea"/>
          </a:endParaRPr>
        </a:p>
      </dgm:t>
    </dgm:pt>
    <dgm:pt modelId="{4D6C8E5B-3ECE-4B4E-B73A-9D1A6A8D9711}" type="parTrans" cxnId="{BFCC0C93-141E-49FF-8F63-3888308EC3FE}">
      <dgm:prSet/>
      <dgm:spPr/>
      <dgm:t>
        <a:bodyPr/>
        <a:lstStyle/>
        <a:p>
          <a:endParaRPr lang="zh-CN" altLang="en-US" b="1">
            <a:latin typeface="+mj-ea"/>
            <a:ea typeface="+mj-ea"/>
          </a:endParaRPr>
        </a:p>
      </dgm:t>
    </dgm:pt>
    <dgm:pt modelId="{E58C35F0-7445-4DE1-BD10-3CE4E35685D2}" type="sibTrans" cxnId="{BFCC0C93-141E-49FF-8F63-3888308EC3FE}">
      <dgm:prSet/>
      <dgm:spPr/>
      <dgm:t>
        <a:bodyPr/>
        <a:lstStyle/>
        <a:p>
          <a:endParaRPr lang="zh-CN" altLang="en-US" b="1">
            <a:latin typeface="+mj-ea"/>
            <a:ea typeface="+mj-ea"/>
          </a:endParaRPr>
        </a:p>
      </dgm:t>
    </dgm:pt>
    <dgm:pt modelId="{3431E21E-587C-48F6-ADA5-6ADABE8F3A5E}" type="pres">
      <dgm:prSet presAssocID="{86BDD31A-3BF7-4A49-A9D5-888B50990324}" presName="Name0" presStyleCnt="0">
        <dgm:presLayoutVars>
          <dgm:dir/>
          <dgm:animLvl val="lvl"/>
          <dgm:resizeHandles val="exact"/>
        </dgm:presLayoutVars>
      </dgm:prSet>
      <dgm:spPr/>
      <dgm:t>
        <a:bodyPr/>
        <a:lstStyle/>
        <a:p>
          <a:endParaRPr lang="zh-CN" altLang="en-US"/>
        </a:p>
      </dgm:t>
    </dgm:pt>
    <dgm:pt modelId="{0AF8E15C-0FF2-498C-B6F9-77321FB55A12}" type="pres">
      <dgm:prSet presAssocID="{4F324B1F-A64A-407F-A7BB-38632313EC02}" presName="composite" presStyleCnt="0"/>
      <dgm:spPr/>
    </dgm:pt>
    <dgm:pt modelId="{DC317E43-23D1-4C6D-8F3B-EB3C92C9A259}" type="pres">
      <dgm:prSet presAssocID="{4F324B1F-A64A-407F-A7BB-38632313EC02}" presName="parTx" presStyleLbl="alignNode1" presStyleIdx="0" presStyleCnt="1">
        <dgm:presLayoutVars>
          <dgm:chMax val="0"/>
          <dgm:chPref val="0"/>
          <dgm:bulletEnabled val="1"/>
        </dgm:presLayoutVars>
      </dgm:prSet>
      <dgm:spPr/>
      <dgm:t>
        <a:bodyPr/>
        <a:lstStyle/>
        <a:p>
          <a:endParaRPr lang="zh-CN" altLang="en-US"/>
        </a:p>
      </dgm:t>
    </dgm:pt>
    <dgm:pt modelId="{30C9665E-5526-46E8-96B6-B98A437A6EF4}" type="pres">
      <dgm:prSet presAssocID="{4F324B1F-A64A-407F-A7BB-38632313EC02}" presName="desTx" presStyleLbl="alignAccFollowNode1" presStyleIdx="0" presStyleCnt="1">
        <dgm:presLayoutVars>
          <dgm:bulletEnabled val="1"/>
        </dgm:presLayoutVars>
      </dgm:prSet>
      <dgm:spPr/>
      <dgm:t>
        <a:bodyPr/>
        <a:lstStyle/>
        <a:p>
          <a:endParaRPr lang="zh-CN" altLang="en-US"/>
        </a:p>
      </dgm:t>
    </dgm:pt>
  </dgm:ptLst>
  <dgm:cxnLst>
    <dgm:cxn modelId="{6930E39E-16F5-4A9B-9115-19AA564B9364}" srcId="{4F324B1F-A64A-407F-A7BB-38632313EC02}" destId="{C7B15970-5700-4259-AF7E-9452CB80BED3}" srcOrd="0" destOrd="0" parTransId="{F9CFD68C-C739-4944-A908-277E190339B4}" sibTransId="{073C3BF6-406F-4011-A43F-7A99F6D85BA7}"/>
    <dgm:cxn modelId="{CF2C0BA6-94EC-4B68-842F-4FA5AC8627C2}" type="presOf" srcId="{86BDD31A-3BF7-4A49-A9D5-888B50990324}" destId="{3431E21E-587C-48F6-ADA5-6ADABE8F3A5E}" srcOrd="0" destOrd="0" presId="urn:microsoft.com/office/officeart/2005/8/layout/hList1"/>
    <dgm:cxn modelId="{CC8AC722-9DC4-4204-8584-E6BA86B52937}" srcId="{86BDD31A-3BF7-4A49-A9D5-888B50990324}" destId="{4F324B1F-A64A-407F-A7BB-38632313EC02}" srcOrd="0" destOrd="0" parTransId="{A1A7ECC8-6878-4FD9-A7F5-CF7C5C50E734}" sibTransId="{C0FF3CE6-B1A0-490D-8974-B0085BF744B4}"/>
    <dgm:cxn modelId="{ED54BD9D-CA49-4615-8077-E18AEAE9EC45}" type="presOf" srcId="{4F324B1F-A64A-407F-A7BB-38632313EC02}" destId="{DC317E43-23D1-4C6D-8F3B-EB3C92C9A259}" srcOrd="0" destOrd="0" presId="urn:microsoft.com/office/officeart/2005/8/layout/hList1"/>
    <dgm:cxn modelId="{BFCC0C93-141E-49FF-8F63-3888308EC3FE}" srcId="{4F324B1F-A64A-407F-A7BB-38632313EC02}" destId="{A29F7D17-502B-464C-9EF1-14E30D085F95}" srcOrd="1" destOrd="0" parTransId="{4D6C8E5B-3ECE-4B4E-B73A-9D1A6A8D9711}" sibTransId="{E58C35F0-7445-4DE1-BD10-3CE4E35685D2}"/>
    <dgm:cxn modelId="{0B13CDAA-A4A8-4E21-A61B-837AD52D8093}" type="presOf" srcId="{A29F7D17-502B-464C-9EF1-14E30D085F95}" destId="{30C9665E-5526-46E8-96B6-B98A437A6EF4}" srcOrd="0" destOrd="1" presId="urn:microsoft.com/office/officeart/2005/8/layout/hList1"/>
    <dgm:cxn modelId="{CB6A097A-3CF2-4282-9A7A-1CA35D7D440E}" type="presOf" srcId="{C7B15970-5700-4259-AF7E-9452CB80BED3}" destId="{30C9665E-5526-46E8-96B6-B98A437A6EF4}" srcOrd="0" destOrd="0" presId="urn:microsoft.com/office/officeart/2005/8/layout/hList1"/>
    <dgm:cxn modelId="{F08F9CEA-C1B6-494F-AF66-F509E9BC43E2}" type="presParOf" srcId="{3431E21E-587C-48F6-ADA5-6ADABE8F3A5E}" destId="{0AF8E15C-0FF2-498C-B6F9-77321FB55A12}" srcOrd="0" destOrd="0" presId="urn:microsoft.com/office/officeart/2005/8/layout/hList1"/>
    <dgm:cxn modelId="{FC4D6551-8EF6-4E07-96ED-C15D45F4FE7B}" type="presParOf" srcId="{0AF8E15C-0FF2-498C-B6F9-77321FB55A12}" destId="{DC317E43-23D1-4C6D-8F3B-EB3C92C9A259}" srcOrd="0" destOrd="0" presId="urn:microsoft.com/office/officeart/2005/8/layout/hList1"/>
    <dgm:cxn modelId="{BB1C9E01-A733-4F43-A373-D904E9EE570B}" type="presParOf" srcId="{0AF8E15C-0FF2-498C-B6F9-77321FB55A12}" destId="{30C9665E-5526-46E8-96B6-B98A437A6EF4}"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62B94-4A73-41E1-8BB3-DCBDB80A3BCB}">
      <dsp:nvSpPr>
        <dsp:cNvPr id="0" name=""/>
        <dsp:cNvSpPr/>
      </dsp:nvSpPr>
      <dsp:spPr>
        <a:xfrm>
          <a:off x="0" y="113638"/>
          <a:ext cx="9144000" cy="691200"/>
        </a:xfrm>
        <a:prstGeom prst="rect">
          <a:avLst/>
        </a:prstGeom>
        <a:gradFill rotWithShape="1">
          <a:gsLst>
            <a:gs pos="0">
              <a:schemeClr val="accent2">
                <a:shade val="58000"/>
                <a:satMod val="150000"/>
              </a:schemeClr>
            </a:gs>
            <a:gs pos="72000">
              <a:schemeClr val="accent2">
                <a:tint val="90000"/>
                <a:satMod val="135000"/>
              </a:schemeClr>
            </a:gs>
            <a:gs pos="100000">
              <a:schemeClr val="accent2">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hemeClr val="accent2"/>
        </a:lnRef>
        <a:fillRef idx="3">
          <a:schemeClr val="accent2"/>
        </a:fillRef>
        <a:effectRef idx="3">
          <a:schemeClr val="accent2"/>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sz="2400" b="1" kern="1200" dirty="0" smtClean="0">
              <a:latin typeface="+mj-ea"/>
              <a:ea typeface="+mj-ea"/>
            </a:rPr>
            <a:t>说明：</a:t>
          </a:r>
          <a:endParaRPr lang="en-US" sz="2400" b="1" kern="1200" dirty="0">
            <a:latin typeface="+mj-ea"/>
            <a:ea typeface="+mj-ea"/>
          </a:endParaRPr>
        </a:p>
      </dsp:txBody>
      <dsp:txXfrm>
        <a:off x="0" y="113638"/>
        <a:ext cx="9144000" cy="691200"/>
      </dsp:txXfrm>
    </dsp:sp>
    <dsp:sp modelId="{3B67100A-3A9D-45A1-A5C5-867D48DA8AEF}">
      <dsp:nvSpPr>
        <dsp:cNvPr id="0" name=""/>
        <dsp:cNvSpPr/>
      </dsp:nvSpPr>
      <dsp:spPr>
        <a:xfrm>
          <a:off x="0" y="804838"/>
          <a:ext cx="9144000" cy="1745820"/>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1" kern="1200" dirty="0" smtClean="0">
              <a:latin typeface="+mj-ea"/>
              <a:ea typeface="+mj-ea"/>
            </a:rPr>
            <a:t>两个有相互依赖关系的随机变量     和    所组成的随机矢量                     的联合熵        等于第一个随机变量的熵         与第一个随机变量       已知的前提下，第二个随机变量      的条件熵               之和。</a:t>
          </a:r>
          <a:endParaRPr lang="en-US" sz="2400" b="1" kern="1200" dirty="0">
            <a:latin typeface="+mj-ea"/>
            <a:ea typeface="+mj-ea"/>
          </a:endParaRPr>
        </a:p>
      </dsp:txBody>
      <dsp:txXfrm>
        <a:off x="0" y="804838"/>
        <a:ext cx="9144000" cy="17458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D9452-7C21-4D8D-AE6E-17EA9FF26161}">
      <dsp:nvSpPr>
        <dsp:cNvPr id="0" name=""/>
        <dsp:cNvSpPr/>
      </dsp:nvSpPr>
      <dsp:spPr>
        <a:xfrm>
          <a:off x="0" y="155337"/>
          <a:ext cx="7776864" cy="1121464"/>
        </a:xfrm>
        <a:prstGeom prst="rect">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l" defTabSz="1022350" rtl="0">
            <a:lnSpc>
              <a:spcPct val="90000"/>
            </a:lnSpc>
            <a:spcBef>
              <a:spcPct val="0"/>
            </a:spcBef>
            <a:spcAft>
              <a:spcPct val="35000"/>
            </a:spcAft>
          </a:pPr>
          <a:r>
            <a:rPr lang="zh-CN" altLang="en-US" sz="2300" b="1" kern="1200" dirty="0" smtClean="0">
              <a:solidFill>
                <a:srgbClr val="0000FF"/>
              </a:solidFill>
              <a:latin typeface="+mj-ea"/>
              <a:ea typeface="+mj-ea"/>
            </a:rPr>
            <a:t>上式</a:t>
          </a:r>
          <a:r>
            <a:rPr lang="zh-CN" sz="2300" b="1" kern="1200" dirty="0" smtClean="0">
              <a:solidFill>
                <a:srgbClr val="0000FF"/>
              </a:solidFill>
              <a:latin typeface="+mj-ea"/>
              <a:ea typeface="+mj-ea"/>
            </a:rPr>
            <a:t>说明</a:t>
          </a:r>
          <a:r>
            <a:rPr lang="en-US" altLang="zh-CN" sz="2300" b="1" kern="1200" dirty="0" smtClean="0">
              <a:solidFill>
                <a:srgbClr val="0000FF"/>
              </a:solidFill>
              <a:latin typeface="+mj-ea"/>
              <a:ea typeface="+mj-ea"/>
            </a:rPr>
            <a:t>:  </a:t>
          </a:r>
          <a:r>
            <a:rPr lang="zh-CN" sz="2300" b="1" kern="1200" dirty="0" smtClean="0">
              <a:solidFill>
                <a:srgbClr val="0000FF"/>
              </a:solidFill>
              <a:latin typeface="+mj-ea"/>
              <a:ea typeface="+mj-ea"/>
            </a:rPr>
            <a:t>二维离散平稳有记忆信源的熵小于等于二维离散平稳无记忆信源的熵</a:t>
          </a:r>
          <a:endParaRPr lang="zh-CN" sz="2300" b="1" kern="1200" dirty="0">
            <a:solidFill>
              <a:srgbClr val="0000FF"/>
            </a:solidFill>
            <a:latin typeface="+mj-ea"/>
            <a:ea typeface="+mj-ea"/>
          </a:endParaRPr>
        </a:p>
      </dsp:txBody>
      <dsp:txXfrm>
        <a:off x="0" y="155337"/>
        <a:ext cx="7776864" cy="1121464"/>
      </dsp:txXfrm>
    </dsp:sp>
    <dsp:sp modelId="{441FDA4E-9A32-4870-8ED1-60555205415A}">
      <dsp:nvSpPr>
        <dsp:cNvPr id="0" name=""/>
        <dsp:cNvSpPr/>
      </dsp:nvSpPr>
      <dsp:spPr>
        <a:xfrm>
          <a:off x="0" y="1276802"/>
          <a:ext cx="7776864" cy="173621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sz="2300" b="1" kern="1200" dirty="0" smtClean="0">
              <a:latin typeface="+mj-ea"/>
              <a:ea typeface="+mj-ea"/>
            </a:rPr>
            <a:t>对于二维离散平稳无记忆信源，</a:t>
          </a:r>
          <a:r>
            <a:rPr lang="en-US" sz="2300" b="1" kern="1200" dirty="0" smtClean="0">
              <a:latin typeface="+mj-ea"/>
              <a:ea typeface="+mj-ea"/>
            </a:rPr>
            <a:t>X1</a:t>
          </a:r>
          <a:r>
            <a:rPr lang="zh-CN" sz="2300" b="1" kern="1200" dirty="0" smtClean="0">
              <a:latin typeface="+mj-ea"/>
              <a:ea typeface="+mj-ea"/>
            </a:rPr>
            <a:t>对</a:t>
          </a:r>
          <a:r>
            <a:rPr lang="en-US" sz="2300" b="1" kern="1200" dirty="0" smtClean="0">
              <a:latin typeface="+mj-ea"/>
              <a:ea typeface="+mj-ea"/>
            </a:rPr>
            <a:t>X2</a:t>
          </a:r>
          <a:r>
            <a:rPr lang="zh-CN" sz="2300" b="1" kern="1200" dirty="0" smtClean="0">
              <a:latin typeface="+mj-ea"/>
              <a:ea typeface="+mj-ea"/>
            </a:rPr>
            <a:t>不产生任何影响。</a:t>
          </a:r>
          <a:endParaRPr lang="zh-CN" sz="2300" b="1" kern="1200" dirty="0">
            <a:latin typeface="+mj-ea"/>
            <a:ea typeface="+mj-ea"/>
          </a:endParaRPr>
        </a:p>
        <a:p>
          <a:pPr marL="228600" lvl="1" indent="-228600" algn="l" defTabSz="1022350" rtl="0">
            <a:lnSpc>
              <a:spcPct val="90000"/>
            </a:lnSpc>
            <a:spcBef>
              <a:spcPct val="0"/>
            </a:spcBef>
            <a:spcAft>
              <a:spcPct val="15000"/>
            </a:spcAft>
            <a:buChar char="••"/>
          </a:pPr>
          <a:r>
            <a:rPr lang="zh-CN" sz="2300" b="1" kern="1200" dirty="0" smtClean="0">
              <a:latin typeface="+mj-ea"/>
              <a:ea typeface="+mj-ea"/>
            </a:rPr>
            <a:t>对于二维离散平稳有记忆信源，由于</a:t>
          </a:r>
          <a:r>
            <a:rPr lang="en-US" sz="2300" b="1" kern="1200" dirty="0" smtClean="0">
              <a:latin typeface="+mj-ea"/>
              <a:ea typeface="+mj-ea"/>
            </a:rPr>
            <a:t>X1</a:t>
          </a:r>
          <a:r>
            <a:rPr lang="zh-CN" sz="2300" b="1" kern="1200" dirty="0" smtClean="0">
              <a:latin typeface="+mj-ea"/>
              <a:ea typeface="+mj-ea"/>
            </a:rPr>
            <a:t>和</a:t>
          </a:r>
          <a:r>
            <a:rPr lang="en-US" sz="2300" b="1" kern="1200" dirty="0" smtClean="0">
              <a:latin typeface="+mj-ea"/>
              <a:ea typeface="+mj-ea"/>
            </a:rPr>
            <a:t>X2</a:t>
          </a:r>
          <a:r>
            <a:rPr lang="zh-CN" sz="2300" b="1" kern="1200" dirty="0" smtClean="0">
              <a:latin typeface="+mj-ea"/>
              <a:ea typeface="+mj-ea"/>
            </a:rPr>
            <a:t>有统计依赖关系， </a:t>
          </a:r>
          <a:r>
            <a:rPr lang="en-US" sz="2300" b="1" kern="1200" dirty="0" smtClean="0">
              <a:latin typeface="+mj-ea"/>
              <a:ea typeface="+mj-ea"/>
            </a:rPr>
            <a:t>X1</a:t>
          </a:r>
          <a:r>
            <a:rPr lang="zh-CN" sz="2300" b="1" kern="1200" dirty="0" smtClean="0">
              <a:latin typeface="+mj-ea"/>
              <a:ea typeface="+mj-ea"/>
            </a:rPr>
            <a:t>的发生会提供</a:t>
          </a:r>
          <a:r>
            <a:rPr lang="en-US" sz="2300" b="1" kern="1200" dirty="0" smtClean="0">
              <a:latin typeface="+mj-ea"/>
              <a:ea typeface="+mj-ea"/>
            </a:rPr>
            <a:t>X2</a:t>
          </a:r>
          <a:r>
            <a:rPr lang="zh-CN" sz="2300" b="1" kern="1200" dirty="0" smtClean="0">
              <a:latin typeface="+mj-ea"/>
              <a:ea typeface="+mj-ea"/>
            </a:rPr>
            <a:t>的部分相关信息。</a:t>
          </a:r>
          <a:endParaRPr lang="zh-CN" sz="2300" b="1" kern="1200" dirty="0">
            <a:latin typeface="+mj-ea"/>
            <a:ea typeface="+mj-ea"/>
          </a:endParaRPr>
        </a:p>
      </dsp:txBody>
      <dsp:txXfrm>
        <a:off x="0" y="1276802"/>
        <a:ext cx="7776864" cy="173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17E43-23D1-4C6D-8F3B-EB3C92C9A259}">
      <dsp:nvSpPr>
        <dsp:cNvPr id="0" name=""/>
        <dsp:cNvSpPr/>
      </dsp:nvSpPr>
      <dsp:spPr>
        <a:xfrm>
          <a:off x="0" y="295445"/>
          <a:ext cx="3744416" cy="604800"/>
        </a:xfrm>
        <a:prstGeom prst="rect">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w="9525" cap="flat" cmpd="sng" algn="ctr">
          <a:solidFill>
            <a:schemeClr val="accent2">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zh-CN" sz="2100" b="1" kern="1200" dirty="0" smtClean="0">
              <a:latin typeface="+mj-ea"/>
              <a:ea typeface="+mj-ea"/>
            </a:rPr>
            <a:t>发</a:t>
          </a:r>
          <a:r>
            <a:rPr lang="en-US" altLang="zh-CN" sz="2100" b="1" kern="1200" dirty="0" smtClean="0">
              <a:latin typeface="+mj-ea"/>
              <a:ea typeface="+mj-ea"/>
            </a:rPr>
            <a:t>  </a:t>
          </a:r>
          <a:r>
            <a:rPr lang="zh-CN" sz="2100" b="1" kern="1200" dirty="0" smtClean="0">
              <a:latin typeface="+mj-ea"/>
              <a:ea typeface="+mj-ea"/>
            </a:rPr>
            <a:t>现：</a:t>
          </a:r>
          <a:endParaRPr lang="zh-CN" sz="2100" b="1" kern="1200" dirty="0">
            <a:latin typeface="+mj-ea"/>
            <a:ea typeface="+mj-ea"/>
          </a:endParaRPr>
        </a:p>
      </dsp:txBody>
      <dsp:txXfrm>
        <a:off x="0" y="295445"/>
        <a:ext cx="3744416" cy="604800"/>
      </dsp:txXfrm>
    </dsp:sp>
    <dsp:sp modelId="{30C9665E-5526-46E8-96B6-B98A437A6EF4}">
      <dsp:nvSpPr>
        <dsp:cNvPr id="0" name=""/>
        <dsp:cNvSpPr/>
      </dsp:nvSpPr>
      <dsp:spPr>
        <a:xfrm>
          <a:off x="0" y="900245"/>
          <a:ext cx="3744416" cy="1585237"/>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zh-CN" sz="2100" b="1" kern="1200" dirty="0" smtClean="0">
              <a:latin typeface="+mj-ea"/>
              <a:ea typeface="+mj-ea"/>
            </a:rPr>
            <a:t>连续信源的熵，多了一项</a:t>
          </a:r>
          <a:r>
            <a:rPr lang="zh-CN" altLang="en-US" sz="2100" b="1" kern="1200" dirty="0" smtClean="0">
              <a:latin typeface="+mj-ea"/>
              <a:ea typeface="+mj-ea"/>
            </a:rPr>
            <a:t>，</a:t>
          </a:r>
          <a:r>
            <a:rPr lang="zh-CN" sz="2100" b="1" kern="1200" dirty="0" smtClean="0">
              <a:latin typeface="+mj-ea"/>
              <a:ea typeface="+mj-ea"/>
            </a:rPr>
            <a:t>且多出来的一项为无穷大项</a:t>
          </a:r>
          <a:endParaRPr lang="zh-CN" sz="2100" b="1" kern="1200" dirty="0">
            <a:latin typeface="+mj-ea"/>
            <a:ea typeface="+mj-ea"/>
          </a:endParaRPr>
        </a:p>
        <a:p>
          <a:pPr marL="228600" lvl="1" indent="-228600" algn="l" defTabSz="933450" rtl="0">
            <a:lnSpc>
              <a:spcPct val="90000"/>
            </a:lnSpc>
            <a:spcBef>
              <a:spcPct val="0"/>
            </a:spcBef>
            <a:spcAft>
              <a:spcPct val="15000"/>
            </a:spcAft>
            <a:buChar char="••"/>
          </a:pPr>
          <a:r>
            <a:rPr lang="zh-CN" sz="2100" b="1" kern="1200" dirty="0" smtClean="0">
              <a:latin typeface="+mj-ea"/>
              <a:ea typeface="+mj-ea"/>
            </a:rPr>
            <a:t>即：连续信源的熵为无穷大。</a:t>
          </a:r>
          <a:endParaRPr lang="zh-CN" sz="2100" b="1" kern="1200" dirty="0">
            <a:latin typeface="+mj-ea"/>
            <a:ea typeface="+mj-ea"/>
          </a:endParaRPr>
        </a:p>
      </dsp:txBody>
      <dsp:txXfrm>
        <a:off x="0" y="900245"/>
        <a:ext cx="3744416" cy="158523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11.emf"/><Relationship Id="rId7" Type="http://schemas.openxmlformats.org/officeDocument/2006/relationships/image" Target="../media/image89.wmf"/><Relationship Id="rId2" Type="http://schemas.openxmlformats.org/officeDocument/2006/relationships/image" Target="../media/image12.emf"/><Relationship Id="rId1" Type="http://schemas.openxmlformats.org/officeDocument/2006/relationships/image" Target="../media/image7.emf"/><Relationship Id="rId6" Type="http://schemas.openxmlformats.org/officeDocument/2006/relationships/image" Target="../media/image88.wmf"/><Relationship Id="rId11" Type="http://schemas.openxmlformats.org/officeDocument/2006/relationships/image" Target="../media/image93.wmf"/><Relationship Id="rId5" Type="http://schemas.openxmlformats.org/officeDocument/2006/relationships/image" Target="../media/image87.w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12" Type="http://schemas.openxmlformats.org/officeDocument/2006/relationships/image" Target="../media/image108.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11" Type="http://schemas.openxmlformats.org/officeDocument/2006/relationships/image" Target="../media/image107.wmf"/><Relationship Id="rId5" Type="http://schemas.openxmlformats.org/officeDocument/2006/relationships/image" Target="../media/image101.wmf"/><Relationship Id="rId10" Type="http://schemas.openxmlformats.org/officeDocument/2006/relationships/image" Target="../media/image106.wmf"/><Relationship Id="rId4" Type="http://schemas.openxmlformats.org/officeDocument/2006/relationships/image" Target="../media/image100.wmf"/><Relationship Id="rId9" Type="http://schemas.openxmlformats.org/officeDocument/2006/relationships/image" Target="../media/image10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10" Type="http://schemas.openxmlformats.org/officeDocument/2006/relationships/image" Target="../media/image129.wmf"/><Relationship Id="rId4" Type="http://schemas.openxmlformats.org/officeDocument/2006/relationships/image" Target="../media/image123.emf"/><Relationship Id="rId9" Type="http://schemas.openxmlformats.org/officeDocument/2006/relationships/image" Target="../media/image1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image" Target="../media/image142.wmf"/><Relationship Id="rId18" Type="http://schemas.openxmlformats.org/officeDocument/2006/relationships/image" Target="../media/image147.wmf"/><Relationship Id="rId3" Type="http://schemas.openxmlformats.org/officeDocument/2006/relationships/image" Target="../media/image132.wmf"/><Relationship Id="rId7" Type="http://schemas.openxmlformats.org/officeDocument/2006/relationships/image" Target="../media/image136.wmf"/><Relationship Id="rId12" Type="http://schemas.openxmlformats.org/officeDocument/2006/relationships/image" Target="../media/image141.wmf"/><Relationship Id="rId17" Type="http://schemas.openxmlformats.org/officeDocument/2006/relationships/image" Target="../media/image146.wmf"/><Relationship Id="rId2" Type="http://schemas.openxmlformats.org/officeDocument/2006/relationships/image" Target="../media/image131.wmf"/><Relationship Id="rId16" Type="http://schemas.openxmlformats.org/officeDocument/2006/relationships/image" Target="../media/image145.wmf"/><Relationship Id="rId1" Type="http://schemas.openxmlformats.org/officeDocument/2006/relationships/image" Target="../media/image130.wmf"/><Relationship Id="rId6" Type="http://schemas.openxmlformats.org/officeDocument/2006/relationships/image" Target="../media/image135.wmf"/><Relationship Id="rId11" Type="http://schemas.openxmlformats.org/officeDocument/2006/relationships/image" Target="../media/image140.wmf"/><Relationship Id="rId5" Type="http://schemas.openxmlformats.org/officeDocument/2006/relationships/image" Target="../media/image134.wmf"/><Relationship Id="rId15" Type="http://schemas.openxmlformats.org/officeDocument/2006/relationships/image" Target="../media/image144.wmf"/><Relationship Id="rId10" Type="http://schemas.openxmlformats.org/officeDocument/2006/relationships/image" Target="../media/image139.wmf"/><Relationship Id="rId4" Type="http://schemas.openxmlformats.org/officeDocument/2006/relationships/image" Target="../media/image133.wmf"/><Relationship Id="rId9" Type="http://schemas.openxmlformats.org/officeDocument/2006/relationships/image" Target="../media/image138.wmf"/><Relationship Id="rId14" Type="http://schemas.openxmlformats.org/officeDocument/2006/relationships/image" Target="../media/image14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60.wmf"/><Relationship Id="rId3" Type="http://schemas.openxmlformats.org/officeDocument/2006/relationships/image" Target="../media/image150.wmf"/><Relationship Id="rId7" Type="http://schemas.openxmlformats.org/officeDocument/2006/relationships/image" Target="../media/image154.wmf"/><Relationship Id="rId12" Type="http://schemas.openxmlformats.org/officeDocument/2006/relationships/image" Target="../media/image159.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11" Type="http://schemas.openxmlformats.org/officeDocument/2006/relationships/image" Target="../media/image158.wmf"/><Relationship Id="rId5" Type="http://schemas.openxmlformats.org/officeDocument/2006/relationships/image" Target="../media/image152.wmf"/><Relationship Id="rId10" Type="http://schemas.openxmlformats.org/officeDocument/2006/relationships/image" Target="../media/image157.wmf"/><Relationship Id="rId4" Type="http://schemas.openxmlformats.org/officeDocument/2006/relationships/image" Target="../media/image151.wmf"/><Relationship Id="rId9" Type="http://schemas.openxmlformats.org/officeDocument/2006/relationships/image" Target="../media/image15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image" Target="../media/image172.emf"/><Relationship Id="rId4" Type="http://schemas.openxmlformats.org/officeDocument/2006/relationships/image" Target="../media/image17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e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9" Type="http://schemas.openxmlformats.org/officeDocument/2006/relationships/image" Target="../media/image19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6.wmf"/><Relationship Id="rId7" Type="http://schemas.openxmlformats.org/officeDocument/2006/relationships/image" Target="../media/image200.wmf"/><Relationship Id="rId2" Type="http://schemas.openxmlformats.org/officeDocument/2006/relationships/image" Target="../media/image195.wmf"/><Relationship Id="rId1" Type="http://schemas.openxmlformats.org/officeDocument/2006/relationships/image" Target="../media/image194.e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4" Type="http://schemas.openxmlformats.org/officeDocument/2006/relationships/image" Target="../media/image20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206.wmf"/><Relationship Id="rId1" Type="http://schemas.openxmlformats.org/officeDocument/2006/relationships/image" Target="../media/image20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emf"/><Relationship Id="rId1" Type="http://schemas.openxmlformats.org/officeDocument/2006/relationships/image" Target="../media/image20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image" Target="../media/image220.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29.wmf"/><Relationship Id="rId1" Type="http://schemas.openxmlformats.org/officeDocument/2006/relationships/image" Target="../media/image230.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32.wmf"/><Relationship Id="rId1" Type="http://schemas.openxmlformats.org/officeDocument/2006/relationships/image" Target="../media/image231.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image" Target="../media/image235.wmf"/><Relationship Id="rId7" Type="http://schemas.openxmlformats.org/officeDocument/2006/relationships/image" Target="../media/image239.wmf"/><Relationship Id="rId2" Type="http://schemas.openxmlformats.org/officeDocument/2006/relationships/image" Target="../media/image234.wmf"/><Relationship Id="rId1" Type="http://schemas.openxmlformats.org/officeDocument/2006/relationships/image" Target="../media/image233.wmf"/><Relationship Id="rId6" Type="http://schemas.openxmlformats.org/officeDocument/2006/relationships/image" Target="../media/image238.wmf"/><Relationship Id="rId11" Type="http://schemas.openxmlformats.org/officeDocument/2006/relationships/image" Target="../media/image243.wmf"/><Relationship Id="rId5" Type="http://schemas.openxmlformats.org/officeDocument/2006/relationships/image" Target="../media/image237.wmf"/><Relationship Id="rId10" Type="http://schemas.openxmlformats.org/officeDocument/2006/relationships/image" Target="../media/image242.wmf"/><Relationship Id="rId4" Type="http://schemas.openxmlformats.org/officeDocument/2006/relationships/image" Target="../media/image236.wmf"/><Relationship Id="rId9" Type="http://schemas.openxmlformats.org/officeDocument/2006/relationships/image" Target="../media/image241.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4" Type="http://schemas.openxmlformats.org/officeDocument/2006/relationships/image" Target="../media/image247.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49.emf"/><Relationship Id="rId1" Type="http://schemas.openxmlformats.org/officeDocument/2006/relationships/image" Target="../media/image248.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6" Type="http://schemas.openxmlformats.org/officeDocument/2006/relationships/image" Target="../media/image258.emf"/><Relationship Id="rId5" Type="http://schemas.openxmlformats.org/officeDocument/2006/relationships/image" Target="../media/image257.emf"/><Relationship Id="rId4" Type="http://schemas.openxmlformats.org/officeDocument/2006/relationships/image" Target="../media/image256.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11" Type="http://schemas.openxmlformats.org/officeDocument/2006/relationships/image" Target="../media/image272.wmf"/><Relationship Id="rId5" Type="http://schemas.openxmlformats.org/officeDocument/2006/relationships/image" Target="../media/image266.wmf"/><Relationship Id="rId10" Type="http://schemas.openxmlformats.org/officeDocument/2006/relationships/image" Target="../media/image271.wmf"/><Relationship Id="rId4" Type="http://schemas.openxmlformats.org/officeDocument/2006/relationships/image" Target="../media/image265.wmf"/><Relationship Id="rId9" Type="http://schemas.openxmlformats.org/officeDocument/2006/relationships/image" Target="../media/image27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80.wmf"/><Relationship Id="rId3" Type="http://schemas.openxmlformats.org/officeDocument/2006/relationships/image" Target="../media/image275.wmf"/><Relationship Id="rId7" Type="http://schemas.openxmlformats.org/officeDocument/2006/relationships/image" Target="../media/image279.wmf"/><Relationship Id="rId2" Type="http://schemas.openxmlformats.org/officeDocument/2006/relationships/image" Target="../media/image274.wmf"/><Relationship Id="rId1" Type="http://schemas.openxmlformats.org/officeDocument/2006/relationships/image" Target="../media/image273.wmf"/><Relationship Id="rId6" Type="http://schemas.openxmlformats.org/officeDocument/2006/relationships/image" Target="../media/image278.wmf"/><Relationship Id="rId5" Type="http://schemas.openxmlformats.org/officeDocument/2006/relationships/image" Target="../media/image277.wmf"/><Relationship Id="rId4" Type="http://schemas.openxmlformats.org/officeDocument/2006/relationships/image" Target="../media/image276.wmf"/><Relationship Id="rId9" Type="http://schemas.openxmlformats.org/officeDocument/2006/relationships/image" Target="../media/image281.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 Id="rId6" Type="http://schemas.openxmlformats.org/officeDocument/2006/relationships/image" Target="../media/image287.wmf"/><Relationship Id="rId5" Type="http://schemas.openxmlformats.org/officeDocument/2006/relationships/image" Target="../media/image286.wmf"/><Relationship Id="rId4" Type="http://schemas.openxmlformats.org/officeDocument/2006/relationships/image" Target="../media/image28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04.wmf"/><Relationship Id="rId3" Type="http://schemas.openxmlformats.org/officeDocument/2006/relationships/image" Target="../media/image299.wmf"/><Relationship Id="rId7" Type="http://schemas.openxmlformats.org/officeDocument/2006/relationships/image" Target="../media/image303.wmf"/><Relationship Id="rId12" Type="http://schemas.openxmlformats.org/officeDocument/2006/relationships/image" Target="../media/image308.wmf"/><Relationship Id="rId2" Type="http://schemas.openxmlformats.org/officeDocument/2006/relationships/image" Target="../media/image298.wmf"/><Relationship Id="rId1" Type="http://schemas.openxmlformats.org/officeDocument/2006/relationships/image" Target="../media/image297.wmf"/><Relationship Id="rId6" Type="http://schemas.openxmlformats.org/officeDocument/2006/relationships/image" Target="../media/image302.wmf"/><Relationship Id="rId11" Type="http://schemas.openxmlformats.org/officeDocument/2006/relationships/image" Target="../media/image307.wmf"/><Relationship Id="rId5" Type="http://schemas.openxmlformats.org/officeDocument/2006/relationships/image" Target="../media/image301.wmf"/><Relationship Id="rId10" Type="http://schemas.openxmlformats.org/officeDocument/2006/relationships/image" Target="../media/image306.wmf"/><Relationship Id="rId4" Type="http://schemas.openxmlformats.org/officeDocument/2006/relationships/image" Target="../media/image300.wmf"/><Relationship Id="rId9" Type="http://schemas.openxmlformats.org/officeDocument/2006/relationships/image" Target="../media/image30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11.wmf"/><Relationship Id="rId7" Type="http://schemas.openxmlformats.org/officeDocument/2006/relationships/image" Target="../media/image315.wmf"/><Relationship Id="rId2" Type="http://schemas.openxmlformats.org/officeDocument/2006/relationships/image" Target="../media/image310.wmf"/><Relationship Id="rId1" Type="http://schemas.openxmlformats.org/officeDocument/2006/relationships/image" Target="../media/image309.wmf"/><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18.wmf"/><Relationship Id="rId2" Type="http://schemas.openxmlformats.org/officeDocument/2006/relationships/image" Target="../media/image317.wmf"/><Relationship Id="rId1" Type="http://schemas.openxmlformats.org/officeDocument/2006/relationships/image" Target="../media/image316.wmf"/><Relationship Id="rId4" Type="http://schemas.openxmlformats.org/officeDocument/2006/relationships/image" Target="../media/image31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20.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image" Target="../media/image324.wmf"/><Relationship Id="rId7" Type="http://schemas.openxmlformats.org/officeDocument/2006/relationships/image" Target="../media/image328.wmf"/><Relationship Id="rId2" Type="http://schemas.openxmlformats.org/officeDocument/2006/relationships/image" Target="../media/image323.wmf"/><Relationship Id="rId1" Type="http://schemas.openxmlformats.org/officeDocument/2006/relationships/image" Target="../media/image322.wmf"/><Relationship Id="rId6" Type="http://schemas.openxmlformats.org/officeDocument/2006/relationships/image" Target="../media/image327.emf"/><Relationship Id="rId5" Type="http://schemas.openxmlformats.org/officeDocument/2006/relationships/image" Target="../media/image326.wmf"/><Relationship Id="rId4" Type="http://schemas.openxmlformats.org/officeDocument/2006/relationships/image" Target="../media/image325.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image" Target="../media/image331.wmf"/><Relationship Id="rId1" Type="http://schemas.openxmlformats.org/officeDocument/2006/relationships/image" Target="../media/image330.wmf"/><Relationship Id="rId4" Type="http://schemas.openxmlformats.org/officeDocument/2006/relationships/image" Target="../media/image33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36.wmf"/><Relationship Id="rId2" Type="http://schemas.openxmlformats.org/officeDocument/2006/relationships/image" Target="../media/image335.wmf"/><Relationship Id="rId1" Type="http://schemas.openxmlformats.org/officeDocument/2006/relationships/image" Target="../media/image334.wmf"/><Relationship Id="rId6" Type="http://schemas.openxmlformats.org/officeDocument/2006/relationships/image" Target="../media/image339.wmf"/><Relationship Id="rId5" Type="http://schemas.openxmlformats.org/officeDocument/2006/relationships/image" Target="../media/image338.wmf"/><Relationship Id="rId4" Type="http://schemas.openxmlformats.org/officeDocument/2006/relationships/image" Target="../media/image337.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340.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46.wmf"/><Relationship Id="rId7" Type="http://schemas.openxmlformats.org/officeDocument/2006/relationships/image" Target="../media/image350.wmf"/><Relationship Id="rId2" Type="http://schemas.openxmlformats.org/officeDocument/2006/relationships/image" Target="../media/image345.wmf"/><Relationship Id="rId1" Type="http://schemas.openxmlformats.org/officeDocument/2006/relationships/image" Target="../media/image344.wmf"/><Relationship Id="rId6" Type="http://schemas.openxmlformats.org/officeDocument/2006/relationships/image" Target="../media/image349.wmf"/><Relationship Id="rId5" Type="http://schemas.openxmlformats.org/officeDocument/2006/relationships/image" Target="../media/image348.wmf"/><Relationship Id="rId4" Type="http://schemas.openxmlformats.org/officeDocument/2006/relationships/image" Target="../media/image347.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58.wmf"/><Relationship Id="rId3" Type="http://schemas.openxmlformats.org/officeDocument/2006/relationships/image" Target="../media/image353.wmf"/><Relationship Id="rId7" Type="http://schemas.openxmlformats.org/officeDocument/2006/relationships/image" Target="../media/image357.wmf"/><Relationship Id="rId2" Type="http://schemas.openxmlformats.org/officeDocument/2006/relationships/image" Target="../media/image352.wmf"/><Relationship Id="rId1" Type="http://schemas.openxmlformats.org/officeDocument/2006/relationships/image" Target="../media/image351.wmf"/><Relationship Id="rId6" Type="http://schemas.openxmlformats.org/officeDocument/2006/relationships/image" Target="../media/image356.wmf"/><Relationship Id="rId5" Type="http://schemas.openxmlformats.org/officeDocument/2006/relationships/image" Target="../media/image355.wmf"/><Relationship Id="rId4" Type="http://schemas.openxmlformats.org/officeDocument/2006/relationships/image" Target="../media/image354.wmf"/><Relationship Id="rId9" Type="http://schemas.openxmlformats.org/officeDocument/2006/relationships/image" Target="../media/image359.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67.wmf"/><Relationship Id="rId13" Type="http://schemas.openxmlformats.org/officeDocument/2006/relationships/image" Target="../media/image372.wmf"/><Relationship Id="rId3" Type="http://schemas.openxmlformats.org/officeDocument/2006/relationships/image" Target="../media/image362.wmf"/><Relationship Id="rId7" Type="http://schemas.openxmlformats.org/officeDocument/2006/relationships/image" Target="../media/image366.wmf"/><Relationship Id="rId12" Type="http://schemas.openxmlformats.org/officeDocument/2006/relationships/image" Target="../media/image371.wmf"/><Relationship Id="rId2" Type="http://schemas.openxmlformats.org/officeDocument/2006/relationships/image" Target="../media/image361.wmf"/><Relationship Id="rId1" Type="http://schemas.openxmlformats.org/officeDocument/2006/relationships/image" Target="../media/image360.wmf"/><Relationship Id="rId6" Type="http://schemas.openxmlformats.org/officeDocument/2006/relationships/image" Target="../media/image365.wmf"/><Relationship Id="rId11" Type="http://schemas.openxmlformats.org/officeDocument/2006/relationships/image" Target="../media/image370.wmf"/><Relationship Id="rId5" Type="http://schemas.openxmlformats.org/officeDocument/2006/relationships/image" Target="../media/image364.wmf"/><Relationship Id="rId15" Type="http://schemas.openxmlformats.org/officeDocument/2006/relationships/image" Target="../media/image374.wmf"/><Relationship Id="rId10" Type="http://schemas.openxmlformats.org/officeDocument/2006/relationships/image" Target="../media/image369.wmf"/><Relationship Id="rId4" Type="http://schemas.openxmlformats.org/officeDocument/2006/relationships/image" Target="../media/image363.wmf"/><Relationship Id="rId9" Type="http://schemas.openxmlformats.org/officeDocument/2006/relationships/image" Target="../media/image368.wmf"/><Relationship Id="rId14" Type="http://schemas.openxmlformats.org/officeDocument/2006/relationships/image" Target="../media/image373.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77.wmf"/><Relationship Id="rId2" Type="http://schemas.openxmlformats.org/officeDocument/2006/relationships/image" Target="../media/image376.wmf"/><Relationship Id="rId1" Type="http://schemas.openxmlformats.org/officeDocument/2006/relationships/image" Target="../media/image375.wmf"/><Relationship Id="rId5" Type="http://schemas.openxmlformats.org/officeDocument/2006/relationships/image" Target="../media/image379.wmf"/><Relationship Id="rId4" Type="http://schemas.openxmlformats.org/officeDocument/2006/relationships/image" Target="../media/image378.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387.wmf"/><Relationship Id="rId3" Type="http://schemas.openxmlformats.org/officeDocument/2006/relationships/image" Target="../media/image382.wmf"/><Relationship Id="rId7" Type="http://schemas.openxmlformats.org/officeDocument/2006/relationships/image" Target="../media/image386.wmf"/><Relationship Id="rId2" Type="http://schemas.openxmlformats.org/officeDocument/2006/relationships/image" Target="../media/image381.wmf"/><Relationship Id="rId1" Type="http://schemas.openxmlformats.org/officeDocument/2006/relationships/image" Target="../media/image380.wmf"/><Relationship Id="rId6" Type="http://schemas.openxmlformats.org/officeDocument/2006/relationships/image" Target="../media/image385.wmf"/><Relationship Id="rId5" Type="http://schemas.openxmlformats.org/officeDocument/2006/relationships/image" Target="../media/image384.wmf"/><Relationship Id="rId4" Type="http://schemas.openxmlformats.org/officeDocument/2006/relationships/image" Target="../media/image383.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388.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91.wmf"/><Relationship Id="rId2" Type="http://schemas.openxmlformats.org/officeDocument/2006/relationships/image" Target="../media/image390.wmf"/><Relationship Id="rId1" Type="http://schemas.openxmlformats.org/officeDocument/2006/relationships/image" Target="../media/image389.wmf"/><Relationship Id="rId5" Type="http://schemas.openxmlformats.org/officeDocument/2006/relationships/image" Target="../media/image393.wmf"/><Relationship Id="rId4" Type="http://schemas.openxmlformats.org/officeDocument/2006/relationships/image" Target="../media/image39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51.wmf"/><Relationship Id="rId18" Type="http://schemas.openxmlformats.org/officeDocument/2006/relationships/image" Target="../media/image56.wmf"/><Relationship Id="rId3" Type="http://schemas.openxmlformats.org/officeDocument/2006/relationships/image" Target="../media/image41.wmf"/><Relationship Id="rId21" Type="http://schemas.openxmlformats.org/officeDocument/2006/relationships/image" Target="../media/image59.wmf"/><Relationship Id="rId7" Type="http://schemas.openxmlformats.org/officeDocument/2006/relationships/image" Target="../media/image45.wmf"/><Relationship Id="rId12" Type="http://schemas.openxmlformats.org/officeDocument/2006/relationships/image" Target="../media/image50.wmf"/><Relationship Id="rId17" Type="http://schemas.openxmlformats.org/officeDocument/2006/relationships/image" Target="../media/image55.wmf"/><Relationship Id="rId25" Type="http://schemas.openxmlformats.org/officeDocument/2006/relationships/image" Target="../media/image63.wmf"/><Relationship Id="rId2" Type="http://schemas.openxmlformats.org/officeDocument/2006/relationships/image" Target="../media/image40.wmf"/><Relationship Id="rId16" Type="http://schemas.openxmlformats.org/officeDocument/2006/relationships/image" Target="../media/image54.wmf"/><Relationship Id="rId20" Type="http://schemas.openxmlformats.org/officeDocument/2006/relationships/image" Target="../media/image58.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24" Type="http://schemas.openxmlformats.org/officeDocument/2006/relationships/image" Target="../media/image62.wmf"/><Relationship Id="rId5" Type="http://schemas.openxmlformats.org/officeDocument/2006/relationships/image" Target="../media/image43.wmf"/><Relationship Id="rId15" Type="http://schemas.openxmlformats.org/officeDocument/2006/relationships/image" Target="../media/image53.wmf"/><Relationship Id="rId23" Type="http://schemas.openxmlformats.org/officeDocument/2006/relationships/image" Target="../media/image61.wmf"/><Relationship Id="rId10" Type="http://schemas.openxmlformats.org/officeDocument/2006/relationships/image" Target="../media/image48.wmf"/><Relationship Id="rId19" Type="http://schemas.openxmlformats.org/officeDocument/2006/relationships/image" Target="../media/image57.wmf"/><Relationship Id="rId4" Type="http://schemas.openxmlformats.org/officeDocument/2006/relationships/image" Target="../media/image42.wmf"/><Relationship Id="rId9" Type="http://schemas.openxmlformats.org/officeDocument/2006/relationships/image" Target="../media/image47.wmf"/><Relationship Id="rId14" Type="http://schemas.openxmlformats.org/officeDocument/2006/relationships/image" Target="../media/image52.wmf"/><Relationship Id="rId22" Type="http://schemas.openxmlformats.org/officeDocument/2006/relationships/image" Target="../media/image60.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401.wmf"/><Relationship Id="rId3" Type="http://schemas.openxmlformats.org/officeDocument/2006/relationships/image" Target="../media/image396.wmf"/><Relationship Id="rId7" Type="http://schemas.openxmlformats.org/officeDocument/2006/relationships/image" Target="../media/image400.wmf"/><Relationship Id="rId12" Type="http://schemas.openxmlformats.org/officeDocument/2006/relationships/image" Target="../media/image405.wmf"/><Relationship Id="rId2" Type="http://schemas.openxmlformats.org/officeDocument/2006/relationships/image" Target="../media/image395.wmf"/><Relationship Id="rId1" Type="http://schemas.openxmlformats.org/officeDocument/2006/relationships/image" Target="../media/image394.wmf"/><Relationship Id="rId6" Type="http://schemas.openxmlformats.org/officeDocument/2006/relationships/image" Target="../media/image399.wmf"/><Relationship Id="rId11" Type="http://schemas.openxmlformats.org/officeDocument/2006/relationships/image" Target="../media/image404.wmf"/><Relationship Id="rId5" Type="http://schemas.openxmlformats.org/officeDocument/2006/relationships/image" Target="../media/image398.wmf"/><Relationship Id="rId10" Type="http://schemas.openxmlformats.org/officeDocument/2006/relationships/image" Target="../media/image403.wmf"/><Relationship Id="rId4" Type="http://schemas.openxmlformats.org/officeDocument/2006/relationships/image" Target="../media/image397.wmf"/><Relationship Id="rId9" Type="http://schemas.openxmlformats.org/officeDocument/2006/relationships/image" Target="../media/image402.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413.wmf"/><Relationship Id="rId3" Type="http://schemas.openxmlformats.org/officeDocument/2006/relationships/image" Target="../media/image408.wmf"/><Relationship Id="rId7" Type="http://schemas.openxmlformats.org/officeDocument/2006/relationships/image" Target="../media/image412.wmf"/><Relationship Id="rId2" Type="http://schemas.openxmlformats.org/officeDocument/2006/relationships/image" Target="../media/image407.wmf"/><Relationship Id="rId1" Type="http://schemas.openxmlformats.org/officeDocument/2006/relationships/image" Target="../media/image406.wmf"/><Relationship Id="rId6" Type="http://schemas.openxmlformats.org/officeDocument/2006/relationships/image" Target="../media/image411.wmf"/><Relationship Id="rId5" Type="http://schemas.openxmlformats.org/officeDocument/2006/relationships/image" Target="../media/image410.wmf"/><Relationship Id="rId4" Type="http://schemas.openxmlformats.org/officeDocument/2006/relationships/image" Target="../media/image409.wmf"/><Relationship Id="rId9" Type="http://schemas.openxmlformats.org/officeDocument/2006/relationships/image" Target="../media/image414.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422.wmf"/><Relationship Id="rId13" Type="http://schemas.openxmlformats.org/officeDocument/2006/relationships/image" Target="../media/image427.wmf"/><Relationship Id="rId3" Type="http://schemas.openxmlformats.org/officeDocument/2006/relationships/image" Target="../media/image417.wmf"/><Relationship Id="rId7" Type="http://schemas.openxmlformats.org/officeDocument/2006/relationships/image" Target="../media/image421.wmf"/><Relationship Id="rId12" Type="http://schemas.openxmlformats.org/officeDocument/2006/relationships/image" Target="../media/image426.wmf"/><Relationship Id="rId2" Type="http://schemas.openxmlformats.org/officeDocument/2006/relationships/image" Target="../media/image416.wmf"/><Relationship Id="rId1" Type="http://schemas.openxmlformats.org/officeDocument/2006/relationships/image" Target="../media/image415.wmf"/><Relationship Id="rId6" Type="http://schemas.openxmlformats.org/officeDocument/2006/relationships/image" Target="../media/image420.wmf"/><Relationship Id="rId11" Type="http://schemas.openxmlformats.org/officeDocument/2006/relationships/image" Target="../media/image425.wmf"/><Relationship Id="rId5" Type="http://schemas.openxmlformats.org/officeDocument/2006/relationships/image" Target="../media/image419.wmf"/><Relationship Id="rId10" Type="http://schemas.openxmlformats.org/officeDocument/2006/relationships/image" Target="../media/image424.wmf"/><Relationship Id="rId4" Type="http://schemas.openxmlformats.org/officeDocument/2006/relationships/image" Target="../media/image418.wmf"/><Relationship Id="rId9" Type="http://schemas.openxmlformats.org/officeDocument/2006/relationships/image" Target="../media/image423.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428.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429.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431.wmf"/><Relationship Id="rId1" Type="http://schemas.openxmlformats.org/officeDocument/2006/relationships/image" Target="../media/image430.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439.wmf"/><Relationship Id="rId3" Type="http://schemas.openxmlformats.org/officeDocument/2006/relationships/image" Target="../media/image434.wmf"/><Relationship Id="rId7" Type="http://schemas.openxmlformats.org/officeDocument/2006/relationships/image" Target="../media/image438.wmf"/><Relationship Id="rId2" Type="http://schemas.openxmlformats.org/officeDocument/2006/relationships/image" Target="../media/image433.wmf"/><Relationship Id="rId1" Type="http://schemas.openxmlformats.org/officeDocument/2006/relationships/image" Target="../media/image432.wmf"/><Relationship Id="rId6" Type="http://schemas.openxmlformats.org/officeDocument/2006/relationships/image" Target="../media/image437.wmf"/><Relationship Id="rId5" Type="http://schemas.openxmlformats.org/officeDocument/2006/relationships/image" Target="../media/image436.wmf"/><Relationship Id="rId4" Type="http://schemas.openxmlformats.org/officeDocument/2006/relationships/image" Target="../media/image435.wmf"/><Relationship Id="rId9" Type="http://schemas.openxmlformats.org/officeDocument/2006/relationships/image" Target="../media/image440.w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448.wmf"/><Relationship Id="rId3" Type="http://schemas.openxmlformats.org/officeDocument/2006/relationships/image" Target="../media/image443.wmf"/><Relationship Id="rId7" Type="http://schemas.openxmlformats.org/officeDocument/2006/relationships/image" Target="../media/image447.wmf"/><Relationship Id="rId2" Type="http://schemas.openxmlformats.org/officeDocument/2006/relationships/image" Target="../media/image442.wmf"/><Relationship Id="rId1" Type="http://schemas.openxmlformats.org/officeDocument/2006/relationships/image" Target="../media/image441.wmf"/><Relationship Id="rId6" Type="http://schemas.openxmlformats.org/officeDocument/2006/relationships/image" Target="../media/image446.wmf"/><Relationship Id="rId5" Type="http://schemas.openxmlformats.org/officeDocument/2006/relationships/image" Target="../media/image445.wmf"/><Relationship Id="rId4" Type="http://schemas.openxmlformats.org/officeDocument/2006/relationships/image" Target="../media/image44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2015/11/24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2015/11/24</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E5970-7876-4366-8D26-271F061CB862}" type="slidenum">
              <a:rPr lang="en-US" altLang="zh-CN"/>
              <a:pPr/>
              <a:t>4</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06F212-FB8B-4247-9485-9443BD985C03}" type="slidenum">
              <a:rPr lang="en-US" altLang="zh-CN"/>
              <a:pPr/>
              <a:t>34</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400FC-E405-41AF-B861-D985AAE53A14}" type="slidenum">
              <a:rPr lang="en-US" altLang="zh-CN"/>
              <a:pPr/>
              <a:t>41</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566B0-9AAB-4A02-80DB-71CB444D333B}" type="slidenum">
              <a:rPr lang="en-US" altLang="zh-CN"/>
              <a:pPr/>
              <a:t>42</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FCEB9-0312-4431-9B1B-668C7EB60C42}" type="slidenum">
              <a:rPr lang="en-US" altLang="zh-CN"/>
              <a:pPr/>
              <a:t>43</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D275F5-0782-450A-9A54-C28D1F8F8C45}" type="slidenum">
              <a:rPr lang="en-US" altLang="zh-CN"/>
              <a:pPr/>
              <a:t>44</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43827-F54C-4091-BD6E-91AD27C01F6F}" type="slidenum">
              <a:rPr lang="en-US" altLang="zh-CN"/>
              <a:pPr/>
              <a:t>45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F6482-C7D6-4971-A6A9-45C2A5428A7A}" type="slidenum">
              <a:rPr lang="en-US" altLang="zh-CN"/>
              <a:pPr/>
              <a:t>46</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0BE539-B825-4BD5-8B8F-26064E70384E}" type="slidenum">
              <a:rPr lang="en-US" altLang="zh-CN"/>
              <a:pPr/>
              <a:t>48</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2BB7F-22D2-4C89-988E-0DC9E1C0E808}" type="slidenum">
              <a:rPr lang="en-US" altLang="zh-CN"/>
              <a:pPr/>
              <a:t>50</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04C88-17FA-495B-940D-A1A1267EBACD}" type="slidenum">
              <a:rPr lang="en-US" altLang="zh-CN"/>
              <a:pPr/>
              <a:t>52</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E5F094-DE6C-49E3-8496-515BFA33F1B0}" type="slidenum">
              <a:rPr lang="en-US" altLang="zh-CN"/>
              <a:pPr/>
              <a:t>15</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9B09-8D23-4834-96D1-B2E57D2AFA86}" type="slidenum">
              <a:rPr lang="en-US" altLang="zh-CN"/>
              <a:pPr/>
              <a:t>68</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5A49E-535F-4AB4-A9EB-FF2EC88F02A3}" type="slidenum">
              <a:rPr lang="en-US" altLang="zh-CN"/>
              <a:pPr/>
              <a:t>69</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9E9CD-C72B-40EE-AC65-E69DAA4CBE59}" type="slidenum">
              <a:rPr lang="en-US" altLang="zh-CN"/>
              <a:pPr/>
              <a:t>70</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6834C-AE29-4CB3-B0E8-A10D36F3E726}" type="slidenum">
              <a:rPr lang="en-US" altLang="zh-CN"/>
              <a:pPr/>
              <a:t>75</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A5059-FC15-4799-B8F4-F782A5FE6609}" type="slidenum">
              <a:rPr lang="en-US" altLang="zh-CN"/>
              <a:pPr/>
              <a:t>77</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A5059-FC15-4799-B8F4-F782A5FE6609}" type="slidenum">
              <a:rPr lang="en-US" altLang="zh-CN"/>
              <a:pPr/>
              <a:t>81</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B45EA-7BF0-4A26-9C05-09CB381C356D}" type="slidenum">
              <a:rPr lang="en-US" altLang="zh-CN"/>
              <a:pPr/>
              <a:t>89</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8C3CB-A367-4921-8047-F061036297F2}" type="slidenum">
              <a:rPr lang="en-US" altLang="zh-CN"/>
              <a:pPr/>
              <a:t>90</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2600E6-F89D-4CF8-A53F-673917294F76}" type="slidenum">
              <a:rPr lang="en-US" altLang="zh-CN"/>
              <a:pPr/>
              <a:t>91</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8F6F46-35AD-4B1E-84A8-95C74D480AAF}" type="slidenum">
              <a:rPr lang="en-US" altLang="zh-CN"/>
              <a:pPr/>
              <a:t>92</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AFE467-5061-4D44-89DC-433B4949FDE7}" type="slidenum">
              <a:rPr lang="en-US" altLang="zh-CN"/>
              <a:pPr/>
              <a:t>16</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A5059-FC15-4799-B8F4-F782A5FE6609}" type="slidenum">
              <a:rPr lang="en-US" altLang="zh-CN"/>
              <a:pPr/>
              <a:t>93</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E0D24-B362-4BD4-ADB0-07CB821F9698}" type="slidenum">
              <a:rPr lang="en-US" altLang="zh-CN"/>
              <a:pPr/>
              <a:t>96</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F4BCB4-442F-46DB-B628-B2ECE3B1F661}" type="slidenum">
              <a:rPr lang="en-US" altLang="zh-CN"/>
              <a:pPr/>
              <a:t>19</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C803D-56E2-4486-B464-01084D1D43E0}" type="slidenum">
              <a:rPr lang="en-US" altLang="zh-CN"/>
              <a:pPr/>
              <a:t>20</a:t>
            </a:fld>
            <a:endParaRPr lang="en-US"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C39D0-8FC1-4957-AF9E-9FE32509F011}" type="slidenum">
              <a:rPr lang="en-US" altLang="zh-CN"/>
              <a:pPr/>
              <a:t>24</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78582-A387-44E3-965E-15339590E25D}" type="slidenum">
              <a:rPr lang="en-US" altLang="zh-CN"/>
              <a:pPr/>
              <a:t>25</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839D7-0563-450B-A7B5-871A861E5E67}" type="slidenum">
              <a:rPr lang="en-US" altLang="zh-CN"/>
              <a:pPr/>
              <a:t>31</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839D7-0563-450B-A7B5-871A861E5E67}" type="slidenum">
              <a:rPr lang="en-US" altLang="zh-CN"/>
              <a:pPr/>
              <a:t>32</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732B121E-82CE-45C7-9100-3CA885BB71E5}" type="slidenum">
              <a:rPr lang="en-US" altLang="zh-CN"/>
              <a:pPr/>
              <a:t>‹#›</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b="1">
                <a:solidFill>
                  <a:schemeClr val="tx1"/>
                </a:solidFill>
              </a:defRPr>
            </a:lvl1pPr>
            <a:lvl2pPr>
              <a:lnSpc>
                <a:spcPct val="100000"/>
              </a:lnSpc>
              <a:defRPr b="1">
                <a:solidFill>
                  <a:schemeClr val="tx1"/>
                </a:solidFill>
              </a:defRPr>
            </a:lvl2pPr>
            <a:lvl3pPr>
              <a:lnSpc>
                <a:spcPct val="100000"/>
              </a:lnSpc>
              <a:defRPr b="1">
                <a:solidFill>
                  <a:schemeClr val="tx1"/>
                </a:solidFill>
              </a:defRPr>
            </a:lvl3pPr>
            <a:lvl4pPr>
              <a:lnSpc>
                <a:spcPct val="100000"/>
              </a:lnSpc>
              <a:defRPr b="1">
                <a:solidFill>
                  <a:schemeClr val="tx1"/>
                </a:solidFill>
              </a:defRPr>
            </a:lvl4pPr>
            <a:lvl5pPr>
              <a:lnSpc>
                <a:spcPct val="100000"/>
              </a:lnSpc>
              <a:defRPr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611560" y="1412777"/>
            <a:ext cx="3788990" cy="468322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p>
            <a:r>
              <a:rPr lang="en-US" altLang="zh-CN" smtClean="0"/>
              <a:t>Click to edit Master title style</a:t>
            </a:r>
            <a:endParaRPr lang="en-US"/>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smtClean="0"/>
              <a:t>Click to edit Master title style</a:t>
            </a:r>
            <a:endParaRPr lang="en-US"/>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B0F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8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5.bin"/><Relationship Id="rId18" Type="http://schemas.openxmlformats.org/officeDocument/2006/relationships/image" Target="../media/image38.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5.wmf"/><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37.wmf"/><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3.bin"/><Relationship Id="rId14" Type="http://schemas.openxmlformats.org/officeDocument/2006/relationships/image" Target="../media/image36.wmf"/></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43.bin"/><Relationship Id="rId18" Type="http://schemas.openxmlformats.org/officeDocument/2006/relationships/image" Target="../media/image46.wmf"/><Relationship Id="rId26" Type="http://schemas.openxmlformats.org/officeDocument/2006/relationships/image" Target="../media/image50.wmf"/><Relationship Id="rId39" Type="http://schemas.openxmlformats.org/officeDocument/2006/relationships/oleObject" Target="../embeddings/oleObject56.bin"/><Relationship Id="rId3" Type="http://schemas.openxmlformats.org/officeDocument/2006/relationships/oleObject" Target="../embeddings/oleObject38.bin"/><Relationship Id="rId21" Type="http://schemas.openxmlformats.org/officeDocument/2006/relationships/oleObject" Target="../embeddings/oleObject47.bin"/><Relationship Id="rId34" Type="http://schemas.openxmlformats.org/officeDocument/2006/relationships/image" Target="../media/image54.wmf"/><Relationship Id="rId42" Type="http://schemas.openxmlformats.org/officeDocument/2006/relationships/image" Target="../media/image58.wmf"/><Relationship Id="rId47" Type="http://schemas.openxmlformats.org/officeDocument/2006/relationships/oleObject" Target="../embeddings/oleObject60.bin"/><Relationship Id="rId50" Type="http://schemas.openxmlformats.org/officeDocument/2006/relationships/image" Target="../media/image62.wmf"/><Relationship Id="rId7" Type="http://schemas.openxmlformats.org/officeDocument/2006/relationships/oleObject" Target="../embeddings/oleObject40.bin"/><Relationship Id="rId12" Type="http://schemas.openxmlformats.org/officeDocument/2006/relationships/image" Target="../media/image43.wmf"/><Relationship Id="rId17" Type="http://schemas.openxmlformats.org/officeDocument/2006/relationships/oleObject" Target="../embeddings/oleObject45.bin"/><Relationship Id="rId25" Type="http://schemas.openxmlformats.org/officeDocument/2006/relationships/oleObject" Target="../embeddings/oleObject49.bin"/><Relationship Id="rId33" Type="http://schemas.openxmlformats.org/officeDocument/2006/relationships/oleObject" Target="../embeddings/oleObject53.bin"/><Relationship Id="rId38" Type="http://schemas.openxmlformats.org/officeDocument/2006/relationships/image" Target="../media/image56.wmf"/><Relationship Id="rId46" Type="http://schemas.openxmlformats.org/officeDocument/2006/relationships/image" Target="../media/image60.wmf"/><Relationship Id="rId2" Type="http://schemas.openxmlformats.org/officeDocument/2006/relationships/slideLayout" Target="../slideLayouts/slideLayout2.xml"/><Relationship Id="rId16" Type="http://schemas.openxmlformats.org/officeDocument/2006/relationships/image" Target="../media/image45.wmf"/><Relationship Id="rId20" Type="http://schemas.openxmlformats.org/officeDocument/2006/relationships/image" Target="../media/image47.wmf"/><Relationship Id="rId29" Type="http://schemas.openxmlformats.org/officeDocument/2006/relationships/oleObject" Target="../embeddings/oleObject51.bin"/><Relationship Id="rId41" Type="http://schemas.openxmlformats.org/officeDocument/2006/relationships/oleObject" Target="../embeddings/oleObject57.bin"/><Relationship Id="rId1" Type="http://schemas.openxmlformats.org/officeDocument/2006/relationships/vmlDrawing" Target="../drawings/vmlDrawing7.vml"/><Relationship Id="rId6" Type="http://schemas.openxmlformats.org/officeDocument/2006/relationships/image" Target="../media/image40.wmf"/><Relationship Id="rId11" Type="http://schemas.openxmlformats.org/officeDocument/2006/relationships/oleObject" Target="../embeddings/oleObject42.bin"/><Relationship Id="rId24" Type="http://schemas.openxmlformats.org/officeDocument/2006/relationships/image" Target="../media/image49.wmf"/><Relationship Id="rId32" Type="http://schemas.openxmlformats.org/officeDocument/2006/relationships/image" Target="../media/image53.wmf"/><Relationship Id="rId37" Type="http://schemas.openxmlformats.org/officeDocument/2006/relationships/oleObject" Target="../embeddings/oleObject55.bin"/><Relationship Id="rId40" Type="http://schemas.openxmlformats.org/officeDocument/2006/relationships/image" Target="../media/image57.wmf"/><Relationship Id="rId45" Type="http://schemas.openxmlformats.org/officeDocument/2006/relationships/oleObject" Target="../embeddings/oleObject59.bin"/><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51.wmf"/><Relationship Id="rId36" Type="http://schemas.openxmlformats.org/officeDocument/2006/relationships/image" Target="../media/image55.wmf"/><Relationship Id="rId49" Type="http://schemas.openxmlformats.org/officeDocument/2006/relationships/oleObject" Target="../embeddings/oleObject61.bin"/><Relationship Id="rId10" Type="http://schemas.openxmlformats.org/officeDocument/2006/relationships/image" Target="../media/image42.wmf"/><Relationship Id="rId19" Type="http://schemas.openxmlformats.org/officeDocument/2006/relationships/oleObject" Target="../embeddings/oleObject46.bin"/><Relationship Id="rId31" Type="http://schemas.openxmlformats.org/officeDocument/2006/relationships/oleObject" Target="../embeddings/oleObject52.bin"/><Relationship Id="rId44" Type="http://schemas.openxmlformats.org/officeDocument/2006/relationships/image" Target="../media/image59.wmf"/><Relationship Id="rId52" Type="http://schemas.openxmlformats.org/officeDocument/2006/relationships/image" Target="../media/image63.wmf"/><Relationship Id="rId4" Type="http://schemas.openxmlformats.org/officeDocument/2006/relationships/image" Target="../media/image39.wmf"/><Relationship Id="rId9" Type="http://schemas.openxmlformats.org/officeDocument/2006/relationships/oleObject" Target="../embeddings/oleObject41.bin"/><Relationship Id="rId14" Type="http://schemas.openxmlformats.org/officeDocument/2006/relationships/image" Target="../media/image44.wmf"/><Relationship Id="rId22" Type="http://schemas.openxmlformats.org/officeDocument/2006/relationships/image" Target="../media/image48.wmf"/><Relationship Id="rId27" Type="http://schemas.openxmlformats.org/officeDocument/2006/relationships/oleObject" Target="../embeddings/oleObject50.bin"/><Relationship Id="rId30" Type="http://schemas.openxmlformats.org/officeDocument/2006/relationships/image" Target="../media/image52.wmf"/><Relationship Id="rId35" Type="http://schemas.openxmlformats.org/officeDocument/2006/relationships/oleObject" Target="../embeddings/oleObject54.bin"/><Relationship Id="rId43" Type="http://schemas.openxmlformats.org/officeDocument/2006/relationships/oleObject" Target="../embeddings/oleObject58.bin"/><Relationship Id="rId48" Type="http://schemas.openxmlformats.org/officeDocument/2006/relationships/image" Target="../media/image61.wmf"/><Relationship Id="rId8" Type="http://schemas.openxmlformats.org/officeDocument/2006/relationships/image" Target="../media/image41.wmf"/><Relationship Id="rId51" Type="http://schemas.openxmlformats.org/officeDocument/2006/relationships/oleObject" Target="../embeddings/oleObject62.bin"/></Relationships>
</file>

<file path=ppt/slides/_rels/slide1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5.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6.bin"/></Relationships>
</file>

<file path=ppt/slides/_rels/slide1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0.wmf"/><Relationship Id="rId11" Type="http://schemas.openxmlformats.org/officeDocument/2006/relationships/oleObject" Target="../embeddings/oleObject73.bin"/><Relationship Id="rId5" Type="http://schemas.openxmlformats.org/officeDocument/2006/relationships/oleObject" Target="../embeddings/oleObject69.bin"/><Relationship Id="rId10" Type="http://schemas.openxmlformats.org/officeDocument/2006/relationships/oleObject" Target="../embeddings/oleObject72.bin"/><Relationship Id="rId4" Type="http://schemas.openxmlformats.org/officeDocument/2006/relationships/image" Target="../media/image69.wmf"/><Relationship Id="rId9" Type="http://schemas.openxmlformats.org/officeDocument/2006/relationships/oleObject" Target="../embeddings/oleObject71.bin"/></Relationships>
</file>

<file path=ppt/slides/_rels/slide14.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3.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7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1.wmf"/><Relationship Id="rId3" Type="http://schemas.openxmlformats.org/officeDocument/2006/relationships/notesSlide" Target="../notesSlides/notesSlide3.xml"/><Relationship Id="rId7" Type="http://schemas.openxmlformats.org/officeDocument/2006/relationships/image" Target="../media/image78.wmf"/><Relationship Id="rId12"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81.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79.wmf"/></Relationships>
</file>

<file path=ppt/slides/_rels/slide17.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83.wmf"/><Relationship Id="rId5" Type="http://schemas.openxmlformats.org/officeDocument/2006/relationships/oleObject" Target="../embeddings/oleObject86.bin"/><Relationship Id="rId4" Type="http://schemas.openxmlformats.org/officeDocument/2006/relationships/image" Target="../media/image8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5.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oleObject" Target="../embeddings/oleObject94.bin"/><Relationship Id="rId18" Type="http://schemas.openxmlformats.org/officeDocument/2006/relationships/image" Target="../media/image90.wmf"/><Relationship Id="rId26" Type="http://schemas.openxmlformats.org/officeDocument/2006/relationships/oleObject" Target="../embeddings/oleObject102.bin"/><Relationship Id="rId3" Type="http://schemas.openxmlformats.org/officeDocument/2006/relationships/oleObject" Target="../embeddings/oleObject89.bin"/><Relationship Id="rId21" Type="http://schemas.openxmlformats.org/officeDocument/2006/relationships/oleObject" Target="../embeddings/oleObject99.bin"/><Relationship Id="rId7" Type="http://schemas.openxmlformats.org/officeDocument/2006/relationships/oleObject" Target="../embeddings/oleObject91.bin"/><Relationship Id="rId12" Type="http://schemas.openxmlformats.org/officeDocument/2006/relationships/image" Target="../media/image87.wmf"/><Relationship Id="rId17" Type="http://schemas.openxmlformats.org/officeDocument/2006/relationships/oleObject" Target="../embeddings/oleObject96.bin"/><Relationship Id="rId25" Type="http://schemas.openxmlformats.org/officeDocument/2006/relationships/image" Target="../media/image92.wmf"/><Relationship Id="rId2" Type="http://schemas.openxmlformats.org/officeDocument/2006/relationships/slideLayout" Target="../slideLayouts/slideLayout7.xml"/><Relationship Id="rId16" Type="http://schemas.openxmlformats.org/officeDocument/2006/relationships/image" Target="../media/image89.wmf"/><Relationship Id="rId20" Type="http://schemas.openxmlformats.org/officeDocument/2006/relationships/oleObject" Target="../embeddings/oleObject98.bin"/><Relationship Id="rId1" Type="http://schemas.openxmlformats.org/officeDocument/2006/relationships/vmlDrawing" Target="../drawings/vmlDrawing14.vml"/><Relationship Id="rId6" Type="http://schemas.openxmlformats.org/officeDocument/2006/relationships/image" Target="../media/image12.emf"/><Relationship Id="rId11" Type="http://schemas.openxmlformats.org/officeDocument/2006/relationships/oleObject" Target="../embeddings/oleObject93.bin"/><Relationship Id="rId24" Type="http://schemas.openxmlformats.org/officeDocument/2006/relationships/oleObject" Target="../embeddings/oleObject101.bin"/><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image" Target="../media/image91.wmf"/><Relationship Id="rId28" Type="http://schemas.openxmlformats.org/officeDocument/2006/relationships/oleObject" Target="../embeddings/oleObject103.bin"/><Relationship Id="rId10" Type="http://schemas.openxmlformats.org/officeDocument/2006/relationships/image" Target="../media/image86.wmf"/><Relationship Id="rId19" Type="http://schemas.openxmlformats.org/officeDocument/2006/relationships/oleObject" Target="../embeddings/oleObject97.bin"/><Relationship Id="rId4" Type="http://schemas.openxmlformats.org/officeDocument/2006/relationships/image" Target="../media/image7.emf"/><Relationship Id="rId9" Type="http://schemas.openxmlformats.org/officeDocument/2006/relationships/oleObject" Target="../embeddings/oleObject92.bin"/><Relationship Id="rId14" Type="http://schemas.openxmlformats.org/officeDocument/2006/relationships/image" Target="../media/image88.wmf"/><Relationship Id="rId22" Type="http://schemas.openxmlformats.org/officeDocument/2006/relationships/oleObject" Target="../embeddings/oleObject100.bin"/><Relationship Id="rId27" Type="http://schemas.openxmlformats.org/officeDocument/2006/relationships/image" Target="../media/image93.wmf"/></Relationships>
</file>

<file path=ppt/slides/_rels/slide22.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5.wmf"/><Relationship Id="rId5" Type="http://schemas.openxmlformats.org/officeDocument/2006/relationships/oleObject" Target="../embeddings/oleObject105.bin"/><Relationship Id="rId4" Type="http://schemas.openxmlformats.org/officeDocument/2006/relationships/image" Target="../media/image94.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99.wmf"/><Relationship Id="rId18" Type="http://schemas.openxmlformats.org/officeDocument/2006/relationships/oleObject" Target="../embeddings/oleObject112.bin"/><Relationship Id="rId26" Type="http://schemas.openxmlformats.org/officeDocument/2006/relationships/oleObject" Target="../embeddings/oleObject116.bin"/><Relationship Id="rId3" Type="http://schemas.openxmlformats.org/officeDocument/2006/relationships/diagramData" Target="../diagrams/data1.xml"/><Relationship Id="rId21" Type="http://schemas.openxmlformats.org/officeDocument/2006/relationships/image" Target="../media/image103.wmf"/><Relationship Id="rId7" Type="http://schemas.microsoft.com/office/2007/relationships/diagramDrawing" Target="../diagrams/drawing1.xml"/><Relationship Id="rId12" Type="http://schemas.openxmlformats.org/officeDocument/2006/relationships/oleObject" Target="../embeddings/oleObject109.bin"/><Relationship Id="rId17" Type="http://schemas.openxmlformats.org/officeDocument/2006/relationships/image" Target="../media/image101.wmf"/><Relationship Id="rId25" Type="http://schemas.openxmlformats.org/officeDocument/2006/relationships/image" Target="../media/image105.wmf"/><Relationship Id="rId2" Type="http://schemas.openxmlformats.org/officeDocument/2006/relationships/slideLayout" Target="../slideLayouts/slideLayout2.xml"/><Relationship Id="rId16" Type="http://schemas.openxmlformats.org/officeDocument/2006/relationships/oleObject" Target="../embeddings/oleObject111.bin"/><Relationship Id="rId20" Type="http://schemas.openxmlformats.org/officeDocument/2006/relationships/oleObject" Target="../embeddings/oleObject113.bin"/><Relationship Id="rId29" Type="http://schemas.openxmlformats.org/officeDocument/2006/relationships/image" Target="../media/image107.wmf"/><Relationship Id="rId1" Type="http://schemas.openxmlformats.org/officeDocument/2006/relationships/vmlDrawing" Target="../drawings/vmlDrawing16.vml"/><Relationship Id="rId6" Type="http://schemas.openxmlformats.org/officeDocument/2006/relationships/diagramColors" Target="../diagrams/colors1.xml"/><Relationship Id="rId11" Type="http://schemas.openxmlformats.org/officeDocument/2006/relationships/image" Target="../media/image98.wmf"/><Relationship Id="rId24" Type="http://schemas.openxmlformats.org/officeDocument/2006/relationships/oleObject" Target="../embeddings/oleObject115.bin"/><Relationship Id="rId5" Type="http://schemas.openxmlformats.org/officeDocument/2006/relationships/diagramQuickStyle" Target="../diagrams/quickStyle1.xml"/><Relationship Id="rId15" Type="http://schemas.openxmlformats.org/officeDocument/2006/relationships/image" Target="../media/image100.wmf"/><Relationship Id="rId23" Type="http://schemas.openxmlformats.org/officeDocument/2006/relationships/image" Target="../media/image104.wmf"/><Relationship Id="rId28" Type="http://schemas.openxmlformats.org/officeDocument/2006/relationships/oleObject" Target="../embeddings/oleObject117.bin"/><Relationship Id="rId10" Type="http://schemas.openxmlformats.org/officeDocument/2006/relationships/oleObject" Target="../embeddings/oleObject108.bin"/><Relationship Id="rId19" Type="http://schemas.openxmlformats.org/officeDocument/2006/relationships/image" Target="../media/image102.wmf"/><Relationship Id="rId31" Type="http://schemas.openxmlformats.org/officeDocument/2006/relationships/image" Target="../media/image108.wmf"/><Relationship Id="rId4" Type="http://schemas.openxmlformats.org/officeDocument/2006/relationships/diagramLayout" Target="../diagrams/layout1.xml"/><Relationship Id="rId9" Type="http://schemas.openxmlformats.org/officeDocument/2006/relationships/image" Target="../media/image97.wmf"/><Relationship Id="rId14" Type="http://schemas.openxmlformats.org/officeDocument/2006/relationships/oleObject" Target="../embeddings/oleObject110.bin"/><Relationship Id="rId22" Type="http://schemas.openxmlformats.org/officeDocument/2006/relationships/oleObject" Target="../embeddings/oleObject114.bin"/><Relationship Id="rId27" Type="http://schemas.openxmlformats.org/officeDocument/2006/relationships/image" Target="../media/image106.wmf"/><Relationship Id="rId30" Type="http://schemas.openxmlformats.org/officeDocument/2006/relationships/oleObject" Target="../embeddings/oleObject11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diagramColors" Target="../diagrams/colors2.xml"/><Relationship Id="rId3" Type="http://schemas.openxmlformats.org/officeDocument/2006/relationships/notesSlide" Target="../notesSlides/notesSlide6.xml"/><Relationship Id="rId7" Type="http://schemas.openxmlformats.org/officeDocument/2006/relationships/image" Target="../media/image110.wmf"/><Relationship Id="rId12"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20.bin"/><Relationship Id="rId11" Type="http://schemas.openxmlformats.org/officeDocument/2006/relationships/diagramLayout" Target="../diagrams/layout2.xml"/><Relationship Id="rId5" Type="http://schemas.openxmlformats.org/officeDocument/2006/relationships/image" Target="../media/image109.wmf"/><Relationship Id="rId10" Type="http://schemas.openxmlformats.org/officeDocument/2006/relationships/diagramData" Target="../diagrams/data2.xml"/><Relationship Id="rId4" Type="http://schemas.openxmlformats.org/officeDocument/2006/relationships/oleObject" Target="../embeddings/oleObject119.bin"/><Relationship Id="rId9" Type="http://schemas.openxmlformats.org/officeDocument/2006/relationships/image" Target="../media/image111.wmf"/><Relationship Id="rId14" Type="http://schemas.microsoft.com/office/2007/relationships/diagramDrawing" Target="../diagrams/drawing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16.wmf"/><Relationship Id="rId18" Type="http://schemas.openxmlformats.org/officeDocument/2006/relationships/oleObject" Target="../embeddings/oleObject129.bin"/><Relationship Id="rId3" Type="http://schemas.openxmlformats.org/officeDocument/2006/relationships/notesSlide" Target="../notesSlides/notesSlide7.xml"/><Relationship Id="rId7" Type="http://schemas.openxmlformats.org/officeDocument/2006/relationships/image" Target="../media/image113.wmf"/><Relationship Id="rId12" Type="http://schemas.openxmlformats.org/officeDocument/2006/relationships/oleObject" Target="../embeddings/oleObject126.bin"/><Relationship Id="rId17" Type="http://schemas.openxmlformats.org/officeDocument/2006/relationships/image" Target="../media/image118.wmf"/><Relationship Id="rId2" Type="http://schemas.openxmlformats.org/officeDocument/2006/relationships/slideLayout" Target="../slideLayouts/slideLayout2.xml"/><Relationship Id="rId16" Type="http://schemas.openxmlformats.org/officeDocument/2006/relationships/oleObject" Target="../embeddings/oleObject128.bin"/><Relationship Id="rId1" Type="http://schemas.openxmlformats.org/officeDocument/2006/relationships/vmlDrawing" Target="../drawings/vmlDrawing18.vml"/><Relationship Id="rId6" Type="http://schemas.openxmlformats.org/officeDocument/2006/relationships/oleObject" Target="../embeddings/oleObject123.bin"/><Relationship Id="rId11" Type="http://schemas.openxmlformats.org/officeDocument/2006/relationships/image" Target="../media/image115.wmf"/><Relationship Id="rId5" Type="http://schemas.openxmlformats.org/officeDocument/2006/relationships/image" Target="../media/image112.wmf"/><Relationship Id="rId15" Type="http://schemas.openxmlformats.org/officeDocument/2006/relationships/image" Target="../media/image117.wmf"/><Relationship Id="rId10" Type="http://schemas.openxmlformats.org/officeDocument/2006/relationships/oleObject" Target="../embeddings/oleObject125.bin"/><Relationship Id="rId19" Type="http://schemas.openxmlformats.org/officeDocument/2006/relationships/image" Target="../media/image119.emf"/><Relationship Id="rId4" Type="http://schemas.openxmlformats.org/officeDocument/2006/relationships/oleObject" Target="../embeddings/oleObject122.bin"/><Relationship Id="rId9" Type="http://schemas.openxmlformats.org/officeDocument/2006/relationships/image" Target="../media/image114.wmf"/><Relationship Id="rId14" Type="http://schemas.openxmlformats.org/officeDocument/2006/relationships/oleObject" Target="../embeddings/oleObject127.bin"/></Relationships>
</file>

<file path=ppt/slides/_rels/slide26.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35.bin"/><Relationship Id="rId18" Type="http://schemas.openxmlformats.org/officeDocument/2006/relationships/image" Target="../media/image127.wmf"/><Relationship Id="rId3" Type="http://schemas.openxmlformats.org/officeDocument/2006/relationships/oleObject" Target="../embeddings/oleObject130.bin"/><Relationship Id="rId21" Type="http://schemas.openxmlformats.org/officeDocument/2006/relationships/oleObject" Target="../embeddings/oleObject139.bin"/><Relationship Id="rId7" Type="http://schemas.openxmlformats.org/officeDocument/2006/relationships/oleObject" Target="../embeddings/oleObject132.bin"/><Relationship Id="rId12" Type="http://schemas.openxmlformats.org/officeDocument/2006/relationships/image" Target="../media/image124.wmf"/><Relationship Id="rId17" Type="http://schemas.openxmlformats.org/officeDocument/2006/relationships/oleObject" Target="../embeddings/oleObject137.bin"/><Relationship Id="rId2" Type="http://schemas.openxmlformats.org/officeDocument/2006/relationships/slideLayout" Target="../slideLayouts/slideLayout7.xml"/><Relationship Id="rId16" Type="http://schemas.openxmlformats.org/officeDocument/2006/relationships/image" Target="../media/image126.wmf"/><Relationship Id="rId20" Type="http://schemas.openxmlformats.org/officeDocument/2006/relationships/image" Target="../media/image128.wmf"/><Relationship Id="rId1" Type="http://schemas.openxmlformats.org/officeDocument/2006/relationships/vmlDrawing" Target="../drawings/vmlDrawing19.vml"/><Relationship Id="rId6" Type="http://schemas.openxmlformats.org/officeDocument/2006/relationships/image" Target="../media/image121.w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oleObject" Target="../embeddings/oleObject136.bin"/><Relationship Id="rId10" Type="http://schemas.openxmlformats.org/officeDocument/2006/relationships/image" Target="../media/image123.emf"/><Relationship Id="rId19" Type="http://schemas.openxmlformats.org/officeDocument/2006/relationships/oleObject" Target="../embeddings/oleObject138.bin"/><Relationship Id="rId4" Type="http://schemas.openxmlformats.org/officeDocument/2006/relationships/image" Target="../media/image120.wmf"/><Relationship Id="rId9" Type="http://schemas.openxmlformats.org/officeDocument/2006/relationships/oleObject" Target="../embeddings/oleObject133.bin"/><Relationship Id="rId14" Type="http://schemas.openxmlformats.org/officeDocument/2006/relationships/image" Target="../media/image125.wmf"/><Relationship Id="rId22" Type="http://schemas.openxmlformats.org/officeDocument/2006/relationships/image" Target="../media/image129.wmf"/></Relationships>
</file>

<file path=ppt/slides/_rels/slide27.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45.bin"/><Relationship Id="rId18" Type="http://schemas.openxmlformats.org/officeDocument/2006/relationships/image" Target="../media/image137.wmf"/><Relationship Id="rId26" Type="http://schemas.openxmlformats.org/officeDocument/2006/relationships/image" Target="../media/image141.wmf"/><Relationship Id="rId3" Type="http://schemas.openxmlformats.org/officeDocument/2006/relationships/oleObject" Target="../embeddings/oleObject140.bin"/><Relationship Id="rId21" Type="http://schemas.openxmlformats.org/officeDocument/2006/relationships/oleObject" Target="../embeddings/oleObject149.bin"/><Relationship Id="rId34" Type="http://schemas.openxmlformats.org/officeDocument/2006/relationships/image" Target="../media/image145.wmf"/><Relationship Id="rId7" Type="http://schemas.openxmlformats.org/officeDocument/2006/relationships/oleObject" Target="../embeddings/oleObject142.bin"/><Relationship Id="rId12" Type="http://schemas.openxmlformats.org/officeDocument/2006/relationships/image" Target="../media/image134.wmf"/><Relationship Id="rId17" Type="http://schemas.openxmlformats.org/officeDocument/2006/relationships/oleObject" Target="../embeddings/oleObject147.bin"/><Relationship Id="rId25" Type="http://schemas.openxmlformats.org/officeDocument/2006/relationships/oleObject" Target="../embeddings/oleObject151.bin"/><Relationship Id="rId33" Type="http://schemas.openxmlformats.org/officeDocument/2006/relationships/oleObject" Target="../embeddings/oleObject155.bin"/><Relationship Id="rId38" Type="http://schemas.openxmlformats.org/officeDocument/2006/relationships/image" Target="../media/image147.wmf"/><Relationship Id="rId2" Type="http://schemas.openxmlformats.org/officeDocument/2006/relationships/slideLayout" Target="../slideLayouts/slideLayout7.xml"/><Relationship Id="rId16" Type="http://schemas.openxmlformats.org/officeDocument/2006/relationships/image" Target="../media/image136.wmf"/><Relationship Id="rId20" Type="http://schemas.openxmlformats.org/officeDocument/2006/relationships/image" Target="../media/image138.wmf"/><Relationship Id="rId29" Type="http://schemas.openxmlformats.org/officeDocument/2006/relationships/oleObject" Target="../embeddings/oleObject153.bin"/><Relationship Id="rId1" Type="http://schemas.openxmlformats.org/officeDocument/2006/relationships/vmlDrawing" Target="../drawings/vmlDrawing20.vml"/><Relationship Id="rId6" Type="http://schemas.openxmlformats.org/officeDocument/2006/relationships/image" Target="../media/image131.wmf"/><Relationship Id="rId11" Type="http://schemas.openxmlformats.org/officeDocument/2006/relationships/oleObject" Target="../embeddings/oleObject144.bin"/><Relationship Id="rId24" Type="http://schemas.openxmlformats.org/officeDocument/2006/relationships/image" Target="../media/image140.wmf"/><Relationship Id="rId32" Type="http://schemas.openxmlformats.org/officeDocument/2006/relationships/image" Target="../media/image144.wmf"/><Relationship Id="rId37" Type="http://schemas.openxmlformats.org/officeDocument/2006/relationships/oleObject" Target="../embeddings/oleObject157.bin"/><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42.wmf"/><Relationship Id="rId36" Type="http://schemas.openxmlformats.org/officeDocument/2006/relationships/image" Target="../media/image146.wmf"/><Relationship Id="rId10" Type="http://schemas.openxmlformats.org/officeDocument/2006/relationships/image" Target="../media/image133.wmf"/><Relationship Id="rId19" Type="http://schemas.openxmlformats.org/officeDocument/2006/relationships/oleObject" Target="../embeddings/oleObject148.bin"/><Relationship Id="rId31" Type="http://schemas.openxmlformats.org/officeDocument/2006/relationships/oleObject" Target="../embeddings/oleObject154.bin"/><Relationship Id="rId4" Type="http://schemas.openxmlformats.org/officeDocument/2006/relationships/image" Target="../media/image130.wmf"/><Relationship Id="rId9" Type="http://schemas.openxmlformats.org/officeDocument/2006/relationships/oleObject" Target="../embeddings/oleObject143.bin"/><Relationship Id="rId14" Type="http://schemas.openxmlformats.org/officeDocument/2006/relationships/image" Target="../media/image135.wmf"/><Relationship Id="rId22" Type="http://schemas.openxmlformats.org/officeDocument/2006/relationships/image" Target="../media/image139.wmf"/><Relationship Id="rId27" Type="http://schemas.openxmlformats.org/officeDocument/2006/relationships/oleObject" Target="../embeddings/oleObject152.bin"/><Relationship Id="rId30" Type="http://schemas.openxmlformats.org/officeDocument/2006/relationships/image" Target="../media/image143.wmf"/><Relationship Id="rId35" Type="http://schemas.openxmlformats.org/officeDocument/2006/relationships/oleObject" Target="../embeddings/oleObject156.bin"/></Relationships>
</file>

<file path=ppt/slides/_rels/slide28.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63.bin"/><Relationship Id="rId18" Type="http://schemas.openxmlformats.org/officeDocument/2006/relationships/image" Target="../media/image155.wmf"/><Relationship Id="rId26" Type="http://schemas.openxmlformats.org/officeDocument/2006/relationships/image" Target="../media/image159.wmf"/><Relationship Id="rId3" Type="http://schemas.openxmlformats.org/officeDocument/2006/relationships/oleObject" Target="../embeddings/oleObject158.bin"/><Relationship Id="rId21" Type="http://schemas.openxmlformats.org/officeDocument/2006/relationships/oleObject" Target="../embeddings/oleObject167.bin"/><Relationship Id="rId7" Type="http://schemas.openxmlformats.org/officeDocument/2006/relationships/oleObject" Target="../embeddings/oleObject160.bin"/><Relationship Id="rId12" Type="http://schemas.openxmlformats.org/officeDocument/2006/relationships/image" Target="../media/image152.wmf"/><Relationship Id="rId17" Type="http://schemas.openxmlformats.org/officeDocument/2006/relationships/oleObject" Target="../embeddings/oleObject165.bin"/><Relationship Id="rId25" Type="http://schemas.openxmlformats.org/officeDocument/2006/relationships/oleObject" Target="../embeddings/oleObject169.bin"/><Relationship Id="rId2" Type="http://schemas.openxmlformats.org/officeDocument/2006/relationships/slideLayout" Target="../slideLayouts/slideLayout7.xml"/><Relationship Id="rId16" Type="http://schemas.openxmlformats.org/officeDocument/2006/relationships/image" Target="../media/image154.wmf"/><Relationship Id="rId20" Type="http://schemas.openxmlformats.org/officeDocument/2006/relationships/image" Target="../media/image156.wmf"/><Relationship Id="rId1" Type="http://schemas.openxmlformats.org/officeDocument/2006/relationships/vmlDrawing" Target="../drawings/vmlDrawing21.vml"/><Relationship Id="rId6" Type="http://schemas.openxmlformats.org/officeDocument/2006/relationships/image" Target="../media/image149.wmf"/><Relationship Id="rId11" Type="http://schemas.openxmlformats.org/officeDocument/2006/relationships/oleObject" Target="../embeddings/oleObject162.bin"/><Relationship Id="rId24" Type="http://schemas.openxmlformats.org/officeDocument/2006/relationships/image" Target="../media/image158.wmf"/><Relationship Id="rId5" Type="http://schemas.openxmlformats.org/officeDocument/2006/relationships/oleObject" Target="../embeddings/oleObject159.bin"/><Relationship Id="rId15" Type="http://schemas.openxmlformats.org/officeDocument/2006/relationships/oleObject" Target="../embeddings/oleObject164.bin"/><Relationship Id="rId23" Type="http://schemas.openxmlformats.org/officeDocument/2006/relationships/oleObject" Target="../embeddings/oleObject168.bin"/><Relationship Id="rId28" Type="http://schemas.openxmlformats.org/officeDocument/2006/relationships/image" Target="../media/image160.wmf"/><Relationship Id="rId10" Type="http://schemas.openxmlformats.org/officeDocument/2006/relationships/image" Target="../media/image151.wmf"/><Relationship Id="rId19" Type="http://schemas.openxmlformats.org/officeDocument/2006/relationships/oleObject" Target="../embeddings/oleObject166.bin"/><Relationship Id="rId4" Type="http://schemas.openxmlformats.org/officeDocument/2006/relationships/image" Target="../media/image148.wmf"/><Relationship Id="rId9" Type="http://schemas.openxmlformats.org/officeDocument/2006/relationships/oleObject" Target="../embeddings/oleObject161.bin"/><Relationship Id="rId14" Type="http://schemas.openxmlformats.org/officeDocument/2006/relationships/image" Target="../media/image153.wmf"/><Relationship Id="rId22" Type="http://schemas.openxmlformats.org/officeDocument/2006/relationships/image" Target="../media/image157.wmf"/><Relationship Id="rId27" Type="http://schemas.openxmlformats.org/officeDocument/2006/relationships/oleObject" Target="../embeddings/oleObject17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162.wmf"/><Relationship Id="rId5" Type="http://schemas.openxmlformats.org/officeDocument/2006/relationships/oleObject" Target="../embeddings/oleObject172.bin"/><Relationship Id="rId4" Type="http://schemas.openxmlformats.org/officeDocument/2006/relationships/image" Target="../media/image161.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6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64.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76.bin"/><Relationship Id="rId14" Type="http://schemas.openxmlformats.org/officeDocument/2006/relationships/image" Target="../media/image168.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80.bin"/><Relationship Id="rId5" Type="http://schemas.openxmlformats.org/officeDocument/2006/relationships/image" Target="../media/image169.wmf"/><Relationship Id="rId4" Type="http://schemas.openxmlformats.org/officeDocument/2006/relationships/oleObject" Target="../embeddings/oleObject179.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71.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oleObject" Target="../embeddings/oleObject182.bin"/><Relationship Id="rId7" Type="http://schemas.openxmlformats.org/officeDocument/2006/relationships/oleObject" Target="../embeddings/oleObject18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73.emf"/><Relationship Id="rId5" Type="http://schemas.openxmlformats.org/officeDocument/2006/relationships/oleObject" Target="../embeddings/oleObject183.bin"/><Relationship Id="rId10" Type="http://schemas.openxmlformats.org/officeDocument/2006/relationships/image" Target="../media/image175.emf"/><Relationship Id="rId4" Type="http://schemas.openxmlformats.org/officeDocument/2006/relationships/image" Target="../media/image172.emf"/><Relationship Id="rId9" Type="http://schemas.openxmlformats.org/officeDocument/2006/relationships/oleObject" Target="../embeddings/oleObject185.bin"/></Relationships>
</file>

<file path=ppt/slides/_rels/slide36.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77.wmf"/><Relationship Id="rId11" Type="http://schemas.openxmlformats.org/officeDocument/2006/relationships/oleObject" Target="../embeddings/oleObject190.bin"/><Relationship Id="rId5" Type="http://schemas.openxmlformats.org/officeDocument/2006/relationships/oleObject" Target="../embeddings/oleObject187.bin"/><Relationship Id="rId10" Type="http://schemas.openxmlformats.org/officeDocument/2006/relationships/image" Target="../media/image179.wmf"/><Relationship Id="rId4" Type="http://schemas.openxmlformats.org/officeDocument/2006/relationships/image" Target="../media/image176.emf"/><Relationship Id="rId9" Type="http://schemas.openxmlformats.org/officeDocument/2006/relationships/oleObject" Target="../embeddings/oleObject189.bin"/><Relationship Id="rId14" Type="http://schemas.openxmlformats.org/officeDocument/2006/relationships/image" Target="../media/image181.wmf"/></Relationships>
</file>

<file path=ppt/slides/_rels/slide37.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83.wmf"/><Relationship Id="rId5" Type="http://schemas.openxmlformats.org/officeDocument/2006/relationships/oleObject" Target="../embeddings/oleObject193.bin"/><Relationship Id="rId4" Type="http://schemas.openxmlformats.org/officeDocument/2006/relationships/image" Target="../media/image182.wmf"/></Relationships>
</file>

<file path=ppt/slides/_rels/slide38.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200.bin"/><Relationship Id="rId18" Type="http://schemas.openxmlformats.org/officeDocument/2006/relationships/image" Target="../media/image192.wmf"/><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189.wmf"/><Relationship Id="rId17" Type="http://schemas.openxmlformats.org/officeDocument/2006/relationships/oleObject" Target="../embeddings/oleObject202.bin"/><Relationship Id="rId2" Type="http://schemas.openxmlformats.org/officeDocument/2006/relationships/slideLayout" Target="../slideLayouts/slideLayout2.xml"/><Relationship Id="rId16" Type="http://schemas.openxmlformats.org/officeDocument/2006/relationships/image" Target="../media/image191.wmf"/><Relationship Id="rId20" Type="http://schemas.openxmlformats.org/officeDocument/2006/relationships/image" Target="../media/image193.wmf"/><Relationship Id="rId1" Type="http://schemas.openxmlformats.org/officeDocument/2006/relationships/vmlDrawing" Target="../drawings/vmlDrawing29.vml"/><Relationship Id="rId6" Type="http://schemas.openxmlformats.org/officeDocument/2006/relationships/image" Target="../media/image186.wmf"/><Relationship Id="rId11" Type="http://schemas.openxmlformats.org/officeDocument/2006/relationships/oleObject" Target="../embeddings/oleObject199.bin"/><Relationship Id="rId5" Type="http://schemas.openxmlformats.org/officeDocument/2006/relationships/oleObject" Target="../embeddings/oleObject196.bin"/><Relationship Id="rId15" Type="http://schemas.openxmlformats.org/officeDocument/2006/relationships/oleObject" Target="../embeddings/oleObject201.bin"/><Relationship Id="rId10" Type="http://schemas.openxmlformats.org/officeDocument/2006/relationships/image" Target="../media/image188.wmf"/><Relationship Id="rId19" Type="http://schemas.openxmlformats.org/officeDocument/2006/relationships/oleObject" Target="../embeddings/oleObject203.bin"/><Relationship Id="rId4" Type="http://schemas.openxmlformats.org/officeDocument/2006/relationships/image" Target="../media/image185.wmf"/><Relationship Id="rId9" Type="http://schemas.openxmlformats.org/officeDocument/2006/relationships/oleObject" Target="../embeddings/oleObject198.bin"/><Relationship Id="rId14" Type="http://schemas.openxmlformats.org/officeDocument/2006/relationships/image" Target="../media/image190.wmf"/></Relationships>
</file>

<file path=ppt/slides/_rels/slide39.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209.bin"/><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198.wmf"/><Relationship Id="rId2" Type="http://schemas.openxmlformats.org/officeDocument/2006/relationships/slideLayout" Target="../slideLayouts/slideLayout2.xml"/><Relationship Id="rId16" Type="http://schemas.openxmlformats.org/officeDocument/2006/relationships/image" Target="../media/image200.wmf"/><Relationship Id="rId1" Type="http://schemas.openxmlformats.org/officeDocument/2006/relationships/vmlDrawing" Target="../drawings/vmlDrawing30.vml"/><Relationship Id="rId6" Type="http://schemas.openxmlformats.org/officeDocument/2006/relationships/image" Target="../media/image195.wmf"/><Relationship Id="rId11" Type="http://schemas.openxmlformats.org/officeDocument/2006/relationships/oleObject" Target="../embeddings/oleObject208.bin"/><Relationship Id="rId5" Type="http://schemas.openxmlformats.org/officeDocument/2006/relationships/oleObject" Target="../embeddings/oleObject205.bin"/><Relationship Id="rId15" Type="http://schemas.openxmlformats.org/officeDocument/2006/relationships/oleObject" Target="../embeddings/oleObject210.bin"/><Relationship Id="rId10" Type="http://schemas.openxmlformats.org/officeDocument/2006/relationships/image" Target="../media/image197.wmf"/><Relationship Id="rId4" Type="http://schemas.openxmlformats.org/officeDocument/2006/relationships/image" Target="../media/image194.emf"/><Relationship Id="rId9" Type="http://schemas.openxmlformats.org/officeDocument/2006/relationships/oleObject" Target="../embeddings/oleObject207.bin"/><Relationship Id="rId14" Type="http://schemas.openxmlformats.org/officeDocument/2006/relationships/image" Target="../media/image19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211.bin"/><Relationship Id="rId7" Type="http://schemas.openxmlformats.org/officeDocument/2006/relationships/oleObject" Target="../embeddings/oleObject21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202.wmf"/><Relationship Id="rId5" Type="http://schemas.openxmlformats.org/officeDocument/2006/relationships/oleObject" Target="../embeddings/oleObject212.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14.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06.wmf"/><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oleObject" Target="../embeddings/oleObject216.bin"/><Relationship Id="rId5" Type="http://schemas.openxmlformats.org/officeDocument/2006/relationships/image" Target="../media/image205.emf"/><Relationship Id="rId4" Type="http://schemas.openxmlformats.org/officeDocument/2006/relationships/oleObject" Target="../embeddings/oleObject215.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207.wmf"/><Relationship Id="rId4" Type="http://schemas.openxmlformats.org/officeDocument/2006/relationships/oleObject" Target="../embeddings/oleObject21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208.wmf"/><Relationship Id="rId4" Type="http://schemas.openxmlformats.org/officeDocument/2006/relationships/oleObject" Target="../embeddings/oleObject218.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notesSlide" Target="../notesSlides/notesSlide14.xml"/><Relationship Id="rId7" Type="http://schemas.openxmlformats.org/officeDocument/2006/relationships/image" Target="../media/image210.emf"/><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oleObject" Target="../embeddings/oleObject220.bin"/><Relationship Id="rId5" Type="http://schemas.openxmlformats.org/officeDocument/2006/relationships/image" Target="../media/image209.wmf"/><Relationship Id="rId4" Type="http://schemas.openxmlformats.org/officeDocument/2006/relationships/oleObject" Target="../embeddings/oleObject219.bin"/><Relationship Id="rId9" Type="http://schemas.openxmlformats.org/officeDocument/2006/relationships/image" Target="../media/image211.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24.bin"/><Relationship Id="rId3" Type="http://schemas.openxmlformats.org/officeDocument/2006/relationships/notesSlide" Target="../notesSlides/notesSlide15.xml"/><Relationship Id="rId7" Type="http://schemas.openxmlformats.org/officeDocument/2006/relationships/image" Target="../media/image213.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223.bin"/><Relationship Id="rId5" Type="http://schemas.openxmlformats.org/officeDocument/2006/relationships/image" Target="../media/image212.wmf"/><Relationship Id="rId4" Type="http://schemas.openxmlformats.org/officeDocument/2006/relationships/oleObject" Target="../embeddings/oleObject222.bin"/><Relationship Id="rId9" Type="http://schemas.openxmlformats.org/officeDocument/2006/relationships/image" Target="../media/image214.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notesSlide" Target="../notesSlides/notesSlide16.xml"/><Relationship Id="rId7" Type="http://schemas.openxmlformats.org/officeDocument/2006/relationships/image" Target="../media/image216.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226.bin"/><Relationship Id="rId5" Type="http://schemas.openxmlformats.org/officeDocument/2006/relationships/image" Target="../media/image215.wmf"/><Relationship Id="rId4" Type="http://schemas.openxmlformats.org/officeDocument/2006/relationships/oleObject" Target="../embeddings/oleObject225.bin"/><Relationship Id="rId9" Type="http://schemas.openxmlformats.org/officeDocument/2006/relationships/image" Target="../media/image21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219.wmf"/><Relationship Id="rId5" Type="http://schemas.openxmlformats.org/officeDocument/2006/relationships/oleObject" Target="../embeddings/oleObject229.bin"/><Relationship Id="rId4" Type="http://schemas.openxmlformats.org/officeDocument/2006/relationships/image" Target="../media/image218.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21.wmf"/><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oleObject" Target="../embeddings/oleObject231.bin"/><Relationship Id="rId5" Type="http://schemas.openxmlformats.org/officeDocument/2006/relationships/image" Target="../media/image220.emf"/><Relationship Id="rId4" Type="http://schemas.openxmlformats.org/officeDocument/2006/relationships/oleObject" Target="../embeddings/oleObject230.bin"/></Relationships>
</file>

<file path=ppt/slides/_rels/slide49.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37.bin"/><Relationship Id="rId18" Type="http://schemas.openxmlformats.org/officeDocument/2006/relationships/image" Target="../media/image229.w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26.wmf"/><Relationship Id="rId17" Type="http://schemas.openxmlformats.org/officeDocument/2006/relationships/oleObject" Target="../embeddings/oleObject239.bin"/><Relationship Id="rId2" Type="http://schemas.openxmlformats.org/officeDocument/2006/relationships/slideLayout" Target="../slideLayouts/slideLayout2.xml"/><Relationship Id="rId16" Type="http://schemas.openxmlformats.org/officeDocument/2006/relationships/image" Target="../media/image228.wmf"/><Relationship Id="rId1" Type="http://schemas.openxmlformats.org/officeDocument/2006/relationships/vmlDrawing" Target="../drawings/vmlDrawing40.vml"/><Relationship Id="rId6" Type="http://schemas.openxmlformats.org/officeDocument/2006/relationships/image" Target="../media/image223.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8.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35.bin"/><Relationship Id="rId14" Type="http://schemas.openxmlformats.org/officeDocument/2006/relationships/image" Target="../media/image22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29.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241.bin"/><Relationship Id="rId5" Type="http://schemas.openxmlformats.org/officeDocument/2006/relationships/image" Target="../media/image230.wmf"/><Relationship Id="rId4" Type="http://schemas.openxmlformats.org/officeDocument/2006/relationships/oleObject" Target="../embeddings/oleObject24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42.bin"/><Relationship Id="rId2" Type="http://schemas.openxmlformats.org/officeDocument/2006/relationships/slideLayout" Target="../slideLayouts/slideLayout6.xml"/><Relationship Id="rId1" Type="http://schemas.openxmlformats.org/officeDocument/2006/relationships/vmlDrawing" Target="../drawings/vmlDrawing42.vml"/><Relationship Id="rId6" Type="http://schemas.openxmlformats.org/officeDocument/2006/relationships/image" Target="../media/image232.wmf"/><Relationship Id="rId5" Type="http://schemas.openxmlformats.org/officeDocument/2006/relationships/oleObject" Target="../embeddings/oleObject243.bin"/><Relationship Id="rId4" Type="http://schemas.openxmlformats.org/officeDocument/2006/relationships/image" Target="../media/image231.wmf"/></Relationships>
</file>

<file path=ppt/slides/_rels/slide54.xml.rels><?xml version="1.0" encoding="UTF-8" standalone="yes"?>
<Relationships xmlns="http://schemas.openxmlformats.org/package/2006/relationships"><Relationship Id="rId8" Type="http://schemas.openxmlformats.org/officeDocument/2006/relationships/image" Target="../media/image235.wmf"/><Relationship Id="rId13" Type="http://schemas.openxmlformats.org/officeDocument/2006/relationships/oleObject" Target="../embeddings/oleObject249.bin"/><Relationship Id="rId18" Type="http://schemas.openxmlformats.org/officeDocument/2006/relationships/image" Target="../media/image240.wmf"/><Relationship Id="rId3" Type="http://schemas.openxmlformats.org/officeDocument/2006/relationships/oleObject" Target="../embeddings/oleObject244.bin"/><Relationship Id="rId21" Type="http://schemas.openxmlformats.org/officeDocument/2006/relationships/oleObject" Target="../embeddings/oleObject253.bin"/><Relationship Id="rId7" Type="http://schemas.openxmlformats.org/officeDocument/2006/relationships/oleObject" Target="../embeddings/oleObject246.bin"/><Relationship Id="rId12" Type="http://schemas.openxmlformats.org/officeDocument/2006/relationships/image" Target="../media/image237.wmf"/><Relationship Id="rId17" Type="http://schemas.openxmlformats.org/officeDocument/2006/relationships/oleObject" Target="../embeddings/oleObject251.bin"/><Relationship Id="rId2" Type="http://schemas.openxmlformats.org/officeDocument/2006/relationships/slideLayout" Target="../slideLayouts/slideLayout6.xml"/><Relationship Id="rId16" Type="http://schemas.openxmlformats.org/officeDocument/2006/relationships/image" Target="../media/image239.wmf"/><Relationship Id="rId20" Type="http://schemas.openxmlformats.org/officeDocument/2006/relationships/image" Target="../media/image241.wmf"/><Relationship Id="rId1" Type="http://schemas.openxmlformats.org/officeDocument/2006/relationships/vmlDrawing" Target="../drawings/vmlDrawing43.vml"/><Relationship Id="rId6" Type="http://schemas.openxmlformats.org/officeDocument/2006/relationships/image" Target="../media/image234.wmf"/><Relationship Id="rId11" Type="http://schemas.openxmlformats.org/officeDocument/2006/relationships/oleObject" Target="../embeddings/oleObject248.bin"/><Relationship Id="rId24" Type="http://schemas.openxmlformats.org/officeDocument/2006/relationships/image" Target="../media/image243.wmf"/><Relationship Id="rId5" Type="http://schemas.openxmlformats.org/officeDocument/2006/relationships/oleObject" Target="../embeddings/oleObject245.bin"/><Relationship Id="rId15" Type="http://schemas.openxmlformats.org/officeDocument/2006/relationships/oleObject" Target="../embeddings/oleObject250.bin"/><Relationship Id="rId23" Type="http://schemas.openxmlformats.org/officeDocument/2006/relationships/oleObject" Target="../embeddings/oleObject254.bin"/><Relationship Id="rId10" Type="http://schemas.openxmlformats.org/officeDocument/2006/relationships/image" Target="../media/image236.wmf"/><Relationship Id="rId19" Type="http://schemas.openxmlformats.org/officeDocument/2006/relationships/oleObject" Target="../embeddings/oleObject252.bin"/><Relationship Id="rId4" Type="http://schemas.openxmlformats.org/officeDocument/2006/relationships/image" Target="../media/image233.wmf"/><Relationship Id="rId9" Type="http://schemas.openxmlformats.org/officeDocument/2006/relationships/oleObject" Target="../embeddings/oleObject247.bin"/><Relationship Id="rId14" Type="http://schemas.openxmlformats.org/officeDocument/2006/relationships/image" Target="../media/image238.wmf"/><Relationship Id="rId22" Type="http://schemas.openxmlformats.org/officeDocument/2006/relationships/image" Target="../media/image242.wmf"/></Relationships>
</file>

<file path=ppt/slides/_rels/slide55.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oleObject" Target="../embeddings/oleObject255.bin"/><Relationship Id="rId7" Type="http://schemas.openxmlformats.org/officeDocument/2006/relationships/oleObject" Target="../embeddings/oleObject257.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45.wmf"/><Relationship Id="rId5" Type="http://schemas.openxmlformats.org/officeDocument/2006/relationships/oleObject" Target="../embeddings/oleObject256.bin"/><Relationship Id="rId10" Type="http://schemas.openxmlformats.org/officeDocument/2006/relationships/image" Target="../media/image247.wmf"/><Relationship Id="rId4" Type="http://schemas.openxmlformats.org/officeDocument/2006/relationships/image" Target="../media/image244.wmf"/><Relationship Id="rId9" Type="http://schemas.openxmlformats.org/officeDocument/2006/relationships/oleObject" Target="../embeddings/oleObject25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6.xml"/><Relationship Id="rId1" Type="http://schemas.openxmlformats.org/officeDocument/2006/relationships/vmlDrawing" Target="../drawings/vmlDrawing45.vml"/><Relationship Id="rId6" Type="http://schemas.openxmlformats.org/officeDocument/2006/relationships/image" Target="../media/image249.emf"/><Relationship Id="rId5" Type="http://schemas.openxmlformats.org/officeDocument/2006/relationships/oleObject" Target="../embeddings/oleObject260.bin"/><Relationship Id="rId4" Type="http://schemas.openxmlformats.org/officeDocument/2006/relationships/image" Target="../media/image248.emf"/></Relationships>
</file>

<file path=ppt/slides/_rels/slide57.x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oleObject" Target="../embeddings/oleObject261.bin"/><Relationship Id="rId7" Type="http://schemas.openxmlformats.org/officeDocument/2006/relationships/oleObject" Target="../embeddings/oleObject263.bin"/><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image" Target="../media/image251.wmf"/><Relationship Id="rId5" Type="http://schemas.openxmlformats.org/officeDocument/2006/relationships/oleObject" Target="../embeddings/oleObject262.bin"/><Relationship Id="rId4" Type="http://schemas.openxmlformats.org/officeDocument/2006/relationships/image" Target="../media/image250.wmf"/></Relationships>
</file>

<file path=ppt/slides/_rels/slide58.x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oleObject" Target="../embeddings/oleObject269.bin"/><Relationship Id="rId3" Type="http://schemas.openxmlformats.org/officeDocument/2006/relationships/oleObject" Target="../embeddings/oleObject264.bin"/><Relationship Id="rId7" Type="http://schemas.openxmlformats.org/officeDocument/2006/relationships/oleObject" Target="../embeddings/oleObject266.bin"/><Relationship Id="rId12" Type="http://schemas.openxmlformats.org/officeDocument/2006/relationships/image" Target="../media/image257.emf"/><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image" Target="../media/image254.wmf"/><Relationship Id="rId11" Type="http://schemas.openxmlformats.org/officeDocument/2006/relationships/oleObject" Target="../embeddings/oleObject268.bin"/><Relationship Id="rId5" Type="http://schemas.openxmlformats.org/officeDocument/2006/relationships/oleObject" Target="../embeddings/oleObject265.bin"/><Relationship Id="rId10" Type="http://schemas.openxmlformats.org/officeDocument/2006/relationships/image" Target="../media/image256.emf"/><Relationship Id="rId4" Type="http://schemas.openxmlformats.org/officeDocument/2006/relationships/image" Target="../media/image253.wmf"/><Relationship Id="rId9" Type="http://schemas.openxmlformats.org/officeDocument/2006/relationships/oleObject" Target="../embeddings/oleObject267.bin"/><Relationship Id="rId14" Type="http://schemas.openxmlformats.org/officeDocument/2006/relationships/image" Target="../media/image258.emf"/></Relationships>
</file>

<file path=ppt/slides/_rels/slide59.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70.bin"/><Relationship Id="rId7" Type="http://schemas.openxmlformats.org/officeDocument/2006/relationships/oleObject" Target="../embeddings/oleObject272.bin"/><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image" Target="../media/image260.wmf"/><Relationship Id="rId5" Type="http://schemas.openxmlformats.org/officeDocument/2006/relationships/oleObject" Target="../embeddings/oleObject271.bin"/><Relationship Id="rId4" Type="http://schemas.openxmlformats.org/officeDocument/2006/relationships/image" Target="../media/image25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oleObject" Target="../embeddings/oleObject278.bin"/><Relationship Id="rId18" Type="http://schemas.openxmlformats.org/officeDocument/2006/relationships/image" Target="../media/image269.wmf"/><Relationship Id="rId3" Type="http://schemas.openxmlformats.org/officeDocument/2006/relationships/oleObject" Target="../embeddings/oleObject273.bin"/><Relationship Id="rId21" Type="http://schemas.openxmlformats.org/officeDocument/2006/relationships/oleObject" Target="../embeddings/oleObject282.bin"/><Relationship Id="rId7" Type="http://schemas.openxmlformats.org/officeDocument/2006/relationships/oleObject" Target="../embeddings/oleObject275.bin"/><Relationship Id="rId12" Type="http://schemas.openxmlformats.org/officeDocument/2006/relationships/image" Target="../media/image266.wmf"/><Relationship Id="rId17" Type="http://schemas.openxmlformats.org/officeDocument/2006/relationships/oleObject" Target="../embeddings/oleObject280.bin"/><Relationship Id="rId25" Type="http://schemas.openxmlformats.org/officeDocument/2006/relationships/oleObject" Target="../embeddings/oleObject284.bin"/><Relationship Id="rId2" Type="http://schemas.openxmlformats.org/officeDocument/2006/relationships/slideLayout" Target="../slideLayouts/slideLayout6.xml"/><Relationship Id="rId16" Type="http://schemas.openxmlformats.org/officeDocument/2006/relationships/image" Target="../media/image268.wmf"/><Relationship Id="rId20" Type="http://schemas.openxmlformats.org/officeDocument/2006/relationships/image" Target="../media/image270.wmf"/><Relationship Id="rId1" Type="http://schemas.openxmlformats.org/officeDocument/2006/relationships/vmlDrawing" Target="../drawings/vmlDrawing49.vml"/><Relationship Id="rId6" Type="http://schemas.openxmlformats.org/officeDocument/2006/relationships/image" Target="../media/image263.wmf"/><Relationship Id="rId11" Type="http://schemas.openxmlformats.org/officeDocument/2006/relationships/oleObject" Target="../embeddings/oleObject277.bin"/><Relationship Id="rId24" Type="http://schemas.openxmlformats.org/officeDocument/2006/relationships/image" Target="../media/image272.wmf"/><Relationship Id="rId5" Type="http://schemas.openxmlformats.org/officeDocument/2006/relationships/oleObject" Target="../embeddings/oleObject274.bin"/><Relationship Id="rId15" Type="http://schemas.openxmlformats.org/officeDocument/2006/relationships/oleObject" Target="../embeddings/oleObject279.bin"/><Relationship Id="rId23" Type="http://schemas.openxmlformats.org/officeDocument/2006/relationships/oleObject" Target="../embeddings/oleObject283.bin"/><Relationship Id="rId10" Type="http://schemas.openxmlformats.org/officeDocument/2006/relationships/image" Target="../media/image265.wmf"/><Relationship Id="rId19" Type="http://schemas.openxmlformats.org/officeDocument/2006/relationships/oleObject" Target="../embeddings/oleObject281.bin"/><Relationship Id="rId4" Type="http://schemas.openxmlformats.org/officeDocument/2006/relationships/image" Target="../media/image262.wmf"/><Relationship Id="rId9" Type="http://schemas.openxmlformats.org/officeDocument/2006/relationships/oleObject" Target="../embeddings/oleObject276.bin"/><Relationship Id="rId14" Type="http://schemas.openxmlformats.org/officeDocument/2006/relationships/image" Target="../media/image267.wmf"/><Relationship Id="rId22" Type="http://schemas.openxmlformats.org/officeDocument/2006/relationships/image" Target="../media/image271.wmf"/></Relationships>
</file>

<file path=ppt/slides/_rels/slide61.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290.bin"/><Relationship Id="rId18" Type="http://schemas.openxmlformats.org/officeDocument/2006/relationships/image" Target="../media/image280.wmf"/><Relationship Id="rId3" Type="http://schemas.openxmlformats.org/officeDocument/2006/relationships/oleObject" Target="../embeddings/oleObject285.bin"/><Relationship Id="rId7" Type="http://schemas.openxmlformats.org/officeDocument/2006/relationships/oleObject" Target="../embeddings/oleObject287.bin"/><Relationship Id="rId12" Type="http://schemas.openxmlformats.org/officeDocument/2006/relationships/image" Target="../media/image277.wmf"/><Relationship Id="rId17" Type="http://schemas.openxmlformats.org/officeDocument/2006/relationships/oleObject" Target="../embeddings/oleObject292.bin"/><Relationship Id="rId2" Type="http://schemas.openxmlformats.org/officeDocument/2006/relationships/slideLayout" Target="../slideLayouts/slideLayout6.xml"/><Relationship Id="rId16" Type="http://schemas.openxmlformats.org/officeDocument/2006/relationships/image" Target="../media/image279.wmf"/><Relationship Id="rId20" Type="http://schemas.openxmlformats.org/officeDocument/2006/relationships/image" Target="../media/image281.wmf"/><Relationship Id="rId1" Type="http://schemas.openxmlformats.org/officeDocument/2006/relationships/vmlDrawing" Target="../drawings/vmlDrawing50.vml"/><Relationship Id="rId6" Type="http://schemas.openxmlformats.org/officeDocument/2006/relationships/image" Target="../media/image274.wmf"/><Relationship Id="rId11" Type="http://schemas.openxmlformats.org/officeDocument/2006/relationships/oleObject" Target="../embeddings/oleObject289.bin"/><Relationship Id="rId5" Type="http://schemas.openxmlformats.org/officeDocument/2006/relationships/oleObject" Target="../embeddings/oleObject286.bin"/><Relationship Id="rId15" Type="http://schemas.openxmlformats.org/officeDocument/2006/relationships/oleObject" Target="../embeddings/oleObject291.bin"/><Relationship Id="rId10" Type="http://schemas.openxmlformats.org/officeDocument/2006/relationships/image" Target="../media/image276.wmf"/><Relationship Id="rId19" Type="http://schemas.openxmlformats.org/officeDocument/2006/relationships/oleObject" Target="../embeddings/oleObject293.bin"/><Relationship Id="rId4" Type="http://schemas.openxmlformats.org/officeDocument/2006/relationships/image" Target="../media/image273.wmf"/><Relationship Id="rId9" Type="http://schemas.openxmlformats.org/officeDocument/2006/relationships/oleObject" Target="../embeddings/oleObject288.bin"/><Relationship Id="rId14" Type="http://schemas.openxmlformats.org/officeDocument/2006/relationships/image" Target="../media/image278.wmf"/></Relationships>
</file>

<file path=ppt/slides/_rels/slide62.xml.rels><?xml version="1.0" encoding="UTF-8" standalone="yes"?>
<Relationships xmlns="http://schemas.openxmlformats.org/package/2006/relationships"><Relationship Id="rId8" Type="http://schemas.openxmlformats.org/officeDocument/2006/relationships/image" Target="../media/image284.wmf"/><Relationship Id="rId13" Type="http://schemas.openxmlformats.org/officeDocument/2006/relationships/oleObject" Target="../embeddings/oleObject299.bin"/><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image" Target="../media/image286.wmf"/><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image" Target="../media/image283.wmf"/><Relationship Id="rId11" Type="http://schemas.openxmlformats.org/officeDocument/2006/relationships/oleObject" Target="../embeddings/oleObject298.bin"/><Relationship Id="rId5" Type="http://schemas.openxmlformats.org/officeDocument/2006/relationships/oleObject" Target="../embeddings/oleObject295.bin"/><Relationship Id="rId10" Type="http://schemas.openxmlformats.org/officeDocument/2006/relationships/image" Target="../media/image285.wmf"/><Relationship Id="rId4" Type="http://schemas.openxmlformats.org/officeDocument/2006/relationships/image" Target="../media/image282.wmf"/><Relationship Id="rId9" Type="http://schemas.openxmlformats.org/officeDocument/2006/relationships/oleObject" Target="../embeddings/oleObject297.bin"/><Relationship Id="rId14" Type="http://schemas.openxmlformats.org/officeDocument/2006/relationships/image" Target="../media/image287.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03.bin"/><Relationship Id="rId3" Type="http://schemas.openxmlformats.org/officeDocument/2006/relationships/oleObject" Target="../embeddings/oleObject300.bin"/><Relationship Id="rId7" Type="http://schemas.openxmlformats.org/officeDocument/2006/relationships/oleObject" Target="../embeddings/oleObject302.bin"/><Relationship Id="rId2" Type="http://schemas.openxmlformats.org/officeDocument/2006/relationships/slideLayout" Target="../slideLayouts/slideLayout6.xml"/><Relationship Id="rId1" Type="http://schemas.openxmlformats.org/officeDocument/2006/relationships/vmlDrawing" Target="../drawings/vmlDrawing52.vml"/><Relationship Id="rId6" Type="http://schemas.openxmlformats.org/officeDocument/2006/relationships/image" Target="../media/image289.wmf"/><Relationship Id="rId5" Type="http://schemas.openxmlformats.org/officeDocument/2006/relationships/oleObject" Target="../embeddings/oleObject301.bin"/><Relationship Id="rId10" Type="http://schemas.openxmlformats.org/officeDocument/2006/relationships/image" Target="../media/image290.wmf"/><Relationship Id="rId4" Type="http://schemas.openxmlformats.org/officeDocument/2006/relationships/image" Target="../media/image288.wmf"/><Relationship Id="rId9" Type="http://schemas.openxmlformats.org/officeDocument/2006/relationships/oleObject" Target="../embeddings/oleObject304.bin"/></Relationships>
</file>

<file path=ppt/slides/_rels/slide65.x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oleObject" Target="../embeddings/oleObject310.bin"/><Relationship Id="rId3" Type="http://schemas.openxmlformats.org/officeDocument/2006/relationships/oleObject" Target="../embeddings/oleObject305.bin"/><Relationship Id="rId7" Type="http://schemas.openxmlformats.org/officeDocument/2006/relationships/oleObject" Target="../embeddings/oleObject307.bin"/><Relationship Id="rId12" Type="http://schemas.openxmlformats.org/officeDocument/2006/relationships/image" Target="../media/image295.wmf"/><Relationship Id="rId2" Type="http://schemas.openxmlformats.org/officeDocument/2006/relationships/slideLayout" Target="../slideLayouts/slideLayout6.xml"/><Relationship Id="rId1" Type="http://schemas.openxmlformats.org/officeDocument/2006/relationships/vmlDrawing" Target="../drawings/vmlDrawing53.vml"/><Relationship Id="rId6" Type="http://schemas.openxmlformats.org/officeDocument/2006/relationships/image" Target="../media/image292.wmf"/><Relationship Id="rId11" Type="http://schemas.openxmlformats.org/officeDocument/2006/relationships/oleObject" Target="../embeddings/oleObject309.bin"/><Relationship Id="rId5" Type="http://schemas.openxmlformats.org/officeDocument/2006/relationships/oleObject" Target="../embeddings/oleObject306.bin"/><Relationship Id="rId10" Type="http://schemas.openxmlformats.org/officeDocument/2006/relationships/image" Target="../media/image294.wmf"/><Relationship Id="rId4" Type="http://schemas.openxmlformats.org/officeDocument/2006/relationships/image" Target="../media/image291.wmf"/><Relationship Id="rId9" Type="http://schemas.openxmlformats.org/officeDocument/2006/relationships/oleObject" Target="../embeddings/oleObject308.bin"/><Relationship Id="rId14" Type="http://schemas.openxmlformats.org/officeDocument/2006/relationships/image" Target="../media/image296.wmf"/></Relationships>
</file>

<file path=ppt/slides/_rels/slide66.xml.rels><?xml version="1.0" encoding="UTF-8" standalone="yes"?>
<Relationships xmlns="http://schemas.openxmlformats.org/package/2006/relationships"><Relationship Id="rId8" Type="http://schemas.openxmlformats.org/officeDocument/2006/relationships/image" Target="../media/image299.wmf"/><Relationship Id="rId13" Type="http://schemas.openxmlformats.org/officeDocument/2006/relationships/oleObject" Target="../embeddings/oleObject316.bin"/><Relationship Id="rId18" Type="http://schemas.openxmlformats.org/officeDocument/2006/relationships/image" Target="../media/image304.wmf"/><Relationship Id="rId26" Type="http://schemas.openxmlformats.org/officeDocument/2006/relationships/image" Target="../media/image308.wmf"/><Relationship Id="rId3" Type="http://schemas.openxmlformats.org/officeDocument/2006/relationships/oleObject" Target="../embeddings/oleObject311.bin"/><Relationship Id="rId21" Type="http://schemas.openxmlformats.org/officeDocument/2006/relationships/oleObject" Target="../embeddings/oleObject320.bin"/><Relationship Id="rId7" Type="http://schemas.openxmlformats.org/officeDocument/2006/relationships/oleObject" Target="../embeddings/oleObject313.bin"/><Relationship Id="rId12" Type="http://schemas.openxmlformats.org/officeDocument/2006/relationships/image" Target="../media/image301.wmf"/><Relationship Id="rId17" Type="http://schemas.openxmlformats.org/officeDocument/2006/relationships/oleObject" Target="../embeddings/oleObject318.bin"/><Relationship Id="rId25" Type="http://schemas.openxmlformats.org/officeDocument/2006/relationships/oleObject" Target="../embeddings/oleObject322.bin"/><Relationship Id="rId2" Type="http://schemas.openxmlformats.org/officeDocument/2006/relationships/slideLayout" Target="../slideLayouts/slideLayout2.xml"/><Relationship Id="rId16" Type="http://schemas.openxmlformats.org/officeDocument/2006/relationships/image" Target="../media/image303.wmf"/><Relationship Id="rId20" Type="http://schemas.openxmlformats.org/officeDocument/2006/relationships/image" Target="../media/image305.wmf"/><Relationship Id="rId1" Type="http://schemas.openxmlformats.org/officeDocument/2006/relationships/vmlDrawing" Target="../drawings/vmlDrawing54.vml"/><Relationship Id="rId6" Type="http://schemas.openxmlformats.org/officeDocument/2006/relationships/image" Target="../media/image298.wmf"/><Relationship Id="rId11" Type="http://schemas.openxmlformats.org/officeDocument/2006/relationships/oleObject" Target="../embeddings/oleObject315.bin"/><Relationship Id="rId24" Type="http://schemas.openxmlformats.org/officeDocument/2006/relationships/image" Target="../media/image307.wmf"/><Relationship Id="rId5" Type="http://schemas.openxmlformats.org/officeDocument/2006/relationships/oleObject" Target="../embeddings/oleObject312.bin"/><Relationship Id="rId15" Type="http://schemas.openxmlformats.org/officeDocument/2006/relationships/oleObject" Target="../embeddings/oleObject317.bin"/><Relationship Id="rId23" Type="http://schemas.openxmlformats.org/officeDocument/2006/relationships/oleObject" Target="../embeddings/oleObject321.bin"/><Relationship Id="rId10" Type="http://schemas.openxmlformats.org/officeDocument/2006/relationships/image" Target="../media/image300.wmf"/><Relationship Id="rId19" Type="http://schemas.openxmlformats.org/officeDocument/2006/relationships/oleObject" Target="../embeddings/oleObject319.bin"/><Relationship Id="rId4" Type="http://schemas.openxmlformats.org/officeDocument/2006/relationships/image" Target="../media/image297.wmf"/><Relationship Id="rId9" Type="http://schemas.openxmlformats.org/officeDocument/2006/relationships/oleObject" Target="../embeddings/oleObject314.bin"/><Relationship Id="rId14" Type="http://schemas.openxmlformats.org/officeDocument/2006/relationships/image" Target="../media/image302.wmf"/><Relationship Id="rId22" Type="http://schemas.openxmlformats.org/officeDocument/2006/relationships/image" Target="../media/image306.wmf"/></Relationships>
</file>

<file path=ppt/slides/_rels/slide67.xml.rels><?xml version="1.0" encoding="UTF-8" standalone="yes"?>
<Relationships xmlns="http://schemas.openxmlformats.org/package/2006/relationships"><Relationship Id="rId8" Type="http://schemas.openxmlformats.org/officeDocument/2006/relationships/image" Target="../media/image311.wmf"/><Relationship Id="rId13" Type="http://schemas.openxmlformats.org/officeDocument/2006/relationships/oleObject" Target="../embeddings/oleObject328.bin"/><Relationship Id="rId3" Type="http://schemas.openxmlformats.org/officeDocument/2006/relationships/oleObject" Target="../embeddings/oleObject323.bin"/><Relationship Id="rId7" Type="http://schemas.openxmlformats.org/officeDocument/2006/relationships/oleObject" Target="../embeddings/oleObject325.bin"/><Relationship Id="rId12" Type="http://schemas.openxmlformats.org/officeDocument/2006/relationships/image" Target="../media/image313.wmf"/><Relationship Id="rId2" Type="http://schemas.openxmlformats.org/officeDocument/2006/relationships/slideLayout" Target="../slideLayouts/slideLayout2.xml"/><Relationship Id="rId16" Type="http://schemas.openxmlformats.org/officeDocument/2006/relationships/image" Target="../media/image315.wmf"/><Relationship Id="rId1" Type="http://schemas.openxmlformats.org/officeDocument/2006/relationships/vmlDrawing" Target="../drawings/vmlDrawing55.vml"/><Relationship Id="rId6" Type="http://schemas.openxmlformats.org/officeDocument/2006/relationships/image" Target="../media/image310.wmf"/><Relationship Id="rId11" Type="http://schemas.openxmlformats.org/officeDocument/2006/relationships/oleObject" Target="../embeddings/oleObject327.bin"/><Relationship Id="rId5" Type="http://schemas.openxmlformats.org/officeDocument/2006/relationships/oleObject" Target="../embeddings/oleObject324.bin"/><Relationship Id="rId15" Type="http://schemas.openxmlformats.org/officeDocument/2006/relationships/oleObject" Target="../embeddings/oleObject329.bin"/><Relationship Id="rId10" Type="http://schemas.openxmlformats.org/officeDocument/2006/relationships/image" Target="../media/image312.wmf"/><Relationship Id="rId4" Type="http://schemas.openxmlformats.org/officeDocument/2006/relationships/image" Target="../media/image309.wmf"/><Relationship Id="rId9" Type="http://schemas.openxmlformats.org/officeDocument/2006/relationships/oleObject" Target="../embeddings/oleObject326.bin"/><Relationship Id="rId14" Type="http://schemas.openxmlformats.org/officeDocument/2006/relationships/image" Target="../media/image314.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9.bin"/><Relationship Id="rId14" Type="http://schemas.openxmlformats.org/officeDocument/2006/relationships/image" Target="../media/image12.emf"/></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332.bin"/><Relationship Id="rId3" Type="http://schemas.openxmlformats.org/officeDocument/2006/relationships/notesSlide" Target="../notesSlides/notesSlide22.xml"/><Relationship Id="rId7" Type="http://schemas.openxmlformats.org/officeDocument/2006/relationships/image" Target="../media/image317.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331.bin"/><Relationship Id="rId11" Type="http://schemas.openxmlformats.org/officeDocument/2006/relationships/image" Target="../media/image319.wmf"/><Relationship Id="rId5" Type="http://schemas.openxmlformats.org/officeDocument/2006/relationships/image" Target="../media/image316.wmf"/><Relationship Id="rId10" Type="http://schemas.openxmlformats.org/officeDocument/2006/relationships/oleObject" Target="../embeddings/oleObject333.bin"/><Relationship Id="rId4" Type="http://schemas.openxmlformats.org/officeDocument/2006/relationships/oleObject" Target="../embeddings/oleObject330.bin"/><Relationship Id="rId9" Type="http://schemas.openxmlformats.org/officeDocument/2006/relationships/image" Target="../media/image318.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34.bin"/><Relationship Id="rId2" Type="http://schemas.openxmlformats.org/officeDocument/2006/relationships/slideLayout" Target="../slideLayouts/slideLayout6.xml"/><Relationship Id="rId1" Type="http://schemas.openxmlformats.org/officeDocument/2006/relationships/vmlDrawing" Target="../drawings/vmlDrawing57.vml"/><Relationship Id="rId5" Type="http://schemas.openxmlformats.org/officeDocument/2006/relationships/image" Target="../media/image321.png"/><Relationship Id="rId4" Type="http://schemas.openxmlformats.org/officeDocument/2006/relationships/image" Target="../media/image320.wmf"/></Relationships>
</file>

<file path=ppt/slides/_rels/slide72.xml.rels><?xml version="1.0" encoding="UTF-8" standalone="yes"?>
<Relationships xmlns="http://schemas.openxmlformats.org/package/2006/relationships"><Relationship Id="rId8" Type="http://schemas.openxmlformats.org/officeDocument/2006/relationships/image" Target="../media/image324.wmf"/><Relationship Id="rId13" Type="http://schemas.openxmlformats.org/officeDocument/2006/relationships/oleObject" Target="../embeddings/oleObject340.bin"/><Relationship Id="rId18" Type="http://schemas.openxmlformats.org/officeDocument/2006/relationships/image" Target="../media/image329.wmf"/><Relationship Id="rId3" Type="http://schemas.openxmlformats.org/officeDocument/2006/relationships/oleObject" Target="../embeddings/oleObject335.bin"/><Relationship Id="rId7" Type="http://schemas.openxmlformats.org/officeDocument/2006/relationships/oleObject" Target="../embeddings/oleObject337.bin"/><Relationship Id="rId12" Type="http://schemas.openxmlformats.org/officeDocument/2006/relationships/image" Target="../media/image326.wmf"/><Relationship Id="rId17" Type="http://schemas.openxmlformats.org/officeDocument/2006/relationships/oleObject" Target="../embeddings/oleObject342.bin"/><Relationship Id="rId2" Type="http://schemas.openxmlformats.org/officeDocument/2006/relationships/slideLayout" Target="../slideLayouts/slideLayout6.xml"/><Relationship Id="rId16" Type="http://schemas.openxmlformats.org/officeDocument/2006/relationships/image" Target="../media/image328.wmf"/><Relationship Id="rId1" Type="http://schemas.openxmlformats.org/officeDocument/2006/relationships/vmlDrawing" Target="../drawings/vmlDrawing58.vml"/><Relationship Id="rId6" Type="http://schemas.openxmlformats.org/officeDocument/2006/relationships/image" Target="../media/image323.wmf"/><Relationship Id="rId11" Type="http://schemas.openxmlformats.org/officeDocument/2006/relationships/oleObject" Target="../embeddings/oleObject339.bin"/><Relationship Id="rId5" Type="http://schemas.openxmlformats.org/officeDocument/2006/relationships/oleObject" Target="../embeddings/oleObject336.bin"/><Relationship Id="rId15" Type="http://schemas.openxmlformats.org/officeDocument/2006/relationships/oleObject" Target="../embeddings/oleObject341.bin"/><Relationship Id="rId10" Type="http://schemas.openxmlformats.org/officeDocument/2006/relationships/image" Target="../media/image325.emf"/><Relationship Id="rId4" Type="http://schemas.openxmlformats.org/officeDocument/2006/relationships/image" Target="../media/image322.wmf"/><Relationship Id="rId9" Type="http://schemas.openxmlformats.org/officeDocument/2006/relationships/oleObject" Target="../embeddings/oleObject338.bin"/><Relationship Id="rId14" Type="http://schemas.openxmlformats.org/officeDocument/2006/relationships/image" Target="../media/image327.emf"/></Relationships>
</file>

<file path=ppt/slides/_rels/slide73.x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oleObject" Target="../embeddings/oleObject343.bin"/><Relationship Id="rId7" Type="http://schemas.openxmlformats.org/officeDocument/2006/relationships/oleObject" Target="../embeddings/oleObject345.bin"/><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image" Target="../media/image331.wmf"/><Relationship Id="rId5" Type="http://schemas.openxmlformats.org/officeDocument/2006/relationships/oleObject" Target="../embeddings/oleObject344.bin"/><Relationship Id="rId10" Type="http://schemas.openxmlformats.org/officeDocument/2006/relationships/image" Target="../media/image333.wmf"/><Relationship Id="rId4" Type="http://schemas.openxmlformats.org/officeDocument/2006/relationships/image" Target="../media/image330.wmf"/><Relationship Id="rId9" Type="http://schemas.openxmlformats.org/officeDocument/2006/relationships/oleObject" Target="../embeddings/oleObject346.bin"/></Relationships>
</file>

<file path=ppt/slides/_rels/slide74.xml.rels><?xml version="1.0" encoding="UTF-8" standalone="yes"?>
<Relationships xmlns="http://schemas.openxmlformats.org/package/2006/relationships"><Relationship Id="rId8" Type="http://schemas.openxmlformats.org/officeDocument/2006/relationships/image" Target="../media/image336.wmf"/><Relationship Id="rId13" Type="http://schemas.openxmlformats.org/officeDocument/2006/relationships/diagramData" Target="../diagrams/data3.xml"/><Relationship Id="rId18" Type="http://schemas.openxmlformats.org/officeDocument/2006/relationships/oleObject" Target="../embeddings/oleObject352.bin"/><Relationship Id="rId3" Type="http://schemas.openxmlformats.org/officeDocument/2006/relationships/oleObject" Target="../embeddings/oleObject347.bin"/><Relationship Id="rId7" Type="http://schemas.openxmlformats.org/officeDocument/2006/relationships/oleObject" Target="../embeddings/oleObject349.bin"/><Relationship Id="rId12" Type="http://schemas.openxmlformats.org/officeDocument/2006/relationships/image" Target="../media/image338.wmf"/><Relationship Id="rId17" Type="http://schemas.microsoft.com/office/2007/relationships/diagramDrawing" Target="../diagrams/drawing3.xml"/><Relationship Id="rId2" Type="http://schemas.openxmlformats.org/officeDocument/2006/relationships/slideLayout" Target="../slideLayouts/slideLayout6.xml"/><Relationship Id="rId16" Type="http://schemas.openxmlformats.org/officeDocument/2006/relationships/diagramColors" Target="../diagrams/colors3.xml"/><Relationship Id="rId1" Type="http://schemas.openxmlformats.org/officeDocument/2006/relationships/vmlDrawing" Target="../drawings/vmlDrawing60.vml"/><Relationship Id="rId6" Type="http://schemas.openxmlformats.org/officeDocument/2006/relationships/image" Target="../media/image335.wmf"/><Relationship Id="rId11" Type="http://schemas.openxmlformats.org/officeDocument/2006/relationships/oleObject" Target="../embeddings/oleObject351.bin"/><Relationship Id="rId5" Type="http://schemas.openxmlformats.org/officeDocument/2006/relationships/oleObject" Target="../embeddings/oleObject348.bin"/><Relationship Id="rId15" Type="http://schemas.openxmlformats.org/officeDocument/2006/relationships/diagramQuickStyle" Target="../diagrams/quickStyle3.xml"/><Relationship Id="rId10" Type="http://schemas.openxmlformats.org/officeDocument/2006/relationships/image" Target="../media/image337.wmf"/><Relationship Id="rId19" Type="http://schemas.openxmlformats.org/officeDocument/2006/relationships/image" Target="../media/image339.wmf"/><Relationship Id="rId4" Type="http://schemas.openxmlformats.org/officeDocument/2006/relationships/image" Target="../media/image334.wmf"/><Relationship Id="rId9" Type="http://schemas.openxmlformats.org/officeDocument/2006/relationships/oleObject" Target="../embeddings/oleObject350.bin"/><Relationship Id="rId14" Type="http://schemas.openxmlformats.org/officeDocument/2006/relationships/diagramLayout" Target="../diagrams/layout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1.vml"/><Relationship Id="rId5" Type="http://schemas.openxmlformats.org/officeDocument/2006/relationships/image" Target="../media/image340.wmf"/><Relationship Id="rId4" Type="http://schemas.openxmlformats.org/officeDocument/2006/relationships/oleObject" Target="../embeddings/oleObject353.bin"/></Relationships>
</file>

<file path=ppt/slides/_rels/slide76.xml.rels><?xml version="1.0" encoding="UTF-8" standalone="yes"?>
<Relationships xmlns="http://schemas.openxmlformats.org/package/2006/relationships"><Relationship Id="rId8" Type="http://schemas.openxmlformats.org/officeDocument/2006/relationships/image" Target="../media/image343.wmf"/><Relationship Id="rId3" Type="http://schemas.openxmlformats.org/officeDocument/2006/relationships/oleObject" Target="../embeddings/oleObject354.bin"/><Relationship Id="rId7" Type="http://schemas.openxmlformats.org/officeDocument/2006/relationships/oleObject" Target="../embeddings/oleObject356.bin"/><Relationship Id="rId2" Type="http://schemas.openxmlformats.org/officeDocument/2006/relationships/slideLayout" Target="../slideLayouts/slideLayout6.xml"/><Relationship Id="rId1" Type="http://schemas.openxmlformats.org/officeDocument/2006/relationships/vmlDrawing" Target="../drawings/vmlDrawing62.vml"/><Relationship Id="rId6" Type="http://schemas.openxmlformats.org/officeDocument/2006/relationships/image" Target="../media/image342.wmf"/><Relationship Id="rId5" Type="http://schemas.openxmlformats.org/officeDocument/2006/relationships/oleObject" Target="../embeddings/oleObject355.bin"/><Relationship Id="rId4" Type="http://schemas.openxmlformats.org/officeDocument/2006/relationships/image" Target="../media/image341.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362.bin"/><Relationship Id="rId3" Type="http://schemas.openxmlformats.org/officeDocument/2006/relationships/oleObject" Target="../embeddings/oleObject357.bin"/><Relationship Id="rId7" Type="http://schemas.openxmlformats.org/officeDocument/2006/relationships/oleObject" Target="../embeddings/oleObject359.bin"/><Relationship Id="rId12" Type="http://schemas.openxmlformats.org/officeDocument/2006/relationships/image" Target="../media/image348.wmf"/><Relationship Id="rId2" Type="http://schemas.openxmlformats.org/officeDocument/2006/relationships/slideLayout" Target="../slideLayouts/slideLayout2.xml"/><Relationship Id="rId16" Type="http://schemas.openxmlformats.org/officeDocument/2006/relationships/image" Target="../media/image350.wmf"/><Relationship Id="rId1" Type="http://schemas.openxmlformats.org/officeDocument/2006/relationships/vmlDrawing" Target="../drawings/vmlDrawing63.vml"/><Relationship Id="rId6" Type="http://schemas.openxmlformats.org/officeDocument/2006/relationships/image" Target="../media/image345.wmf"/><Relationship Id="rId11" Type="http://schemas.openxmlformats.org/officeDocument/2006/relationships/oleObject" Target="../embeddings/oleObject361.bin"/><Relationship Id="rId5" Type="http://schemas.openxmlformats.org/officeDocument/2006/relationships/oleObject" Target="../embeddings/oleObject358.bin"/><Relationship Id="rId15" Type="http://schemas.openxmlformats.org/officeDocument/2006/relationships/oleObject" Target="../embeddings/oleObject363.bin"/><Relationship Id="rId10" Type="http://schemas.openxmlformats.org/officeDocument/2006/relationships/image" Target="../media/image347.wmf"/><Relationship Id="rId4" Type="http://schemas.openxmlformats.org/officeDocument/2006/relationships/image" Target="../media/image344.wmf"/><Relationship Id="rId9" Type="http://schemas.openxmlformats.org/officeDocument/2006/relationships/oleObject" Target="../embeddings/oleObject360.bin"/><Relationship Id="rId14" Type="http://schemas.openxmlformats.org/officeDocument/2006/relationships/image" Target="../media/image349.wmf"/></Relationships>
</file>

<file path=ppt/slides/_rels/slide79.xml.rels><?xml version="1.0" encoding="UTF-8" standalone="yes"?>
<Relationships xmlns="http://schemas.openxmlformats.org/package/2006/relationships"><Relationship Id="rId8" Type="http://schemas.openxmlformats.org/officeDocument/2006/relationships/image" Target="../media/image353.wmf"/><Relationship Id="rId13" Type="http://schemas.openxmlformats.org/officeDocument/2006/relationships/oleObject" Target="../embeddings/oleObject369.bin"/><Relationship Id="rId18" Type="http://schemas.openxmlformats.org/officeDocument/2006/relationships/image" Target="../media/image358.wmf"/><Relationship Id="rId3" Type="http://schemas.openxmlformats.org/officeDocument/2006/relationships/oleObject" Target="../embeddings/oleObject364.bin"/><Relationship Id="rId7" Type="http://schemas.openxmlformats.org/officeDocument/2006/relationships/oleObject" Target="../embeddings/oleObject366.bin"/><Relationship Id="rId12" Type="http://schemas.openxmlformats.org/officeDocument/2006/relationships/image" Target="../media/image355.wmf"/><Relationship Id="rId17" Type="http://schemas.openxmlformats.org/officeDocument/2006/relationships/oleObject" Target="../embeddings/oleObject371.bin"/><Relationship Id="rId2" Type="http://schemas.openxmlformats.org/officeDocument/2006/relationships/slideLayout" Target="../slideLayouts/slideLayout2.xml"/><Relationship Id="rId16" Type="http://schemas.openxmlformats.org/officeDocument/2006/relationships/image" Target="../media/image357.wmf"/><Relationship Id="rId20" Type="http://schemas.openxmlformats.org/officeDocument/2006/relationships/image" Target="../media/image359.wmf"/><Relationship Id="rId1" Type="http://schemas.openxmlformats.org/officeDocument/2006/relationships/vmlDrawing" Target="../drawings/vmlDrawing64.vml"/><Relationship Id="rId6" Type="http://schemas.openxmlformats.org/officeDocument/2006/relationships/image" Target="../media/image352.wmf"/><Relationship Id="rId11" Type="http://schemas.openxmlformats.org/officeDocument/2006/relationships/oleObject" Target="../embeddings/oleObject368.bin"/><Relationship Id="rId5" Type="http://schemas.openxmlformats.org/officeDocument/2006/relationships/oleObject" Target="../embeddings/oleObject365.bin"/><Relationship Id="rId15" Type="http://schemas.openxmlformats.org/officeDocument/2006/relationships/oleObject" Target="../embeddings/oleObject370.bin"/><Relationship Id="rId10" Type="http://schemas.openxmlformats.org/officeDocument/2006/relationships/image" Target="../media/image354.wmf"/><Relationship Id="rId19" Type="http://schemas.openxmlformats.org/officeDocument/2006/relationships/oleObject" Target="../embeddings/oleObject372.bin"/><Relationship Id="rId4" Type="http://schemas.openxmlformats.org/officeDocument/2006/relationships/image" Target="../media/image351.wmf"/><Relationship Id="rId9" Type="http://schemas.openxmlformats.org/officeDocument/2006/relationships/oleObject" Target="../embeddings/oleObject367.bin"/><Relationship Id="rId14" Type="http://schemas.openxmlformats.org/officeDocument/2006/relationships/image" Target="../media/image356.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7.bin"/><Relationship Id="rId18" Type="http://schemas.openxmlformats.org/officeDocument/2006/relationships/image" Target="../media/image20.w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17.w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19.wmf"/><Relationship Id="rId20"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6.bin"/><Relationship Id="rId24" Type="http://schemas.openxmlformats.org/officeDocument/2006/relationships/image" Target="../media/image23.w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10" Type="http://schemas.openxmlformats.org/officeDocument/2006/relationships/image" Target="../media/image16.wmf"/><Relationship Id="rId19" Type="http://schemas.openxmlformats.org/officeDocument/2006/relationships/oleObject" Target="../embeddings/oleObject20.bin"/><Relationship Id="rId4" Type="http://schemas.openxmlformats.org/officeDocument/2006/relationships/image" Target="../media/image13.wmf"/><Relationship Id="rId9" Type="http://schemas.openxmlformats.org/officeDocument/2006/relationships/oleObject" Target="../embeddings/oleObject15.bin"/><Relationship Id="rId14" Type="http://schemas.openxmlformats.org/officeDocument/2006/relationships/image" Target="../media/image18.wmf"/><Relationship Id="rId22" Type="http://schemas.openxmlformats.org/officeDocument/2006/relationships/image" Target="../media/image22.wmf"/></Relationships>
</file>

<file path=ppt/slides/_rels/slide80.xml.rels><?xml version="1.0" encoding="UTF-8" standalone="yes"?>
<Relationships xmlns="http://schemas.openxmlformats.org/package/2006/relationships"><Relationship Id="rId8" Type="http://schemas.openxmlformats.org/officeDocument/2006/relationships/image" Target="../media/image362.wmf"/><Relationship Id="rId13" Type="http://schemas.openxmlformats.org/officeDocument/2006/relationships/oleObject" Target="../embeddings/oleObject378.bin"/><Relationship Id="rId18" Type="http://schemas.openxmlformats.org/officeDocument/2006/relationships/image" Target="../media/image367.wmf"/><Relationship Id="rId26" Type="http://schemas.openxmlformats.org/officeDocument/2006/relationships/image" Target="../media/image371.wmf"/><Relationship Id="rId3" Type="http://schemas.openxmlformats.org/officeDocument/2006/relationships/oleObject" Target="../embeddings/oleObject373.bin"/><Relationship Id="rId21" Type="http://schemas.openxmlformats.org/officeDocument/2006/relationships/oleObject" Target="../embeddings/oleObject382.bin"/><Relationship Id="rId7" Type="http://schemas.openxmlformats.org/officeDocument/2006/relationships/oleObject" Target="../embeddings/oleObject375.bin"/><Relationship Id="rId12" Type="http://schemas.openxmlformats.org/officeDocument/2006/relationships/image" Target="../media/image364.wmf"/><Relationship Id="rId17" Type="http://schemas.openxmlformats.org/officeDocument/2006/relationships/oleObject" Target="../embeddings/oleObject380.bin"/><Relationship Id="rId25" Type="http://schemas.openxmlformats.org/officeDocument/2006/relationships/oleObject" Target="../embeddings/oleObject384.bin"/><Relationship Id="rId2" Type="http://schemas.openxmlformats.org/officeDocument/2006/relationships/slideLayout" Target="../slideLayouts/slideLayout2.xml"/><Relationship Id="rId16" Type="http://schemas.openxmlformats.org/officeDocument/2006/relationships/image" Target="../media/image366.wmf"/><Relationship Id="rId20" Type="http://schemas.openxmlformats.org/officeDocument/2006/relationships/image" Target="../media/image368.wmf"/><Relationship Id="rId29" Type="http://schemas.openxmlformats.org/officeDocument/2006/relationships/oleObject" Target="../embeddings/oleObject386.bin"/><Relationship Id="rId1" Type="http://schemas.openxmlformats.org/officeDocument/2006/relationships/vmlDrawing" Target="../drawings/vmlDrawing65.vml"/><Relationship Id="rId6" Type="http://schemas.openxmlformats.org/officeDocument/2006/relationships/image" Target="../media/image361.wmf"/><Relationship Id="rId11" Type="http://schemas.openxmlformats.org/officeDocument/2006/relationships/oleObject" Target="../embeddings/oleObject377.bin"/><Relationship Id="rId24" Type="http://schemas.openxmlformats.org/officeDocument/2006/relationships/image" Target="../media/image370.wmf"/><Relationship Id="rId32" Type="http://schemas.openxmlformats.org/officeDocument/2006/relationships/image" Target="../media/image374.wmf"/><Relationship Id="rId5" Type="http://schemas.openxmlformats.org/officeDocument/2006/relationships/oleObject" Target="../embeddings/oleObject374.bin"/><Relationship Id="rId15" Type="http://schemas.openxmlformats.org/officeDocument/2006/relationships/oleObject" Target="../embeddings/oleObject379.bin"/><Relationship Id="rId23" Type="http://schemas.openxmlformats.org/officeDocument/2006/relationships/oleObject" Target="../embeddings/oleObject383.bin"/><Relationship Id="rId28" Type="http://schemas.openxmlformats.org/officeDocument/2006/relationships/image" Target="../media/image372.wmf"/><Relationship Id="rId10" Type="http://schemas.openxmlformats.org/officeDocument/2006/relationships/image" Target="../media/image363.wmf"/><Relationship Id="rId19" Type="http://schemas.openxmlformats.org/officeDocument/2006/relationships/oleObject" Target="../embeddings/oleObject381.bin"/><Relationship Id="rId31" Type="http://schemas.openxmlformats.org/officeDocument/2006/relationships/oleObject" Target="../embeddings/oleObject387.bin"/><Relationship Id="rId4" Type="http://schemas.openxmlformats.org/officeDocument/2006/relationships/image" Target="../media/image360.wmf"/><Relationship Id="rId9" Type="http://schemas.openxmlformats.org/officeDocument/2006/relationships/oleObject" Target="../embeddings/oleObject376.bin"/><Relationship Id="rId14" Type="http://schemas.openxmlformats.org/officeDocument/2006/relationships/image" Target="../media/image365.wmf"/><Relationship Id="rId22" Type="http://schemas.openxmlformats.org/officeDocument/2006/relationships/image" Target="../media/image369.wmf"/><Relationship Id="rId27" Type="http://schemas.openxmlformats.org/officeDocument/2006/relationships/oleObject" Target="../embeddings/oleObject385.bin"/><Relationship Id="rId30" Type="http://schemas.openxmlformats.org/officeDocument/2006/relationships/image" Target="../media/image373.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377.wmf"/><Relationship Id="rId3" Type="http://schemas.openxmlformats.org/officeDocument/2006/relationships/oleObject" Target="../embeddings/oleObject388.bin"/><Relationship Id="rId7" Type="http://schemas.openxmlformats.org/officeDocument/2006/relationships/oleObject" Target="../embeddings/oleObject390.bin"/><Relationship Id="rId12" Type="http://schemas.openxmlformats.org/officeDocument/2006/relationships/image" Target="../media/image379.wmf"/><Relationship Id="rId2" Type="http://schemas.openxmlformats.org/officeDocument/2006/relationships/slideLayout" Target="../slideLayouts/slideLayout6.xml"/><Relationship Id="rId1" Type="http://schemas.openxmlformats.org/officeDocument/2006/relationships/vmlDrawing" Target="../drawings/vmlDrawing66.vml"/><Relationship Id="rId6" Type="http://schemas.openxmlformats.org/officeDocument/2006/relationships/image" Target="../media/image376.wmf"/><Relationship Id="rId11" Type="http://schemas.openxmlformats.org/officeDocument/2006/relationships/oleObject" Target="../embeddings/oleObject392.bin"/><Relationship Id="rId5" Type="http://schemas.openxmlformats.org/officeDocument/2006/relationships/oleObject" Target="../embeddings/oleObject389.bin"/><Relationship Id="rId10" Type="http://schemas.openxmlformats.org/officeDocument/2006/relationships/image" Target="../media/image378.wmf"/><Relationship Id="rId4" Type="http://schemas.openxmlformats.org/officeDocument/2006/relationships/image" Target="../media/image375.wmf"/><Relationship Id="rId9" Type="http://schemas.openxmlformats.org/officeDocument/2006/relationships/oleObject" Target="../embeddings/oleObject391.bin"/></Relationships>
</file>

<file path=ppt/slides/_rels/slide83.xml.rels><?xml version="1.0" encoding="UTF-8" standalone="yes"?>
<Relationships xmlns="http://schemas.openxmlformats.org/package/2006/relationships"><Relationship Id="rId8" Type="http://schemas.openxmlformats.org/officeDocument/2006/relationships/image" Target="../media/image382.wmf"/><Relationship Id="rId13" Type="http://schemas.openxmlformats.org/officeDocument/2006/relationships/oleObject" Target="../embeddings/oleObject398.bin"/><Relationship Id="rId18" Type="http://schemas.openxmlformats.org/officeDocument/2006/relationships/image" Target="../media/image387.wmf"/><Relationship Id="rId3" Type="http://schemas.openxmlformats.org/officeDocument/2006/relationships/oleObject" Target="../embeddings/oleObject393.bin"/><Relationship Id="rId7" Type="http://schemas.openxmlformats.org/officeDocument/2006/relationships/oleObject" Target="../embeddings/oleObject395.bin"/><Relationship Id="rId12" Type="http://schemas.openxmlformats.org/officeDocument/2006/relationships/image" Target="../media/image384.wmf"/><Relationship Id="rId17" Type="http://schemas.openxmlformats.org/officeDocument/2006/relationships/oleObject" Target="../embeddings/oleObject400.bin"/><Relationship Id="rId2" Type="http://schemas.openxmlformats.org/officeDocument/2006/relationships/slideLayout" Target="../slideLayouts/slideLayout6.xml"/><Relationship Id="rId16" Type="http://schemas.openxmlformats.org/officeDocument/2006/relationships/image" Target="../media/image386.wmf"/><Relationship Id="rId1" Type="http://schemas.openxmlformats.org/officeDocument/2006/relationships/vmlDrawing" Target="../drawings/vmlDrawing67.vml"/><Relationship Id="rId6" Type="http://schemas.openxmlformats.org/officeDocument/2006/relationships/image" Target="../media/image381.wmf"/><Relationship Id="rId11" Type="http://schemas.openxmlformats.org/officeDocument/2006/relationships/oleObject" Target="../embeddings/oleObject397.bin"/><Relationship Id="rId5" Type="http://schemas.openxmlformats.org/officeDocument/2006/relationships/oleObject" Target="../embeddings/oleObject394.bin"/><Relationship Id="rId15" Type="http://schemas.openxmlformats.org/officeDocument/2006/relationships/oleObject" Target="../embeddings/oleObject399.bin"/><Relationship Id="rId10" Type="http://schemas.openxmlformats.org/officeDocument/2006/relationships/image" Target="../media/image383.wmf"/><Relationship Id="rId4" Type="http://schemas.openxmlformats.org/officeDocument/2006/relationships/image" Target="../media/image380.wmf"/><Relationship Id="rId9" Type="http://schemas.openxmlformats.org/officeDocument/2006/relationships/oleObject" Target="../embeddings/oleObject396.bin"/><Relationship Id="rId14" Type="http://schemas.openxmlformats.org/officeDocument/2006/relationships/image" Target="../media/image385.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01.bin"/><Relationship Id="rId2" Type="http://schemas.openxmlformats.org/officeDocument/2006/relationships/slideLayout" Target="../slideLayouts/slideLayout6.xml"/><Relationship Id="rId1" Type="http://schemas.openxmlformats.org/officeDocument/2006/relationships/vmlDrawing" Target="../drawings/vmlDrawing68.vml"/><Relationship Id="rId4" Type="http://schemas.openxmlformats.org/officeDocument/2006/relationships/image" Target="../media/image388.wmf"/></Relationships>
</file>

<file path=ppt/slides/_rels/slide85.xml.rels><?xml version="1.0" encoding="UTF-8" standalone="yes"?>
<Relationships xmlns="http://schemas.openxmlformats.org/package/2006/relationships"><Relationship Id="rId8" Type="http://schemas.openxmlformats.org/officeDocument/2006/relationships/image" Target="../media/image391.wmf"/><Relationship Id="rId3" Type="http://schemas.openxmlformats.org/officeDocument/2006/relationships/oleObject" Target="../embeddings/oleObject402.bin"/><Relationship Id="rId7" Type="http://schemas.openxmlformats.org/officeDocument/2006/relationships/oleObject" Target="../embeddings/oleObject404.bin"/><Relationship Id="rId12" Type="http://schemas.openxmlformats.org/officeDocument/2006/relationships/image" Target="../media/image393.wmf"/><Relationship Id="rId2" Type="http://schemas.openxmlformats.org/officeDocument/2006/relationships/slideLayout" Target="../slideLayouts/slideLayout6.xml"/><Relationship Id="rId1" Type="http://schemas.openxmlformats.org/officeDocument/2006/relationships/vmlDrawing" Target="../drawings/vmlDrawing69.vml"/><Relationship Id="rId6" Type="http://schemas.openxmlformats.org/officeDocument/2006/relationships/image" Target="../media/image390.wmf"/><Relationship Id="rId11" Type="http://schemas.openxmlformats.org/officeDocument/2006/relationships/oleObject" Target="../embeddings/oleObject406.bin"/><Relationship Id="rId5" Type="http://schemas.openxmlformats.org/officeDocument/2006/relationships/oleObject" Target="../embeddings/oleObject403.bin"/><Relationship Id="rId10" Type="http://schemas.openxmlformats.org/officeDocument/2006/relationships/image" Target="../media/image392.wmf"/><Relationship Id="rId4" Type="http://schemas.openxmlformats.org/officeDocument/2006/relationships/image" Target="../media/image389.wmf"/><Relationship Id="rId9" Type="http://schemas.openxmlformats.org/officeDocument/2006/relationships/oleObject" Target="../embeddings/oleObject405.bin"/></Relationships>
</file>

<file path=ppt/slides/_rels/slide86.xml.rels><?xml version="1.0" encoding="UTF-8" standalone="yes"?>
<Relationships xmlns="http://schemas.openxmlformats.org/package/2006/relationships"><Relationship Id="rId8" Type="http://schemas.openxmlformats.org/officeDocument/2006/relationships/image" Target="../media/image396.wmf"/><Relationship Id="rId13" Type="http://schemas.openxmlformats.org/officeDocument/2006/relationships/oleObject" Target="../embeddings/oleObject412.bin"/><Relationship Id="rId18" Type="http://schemas.openxmlformats.org/officeDocument/2006/relationships/image" Target="../media/image401.wmf"/><Relationship Id="rId26" Type="http://schemas.openxmlformats.org/officeDocument/2006/relationships/image" Target="../media/image405.wmf"/><Relationship Id="rId3" Type="http://schemas.openxmlformats.org/officeDocument/2006/relationships/oleObject" Target="../embeddings/oleObject407.bin"/><Relationship Id="rId21" Type="http://schemas.openxmlformats.org/officeDocument/2006/relationships/oleObject" Target="../embeddings/oleObject416.bin"/><Relationship Id="rId7" Type="http://schemas.openxmlformats.org/officeDocument/2006/relationships/oleObject" Target="../embeddings/oleObject409.bin"/><Relationship Id="rId12" Type="http://schemas.openxmlformats.org/officeDocument/2006/relationships/image" Target="../media/image398.wmf"/><Relationship Id="rId17" Type="http://schemas.openxmlformats.org/officeDocument/2006/relationships/oleObject" Target="../embeddings/oleObject414.bin"/><Relationship Id="rId25" Type="http://schemas.openxmlformats.org/officeDocument/2006/relationships/oleObject" Target="../embeddings/oleObject418.bin"/><Relationship Id="rId2" Type="http://schemas.openxmlformats.org/officeDocument/2006/relationships/slideLayout" Target="../slideLayouts/slideLayout6.xml"/><Relationship Id="rId16" Type="http://schemas.openxmlformats.org/officeDocument/2006/relationships/image" Target="../media/image400.wmf"/><Relationship Id="rId20" Type="http://schemas.openxmlformats.org/officeDocument/2006/relationships/image" Target="../media/image402.wmf"/><Relationship Id="rId1" Type="http://schemas.openxmlformats.org/officeDocument/2006/relationships/vmlDrawing" Target="../drawings/vmlDrawing70.vml"/><Relationship Id="rId6" Type="http://schemas.openxmlformats.org/officeDocument/2006/relationships/image" Target="../media/image395.wmf"/><Relationship Id="rId11" Type="http://schemas.openxmlformats.org/officeDocument/2006/relationships/oleObject" Target="../embeddings/oleObject411.bin"/><Relationship Id="rId24" Type="http://schemas.openxmlformats.org/officeDocument/2006/relationships/image" Target="../media/image404.wmf"/><Relationship Id="rId5" Type="http://schemas.openxmlformats.org/officeDocument/2006/relationships/oleObject" Target="../embeddings/oleObject408.bin"/><Relationship Id="rId15" Type="http://schemas.openxmlformats.org/officeDocument/2006/relationships/oleObject" Target="../embeddings/oleObject413.bin"/><Relationship Id="rId23" Type="http://schemas.openxmlformats.org/officeDocument/2006/relationships/oleObject" Target="../embeddings/oleObject417.bin"/><Relationship Id="rId10" Type="http://schemas.openxmlformats.org/officeDocument/2006/relationships/image" Target="../media/image397.wmf"/><Relationship Id="rId19" Type="http://schemas.openxmlformats.org/officeDocument/2006/relationships/oleObject" Target="../embeddings/oleObject415.bin"/><Relationship Id="rId4" Type="http://schemas.openxmlformats.org/officeDocument/2006/relationships/image" Target="../media/image394.wmf"/><Relationship Id="rId9" Type="http://schemas.openxmlformats.org/officeDocument/2006/relationships/oleObject" Target="../embeddings/oleObject410.bin"/><Relationship Id="rId14" Type="http://schemas.openxmlformats.org/officeDocument/2006/relationships/image" Target="../media/image399.wmf"/><Relationship Id="rId22" Type="http://schemas.openxmlformats.org/officeDocument/2006/relationships/image" Target="../media/image403.wmf"/></Relationships>
</file>

<file path=ppt/slides/_rels/slide87.xml.rels><?xml version="1.0" encoding="UTF-8" standalone="yes"?>
<Relationships xmlns="http://schemas.openxmlformats.org/package/2006/relationships"><Relationship Id="rId8" Type="http://schemas.openxmlformats.org/officeDocument/2006/relationships/image" Target="../media/image408.wmf"/><Relationship Id="rId13" Type="http://schemas.openxmlformats.org/officeDocument/2006/relationships/oleObject" Target="../embeddings/oleObject424.bin"/><Relationship Id="rId18" Type="http://schemas.openxmlformats.org/officeDocument/2006/relationships/image" Target="../media/image413.wmf"/><Relationship Id="rId3" Type="http://schemas.openxmlformats.org/officeDocument/2006/relationships/oleObject" Target="../embeddings/oleObject419.bin"/><Relationship Id="rId7" Type="http://schemas.openxmlformats.org/officeDocument/2006/relationships/oleObject" Target="../embeddings/oleObject421.bin"/><Relationship Id="rId12" Type="http://schemas.openxmlformats.org/officeDocument/2006/relationships/image" Target="../media/image410.wmf"/><Relationship Id="rId17" Type="http://schemas.openxmlformats.org/officeDocument/2006/relationships/oleObject" Target="../embeddings/oleObject426.bin"/><Relationship Id="rId2" Type="http://schemas.openxmlformats.org/officeDocument/2006/relationships/slideLayout" Target="../slideLayouts/slideLayout6.xml"/><Relationship Id="rId16" Type="http://schemas.openxmlformats.org/officeDocument/2006/relationships/image" Target="../media/image412.wmf"/><Relationship Id="rId20" Type="http://schemas.openxmlformats.org/officeDocument/2006/relationships/image" Target="../media/image414.wmf"/><Relationship Id="rId1" Type="http://schemas.openxmlformats.org/officeDocument/2006/relationships/vmlDrawing" Target="../drawings/vmlDrawing71.vml"/><Relationship Id="rId6" Type="http://schemas.openxmlformats.org/officeDocument/2006/relationships/image" Target="../media/image407.wmf"/><Relationship Id="rId11" Type="http://schemas.openxmlformats.org/officeDocument/2006/relationships/oleObject" Target="../embeddings/oleObject423.bin"/><Relationship Id="rId5" Type="http://schemas.openxmlformats.org/officeDocument/2006/relationships/oleObject" Target="../embeddings/oleObject420.bin"/><Relationship Id="rId15" Type="http://schemas.openxmlformats.org/officeDocument/2006/relationships/oleObject" Target="../embeddings/oleObject425.bin"/><Relationship Id="rId10" Type="http://schemas.openxmlformats.org/officeDocument/2006/relationships/image" Target="../media/image409.wmf"/><Relationship Id="rId19" Type="http://schemas.openxmlformats.org/officeDocument/2006/relationships/oleObject" Target="../embeddings/oleObject427.bin"/><Relationship Id="rId4" Type="http://schemas.openxmlformats.org/officeDocument/2006/relationships/image" Target="../media/image406.wmf"/><Relationship Id="rId9" Type="http://schemas.openxmlformats.org/officeDocument/2006/relationships/oleObject" Target="../embeddings/oleObject422.bin"/><Relationship Id="rId14" Type="http://schemas.openxmlformats.org/officeDocument/2006/relationships/image" Target="../media/image411.wmf"/></Relationships>
</file>

<file path=ppt/slides/_rels/slide88.xml.rels><?xml version="1.0" encoding="UTF-8" standalone="yes"?>
<Relationships xmlns="http://schemas.openxmlformats.org/package/2006/relationships"><Relationship Id="rId8" Type="http://schemas.openxmlformats.org/officeDocument/2006/relationships/image" Target="../media/image417.wmf"/><Relationship Id="rId13" Type="http://schemas.openxmlformats.org/officeDocument/2006/relationships/oleObject" Target="../embeddings/oleObject433.bin"/><Relationship Id="rId18" Type="http://schemas.openxmlformats.org/officeDocument/2006/relationships/image" Target="../media/image422.wmf"/><Relationship Id="rId26" Type="http://schemas.openxmlformats.org/officeDocument/2006/relationships/image" Target="../media/image426.wmf"/><Relationship Id="rId3" Type="http://schemas.openxmlformats.org/officeDocument/2006/relationships/oleObject" Target="../embeddings/oleObject428.bin"/><Relationship Id="rId21" Type="http://schemas.openxmlformats.org/officeDocument/2006/relationships/oleObject" Target="../embeddings/oleObject437.bin"/><Relationship Id="rId7" Type="http://schemas.openxmlformats.org/officeDocument/2006/relationships/oleObject" Target="../embeddings/oleObject430.bin"/><Relationship Id="rId12" Type="http://schemas.openxmlformats.org/officeDocument/2006/relationships/image" Target="../media/image419.wmf"/><Relationship Id="rId17" Type="http://schemas.openxmlformats.org/officeDocument/2006/relationships/oleObject" Target="../embeddings/oleObject435.bin"/><Relationship Id="rId25" Type="http://schemas.openxmlformats.org/officeDocument/2006/relationships/oleObject" Target="../embeddings/oleObject439.bin"/><Relationship Id="rId2" Type="http://schemas.openxmlformats.org/officeDocument/2006/relationships/slideLayout" Target="../slideLayouts/slideLayout7.xml"/><Relationship Id="rId16" Type="http://schemas.openxmlformats.org/officeDocument/2006/relationships/image" Target="../media/image421.wmf"/><Relationship Id="rId20" Type="http://schemas.openxmlformats.org/officeDocument/2006/relationships/image" Target="../media/image423.wmf"/><Relationship Id="rId1" Type="http://schemas.openxmlformats.org/officeDocument/2006/relationships/vmlDrawing" Target="../drawings/vmlDrawing72.vml"/><Relationship Id="rId6" Type="http://schemas.openxmlformats.org/officeDocument/2006/relationships/image" Target="../media/image416.wmf"/><Relationship Id="rId11" Type="http://schemas.openxmlformats.org/officeDocument/2006/relationships/oleObject" Target="../embeddings/oleObject432.bin"/><Relationship Id="rId24" Type="http://schemas.openxmlformats.org/officeDocument/2006/relationships/image" Target="../media/image425.wmf"/><Relationship Id="rId5" Type="http://schemas.openxmlformats.org/officeDocument/2006/relationships/oleObject" Target="../embeddings/oleObject429.bin"/><Relationship Id="rId15" Type="http://schemas.openxmlformats.org/officeDocument/2006/relationships/oleObject" Target="../embeddings/oleObject434.bin"/><Relationship Id="rId23" Type="http://schemas.openxmlformats.org/officeDocument/2006/relationships/oleObject" Target="../embeddings/oleObject438.bin"/><Relationship Id="rId28" Type="http://schemas.openxmlformats.org/officeDocument/2006/relationships/image" Target="../media/image427.wmf"/><Relationship Id="rId10" Type="http://schemas.openxmlformats.org/officeDocument/2006/relationships/image" Target="../media/image418.wmf"/><Relationship Id="rId19" Type="http://schemas.openxmlformats.org/officeDocument/2006/relationships/oleObject" Target="../embeddings/oleObject436.bin"/><Relationship Id="rId4" Type="http://schemas.openxmlformats.org/officeDocument/2006/relationships/image" Target="../media/image415.wmf"/><Relationship Id="rId9" Type="http://schemas.openxmlformats.org/officeDocument/2006/relationships/oleObject" Target="../embeddings/oleObject431.bin"/><Relationship Id="rId14" Type="http://schemas.openxmlformats.org/officeDocument/2006/relationships/image" Target="../media/image420.wmf"/><Relationship Id="rId22" Type="http://schemas.openxmlformats.org/officeDocument/2006/relationships/image" Target="../media/image424.wmf"/><Relationship Id="rId27" Type="http://schemas.openxmlformats.org/officeDocument/2006/relationships/oleObject" Target="../embeddings/oleObject440.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73.vml"/><Relationship Id="rId5" Type="http://schemas.openxmlformats.org/officeDocument/2006/relationships/image" Target="../media/image428.wmf"/><Relationship Id="rId4" Type="http://schemas.openxmlformats.org/officeDocument/2006/relationships/oleObject" Target="../embeddings/oleObject441.bin"/></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8.wmf"/><Relationship Id="rId2" Type="http://schemas.openxmlformats.org/officeDocument/2006/relationships/slideLayout" Target="../slideLayouts/slideLayout7.xml"/><Relationship Id="rId16" Type="http://schemas.openxmlformats.org/officeDocument/2006/relationships/image" Target="../media/image30.wmf"/><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6.bin"/><Relationship Id="rId14" Type="http://schemas.openxmlformats.org/officeDocument/2006/relationships/image" Target="../media/image29.w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4.vml"/><Relationship Id="rId5" Type="http://schemas.openxmlformats.org/officeDocument/2006/relationships/image" Target="../media/image429.wmf"/><Relationship Id="rId4" Type="http://schemas.openxmlformats.org/officeDocument/2006/relationships/oleObject" Target="../embeddings/oleObject442.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31.wmf"/><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oleObject" Target="../embeddings/oleObject444.bin"/><Relationship Id="rId5" Type="http://schemas.openxmlformats.org/officeDocument/2006/relationships/image" Target="../media/image430.wmf"/><Relationship Id="rId4" Type="http://schemas.openxmlformats.org/officeDocument/2006/relationships/oleObject" Target="../embeddings/oleObject443.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434.wmf"/><Relationship Id="rId13" Type="http://schemas.openxmlformats.org/officeDocument/2006/relationships/oleObject" Target="../embeddings/oleObject450.bin"/><Relationship Id="rId18" Type="http://schemas.openxmlformats.org/officeDocument/2006/relationships/image" Target="../media/image439.wmf"/><Relationship Id="rId3" Type="http://schemas.openxmlformats.org/officeDocument/2006/relationships/oleObject" Target="../embeddings/oleObject445.bin"/><Relationship Id="rId7" Type="http://schemas.openxmlformats.org/officeDocument/2006/relationships/oleObject" Target="../embeddings/oleObject447.bin"/><Relationship Id="rId12" Type="http://schemas.openxmlformats.org/officeDocument/2006/relationships/image" Target="../media/image436.wmf"/><Relationship Id="rId17" Type="http://schemas.openxmlformats.org/officeDocument/2006/relationships/oleObject" Target="../embeddings/oleObject452.bin"/><Relationship Id="rId2" Type="http://schemas.openxmlformats.org/officeDocument/2006/relationships/slideLayout" Target="../slideLayouts/slideLayout6.xml"/><Relationship Id="rId16" Type="http://schemas.openxmlformats.org/officeDocument/2006/relationships/image" Target="../media/image438.wmf"/><Relationship Id="rId20" Type="http://schemas.openxmlformats.org/officeDocument/2006/relationships/image" Target="../media/image440.wmf"/><Relationship Id="rId1" Type="http://schemas.openxmlformats.org/officeDocument/2006/relationships/vmlDrawing" Target="../drawings/vmlDrawing76.vml"/><Relationship Id="rId6" Type="http://schemas.openxmlformats.org/officeDocument/2006/relationships/image" Target="../media/image433.wmf"/><Relationship Id="rId11" Type="http://schemas.openxmlformats.org/officeDocument/2006/relationships/oleObject" Target="../embeddings/oleObject449.bin"/><Relationship Id="rId5" Type="http://schemas.openxmlformats.org/officeDocument/2006/relationships/oleObject" Target="../embeddings/oleObject446.bin"/><Relationship Id="rId15" Type="http://schemas.openxmlformats.org/officeDocument/2006/relationships/oleObject" Target="../embeddings/oleObject451.bin"/><Relationship Id="rId10" Type="http://schemas.openxmlformats.org/officeDocument/2006/relationships/image" Target="../media/image435.wmf"/><Relationship Id="rId19" Type="http://schemas.openxmlformats.org/officeDocument/2006/relationships/oleObject" Target="../embeddings/oleObject453.bin"/><Relationship Id="rId4" Type="http://schemas.openxmlformats.org/officeDocument/2006/relationships/image" Target="../media/image432.wmf"/><Relationship Id="rId9" Type="http://schemas.openxmlformats.org/officeDocument/2006/relationships/oleObject" Target="../embeddings/oleObject448.bin"/><Relationship Id="rId14" Type="http://schemas.openxmlformats.org/officeDocument/2006/relationships/image" Target="../media/image437.wmf"/></Relationships>
</file>

<file path=ppt/slides/_rels/slide95.xml.rels><?xml version="1.0" encoding="UTF-8" standalone="yes"?>
<Relationships xmlns="http://schemas.openxmlformats.org/package/2006/relationships"><Relationship Id="rId8" Type="http://schemas.openxmlformats.org/officeDocument/2006/relationships/image" Target="../media/image443.wmf"/><Relationship Id="rId13" Type="http://schemas.openxmlformats.org/officeDocument/2006/relationships/oleObject" Target="../embeddings/oleObject459.bin"/><Relationship Id="rId18" Type="http://schemas.openxmlformats.org/officeDocument/2006/relationships/image" Target="../media/image448.wmf"/><Relationship Id="rId3" Type="http://schemas.openxmlformats.org/officeDocument/2006/relationships/oleObject" Target="../embeddings/oleObject454.bin"/><Relationship Id="rId7" Type="http://schemas.openxmlformats.org/officeDocument/2006/relationships/oleObject" Target="../embeddings/oleObject456.bin"/><Relationship Id="rId12" Type="http://schemas.openxmlformats.org/officeDocument/2006/relationships/image" Target="../media/image445.wmf"/><Relationship Id="rId17" Type="http://schemas.openxmlformats.org/officeDocument/2006/relationships/oleObject" Target="../embeddings/oleObject461.bin"/><Relationship Id="rId2" Type="http://schemas.openxmlformats.org/officeDocument/2006/relationships/slideLayout" Target="../slideLayouts/slideLayout6.xml"/><Relationship Id="rId16" Type="http://schemas.openxmlformats.org/officeDocument/2006/relationships/image" Target="../media/image447.wmf"/><Relationship Id="rId1" Type="http://schemas.openxmlformats.org/officeDocument/2006/relationships/vmlDrawing" Target="../drawings/vmlDrawing77.vml"/><Relationship Id="rId6" Type="http://schemas.openxmlformats.org/officeDocument/2006/relationships/image" Target="../media/image442.wmf"/><Relationship Id="rId11" Type="http://schemas.openxmlformats.org/officeDocument/2006/relationships/oleObject" Target="../embeddings/oleObject458.bin"/><Relationship Id="rId5" Type="http://schemas.openxmlformats.org/officeDocument/2006/relationships/oleObject" Target="../embeddings/oleObject455.bin"/><Relationship Id="rId15" Type="http://schemas.openxmlformats.org/officeDocument/2006/relationships/oleObject" Target="../embeddings/oleObject460.bin"/><Relationship Id="rId10" Type="http://schemas.openxmlformats.org/officeDocument/2006/relationships/image" Target="../media/image444.wmf"/><Relationship Id="rId4" Type="http://schemas.openxmlformats.org/officeDocument/2006/relationships/image" Target="../media/image441.wmf"/><Relationship Id="rId9" Type="http://schemas.openxmlformats.org/officeDocument/2006/relationships/oleObject" Target="../embeddings/oleObject457.bin"/><Relationship Id="rId14" Type="http://schemas.openxmlformats.org/officeDocument/2006/relationships/image" Target="../media/image446.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2</a:t>
            </a:r>
            <a:r>
              <a:rPr lang="zh-CN" altLang="en-US" smtClean="0"/>
              <a:t>章 信息熵</a:t>
            </a:r>
            <a:endParaRPr lang="zh-CN" altLang="en-US" dirty="0"/>
          </a:p>
        </p:txBody>
      </p:sp>
      <p:sp>
        <p:nvSpPr>
          <p:cNvPr id="9" name="副标题 8"/>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348762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744810" y="1196752"/>
            <a:ext cx="7067550" cy="1255713"/>
            <a:chOff x="92" y="-26"/>
            <a:chExt cx="4452" cy="791"/>
          </a:xfrm>
        </p:grpSpPr>
        <p:sp>
          <p:nvSpPr>
            <p:cNvPr id="18444" name="Rectangle 12"/>
            <p:cNvSpPr>
              <a:spLocks noChangeArrowheads="1"/>
            </p:cNvSpPr>
            <p:nvPr/>
          </p:nvSpPr>
          <p:spPr bwMode="auto">
            <a:xfrm>
              <a:off x="92" y="-26"/>
              <a:ext cx="4452" cy="291"/>
            </a:xfrm>
            <a:prstGeom prst="rect">
              <a:avLst/>
            </a:prstGeom>
            <a:noFill/>
            <a:ln w="9525">
              <a:noFill/>
              <a:miter lim="800000"/>
              <a:headEnd/>
              <a:tailEnd/>
            </a:ln>
            <a:effectLst/>
          </p:spPr>
          <p:txBody>
            <a:bodyPr>
              <a:spAutoFit/>
            </a:bodyPr>
            <a:lstStyle/>
            <a:p>
              <a:r>
                <a:rPr lang="zh-CN" altLang="en-US" sz="2400" b="1" dirty="0" smtClean="0">
                  <a:latin typeface="微软雅黑" pitchFamily="34" charset="-122"/>
                  <a:ea typeface="微软雅黑" pitchFamily="34" charset="-122"/>
                </a:rPr>
                <a:t>以</a:t>
              </a:r>
              <a:r>
                <a:rPr lang="zh-CN" sz="2400" b="1" dirty="0" smtClean="0">
                  <a:latin typeface="微软雅黑" pitchFamily="34" charset="-122"/>
                  <a:ea typeface="微软雅黑" pitchFamily="34" charset="-122"/>
                </a:rPr>
                <a:t>式</a:t>
              </a:r>
              <a:r>
                <a:rPr lang="zh-CN" sz="2400" b="1" dirty="0">
                  <a:latin typeface="微软雅黑" pitchFamily="34" charset="-122"/>
                  <a:ea typeface="微软雅黑" pitchFamily="34" charset="-122"/>
                </a:rPr>
                <a:t>中的第一</a:t>
              </a:r>
              <a:r>
                <a:rPr lang="zh-CN" sz="2400" b="1" dirty="0" smtClean="0">
                  <a:latin typeface="微软雅黑" pitchFamily="34" charset="-122"/>
                  <a:ea typeface="微软雅黑" pitchFamily="34" charset="-122"/>
                </a:rPr>
                <a:t>项</a:t>
              </a:r>
              <a:r>
                <a:rPr lang="zh-CN" altLang="en-US" sz="2400" b="1" dirty="0" smtClean="0">
                  <a:latin typeface="微软雅黑" pitchFamily="34" charset="-122"/>
                  <a:ea typeface="微软雅黑" pitchFamily="34" charset="-122"/>
                </a:rPr>
                <a:t>为例进行分析</a:t>
              </a:r>
              <a:r>
                <a:rPr lang="zh-CN" sz="2400" b="1" dirty="0" smtClean="0">
                  <a:latin typeface="微软雅黑" pitchFamily="34" charset="-122"/>
                  <a:ea typeface="微软雅黑" pitchFamily="34" charset="-122"/>
                </a:rPr>
                <a:t>：</a:t>
              </a:r>
              <a:endParaRPr lang="zh-CN" sz="2400" b="1" dirty="0">
                <a:latin typeface="微软雅黑" pitchFamily="34" charset="-122"/>
                <a:ea typeface="微软雅黑" pitchFamily="34" charset="-122"/>
              </a:endParaRPr>
            </a:p>
          </p:txBody>
        </p:sp>
        <p:graphicFrame>
          <p:nvGraphicFramePr>
            <p:cNvPr id="18445" name="Object 13"/>
            <p:cNvGraphicFramePr>
              <a:graphicFrameLocks noChangeAspect="1"/>
            </p:cNvGraphicFramePr>
            <p:nvPr>
              <p:extLst>
                <p:ext uri="{D42A27DB-BD31-4B8C-83A1-F6EECF244321}">
                  <p14:modId xmlns:p14="http://schemas.microsoft.com/office/powerpoint/2010/main" val="1946177824"/>
                </p:ext>
              </p:extLst>
            </p:nvPr>
          </p:nvGraphicFramePr>
          <p:xfrm>
            <a:off x="565" y="246"/>
            <a:ext cx="2119" cy="519"/>
          </p:xfrm>
          <a:graphic>
            <a:graphicData uri="http://schemas.openxmlformats.org/presentationml/2006/ole">
              <mc:AlternateContent xmlns:mc="http://schemas.openxmlformats.org/markup-compatibility/2006">
                <mc:Choice xmlns:v="urn:schemas-microsoft-com:vml" Requires="v">
                  <p:oleObj spid="_x0000_s877610" name="Equation" r:id="rId3" imgW="1866600" imgH="457200" progId="Equation.DSMT4">
                    <p:embed/>
                  </p:oleObj>
                </mc:Choice>
                <mc:Fallback>
                  <p:oleObj name="Equation" r:id="rId3" imgW="1866600" imgH="457200" progId="Equation.DSMT4">
                    <p:embed/>
                    <p:pic>
                      <p:nvPicPr>
                        <p:cNvPr id="0" name="Picture 362"/>
                        <p:cNvPicPr>
                          <a:picLocks noChangeAspect="1" noChangeArrowheads="1"/>
                        </p:cNvPicPr>
                        <p:nvPr/>
                      </p:nvPicPr>
                      <p:blipFill>
                        <a:blip r:embed="rId4"/>
                        <a:srcRect/>
                        <a:stretch>
                          <a:fillRect/>
                        </a:stretch>
                      </p:blipFill>
                      <p:spPr bwMode="auto">
                        <a:xfrm>
                          <a:off x="565" y="246"/>
                          <a:ext cx="2119" cy="5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446" name="Object 14"/>
          <p:cNvGraphicFramePr>
            <a:graphicFrameLocks noChangeAspect="1"/>
          </p:cNvGraphicFramePr>
          <p:nvPr>
            <p:extLst>
              <p:ext uri="{D42A27DB-BD31-4B8C-83A1-F6EECF244321}">
                <p14:modId xmlns:p14="http://schemas.microsoft.com/office/powerpoint/2010/main" val="2866108603"/>
              </p:ext>
            </p:extLst>
          </p:nvPr>
        </p:nvGraphicFramePr>
        <p:xfrm>
          <a:off x="1115616" y="2420888"/>
          <a:ext cx="5446712" cy="823912"/>
        </p:xfrm>
        <a:graphic>
          <a:graphicData uri="http://schemas.openxmlformats.org/presentationml/2006/ole">
            <mc:AlternateContent xmlns:mc="http://schemas.openxmlformats.org/markup-compatibility/2006">
              <mc:Choice xmlns:v="urn:schemas-microsoft-com:vml" Requires="v">
                <p:oleObj spid="_x0000_s877611" name="Equation" r:id="rId5" imgW="3022560" imgH="457200" progId="Equation.DSMT4">
                  <p:embed/>
                </p:oleObj>
              </mc:Choice>
              <mc:Fallback>
                <p:oleObj name="Equation" r:id="rId5" imgW="3022560" imgH="457200" progId="Equation.DSMT4">
                  <p:embed/>
                  <p:pic>
                    <p:nvPicPr>
                      <p:cNvPr id="0" name="Picture 363"/>
                      <p:cNvPicPr>
                        <a:picLocks noChangeAspect="1" noChangeArrowheads="1"/>
                      </p:cNvPicPr>
                      <p:nvPr/>
                    </p:nvPicPr>
                    <p:blipFill>
                      <a:blip r:embed="rId6"/>
                      <a:srcRect/>
                      <a:stretch>
                        <a:fillRect/>
                      </a:stretch>
                    </p:blipFill>
                    <p:spPr bwMode="auto">
                      <a:xfrm>
                        <a:off x="1115616" y="2420888"/>
                        <a:ext cx="5446712" cy="8239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7" name="Object 15"/>
          <p:cNvGraphicFramePr>
            <a:graphicFrameLocks noChangeAspect="1"/>
          </p:cNvGraphicFramePr>
          <p:nvPr>
            <p:extLst>
              <p:ext uri="{D42A27DB-BD31-4B8C-83A1-F6EECF244321}">
                <p14:modId xmlns:p14="http://schemas.microsoft.com/office/powerpoint/2010/main" val="734563920"/>
              </p:ext>
            </p:extLst>
          </p:nvPr>
        </p:nvGraphicFramePr>
        <p:xfrm>
          <a:off x="1104674" y="3284984"/>
          <a:ext cx="5400675" cy="823913"/>
        </p:xfrm>
        <a:graphic>
          <a:graphicData uri="http://schemas.openxmlformats.org/presentationml/2006/ole">
            <mc:AlternateContent xmlns:mc="http://schemas.openxmlformats.org/markup-compatibility/2006">
              <mc:Choice xmlns:v="urn:schemas-microsoft-com:vml" Requires="v">
                <p:oleObj spid="_x0000_s877612" name="Equation" r:id="rId7" imgW="2997000" imgH="457200" progId="Equation.DSMT4">
                  <p:embed/>
                </p:oleObj>
              </mc:Choice>
              <mc:Fallback>
                <p:oleObj name="Equation" r:id="rId7" imgW="2997000" imgH="457200" progId="Equation.DSMT4">
                  <p:embed/>
                  <p:pic>
                    <p:nvPicPr>
                      <p:cNvPr id="0" name="Picture 364"/>
                      <p:cNvPicPr>
                        <a:picLocks noChangeAspect="1" noChangeArrowheads="1"/>
                      </p:cNvPicPr>
                      <p:nvPr/>
                    </p:nvPicPr>
                    <p:blipFill>
                      <a:blip r:embed="rId8"/>
                      <a:srcRect/>
                      <a:stretch>
                        <a:fillRect/>
                      </a:stretch>
                    </p:blipFill>
                    <p:spPr bwMode="auto">
                      <a:xfrm>
                        <a:off x="1104674" y="3284984"/>
                        <a:ext cx="5400675" cy="8239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8" name="Object 16"/>
          <p:cNvGraphicFramePr>
            <a:graphicFrameLocks noChangeAspect="1"/>
          </p:cNvGraphicFramePr>
          <p:nvPr>
            <p:extLst>
              <p:ext uri="{D42A27DB-BD31-4B8C-83A1-F6EECF244321}">
                <p14:modId xmlns:p14="http://schemas.microsoft.com/office/powerpoint/2010/main" val="4147915374"/>
              </p:ext>
            </p:extLst>
          </p:nvPr>
        </p:nvGraphicFramePr>
        <p:xfrm>
          <a:off x="4814325" y="4373053"/>
          <a:ext cx="1074738" cy="366713"/>
        </p:xfrm>
        <a:graphic>
          <a:graphicData uri="http://schemas.openxmlformats.org/presentationml/2006/ole">
            <mc:AlternateContent xmlns:mc="http://schemas.openxmlformats.org/markup-compatibility/2006">
              <mc:Choice xmlns:v="urn:schemas-microsoft-com:vml" Requires="v">
                <p:oleObj spid="_x0000_s877613" name="Equation" r:id="rId9" imgW="596880" imgH="203040" progId="Equation.DSMT4">
                  <p:embed/>
                </p:oleObj>
              </mc:Choice>
              <mc:Fallback>
                <p:oleObj name="Equation" r:id="rId9" imgW="596880" imgH="203040" progId="Equation.DSMT4">
                  <p:embed/>
                  <p:pic>
                    <p:nvPicPr>
                      <p:cNvPr id="0" name="Picture 365"/>
                      <p:cNvPicPr>
                        <a:picLocks noChangeAspect="1" noChangeArrowheads="1"/>
                      </p:cNvPicPr>
                      <p:nvPr/>
                    </p:nvPicPr>
                    <p:blipFill>
                      <a:blip r:embed="rId10"/>
                      <a:srcRect/>
                      <a:stretch>
                        <a:fillRect/>
                      </a:stretch>
                    </p:blipFill>
                    <p:spPr bwMode="auto">
                      <a:xfrm>
                        <a:off x="4814325" y="4373053"/>
                        <a:ext cx="1074738" cy="3667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9" name="Object 17"/>
          <p:cNvGraphicFramePr>
            <a:graphicFrameLocks noChangeAspect="1"/>
          </p:cNvGraphicFramePr>
          <p:nvPr>
            <p:extLst>
              <p:ext uri="{D42A27DB-BD31-4B8C-83A1-F6EECF244321}">
                <p14:modId xmlns:p14="http://schemas.microsoft.com/office/powerpoint/2010/main" val="1492461382"/>
              </p:ext>
            </p:extLst>
          </p:nvPr>
        </p:nvGraphicFramePr>
        <p:xfrm>
          <a:off x="2919685" y="6021288"/>
          <a:ext cx="2717800" cy="411163"/>
        </p:xfrm>
        <a:graphic>
          <a:graphicData uri="http://schemas.openxmlformats.org/presentationml/2006/ole">
            <mc:AlternateContent xmlns:mc="http://schemas.openxmlformats.org/markup-compatibility/2006">
              <mc:Choice xmlns:v="urn:schemas-microsoft-com:vml" Requires="v">
                <p:oleObj spid="_x0000_s877614" name="Equation" r:id="rId11" imgW="1511280" imgH="228600" progId="Equation.DSMT4">
                  <p:embed/>
                </p:oleObj>
              </mc:Choice>
              <mc:Fallback>
                <p:oleObj name="Equation" r:id="rId11" imgW="1511280" imgH="228600" progId="Equation.DSMT4">
                  <p:embed/>
                  <p:pic>
                    <p:nvPicPr>
                      <p:cNvPr id="0" name="Picture 366"/>
                      <p:cNvPicPr>
                        <a:picLocks noChangeAspect="1" noChangeArrowheads="1"/>
                      </p:cNvPicPr>
                      <p:nvPr/>
                    </p:nvPicPr>
                    <p:blipFill>
                      <a:blip r:embed="rId12"/>
                      <a:srcRect/>
                      <a:stretch>
                        <a:fillRect/>
                      </a:stretch>
                    </p:blipFill>
                    <p:spPr bwMode="auto">
                      <a:xfrm>
                        <a:off x="2919685" y="6021288"/>
                        <a:ext cx="2717800" cy="4111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0" name="Object 18"/>
          <p:cNvGraphicFramePr>
            <a:graphicFrameLocks noChangeAspect="1"/>
          </p:cNvGraphicFramePr>
          <p:nvPr>
            <p:extLst>
              <p:ext uri="{D42A27DB-BD31-4B8C-83A1-F6EECF244321}">
                <p14:modId xmlns:p14="http://schemas.microsoft.com/office/powerpoint/2010/main" val="3378577933"/>
              </p:ext>
            </p:extLst>
          </p:nvPr>
        </p:nvGraphicFramePr>
        <p:xfrm>
          <a:off x="1115616" y="4149080"/>
          <a:ext cx="3638550" cy="823912"/>
        </p:xfrm>
        <a:graphic>
          <a:graphicData uri="http://schemas.openxmlformats.org/presentationml/2006/ole">
            <mc:AlternateContent xmlns:mc="http://schemas.openxmlformats.org/markup-compatibility/2006">
              <mc:Choice xmlns:v="urn:schemas-microsoft-com:vml" Requires="v">
                <p:oleObj spid="_x0000_s877615" name="Equation" r:id="rId13" imgW="2019240" imgH="457200" progId="Equation.DSMT4">
                  <p:embed/>
                </p:oleObj>
              </mc:Choice>
              <mc:Fallback>
                <p:oleObj name="Equation" r:id="rId13" imgW="2019240" imgH="457200" progId="Equation.DSMT4">
                  <p:embed/>
                  <p:pic>
                    <p:nvPicPr>
                      <p:cNvPr id="0" name="Picture 367"/>
                      <p:cNvPicPr>
                        <a:picLocks noChangeAspect="1" noChangeArrowheads="1"/>
                      </p:cNvPicPr>
                      <p:nvPr/>
                    </p:nvPicPr>
                    <p:blipFill>
                      <a:blip r:embed="rId14"/>
                      <a:srcRect/>
                      <a:stretch>
                        <a:fillRect/>
                      </a:stretch>
                    </p:blipFill>
                    <p:spPr bwMode="auto">
                      <a:xfrm>
                        <a:off x="1115616" y="4149080"/>
                        <a:ext cx="3638550" cy="8239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直接连接符 7"/>
          <p:cNvCxnSpPr/>
          <p:nvPr/>
        </p:nvCxnSpPr>
        <p:spPr>
          <a:xfrm>
            <a:off x="3812248" y="4365104"/>
            <a:ext cx="288032" cy="288032"/>
          </a:xfrm>
          <a:prstGeom prst="line">
            <a:avLst/>
          </a:prstGeom>
        </p:spPr>
        <p:style>
          <a:lnRef idx="3">
            <a:schemeClr val="accent6"/>
          </a:lnRef>
          <a:fillRef idx="0">
            <a:schemeClr val="accent6"/>
          </a:fillRef>
          <a:effectRef idx="2">
            <a:schemeClr val="accent6"/>
          </a:effectRef>
          <a:fontRef idx="minor">
            <a:schemeClr val="tx1"/>
          </a:fontRef>
        </p:style>
      </p:cxnSp>
      <p:cxnSp>
        <p:nvCxnSpPr>
          <p:cNvPr id="26" name="直接连接符 25"/>
          <p:cNvCxnSpPr/>
          <p:nvPr/>
        </p:nvCxnSpPr>
        <p:spPr>
          <a:xfrm>
            <a:off x="4487348" y="4372146"/>
            <a:ext cx="288032" cy="288032"/>
          </a:xfrm>
          <a:prstGeom prst="line">
            <a:avLst/>
          </a:prstGeom>
        </p:spPr>
        <p:style>
          <a:lnRef idx="3">
            <a:schemeClr val="accent6"/>
          </a:lnRef>
          <a:fillRef idx="0">
            <a:schemeClr val="accent6"/>
          </a:fillRef>
          <a:effectRef idx="2">
            <a:schemeClr val="accent6"/>
          </a:effectRef>
          <a:fontRef idx="minor">
            <a:schemeClr val="tx1"/>
          </a:fontRef>
        </p:style>
      </p:cxnSp>
      <p:sp>
        <p:nvSpPr>
          <p:cNvPr id="23" name="Rectangle 4"/>
          <p:cNvSpPr>
            <a:spLocks noChangeArrowheads="1"/>
          </p:cNvSpPr>
          <p:nvPr/>
        </p:nvSpPr>
        <p:spPr bwMode="auto">
          <a:xfrm>
            <a:off x="467544" y="404663"/>
            <a:ext cx="5456238" cy="584775"/>
          </a:xfrm>
          <a:prstGeom prst="rect">
            <a:avLst/>
          </a:prstGeom>
          <a:noFill/>
          <a:ln w="9525">
            <a:noFill/>
            <a:miter lim="800000"/>
            <a:headEnd/>
            <a:tailEnd/>
          </a:ln>
          <a:effectLst/>
        </p:spPr>
        <p:txBody>
          <a:bodyPr>
            <a:spAutoFit/>
          </a:bodyPr>
          <a:lstStyle/>
          <a:p>
            <a:r>
              <a:rPr lang="zh-CN" altLang="en-US" sz="3200" b="1" dirty="0" smtClean="0">
                <a:solidFill>
                  <a:srgbClr val="00B0F0"/>
                </a:solidFill>
                <a:latin typeface="+mj-ea"/>
                <a:ea typeface="+mj-ea"/>
              </a:rPr>
              <a:t>证明（续）：</a:t>
            </a:r>
            <a:endParaRPr lang="zh-CN" sz="3200" b="1" dirty="0">
              <a:solidFill>
                <a:srgbClr val="00B0F0"/>
              </a:solidFill>
              <a:latin typeface="+mj-ea"/>
              <a:ea typeface="+mj-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58045889"/>
              </p:ext>
            </p:extLst>
          </p:nvPr>
        </p:nvGraphicFramePr>
        <p:xfrm>
          <a:off x="1040026" y="5517232"/>
          <a:ext cx="5832475" cy="442912"/>
        </p:xfrm>
        <a:graphic>
          <a:graphicData uri="http://schemas.openxmlformats.org/presentationml/2006/ole">
            <mc:AlternateContent xmlns:mc="http://schemas.openxmlformats.org/markup-compatibility/2006">
              <mc:Choice xmlns:v="urn:schemas-microsoft-com:vml" Requires="v">
                <p:oleObj spid="_x0000_s877616" name="Equation" r:id="rId15" imgW="2908080" imgH="228600" progId="Equation.DSMT4">
                  <p:embed/>
                </p:oleObj>
              </mc:Choice>
              <mc:Fallback>
                <p:oleObj name="Equation" r:id="rId15" imgW="2908080" imgH="228600" progId="Equation.DSMT4">
                  <p:embed/>
                  <p:pic>
                    <p:nvPicPr>
                      <p:cNvPr id="0" name="Picture 368"/>
                      <p:cNvPicPr>
                        <a:picLocks noChangeAspect="1" noChangeArrowheads="1"/>
                      </p:cNvPicPr>
                      <p:nvPr/>
                    </p:nvPicPr>
                    <p:blipFill>
                      <a:blip r:embed="rId16"/>
                      <a:srcRect/>
                      <a:stretch>
                        <a:fillRect/>
                      </a:stretch>
                    </p:blipFill>
                    <p:spPr bwMode="auto">
                      <a:xfrm>
                        <a:off x="1040026" y="5517232"/>
                        <a:ext cx="583247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877281" y="5013176"/>
            <a:ext cx="5078634" cy="461665"/>
          </a:xfrm>
          <a:prstGeom prst="rect">
            <a:avLst/>
          </a:prstGeom>
        </p:spPr>
        <p:txBody>
          <a:bodyPr wrap="none">
            <a:spAutoFit/>
          </a:bodyPr>
          <a:lstStyle/>
          <a:p>
            <a:r>
              <a:rPr lang="zh-CN" altLang="en-US" sz="2400" b="1" dirty="0" smtClean="0">
                <a:latin typeface="微软雅黑" pitchFamily="34" charset="-122"/>
                <a:ea typeface="微软雅黑" pitchFamily="34" charset="-122"/>
              </a:rPr>
              <a:t>同样计算前式中其余</a:t>
            </a:r>
            <a:r>
              <a:rPr lang="en-US" altLang="zh-CN" sz="2400" b="1" dirty="0" smtClean="0">
                <a:latin typeface="微软雅黑" pitchFamily="34" charset="-122"/>
                <a:ea typeface="微软雅黑" pitchFamily="34" charset="-122"/>
              </a:rPr>
              <a:t>N-1</a:t>
            </a:r>
            <a:r>
              <a:rPr lang="zh-CN" altLang="en-US" sz="2400" b="1" dirty="0" smtClean="0">
                <a:latin typeface="微软雅黑" pitchFamily="34" charset="-122"/>
                <a:ea typeface="微软雅黑" pitchFamily="34" charset="-122"/>
              </a:rPr>
              <a:t>项，可得：</a:t>
            </a:r>
            <a:endParaRPr lang="zh-CN" altLang="en-US" sz="2400" b="1" dirty="0">
              <a:latin typeface="微软雅黑" pitchFamily="34" charset="-122"/>
              <a:ea typeface="微软雅黑" pitchFamily="34" charset="-122"/>
            </a:endParaRPr>
          </a:p>
        </p:txBody>
      </p:sp>
      <p:sp>
        <p:nvSpPr>
          <p:cNvPr id="6" name="矩形 5"/>
          <p:cNvSpPr/>
          <p:nvPr/>
        </p:nvSpPr>
        <p:spPr>
          <a:xfrm>
            <a:off x="2051720" y="6021288"/>
            <a:ext cx="800219" cy="461665"/>
          </a:xfrm>
          <a:prstGeom prst="rect">
            <a:avLst/>
          </a:prstGeom>
        </p:spPr>
        <p:txBody>
          <a:bodyPr wrap="none">
            <a:spAutoFit/>
          </a:bodyPr>
          <a:lstStyle/>
          <a:p>
            <a:r>
              <a:rPr lang="zh-CN" altLang="en-US" sz="2400" b="1" dirty="0" smtClean="0">
                <a:latin typeface="微软雅黑" pitchFamily="34" charset="-122"/>
                <a:ea typeface="微软雅黑" pitchFamily="34" charset="-122"/>
              </a:rPr>
              <a:t>即：</a:t>
            </a:r>
            <a:endParaRPr lang="zh-CN" altLang="en-US" sz="2400" b="1" dirty="0">
              <a:latin typeface="微软雅黑" pitchFamily="34" charset="-122"/>
              <a:ea typeface="微软雅黑" pitchFamily="34" charset="-122"/>
            </a:endParaRPr>
          </a:p>
        </p:txBody>
      </p:sp>
      <p:cxnSp>
        <p:nvCxnSpPr>
          <p:cNvPr id="10" name="直接箭头连接符 9"/>
          <p:cNvCxnSpPr/>
          <p:nvPr/>
        </p:nvCxnSpPr>
        <p:spPr>
          <a:xfrm flipH="1">
            <a:off x="3956264" y="3933056"/>
            <a:ext cx="322321" cy="43204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4775380" y="3869432"/>
            <a:ext cx="983038" cy="50271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5"/>
          <p:cNvSpPr txBox="1">
            <a:spLocks noChangeArrowheads="1"/>
          </p:cNvSpPr>
          <p:nvPr/>
        </p:nvSpPr>
        <p:spPr bwMode="auto">
          <a:xfrm>
            <a:off x="5758418" y="404663"/>
            <a:ext cx="3043512" cy="30469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indent="-342900"/>
            <a:r>
              <a:rPr lang="zh-CN" altLang="en-US" sz="2400" b="1" dirty="0">
                <a:solidFill>
                  <a:schemeClr val="tx1"/>
                </a:solidFill>
                <a:latin typeface="+mj-ea"/>
                <a:ea typeface="+mj-ea"/>
              </a:rPr>
              <a:t>意义</a:t>
            </a:r>
            <a:r>
              <a:rPr lang="zh-CN" altLang="en-US" sz="2400" b="1" dirty="0" smtClean="0">
                <a:solidFill>
                  <a:schemeClr val="tx1"/>
                </a:solidFill>
                <a:latin typeface="+mj-ea"/>
                <a:ea typeface="+mj-ea"/>
              </a:rPr>
              <a:t>：</a:t>
            </a:r>
            <a:endParaRPr lang="en-US" altLang="zh-CN" sz="2400" b="1" dirty="0" smtClean="0">
              <a:solidFill>
                <a:schemeClr val="tx1"/>
              </a:solidFill>
              <a:latin typeface="+mj-ea"/>
              <a:ea typeface="+mj-ea"/>
            </a:endParaRPr>
          </a:p>
          <a:p>
            <a:pPr indent="-342900"/>
            <a:r>
              <a:rPr lang="en-US" altLang="zh-CN" sz="2400" b="1" dirty="0">
                <a:solidFill>
                  <a:schemeClr val="tx1"/>
                </a:solidFill>
                <a:latin typeface="+mj-ea"/>
                <a:ea typeface="+mj-ea"/>
              </a:rPr>
              <a:t> </a:t>
            </a:r>
            <a:r>
              <a:rPr lang="en-US" altLang="zh-CN" sz="2400" b="1" dirty="0" smtClean="0">
                <a:solidFill>
                  <a:schemeClr val="tx1"/>
                </a:solidFill>
                <a:latin typeface="+mj-ea"/>
                <a:ea typeface="+mj-ea"/>
              </a:rPr>
              <a:t>      </a:t>
            </a:r>
            <a:r>
              <a:rPr lang="zh-CN" altLang="en-US" sz="2400" b="1" dirty="0" smtClean="0">
                <a:solidFill>
                  <a:schemeClr val="tx1"/>
                </a:solidFill>
                <a:latin typeface="+mj-ea"/>
                <a:ea typeface="+mj-ea"/>
              </a:rPr>
              <a:t>离散无记忆信源的</a:t>
            </a:r>
            <a:r>
              <a:rPr lang="en-US" altLang="zh-CN" sz="2400" b="1" dirty="0" smtClean="0">
                <a:solidFill>
                  <a:schemeClr val="tx1"/>
                </a:solidFill>
                <a:latin typeface="+mj-ea"/>
                <a:ea typeface="+mj-ea"/>
              </a:rPr>
              <a:t>N</a:t>
            </a:r>
            <a:r>
              <a:rPr lang="zh-CN" altLang="en-US" sz="2400" b="1" dirty="0" smtClean="0">
                <a:solidFill>
                  <a:schemeClr val="tx1"/>
                </a:solidFill>
                <a:latin typeface="+mj-ea"/>
                <a:ea typeface="+mj-ea"/>
              </a:rPr>
              <a:t>次扩展信源       每输出一个消息符号（即符号序列）所提供的信息熵是信源</a:t>
            </a:r>
            <a:r>
              <a:rPr lang="en-US" altLang="zh-CN" sz="2400" b="1" dirty="0" smtClean="0">
                <a:solidFill>
                  <a:schemeClr val="tx1"/>
                </a:solidFill>
                <a:latin typeface="+mj-ea"/>
                <a:ea typeface="+mj-ea"/>
              </a:rPr>
              <a:t>X</a:t>
            </a:r>
            <a:r>
              <a:rPr lang="zh-CN" altLang="en-US" sz="2400" b="1" dirty="0" smtClean="0">
                <a:solidFill>
                  <a:schemeClr val="tx1"/>
                </a:solidFill>
                <a:latin typeface="+mj-ea"/>
                <a:ea typeface="+mj-ea"/>
              </a:rPr>
              <a:t>每输出一个消息符号所提供熵的</a:t>
            </a:r>
            <a:r>
              <a:rPr lang="en-US" altLang="zh-CN" sz="2400" b="1" dirty="0" smtClean="0">
                <a:solidFill>
                  <a:schemeClr val="tx1"/>
                </a:solidFill>
                <a:latin typeface="+mj-ea"/>
                <a:ea typeface="+mj-ea"/>
              </a:rPr>
              <a:t>N</a:t>
            </a:r>
            <a:r>
              <a:rPr lang="zh-CN" altLang="en-US" sz="2400" b="1" dirty="0" smtClean="0">
                <a:solidFill>
                  <a:schemeClr val="tx1"/>
                </a:solidFill>
                <a:latin typeface="+mj-ea"/>
                <a:ea typeface="+mj-ea"/>
              </a:rPr>
              <a:t>倍。</a:t>
            </a:r>
            <a:endParaRPr lang="zh-CN" altLang="en-US" sz="2400" b="1" dirty="0">
              <a:solidFill>
                <a:schemeClr val="tx1"/>
              </a:solidFill>
              <a:latin typeface="+mj-ea"/>
              <a:ea typeface="+mj-ea"/>
            </a:endParaRPr>
          </a:p>
        </p:txBody>
      </p:sp>
      <p:graphicFrame>
        <p:nvGraphicFramePr>
          <p:cNvPr id="12" name="对象 11"/>
          <p:cNvGraphicFramePr>
            <a:graphicFrameLocks noGrp="1" noChangeAspect="1"/>
          </p:cNvGraphicFramePr>
          <p:nvPr>
            <p:extLst>
              <p:ext uri="{D42A27DB-BD31-4B8C-83A1-F6EECF244321}">
                <p14:modId xmlns:p14="http://schemas.microsoft.com/office/powerpoint/2010/main" val="3791764335"/>
              </p:ext>
            </p:extLst>
          </p:nvPr>
        </p:nvGraphicFramePr>
        <p:xfrm>
          <a:off x="7956376" y="1118965"/>
          <a:ext cx="620712" cy="477837"/>
        </p:xfrm>
        <a:graphic>
          <a:graphicData uri="http://schemas.openxmlformats.org/presentationml/2006/ole">
            <mc:AlternateContent xmlns:mc="http://schemas.openxmlformats.org/markup-compatibility/2006">
              <mc:Choice xmlns:v="urn:schemas-microsoft-com:vml" Requires="v">
                <p:oleObj spid="_x0000_s877617" name="Equation" r:id="rId17" imgW="253890" imgH="190417" progId="Equation.DSMT4">
                  <p:embed/>
                </p:oleObj>
              </mc:Choice>
              <mc:Fallback>
                <p:oleObj name="Equation" r:id="rId17" imgW="253890" imgH="190417" progId="Equation.DSMT4">
                  <p:embed/>
                  <p:pic>
                    <p:nvPicPr>
                      <p:cNvPr id="0" name="Picture 369"/>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56376" y="1118965"/>
                        <a:ext cx="620712" cy="477837"/>
                      </a:xfrm>
                      <a:prstGeom prst="rect">
                        <a:avLst/>
                      </a:prstGeom>
                      <a:solidFill>
                        <a:srgbClr val="CCFFFF">
                          <a:alpha val="0"/>
                        </a:srgbClr>
                      </a:solidFill>
                    </p:spPr>
                  </p:pic>
                </p:oleObj>
              </mc:Fallback>
            </mc:AlternateContent>
          </a:graphicData>
        </a:graphic>
      </p:graphicFrame>
      <p:sp>
        <p:nvSpPr>
          <p:cNvPr id="21" name="灯片编号占位符 5"/>
          <p:cNvSpPr>
            <a:spLocks noGrp="1"/>
          </p:cNvSpPr>
          <p:nvPr>
            <p:ph type="sldNum" sz="quarter" idx="12"/>
          </p:nvPr>
        </p:nvSpPr>
        <p:spPr>
          <a:xfrm>
            <a:off x="8407846" y="6556200"/>
            <a:ext cx="628650" cy="257176"/>
          </a:xfrm>
        </p:spPr>
        <p:txBody>
          <a:bodyPr/>
          <a:lstStyle/>
          <a:p>
            <a:fld id="{1CED87C2-8FFE-40AE-B9E3-32AB8DC08490}" type="slidenum">
              <a:rPr lang="en-US" altLang="zh-CN" smtClean="0"/>
              <a:pPr/>
              <a:t>10</a:t>
            </a:fld>
            <a:endParaRPr lang="en-US" altLang="zh-CN" dirty="0"/>
          </a:p>
        </p:txBody>
      </p:sp>
    </p:spTree>
    <p:extLst>
      <p:ext uri="{BB962C8B-B14F-4D97-AF65-F5344CB8AC3E}">
        <p14:creationId xmlns:p14="http://schemas.microsoft.com/office/powerpoint/2010/main" val="32287257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46"/>
                                        </p:tgtEl>
                                        <p:attrNameLst>
                                          <p:attrName>style.visibility</p:attrName>
                                        </p:attrNameLst>
                                      </p:cBhvr>
                                      <p:to>
                                        <p:strVal val="visible"/>
                                      </p:to>
                                    </p:set>
                                    <p:animEffect transition="in" filter="wipe(left)">
                                      <p:cBhvr>
                                        <p:cTn id="12" dur="1000"/>
                                        <p:tgtEl>
                                          <p:spTgt spid="184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47"/>
                                        </p:tgtEl>
                                        <p:attrNameLst>
                                          <p:attrName>style.visibility</p:attrName>
                                        </p:attrNameLst>
                                      </p:cBhvr>
                                      <p:to>
                                        <p:strVal val="visible"/>
                                      </p:to>
                                    </p:set>
                                    <p:animEffect transition="in" filter="wipe(left)">
                                      <p:cBhvr>
                                        <p:cTn id="17" dur="1000"/>
                                        <p:tgtEl>
                                          <p:spTgt spid="184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50"/>
                                        </p:tgtEl>
                                        <p:attrNameLst>
                                          <p:attrName>style.visibility</p:attrName>
                                        </p:attrNameLst>
                                      </p:cBhvr>
                                      <p:to>
                                        <p:strVal val="visible"/>
                                      </p:to>
                                    </p:set>
                                    <p:animEffect transition="in" filter="wipe(left)">
                                      <p:cBhvr>
                                        <p:cTn id="22" dur="1000"/>
                                        <p:tgtEl>
                                          <p:spTgt spid="18450"/>
                                        </p:tgtEl>
                                      </p:cBhvr>
                                    </p:animEffec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22" presetClass="entr" presetSubtype="8" fill="hold" nodeType="withEffect">
                                  <p:stCondLst>
                                    <p:cond delay="0"/>
                                  </p:stCondLst>
                                  <p:childTnLst>
                                    <p:set>
                                      <p:cBhvr>
                                        <p:cTn id="34" dur="1" fill="hold">
                                          <p:stCondLst>
                                            <p:cond delay="0"/>
                                          </p:stCondLst>
                                        </p:cTn>
                                        <p:tgtEl>
                                          <p:spTgt spid="18448"/>
                                        </p:tgtEl>
                                        <p:attrNameLst>
                                          <p:attrName>style.visibility</p:attrName>
                                        </p:attrNameLst>
                                      </p:cBhvr>
                                      <p:to>
                                        <p:strVal val="visible"/>
                                      </p:to>
                                    </p:set>
                                    <p:animEffect transition="in" filter="wipe(left)">
                                      <p:cBhvr>
                                        <p:cTn id="35" dur="1000"/>
                                        <p:tgtEl>
                                          <p:spTgt spid="1844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449"/>
                                        </p:tgtEl>
                                        <p:attrNameLst>
                                          <p:attrName>style.visibility</p:attrName>
                                        </p:attrNameLst>
                                      </p:cBhvr>
                                      <p:to>
                                        <p:strVal val="visible"/>
                                      </p:to>
                                    </p:set>
                                    <p:animEffect transition="in" filter="wipe(left)">
                                      <p:cBhvr>
                                        <p:cTn id="46" dur="1000"/>
                                        <p:tgtEl>
                                          <p:spTgt spid="18449"/>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1</a:t>
            </a:r>
            <a:endParaRPr lang="zh-CN" altLang="en-US" dirty="0"/>
          </a:p>
        </p:txBody>
      </p:sp>
      <p:sp>
        <p:nvSpPr>
          <p:cNvPr id="3" name="内容占位符 2"/>
          <p:cNvSpPr>
            <a:spLocks noGrp="1"/>
          </p:cNvSpPr>
          <p:nvPr>
            <p:ph idx="1"/>
          </p:nvPr>
        </p:nvSpPr>
        <p:spPr>
          <a:xfrm>
            <a:off x="467544" y="1052736"/>
            <a:ext cx="8064896" cy="2304256"/>
          </a:xfrm>
        </p:spPr>
        <p:txBody>
          <a:bodyPr>
            <a:normAutofit/>
          </a:bodyPr>
          <a:lstStyle/>
          <a:p>
            <a:pPr>
              <a:lnSpc>
                <a:spcPct val="120000"/>
              </a:lnSpc>
            </a:pPr>
            <a:r>
              <a:rPr lang="zh-CN" altLang="zh-CN" sz="2400" dirty="0"/>
              <a:t>有一离散平稳无记忆信源</a:t>
            </a:r>
          </a:p>
          <a:p>
            <a:pPr marL="0" indent="0">
              <a:lnSpc>
                <a:spcPct val="120000"/>
              </a:lnSpc>
              <a:buNone/>
            </a:pPr>
            <a:r>
              <a:rPr lang="en-US" altLang="zh-CN" sz="2400" dirty="0" smtClean="0"/>
              <a:t>   </a:t>
            </a:r>
            <a:r>
              <a:rPr lang="zh-CN" altLang="zh-CN" sz="2400" dirty="0" smtClean="0"/>
              <a:t> </a:t>
            </a:r>
            <a:r>
              <a:rPr lang="zh-CN" altLang="zh-CN" sz="2400" dirty="0"/>
              <a:t>求该信源二次扩展信源的</a:t>
            </a:r>
            <a:r>
              <a:rPr lang="zh-CN" altLang="zh-CN" sz="2400" dirty="0" smtClean="0"/>
              <a:t>熵</a:t>
            </a:r>
            <a:r>
              <a:rPr lang="zh-CN" altLang="en-US" sz="2400" dirty="0" smtClean="0"/>
              <a:t>。</a:t>
            </a:r>
            <a:endParaRPr lang="en-US" altLang="zh-CN" sz="2400" dirty="0" smtClean="0"/>
          </a:p>
          <a:p>
            <a:pPr marL="0" indent="0">
              <a:lnSpc>
                <a:spcPct val="120000"/>
              </a:lnSpc>
              <a:buNone/>
            </a:pPr>
            <a:r>
              <a:rPr lang="zh-CN" altLang="en-US" sz="2400" dirty="0" smtClean="0"/>
              <a:t>解：</a:t>
            </a:r>
            <a:r>
              <a:rPr lang="zh-CN" altLang="zh-CN" sz="2400" dirty="0" smtClean="0"/>
              <a:t>首先</a:t>
            </a:r>
            <a:r>
              <a:rPr lang="zh-CN" altLang="zh-CN" sz="2400" dirty="0"/>
              <a:t>求二次扩展信源的概率分布</a:t>
            </a:r>
          </a:p>
          <a:p>
            <a:pPr marL="0" indent="0">
              <a:lnSpc>
                <a:spcPct val="120000"/>
              </a:lnSpc>
              <a:buNone/>
            </a:pPr>
            <a:endParaRPr lang="en-US" altLang="zh-CN" sz="2400" dirty="0" smtClean="0"/>
          </a:p>
          <a:p>
            <a:pPr marL="0" indent="0">
              <a:lnSpc>
                <a:spcPct val="120000"/>
              </a:lnSpc>
              <a:buNone/>
            </a:pPr>
            <a:endParaRPr lang="en-US" altLang="zh-CN" sz="2400" dirty="0"/>
          </a:p>
          <a:p>
            <a:pPr marL="0" indent="0">
              <a:lnSpc>
                <a:spcPct val="120000"/>
              </a:lnSpc>
              <a:buNone/>
            </a:pPr>
            <a:endParaRPr lang="zh-CN" altLang="en-US" sz="24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089648064"/>
              </p:ext>
            </p:extLst>
          </p:nvPr>
        </p:nvGraphicFramePr>
        <p:xfrm>
          <a:off x="4319785" y="764704"/>
          <a:ext cx="2916511" cy="1199501"/>
        </p:xfrm>
        <a:graphic>
          <a:graphicData uri="http://schemas.openxmlformats.org/presentationml/2006/ole">
            <mc:AlternateContent xmlns:mc="http://schemas.openxmlformats.org/markup-compatibility/2006">
              <mc:Choice xmlns:v="urn:schemas-microsoft-com:vml" Requires="v">
                <p:oleObj spid="_x0000_s875775" name="Equation" r:id="rId3" imgW="1574640" imgH="647640" progId="Equation.DSMT4">
                  <p:embed/>
                </p:oleObj>
              </mc:Choice>
              <mc:Fallback>
                <p:oleObj name="Equation" r:id="rId3" imgW="1574640" imgH="647640" progId="Equation.DSMT4">
                  <p:embed/>
                  <p:pic>
                    <p:nvPicPr>
                      <p:cNvPr id="0" name="Picture 1127"/>
                      <p:cNvPicPr>
                        <a:picLocks noChangeAspect="1" noChangeArrowheads="1"/>
                      </p:cNvPicPr>
                      <p:nvPr/>
                    </p:nvPicPr>
                    <p:blipFill>
                      <a:blip r:embed="rId4"/>
                      <a:srcRect/>
                      <a:stretch>
                        <a:fillRect/>
                      </a:stretch>
                    </p:blipFill>
                    <p:spPr bwMode="auto">
                      <a:xfrm>
                        <a:off x="4319785" y="764704"/>
                        <a:ext cx="2916511" cy="1199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63295567"/>
              </p:ext>
            </p:extLst>
          </p:nvPr>
        </p:nvGraphicFramePr>
        <p:xfrm>
          <a:off x="652116" y="3302063"/>
          <a:ext cx="1183580" cy="775009"/>
        </p:xfrm>
        <a:graphic>
          <a:graphicData uri="http://schemas.openxmlformats.org/presentationml/2006/ole">
            <mc:AlternateContent xmlns:mc="http://schemas.openxmlformats.org/markup-compatibility/2006">
              <mc:Choice xmlns:v="urn:schemas-microsoft-com:vml" Requires="v">
                <p:oleObj spid="_x0000_s875776" name="Equation" r:id="rId5" imgW="736560" imgH="482400" progId="Equation.DSMT4">
                  <p:embed/>
                </p:oleObj>
              </mc:Choice>
              <mc:Fallback>
                <p:oleObj name="Equation" r:id="rId5" imgW="736560" imgH="482400" progId="Equation.DSMT4">
                  <p:embed/>
                  <p:pic>
                    <p:nvPicPr>
                      <p:cNvPr id="0" name="Picture 1128"/>
                      <p:cNvPicPr>
                        <a:picLocks noChangeAspect="1" noChangeArrowheads="1"/>
                      </p:cNvPicPr>
                      <p:nvPr/>
                    </p:nvPicPr>
                    <p:blipFill>
                      <a:blip r:embed="rId6"/>
                      <a:srcRect/>
                      <a:stretch>
                        <a:fillRect/>
                      </a:stretch>
                    </p:blipFill>
                    <p:spPr bwMode="auto">
                      <a:xfrm>
                        <a:off x="652116" y="3302063"/>
                        <a:ext cx="1183580" cy="7750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191917084"/>
              </p:ext>
            </p:extLst>
          </p:nvPr>
        </p:nvGraphicFramePr>
        <p:xfrm>
          <a:off x="1907704" y="3294819"/>
          <a:ext cx="7128792" cy="782252"/>
        </p:xfrm>
        <a:graphic>
          <a:graphicData uri="http://schemas.openxmlformats.org/presentationml/2006/ole">
            <mc:AlternateContent xmlns:mc="http://schemas.openxmlformats.org/markup-compatibility/2006">
              <mc:Choice xmlns:v="urn:schemas-microsoft-com:vml" Requires="v">
                <p:oleObj spid="_x0000_s875777" name="Equation" r:id="rId7" imgW="3936960" imgH="469800" progId="Equation.DSMT4">
                  <p:embed/>
                </p:oleObj>
              </mc:Choice>
              <mc:Fallback>
                <p:oleObj name="Equation" r:id="rId7" imgW="3936960" imgH="469800" progId="Equation.DSMT4">
                  <p:embed/>
                  <p:pic>
                    <p:nvPicPr>
                      <p:cNvPr id="0" name="Picture 1129"/>
                      <p:cNvPicPr>
                        <a:picLocks noChangeAspect="1" noChangeArrowheads="1"/>
                      </p:cNvPicPr>
                      <p:nvPr/>
                    </p:nvPicPr>
                    <p:blipFill>
                      <a:blip r:embed="rId8"/>
                      <a:srcRect/>
                      <a:stretch>
                        <a:fillRect/>
                      </a:stretch>
                    </p:blipFill>
                    <p:spPr bwMode="auto">
                      <a:xfrm>
                        <a:off x="1907704" y="3294819"/>
                        <a:ext cx="7128792" cy="78225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413282631"/>
              </p:ext>
            </p:extLst>
          </p:nvPr>
        </p:nvGraphicFramePr>
        <p:xfrm>
          <a:off x="2217651" y="2996952"/>
          <a:ext cx="299364" cy="379990"/>
        </p:xfrm>
        <a:graphic>
          <a:graphicData uri="http://schemas.openxmlformats.org/presentationml/2006/ole">
            <mc:AlternateContent xmlns:mc="http://schemas.openxmlformats.org/markup-compatibility/2006">
              <mc:Choice xmlns:v="urn:schemas-microsoft-com:vml" Requires="v">
                <p:oleObj spid="_x0000_s875778" name="Equation" r:id="rId9" imgW="164880" imgH="228600" progId="Equation.DSMT4">
                  <p:embed/>
                </p:oleObj>
              </mc:Choice>
              <mc:Fallback>
                <p:oleObj name="Equation" r:id="rId9" imgW="164880" imgH="228600" progId="Equation.DSMT4">
                  <p:embed/>
                  <p:pic>
                    <p:nvPicPr>
                      <p:cNvPr id="0" name="Picture 1130"/>
                      <p:cNvPicPr>
                        <a:picLocks noChangeAspect="1" noChangeArrowheads="1"/>
                      </p:cNvPicPr>
                      <p:nvPr/>
                    </p:nvPicPr>
                    <p:blipFill>
                      <a:blip r:embed="rId10"/>
                      <a:srcRect/>
                      <a:stretch>
                        <a:fillRect/>
                      </a:stretch>
                    </p:blipFill>
                    <p:spPr bwMode="auto">
                      <a:xfrm>
                        <a:off x="2217651"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303244189"/>
              </p:ext>
            </p:extLst>
          </p:nvPr>
        </p:nvGraphicFramePr>
        <p:xfrm>
          <a:off x="3002348" y="2996952"/>
          <a:ext cx="299364" cy="379990"/>
        </p:xfrm>
        <a:graphic>
          <a:graphicData uri="http://schemas.openxmlformats.org/presentationml/2006/ole">
            <mc:AlternateContent xmlns:mc="http://schemas.openxmlformats.org/markup-compatibility/2006">
              <mc:Choice xmlns:v="urn:schemas-microsoft-com:vml" Requires="v">
                <p:oleObj spid="_x0000_s875779" name="Equation" r:id="rId11" imgW="164880" imgH="228600" progId="Equation.DSMT4">
                  <p:embed/>
                </p:oleObj>
              </mc:Choice>
              <mc:Fallback>
                <p:oleObj name="Equation" r:id="rId11" imgW="164880" imgH="228600" progId="Equation.DSMT4">
                  <p:embed/>
                  <p:pic>
                    <p:nvPicPr>
                      <p:cNvPr id="0" name="Picture 1131"/>
                      <p:cNvPicPr>
                        <a:picLocks noChangeAspect="1" noChangeArrowheads="1"/>
                      </p:cNvPicPr>
                      <p:nvPr/>
                    </p:nvPicPr>
                    <p:blipFill>
                      <a:blip r:embed="rId12"/>
                      <a:srcRect/>
                      <a:stretch>
                        <a:fillRect/>
                      </a:stretch>
                    </p:blipFill>
                    <p:spPr bwMode="auto">
                      <a:xfrm>
                        <a:off x="3002348"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282305721"/>
              </p:ext>
            </p:extLst>
          </p:nvPr>
        </p:nvGraphicFramePr>
        <p:xfrm>
          <a:off x="3728079" y="2996952"/>
          <a:ext cx="299364" cy="379990"/>
        </p:xfrm>
        <a:graphic>
          <a:graphicData uri="http://schemas.openxmlformats.org/presentationml/2006/ole">
            <mc:AlternateContent xmlns:mc="http://schemas.openxmlformats.org/markup-compatibility/2006">
              <mc:Choice xmlns:v="urn:schemas-microsoft-com:vml" Requires="v">
                <p:oleObj spid="_x0000_s875780" name="Equation" r:id="rId13" imgW="164880" imgH="228600" progId="Equation.DSMT4">
                  <p:embed/>
                </p:oleObj>
              </mc:Choice>
              <mc:Fallback>
                <p:oleObj name="Equation" r:id="rId13" imgW="164880" imgH="228600" progId="Equation.DSMT4">
                  <p:embed/>
                  <p:pic>
                    <p:nvPicPr>
                      <p:cNvPr id="0" name="Picture 1132"/>
                      <p:cNvPicPr>
                        <a:picLocks noChangeAspect="1" noChangeArrowheads="1"/>
                      </p:cNvPicPr>
                      <p:nvPr/>
                    </p:nvPicPr>
                    <p:blipFill>
                      <a:blip r:embed="rId14"/>
                      <a:srcRect/>
                      <a:stretch>
                        <a:fillRect/>
                      </a:stretch>
                    </p:blipFill>
                    <p:spPr bwMode="auto">
                      <a:xfrm>
                        <a:off x="3728079"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581201624"/>
              </p:ext>
            </p:extLst>
          </p:nvPr>
        </p:nvGraphicFramePr>
        <p:xfrm>
          <a:off x="4526382" y="2996952"/>
          <a:ext cx="299364" cy="379990"/>
        </p:xfrm>
        <a:graphic>
          <a:graphicData uri="http://schemas.openxmlformats.org/presentationml/2006/ole">
            <mc:AlternateContent xmlns:mc="http://schemas.openxmlformats.org/markup-compatibility/2006">
              <mc:Choice xmlns:v="urn:schemas-microsoft-com:vml" Requires="v">
                <p:oleObj spid="_x0000_s875781" name="Equation" r:id="rId15" imgW="164880" imgH="228600" progId="Equation.DSMT4">
                  <p:embed/>
                </p:oleObj>
              </mc:Choice>
              <mc:Fallback>
                <p:oleObj name="Equation" r:id="rId15" imgW="164880" imgH="228600" progId="Equation.DSMT4">
                  <p:embed/>
                  <p:pic>
                    <p:nvPicPr>
                      <p:cNvPr id="0" name="Picture 1133"/>
                      <p:cNvPicPr>
                        <a:picLocks noChangeAspect="1" noChangeArrowheads="1"/>
                      </p:cNvPicPr>
                      <p:nvPr/>
                    </p:nvPicPr>
                    <p:blipFill>
                      <a:blip r:embed="rId16"/>
                      <a:srcRect/>
                      <a:stretch>
                        <a:fillRect/>
                      </a:stretch>
                    </p:blipFill>
                    <p:spPr bwMode="auto">
                      <a:xfrm>
                        <a:off x="4526382"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690136168"/>
              </p:ext>
            </p:extLst>
          </p:nvPr>
        </p:nvGraphicFramePr>
        <p:xfrm>
          <a:off x="5252113" y="2996952"/>
          <a:ext cx="299364" cy="379990"/>
        </p:xfrm>
        <a:graphic>
          <a:graphicData uri="http://schemas.openxmlformats.org/presentationml/2006/ole">
            <mc:AlternateContent xmlns:mc="http://schemas.openxmlformats.org/markup-compatibility/2006">
              <mc:Choice xmlns:v="urn:schemas-microsoft-com:vml" Requires="v">
                <p:oleObj spid="_x0000_s875782" name="Equation" r:id="rId17" imgW="164880" imgH="228600" progId="Equation.DSMT4">
                  <p:embed/>
                </p:oleObj>
              </mc:Choice>
              <mc:Fallback>
                <p:oleObj name="Equation" r:id="rId17" imgW="164880" imgH="228600" progId="Equation.DSMT4">
                  <p:embed/>
                  <p:pic>
                    <p:nvPicPr>
                      <p:cNvPr id="0" name="Picture 1134"/>
                      <p:cNvPicPr>
                        <a:picLocks noChangeAspect="1" noChangeArrowheads="1"/>
                      </p:cNvPicPr>
                      <p:nvPr/>
                    </p:nvPicPr>
                    <p:blipFill>
                      <a:blip r:embed="rId18"/>
                      <a:srcRect/>
                      <a:stretch>
                        <a:fillRect/>
                      </a:stretch>
                    </p:blipFill>
                    <p:spPr bwMode="auto">
                      <a:xfrm>
                        <a:off x="5252113"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701328202"/>
              </p:ext>
            </p:extLst>
          </p:nvPr>
        </p:nvGraphicFramePr>
        <p:xfrm>
          <a:off x="6038321" y="2996952"/>
          <a:ext cx="299364" cy="379990"/>
        </p:xfrm>
        <a:graphic>
          <a:graphicData uri="http://schemas.openxmlformats.org/presentationml/2006/ole">
            <mc:AlternateContent xmlns:mc="http://schemas.openxmlformats.org/markup-compatibility/2006">
              <mc:Choice xmlns:v="urn:schemas-microsoft-com:vml" Requires="v">
                <p:oleObj spid="_x0000_s875783" name="Equation" r:id="rId19" imgW="164880" imgH="228600" progId="Equation.DSMT4">
                  <p:embed/>
                </p:oleObj>
              </mc:Choice>
              <mc:Fallback>
                <p:oleObj name="Equation" r:id="rId19" imgW="164880" imgH="228600" progId="Equation.DSMT4">
                  <p:embed/>
                  <p:pic>
                    <p:nvPicPr>
                      <p:cNvPr id="0" name="Picture 1135"/>
                      <p:cNvPicPr>
                        <a:picLocks noChangeAspect="1" noChangeArrowheads="1"/>
                      </p:cNvPicPr>
                      <p:nvPr/>
                    </p:nvPicPr>
                    <p:blipFill>
                      <a:blip r:embed="rId20"/>
                      <a:srcRect/>
                      <a:stretch>
                        <a:fillRect/>
                      </a:stretch>
                    </p:blipFill>
                    <p:spPr bwMode="auto">
                      <a:xfrm>
                        <a:off x="6038321"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474288360"/>
              </p:ext>
            </p:extLst>
          </p:nvPr>
        </p:nvGraphicFramePr>
        <p:xfrm>
          <a:off x="6824530" y="2996952"/>
          <a:ext cx="299364" cy="379990"/>
        </p:xfrm>
        <a:graphic>
          <a:graphicData uri="http://schemas.openxmlformats.org/presentationml/2006/ole">
            <mc:AlternateContent xmlns:mc="http://schemas.openxmlformats.org/markup-compatibility/2006">
              <mc:Choice xmlns:v="urn:schemas-microsoft-com:vml" Requires="v">
                <p:oleObj spid="_x0000_s875784" name="Equation" r:id="rId21" imgW="164880" imgH="228600" progId="Equation.DSMT4">
                  <p:embed/>
                </p:oleObj>
              </mc:Choice>
              <mc:Fallback>
                <p:oleObj name="Equation" r:id="rId21" imgW="164880" imgH="228600" progId="Equation.DSMT4">
                  <p:embed/>
                  <p:pic>
                    <p:nvPicPr>
                      <p:cNvPr id="0" name="Picture 1136"/>
                      <p:cNvPicPr>
                        <a:picLocks noChangeAspect="1" noChangeArrowheads="1"/>
                      </p:cNvPicPr>
                      <p:nvPr/>
                    </p:nvPicPr>
                    <p:blipFill>
                      <a:blip r:embed="rId22"/>
                      <a:srcRect/>
                      <a:stretch>
                        <a:fillRect/>
                      </a:stretch>
                    </p:blipFill>
                    <p:spPr bwMode="auto">
                      <a:xfrm>
                        <a:off x="6824530"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546017536"/>
              </p:ext>
            </p:extLst>
          </p:nvPr>
        </p:nvGraphicFramePr>
        <p:xfrm>
          <a:off x="7634929" y="2996952"/>
          <a:ext cx="299364" cy="379990"/>
        </p:xfrm>
        <a:graphic>
          <a:graphicData uri="http://schemas.openxmlformats.org/presentationml/2006/ole">
            <mc:AlternateContent xmlns:mc="http://schemas.openxmlformats.org/markup-compatibility/2006">
              <mc:Choice xmlns:v="urn:schemas-microsoft-com:vml" Requires="v">
                <p:oleObj spid="_x0000_s875785" name="Equation" r:id="rId23" imgW="164880" imgH="228600" progId="Equation.DSMT4">
                  <p:embed/>
                </p:oleObj>
              </mc:Choice>
              <mc:Fallback>
                <p:oleObj name="Equation" r:id="rId23" imgW="164880" imgH="228600" progId="Equation.DSMT4">
                  <p:embed/>
                  <p:pic>
                    <p:nvPicPr>
                      <p:cNvPr id="0" name="Picture 1137"/>
                      <p:cNvPicPr>
                        <a:picLocks noChangeAspect="1" noChangeArrowheads="1"/>
                      </p:cNvPicPr>
                      <p:nvPr/>
                    </p:nvPicPr>
                    <p:blipFill>
                      <a:blip r:embed="rId24"/>
                      <a:srcRect/>
                      <a:stretch>
                        <a:fillRect/>
                      </a:stretch>
                    </p:blipFill>
                    <p:spPr bwMode="auto">
                      <a:xfrm>
                        <a:off x="7634929"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698650000"/>
              </p:ext>
            </p:extLst>
          </p:nvPr>
        </p:nvGraphicFramePr>
        <p:xfrm>
          <a:off x="8396946" y="2996952"/>
          <a:ext cx="299364" cy="379990"/>
        </p:xfrm>
        <a:graphic>
          <a:graphicData uri="http://schemas.openxmlformats.org/presentationml/2006/ole">
            <mc:AlternateContent xmlns:mc="http://schemas.openxmlformats.org/markup-compatibility/2006">
              <mc:Choice xmlns:v="urn:schemas-microsoft-com:vml" Requires="v">
                <p:oleObj spid="_x0000_s875786" name="Equation" r:id="rId25" imgW="164880" imgH="228600" progId="Equation.DSMT4">
                  <p:embed/>
                </p:oleObj>
              </mc:Choice>
              <mc:Fallback>
                <p:oleObj name="Equation" r:id="rId25" imgW="164880" imgH="228600" progId="Equation.DSMT4">
                  <p:embed/>
                  <p:pic>
                    <p:nvPicPr>
                      <p:cNvPr id="0" name="Picture 1138"/>
                      <p:cNvPicPr>
                        <a:picLocks noChangeAspect="1" noChangeArrowheads="1"/>
                      </p:cNvPicPr>
                      <p:nvPr/>
                    </p:nvPicPr>
                    <p:blipFill>
                      <a:blip r:embed="rId26"/>
                      <a:srcRect/>
                      <a:stretch>
                        <a:fillRect/>
                      </a:stretch>
                    </p:blipFill>
                    <p:spPr bwMode="auto">
                      <a:xfrm>
                        <a:off x="8396946" y="2996952"/>
                        <a:ext cx="299364" cy="3799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4350363"/>
              </p:ext>
            </p:extLst>
          </p:nvPr>
        </p:nvGraphicFramePr>
        <p:xfrm>
          <a:off x="2111815" y="3715176"/>
          <a:ext cx="511035" cy="297868"/>
        </p:xfrm>
        <a:graphic>
          <a:graphicData uri="http://schemas.openxmlformats.org/presentationml/2006/ole">
            <mc:AlternateContent xmlns:mc="http://schemas.openxmlformats.org/markup-compatibility/2006">
              <mc:Choice xmlns:v="urn:schemas-microsoft-com:vml" Requires="v">
                <p:oleObj spid="_x0000_s875787" name="Equation" r:id="rId27" imgW="279360" imgH="177480" progId="Equation.DSMT4">
                  <p:embed/>
                </p:oleObj>
              </mc:Choice>
              <mc:Fallback>
                <p:oleObj name="Equation" r:id="rId27" imgW="279360" imgH="177480" progId="Equation.DSMT4">
                  <p:embed/>
                  <p:pic>
                    <p:nvPicPr>
                      <p:cNvPr id="0" name="Picture 1139"/>
                      <p:cNvPicPr>
                        <a:picLocks noChangeAspect="1" noChangeArrowheads="1"/>
                      </p:cNvPicPr>
                      <p:nvPr/>
                    </p:nvPicPr>
                    <p:blipFill>
                      <a:blip r:embed="rId28"/>
                      <a:srcRect/>
                      <a:stretch>
                        <a:fillRect/>
                      </a:stretch>
                    </p:blipFill>
                    <p:spPr bwMode="auto">
                      <a:xfrm>
                        <a:off x="2111815" y="3715176"/>
                        <a:ext cx="511035"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536001260"/>
              </p:ext>
            </p:extLst>
          </p:nvPr>
        </p:nvGraphicFramePr>
        <p:xfrm>
          <a:off x="2888952" y="3715176"/>
          <a:ext cx="509524" cy="297868"/>
        </p:xfrm>
        <a:graphic>
          <a:graphicData uri="http://schemas.openxmlformats.org/presentationml/2006/ole">
            <mc:AlternateContent xmlns:mc="http://schemas.openxmlformats.org/markup-compatibility/2006">
              <mc:Choice xmlns:v="urn:schemas-microsoft-com:vml" Requires="v">
                <p:oleObj spid="_x0000_s875788" name="Equation" r:id="rId29" imgW="279360" imgH="177480" progId="Equation.DSMT4">
                  <p:embed/>
                </p:oleObj>
              </mc:Choice>
              <mc:Fallback>
                <p:oleObj name="Equation" r:id="rId29" imgW="279360" imgH="177480" progId="Equation.DSMT4">
                  <p:embed/>
                  <p:pic>
                    <p:nvPicPr>
                      <p:cNvPr id="0" name="Picture 1140"/>
                      <p:cNvPicPr>
                        <a:picLocks noChangeAspect="1" noChangeArrowheads="1"/>
                      </p:cNvPicPr>
                      <p:nvPr/>
                    </p:nvPicPr>
                    <p:blipFill>
                      <a:blip r:embed="rId30"/>
                      <a:srcRect/>
                      <a:stretch>
                        <a:fillRect/>
                      </a:stretch>
                    </p:blipFill>
                    <p:spPr bwMode="auto">
                      <a:xfrm>
                        <a:off x="2888952" y="3715176"/>
                        <a:ext cx="509524"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415632346"/>
              </p:ext>
            </p:extLst>
          </p:nvPr>
        </p:nvGraphicFramePr>
        <p:xfrm>
          <a:off x="3650969" y="3715176"/>
          <a:ext cx="509524" cy="297868"/>
        </p:xfrm>
        <a:graphic>
          <a:graphicData uri="http://schemas.openxmlformats.org/presentationml/2006/ole">
            <mc:AlternateContent xmlns:mc="http://schemas.openxmlformats.org/markup-compatibility/2006">
              <mc:Choice xmlns:v="urn:schemas-microsoft-com:vml" Requires="v">
                <p:oleObj spid="_x0000_s875789" name="Equation" r:id="rId31" imgW="279360" imgH="177480" progId="Equation.DSMT4">
                  <p:embed/>
                </p:oleObj>
              </mc:Choice>
              <mc:Fallback>
                <p:oleObj name="Equation" r:id="rId31" imgW="279360" imgH="177480" progId="Equation.DSMT4">
                  <p:embed/>
                  <p:pic>
                    <p:nvPicPr>
                      <p:cNvPr id="0" name="Picture 1141"/>
                      <p:cNvPicPr>
                        <a:picLocks noChangeAspect="1" noChangeArrowheads="1"/>
                      </p:cNvPicPr>
                      <p:nvPr/>
                    </p:nvPicPr>
                    <p:blipFill>
                      <a:blip r:embed="rId32"/>
                      <a:srcRect/>
                      <a:stretch>
                        <a:fillRect/>
                      </a:stretch>
                    </p:blipFill>
                    <p:spPr bwMode="auto">
                      <a:xfrm>
                        <a:off x="3650969" y="3715176"/>
                        <a:ext cx="509524"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902473674"/>
              </p:ext>
            </p:extLst>
          </p:nvPr>
        </p:nvGraphicFramePr>
        <p:xfrm>
          <a:off x="4412986" y="3715176"/>
          <a:ext cx="509524" cy="297868"/>
        </p:xfrm>
        <a:graphic>
          <a:graphicData uri="http://schemas.openxmlformats.org/presentationml/2006/ole">
            <mc:AlternateContent xmlns:mc="http://schemas.openxmlformats.org/markup-compatibility/2006">
              <mc:Choice xmlns:v="urn:schemas-microsoft-com:vml" Requires="v">
                <p:oleObj spid="_x0000_s875790" name="Equation" r:id="rId33" imgW="279360" imgH="177480" progId="Equation.DSMT4">
                  <p:embed/>
                </p:oleObj>
              </mc:Choice>
              <mc:Fallback>
                <p:oleObj name="Equation" r:id="rId33" imgW="279360" imgH="177480" progId="Equation.DSMT4">
                  <p:embed/>
                  <p:pic>
                    <p:nvPicPr>
                      <p:cNvPr id="0" name="Picture 1142"/>
                      <p:cNvPicPr>
                        <a:picLocks noChangeAspect="1" noChangeArrowheads="1"/>
                      </p:cNvPicPr>
                      <p:nvPr/>
                    </p:nvPicPr>
                    <p:blipFill>
                      <a:blip r:embed="rId34"/>
                      <a:srcRect/>
                      <a:stretch>
                        <a:fillRect/>
                      </a:stretch>
                    </p:blipFill>
                    <p:spPr bwMode="auto">
                      <a:xfrm>
                        <a:off x="4412986" y="3715176"/>
                        <a:ext cx="509524"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886237816"/>
              </p:ext>
            </p:extLst>
          </p:nvPr>
        </p:nvGraphicFramePr>
        <p:xfrm>
          <a:off x="5128134" y="3715176"/>
          <a:ext cx="650134" cy="297868"/>
        </p:xfrm>
        <a:graphic>
          <a:graphicData uri="http://schemas.openxmlformats.org/presentationml/2006/ole">
            <mc:AlternateContent xmlns:mc="http://schemas.openxmlformats.org/markup-compatibility/2006">
              <mc:Choice xmlns:v="urn:schemas-microsoft-com:vml" Requires="v">
                <p:oleObj spid="_x0000_s875791" name="Equation" r:id="rId35" imgW="355320" imgH="177480" progId="Equation.DSMT4">
                  <p:embed/>
                </p:oleObj>
              </mc:Choice>
              <mc:Fallback>
                <p:oleObj name="Equation" r:id="rId35" imgW="355320" imgH="177480" progId="Equation.DSMT4">
                  <p:embed/>
                  <p:pic>
                    <p:nvPicPr>
                      <p:cNvPr id="0" name="Picture 1143"/>
                      <p:cNvPicPr>
                        <a:picLocks noChangeAspect="1" noChangeArrowheads="1"/>
                      </p:cNvPicPr>
                      <p:nvPr/>
                    </p:nvPicPr>
                    <p:blipFill>
                      <a:blip r:embed="rId36"/>
                      <a:srcRect/>
                      <a:stretch>
                        <a:fillRect/>
                      </a:stretch>
                    </p:blipFill>
                    <p:spPr bwMode="auto">
                      <a:xfrm>
                        <a:off x="5128134" y="3715176"/>
                        <a:ext cx="650134"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530042862"/>
              </p:ext>
            </p:extLst>
          </p:nvPr>
        </p:nvGraphicFramePr>
        <p:xfrm>
          <a:off x="5938533" y="3715176"/>
          <a:ext cx="650134" cy="297868"/>
        </p:xfrm>
        <a:graphic>
          <a:graphicData uri="http://schemas.openxmlformats.org/presentationml/2006/ole">
            <mc:AlternateContent xmlns:mc="http://schemas.openxmlformats.org/markup-compatibility/2006">
              <mc:Choice xmlns:v="urn:schemas-microsoft-com:vml" Requires="v">
                <p:oleObj spid="_x0000_s875792" name="Equation" r:id="rId37" imgW="355320" imgH="177480" progId="Equation.DSMT4">
                  <p:embed/>
                </p:oleObj>
              </mc:Choice>
              <mc:Fallback>
                <p:oleObj name="Equation" r:id="rId37" imgW="355320" imgH="177480" progId="Equation.DSMT4">
                  <p:embed/>
                  <p:pic>
                    <p:nvPicPr>
                      <p:cNvPr id="0" name="Picture 1144"/>
                      <p:cNvPicPr>
                        <a:picLocks noChangeAspect="1" noChangeArrowheads="1"/>
                      </p:cNvPicPr>
                      <p:nvPr/>
                    </p:nvPicPr>
                    <p:blipFill>
                      <a:blip r:embed="rId38"/>
                      <a:srcRect/>
                      <a:stretch>
                        <a:fillRect/>
                      </a:stretch>
                    </p:blipFill>
                    <p:spPr bwMode="auto">
                      <a:xfrm>
                        <a:off x="5938533" y="3715176"/>
                        <a:ext cx="650134"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933471392"/>
              </p:ext>
            </p:extLst>
          </p:nvPr>
        </p:nvGraphicFramePr>
        <p:xfrm>
          <a:off x="6759516" y="3715176"/>
          <a:ext cx="509524" cy="297868"/>
        </p:xfrm>
        <a:graphic>
          <a:graphicData uri="http://schemas.openxmlformats.org/presentationml/2006/ole">
            <mc:AlternateContent xmlns:mc="http://schemas.openxmlformats.org/markup-compatibility/2006">
              <mc:Choice xmlns:v="urn:schemas-microsoft-com:vml" Requires="v">
                <p:oleObj spid="_x0000_s875793" name="Equation" r:id="rId39" imgW="279360" imgH="177480" progId="Equation.DSMT4">
                  <p:embed/>
                </p:oleObj>
              </mc:Choice>
              <mc:Fallback>
                <p:oleObj name="Equation" r:id="rId39" imgW="279360" imgH="177480" progId="Equation.DSMT4">
                  <p:embed/>
                  <p:pic>
                    <p:nvPicPr>
                      <p:cNvPr id="0" name="Picture 1145"/>
                      <p:cNvPicPr>
                        <a:picLocks noChangeAspect="1" noChangeArrowheads="1"/>
                      </p:cNvPicPr>
                      <p:nvPr/>
                    </p:nvPicPr>
                    <p:blipFill>
                      <a:blip r:embed="rId40"/>
                      <a:srcRect/>
                      <a:stretch>
                        <a:fillRect/>
                      </a:stretch>
                    </p:blipFill>
                    <p:spPr bwMode="auto">
                      <a:xfrm>
                        <a:off x="6759516" y="3715176"/>
                        <a:ext cx="509524"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773408088"/>
              </p:ext>
            </p:extLst>
          </p:nvPr>
        </p:nvGraphicFramePr>
        <p:xfrm>
          <a:off x="7500366" y="3715176"/>
          <a:ext cx="648622" cy="297868"/>
        </p:xfrm>
        <a:graphic>
          <a:graphicData uri="http://schemas.openxmlformats.org/presentationml/2006/ole">
            <mc:AlternateContent xmlns:mc="http://schemas.openxmlformats.org/markup-compatibility/2006">
              <mc:Choice xmlns:v="urn:schemas-microsoft-com:vml" Requires="v">
                <p:oleObj spid="_x0000_s875794" name="Equation" r:id="rId41" imgW="355320" imgH="177480" progId="Equation.DSMT4">
                  <p:embed/>
                </p:oleObj>
              </mc:Choice>
              <mc:Fallback>
                <p:oleObj name="Equation" r:id="rId41" imgW="355320" imgH="177480" progId="Equation.DSMT4">
                  <p:embed/>
                  <p:pic>
                    <p:nvPicPr>
                      <p:cNvPr id="0" name="Picture 1146"/>
                      <p:cNvPicPr>
                        <a:picLocks noChangeAspect="1" noChangeArrowheads="1"/>
                      </p:cNvPicPr>
                      <p:nvPr/>
                    </p:nvPicPr>
                    <p:blipFill>
                      <a:blip r:embed="rId42"/>
                      <a:srcRect/>
                      <a:stretch>
                        <a:fillRect/>
                      </a:stretch>
                    </p:blipFill>
                    <p:spPr bwMode="auto">
                      <a:xfrm>
                        <a:off x="7500366" y="3715176"/>
                        <a:ext cx="648622"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693039562"/>
              </p:ext>
            </p:extLst>
          </p:nvPr>
        </p:nvGraphicFramePr>
        <p:xfrm>
          <a:off x="8260872" y="3715176"/>
          <a:ext cx="650134" cy="297868"/>
        </p:xfrm>
        <a:graphic>
          <a:graphicData uri="http://schemas.openxmlformats.org/presentationml/2006/ole">
            <mc:AlternateContent xmlns:mc="http://schemas.openxmlformats.org/markup-compatibility/2006">
              <mc:Choice xmlns:v="urn:schemas-microsoft-com:vml" Requires="v">
                <p:oleObj spid="_x0000_s875795" name="Equation" r:id="rId43" imgW="355320" imgH="177480" progId="Equation.DSMT4">
                  <p:embed/>
                </p:oleObj>
              </mc:Choice>
              <mc:Fallback>
                <p:oleObj name="Equation" r:id="rId43" imgW="355320" imgH="177480" progId="Equation.DSMT4">
                  <p:embed/>
                  <p:pic>
                    <p:nvPicPr>
                      <p:cNvPr id="0" name="Picture 1147"/>
                      <p:cNvPicPr>
                        <a:picLocks noChangeAspect="1" noChangeArrowheads="1"/>
                      </p:cNvPicPr>
                      <p:nvPr/>
                    </p:nvPicPr>
                    <p:blipFill>
                      <a:blip r:embed="rId44"/>
                      <a:srcRect/>
                      <a:stretch>
                        <a:fillRect/>
                      </a:stretch>
                    </p:blipFill>
                    <p:spPr bwMode="auto">
                      <a:xfrm>
                        <a:off x="8260872" y="3715176"/>
                        <a:ext cx="650134" cy="2978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8" name="直接连接符 37"/>
          <p:cNvCxnSpPr/>
          <p:nvPr/>
        </p:nvCxnSpPr>
        <p:spPr>
          <a:xfrm flipV="1">
            <a:off x="539552" y="2240868"/>
            <a:ext cx="8136904" cy="3600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63685" y="4437112"/>
            <a:ext cx="4564070" cy="461665"/>
          </a:xfrm>
          <a:prstGeom prst="rect">
            <a:avLst/>
          </a:prstGeom>
        </p:spPr>
        <p:txBody>
          <a:bodyPr wrap="none">
            <a:spAutoFit/>
          </a:bodyPr>
          <a:lstStyle/>
          <a:p>
            <a:r>
              <a:rPr lang="zh-CN" altLang="en-US" sz="2400" b="1" dirty="0" smtClean="0">
                <a:latin typeface="微软雅黑" pitchFamily="34" charset="-122"/>
                <a:ea typeface="微软雅黑" pitchFamily="34" charset="-122"/>
              </a:rPr>
              <a:t>方法</a:t>
            </a:r>
            <a:r>
              <a:rPr lang="en-US" altLang="zh-CN" sz="2400" b="1" dirty="0" smtClean="0">
                <a:latin typeface="微软雅黑" pitchFamily="34" charset="-122"/>
                <a:ea typeface="微软雅黑" pitchFamily="34" charset="-122"/>
              </a:rPr>
              <a:t>1</a:t>
            </a:r>
            <a:r>
              <a:rPr lang="zh-CN" altLang="en-US" sz="2400" b="1" dirty="0" smtClean="0">
                <a:latin typeface="微软雅黑" pitchFamily="34" charset="-122"/>
                <a:ea typeface="微软雅黑" pitchFamily="34" charset="-122"/>
              </a:rPr>
              <a:t>：为单符号信源的熵的</a:t>
            </a:r>
            <a:r>
              <a:rPr lang="en-US" altLang="zh-CN" sz="2400" b="1" dirty="0" smtClean="0">
                <a:latin typeface="微软雅黑" pitchFamily="34" charset="-122"/>
                <a:ea typeface="微软雅黑" pitchFamily="34" charset="-122"/>
              </a:rPr>
              <a:t>2</a:t>
            </a:r>
            <a:r>
              <a:rPr lang="zh-CN" altLang="en-US" sz="2400" b="1" dirty="0" smtClean="0">
                <a:latin typeface="微软雅黑" pitchFamily="34" charset="-122"/>
                <a:ea typeface="微软雅黑" pitchFamily="34" charset="-122"/>
              </a:rPr>
              <a:t>倍</a:t>
            </a:r>
            <a:endParaRPr lang="zh-CN" altLang="en-US" sz="2400" b="1" dirty="0">
              <a:latin typeface="微软雅黑" pitchFamily="34" charset="-122"/>
              <a:ea typeface="微软雅黑" pitchFamily="34" charset="-122"/>
            </a:endParaRPr>
          </a:p>
        </p:txBody>
      </p:sp>
      <p:graphicFrame>
        <p:nvGraphicFramePr>
          <p:cNvPr id="42" name="Object 30"/>
          <p:cNvGraphicFramePr>
            <a:graphicFrameLocks noChangeAspect="1"/>
          </p:cNvGraphicFramePr>
          <p:nvPr>
            <p:extLst>
              <p:ext uri="{D42A27DB-BD31-4B8C-83A1-F6EECF244321}">
                <p14:modId xmlns:p14="http://schemas.microsoft.com/office/powerpoint/2010/main" val="1816288597"/>
              </p:ext>
            </p:extLst>
          </p:nvPr>
        </p:nvGraphicFramePr>
        <p:xfrm>
          <a:off x="1298823" y="5045867"/>
          <a:ext cx="1178931" cy="432048"/>
        </p:xfrm>
        <a:graphic>
          <a:graphicData uri="http://schemas.openxmlformats.org/presentationml/2006/ole">
            <mc:AlternateContent xmlns:mc="http://schemas.openxmlformats.org/markup-compatibility/2006">
              <mc:Choice xmlns:v="urn:schemas-microsoft-com:vml" Requires="v">
                <p:oleObj spid="_x0000_s875796" name="Equation" r:id="rId45" imgW="622080" imgH="228600" progId="Equation.DSMT4">
                  <p:embed/>
                </p:oleObj>
              </mc:Choice>
              <mc:Fallback>
                <p:oleObj name="Equation" r:id="rId45" imgW="622080" imgH="228600" progId="Equation.DSMT4">
                  <p:embed/>
                  <p:pic>
                    <p:nvPicPr>
                      <p:cNvPr id="0" name="Picture 1148"/>
                      <p:cNvPicPr>
                        <a:picLocks noChangeAspect="1" noChangeArrowheads="1"/>
                      </p:cNvPicPr>
                      <p:nvPr/>
                    </p:nvPicPr>
                    <p:blipFill>
                      <a:blip r:embed="rId46"/>
                      <a:srcRect/>
                      <a:stretch>
                        <a:fillRect/>
                      </a:stretch>
                    </p:blipFill>
                    <p:spPr bwMode="auto">
                      <a:xfrm>
                        <a:off x="1298823" y="5045867"/>
                        <a:ext cx="1178931"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1"/>
          <p:cNvGraphicFramePr>
            <a:graphicFrameLocks noChangeAspect="1"/>
          </p:cNvGraphicFramePr>
          <p:nvPr>
            <p:extLst>
              <p:ext uri="{D42A27DB-BD31-4B8C-83A1-F6EECF244321}">
                <p14:modId xmlns:p14="http://schemas.microsoft.com/office/powerpoint/2010/main" val="2719150236"/>
              </p:ext>
            </p:extLst>
          </p:nvPr>
        </p:nvGraphicFramePr>
        <p:xfrm>
          <a:off x="2450951" y="5117875"/>
          <a:ext cx="1185914" cy="411857"/>
        </p:xfrm>
        <a:graphic>
          <a:graphicData uri="http://schemas.openxmlformats.org/presentationml/2006/ole">
            <mc:AlternateContent xmlns:mc="http://schemas.openxmlformats.org/markup-compatibility/2006">
              <mc:Choice xmlns:v="urn:schemas-microsoft-com:vml" Requires="v">
                <p:oleObj spid="_x0000_s875797" name="Equation" r:id="rId47" imgW="583920" imgH="203040" progId="Equation.DSMT4">
                  <p:embed/>
                </p:oleObj>
              </mc:Choice>
              <mc:Fallback>
                <p:oleObj name="Equation" r:id="rId47" imgW="583920" imgH="203040" progId="Equation.DSMT4">
                  <p:embed/>
                  <p:pic>
                    <p:nvPicPr>
                      <p:cNvPr id="0" name="Picture 1149"/>
                      <p:cNvPicPr>
                        <a:picLocks noChangeAspect="1" noChangeArrowheads="1"/>
                      </p:cNvPicPr>
                      <p:nvPr/>
                    </p:nvPicPr>
                    <p:blipFill>
                      <a:blip r:embed="rId48"/>
                      <a:srcRect/>
                      <a:stretch>
                        <a:fillRect/>
                      </a:stretch>
                    </p:blipFill>
                    <p:spPr bwMode="auto">
                      <a:xfrm>
                        <a:off x="2450951" y="5117875"/>
                        <a:ext cx="1185914" cy="4118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32"/>
          <p:cNvGraphicFramePr>
            <a:graphicFrameLocks noChangeAspect="1"/>
          </p:cNvGraphicFramePr>
          <p:nvPr>
            <p:extLst>
              <p:ext uri="{D42A27DB-BD31-4B8C-83A1-F6EECF244321}">
                <p14:modId xmlns:p14="http://schemas.microsoft.com/office/powerpoint/2010/main" val="3834727963"/>
              </p:ext>
            </p:extLst>
          </p:nvPr>
        </p:nvGraphicFramePr>
        <p:xfrm>
          <a:off x="3603079" y="4829843"/>
          <a:ext cx="3705225" cy="895350"/>
        </p:xfrm>
        <a:graphic>
          <a:graphicData uri="http://schemas.openxmlformats.org/presentationml/2006/ole">
            <mc:AlternateContent xmlns:mc="http://schemas.openxmlformats.org/markup-compatibility/2006">
              <mc:Choice xmlns:v="urn:schemas-microsoft-com:vml" Requires="v">
                <p:oleObj spid="_x0000_s875798" name="Equation" r:id="rId49" imgW="1676160" imgH="406080" progId="Equation.DSMT4">
                  <p:embed/>
                </p:oleObj>
              </mc:Choice>
              <mc:Fallback>
                <p:oleObj name="Equation" r:id="rId49" imgW="1676160" imgH="406080" progId="Equation.DSMT4">
                  <p:embed/>
                  <p:pic>
                    <p:nvPicPr>
                      <p:cNvPr id="0" name="Picture 1150"/>
                      <p:cNvPicPr>
                        <a:picLocks noChangeAspect="1" noChangeArrowheads="1"/>
                      </p:cNvPicPr>
                      <p:nvPr/>
                    </p:nvPicPr>
                    <p:blipFill>
                      <a:blip r:embed="rId50"/>
                      <a:srcRect/>
                      <a:stretch>
                        <a:fillRect/>
                      </a:stretch>
                    </p:blipFill>
                    <p:spPr bwMode="auto">
                      <a:xfrm>
                        <a:off x="3603079" y="4829843"/>
                        <a:ext cx="3705225"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33"/>
          <p:cNvGrpSpPr>
            <a:grpSpLocks/>
          </p:cNvGrpSpPr>
          <p:nvPr/>
        </p:nvGrpSpPr>
        <p:grpSpPr bwMode="auto">
          <a:xfrm>
            <a:off x="2234927" y="5683721"/>
            <a:ext cx="3371850" cy="409575"/>
            <a:chOff x="0" y="38"/>
            <a:chExt cx="2124" cy="258"/>
          </a:xfrm>
        </p:grpSpPr>
        <p:graphicFrame>
          <p:nvGraphicFramePr>
            <p:cNvPr id="46" name="Object 34"/>
            <p:cNvGraphicFramePr>
              <a:graphicFrameLocks noChangeAspect="1"/>
            </p:cNvGraphicFramePr>
            <p:nvPr>
              <p:extLst>
                <p:ext uri="{D42A27DB-BD31-4B8C-83A1-F6EECF244321}">
                  <p14:modId xmlns:p14="http://schemas.microsoft.com/office/powerpoint/2010/main" val="1592694333"/>
                </p:ext>
              </p:extLst>
            </p:nvPr>
          </p:nvGraphicFramePr>
          <p:xfrm>
            <a:off x="0" y="38"/>
            <a:ext cx="335" cy="247"/>
          </p:xfrm>
          <a:graphic>
            <a:graphicData uri="http://schemas.openxmlformats.org/presentationml/2006/ole">
              <mc:AlternateContent xmlns:mc="http://schemas.openxmlformats.org/markup-compatibility/2006">
                <mc:Choice xmlns:v="urn:schemas-microsoft-com:vml" Requires="v">
                  <p:oleObj spid="_x0000_s875799" name="Equation" r:id="rId51" imgW="241200" imgH="177480" progId="Equation.DSMT4">
                    <p:embed/>
                  </p:oleObj>
                </mc:Choice>
                <mc:Fallback>
                  <p:oleObj name="Equation" r:id="rId51" imgW="241200" imgH="177480" progId="Equation.DSMT4">
                    <p:embed/>
                    <p:pic>
                      <p:nvPicPr>
                        <p:cNvPr id="0" name="Picture 1151"/>
                        <p:cNvPicPr>
                          <a:picLocks noChangeAspect="1" noChangeArrowheads="1"/>
                        </p:cNvPicPr>
                        <p:nvPr/>
                      </p:nvPicPr>
                      <p:blipFill>
                        <a:blip r:embed="rId52"/>
                        <a:srcRect/>
                        <a:stretch>
                          <a:fillRect/>
                        </a:stretch>
                      </p:blipFill>
                      <p:spPr bwMode="auto">
                        <a:xfrm>
                          <a:off x="0" y="38"/>
                          <a:ext cx="335"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Rectangle 35"/>
            <p:cNvSpPr>
              <a:spLocks noChangeArrowheads="1"/>
            </p:cNvSpPr>
            <p:nvPr/>
          </p:nvSpPr>
          <p:spPr bwMode="auto">
            <a:xfrm>
              <a:off x="350" y="44"/>
              <a:ext cx="1774" cy="252"/>
            </a:xfrm>
            <a:prstGeom prst="rect">
              <a:avLst/>
            </a:prstGeom>
            <a:noFill/>
            <a:ln w="9525">
              <a:noFill/>
              <a:miter lim="800000"/>
              <a:headEnd/>
              <a:tailEnd/>
            </a:ln>
            <a:effectLst/>
          </p:spPr>
          <p:txBody>
            <a:bodyPr>
              <a:spAutoFit/>
            </a:bodyPr>
            <a:lstStyle/>
            <a:p>
              <a:r>
                <a:rPr lang="zh-CN" sz="2000" b="1" dirty="0">
                  <a:latin typeface="微软雅黑" pitchFamily="34" charset="-122"/>
                  <a:ea typeface="微软雅黑" pitchFamily="34" charset="-122"/>
                </a:rPr>
                <a:t>比特</a:t>
              </a:r>
              <a:r>
                <a:rPr lang="zh-CN" altLang="zh-CN" sz="2000" b="1" dirty="0">
                  <a:latin typeface="微软雅黑" pitchFamily="34" charset="-122"/>
                  <a:ea typeface="微软雅黑" pitchFamily="34" charset="-122"/>
                </a:rPr>
                <a:t>/</a:t>
              </a:r>
              <a:r>
                <a:rPr lang="zh-CN" sz="2000" b="1" dirty="0">
                  <a:latin typeface="微软雅黑" pitchFamily="34" charset="-122"/>
                  <a:ea typeface="微软雅黑" pitchFamily="34" charset="-122"/>
                </a:rPr>
                <a:t>符号</a:t>
              </a:r>
            </a:p>
          </p:txBody>
        </p:sp>
      </p:grpSp>
    </p:spTree>
    <p:extLst>
      <p:ext uri="{BB962C8B-B14F-4D97-AF65-F5344CB8AC3E}">
        <p14:creationId xmlns:p14="http://schemas.microsoft.com/office/powerpoint/2010/main" val="2423824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left)">
                                      <p:cBhvr>
                                        <p:cTn id="60" dur="1000"/>
                                        <p:tgtEl>
                                          <p:spTgt spid="43"/>
                                        </p:tgtEl>
                                      </p:cBhvr>
                                    </p:animEffec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22" presetClass="entr" presetSubtype="8"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left)">
                                      <p:cBhvr>
                                        <p:cTn id="65" dur="10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1</a:t>
            </a:r>
            <a:r>
              <a:rPr lang="zh-CN" altLang="en-US" dirty="0" smtClean="0"/>
              <a:t>（续）</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12</a:t>
            </a:fld>
            <a:endParaRPr lang="en-US"/>
          </a:p>
        </p:txBody>
      </p:sp>
      <p:sp>
        <p:nvSpPr>
          <p:cNvPr id="7" name="内容占位符 6"/>
          <p:cNvSpPr>
            <a:spLocks noGrp="1"/>
          </p:cNvSpPr>
          <p:nvPr>
            <p:ph idx="1"/>
          </p:nvPr>
        </p:nvSpPr>
        <p:spPr>
          <a:xfrm>
            <a:off x="539552" y="1196752"/>
            <a:ext cx="8064896" cy="2952328"/>
          </a:xfrm>
        </p:spPr>
        <p:txBody>
          <a:bodyPr>
            <a:normAutofit/>
          </a:bodyPr>
          <a:lstStyle/>
          <a:p>
            <a:pPr marL="0" indent="0">
              <a:buNone/>
            </a:pPr>
            <a:r>
              <a:rPr lang="zh-CN" altLang="en-US" sz="2400" dirty="0" smtClean="0"/>
              <a:t>方法</a:t>
            </a:r>
            <a:r>
              <a:rPr lang="en-US" altLang="zh-CN" sz="2400" dirty="0" smtClean="0"/>
              <a:t>2</a:t>
            </a:r>
            <a:r>
              <a:rPr lang="zh-CN" altLang="en-US" sz="2400" dirty="0" smtClean="0"/>
              <a:t>：由定义直接计算多符号信源的熵</a:t>
            </a:r>
            <a:endParaRPr lang="en-US" altLang="zh-CN" sz="2400" dirty="0" smtClean="0"/>
          </a:p>
        </p:txBody>
      </p:sp>
      <p:graphicFrame>
        <p:nvGraphicFramePr>
          <p:cNvPr id="8" name="对象 7"/>
          <p:cNvGraphicFramePr>
            <a:graphicFrameLocks noChangeAspect="1"/>
          </p:cNvGraphicFramePr>
          <p:nvPr>
            <p:extLst>
              <p:ext uri="{D42A27DB-BD31-4B8C-83A1-F6EECF244321}">
                <p14:modId xmlns:p14="http://schemas.microsoft.com/office/powerpoint/2010/main" val="3997922776"/>
              </p:ext>
            </p:extLst>
          </p:nvPr>
        </p:nvGraphicFramePr>
        <p:xfrm>
          <a:off x="1403648" y="1844824"/>
          <a:ext cx="6137275" cy="893762"/>
        </p:xfrm>
        <a:graphic>
          <a:graphicData uri="http://schemas.openxmlformats.org/presentationml/2006/ole">
            <mc:AlternateContent xmlns:mc="http://schemas.openxmlformats.org/markup-compatibility/2006">
              <mc:Choice xmlns:v="urn:schemas-microsoft-com:vml" Requires="v">
                <p:oleObj spid="_x0000_s224923" name="Equation" r:id="rId3" imgW="2781000" imgH="406080" progId="Equation.DSMT4">
                  <p:embed/>
                </p:oleObj>
              </mc:Choice>
              <mc:Fallback>
                <p:oleObj name="Equation" r:id="rId3" imgW="2781000" imgH="406080" progId="Equation.DSMT4">
                  <p:embed/>
                  <p:pic>
                    <p:nvPicPr>
                      <p:cNvPr id="0" name="Picture 227"/>
                      <p:cNvPicPr>
                        <a:picLocks noChangeAspect="1" noChangeArrowheads="1"/>
                      </p:cNvPicPr>
                      <p:nvPr/>
                    </p:nvPicPr>
                    <p:blipFill>
                      <a:blip r:embed="rId4"/>
                      <a:srcRect/>
                      <a:stretch>
                        <a:fillRect/>
                      </a:stretch>
                    </p:blipFill>
                    <p:spPr bwMode="auto">
                      <a:xfrm>
                        <a:off x="1403648" y="1844824"/>
                        <a:ext cx="6137275" cy="8937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Text Box 5"/>
          <p:cNvSpPr txBox="1">
            <a:spLocks noChangeArrowheads="1"/>
          </p:cNvSpPr>
          <p:nvPr/>
        </p:nvSpPr>
        <p:spPr bwMode="auto">
          <a:xfrm>
            <a:off x="899592" y="3501778"/>
            <a:ext cx="7848872" cy="156966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indent="-342900"/>
            <a:r>
              <a:rPr lang="zh-CN" altLang="en-US" sz="2400" b="1" dirty="0" smtClean="0">
                <a:solidFill>
                  <a:schemeClr val="tx1"/>
                </a:solidFill>
              </a:rPr>
              <a:t>结论：</a:t>
            </a:r>
            <a:endParaRPr lang="en-US" altLang="zh-CN" sz="2400" b="1" dirty="0" smtClean="0">
              <a:solidFill>
                <a:schemeClr val="tx1"/>
              </a:solidFill>
            </a:endParaRPr>
          </a:p>
          <a:p>
            <a:pPr indent="-342900"/>
            <a:r>
              <a:rPr lang="zh-CN" altLang="en-US" sz="2400" b="1" dirty="0" smtClean="0">
                <a:solidFill>
                  <a:schemeClr val="tx1"/>
                </a:solidFill>
              </a:rPr>
              <a:t>       计算</a:t>
            </a:r>
            <a:r>
              <a:rPr lang="zh-CN" altLang="en-US" sz="2400" b="1" dirty="0">
                <a:solidFill>
                  <a:schemeClr val="tx1"/>
                </a:solidFill>
              </a:rPr>
              <a:t>扩展信源的熵时，不必构造新的信源，可直接</a:t>
            </a:r>
            <a:r>
              <a:rPr lang="zh-CN" altLang="en-US" sz="2400" b="1" dirty="0" smtClean="0">
                <a:solidFill>
                  <a:schemeClr val="tx1"/>
                </a:solidFill>
              </a:rPr>
              <a:t>从原</a:t>
            </a:r>
            <a:r>
              <a:rPr lang="zh-CN" altLang="en-US" sz="2400" b="1" dirty="0">
                <a:solidFill>
                  <a:schemeClr val="tx1"/>
                </a:solidFill>
              </a:rPr>
              <a:t>信源 </a:t>
            </a:r>
            <a:r>
              <a:rPr lang="en-US" altLang="zh-CN" sz="2400" b="1" dirty="0">
                <a:solidFill>
                  <a:schemeClr val="tx1"/>
                </a:solidFill>
              </a:rPr>
              <a:t>X</a:t>
            </a:r>
            <a:r>
              <a:rPr lang="zh-CN" altLang="en-US" sz="2400" b="1" dirty="0">
                <a:solidFill>
                  <a:schemeClr val="tx1"/>
                </a:solidFill>
              </a:rPr>
              <a:t>的熵导出，即一个离散平稳无记忆信源</a:t>
            </a:r>
            <a:r>
              <a:rPr lang="en-US" altLang="zh-CN" sz="2400" b="1" dirty="0">
                <a:solidFill>
                  <a:schemeClr val="tx1"/>
                </a:solidFill>
              </a:rPr>
              <a:t>X</a:t>
            </a:r>
            <a:r>
              <a:rPr lang="zh-CN" altLang="en-US" sz="2400" b="1" dirty="0" smtClean="0">
                <a:solidFill>
                  <a:schemeClr val="tx1"/>
                </a:solidFill>
              </a:rPr>
              <a:t>的</a:t>
            </a:r>
            <a:r>
              <a:rPr lang="en-US" altLang="zh-CN" sz="2400" b="1" dirty="0" smtClean="0">
                <a:solidFill>
                  <a:schemeClr val="tx1"/>
                </a:solidFill>
              </a:rPr>
              <a:t>N</a:t>
            </a:r>
            <a:r>
              <a:rPr lang="zh-CN" altLang="en-US" sz="2400" b="1" dirty="0">
                <a:solidFill>
                  <a:schemeClr val="tx1"/>
                </a:solidFill>
              </a:rPr>
              <a:t>次扩展信源的熵等于信源</a:t>
            </a:r>
            <a:r>
              <a:rPr lang="en-US" altLang="zh-CN" sz="2400" b="1" dirty="0">
                <a:solidFill>
                  <a:schemeClr val="tx1"/>
                </a:solidFill>
              </a:rPr>
              <a:t>X</a:t>
            </a:r>
            <a:r>
              <a:rPr lang="zh-CN" altLang="en-US" sz="2400" b="1" dirty="0">
                <a:solidFill>
                  <a:schemeClr val="tx1"/>
                </a:solidFill>
              </a:rPr>
              <a:t>熵的</a:t>
            </a:r>
            <a:r>
              <a:rPr lang="en-US" altLang="zh-CN" sz="2400" b="1" dirty="0">
                <a:solidFill>
                  <a:schemeClr val="tx1"/>
                </a:solidFill>
              </a:rPr>
              <a:t>N</a:t>
            </a:r>
            <a:r>
              <a:rPr lang="zh-CN" altLang="en-US" sz="2400" b="1" dirty="0">
                <a:solidFill>
                  <a:schemeClr val="tx1"/>
                </a:solidFill>
              </a:rPr>
              <a:t>倍。</a:t>
            </a:r>
          </a:p>
        </p:txBody>
      </p:sp>
      <p:grpSp>
        <p:nvGrpSpPr>
          <p:cNvPr id="3" name="Group 45"/>
          <p:cNvGrpSpPr>
            <a:grpSpLocks/>
          </p:cNvGrpSpPr>
          <p:nvPr/>
        </p:nvGrpSpPr>
        <p:grpSpPr bwMode="auto">
          <a:xfrm>
            <a:off x="1043608" y="2924944"/>
            <a:ext cx="3371850" cy="444501"/>
            <a:chOff x="0" y="38"/>
            <a:chExt cx="2124" cy="280"/>
          </a:xfrm>
        </p:grpSpPr>
        <p:graphicFrame>
          <p:nvGraphicFramePr>
            <p:cNvPr id="39" name="Object 46"/>
            <p:cNvGraphicFramePr>
              <a:graphicFrameLocks noChangeAspect="1"/>
            </p:cNvGraphicFramePr>
            <p:nvPr>
              <p:extLst>
                <p:ext uri="{D42A27DB-BD31-4B8C-83A1-F6EECF244321}">
                  <p14:modId xmlns:p14="http://schemas.microsoft.com/office/powerpoint/2010/main" val="3471979861"/>
                </p:ext>
              </p:extLst>
            </p:nvPr>
          </p:nvGraphicFramePr>
          <p:xfrm>
            <a:off x="0" y="38"/>
            <a:ext cx="335" cy="247"/>
          </p:xfrm>
          <a:graphic>
            <a:graphicData uri="http://schemas.openxmlformats.org/presentationml/2006/ole">
              <mc:AlternateContent xmlns:mc="http://schemas.openxmlformats.org/markup-compatibility/2006">
                <mc:Choice xmlns:v="urn:schemas-microsoft-com:vml" Requires="v">
                  <p:oleObj spid="_x0000_s224924" name="Equation" r:id="rId5" imgW="241200" imgH="177480" progId="Equation.DSMT4">
                    <p:embed/>
                  </p:oleObj>
                </mc:Choice>
                <mc:Fallback>
                  <p:oleObj name="Equation" r:id="rId5" imgW="241200" imgH="177480" progId="Equation.DSMT4">
                    <p:embed/>
                    <p:pic>
                      <p:nvPicPr>
                        <p:cNvPr id="0" name="Picture 228"/>
                        <p:cNvPicPr>
                          <a:picLocks noChangeAspect="1" noChangeArrowheads="1"/>
                        </p:cNvPicPr>
                        <p:nvPr/>
                      </p:nvPicPr>
                      <p:blipFill>
                        <a:blip r:embed="rId6"/>
                        <a:srcRect/>
                        <a:stretch>
                          <a:fillRect/>
                        </a:stretch>
                      </p:blipFill>
                      <p:spPr bwMode="auto">
                        <a:xfrm>
                          <a:off x="0" y="38"/>
                          <a:ext cx="335"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47"/>
            <p:cNvSpPr>
              <a:spLocks noChangeArrowheads="1"/>
            </p:cNvSpPr>
            <p:nvPr/>
          </p:nvSpPr>
          <p:spPr bwMode="auto">
            <a:xfrm>
              <a:off x="350" y="66"/>
              <a:ext cx="1774" cy="252"/>
            </a:xfrm>
            <a:prstGeom prst="rect">
              <a:avLst/>
            </a:prstGeom>
            <a:noFill/>
            <a:ln w="9525">
              <a:noFill/>
              <a:miter lim="800000"/>
              <a:headEnd/>
              <a:tailEnd/>
            </a:ln>
            <a:effectLst/>
          </p:spPr>
          <p:txBody>
            <a:bodyPr>
              <a:spAutoFit/>
            </a:bodyPr>
            <a:lstStyle/>
            <a:p>
              <a:r>
                <a:rPr lang="zh-CN" sz="2000" b="1" dirty="0">
                  <a:latin typeface="微软雅黑" pitchFamily="34" charset="-122"/>
                  <a:ea typeface="微软雅黑" pitchFamily="34" charset="-122"/>
                </a:rPr>
                <a:t>比特</a:t>
              </a:r>
              <a:r>
                <a:rPr lang="zh-CN" altLang="zh-CN" sz="2000" b="1" dirty="0">
                  <a:latin typeface="微软雅黑" pitchFamily="34" charset="-122"/>
                  <a:ea typeface="微软雅黑" pitchFamily="34" charset="-122"/>
                </a:rPr>
                <a:t>/</a:t>
              </a:r>
              <a:r>
                <a:rPr lang="zh-CN" sz="2000" b="1" dirty="0">
                  <a:latin typeface="微软雅黑" pitchFamily="34" charset="-122"/>
                  <a:ea typeface="微软雅黑" pitchFamily="34" charset="-122"/>
                </a:rPr>
                <a:t>符号</a:t>
              </a:r>
            </a:p>
          </p:txBody>
        </p:sp>
      </p:grpSp>
      <p:sp>
        <p:nvSpPr>
          <p:cNvPr id="49" name="Oval 37"/>
          <p:cNvSpPr>
            <a:spLocks noChangeArrowheads="1"/>
          </p:cNvSpPr>
          <p:nvPr/>
        </p:nvSpPr>
        <p:spPr bwMode="auto">
          <a:xfrm>
            <a:off x="2258045" y="2754915"/>
            <a:ext cx="749300" cy="723900"/>
          </a:xfrm>
          <a:prstGeom prst="ellipse">
            <a:avLst/>
          </a:prstGeom>
          <a:noFill/>
          <a:ln w="25400" cmpd="sng">
            <a:solidFill>
              <a:srgbClr val="FF0000"/>
            </a:solidFill>
            <a:round/>
            <a:headEnd/>
            <a:tailEnd/>
          </a:ln>
          <a:effectLst/>
        </p:spPr>
        <p:txBody>
          <a:bodyPr wrap="none" anchor="ctr"/>
          <a:lstStyle/>
          <a:p>
            <a:endParaRPr lang="zh-CN" altLang="en-US"/>
          </a:p>
        </p:txBody>
      </p:sp>
      <p:sp>
        <p:nvSpPr>
          <p:cNvPr id="9" name="矩形 8"/>
          <p:cNvSpPr/>
          <p:nvPr/>
        </p:nvSpPr>
        <p:spPr>
          <a:xfrm>
            <a:off x="901715" y="5354161"/>
            <a:ext cx="3262432" cy="1200329"/>
          </a:xfrm>
          <a:prstGeom prst="rect">
            <a:avLst/>
          </a:prstGeom>
        </p:spPr>
        <p:txBody>
          <a:bodyPr wrap="none">
            <a:spAutoFit/>
          </a:bodyPr>
          <a:lstStyle/>
          <a:p>
            <a:pPr>
              <a:lnSpc>
                <a:spcPct val="150000"/>
              </a:lnSpc>
            </a:pPr>
            <a:r>
              <a:rPr lang="zh-CN" altLang="en-US" sz="2400" b="1" dirty="0">
                <a:solidFill>
                  <a:srgbClr val="0000FF"/>
                </a:solidFill>
                <a:latin typeface="微软雅黑" pitchFamily="34" charset="-122"/>
                <a:ea typeface="微软雅黑" pitchFamily="34" charset="-122"/>
              </a:rPr>
              <a:t>注意</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a:lnSpc>
                <a:spcPct val="150000"/>
              </a:lnSpc>
            </a:pPr>
            <a:r>
              <a:rPr lang="zh-CN" altLang="en-US" sz="2400" b="1" dirty="0" smtClean="0">
                <a:solidFill>
                  <a:srgbClr val="0000FF"/>
                </a:solidFill>
                <a:latin typeface="微软雅黑" pitchFamily="34" charset="-122"/>
                <a:ea typeface="微软雅黑" pitchFamily="34" charset="-122"/>
              </a:rPr>
              <a:t>单位中的</a:t>
            </a:r>
            <a:r>
              <a:rPr lang="zh-CN" altLang="en-US" sz="2400" b="1" dirty="0" smtClean="0">
                <a:solidFill>
                  <a:srgbClr val="FF0000"/>
                </a:solidFill>
                <a:latin typeface="微软雅黑" pitchFamily="34" charset="-122"/>
                <a:ea typeface="微软雅黑" pitchFamily="34" charset="-122"/>
              </a:rPr>
              <a:t>符号</a:t>
            </a:r>
            <a:r>
              <a:rPr lang="zh-CN" altLang="en-US" sz="2400" b="1" dirty="0" smtClean="0">
                <a:solidFill>
                  <a:srgbClr val="0000FF"/>
                </a:solidFill>
                <a:latin typeface="微软雅黑" pitchFamily="34" charset="-122"/>
                <a:ea typeface="微软雅黑" pitchFamily="34" charset="-122"/>
              </a:rPr>
              <a:t>是什么？</a:t>
            </a:r>
            <a:endParaRPr lang="zh-CN" altLang="en-US" sz="2400" b="1" dirty="0">
              <a:solidFill>
                <a:srgbClr val="0000FF"/>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925655192"/>
              </p:ext>
            </p:extLst>
          </p:nvPr>
        </p:nvGraphicFramePr>
        <p:xfrm>
          <a:off x="4466753" y="6006231"/>
          <a:ext cx="673100" cy="504825"/>
        </p:xfrm>
        <a:graphic>
          <a:graphicData uri="http://schemas.openxmlformats.org/presentationml/2006/ole">
            <mc:AlternateContent xmlns:mc="http://schemas.openxmlformats.org/markup-compatibility/2006">
              <mc:Choice xmlns:v="urn:schemas-microsoft-com:vml" Requires="v">
                <p:oleObj spid="_x0000_s224925" name="Equation" r:id="rId7" imgW="304560" imgH="228600" progId="Equation.DSMT4">
                  <p:embed/>
                </p:oleObj>
              </mc:Choice>
              <mc:Fallback>
                <p:oleObj name="Equation" r:id="rId7" imgW="304560" imgH="228600" progId="Equation.DSMT4">
                  <p:embed/>
                  <p:pic>
                    <p:nvPicPr>
                      <p:cNvPr id="0" name="Picture 229"/>
                      <p:cNvPicPr>
                        <a:picLocks noChangeAspect="1" noChangeArrowheads="1"/>
                      </p:cNvPicPr>
                      <p:nvPr/>
                    </p:nvPicPr>
                    <p:blipFill>
                      <a:blip r:embed="rId8"/>
                      <a:srcRect/>
                      <a:stretch>
                        <a:fillRect/>
                      </a:stretch>
                    </p:blipFill>
                    <p:spPr bwMode="auto">
                      <a:xfrm>
                        <a:off x="4466753" y="6006231"/>
                        <a:ext cx="673100"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77862501"/>
              </p:ext>
            </p:extLst>
          </p:nvPr>
        </p:nvGraphicFramePr>
        <p:xfrm>
          <a:off x="5268441" y="6020519"/>
          <a:ext cx="700087" cy="504825"/>
        </p:xfrm>
        <a:graphic>
          <a:graphicData uri="http://schemas.openxmlformats.org/presentationml/2006/ole">
            <mc:AlternateContent xmlns:mc="http://schemas.openxmlformats.org/markup-compatibility/2006">
              <mc:Choice xmlns:v="urn:schemas-microsoft-com:vml" Requires="v">
                <p:oleObj spid="_x0000_s224926" name="Equation" r:id="rId9" imgW="317160" imgH="228600" progId="Equation.DSMT4">
                  <p:embed/>
                </p:oleObj>
              </mc:Choice>
              <mc:Fallback>
                <p:oleObj name="Equation" r:id="rId9" imgW="317160" imgH="228600" progId="Equation.DSMT4">
                  <p:embed/>
                  <p:pic>
                    <p:nvPicPr>
                      <p:cNvPr id="0" name="Picture 230"/>
                      <p:cNvPicPr>
                        <a:picLocks noChangeAspect="1" noChangeArrowheads="1"/>
                      </p:cNvPicPr>
                      <p:nvPr/>
                    </p:nvPicPr>
                    <p:blipFill>
                      <a:blip r:embed="rId10"/>
                      <a:srcRect/>
                      <a:stretch>
                        <a:fillRect/>
                      </a:stretch>
                    </p:blipFill>
                    <p:spPr bwMode="auto">
                      <a:xfrm>
                        <a:off x="5268441" y="6020519"/>
                        <a:ext cx="700087"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29673388"/>
              </p:ext>
            </p:extLst>
          </p:nvPr>
        </p:nvGraphicFramePr>
        <p:xfrm>
          <a:off x="6095528" y="6212606"/>
          <a:ext cx="420688" cy="223838"/>
        </p:xfrm>
        <a:graphic>
          <a:graphicData uri="http://schemas.openxmlformats.org/presentationml/2006/ole">
            <mc:AlternateContent xmlns:mc="http://schemas.openxmlformats.org/markup-compatibility/2006">
              <mc:Choice xmlns:v="urn:schemas-microsoft-com:vml" Requires="v">
                <p:oleObj spid="_x0000_s224927" name="Equation" r:id="rId11" imgW="190440" imgH="101520" progId="Equation.DSMT4">
                  <p:embed/>
                </p:oleObj>
              </mc:Choice>
              <mc:Fallback>
                <p:oleObj name="Equation" r:id="rId11" imgW="190440" imgH="101520" progId="Equation.DSMT4">
                  <p:embed/>
                  <p:pic>
                    <p:nvPicPr>
                      <p:cNvPr id="0" name="Picture 231"/>
                      <p:cNvPicPr>
                        <a:picLocks noChangeAspect="1" noChangeArrowheads="1"/>
                      </p:cNvPicPr>
                      <p:nvPr/>
                    </p:nvPicPr>
                    <p:blipFill>
                      <a:blip r:embed="rId12"/>
                      <a:srcRect/>
                      <a:stretch>
                        <a:fillRect/>
                      </a:stretch>
                    </p:blipFill>
                    <p:spPr bwMode="auto">
                      <a:xfrm>
                        <a:off x="6095528" y="6212606"/>
                        <a:ext cx="420688" cy="2238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矩形 50"/>
          <p:cNvSpPr/>
          <p:nvPr/>
        </p:nvSpPr>
        <p:spPr>
          <a:xfrm>
            <a:off x="4182918" y="5570184"/>
            <a:ext cx="4493538" cy="581057"/>
          </a:xfrm>
          <a:prstGeom prst="rect">
            <a:avLst/>
          </a:prstGeom>
        </p:spPr>
        <p:txBody>
          <a:bodyPr wrap="none">
            <a:spAutoFit/>
          </a:bodyPr>
          <a:lstStyle/>
          <a:p>
            <a:pPr>
              <a:lnSpc>
                <a:spcPct val="150000"/>
              </a:lnSpc>
            </a:pPr>
            <a:r>
              <a:rPr lang="zh-CN" altLang="en-US" sz="2400" b="1" dirty="0" smtClean="0">
                <a:solidFill>
                  <a:srgbClr val="0000FF"/>
                </a:solidFill>
                <a:latin typeface="微软雅黑" pitchFamily="34" charset="-122"/>
                <a:ea typeface="微软雅黑" pitchFamily="34" charset="-122"/>
              </a:rPr>
              <a:t>扩展后的消息符号，即</a:t>
            </a:r>
            <a:r>
              <a:rPr lang="zh-CN" altLang="en-US" sz="2400" b="1" dirty="0" smtClean="0">
                <a:solidFill>
                  <a:srgbClr val="FF0000"/>
                </a:solidFill>
                <a:latin typeface="微软雅黑" pitchFamily="34" charset="-122"/>
                <a:ea typeface="微软雅黑" pitchFamily="34" charset="-122"/>
              </a:rPr>
              <a:t>符号序列</a:t>
            </a:r>
            <a:endParaRPr lang="zh-CN" altLang="en-US" sz="24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571463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9" grpId="0" animBg="1"/>
      <p:bldP spid="9"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2</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为使电视图像获得良好清晰度和对比度，每帧需要用</a:t>
            </a:r>
            <a:r>
              <a:rPr lang="en-US" altLang="zh-CN" dirty="0" smtClean="0"/>
              <a:t>50</a:t>
            </a:r>
            <a:r>
              <a:rPr lang="zh-CN" altLang="en-US" dirty="0" smtClean="0"/>
              <a:t>万</a:t>
            </a:r>
            <a:r>
              <a:rPr lang="zh-CN" altLang="zh-CN" dirty="0" smtClean="0"/>
              <a:t>个像素和</a:t>
            </a:r>
            <a:r>
              <a:rPr lang="en-US" altLang="zh-CN" dirty="0" smtClean="0"/>
              <a:t>10</a:t>
            </a:r>
            <a:r>
              <a:rPr lang="zh-CN" altLang="zh-CN" dirty="0" smtClean="0"/>
              <a:t>个不同亮度电平。并设每秒要传送 </a:t>
            </a:r>
            <a:r>
              <a:rPr lang="en-US" altLang="zh-CN" dirty="0" smtClean="0"/>
              <a:t>30</a:t>
            </a:r>
            <a:r>
              <a:rPr lang="zh-CN" altLang="zh-CN" dirty="0" smtClean="0"/>
              <a:t>帧图像，所有像素是独立变化的，且所有亮度电平等概率出现 ，求传递此图像所需的信息率（比特/秒）。</a:t>
            </a:r>
          </a:p>
          <a:p>
            <a:r>
              <a:rPr lang="zh-CN" altLang="zh-CN" dirty="0" smtClean="0">
                <a:sym typeface="Wingdings" pitchFamily="2" charset="2"/>
              </a:rPr>
              <a:t>思路：像素点/秒×比特/像素点 </a:t>
            </a:r>
          </a:p>
          <a:p>
            <a:r>
              <a:rPr lang="zh-CN" altLang="zh-CN" dirty="0" smtClean="0"/>
              <a:t>解</a:t>
            </a:r>
            <a:r>
              <a:rPr lang="zh-CN" altLang="zh-CN" dirty="0" smtClean="0">
                <a:sym typeface="Wingdings" pitchFamily="2" charset="2"/>
              </a:rPr>
              <a:t>：(1) 每秒需要传送的像素点数</a:t>
            </a:r>
            <a:endParaRPr lang="zh-CN" altLang="zh-CN" dirty="0" smtClean="0"/>
          </a:p>
          <a:p>
            <a:endParaRPr lang="en-US" altLang="zh-CN" dirty="0" smtClean="0">
              <a:sym typeface="Wingdings" pitchFamily="2" charset="2"/>
            </a:endParaRPr>
          </a:p>
          <a:p>
            <a:r>
              <a:rPr lang="zh-CN" altLang="zh-CN" dirty="0" smtClean="0">
                <a:sym typeface="Wingdings" pitchFamily="2" charset="2"/>
              </a:rPr>
              <a:t>每像素点提供的信息量</a:t>
            </a:r>
          </a:p>
          <a:p>
            <a:r>
              <a:rPr lang="zh-CN" altLang="zh-CN" dirty="0" smtClean="0"/>
              <a:t>由于所有像素独立变化，信源为无记忆信源的扩展信源。</a:t>
            </a:r>
          </a:p>
          <a:p>
            <a:r>
              <a:rPr lang="zh-CN" altLang="zh-CN" dirty="0" smtClean="0">
                <a:sym typeface="Wingdings" pitchFamily="2" charset="2"/>
              </a:rPr>
              <a:t>信息率</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13</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687268313"/>
              </p:ext>
            </p:extLst>
          </p:nvPr>
        </p:nvGraphicFramePr>
        <p:xfrm>
          <a:off x="5300414" y="3238624"/>
          <a:ext cx="3448050" cy="431800"/>
        </p:xfrm>
        <a:graphic>
          <a:graphicData uri="http://schemas.openxmlformats.org/presentationml/2006/ole">
            <mc:AlternateContent xmlns:mc="http://schemas.openxmlformats.org/markup-compatibility/2006">
              <mc:Choice xmlns:v="urn:schemas-microsoft-com:vml" Requires="v">
                <p:oleObj spid="_x0000_s226213" name="Equation" r:id="rId3" imgW="1726920" imgH="215640" progId="Equation.DSMT4">
                  <p:embed/>
                </p:oleObj>
              </mc:Choice>
              <mc:Fallback>
                <p:oleObj name="Equation" r:id="rId3" imgW="1726920" imgH="215640" progId="Equation.DSMT4">
                  <p:embed/>
                  <p:pic>
                    <p:nvPicPr>
                      <p:cNvPr id="0" name="Picture 317"/>
                      <p:cNvPicPr>
                        <a:picLocks noChangeAspect="1" noChangeArrowheads="1"/>
                      </p:cNvPicPr>
                      <p:nvPr/>
                    </p:nvPicPr>
                    <p:blipFill>
                      <a:blip r:embed="rId4"/>
                      <a:srcRect/>
                      <a:stretch>
                        <a:fillRect/>
                      </a:stretch>
                    </p:blipFill>
                    <p:spPr bwMode="auto">
                      <a:xfrm>
                        <a:off x="5300414" y="3238624"/>
                        <a:ext cx="3448050"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6868584"/>
              </p:ext>
            </p:extLst>
          </p:nvPr>
        </p:nvGraphicFramePr>
        <p:xfrm>
          <a:off x="5300414" y="3742680"/>
          <a:ext cx="2435225" cy="431800"/>
        </p:xfrm>
        <a:graphic>
          <a:graphicData uri="http://schemas.openxmlformats.org/presentationml/2006/ole">
            <mc:AlternateContent xmlns:mc="http://schemas.openxmlformats.org/markup-compatibility/2006">
              <mc:Choice xmlns:v="urn:schemas-microsoft-com:vml" Requires="v">
                <p:oleObj spid="_x0000_s226214" name="Equation" r:id="rId5" imgW="1218960" imgH="215640" progId="Equation.DSMT4">
                  <p:embed/>
                </p:oleObj>
              </mc:Choice>
              <mc:Fallback>
                <p:oleObj name="Equation" r:id="rId5" imgW="1218960" imgH="215640" progId="Equation.DSMT4">
                  <p:embed/>
                  <p:pic>
                    <p:nvPicPr>
                      <p:cNvPr id="0" name="Picture 318"/>
                      <p:cNvPicPr>
                        <a:picLocks noChangeAspect="1" noChangeArrowheads="1"/>
                      </p:cNvPicPr>
                      <p:nvPr/>
                    </p:nvPicPr>
                    <p:blipFill>
                      <a:blip r:embed="rId6"/>
                      <a:srcRect/>
                      <a:stretch>
                        <a:fillRect/>
                      </a:stretch>
                    </p:blipFill>
                    <p:spPr bwMode="auto">
                      <a:xfrm>
                        <a:off x="5300414" y="3742680"/>
                        <a:ext cx="2435225"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39460398"/>
              </p:ext>
            </p:extLst>
          </p:nvPr>
        </p:nvGraphicFramePr>
        <p:xfrm>
          <a:off x="4004270" y="4462760"/>
          <a:ext cx="1063625" cy="406400"/>
        </p:xfrm>
        <a:graphic>
          <a:graphicData uri="http://schemas.openxmlformats.org/presentationml/2006/ole">
            <mc:AlternateContent xmlns:mc="http://schemas.openxmlformats.org/markup-compatibility/2006">
              <mc:Choice xmlns:v="urn:schemas-microsoft-com:vml" Requires="v">
                <p:oleObj spid="_x0000_s226215" name="Equation" r:id="rId7" imgW="533160" imgH="203040" progId="Equation.DSMT4">
                  <p:embed/>
                </p:oleObj>
              </mc:Choice>
              <mc:Fallback>
                <p:oleObj name="Equation" r:id="rId7" imgW="533160" imgH="203040" progId="Equation.DSMT4">
                  <p:embed/>
                  <p:pic>
                    <p:nvPicPr>
                      <p:cNvPr id="0" name="Picture 319"/>
                      <p:cNvPicPr>
                        <a:picLocks noChangeAspect="1" noChangeArrowheads="1"/>
                      </p:cNvPicPr>
                      <p:nvPr/>
                    </p:nvPicPr>
                    <p:blipFill>
                      <a:blip r:embed="rId8"/>
                      <a:srcRect/>
                      <a:stretch>
                        <a:fillRect/>
                      </a:stretch>
                    </p:blipFill>
                    <p:spPr bwMode="auto">
                      <a:xfrm>
                        <a:off x="4004270" y="4462760"/>
                        <a:ext cx="1063625" cy="406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33750849"/>
              </p:ext>
            </p:extLst>
          </p:nvPr>
        </p:nvGraphicFramePr>
        <p:xfrm>
          <a:off x="5792788" y="5938414"/>
          <a:ext cx="2571750" cy="431800"/>
        </p:xfrm>
        <a:graphic>
          <a:graphicData uri="http://schemas.openxmlformats.org/presentationml/2006/ole">
            <mc:AlternateContent xmlns:mc="http://schemas.openxmlformats.org/markup-compatibility/2006">
              <mc:Choice xmlns:v="urn:schemas-microsoft-com:vml" Requires="v">
                <p:oleObj spid="_x0000_s226216" name="Equation" r:id="rId9" imgW="1282680" imgH="215640" progId="Equation.DSMT4">
                  <p:embed/>
                </p:oleObj>
              </mc:Choice>
              <mc:Fallback>
                <p:oleObj name="Equation" r:id="rId9" imgW="1282680" imgH="215640" progId="Equation.DSMT4">
                  <p:embed/>
                  <p:pic>
                    <p:nvPicPr>
                      <p:cNvPr id="0" name="Picture 320"/>
                      <p:cNvPicPr>
                        <a:picLocks noChangeAspect="1" noChangeArrowheads="1"/>
                      </p:cNvPicPr>
                      <p:nvPr/>
                    </p:nvPicPr>
                    <p:blipFill>
                      <a:blip/>
                      <a:srcRect/>
                      <a:stretch>
                        <a:fillRect/>
                      </a:stretch>
                    </p:blipFill>
                    <p:spPr bwMode="auto">
                      <a:xfrm>
                        <a:off x="5792788" y="5938414"/>
                        <a:ext cx="2571750"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1493006"/>
              </p:ext>
            </p:extLst>
          </p:nvPr>
        </p:nvGraphicFramePr>
        <p:xfrm>
          <a:off x="5156398" y="4467200"/>
          <a:ext cx="860425" cy="355600"/>
        </p:xfrm>
        <a:graphic>
          <a:graphicData uri="http://schemas.openxmlformats.org/presentationml/2006/ole">
            <mc:AlternateContent xmlns:mc="http://schemas.openxmlformats.org/markup-compatibility/2006">
              <mc:Choice xmlns:v="urn:schemas-microsoft-com:vml" Requires="v">
                <p:oleObj spid="_x0000_s226217" name="Equation" r:id="rId10" imgW="431640" imgH="177480" progId="Equation.DSMT4">
                  <p:embed/>
                </p:oleObj>
              </mc:Choice>
              <mc:Fallback>
                <p:oleObj name="Equation" r:id="rId10" imgW="431640" imgH="177480" progId="Equation.DSMT4">
                  <p:embed/>
                  <p:pic>
                    <p:nvPicPr>
                      <p:cNvPr id="0" name="Picture 321"/>
                      <p:cNvPicPr>
                        <a:picLocks noChangeAspect="1" noChangeArrowheads="1"/>
                      </p:cNvPicPr>
                      <p:nvPr/>
                    </p:nvPicPr>
                    <p:blipFill>
                      <a:blip/>
                      <a:srcRect/>
                      <a:stretch>
                        <a:fillRect/>
                      </a:stretch>
                    </p:blipFill>
                    <p:spPr bwMode="auto">
                      <a:xfrm>
                        <a:off x="5156398" y="4467200"/>
                        <a:ext cx="860425" cy="355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43938938"/>
              </p:ext>
            </p:extLst>
          </p:nvPr>
        </p:nvGraphicFramePr>
        <p:xfrm>
          <a:off x="6020494" y="4416400"/>
          <a:ext cx="1373188" cy="406400"/>
        </p:xfrm>
        <a:graphic>
          <a:graphicData uri="http://schemas.openxmlformats.org/presentationml/2006/ole">
            <mc:AlternateContent xmlns:mc="http://schemas.openxmlformats.org/markup-compatibility/2006">
              <mc:Choice xmlns:v="urn:schemas-microsoft-com:vml" Requires="v">
                <p:oleObj spid="_x0000_s226218" name="Equation" r:id="rId11" imgW="685800" imgH="203040" progId="Equation.DSMT4">
                  <p:embed/>
                </p:oleObj>
              </mc:Choice>
              <mc:Fallback>
                <p:oleObj name="Equation" r:id="rId11" imgW="685800" imgH="203040" progId="Equation.DSMT4">
                  <p:embed/>
                  <p:pic>
                    <p:nvPicPr>
                      <p:cNvPr id="0" name="Picture 322"/>
                      <p:cNvPicPr>
                        <a:picLocks noChangeAspect="1" noChangeArrowheads="1"/>
                      </p:cNvPicPr>
                      <p:nvPr/>
                    </p:nvPicPr>
                    <p:blipFill>
                      <a:blip/>
                      <a:srcRect/>
                      <a:stretch>
                        <a:fillRect/>
                      </a:stretch>
                    </p:blipFill>
                    <p:spPr bwMode="auto">
                      <a:xfrm>
                        <a:off x="6020494" y="4416400"/>
                        <a:ext cx="1373188" cy="406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9"/>
          <p:cNvGraphicFramePr>
            <a:graphicFrameLocks noChangeAspect="1"/>
          </p:cNvGraphicFramePr>
          <p:nvPr>
            <p:extLst>
              <p:ext uri="{D42A27DB-BD31-4B8C-83A1-F6EECF244321}">
                <p14:modId xmlns:p14="http://schemas.microsoft.com/office/powerpoint/2010/main" val="2862498025"/>
              </p:ext>
            </p:extLst>
          </p:nvPr>
        </p:nvGraphicFramePr>
        <p:xfrm>
          <a:off x="1331913" y="5949528"/>
          <a:ext cx="4530725" cy="431800"/>
        </p:xfrm>
        <a:graphic>
          <a:graphicData uri="http://schemas.openxmlformats.org/presentationml/2006/ole">
            <mc:AlternateContent xmlns:mc="http://schemas.openxmlformats.org/markup-compatibility/2006">
              <mc:Choice xmlns:v="urn:schemas-microsoft-com:vml" Requires="v">
                <p:oleObj spid="_x0000_s226219" name="Equation" r:id="rId12" imgW="2260440" imgH="215640" progId="Equation.DSMT4">
                  <p:embed/>
                </p:oleObj>
              </mc:Choice>
              <mc:Fallback>
                <p:oleObj name="Equation" r:id="rId12" imgW="2260440" imgH="215640" progId="Equation.DSMT4">
                  <p:embed/>
                  <p:pic>
                    <p:nvPicPr>
                      <p:cNvPr id="0" name="Picture 323"/>
                      <p:cNvPicPr>
                        <a:picLocks noChangeAspect="1" noChangeArrowheads="1"/>
                      </p:cNvPicPr>
                      <p:nvPr/>
                    </p:nvPicPr>
                    <p:blipFill>
                      <a:blip/>
                      <a:srcRect/>
                      <a:stretch>
                        <a:fillRect/>
                      </a:stretch>
                    </p:blipFill>
                    <p:spPr bwMode="auto">
                      <a:xfrm>
                        <a:off x="1331913" y="5949528"/>
                        <a:ext cx="4530725"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3" name="直接连接符 12"/>
          <p:cNvCxnSpPr/>
          <p:nvPr/>
        </p:nvCxnSpPr>
        <p:spPr>
          <a:xfrm>
            <a:off x="683568" y="2708920"/>
            <a:ext cx="7776864"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5130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zh-CN" altLang="en-US" dirty="0" smtClean="0"/>
              <a:t>例题</a:t>
            </a:r>
            <a:r>
              <a:rPr lang="en-US" altLang="zh-CN" dirty="0" smtClean="0"/>
              <a:t>2(</a:t>
            </a:r>
            <a:r>
              <a:rPr lang="zh-CN" altLang="en-US" dirty="0" smtClean="0"/>
              <a:t>续</a:t>
            </a:r>
            <a:r>
              <a:rPr lang="en-US" altLang="zh-CN" dirty="0" smtClean="0"/>
              <a:t>)</a:t>
            </a:r>
            <a:endParaRPr lang="zh-CN" altLang="en-US" dirty="0"/>
          </a:p>
        </p:txBody>
      </p:sp>
      <p:sp>
        <p:nvSpPr>
          <p:cNvPr id="15" name="内容占位符 14"/>
          <p:cNvSpPr>
            <a:spLocks noGrp="1"/>
          </p:cNvSpPr>
          <p:nvPr>
            <p:ph idx="1"/>
          </p:nvPr>
        </p:nvSpPr>
        <p:spPr/>
        <p:txBody>
          <a:bodyPr/>
          <a:lstStyle/>
          <a:p>
            <a:r>
              <a:rPr lang="zh-CN" altLang="zh-CN" dirty="0" smtClean="0"/>
              <a:t>(2) 设某彩电系统，除了满足对于黑白电视系统的上述要求外，还必须有     个不同的色彩度，再求传递图像所需的信息率。</a:t>
            </a:r>
          </a:p>
          <a:p>
            <a:r>
              <a:rPr lang="zh-CN" altLang="zh-CN" dirty="0" smtClean="0">
                <a:sym typeface="Wingdings" pitchFamily="2" charset="2"/>
              </a:rPr>
              <a:t>每像素点提供的信息量</a:t>
            </a:r>
          </a:p>
          <a:p>
            <a:endParaRPr lang="en-US" altLang="zh-CN" dirty="0" smtClean="0"/>
          </a:p>
          <a:p>
            <a:endParaRPr lang="en-US" altLang="zh-CN" dirty="0" smtClean="0"/>
          </a:p>
          <a:p>
            <a:r>
              <a:rPr lang="zh-CN" altLang="zh-CN" dirty="0" smtClean="0">
                <a:sym typeface="Wingdings" pitchFamily="2" charset="2"/>
              </a:rPr>
              <a:t>信息率</a:t>
            </a:r>
          </a:p>
          <a:p>
            <a:endParaRPr lang="zh-CN" altLang="en-US" dirty="0"/>
          </a:p>
        </p:txBody>
      </p:sp>
      <p:graphicFrame>
        <p:nvGraphicFramePr>
          <p:cNvPr id="21508" name="Object 4"/>
          <p:cNvGraphicFramePr>
            <a:graphicFrameLocks noChangeAspect="1"/>
          </p:cNvGraphicFramePr>
          <p:nvPr>
            <p:extLst>
              <p:ext uri="{D42A27DB-BD31-4B8C-83A1-F6EECF244321}">
                <p14:modId xmlns:p14="http://schemas.microsoft.com/office/powerpoint/2010/main" val="2142268480"/>
              </p:ext>
            </p:extLst>
          </p:nvPr>
        </p:nvGraphicFramePr>
        <p:xfrm>
          <a:off x="4436591" y="2806576"/>
          <a:ext cx="2079625" cy="406400"/>
        </p:xfrm>
        <a:graphic>
          <a:graphicData uri="http://schemas.openxmlformats.org/presentationml/2006/ole">
            <mc:AlternateContent xmlns:mc="http://schemas.openxmlformats.org/markup-compatibility/2006">
              <mc:Choice xmlns:v="urn:schemas-microsoft-com:vml" Requires="v">
                <p:oleObj spid="_x0000_s226971" name="Equation" r:id="rId3" imgW="1041120" imgH="203040" progId="Equation.DSMT4">
                  <p:embed/>
                </p:oleObj>
              </mc:Choice>
              <mc:Fallback>
                <p:oleObj name="Equation" r:id="rId3" imgW="1041120" imgH="203040" progId="Equation.DSMT4">
                  <p:embed/>
                  <p:pic>
                    <p:nvPicPr>
                      <p:cNvPr id="0" name="Picture 227"/>
                      <p:cNvPicPr>
                        <a:picLocks noChangeAspect="1" noChangeArrowheads="1"/>
                      </p:cNvPicPr>
                      <p:nvPr/>
                    </p:nvPicPr>
                    <p:blipFill>
                      <a:blip r:embed="rId4"/>
                      <a:srcRect/>
                      <a:stretch>
                        <a:fillRect/>
                      </a:stretch>
                    </p:blipFill>
                    <p:spPr bwMode="auto">
                      <a:xfrm>
                        <a:off x="4436591" y="2806576"/>
                        <a:ext cx="2079625" cy="406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5"/>
          <p:cNvGraphicFramePr>
            <a:graphicFrameLocks noChangeAspect="1"/>
          </p:cNvGraphicFramePr>
          <p:nvPr>
            <p:extLst>
              <p:ext uri="{D42A27DB-BD31-4B8C-83A1-F6EECF244321}">
                <p14:modId xmlns:p14="http://schemas.microsoft.com/office/powerpoint/2010/main" val="3917626864"/>
              </p:ext>
            </p:extLst>
          </p:nvPr>
        </p:nvGraphicFramePr>
        <p:xfrm>
          <a:off x="4499992" y="3526656"/>
          <a:ext cx="2292350" cy="406400"/>
        </p:xfrm>
        <a:graphic>
          <a:graphicData uri="http://schemas.openxmlformats.org/presentationml/2006/ole">
            <mc:AlternateContent xmlns:mc="http://schemas.openxmlformats.org/markup-compatibility/2006">
              <mc:Choice xmlns:v="urn:schemas-microsoft-com:vml" Requires="v">
                <p:oleObj spid="_x0000_s226972" name="Equation" r:id="rId5" imgW="1143000" imgH="203040" progId="Equation.DSMT4">
                  <p:embed/>
                </p:oleObj>
              </mc:Choice>
              <mc:Fallback>
                <p:oleObj name="Equation" r:id="rId5" imgW="1143000" imgH="203040" progId="Equation.DSMT4">
                  <p:embed/>
                  <p:pic>
                    <p:nvPicPr>
                      <p:cNvPr id="0" name="Picture 228"/>
                      <p:cNvPicPr>
                        <a:picLocks noChangeAspect="1" noChangeArrowheads="1"/>
                      </p:cNvPicPr>
                      <p:nvPr/>
                    </p:nvPicPr>
                    <p:blipFill>
                      <a:blip r:embed="rId6"/>
                      <a:srcRect/>
                      <a:stretch>
                        <a:fillRect/>
                      </a:stretch>
                    </p:blipFill>
                    <p:spPr bwMode="auto">
                      <a:xfrm>
                        <a:off x="4499992" y="3526656"/>
                        <a:ext cx="2292350" cy="406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8"/>
          <p:cNvGraphicFramePr>
            <a:graphicFrameLocks noChangeAspect="1"/>
          </p:cNvGraphicFramePr>
          <p:nvPr>
            <p:extLst>
              <p:ext uri="{D42A27DB-BD31-4B8C-83A1-F6EECF244321}">
                <p14:modId xmlns:p14="http://schemas.microsoft.com/office/powerpoint/2010/main" val="4216168571"/>
              </p:ext>
            </p:extLst>
          </p:nvPr>
        </p:nvGraphicFramePr>
        <p:xfrm>
          <a:off x="1938883" y="4653384"/>
          <a:ext cx="4505325" cy="431800"/>
        </p:xfrm>
        <a:graphic>
          <a:graphicData uri="http://schemas.openxmlformats.org/presentationml/2006/ole">
            <mc:AlternateContent xmlns:mc="http://schemas.openxmlformats.org/markup-compatibility/2006">
              <mc:Choice xmlns:v="urn:schemas-microsoft-com:vml" Requires="v">
                <p:oleObj spid="_x0000_s226973" name="Equation" r:id="rId7" imgW="2247840" imgH="215640" progId="Equation.DSMT4">
                  <p:embed/>
                </p:oleObj>
              </mc:Choice>
              <mc:Fallback>
                <p:oleObj name="Equation" r:id="rId7" imgW="2247840" imgH="215640" progId="Equation.DSMT4">
                  <p:embed/>
                  <p:pic>
                    <p:nvPicPr>
                      <p:cNvPr id="0" name="Picture 229"/>
                      <p:cNvPicPr>
                        <a:picLocks noChangeAspect="1" noChangeArrowheads="1"/>
                      </p:cNvPicPr>
                      <p:nvPr/>
                    </p:nvPicPr>
                    <p:blipFill>
                      <a:blip r:embed="rId8"/>
                      <a:srcRect/>
                      <a:stretch>
                        <a:fillRect/>
                      </a:stretch>
                    </p:blipFill>
                    <p:spPr bwMode="auto">
                      <a:xfrm>
                        <a:off x="1938883" y="4653384"/>
                        <a:ext cx="4505325"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3" name="Object 9"/>
          <p:cNvGraphicFramePr>
            <a:graphicFrameLocks noChangeAspect="1"/>
          </p:cNvGraphicFramePr>
          <p:nvPr>
            <p:extLst>
              <p:ext uri="{D42A27DB-BD31-4B8C-83A1-F6EECF244321}">
                <p14:modId xmlns:p14="http://schemas.microsoft.com/office/powerpoint/2010/main" val="3480129951"/>
              </p:ext>
            </p:extLst>
          </p:nvPr>
        </p:nvGraphicFramePr>
        <p:xfrm>
          <a:off x="2010891" y="5445472"/>
          <a:ext cx="2725737" cy="431800"/>
        </p:xfrm>
        <a:graphic>
          <a:graphicData uri="http://schemas.openxmlformats.org/presentationml/2006/ole">
            <mc:AlternateContent xmlns:mc="http://schemas.openxmlformats.org/markup-compatibility/2006">
              <mc:Choice xmlns:v="urn:schemas-microsoft-com:vml" Requires="v">
                <p:oleObj spid="_x0000_s226974" name="Equation" r:id="rId9" imgW="1358640" imgH="215640" progId="Equation.DSMT4">
                  <p:embed/>
                </p:oleObj>
              </mc:Choice>
              <mc:Fallback>
                <p:oleObj name="Equation" r:id="rId9" imgW="1358640" imgH="215640" progId="Equation.DSMT4">
                  <p:embed/>
                  <p:pic>
                    <p:nvPicPr>
                      <p:cNvPr id="0" name="Picture 230"/>
                      <p:cNvPicPr>
                        <a:picLocks noChangeAspect="1" noChangeArrowheads="1"/>
                      </p:cNvPicPr>
                      <p:nvPr/>
                    </p:nvPicPr>
                    <p:blipFill>
                      <a:blip r:embed="rId10"/>
                      <a:srcRect/>
                      <a:stretch>
                        <a:fillRect/>
                      </a:stretch>
                    </p:blipFill>
                    <p:spPr bwMode="auto">
                      <a:xfrm>
                        <a:off x="2010891" y="5445472"/>
                        <a:ext cx="2725737"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5" name="Object 11"/>
          <p:cNvGraphicFramePr>
            <a:graphicFrameLocks noChangeAspect="1"/>
          </p:cNvGraphicFramePr>
          <p:nvPr>
            <p:extLst>
              <p:ext uri="{D42A27DB-BD31-4B8C-83A1-F6EECF244321}">
                <p14:modId xmlns:p14="http://schemas.microsoft.com/office/powerpoint/2010/main" val="3488285037"/>
              </p:ext>
            </p:extLst>
          </p:nvPr>
        </p:nvGraphicFramePr>
        <p:xfrm>
          <a:off x="4772397" y="1668735"/>
          <a:ext cx="447675" cy="392113"/>
        </p:xfrm>
        <a:graphic>
          <a:graphicData uri="http://schemas.openxmlformats.org/presentationml/2006/ole">
            <mc:AlternateContent xmlns:mc="http://schemas.openxmlformats.org/markup-compatibility/2006">
              <mc:Choice xmlns:v="urn:schemas-microsoft-com:vml" Requires="v">
                <p:oleObj spid="_x0000_s226975" name="Equation" r:id="rId11" imgW="203040" imgH="177480" progId="Equation.DSMT4">
                  <p:embed/>
                </p:oleObj>
              </mc:Choice>
              <mc:Fallback>
                <p:oleObj name="Equation" r:id="rId11" imgW="203040" imgH="177480" progId="Equation.DSMT4">
                  <p:embed/>
                  <p:pic>
                    <p:nvPicPr>
                      <p:cNvPr id="0" name="Picture 231"/>
                      <p:cNvPicPr>
                        <a:picLocks noChangeAspect="1" noChangeArrowheads="1"/>
                      </p:cNvPicPr>
                      <p:nvPr/>
                    </p:nvPicPr>
                    <p:blipFill>
                      <a:blip r:embed="rId12"/>
                      <a:srcRect/>
                      <a:stretch>
                        <a:fillRect/>
                      </a:stretch>
                    </p:blipFill>
                    <p:spPr bwMode="auto">
                      <a:xfrm>
                        <a:off x="4772397" y="1668735"/>
                        <a:ext cx="447675" cy="3921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 name="直接连接符 9"/>
          <p:cNvCxnSpPr/>
          <p:nvPr/>
        </p:nvCxnSpPr>
        <p:spPr>
          <a:xfrm>
            <a:off x="683568" y="2564904"/>
            <a:ext cx="7776864"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animEffect transition="in" filter="wipe(left)">
                                      <p:cBhvr>
                                        <p:cTn id="11" dur="1000"/>
                                        <p:tgtEl>
                                          <p:spTgt spid="21508"/>
                                        </p:tgtEl>
                                      </p:cBhvr>
                                    </p:animEffect>
                                  </p:childTnLst>
                                </p:cTn>
                              </p:par>
                              <p:par>
                                <p:cTn id="12" presetID="22" presetClass="entr" presetSubtype="8" fill="hold" nodeType="withEffect">
                                  <p:stCondLst>
                                    <p:cond delay="0"/>
                                  </p:stCondLst>
                                  <p:childTnLst>
                                    <p:set>
                                      <p:cBhvr>
                                        <p:cTn id="13" dur="1" fill="hold">
                                          <p:stCondLst>
                                            <p:cond delay="0"/>
                                          </p:stCondLst>
                                        </p:cTn>
                                        <p:tgtEl>
                                          <p:spTgt spid="21509"/>
                                        </p:tgtEl>
                                        <p:attrNameLst>
                                          <p:attrName>style.visibility</p:attrName>
                                        </p:attrNameLst>
                                      </p:cBhvr>
                                      <p:to>
                                        <p:strVal val="visible"/>
                                      </p:to>
                                    </p:set>
                                    <p:animEffect transition="in" filter="wipe(left)">
                                      <p:cBhvr>
                                        <p:cTn id="14" dur="1000"/>
                                        <p:tgtEl>
                                          <p:spTgt spid="2150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1513"/>
                                        </p:tgtEl>
                                        <p:attrNameLst>
                                          <p:attrName>style.visibility</p:attrName>
                                        </p:attrNameLst>
                                      </p:cBhvr>
                                      <p:to>
                                        <p:strVal val="visible"/>
                                      </p:to>
                                    </p:set>
                                    <p:animEffect transition="in" filter="wipe(left)">
                                      <p:cBhvr>
                                        <p:cTn id="21" dur="1000"/>
                                        <p:tgtEl>
                                          <p:spTgt spid="21513"/>
                                        </p:tgtEl>
                                      </p:cBhvr>
                                    </p:animEffect>
                                  </p:childTnLst>
                                </p:cTn>
                              </p:par>
                              <p:par>
                                <p:cTn id="22" presetID="1" presetClass="entr" presetSubtype="0" fill="hold" nodeType="withEffect">
                                  <p:stCondLst>
                                    <p:cond delay="0"/>
                                  </p:stCondLst>
                                  <p:childTnLst>
                                    <p:set>
                                      <p:cBhvr>
                                        <p:cTn id="23"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dirty="0" smtClean="0"/>
              <a:t>第</a:t>
            </a:r>
            <a:r>
              <a:rPr lang="en-US" altLang="zh-CN" dirty="0" smtClean="0"/>
              <a:t>2</a:t>
            </a:r>
            <a:r>
              <a:rPr lang="zh-CN" altLang="en-US" dirty="0" smtClean="0"/>
              <a:t>章 信源熵</a:t>
            </a:r>
            <a:endParaRPr lang="zh-CN" altLang="en-US" dirty="0"/>
          </a:p>
        </p:txBody>
      </p:sp>
      <p:sp>
        <p:nvSpPr>
          <p:cNvPr id="84995" name="Rectangle 3"/>
          <p:cNvSpPr>
            <a:spLocks noGrp="1" noChangeArrowheads="1"/>
          </p:cNvSpPr>
          <p:nvPr>
            <p:ph type="body" idx="1"/>
          </p:nvPr>
        </p:nvSpPr>
        <p:spPr/>
        <p:txBody>
          <a:bodyPr>
            <a:normAutofit/>
          </a:bodyPr>
          <a:lstStyle/>
          <a:p>
            <a:pPr>
              <a:lnSpc>
                <a:spcPct val="150000"/>
              </a:lnSpc>
            </a:pPr>
            <a:r>
              <a:rPr lang="en-US" altLang="zh-CN" sz="2800" dirty="0" smtClean="0"/>
              <a:t>2.2  </a:t>
            </a:r>
            <a:r>
              <a:rPr lang="zh-CN" altLang="en-US" sz="2800" dirty="0" smtClean="0"/>
              <a:t>多符号离散平稳信源</a:t>
            </a:r>
          </a:p>
          <a:p>
            <a:pPr lvl="1">
              <a:lnSpc>
                <a:spcPct val="150000"/>
              </a:lnSpc>
            </a:pPr>
            <a:r>
              <a:rPr lang="en-US" altLang="zh-CN" sz="2400" dirty="0" smtClean="0"/>
              <a:t>2.2.1 </a:t>
            </a:r>
            <a:r>
              <a:rPr lang="zh-CN" altLang="en-US" sz="2400" dirty="0" smtClean="0"/>
              <a:t>序列信息的熵（最简单的多符号信源）</a:t>
            </a:r>
          </a:p>
          <a:p>
            <a:pPr lvl="1">
              <a:lnSpc>
                <a:spcPct val="150000"/>
              </a:lnSpc>
            </a:pPr>
            <a:r>
              <a:rPr lang="en-US" altLang="zh-CN" sz="2400" dirty="0" smtClean="0">
                <a:solidFill>
                  <a:srgbClr val="FF0000"/>
                </a:solidFill>
              </a:rPr>
              <a:t>2.2.2 </a:t>
            </a:r>
            <a:r>
              <a:rPr lang="zh-CN" altLang="en-US" sz="2400" dirty="0" smtClean="0">
                <a:solidFill>
                  <a:srgbClr val="FF0000"/>
                </a:solidFill>
              </a:rPr>
              <a:t>离散平稳信源的数学模型</a:t>
            </a:r>
          </a:p>
          <a:p>
            <a:pPr lvl="1">
              <a:lnSpc>
                <a:spcPct val="150000"/>
              </a:lnSpc>
            </a:pPr>
            <a:r>
              <a:rPr lang="en-US" altLang="zh-CN" sz="2400" dirty="0" smtClean="0"/>
              <a:t>2.2.3 </a:t>
            </a:r>
            <a:r>
              <a:rPr lang="zh-CN" altLang="en-US" sz="2400" dirty="0" smtClean="0"/>
              <a:t>离散平稳信源的信息熵和极限熵</a:t>
            </a:r>
          </a:p>
          <a:p>
            <a:pPr lvl="1">
              <a:lnSpc>
                <a:spcPct val="150000"/>
              </a:lnSpc>
            </a:pPr>
            <a:r>
              <a:rPr lang="en-US" altLang="zh-CN" sz="2400" dirty="0" smtClean="0"/>
              <a:t>2.2.4 </a:t>
            </a:r>
            <a:r>
              <a:rPr lang="zh-CN" altLang="en-US" sz="2400" dirty="0" smtClean="0"/>
              <a:t>马尔可夫信源</a:t>
            </a:r>
          </a:p>
          <a:p>
            <a:pPr lvl="1">
              <a:lnSpc>
                <a:spcPct val="150000"/>
              </a:lnSpc>
            </a:pPr>
            <a:r>
              <a:rPr lang="en-US" altLang="zh-CN" sz="2400" dirty="0" smtClean="0"/>
              <a:t>2.2.5 </a:t>
            </a:r>
            <a:r>
              <a:rPr lang="zh-CN" altLang="en-US" sz="2400" dirty="0" smtClean="0"/>
              <a:t>信源冗余度和信息变差</a:t>
            </a:r>
            <a:endParaRPr lang="zh-CN" altLang="en-US" sz="2400" dirty="0"/>
          </a:p>
        </p:txBody>
      </p:sp>
      <p:sp>
        <p:nvSpPr>
          <p:cNvPr id="6" name="灯片编号占位符 5"/>
          <p:cNvSpPr>
            <a:spLocks noGrp="1"/>
          </p:cNvSpPr>
          <p:nvPr>
            <p:ph type="sldNum" sz="quarter" idx="12"/>
          </p:nvPr>
        </p:nvSpPr>
        <p:spPr/>
        <p:txBody>
          <a:bodyPr/>
          <a:lstStyle/>
          <a:p>
            <a:fld id="{EF07D048-5965-4D6B-8951-3F19EA1E58A5}" type="slidenum">
              <a:rPr lang="en-US" altLang="zh-CN" smtClean="0"/>
              <a:pPr/>
              <a:t>15</a:t>
            </a:fld>
            <a:endParaRPr lang="en-US" altLang="zh-CN"/>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nSpc>
                <a:spcPct val="100000"/>
              </a:lnSpc>
            </a:pPr>
            <a:r>
              <a:rPr lang="zh-CN" altLang="en-US" dirty="0" smtClean="0"/>
              <a:t>离散平稳信源</a:t>
            </a:r>
            <a:endParaRPr lang="zh-CN" altLang="en-US" dirty="0"/>
          </a:p>
        </p:txBody>
      </p:sp>
      <p:sp>
        <p:nvSpPr>
          <p:cNvPr id="9219" name="Rectangle 3"/>
          <p:cNvSpPr>
            <a:spLocks noGrp="1" noChangeArrowheads="1"/>
          </p:cNvSpPr>
          <p:nvPr>
            <p:ph type="body" idx="1"/>
          </p:nvPr>
        </p:nvSpPr>
        <p:spPr>
          <a:xfrm>
            <a:off x="539552" y="1196752"/>
            <a:ext cx="8352928" cy="5184576"/>
          </a:xfrm>
        </p:spPr>
        <p:txBody>
          <a:bodyPr>
            <a:noAutofit/>
          </a:bodyPr>
          <a:lstStyle/>
          <a:p>
            <a:r>
              <a:rPr lang="zh-CN" altLang="en-US" sz="2200" dirty="0" smtClean="0"/>
              <a:t>实际信源常不是简单无记忆信源，符号之间具有</a:t>
            </a:r>
            <a:r>
              <a:rPr lang="zh-CN" altLang="en-US" sz="2200" dirty="0" smtClean="0">
                <a:solidFill>
                  <a:srgbClr val="FF0000"/>
                </a:solidFill>
              </a:rPr>
              <a:t>统计关联关系</a:t>
            </a:r>
            <a:r>
              <a:rPr lang="en-US" altLang="zh-CN" sz="2200" dirty="0" smtClean="0"/>
              <a:t>,</a:t>
            </a:r>
            <a:r>
              <a:rPr lang="zh-CN" altLang="en-US" sz="2200" dirty="0" smtClean="0"/>
              <a:t>常用</a:t>
            </a:r>
            <a:r>
              <a:rPr lang="zh-CN" altLang="en-US" sz="2200" dirty="0" smtClean="0">
                <a:solidFill>
                  <a:srgbClr val="FF0000"/>
                </a:solidFill>
              </a:rPr>
              <a:t>联合概率</a:t>
            </a:r>
            <a:r>
              <a:rPr lang="zh-CN" altLang="en-US" sz="2200" dirty="0" smtClean="0"/>
              <a:t>来描述符号间的相互依存关系</a:t>
            </a:r>
            <a:r>
              <a:rPr lang="en-US" altLang="zh-CN" sz="2200" dirty="0" smtClean="0"/>
              <a:t>.</a:t>
            </a:r>
            <a:r>
              <a:rPr lang="zh-CN" altLang="en-US" sz="2200" dirty="0" smtClean="0"/>
              <a:t>下面引入</a:t>
            </a:r>
            <a:r>
              <a:rPr lang="zh-CN" altLang="en-US" sz="2200" dirty="0" smtClean="0">
                <a:solidFill>
                  <a:srgbClr val="0000FF"/>
                </a:solidFill>
              </a:rPr>
              <a:t>平稳信源</a:t>
            </a:r>
            <a:r>
              <a:rPr lang="zh-CN" altLang="en-US" sz="2200" dirty="0" smtClean="0"/>
              <a:t>概念。</a:t>
            </a:r>
            <a:endParaRPr lang="en-US" altLang="zh-CN" sz="2200" dirty="0" smtClean="0"/>
          </a:p>
          <a:p>
            <a:r>
              <a:rPr lang="zh-CN" altLang="en-US" sz="2200" dirty="0" smtClean="0">
                <a:solidFill>
                  <a:srgbClr val="0000FF"/>
                </a:solidFill>
              </a:rPr>
              <a:t>定义：</a:t>
            </a:r>
            <a:r>
              <a:rPr lang="zh-CN" altLang="en-US" sz="2200" dirty="0" smtClean="0"/>
              <a:t>若信源产生的随机序列                         满足：</a:t>
            </a:r>
            <a:endParaRPr lang="en-US" altLang="zh-CN" sz="2200" dirty="0" smtClean="0"/>
          </a:p>
          <a:p>
            <a:pPr>
              <a:buNone/>
            </a:pPr>
            <a:r>
              <a:rPr lang="en-US" altLang="zh-CN" sz="2200" dirty="0" smtClean="0"/>
              <a:t>	1. </a:t>
            </a:r>
            <a:r>
              <a:rPr lang="zh-CN" altLang="en-US" sz="2200" dirty="0" smtClean="0"/>
              <a:t>所有                       都取值于</a:t>
            </a:r>
            <a:r>
              <a:rPr lang="zh-CN" altLang="en-US" sz="2200" dirty="0" smtClean="0">
                <a:solidFill>
                  <a:srgbClr val="FF0000"/>
                </a:solidFill>
              </a:rPr>
              <a:t>有限</a:t>
            </a:r>
            <a:r>
              <a:rPr lang="zh-CN" altLang="en-US" sz="2200" dirty="0" smtClean="0"/>
              <a:t>的信源符号集</a:t>
            </a:r>
            <a:endParaRPr lang="en-US" altLang="zh-CN" sz="2200" dirty="0" smtClean="0"/>
          </a:p>
          <a:p>
            <a:endParaRPr lang="en-US" altLang="zh-CN" sz="2200" dirty="0" smtClean="0"/>
          </a:p>
          <a:p>
            <a:pPr>
              <a:buNone/>
            </a:pPr>
            <a:r>
              <a:rPr lang="en-US" altLang="zh-CN" sz="2200" dirty="0" smtClean="0"/>
              <a:t>	2. </a:t>
            </a:r>
            <a:r>
              <a:rPr lang="zh-CN" altLang="en-US" sz="2200" dirty="0" smtClean="0"/>
              <a:t>随机序列是</a:t>
            </a:r>
            <a:r>
              <a:rPr lang="zh-CN" altLang="en-US" sz="2200" dirty="0" smtClean="0">
                <a:solidFill>
                  <a:srgbClr val="FF0000"/>
                </a:solidFill>
              </a:rPr>
              <a:t>平稳</a:t>
            </a:r>
            <a:r>
              <a:rPr lang="zh-CN" altLang="en-US" sz="2200" dirty="0" smtClean="0"/>
              <a:t>的，即对所有非负整数     </a:t>
            </a:r>
            <a:endParaRPr lang="en-US" altLang="zh-CN" sz="2200" dirty="0" smtClean="0"/>
          </a:p>
          <a:p>
            <a:pPr>
              <a:buNone/>
            </a:pPr>
            <a:r>
              <a:rPr lang="en-US" altLang="zh-CN" sz="2200" dirty="0" smtClean="0"/>
              <a:t>       </a:t>
            </a:r>
            <a:r>
              <a:rPr lang="zh-CN" altLang="en-US" sz="2200" dirty="0" smtClean="0"/>
              <a:t>有 </a:t>
            </a:r>
            <a:endParaRPr lang="en-US" altLang="zh-CN" sz="2200" dirty="0" smtClean="0"/>
          </a:p>
          <a:p>
            <a:pPr>
              <a:buNone/>
            </a:pPr>
            <a:r>
              <a:rPr lang="en-US" altLang="zh-CN" sz="2200" dirty="0" smtClean="0"/>
              <a:t>       </a:t>
            </a:r>
            <a:r>
              <a:rPr lang="zh-CN" altLang="en-US" sz="2200" dirty="0" smtClean="0"/>
              <a:t>则称此信源为</a:t>
            </a:r>
            <a:r>
              <a:rPr lang="zh-CN" altLang="en-US" sz="2200" dirty="0" smtClean="0">
                <a:solidFill>
                  <a:srgbClr val="0000FF"/>
                </a:solidFill>
              </a:rPr>
              <a:t>离散平稳信源</a:t>
            </a:r>
            <a:r>
              <a:rPr lang="zh-CN" altLang="en-US" sz="2200" dirty="0" smtClean="0"/>
              <a:t>。</a:t>
            </a:r>
            <a:endParaRPr lang="en-US" altLang="zh-CN" sz="2200" dirty="0" smtClean="0"/>
          </a:p>
          <a:p>
            <a:pPr>
              <a:buNone/>
            </a:pPr>
            <a:r>
              <a:rPr lang="en-US" altLang="zh-CN" sz="2200" dirty="0" smtClean="0"/>
              <a:t>	 </a:t>
            </a:r>
            <a:r>
              <a:rPr lang="zh-CN" altLang="en-US" sz="2200" dirty="0" smtClean="0"/>
              <a:t>平稳信源发出的符号序列的</a:t>
            </a:r>
            <a:r>
              <a:rPr lang="zh-CN" altLang="en-US" sz="2200" dirty="0" smtClean="0">
                <a:solidFill>
                  <a:srgbClr val="0000FF"/>
                </a:solidFill>
              </a:rPr>
              <a:t>概率分布与时间起点无关</a:t>
            </a:r>
            <a:r>
              <a:rPr lang="zh-CN" altLang="en-US" sz="2200" dirty="0" smtClean="0"/>
              <a:t>，即，平稳信源发出的符号序列的概率分布函数可以平移。</a:t>
            </a:r>
          </a:p>
          <a:p>
            <a:pPr lvl="1"/>
            <a:endParaRPr lang="en-US" altLang="zh-CN" sz="2200" dirty="0" smtClean="0"/>
          </a:p>
        </p:txBody>
      </p:sp>
      <p:sp>
        <p:nvSpPr>
          <p:cNvPr id="6" name="灯片编号占位符 5"/>
          <p:cNvSpPr>
            <a:spLocks noGrp="1"/>
          </p:cNvSpPr>
          <p:nvPr>
            <p:ph type="sldNum" sz="quarter" idx="12"/>
          </p:nvPr>
        </p:nvSpPr>
        <p:spPr/>
        <p:txBody>
          <a:bodyPr/>
          <a:lstStyle/>
          <a:p>
            <a:fld id="{1CED87C2-8FFE-40AE-B9E3-32AB8DC08490}" type="slidenum">
              <a:rPr lang="en-US" altLang="zh-CN" smtClean="0"/>
              <a:pPr/>
              <a:t>16</a:t>
            </a:fld>
            <a:endParaRPr lang="en-US" altLang="zh-CN" dirty="0"/>
          </a:p>
        </p:txBody>
      </p:sp>
      <p:graphicFrame>
        <p:nvGraphicFramePr>
          <p:cNvPr id="251905" name="Object 1"/>
          <p:cNvGraphicFramePr>
            <a:graphicFrameLocks noGrp="1" noChangeAspect="1"/>
          </p:cNvGraphicFramePr>
          <p:nvPr>
            <p:extLst>
              <p:ext uri="{D42A27DB-BD31-4B8C-83A1-F6EECF244321}">
                <p14:modId xmlns:p14="http://schemas.microsoft.com/office/powerpoint/2010/main" val="3186743907"/>
              </p:ext>
            </p:extLst>
          </p:nvPr>
        </p:nvGraphicFramePr>
        <p:xfrm>
          <a:off x="4644008" y="2132856"/>
          <a:ext cx="1663700" cy="431800"/>
        </p:xfrm>
        <a:graphic>
          <a:graphicData uri="http://schemas.openxmlformats.org/presentationml/2006/ole">
            <mc:AlternateContent xmlns:mc="http://schemas.openxmlformats.org/markup-compatibility/2006">
              <mc:Choice xmlns:v="urn:schemas-microsoft-com:vml" Requires="v">
                <p:oleObj spid="_x0000_s252570" name="Equation" r:id="rId4" imgW="876240" imgH="228600" progId="Equation.DSMT4">
                  <p:embed/>
                </p:oleObj>
              </mc:Choice>
              <mc:Fallback>
                <p:oleObj name="Equation" r:id="rId4" imgW="876240" imgH="228600" progId="Equation.DSMT4">
                  <p:embed/>
                  <p:pic>
                    <p:nvPicPr>
                      <p:cNvPr id="0" name="Picture 226"/>
                      <p:cNvPicPr>
                        <a:picLocks noGrp="1" noChangeAspect="1" noChangeArrowheads="1"/>
                      </p:cNvPicPr>
                      <p:nvPr/>
                    </p:nvPicPr>
                    <p:blipFill>
                      <a:blip r:embed="rId5"/>
                      <a:srcRect/>
                      <a:stretch>
                        <a:fillRect/>
                      </a:stretch>
                    </p:blipFill>
                    <p:spPr bwMode="auto">
                      <a:xfrm>
                        <a:off x="4644008" y="2132856"/>
                        <a:ext cx="1663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06" name="Object 2"/>
          <p:cNvGraphicFramePr>
            <a:graphicFrameLocks noGrp="1" noChangeAspect="1"/>
          </p:cNvGraphicFramePr>
          <p:nvPr>
            <p:extLst>
              <p:ext uri="{D42A27DB-BD31-4B8C-83A1-F6EECF244321}">
                <p14:modId xmlns:p14="http://schemas.microsoft.com/office/powerpoint/2010/main" val="1037137150"/>
              </p:ext>
            </p:extLst>
          </p:nvPr>
        </p:nvGraphicFramePr>
        <p:xfrm>
          <a:off x="1763688" y="4221088"/>
          <a:ext cx="5870775" cy="648072"/>
        </p:xfrm>
        <a:graphic>
          <a:graphicData uri="http://schemas.openxmlformats.org/presentationml/2006/ole">
            <mc:AlternateContent xmlns:mc="http://schemas.openxmlformats.org/markup-compatibility/2006">
              <mc:Choice xmlns:v="urn:schemas-microsoft-com:vml" Requires="v">
                <p:oleObj spid="_x0000_s252571" name="Equation" r:id="rId6" imgW="2743200" imgH="304560" progId="Equation.DSMT4">
                  <p:embed/>
                </p:oleObj>
              </mc:Choice>
              <mc:Fallback>
                <p:oleObj name="Equation" r:id="rId6" imgW="2743200" imgH="304560" progId="Equation.DSMT4">
                  <p:embed/>
                  <p:pic>
                    <p:nvPicPr>
                      <p:cNvPr id="0" name="Picture 227"/>
                      <p:cNvPicPr>
                        <a:picLocks noGrp="1" noChangeAspect="1" noChangeArrowheads="1"/>
                      </p:cNvPicPr>
                      <p:nvPr/>
                    </p:nvPicPr>
                    <p:blipFill>
                      <a:blip r:embed="rId7"/>
                      <a:srcRect/>
                      <a:stretch>
                        <a:fillRect/>
                      </a:stretch>
                    </p:blipFill>
                    <p:spPr bwMode="auto">
                      <a:xfrm>
                        <a:off x="1763688" y="4221088"/>
                        <a:ext cx="587077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07" name="Object 3"/>
          <p:cNvGraphicFramePr>
            <a:graphicFrameLocks noGrp="1" noChangeAspect="1"/>
          </p:cNvGraphicFramePr>
          <p:nvPr>
            <p:extLst>
              <p:ext uri="{D42A27DB-BD31-4B8C-83A1-F6EECF244321}">
                <p14:modId xmlns:p14="http://schemas.microsoft.com/office/powerpoint/2010/main" val="2774384585"/>
              </p:ext>
            </p:extLst>
          </p:nvPr>
        </p:nvGraphicFramePr>
        <p:xfrm>
          <a:off x="1835696" y="2636912"/>
          <a:ext cx="1663700" cy="431800"/>
        </p:xfrm>
        <a:graphic>
          <a:graphicData uri="http://schemas.openxmlformats.org/presentationml/2006/ole">
            <mc:AlternateContent xmlns:mc="http://schemas.openxmlformats.org/markup-compatibility/2006">
              <mc:Choice xmlns:v="urn:schemas-microsoft-com:vml" Requires="v">
                <p:oleObj spid="_x0000_s252572" name="Equation" r:id="rId8" imgW="876240" imgH="228600" progId="Equation.DSMT4">
                  <p:embed/>
                </p:oleObj>
              </mc:Choice>
              <mc:Fallback>
                <p:oleObj name="Equation" r:id="rId8" imgW="876240" imgH="228600" progId="Equation.DSMT4">
                  <p:embed/>
                  <p:pic>
                    <p:nvPicPr>
                      <p:cNvPr id="0" name="Picture 228"/>
                      <p:cNvPicPr>
                        <a:picLocks noGrp="1" noChangeAspect="1" noChangeArrowheads="1"/>
                      </p:cNvPicPr>
                      <p:nvPr/>
                    </p:nvPicPr>
                    <p:blipFill>
                      <a:blip r:embed="rId9"/>
                      <a:srcRect/>
                      <a:stretch>
                        <a:fillRect/>
                      </a:stretch>
                    </p:blipFill>
                    <p:spPr bwMode="auto">
                      <a:xfrm>
                        <a:off x="1835696" y="2636912"/>
                        <a:ext cx="1663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08" name="Object 4"/>
          <p:cNvGraphicFramePr>
            <a:graphicFrameLocks noGrp="1" noChangeAspect="1"/>
          </p:cNvGraphicFramePr>
          <p:nvPr>
            <p:extLst>
              <p:ext uri="{D42A27DB-BD31-4B8C-83A1-F6EECF244321}">
                <p14:modId xmlns:p14="http://schemas.microsoft.com/office/powerpoint/2010/main" val="3925685643"/>
              </p:ext>
            </p:extLst>
          </p:nvPr>
        </p:nvGraphicFramePr>
        <p:xfrm>
          <a:off x="2555776" y="3140968"/>
          <a:ext cx="2124075" cy="498475"/>
        </p:xfrm>
        <a:graphic>
          <a:graphicData uri="http://schemas.openxmlformats.org/presentationml/2006/ole">
            <mc:AlternateContent xmlns:mc="http://schemas.openxmlformats.org/markup-compatibility/2006">
              <mc:Choice xmlns:v="urn:schemas-microsoft-com:vml" Requires="v">
                <p:oleObj spid="_x0000_s252573" name="Equation" r:id="rId10" imgW="1079280" imgH="253800" progId="Equation.DSMT4">
                  <p:embed/>
                </p:oleObj>
              </mc:Choice>
              <mc:Fallback>
                <p:oleObj name="Equation" r:id="rId10" imgW="1079280" imgH="253800" progId="Equation.DSMT4">
                  <p:embed/>
                  <p:pic>
                    <p:nvPicPr>
                      <p:cNvPr id="0" name="Picture 229"/>
                      <p:cNvPicPr>
                        <a:picLocks noGrp="1" noChangeAspect="1" noChangeArrowheads="1"/>
                      </p:cNvPicPr>
                      <p:nvPr/>
                    </p:nvPicPr>
                    <p:blipFill>
                      <a:blip r:embed="rId11"/>
                      <a:srcRect/>
                      <a:stretch>
                        <a:fillRect/>
                      </a:stretch>
                    </p:blipFill>
                    <p:spPr bwMode="auto">
                      <a:xfrm>
                        <a:off x="2555776" y="3140968"/>
                        <a:ext cx="21240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09" name="Object 5"/>
          <p:cNvGraphicFramePr>
            <a:graphicFrameLocks noGrp="1" noChangeAspect="1"/>
          </p:cNvGraphicFramePr>
          <p:nvPr>
            <p:extLst>
              <p:ext uri="{D42A27DB-BD31-4B8C-83A1-F6EECF244321}">
                <p14:modId xmlns:p14="http://schemas.microsoft.com/office/powerpoint/2010/main" val="3740347768"/>
              </p:ext>
            </p:extLst>
          </p:nvPr>
        </p:nvGraphicFramePr>
        <p:xfrm>
          <a:off x="6084168" y="3789040"/>
          <a:ext cx="1401763" cy="425450"/>
        </p:xfrm>
        <a:graphic>
          <a:graphicData uri="http://schemas.openxmlformats.org/presentationml/2006/ole">
            <mc:AlternateContent xmlns:mc="http://schemas.openxmlformats.org/markup-compatibility/2006">
              <mc:Choice xmlns:v="urn:schemas-microsoft-com:vml" Requires="v">
                <p:oleObj spid="_x0000_s252574" name="Equation" r:id="rId12" imgW="749160" imgH="228600" progId="Equation.DSMT4">
                  <p:embed/>
                </p:oleObj>
              </mc:Choice>
              <mc:Fallback>
                <p:oleObj name="Equation" r:id="rId12" imgW="749160" imgH="228600" progId="Equation.DSMT4">
                  <p:embed/>
                  <p:pic>
                    <p:nvPicPr>
                      <p:cNvPr id="0" name="Picture 230"/>
                      <p:cNvPicPr>
                        <a:picLocks noGrp="1" noChangeAspect="1" noChangeArrowheads="1"/>
                      </p:cNvPicPr>
                      <p:nvPr/>
                    </p:nvPicPr>
                    <p:blipFill>
                      <a:blip r:embed="rId13"/>
                      <a:srcRect/>
                      <a:stretch>
                        <a:fillRect/>
                      </a:stretch>
                    </p:blipFill>
                    <p:spPr bwMode="auto">
                      <a:xfrm>
                        <a:off x="6084168" y="3789040"/>
                        <a:ext cx="140176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19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19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19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19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19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一维平稳和二维平稳</a:t>
            </a:r>
            <a:endParaRPr lang="zh-CN" altLang="en-US" dirty="0"/>
          </a:p>
        </p:txBody>
      </p:sp>
      <p:sp>
        <p:nvSpPr>
          <p:cNvPr id="3" name="内容占位符 2"/>
          <p:cNvSpPr>
            <a:spLocks noGrp="1"/>
          </p:cNvSpPr>
          <p:nvPr>
            <p:ph sz="half" idx="1"/>
          </p:nvPr>
        </p:nvSpPr>
        <p:spPr>
          <a:xfrm>
            <a:off x="611560" y="1412776"/>
            <a:ext cx="3788990" cy="5184576"/>
          </a:xfrm>
        </p:spPr>
        <p:txBody>
          <a:bodyPr numCol="1">
            <a:normAutofit fontScale="92500" lnSpcReduction="10000"/>
          </a:bodyPr>
          <a:lstStyle/>
          <a:p>
            <a:r>
              <a:rPr lang="zh-CN" altLang="en-US" sz="2400" dirty="0" smtClean="0"/>
              <a:t>对于随机变量序列</a:t>
            </a:r>
            <a:endParaRPr lang="en-US" altLang="zh-CN" sz="2400" dirty="0" smtClean="0"/>
          </a:p>
          <a:p>
            <a:endParaRPr lang="en-US" altLang="zh-CN" sz="100" dirty="0" smtClean="0">
              <a:solidFill>
                <a:srgbClr val="FFC000"/>
              </a:solidFill>
            </a:endParaRPr>
          </a:p>
          <a:p>
            <a:r>
              <a:rPr lang="zh-CN" altLang="en-US" sz="2400" dirty="0" smtClean="0">
                <a:solidFill>
                  <a:srgbClr val="0000FF"/>
                </a:solidFill>
              </a:rPr>
              <a:t>一维平稳</a:t>
            </a:r>
            <a:endParaRPr lang="en-US" altLang="zh-CN" sz="2400" dirty="0" smtClean="0">
              <a:solidFill>
                <a:srgbClr val="0000FF"/>
              </a:solidFill>
            </a:endParaRPr>
          </a:p>
          <a:p>
            <a:pPr lvl="1">
              <a:lnSpc>
                <a:spcPct val="110000"/>
              </a:lnSpc>
            </a:pPr>
            <a:r>
              <a:rPr lang="zh-CN" altLang="en-US" sz="2200" dirty="0" smtClean="0"/>
              <a:t>任意两不同时刻，信源发出的消息概率分布完全相同</a:t>
            </a:r>
            <a:endParaRPr lang="en-US" altLang="zh-CN" sz="2200" dirty="0" smtClean="0"/>
          </a:p>
          <a:p>
            <a:pPr lvl="1"/>
            <a:endParaRPr lang="en-US" altLang="zh-CN" sz="2200" dirty="0" smtClean="0"/>
          </a:p>
          <a:p>
            <a:pPr lvl="1"/>
            <a:endParaRPr lang="en-US" altLang="zh-CN" sz="2200" dirty="0" smtClean="0"/>
          </a:p>
          <a:p>
            <a:pPr lvl="1"/>
            <a:endParaRPr lang="en-US" altLang="zh-CN" sz="2200" dirty="0" smtClean="0"/>
          </a:p>
          <a:p>
            <a:pPr lvl="1"/>
            <a:endParaRPr lang="en-US" altLang="zh-CN" sz="2200" dirty="0" smtClean="0"/>
          </a:p>
          <a:p>
            <a:pPr lvl="1"/>
            <a:endParaRPr lang="en-US" altLang="zh-CN" sz="2200" dirty="0" smtClean="0"/>
          </a:p>
          <a:p>
            <a:pPr lvl="1">
              <a:lnSpc>
                <a:spcPct val="110000"/>
              </a:lnSpc>
            </a:pPr>
            <a:r>
              <a:rPr lang="zh-CN" altLang="en-US" sz="2200" dirty="0" smtClean="0"/>
              <a:t>一维平稳信源任何时刻均以相同概率分布发出符号</a:t>
            </a:r>
            <a:endParaRPr lang="en-US" altLang="zh-CN" sz="2200" dirty="0" smtClean="0"/>
          </a:p>
          <a:p>
            <a:pPr>
              <a:buNone/>
            </a:pPr>
            <a:endParaRPr lang="zh-CN" altLang="en-US" sz="2400" dirty="0"/>
          </a:p>
        </p:txBody>
      </p:sp>
      <p:sp>
        <p:nvSpPr>
          <p:cNvPr id="9" name="内容占位符 8"/>
          <p:cNvSpPr>
            <a:spLocks noGrp="1"/>
          </p:cNvSpPr>
          <p:nvPr>
            <p:ph sz="half" idx="2"/>
          </p:nvPr>
        </p:nvSpPr>
        <p:spPr>
          <a:xfrm>
            <a:off x="4815458" y="1412776"/>
            <a:ext cx="3788990" cy="4896543"/>
          </a:xfrm>
        </p:spPr>
        <p:txBody>
          <a:bodyPr>
            <a:normAutofit fontScale="92500" lnSpcReduction="10000"/>
          </a:bodyPr>
          <a:lstStyle/>
          <a:p>
            <a:pPr>
              <a:spcBef>
                <a:spcPts val="600"/>
              </a:spcBef>
              <a:spcAft>
                <a:spcPts val="600"/>
              </a:spcAft>
            </a:pPr>
            <a:endParaRPr lang="en-US" altLang="zh-CN" sz="2400" dirty="0" smtClean="0">
              <a:solidFill>
                <a:srgbClr val="FFC000"/>
              </a:solidFill>
            </a:endParaRPr>
          </a:p>
          <a:p>
            <a:pPr>
              <a:spcBef>
                <a:spcPts val="600"/>
              </a:spcBef>
              <a:spcAft>
                <a:spcPts val="600"/>
              </a:spcAft>
            </a:pPr>
            <a:endParaRPr lang="en-US" altLang="zh-CN" sz="1200" dirty="0" smtClean="0">
              <a:solidFill>
                <a:srgbClr val="FFC000"/>
              </a:solidFill>
            </a:endParaRPr>
          </a:p>
          <a:p>
            <a:pPr>
              <a:spcBef>
                <a:spcPts val="600"/>
              </a:spcBef>
              <a:spcAft>
                <a:spcPts val="600"/>
              </a:spcAft>
            </a:pPr>
            <a:r>
              <a:rPr lang="zh-CN" altLang="en-US" sz="2400" dirty="0" smtClean="0">
                <a:solidFill>
                  <a:srgbClr val="0000FF"/>
                </a:solidFill>
              </a:rPr>
              <a:t>二维平稳</a:t>
            </a:r>
            <a:endParaRPr lang="en-US" altLang="zh-CN" sz="2400" dirty="0" smtClean="0">
              <a:solidFill>
                <a:srgbClr val="0000FF"/>
              </a:solidFill>
            </a:endParaRPr>
          </a:p>
          <a:p>
            <a:pPr lvl="1">
              <a:lnSpc>
                <a:spcPct val="110000"/>
              </a:lnSpc>
              <a:spcBef>
                <a:spcPts val="600"/>
              </a:spcBef>
              <a:spcAft>
                <a:spcPts val="600"/>
              </a:spcAft>
            </a:pPr>
            <a:r>
              <a:rPr lang="zh-CN" altLang="en-US" sz="2200" dirty="0" smtClean="0"/>
              <a:t>一维平稳信源，如果二维联合概率分布也</a:t>
            </a:r>
            <a:r>
              <a:rPr lang="zh-CN" altLang="en-US" sz="2200" dirty="0" smtClean="0">
                <a:solidFill>
                  <a:srgbClr val="FF0000"/>
                </a:solidFill>
              </a:rPr>
              <a:t>与时间起点无关</a:t>
            </a:r>
            <a:r>
              <a:rPr lang="zh-CN" altLang="en-US" sz="2200" dirty="0" smtClean="0"/>
              <a:t>，即</a:t>
            </a:r>
            <a:endParaRPr lang="en-US" altLang="zh-CN" sz="2200" dirty="0" smtClean="0"/>
          </a:p>
          <a:p>
            <a:pPr lvl="1">
              <a:spcBef>
                <a:spcPts val="600"/>
              </a:spcBef>
              <a:spcAft>
                <a:spcPts val="600"/>
              </a:spcAft>
            </a:pPr>
            <a:endParaRPr lang="en-US" altLang="zh-CN" sz="2200" dirty="0" smtClean="0"/>
          </a:p>
          <a:p>
            <a:pPr lvl="1">
              <a:spcBef>
                <a:spcPts val="600"/>
              </a:spcBef>
              <a:spcAft>
                <a:spcPts val="600"/>
              </a:spcAft>
            </a:pPr>
            <a:endParaRPr lang="en-US" altLang="zh-CN" sz="2200" dirty="0" smtClean="0"/>
          </a:p>
          <a:p>
            <a:pPr lvl="1">
              <a:spcBef>
                <a:spcPts val="600"/>
              </a:spcBef>
              <a:spcAft>
                <a:spcPts val="600"/>
              </a:spcAft>
            </a:pPr>
            <a:endParaRPr lang="en-US" altLang="zh-CN" sz="2200" dirty="0" smtClean="0"/>
          </a:p>
          <a:p>
            <a:pPr lvl="1">
              <a:lnSpc>
                <a:spcPct val="110000"/>
              </a:lnSpc>
              <a:spcBef>
                <a:spcPts val="600"/>
              </a:spcBef>
              <a:spcAft>
                <a:spcPts val="600"/>
              </a:spcAft>
            </a:pPr>
            <a:r>
              <a:rPr lang="zh-CN" altLang="en-US" sz="2200" dirty="0" smtClean="0"/>
              <a:t>二维平稳信源在任何时刻发出的两个符号的概率完全相同</a:t>
            </a:r>
            <a:endParaRPr lang="en-US" altLang="zh-CN" sz="2200"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17</a:t>
            </a:fld>
            <a:endParaRPr lang="en-US"/>
          </a:p>
        </p:txBody>
      </p:sp>
      <p:graphicFrame>
        <p:nvGraphicFramePr>
          <p:cNvPr id="287747" name="Object 3"/>
          <p:cNvGraphicFramePr>
            <a:graphicFrameLocks noGrp="1" noChangeAspect="1"/>
          </p:cNvGraphicFramePr>
          <p:nvPr>
            <p:extLst>
              <p:ext uri="{D42A27DB-BD31-4B8C-83A1-F6EECF244321}">
                <p14:modId xmlns:p14="http://schemas.microsoft.com/office/powerpoint/2010/main" val="2690030598"/>
              </p:ext>
            </p:extLst>
          </p:nvPr>
        </p:nvGraphicFramePr>
        <p:xfrm>
          <a:off x="683568" y="3645024"/>
          <a:ext cx="4024897" cy="1728192"/>
        </p:xfrm>
        <a:graphic>
          <a:graphicData uri="http://schemas.openxmlformats.org/presentationml/2006/ole">
            <mc:AlternateContent xmlns:mc="http://schemas.openxmlformats.org/markup-compatibility/2006">
              <mc:Choice xmlns:v="urn:schemas-microsoft-com:vml" Requires="v">
                <p:oleObj spid="_x0000_s288148" name="Equation" r:id="rId3" imgW="2247840" imgH="965160" progId="Equation.DSMT4">
                  <p:embed/>
                </p:oleObj>
              </mc:Choice>
              <mc:Fallback>
                <p:oleObj name="Equation" r:id="rId3" imgW="2247840" imgH="965160" progId="Equation.DSMT4">
                  <p:embed/>
                  <p:pic>
                    <p:nvPicPr>
                      <p:cNvPr id="0" name="Picture 140"/>
                      <p:cNvPicPr>
                        <a:picLocks noGrp="1" noChangeAspect="1" noChangeArrowheads="1"/>
                      </p:cNvPicPr>
                      <p:nvPr/>
                    </p:nvPicPr>
                    <p:blipFill>
                      <a:blip r:embed="rId4"/>
                      <a:srcRect/>
                      <a:stretch>
                        <a:fillRect/>
                      </a:stretch>
                    </p:blipFill>
                    <p:spPr bwMode="auto">
                      <a:xfrm>
                        <a:off x="683568" y="3645024"/>
                        <a:ext cx="4024897"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748" name="Object 4"/>
          <p:cNvGraphicFramePr>
            <a:graphicFrameLocks noGrp="1" noChangeAspect="1"/>
          </p:cNvGraphicFramePr>
          <p:nvPr>
            <p:extLst>
              <p:ext uri="{D42A27DB-BD31-4B8C-83A1-F6EECF244321}">
                <p14:modId xmlns:p14="http://schemas.microsoft.com/office/powerpoint/2010/main" val="3930408010"/>
              </p:ext>
            </p:extLst>
          </p:nvPr>
        </p:nvGraphicFramePr>
        <p:xfrm>
          <a:off x="5436096" y="4005064"/>
          <a:ext cx="2502370" cy="503808"/>
        </p:xfrm>
        <a:graphic>
          <a:graphicData uri="http://schemas.openxmlformats.org/presentationml/2006/ole">
            <mc:AlternateContent xmlns:mc="http://schemas.openxmlformats.org/markup-compatibility/2006">
              <mc:Choice xmlns:v="urn:schemas-microsoft-com:vml" Requires="v">
                <p:oleObj spid="_x0000_s288149" name="Equation" r:id="rId5" imgW="1485720" imgH="241200" progId="Equation.DSMT4">
                  <p:embed/>
                </p:oleObj>
              </mc:Choice>
              <mc:Fallback>
                <p:oleObj name="Equation" r:id="rId5" imgW="1485720" imgH="241200" progId="Equation.DSMT4">
                  <p:embed/>
                  <p:pic>
                    <p:nvPicPr>
                      <p:cNvPr id="0" name="Picture 141"/>
                      <p:cNvPicPr>
                        <a:picLocks noGrp="1" noChangeAspect="1" noChangeArrowheads="1"/>
                      </p:cNvPicPr>
                      <p:nvPr/>
                    </p:nvPicPr>
                    <p:blipFill>
                      <a:blip r:embed="rId6"/>
                      <a:srcRect/>
                      <a:stretch>
                        <a:fillRect/>
                      </a:stretch>
                    </p:blipFill>
                    <p:spPr bwMode="auto">
                      <a:xfrm>
                        <a:off x="5436096" y="4005064"/>
                        <a:ext cx="2502370" cy="50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751" name="Object 7"/>
          <p:cNvGraphicFramePr>
            <a:graphicFrameLocks noGrp="1" noChangeAspect="1"/>
          </p:cNvGraphicFramePr>
          <p:nvPr>
            <p:extLst>
              <p:ext uri="{D42A27DB-BD31-4B8C-83A1-F6EECF244321}">
                <p14:modId xmlns:p14="http://schemas.microsoft.com/office/powerpoint/2010/main" val="1297877549"/>
              </p:ext>
            </p:extLst>
          </p:nvPr>
        </p:nvGraphicFramePr>
        <p:xfrm>
          <a:off x="3203848" y="1412776"/>
          <a:ext cx="2621961" cy="490810"/>
        </p:xfrm>
        <a:graphic>
          <a:graphicData uri="http://schemas.openxmlformats.org/presentationml/2006/ole">
            <mc:AlternateContent xmlns:mc="http://schemas.openxmlformats.org/markup-compatibility/2006">
              <mc:Choice xmlns:v="urn:schemas-microsoft-com:vml" Requires="v">
                <p:oleObj spid="_x0000_s288150" name="Equation" r:id="rId7" imgW="952200" imgH="228600" progId="Equation.DSMT4">
                  <p:embed/>
                </p:oleObj>
              </mc:Choice>
              <mc:Fallback>
                <p:oleObj name="Equation" r:id="rId7" imgW="952200" imgH="228600" progId="Equation.DSMT4">
                  <p:embed/>
                  <p:pic>
                    <p:nvPicPr>
                      <p:cNvPr id="0" name="Picture 142"/>
                      <p:cNvPicPr>
                        <a:picLocks noGrp="1" noChangeAspect="1" noChangeArrowheads="1"/>
                      </p:cNvPicPr>
                      <p:nvPr/>
                    </p:nvPicPr>
                    <p:blipFill>
                      <a:blip r:embed="rId8"/>
                      <a:srcRect/>
                      <a:stretch>
                        <a:fillRect/>
                      </a:stretch>
                    </p:blipFill>
                    <p:spPr bwMode="auto">
                      <a:xfrm>
                        <a:off x="3203848" y="1412776"/>
                        <a:ext cx="2621961" cy="49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77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7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离散平稳信源</a:t>
            </a:r>
            <a:endParaRPr lang="zh-CN" altLang="en-US" dirty="0"/>
          </a:p>
        </p:txBody>
      </p:sp>
      <p:sp>
        <p:nvSpPr>
          <p:cNvPr id="3" name="内容占位符 2"/>
          <p:cNvSpPr>
            <a:spLocks noGrp="1"/>
          </p:cNvSpPr>
          <p:nvPr>
            <p:ph idx="1"/>
          </p:nvPr>
        </p:nvSpPr>
        <p:spPr/>
        <p:txBody>
          <a:bodyPr/>
          <a:lstStyle/>
          <a:p>
            <a:r>
              <a:rPr lang="zh-CN" altLang="en-US" dirty="0" smtClean="0"/>
              <a:t>如果各维联合概率分布均与时间起点无关，即对两个不同的时刻</a:t>
            </a:r>
            <a:r>
              <a:rPr lang="en-US" altLang="zh-CN" dirty="0" err="1" smtClean="0"/>
              <a:t>i</a:t>
            </a:r>
            <a:r>
              <a:rPr lang="zh-CN" altLang="en-US" dirty="0" smtClean="0"/>
              <a:t>和</a:t>
            </a:r>
            <a:r>
              <a:rPr lang="en-US" altLang="zh-CN" dirty="0" smtClean="0"/>
              <a:t>j</a:t>
            </a:r>
            <a:r>
              <a:rPr lang="zh-CN" altLang="en-US" dirty="0" smtClean="0"/>
              <a:t>，有</a:t>
            </a:r>
            <a:endParaRPr lang="en-US" altLang="zh-CN" dirty="0" smtClean="0"/>
          </a:p>
          <a:p>
            <a:pPr lvl="1"/>
            <a:r>
              <a:rPr lang="zh-CN" altLang="en-US" dirty="0" smtClean="0"/>
              <a:t>一维平稳</a:t>
            </a:r>
            <a:endParaRPr lang="en-US" altLang="zh-CN" dirty="0" smtClean="0"/>
          </a:p>
          <a:p>
            <a:pPr lvl="1"/>
            <a:r>
              <a:rPr lang="zh-CN" altLang="en-US" dirty="0" smtClean="0"/>
              <a:t>二维平稳</a:t>
            </a:r>
            <a:endParaRPr lang="en-US" altLang="zh-CN" dirty="0" smtClean="0"/>
          </a:p>
          <a:p>
            <a:pPr lvl="2">
              <a:buNone/>
            </a:pPr>
            <a:endParaRPr lang="en-US" altLang="zh-CN" dirty="0" smtClean="0"/>
          </a:p>
          <a:p>
            <a:pPr lvl="2">
              <a:buNone/>
            </a:pPr>
            <a:r>
              <a:rPr lang="en-US" altLang="zh-CN" dirty="0" smtClean="0"/>
              <a:t>N+1</a:t>
            </a:r>
            <a:r>
              <a:rPr lang="zh-CN" altLang="en-US" dirty="0" smtClean="0"/>
              <a:t>维平稳</a:t>
            </a:r>
            <a:endParaRPr lang="en-US" altLang="zh-CN" dirty="0" smtClean="0"/>
          </a:p>
          <a:p>
            <a:endParaRPr lang="en-US" altLang="zh-CN" dirty="0" smtClean="0"/>
          </a:p>
          <a:p>
            <a:pPr>
              <a:buNone/>
            </a:pPr>
            <a:r>
              <a:rPr lang="zh-CN" altLang="en-US" dirty="0" smtClean="0"/>
              <a:t>   各维联合概率均与时间起点无关的完全平稳信源成为离散平稳信源。</a:t>
            </a:r>
            <a:endParaRPr lang="en-US" altLang="zh-CN"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18</a:t>
            </a:fld>
            <a:endParaRPr lang="en-US"/>
          </a:p>
        </p:txBody>
      </p:sp>
      <p:graphicFrame>
        <p:nvGraphicFramePr>
          <p:cNvPr id="232450" name="Object 2"/>
          <p:cNvGraphicFramePr>
            <a:graphicFrameLocks noGrp="1" noChangeAspect="1"/>
          </p:cNvGraphicFramePr>
          <p:nvPr>
            <p:extLst>
              <p:ext uri="{D42A27DB-BD31-4B8C-83A1-F6EECF244321}">
                <p14:modId xmlns:p14="http://schemas.microsoft.com/office/powerpoint/2010/main" val="3385161708"/>
              </p:ext>
            </p:extLst>
          </p:nvPr>
        </p:nvGraphicFramePr>
        <p:xfrm>
          <a:off x="2734610" y="2276872"/>
          <a:ext cx="4892588" cy="1944216"/>
        </p:xfrm>
        <a:graphic>
          <a:graphicData uri="http://schemas.openxmlformats.org/presentationml/2006/ole">
            <mc:AlternateContent xmlns:mc="http://schemas.openxmlformats.org/markup-compatibility/2006">
              <mc:Choice xmlns:v="urn:schemas-microsoft-com:vml" Requires="v">
                <p:oleObj spid="_x0000_s232583" name="Equation" r:id="rId3" imgW="2908080" imgH="1155600" progId="Equation.DSMT4">
                  <p:embed/>
                </p:oleObj>
              </mc:Choice>
              <mc:Fallback>
                <p:oleObj name="Equation" r:id="rId3" imgW="2908080" imgH="1155600" progId="Equation.DSMT4">
                  <p:embed/>
                  <p:pic>
                    <p:nvPicPr>
                      <p:cNvPr id="0" name="Picture 47"/>
                      <p:cNvPicPr>
                        <a:picLocks noGrp="1" noChangeAspect="1" noChangeArrowheads="1"/>
                      </p:cNvPicPr>
                      <p:nvPr/>
                    </p:nvPicPr>
                    <p:blipFill>
                      <a:blip r:embed="rId4"/>
                      <a:srcRect/>
                      <a:stretch>
                        <a:fillRect/>
                      </a:stretch>
                    </p:blipFill>
                    <p:spPr bwMode="auto">
                      <a:xfrm>
                        <a:off x="2734610" y="2276872"/>
                        <a:ext cx="489258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a:p>
        </p:txBody>
      </p:sp>
      <p:sp>
        <p:nvSpPr>
          <p:cNvPr id="86019" name="Rectangle 3"/>
          <p:cNvSpPr>
            <a:spLocks noGrp="1" noChangeArrowheads="1"/>
          </p:cNvSpPr>
          <p:nvPr>
            <p:ph type="body" idx="1"/>
          </p:nvPr>
        </p:nvSpPr>
        <p:spPr/>
        <p:txBody>
          <a:bodyPr>
            <a:normAutofit/>
          </a:bodyPr>
          <a:lstStyle/>
          <a:p>
            <a:pPr>
              <a:lnSpc>
                <a:spcPct val="150000"/>
              </a:lnSpc>
            </a:pPr>
            <a:r>
              <a:rPr lang="en-US" altLang="zh-CN" sz="2800" dirty="0" smtClean="0"/>
              <a:t>2.2  </a:t>
            </a:r>
            <a:r>
              <a:rPr lang="zh-CN" altLang="en-US" sz="2800" dirty="0" smtClean="0"/>
              <a:t>多符号离散平稳信源</a:t>
            </a:r>
          </a:p>
          <a:p>
            <a:pPr lvl="1">
              <a:lnSpc>
                <a:spcPct val="150000"/>
              </a:lnSpc>
            </a:pPr>
            <a:r>
              <a:rPr lang="en-US" altLang="zh-CN" sz="2400" dirty="0" smtClean="0"/>
              <a:t>2.2.1 </a:t>
            </a:r>
            <a:r>
              <a:rPr lang="zh-CN" altLang="en-US" sz="2400" dirty="0" smtClean="0"/>
              <a:t>序列信息的熵</a:t>
            </a:r>
          </a:p>
          <a:p>
            <a:pPr lvl="1">
              <a:lnSpc>
                <a:spcPct val="150000"/>
              </a:lnSpc>
            </a:pPr>
            <a:r>
              <a:rPr lang="en-US" altLang="zh-CN" sz="2400" dirty="0" smtClean="0"/>
              <a:t>2.2.2 </a:t>
            </a:r>
            <a:r>
              <a:rPr lang="zh-CN" altLang="en-US" sz="2400" dirty="0" smtClean="0"/>
              <a:t>离散平稳信源的数学模型</a:t>
            </a:r>
          </a:p>
          <a:p>
            <a:pPr lvl="1">
              <a:lnSpc>
                <a:spcPct val="150000"/>
              </a:lnSpc>
            </a:pPr>
            <a:r>
              <a:rPr lang="en-US" altLang="zh-CN" sz="2400" dirty="0" smtClean="0">
                <a:solidFill>
                  <a:srgbClr val="FF0000"/>
                </a:solidFill>
              </a:rPr>
              <a:t>2.2.3 </a:t>
            </a:r>
            <a:r>
              <a:rPr lang="zh-CN" altLang="en-US" sz="2400" dirty="0" smtClean="0">
                <a:solidFill>
                  <a:srgbClr val="FF0000"/>
                </a:solidFill>
              </a:rPr>
              <a:t>离散平稳信源的信息熵和极限熵</a:t>
            </a:r>
          </a:p>
          <a:p>
            <a:pPr lvl="1">
              <a:lnSpc>
                <a:spcPct val="150000"/>
              </a:lnSpc>
            </a:pPr>
            <a:r>
              <a:rPr lang="en-US" altLang="zh-CN" sz="2400" dirty="0" smtClean="0"/>
              <a:t>2.2.4 </a:t>
            </a:r>
            <a:r>
              <a:rPr lang="zh-CN" altLang="en-US" sz="2400" dirty="0" smtClean="0"/>
              <a:t>马尔可夫信源</a:t>
            </a:r>
          </a:p>
          <a:p>
            <a:pPr lvl="1">
              <a:lnSpc>
                <a:spcPct val="150000"/>
              </a:lnSpc>
            </a:pPr>
            <a:r>
              <a:rPr lang="en-US" altLang="zh-CN" sz="2400" dirty="0" smtClean="0"/>
              <a:t>2.2.5 </a:t>
            </a:r>
            <a:r>
              <a:rPr lang="zh-CN" altLang="en-US" sz="2400" dirty="0" smtClean="0"/>
              <a:t>信源冗余度和信息变差</a:t>
            </a:r>
            <a:endParaRPr lang="zh-CN" altLang="en-US" sz="2400" dirty="0"/>
          </a:p>
        </p:txBody>
      </p:sp>
      <p:sp>
        <p:nvSpPr>
          <p:cNvPr id="6" name="灯片编号占位符 5"/>
          <p:cNvSpPr>
            <a:spLocks noGrp="1"/>
          </p:cNvSpPr>
          <p:nvPr>
            <p:ph type="sldNum" sz="quarter" idx="12"/>
          </p:nvPr>
        </p:nvSpPr>
        <p:spPr/>
        <p:txBody>
          <a:bodyPr/>
          <a:lstStyle/>
          <a:p>
            <a:fld id="{02F4DE6F-68EF-4C5F-9A72-2D40AF5C7A92}" type="slidenum">
              <a:rPr lang="en-US" altLang="zh-CN" smtClean="0"/>
              <a:pPr/>
              <a:t>19</a:t>
            </a:fld>
            <a:endParaRPr lang="en-US" altLang="zh-CN"/>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12"/>
          <p:cNvSpPr>
            <a:spLocks noGrp="1" noChangeArrowheads="1"/>
          </p:cNvSpPr>
          <p:nvPr>
            <p:ph type="title"/>
          </p:nvPr>
        </p:nvSpPr>
        <p:spPr/>
        <p:txBody>
          <a:bodyPr/>
          <a:lstStyle/>
          <a:p>
            <a:r>
              <a:rPr lang="zh-CN" altLang="en-US" dirty="0" smtClean="0"/>
              <a:t>第</a:t>
            </a:r>
            <a:r>
              <a:rPr lang="en-US" altLang="zh-CN" dirty="0" smtClean="0"/>
              <a:t>2</a:t>
            </a:r>
            <a:r>
              <a:rPr lang="zh-CN" altLang="en-US" dirty="0" smtClean="0"/>
              <a:t>章 信源熵</a:t>
            </a:r>
            <a:endParaRPr lang="zh-CN" altLang="en-US" dirty="0"/>
          </a:p>
        </p:txBody>
      </p:sp>
      <p:sp>
        <p:nvSpPr>
          <p:cNvPr id="3085" name="Rectangle 13"/>
          <p:cNvSpPr>
            <a:spLocks noGrp="1" noChangeArrowheads="1"/>
          </p:cNvSpPr>
          <p:nvPr>
            <p:ph idx="1"/>
          </p:nvPr>
        </p:nvSpPr>
        <p:spPr/>
        <p:txBody>
          <a:bodyPr>
            <a:normAutofit/>
          </a:bodyPr>
          <a:lstStyle/>
          <a:p>
            <a:r>
              <a:rPr lang="en-US" altLang="zh-CN" sz="2800" dirty="0" smtClean="0"/>
              <a:t>2.0 </a:t>
            </a:r>
            <a:r>
              <a:rPr lang="zh-CN" altLang="en-US" sz="2800" dirty="0" smtClean="0"/>
              <a:t>信源的数学模型及其分类</a:t>
            </a:r>
          </a:p>
          <a:p>
            <a:r>
              <a:rPr lang="en-US" altLang="zh-CN" sz="2800" dirty="0" smtClean="0"/>
              <a:t>2.1 </a:t>
            </a:r>
            <a:r>
              <a:rPr lang="zh-CN" altLang="en-US" sz="2800" dirty="0" smtClean="0"/>
              <a:t>信息的度量与信源熵</a:t>
            </a:r>
            <a:endParaRPr lang="en-US" altLang="zh-CN" sz="2800" dirty="0" smtClean="0"/>
          </a:p>
          <a:p>
            <a:r>
              <a:rPr lang="en-US" altLang="zh-CN" sz="2800" dirty="0" smtClean="0">
                <a:solidFill>
                  <a:srgbClr val="FF0000"/>
                </a:solidFill>
              </a:rPr>
              <a:t>2.2 </a:t>
            </a:r>
            <a:r>
              <a:rPr lang="zh-CN" altLang="en-US" sz="2800" dirty="0" smtClean="0">
                <a:solidFill>
                  <a:srgbClr val="FF0000"/>
                </a:solidFill>
              </a:rPr>
              <a:t>多符号离散平稳信源</a:t>
            </a:r>
          </a:p>
          <a:p>
            <a:r>
              <a:rPr lang="en-US" altLang="zh-CN" sz="2800" dirty="0" smtClean="0"/>
              <a:t>2.3 </a:t>
            </a:r>
            <a:r>
              <a:rPr lang="zh-CN" altLang="en-US" sz="2800" dirty="0" smtClean="0"/>
              <a:t>连续信源</a:t>
            </a:r>
          </a:p>
          <a:p>
            <a:r>
              <a:rPr lang="en-US" altLang="zh-CN" sz="2800" dirty="0" smtClean="0"/>
              <a:t>2.4 </a:t>
            </a:r>
            <a:r>
              <a:rPr lang="zh-CN" altLang="en-US" sz="2800" dirty="0" smtClean="0"/>
              <a:t>离散无失真信源编码定理</a:t>
            </a:r>
            <a:endParaRPr lang="zh-CN" altLang="en-US" sz="2800" dirty="0"/>
          </a:p>
        </p:txBody>
      </p:sp>
      <p:sp>
        <p:nvSpPr>
          <p:cNvPr id="2" name="灯片编号占位符 1"/>
          <p:cNvSpPr>
            <a:spLocks noGrp="1"/>
          </p:cNvSpPr>
          <p:nvPr>
            <p:ph type="sldNum" sz="quarter" idx="12"/>
          </p:nvPr>
        </p:nvSpPr>
        <p:spPr/>
        <p:txBody>
          <a:bodyPr/>
          <a:lstStyle/>
          <a:p>
            <a:fld id="{E31375A4-56A4-47D6-9801-1991572033F7}" type="slidenum">
              <a:rPr lang="en-US" smtClean="0"/>
              <a:pPr/>
              <a:t>2</a:t>
            </a:fld>
            <a:endParaRPr lang="en-US"/>
          </a:p>
        </p:txBody>
      </p:sp>
    </p:spTree>
    <p:extLst>
      <p:ext uri="{BB962C8B-B14F-4D97-AF65-F5344CB8AC3E}">
        <p14:creationId xmlns:p14="http://schemas.microsoft.com/office/powerpoint/2010/main" val="197098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t>离散平稳有记忆信源</a:t>
            </a:r>
            <a:endParaRPr lang="zh-CN" altLang="en-US"/>
          </a:p>
        </p:txBody>
      </p:sp>
      <p:sp>
        <p:nvSpPr>
          <p:cNvPr id="69635" name="Rectangle 3"/>
          <p:cNvSpPr>
            <a:spLocks noGrp="1" noChangeArrowheads="1"/>
          </p:cNvSpPr>
          <p:nvPr>
            <p:ph type="body" idx="1"/>
          </p:nvPr>
        </p:nvSpPr>
        <p:spPr/>
        <p:txBody>
          <a:bodyPr>
            <a:normAutofit fontScale="92500"/>
          </a:bodyPr>
          <a:lstStyle/>
          <a:p>
            <a:pPr marL="342900" indent="-342900"/>
            <a:r>
              <a:rPr lang="zh-CN" altLang="en-US" dirty="0" smtClean="0"/>
              <a:t>离散平稳信源一般是</a:t>
            </a:r>
            <a:r>
              <a:rPr lang="zh-CN" altLang="en-US" dirty="0" smtClean="0">
                <a:solidFill>
                  <a:srgbClr val="FF0000"/>
                </a:solidFill>
              </a:rPr>
              <a:t>有记忆</a:t>
            </a:r>
            <a:r>
              <a:rPr lang="zh-CN" altLang="en-US" dirty="0" smtClean="0"/>
              <a:t>信源，即发出的各个符号之间具有统计关联关系的一类信源</a:t>
            </a:r>
          </a:p>
          <a:p>
            <a:r>
              <a:rPr lang="zh-CN" altLang="en-US" dirty="0" smtClean="0">
                <a:solidFill>
                  <a:srgbClr val="C00000"/>
                </a:solidFill>
              </a:rPr>
              <a:t>统计关联性（反映信源记忆特性）</a:t>
            </a:r>
            <a:r>
              <a:rPr lang="zh-CN" altLang="en-US" dirty="0" smtClean="0"/>
              <a:t>可用两种方式表示：</a:t>
            </a:r>
          </a:p>
          <a:p>
            <a:pPr marL="457200" indent="-457200">
              <a:lnSpc>
                <a:spcPct val="120000"/>
              </a:lnSpc>
              <a:buNone/>
            </a:pPr>
            <a:r>
              <a:rPr lang="en-US" altLang="zh-CN" dirty="0" smtClean="0"/>
              <a:t>1. </a:t>
            </a:r>
            <a:r>
              <a:rPr lang="zh-CN" altLang="en-US" dirty="0" smtClean="0"/>
              <a:t>用</a:t>
            </a:r>
            <a:r>
              <a:rPr lang="zh-CN" altLang="en-US" dirty="0" smtClean="0">
                <a:solidFill>
                  <a:srgbClr val="0000FF"/>
                </a:solidFill>
              </a:rPr>
              <a:t>联合概率</a:t>
            </a:r>
            <a:r>
              <a:rPr lang="zh-CN" altLang="en-US" dirty="0" smtClean="0"/>
              <a:t>反映信源记忆特性</a:t>
            </a:r>
            <a:r>
              <a:rPr lang="zh-CN" altLang="en-US" dirty="0" smtClean="0">
                <a:solidFill>
                  <a:srgbClr val="FF0000"/>
                </a:solidFill>
              </a:rPr>
              <a:t>有记忆信源</a:t>
            </a:r>
            <a:r>
              <a:rPr lang="en-US" altLang="zh-CN" dirty="0" smtClean="0">
                <a:solidFill>
                  <a:srgbClr val="FF0000"/>
                </a:solidFill>
              </a:rPr>
              <a:t>(2.2.3)</a:t>
            </a:r>
          </a:p>
          <a:p>
            <a:pPr marL="822960" lvl="1" indent="-457200">
              <a:lnSpc>
                <a:spcPct val="120000"/>
              </a:lnSpc>
              <a:buNone/>
            </a:pPr>
            <a:r>
              <a:rPr lang="zh-CN" altLang="en-US" dirty="0" smtClean="0"/>
              <a:t>信源发出的一个符号序列的</a:t>
            </a:r>
            <a:r>
              <a:rPr lang="zh-CN" altLang="en-US" dirty="0" smtClean="0">
                <a:solidFill>
                  <a:srgbClr val="0000FF"/>
                </a:solidFill>
              </a:rPr>
              <a:t>整体概率</a:t>
            </a:r>
            <a:r>
              <a:rPr lang="en-US" altLang="zh-CN" dirty="0" smtClean="0"/>
              <a:t>(</a:t>
            </a:r>
            <a:r>
              <a:rPr lang="zh-CN" altLang="en-US" dirty="0" smtClean="0"/>
              <a:t>即</a:t>
            </a:r>
            <a:r>
              <a:rPr lang="en-US" altLang="zh-CN" dirty="0" smtClean="0">
                <a:solidFill>
                  <a:srgbClr val="0000FF"/>
                </a:solidFill>
              </a:rPr>
              <a:t>N</a:t>
            </a:r>
            <a:r>
              <a:rPr lang="zh-CN" altLang="en-US" dirty="0" smtClean="0">
                <a:solidFill>
                  <a:srgbClr val="0000FF"/>
                </a:solidFill>
              </a:rPr>
              <a:t>个符号的联合概率</a:t>
            </a:r>
            <a:r>
              <a:rPr lang="en-US" altLang="zh-CN" dirty="0" smtClean="0"/>
              <a:t>)</a:t>
            </a:r>
            <a:endParaRPr lang="en-US" altLang="zh-CN" dirty="0" smtClean="0">
              <a:solidFill>
                <a:srgbClr val="FFFF00"/>
              </a:solidFill>
            </a:endParaRPr>
          </a:p>
          <a:p>
            <a:pPr>
              <a:lnSpc>
                <a:spcPct val="120000"/>
              </a:lnSpc>
              <a:buNone/>
            </a:pPr>
            <a:r>
              <a:rPr lang="en-US" altLang="zh-CN" dirty="0" smtClean="0"/>
              <a:t>2. </a:t>
            </a:r>
            <a:r>
              <a:rPr lang="zh-CN" altLang="en-US" dirty="0" smtClean="0"/>
              <a:t>用</a:t>
            </a:r>
            <a:r>
              <a:rPr lang="zh-CN" altLang="en-US" dirty="0" smtClean="0">
                <a:solidFill>
                  <a:srgbClr val="0000FF"/>
                </a:solidFill>
              </a:rPr>
              <a:t>条件概率</a:t>
            </a:r>
            <a:r>
              <a:rPr lang="zh-CN" altLang="en-US" dirty="0" smtClean="0"/>
              <a:t>反映信源记忆特性</a:t>
            </a:r>
            <a:r>
              <a:rPr lang="zh-CN" altLang="en-US" dirty="0" smtClean="0">
                <a:solidFill>
                  <a:srgbClr val="FF0000"/>
                </a:solidFill>
              </a:rPr>
              <a:t>马尔可夫信源</a:t>
            </a:r>
            <a:r>
              <a:rPr lang="en-US" altLang="zh-CN" dirty="0" smtClean="0">
                <a:solidFill>
                  <a:srgbClr val="FF0000"/>
                </a:solidFill>
              </a:rPr>
              <a:t>(2.2.4)</a:t>
            </a:r>
            <a:endParaRPr lang="zh-CN" altLang="en-US" dirty="0" smtClean="0">
              <a:solidFill>
                <a:srgbClr val="FF0000"/>
              </a:solidFill>
            </a:endParaRPr>
          </a:p>
          <a:p>
            <a:pPr lvl="1">
              <a:lnSpc>
                <a:spcPts val="3200"/>
              </a:lnSpc>
              <a:buNone/>
            </a:pPr>
            <a:r>
              <a:rPr lang="zh-CN" altLang="en-US" dirty="0" smtClean="0"/>
              <a:t>用信源发出符号序列中</a:t>
            </a:r>
            <a:r>
              <a:rPr lang="zh-CN" altLang="en-US" dirty="0" smtClean="0">
                <a:solidFill>
                  <a:srgbClr val="0000FF"/>
                </a:solidFill>
              </a:rPr>
              <a:t>各个符号之间的条件概率</a:t>
            </a:r>
            <a:endParaRPr lang="zh-CN" altLang="en-US" dirty="0">
              <a:solidFill>
                <a:srgbClr val="0000FF"/>
              </a:solidFill>
            </a:endParaRPr>
          </a:p>
        </p:txBody>
      </p:sp>
      <p:sp>
        <p:nvSpPr>
          <p:cNvPr id="6" name="灯片编号占位符 5"/>
          <p:cNvSpPr>
            <a:spLocks noGrp="1"/>
          </p:cNvSpPr>
          <p:nvPr>
            <p:ph type="sldNum" sz="quarter" idx="12"/>
          </p:nvPr>
        </p:nvSpPr>
        <p:spPr/>
        <p:txBody>
          <a:bodyPr/>
          <a:lstStyle/>
          <a:p>
            <a:fld id="{D4750D09-7CD9-4F72-8FAF-56620FDBF472}" type="slidenum">
              <a:rPr lang="en-US" altLang="zh-CN" smtClean="0"/>
              <a:pPr/>
              <a:t>20</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4077072"/>
            <a:ext cx="9144000" cy="20882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9" name="矩形 28"/>
          <p:cNvSpPr/>
          <p:nvPr/>
        </p:nvSpPr>
        <p:spPr>
          <a:xfrm>
            <a:off x="0" y="1412776"/>
            <a:ext cx="9144000" cy="20882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aphicFrame>
        <p:nvGraphicFramePr>
          <p:cNvPr id="22532" name="Object 4"/>
          <p:cNvGraphicFramePr>
            <a:graphicFrameLocks noChangeAspect="1"/>
          </p:cNvGraphicFramePr>
          <p:nvPr/>
        </p:nvGraphicFramePr>
        <p:xfrm>
          <a:off x="249238" y="1789113"/>
          <a:ext cx="5980112" cy="1554162"/>
        </p:xfrm>
        <a:graphic>
          <a:graphicData uri="http://schemas.openxmlformats.org/presentationml/2006/ole">
            <mc:AlternateContent xmlns:mc="http://schemas.openxmlformats.org/markup-compatibility/2006">
              <mc:Choice xmlns:v="urn:schemas-microsoft-com:vml" Requires="v">
                <p:oleObj spid="_x0000_s864205" r:id="rId3" imgW="5979744" imgH="1553994" progId="Visio.Drawing.11">
                  <p:embed/>
                </p:oleObj>
              </mc:Choice>
              <mc:Fallback>
                <p:oleObj r:id="rId3" imgW="5979744" imgH="1553994" progId="Visio.Drawing.11">
                  <p:embed/>
                  <p:pic>
                    <p:nvPicPr>
                      <p:cNvPr id="0" name="Picture 6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8" y="1789113"/>
                        <a:ext cx="5980112" cy="1554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noChangeAspect="1"/>
          </p:cNvGrpSpPr>
          <p:nvPr/>
        </p:nvGrpSpPr>
        <p:grpSpPr bwMode="auto">
          <a:xfrm>
            <a:off x="241300" y="1792288"/>
            <a:ext cx="4445000" cy="1498600"/>
            <a:chOff x="0" y="0"/>
            <a:chExt cx="2800" cy="944"/>
          </a:xfrm>
        </p:grpSpPr>
        <p:graphicFrame>
          <p:nvGraphicFramePr>
            <p:cNvPr id="22534" name="Object 6"/>
            <p:cNvGraphicFramePr>
              <a:graphicFrameLocks noChangeAspect="1"/>
            </p:cNvGraphicFramePr>
            <p:nvPr/>
          </p:nvGraphicFramePr>
          <p:xfrm>
            <a:off x="0" y="0"/>
            <a:ext cx="2800" cy="718"/>
          </p:xfrm>
          <a:graphic>
            <a:graphicData uri="http://schemas.openxmlformats.org/presentationml/2006/ole">
              <mc:AlternateContent xmlns:mc="http://schemas.openxmlformats.org/markup-compatibility/2006">
                <mc:Choice xmlns:v="urn:schemas-microsoft-com:vml" Requires="v">
                  <p:oleObj spid="_x0000_s864206" r:id="rId5" imgW="4445495" imgH="1140298" progId="Visio.Drawing.11">
                    <p:embed/>
                  </p:oleObj>
                </mc:Choice>
                <mc:Fallback>
                  <p:oleObj r:id="rId5" imgW="4445495" imgH="1140298" progId="Visio.Drawing.11">
                    <p:embed/>
                    <p:pic>
                      <p:nvPicPr>
                        <p:cNvPr id="0" name="Picture 6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00" cy="7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7"/>
            <p:cNvGraphicFramePr>
              <a:graphicFrameLocks noChangeAspect="1"/>
            </p:cNvGraphicFramePr>
            <p:nvPr/>
          </p:nvGraphicFramePr>
          <p:xfrm>
            <a:off x="544" y="47"/>
            <a:ext cx="1153" cy="897"/>
          </p:xfrm>
          <a:graphic>
            <a:graphicData uri="http://schemas.openxmlformats.org/presentationml/2006/ole">
              <mc:AlternateContent xmlns:mc="http://schemas.openxmlformats.org/markup-compatibility/2006">
                <mc:Choice xmlns:v="urn:schemas-microsoft-com:vml" Requires="v">
                  <p:oleObj spid="_x0000_s864207" r:id="rId7" imgW="1830958" imgH="1423751" progId="Visio.Drawing.11">
                    <p:embed/>
                  </p:oleObj>
                </mc:Choice>
                <mc:Fallback>
                  <p:oleObj r:id="rId7" imgW="1830958" imgH="1423751" progId="Visio.Drawing.11">
                    <p:embed/>
                    <p:pic>
                      <p:nvPicPr>
                        <p:cNvPr id="0" name="Picture 6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 y="47"/>
                          <a:ext cx="1153" cy="8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536" name="Object 8"/>
          <p:cNvGraphicFramePr>
            <a:graphicFrameLocks noChangeAspect="1"/>
          </p:cNvGraphicFramePr>
          <p:nvPr/>
        </p:nvGraphicFramePr>
        <p:xfrm>
          <a:off x="6340475" y="1460500"/>
          <a:ext cx="1504950" cy="411163"/>
        </p:xfrm>
        <a:graphic>
          <a:graphicData uri="http://schemas.openxmlformats.org/presentationml/2006/ole">
            <mc:AlternateContent xmlns:mc="http://schemas.openxmlformats.org/markup-compatibility/2006">
              <mc:Choice xmlns:v="urn:schemas-microsoft-com:vml" Requires="v">
                <p:oleObj spid="_x0000_s864208" r:id="rId9" imgW="838200" imgH="228600" progId="Equation.DSMT4">
                  <p:embed/>
                </p:oleObj>
              </mc:Choice>
              <mc:Fallback>
                <p:oleObj r:id="rId9" imgW="838200" imgH="228600" progId="Equation.DSMT4">
                  <p:embed/>
                  <p:pic>
                    <p:nvPicPr>
                      <p:cNvPr id="0" name="Picture 6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0475" y="1460500"/>
                        <a:ext cx="1504950" cy="411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7" name="Object 9"/>
          <p:cNvGraphicFramePr>
            <a:graphicFrameLocks noChangeAspect="1"/>
          </p:cNvGraphicFramePr>
          <p:nvPr/>
        </p:nvGraphicFramePr>
        <p:xfrm>
          <a:off x="7864475" y="1449388"/>
          <a:ext cx="820738" cy="411162"/>
        </p:xfrm>
        <a:graphic>
          <a:graphicData uri="http://schemas.openxmlformats.org/presentationml/2006/ole">
            <mc:AlternateContent xmlns:mc="http://schemas.openxmlformats.org/markup-compatibility/2006">
              <mc:Choice xmlns:v="urn:schemas-microsoft-com:vml" Requires="v">
                <p:oleObj spid="_x0000_s864209" r:id="rId11" imgW="457200" imgH="228600" progId="Equation.DSMT4">
                  <p:embed/>
                </p:oleObj>
              </mc:Choice>
              <mc:Fallback>
                <p:oleObj r:id="rId11" imgW="457200" imgH="228600" progId="Equation.DSMT4">
                  <p:embed/>
                  <p:pic>
                    <p:nvPicPr>
                      <p:cNvPr id="0" name="Picture 6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64475" y="1449388"/>
                        <a:ext cx="820738" cy="41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10"/>
          <p:cNvGraphicFramePr>
            <a:graphicFrameLocks noChangeAspect="1"/>
          </p:cNvGraphicFramePr>
          <p:nvPr/>
        </p:nvGraphicFramePr>
        <p:xfrm>
          <a:off x="6316663" y="1931988"/>
          <a:ext cx="2622550" cy="411162"/>
        </p:xfrm>
        <a:graphic>
          <a:graphicData uri="http://schemas.openxmlformats.org/presentationml/2006/ole">
            <mc:AlternateContent xmlns:mc="http://schemas.openxmlformats.org/markup-compatibility/2006">
              <mc:Choice xmlns:v="urn:schemas-microsoft-com:vml" Requires="v">
                <p:oleObj spid="_x0000_s864210" r:id="rId13" imgW="1459866" imgH="228501" progId="Equation.DSMT4">
                  <p:embed/>
                </p:oleObj>
              </mc:Choice>
              <mc:Fallback>
                <p:oleObj r:id="rId13" imgW="1459866" imgH="228501" progId="Equation.DSMT4">
                  <p:embed/>
                  <p:pic>
                    <p:nvPicPr>
                      <p:cNvPr id="0" name="Picture 6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6663" y="1931988"/>
                        <a:ext cx="2622550" cy="41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1"/>
          <p:cNvGrpSpPr>
            <a:grpSpLocks noChangeAspect="1"/>
          </p:cNvGrpSpPr>
          <p:nvPr/>
        </p:nvGrpSpPr>
        <p:grpSpPr bwMode="auto">
          <a:xfrm>
            <a:off x="6254750" y="2452688"/>
            <a:ext cx="2419350" cy="1101725"/>
            <a:chOff x="0" y="0"/>
            <a:chExt cx="1524" cy="694"/>
          </a:xfrm>
        </p:grpSpPr>
        <p:graphicFrame>
          <p:nvGraphicFramePr>
            <p:cNvPr id="22540" name="Object 12"/>
            <p:cNvGraphicFramePr>
              <a:graphicFrameLocks noChangeAspect="1"/>
            </p:cNvGraphicFramePr>
            <p:nvPr/>
          </p:nvGraphicFramePr>
          <p:xfrm>
            <a:off x="0" y="176"/>
            <a:ext cx="1524" cy="518"/>
          </p:xfrm>
          <a:graphic>
            <a:graphicData uri="http://schemas.openxmlformats.org/presentationml/2006/ole">
              <mc:AlternateContent xmlns:mc="http://schemas.openxmlformats.org/markup-compatibility/2006">
                <mc:Choice xmlns:v="urn:schemas-microsoft-com:vml" Requires="v">
                  <p:oleObj spid="_x0000_s864211" r:id="rId15" imgW="1346200" imgH="457200" progId="Equation.DSMT4">
                    <p:embed/>
                  </p:oleObj>
                </mc:Choice>
                <mc:Fallback>
                  <p:oleObj r:id="rId15" imgW="1346200" imgH="457200" progId="Equation.DSMT4">
                    <p:embed/>
                    <p:pic>
                      <p:nvPicPr>
                        <p:cNvPr id="0" name="Picture 6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76"/>
                          <a:ext cx="1524" cy="5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1" name="Object 13"/>
            <p:cNvGraphicFramePr>
              <a:graphicFrameLocks noChangeAspect="1"/>
            </p:cNvGraphicFramePr>
            <p:nvPr/>
          </p:nvGraphicFramePr>
          <p:xfrm>
            <a:off x="668" y="0"/>
            <a:ext cx="172" cy="101"/>
          </p:xfrm>
          <a:graphic>
            <a:graphicData uri="http://schemas.openxmlformats.org/presentationml/2006/ole">
              <mc:AlternateContent xmlns:mc="http://schemas.openxmlformats.org/markup-compatibility/2006">
                <mc:Choice xmlns:v="urn:schemas-microsoft-com:vml" Requires="v">
                  <p:oleObj spid="_x0000_s864212" r:id="rId17" imgW="151807" imgH="88554" progId="Equation.DSMT4">
                    <p:embed/>
                  </p:oleObj>
                </mc:Choice>
                <mc:Fallback>
                  <p:oleObj r:id="rId17" imgW="151807" imgH="88554" progId="Equation.DSMT4">
                    <p:embed/>
                    <p:pic>
                      <p:nvPicPr>
                        <p:cNvPr id="0" name="Picture 6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8" y="0"/>
                          <a:ext cx="172" cy="1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4"/>
          <p:cNvGrpSpPr>
            <a:grpSpLocks/>
          </p:cNvGrpSpPr>
          <p:nvPr/>
        </p:nvGrpSpPr>
        <p:grpSpPr bwMode="auto">
          <a:xfrm>
            <a:off x="179387" y="981074"/>
            <a:ext cx="4416426" cy="3200401"/>
            <a:chOff x="-33" y="-188"/>
            <a:chExt cx="2782" cy="2016"/>
          </a:xfrm>
        </p:grpSpPr>
        <p:sp>
          <p:nvSpPr>
            <p:cNvPr id="22543" name="Rectangle 15"/>
            <p:cNvSpPr>
              <a:spLocks noChangeArrowheads="1"/>
            </p:cNvSpPr>
            <p:nvPr/>
          </p:nvSpPr>
          <p:spPr bwMode="auto">
            <a:xfrm>
              <a:off x="-33" y="-188"/>
              <a:ext cx="2749" cy="291"/>
            </a:xfrm>
            <a:prstGeom prst="rect">
              <a:avLst/>
            </a:prstGeom>
            <a:noFill/>
            <a:ln w="9525">
              <a:noFill/>
              <a:miter lim="800000"/>
              <a:headEnd/>
              <a:tailEnd/>
            </a:ln>
            <a:effectLst/>
          </p:spPr>
          <p:txBody>
            <a:bodyPr>
              <a:spAutoFit/>
            </a:bodyPr>
            <a:lstStyle/>
            <a:p>
              <a:r>
                <a:rPr lang="zh-CN" altLang="zh-CN" sz="2400" b="1" dirty="0">
                  <a:latin typeface="+mj-ea"/>
                  <a:ea typeface="+mj-ea"/>
                </a:rPr>
                <a:t>~</a:t>
              </a:r>
              <a:r>
                <a:rPr lang="zh-CN" sz="2400" b="1" dirty="0">
                  <a:latin typeface="+mj-ea"/>
                  <a:ea typeface="+mj-ea"/>
                </a:rPr>
                <a:t>的</a:t>
              </a:r>
              <a:r>
                <a:rPr lang="zh-CN" altLang="zh-CN" sz="2400" b="1" i="1" dirty="0">
                  <a:latin typeface="+mj-ea"/>
                  <a:ea typeface="+mj-ea"/>
                </a:rPr>
                <a:t>N</a:t>
              </a:r>
              <a:r>
                <a:rPr lang="zh-CN" sz="2400" b="1" dirty="0">
                  <a:latin typeface="+mj-ea"/>
                  <a:ea typeface="+mj-ea"/>
                </a:rPr>
                <a:t>次扩展信源：</a:t>
              </a:r>
            </a:p>
          </p:txBody>
        </p:sp>
        <p:sp>
          <p:nvSpPr>
            <p:cNvPr id="22544" name="Rectangle 16"/>
            <p:cNvSpPr>
              <a:spLocks noChangeArrowheads="1"/>
            </p:cNvSpPr>
            <p:nvPr/>
          </p:nvSpPr>
          <p:spPr bwMode="auto">
            <a:xfrm>
              <a:off x="0" y="1537"/>
              <a:ext cx="2749" cy="291"/>
            </a:xfrm>
            <a:prstGeom prst="rect">
              <a:avLst/>
            </a:prstGeom>
            <a:noFill/>
            <a:ln w="9525">
              <a:noFill/>
              <a:miter lim="800000"/>
              <a:headEnd/>
              <a:tailEnd/>
            </a:ln>
            <a:effectLst/>
          </p:spPr>
          <p:txBody>
            <a:bodyPr>
              <a:spAutoFit/>
            </a:bodyPr>
            <a:lstStyle/>
            <a:p>
              <a:r>
                <a:rPr lang="zh-CN" sz="2400" b="1" dirty="0">
                  <a:latin typeface="+mj-ea"/>
                  <a:ea typeface="+mj-ea"/>
                </a:rPr>
                <a:t>有记忆信源：</a:t>
              </a:r>
            </a:p>
          </p:txBody>
        </p:sp>
      </p:grpSp>
      <p:graphicFrame>
        <p:nvGraphicFramePr>
          <p:cNvPr id="22545" name="Object 17"/>
          <p:cNvGraphicFramePr>
            <a:graphicFrameLocks noChangeAspect="1"/>
          </p:cNvGraphicFramePr>
          <p:nvPr/>
        </p:nvGraphicFramePr>
        <p:xfrm>
          <a:off x="250825" y="4394200"/>
          <a:ext cx="5980113" cy="1554163"/>
        </p:xfrm>
        <a:graphic>
          <a:graphicData uri="http://schemas.openxmlformats.org/presentationml/2006/ole">
            <mc:AlternateContent xmlns:mc="http://schemas.openxmlformats.org/markup-compatibility/2006">
              <mc:Choice xmlns:v="urn:schemas-microsoft-com:vml" Requires="v">
                <p:oleObj spid="_x0000_s864213" r:id="rId19" imgW="5979744" imgH="1553994" progId="Visio.Drawing.11">
                  <p:embed/>
                </p:oleObj>
              </mc:Choice>
              <mc:Fallback>
                <p:oleObj r:id="rId19" imgW="5979744" imgH="1553994" progId="Visio.Drawing.11">
                  <p:embed/>
                  <p:pic>
                    <p:nvPicPr>
                      <p:cNvPr id="0" name="Picture 6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394200"/>
                        <a:ext cx="5980113" cy="1554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8"/>
          <p:cNvGrpSpPr>
            <a:grpSpLocks noChangeAspect="1"/>
          </p:cNvGrpSpPr>
          <p:nvPr/>
        </p:nvGrpSpPr>
        <p:grpSpPr bwMode="auto">
          <a:xfrm>
            <a:off x="242888" y="4397375"/>
            <a:ext cx="4445000" cy="1498600"/>
            <a:chOff x="0" y="0"/>
            <a:chExt cx="2800" cy="944"/>
          </a:xfrm>
        </p:grpSpPr>
        <p:graphicFrame>
          <p:nvGraphicFramePr>
            <p:cNvPr id="22547" name="Object 19"/>
            <p:cNvGraphicFramePr>
              <a:graphicFrameLocks noChangeAspect="1"/>
            </p:cNvGraphicFramePr>
            <p:nvPr/>
          </p:nvGraphicFramePr>
          <p:xfrm>
            <a:off x="0" y="0"/>
            <a:ext cx="2800" cy="718"/>
          </p:xfrm>
          <a:graphic>
            <a:graphicData uri="http://schemas.openxmlformats.org/presentationml/2006/ole">
              <mc:AlternateContent xmlns:mc="http://schemas.openxmlformats.org/markup-compatibility/2006">
                <mc:Choice xmlns:v="urn:schemas-microsoft-com:vml" Requires="v">
                  <p:oleObj spid="_x0000_s864214" r:id="rId20" imgW="4445495" imgH="1140298" progId="Visio.Drawing.11">
                    <p:embed/>
                  </p:oleObj>
                </mc:Choice>
                <mc:Fallback>
                  <p:oleObj r:id="rId20" imgW="4445495" imgH="1140298" progId="Visio.Drawing.11">
                    <p:embed/>
                    <p:pic>
                      <p:nvPicPr>
                        <p:cNvPr id="0" name="Picture 6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00" cy="7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 name="Object 20"/>
            <p:cNvGraphicFramePr>
              <a:graphicFrameLocks noChangeAspect="1"/>
            </p:cNvGraphicFramePr>
            <p:nvPr/>
          </p:nvGraphicFramePr>
          <p:xfrm>
            <a:off x="544" y="47"/>
            <a:ext cx="1153" cy="897"/>
          </p:xfrm>
          <a:graphic>
            <a:graphicData uri="http://schemas.openxmlformats.org/presentationml/2006/ole">
              <mc:AlternateContent xmlns:mc="http://schemas.openxmlformats.org/markup-compatibility/2006">
                <mc:Choice xmlns:v="urn:schemas-microsoft-com:vml" Requires="v">
                  <p:oleObj spid="_x0000_s864215" r:id="rId21" imgW="1830958" imgH="1423751" progId="Visio.Drawing.11">
                    <p:embed/>
                  </p:oleObj>
                </mc:Choice>
                <mc:Fallback>
                  <p:oleObj r:id="rId21" imgW="1830958" imgH="1423751" progId="Visio.Drawing.11">
                    <p:embed/>
                    <p:pic>
                      <p:nvPicPr>
                        <p:cNvPr id="0" name="Picture 6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 y="47"/>
                          <a:ext cx="1153" cy="8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549" name="Object 21"/>
          <p:cNvGraphicFramePr>
            <a:graphicFrameLocks noChangeAspect="1"/>
          </p:cNvGraphicFramePr>
          <p:nvPr/>
        </p:nvGraphicFramePr>
        <p:xfrm>
          <a:off x="6362700" y="4065588"/>
          <a:ext cx="2301875" cy="411162"/>
        </p:xfrm>
        <a:graphic>
          <a:graphicData uri="http://schemas.openxmlformats.org/presentationml/2006/ole">
            <mc:AlternateContent xmlns:mc="http://schemas.openxmlformats.org/markup-compatibility/2006">
              <mc:Choice xmlns:v="urn:schemas-microsoft-com:vml" Requires="v">
                <p:oleObj spid="_x0000_s864216" r:id="rId22" imgW="1282700" imgH="228600" progId="Equation.DSMT4">
                  <p:embed/>
                </p:oleObj>
              </mc:Choice>
              <mc:Fallback>
                <p:oleObj r:id="rId22" imgW="1282700" imgH="228600" progId="Equation.DSMT4">
                  <p:embed/>
                  <p:pic>
                    <p:nvPicPr>
                      <p:cNvPr id="0" name="Picture 68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62700" y="4065588"/>
                        <a:ext cx="2301875" cy="41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0" name="Object 22"/>
          <p:cNvGraphicFramePr>
            <a:graphicFrameLocks noChangeAspect="1"/>
          </p:cNvGraphicFramePr>
          <p:nvPr/>
        </p:nvGraphicFramePr>
        <p:xfrm>
          <a:off x="6318250" y="4537075"/>
          <a:ext cx="2622550" cy="411163"/>
        </p:xfrm>
        <a:graphic>
          <a:graphicData uri="http://schemas.openxmlformats.org/presentationml/2006/ole">
            <mc:AlternateContent xmlns:mc="http://schemas.openxmlformats.org/markup-compatibility/2006">
              <mc:Choice xmlns:v="urn:schemas-microsoft-com:vml" Requires="v">
                <p:oleObj spid="_x0000_s864217" r:id="rId24" imgW="1459866" imgH="228501" progId="Equation.DSMT4">
                  <p:embed/>
                </p:oleObj>
              </mc:Choice>
              <mc:Fallback>
                <p:oleObj r:id="rId24" imgW="1459866" imgH="228501" progId="Equation.DSMT4">
                  <p:embed/>
                  <p:pic>
                    <p:nvPicPr>
                      <p:cNvPr id="0" name="Picture 68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18250" y="4537075"/>
                        <a:ext cx="2622550" cy="411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3"/>
          <p:cNvGrpSpPr>
            <a:grpSpLocks noChangeAspect="1"/>
          </p:cNvGrpSpPr>
          <p:nvPr/>
        </p:nvGrpSpPr>
        <p:grpSpPr bwMode="auto">
          <a:xfrm>
            <a:off x="6256338" y="5057775"/>
            <a:ext cx="2419350" cy="1101725"/>
            <a:chOff x="0" y="0"/>
            <a:chExt cx="1524" cy="694"/>
          </a:xfrm>
        </p:grpSpPr>
        <p:graphicFrame>
          <p:nvGraphicFramePr>
            <p:cNvPr id="22552" name="Object 24"/>
            <p:cNvGraphicFramePr>
              <a:graphicFrameLocks noChangeAspect="1"/>
            </p:cNvGraphicFramePr>
            <p:nvPr/>
          </p:nvGraphicFramePr>
          <p:xfrm>
            <a:off x="0" y="176"/>
            <a:ext cx="1524" cy="518"/>
          </p:xfrm>
          <a:graphic>
            <a:graphicData uri="http://schemas.openxmlformats.org/presentationml/2006/ole">
              <mc:AlternateContent xmlns:mc="http://schemas.openxmlformats.org/markup-compatibility/2006">
                <mc:Choice xmlns:v="urn:schemas-microsoft-com:vml" Requires="v">
                  <p:oleObj spid="_x0000_s864218" r:id="rId26" imgW="1346200" imgH="457200" progId="Equation.DSMT4">
                    <p:embed/>
                  </p:oleObj>
                </mc:Choice>
                <mc:Fallback>
                  <p:oleObj r:id="rId26" imgW="1346200" imgH="457200" progId="Equation.DSMT4">
                    <p:embed/>
                    <p:pic>
                      <p:nvPicPr>
                        <p:cNvPr id="0" name="Picture 69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176"/>
                          <a:ext cx="1524" cy="5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3" name="Object 25"/>
            <p:cNvGraphicFramePr>
              <a:graphicFrameLocks noChangeAspect="1"/>
            </p:cNvGraphicFramePr>
            <p:nvPr/>
          </p:nvGraphicFramePr>
          <p:xfrm>
            <a:off x="668" y="0"/>
            <a:ext cx="172" cy="101"/>
          </p:xfrm>
          <a:graphic>
            <a:graphicData uri="http://schemas.openxmlformats.org/presentationml/2006/ole">
              <mc:AlternateContent xmlns:mc="http://schemas.openxmlformats.org/markup-compatibility/2006">
                <mc:Choice xmlns:v="urn:schemas-microsoft-com:vml" Requires="v">
                  <p:oleObj spid="_x0000_s864219" r:id="rId28" imgW="151807" imgH="88554" progId="Equation.DSMT4">
                    <p:embed/>
                  </p:oleObj>
                </mc:Choice>
                <mc:Fallback>
                  <p:oleObj r:id="rId28" imgW="151807" imgH="88554" progId="Equation.DSMT4">
                    <p:embed/>
                    <p:pic>
                      <p:nvPicPr>
                        <p:cNvPr id="0" name="Picture 6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8" y="0"/>
                          <a:ext cx="172" cy="1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Rectangle 2"/>
          <p:cNvSpPr txBox="1">
            <a:spLocks noChangeArrowheads="1"/>
          </p:cNvSpPr>
          <p:nvPr/>
        </p:nvSpPr>
        <p:spPr>
          <a:xfrm>
            <a:off x="691952" y="341040"/>
            <a:ext cx="8064896" cy="81156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离散平稳有记忆信源</a:t>
            </a:r>
            <a:endParaRPr kumimoji="0" lang="zh-CN" altLang="en-US" sz="3400" b="1" i="0" u="none" strike="noStrike" kern="1200" cap="none" spc="0" normalizeH="0" baseline="0" noProof="0" dirty="0">
              <a:ln>
                <a:noFill/>
              </a:ln>
              <a:solidFill>
                <a:srgbClr val="00B0F0"/>
              </a:solidFill>
              <a:effectLst/>
              <a:uLnTx/>
              <a:uFillTx/>
              <a:latin typeface="Century Schoolbook" pitchFamily="18" charset="0"/>
              <a:ea typeface="微软雅黑" pitchFamily="34" charset="-122"/>
              <a:cs typeface="+mj-cs"/>
            </a:endParaRPr>
          </a:p>
        </p:txBody>
      </p:sp>
      <p:sp>
        <p:nvSpPr>
          <p:cNvPr id="32" name="灯片编号占位符 3"/>
          <p:cNvSpPr>
            <a:spLocks noGrp="1"/>
          </p:cNvSpPr>
          <p:nvPr>
            <p:ph type="sldNum" sz="quarter" idx="12"/>
          </p:nvPr>
        </p:nvSpPr>
        <p:spPr>
          <a:xfrm>
            <a:off x="8407846" y="6556200"/>
            <a:ext cx="628650" cy="257176"/>
          </a:xfrm>
        </p:spPr>
        <p:txBody>
          <a:bodyPr/>
          <a:lstStyle/>
          <a:p>
            <a:fld id="{E31375A4-56A4-47D6-9801-1991572033F7}" type="slidenum">
              <a:rPr lang="en-US" smtClean="0"/>
              <a:pPr/>
              <a:t>21</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par>
                                <p:cTn id="12" presetID="3" presetClass="entr" presetSubtype="10" fill="hold" nodeType="withEffect">
                                  <p:stCondLst>
                                    <p:cond delay="0"/>
                                  </p:stCondLst>
                                  <p:childTnLst>
                                    <p:set>
                                      <p:cBhvr>
                                        <p:cTn id="13" dur="1" fill="hold">
                                          <p:stCondLst>
                                            <p:cond delay="0"/>
                                          </p:stCondLst>
                                        </p:cTn>
                                        <p:tgtEl>
                                          <p:spTgt spid="22532"/>
                                        </p:tgtEl>
                                        <p:attrNameLst>
                                          <p:attrName>style.visibility</p:attrName>
                                        </p:attrNameLst>
                                      </p:cBhvr>
                                      <p:to>
                                        <p:strVal val="visible"/>
                                      </p:to>
                                    </p:set>
                                    <p:animEffect transition="in" filter="blinds(horizontal)">
                                      <p:cBhvr>
                                        <p:cTn id="14" dur="500"/>
                                        <p:tgtEl>
                                          <p:spTgt spid="2253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2536"/>
                                        </p:tgtEl>
                                        <p:attrNameLst>
                                          <p:attrName>style.visibility</p:attrName>
                                        </p:attrNameLst>
                                      </p:cBhvr>
                                      <p:to>
                                        <p:strVal val="visible"/>
                                      </p:to>
                                    </p:set>
                                    <p:animEffect transition="in" filter="wipe(left)">
                                      <p:cBhvr>
                                        <p:cTn id="19" dur="1000"/>
                                        <p:tgtEl>
                                          <p:spTgt spid="2253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2537"/>
                                        </p:tgtEl>
                                        <p:attrNameLst>
                                          <p:attrName>style.visibility</p:attrName>
                                        </p:attrNameLst>
                                      </p:cBhvr>
                                      <p:to>
                                        <p:strVal val="visible"/>
                                      </p:to>
                                    </p:set>
                                    <p:animEffect transition="in" filter="wipe(left)">
                                      <p:cBhvr>
                                        <p:cTn id="24" dur="1000"/>
                                        <p:tgtEl>
                                          <p:spTgt spid="2253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538"/>
                                        </p:tgtEl>
                                        <p:attrNameLst>
                                          <p:attrName>style.visibility</p:attrName>
                                        </p:attrNameLst>
                                      </p:cBhvr>
                                      <p:to>
                                        <p:strVal val="visible"/>
                                      </p:to>
                                    </p:set>
                                    <p:animEffect transition="in" filter="wipe(left)">
                                      <p:cBhvr>
                                        <p:cTn id="29" dur="1000"/>
                                        <p:tgtEl>
                                          <p:spTgt spid="2253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10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10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545"/>
                                        </p:tgtEl>
                                        <p:attrNameLst>
                                          <p:attrName>style.visibility</p:attrName>
                                        </p:attrNameLst>
                                      </p:cBhvr>
                                      <p:to>
                                        <p:strVal val="visible"/>
                                      </p:to>
                                    </p:set>
                                    <p:animEffect transition="in" filter="wipe(left)">
                                      <p:cBhvr>
                                        <p:cTn id="44" dur="1000"/>
                                        <p:tgtEl>
                                          <p:spTgt spid="22545"/>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49"/>
                                        </p:tgtEl>
                                        <p:attrNameLst>
                                          <p:attrName>style.visibility</p:attrName>
                                        </p:attrNameLst>
                                      </p:cBhvr>
                                      <p:to>
                                        <p:strVal val="visible"/>
                                      </p:to>
                                    </p:set>
                                    <p:animEffect transition="in" filter="wipe(left)">
                                      <p:cBhvr>
                                        <p:cTn id="51" dur="1000"/>
                                        <p:tgtEl>
                                          <p:spTgt spid="225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550"/>
                                        </p:tgtEl>
                                        <p:attrNameLst>
                                          <p:attrName>style.visibility</p:attrName>
                                        </p:attrNameLst>
                                      </p:cBhvr>
                                      <p:to>
                                        <p:strVal val="visible"/>
                                      </p:to>
                                    </p:set>
                                    <p:animEffect transition="in" filter="wipe(left)">
                                      <p:cBhvr>
                                        <p:cTn id="56" dur="1000"/>
                                        <p:tgtEl>
                                          <p:spTgt spid="2255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up)">
                                      <p:cBhvr>
                                        <p:cTn id="61" dur="1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平稳信源的熵</a:t>
            </a:r>
            <a:r>
              <a:rPr lang="en-US" altLang="zh-CN" dirty="0" smtClean="0"/>
              <a:t>-</a:t>
            </a:r>
            <a:r>
              <a:rPr lang="zh-CN" altLang="en-US" dirty="0" smtClean="0"/>
              <a:t>联合熵</a:t>
            </a:r>
            <a:endParaRPr lang="zh-CN" altLang="en-US" dirty="0"/>
          </a:p>
        </p:txBody>
      </p:sp>
      <p:sp>
        <p:nvSpPr>
          <p:cNvPr id="3" name="内容占位符 2"/>
          <p:cNvSpPr>
            <a:spLocks noGrp="1"/>
          </p:cNvSpPr>
          <p:nvPr>
            <p:ph idx="1"/>
          </p:nvPr>
        </p:nvSpPr>
        <p:spPr/>
        <p:txBody>
          <a:bodyPr/>
          <a:lstStyle/>
          <a:p>
            <a:r>
              <a:rPr lang="zh-CN" altLang="en-US" dirty="0" smtClean="0"/>
              <a:t>以最简单的二维平稳信源为例</a:t>
            </a:r>
            <a:r>
              <a:rPr lang="en-US" altLang="zh-CN" dirty="0" smtClean="0"/>
              <a:t>,</a:t>
            </a:r>
            <a:r>
              <a:rPr lang="zh-CN" altLang="en-US" dirty="0" smtClean="0"/>
              <a:t>它是</a:t>
            </a:r>
            <a:r>
              <a:rPr lang="en-US" altLang="zh-CN" dirty="0" smtClean="0"/>
              <a:t>N</a:t>
            </a:r>
            <a:r>
              <a:rPr lang="zh-CN" altLang="en-US" dirty="0" smtClean="0"/>
              <a:t>长为</a:t>
            </a:r>
            <a:r>
              <a:rPr lang="en-US" altLang="zh-CN" dirty="0" smtClean="0"/>
              <a:t>2</a:t>
            </a:r>
            <a:r>
              <a:rPr lang="zh-CN" altLang="en-US" dirty="0" smtClean="0"/>
              <a:t>的有记忆平稳信源。</a:t>
            </a:r>
            <a:endParaRPr lang="en-US" altLang="zh-CN" dirty="0" smtClean="0"/>
          </a:p>
          <a:p>
            <a:r>
              <a:rPr lang="zh-CN" altLang="en-US" dirty="0" smtClean="0">
                <a:solidFill>
                  <a:srgbClr val="0000FF"/>
                </a:solidFill>
                <a:latin typeface="+mj-ea"/>
                <a:ea typeface="+mj-ea"/>
              </a:rPr>
              <a:t>假设信源符号序列组之间相互独立</a:t>
            </a:r>
          </a:p>
          <a:p>
            <a:r>
              <a:rPr lang="zh-CN" altLang="en-US" dirty="0" smtClean="0"/>
              <a:t>信源               ，数学模型为</a:t>
            </a:r>
            <a:endParaRPr lang="en-US" altLang="zh-CN" dirty="0" smtClean="0"/>
          </a:p>
          <a:p>
            <a:endParaRPr lang="en-US" altLang="zh-CN" dirty="0" smtClean="0"/>
          </a:p>
          <a:p>
            <a:endParaRPr lang="en-US" altLang="zh-CN" dirty="0" smtClean="0"/>
          </a:p>
          <a:p>
            <a:r>
              <a:rPr lang="zh-CN" altLang="en-US" dirty="0" smtClean="0"/>
              <a:t>由熵的定义，可以得到信源的联合熵为</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22</a:t>
            </a:fld>
            <a:endParaRPr lang="en-US"/>
          </a:p>
        </p:txBody>
      </p:sp>
      <p:graphicFrame>
        <p:nvGraphicFramePr>
          <p:cNvPr id="233474" name="Object 2"/>
          <p:cNvGraphicFramePr>
            <a:graphicFrameLocks noGrp="1" noChangeAspect="1"/>
          </p:cNvGraphicFramePr>
          <p:nvPr>
            <p:extLst>
              <p:ext uri="{D42A27DB-BD31-4B8C-83A1-F6EECF244321}">
                <p14:modId xmlns:p14="http://schemas.microsoft.com/office/powerpoint/2010/main" val="963277189"/>
              </p:ext>
            </p:extLst>
          </p:nvPr>
        </p:nvGraphicFramePr>
        <p:xfrm>
          <a:off x="1720106" y="2984500"/>
          <a:ext cx="1555750" cy="444500"/>
        </p:xfrm>
        <a:graphic>
          <a:graphicData uri="http://schemas.openxmlformats.org/presentationml/2006/ole">
            <mc:AlternateContent xmlns:mc="http://schemas.openxmlformats.org/markup-compatibility/2006">
              <mc:Choice xmlns:v="urn:schemas-microsoft-com:vml" Requires="v">
                <p:oleObj spid="_x0000_s233873" name="Equation" r:id="rId3" imgW="799920" imgH="228600" progId="Equation.DSMT4">
                  <p:embed/>
                </p:oleObj>
              </mc:Choice>
              <mc:Fallback>
                <p:oleObj name="Equation" r:id="rId3" imgW="799920" imgH="228600" progId="Equation.DSMT4">
                  <p:embed/>
                  <p:pic>
                    <p:nvPicPr>
                      <p:cNvPr id="0" name="Picture 137"/>
                      <p:cNvPicPr>
                        <a:picLocks noGrp="1" noChangeAspect="1" noChangeArrowheads="1"/>
                      </p:cNvPicPr>
                      <p:nvPr/>
                    </p:nvPicPr>
                    <p:blipFill>
                      <a:blip r:embed="rId4"/>
                      <a:srcRect/>
                      <a:stretch>
                        <a:fillRect/>
                      </a:stretch>
                    </p:blipFill>
                    <p:spPr bwMode="auto">
                      <a:xfrm>
                        <a:off x="1720106" y="2984500"/>
                        <a:ext cx="15557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475" name="Object 3"/>
          <p:cNvGraphicFramePr>
            <a:graphicFrameLocks noGrp="1" noChangeAspect="1"/>
          </p:cNvGraphicFramePr>
          <p:nvPr>
            <p:extLst>
              <p:ext uri="{D42A27DB-BD31-4B8C-83A1-F6EECF244321}">
                <p14:modId xmlns:p14="http://schemas.microsoft.com/office/powerpoint/2010/main" val="936305018"/>
              </p:ext>
            </p:extLst>
          </p:nvPr>
        </p:nvGraphicFramePr>
        <p:xfrm>
          <a:off x="1558925" y="5432450"/>
          <a:ext cx="5492750" cy="804862"/>
        </p:xfrm>
        <a:graphic>
          <a:graphicData uri="http://schemas.openxmlformats.org/presentationml/2006/ole">
            <mc:AlternateContent xmlns:mc="http://schemas.openxmlformats.org/markup-compatibility/2006">
              <mc:Choice xmlns:v="urn:schemas-microsoft-com:vml" Requires="v">
                <p:oleObj spid="_x0000_s233874" name="Equation" r:id="rId5" imgW="3035160" imgH="444240" progId="Equation.DSMT4">
                  <p:embed/>
                </p:oleObj>
              </mc:Choice>
              <mc:Fallback>
                <p:oleObj name="Equation" r:id="rId5" imgW="3035160" imgH="444240" progId="Equation.DSMT4">
                  <p:embed/>
                  <p:pic>
                    <p:nvPicPr>
                      <p:cNvPr id="0" name="Picture 138"/>
                      <p:cNvPicPr>
                        <a:picLocks noGrp="1" noChangeAspect="1" noChangeArrowheads="1"/>
                      </p:cNvPicPr>
                      <p:nvPr/>
                    </p:nvPicPr>
                    <p:blipFill>
                      <a:blip r:embed="rId6"/>
                      <a:srcRect/>
                      <a:stretch>
                        <a:fillRect/>
                      </a:stretch>
                    </p:blipFill>
                    <p:spPr bwMode="auto">
                      <a:xfrm>
                        <a:off x="1558925" y="5432450"/>
                        <a:ext cx="5492750"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476" name="Object 4"/>
          <p:cNvGraphicFramePr>
            <a:graphicFrameLocks noGrp="1" noChangeAspect="1"/>
          </p:cNvGraphicFramePr>
          <p:nvPr>
            <p:extLst>
              <p:ext uri="{D42A27DB-BD31-4B8C-83A1-F6EECF244321}">
                <p14:modId xmlns:p14="http://schemas.microsoft.com/office/powerpoint/2010/main" val="1979034461"/>
              </p:ext>
            </p:extLst>
          </p:nvPr>
        </p:nvGraphicFramePr>
        <p:xfrm>
          <a:off x="1115616" y="3557389"/>
          <a:ext cx="5259566" cy="951731"/>
        </p:xfrm>
        <a:graphic>
          <a:graphicData uri="http://schemas.openxmlformats.org/presentationml/2006/ole">
            <mc:AlternateContent xmlns:mc="http://schemas.openxmlformats.org/markup-compatibility/2006">
              <mc:Choice xmlns:v="urn:schemas-microsoft-com:vml" Requires="v">
                <p:oleObj spid="_x0000_s233875" name="Equation" r:id="rId7" imgW="2666880" imgH="482400" progId="Equation.DSMT4">
                  <p:embed/>
                </p:oleObj>
              </mc:Choice>
              <mc:Fallback>
                <p:oleObj name="Equation" r:id="rId7" imgW="2666880" imgH="482400" progId="Equation.DSMT4">
                  <p:embed/>
                  <p:pic>
                    <p:nvPicPr>
                      <p:cNvPr id="0" name="Picture 139"/>
                      <p:cNvPicPr>
                        <a:picLocks noGrp="1" noChangeAspect="1" noChangeArrowheads="1"/>
                      </p:cNvPicPr>
                      <p:nvPr/>
                    </p:nvPicPr>
                    <p:blipFill>
                      <a:blip r:embed="rId8"/>
                      <a:srcRect/>
                      <a:stretch>
                        <a:fillRect/>
                      </a:stretch>
                    </p:blipFill>
                    <p:spPr bwMode="auto">
                      <a:xfrm>
                        <a:off x="1115616" y="3557389"/>
                        <a:ext cx="5259566" cy="95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示 17"/>
          <p:cNvGraphicFramePr/>
          <p:nvPr>
            <p:extLst>
              <p:ext uri="{D42A27DB-BD31-4B8C-83A1-F6EECF244321}">
                <p14:modId xmlns:p14="http://schemas.microsoft.com/office/powerpoint/2010/main" val="58785590"/>
              </p:ext>
            </p:extLst>
          </p:nvPr>
        </p:nvGraphicFramePr>
        <p:xfrm>
          <a:off x="0" y="2564905"/>
          <a:ext cx="9144000" cy="2664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zh-CN" altLang="en-US" dirty="0" smtClean="0"/>
              <a:t>平稳信源的熵</a:t>
            </a:r>
            <a:r>
              <a:rPr lang="en-US" altLang="zh-CN" dirty="0" smtClean="0"/>
              <a:t>-</a:t>
            </a:r>
            <a:r>
              <a:rPr lang="zh-CN" altLang="en-US" dirty="0" smtClean="0"/>
              <a:t>熵的可加性</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一般信源发出的符号序列中，前后符号之间总是存在着依赖关系，此时，可证信息熵存在关系式：</a:t>
            </a:r>
            <a:endParaRPr lang="en-US" altLang="zh-CN" dirty="0" smtClean="0"/>
          </a:p>
          <a:p>
            <a:pPr>
              <a:spcBef>
                <a:spcPts val="600"/>
              </a:spcBef>
            </a:pPr>
            <a:endParaRPr lang="en-US" altLang="zh-CN" sz="100" dirty="0" smtClean="0"/>
          </a:p>
          <a:p>
            <a:r>
              <a:rPr lang="en-US" altLang="zh-CN" dirty="0" smtClean="0"/>
              <a:t>                                                    </a:t>
            </a:r>
            <a:r>
              <a:rPr lang="zh-CN" altLang="en-US" dirty="0" smtClean="0">
                <a:solidFill>
                  <a:srgbClr val="0000FF"/>
                </a:solidFill>
              </a:rPr>
              <a:t>熵的可加性</a:t>
            </a:r>
            <a:endParaRPr lang="en-US" altLang="zh-CN" dirty="0" smtClean="0">
              <a:solidFill>
                <a:srgbClr val="0000FF"/>
              </a:solidFill>
            </a:endParaRPr>
          </a:p>
          <a:p>
            <a:endParaRPr lang="en-US" altLang="zh-CN" dirty="0" smtClean="0">
              <a:solidFill>
                <a:srgbClr val="FFC000"/>
              </a:solidFill>
            </a:endParaRPr>
          </a:p>
          <a:p>
            <a:endParaRPr lang="en-US" altLang="zh-CN" dirty="0" smtClean="0">
              <a:solidFill>
                <a:srgbClr val="FFC000"/>
              </a:solidFill>
            </a:endParaRPr>
          </a:p>
          <a:p>
            <a:endParaRPr lang="en-US" altLang="zh-CN" dirty="0" smtClean="0">
              <a:solidFill>
                <a:srgbClr val="FFC000"/>
              </a:solidFill>
            </a:endParaRPr>
          </a:p>
          <a:p>
            <a:endParaRPr lang="en-US" altLang="zh-CN" dirty="0" smtClean="0">
              <a:solidFill>
                <a:srgbClr val="FFC000"/>
              </a:solidFill>
            </a:endParaRPr>
          </a:p>
          <a:p>
            <a:endParaRPr lang="en-US" altLang="zh-CN" dirty="0" smtClean="0">
              <a:solidFill>
                <a:srgbClr val="FFC000"/>
              </a:solidFill>
            </a:endParaRPr>
          </a:p>
          <a:p>
            <a:r>
              <a:rPr lang="zh-CN" altLang="en-US" dirty="0" smtClean="0"/>
              <a:t>当前后序列符号没有依赖关系时（即    和      相互独立）</a:t>
            </a:r>
            <a:endParaRPr lang="en-US" altLang="zh-CN" dirty="0" smtClean="0"/>
          </a:p>
          <a:p>
            <a:pPr>
              <a:buNone/>
            </a:pPr>
            <a:r>
              <a:rPr lang="zh-CN" altLang="en-US" dirty="0" smtClean="0"/>
              <a:t>        有：</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23</a:t>
            </a:fld>
            <a:endParaRPr lang="en-US"/>
          </a:p>
        </p:txBody>
      </p:sp>
      <p:graphicFrame>
        <p:nvGraphicFramePr>
          <p:cNvPr id="234498" name="Object 2"/>
          <p:cNvGraphicFramePr>
            <a:graphicFrameLocks noGrp="1" noChangeAspect="1"/>
          </p:cNvGraphicFramePr>
          <p:nvPr>
            <p:extLst>
              <p:ext uri="{D42A27DB-BD31-4B8C-83A1-F6EECF244321}">
                <p14:modId xmlns:p14="http://schemas.microsoft.com/office/powerpoint/2010/main" val="3891548396"/>
              </p:ext>
            </p:extLst>
          </p:nvPr>
        </p:nvGraphicFramePr>
        <p:xfrm>
          <a:off x="898525" y="2047875"/>
          <a:ext cx="4106863" cy="517525"/>
        </p:xfrm>
        <a:graphic>
          <a:graphicData uri="http://schemas.openxmlformats.org/presentationml/2006/ole">
            <mc:AlternateContent xmlns:mc="http://schemas.openxmlformats.org/markup-compatibility/2006">
              <mc:Choice xmlns:v="urn:schemas-microsoft-com:vml" Requires="v">
                <p:oleObj spid="_x0000_s866878" name="Equation" r:id="rId8" imgW="2006280" imgH="253800" progId="Equation.DSMT4">
                  <p:embed/>
                </p:oleObj>
              </mc:Choice>
              <mc:Fallback>
                <p:oleObj name="Equation" r:id="rId8" imgW="2006280" imgH="253800" progId="Equation.DSMT4">
                  <p:embed/>
                  <p:pic>
                    <p:nvPicPr>
                      <p:cNvPr id="0" name="Picture 542"/>
                      <p:cNvPicPr>
                        <a:picLocks noGrp="1" noChangeAspect="1" noChangeArrowheads="1"/>
                      </p:cNvPicPr>
                      <p:nvPr/>
                    </p:nvPicPr>
                    <p:blipFill>
                      <a:blip r:embed="rId9"/>
                      <a:srcRect/>
                      <a:stretch>
                        <a:fillRect/>
                      </a:stretch>
                    </p:blipFill>
                    <p:spPr bwMode="auto">
                      <a:xfrm>
                        <a:off x="898525" y="2047875"/>
                        <a:ext cx="41068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499" name="Object 3"/>
          <p:cNvGraphicFramePr>
            <a:graphicFrameLocks noChangeAspect="1"/>
          </p:cNvGraphicFramePr>
          <p:nvPr/>
        </p:nvGraphicFramePr>
        <p:xfrm>
          <a:off x="4572000" y="3645024"/>
          <a:ext cx="504056" cy="420332"/>
        </p:xfrm>
        <a:graphic>
          <a:graphicData uri="http://schemas.openxmlformats.org/presentationml/2006/ole">
            <mc:AlternateContent xmlns:mc="http://schemas.openxmlformats.org/markup-compatibility/2006">
              <mc:Choice xmlns:v="urn:schemas-microsoft-com:vml" Requires="v">
                <p:oleObj spid="_x0000_s866879" name="Equation" r:id="rId10" imgW="241195" imgH="203112" progId="Equation.DSMT4">
                  <p:embed/>
                </p:oleObj>
              </mc:Choice>
              <mc:Fallback>
                <p:oleObj name="Equation" r:id="rId10" imgW="241195" imgH="203112" progId="Equation.DSMT4">
                  <p:embed/>
                  <p:pic>
                    <p:nvPicPr>
                      <p:cNvPr id="0" name="Picture 5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3645024"/>
                        <a:ext cx="504056" cy="420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0" name="Object 4"/>
          <p:cNvGraphicFramePr>
            <a:graphicFrameLocks noGrp="1" noChangeAspect="1"/>
          </p:cNvGraphicFramePr>
          <p:nvPr>
            <p:extLst>
              <p:ext uri="{D42A27DB-BD31-4B8C-83A1-F6EECF244321}">
                <p14:modId xmlns:p14="http://schemas.microsoft.com/office/powerpoint/2010/main" val="3755781185"/>
              </p:ext>
            </p:extLst>
          </p:nvPr>
        </p:nvGraphicFramePr>
        <p:xfrm>
          <a:off x="2051720" y="5805264"/>
          <a:ext cx="3948440" cy="504056"/>
        </p:xfrm>
        <a:graphic>
          <a:graphicData uri="http://schemas.openxmlformats.org/presentationml/2006/ole">
            <mc:AlternateContent xmlns:mc="http://schemas.openxmlformats.org/markup-compatibility/2006">
              <mc:Choice xmlns:v="urn:schemas-microsoft-com:vml" Requires="v">
                <p:oleObj spid="_x0000_s866880" name="Equation" r:id="rId12" imgW="1790640" imgH="228600" progId="Equation.DSMT4">
                  <p:embed/>
                </p:oleObj>
              </mc:Choice>
              <mc:Fallback>
                <p:oleObj name="Equation" r:id="rId12" imgW="1790640" imgH="228600" progId="Equation.DSMT4">
                  <p:embed/>
                  <p:pic>
                    <p:nvPicPr>
                      <p:cNvPr id="0" name="Picture 544"/>
                      <p:cNvPicPr>
                        <a:picLocks noGrp="1" noChangeAspect="1" noChangeArrowheads="1"/>
                      </p:cNvPicPr>
                      <p:nvPr/>
                    </p:nvPicPr>
                    <p:blipFill>
                      <a:blip r:embed="rId13"/>
                      <a:srcRect/>
                      <a:stretch>
                        <a:fillRect/>
                      </a:stretch>
                    </p:blipFill>
                    <p:spPr bwMode="auto">
                      <a:xfrm>
                        <a:off x="2051720" y="5805264"/>
                        <a:ext cx="394844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1" name="Object 5"/>
          <p:cNvGraphicFramePr>
            <a:graphicFrameLocks noChangeAspect="1"/>
          </p:cNvGraphicFramePr>
          <p:nvPr>
            <p:extLst>
              <p:ext uri="{D42A27DB-BD31-4B8C-83A1-F6EECF244321}">
                <p14:modId xmlns:p14="http://schemas.microsoft.com/office/powerpoint/2010/main" val="3816817666"/>
              </p:ext>
            </p:extLst>
          </p:nvPr>
        </p:nvGraphicFramePr>
        <p:xfrm>
          <a:off x="5717528" y="4005064"/>
          <a:ext cx="798688" cy="416942"/>
        </p:xfrm>
        <a:graphic>
          <a:graphicData uri="http://schemas.openxmlformats.org/presentationml/2006/ole">
            <mc:AlternateContent xmlns:mc="http://schemas.openxmlformats.org/markup-compatibility/2006">
              <mc:Choice xmlns:v="urn:schemas-microsoft-com:vml" Requires="v">
                <p:oleObj spid="_x0000_s866881" name="Equation" r:id="rId14" imgW="482391" imgH="253890" progId="Equation.DSMT4">
                  <p:embed/>
                </p:oleObj>
              </mc:Choice>
              <mc:Fallback>
                <p:oleObj name="Equation" r:id="rId14" imgW="482391" imgH="253890" progId="Equation.DSMT4">
                  <p:embed/>
                  <p:pic>
                    <p:nvPicPr>
                      <p:cNvPr id="0" name="Picture 5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7528" y="4005064"/>
                        <a:ext cx="798688" cy="4169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2" name="Object 6"/>
          <p:cNvGraphicFramePr>
            <a:graphicFrameLocks noChangeAspect="1"/>
          </p:cNvGraphicFramePr>
          <p:nvPr/>
        </p:nvGraphicFramePr>
        <p:xfrm>
          <a:off x="5364088" y="3645024"/>
          <a:ext cx="472705" cy="392857"/>
        </p:xfrm>
        <a:graphic>
          <a:graphicData uri="http://schemas.openxmlformats.org/presentationml/2006/ole">
            <mc:AlternateContent xmlns:mc="http://schemas.openxmlformats.org/markup-compatibility/2006">
              <mc:Choice xmlns:v="urn:schemas-microsoft-com:vml" Requires="v">
                <p:oleObj spid="_x0000_s866882" name="Equation" r:id="rId16" imgW="241195" imgH="203112" progId="Equation.DSMT4">
                  <p:embed/>
                </p:oleObj>
              </mc:Choice>
              <mc:Fallback>
                <p:oleObj name="Equation" r:id="rId16" imgW="241195" imgH="203112" progId="Equation.DSMT4">
                  <p:embed/>
                  <p:pic>
                    <p:nvPicPr>
                      <p:cNvPr id="0" name="Picture 5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64088" y="3645024"/>
                        <a:ext cx="472705" cy="39285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3" name="Object 7"/>
          <p:cNvGraphicFramePr>
            <a:graphicFrameLocks noChangeAspect="1"/>
          </p:cNvGraphicFramePr>
          <p:nvPr>
            <p:extLst>
              <p:ext uri="{D42A27DB-BD31-4B8C-83A1-F6EECF244321}">
                <p14:modId xmlns:p14="http://schemas.microsoft.com/office/powerpoint/2010/main" val="4135998955"/>
              </p:ext>
            </p:extLst>
          </p:nvPr>
        </p:nvGraphicFramePr>
        <p:xfrm>
          <a:off x="8232087" y="3645024"/>
          <a:ext cx="1092441" cy="292401"/>
        </p:xfrm>
        <a:graphic>
          <a:graphicData uri="http://schemas.openxmlformats.org/presentationml/2006/ole">
            <mc:AlternateContent xmlns:mc="http://schemas.openxmlformats.org/markup-compatibility/2006">
              <mc:Choice xmlns:v="urn:schemas-microsoft-com:vml" Requires="v">
                <p:oleObj spid="_x0000_s866883" name="Equation" r:id="rId18" imgW="660113" imgH="177723" progId="Equation.DSMT4">
                  <p:embed/>
                </p:oleObj>
              </mc:Choice>
              <mc:Fallback>
                <p:oleObj name="Equation" r:id="rId18" imgW="660113" imgH="177723" progId="Equation.DSMT4">
                  <p:embed/>
                  <p:pic>
                    <p:nvPicPr>
                      <p:cNvPr id="0" name="Picture 5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32087" y="3645024"/>
                        <a:ext cx="1092441" cy="29240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4" name="Object 8"/>
          <p:cNvGraphicFramePr>
            <a:graphicFrameLocks noChangeAspect="1"/>
          </p:cNvGraphicFramePr>
          <p:nvPr/>
        </p:nvGraphicFramePr>
        <p:xfrm>
          <a:off x="1619672" y="4077072"/>
          <a:ext cx="714758" cy="416942"/>
        </p:xfrm>
        <a:graphic>
          <a:graphicData uri="http://schemas.openxmlformats.org/presentationml/2006/ole">
            <mc:AlternateContent xmlns:mc="http://schemas.openxmlformats.org/markup-compatibility/2006">
              <mc:Choice xmlns:v="urn:schemas-microsoft-com:vml" Requires="v">
                <p:oleObj spid="_x0000_s866884" name="Equation" r:id="rId20" imgW="431613" imgH="253890" progId="Equation.DSMT4">
                  <p:embed/>
                </p:oleObj>
              </mc:Choice>
              <mc:Fallback>
                <p:oleObj name="Equation" r:id="rId20" imgW="431613" imgH="253890" progId="Equation.DSMT4">
                  <p:embed/>
                  <p:pic>
                    <p:nvPicPr>
                      <p:cNvPr id="0" name="Picture 5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19672" y="4077072"/>
                        <a:ext cx="714758" cy="4169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5" name="Object 9"/>
          <p:cNvGraphicFramePr>
            <a:graphicFrameLocks noChangeAspect="1"/>
          </p:cNvGraphicFramePr>
          <p:nvPr/>
        </p:nvGraphicFramePr>
        <p:xfrm>
          <a:off x="6444208" y="4509120"/>
          <a:ext cx="1261657" cy="416942"/>
        </p:xfrm>
        <a:graphic>
          <a:graphicData uri="http://schemas.openxmlformats.org/presentationml/2006/ole">
            <mc:AlternateContent xmlns:mc="http://schemas.openxmlformats.org/markup-compatibility/2006">
              <mc:Choice xmlns:v="urn:schemas-microsoft-com:vml" Requires="v">
                <p:oleObj spid="_x0000_s866885" name="Equation" r:id="rId22" imgW="761669" imgH="253890" progId="Equation.DSMT4">
                  <p:embed/>
                </p:oleObj>
              </mc:Choice>
              <mc:Fallback>
                <p:oleObj name="Equation" r:id="rId22" imgW="761669" imgH="253890" progId="Equation.DSMT4">
                  <p:embed/>
                  <p:pic>
                    <p:nvPicPr>
                      <p:cNvPr id="0" name="Picture 5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44208" y="4509120"/>
                        <a:ext cx="1261657" cy="4169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6" name="Object 10"/>
          <p:cNvGraphicFramePr>
            <a:graphicFrameLocks noChangeAspect="1"/>
          </p:cNvGraphicFramePr>
          <p:nvPr>
            <p:extLst>
              <p:ext uri="{D42A27DB-BD31-4B8C-83A1-F6EECF244321}">
                <p14:modId xmlns:p14="http://schemas.microsoft.com/office/powerpoint/2010/main" val="1694283613"/>
              </p:ext>
            </p:extLst>
          </p:nvPr>
        </p:nvGraphicFramePr>
        <p:xfrm>
          <a:off x="8925184" y="4077072"/>
          <a:ext cx="399344" cy="333012"/>
        </p:xfrm>
        <a:graphic>
          <a:graphicData uri="http://schemas.openxmlformats.org/presentationml/2006/ole">
            <mc:AlternateContent xmlns:mc="http://schemas.openxmlformats.org/markup-compatibility/2006">
              <mc:Choice xmlns:v="urn:schemas-microsoft-com:vml" Requires="v">
                <p:oleObj spid="_x0000_s866886" name="Equation" r:id="rId24" imgW="241195" imgH="203112" progId="Equation.DSMT4">
                  <p:embed/>
                </p:oleObj>
              </mc:Choice>
              <mc:Fallback>
                <p:oleObj name="Equation" r:id="rId24" imgW="241195" imgH="203112" progId="Equation.DSMT4">
                  <p:embed/>
                  <p:pic>
                    <p:nvPicPr>
                      <p:cNvPr id="0" name="Picture 55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925184" y="4077072"/>
                        <a:ext cx="399344" cy="3330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7" name="Object 11"/>
          <p:cNvGraphicFramePr>
            <a:graphicFrameLocks noChangeAspect="1"/>
          </p:cNvGraphicFramePr>
          <p:nvPr>
            <p:extLst>
              <p:ext uri="{D42A27DB-BD31-4B8C-83A1-F6EECF244321}">
                <p14:modId xmlns:p14="http://schemas.microsoft.com/office/powerpoint/2010/main" val="3745460058"/>
              </p:ext>
            </p:extLst>
          </p:nvPr>
        </p:nvGraphicFramePr>
        <p:xfrm>
          <a:off x="4747367" y="4581128"/>
          <a:ext cx="400697" cy="333012"/>
        </p:xfrm>
        <a:graphic>
          <a:graphicData uri="http://schemas.openxmlformats.org/presentationml/2006/ole">
            <mc:AlternateContent xmlns:mc="http://schemas.openxmlformats.org/markup-compatibility/2006">
              <mc:Choice xmlns:v="urn:schemas-microsoft-com:vml" Requires="v">
                <p:oleObj spid="_x0000_s866887" name="Equation" r:id="rId26" imgW="241195" imgH="203112" progId="Equation.DSMT4">
                  <p:embed/>
                </p:oleObj>
              </mc:Choice>
              <mc:Fallback>
                <p:oleObj name="Equation" r:id="rId26" imgW="241195" imgH="203112" progId="Equation.DSMT4">
                  <p:embed/>
                  <p:pic>
                    <p:nvPicPr>
                      <p:cNvPr id="0" name="Picture 55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47367" y="4581128"/>
                        <a:ext cx="400697" cy="3330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8" name="Object 12"/>
          <p:cNvGraphicFramePr>
            <a:graphicFrameLocks noChangeAspect="1"/>
          </p:cNvGraphicFramePr>
          <p:nvPr>
            <p:extLst>
              <p:ext uri="{D42A27DB-BD31-4B8C-83A1-F6EECF244321}">
                <p14:modId xmlns:p14="http://schemas.microsoft.com/office/powerpoint/2010/main" val="2091438509"/>
              </p:ext>
            </p:extLst>
          </p:nvPr>
        </p:nvGraphicFramePr>
        <p:xfrm>
          <a:off x="5724128" y="5229200"/>
          <a:ext cx="468312" cy="390525"/>
        </p:xfrm>
        <a:graphic>
          <a:graphicData uri="http://schemas.openxmlformats.org/presentationml/2006/ole">
            <mc:AlternateContent xmlns:mc="http://schemas.openxmlformats.org/markup-compatibility/2006">
              <mc:Choice xmlns:v="urn:schemas-microsoft-com:vml" Requires="v">
                <p:oleObj spid="_x0000_s866888" name="Equation" r:id="rId28" imgW="241200" imgH="203040" progId="Equation.DSMT4">
                  <p:embed/>
                </p:oleObj>
              </mc:Choice>
              <mc:Fallback>
                <p:oleObj name="Equation" r:id="rId28" imgW="241200" imgH="203040" progId="Equation.DSMT4">
                  <p:embed/>
                  <p:pic>
                    <p:nvPicPr>
                      <p:cNvPr id="0" name="Picture 552"/>
                      <p:cNvPicPr>
                        <a:picLocks noChangeAspect="1" noChangeArrowheads="1"/>
                      </p:cNvPicPr>
                      <p:nvPr/>
                    </p:nvPicPr>
                    <p:blipFill>
                      <a:blip r:embed="rId29"/>
                      <a:srcRect/>
                      <a:stretch>
                        <a:fillRect/>
                      </a:stretch>
                    </p:blipFill>
                    <p:spPr bwMode="auto">
                      <a:xfrm>
                        <a:off x="5724128" y="5229200"/>
                        <a:ext cx="468312" cy="390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9" name="Object 13"/>
          <p:cNvGraphicFramePr>
            <a:graphicFrameLocks noChangeAspect="1"/>
          </p:cNvGraphicFramePr>
          <p:nvPr>
            <p:extLst>
              <p:ext uri="{D42A27DB-BD31-4B8C-83A1-F6EECF244321}">
                <p14:modId xmlns:p14="http://schemas.microsoft.com/office/powerpoint/2010/main" val="4242738298"/>
              </p:ext>
            </p:extLst>
          </p:nvPr>
        </p:nvGraphicFramePr>
        <p:xfrm>
          <a:off x="6406356" y="5229200"/>
          <a:ext cx="469900" cy="390525"/>
        </p:xfrm>
        <a:graphic>
          <a:graphicData uri="http://schemas.openxmlformats.org/presentationml/2006/ole">
            <mc:AlternateContent xmlns:mc="http://schemas.openxmlformats.org/markup-compatibility/2006">
              <mc:Choice xmlns:v="urn:schemas-microsoft-com:vml" Requires="v">
                <p:oleObj spid="_x0000_s866889" name="Equation" r:id="rId30" imgW="241200" imgH="203040" progId="Equation.DSMT4">
                  <p:embed/>
                </p:oleObj>
              </mc:Choice>
              <mc:Fallback>
                <p:oleObj name="Equation" r:id="rId30" imgW="241200" imgH="203040" progId="Equation.DSMT4">
                  <p:embed/>
                  <p:pic>
                    <p:nvPicPr>
                      <p:cNvPr id="0" name="Picture 553"/>
                      <p:cNvPicPr>
                        <a:picLocks noChangeAspect="1" noChangeArrowheads="1"/>
                      </p:cNvPicPr>
                      <p:nvPr/>
                    </p:nvPicPr>
                    <p:blipFill>
                      <a:blip r:embed="rId31"/>
                      <a:srcRect/>
                      <a:stretch>
                        <a:fillRect/>
                      </a:stretch>
                    </p:blipFill>
                    <p:spPr bwMode="auto">
                      <a:xfrm>
                        <a:off x="6406356" y="5229200"/>
                        <a:ext cx="469900" cy="390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49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5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5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45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45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45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45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4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450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50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4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dirty="0" smtClean="0"/>
              <a:t>熵可加性的分析</a:t>
            </a:r>
            <a:endParaRPr lang="zh-CN" altLang="en-US" dirty="0"/>
          </a:p>
        </p:txBody>
      </p:sp>
      <p:sp>
        <p:nvSpPr>
          <p:cNvPr id="76803" name="Rectangle 3"/>
          <p:cNvSpPr>
            <a:spLocks noGrp="1" noChangeArrowheads="1"/>
          </p:cNvSpPr>
          <p:nvPr>
            <p:ph type="body" idx="1"/>
          </p:nvPr>
        </p:nvSpPr>
        <p:spPr>
          <a:xfrm>
            <a:off x="611560" y="1196752"/>
            <a:ext cx="7992888" cy="2448272"/>
          </a:xfrm>
        </p:spPr>
        <p:txBody>
          <a:bodyPr>
            <a:normAutofit/>
          </a:bodyPr>
          <a:lstStyle/>
          <a:p>
            <a:pPr>
              <a:buNone/>
            </a:pPr>
            <a:r>
              <a:rPr lang="zh-CN" altLang="en-US" dirty="0" smtClean="0"/>
              <a:t>    观察</a:t>
            </a:r>
            <a:endParaRPr lang="en-US" altLang="zh-CN" dirty="0" smtClean="0"/>
          </a:p>
          <a:p>
            <a:pPr lvl="1">
              <a:buNone/>
            </a:pPr>
            <a:endParaRPr lang="en-US" altLang="zh-CN" sz="900" dirty="0" smtClean="0"/>
          </a:p>
          <a:p>
            <a:pPr lvl="1"/>
            <a:r>
              <a:rPr lang="zh-CN" altLang="en-US" dirty="0" smtClean="0"/>
              <a:t>由于条件熵小于无条件熵</a:t>
            </a:r>
            <a:endParaRPr lang="en-US" altLang="zh-CN" dirty="0" smtClean="0"/>
          </a:p>
          <a:p>
            <a:pPr lvl="1"/>
            <a:endParaRPr lang="en-US" altLang="zh-CN" dirty="0" smtClean="0"/>
          </a:p>
          <a:p>
            <a:pPr lvl="1"/>
            <a:r>
              <a:rPr lang="zh-CN" altLang="en-US" dirty="0" smtClean="0"/>
              <a:t>所以</a:t>
            </a:r>
            <a:endParaRPr lang="en-US" altLang="zh-CN" dirty="0" smtClean="0"/>
          </a:p>
          <a:p>
            <a:pPr lvl="1"/>
            <a:endParaRPr lang="zh-CN" altLang="en-US" dirty="0" smtClean="0"/>
          </a:p>
        </p:txBody>
      </p:sp>
      <p:sp>
        <p:nvSpPr>
          <p:cNvPr id="6" name="灯片编号占位符 5"/>
          <p:cNvSpPr>
            <a:spLocks noGrp="1"/>
          </p:cNvSpPr>
          <p:nvPr>
            <p:ph type="sldNum" sz="quarter" idx="12"/>
          </p:nvPr>
        </p:nvSpPr>
        <p:spPr/>
        <p:txBody>
          <a:bodyPr/>
          <a:lstStyle/>
          <a:p>
            <a:fld id="{C50F8895-6CBD-4DAF-BA09-E50B213D1448}" type="slidenum">
              <a:rPr lang="en-US" altLang="zh-CN" smtClean="0"/>
              <a:pPr/>
              <a:t>24</a:t>
            </a:fld>
            <a:endParaRPr lang="en-US" altLang="zh-CN" dirty="0"/>
          </a:p>
        </p:txBody>
      </p:sp>
      <p:graphicFrame>
        <p:nvGraphicFramePr>
          <p:cNvPr id="254977" name="Object 1"/>
          <p:cNvGraphicFramePr>
            <a:graphicFrameLocks noChangeAspect="1"/>
          </p:cNvGraphicFramePr>
          <p:nvPr>
            <p:extLst>
              <p:ext uri="{D42A27DB-BD31-4B8C-83A1-F6EECF244321}">
                <p14:modId xmlns:p14="http://schemas.microsoft.com/office/powerpoint/2010/main" val="3687092037"/>
              </p:ext>
            </p:extLst>
          </p:nvPr>
        </p:nvGraphicFramePr>
        <p:xfrm>
          <a:off x="2051720" y="1196752"/>
          <a:ext cx="4484688" cy="561975"/>
        </p:xfrm>
        <a:graphic>
          <a:graphicData uri="http://schemas.openxmlformats.org/presentationml/2006/ole">
            <mc:AlternateContent xmlns:mc="http://schemas.openxmlformats.org/markup-compatibility/2006">
              <mc:Choice xmlns:v="urn:schemas-microsoft-com:vml" Requires="v">
                <p:oleObj spid="_x0000_s255377" name="Equation" r:id="rId4" imgW="1765080" imgH="228600" progId="Equation.DSMT4">
                  <p:embed/>
                </p:oleObj>
              </mc:Choice>
              <mc:Fallback>
                <p:oleObj name="Equation" r:id="rId4" imgW="1765080" imgH="228600" progId="Equation.DSMT4">
                  <p:embed/>
                  <p:pic>
                    <p:nvPicPr>
                      <p:cNvPr id="0" name="Picture 137"/>
                      <p:cNvPicPr>
                        <a:picLocks noChangeAspect="1" noChangeArrowheads="1"/>
                      </p:cNvPicPr>
                      <p:nvPr/>
                    </p:nvPicPr>
                    <p:blipFill>
                      <a:blip r:embed="rId5"/>
                      <a:srcRect/>
                      <a:stretch>
                        <a:fillRect/>
                      </a:stretch>
                    </p:blipFill>
                    <p:spPr bwMode="auto">
                      <a:xfrm>
                        <a:off x="2051720" y="1196752"/>
                        <a:ext cx="448468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78" name="Object 2"/>
          <p:cNvGraphicFramePr>
            <a:graphicFrameLocks noChangeAspect="1"/>
          </p:cNvGraphicFramePr>
          <p:nvPr>
            <p:extLst>
              <p:ext uri="{D42A27DB-BD31-4B8C-83A1-F6EECF244321}">
                <p14:modId xmlns:p14="http://schemas.microsoft.com/office/powerpoint/2010/main" val="1167697057"/>
              </p:ext>
            </p:extLst>
          </p:nvPr>
        </p:nvGraphicFramePr>
        <p:xfrm>
          <a:off x="4662884" y="1982291"/>
          <a:ext cx="3365500" cy="582613"/>
        </p:xfrm>
        <a:graphic>
          <a:graphicData uri="http://schemas.openxmlformats.org/presentationml/2006/ole">
            <mc:AlternateContent xmlns:mc="http://schemas.openxmlformats.org/markup-compatibility/2006">
              <mc:Choice xmlns:v="urn:schemas-microsoft-com:vml" Requires="v">
                <p:oleObj spid="_x0000_s255378" name="Equation" r:id="rId6" imgW="1320480" imgH="228600" progId="Equation.DSMT4">
                  <p:embed/>
                </p:oleObj>
              </mc:Choice>
              <mc:Fallback>
                <p:oleObj name="Equation" r:id="rId6" imgW="1320480" imgH="228600" progId="Equation.DSMT4">
                  <p:embed/>
                  <p:pic>
                    <p:nvPicPr>
                      <p:cNvPr id="0" name="Picture 138"/>
                      <p:cNvPicPr>
                        <a:picLocks noChangeAspect="1" noChangeArrowheads="1"/>
                      </p:cNvPicPr>
                      <p:nvPr/>
                    </p:nvPicPr>
                    <p:blipFill>
                      <a:blip r:embed="rId7"/>
                      <a:srcRect/>
                      <a:stretch>
                        <a:fillRect/>
                      </a:stretch>
                    </p:blipFill>
                    <p:spPr bwMode="auto">
                      <a:xfrm>
                        <a:off x="4662884" y="1982291"/>
                        <a:ext cx="336550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80" name="Object 4"/>
          <p:cNvGraphicFramePr>
            <a:graphicFrameLocks noChangeAspect="1"/>
          </p:cNvGraphicFramePr>
          <p:nvPr>
            <p:extLst>
              <p:ext uri="{D42A27DB-BD31-4B8C-83A1-F6EECF244321}">
                <p14:modId xmlns:p14="http://schemas.microsoft.com/office/powerpoint/2010/main" val="2157179579"/>
              </p:ext>
            </p:extLst>
          </p:nvPr>
        </p:nvGraphicFramePr>
        <p:xfrm>
          <a:off x="2195736" y="2842642"/>
          <a:ext cx="3740150" cy="514350"/>
        </p:xfrm>
        <a:graphic>
          <a:graphicData uri="http://schemas.openxmlformats.org/presentationml/2006/ole">
            <mc:AlternateContent xmlns:mc="http://schemas.openxmlformats.org/markup-compatibility/2006">
              <mc:Choice xmlns:v="urn:schemas-microsoft-com:vml" Requires="v">
                <p:oleObj spid="_x0000_s255379" name="Equation" r:id="rId8" imgW="1524000" imgH="228600" progId="Equation.DSMT4">
                  <p:embed/>
                </p:oleObj>
              </mc:Choice>
              <mc:Fallback>
                <p:oleObj name="Equation" r:id="rId8" imgW="1524000" imgH="228600" progId="Equation.DSMT4">
                  <p:embed/>
                  <p:pic>
                    <p:nvPicPr>
                      <p:cNvPr id="0" name="Picture 1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736" y="2842642"/>
                        <a:ext cx="3740150" cy="514350"/>
                      </a:xfrm>
                      <a:prstGeom prst="rect">
                        <a:avLst/>
                      </a:prstGeom>
                      <a:solidFill>
                        <a:srgbClr val="008000"/>
                      </a:solidFill>
                    </p:spPr>
                  </p:pic>
                </p:oleObj>
              </mc:Fallback>
            </mc:AlternateContent>
          </a:graphicData>
        </a:graphic>
      </p:graphicFrame>
      <p:graphicFrame>
        <p:nvGraphicFramePr>
          <p:cNvPr id="10" name="图示 9"/>
          <p:cNvGraphicFramePr/>
          <p:nvPr>
            <p:extLst>
              <p:ext uri="{D42A27DB-BD31-4B8C-83A1-F6EECF244321}">
                <p14:modId xmlns:p14="http://schemas.microsoft.com/office/powerpoint/2010/main" val="3791448177"/>
              </p:ext>
            </p:extLst>
          </p:nvPr>
        </p:nvGraphicFramePr>
        <p:xfrm>
          <a:off x="827584" y="3284984"/>
          <a:ext cx="7776864" cy="316835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49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8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49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19872" y="2819102"/>
            <a:ext cx="4320480" cy="19442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b="1">
              <a:latin typeface="+mj-ea"/>
              <a:ea typeface="+mj-ea"/>
            </a:endParaRPr>
          </a:p>
        </p:txBody>
      </p:sp>
      <p:sp>
        <p:nvSpPr>
          <p:cNvPr id="72709" name="Rectangle 5"/>
          <p:cNvSpPr>
            <a:spLocks noGrp="1" noChangeArrowheads="1"/>
          </p:cNvSpPr>
          <p:nvPr>
            <p:ph type="title"/>
          </p:nvPr>
        </p:nvSpPr>
        <p:spPr/>
        <p:txBody>
          <a:bodyPr/>
          <a:lstStyle/>
          <a:p>
            <a:r>
              <a:rPr lang="zh-CN" altLang="en-US" dirty="0" smtClean="0"/>
              <a:t>二维平稳信源</a:t>
            </a:r>
            <a:r>
              <a:rPr lang="en-US" altLang="zh-CN" dirty="0" smtClean="0"/>
              <a:t>VS</a:t>
            </a:r>
            <a:r>
              <a:rPr lang="zh-CN" altLang="en-US" dirty="0" smtClean="0"/>
              <a:t>二次扩展信源</a:t>
            </a:r>
            <a:endParaRPr lang="zh-CN" altLang="en-US" dirty="0"/>
          </a:p>
        </p:txBody>
      </p:sp>
      <p:sp>
        <p:nvSpPr>
          <p:cNvPr id="72711" name="Rectangle 7"/>
          <p:cNvSpPr>
            <a:spLocks noGrp="1" noChangeArrowheads="1"/>
          </p:cNvSpPr>
          <p:nvPr>
            <p:ph type="body" idx="1"/>
          </p:nvPr>
        </p:nvSpPr>
        <p:spPr>
          <a:xfrm>
            <a:off x="539552" y="1196752"/>
            <a:ext cx="8064896" cy="5112568"/>
          </a:xfrm>
        </p:spPr>
        <p:txBody>
          <a:bodyPr>
            <a:normAutofit fontScale="85000" lnSpcReduction="20000"/>
          </a:bodyPr>
          <a:lstStyle/>
          <a:p>
            <a:r>
              <a:rPr lang="zh-CN" altLang="en-US" dirty="0" smtClean="0"/>
              <a:t>若</a:t>
            </a:r>
            <a:r>
              <a:rPr lang="en-US" altLang="zh-CN" dirty="0" smtClean="0"/>
              <a:t>X1</a:t>
            </a:r>
            <a:r>
              <a:rPr lang="zh-CN" altLang="en-US" dirty="0" smtClean="0"/>
              <a:t>和</a:t>
            </a:r>
            <a:r>
              <a:rPr lang="en-US" altLang="zh-CN" dirty="0" smtClean="0"/>
              <a:t>X2</a:t>
            </a:r>
            <a:r>
              <a:rPr lang="zh-CN" altLang="en-US" dirty="0" smtClean="0"/>
              <a:t>取值于同一集合：</a:t>
            </a:r>
          </a:p>
          <a:p>
            <a:r>
              <a:rPr lang="zh-CN" altLang="zh-CN" dirty="0" smtClean="0">
                <a:latin typeface="+mj-ea"/>
              </a:rPr>
              <a:t>~的</a:t>
            </a:r>
            <a:r>
              <a:rPr lang="en-US" altLang="zh-CN" i="1" dirty="0" smtClean="0">
                <a:latin typeface="+mj-ea"/>
              </a:rPr>
              <a:t>2</a:t>
            </a:r>
            <a:r>
              <a:rPr lang="zh-CN" altLang="zh-CN" dirty="0" smtClean="0">
                <a:latin typeface="+mj-ea"/>
              </a:rPr>
              <a:t>次扩展信源：</a:t>
            </a:r>
          </a:p>
          <a:p>
            <a:r>
              <a:rPr lang="zh-CN" altLang="zh-CN" dirty="0" smtClean="0">
                <a:latin typeface="+mj-ea"/>
              </a:rPr>
              <a:t>有记忆信源：</a:t>
            </a:r>
          </a:p>
          <a:p>
            <a:endParaRPr lang="en-US" altLang="zh-CN" dirty="0" smtClean="0"/>
          </a:p>
          <a:p>
            <a:r>
              <a:rPr lang="en-US" altLang="zh-CN" dirty="0" smtClean="0">
                <a:latin typeface="+mj-ea"/>
              </a:rPr>
              <a:t>                </a:t>
            </a:r>
            <a:r>
              <a:rPr lang="zh-CN" altLang="zh-CN" dirty="0" smtClean="0">
                <a:latin typeface="+mj-ea"/>
              </a:rPr>
              <a:t>维拉图</a:t>
            </a:r>
          </a:p>
          <a:p>
            <a:endParaRPr lang="en-US" altLang="zh-CN" dirty="0" smtClean="0"/>
          </a:p>
          <a:p>
            <a:r>
              <a:rPr lang="zh-CN" altLang="en-US" dirty="0" smtClean="0">
                <a:solidFill>
                  <a:srgbClr val="0000FF"/>
                </a:solidFill>
                <a:latin typeface="+mj-ea"/>
              </a:rPr>
              <a:t>物理意义：</a:t>
            </a:r>
            <a:endParaRPr lang="en-US" altLang="zh-CN" dirty="0" smtClean="0">
              <a:solidFill>
                <a:srgbClr val="0000FF"/>
              </a:solidFill>
              <a:latin typeface="+mj-ea"/>
            </a:endParaRPr>
          </a:p>
          <a:p>
            <a:pPr>
              <a:buNone/>
            </a:pPr>
            <a:r>
              <a:rPr lang="en-US" altLang="zh-CN" dirty="0" smtClean="0">
                <a:latin typeface="+mj-ea"/>
              </a:rPr>
              <a:t>          </a:t>
            </a:r>
            <a:r>
              <a:rPr lang="zh-CN" altLang="zh-CN" dirty="0" smtClean="0">
                <a:latin typeface="+mj-ea"/>
              </a:rPr>
              <a:t>分组长度为2的有记忆信源, 其信息量等于第一个符号单独提供的信息量，加上已知第一个符号时第二个符号又提供的信息量。由于第一个符号多少提供了关于第二个符号的一些信息，因此其小于无记忆信源的熵。</a:t>
            </a:r>
            <a:endParaRPr lang="zh-CN" altLang="en-US" dirty="0"/>
          </a:p>
        </p:txBody>
      </p:sp>
      <p:sp>
        <p:nvSpPr>
          <p:cNvPr id="7" name="灯片编号占位符 5"/>
          <p:cNvSpPr>
            <a:spLocks noGrp="1"/>
          </p:cNvSpPr>
          <p:nvPr>
            <p:ph type="sldNum" sz="quarter" idx="12"/>
          </p:nvPr>
        </p:nvSpPr>
        <p:spPr/>
        <p:txBody>
          <a:bodyPr/>
          <a:lstStyle/>
          <a:p>
            <a:fld id="{0091650F-8A3E-43B1-BEE7-8B94169063C6}" type="slidenum">
              <a:rPr lang="en-US" altLang="zh-CN" smtClean="0"/>
              <a:pPr/>
              <a:t>25</a:t>
            </a:fld>
            <a:endParaRPr lang="en-US" altLang="zh-CN"/>
          </a:p>
        </p:txBody>
      </p:sp>
      <p:graphicFrame>
        <p:nvGraphicFramePr>
          <p:cNvPr id="72708" name="Object 4"/>
          <p:cNvGraphicFramePr>
            <a:graphicFrameLocks noGrp="1" noChangeAspect="1"/>
          </p:cNvGraphicFramePr>
          <p:nvPr>
            <p:ph idx="4294967295"/>
          </p:nvPr>
        </p:nvGraphicFramePr>
        <p:xfrm>
          <a:off x="0" y="3860800"/>
          <a:ext cx="114300" cy="190500"/>
        </p:xfrm>
        <a:graphic>
          <a:graphicData uri="http://schemas.openxmlformats.org/presentationml/2006/ole">
            <mc:AlternateContent xmlns:mc="http://schemas.openxmlformats.org/markup-compatibility/2006">
              <mc:Choice xmlns:v="urn:schemas-microsoft-com:vml" Requires="v">
                <p:oleObj spid="_x0000_s878635" name="Equation" r:id="rId4" imgW="114201" imgH="190335" progId="Equation.DSMT4">
                  <p:embed/>
                </p:oleObj>
              </mc:Choice>
              <mc:Fallback>
                <p:oleObj name="Equation" r:id="rId4" imgW="114201" imgH="190335" progId="Equation.DSMT4">
                  <p:embed/>
                  <p:pic>
                    <p:nvPicPr>
                      <p:cNvPr id="0" name="Picture 36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60800"/>
                        <a:ext cx="1143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7" name="Object 5"/>
          <p:cNvGraphicFramePr>
            <a:graphicFrameLocks noChangeAspect="1"/>
          </p:cNvGraphicFramePr>
          <p:nvPr>
            <p:extLst>
              <p:ext uri="{D42A27DB-BD31-4B8C-83A1-F6EECF244321}">
                <p14:modId xmlns:p14="http://schemas.microsoft.com/office/powerpoint/2010/main" val="4188420571"/>
              </p:ext>
            </p:extLst>
          </p:nvPr>
        </p:nvGraphicFramePr>
        <p:xfrm>
          <a:off x="4572000" y="1124744"/>
          <a:ext cx="3384376" cy="495768"/>
        </p:xfrm>
        <a:graphic>
          <a:graphicData uri="http://schemas.openxmlformats.org/presentationml/2006/ole">
            <mc:AlternateContent xmlns:mc="http://schemas.openxmlformats.org/markup-compatibility/2006">
              <mc:Choice xmlns:v="urn:schemas-microsoft-com:vml" Requires="v">
                <p:oleObj spid="_x0000_s878636" name="Equation" r:id="rId6" imgW="1562040" imgH="228600" progId="Equation.DSMT4">
                  <p:embed/>
                </p:oleObj>
              </mc:Choice>
              <mc:Fallback>
                <p:oleObj name="Equation" r:id="rId6" imgW="1562040" imgH="228600" progId="Equation.DSMT4">
                  <p:embed/>
                  <p:pic>
                    <p:nvPicPr>
                      <p:cNvPr id="0" name="Picture 364"/>
                      <p:cNvPicPr>
                        <a:picLocks noChangeAspect="1" noChangeArrowheads="1"/>
                      </p:cNvPicPr>
                      <p:nvPr/>
                    </p:nvPicPr>
                    <p:blipFill>
                      <a:blip r:embed="rId7"/>
                      <a:srcRect/>
                      <a:stretch>
                        <a:fillRect/>
                      </a:stretch>
                    </p:blipFill>
                    <p:spPr bwMode="auto">
                      <a:xfrm>
                        <a:off x="4572000" y="1124744"/>
                        <a:ext cx="3384376" cy="49576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49158" name="Object 6"/>
          <p:cNvGraphicFramePr>
            <a:graphicFrameLocks noChangeAspect="1"/>
          </p:cNvGraphicFramePr>
          <p:nvPr>
            <p:extLst>
              <p:ext uri="{D42A27DB-BD31-4B8C-83A1-F6EECF244321}">
                <p14:modId xmlns:p14="http://schemas.microsoft.com/office/powerpoint/2010/main" val="2253989098"/>
              </p:ext>
            </p:extLst>
          </p:nvPr>
        </p:nvGraphicFramePr>
        <p:xfrm>
          <a:off x="3203848" y="1700808"/>
          <a:ext cx="1576387" cy="457200"/>
        </p:xfrm>
        <a:graphic>
          <a:graphicData uri="http://schemas.openxmlformats.org/presentationml/2006/ole">
            <mc:AlternateContent xmlns:mc="http://schemas.openxmlformats.org/markup-compatibility/2006">
              <mc:Choice xmlns:v="urn:schemas-microsoft-com:vml" Requires="v">
                <p:oleObj spid="_x0000_s878637" name="Equation" r:id="rId8" imgW="787320" imgH="228600" progId="Equation.DSMT4">
                  <p:embed/>
                </p:oleObj>
              </mc:Choice>
              <mc:Fallback>
                <p:oleObj name="Equation" r:id="rId8" imgW="787320" imgH="228600" progId="Equation.DSMT4">
                  <p:embed/>
                  <p:pic>
                    <p:nvPicPr>
                      <p:cNvPr id="0" name="Picture 365"/>
                      <p:cNvPicPr>
                        <a:picLocks noChangeAspect="1" noChangeArrowheads="1"/>
                      </p:cNvPicPr>
                      <p:nvPr/>
                    </p:nvPicPr>
                    <p:blipFill>
                      <a:blip r:embed="rId9"/>
                      <a:srcRect/>
                      <a:stretch>
                        <a:fillRect/>
                      </a:stretch>
                    </p:blipFill>
                    <p:spPr bwMode="auto">
                      <a:xfrm>
                        <a:off x="3203848" y="1700808"/>
                        <a:ext cx="1576387"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9" name="Object 7"/>
          <p:cNvGraphicFramePr>
            <a:graphicFrameLocks noChangeAspect="1"/>
          </p:cNvGraphicFramePr>
          <p:nvPr>
            <p:extLst>
              <p:ext uri="{D42A27DB-BD31-4B8C-83A1-F6EECF244321}">
                <p14:modId xmlns:p14="http://schemas.microsoft.com/office/powerpoint/2010/main" val="3953598771"/>
              </p:ext>
            </p:extLst>
          </p:nvPr>
        </p:nvGraphicFramePr>
        <p:xfrm>
          <a:off x="4788024" y="1700808"/>
          <a:ext cx="3379788" cy="457200"/>
        </p:xfrm>
        <a:graphic>
          <a:graphicData uri="http://schemas.openxmlformats.org/presentationml/2006/ole">
            <mc:AlternateContent xmlns:mc="http://schemas.openxmlformats.org/markup-compatibility/2006">
              <mc:Choice xmlns:v="urn:schemas-microsoft-com:vml" Requires="v">
                <p:oleObj spid="_x0000_s878638" name="Equation" r:id="rId10" imgW="1688760" imgH="228600" progId="Equation.DSMT4">
                  <p:embed/>
                </p:oleObj>
              </mc:Choice>
              <mc:Fallback>
                <p:oleObj name="Equation" r:id="rId10" imgW="1688760" imgH="228600" progId="Equation.DSMT4">
                  <p:embed/>
                  <p:pic>
                    <p:nvPicPr>
                      <p:cNvPr id="0" name="Picture 366"/>
                      <p:cNvPicPr>
                        <a:picLocks noChangeAspect="1" noChangeArrowheads="1"/>
                      </p:cNvPicPr>
                      <p:nvPr/>
                    </p:nvPicPr>
                    <p:blipFill>
                      <a:blip r:embed="rId11"/>
                      <a:srcRect/>
                      <a:stretch>
                        <a:fillRect/>
                      </a:stretch>
                    </p:blipFill>
                    <p:spPr bwMode="auto">
                      <a:xfrm>
                        <a:off x="4788024" y="1700808"/>
                        <a:ext cx="3379788"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5511" name="Object 7"/>
          <p:cNvGraphicFramePr>
            <a:graphicFrameLocks noChangeAspect="1"/>
          </p:cNvGraphicFramePr>
          <p:nvPr>
            <p:extLst>
              <p:ext uri="{D42A27DB-BD31-4B8C-83A1-F6EECF244321}">
                <p14:modId xmlns:p14="http://schemas.microsoft.com/office/powerpoint/2010/main" val="2502192604"/>
              </p:ext>
            </p:extLst>
          </p:nvPr>
        </p:nvGraphicFramePr>
        <p:xfrm>
          <a:off x="2555776" y="2276872"/>
          <a:ext cx="1576388" cy="457200"/>
        </p:xfrm>
        <a:graphic>
          <a:graphicData uri="http://schemas.openxmlformats.org/presentationml/2006/ole">
            <mc:AlternateContent xmlns:mc="http://schemas.openxmlformats.org/markup-compatibility/2006">
              <mc:Choice xmlns:v="urn:schemas-microsoft-com:vml" Requires="v">
                <p:oleObj spid="_x0000_s878639" name="Equation" r:id="rId12" imgW="787320" imgH="228600" progId="Equation.DSMT4">
                  <p:embed/>
                </p:oleObj>
              </mc:Choice>
              <mc:Fallback>
                <p:oleObj name="Equation" r:id="rId12" imgW="787320" imgH="228600" progId="Equation.DSMT4">
                  <p:embed/>
                  <p:pic>
                    <p:nvPicPr>
                      <p:cNvPr id="0" name="Picture 367"/>
                      <p:cNvPicPr>
                        <a:picLocks noChangeAspect="1" noChangeArrowheads="1"/>
                      </p:cNvPicPr>
                      <p:nvPr/>
                    </p:nvPicPr>
                    <p:blipFill>
                      <a:blip r:embed="rId13"/>
                      <a:srcRect/>
                      <a:stretch>
                        <a:fillRect/>
                      </a:stretch>
                    </p:blipFill>
                    <p:spPr bwMode="auto">
                      <a:xfrm>
                        <a:off x="2555776" y="2276872"/>
                        <a:ext cx="1576388"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5512" name="Object 8"/>
          <p:cNvGraphicFramePr>
            <a:graphicFrameLocks noChangeAspect="1"/>
          </p:cNvGraphicFramePr>
          <p:nvPr>
            <p:extLst>
              <p:ext uri="{D42A27DB-BD31-4B8C-83A1-F6EECF244321}">
                <p14:modId xmlns:p14="http://schemas.microsoft.com/office/powerpoint/2010/main" val="2602874006"/>
              </p:ext>
            </p:extLst>
          </p:nvPr>
        </p:nvGraphicFramePr>
        <p:xfrm>
          <a:off x="4067944" y="2276872"/>
          <a:ext cx="2693987" cy="457200"/>
        </p:xfrm>
        <a:graphic>
          <a:graphicData uri="http://schemas.openxmlformats.org/presentationml/2006/ole">
            <mc:AlternateContent xmlns:mc="http://schemas.openxmlformats.org/markup-compatibility/2006">
              <mc:Choice xmlns:v="urn:schemas-microsoft-com:vml" Requires="v">
                <p:oleObj spid="_x0000_s878640" name="Equation" r:id="rId14" imgW="1346040" imgH="228600" progId="Equation.DSMT4">
                  <p:embed/>
                </p:oleObj>
              </mc:Choice>
              <mc:Fallback>
                <p:oleObj name="Equation" r:id="rId14" imgW="1346040" imgH="228600" progId="Equation.DSMT4">
                  <p:embed/>
                  <p:pic>
                    <p:nvPicPr>
                      <p:cNvPr id="0" name="Picture 368"/>
                      <p:cNvPicPr>
                        <a:picLocks noChangeAspect="1" noChangeArrowheads="1"/>
                      </p:cNvPicPr>
                      <p:nvPr/>
                    </p:nvPicPr>
                    <p:blipFill>
                      <a:blip r:embed="rId15"/>
                      <a:srcRect/>
                      <a:stretch>
                        <a:fillRect/>
                      </a:stretch>
                    </p:blipFill>
                    <p:spPr bwMode="auto">
                      <a:xfrm>
                        <a:off x="4067944" y="2276872"/>
                        <a:ext cx="2693987"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5513" name="Object 9"/>
          <p:cNvGraphicFramePr>
            <a:graphicFrameLocks noChangeAspect="1"/>
          </p:cNvGraphicFramePr>
          <p:nvPr>
            <p:extLst>
              <p:ext uri="{D42A27DB-BD31-4B8C-83A1-F6EECF244321}">
                <p14:modId xmlns:p14="http://schemas.microsoft.com/office/powerpoint/2010/main" val="3757429734"/>
              </p:ext>
            </p:extLst>
          </p:nvPr>
        </p:nvGraphicFramePr>
        <p:xfrm>
          <a:off x="6780212" y="2276872"/>
          <a:ext cx="2363788" cy="457200"/>
        </p:xfrm>
        <a:graphic>
          <a:graphicData uri="http://schemas.openxmlformats.org/presentationml/2006/ole">
            <mc:AlternateContent xmlns:mc="http://schemas.openxmlformats.org/markup-compatibility/2006">
              <mc:Choice xmlns:v="urn:schemas-microsoft-com:vml" Requires="v">
                <p:oleObj spid="_x0000_s878641" name="Equation" r:id="rId16" imgW="1180800" imgH="228600" progId="Equation.DSMT4">
                  <p:embed/>
                </p:oleObj>
              </mc:Choice>
              <mc:Fallback>
                <p:oleObj name="Equation" r:id="rId16" imgW="1180800" imgH="228600" progId="Equation.DSMT4">
                  <p:embed/>
                  <p:pic>
                    <p:nvPicPr>
                      <p:cNvPr id="0" name="Picture 369"/>
                      <p:cNvPicPr>
                        <a:picLocks noChangeAspect="1" noChangeArrowheads="1"/>
                      </p:cNvPicPr>
                      <p:nvPr/>
                    </p:nvPicPr>
                    <p:blipFill>
                      <a:blip r:embed="rId17"/>
                      <a:srcRect/>
                      <a:stretch>
                        <a:fillRect/>
                      </a:stretch>
                    </p:blipFill>
                    <p:spPr bwMode="auto">
                      <a:xfrm>
                        <a:off x="6780212" y="2276872"/>
                        <a:ext cx="2363788"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1"/>
          <p:cNvGraphicFramePr>
            <a:graphicFrameLocks noChangeAspect="1"/>
          </p:cNvGraphicFramePr>
          <p:nvPr/>
        </p:nvGraphicFramePr>
        <p:xfrm>
          <a:off x="3463553" y="2780928"/>
          <a:ext cx="4222750" cy="1890712"/>
        </p:xfrm>
        <a:graphic>
          <a:graphicData uri="http://schemas.openxmlformats.org/presentationml/2006/ole">
            <mc:AlternateContent xmlns:mc="http://schemas.openxmlformats.org/markup-compatibility/2006">
              <mc:Choice xmlns:v="urn:schemas-microsoft-com:vml" Requires="v">
                <p:oleObj spid="_x0000_s878642" name="Visio" r:id="rId18" imgW="4528980" imgH="1984075" progId="Visio.Drawing.11">
                  <p:embed/>
                </p:oleObj>
              </mc:Choice>
              <mc:Fallback>
                <p:oleObj name="Visio" r:id="rId18" imgW="4528980" imgH="1984075" progId="Visio.Drawing.11">
                  <p:embed/>
                  <p:pic>
                    <p:nvPicPr>
                      <p:cNvPr id="0" name="Picture 37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63553" y="2780928"/>
                        <a:ext cx="4222750" cy="18907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11">
                                            <p:txEl>
                                              <p:pRg st="1" end="1"/>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49158"/>
                                        </p:tgtEl>
                                        <p:attrNameLst>
                                          <p:attrName>style.visibility</p:attrName>
                                        </p:attrNameLst>
                                      </p:cBhvr>
                                      <p:to>
                                        <p:strVal val="visible"/>
                                      </p:to>
                                    </p:set>
                                    <p:animEffect transition="in" filter="wipe(left)">
                                      <p:cBhvr>
                                        <p:cTn id="9" dur="1000"/>
                                        <p:tgtEl>
                                          <p:spTgt spid="49158"/>
                                        </p:tgtEl>
                                      </p:cBhvr>
                                    </p:animEffect>
                                  </p:childTnLst>
                                </p:cTn>
                              </p:par>
                              <p:par>
                                <p:cTn id="10" presetID="1" presetClass="entr" presetSubtype="0" fill="hold" nodeType="withEffect">
                                  <p:stCondLst>
                                    <p:cond delay="0"/>
                                  </p:stCondLst>
                                  <p:childTnLst>
                                    <p:set>
                                      <p:cBhvr>
                                        <p:cTn id="11" dur="1" fill="hold">
                                          <p:stCondLst>
                                            <p:cond delay="0"/>
                                          </p:stCondLst>
                                        </p:cTn>
                                        <p:tgtEl>
                                          <p:spTgt spid="4915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2711">
                                            <p:txEl>
                                              <p:pRg st="2" end="2"/>
                                            </p:txEl>
                                          </p:spTgt>
                                        </p:tgtEl>
                                        <p:attrNameLst>
                                          <p:attrName>style.visibility</p:attrName>
                                        </p:attrNameLst>
                                      </p:cBhvr>
                                      <p:to>
                                        <p:strVal val="visible"/>
                                      </p:to>
                                    </p:set>
                                  </p:childTnLst>
                                </p:cTn>
                              </p:par>
                              <p:par>
                                <p:cTn id="16" presetID="22" presetClass="entr" presetSubtype="8" fill="hold" nodeType="withEffect">
                                  <p:stCondLst>
                                    <p:cond delay="0"/>
                                  </p:stCondLst>
                                  <p:childTnLst>
                                    <p:set>
                                      <p:cBhvr>
                                        <p:cTn id="17" dur="1" fill="hold">
                                          <p:stCondLst>
                                            <p:cond delay="0"/>
                                          </p:stCondLst>
                                        </p:cTn>
                                        <p:tgtEl>
                                          <p:spTgt spid="405511"/>
                                        </p:tgtEl>
                                        <p:attrNameLst>
                                          <p:attrName>style.visibility</p:attrName>
                                        </p:attrNameLst>
                                      </p:cBhvr>
                                      <p:to>
                                        <p:strVal val="visible"/>
                                      </p:to>
                                    </p:set>
                                    <p:animEffect transition="in" filter="wipe(left)">
                                      <p:cBhvr>
                                        <p:cTn id="18" dur="1000"/>
                                        <p:tgtEl>
                                          <p:spTgt spid="405511"/>
                                        </p:tgtEl>
                                      </p:cBhvr>
                                    </p:animEffect>
                                  </p:childTnLst>
                                </p:cTn>
                              </p:par>
                              <p:par>
                                <p:cTn id="19" presetID="22" presetClass="entr" presetSubtype="8" fill="hold" nodeType="withEffect">
                                  <p:stCondLst>
                                    <p:cond delay="0"/>
                                  </p:stCondLst>
                                  <p:childTnLst>
                                    <p:set>
                                      <p:cBhvr>
                                        <p:cTn id="20" dur="1" fill="hold">
                                          <p:stCondLst>
                                            <p:cond delay="0"/>
                                          </p:stCondLst>
                                        </p:cTn>
                                        <p:tgtEl>
                                          <p:spTgt spid="405512"/>
                                        </p:tgtEl>
                                        <p:attrNameLst>
                                          <p:attrName>style.visibility</p:attrName>
                                        </p:attrNameLst>
                                      </p:cBhvr>
                                      <p:to>
                                        <p:strVal val="visible"/>
                                      </p:to>
                                    </p:set>
                                    <p:animEffect transition="in" filter="wipe(left)">
                                      <p:cBhvr>
                                        <p:cTn id="21" dur="1000"/>
                                        <p:tgtEl>
                                          <p:spTgt spid="405512"/>
                                        </p:tgtEl>
                                      </p:cBhvr>
                                    </p:animEffect>
                                  </p:childTnLst>
                                </p:cTn>
                              </p:par>
                              <p:par>
                                <p:cTn id="22" presetID="22" presetClass="entr" presetSubtype="8" fill="hold" nodeType="withEffect">
                                  <p:stCondLst>
                                    <p:cond delay="0"/>
                                  </p:stCondLst>
                                  <p:childTnLst>
                                    <p:set>
                                      <p:cBhvr>
                                        <p:cTn id="23" dur="1" fill="hold">
                                          <p:stCondLst>
                                            <p:cond delay="0"/>
                                          </p:stCondLst>
                                        </p:cTn>
                                        <p:tgtEl>
                                          <p:spTgt spid="405513"/>
                                        </p:tgtEl>
                                        <p:attrNameLst>
                                          <p:attrName>style.visibility</p:attrName>
                                        </p:attrNameLst>
                                      </p:cBhvr>
                                      <p:to>
                                        <p:strVal val="visible"/>
                                      </p:to>
                                    </p:set>
                                    <p:animEffect transition="in" filter="wipe(left)">
                                      <p:cBhvr>
                                        <p:cTn id="24" dur="1000"/>
                                        <p:tgtEl>
                                          <p:spTgt spid="4055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711">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2711">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7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327025" y="1001454"/>
            <a:ext cx="5337175" cy="978729"/>
          </a:xfrm>
          <a:prstGeom prst="rect">
            <a:avLst/>
          </a:prstGeom>
          <a:noFill/>
          <a:ln w="9525">
            <a:noFill/>
            <a:miter lim="800000"/>
            <a:headEnd/>
            <a:tailEnd/>
          </a:ln>
          <a:effectLst/>
        </p:spPr>
        <p:txBody>
          <a:bodyPr>
            <a:spAutoFit/>
          </a:bodyPr>
          <a:lstStyle/>
          <a:p>
            <a:pPr>
              <a:lnSpc>
                <a:spcPct val="120000"/>
              </a:lnSpc>
            </a:pPr>
            <a:r>
              <a:rPr lang="en-US" altLang="zh-CN" sz="2400" b="1" dirty="0" smtClean="0">
                <a:latin typeface="+mj-ea"/>
                <a:ea typeface="+mj-ea"/>
              </a:rPr>
              <a:t>   </a:t>
            </a:r>
            <a:r>
              <a:rPr lang="zh-CN" sz="2400" b="1" dirty="0" smtClean="0">
                <a:latin typeface="+mj-ea"/>
                <a:ea typeface="+mj-ea"/>
              </a:rPr>
              <a:t>设</a:t>
            </a:r>
            <a:r>
              <a:rPr lang="zh-CN" sz="2400" b="1" dirty="0">
                <a:latin typeface="+mj-ea"/>
                <a:ea typeface="+mj-ea"/>
              </a:rPr>
              <a:t>某二维离散信源                    </a:t>
            </a:r>
          </a:p>
          <a:p>
            <a:pPr>
              <a:lnSpc>
                <a:spcPct val="120000"/>
              </a:lnSpc>
            </a:pPr>
            <a:r>
              <a:rPr lang="zh-CN" sz="2400" b="1" dirty="0">
                <a:latin typeface="+mj-ea"/>
                <a:ea typeface="+mj-ea"/>
              </a:rPr>
              <a:t>   </a:t>
            </a:r>
            <a:r>
              <a:rPr lang="zh-CN" sz="2400" b="1" dirty="0" smtClean="0">
                <a:latin typeface="+mj-ea"/>
                <a:ea typeface="+mj-ea"/>
              </a:rPr>
              <a:t>的</a:t>
            </a:r>
            <a:r>
              <a:rPr lang="zh-CN" sz="2400" b="1" dirty="0">
                <a:latin typeface="+mj-ea"/>
                <a:ea typeface="+mj-ea"/>
              </a:rPr>
              <a:t>原始信源    </a:t>
            </a:r>
            <a:r>
              <a:rPr lang="en-US" altLang="zh-CN" sz="2400" b="1" dirty="0" smtClean="0">
                <a:latin typeface="+mj-ea"/>
                <a:ea typeface="+mj-ea"/>
              </a:rPr>
              <a:t> </a:t>
            </a:r>
            <a:r>
              <a:rPr lang="zh-CN" sz="2400" b="1" dirty="0" smtClean="0">
                <a:latin typeface="+mj-ea"/>
                <a:ea typeface="+mj-ea"/>
              </a:rPr>
              <a:t>为</a:t>
            </a:r>
            <a:r>
              <a:rPr lang="zh-CN" sz="2400" b="1" dirty="0">
                <a:latin typeface="+mj-ea"/>
                <a:ea typeface="+mj-ea"/>
              </a:rPr>
              <a:t>：</a:t>
            </a:r>
          </a:p>
        </p:txBody>
      </p:sp>
      <p:graphicFrame>
        <p:nvGraphicFramePr>
          <p:cNvPr id="24580" name="Object 4"/>
          <p:cNvGraphicFramePr>
            <a:graphicFrameLocks noChangeAspect="1"/>
          </p:cNvGraphicFramePr>
          <p:nvPr>
            <p:extLst>
              <p:ext uri="{D42A27DB-BD31-4B8C-83A1-F6EECF244321}">
                <p14:modId xmlns:p14="http://schemas.microsoft.com/office/powerpoint/2010/main" val="2220201802"/>
              </p:ext>
            </p:extLst>
          </p:nvPr>
        </p:nvGraphicFramePr>
        <p:xfrm>
          <a:off x="3059832" y="1044079"/>
          <a:ext cx="866775" cy="504825"/>
        </p:xfrm>
        <a:graphic>
          <a:graphicData uri="http://schemas.openxmlformats.org/presentationml/2006/ole">
            <mc:AlternateContent xmlns:mc="http://schemas.openxmlformats.org/markup-compatibility/2006">
              <mc:Choice xmlns:v="urn:schemas-microsoft-com:vml" Requires="v">
                <p:oleObj spid="_x0000_s870715" name="Equation" r:id="rId3" imgW="393480" imgH="228600" progId="Equation.DSMT4">
                  <p:embed/>
                </p:oleObj>
              </mc:Choice>
              <mc:Fallback>
                <p:oleObj name="Equation" r:id="rId3" imgW="393480" imgH="228600" progId="Equation.DSMT4">
                  <p:embed/>
                  <p:pic>
                    <p:nvPicPr>
                      <p:cNvPr id="0" name="Picture 459"/>
                      <p:cNvPicPr>
                        <a:picLocks noChangeAspect="1" noChangeArrowheads="1"/>
                      </p:cNvPicPr>
                      <p:nvPr/>
                    </p:nvPicPr>
                    <p:blipFill>
                      <a:blip r:embed="rId4"/>
                      <a:srcRect/>
                      <a:stretch>
                        <a:fillRect/>
                      </a:stretch>
                    </p:blipFill>
                    <p:spPr bwMode="auto">
                      <a:xfrm>
                        <a:off x="3059832" y="1044079"/>
                        <a:ext cx="866775"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3407137340"/>
              </p:ext>
            </p:extLst>
          </p:nvPr>
        </p:nvGraphicFramePr>
        <p:xfrm>
          <a:off x="2267744" y="1548135"/>
          <a:ext cx="392113" cy="363538"/>
        </p:xfrm>
        <a:graphic>
          <a:graphicData uri="http://schemas.openxmlformats.org/presentationml/2006/ole">
            <mc:AlternateContent xmlns:mc="http://schemas.openxmlformats.org/markup-compatibility/2006">
              <mc:Choice xmlns:v="urn:schemas-microsoft-com:vml" Requires="v">
                <p:oleObj spid="_x0000_s870716" name="Equation" r:id="rId5" imgW="177480" imgH="164880" progId="Equation.DSMT4">
                  <p:embed/>
                </p:oleObj>
              </mc:Choice>
              <mc:Fallback>
                <p:oleObj name="Equation" r:id="rId5" imgW="177480" imgH="164880" progId="Equation.DSMT4">
                  <p:embed/>
                  <p:pic>
                    <p:nvPicPr>
                      <p:cNvPr id="0" name="Picture 460"/>
                      <p:cNvPicPr>
                        <a:picLocks noChangeAspect="1" noChangeArrowheads="1"/>
                      </p:cNvPicPr>
                      <p:nvPr/>
                    </p:nvPicPr>
                    <p:blipFill>
                      <a:blip r:embed="rId6"/>
                      <a:srcRect/>
                      <a:stretch>
                        <a:fillRect/>
                      </a:stretch>
                    </p:blipFill>
                    <p:spPr bwMode="auto">
                      <a:xfrm>
                        <a:off x="2267744" y="1548135"/>
                        <a:ext cx="392113" cy="3635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2260104512"/>
              </p:ext>
            </p:extLst>
          </p:nvPr>
        </p:nvGraphicFramePr>
        <p:xfrm>
          <a:off x="4067944" y="972071"/>
          <a:ext cx="3832225" cy="939800"/>
        </p:xfrm>
        <a:graphic>
          <a:graphicData uri="http://schemas.openxmlformats.org/presentationml/2006/ole">
            <mc:AlternateContent xmlns:mc="http://schemas.openxmlformats.org/markup-compatibility/2006">
              <mc:Choice xmlns:v="urn:schemas-microsoft-com:vml" Requires="v">
                <p:oleObj spid="_x0000_s870717" name="Equation" r:id="rId7" imgW="1917360" imgH="469800" progId="Equation.DSMT4">
                  <p:embed/>
                </p:oleObj>
              </mc:Choice>
              <mc:Fallback>
                <p:oleObj name="Equation" r:id="rId7" imgW="1917360" imgH="469800" progId="Equation.DSMT4">
                  <p:embed/>
                  <p:pic>
                    <p:nvPicPr>
                      <p:cNvPr id="0" name="Picture 461"/>
                      <p:cNvPicPr>
                        <a:picLocks noChangeAspect="1" noChangeArrowheads="1"/>
                      </p:cNvPicPr>
                      <p:nvPr/>
                    </p:nvPicPr>
                    <p:blipFill>
                      <a:blip r:embed="rId8"/>
                      <a:srcRect/>
                      <a:stretch>
                        <a:fillRect/>
                      </a:stretch>
                    </p:blipFill>
                    <p:spPr bwMode="auto">
                      <a:xfrm>
                        <a:off x="4067944" y="972071"/>
                        <a:ext cx="3832225" cy="939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Rectangle 7"/>
          <p:cNvSpPr>
            <a:spLocks noChangeArrowheads="1"/>
          </p:cNvSpPr>
          <p:nvPr/>
        </p:nvSpPr>
        <p:spPr bwMode="auto">
          <a:xfrm>
            <a:off x="568325" y="2061696"/>
            <a:ext cx="3587750" cy="935256"/>
          </a:xfrm>
          <a:prstGeom prst="rect">
            <a:avLst/>
          </a:prstGeom>
          <a:noFill/>
          <a:ln w="9525">
            <a:noFill/>
            <a:miter lim="800000"/>
            <a:headEnd/>
            <a:tailEnd/>
          </a:ln>
          <a:effectLst/>
        </p:spPr>
        <p:txBody>
          <a:bodyPr>
            <a:spAutoFit/>
          </a:bodyPr>
          <a:lstStyle/>
          <a:p>
            <a:pPr>
              <a:lnSpc>
                <a:spcPct val="120000"/>
              </a:lnSpc>
            </a:pPr>
            <a:r>
              <a:rPr lang="zh-CN" sz="2400" b="1" dirty="0">
                <a:latin typeface="+mj-ea"/>
                <a:ea typeface="+mj-ea"/>
              </a:rPr>
              <a:t>前后两个符号的条件概率如右表所示：</a:t>
            </a:r>
          </a:p>
        </p:txBody>
      </p:sp>
      <p:graphicFrame>
        <p:nvGraphicFramePr>
          <p:cNvPr id="24584" name="Object 8"/>
          <p:cNvGraphicFramePr>
            <a:graphicFrameLocks noChangeAspect="1"/>
          </p:cNvGraphicFramePr>
          <p:nvPr>
            <p:extLst>
              <p:ext uri="{D42A27DB-BD31-4B8C-83A1-F6EECF244321}">
                <p14:modId xmlns:p14="http://schemas.microsoft.com/office/powerpoint/2010/main" val="3608314845"/>
              </p:ext>
            </p:extLst>
          </p:nvPr>
        </p:nvGraphicFramePr>
        <p:xfrm>
          <a:off x="3995936" y="1930375"/>
          <a:ext cx="4525791" cy="2138040"/>
        </p:xfrm>
        <a:graphic>
          <a:graphicData uri="http://schemas.openxmlformats.org/presentationml/2006/ole">
            <mc:AlternateContent xmlns:mc="http://schemas.openxmlformats.org/markup-compatibility/2006">
              <mc:Choice xmlns:v="urn:schemas-microsoft-com:vml" Requires="v">
                <p:oleObj spid="_x0000_s870718" name="Visio" r:id="rId9" imgW="3574800" imgH="1756823" progId="Visio.Drawing.11">
                  <p:embed/>
                </p:oleObj>
              </mc:Choice>
              <mc:Fallback>
                <p:oleObj name="Visio" r:id="rId9" imgW="3574800" imgH="1756823" progId="Visio.Drawing.11">
                  <p:embed/>
                  <p:pic>
                    <p:nvPicPr>
                      <p:cNvPr id="0" name="Picture 462"/>
                      <p:cNvPicPr>
                        <a:picLocks noChangeAspect="1" noChangeArrowheads="1"/>
                      </p:cNvPicPr>
                      <p:nvPr/>
                    </p:nvPicPr>
                    <p:blipFill>
                      <a:blip r:embed="rId10"/>
                      <a:srcRect/>
                      <a:stretch>
                        <a:fillRect/>
                      </a:stretch>
                    </p:blipFill>
                    <p:spPr bwMode="auto">
                      <a:xfrm>
                        <a:off x="3995936" y="1930375"/>
                        <a:ext cx="4525791" cy="213804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Rectangle 9"/>
          <p:cNvSpPr>
            <a:spLocks noChangeArrowheads="1"/>
          </p:cNvSpPr>
          <p:nvPr/>
        </p:nvSpPr>
        <p:spPr bwMode="auto">
          <a:xfrm>
            <a:off x="568325" y="3098343"/>
            <a:ext cx="3427611" cy="978729"/>
          </a:xfrm>
          <a:prstGeom prst="rect">
            <a:avLst/>
          </a:prstGeom>
          <a:noFill/>
          <a:ln w="9525">
            <a:noFill/>
            <a:miter lim="800000"/>
            <a:headEnd/>
            <a:tailEnd/>
          </a:ln>
          <a:effectLst/>
        </p:spPr>
        <p:txBody>
          <a:bodyPr wrap="square">
            <a:spAutoFit/>
          </a:bodyPr>
          <a:lstStyle/>
          <a:p>
            <a:pPr>
              <a:lnSpc>
                <a:spcPct val="120000"/>
              </a:lnSpc>
            </a:pPr>
            <a:r>
              <a:rPr lang="zh-CN" sz="2400" b="1" dirty="0">
                <a:latin typeface="+mj-ea"/>
                <a:ea typeface="+mj-ea"/>
              </a:rPr>
              <a:t>试计算                ，并与            </a:t>
            </a:r>
            <a:r>
              <a:rPr lang="en-US" altLang="zh-CN" sz="2400" b="1" dirty="0" smtClean="0">
                <a:latin typeface="+mj-ea"/>
                <a:ea typeface="+mj-ea"/>
              </a:rPr>
              <a:t>   </a:t>
            </a:r>
            <a:r>
              <a:rPr lang="zh-CN" sz="2400" b="1" dirty="0" smtClean="0">
                <a:latin typeface="+mj-ea"/>
                <a:ea typeface="+mj-ea"/>
              </a:rPr>
              <a:t>进行</a:t>
            </a:r>
            <a:r>
              <a:rPr lang="zh-CN" sz="2400" b="1" dirty="0">
                <a:latin typeface="+mj-ea"/>
                <a:ea typeface="+mj-ea"/>
              </a:rPr>
              <a:t>比较。 </a:t>
            </a:r>
          </a:p>
        </p:txBody>
      </p:sp>
      <p:graphicFrame>
        <p:nvGraphicFramePr>
          <p:cNvPr id="24586" name="Object 10"/>
          <p:cNvGraphicFramePr>
            <a:graphicFrameLocks noChangeAspect="1"/>
          </p:cNvGraphicFramePr>
          <p:nvPr>
            <p:extLst>
              <p:ext uri="{D42A27DB-BD31-4B8C-83A1-F6EECF244321}">
                <p14:modId xmlns:p14="http://schemas.microsoft.com/office/powerpoint/2010/main" val="2979081715"/>
              </p:ext>
            </p:extLst>
          </p:nvPr>
        </p:nvGraphicFramePr>
        <p:xfrm>
          <a:off x="1547664" y="3171169"/>
          <a:ext cx="1454150" cy="503238"/>
        </p:xfrm>
        <a:graphic>
          <a:graphicData uri="http://schemas.openxmlformats.org/presentationml/2006/ole">
            <mc:AlternateContent xmlns:mc="http://schemas.openxmlformats.org/markup-compatibility/2006">
              <mc:Choice xmlns:v="urn:schemas-microsoft-com:vml" Requires="v">
                <p:oleObj spid="_x0000_s870719" name="Equation" r:id="rId11" imgW="660240" imgH="228600" progId="Equation.DSMT4">
                  <p:embed/>
                </p:oleObj>
              </mc:Choice>
              <mc:Fallback>
                <p:oleObj name="Equation" r:id="rId11" imgW="660240" imgH="228600" progId="Equation.DSMT4">
                  <p:embed/>
                  <p:pic>
                    <p:nvPicPr>
                      <p:cNvPr id="0" name="Picture 463"/>
                      <p:cNvPicPr>
                        <a:picLocks noChangeAspect="1" noChangeArrowheads="1"/>
                      </p:cNvPicPr>
                      <p:nvPr/>
                    </p:nvPicPr>
                    <p:blipFill>
                      <a:blip r:embed="rId12"/>
                      <a:srcRect/>
                      <a:stretch>
                        <a:fillRect/>
                      </a:stretch>
                    </p:blipFill>
                    <p:spPr bwMode="auto">
                      <a:xfrm>
                        <a:off x="1547664" y="3171169"/>
                        <a:ext cx="145415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11"/>
          <p:cNvGraphicFramePr>
            <a:graphicFrameLocks noChangeAspect="1"/>
          </p:cNvGraphicFramePr>
          <p:nvPr>
            <p:extLst>
              <p:ext uri="{D42A27DB-BD31-4B8C-83A1-F6EECF244321}">
                <p14:modId xmlns:p14="http://schemas.microsoft.com/office/powerpoint/2010/main" val="1455432125"/>
              </p:ext>
            </p:extLst>
          </p:nvPr>
        </p:nvGraphicFramePr>
        <p:xfrm>
          <a:off x="1043608" y="3530391"/>
          <a:ext cx="1090612" cy="503237"/>
        </p:xfrm>
        <a:graphic>
          <a:graphicData uri="http://schemas.openxmlformats.org/presentationml/2006/ole">
            <mc:AlternateContent xmlns:mc="http://schemas.openxmlformats.org/markup-compatibility/2006">
              <mc:Choice xmlns:v="urn:schemas-microsoft-com:vml" Requires="v">
                <p:oleObj spid="_x0000_s870720" name="Equation" r:id="rId13" imgW="495000" imgH="228600" progId="Equation.DSMT4">
                  <p:embed/>
                </p:oleObj>
              </mc:Choice>
              <mc:Fallback>
                <p:oleObj name="Equation" r:id="rId13" imgW="495000" imgH="228600" progId="Equation.DSMT4">
                  <p:embed/>
                  <p:pic>
                    <p:nvPicPr>
                      <p:cNvPr id="0" name="Picture 464"/>
                      <p:cNvPicPr>
                        <a:picLocks noChangeAspect="1" noChangeArrowheads="1"/>
                      </p:cNvPicPr>
                      <p:nvPr/>
                    </p:nvPicPr>
                    <p:blipFill>
                      <a:blip r:embed="rId14"/>
                      <a:srcRect/>
                      <a:stretch>
                        <a:fillRect/>
                      </a:stretch>
                    </p:blipFill>
                    <p:spPr bwMode="auto">
                      <a:xfrm>
                        <a:off x="1043608" y="3530391"/>
                        <a:ext cx="1090612"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2"/>
          <p:cNvGrpSpPr>
            <a:grpSpLocks/>
          </p:cNvGrpSpPr>
          <p:nvPr/>
        </p:nvGrpSpPr>
        <p:grpSpPr bwMode="auto">
          <a:xfrm>
            <a:off x="390525" y="4482753"/>
            <a:ext cx="5492750" cy="560387"/>
            <a:chOff x="0" y="0"/>
            <a:chExt cx="3460" cy="353"/>
          </a:xfrm>
        </p:grpSpPr>
        <p:sp>
          <p:nvSpPr>
            <p:cNvPr id="24589" name="Rectangle 13"/>
            <p:cNvSpPr>
              <a:spLocks noChangeArrowheads="1"/>
            </p:cNvSpPr>
            <p:nvPr/>
          </p:nvSpPr>
          <p:spPr bwMode="auto">
            <a:xfrm>
              <a:off x="0" y="0"/>
              <a:ext cx="1596" cy="291"/>
            </a:xfrm>
            <a:prstGeom prst="rect">
              <a:avLst/>
            </a:prstGeom>
            <a:noFill/>
            <a:ln w="9525">
              <a:noFill/>
              <a:miter lim="800000"/>
              <a:headEnd/>
              <a:tailEnd/>
            </a:ln>
            <a:effectLst/>
          </p:spPr>
          <p:txBody>
            <a:bodyPr>
              <a:spAutoFit/>
            </a:bodyPr>
            <a:lstStyle/>
            <a:p>
              <a:r>
                <a:rPr lang="zh-CN" sz="2400" b="1" dirty="0">
                  <a:latin typeface="+mj-ea"/>
                  <a:ea typeface="+mj-ea"/>
                </a:rPr>
                <a:t>解：</a:t>
              </a:r>
            </a:p>
          </p:txBody>
        </p:sp>
        <p:graphicFrame>
          <p:nvGraphicFramePr>
            <p:cNvPr id="24590" name="Object 14"/>
            <p:cNvGraphicFramePr>
              <a:graphicFrameLocks noChangeAspect="1"/>
            </p:cNvGraphicFramePr>
            <p:nvPr>
              <p:extLst>
                <p:ext uri="{D42A27DB-BD31-4B8C-83A1-F6EECF244321}">
                  <p14:modId xmlns:p14="http://schemas.microsoft.com/office/powerpoint/2010/main" val="3093181384"/>
                </p:ext>
              </p:extLst>
            </p:nvPr>
          </p:nvGraphicFramePr>
          <p:xfrm>
            <a:off x="536" y="36"/>
            <a:ext cx="2924" cy="317"/>
          </p:xfrm>
          <a:graphic>
            <a:graphicData uri="http://schemas.openxmlformats.org/presentationml/2006/ole">
              <mc:AlternateContent xmlns:mc="http://schemas.openxmlformats.org/markup-compatibility/2006">
                <mc:Choice xmlns:v="urn:schemas-microsoft-com:vml" Requires="v">
                  <p:oleObj spid="_x0000_s870721" name="Equation" r:id="rId15" imgW="2108160" imgH="228600" progId="Equation.DSMT4">
                    <p:embed/>
                  </p:oleObj>
                </mc:Choice>
                <mc:Fallback>
                  <p:oleObj name="Equation" r:id="rId15" imgW="2108160" imgH="228600" progId="Equation.DSMT4">
                    <p:embed/>
                    <p:pic>
                      <p:nvPicPr>
                        <p:cNvPr id="0" name="Picture 465"/>
                        <p:cNvPicPr>
                          <a:picLocks noChangeAspect="1" noChangeArrowheads="1"/>
                        </p:cNvPicPr>
                        <p:nvPr/>
                      </p:nvPicPr>
                      <p:blipFill>
                        <a:blip r:embed="rId16"/>
                        <a:srcRect/>
                        <a:stretch>
                          <a:fillRect/>
                        </a:stretch>
                      </p:blipFill>
                      <p:spPr bwMode="auto">
                        <a:xfrm>
                          <a:off x="536" y="36"/>
                          <a:ext cx="2924"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4591" name="Object 15"/>
          <p:cNvGraphicFramePr>
            <a:graphicFrameLocks noChangeAspect="1"/>
          </p:cNvGraphicFramePr>
          <p:nvPr>
            <p:extLst>
              <p:ext uri="{D42A27DB-BD31-4B8C-83A1-F6EECF244321}">
                <p14:modId xmlns:p14="http://schemas.microsoft.com/office/powerpoint/2010/main" val="602258479"/>
              </p:ext>
            </p:extLst>
          </p:nvPr>
        </p:nvGraphicFramePr>
        <p:xfrm>
          <a:off x="1480146" y="5201394"/>
          <a:ext cx="1185862" cy="479425"/>
        </p:xfrm>
        <a:graphic>
          <a:graphicData uri="http://schemas.openxmlformats.org/presentationml/2006/ole">
            <mc:AlternateContent xmlns:mc="http://schemas.openxmlformats.org/markup-compatibility/2006">
              <mc:Choice xmlns:v="urn:schemas-microsoft-com:vml" Requires="v">
                <p:oleObj spid="_x0000_s870722" name="Equation" r:id="rId17" imgW="609480" imgH="228600" progId="Equation.DSMT4">
                  <p:embed/>
                </p:oleObj>
              </mc:Choice>
              <mc:Fallback>
                <p:oleObj name="Equation" r:id="rId17" imgW="609480" imgH="228600" progId="Equation.DSMT4">
                  <p:embed/>
                  <p:pic>
                    <p:nvPicPr>
                      <p:cNvPr id="0" name="Picture 466"/>
                      <p:cNvPicPr>
                        <a:picLocks noChangeAspect="1" noChangeArrowheads="1"/>
                      </p:cNvPicPr>
                      <p:nvPr/>
                    </p:nvPicPr>
                    <p:blipFill>
                      <a:blip r:embed="rId18"/>
                      <a:srcRect/>
                      <a:stretch>
                        <a:fillRect/>
                      </a:stretch>
                    </p:blipFill>
                    <p:spPr bwMode="auto">
                      <a:xfrm>
                        <a:off x="1480146" y="5201394"/>
                        <a:ext cx="1185862" cy="4794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2" name="Object 16"/>
          <p:cNvGraphicFramePr>
            <a:graphicFrameLocks noChangeAspect="1"/>
          </p:cNvGraphicFramePr>
          <p:nvPr>
            <p:extLst>
              <p:ext uri="{D42A27DB-BD31-4B8C-83A1-F6EECF244321}">
                <p14:modId xmlns:p14="http://schemas.microsoft.com/office/powerpoint/2010/main" val="68608210"/>
              </p:ext>
            </p:extLst>
          </p:nvPr>
        </p:nvGraphicFramePr>
        <p:xfrm>
          <a:off x="2699792" y="5157192"/>
          <a:ext cx="5170488" cy="454025"/>
        </p:xfrm>
        <a:graphic>
          <a:graphicData uri="http://schemas.openxmlformats.org/presentationml/2006/ole">
            <mc:AlternateContent xmlns:mc="http://schemas.openxmlformats.org/markup-compatibility/2006">
              <mc:Choice xmlns:v="urn:schemas-microsoft-com:vml" Requires="v">
                <p:oleObj spid="_x0000_s870723" name="Equation" r:id="rId19" imgW="2895480" imgH="215640" progId="Equation.DSMT4">
                  <p:embed/>
                </p:oleObj>
              </mc:Choice>
              <mc:Fallback>
                <p:oleObj name="Equation" r:id="rId19" imgW="2895480" imgH="215640" progId="Equation.DSMT4">
                  <p:embed/>
                  <p:pic>
                    <p:nvPicPr>
                      <p:cNvPr id="0" name="Picture 467"/>
                      <p:cNvPicPr>
                        <a:picLocks noChangeAspect="1" noChangeArrowheads="1"/>
                      </p:cNvPicPr>
                      <p:nvPr/>
                    </p:nvPicPr>
                    <p:blipFill>
                      <a:blip r:embed="rId20"/>
                      <a:srcRect/>
                      <a:stretch>
                        <a:fillRect/>
                      </a:stretch>
                    </p:blipFill>
                    <p:spPr bwMode="auto">
                      <a:xfrm>
                        <a:off x="2699792" y="5157192"/>
                        <a:ext cx="5170488" cy="4540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7"/>
          <p:cNvGrpSpPr>
            <a:grpSpLocks/>
          </p:cNvGrpSpPr>
          <p:nvPr/>
        </p:nvGrpSpPr>
        <p:grpSpPr bwMode="auto">
          <a:xfrm>
            <a:off x="2339752" y="5805264"/>
            <a:ext cx="3236913" cy="461962"/>
            <a:chOff x="-1" y="0"/>
            <a:chExt cx="2039" cy="291"/>
          </a:xfrm>
        </p:grpSpPr>
        <p:graphicFrame>
          <p:nvGraphicFramePr>
            <p:cNvPr id="24594" name="Object 18"/>
            <p:cNvGraphicFramePr>
              <a:graphicFrameLocks noChangeAspect="1"/>
            </p:cNvGraphicFramePr>
            <p:nvPr>
              <p:extLst>
                <p:ext uri="{D42A27DB-BD31-4B8C-83A1-F6EECF244321}">
                  <p14:modId xmlns:p14="http://schemas.microsoft.com/office/powerpoint/2010/main" val="3548696847"/>
                </p:ext>
              </p:extLst>
            </p:nvPr>
          </p:nvGraphicFramePr>
          <p:xfrm>
            <a:off x="-1" y="47"/>
            <a:ext cx="564" cy="236"/>
          </p:xfrm>
          <a:graphic>
            <a:graphicData uri="http://schemas.openxmlformats.org/presentationml/2006/ole">
              <mc:AlternateContent xmlns:mc="http://schemas.openxmlformats.org/markup-compatibility/2006">
                <mc:Choice xmlns:v="urn:schemas-microsoft-com:vml" Requires="v">
                  <p:oleObj spid="_x0000_s870724" name="Equation" r:id="rId21" imgW="507960" imgH="177480" progId="Equation.DSMT4">
                    <p:embed/>
                  </p:oleObj>
                </mc:Choice>
                <mc:Fallback>
                  <p:oleObj name="Equation" r:id="rId21" imgW="507960" imgH="177480" progId="Equation.DSMT4">
                    <p:embed/>
                    <p:pic>
                      <p:nvPicPr>
                        <p:cNvPr id="0" name="Picture 468"/>
                        <p:cNvPicPr>
                          <a:picLocks noChangeAspect="1" noChangeArrowheads="1"/>
                        </p:cNvPicPr>
                        <p:nvPr/>
                      </p:nvPicPr>
                      <p:blipFill>
                        <a:blip r:embed="rId22"/>
                        <a:srcRect/>
                        <a:stretch>
                          <a:fillRect/>
                        </a:stretch>
                      </p:blipFill>
                      <p:spPr bwMode="auto">
                        <a:xfrm>
                          <a:off x="-1" y="47"/>
                          <a:ext cx="564" cy="2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5" name="Rectangle 19"/>
            <p:cNvSpPr>
              <a:spLocks noChangeArrowheads="1"/>
            </p:cNvSpPr>
            <p:nvPr/>
          </p:nvSpPr>
          <p:spPr bwMode="auto">
            <a:xfrm>
              <a:off x="546" y="0"/>
              <a:ext cx="1492" cy="291"/>
            </a:xfrm>
            <a:prstGeom prst="rect">
              <a:avLst/>
            </a:prstGeom>
            <a:noFill/>
            <a:ln w="9525">
              <a:noFill/>
              <a:miter lim="800000"/>
              <a:headEnd/>
              <a:tailEnd/>
            </a:ln>
            <a:effectLst/>
          </p:spPr>
          <p:txBody>
            <a:bodyPr>
              <a:spAutoFit/>
            </a:bodyPr>
            <a:lstStyle/>
            <a:p>
              <a:r>
                <a:rPr lang="zh-CN" sz="2400" b="1">
                  <a:latin typeface="+mj-ea"/>
                  <a:ea typeface="+mj-ea"/>
                </a:rPr>
                <a:t>比特</a:t>
              </a:r>
              <a:r>
                <a:rPr lang="zh-CN" altLang="zh-CN" sz="2400" b="1">
                  <a:latin typeface="+mj-ea"/>
                  <a:ea typeface="+mj-ea"/>
                </a:rPr>
                <a:t>/</a:t>
              </a:r>
              <a:r>
                <a:rPr lang="zh-CN" sz="2400" b="1">
                  <a:latin typeface="+mj-ea"/>
                  <a:ea typeface="+mj-ea"/>
                </a:rPr>
                <a:t>符号</a:t>
              </a:r>
            </a:p>
          </p:txBody>
        </p:sp>
      </p:grpSp>
      <p:sp>
        <p:nvSpPr>
          <p:cNvPr id="29" name="灯片编号占位符 5"/>
          <p:cNvSpPr>
            <a:spLocks noGrp="1"/>
          </p:cNvSpPr>
          <p:nvPr>
            <p:ph type="sldNum" sz="quarter" idx="12"/>
          </p:nvPr>
        </p:nvSpPr>
        <p:spPr>
          <a:xfrm>
            <a:off x="8407846" y="6556200"/>
            <a:ext cx="628650" cy="257176"/>
          </a:xfrm>
        </p:spPr>
        <p:txBody>
          <a:bodyPr/>
          <a:lstStyle/>
          <a:p>
            <a:fld id="{C50F8895-6CBD-4DAF-BA09-E50B213D1448}" type="slidenum">
              <a:rPr lang="en-US" altLang="zh-CN" smtClean="0"/>
              <a:pPr/>
              <a:t>26</a:t>
            </a:fld>
            <a:endParaRPr lang="en-US" altLang="zh-CN" dirty="0"/>
          </a:p>
        </p:txBody>
      </p:sp>
      <p:sp>
        <p:nvSpPr>
          <p:cNvPr id="31" name="Rectangle 5"/>
          <p:cNvSpPr txBox="1">
            <a:spLocks noChangeArrowheads="1"/>
          </p:cNvSpPr>
          <p:nvPr/>
        </p:nvSpPr>
        <p:spPr>
          <a:xfrm>
            <a:off x="539552" y="385192"/>
            <a:ext cx="8064896" cy="81156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例题</a:t>
            </a:r>
            <a:r>
              <a:rPr kumimoji="0" lang="en-US" altLang="zh-CN"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1</a:t>
            </a:r>
            <a:endParaRPr kumimoji="0" lang="zh-CN" altLang="en-US" sz="3400" b="1" i="0" u="none" strike="noStrike" kern="1200" cap="none" spc="0" normalizeH="0" baseline="0" noProof="0" dirty="0">
              <a:ln>
                <a:noFill/>
              </a:ln>
              <a:solidFill>
                <a:srgbClr val="00B0F0"/>
              </a:solidFill>
              <a:effectLst/>
              <a:uLnTx/>
              <a:uFillTx/>
              <a:latin typeface="Century Schoolbook" pitchFamily="18" charset="0"/>
              <a:ea typeface="微软雅黑" pitchFamily="34" charset="-122"/>
              <a:cs typeface="+mj-cs"/>
            </a:endParaRPr>
          </a:p>
        </p:txBody>
      </p:sp>
      <p:cxnSp>
        <p:nvCxnSpPr>
          <p:cNvPr id="32" name="直接连接符 31"/>
          <p:cNvCxnSpPr/>
          <p:nvPr/>
        </p:nvCxnSpPr>
        <p:spPr>
          <a:xfrm>
            <a:off x="179512" y="4293096"/>
            <a:ext cx="8712968"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91"/>
                                        </p:tgtEl>
                                        <p:attrNameLst>
                                          <p:attrName>style.visibility</p:attrName>
                                        </p:attrNameLst>
                                      </p:cBhvr>
                                      <p:to>
                                        <p:strVal val="visible"/>
                                      </p:to>
                                    </p:set>
                                    <p:animEffect transition="in" filter="wipe(left)">
                                      <p:cBhvr>
                                        <p:cTn id="12" dur="1000"/>
                                        <p:tgtEl>
                                          <p:spTgt spid="245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92"/>
                                        </p:tgtEl>
                                        <p:attrNameLst>
                                          <p:attrName>style.visibility</p:attrName>
                                        </p:attrNameLst>
                                      </p:cBhvr>
                                      <p:to>
                                        <p:strVal val="visible"/>
                                      </p:to>
                                    </p:set>
                                    <p:animEffect transition="in" filter="wipe(left)">
                                      <p:cBhvr>
                                        <p:cTn id="17" dur="1000"/>
                                        <p:tgtEl>
                                          <p:spTgt spid="24592"/>
                                        </p:tgtEl>
                                      </p:cBhvr>
                                    </p:animEffect>
                                  </p:childTnLst>
                                </p:cTn>
                              </p:par>
                              <p:par>
                                <p:cTn id="18" presetID="22" presetClass="entr" presetSubtype="8"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3" name="Object 3"/>
          <p:cNvGraphicFramePr>
            <a:graphicFrameLocks noChangeAspect="1"/>
          </p:cNvGraphicFramePr>
          <p:nvPr>
            <p:extLst>
              <p:ext uri="{D42A27DB-BD31-4B8C-83A1-F6EECF244321}">
                <p14:modId xmlns:p14="http://schemas.microsoft.com/office/powerpoint/2010/main" val="515151575"/>
              </p:ext>
            </p:extLst>
          </p:nvPr>
        </p:nvGraphicFramePr>
        <p:xfrm>
          <a:off x="179512" y="3284984"/>
          <a:ext cx="1962150" cy="504825"/>
        </p:xfrm>
        <a:graphic>
          <a:graphicData uri="http://schemas.openxmlformats.org/presentationml/2006/ole">
            <mc:AlternateContent xmlns:mc="http://schemas.openxmlformats.org/markup-compatibility/2006">
              <mc:Choice xmlns:v="urn:schemas-microsoft-com:vml" Requires="v">
                <p:oleObj spid="_x0000_s872933" name="Equation" r:id="rId3" imgW="888840" imgH="228600" progId="Equation.DSMT4">
                  <p:embed/>
                </p:oleObj>
              </mc:Choice>
              <mc:Fallback>
                <p:oleObj name="Equation" r:id="rId3" imgW="888840" imgH="228600" progId="Equation.DSMT4">
                  <p:embed/>
                  <p:pic>
                    <p:nvPicPr>
                      <p:cNvPr id="0" name="Picture 913"/>
                      <p:cNvPicPr>
                        <a:picLocks noChangeAspect="1" noChangeArrowheads="1"/>
                      </p:cNvPicPr>
                      <p:nvPr/>
                    </p:nvPicPr>
                    <p:blipFill>
                      <a:blip r:embed="rId4"/>
                      <a:srcRect/>
                      <a:stretch>
                        <a:fillRect/>
                      </a:stretch>
                    </p:blipFill>
                    <p:spPr bwMode="auto">
                      <a:xfrm>
                        <a:off x="179512" y="3284984"/>
                        <a:ext cx="1962150"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noChangeAspect="1"/>
          </p:cNvGrpSpPr>
          <p:nvPr/>
        </p:nvGrpSpPr>
        <p:grpSpPr bwMode="auto">
          <a:xfrm>
            <a:off x="2044701" y="3246933"/>
            <a:ext cx="6988174" cy="515938"/>
            <a:chOff x="-17" y="0"/>
            <a:chExt cx="4402" cy="325"/>
          </a:xfrm>
        </p:grpSpPr>
        <p:graphicFrame>
          <p:nvGraphicFramePr>
            <p:cNvPr id="25605" name="Object 5"/>
            <p:cNvGraphicFramePr>
              <a:graphicFrameLocks noChangeAspect="1"/>
            </p:cNvGraphicFramePr>
            <p:nvPr>
              <p:extLst>
                <p:ext uri="{D42A27DB-BD31-4B8C-83A1-F6EECF244321}">
                  <p14:modId xmlns:p14="http://schemas.microsoft.com/office/powerpoint/2010/main" val="2893815569"/>
                </p:ext>
              </p:extLst>
            </p:nvPr>
          </p:nvGraphicFramePr>
          <p:xfrm>
            <a:off x="-17" y="7"/>
            <a:ext cx="2029" cy="318"/>
          </p:xfrm>
          <a:graphic>
            <a:graphicData uri="http://schemas.openxmlformats.org/presentationml/2006/ole">
              <mc:AlternateContent xmlns:mc="http://schemas.openxmlformats.org/markup-compatibility/2006">
                <mc:Choice xmlns:v="urn:schemas-microsoft-com:vml" Requires="v">
                  <p:oleObj spid="_x0000_s872934" name="Equation" r:id="rId5" imgW="1460160" imgH="228600" progId="Equation.DSMT4">
                    <p:embed/>
                  </p:oleObj>
                </mc:Choice>
                <mc:Fallback>
                  <p:oleObj name="Equation" r:id="rId5" imgW="1460160" imgH="228600" progId="Equation.DSMT4">
                    <p:embed/>
                    <p:pic>
                      <p:nvPicPr>
                        <p:cNvPr id="0" name="Picture 914"/>
                        <p:cNvPicPr>
                          <a:picLocks noChangeAspect="1" noChangeArrowheads="1"/>
                        </p:cNvPicPr>
                        <p:nvPr/>
                      </p:nvPicPr>
                      <p:blipFill>
                        <a:blip r:embed="rId6"/>
                        <a:srcRect/>
                        <a:stretch>
                          <a:fillRect/>
                        </a:stretch>
                      </p:blipFill>
                      <p:spPr bwMode="auto">
                        <a:xfrm>
                          <a:off x="-17" y="7"/>
                          <a:ext cx="2029"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6"/>
            <p:cNvGraphicFramePr>
              <a:graphicFrameLocks noChangeAspect="1"/>
            </p:cNvGraphicFramePr>
            <p:nvPr>
              <p:extLst>
                <p:ext uri="{D42A27DB-BD31-4B8C-83A1-F6EECF244321}">
                  <p14:modId xmlns:p14="http://schemas.microsoft.com/office/powerpoint/2010/main" val="1394725405"/>
                </p:ext>
              </p:extLst>
            </p:nvPr>
          </p:nvGraphicFramePr>
          <p:xfrm>
            <a:off x="1932" y="0"/>
            <a:ext cx="2453" cy="318"/>
          </p:xfrm>
          <a:graphic>
            <a:graphicData uri="http://schemas.openxmlformats.org/presentationml/2006/ole">
              <mc:AlternateContent xmlns:mc="http://schemas.openxmlformats.org/markup-compatibility/2006">
                <mc:Choice xmlns:v="urn:schemas-microsoft-com:vml" Requires="v">
                  <p:oleObj spid="_x0000_s872935" name="Equation" r:id="rId7" imgW="1765080" imgH="228600" progId="Equation.DSMT4">
                    <p:embed/>
                  </p:oleObj>
                </mc:Choice>
                <mc:Fallback>
                  <p:oleObj name="Equation" r:id="rId7" imgW="1765080" imgH="228600" progId="Equation.DSMT4">
                    <p:embed/>
                    <p:pic>
                      <p:nvPicPr>
                        <p:cNvPr id="0" name="Picture 915"/>
                        <p:cNvPicPr>
                          <a:picLocks noChangeAspect="1" noChangeArrowheads="1"/>
                        </p:cNvPicPr>
                        <p:nvPr/>
                      </p:nvPicPr>
                      <p:blipFill>
                        <a:blip r:embed="rId8"/>
                        <a:srcRect/>
                        <a:stretch>
                          <a:fillRect/>
                        </a:stretch>
                      </p:blipFill>
                      <p:spPr bwMode="auto">
                        <a:xfrm>
                          <a:off x="1932" y="0"/>
                          <a:ext cx="2453"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7"/>
          <p:cNvGrpSpPr>
            <a:grpSpLocks/>
          </p:cNvGrpSpPr>
          <p:nvPr/>
        </p:nvGrpSpPr>
        <p:grpSpPr bwMode="auto">
          <a:xfrm>
            <a:off x="1782763" y="3823196"/>
            <a:ext cx="4481512" cy="469900"/>
            <a:chOff x="0" y="0"/>
            <a:chExt cx="2823" cy="296"/>
          </a:xfrm>
        </p:grpSpPr>
        <p:graphicFrame>
          <p:nvGraphicFramePr>
            <p:cNvPr id="25608" name="Object 8"/>
            <p:cNvGraphicFramePr>
              <a:graphicFrameLocks noChangeAspect="1"/>
            </p:cNvGraphicFramePr>
            <p:nvPr>
              <p:extLst>
                <p:ext uri="{D42A27DB-BD31-4B8C-83A1-F6EECF244321}">
                  <p14:modId xmlns:p14="http://schemas.microsoft.com/office/powerpoint/2010/main" val="1272043309"/>
                </p:ext>
              </p:extLst>
            </p:nvPr>
          </p:nvGraphicFramePr>
          <p:xfrm>
            <a:off x="0" y="48"/>
            <a:ext cx="600" cy="248"/>
          </p:xfrm>
          <a:graphic>
            <a:graphicData uri="http://schemas.openxmlformats.org/presentationml/2006/ole">
              <mc:AlternateContent xmlns:mc="http://schemas.openxmlformats.org/markup-compatibility/2006">
                <mc:Choice xmlns:v="urn:schemas-microsoft-com:vml" Requires="v">
                  <p:oleObj spid="_x0000_s872936" name="Equation" r:id="rId9" imgW="431640" imgH="177480" progId="Equation.DSMT4">
                    <p:embed/>
                  </p:oleObj>
                </mc:Choice>
                <mc:Fallback>
                  <p:oleObj name="Equation" r:id="rId9" imgW="431640" imgH="177480" progId="Equation.DSMT4">
                    <p:embed/>
                    <p:pic>
                      <p:nvPicPr>
                        <p:cNvPr id="0" name="Picture 916"/>
                        <p:cNvPicPr>
                          <a:picLocks noChangeAspect="1" noChangeArrowheads="1"/>
                        </p:cNvPicPr>
                        <p:nvPr/>
                      </p:nvPicPr>
                      <p:blipFill>
                        <a:blip r:embed="rId10"/>
                        <a:srcRect/>
                        <a:stretch>
                          <a:fillRect/>
                        </a:stretch>
                      </p:blipFill>
                      <p:spPr bwMode="auto">
                        <a:xfrm>
                          <a:off x="0" y="48"/>
                          <a:ext cx="600" cy="24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Rectangle 9"/>
            <p:cNvSpPr>
              <a:spLocks noChangeArrowheads="1"/>
            </p:cNvSpPr>
            <p:nvPr/>
          </p:nvSpPr>
          <p:spPr bwMode="auto">
            <a:xfrm>
              <a:off x="619" y="0"/>
              <a:ext cx="2204" cy="291"/>
            </a:xfrm>
            <a:prstGeom prst="rect">
              <a:avLst/>
            </a:prstGeom>
            <a:noFill/>
            <a:ln w="9525">
              <a:noFill/>
              <a:miter lim="800000"/>
              <a:headEnd/>
              <a:tailEnd/>
            </a:ln>
            <a:effectLst/>
          </p:spPr>
          <p:txBody>
            <a:bodyPr>
              <a:spAutoFit/>
            </a:bodyPr>
            <a:lstStyle/>
            <a:p>
              <a:r>
                <a:rPr lang="zh-CN" sz="2400" b="1">
                  <a:latin typeface="+mj-ea"/>
                  <a:ea typeface="+mj-ea"/>
                </a:rPr>
                <a:t>比特</a:t>
              </a:r>
              <a:r>
                <a:rPr lang="zh-CN" altLang="zh-CN" sz="2400" b="1">
                  <a:latin typeface="+mj-ea"/>
                  <a:ea typeface="+mj-ea"/>
                </a:rPr>
                <a:t>/</a:t>
              </a:r>
              <a:r>
                <a:rPr lang="zh-CN" sz="2400" b="1">
                  <a:latin typeface="+mj-ea"/>
                  <a:ea typeface="+mj-ea"/>
                </a:rPr>
                <a:t>符号</a:t>
              </a:r>
            </a:p>
          </p:txBody>
        </p:sp>
      </p:grpSp>
      <p:graphicFrame>
        <p:nvGraphicFramePr>
          <p:cNvPr id="25610" name="Object 10"/>
          <p:cNvGraphicFramePr>
            <a:graphicFrameLocks noChangeAspect="1"/>
          </p:cNvGraphicFramePr>
          <p:nvPr>
            <p:extLst>
              <p:ext uri="{D42A27DB-BD31-4B8C-83A1-F6EECF244321}">
                <p14:modId xmlns:p14="http://schemas.microsoft.com/office/powerpoint/2010/main" val="3608616057"/>
              </p:ext>
            </p:extLst>
          </p:nvPr>
        </p:nvGraphicFramePr>
        <p:xfrm>
          <a:off x="133350" y="4641180"/>
          <a:ext cx="4535488" cy="504825"/>
        </p:xfrm>
        <a:graphic>
          <a:graphicData uri="http://schemas.openxmlformats.org/presentationml/2006/ole">
            <mc:AlternateContent xmlns:mc="http://schemas.openxmlformats.org/markup-compatibility/2006">
              <mc:Choice xmlns:v="urn:schemas-microsoft-com:vml" Requires="v">
                <p:oleObj spid="_x0000_s872937" name="Equation" r:id="rId11" imgW="2311200" imgH="228600" progId="Equation.DSMT4">
                  <p:embed/>
                </p:oleObj>
              </mc:Choice>
              <mc:Fallback>
                <p:oleObj name="Equation" r:id="rId11" imgW="2311200" imgH="228600" progId="Equation.DSMT4">
                  <p:embed/>
                  <p:pic>
                    <p:nvPicPr>
                      <p:cNvPr id="0" name="Picture 917"/>
                      <p:cNvPicPr>
                        <a:picLocks noChangeAspect="1" noChangeArrowheads="1"/>
                      </p:cNvPicPr>
                      <p:nvPr/>
                    </p:nvPicPr>
                    <p:blipFill>
                      <a:blip r:embed="rId12"/>
                      <a:srcRect/>
                      <a:stretch>
                        <a:fillRect/>
                      </a:stretch>
                    </p:blipFill>
                    <p:spPr bwMode="auto">
                      <a:xfrm>
                        <a:off x="133350" y="4641180"/>
                        <a:ext cx="4535488"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1" name="Object 11"/>
          <p:cNvGraphicFramePr>
            <a:graphicFrameLocks noChangeAspect="1"/>
          </p:cNvGraphicFramePr>
          <p:nvPr>
            <p:extLst>
              <p:ext uri="{D42A27DB-BD31-4B8C-83A1-F6EECF244321}">
                <p14:modId xmlns:p14="http://schemas.microsoft.com/office/powerpoint/2010/main" val="1034152109"/>
              </p:ext>
            </p:extLst>
          </p:nvPr>
        </p:nvGraphicFramePr>
        <p:xfrm>
          <a:off x="4630738" y="4660230"/>
          <a:ext cx="1639887" cy="392112"/>
        </p:xfrm>
        <a:graphic>
          <a:graphicData uri="http://schemas.openxmlformats.org/presentationml/2006/ole">
            <mc:AlternateContent xmlns:mc="http://schemas.openxmlformats.org/markup-compatibility/2006">
              <mc:Choice xmlns:v="urn:schemas-microsoft-com:vml" Requires="v">
                <p:oleObj spid="_x0000_s872938" name="Equation" r:id="rId13" imgW="914400" imgH="177480" progId="Equation.DSMT4">
                  <p:embed/>
                </p:oleObj>
              </mc:Choice>
              <mc:Fallback>
                <p:oleObj name="Equation" r:id="rId13" imgW="914400" imgH="177480" progId="Equation.DSMT4">
                  <p:embed/>
                  <p:pic>
                    <p:nvPicPr>
                      <p:cNvPr id="0" name="Picture 918"/>
                      <p:cNvPicPr>
                        <a:picLocks noChangeAspect="1" noChangeArrowheads="1"/>
                      </p:cNvPicPr>
                      <p:nvPr/>
                    </p:nvPicPr>
                    <p:blipFill>
                      <a:blip r:embed="rId14"/>
                      <a:srcRect/>
                      <a:stretch>
                        <a:fillRect/>
                      </a:stretch>
                    </p:blipFill>
                    <p:spPr bwMode="auto">
                      <a:xfrm>
                        <a:off x="4630738" y="4660230"/>
                        <a:ext cx="1639887" cy="3921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2"/>
          <p:cNvGrpSpPr>
            <a:grpSpLocks/>
          </p:cNvGrpSpPr>
          <p:nvPr/>
        </p:nvGrpSpPr>
        <p:grpSpPr bwMode="auto">
          <a:xfrm>
            <a:off x="6228184" y="4615284"/>
            <a:ext cx="2663825" cy="469900"/>
            <a:chOff x="-1" y="0"/>
            <a:chExt cx="1678" cy="296"/>
          </a:xfrm>
        </p:grpSpPr>
        <p:graphicFrame>
          <p:nvGraphicFramePr>
            <p:cNvPr id="25613" name="Object 13"/>
            <p:cNvGraphicFramePr>
              <a:graphicFrameLocks noChangeAspect="1"/>
            </p:cNvGraphicFramePr>
            <p:nvPr>
              <p:extLst>
                <p:ext uri="{D42A27DB-BD31-4B8C-83A1-F6EECF244321}">
                  <p14:modId xmlns:p14="http://schemas.microsoft.com/office/powerpoint/2010/main" val="482498976"/>
                </p:ext>
              </p:extLst>
            </p:nvPr>
          </p:nvGraphicFramePr>
          <p:xfrm>
            <a:off x="-1" y="49"/>
            <a:ext cx="604" cy="247"/>
          </p:xfrm>
          <a:graphic>
            <a:graphicData uri="http://schemas.openxmlformats.org/presentationml/2006/ole">
              <mc:AlternateContent xmlns:mc="http://schemas.openxmlformats.org/markup-compatibility/2006">
                <mc:Choice xmlns:v="urn:schemas-microsoft-com:vml" Requires="v">
                  <p:oleObj spid="_x0000_s872939" name="Equation" r:id="rId15" imgW="507960" imgH="177480" progId="Equation.DSMT4">
                    <p:embed/>
                  </p:oleObj>
                </mc:Choice>
                <mc:Fallback>
                  <p:oleObj name="Equation" r:id="rId15" imgW="507960" imgH="177480" progId="Equation.DSMT4">
                    <p:embed/>
                    <p:pic>
                      <p:nvPicPr>
                        <p:cNvPr id="0" name="Picture 919"/>
                        <p:cNvPicPr>
                          <a:picLocks noChangeAspect="1" noChangeArrowheads="1"/>
                        </p:cNvPicPr>
                        <p:nvPr/>
                      </p:nvPicPr>
                      <p:blipFill>
                        <a:blip r:embed="rId16"/>
                        <a:srcRect/>
                        <a:stretch>
                          <a:fillRect/>
                        </a:stretch>
                      </p:blipFill>
                      <p:spPr bwMode="auto">
                        <a:xfrm>
                          <a:off x="-1" y="49"/>
                          <a:ext cx="604"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4" name="Rectangle 14"/>
            <p:cNvSpPr>
              <a:spLocks noChangeArrowheads="1"/>
            </p:cNvSpPr>
            <p:nvPr/>
          </p:nvSpPr>
          <p:spPr bwMode="auto">
            <a:xfrm>
              <a:off x="594" y="0"/>
              <a:ext cx="1083" cy="291"/>
            </a:xfrm>
            <a:prstGeom prst="rect">
              <a:avLst/>
            </a:prstGeom>
            <a:noFill/>
            <a:ln w="9525">
              <a:noFill/>
              <a:miter lim="800000"/>
              <a:headEnd/>
              <a:tailEnd/>
            </a:ln>
            <a:effectLst/>
          </p:spPr>
          <p:txBody>
            <a:bodyPr wrap="square">
              <a:spAutoFit/>
            </a:bodyPr>
            <a:lstStyle/>
            <a:p>
              <a:r>
                <a:rPr lang="zh-CN" sz="2400" b="1" dirty="0">
                  <a:latin typeface="+mj-ea"/>
                  <a:ea typeface="+mj-ea"/>
                </a:rPr>
                <a:t>比特</a:t>
              </a:r>
              <a:r>
                <a:rPr lang="zh-CN" altLang="zh-CN" sz="2400" b="1" dirty="0">
                  <a:latin typeface="+mj-ea"/>
                  <a:ea typeface="+mj-ea"/>
                </a:rPr>
                <a:t>/</a:t>
              </a:r>
              <a:r>
                <a:rPr lang="zh-CN" sz="2400" b="1" dirty="0">
                  <a:latin typeface="+mj-ea"/>
                  <a:ea typeface="+mj-ea"/>
                </a:rPr>
                <a:t>符号</a:t>
              </a:r>
            </a:p>
          </p:txBody>
        </p:sp>
      </p:grpSp>
      <p:graphicFrame>
        <p:nvGraphicFramePr>
          <p:cNvPr id="25615" name="Object 15"/>
          <p:cNvGraphicFramePr>
            <a:graphicFrameLocks noChangeAspect="1"/>
          </p:cNvGraphicFramePr>
          <p:nvPr>
            <p:extLst>
              <p:ext uri="{D42A27DB-BD31-4B8C-83A1-F6EECF244321}">
                <p14:modId xmlns:p14="http://schemas.microsoft.com/office/powerpoint/2010/main" val="1390461782"/>
              </p:ext>
            </p:extLst>
          </p:nvPr>
        </p:nvGraphicFramePr>
        <p:xfrm>
          <a:off x="587375" y="5338092"/>
          <a:ext cx="1370013" cy="503238"/>
        </p:xfrm>
        <a:graphic>
          <a:graphicData uri="http://schemas.openxmlformats.org/presentationml/2006/ole">
            <mc:AlternateContent xmlns:mc="http://schemas.openxmlformats.org/markup-compatibility/2006">
              <mc:Choice xmlns:v="urn:schemas-microsoft-com:vml" Requires="v">
                <p:oleObj spid="_x0000_s872940" name="Equation" r:id="rId17" imgW="622080" imgH="228600" progId="Equation.DSMT4">
                  <p:embed/>
                </p:oleObj>
              </mc:Choice>
              <mc:Fallback>
                <p:oleObj name="Equation" r:id="rId17" imgW="622080" imgH="228600" progId="Equation.DSMT4">
                  <p:embed/>
                  <p:pic>
                    <p:nvPicPr>
                      <p:cNvPr id="0" name="Picture 920"/>
                      <p:cNvPicPr>
                        <a:picLocks noChangeAspect="1" noChangeArrowheads="1"/>
                      </p:cNvPicPr>
                      <p:nvPr/>
                    </p:nvPicPr>
                    <p:blipFill>
                      <a:blip r:embed="rId18"/>
                      <a:srcRect/>
                      <a:stretch>
                        <a:fillRect/>
                      </a:stretch>
                    </p:blipFill>
                    <p:spPr bwMode="auto">
                      <a:xfrm>
                        <a:off x="587375" y="5338092"/>
                        <a:ext cx="137001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6" name="Object 16"/>
          <p:cNvGraphicFramePr>
            <a:graphicFrameLocks noChangeAspect="1"/>
          </p:cNvGraphicFramePr>
          <p:nvPr>
            <p:extLst>
              <p:ext uri="{D42A27DB-BD31-4B8C-83A1-F6EECF244321}">
                <p14:modId xmlns:p14="http://schemas.microsoft.com/office/powerpoint/2010/main" val="995513342"/>
              </p:ext>
            </p:extLst>
          </p:nvPr>
        </p:nvGraphicFramePr>
        <p:xfrm>
          <a:off x="1984375" y="5365080"/>
          <a:ext cx="1398588" cy="504825"/>
        </p:xfrm>
        <a:graphic>
          <a:graphicData uri="http://schemas.openxmlformats.org/presentationml/2006/ole">
            <mc:AlternateContent xmlns:mc="http://schemas.openxmlformats.org/markup-compatibility/2006">
              <mc:Choice xmlns:v="urn:schemas-microsoft-com:vml" Requires="v">
                <p:oleObj spid="_x0000_s872941" name="Equation" r:id="rId19" imgW="634680" imgH="228600" progId="Equation.DSMT4">
                  <p:embed/>
                </p:oleObj>
              </mc:Choice>
              <mc:Fallback>
                <p:oleObj name="Equation" r:id="rId19" imgW="634680" imgH="228600" progId="Equation.DSMT4">
                  <p:embed/>
                  <p:pic>
                    <p:nvPicPr>
                      <p:cNvPr id="0" name="Picture 921"/>
                      <p:cNvPicPr>
                        <a:picLocks noChangeAspect="1" noChangeArrowheads="1"/>
                      </p:cNvPicPr>
                      <p:nvPr/>
                    </p:nvPicPr>
                    <p:blipFill>
                      <a:blip r:embed="rId20"/>
                      <a:srcRect/>
                      <a:stretch>
                        <a:fillRect/>
                      </a:stretch>
                    </p:blipFill>
                    <p:spPr bwMode="auto">
                      <a:xfrm>
                        <a:off x="1984375" y="5365080"/>
                        <a:ext cx="1398588"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7"/>
          <p:cNvGrpSpPr>
            <a:grpSpLocks/>
          </p:cNvGrpSpPr>
          <p:nvPr/>
        </p:nvGrpSpPr>
        <p:grpSpPr bwMode="auto">
          <a:xfrm>
            <a:off x="3303264" y="5343302"/>
            <a:ext cx="6188075" cy="461962"/>
            <a:chOff x="-1" y="12"/>
            <a:chExt cx="3898" cy="291"/>
          </a:xfrm>
        </p:grpSpPr>
        <p:graphicFrame>
          <p:nvGraphicFramePr>
            <p:cNvPr id="25618" name="Object 18"/>
            <p:cNvGraphicFramePr>
              <a:graphicFrameLocks noChangeAspect="1"/>
            </p:cNvGraphicFramePr>
            <p:nvPr>
              <p:extLst>
                <p:ext uri="{D42A27DB-BD31-4B8C-83A1-F6EECF244321}">
                  <p14:modId xmlns:p14="http://schemas.microsoft.com/office/powerpoint/2010/main" val="2774472843"/>
                </p:ext>
              </p:extLst>
            </p:nvPr>
          </p:nvGraphicFramePr>
          <p:xfrm>
            <a:off x="-1" y="56"/>
            <a:ext cx="1607" cy="247"/>
          </p:xfrm>
          <a:graphic>
            <a:graphicData uri="http://schemas.openxmlformats.org/presentationml/2006/ole">
              <mc:AlternateContent xmlns:mc="http://schemas.openxmlformats.org/markup-compatibility/2006">
                <mc:Choice xmlns:v="urn:schemas-microsoft-com:vml" Requires="v">
                  <p:oleObj spid="_x0000_s872942" name="Equation" r:id="rId21" imgW="1155600" imgH="177480" progId="Equation.DSMT4">
                    <p:embed/>
                  </p:oleObj>
                </mc:Choice>
                <mc:Fallback>
                  <p:oleObj name="Equation" r:id="rId21" imgW="1155600" imgH="177480" progId="Equation.DSMT4">
                    <p:embed/>
                    <p:pic>
                      <p:nvPicPr>
                        <p:cNvPr id="0" name="Picture 922"/>
                        <p:cNvPicPr>
                          <a:picLocks noChangeAspect="1" noChangeArrowheads="1"/>
                        </p:cNvPicPr>
                        <p:nvPr/>
                      </p:nvPicPr>
                      <p:blipFill>
                        <a:blip r:embed="rId22"/>
                        <a:srcRect/>
                        <a:stretch>
                          <a:fillRect/>
                        </a:stretch>
                      </p:blipFill>
                      <p:spPr bwMode="auto">
                        <a:xfrm>
                          <a:off x="-1" y="56"/>
                          <a:ext cx="1607"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9" name="Rectangle 19"/>
            <p:cNvSpPr>
              <a:spLocks noChangeArrowheads="1"/>
            </p:cNvSpPr>
            <p:nvPr/>
          </p:nvSpPr>
          <p:spPr bwMode="auto">
            <a:xfrm>
              <a:off x="1615" y="12"/>
              <a:ext cx="2282" cy="291"/>
            </a:xfrm>
            <a:prstGeom prst="rect">
              <a:avLst/>
            </a:prstGeom>
            <a:noFill/>
            <a:ln w="9525">
              <a:noFill/>
              <a:miter lim="800000"/>
              <a:headEnd/>
              <a:tailEnd/>
            </a:ln>
            <a:effectLst/>
          </p:spPr>
          <p:txBody>
            <a:bodyPr>
              <a:spAutoFit/>
            </a:bodyPr>
            <a:lstStyle/>
            <a:p>
              <a:r>
                <a:rPr lang="zh-CN" sz="2400" b="1" dirty="0">
                  <a:latin typeface="+mj-ea"/>
                  <a:ea typeface="+mj-ea"/>
                </a:rPr>
                <a:t>比特</a:t>
              </a:r>
              <a:r>
                <a:rPr lang="zh-CN" altLang="zh-CN" sz="2400" b="1" dirty="0">
                  <a:latin typeface="+mj-ea"/>
                  <a:ea typeface="+mj-ea"/>
                </a:rPr>
                <a:t>/</a:t>
              </a:r>
              <a:r>
                <a:rPr lang="zh-CN" sz="2400" b="1" dirty="0">
                  <a:latin typeface="+mj-ea"/>
                  <a:ea typeface="+mj-ea"/>
                </a:rPr>
                <a:t>符号</a:t>
              </a:r>
            </a:p>
          </p:txBody>
        </p:sp>
      </p:grpSp>
      <p:grpSp>
        <p:nvGrpSpPr>
          <p:cNvPr id="6" name="Group 20"/>
          <p:cNvGrpSpPr>
            <a:grpSpLocks/>
          </p:cNvGrpSpPr>
          <p:nvPr/>
        </p:nvGrpSpPr>
        <p:grpSpPr bwMode="auto">
          <a:xfrm>
            <a:off x="6660232" y="4449092"/>
            <a:ext cx="2043112" cy="1500188"/>
            <a:chOff x="0" y="0"/>
            <a:chExt cx="1287" cy="945"/>
          </a:xfrm>
        </p:grpSpPr>
        <p:sp>
          <p:nvSpPr>
            <p:cNvPr id="25621" name="Oval 21"/>
            <p:cNvSpPr>
              <a:spLocks noChangeArrowheads="1"/>
            </p:cNvSpPr>
            <p:nvPr/>
          </p:nvSpPr>
          <p:spPr bwMode="auto">
            <a:xfrm>
              <a:off x="815" y="0"/>
              <a:ext cx="472" cy="456"/>
            </a:xfrm>
            <a:prstGeom prst="ellipse">
              <a:avLst/>
            </a:prstGeom>
            <a:noFill/>
            <a:ln w="38100" cmpd="sng">
              <a:solidFill>
                <a:srgbClr val="FF0000"/>
              </a:solidFill>
              <a:round/>
              <a:headEnd/>
              <a:tailEnd/>
            </a:ln>
            <a:effectLst/>
          </p:spPr>
          <p:txBody>
            <a:bodyPr wrap="none" anchor="ctr"/>
            <a:lstStyle/>
            <a:p>
              <a:endParaRPr lang="zh-CN" altLang="en-US" sz="2400" b="1">
                <a:latin typeface="+mj-ea"/>
                <a:ea typeface="+mj-ea"/>
              </a:endParaRPr>
            </a:p>
          </p:txBody>
        </p:sp>
        <p:sp>
          <p:nvSpPr>
            <p:cNvPr id="25622" name="Line 22"/>
            <p:cNvSpPr>
              <a:spLocks noChangeShapeType="1"/>
            </p:cNvSpPr>
            <p:nvPr/>
          </p:nvSpPr>
          <p:spPr bwMode="auto">
            <a:xfrm flipH="1">
              <a:off x="959" y="472"/>
              <a:ext cx="104" cy="157"/>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25623" name="Oval 23"/>
            <p:cNvSpPr>
              <a:spLocks noChangeArrowheads="1"/>
            </p:cNvSpPr>
            <p:nvPr/>
          </p:nvSpPr>
          <p:spPr bwMode="auto">
            <a:xfrm>
              <a:off x="0" y="489"/>
              <a:ext cx="472" cy="456"/>
            </a:xfrm>
            <a:prstGeom prst="ellipse">
              <a:avLst/>
            </a:prstGeom>
            <a:noFill/>
            <a:ln w="38100" cmpd="sng">
              <a:solidFill>
                <a:srgbClr val="FF0000"/>
              </a:solidFill>
              <a:round/>
              <a:headEnd/>
              <a:tailEnd/>
            </a:ln>
            <a:effectLst/>
          </p:spPr>
          <p:txBody>
            <a:bodyPr wrap="none" anchor="ctr"/>
            <a:lstStyle/>
            <a:p>
              <a:endParaRPr lang="zh-CN" altLang="en-US" sz="2400" b="1">
                <a:latin typeface="+mj-ea"/>
                <a:ea typeface="+mj-ea"/>
              </a:endParaRPr>
            </a:p>
          </p:txBody>
        </p:sp>
        <p:sp>
          <p:nvSpPr>
            <p:cNvPr id="25624" name="Line 24"/>
            <p:cNvSpPr>
              <a:spLocks noChangeShapeType="1"/>
            </p:cNvSpPr>
            <p:nvPr/>
          </p:nvSpPr>
          <p:spPr bwMode="auto">
            <a:xfrm>
              <a:off x="488" y="761"/>
              <a:ext cx="168" cy="61"/>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grpSp>
      <p:grpSp>
        <p:nvGrpSpPr>
          <p:cNvPr id="7" name="Group 25"/>
          <p:cNvGrpSpPr>
            <a:grpSpLocks noChangeAspect="1"/>
          </p:cNvGrpSpPr>
          <p:nvPr/>
        </p:nvGrpSpPr>
        <p:grpSpPr bwMode="auto">
          <a:xfrm>
            <a:off x="7884368" y="5311924"/>
            <a:ext cx="700087" cy="1141412"/>
            <a:chOff x="0" y="0"/>
            <a:chExt cx="441" cy="719"/>
          </a:xfrm>
        </p:grpSpPr>
        <p:graphicFrame>
          <p:nvGraphicFramePr>
            <p:cNvPr id="25626" name="Object 26"/>
            <p:cNvGraphicFramePr>
              <a:graphicFrameLocks noChangeAspect="1"/>
            </p:cNvGraphicFramePr>
            <p:nvPr>
              <p:extLst>
                <p:ext uri="{D42A27DB-BD31-4B8C-83A1-F6EECF244321}">
                  <p14:modId xmlns:p14="http://schemas.microsoft.com/office/powerpoint/2010/main" val="3905870563"/>
                </p:ext>
              </p:extLst>
            </p:nvPr>
          </p:nvGraphicFramePr>
          <p:xfrm>
            <a:off x="0" y="0"/>
            <a:ext cx="423" cy="317"/>
          </p:xfrm>
          <a:graphic>
            <a:graphicData uri="http://schemas.openxmlformats.org/presentationml/2006/ole">
              <mc:AlternateContent xmlns:mc="http://schemas.openxmlformats.org/markup-compatibility/2006">
                <mc:Choice xmlns:v="urn:schemas-microsoft-com:vml" Requires="v">
                  <p:oleObj spid="_x0000_s872943" name="Equation" r:id="rId23" imgW="304560" imgH="228600" progId="Equation.DSMT4">
                    <p:embed/>
                  </p:oleObj>
                </mc:Choice>
                <mc:Fallback>
                  <p:oleObj name="Equation" r:id="rId23" imgW="304560" imgH="228600" progId="Equation.DSMT4">
                    <p:embed/>
                    <p:pic>
                      <p:nvPicPr>
                        <p:cNvPr id="0" name="Picture 923"/>
                        <p:cNvPicPr>
                          <a:picLocks noChangeAspect="1" noChangeArrowheads="1"/>
                        </p:cNvPicPr>
                        <p:nvPr/>
                      </p:nvPicPr>
                      <p:blipFill>
                        <a:blip r:embed="rId24"/>
                        <a:srcRect/>
                        <a:stretch>
                          <a:fillRect/>
                        </a:stretch>
                      </p:blipFill>
                      <p:spPr bwMode="auto">
                        <a:xfrm>
                          <a:off x="0" y="0"/>
                          <a:ext cx="423"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7" name="Object 27"/>
            <p:cNvGraphicFramePr>
              <a:graphicFrameLocks noChangeAspect="1"/>
            </p:cNvGraphicFramePr>
            <p:nvPr>
              <p:extLst>
                <p:ext uri="{D42A27DB-BD31-4B8C-83A1-F6EECF244321}">
                  <p14:modId xmlns:p14="http://schemas.microsoft.com/office/powerpoint/2010/main" val="1894134616"/>
                </p:ext>
              </p:extLst>
            </p:nvPr>
          </p:nvGraphicFramePr>
          <p:xfrm>
            <a:off x="1" y="233"/>
            <a:ext cx="440" cy="317"/>
          </p:xfrm>
          <a:graphic>
            <a:graphicData uri="http://schemas.openxmlformats.org/presentationml/2006/ole">
              <mc:AlternateContent xmlns:mc="http://schemas.openxmlformats.org/markup-compatibility/2006">
                <mc:Choice xmlns:v="urn:schemas-microsoft-com:vml" Requires="v">
                  <p:oleObj spid="_x0000_s872944" name="Equation" r:id="rId25" imgW="317160" imgH="228600" progId="Equation.DSMT4">
                    <p:embed/>
                  </p:oleObj>
                </mc:Choice>
                <mc:Fallback>
                  <p:oleObj name="Equation" r:id="rId25" imgW="317160" imgH="228600" progId="Equation.DSMT4">
                    <p:embed/>
                    <p:pic>
                      <p:nvPicPr>
                        <p:cNvPr id="0" name="Picture 924"/>
                        <p:cNvPicPr>
                          <a:picLocks noChangeAspect="1" noChangeArrowheads="1"/>
                        </p:cNvPicPr>
                        <p:nvPr/>
                      </p:nvPicPr>
                      <p:blipFill>
                        <a:blip r:embed="rId26"/>
                        <a:srcRect/>
                        <a:stretch>
                          <a:fillRect/>
                        </a:stretch>
                      </p:blipFill>
                      <p:spPr bwMode="auto">
                        <a:xfrm>
                          <a:off x="1" y="233"/>
                          <a:ext cx="440"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8" name="Object 28"/>
            <p:cNvGraphicFramePr>
              <a:graphicFrameLocks noChangeAspect="1"/>
            </p:cNvGraphicFramePr>
            <p:nvPr>
              <p:extLst>
                <p:ext uri="{D42A27DB-BD31-4B8C-83A1-F6EECF244321}">
                  <p14:modId xmlns:p14="http://schemas.microsoft.com/office/powerpoint/2010/main" val="3702609642"/>
                </p:ext>
              </p:extLst>
            </p:nvPr>
          </p:nvGraphicFramePr>
          <p:xfrm>
            <a:off x="98" y="578"/>
            <a:ext cx="264" cy="141"/>
          </p:xfrm>
          <a:graphic>
            <a:graphicData uri="http://schemas.openxmlformats.org/presentationml/2006/ole">
              <mc:AlternateContent xmlns:mc="http://schemas.openxmlformats.org/markup-compatibility/2006">
                <mc:Choice xmlns:v="urn:schemas-microsoft-com:vml" Requires="v">
                  <p:oleObj spid="_x0000_s872945" name="Equation" r:id="rId27" imgW="190440" imgH="101520" progId="Equation.DSMT4">
                    <p:embed/>
                  </p:oleObj>
                </mc:Choice>
                <mc:Fallback>
                  <p:oleObj name="Equation" r:id="rId27" imgW="190440" imgH="101520" progId="Equation.DSMT4">
                    <p:embed/>
                    <p:pic>
                      <p:nvPicPr>
                        <p:cNvPr id="0" name="Picture 925"/>
                        <p:cNvPicPr>
                          <a:picLocks noChangeAspect="1" noChangeArrowheads="1"/>
                        </p:cNvPicPr>
                        <p:nvPr/>
                      </p:nvPicPr>
                      <p:blipFill>
                        <a:blip r:embed="rId28"/>
                        <a:srcRect/>
                        <a:stretch>
                          <a:fillRect/>
                        </a:stretch>
                      </p:blipFill>
                      <p:spPr bwMode="auto">
                        <a:xfrm>
                          <a:off x="98" y="578"/>
                          <a:ext cx="264" cy="14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2" name="灯片编号占位符 5"/>
          <p:cNvSpPr>
            <a:spLocks noGrp="1"/>
          </p:cNvSpPr>
          <p:nvPr>
            <p:ph type="sldNum" sz="quarter" idx="12"/>
          </p:nvPr>
        </p:nvSpPr>
        <p:spPr>
          <a:xfrm>
            <a:off x="8407846" y="6556200"/>
            <a:ext cx="628650" cy="257176"/>
          </a:xfrm>
        </p:spPr>
        <p:txBody>
          <a:bodyPr/>
          <a:lstStyle/>
          <a:p>
            <a:fld id="{C50F8895-6CBD-4DAF-BA09-E50B213D1448}" type="slidenum">
              <a:rPr lang="en-US" altLang="zh-CN" sz="1000" smtClean="0">
                <a:latin typeface="+mj-ea"/>
                <a:ea typeface="+mj-ea"/>
              </a:rPr>
              <a:pPr/>
              <a:t>27</a:t>
            </a:fld>
            <a:endParaRPr lang="en-US" altLang="zh-CN" sz="1000" dirty="0">
              <a:latin typeface="+mj-ea"/>
              <a:ea typeface="+mj-ea"/>
            </a:endParaRPr>
          </a:p>
        </p:txBody>
      </p:sp>
      <p:sp>
        <p:nvSpPr>
          <p:cNvPr id="39" name="Rectangle 20"/>
          <p:cNvSpPr>
            <a:spLocks noChangeArrowheads="1"/>
          </p:cNvSpPr>
          <p:nvPr/>
        </p:nvSpPr>
        <p:spPr bwMode="auto">
          <a:xfrm>
            <a:off x="391046" y="1167135"/>
            <a:ext cx="3244850" cy="461665"/>
          </a:xfrm>
          <a:prstGeom prst="rect">
            <a:avLst/>
          </a:prstGeom>
          <a:noFill/>
          <a:ln w="9525">
            <a:noFill/>
            <a:miter lim="800000"/>
            <a:headEnd/>
            <a:tailEnd/>
          </a:ln>
          <a:effectLst/>
        </p:spPr>
        <p:txBody>
          <a:bodyPr>
            <a:spAutoFit/>
          </a:bodyPr>
          <a:lstStyle/>
          <a:p>
            <a:r>
              <a:rPr lang="zh-CN" sz="2400" b="1" dirty="0">
                <a:latin typeface="+mj-ea"/>
                <a:ea typeface="+mj-ea"/>
              </a:rPr>
              <a:t>计算联合概率：</a:t>
            </a:r>
          </a:p>
        </p:txBody>
      </p:sp>
      <p:graphicFrame>
        <p:nvGraphicFramePr>
          <p:cNvPr id="40" name="Object 21"/>
          <p:cNvGraphicFramePr>
            <a:graphicFrameLocks noChangeAspect="1"/>
          </p:cNvGraphicFramePr>
          <p:nvPr>
            <p:extLst>
              <p:ext uri="{D42A27DB-BD31-4B8C-83A1-F6EECF244321}">
                <p14:modId xmlns:p14="http://schemas.microsoft.com/office/powerpoint/2010/main" val="2672707400"/>
              </p:ext>
            </p:extLst>
          </p:nvPr>
        </p:nvGraphicFramePr>
        <p:xfrm>
          <a:off x="1475656" y="1771948"/>
          <a:ext cx="3786187" cy="504825"/>
        </p:xfrm>
        <a:graphic>
          <a:graphicData uri="http://schemas.openxmlformats.org/presentationml/2006/ole">
            <mc:AlternateContent xmlns:mc="http://schemas.openxmlformats.org/markup-compatibility/2006">
              <mc:Choice xmlns:v="urn:schemas-microsoft-com:vml" Requires="v">
                <p:oleObj spid="_x0000_s872946" name="Equation" r:id="rId29" imgW="1714320" imgH="228600" progId="Equation.DSMT4">
                  <p:embed/>
                </p:oleObj>
              </mc:Choice>
              <mc:Fallback>
                <p:oleObj name="Equation" r:id="rId29" imgW="1714320" imgH="228600" progId="Equation.DSMT4">
                  <p:embed/>
                  <p:pic>
                    <p:nvPicPr>
                      <p:cNvPr id="0" name="Picture 926"/>
                      <p:cNvPicPr>
                        <a:picLocks noChangeAspect="1" noChangeArrowheads="1"/>
                      </p:cNvPicPr>
                      <p:nvPr/>
                    </p:nvPicPr>
                    <p:blipFill>
                      <a:blip r:embed="rId30"/>
                      <a:srcRect/>
                      <a:stretch>
                        <a:fillRect/>
                      </a:stretch>
                    </p:blipFill>
                    <p:spPr bwMode="auto">
                      <a:xfrm>
                        <a:off x="1475656" y="1771948"/>
                        <a:ext cx="3786187"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 name="Object 22"/>
          <p:cNvGraphicFramePr>
            <a:graphicFrameLocks noChangeAspect="1"/>
          </p:cNvGraphicFramePr>
          <p:nvPr>
            <p:extLst>
              <p:ext uri="{D42A27DB-BD31-4B8C-83A1-F6EECF244321}">
                <p14:modId xmlns:p14="http://schemas.microsoft.com/office/powerpoint/2010/main" val="631962018"/>
              </p:ext>
            </p:extLst>
          </p:nvPr>
        </p:nvGraphicFramePr>
        <p:xfrm>
          <a:off x="5369197" y="1785938"/>
          <a:ext cx="2443163" cy="477837"/>
        </p:xfrm>
        <a:graphic>
          <a:graphicData uri="http://schemas.openxmlformats.org/presentationml/2006/ole">
            <mc:AlternateContent xmlns:mc="http://schemas.openxmlformats.org/markup-compatibility/2006">
              <mc:Choice xmlns:v="urn:schemas-microsoft-com:vml" Requires="v">
                <p:oleObj spid="_x0000_s872947" name="Equation" r:id="rId31" imgW="1104840" imgH="215640" progId="Equation.DSMT4">
                  <p:embed/>
                </p:oleObj>
              </mc:Choice>
              <mc:Fallback>
                <p:oleObj name="Equation" r:id="rId31" imgW="1104840" imgH="215640" progId="Equation.DSMT4">
                  <p:embed/>
                  <p:pic>
                    <p:nvPicPr>
                      <p:cNvPr id="0" name="Picture 927"/>
                      <p:cNvPicPr>
                        <a:picLocks noChangeAspect="1" noChangeArrowheads="1"/>
                      </p:cNvPicPr>
                      <p:nvPr/>
                    </p:nvPicPr>
                    <p:blipFill>
                      <a:blip r:embed="rId32"/>
                      <a:srcRect/>
                      <a:stretch>
                        <a:fillRect/>
                      </a:stretch>
                    </p:blipFill>
                    <p:spPr bwMode="auto">
                      <a:xfrm>
                        <a:off x="5369197" y="1785938"/>
                        <a:ext cx="2443163" cy="4778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24"/>
          <p:cNvGraphicFramePr>
            <a:graphicFrameLocks noChangeAspect="1"/>
          </p:cNvGraphicFramePr>
          <p:nvPr>
            <p:extLst>
              <p:ext uri="{D42A27DB-BD31-4B8C-83A1-F6EECF244321}">
                <p14:modId xmlns:p14="http://schemas.microsoft.com/office/powerpoint/2010/main" val="3920961548"/>
              </p:ext>
            </p:extLst>
          </p:nvPr>
        </p:nvGraphicFramePr>
        <p:xfrm>
          <a:off x="1478831" y="2243436"/>
          <a:ext cx="3811587" cy="504825"/>
        </p:xfrm>
        <a:graphic>
          <a:graphicData uri="http://schemas.openxmlformats.org/presentationml/2006/ole">
            <mc:AlternateContent xmlns:mc="http://schemas.openxmlformats.org/markup-compatibility/2006">
              <mc:Choice xmlns:v="urn:schemas-microsoft-com:vml" Requires="v">
                <p:oleObj spid="_x0000_s872948" name="Equation" r:id="rId33" imgW="1726920" imgH="228600" progId="Equation.DSMT4">
                  <p:embed/>
                </p:oleObj>
              </mc:Choice>
              <mc:Fallback>
                <p:oleObj name="Equation" r:id="rId33" imgW="1726920" imgH="228600" progId="Equation.DSMT4">
                  <p:embed/>
                  <p:pic>
                    <p:nvPicPr>
                      <p:cNvPr id="0" name="Picture 929"/>
                      <p:cNvPicPr>
                        <a:picLocks noChangeAspect="1" noChangeArrowheads="1"/>
                      </p:cNvPicPr>
                      <p:nvPr/>
                    </p:nvPicPr>
                    <p:blipFill>
                      <a:blip r:embed="rId34"/>
                      <a:srcRect/>
                      <a:stretch>
                        <a:fillRect/>
                      </a:stretch>
                    </p:blipFill>
                    <p:spPr bwMode="auto">
                      <a:xfrm>
                        <a:off x="1478831" y="2243436"/>
                        <a:ext cx="3811587"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25"/>
          <p:cNvGraphicFramePr>
            <a:graphicFrameLocks noChangeAspect="1"/>
          </p:cNvGraphicFramePr>
          <p:nvPr>
            <p:extLst>
              <p:ext uri="{D42A27DB-BD31-4B8C-83A1-F6EECF244321}">
                <p14:modId xmlns:p14="http://schemas.microsoft.com/office/powerpoint/2010/main" val="2393692276"/>
              </p:ext>
            </p:extLst>
          </p:nvPr>
        </p:nvGraphicFramePr>
        <p:xfrm>
          <a:off x="5337894" y="2270125"/>
          <a:ext cx="2330450" cy="477838"/>
        </p:xfrm>
        <a:graphic>
          <a:graphicData uri="http://schemas.openxmlformats.org/presentationml/2006/ole">
            <mc:AlternateContent xmlns:mc="http://schemas.openxmlformats.org/markup-compatibility/2006">
              <mc:Choice xmlns:v="urn:schemas-microsoft-com:vml" Requires="v">
                <p:oleObj spid="_x0000_s872949" name="Equation" r:id="rId35" imgW="1054080" imgH="215640" progId="Equation.DSMT4">
                  <p:embed/>
                </p:oleObj>
              </mc:Choice>
              <mc:Fallback>
                <p:oleObj name="Equation" r:id="rId35" imgW="1054080" imgH="215640" progId="Equation.DSMT4">
                  <p:embed/>
                  <p:pic>
                    <p:nvPicPr>
                      <p:cNvPr id="0" name="Picture 930"/>
                      <p:cNvPicPr>
                        <a:picLocks noChangeAspect="1" noChangeArrowheads="1"/>
                      </p:cNvPicPr>
                      <p:nvPr/>
                    </p:nvPicPr>
                    <p:blipFill>
                      <a:blip r:embed="rId36"/>
                      <a:srcRect/>
                      <a:stretch>
                        <a:fillRect/>
                      </a:stretch>
                    </p:blipFill>
                    <p:spPr bwMode="auto">
                      <a:xfrm>
                        <a:off x="5337894" y="2270125"/>
                        <a:ext cx="2330450" cy="4778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27"/>
          <p:cNvGraphicFramePr>
            <a:graphicFrameLocks noChangeAspect="1"/>
          </p:cNvGraphicFramePr>
          <p:nvPr>
            <p:extLst>
              <p:ext uri="{D42A27DB-BD31-4B8C-83A1-F6EECF244321}">
                <p14:modId xmlns:p14="http://schemas.microsoft.com/office/powerpoint/2010/main" val="1787233514"/>
              </p:ext>
            </p:extLst>
          </p:nvPr>
        </p:nvGraphicFramePr>
        <p:xfrm>
          <a:off x="4206156" y="2944118"/>
          <a:ext cx="592137" cy="196850"/>
        </p:xfrm>
        <a:graphic>
          <a:graphicData uri="http://schemas.openxmlformats.org/presentationml/2006/ole">
            <mc:AlternateContent xmlns:mc="http://schemas.openxmlformats.org/markup-compatibility/2006">
              <mc:Choice xmlns:v="urn:schemas-microsoft-com:vml" Requires="v">
                <p:oleObj spid="_x0000_s872950" name="Equation" r:id="rId37" imgW="266400" imgH="88560" progId="Equation.DSMT4">
                  <p:embed/>
                </p:oleObj>
              </mc:Choice>
              <mc:Fallback>
                <p:oleObj name="Equation" r:id="rId37" imgW="266400" imgH="88560" progId="Equation.DSMT4">
                  <p:embed/>
                  <p:pic>
                    <p:nvPicPr>
                      <p:cNvPr id="0" name="Picture 932"/>
                      <p:cNvPicPr>
                        <a:picLocks noChangeAspect="1" noChangeArrowheads="1"/>
                      </p:cNvPicPr>
                      <p:nvPr/>
                    </p:nvPicPr>
                    <p:blipFill>
                      <a:blip r:embed="rId38"/>
                      <a:srcRect/>
                      <a:stretch>
                        <a:fillRect/>
                      </a:stretch>
                    </p:blipFill>
                    <p:spPr bwMode="auto">
                      <a:xfrm>
                        <a:off x="4206156" y="2944118"/>
                        <a:ext cx="592137" cy="1968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Rectangle 5"/>
          <p:cNvSpPr txBox="1">
            <a:spLocks noChangeArrowheads="1"/>
          </p:cNvSpPr>
          <p:nvPr/>
        </p:nvSpPr>
        <p:spPr>
          <a:xfrm>
            <a:off x="539552" y="385192"/>
            <a:ext cx="8064896" cy="81156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例题</a:t>
            </a:r>
            <a:r>
              <a:rPr kumimoji="0" lang="en-US" altLang="zh-CN"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1(</a:t>
            </a:r>
            <a:r>
              <a:rPr kumimoji="0" lang="zh-CN" altLang="en-US"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续</a:t>
            </a:r>
            <a:r>
              <a:rPr kumimoji="0" lang="en-US" altLang="zh-CN"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a:t>
            </a:r>
            <a:endParaRPr kumimoji="0" lang="zh-CN" altLang="en-US" sz="3400" b="1" i="0" u="none" strike="noStrike" kern="1200" cap="none" spc="0" normalizeH="0" baseline="0" noProof="0" dirty="0">
              <a:ln>
                <a:noFill/>
              </a:ln>
              <a:solidFill>
                <a:srgbClr val="00B0F0"/>
              </a:solidFill>
              <a:effectLst/>
              <a:uLnTx/>
              <a:uFillTx/>
              <a:latin typeface="Century Schoolbook" pitchFamily="18" charset="0"/>
              <a:ea typeface="微软雅黑" pitchFamily="34"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1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1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1000"/>
                                        <p:tgtEl>
                                          <p:spTgt spid="44"/>
                                        </p:tgtEl>
                                      </p:cBhvr>
                                    </p:animEffect>
                                  </p:childTnLst>
                                </p:cTn>
                              </p:par>
                              <p:par>
                                <p:cTn id="23" presetID="22" presetClass="entr" presetSubtype="8"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1000"/>
                                        <p:tgtEl>
                                          <p:spTgt spid="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10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5610"/>
                                        </p:tgtEl>
                                        <p:attrNameLst>
                                          <p:attrName>style.visibility</p:attrName>
                                        </p:attrNameLst>
                                      </p:cBhvr>
                                      <p:to>
                                        <p:strVal val="visible"/>
                                      </p:to>
                                    </p:set>
                                    <p:animEffect transition="in" filter="wipe(left)">
                                      <p:cBhvr>
                                        <p:cTn id="43" dur="1000"/>
                                        <p:tgtEl>
                                          <p:spTgt spid="256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5611"/>
                                        </p:tgtEl>
                                        <p:attrNameLst>
                                          <p:attrName>style.visibility</p:attrName>
                                        </p:attrNameLst>
                                      </p:cBhvr>
                                      <p:to>
                                        <p:strVal val="visible"/>
                                      </p:to>
                                    </p:set>
                                    <p:animEffect transition="in" filter="wipe(left)">
                                      <p:cBhvr>
                                        <p:cTn id="48" dur="1000"/>
                                        <p:tgtEl>
                                          <p:spTgt spid="25611"/>
                                        </p:tgtEl>
                                      </p:cBhvr>
                                    </p:animEffect>
                                  </p:childTnLst>
                                </p:cTn>
                              </p:par>
                              <p:par>
                                <p:cTn id="49" presetID="22" presetClass="entr" presetSubtype="8"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10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615"/>
                                        </p:tgtEl>
                                        <p:attrNameLst>
                                          <p:attrName>style.visibility</p:attrName>
                                        </p:attrNameLst>
                                      </p:cBhvr>
                                      <p:to>
                                        <p:strVal val="visible"/>
                                      </p:to>
                                    </p:set>
                                    <p:animEffect transition="in" filter="wipe(left)">
                                      <p:cBhvr>
                                        <p:cTn id="56" dur="1000"/>
                                        <p:tgtEl>
                                          <p:spTgt spid="25615"/>
                                        </p:tgtEl>
                                      </p:cBhvr>
                                    </p:animEffect>
                                  </p:childTnLst>
                                </p:cTn>
                              </p:par>
                              <p:par>
                                <p:cTn id="57" presetID="22" presetClass="entr" presetSubtype="8" fill="hold" nodeType="withEffect">
                                  <p:stCondLst>
                                    <p:cond delay="0"/>
                                  </p:stCondLst>
                                  <p:childTnLst>
                                    <p:set>
                                      <p:cBhvr>
                                        <p:cTn id="58" dur="1" fill="hold">
                                          <p:stCondLst>
                                            <p:cond delay="0"/>
                                          </p:stCondLst>
                                        </p:cTn>
                                        <p:tgtEl>
                                          <p:spTgt spid="25616"/>
                                        </p:tgtEl>
                                        <p:attrNameLst>
                                          <p:attrName>style.visibility</p:attrName>
                                        </p:attrNameLst>
                                      </p:cBhvr>
                                      <p:to>
                                        <p:strVal val="visible"/>
                                      </p:to>
                                    </p:set>
                                    <p:animEffect transition="in" filter="wipe(left)">
                                      <p:cBhvr>
                                        <p:cTn id="59" dur="1000"/>
                                        <p:tgtEl>
                                          <p:spTgt spid="2561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10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left)">
                                      <p:cBhvr>
                                        <p:cTn id="69" dur="1000"/>
                                        <p:tgtEl>
                                          <p:spTgt spid="6"/>
                                        </p:tgtEl>
                                      </p:cBhvr>
                                    </p:animEffect>
                                  </p:childTnLst>
                                </p:cTn>
                              </p:par>
                              <p:par>
                                <p:cTn id="70" presetID="22" presetClass="entr" presetSubtype="1"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up)">
                                      <p:cBhvr>
                                        <p:cTn id="7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3420455" y="2744670"/>
            <a:ext cx="4463783" cy="972362"/>
            <a:chOff x="2588" y="1414"/>
            <a:chExt cx="3058" cy="747"/>
          </a:xfrm>
        </p:grpSpPr>
        <p:graphicFrame>
          <p:nvGraphicFramePr>
            <p:cNvPr id="413699" name="Object 3"/>
            <p:cNvGraphicFramePr>
              <a:graphicFrameLocks noChangeAspect="1"/>
            </p:cNvGraphicFramePr>
            <p:nvPr>
              <p:extLst>
                <p:ext uri="{D42A27DB-BD31-4B8C-83A1-F6EECF244321}">
                  <p14:modId xmlns:p14="http://schemas.microsoft.com/office/powerpoint/2010/main" val="2556237390"/>
                </p:ext>
              </p:extLst>
            </p:nvPr>
          </p:nvGraphicFramePr>
          <p:xfrm>
            <a:off x="2588" y="1421"/>
            <a:ext cx="1406" cy="381"/>
          </p:xfrm>
          <a:graphic>
            <a:graphicData uri="http://schemas.openxmlformats.org/presentationml/2006/ole">
              <mc:AlternateContent xmlns:mc="http://schemas.openxmlformats.org/markup-compatibility/2006">
                <mc:Choice xmlns:v="urn:schemas-microsoft-com:vml" Requires="v">
                  <p:oleObj spid="_x0000_s865000" name="Equation" r:id="rId3" imgW="1104840" imgH="228600" progId="Equation.DSMT4">
                    <p:embed/>
                  </p:oleObj>
                </mc:Choice>
                <mc:Fallback>
                  <p:oleObj name="Equation" r:id="rId3" imgW="1104840" imgH="228600" progId="Equation.DSMT4">
                    <p:embed/>
                    <p:pic>
                      <p:nvPicPr>
                        <p:cNvPr id="0" name="Picture 624"/>
                        <p:cNvPicPr>
                          <a:picLocks noChangeAspect="1" noChangeArrowheads="1"/>
                        </p:cNvPicPr>
                        <p:nvPr/>
                      </p:nvPicPr>
                      <p:blipFill>
                        <a:blip r:embed="rId4"/>
                        <a:srcRect/>
                        <a:stretch>
                          <a:fillRect/>
                        </a:stretch>
                      </p:blipFill>
                      <p:spPr bwMode="auto">
                        <a:xfrm>
                          <a:off x="2588" y="1421"/>
                          <a:ext cx="1406"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700" name="Object 4"/>
            <p:cNvGraphicFramePr>
              <a:graphicFrameLocks noChangeAspect="1"/>
            </p:cNvGraphicFramePr>
            <p:nvPr>
              <p:extLst>
                <p:ext uri="{D42A27DB-BD31-4B8C-83A1-F6EECF244321}">
                  <p14:modId xmlns:p14="http://schemas.microsoft.com/office/powerpoint/2010/main" val="2301060224"/>
                </p:ext>
              </p:extLst>
            </p:nvPr>
          </p:nvGraphicFramePr>
          <p:xfrm>
            <a:off x="4166" y="1414"/>
            <a:ext cx="1480" cy="348"/>
          </p:xfrm>
          <a:graphic>
            <a:graphicData uri="http://schemas.openxmlformats.org/presentationml/2006/ole">
              <mc:AlternateContent xmlns:mc="http://schemas.openxmlformats.org/markup-compatibility/2006">
                <mc:Choice xmlns:v="urn:schemas-microsoft-com:vml" Requires="v">
                  <p:oleObj spid="_x0000_s865001" name="Equation" r:id="rId5" imgW="1130040" imgH="228600" progId="Equation.DSMT4">
                    <p:embed/>
                  </p:oleObj>
                </mc:Choice>
                <mc:Fallback>
                  <p:oleObj name="Equation" r:id="rId5" imgW="1130040" imgH="228600" progId="Equation.DSMT4">
                    <p:embed/>
                    <p:pic>
                      <p:nvPicPr>
                        <p:cNvPr id="0" name="Picture 625"/>
                        <p:cNvPicPr>
                          <a:picLocks noChangeAspect="1" noChangeArrowheads="1"/>
                        </p:cNvPicPr>
                        <p:nvPr/>
                      </p:nvPicPr>
                      <p:blipFill>
                        <a:blip r:embed="rId6"/>
                        <a:srcRect/>
                        <a:stretch>
                          <a:fillRect/>
                        </a:stretch>
                      </p:blipFill>
                      <p:spPr bwMode="auto">
                        <a:xfrm>
                          <a:off x="4166" y="1414"/>
                          <a:ext cx="1480"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701" name="Object 5"/>
            <p:cNvGraphicFramePr>
              <a:graphicFrameLocks noChangeAspect="1"/>
            </p:cNvGraphicFramePr>
            <p:nvPr>
              <p:extLst>
                <p:ext uri="{D42A27DB-BD31-4B8C-83A1-F6EECF244321}">
                  <p14:modId xmlns:p14="http://schemas.microsoft.com/office/powerpoint/2010/main" val="37195370"/>
                </p:ext>
              </p:extLst>
            </p:nvPr>
          </p:nvGraphicFramePr>
          <p:xfrm>
            <a:off x="2664" y="1910"/>
            <a:ext cx="893" cy="169"/>
          </p:xfrm>
          <a:graphic>
            <a:graphicData uri="http://schemas.openxmlformats.org/presentationml/2006/ole">
              <mc:AlternateContent xmlns:mc="http://schemas.openxmlformats.org/markup-compatibility/2006">
                <mc:Choice xmlns:v="urn:schemas-microsoft-com:vml" Requires="v">
                  <p:oleObj spid="_x0000_s865002" name="Equation" r:id="rId7" imgW="469800" imgH="101520" progId="Equation.DSMT4">
                    <p:embed/>
                  </p:oleObj>
                </mc:Choice>
                <mc:Fallback>
                  <p:oleObj name="Equation" r:id="rId7" imgW="469800" imgH="101520" progId="Equation.DSMT4">
                    <p:embed/>
                    <p:pic>
                      <p:nvPicPr>
                        <p:cNvPr id="0" name="Picture 626"/>
                        <p:cNvPicPr>
                          <a:picLocks noChangeAspect="1" noChangeArrowheads="1"/>
                        </p:cNvPicPr>
                        <p:nvPr/>
                      </p:nvPicPr>
                      <p:blipFill>
                        <a:blip r:embed="rId8"/>
                        <a:srcRect/>
                        <a:stretch>
                          <a:fillRect/>
                        </a:stretch>
                      </p:blipFill>
                      <p:spPr bwMode="auto">
                        <a:xfrm>
                          <a:off x="2664" y="1910"/>
                          <a:ext cx="893" cy="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702" name="Object 6"/>
            <p:cNvGraphicFramePr>
              <a:graphicFrameLocks noChangeAspect="1"/>
            </p:cNvGraphicFramePr>
            <p:nvPr>
              <p:extLst>
                <p:ext uri="{D42A27DB-BD31-4B8C-83A1-F6EECF244321}">
                  <p14:modId xmlns:p14="http://schemas.microsoft.com/office/powerpoint/2010/main" val="2165493598"/>
                </p:ext>
              </p:extLst>
            </p:nvPr>
          </p:nvGraphicFramePr>
          <p:xfrm>
            <a:off x="4265" y="1821"/>
            <a:ext cx="1184" cy="340"/>
          </p:xfrm>
          <a:graphic>
            <a:graphicData uri="http://schemas.openxmlformats.org/presentationml/2006/ole">
              <mc:AlternateContent xmlns:mc="http://schemas.openxmlformats.org/markup-compatibility/2006">
                <mc:Choice xmlns:v="urn:schemas-microsoft-com:vml" Requires="v">
                  <p:oleObj spid="_x0000_s865003" name="Equation" r:id="rId9" imgW="787400" imgH="228600" progId="Equation.DSMT4">
                    <p:embed/>
                  </p:oleObj>
                </mc:Choice>
                <mc:Fallback>
                  <p:oleObj name="Equation" r:id="rId9" imgW="787400" imgH="228600" progId="Equation.DSMT4">
                    <p:embed/>
                    <p:pic>
                      <p:nvPicPr>
                        <p:cNvPr id="0" name="Picture 6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5" y="1821"/>
                          <a:ext cx="1184"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3712" name="Text Box 16"/>
          <p:cNvSpPr txBox="1">
            <a:spLocks noChangeArrowheads="1"/>
          </p:cNvSpPr>
          <p:nvPr/>
        </p:nvSpPr>
        <p:spPr bwMode="auto">
          <a:xfrm>
            <a:off x="570657" y="2700530"/>
            <a:ext cx="2738250" cy="461665"/>
          </a:xfrm>
          <a:prstGeom prst="rect">
            <a:avLst/>
          </a:prstGeom>
          <a:noFill/>
          <a:ln w="9525" algn="ctr">
            <a:noFill/>
            <a:miter lim="800000"/>
            <a:headEnd/>
            <a:tailEnd/>
          </a:ln>
          <a:effectLst/>
        </p:spPr>
        <p:txBody>
          <a:bodyPr wrap="none">
            <a:spAutoFit/>
          </a:bodyPr>
          <a:lstStyle/>
          <a:p>
            <a:pPr marL="342900" indent="-342900"/>
            <a:r>
              <a:rPr lang="zh-CN" altLang="en-US" sz="2400" b="1" dirty="0">
                <a:latin typeface="+mj-ea"/>
                <a:ea typeface="+mj-ea"/>
              </a:rPr>
              <a:t>证明</a:t>
            </a:r>
            <a:r>
              <a:rPr lang="zh-CN" altLang="en-US" sz="2400" b="1" dirty="0" smtClean="0">
                <a:latin typeface="+mj-ea"/>
                <a:ea typeface="+mj-ea"/>
              </a:rPr>
              <a:t>：为方便，记 </a:t>
            </a:r>
            <a:endParaRPr lang="zh-CN" altLang="en-US" sz="2400" b="1" dirty="0">
              <a:latin typeface="+mj-ea"/>
              <a:ea typeface="+mj-ea"/>
            </a:endParaRPr>
          </a:p>
        </p:txBody>
      </p:sp>
      <p:sp>
        <p:nvSpPr>
          <p:cNvPr id="11" name="标题 1"/>
          <p:cNvSpPr txBox="1">
            <a:spLocks/>
          </p:cNvSpPr>
          <p:nvPr/>
        </p:nvSpPr>
        <p:spPr>
          <a:xfrm>
            <a:off x="539552" y="313184"/>
            <a:ext cx="8064896" cy="811560"/>
          </a:xfrm>
          <a:prstGeom prst="rect">
            <a:avLst/>
          </a:prstGeom>
        </p:spPr>
        <p:txBody>
          <a:bodyPr/>
          <a:lstStyle/>
          <a:p>
            <a:pPr lvl="0">
              <a:lnSpc>
                <a:spcPct val="90000"/>
              </a:lnSpc>
              <a:spcBef>
                <a:spcPct val="0"/>
              </a:spcBef>
              <a:defRPr/>
            </a:pPr>
            <a:r>
              <a:rPr kumimoji="0" lang="en-US" altLang="zh-CN"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N</a:t>
            </a:r>
            <a:r>
              <a:rPr kumimoji="0" lang="zh-CN" altLang="en-US"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维</a:t>
            </a:r>
            <a:r>
              <a:rPr lang="zh-CN" altLang="en-US" sz="3400" b="1" dirty="0">
                <a:solidFill>
                  <a:srgbClr val="00B0F0"/>
                </a:solidFill>
                <a:latin typeface="Century Schoolbook" pitchFamily="18" charset="0"/>
                <a:ea typeface="微软雅黑" pitchFamily="34" charset="-122"/>
                <a:cs typeface="+mj-cs"/>
              </a:rPr>
              <a:t>平稳有记忆信源的</a:t>
            </a:r>
            <a:r>
              <a:rPr kumimoji="0" lang="zh-CN" altLang="en-US" sz="3400" b="1" i="0" u="none" strike="noStrike" kern="1200" cap="none" spc="0" normalizeH="0" baseline="0" noProof="0" dirty="0" smtClean="0">
                <a:ln>
                  <a:noFill/>
                </a:ln>
                <a:solidFill>
                  <a:srgbClr val="00B0F0"/>
                </a:solidFill>
                <a:effectLst/>
                <a:uLnTx/>
                <a:uFillTx/>
                <a:latin typeface="Century Schoolbook" pitchFamily="18" charset="0"/>
                <a:ea typeface="微软雅黑" pitchFamily="34" charset="-122"/>
                <a:cs typeface="+mj-cs"/>
              </a:rPr>
              <a:t>熵</a:t>
            </a:r>
            <a:endParaRPr kumimoji="0" lang="zh-CN" altLang="en-US" sz="3400" b="1" i="0" u="none" strike="noStrike" kern="1200" cap="none" spc="0" normalizeH="0" baseline="0" noProof="0" dirty="0">
              <a:ln>
                <a:noFill/>
              </a:ln>
              <a:solidFill>
                <a:srgbClr val="00B0F0"/>
              </a:solidFill>
              <a:effectLst/>
              <a:uLnTx/>
              <a:uFillTx/>
              <a:latin typeface="Century Schoolbook" pitchFamily="18" charset="0"/>
              <a:ea typeface="微软雅黑" pitchFamily="34" charset="-122"/>
              <a:cs typeface="+mj-cs"/>
            </a:endParaRPr>
          </a:p>
        </p:txBody>
      </p:sp>
      <p:graphicFrame>
        <p:nvGraphicFramePr>
          <p:cNvPr id="13" name="Object 32"/>
          <p:cNvGraphicFramePr>
            <a:graphicFrameLocks noChangeAspect="1"/>
          </p:cNvGraphicFramePr>
          <p:nvPr>
            <p:extLst>
              <p:ext uri="{D42A27DB-BD31-4B8C-83A1-F6EECF244321}">
                <p14:modId xmlns:p14="http://schemas.microsoft.com/office/powerpoint/2010/main" val="3029858555"/>
              </p:ext>
            </p:extLst>
          </p:nvPr>
        </p:nvGraphicFramePr>
        <p:xfrm>
          <a:off x="699344" y="1568524"/>
          <a:ext cx="2630487" cy="503238"/>
        </p:xfrm>
        <a:graphic>
          <a:graphicData uri="http://schemas.openxmlformats.org/presentationml/2006/ole">
            <mc:AlternateContent xmlns:mc="http://schemas.openxmlformats.org/markup-compatibility/2006">
              <mc:Choice xmlns:v="urn:schemas-microsoft-com:vml" Requires="v">
                <p:oleObj spid="_x0000_s865004" name="Equation" r:id="rId11" imgW="1193760" imgH="228600" progId="Equation.DSMT4">
                  <p:embed/>
                </p:oleObj>
              </mc:Choice>
              <mc:Fallback>
                <p:oleObj name="Equation" r:id="rId11" imgW="1193760" imgH="228600" progId="Equation.DSMT4">
                  <p:embed/>
                  <p:pic>
                    <p:nvPicPr>
                      <p:cNvPr id="0" name="Picture 628"/>
                      <p:cNvPicPr>
                        <a:picLocks noChangeAspect="1" noChangeArrowheads="1"/>
                      </p:cNvPicPr>
                      <p:nvPr/>
                    </p:nvPicPr>
                    <p:blipFill>
                      <a:blip r:embed="rId12"/>
                      <a:srcRect/>
                      <a:stretch>
                        <a:fillRect/>
                      </a:stretch>
                    </p:blipFill>
                    <p:spPr bwMode="auto">
                      <a:xfrm>
                        <a:off x="699344" y="1568524"/>
                        <a:ext cx="2630487"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33"/>
          <p:cNvGraphicFramePr>
            <a:graphicFrameLocks noChangeAspect="1"/>
          </p:cNvGraphicFramePr>
          <p:nvPr>
            <p:extLst>
              <p:ext uri="{D42A27DB-BD31-4B8C-83A1-F6EECF244321}">
                <p14:modId xmlns:p14="http://schemas.microsoft.com/office/powerpoint/2010/main" val="3458340203"/>
              </p:ext>
            </p:extLst>
          </p:nvPr>
        </p:nvGraphicFramePr>
        <p:xfrm>
          <a:off x="3275856" y="1570112"/>
          <a:ext cx="1314450" cy="503237"/>
        </p:xfrm>
        <a:graphic>
          <a:graphicData uri="http://schemas.openxmlformats.org/presentationml/2006/ole">
            <mc:AlternateContent xmlns:mc="http://schemas.openxmlformats.org/markup-compatibility/2006">
              <mc:Choice xmlns:v="urn:schemas-microsoft-com:vml" Requires="v">
                <p:oleObj spid="_x0000_s865005" name="Equation" r:id="rId13" imgW="596880" imgH="228600" progId="Equation.DSMT4">
                  <p:embed/>
                </p:oleObj>
              </mc:Choice>
              <mc:Fallback>
                <p:oleObj name="Equation" r:id="rId13" imgW="596880" imgH="228600" progId="Equation.DSMT4">
                  <p:embed/>
                  <p:pic>
                    <p:nvPicPr>
                      <p:cNvPr id="0" name="Picture 629"/>
                      <p:cNvPicPr>
                        <a:picLocks noChangeAspect="1" noChangeArrowheads="1"/>
                      </p:cNvPicPr>
                      <p:nvPr/>
                    </p:nvPicPr>
                    <p:blipFill>
                      <a:blip r:embed="rId14"/>
                      <a:srcRect/>
                      <a:stretch>
                        <a:fillRect/>
                      </a:stretch>
                    </p:blipFill>
                    <p:spPr bwMode="auto">
                      <a:xfrm>
                        <a:off x="3275856" y="1570112"/>
                        <a:ext cx="1314450"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34"/>
          <p:cNvGraphicFramePr>
            <a:graphicFrameLocks noChangeAspect="1"/>
          </p:cNvGraphicFramePr>
          <p:nvPr>
            <p:extLst>
              <p:ext uri="{D42A27DB-BD31-4B8C-83A1-F6EECF244321}">
                <p14:modId xmlns:p14="http://schemas.microsoft.com/office/powerpoint/2010/main" val="3876179794"/>
              </p:ext>
            </p:extLst>
          </p:nvPr>
        </p:nvGraphicFramePr>
        <p:xfrm>
          <a:off x="4544269" y="1584399"/>
          <a:ext cx="1957387" cy="503238"/>
        </p:xfrm>
        <a:graphic>
          <a:graphicData uri="http://schemas.openxmlformats.org/presentationml/2006/ole">
            <mc:AlternateContent xmlns:mc="http://schemas.openxmlformats.org/markup-compatibility/2006">
              <mc:Choice xmlns:v="urn:schemas-microsoft-com:vml" Requires="v">
                <p:oleObj spid="_x0000_s865006" name="Equation" r:id="rId15" imgW="888840" imgH="228600" progId="Equation.DSMT4">
                  <p:embed/>
                </p:oleObj>
              </mc:Choice>
              <mc:Fallback>
                <p:oleObj name="Equation" r:id="rId15" imgW="888840" imgH="228600" progId="Equation.DSMT4">
                  <p:embed/>
                  <p:pic>
                    <p:nvPicPr>
                      <p:cNvPr id="0" name="Picture 630"/>
                      <p:cNvPicPr>
                        <a:picLocks noChangeAspect="1" noChangeArrowheads="1"/>
                      </p:cNvPicPr>
                      <p:nvPr/>
                    </p:nvPicPr>
                    <p:blipFill>
                      <a:blip r:embed="rId16"/>
                      <a:srcRect/>
                      <a:stretch>
                        <a:fillRect/>
                      </a:stretch>
                    </p:blipFill>
                    <p:spPr bwMode="auto">
                      <a:xfrm>
                        <a:off x="4544269" y="1584399"/>
                        <a:ext cx="1957387"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35"/>
          <p:cNvGraphicFramePr>
            <a:graphicFrameLocks noChangeAspect="1"/>
          </p:cNvGraphicFramePr>
          <p:nvPr>
            <p:extLst>
              <p:ext uri="{D42A27DB-BD31-4B8C-83A1-F6EECF244321}">
                <p14:modId xmlns:p14="http://schemas.microsoft.com/office/powerpoint/2010/main" val="2156353998"/>
              </p:ext>
            </p:extLst>
          </p:nvPr>
        </p:nvGraphicFramePr>
        <p:xfrm>
          <a:off x="6419106" y="1585987"/>
          <a:ext cx="2098675" cy="503237"/>
        </p:xfrm>
        <a:graphic>
          <a:graphicData uri="http://schemas.openxmlformats.org/presentationml/2006/ole">
            <mc:AlternateContent xmlns:mc="http://schemas.openxmlformats.org/markup-compatibility/2006">
              <mc:Choice xmlns:v="urn:schemas-microsoft-com:vml" Requires="v">
                <p:oleObj spid="_x0000_s865007" name="Equation" r:id="rId17" imgW="952200" imgH="228600" progId="Equation.DSMT4">
                  <p:embed/>
                </p:oleObj>
              </mc:Choice>
              <mc:Fallback>
                <p:oleObj name="Equation" r:id="rId17" imgW="952200" imgH="228600" progId="Equation.DSMT4">
                  <p:embed/>
                  <p:pic>
                    <p:nvPicPr>
                      <p:cNvPr id="0" name="Picture 631"/>
                      <p:cNvPicPr>
                        <a:picLocks noChangeAspect="1" noChangeArrowheads="1"/>
                      </p:cNvPicPr>
                      <p:nvPr/>
                    </p:nvPicPr>
                    <p:blipFill>
                      <a:blip r:embed="rId18"/>
                      <a:srcRect/>
                      <a:stretch>
                        <a:fillRect/>
                      </a:stretch>
                    </p:blipFill>
                    <p:spPr bwMode="auto">
                      <a:xfrm>
                        <a:off x="6419106" y="1585987"/>
                        <a:ext cx="2098675"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36"/>
          <p:cNvGraphicFramePr>
            <a:graphicFrameLocks noChangeAspect="1"/>
          </p:cNvGraphicFramePr>
          <p:nvPr>
            <p:extLst>
              <p:ext uri="{D42A27DB-BD31-4B8C-83A1-F6EECF244321}">
                <p14:modId xmlns:p14="http://schemas.microsoft.com/office/powerpoint/2010/main" val="423913983"/>
              </p:ext>
            </p:extLst>
          </p:nvPr>
        </p:nvGraphicFramePr>
        <p:xfrm>
          <a:off x="3293319" y="2133674"/>
          <a:ext cx="4111625" cy="503238"/>
        </p:xfrm>
        <a:graphic>
          <a:graphicData uri="http://schemas.openxmlformats.org/presentationml/2006/ole">
            <mc:AlternateContent xmlns:mc="http://schemas.openxmlformats.org/markup-compatibility/2006">
              <mc:Choice xmlns:v="urn:schemas-microsoft-com:vml" Requires="v">
                <p:oleObj spid="_x0000_s865008" name="Equation" r:id="rId19" imgW="1866600" imgH="228600" progId="Equation.DSMT4">
                  <p:embed/>
                </p:oleObj>
              </mc:Choice>
              <mc:Fallback>
                <p:oleObj name="Equation" r:id="rId19" imgW="1866600" imgH="228600" progId="Equation.DSMT4">
                  <p:embed/>
                  <p:pic>
                    <p:nvPicPr>
                      <p:cNvPr id="0" name="Picture 632"/>
                      <p:cNvPicPr>
                        <a:picLocks noChangeAspect="1" noChangeArrowheads="1"/>
                      </p:cNvPicPr>
                      <p:nvPr/>
                    </p:nvPicPr>
                    <p:blipFill>
                      <a:blip r:embed="rId20"/>
                      <a:srcRect/>
                      <a:stretch>
                        <a:fillRect/>
                      </a:stretch>
                    </p:blipFill>
                    <p:spPr bwMode="auto">
                      <a:xfrm>
                        <a:off x="3293319" y="2133674"/>
                        <a:ext cx="4111625"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 name="直接连接符 3"/>
          <p:cNvCxnSpPr/>
          <p:nvPr/>
        </p:nvCxnSpPr>
        <p:spPr>
          <a:xfrm>
            <a:off x="395536" y="2628522"/>
            <a:ext cx="7992888" cy="0"/>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1736479379"/>
              </p:ext>
            </p:extLst>
          </p:nvPr>
        </p:nvGraphicFramePr>
        <p:xfrm>
          <a:off x="358279" y="3649018"/>
          <a:ext cx="8606209" cy="664758"/>
        </p:xfrm>
        <a:graphic>
          <a:graphicData uri="http://schemas.openxmlformats.org/presentationml/2006/ole">
            <mc:AlternateContent xmlns:mc="http://schemas.openxmlformats.org/markup-compatibility/2006">
              <mc:Choice xmlns:v="urn:schemas-microsoft-com:vml" Requires="v">
                <p:oleObj spid="_x0000_s865009" name="Equation" r:id="rId21" imgW="5054400" imgH="380880" progId="Equation.DSMT4">
                  <p:embed/>
                </p:oleObj>
              </mc:Choice>
              <mc:Fallback>
                <p:oleObj name="Equation" r:id="rId21" imgW="5054400" imgH="380880" progId="Equation.DSMT4">
                  <p:embed/>
                  <p:pic>
                    <p:nvPicPr>
                      <p:cNvPr id="0" name="Picture 633"/>
                      <p:cNvPicPr>
                        <a:picLocks noChangeAspect="1" noChangeArrowheads="1"/>
                      </p:cNvPicPr>
                      <p:nvPr/>
                    </p:nvPicPr>
                    <p:blipFill>
                      <a:blip r:embed="rId22"/>
                      <a:srcRect/>
                      <a:stretch>
                        <a:fillRect/>
                      </a:stretch>
                    </p:blipFill>
                    <p:spPr bwMode="auto">
                      <a:xfrm>
                        <a:off x="358279" y="3649018"/>
                        <a:ext cx="8606209" cy="664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43524259"/>
              </p:ext>
            </p:extLst>
          </p:nvPr>
        </p:nvGraphicFramePr>
        <p:xfrm>
          <a:off x="1053218" y="4369097"/>
          <a:ext cx="7335206" cy="974098"/>
        </p:xfrm>
        <a:graphic>
          <a:graphicData uri="http://schemas.openxmlformats.org/presentationml/2006/ole">
            <mc:AlternateContent xmlns:mc="http://schemas.openxmlformats.org/markup-compatibility/2006">
              <mc:Choice xmlns:v="urn:schemas-microsoft-com:vml" Requires="v">
                <p:oleObj spid="_x0000_s865010" name="Equation" r:id="rId23" imgW="4317840" imgH="457200" progId="Equation.DSMT4">
                  <p:embed/>
                </p:oleObj>
              </mc:Choice>
              <mc:Fallback>
                <p:oleObj name="Equation" r:id="rId23" imgW="4317840" imgH="457200" progId="Equation.DSMT4">
                  <p:embed/>
                  <p:pic>
                    <p:nvPicPr>
                      <p:cNvPr id="0" name="Picture 634"/>
                      <p:cNvPicPr>
                        <a:picLocks noChangeAspect="1" noChangeArrowheads="1"/>
                      </p:cNvPicPr>
                      <p:nvPr/>
                    </p:nvPicPr>
                    <p:blipFill>
                      <a:blip r:embed="rId24"/>
                      <a:srcRect/>
                      <a:stretch>
                        <a:fillRect/>
                      </a:stretch>
                    </p:blipFill>
                    <p:spPr bwMode="auto">
                      <a:xfrm>
                        <a:off x="1053218" y="4369097"/>
                        <a:ext cx="7335206" cy="974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06917764"/>
              </p:ext>
            </p:extLst>
          </p:nvPr>
        </p:nvGraphicFramePr>
        <p:xfrm>
          <a:off x="1073174" y="5953274"/>
          <a:ext cx="7221538" cy="500062"/>
        </p:xfrm>
        <a:graphic>
          <a:graphicData uri="http://schemas.openxmlformats.org/presentationml/2006/ole">
            <mc:AlternateContent xmlns:mc="http://schemas.openxmlformats.org/markup-compatibility/2006">
              <mc:Choice xmlns:v="urn:schemas-microsoft-com:vml" Requires="v">
                <p:oleObj spid="_x0000_s865011" name="Equation" r:id="rId25" imgW="4152600" imgH="228600" progId="Equation.DSMT4">
                  <p:embed/>
                </p:oleObj>
              </mc:Choice>
              <mc:Fallback>
                <p:oleObj name="Equation" r:id="rId25" imgW="4152600" imgH="228600" progId="Equation.DSMT4">
                  <p:embed/>
                  <p:pic>
                    <p:nvPicPr>
                      <p:cNvPr id="0" name="Picture 635"/>
                      <p:cNvPicPr>
                        <a:picLocks noChangeAspect="1" noChangeArrowheads="1"/>
                      </p:cNvPicPr>
                      <p:nvPr/>
                    </p:nvPicPr>
                    <p:blipFill>
                      <a:blip r:embed="rId26"/>
                      <a:srcRect/>
                      <a:stretch>
                        <a:fillRect/>
                      </a:stretch>
                    </p:blipFill>
                    <p:spPr bwMode="auto">
                      <a:xfrm>
                        <a:off x="1073174" y="5953274"/>
                        <a:ext cx="7221538"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直接连接符 18"/>
          <p:cNvCxnSpPr/>
          <p:nvPr/>
        </p:nvCxnSpPr>
        <p:spPr>
          <a:xfrm>
            <a:off x="4572000" y="4153073"/>
            <a:ext cx="1800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直接连接符 25"/>
          <p:cNvCxnSpPr/>
          <p:nvPr/>
        </p:nvCxnSpPr>
        <p:spPr>
          <a:xfrm>
            <a:off x="1250352" y="4873153"/>
            <a:ext cx="2313536"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3" name="对象 22"/>
          <p:cNvGraphicFramePr>
            <a:graphicFrameLocks noChangeAspect="1"/>
          </p:cNvGraphicFramePr>
          <p:nvPr>
            <p:extLst>
              <p:ext uri="{D42A27DB-BD31-4B8C-83A1-F6EECF244321}">
                <p14:modId xmlns:p14="http://schemas.microsoft.com/office/powerpoint/2010/main" val="4215883103"/>
              </p:ext>
            </p:extLst>
          </p:nvPr>
        </p:nvGraphicFramePr>
        <p:xfrm>
          <a:off x="1043608" y="5494908"/>
          <a:ext cx="1033462" cy="279400"/>
        </p:xfrm>
        <a:graphic>
          <a:graphicData uri="http://schemas.openxmlformats.org/presentationml/2006/ole">
            <mc:AlternateContent xmlns:mc="http://schemas.openxmlformats.org/markup-compatibility/2006">
              <mc:Choice xmlns:v="urn:schemas-microsoft-com:vml" Requires="v">
                <p:oleObj spid="_x0000_s865012" name="Equation" r:id="rId27" imgW="469800" imgH="126720" progId="Equation.DSMT4">
                  <p:embed/>
                </p:oleObj>
              </mc:Choice>
              <mc:Fallback>
                <p:oleObj name="Equation" r:id="rId27" imgW="469800" imgH="126720" progId="Equation.DSMT4">
                  <p:embed/>
                  <p:pic>
                    <p:nvPicPr>
                      <p:cNvPr id="0" name="Picture 636"/>
                      <p:cNvPicPr>
                        <a:picLocks noChangeAspect="1" noChangeArrowheads="1"/>
                      </p:cNvPicPr>
                      <p:nvPr/>
                    </p:nvPicPr>
                    <p:blipFill>
                      <a:blip r:embed="rId28"/>
                      <a:srcRect/>
                      <a:stretch>
                        <a:fillRect/>
                      </a:stretch>
                    </p:blipFill>
                    <p:spPr bwMode="auto">
                      <a:xfrm>
                        <a:off x="1043608" y="5494908"/>
                        <a:ext cx="1033462" cy="279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灯片编号占位符 6"/>
          <p:cNvSpPr>
            <a:spLocks noGrp="1"/>
          </p:cNvSpPr>
          <p:nvPr>
            <p:ph type="sldNum" sz="quarter" idx="12"/>
          </p:nvPr>
        </p:nvSpPr>
        <p:spPr>
          <a:xfrm>
            <a:off x="6553200" y="6243638"/>
            <a:ext cx="2133600" cy="457200"/>
          </a:xfrm>
        </p:spPr>
        <p:txBody>
          <a:bodyPr/>
          <a:lstStyle/>
          <a:p>
            <a:fld id="{34214F58-DB2E-4CD5-A2B0-93202943D031}" type="slidenum">
              <a:rPr lang="en-US" altLang="zh-CN"/>
              <a:pPr/>
              <a:t>28</a:t>
            </a:fld>
            <a:endParaRPr lang="en-US" altLang="zh-CN"/>
          </a:p>
        </p:txBody>
      </p:sp>
      <p:sp>
        <p:nvSpPr>
          <p:cNvPr id="32" name="Rectangle 30"/>
          <p:cNvSpPr>
            <a:spLocks noChangeArrowheads="1"/>
          </p:cNvSpPr>
          <p:nvPr/>
        </p:nvSpPr>
        <p:spPr bwMode="auto">
          <a:xfrm>
            <a:off x="528392" y="1052736"/>
            <a:ext cx="8080375" cy="461665"/>
          </a:xfrm>
          <a:prstGeom prst="rect">
            <a:avLst/>
          </a:prstGeom>
          <a:noFill/>
          <a:ln w="9525">
            <a:noFill/>
            <a:miter lim="800000"/>
            <a:headEnd/>
            <a:tailEnd/>
          </a:ln>
          <a:effectLst/>
        </p:spPr>
        <p:txBody>
          <a:bodyPr>
            <a:spAutoFit/>
          </a:bodyPr>
          <a:lstStyle/>
          <a:p>
            <a:r>
              <a:rPr lang="zh-CN" sz="2400" b="1" dirty="0">
                <a:latin typeface="+mj-ea"/>
                <a:ea typeface="+mj-ea"/>
              </a:rPr>
              <a:t>可将上述结论推广到分组长度</a:t>
            </a:r>
            <a:r>
              <a:rPr lang="zh-CN" sz="2400" b="1" dirty="0" smtClean="0">
                <a:latin typeface="+mj-ea"/>
                <a:ea typeface="+mj-ea"/>
              </a:rPr>
              <a:t>为</a:t>
            </a:r>
            <a:r>
              <a:rPr lang="en-US" altLang="zh-CN" sz="2400" b="1" i="1" dirty="0" smtClean="0">
                <a:latin typeface="+mj-ea"/>
                <a:ea typeface="+mj-ea"/>
              </a:rPr>
              <a:t>N</a:t>
            </a:r>
            <a:r>
              <a:rPr lang="zh-CN" sz="2400" b="1" dirty="0" smtClean="0">
                <a:latin typeface="+mj-ea"/>
                <a:ea typeface="+mj-ea"/>
              </a:rPr>
              <a:t> </a:t>
            </a:r>
            <a:r>
              <a:rPr lang="zh-CN" sz="2400" b="1" dirty="0">
                <a:latin typeface="+mj-ea"/>
                <a:ea typeface="+mj-ea"/>
              </a:rPr>
              <a:t>的任意情况：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7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fld id="{34214F58-DB2E-4CD5-A2B0-93202943D031}" type="slidenum">
              <a:rPr lang="en-US" altLang="zh-CN" smtClean="0"/>
              <a:pPr/>
              <a:t>29</a:t>
            </a:fld>
            <a:endParaRPr lang="en-US" altLang="zh-CN"/>
          </a:p>
        </p:txBody>
      </p:sp>
      <p:sp>
        <p:nvSpPr>
          <p:cNvPr id="585731" name="Rectangle 3"/>
          <p:cNvSpPr>
            <a:spLocks noGrp="1" noChangeArrowheads="1"/>
          </p:cNvSpPr>
          <p:nvPr>
            <p:ph type="body" sz="half" idx="1"/>
          </p:nvPr>
        </p:nvSpPr>
        <p:spPr>
          <a:xfrm>
            <a:off x="457200" y="1153396"/>
            <a:ext cx="8229600" cy="1051468"/>
          </a:xfrm>
          <a:noFill/>
          <a:ln>
            <a:noFill/>
          </a:ln>
        </p:spPr>
        <p:style>
          <a:lnRef idx="1">
            <a:schemeClr val="accent6"/>
          </a:lnRef>
          <a:fillRef idx="2">
            <a:schemeClr val="accent6"/>
          </a:fillRef>
          <a:effectRef idx="1">
            <a:schemeClr val="accent6"/>
          </a:effectRef>
          <a:fontRef idx="minor">
            <a:schemeClr val="dk1"/>
          </a:fontRef>
        </p:style>
        <p:txBody>
          <a:bodyPr>
            <a:noAutofit/>
          </a:bodyPr>
          <a:lstStyle/>
          <a:p>
            <a:pPr>
              <a:lnSpc>
                <a:spcPct val="150000"/>
              </a:lnSpc>
              <a:spcBef>
                <a:spcPct val="0"/>
              </a:spcBef>
              <a:buFont typeface="Wingdings" pitchFamily="2" charset="2"/>
              <a:buNone/>
            </a:pPr>
            <a:r>
              <a:rPr lang="en-US" altLang="zh-CN" dirty="0" smtClean="0">
                <a:solidFill>
                  <a:srgbClr val="FFC000"/>
                </a:solidFill>
                <a:latin typeface="+mj-ea"/>
                <a:ea typeface="+mj-ea"/>
              </a:rPr>
              <a:t>  </a:t>
            </a:r>
            <a:r>
              <a:rPr lang="en-US" altLang="zh-CN" sz="2400" dirty="0">
                <a:solidFill>
                  <a:schemeClr val="tx1"/>
                </a:solidFill>
                <a:latin typeface="+mj-ea"/>
                <a:ea typeface="+mj-ea"/>
              </a:rPr>
              <a:t>1. </a:t>
            </a:r>
            <a:r>
              <a:rPr lang="zh-CN" altLang="en-US" sz="2400" dirty="0">
                <a:solidFill>
                  <a:schemeClr val="tx1"/>
                </a:solidFill>
                <a:latin typeface="+mj-ea"/>
                <a:ea typeface="+mj-ea"/>
              </a:rPr>
              <a:t>多符号离散平稳有记忆信源的熵是</a:t>
            </a:r>
            <a:r>
              <a:rPr lang="en-US" altLang="zh-CN" sz="2400" dirty="0">
                <a:solidFill>
                  <a:schemeClr val="tx1"/>
                </a:solidFill>
                <a:latin typeface="+mj-ea"/>
                <a:ea typeface="+mj-ea"/>
              </a:rPr>
              <a:t>X</a:t>
            </a:r>
            <a:r>
              <a:rPr lang="zh-CN" altLang="en-US" sz="2400" dirty="0">
                <a:solidFill>
                  <a:schemeClr val="tx1"/>
                </a:solidFill>
                <a:latin typeface="+mj-ea"/>
                <a:ea typeface="+mj-ea"/>
              </a:rPr>
              <a:t>起始时刻随机变量</a:t>
            </a:r>
            <a:r>
              <a:rPr lang="en-US" altLang="zh-CN" sz="2400" dirty="0">
                <a:solidFill>
                  <a:schemeClr val="tx1"/>
                </a:solidFill>
                <a:latin typeface="+mj-ea"/>
                <a:ea typeface="+mj-ea"/>
              </a:rPr>
              <a:t>X1</a:t>
            </a:r>
            <a:r>
              <a:rPr lang="zh-CN" altLang="en-US" sz="2400" dirty="0">
                <a:solidFill>
                  <a:schemeClr val="tx1"/>
                </a:solidFill>
                <a:latin typeface="+mj-ea"/>
                <a:ea typeface="+mj-ea"/>
              </a:rPr>
              <a:t>的熵与各阶条件熵之和。</a:t>
            </a:r>
          </a:p>
        </p:txBody>
      </p:sp>
      <p:sp>
        <p:nvSpPr>
          <p:cNvPr id="585732" name="Text Box 4"/>
          <p:cNvSpPr txBox="1">
            <a:spLocks noChangeArrowheads="1"/>
          </p:cNvSpPr>
          <p:nvPr/>
        </p:nvSpPr>
        <p:spPr bwMode="auto">
          <a:xfrm>
            <a:off x="611560" y="3330079"/>
            <a:ext cx="5170005" cy="461665"/>
          </a:xfrm>
          <a:prstGeom prst="rect">
            <a:avLst/>
          </a:prstGeom>
          <a:noFill/>
          <a:ln w="9525" algn="ctr">
            <a:noFill/>
            <a:miter lim="800000"/>
            <a:headEnd/>
            <a:tailEnd/>
          </a:ln>
          <a:effectLst/>
        </p:spPr>
        <p:txBody>
          <a:bodyPr wrap="none">
            <a:spAutoFit/>
          </a:bodyPr>
          <a:lstStyle/>
          <a:p>
            <a:pPr marL="342900" indent="-342900"/>
            <a:r>
              <a:rPr lang="en-US" altLang="zh-CN" sz="2400" b="1" dirty="0" smtClean="0">
                <a:latin typeface="+mj-ea"/>
                <a:ea typeface="+mj-ea"/>
              </a:rPr>
              <a:t>3. </a:t>
            </a:r>
            <a:r>
              <a:rPr lang="zh-CN" altLang="en-US" sz="2400" b="1" dirty="0" smtClean="0">
                <a:latin typeface="+mj-ea"/>
                <a:ea typeface="+mj-ea"/>
              </a:rPr>
              <a:t>可以证明，条件熵</a:t>
            </a:r>
            <a:r>
              <a:rPr lang="zh-CN" altLang="en-US" sz="2400" b="1" dirty="0">
                <a:latin typeface="+mj-ea"/>
                <a:ea typeface="+mj-ea"/>
              </a:rPr>
              <a:t>是非递增的，即</a:t>
            </a:r>
          </a:p>
        </p:txBody>
      </p:sp>
      <p:graphicFrame>
        <p:nvGraphicFramePr>
          <p:cNvPr id="585733" name="Object 5"/>
          <p:cNvGraphicFramePr>
            <a:graphicFrameLocks noGrp="1" noChangeAspect="1"/>
          </p:cNvGraphicFramePr>
          <p:nvPr>
            <p:ph sz="half" idx="2"/>
            <p:extLst>
              <p:ext uri="{D42A27DB-BD31-4B8C-83A1-F6EECF244321}">
                <p14:modId xmlns:p14="http://schemas.microsoft.com/office/powerpoint/2010/main" val="771715818"/>
              </p:ext>
            </p:extLst>
          </p:nvPr>
        </p:nvGraphicFramePr>
        <p:xfrm>
          <a:off x="1601788" y="4002088"/>
          <a:ext cx="5570537" cy="1530350"/>
        </p:xfrm>
        <a:graphic>
          <a:graphicData uri="http://schemas.openxmlformats.org/presentationml/2006/ole">
            <mc:AlternateContent xmlns:mc="http://schemas.openxmlformats.org/markup-compatibility/2006">
              <mc:Choice xmlns:v="urn:schemas-microsoft-com:vml" Requires="v">
                <p:oleObj spid="_x0000_s293158" name="Equation" r:id="rId3" imgW="2819160" imgH="774360" progId="Equation.DSMT4">
                  <p:embed/>
                </p:oleObj>
              </mc:Choice>
              <mc:Fallback>
                <p:oleObj name="Equation" r:id="rId3" imgW="2819160" imgH="774360" progId="Equation.DSMT4">
                  <p:embed/>
                  <p:pic>
                    <p:nvPicPr>
                      <p:cNvPr id="0" name="Picture 116"/>
                      <p:cNvPicPr>
                        <a:picLocks noGrp="1" noChangeAspect="1" noChangeArrowheads="1"/>
                      </p:cNvPicPr>
                      <p:nvPr/>
                    </p:nvPicPr>
                    <p:blipFill>
                      <a:blip r:embed="rId4"/>
                      <a:srcRect/>
                      <a:stretch>
                        <a:fillRect/>
                      </a:stretch>
                    </p:blipFill>
                    <p:spPr bwMode="auto">
                      <a:xfrm>
                        <a:off x="1601788" y="4002088"/>
                        <a:ext cx="5570537" cy="153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标题 1"/>
          <p:cNvSpPr txBox="1">
            <a:spLocks/>
          </p:cNvSpPr>
          <p:nvPr/>
        </p:nvSpPr>
        <p:spPr>
          <a:xfrm>
            <a:off x="539552" y="313184"/>
            <a:ext cx="8064896" cy="81156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400" b="1" dirty="0" smtClean="0">
                <a:solidFill>
                  <a:srgbClr val="00B0F0"/>
                </a:solidFill>
                <a:latin typeface="Century Schoolbook" pitchFamily="18" charset="0"/>
                <a:ea typeface="微软雅黑" pitchFamily="34" charset="-122"/>
                <a:cs typeface="+mj-cs"/>
              </a:rPr>
              <a:t>说明：</a:t>
            </a:r>
            <a:endParaRPr kumimoji="0" lang="zh-CN" altLang="en-US" sz="3400" b="1" i="0" u="none" strike="noStrike" kern="1200" cap="none" spc="0" normalizeH="0" baseline="0" noProof="0" dirty="0">
              <a:ln>
                <a:noFill/>
              </a:ln>
              <a:solidFill>
                <a:srgbClr val="00B0F0"/>
              </a:solidFill>
              <a:effectLst/>
              <a:uLnTx/>
              <a:uFillTx/>
              <a:latin typeface="Century Schoolbook" pitchFamily="18" charset="0"/>
              <a:ea typeface="微软雅黑" pitchFamily="34" charset="-122"/>
              <a:cs typeface="+mj-cs"/>
            </a:endParaRPr>
          </a:p>
        </p:txBody>
      </p:sp>
      <p:graphicFrame>
        <p:nvGraphicFramePr>
          <p:cNvPr id="2" name="对象 1"/>
          <p:cNvGraphicFramePr>
            <a:graphicFrameLocks noGrp="1" noChangeAspect="1"/>
          </p:cNvGraphicFramePr>
          <p:nvPr>
            <p:extLst>
              <p:ext uri="{D42A27DB-BD31-4B8C-83A1-F6EECF244321}">
                <p14:modId xmlns:p14="http://schemas.microsoft.com/office/powerpoint/2010/main" val="1503989291"/>
              </p:ext>
            </p:extLst>
          </p:nvPr>
        </p:nvGraphicFramePr>
        <p:xfrm>
          <a:off x="1191854" y="5661248"/>
          <a:ext cx="6389688" cy="533400"/>
        </p:xfrm>
        <a:graphic>
          <a:graphicData uri="http://schemas.openxmlformats.org/presentationml/2006/ole">
            <mc:AlternateContent xmlns:mc="http://schemas.openxmlformats.org/markup-compatibility/2006">
              <mc:Choice xmlns:v="urn:schemas-microsoft-com:vml" Requires="v">
                <p:oleObj spid="_x0000_s293159" name="Equation" r:id="rId5" imgW="3124080" imgH="253800" progId="Equation.DSMT4">
                  <p:embed/>
                </p:oleObj>
              </mc:Choice>
              <mc:Fallback>
                <p:oleObj name="Equation" r:id="rId5" imgW="3124080" imgH="253800" progId="Equation.DSMT4">
                  <p:embed/>
                  <p:pic>
                    <p:nvPicPr>
                      <p:cNvPr id="0" name="Picture 117"/>
                      <p:cNvPicPr>
                        <a:picLocks noGrp="1" noChangeAspect="1" noChangeArrowheads="1"/>
                      </p:cNvPicPr>
                      <p:nvPr/>
                    </p:nvPicPr>
                    <p:blipFill>
                      <a:blip r:embed="rId6"/>
                      <a:srcRect/>
                      <a:stretch>
                        <a:fillRect/>
                      </a:stretch>
                    </p:blipFill>
                    <p:spPr bwMode="auto">
                      <a:xfrm>
                        <a:off x="1191854" y="5661248"/>
                        <a:ext cx="63896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611560" y="2420888"/>
            <a:ext cx="7920879" cy="830997"/>
          </a:xfrm>
          <a:prstGeom prst="rect">
            <a:avLst/>
          </a:prstGeom>
          <a:noFill/>
          <a:ln w="9525" algn="ctr">
            <a:noFill/>
            <a:miter lim="800000"/>
            <a:headEnd/>
            <a:tailEnd/>
          </a:ln>
          <a:effectLst/>
        </p:spPr>
        <p:txBody>
          <a:bodyPr wrap="square">
            <a:spAutoFit/>
          </a:bodyPr>
          <a:lstStyle/>
          <a:p>
            <a:pPr marL="342900" indent="-342900"/>
            <a:r>
              <a:rPr lang="en-US" altLang="zh-CN" sz="2400" b="1" dirty="0" smtClean="0">
                <a:latin typeface="+mj-ea"/>
                <a:ea typeface="+mj-ea"/>
              </a:rPr>
              <a:t>2. </a:t>
            </a:r>
            <a:r>
              <a:rPr lang="zh-CN" altLang="en-US" sz="2400" b="1" dirty="0" smtClean="0">
                <a:latin typeface="+mj-ea"/>
                <a:ea typeface="+mj-ea"/>
              </a:rPr>
              <a:t>由于信源的平稳，信源熵与起始时刻无关，是一个固定不变的值。</a:t>
            </a:r>
            <a:endParaRPr lang="zh-CN" altLang="en-US" sz="2400" b="1"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sym typeface="Wingdings" pitchFamily="2" charset="2"/>
              </a:rPr>
              <a:t>多符号离散平稳信源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196752"/>
            <a:ext cx="8064896" cy="5184576"/>
          </a:xfrm>
        </p:spPr>
        <p:txBody>
          <a:bodyPr>
            <a:normAutofit fontScale="77500" lnSpcReduction="20000"/>
          </a:bodyPr>
          <a:lstStyle/>
          <a:p>
            <a:pPr>
              <a:buNone/>
            </a:pPr>
            <a:r>
              <a:rPr lang="en-US" altLang="zh-CN" dirty="0" smtClean="0">
                <a:solidFill>
                  <a:srgbClr val="FF0000"/>
                </a:solidFill>
                <a:latin typeface="微软雅黑" pitchFamily="34" charset="-122"/>
                <a:ea typeface="微软雅黑" pitchFamily="34" charset="-122"/>
              </a:rPr>
              <a:t>1. </a:t>
            </a:r>
            <a:r>
              <a:rPr lang="zh-CN" altLang="en-US" u="sng" dirty="0" smtClean="0">
                <a:solidFill>
                  <a:srgbClr val="FF0000"/>
                </a:solidFill>
                <a:latin typeface="微软雅黑" pitchFamily="34" charset="-122"/>
                <a:ea typeface="微软雅黑" pitchFamily="34" charset="-122"/>
              </a:rPr>
              <a:t>多符号离散信源</a:t>
            </a:r>
            <a:endParaRPr lang="en-US" altLang="zh-CN" u="sng" dirty="0" smtClean="0">
              <a:solidFill>
                <a:srgbClr val="FF0000"/>
              </a:solidFill>
              <a:latin typeface="微软雅黑" pitchFamily="34" charset="-122"/>
              <a:ea typeface="微软雅黑" pitchFamily="34" charset="-122"/>
            </a:endParaRPr>
          </a:p>
          <a:p>
            <a:r>
              <a:rPr lang="zh-CN" altLang="en-US" dirty="0" smtClean="0">
                <a:latin typeface="微软雅黑" pitchFamily="34" charset="-122"/>
                <a:ea typeface="微软雅黑" pitchFamily="34" charset="-122"/>
              </a:rPr>
              <a:t>实际信源输出的消息是时间上和空间上的一系列符号，每一位出现的符号是随机的，用随机矢量或随机变量序列来表示：</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一般地，不同时刻随机变量的概率分布不同：          和          不同，即随机变量的统计特性随着时间的推移而变化。</a:t>
            </a:r>
          </a:p>
          <a:p>
            <a:r>
              <a:rPr lang="zh-CN" altLang="en-US" dirty="0" smtClean="0">
                <a:latin typeface="微软雅黑" pitchFamily="34" charset="-122"/>
                <a:ea typeface="微软雅黑" pitchFamily="34" charset="-122"/>
              </a:rPr>
              <a:t>且一般前后符号之间是有统计依赖关系的。</a:t>
            </a:r>
            <a:endParaRPr lang="en-US" altLang="zh-CN" dirty="0" smtClean="0">
              <a:latin typeface="微软雅黑" pitchFamily="34" charset="-122"/>
              <a:ea typeface="微软雅黑" pitchFamily="34" charset="-122"/>
            </a:endParaRPr>
          </a:p>
          <a:p>
            <a:pPr>
              <a:buNone/>
            </a:pPr>
            <a:r>
              <a:rPr lang="en-US" altLang="zh-CN" dirty="0" smtClean="0">
                <a:solidFill>
                  <a:srgbClr val="FF0000"/>
                </a:solidFill>
                <a:latin typeface="微软雅黑" pitchFamily="34" charset="-122"/>
                <a:ea typeface="微软雅黑" pitchFamily="34" charset="-122"/>
              </a:rPr>
              <a:t>2.</a:t>
            </a:r>
            <a:r>
              <a:rPr lang="zh-CN" altLang="en-US" u="sng" dirty="0" smtClean="0">
                <a:solidFill>
                  <a:srgbClr val="FF0000"/>
                </a:solidFill>
                <a:latin typeface="微软雅黑" pitchFamily="34" charset="-122"/>
                <a:ea typeface="微软雅黑" pitchFamily="34" charset="-122"/>
              </a:rPr>
              <a:t>平稳性</a:t>
            </a:r>
            <a:endParaRPr lang="en-US" altLang="zh-CN" u="sng" dirty="0" smtClean="0">
              <a:solidFill>
                <a:srgbClr val="FF0000"/>
              </a:solidFill>
              <a:latin typeface="微软雅黑" pitchFamily="34" charset="-122"/>
              <a:ea typeface="微软雅黑" pitchFamily="34" charset="-122"/>
            </a:endParaRPr>
          </a:p>
          <a:p>
            <a:pPr>
              <a:buNone/>
            </a:pPr>
            <a:r>
              <a:rPr lang="zh-CN" altLang="en-US" dirty="0" smtClean="0">
                <a:latin typeface="微软雅黑" pitchFamily="34" charset="-122"/>
                <a:ea typeface="微软雅黑" pitchFamily="34" charset="-122"/>
              </a:rPr>
              <a:t>   随机矢量中的各随机变量的各维联合概率分布均不随时间的推移而变化，信源所发符号序列的概率分布与时间起点无关。</a:t>
            </a:r>
            <a:endParaRPr lang="en-US" altLang="zh-CN" dirty="0" smtClean="0">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sym typeface="Wingdings" pitchFamily="2" charset="2"/>
              </a:rPr>
              <a:t>    </a:t>
            </a:r>
            <a:r>
              <a:rPr lang="zh-CN" altLang="en-US" sz="2400" dirty="0" smtClean="0">
                <a:solidFill>
                  <a:srgbClr val="FF0000"/>
                </a:solidFill>
                <a:latin typeface="微软雅黑" pitchFamily="34" charset="-122"/>
                <a:ea typeface="微软雅黑" pitchFamily="34" charset="-122"/>
                <a:sym typeface="Wingdings" pitchFamily="2" charset="2"/>
              </a:rPr>
              <a:t>多符号离散信源   </a:t>
            </a:r>
            <a:r>
              <a:rPr lang="en-US" altLang="zh-CN" sz="2400" dirty="0" smtClean="0">
                <a:solidFill>
                  <a:srgbClr val="FF0000"/>
                </a:solidFill>
                <a:latin typeface="微软雅黑" pitchFamily="34" charset="-122"/>
                <a:ea typeface="微软雅黑" pitchFamily="34" charset="-122"/>
                <a:sym typeface="Wingdings" pitchFamily="2" charset="2"/>
              </a:rPr>
              <a:t>+   </a:t>
            </a:r>
            <a:r>
              <a:rPr lang="zh-CN" altLang="en-US" sz="2400" dirty="0" smtClean="0">
                <a:solidFill>
                  <a:srgbClr val="FF0000"/>
                </a:solidFill>
                <a:latin typeface="微软雅黑" pitchFamily="34" charset="-122"/>
                <a:ea typeface="微软雅黑" pitchFamily="34" charset="-122"/>
                <a:sym typeface="Wingdings" pitchFamily="2" charset="2"/>
              </a:rPr>
              <a:t>平稳   </a:t>
            </a:r>
            <a:r>
              <a:rPr lang="en-US" altLang="zh-CN" sz="2400" dirty="0" smtClean="0">
                <a:solidFill>
                  <a:srgbClr val="FF0000"/>
                </a:solidFill>
                <a:latin typeface="微软雅黑" pitchFamily="34" charset="-122"/>
                <a:ea typeface="微软雅黑" pitchFamily="34" charset="-122"/>
                <a:sym typeface="Wingdings" pitchFamily="2" charset="2"/>
              </a:rPr>
              <a:t>   </a:t>
            </a:r>
            <a:r>
              <a:rPr lang="zh-CN" altLang="en-US" sz="2400" dirty="0" smtClean="0">
                <a:solidFill>
                  <a:srgbClr val="FF0000"/>
                </a:solidFill>
                <a:latin typeface="微软雅黑" pitchFamily="34" charset="-122"/>
                <a:ea typeface="微软雅黑" pitchFamily="34" charset="-122"/>
                <a:sym typeface="Wingdings" pitchFamily="2" charset="2"/>
              </a:rPr>
              <a:t>多符号离散平稳信源</a:t>
            </a:r>
            <a:endParaRPr lang="zh-CN" altLang="en-US" dirty="0">
              <a:solidFill>
                <a:srgbClr val="FF0000"/>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E31375A4-56A4-47D6-9801-1991572033F7}" type="slidenum">
              <a:rPr lang="en-US" smtClean="0">
                <a:latin typeface="微软雅黑" pitchFamily="34" charset="-122"/>
                <a:ea typeface="微软雅黑" pitchFamily="34" charset="-122"/>
              </a:rPr>
              <a:pPr/>
              <a:t>3</a:t>
            </a:fld>
            <a:endParaRPr lang="en-US">
              <a:latin typeface="微软雅黑" pitchFamily="34" charset="-122"/>
              <a:ea typeface="微软雅黑" pitchFamily="34" charset="-122"/>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1571264717"/>
              </p:ext>
            </p:extLst>
          </p:nvPr>
        </p:nvGraphicFramePr>
        <p:xfrm>
          <a:off x="2046211" y="2276872"/>
          <a:ext cx="3965949" cy="672492"/>
        </p:xfrm>
        <a:graphic>
          <a:graphicData uri="http://schemas.openxmlformats.org/presentationml/2006/ole">
            <mc:AlternateContent xmlns:mc="http://schemas.openxmlformats.org/markup-compatibility/2006">
              <mc:Choice xmlns:v="urn:schemas-microsoft-com:vml" Requires="v">
                <p:oleObj spid="_x0000_s112017" name="Equation" r:id="rId3" imgW="1879560" imgH="330120" progId="Equation.DSMT4">
                  <p:embed/>
                </p:oleObj>
              </mc:Choice>
              <mc:Fallback>
                <p:oleObj name="Equation" r:id="rId3" imgW="1879560" imgH="330120" progId="Equation.DSMT4">
                  <p:embed/>
                  <p:pic>
                    <p:nvPicPr>
                      <p:cNvPr id="0" name="Picture 137"/>
                      <p:cNvPicPr>
                        <a:picLocks noChangeAspect="1" noChangeArrowheads="1"/>
                      </p:cNvPicPr>
                      <p:nvPr/>
                    </p:nvPicPr>
                    <p:blipFill>
                      <a:blip r:embed="rId4"/>
                      <a:srcRect/>
                      <a:stretch>
                        <a:fillRect/>
                      </a:stretch>
                    </p:blipFill>
                    <p:spPr bwMode="auto">
                      <a:xfrm>
                        <a:off x="2046211" y="2276872"/>
                        <a:ext cx="3965949" cy="672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4" name="Object 4"/>
          <p:cNvGraphicFramePr>
            <a:graphicFrameLocks noChangeAspect="1"/>
          </p:cNvGraphicFramePr>
          <p:nvPr>
            <p:extLst>
              <p:ext uri="{D42A27DB-BD31-4B8C-83A1-F6EECF244321}">
                <p14:modId xmlns:p14="http://schemas.microsoft.com/office/powerpoint/2010/main" val="304585912"/>
              </p:ext>
            </p:extLst>
          </p:nvPr>
        </p:nvGraphicFramePr>
        <p:xfrm>
          <a:off x="6512183" y="2852936"/>
          <a:ext cx="652105" cy="344586"/>
        </p:xfrm>
        <a:graphic>
          <a:graphicData uri="http://schemas.openxmlformats.org/presentationml/2006/ole">
            <mc:AlternateContent xmlns:mc="http://schemas.openxmlformats.org/markup-compatibility/2006">
              <mc:Choice xmlns:v="urn:schemas-microsoft-com:vml" Requires="v">
                <p:oleObj spid="_x0000_s112018" name="Equation" r:id="rId5" imgW="419040" imgH="228600" progId="Equation.DSMT4">
                  <p:embed/>
                </p:oleObj>
              </mc:Choice>
              <mc:Fallback>
                <p:oleObj name="Equation" r:id="rId5" imgW="419040" imgH="228600" progId="Equation.DSMT4">
                  <p:embed/>
                  <p:pic>
                    <p:nvPicPr>
                      <p:cNvPr id="0" name="Picture 138"/>
                      <p:cNvPicPr>
                        <a:picLocks noChangeAspect="1" noChangeArrowheads="1"/>
                      </p:cNvPicPr>
                      <p:nvPr/>
                    </p:nvPicPr>
                    <p:blipFill>
                      <a:blip r:embed="rId6"/>
                      <a:srcRect/>
                      <a:stretch>
                        <a:fillRect/>
                      </a:stretch>
                    </p:blipFill>
                    <p:spPr bwMode="auto">
                      <a:xfrm>
                        <a:off x="6512183" y="2852936"/>
                        <a:ext cx="652105" cy="344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5" name="Object 5"/>
          <p:cNvGraphicFramePr>
            <a:graphicFrameLocks noChangeAspect="1"/>
          </p:cNvGraphicFramePr>
          <p:nvPr>
            <p:extLst>
              <p:ext uri="{D42A27DB-BD31-4B8C-83A1-F6EECF244321}">
                <p14:modId xmlns:p14="http://schemas.microsoft.com/office/powerpoint/2010/main" val="2679844347"/>
              </p:ext>
            </p:extLst>
          </p:nvPr>
        </p:nvGraphicFramePr>
        <p:xfrm>
          <a:off x="7578799" y="2924944"/>
          <a:ext cx="809625" cy="344487"/>
        </p:xfrm>
        <a:graphic>
          <a:graphicData uri="http://schemas.openxmlformats.org/presentationml/2006/ole">
            <mc:AlternateContent xmlns:mc="http://schemas.openxmlformats.org/markup-compatibility/2006">
              <mc:Choice xmlns:v="urn:schemas-microsoft-com:vml" Requires="v">
                <p:oleObj spid="_x0000_s112019" name="Equation" r:id="rId7" imgW="520560" imgH="228600" progId="Equation.DSMT4">
                  <p:embed/>
                </p:oleObj>
              </mc:Choice>
              <mc:Fallback>
                <p:oleObj name="Equation" r:id="rId7" imgW="520560" imgH="228600" progId="Equation.DSMT4">
                  <p:embed/>
                  <p:pic>
                    <p:nvPicPr>
                      <p:cNvPr id="0" name="Picture 139"/>
                      <p:cNvPicPr>
                        <a:picLocks noChangeAspect="1" noChangeArrowheads="1"/>
                      </p:cNvPicPr>
                      <p:nvPr/>
                    </p:nvPicPr>
                    <p:blipFill>
                      <a:blip r:embed="rId8"/>
                      <a:srcRect/>
                      <a:stretch>
                        <a:fillRect/>
                      </a:stretch>
                    </p:blipFill>
                    <p:spPr bwMode="auto">
                      <a:xfrm>
                        <a:off x="7578799" y="2924944"/>
                        <a:ext cx="809625"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5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5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平均符号熵与极限熵</a:t>
            </a:r>
            <a:endParaRPr lang="zh-CN" altLang="en-US" dirty="0"/>
          </a:p>
        </p:txBody>
      </p:sp>
      <p:sp>
        <p:nvSpPr>
          <p:cNvPr id="7" name="内容占位符 6"/>
          <p:cNvSpPr>
            <a:spLocks noGrp="1"/>
          </p:cNvSpPr>
          <p:nvPr>
            <p:ph idx="1"/>
          </p:nvPr>
        </p:nvSpPr>
        <p:spPr>
          <a:xfrm>
            <a:off x="539552" y="2420888"/>
            <a:ext cx="8064896" cy="1296144"/>
          </a:xfrm>
        </p:spPr>
        <p:txBody>
          <a:bodyPr/>
          <a:lstStyle/>
          <a:p>
            <a:r>
              <a:rPr lang="zh-CN" altLang="zh-CN" dirty="0">
                <a:solidFill>
                  <a:srgbClr val="0000FF"/>
                </a:solidFill>
                <a:latin typeface="+mj-ea"/>
              </a:rPr>
              <a:t>平均符号熵：</a:t>
            </a:r>
          </a:p>
          <a:p>
            <a:pPr marL="0" indent="0">
              <a:buNone/>
            </a:pPr>
            <a:r>
              <a:rPr lang="en-US" altLang="zh-CN" dirty="0" smtClean="0">
                <a:latin typeface="+mj-ea"/>
              </a:rPr>
              <a:t>   </a:t>
            </a:r>
            <a:r>
              <a:rPr lang="zh-CN" altLang="zh-CN" dirty="0" smtClean="0">
                <a:latin typeface="+mj-ea"/>
              </a:rPr>
              <a:t>每</a:t>
            </a:r>
            <a:r>
              <a:rPr lang="zh-CN" altLang="zh-CN" dirty="0">
                <a:latin typeface="+mj-ea"/>
              </a:rPr>
              <a:t>组符号中，平均每个符号所提供信息量。</a:t>
            </a:r>
          </a:p>
          <a:p>
            <a:pPr lvl="4"/>
            <a:endParaRPr lang="zh-CN" altLang="en-US" dirty="0"/>
          </a:p>
        </p:txBody>
      </p:sp>
      <p:sp>
        <p:nvSpPr>
          <p:cNvPr id="5" name="灯片编号占位符 4"/>
          <p:cNvSpPr>
            <a:spLocks noGrp="1"/>
          </p:cNvSpPr>
          <p:nvPr>
            <p:ph type="sldNum" sz="quarter" idx="12"/>
          </p:nvPr>
        </p:nvSpPr>
        <p:spPr/>
        <p:txBody>
          <a:bodyPr/>
          <a:lstStyle/>
          <a:p>
            <a:fld id="{732B121E-82CE-45C7-9100-3CA885BB71E5}" type="slidenum">
              <a:rPr lang="en-US" altLang="zh-CN" smtClean="0"/>
              <a:pPr/>
              <a:t>30</a:t>
            </a:fld>
            <a:endParaRPr lang="en-US" altLang="zh-CN"/>
          </a:p>
        </p:txBody>
      </p:sp>
      <p:graphicFrame>
        <p:nvGraphicFramePr>
          <p:cNvPr id="10" name="Object 39"/>
          <p:cNvGraphicFramePr>
            <a:graphicFrameLocks noChangeAspect="1"/>
          </p:cNvGraphicFramePr>
          <p:nvPr>
            <p:extLst>
              <p:ext uri="{D42A27DB-BD31-4B8C-83A1-F6EECF244321}">
                <p14:modId xmlns:p14="http://schemas.microsoft.com/office/powerpoint/2010/main" val="105698015"/>
              </p:ext>
            </p:extLst>
          </p:nvPr>
        </p:nvGraphicFramePr>
        <p:xfrm>
          <a:off x="2051720" y="3717032"/>
          <a:ext cx="895350" cy="503238"/>
        </p:xfrm>
        <a:graphic>
          <a:graphicData uri="http://schemas.openxmlformats.org/presentationml/2006/ole">
            <mc:AlternateContent xmlns:mc="http://schemas.openxmlformats.org/markup-compatibility/2006">
              <mc:Choice xmlns:v="urn:schemas-microsoft-com:vml" Requires="v">
                <p:oleObj spid="_x0000_s418563" name="Equation" r:id="rId3" imgW="406080" imgH="228600" progId="Equation.DSMT4">
                  <p:embed/>
                </p:oleObj>
              </mc:Choice>
              <mc:Fallback>
                <p:oleObj name="Equation" r:id="rId3" imgW="406080" imgH="228600" progId="Equation.DSMT4">
                  <p:embed/>
                  <p:pic>
                    <p:nvPicPr>
                      <p:cNvPr id="0" name="Picture 243"/>
                      <p:cNvPicPr>
                        <a:picLocks noChangeAspect="1" noChangeArrowheads="1"/>
                      </p:cNvPicPr>
                      <p:nvPr/>
                    </p:nvPicPr>
                    <p:blipFill>
                      <a:blip r:embed="rId4"/>
                      <a:srcRect/>
                      <a:stretch>
                        <a:fillRect/>
                      </a:stretch>
                    </p:blipFill>
                    <p:spPr bwMode="auto">
                      <a:xfrm>
                        <a:off x="2051720" y="3717032"/>
                        <a:ext cx="89535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40"/>
          <p:cNvGraphicFramePr>
            <a:graphicFrameLocks noChangeAspect="1"/>
          </p:cNvGraphicFramePr>
          <p:nvPr>
            <p:extLst>
              <p:ext uri="{D42A27DB-BD31-4B8C-83A1-F6EECF244321}">
                <p14:modId xmlns:p14="http://schemas.microsoft.com/office/powerpoint/2010/main" val="2453742674"/>
              </p:ext>
            </p:extLst>
          </p:nvPr>
        </p:nvGraphicFramePr>
        <p:xfrm>
          <a:off x="2915816" y="3573016"/>
          <a:ext cx="2409825" cy="893763"/>
        </p:xfrm>
        <a:graphic>
          <a:graphicData uri="http://schemas.openxmlformats.org/presentationml/2006/ole">
            <mc:AlternateContent xmlns:mc="http://schemas.openxmlformats.org/markup-compatibility/2006">
              <mc:Choice xmlns:v="urn:schemas-microsoft-com:vml" Requires="v">
                <p:oleObj spid="_x0000_s418564" name="Equation" r:id="rId5" imgW="1091880" imgH="406080" progId="Equation.DSMT4">
                  <p:embed/>
                </p:oleObj>
              </mc:Choice>
              <mc:Fallback>
                <p:oleObj name="Equation" r:id="rId5" imgW="1091880" imgH="406080" progId="Equation.DSMT4">
                  <p:embed/>
                  <p:pic>
                    <p:nvPicPr>
                      <p:cNvPr id="0" name="Picture 244"/>
                      <p:cNvPicPr>
                        <a:picLocks noChangeAspect="1" noChangeArrowheads="1"/>
                      </p:cNvPicPr>
                      <p:nvPr/>
                    </p:nvPicPr>
                    <p:blipFill>
                      <a:blip r:embed="rId6"/>
                      <a:srcRect/>
                      <a:stretch>
                        <a:fillRect/>
                      </a:stretch>
                    </p:blipFill>
                    <p:spPr bwMode="auto">
                      <a:xfrm>
                        <a:off x="2915816" y="3573016"/>
                        <a:ext cx="2409825" cy="8937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内容占位符 6"/>
          <p:cNvSpPr txBox="1">
            <a:spLocks/>
          </p:cNvSpPr>
          <p:nvPr/>
        </p:nvSpPr>
        <p:spPr>
          <a:xfrm>
            <a:off x="611560" y="4149080"/>
            <a:ext cx="8136904" cy="187220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solidFill>
                  <a:srgbClr val="0000FF"/>
                </a:solidFill>
                <a:latin typeface="+mj-ea"/>
                <a:ea typeface="+mj-ea"/>
              </a:rPr>
              <a:t>极限熵：</a:t>
            </a:r>
          </a:p>
          <a:p>
            <a:pPr marL="0" indent="0">
              <a:buNone/>
            </a:pPr>
            <a:r>
              <a:rPr lang="en-US" altLang="zh-CN" dirty="0" smtClean="0">
                <a:latin typeface="+mj-ea"/>
              </a:rPr>
              <a:t>  </a:t>
            </a:r>
            <a:r>
              <a:rPr lang="zh-CN" altLang="zh-CN" dirty="0" smtClean="0">
                <a:latin typeface="+mj-ea"/>
              </a:rPr>
              <a:t>当</a:t>
            </a:r>
            <a:r>
              <a:rPr lang="zh-CN" altLang="zh-CN" dirty="0">
                <a:latin typeface="+mj-ea"/>
              </a:rPr>
              <a:t>分组长度</a:t>
            </a:r>
            <a:r>
              <a:rPr lang="en-US" altLang="zh-CN" dirty="0">
                <a:latin typeface="+mj-ea"/>
              </a:rPr>
              <a:t>N</a:t>
            </a:r>
            <a:r>
              <a:rPr lang="zh-CN" altLang="zh-CN" dirty="0">
                <a:latin typeface="+mj-ea"/>
              </a:rPr>
              <a:t>趋于无穷大时的平均符号熵。</a:t>
            </a:r>
          </a:p>
          <a:p>
            <a:endParaRPr lang="zh-CN" altLang="en-US" dirty="0"/>
          </a:p>
        </p:txBody>
      </p:sp>
      <p:graphicFrame>
        <p:nvGraphicFramePr>
          <p:cNvPr id="31" name="对象 30"/>
          <p:cNvGraphicFramePr>
            <a:graphicFrameLocks noChangeAspect="1"/>
          </p:cNvGraphicFramePr>
          <p:nvPr>
            <p:extLst>
              <p:ext uri="{D42A27DB-BD31-4B8C-83A1-F6EECF244321}">
                <p14:modId xmlns:p14="http://schemas.microsoft.com/office/powerpoint/2010/main" val="3725634214"/>
              </p:ext>
            </p:extLst>
          </p:nvPr>
        </p:nvGraphicFramePr>
        <p:xfrm>
          <a:off x="1691680" y="5609232"/>
          <a:ext cx="868363" cy="503238"/>
        </p:xfrm>
        <a:graphic>
          <a:graphicData uri="http://schemas.openxmlformats.org/presentationml/2006/ole">
            <mc:AlternateContent xmlns:mc="http://schemas.openxmlformats.org/markup-compatibility/2006">
              <mc:Choice xmlns:v="urn:schemas-microsoft-com:vml" Requires="v">
                <p:oleObj spid="_x0000_s418565" name="Equation" r:id="rId7" imgW="393480" imgH="228600" progId="Equation.DSMT4">
                  <p:embed/>
                </p:oleObj>
              </mc:Choice>
              <mc:Fallback>
                <p:oleObj name="Equation" r:id="rId7" imgW="393480" imgH="228600" progId="Equation.DSMT4">
                  <p:embed/>
                  <p:pic>
                    <p:nvPicPr>
                      <p:cNvPr id="0" name="Picture 245"/>
                      <p:cNvPicPr>
                        <a:picLocks noChangeAspect="1" noChangeArrowheads="1"/>
                      </p:cNvPicPr>
                      <p:nvPr/>
                    </p:nvPicPr>
                    <p:blipFill>
                      <a:blip r:embed="rId8"/>
                      <a:srcRect/>
                      <a:stretch>
                        <a:fillRect/>
                      </a:stretch>
                    </p:blipFill>
                    <p:spPr bwMode="auto">
                      <a:xfrm>
                        <a:off x="1691680" y="5609232"/>
                        <a:ext cx="86836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4173740529"/>
              </p:ext>
            </p:extLst>
          </p:nvPr>
        </p:nvGraphicFramePr>
        <p:xfrm>
          <a:off x="2567980" y="5609232"/>
          <a:ext cx="1174750" cy="615950"/>
        </p:xfrm>
        <a:graphic>
          <a:graphicData uri="http://schemas.openxmlformats.org/presentationml/2006/ole">
            <mc:AlternateContent xmlns:mc="http://schemas.openxmlformats.org/markup-compatibility/2006">
              <mc:Choice xmlns:v="urn:schemas-microsoft-com:vml" Requires="v">
                <p:oleObj spid="_x0000_s418566" name="Equation" r:id="rId9" imgW="533160" imgH="279360" progId="Equation.DSMT4">
                  <p:embed/>
                </p:oleObj>
              </mc:Choice>
              <mc:Fallback>
                <p:oleObj name="Equation" r:id="rId9" imgW="533160" imgH="279360" progId="Equation.DSMT4">
                  <p:embed/>
                  <p:pic>
                    <p:nvPicPr>
                      <p:cNvPr id="0" name="Picture 246"/>
                      <p:cNvPicPr>
                        <a:picLocks noChangeAspect="1" noChangeArrowheads="1"/>
                      </p:cNvPicPr>
                      <p:nvPr/>
                    </p:nvPicPr>
                    <p:blipFill>
                      <a:blip r:embed="rId10"/>
                      <a:srcRect/>
                      <a:stretch>
                        <a:fillRect/>
                      </a:stretch>
                    </p:blipFill>
                    <p:spPr bwMode="auto">
                      <a:xfrm>
                        <a:off x="2567980" y="5609232"/>
                        <a:ext cx="1174750" cy="6159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3759519699"/>
              </p:ext>
            </p:extLst>
          </p:nvPr>
        </p:nvGraphicFramePr>
        <p:xfrm>
          <a:off x="3630018" y="5413970"/>
          <a:ext cx="3754437" cy="895350"/>
        </p:xfrm>
        <a:graphic>
          <a:graphicData uri="http://schemas.openxmlformats.org/presentationml/2006/ole">
            <mc:AlternateContent xmlns:mc="http://schemas.openxmlformats.org/markup-compatibility/2006">
              <mc:Choice xmlns:v="urn:schemas-microsoft-com:vml" Requires="v">
                <p:oleObj spid="_x0000_s418567" name="Equation" r:id="rId11" imgW="1701720" imgH="406080" progId="Equation.DSMT4">
                  <p:embed/>
                </p:oleObj>
              </mc:Choice>
              <mc:Fallback>
                <p:oleObj name="Equation" r:id="rId11" imgW="1701720" imgH="406080" progId="Equation.DSMT4">
                  <p:embed/>
                  <p:pic>
                    <p:nvPicPr>
                      <p:cNvPr id="0" name="Picture 247"/>
                      <p:cNvPicPr>
                        <a:picLocks noChangeAspect="1" noChangeArrowheads="1"/>
                      </p:cNvPicPr>
                      <p:nvPr/>
                    </p:nvPicPr>
                    <p:blipFill>
                      <a:blip r:embed="rId12"/>
                      <a:srcRect/>
                      <a:stretch>
                        <a:fillRect/>
                      </a:stretch>
                    </p:blipFill>
                    <p:spPr bwMode="auto">
                      <a:xfrm>
                        <a:off x="3630018" y="5413970"/>
                        <a:ext cx="3754437"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内容占位符 6"/>
          <p:cNvSpPr txBox="1">
            <a:spLocks/>
          </p:cNvSpPr>
          <p:nvPr/>
        </p:nvSpPr>
        <p:spPr>
          <a:xfrm>
            <a:off x="611560" y="1167085"/>
            <a:ext cx="8064896" cy="12961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solidFill>
                  <a:srgbClr val="0000FF"/>
                </a:solidFill>
                <a:latin typeface="+mj-ea"/>
              </a:rPr>
              <a:t>信源的矢量熵（或联合熵）</a:t>
            </a:r>
            <a:r>
              <a:rPr lang="zh-CN" altLang="zh-CN" dirty="0" smtClean="0">
                <a:solidFill>
                  <a:srgbClr val="0000FF"/>
                </a:solidFill>
                <a:latin typeface="+mj-ea"/>
              </a:rPr>
              <a:t>：</a:t>
            </a:r>
            <a:endParaRPr lang="en-US" altLang="zh-CN" dirty="0" smtClean="0">
              <a:solidFill>
                <a:srgbClr val="0000FF"/>
              </a:solidFill>
              <a:latin typeface="+mj-ea"/>
            </a:endParaRPr>
          </a:p>
          <a:p>
            <a:pPr marL="0" indent="0">
              <a:buNone/>
            </a:pPr>
            <a:r>
              <a:rPr lang="zh-CN" altLang="en-US" dirty="0" smtClean="0">
                <a:solidFill>
                  <a:srgbClr val="FFC000"/>
                </a:solidFill>
                <a:latin typeface="+mj-ea"/>
              </a:rPr>
              <a:t>  </a:t>
            </a:r>
            <a:r>
              <a:rPr lang="zh-CN" altLang="en-US" dirty="0">
                <a:latin typeface="+mj-ea"/>
              </a:rPr>
              <a:t>信源平均每发出一个</a:t>
            </a:r>
            <a:r>
              <a:rPr lang="zh-CN" altLang="en-US" dirty="0" smtClean="0">
                <a:latin typeface="+mj-ea"/>
              </a:rPr>
              <a:t>消息（</a:t>
            </a:r>
            <a:r>
              <a:rPr lang="en-US" altLang="zh-CN" dirty="0" smtClean="0">
                <a:latin typeface="+mj-ea"/>
              </a:rPr>
              <a:t>N</a:t>
            </a:r>
            <a:r>
              <a:rPr lang="zh-CN" altLang="en-US" dirty="0" smtClean="0">
                <a:latin typeface="+mj-ea"/>
              </a:rPr>
              <a:t>个符号）所提供的信息量</a:t>
            </a:r>
            <a:endParaRPr lang="zh-CN" altLang="zh-CN" dirty="0" smtClean="0">
              <a:latin typeface="+mj-ea"/>
            </a:endParaRPr>
          </a:p>
          <a:p>
            <a:pPr marL="0" indent="0">
              <a:buFont typeface="Arial" pitchFamily="34" charset="0"/>
              <a:buNone/>
            </a:pPr>
            <a:endParaRPr lang="zh-CN" altLang="en-US" dirty="0"/>
          </a:p>
        </p:txBody>
      </p:sp>
      <p:graphicFrame>
        <p:nvGraphicFramePr>
          <p:cNvPr id="37" name="对象 36"/>
          <p:cNvGraphicFramePr>
            <a:graphicFrameLocks noChangeAspect="1"/>
          </p:cNvGraphicFramePr>
          <p:nvPr>
            <p:extLst>
              <p:ext uri="{D42A27DB-BD31-4B8C-83A1-F6EECF244321}">
                <p14:modId xmlns:p14="http://schemas.microsoft.com/office/powerpoint/2010/main" val="4159796253"/>
              </p:ext>
            </p:extLst>
          </p:nvPr>
        </p:nvGraphicFramePr>
        <p:xfrm>
          <a:off x="5143500" y="1166813"/>
          <a:ext cx="2349500" cy="503237"/>
        </p:xfrm>
        <a:graphic>
          <a:graphicData uri="http://schemas.openxmlformats.org/presentationml/2006/ole">
            <mc:AlternateContent xmlns:mc="http://schemas.openxmlformats.org/markup-compatibility/2006">
              <mc:Choice xmlns:v="urn:schemas-microsoft-com:vml" Requires="v">
                <p:oleObj spid="_x0000_s418568" name="Equation" r:id="rId13" imgW="1066680" imgH="228600" progId="Equation.DSMT4">
                  <p:embed/>
                </p:oleObj>
              </mc:Choice>
              <mc:Fallback>
                <p:oleObj name="Equation" r:id="rId13" imgW="1066680" imgH="228600" progId="Equation.DSMT4">
                  <p:embed/>
                  <p:pic>
                    <p:nvPicPr>
                      <p:cNvPr id="0" name="Picture 248"/>
                      <p:cNvPicPr>
                        <a:picLocks noChangeAspect="1" noChangeArrowheads="1"/>
                      </p:cNvPicPr>
                      <p:nvPr/>
                    </p:nvPicPr>
                    <p:blipFill>
                      <a:blip r:embed="rId14"/>
                      <a:srcRect/>
                      <a:stretch>
                        <a:fillRect/>
                      </a:stretch>
                    </p:blipFill>
                    <p:spPr bwMode="auto">
                      <a:xfrm>
                        <a:off x="5143500" y="1166813"/>
                        <a:ext cx="2349500"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2090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10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10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dirty="0" smtClean="0"/>
              <a:t>极限熵的意义</a:t>
            </a:r>
            <a:endParaRPr lang="zh-CN" altLang="en-US" dirty="0"/>
          </a:p>
        </p:txBody>
      </p:sp>
      <p:sp>
        <p:nvSpPr>
          <p:cNvPr id="6" name="灯片编号占位符 5"/>
          <p:cNvSpPr>
            <a:spLocks noGrp="1"/>
          </p:cNvSpPr>
          <p:nvPr>
            <p:ph type="sldNum" sz="quarter" idx="12"/>
          </p:nvPr>
        </p:nvSpPr>
        <p:spPr/>
        <p:txBody>
          <a:bodyPr/>
          <a:lstStyle/>
          <a:p>
            <a:fld id="{14650D2B-0E64-427E-9F77-2B71D1E13502}" type="slidenum">
              <a:rPr lang="en-US" altLang="zh-CN" smtClean="0"/>
              <a:pPr/>
              <a:t>31</a:t>
            </a:fld>
            <a:endParaRPr lang="en-US" altLang="zh-CN"/>
          </a:p>
        </p:txBody>
      </p:sp>
      <p:sp>
        <p:nvSpPr>
          <p:cNvPr id="5" name="Rectangle 10"/>
          <p:cNvSpPr>
            <a:spLocks noChangeArrowheads="1"/>
          </p:cNvSpPr>
          <p:nvPr/>
        </p:nvSpPr>
        <p:spPr bwMode="auto">
          <a:xfrm>
            <a:off x="539552" y="1196752"/>
            <a:ext cx="8064896" cy="461665"/>
          </a:xfrm>
          <a:prstGeom prst="rect">
            <a:avLst/>
          </a:prstGeom>
          <a:noFill/>
          <a:ln w="9525">
            <a:noFill/>
            <a:miter lim="800000"/>
            <a:headEnd/>
            <a:tailEnd/>
          </a:ln>
          <a:effectLst/>
        </p:spPr>
        <p:txBody>
          <a:bodyPr wrap="square">
            <a:spAutoFit/>
          </a:bodyPr>
          <a:lstStyle/>
          <a:p>
            <a:r>
              <a:rPr lang="zh-CN" sz="2400" b="1" dirty="0" smtClean="0">
                <a:solidFill>
                  <a:srgbClr val="0000FF"/>
                </a:solidFill>
                <a:latin typeface="+mj-ea"/>
                <a:ea typeface="+mj-ea"/>
              </a:rPr>
              <a:t>问题</a:t>
            </a:r>
            <a:r>
              <a:rPr lang="en-US" altLang="zh-CN" sz="2400" b="1" dirty="0">
                <a:solidFill>
                  <a:srgbClr val="0000FF"/>
                </a:solidFill>
                <a:latin typeface="+mj-ea"/>
                <a:ea typeface="+mj-ea"/>
              </a:rPr>
              <a:t>1</a:t>
            </a:r>
            <a:r>
              <a:rPr lang="zh-CN" sz="2400" b="1" dirty="0" smtClean="0">
                <a:latin typeface="+mj-ea"/>
                <a:ea typeface="+mj-ea"/>
              </a:rPr>
              <a:t>：</a:t>
            </a:r>
            <a:r>
              <a:rPr lang="zh-CN" sz="2400" b="1" dirty="0">
                <a:latin typeface="+mj-ea"/>
                <a:ea typeface="+mj-ea"/>
              </a:rPr>
              <a:t>为什么要引出极限熵的概念？</a:t>
            </a:r>
          </a:p>
        </p:txBody>
      </p:sp>
      <p:sp>
        <p:nvSpPr>
          <p:cNvPr id="12" name="Rectangle 17"/>
          <p:cNvSpPr>
            <a:spLocks noChangeArrowheads="1"/>
          </p:cNvSpPr>
          <p:nvPr/>
        </p:nvSpPr>
        <p:spPr bwMode="auto">
          <a:xfrm>
            <a:off x="539552" y="1693640"/>
            <a:ext cx="8064896" cy="4524315"/>
          </a:xfrm>
          <a:prstGeom prst="rect">
            <a:avLst/>
          </a:prstGeom>
          <a:noFill/>
          <a:ln w="9525">
            <a:noFill/>
            <a:miter lim="800000"/>
            <a:headEnd/>
            <a:tailEnd/>
          </a:ln>
          <a:effectLst/>
        </p:spPr>
        <p:txBody>
          <a:bodyPr wrap="square">
            <a:spAutoFit/>
          </a:bodyPr>
          <a:lstStyle/>
          <a:p>
            <a:pPr>
              <a:lnSpc>
                <a:spcPct val="150000"/>
              </a:lnSpc>
            </a:pPr>
            <a:r>
              <a:rPr lang="zh-CN" sz="2400" b="1" dirty="0">
                <a:solidFill>
                  <a:srgbClr val="0000FF"/>
                </a:solidFill>
                <a:latin typeface="+mj-ea"/>
                <a:ea typeface="+mj-ea"/>
              </a:rPr>
              <a:t>回答</a:t>
            </a:r>
            <a:r>
              <a:rPr lang="zh-CN" sz="2400" b="1" dirty="0" smtClean="0">
                <a:latin typeface="+mj-ea"/>
                <a:ea typeface="+mj-ea"/>
              </a:rPr>
              <a:t>：</a:t>
            </a:r>
            <a:endParaRPr lang="en-US" altLang="zh-CN" sz="2400" b="1" dirty="0" smtClean="0">
              <a:latin typeface="+mj-ea"/>
              <a:ea typeface="+mj-ea"/>
            </a:endParaRPr>
          </a:p>
          <a:p>
            <a:pPr>
              <a:lnSpc>
                <a:spcPct val="150000"/>
              </a:lnSpc>
            </a:pPr>
            <a:r>
              <a:rPr lang="en-US" altLang="zh-CN" sz="2400" b="1" dirty="0">
                <a:latin typeface="+mj-ea"/>
                <a:ea typeface="+mj-ea"/>
              </a:rPr>
              <a:t> </a:t>
            </a:r>
            <a:r>
              <a:rPr lang="en-US" altLang="zh-CN" sz="2400" b="1" dirty="0" smtClean="0">
                <a:latin typeface="+mj-ea"/>
                <a:ea typeface="+mj-ea"/>
              </a:rPr>
              <a:t>      </a:t>
            </a:r>
            <a:r>
              <a:rPr lang="zh-CN" sz="2400" b="1" dirty="0" smtClean="0">
                <a:latin typeface="+mj-ea"/>
                <a:ea typeface="+mj-ea"/>
              </a:rPr>
              <a:t>因为</a:t>
            </a:r>
            <a:r>
              <a:rPr lang="zh-CN" sz="2400" b="1" dirty="0">
                <a:latin typeface="+mj-ea"/>
                <a:ea typeface="+mj-ea"/>
              </a:rPr>
              <a:t>多符号信源假设前后组之间是独立的，</a:t>
            </a:r>
            <a:r>
              <a:rPr lang="zh-CN" sz="2400" b="1" dirty="0" smtClean="0">
                <a:latin typeface="+mj-ea"/>
                <a:ea typeface="+mj-ea"/>
              </a:rPr>
              <a:t>与实际信源的情况不相符合。</a:t>
            </a:r>
            <a:endParaRPr lang="en-US" altLang="zh-CN" sz="2400" b="1" dirty="0" smtClean="0">
              <a:latin typeface="+mj-ea"/>
              <a:ea typeface="+mj-ea"/>
            </a:endParaRPr>
          </a:p>
          <a:p>
            <a:pPr>
              <a:lnSpc>
                <a:spcPct val="150000"/>
              </a:lnSpc>
            </a:pPr>
            <a:r>
              <a:rPr lang="zh-CN" altLang="en-US" sz="2400" b="1" dirty="0" smtClean="0">
                <a:latin typeface="+mj-ea"/>
                <a:ea typeface="+mj-ea"/>
              </a:rPr>
              <a:t>       实际上，信源</a:t>
            </a:r>
            <a:r>
              <a:rPr lang="zh-CN" altLang="en-US" sz="2400" b="1" dirty="0">
                <a:latin typeface="+mj-ea"/>
                <a:ea typeface="+mj-ea"/>
              </a:rPr>
              <a:t>在不断地发出符号，符号之间的统计关联关系也并不仅限于长度</a:t>
            </a:r>
            <a:r>
              <a:rPr lang="en-US" altLang="zh-CN" sz="2400" b="1" dirty="0">
                <a:latin typeface="+mj-ea"/>
                <a:ea typeface="+mj-ea"/>
              </a:rPr>
              <a:t>N</a:t>
            </a:r>
            <a:r>
              <a:rPr lang="zh-CN" altLang="en-US" sz="2400" b="1" dirty="0">
                <a:latin typeface="+mj-ea"/>
                <a:ea typeface="+mj-ea"/>
              </a:rPr>
              <a:t>，而是伸向无穷远</a:t>
            </a:r>
            <a:r>
              <a:rPr lang="zh-CN" altLang="en-US" sz="2400" b="1" dirty="0" smtClean="0">
                <a:latin typeface="+mj-ea"/>
                <a:ea typeface="+mj-ea"/>
              </a:rPr>
              <a:t>。</a:t>
            </a:r>
            <a:r>
              <a:rPr lang="zh-CN" altLang="zh-CN" sz="2400" b="1" dirty="0" smtClean="0">
                <a:latin typeface="+mj-ea"/>
                <a:ea typeface="+mj-ea"/>
              </a:rPr>
              <a:t>只有</a:t>
            </a:r>
            <a:r>
              <a:rPr lang="zh-CN" altLang="zh-CN" sz="2400" b="1" dirty="0">
                <a:latin typeface="+mj-ea"/>
                <a:ea typeface="+mj-ea"/>
              </a:rPr>
              <a:t>极限熵最真实</a:t>
            </a:r>
            <a:r>
              <a:rPr lang="zh-CN" altLang="zh-CN" sz="2400" b="1" dirty="0" smtClean="0">
                <a:latin typeface="+mj-ea"/>
                <a:ea typeface="+mj-ea"/>
              </a:rPr>
              <a:t>地反映</a:t>
            </a:r>
            <a:r>
              <a:rPr lang="zh-CN" altLang="zh-CN" sz="2400" b="1" dirty="0">
                <a:latin typeface="+mj-ea"/>
                <a:ea typeface="+mj-ea"/>
              </a:rPr>
              <a:t>了信源的</a:t>
            </a:r>
            <a:r>
              <a:rPr lang="zh-CN" altLang="zh-CN" sz="2400" b="1" dirty="0" smtClean="0">
                <a:latin typeface="+mj-ea"/>
                <a:ea typeface="+mj-ea"/>
              </a:rPr>
              <a:t>实际情况</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en-US" altLang="zh-CN" sz="2400" b="1" dirty="0">
                <a:latin typeface="+mj-ea"/>
                <a:ea typeface="+mj-ea"/>
              </a:rPr>
              <a:t> </a:t>
            </a:r>
            <a:r>
              <a:rPr lang="en-US" altLang="zh-CN" sz="2400" b="1" dirty="0" smtClean="0">
                <a:latin typeface="+mj-ea"/>
                <a:ea typeface="+mj-ea"/>
              </a:rPr>
              <a:t>      </a:t>
            </a:r>
            <a:r>
              <a:rPr lang="zh-CN" altLang="en-US" sz="2400" b="1" dirty="0" smtClean="0">
                <a:latin typeface="+mj-ea"/>
                <a:ea typeface="+mj-ea"/>
              </a:rPr>
              <a:t>故</a:t>
            </a:r>
            <a:r>
              <a:rPr lang="zh-CN" altLang="en-US" sz="2400" b="1" dirty="0">
                <a:latin typeface="+mj-ea"/>
                <a:ea typeface="+mj-ea"/>
              </a:rPr>
              <a:t>研究实际信源，必须求出信源的极限</a:t>
            </a:r>
            <a:r>
              <a:rPr lang="zh-CN" altLang="en-US" sz="2400" b="1" dirty="0" smtClean="0">
                <a:latin typeface="+mj-ea"/>
                <a:ea typeface="+mj-ea"/>
              </a:rPr>
              <a:t>熵，能表示多符号离散平稳有记忆信源平均每发一个符号的信息量。</a:t>
            </a:r>
            <a:endParaRPr lang="zh-CN" sz="2400" b="1" dirty="0">
              <a:latin typeface="+mj-ea"/>
              <a:ea typeface="+mj-ea"/>
            </a:endParaRPr>
          </a:p>
        </p:txBody>
      </p:sp>
    </p:spTree>
    <p:extLst>
      <p:ext uri="{BB962C8B-B14F-4D97-AF65-F5344CB8AC3E}">
        <p14:creationId xmlns:p14="http://schemas.microsoft.com/office/powerpoint/2010/main" val="26470286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dirty="0" smtClean="0"/>
              <a:t>极限熵的计算</a:t>
            </a:r>
            <a:endParaRPr lang="zh-CN" altLang="en-US" dirty="0"/>
          </a:p>
        </p:txBody>
      </p:sp>
      <p:sp>
        <p:nvSpPr>
          <p:cNvPr id="6" name="灯片编号占位符 5"/>
          <p:cNvSpPr>
            <a:spLocks noGrp="1"/>
          </p:cNvSpPr>
          <p:nvPr>
            <p:ph type="sldNum" sz="quarter" idx="12"/>
          </p:nvPr>
        </p:nvSpPr>
        <p:spPr/>
        <p:txBody>
          <a:bodyPr/>
          <a:lstStyle/>
          <a:p>
            <a:fld id="{14650D2B-0E64-427E-9F77-2B71D1E13502}" type="slidenum">
              <a:rPr lang="en-US" altLang="zh-CN" smtClean="0"/>
              <a:pPr/>
              <a:t>32</a:t>
            </a:fld>
            <a:endParaRPr lang="en-US" altLang="zh-CN"/>
          </a:p>
        </p:txBody>
      </p:sp>
      <p:sp>
        <p:nvSpPr>
          <p:cNvPr id="7" name="Rectangle 11"/>
          <p:cNvSpPr>
            <a:spLocks noChangeArrowheads="1"/>
          </p:cNvSpPr>
          <p:nvPr/>
        </p:nvSpPr>
        <p:spPr bwMode="auto">
          <a:xfrm>
            <a:off x="539551" y="4175456"/>
            <a:ext cx="8064897" cy="461665"/>
          </a:xfrm>
          <a:prstGeom prst="rect">
            <a:avLst/>
          </a:prstGeom>
          <a:noFill/>
          <a:ln w="9525">
            <a:noFill/>
            <a:miter lim="800000"/>
            <a:headEnd/>
            <a:tailEnd/>
          </a:ln>
          <a:effectLst/>
        </p:spPr>
        <p:txBody>
          <a:bodyPr wrap="square">
            <a:spAutoFit/>
          </a:bodyPr>
          <a:lstStyle/>
          <a:p>
            <a:r>
              <a:rPr lang="zh-CN" sz="2400" b="1" dirty="0" smtClean="0">
                <a:solidFill>
                  <a:srgbClr val="0000FF"/>
                </a:solidFill>
                <a:latin typeface="+mj-ea"/>
                <a:ea typeface="+mj-ea"/>
              </a:rPr>
              <a:t>问题</a:t>
            </a:r>
            <a:r>
              <a:rPr lang="en-US" altLang="zh-CN" sz="2400" b="1" dirty="0" smtClean="0">
                <a:solidFill>
                  <a:srgbClr val="0000FF"/>
                </a:solidFill>
                <a:latin typeface="+mj-ea"/>
                <a:ea typeface="+mj-ea"/>
              </a:rPr>
              <a:t>2</a:t>
            </a:r>
            <a:r>
              <a:rPr lang="zh-CN" sz="2400" b="1" dirty="0" smtClean="0">
                <a:latin typeface="+mj-ea"/>
                <a:ea typeface="+mj-ea"/>
              </a:rPr>
              <a:t>：</a:t>
            </a:r>
            <a:r>
              <a:rPr lang="zh-CN" sz="2400" b="1" dirty="0">
                <a:latin typeface="+mj-ea"/>
                <a:ea typeface="+mj-ea"/>
              </a:rPr>
              <a:t>如何才能求出极限熵？</a:t>
            </a:r>
          </a:p>
        </p:txBody>
      </p:sp>
      <p:sp>
        <p:nvSpPr>
          <p:cNvPr id="11" name="Rectangle 15"/>
          <p:cNvSpPr>
            <a:spLocks noChangeArrowheads="1"/>
          </p:cNvSpPr>
          <p:nvPr/>
        </p:nvSpPr>
        <p:spPr bwMode="auto">
          <a:xfrm>
            <a:off x="611560" y="4830251"/>
            <a:ext cx="7823399" cy="1200329"/>
          </a:xfrm>
          <a:prstGeom prst="rect">
            <a:avLst/>
          </a:prstGeom>
          <a:noFill/>
          <a:ln w="9525">
            <a:noFill/>
            <a:miter lim="800000"/>
            <a:headEnd/>
            <a:tailEnd/>
          </a:ln>
          <a:effectLst/>
        </p:spPr>
        <p:txBody>
          <a:bodyPr wrap="square">
            <a:spAutoFit/>
          </a:bodyPr>
          <a:lstStyle/>
          <a:p>
            <a:pPr>
              <a:lnSpc>
                <a:spcPct val="150000"/>
              </a:lnSpc>
            </a:pPr>
            <a:r>
              <a:rPr lang="zh-CN" sz="2400" b="1" dirty="0">
                <a:solidFill>
                  <a:srgbClr val="0000FF"/>
                </a:solidFill>
                <a:latin typeface="+mj-ea"/>
                <a:ea typeface="+mj-ea"/>
              </a:rPr>
              <a:t>回答</a:t>
            </a:r>
            <a:r>
              <a:rPr lang="zh-CN" sz="2400" b="1" dirty="0">
                <a:latin typeface="+mj-ea"/>
                <a:ea typeface="+mj-ea"/>
              </a:rPr>
              <a:t>：必须求</a:t>
            </a:r>
            <a:r>
              <a:rPr lang="zh-CN" sz="2400" b="1" dirty="0" smtClean="0">
                <a:latin typeface="+mj-ea"/>
                <a:ea typeface="+mj-ea"/>
              </a:rPr>
              <a:t>出</a:t>
            </a:r>
            <a:r>
              <a:rPr lang="zh-CN" altLang="en-US" sz="2400" b="1" dirty="0" smtClean="0">
                <a:latin typeface="+mj-ea"/>
                <a:ea typeface="+mj-ea"/>
              </a:rPr>
              <a:t>信源的</a:t>
            </a:r>
            <a:r>
              <a:rPr lang="zh-CN" sz="2400" b="1" dirty="0" smtClean="0">
                <a:latin typeface="+mj-ea"/>
                <a:ea typeface="+mj-ea"/>
              </a:rPr>
              <a:t>无穷维的联合概率</a:t>
            </a:r>
            <a:r>
              <a:rPr lang="zh-CN" altLang="en-US" sz="2400" b="1" dirty="0" smtClean="0">
                <a:latin typeface="+mj-ea"/>
                <a:ea typeface="+mj-ea"/>
              </a:rPr>
              <a:t>和条件概率的</a:t>
            </a:r>
            <a:r>
              <a:rPr lang="zh-CN" sz="2400" b="1" dirty="0" smtClean="0">
                <a:latin typeface="+mj-ea"/>
                <a:ea typeface="+mj-ea"/>
              </a:rPr>
              <a:t>分布。</a:t>
            </a:r>
            <a:r>
              <a:rPr lang="zh-CN" altLang="en-US" sz="2400" b="1" dirty="0" smtClean="0">
                <a:latin typeface="+mj-ea"/>
                <a:ea typeface="+mj-ea"/>
              </a:rPr>
              <a:t>相当困难。</a:t>
            </a:r>
            <a:endParaRPr lang="zh-CN" sz="2400" b="1" dirty="0">
              <a:latin typeface="+mj-ea"/>
              <a:ea typeface="+mj-ea"/>
            </a:endParaRPr>
          </a:p>
        </p:txBody>
      </p:sp>
      <p:sp>
        <p:nvSpPr>
          <p:cNvPr id="13" name="Rectangle 10"/>
          <p:cNvSpPr>
            <a:spLocks noChangeArrowheads="1"/>
          </p:cNvSpPr>
          <p:nvPr/>
        </p:nvSpPr>
        <p:spPr bwMode="auto">
          <a:xfrm>
            <a:off x="539552" y="1239143"/>
            <a:ext cx="8064896" cy="461665"/>
          </a:xfrm>
          <a:prstGeom prst="rect">
            <a:avLst/>
          </a:prstGeom>
          <a:noFill/>
          <a:ln w="9525">
            <a:noFill/>
            <a:miter lim="800000"/>
            <a:headEnd/>
            <a:tailEnd/>
          </a:ln>
          <a:effectLst/>
        </p:spPr>
        <p:txBody>
          <a:bodyPr wrap="square">
            <a:spAutoFit/>
          </a:bodyPr>
          <a:lstStyle/>
          <a:p>
            <a:r>
              <a:rPr lang="zh-CN" sz="2400" b="1" dirty="0" smtClean="0">
                <a:solidFill>
                  <a:srgbClr val="0000FF"/>
                </a:solidFill>
                <a:latin typeface="+mj-ea"/>
                <a:ea typeface="+mj-ea"/>
              </a:rPr>
              <a:t>问题</a:t>
            </a:r>
            <a:r>
              <a:rPr lang="en-US" altLang="zh-CN" sz="2400" b="1" dirty="0" smtClean="0">
                <a:solidFill>
                  <a:srgbClr val="0000FF"/>
                </a:solidFill>
                <a:latin typeface="+mj-ea"/>
                <a:ea typeface="+mj-ea"/>
              </a:rPr>
              <a:t>2</a:t>
            </a:r>
            <a:r>
              <a:rPr lang="zh-CN" sz="2400" b="1" dirty="0" smtClean="0">
                <a:latin typeface="+mj-ea"/>
                <a:ea typeface="+mj-ea"/>
              </a:rPr>
              <a:t>：极限熵</a:t>
            </a:r>
            <a:r>
              <a:rPr lang="zh-CN" altLang="en-US" sz="2400" b="1" dirty="0" smtClean="0">
                <a:latin typeface="+mj-ea"/>
                <a:ea typeface="+mj-ea"/>
              </a:rPr>
              <a:t>是否一定存在</a:t>
            </a:r>
            <a:r>
              <a:rPr lang="zh-CN" sz="2400" b="1" dirty="0" smtClean="0">
                <a:latin typeface="+mj-ea"/>
                <a:ea typeface="+mj-ea"/>
              </a:rPr>
              <a:t>？</a:t>
            </a:r>
            <a:endParaRPr lang="zh-CN" sz="2400" b="1" dirty="0">
              <a:latin typeface="+mj-ea"/>
              <a:ea typeface="+mj-ea"/>
            </a:endParaRPr>
          </a:p>
        </p:txBody>
      </p:sp>
      <p:sp>
        <p:nvSpPr>
          <p:cNvPr id="14" name="Rectangle 15"/>
          <p:cNvSpPr>
            <a:spLocks noChangeArrowheads="1"/>
          </p:cNvSpPr>
          <p:nvPr/>
        </p:nvSpPr>
        <p:spPr bwMode="auto">
          <a:xfrm>
            <a:off x="539552" y="1844824"/>
            <a:ext cx="7823399" cy="1200329"/>
          </a:xfrm>
          <a:prstGeom prst="rect">
            <a:avLst/>
          </a:prstGeom>
          <a:noFill/>
          <a:ln w="9525">
            <a:noFill/>
            <a:miter lim="800000"/>
            <a:headEnd/>
            <a:tailEnd/>
          </a:ln>
          <a:effectLst/>
        </p:spPr>
        <p:txBody>
          <a:bodyPr wrap="square">
            <a:spAutoFit/>
          </a:bodyPr>
          <a:lstStyle/>
          <a:p>
            <a:pPr>
              <a:lnSpc>
                <a:spcPct val="150000"/>
              </a:lnSpc>
            </a:pPr>
            <a:r>
              <a:rPr lang="zh-CN" sz="2400" b="1" dirty="0">
                <a:solidFill>
                  <a:srgbClr val="0000FF"/>
                </a:solidFill>
                <a:latin typeface="+mj-ea"/>
                <a:ea typeface="+mj-ea"/>
              </a:rPr>
              <a:t>回答</a:t>
            </a:r>
            <a:r>
              <a:rPr lang="zh-CN" sz="2400" b="1" dirty="0" smtClean="0">
                <a:latin typeface="+mj-ea"/>
                <a:ea typeface="+mj-ea"/>
              </a:rPr>
              <a:t>：</a:t>
            </a:r>
            <a:r>
              <a:rPr lang="zh-CN" altLang="en-US" sz="2400" b="1" dirty="0" smtClean="0">
                <a:latin typeface="+mj-ea"/>
                <a:ea typeface="+mj-ea"/>
              </a:rPr>
              <a:t>可以证明，极限熵是存在的。</a:t>
            </a:r>
            <a:endParaRPr lang="en-US" altLang="zh-CN" sz="2400" b="1" dirty="0" smtClean="0">
              <a:latin typeface="+mj-ea"/>
              <a:ea typeface="+mj-ea"/>
            </a:endParaRPr>
          </a:p>
          <a:p>
            <a:pPr>
              <a:lnSpc>
                <a:spcPct val="150000"/>
              </a:lnSpc>
            </a:pPr>
            <a:r>
              <a:rPr lang="en-US" altLang="zh-CN" sz="2400" b="1" dirty="0" smtClean="0">
                <a:latin typeface="+mj-ea"/>
                <a:ea typeface="+mj-ea"/>
              </a:rPr>
              <a:t>       </a:t>
            </a:r>
            <a:r>
              <a:rPr lang="zh-CN" altLang="en-US" sz="2400" b="1" dirty="0" smtClean="0">
                <a:latin typeface="+mj-ea"/>
                <a:ea typeface="+mj-ea"/>
              </a:rPr>
              <a:t>且对任意离散平稳信源，有</a:t>
            </a:r>
            <a:endParaRPr lang="zh-CN" sz="2400" b="1" dirty="0">
              <a:latin typeface="+mj-ea"/>
              <a:ea typeface="+mj-ea"/>
            </a:endParaRPr>
          </a:p>
        </p:txBody>
      </p:sp>
      <p:graphicFrame>
        <p:nvGraphicFramePr>
          <p:cNvPr id="3" name="对象 2"/>
          <p:cNvGraphicFramePr>
            <a:graphicFrameLocks noGrp="1" noChangeAspect="1"/>
          </p:cNvGraphicFramePr>
          <p:nvPr>
            <p:extLst>
              <p:ext uri="{D42A27DB-BD31-4B8C-83A1-F6EECF244321}">
                <p14:modId xmlns:p14="http://schemas.microsoft.com/office/powerpoint/2010/main" val="2470800460"/>
              </p:ext>
            </p:extLst>
          </p:nvPr>
        </p:nvGraphicFramePr>
        <p:xfrm>
          <a:off x="2124075" y="3209712"/>
          <a:ext cx="6480373" cy="723344"/>
        </p:xfrm>
        <a:graphic>
          <a:graphicData uri="http://schemas.openxmlformats.org/presentationml/2006/ole">
            <mc:AlternateContent xmlns:mc="http://schemas.openxmlformats.org/markup-compatibility/2006">
              <mc:Choice xmlns:v="urn:schemas-microsoft-com:vml" Requires="v">
                <p:oleObj spid="_x0000_s423165" name="Equation" r:id="rId4" imgW="2616120" imgH="291960" progId="Equation.DSMT4">
                  <p:embed/>
                </p:oleObj>
              </mc:Choice>
              <mc:Fallback>
                <p:oleObj name="Equation" r:id="rId4" imgW="2616120" imgH="291960" progId="Equation.DSMT4">
                  <p:embed/>
                  <p:pic>
                    <p:nvPicPr>
                      <p:cNvPr id="0" name="Picture 77"/>
                      <p:cNvPicPr>
                        <a:picLocks noGrp="1" noChangeAspect="1" noChangeArrowheads="1"/>
                      </p:cNvPicPr>
                      <p:nvPr/>
                    </p:nvPicPr>
                    <p:blipFill>
                      <a:blip r:embed="rId5"/>
                      <a:srcRect/>
                      <a:stretch>
                        <a:fillRect/>
                      </a:stretch>
                    </p:blipFill>
                    <p:spPr bwMode="auto">
                      <a:xfrm>
                        <a:off x="2124075" y="3209712"/>
                        <a:ext cx="6480373" cy="723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85768176"/>
              </p:ext>
            </p:extLst>
          </p:nvPr>
        </p:nvGraphicFramePr>
        <p:xfrm>
          <a:off x="1259632" y="3213795"/>
          <a:ext cx="868363" cy="503237"/>
        </p:xfrm>
        <a:graphic>
          <a:graphicData uri="http://schemas.openxmlformats.org/presentationml/2006/ole">
            <mc:AlternateContent xmlns:mc="http://schemas.openxmlformats.org/markup-compatibility/2006">
              <mc:Choice xmlns:v="urn:schemas-microsoft-com:vml" Requires="v">
                <p:oleObj spid="_x0000_s423166" name="Equation" r:id="rId6" imgW="393480" imgH="228600" progId="Equation.DSMT4">
                  <p:embed/>
                </p:oleObj>
              </mc:Choice>
              <mc:Fallback>
                <p:oleObj name="Equation" r:id="rId6" imgW="393480" imgH="228600" progId="Equation.DSMT4">
                  <p:embed/>
                  <p:pic>
                    <p:nvPicPr>
                      <p:cNvPr id="0" name="Picture 78"/>
                      <p:cNvPicPr>
                        <a:picLocks noChangeAspect="1" noChangeArrowheads="1"/>
                      </p:cNvPicPr>
                      <p:nvPr/>
                    </p:nvPicPr>
                    <p:blipFill>
                      <a:blip r:embed="rId7"/>
                      <a:srcRect/>
                      <a:stretch>
                        <a:fillRect/>
                      </a:stretch>
                    </p:blipFill>
                    <p:spPr bwMode="auto">
                      <a:xfrm>
                        <a:off x="1259632" y="3213795"/>
                        <a:ext cx="8683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07208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1000"/>
                                        <p:tgtEl>
                                          <p:spTgt spid="4"/>
                                        </p:tgtEl>
                                      </p:cBhvr>
                                    </p:animEffec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autoUpdateAnimBg="0"/>
      <p:bldP spid="1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835025" y="1340768"/>
            <a:ext cx="6049963" cy="671512"/>
            <a:chOff x="0" y="0"/>
            <a:chExt cx="3811" cy="423"/>
          </a:xfrm>
        </p:grpSpPr>
        <p:graphicFrame>
          <p:nvGraphicFramePr>
            <p:cNvPr id="33799" name="Object 7"/>
            <p:cNvGraphicFramePr>
              <a:graphicFrameLocks noChangeAspect="1"/>
            </p:cNvGraphicFramePr>
            <p:nvPr>
              <p:extLst>
                <p:ext uri="{D42A27DB-BD31-4B8C-83A1-F6EECF244321}">
                  <p14:modId xmlns:p14="http://schemas.microsoft.com/office/powerpoint/2010/main" val="2314594130"/>
                </p:ext>
              </p:extLst>
            </p:nvPr>
          </p:nvGraphicFramePr>
          <p:xfrm>
            <a:off x="850" y="35"/>
            <a:ext cx="2961" cy="388"/>
          </p:xfrm>
          <a:graphic>
            <a:graphicData uri="http://schemas.openxmlformats.org/presentationml/2006/ole">
              <mc:AlternateContent xmlns:mc="http://schemas.openxmlformats.org/markup-compatibility/2006">
                <mc:Choice xmlns:v="urn:schemas-microsoft-com:vml" Requires="v">
                  <p:oleObj spid="_x0000_s424058" name="Equation" r:id="rId3" imgW="2133360" imgH="279360" progId="Equation.DSMT4">
                    <p:embed/>
                  </p:oleObj>
                </mc:Choice>
                <mc:Fallback>
                  <p:oleObj name="Equation" r:id="rId3" imgW="2133360" imgH="279360" progId="Equation.DSMT4">
                    <p:embed/>
                    <p:pic>
                      <p:nvPicPr>
                        <p:cNvPr id="0" name="Picture 34"/>
                        <p:cNvPicPr>
                          <a:picLocks noChangeAspect="1" noChangeArrowheads="1"/>
                        </p:cNvPicPr>
                        <p:nvPr/>
                      </p:nvPicPr>
                      <p:blipFill>
                        <a:blip r:embed="rId4"/>
                        <a:srcRect/>
                        <a:stretch>
                          <a:fillRect/>
                        </a:stretch>
                      </p:blipFill>
                      <p:spPr bwMode="auto">
                        <a:xfrm>
                          <a:off x="850" y="35"/>
                          <a:ext cx="2961" cy="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Rectangle 8"/>
            <p:cNvSpPr>
              <a:spLocks noChangeArrowheads="1"/>
            </p:cNvSpPr>
            <p:nvPr/>
          </p:nvSpPr>
          <p:spPr bwMode="auto">
            <a:xfrm>
              <a:off x="0" y="0"/>
              <a:ext cx="1884" cy="291"/>
            </a:xfrm>
            <a:prstGeom prst="rect">
              <a:avLst/>
            </a:prstGeom>
            <a:noFill/>
            <a:ln w="9525">
              <a:noFill/>
              <a:miter lim="800000"/>
              <a:headEnd/>
              <a:tailEnd/>
            </a:ln>
            <a:effectLst/>
          </p:spPr>
          <p:txBody>
            <a:bodyPr>
              <a:spAutoFit/>
            </a:bodyPr>
            <a:lstStyle/>
            <a:p>
              <a:r>
                <a:rPr lang="zh-CN" sz="2400" b="1" dirty="0">
                  <a:latin typeface="+mj-ea"/>
                  <a:ea typeface="+mj-ea"/>
                </a:rPr>
                <a:t>转化为：</a:t>
              </a:r>
            </a:p>
          </p:txBody>
        </p:sp>
      </p:grpSp>
      <p:sp>
        <p:nvSpPr>
          <p:cNvPr id="33801" name="Rectangle 9"/>
          <p:cNvSpPr>
            <a:spLocks noChangeArrowheads="1"/>
          </p:cNvSpPr>
          <p:nvPr/>
        </p:nvSpPr>
        <p:spPr bwMode="auto">
          <a:xfrm>
            <a:off x="603291" y="1988840"/>
            <a:ext cx="7929149" cy="978729"/>
          </a:xfrm>
          <a:prstGeom prst="rect">
            <a:avLst/>
          </a:prstGeom>
          <a:noFill/>
          <a:ln w="9525">
            <a:noFill/>
            <a:miter lim="800000"/>
            <a:headEnd/>
            <a:tailEnd/>
          </a:ln>
          <a:effectLst/>
        </p:spPr>
        <p:txBody>
          <a:bodyPr wrap="square">
            <a:spAutoFit/>
          </a:bodyPr>
          <a:lstStyle/>
          <a:p>
            <a:pPr>
              <a:lnSpc>
                <a:spcPct val="120000"/>
              </a:lnSpc>
            </a:pPr>
            <a:r>
              <a:rPr lang="zh-CN" sz="2400" b="1" dirty="0">
                <a:latin typeface="+mj-ea"/>
                <a:ea typeface="+mj-ea"/>
              </a:rPr>
              <a:t>但实际上对上述条件熵的计算仍需要得到无穷维的联合概率分布，问题并未得到简化。</a:t>
            </a:r>
          </a:p>
        </p:txBody>
      </p:sp>
      <p:grpSp>
        <p:nvGrpSpPr>
          <p:cNvPr id="3" name="Group 10"/>
          <p:cNvGrpSpPr>
            <a:grpSpLocks/>
          </p:cNvGrpSpPr>
          <p:nvPr/>
        </p:nvGrpSpPr>
        <p:grpSpPr bwMode="auto">
          <a:xfrm>
            <a:off x="584200" y="3212976"/>
            <a:ext cx="5172075" cy="1795462"/>
            <a:chOff x="0" y="0"/>
            <a:chExt cx="3258" cy="1131"/>
          </a:xfrm>
        </p:grpSpPr>
        <p:sp>
          <p:nvSpPr>
            <p:cNvPr id="33803" name="AutoShape 11"/>
            <p:cNvSpPr>
              <a:spLocks/>
            </p:cNvSpPr>
            <p:nvPr/>
          </p:nvSpPr>
          <p:spPr bwMode="auto">
            <a:xfrm>
              <a:off x="0" y="163"/>
              <a:ext cx="112" cy="968"/>
            </a:xfrm>
            <a:prstGeom prst="leftBrace">
              <a:avLst>
                <a:gd name="adj1" fmla="val 72024"/>
                <a:gd name="adj2" fmla="val 50000"/>
              </a:avLst>
            </a:prstGeom>
            <a:noFill/>
            <a:ln w="25400" cmpd="sng">
              <a:solidFill>
                <a:schemeClr val="tx1"/>
              </a:solidFill>
              <a:round/>
              <a:headEnd/>
              <a:tailEnd/>
            </a:ln>
            <a:effectLst/>
          </p:spPr>
          <p:txBody>
            <a:bodyPr wrap="none" anchor="ctr"/>
            <a:lstStyle/>
            <a:p>
              <a:endParaRPr lang="zh-CN" altLang="en-US" sz="2400" b="1">
                <a:latin typeface="+mj-ea"/>
                <a:ea typeface="+mj-ea"/>
              </a:endParaRPr>
            </a:p>
          </p:txBody>
        </p:sp>
        <p:sp>
          <p:nvSpPr>
            <p:cNvPr id="33805" name="Rectangle 13"/>
            <p:cNvSpPr>
              <a:spLocks noChangeArrowheads="1"/>
            </p:cNvSpPr>
            <p:nvPr/>
          </p:nvSpPr>
          <p:spPr bwMode="auto">
            <a:xfrm>
              <a:off x="86" y="0"/>
              <a:ext cx="3172" cy="523"/>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将实际信源近似为 </a:t>
              </a:r>
              <a:r>
                <a:rPr lang="en-US" altLang="zh-CN" sz="2400" b="1" dirty="0" smtClean="0">
                  <a:solidFill>
                    <a:srgbClr val="0000FF"/>
                  </a:solidFill>
                  <a:latin typeface="+mj-ea"/>
                  <a:ea typeface="+mj-ea"/>
                </a:rPr>
                <a:t>N</a:t>
              </a:r>
              <a:r>
                <a:rPr lang="zh-CN" sz="2400" b="1" dirty="0" smtClean="0">
                  <a:solidFill>
                    <a:srgbClr val="0000FF"/>
                  </a:solidFill>
                  <a:latin typeface="+mj-ea"/>
                  <a:ea typeface="+mj-ea"/>
                </a:rPr>
                <a:t> </a:t>
              </a:r>
              <a:r>
                <a:rPr lang="zh-CN" sz="2400" b="1" dirty="0">
                  <a:solidFill>
                    <a:srgbClr val="0000FF"/>
                  </a:solidFill>
                  <a:latin typeface="+mj-ea"/>
                  <a:ea typeface="+mj-ea"/>
                </a:rPr>
                <a:t>为</a:t>
              </a:r>
            </a:p>
            <a:p>
              <a:r>
                <a:rPr lang="zh-CN" sz="2400" b="1" dirty="0">
                  <a:solidFill>
                    <a:srgbClr val="0000FF"/>
                  </a:solidFill>
                  <a:latin typeface="+mj-ea"/>
                  <a:ea typeface="+mj-ea"/>
                </a:rPr>
                <a:t>   有限值的多符号信源：</a:t>
              </a:r>
            </a:p>
          </p:txBody>
        </p:sp>
      </p:grpSp>
      <p:sp>
        <p:nvSpPr>
          <p:cNvPr id="33807" name="Rectangle 15"/>
          <p:cNvSpPr>
            <a:spLocks noChangeArrowheads="1"/>
          </p:cNvSpPr>
          <p:nvPr/>
        </p:nvSpPr>
        <p:spPr bwMode="auto">
          <a:xfrm>
            <a:off x="4746625" y="3212976"/>
            <a:ext cx="4006850" cy="830997"/>
          </a:xfrm>
          <a:prstGeom prst="rect">
            <a:avLst/>
          </a:prstGeom>
          <a:noFill/>
          <a:ln w="9525">
            <a:noFill/>
            <a:miter lim="800000"/>
            <a:headEnd/>
            <a:tailEnd/>
          </a:ln>
          <a:effectLst/>
        </p:spPr>
        <p:txBody>
          <a:bodyPr>
            <a:spAutoFit/>
          </a:bodyPr>
          <a:lstStyle/>
          <a:p>
            <a:r>
              <a:rPr lang="zh-CN" sz="2400" b="1" dirty="0">
                <a:latin typeface="+mj-ea"/>
                <a:ea typeface="+mj-ea"/>
              </a:rPr>
              <a:t>只需要得到有限维的联合概率分布即可。</a:t>
            </a:r>
          </a:p>
        </p:txBody>
      </p:sp>
      <p:sp>
        <p:nvSpPr>
          <p:cNvPr id="33808" name="Rectangle 16"/>
          <p:cNvSpPr>
            <a:spLocks noChangeArrowheads="1"/>
          </p:cNvSpPr>
          <p:nvPr/>
        </p:nvSpPr>
        <p:spPr bwMode="auto">
          <a:xfrm>
            <a:off x="695325" y="4305176"/>
            <a:ext cx="3930650" cy="830997"/>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某些类型信源，实际记</a:t>
            </a:r>
          </a:p>
          <a:p>
            <a:r>
              <a:rPr lang="zh-CN" sz="2400" b="1" dirty="0">
                <a:solidFill>
                  <a:srgbClr val="0000FF"/>
                </a:solidFill>
                <a:latin typeface="+mj-ea"/>
                <a:ea typeface="+mj-ea"/>
              </a:rPr>
              <a:t>   忆长度为有限值：</a:t>
            </a:r>
          </a:p>
        </p:txBody>
      </p:sp>
      <p:sp>
        <p:nvSpPr>
          <p:cNvPr id="33809" name="Rectangle 17"/>
          <p:cNvSpPr>
            <a:spLocks noChangeArrowheads="1"/>
          </p:cNvSpPr>
          <p:nvPr/>
        </p:nvSpPr>
        <p:spPr bwMode="auto">
          <a:xfrm>
            <a:off x="4746625" y="4365104"/>
            <a:ext cx="4006850" cy="830997"/>
          </a:xfrm>
          <a:prstGeom prst="rect">
            <a:avLst/>
          </a:prstGeom>
          <a:noFill/>
          <a:ln w="9525">
            <a:noFill/>
            <a:miter lim="800000"/>
            <a:headEnd/>
            <a:tailEnd/>
          </a:ln>
          <a:effectLst/>
        </p:spPr>
        <p:txBody>
          <a:bodyPr wrap="square">
            <a:spAutoFit/>
          </a:bodyPr>
          <a:lstStyle/>
          <a:p>
            <a:r>
              <a:rPr lang="zh-CN" sz="2400" b="1" dirty="0">
                <a:latin typeface="+mj-ea"/>
                <a:ea typeface="+mj-ea"/>
              </a:rPr>
              <a:t>可能得到极限熵的真实值</a:t>
            </a:r>
            <a:r>
              <a:rPr lang="zh-CN" sz="2400" b="1" dirty="0" smtClean="0">
                <a:latin typeface="+mj-ea"/>
                <a:ea typeface="+mj-ea"/>
              </a:rPr>
              <a:t>。</a:t>
            </a:r>
            <a:endParaRPr lang="en-US" altLang="zh-CN" sz="2400" b="1" dirty="0" smtClean="0">
              <a:latin typeface="+mj-ea"/>
              <a:ea typeface="+mj-ea"/>
            </a:endParaRPr>
          </a:p>
          <a:p>
            <a:r>
              <a:rPr lang="zh-CN" altLang="en-US" sz="2400" b="1" dirty="0" smtClean="0">
                <a:latin typeface="+mj-ea"/>
                <a:ea typeface="+mj-ea"/>
              </a:rPr>
              <a:t>如：马尔可夫信源</a:t>
            </a:r>
            <a:endParaRPr lang="zh-CN" sz="2400" b="1" dirty="0">
              <a:latin typeface="+mj-ea"/>
              <a:ea typeface="+mj-ea"/>
            </a:endParaRPr>
          </a:p>
        </p:txBody>
      </p:sp>
      <p:sp>
        <p:nvSpPr>
          <p:cNvPr id="4" name="标题 3"/>
          <p:cNvSpPr>
            <a:spLocks noGrp="1"/>
          </p:cNvSpPr>
          <p:nvPr>
            <p:ph type="title"/>
          </p:nvPr>
        </p:nvSpPr>
        <p:spPr/>
        <p:txBody>
          <a:bodyPr/>
          <a:lstStyle/>
          <a:p>
            <a:r>
              <a:rPr lang="zh-CN" altLang="en-US" dirty="0"/>
              <a:t>极限熵的计算</a:t>
            </a:r>
          </a:p>
        </p:txBody>
      </p:sp>
      <p:sp>
        <p:nvSpPr>
          <p:cNvPr id="20" name="灯片编号占位符 5"/>
          <p:cNvSpPr>
            <a:spLocks noGrp="1"/>
          </p:cNvSpPr>
          <p:nvPr>
            <p:ph type="sldNum" sz="quarter" idx="12"/>
          </p:nvPr>
        </p:nvSpPr>
        <p:spPr/>
        <p:txBody>
          <a:bodyPr/>
          <a:lstStyle/>
          <a:p>
            <a:fld id="{C50F8895-6CBD-4DAF-BA09-E50B213D1448}" type="slidenum">
              <a:rPr lang="en-US" altLang="zh-CN" sz="1000" smtClean="0">
                <a:latin typeface="+mj-ea"/>
                <a:ea typeface="+mj-ea"/>
              </a:rPr>
              <a:pPr/>
              <a:t>33</a:t>
            </a:fld>
            <a:endParaRPr lang="en-US" altLang="zh-CN" sz="1000" dirty="0">
              <a:latin typeface="+mj-ea"/>
              <a:ea typeface="+mj-ea"/>
            </a:endParaRPr>
          </a:p>
        </p:txBody>
      </p:sp>
    </p:spTree>
    <p:extLst>
      <p:ext uri="{BB962C8B-B14F-4D97-AF65-F5344CB8AC3E}">
        <p14:creationId xmlns:p14="http://schemas.microsoft.com/office/powerpoint/2010/main" val="4365017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wipe(left)">
                                      <p:cBhvr>
                                        <p:cTn id="7" dur="1000"/>
                                        <p:tgtEl>
                                          <p:spTgt spid="338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07"/>
                                        </p:tgtEl>
                                        <p:attrNameLst>
                                          <p:attrName>style.visibility</p:attrName>
                                        </p:attrNameLst>
                                      </p:cBhvr>
                                      <p:to>
                                        <p:strVal val="visible"/>
                                      </p:to>
                                    </p:set>
                                    <p:animEffect transition="in" filter="wipe(left)">
                                      <p:cBhvr>
                                        <p:cTn id="17" dur="1000"/>
                                        <p:tgtEl>
                                          <p:spTgt spid="338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08"/>
                                        </p:tgtEl>
                                        <p:attrNameLst>
                                          <p:attrName>style.visibility</p:attrName>
                                        </p:attrNameLst>
                                      </p:cBhvr>
                                      <p:to>
                                        <p:strVal val="visible"/>
                                      </p:to>
                                    </p:set>
                                    <p:animEffect transition="in" filter="wipe(left)">
                                      <p:cBhvr>
                                        <p:cTn id="22" dur="1000"/>
                                        <p:tgtEl>
                                          <p:spTgt spid="338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09"/>
                                        </p:tgtEl>
                                        <p:attrNameLst>
                                          <p:attrName>style.visibility</p:attrName>
                                        </p:attrNameLst>
                                      </p:cBhvr>
                                      <p:to>
                                        <p:strVal val="visible"/>
                                      </p:to>
                                    </p:set>
                                    <p:animEffect transition="in" filter="wipe(left)">
                                      <p:cBhvr>
                                        <p:cTn id="27" dur="1000"/>
                                        <p:tgtEl>
                                          <p:spTgt spid="3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utoUpdateAnimBg="0"/>
      <p:bldP spid="33807" grpId="0" autoUpdateAnimBg="0"/>
      <p:bldP spid="33808" grpId="0" autoUpdateAnimBg="0"/>
      <p:bldP spid="3380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a:p>
        </p:txBody>
      </p:sp>
      <p:sp>
        <p:nvSpPr>
          <p:cNvPr id="240643" name="Rectangle 3"/>
          <p:cNvSpPr>
            <a:spLocks noGrp="1" noChangeArrowheads="1"/>
          </p:cNvSpPr>
          <p:nvPr>
            <p:ph type="body" idx="1"/>
          </p:nvPr>
        </p:nvSpPr>
        <p:spPr/>
        <p:txBody>
          <a:bodyPr>
            <a:normAutofit/>
          </a:bodyPr>
          <a:lstStyle/>
          <a:p>
            <a:pPr>
              <a:lnSpc>
                <a:spcPct val="150000"/>
              </a:lnSpc>
            </a:pPr>
            <a:r>
              <a:rPr lang="en-US" altLang="zh-CN" sz="2800" dirty="0" smtClean="0"/>
              <a:t>2.2  </a:t>
            </a:r>
            <a:r>
              <a:rPr lang="zh-CN" altLang="en-US" sz="2800" dirty="0" smtClean="0"/>
              <a:t>多符号离散平稳信源</a:t>
            </a:r>
          </a:p>
          <a:p>
            <a:pPr lvl="1">
              <a:lnSpc>
                <a:spcPct val="150000"/>
              </a:lnSpc>
            </a:pPr>
            <a:r>
              <a:rPr lang="en-US" altLang="zh-CN" sz="2400" dirty="0" smtClean="0"/>
              <a:t>2.2.1 </a:t>
            </a:r>
            <a:r>
              <a:rPr lang="zh-CN" altLang="en-US" sz="2400" dirty="0" smtClean="0"/>
              <a:t>序列信息的熵</a:t>
            </a:r>
          </a:p>
          <a:p>
            <a:pPr lvl="1">
              <a:lnSpc>
                <a:spcPct val="150000"/>
              </a:lnSpc>
            </a:pPr>
            <a:r>
              <a:rPr lang="en-US" altLang="zh-CN" sz="2400" dirty="0" smtClean="0"/>
              <a:t>2.2.2 </a:t>
            </a:r>
            <a:r>
              <a:rPr lang="zh-CN" altLang="en-US" sz="2400" dirty="0" smtClean="0"/>
              <a:t>离散平稳信源的数学模型</a:t>
            </a:r>
          </a:p>
          <a:p>
            <a:pPr lvl="1">
              <a:lnSpc>
                <a:spcPct val="150000"/>
              </a:lnSpc>
            </a:pPr>
            <a:r>
              <a:rPr lang="en-US" altLang="zh-CN" sz="2400" dirty="0" smtClean="0"/>
              <a:t>2.2.3 </a:t>
            </a:r>
            <a:r>
              <a:rPr lang="zh-CN" altLang="en-US" sz="2400" dirty="0" smtClean="0"/>
              <a:t>离散平稳信源的信息熵和极限熵</a:t>
            </a:r>
          </a:p>
          <a:p>
            <a:pPr lvl="1">
              <a:lnSpc>
                <a:spcPct val="150000"/>
              </a:lnSpc>
            </a:pPr>
            <a:r>
              <a:rPr lang="en-US" altLang="zh-CN" sz="2400" dirty="0" smtClean="0">
                <a:solidFill>
                  <a:srgbClr val="FF0000"/>
                </a:solidFill>
              </a:rPr>
              <a:t>2.2.4 </a:t>
            </a:r>
            <a:r>
              <a:rPr lang="zh-CN" altLang="en-US" sz="2400" dirty="0" smtClean="0">
                <a:solidFill>
                  <a:srgbClr val="FF0000"/>
                </a:solidFill>
              </a:rPr>
              <a:t>马尔可夫信源</a:t>
            </a:r>
          </a:p>
          <a:p>
            <a:pPr lvl="1">
              <a:lnSpc>
                <a:spcPct val="150000"/>
              </a:lnSpc>
            </a:pPr>
            <a:r>
              <a:rPr lang="en-US" altLang="zh-CN" sz="2400" dirty="0" smtClean="0"/>
              <a:t>2.2.5 </a:t>
            </a:r>
            <a:r>
              <a:rPr lang="zh-CN" altLang="en-US" sz="2400" dirty="0" smtClean="0"/>
              <a:t>信源冗余度和信息变差</a:t>
            </a:r>
            <a:endParaRPr lang="zh-CN" altLang="en-US" sz="2400" dirty="0"/>
          </a:p>
        </p:txBody>
      </p:sp>
      <p:sp>
        <p:nvSpPr>
          <p:cNvPr id="6" name="灯片编号占位符 5"/>
          <p:cNvSpPr>
            <a:spLocks noGrp="1"/>
          </p:cNvSpPr>
          <p:nvPr>
            <p:ph type="sldNum" sz="quarter" idx="12"/>
          </p:nvPr>
        </p:nvSpPr>
        <p:spPr/>
        <p:txBody>
          <a:bodyPr/>
          <a:lstStyle/>
          <a:p>
            <a:fld id="{AA360EC4-0170-4684-AA81-0D723484CFB5}" type="slidenum">
              <a:rPr lang="en-US" altLang="zh-CN" smtClean="0"/>
              <a:pPr/>
              <a:t>34</a:t>
            </a:fld>
            <a:endParaRPr lang="en-US" altLang="zh-CN"/>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马尔可夫信源</a:t>
            </a:r>
            <a:endParaRPr lang="zh-CN" altLang="en-US" dirty="0"/>
          </a:p>
        </p:txBody>
      </p:sp>
      <p:sp>
        <p:nvSpPr>
          <p:cNvPr id="19" name="内容占位符 18"/>
          <p:cNvSpPr>
            <a:spLocks noGrp="1"/>
          </p:cNvSpPr>
          <p:nvPr>
            <p:ph idx="1"/>
          </p:nvPr>
        </p:nvSpPr>
        <p:spPr/>
        <p:txBody>
          <a:bodyPr/>
          <a:lstStyle/>
          <a:p>
            <a:pPr>
              <a:lnSpc>
                <a:spcPct val="150000"/>
              </a:lnSpc>
            </a:pPr>
            <a:r>
              <a:rPr lang="zh-CN" altLang="en-US" dirty="0" smtClean="0"/>
              <a:t>在很多信源的输出序列中，符号之间的依赖关系是</a:t>
            </a:r>
            <a:r>
              <a:rPr lang="zh-CN" altLang="en-US" dirty="0" smtClean="0">
                <a:solidFill>
                  <a:srgbClr val="0000FF"/>
                </a:solidFill>
              </a:rPr>
              <a:t>有限</a:t>
            </a:r>
            <a:r>
              <a:rPr lang="zh-CN" altLang="en-US" dirty="0" smtClean="0"/>
              <a:t>的，任何时刻信源符号发生的概率只与前边已经发出的若干个符号有关，而与更前面的符号无关。</a:t>
            </a:r>
            <a:endParaRPr lang="zh-CN" altLang="zh-CN" dirty="0" smtClean="0"/>
          </a:p>
          <a:p>
            <a:pPr lvl="1">
              <a:lnSpc>
                <a:spcPct val="150000"/>
              </a:lnSpc>
            </a:pP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35</a:t>
            </a:fld>
            <a:endParaRPr lang="en-US"/>
          </a:p>
        </p:txBody>
      </p:sp>
      <p:sp>
        <p:nvSpPr>
          <p:cNvPr id="5" name="矩形 4"/>
          <p:cNvSpPr/>
          <p:nvPr/>
        </p:nvSpPr>
        <p:spPr>
          <a:xfrm>
            <a:off x="2123728" y="3429000"/>
            <a:ext cx="5832648" cy="20882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b="1" dirty="0">
              <a:latin typeface="+mj-ea"/>
              <a:ea typeface="+mj-ea"/>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1282326801"/>
              </p:ext>
            </p:extLst>
          </p:nvPr>
        </p:nvGraphicFramePr>
        <p:xfrm>
          <a:off x="3132138" y="3501008"/>
          <a:ext cx="4202112" cy="623317"/>
        </p:xfrm>
        <a:graphic>
          <a:graphicData uri="http://schemas.openxmlformats.org/presentationml/2006/ole">
            <mc:AlternateContent xmlns:mc="http://schemas.openxmlformats.org/markup-compatibility/2006">
              <mc:Choice xmlns:v="urn:schemas-microsoft-com:vml" Requires="v">
                <p:oleObj spid="_x0000_s496156" name="Visio" r:id="rId3" imgW="4474810" imgH="766881" progId="Visio.Drawing.11">
                  <p:embed/>
                </p:oleObj>
              </mc:Choice>
              <mc:Fallback>
                <p:oleObj name="Visio" r:id="rId3" imgW="4474810" imgH="766881" progId="Visio.Drawing.11">
                  <p:embed/>
                  <p:pic>
                    <p:nvPicPr>
                      <p:cNvPr id="0" name="Picture 188"/>
                      <p:cNvPicPr>
                        <a:picLocks noChangeAspect="1" noChangeArrowheads="1"/>
                      </p:cNvPicPr>
                      <p:nvPr/>
                    </p:nvPicPr>
                    <p:blipFill>
                      <a:blip r:embed="rId4"/>
                      <a:srcRect/>
                      <a:stretch>
                        <a:fillRect/>
                      </a:stretch>
                    </p:blipFill>
                    <p:spPr bwMode="auto">
                      <a:xfrm>
                        <a:off x="3132138" y="3501008"/>
                        <a:ext cx="4202112" cy="623317"/>
                      </a:xfrm>
                      <a:prstGeom prst="rect">
                        <a:avLst/>
                      </a:prstGeom>
                      <a:noFill/>
                      <a:effectLst/>
                      <a:ex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469874504"/>
              </p:ext>
            </p:extLst>
          </p:nvPr>
        </p:nvGraphicFramePr>
        <p:xfrm>
          <a:off x="2741241" y="4189140"/>
          <a:ext cx="4600575" cy="506412"/>
        </p:xfrm>
        <a:graphic>
          <a:graphicData uri="http://schemas.openxmlformats.org/presentationml/2006/ole">
            <mc:AlternateContent xmlns:mc="http://schemas.openxmlformats.org/markup-compatibility/2006">
              <mc:Choice xmlns:v="urn:schemas-microsoft-com:vml" Requires="v">
                <p:oleObj spid="_x0000_s496157" r:id="rId5" imgW="4600052" imgH="505838" progId="Visio.Drawing.11">
                  <p:embed/>
                </p:oleObj>
              </mc:Choice>
              <mc:Fallback>
                <p:oleObj r:id="rId5" imgW="4600052" imgH="505838" progId="Visio.Drawing.11">
                  <p:embed/>
                  <p:pic>
                    <p:nvPicPr>
                      <p:cNvPr id="0" name="Picture 1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241" y="4189140"/>
                        <a:ext cx="4600575" cy="5064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1407634210"/>
              </p:ext>
            </p:extLst>
          </p:nvPr>
        </p:nvGraphicFramePr>
        <p:xfrm>
          <a:off x="2062312" y="4735240"/>
          <a:ext cx="5390008" cy="637976"/>
        </p:xfrm>
        <a:graphic>
          <a:graphicData uri="http://schemas.openxmlformats.org/presentationml/2006/ole">
            <mc:AlternateContent xmlns:mc="http://schemas.openxmlformats.org/markup-compatibility/2006">
              <mc:Choice xmlns:v="urn:schemas-microsoft-com:vml" Requires="v">
                <p:oleObj spid="_x0000_s496158" name="Visio" r:id="rId7" imgW="5662820" imgH="766881" progId="Visio.Drawing.11">
                  <p:embed/>
                </p:oleObj>
              </mc:Choice>
              <mc:Fallback>
                <p:oleObj name="Visio" r:id="rId7" imgW="5662820" imgH="766881" progId="Visio.Drawing.11">
                  <p:embed/>
                  <p:pic>
                    <p:nvPicPr>
                      <p:cNvPr id="0" name="Picture 190"/>
                      <p:cNvPicPr>
                        <a:picLocks noChangeAspect="1" noChangeArrowheads="1"/>
                      </p:cNvPicPr>
                      <p:nvPr/>
                    </p:nvPicPr>
                    <p:blipFill>
                      <a:blip r:embed="rId8"/>
                      <a:srcRect/>
                      <a:stretch>
                        <a:fillRect/>
                      </a:stretch>
                    </p:blipFill>
                    <p:spPr bwMode="auto">
                      <a:xfrm>
                        <a:off x="2062312" y="4735240"/>
                        <a:ext cx="5390008" cy="637976"/>
                      </a:xfrm>
                      <a:prstGeom prst="rect">
                        <a:avLst/>
                      </a:prstGeom>
                      <a:noFill/>
                      <a:effectLst/>
                      <a:extLst/>
                    </p:spPr>
                  </p:pic>
                </p:oleObj>
              </mc:Fallback>
            </mc:AlternateContent>
          </a:graphicData>
        </a:graphic>
      </p:graphicFrame>
      <p:graphicFrame>
        <p:nvGraphicFramePr>
          <p:cNvPr id="13" name="Object 11"/>
          <p:cNvGraphicFramePr>
            <a:graphicFrameLocks noChangeAspect="1"/>
          </p:cNvGraphicFramePr>
          <p:nvPr>
            <p:extLst>
              <p:ext uri="{D42A27DB-BD31-4B8C-83A1-F6EECF244321}">
                <p14:modId xmlns:p14="http://schemas.microsoft.com/office/powerpoint/2010/main" val="6957840"/>
              </p:ext>
            </p:extLst>
          </p:nvPr>
        </p:nvGraphicFramePr>
        <p:xfrm>
          <a:off x="4949453" y="5201965"/>
          <a:ext cx="336550" cy="258762"/>
        </p:xfrm>
        <a:graphic>
          <a:graphicData uri="http://schemas.openxmlformats.org/presentationml/2006/ole">
            <mc:AlternateContent xmlns:mc="http://schemas.openxmlformats.org/markup-compatibility/2006">
              <mc:Choice xmlns:v="urn:schemas-microsoft-com:vml" Requires="v">
                <p:oleObj spid="_x0000_s496159" r:id="rId9" imgW="337168" imgH="258053" progId="Visio.Drawing.11">
                  <p:embed/>
                </p:oleObj>
              </mc:Choice>
              <mc:Fallback>
                <p:oleObj r:id="rId9" imgW="337168" imgH="258053" progId="Visio.Drawing.11">
                  <p:embed/>
                  <p:pic>
                    <p:nvPicPr>
                      <p:cNvPr id="0" name="Picture 1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9453" y="5201965"/>
                        <a:ext cx="336550" cy="2587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2"/>
          <p:cNvSpPr>
            <a:spLocks noChangeArrowheads="1"/>
          </p:cNvSpPr>
          <p:nvPr/>
        </p:nvSpPr>
        <p:spPr bwMode="auto">
          <a:xfrm>
            <a:off x="889570" y="5773789"/>
            <a:ext cx="7930902" cy="535531"/>
          </a:xfrm>
          <a:prstGeom prst="rect">
            <a:avLst/>
          </a:prstGeom>
          <a:noFill/>
          <a:ln w="9525">
            <a:noFill/>
            <a:miter lim="800000"/>
            <a:headEnd/>
            <a:tailEnd/>
          </a:ln>
          <a:effectLst/>
        </p:spPr>
        <p:txBody>
          <a:bodyPr wrap="square">
            <a:spAutoFit/>
          </a:bodyPr>
          <a:lstStyle/>
          <a:p>
            <a:pPr>
              <a:lnSpc>
                <a:spcPct val="120000"/>
              </a:lnSpc>
            </a:pPr>
            <a:r>
              <a:rPr lang="zh-CN" altLang="en-US" sz="2400" b="1" dirty="0" smtClean="0">
                <a:latin typeface="+mj-ea"/>
                <a:ea typeface="+mj-ea"/>
              </a:rPr>
              <a:t>为了描述这类信源除了信源符号集外还要引入</a:t>
            </a:r>
            <a:r>
              <a:rPr lang="zh-CN" altLang="en-US" sz="2400" b="1" dirty="0" smtClean="0">
                <a:solidFill>
                  <a:srgbClr val="FF0000"/>
                </a:solidFill>
                <a:latin typeface="+mj-ea"/>
                <a:ea typeface="+mj-ea"/>
              </a:rPr>
              <a:t>状态</a:t>
            </a:r>
            <a:r>
              <a:rPr lang="zh-CN" sz="2400" b="1" dirty="0" smtClean="0">
                <a:latin typeface="+mj-ea"/>
                <a:ea typeface="+mj-ea"/>
              </a:rPr>
              <a:t>。</a:t>
            </a:r>
            <a:endParaRPr lang="zh-CN" sz="24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left)">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10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马尔可夫信源的状态</a:t>
            </a:r>
            <a:endParaRPr lang="zh-CN" altLang="en-US" dirty="0"/>
          </a:p>
        </p:txBody>
      </p:sp>
      <p:sp>
        <p:nvSpPr>
          <p:cNvPr id="29" name="内容占位符 28"/>
          <p:cNvSpPr>
            <a:spLocks noGrp="1"/>
          </p:cNvSpPr>
          <p:nvPr>
            <p:ph idx="1"/>
          </p:nvPr>
        </p:nvSpPr>
        <p:spPr/>
        <p:txBody>
          <a:bodyPr/>
          <a:lstStyle/>
          <a:p>
            <a:r>
              <a:rPr lang="zh-CN" altLang="en-US" dirty="0" smtClean="0">
                <a:solidFill>
                  <a:srgbClr val="0000FF"/>
                </a:solidFill>
              </a:rPr>
              <a:t>何谓状态</a:t>
            </a:r>
            <a:r>
              <a:rPr lang="zh-CN" altLang="en-US" dirty="0" smtClean="0"/>
              <a:t>：</a:t>
            </a:r>
            <a:endParaRPr lang="en-US" altLang="zh-CN" dirty="0" smtClean="0"/>
          </a:p>
          <a:p>
            <a:pPr lvl="1"/>
            <a:r>
              <a:rPr lang="zh-CN" altLang="zh-CN" sz="2200" dirty="0" smtClean="0"/>
              <a:t>在马尔可夫链中，唯一决定下一时刻输出符号概率分布的量。</a:t>
            </a:r>
            <a:endParaRPr lang="en-US" altLang="zh-CN" sz="2200" dirty="0" smtClean="0"/>
          </a:p>
          <a:p>
            <a:pPr lvl="1"/>
            <a:r>
              <a:rPr lang="zh-CN" altLang="en-US" sz="2200" smtClean="0"/>
              <a:t>马尔可夫信源的状态：</a:t>
            </a:r>
            <a:r>
              <a:rPr lang="zh-CN" altLang="zh-CN" sz="2200" dirty="0" smtClean="0"/>
              <a:t>当前输出符号之前的</a:t>
            </a:r>
            <a:r>
              <a:rPr lang="en-US" altLang="zh-CN" sz="2200" dirty="0" smtClean="0"/>
              <a:t>m</a:t>
            </a:r>
            <a:r>
              <a:rPr lang="zh-CN" altLang="zh-CN" sz="2200" dirty="0" smtClean="0"/>
              <a:t>个符号。</a:t>
            </a:r>
            <a:endParaRPr lang="en-US" altLang="zh-CN" sz="2200" dirty="0" smtClean="0"/>
          </a:p>
          <a:p>
            <a:pPr lvl="1"/>
            <a:endParaRPr lang="en-US" altLang="zh-CN" sz="1200" dirty="0" smtClean="0"/>
          </a:p>
          <a:p>
            <a:pPr lvl="1"/>
            <a:r>
              <a:rPr lang="zh-CN" altLang="en-US" sz="2200" dirty="0" smtClean="0"/>
              <a:t>状态集：                        符号集：</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36</a:t>
            </a:fld>
            <a:endParaRPr lang="en-US"/>
          </a:p>
        </p:txBody>
      </p:sp>
      <p:graphicFrame>
        <p:nvGraphicFramePr>
          <p:cNvPr id="20" name="Object 8"/>
          <p:cNvGraphicFramePr>
            <a:graphicFrameLocks/>
          </p:cNvGraphicFramePr>
          <p:nvPr>
            <p:extLst>
              <p:ext uri="{D42A27DB-BD31-4B8C-83A1-F6EECF244321}">
                <p14:modId xmlns:p14="http://schemas.microsoft.com/office/powerpoint/2010/main" val="2731344075"/>
              </p:ext>
            </p:extLst>
          </p:nvPr>
        </p:nvGraphicFramePr>
        <p:xfrm>
          <a:off x="251520" y="2924944"/>
          <a:ext cx="4765873" cy="3202757"/>
        </p:xfrm>
        <a:graphic>
          <a:graphicData uri="http://schemas.openxmlformats.org/presentationml/2006/ole">
            <mc:AlternateContent xmlns:mc="http://schemas.openxmlformats.org/markup-compatibility/2006">
              <mc:Choice xmlns:v="urn:schemas-microsoft-com:vml" Requires="v">
                <p:oleObj spid="_x0000_s497360" name="Visio" r:id="rId3" imgW="4497390" imgH="3052942" progId="Visio.Drawing.11">
                  <p:embed/>
                </p:oleObj>
              </mc:Choice>
              <mc:Fallback>
                <p:oleObj name="Visio" r:id="rId3" imgW="4497390" imgH="3052942" progId="Visio.Drawing.11">
                  <p:embed/>
                  <p:pic>
                    <p:nvPicPr>
                      <p:cNvPr id="0" name="Picture 192"/>
                      <p:cNvPicPr>
                        <a:picLocks noChangeArrowheads="1"/>
                      </p:cNvPicPr>
                      <p:nvPr/>
                    </p:nvPicPr>
                    <p:blipFill>
                      <a:blip r:embed="rId4"/>
                      <a:srcRect/>
                      <a:stretch>
                        <a:fillRect/>
                      </a:stretch>
                    </p:blipFill>
                    <p:spPr bwMode="auto">
                      <a:xfrm>
                        <a:off x="251520" y="2924944"/>
                        <a:ext cx="4765873" cy="32027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9"/>
          <p:cNvGraphicFramePr>
            <a:graphicFrameLocks noChangeAspect="1"/>
          </p:cNvGraphicFramePr>
          <p:nvPr>
            <p:extLst>
              <p:ext uri="{D42A27DB-BD31-4B8C-83A1-F6EECF244321}">
                <p14:modId xmlns:p14="http://schemas.microsoft.com/office/powerpoint/2010/main" val="3245418474"/>
              </p:ext>
            </p:extLst>
          </p:nvPr>
        </p:nvGraphicFramePr>
        <p:xfrm>
          <a:off x="1903413" y="3501008"/>
          <a:ext cx="6413003" cy="771319"/>
        </p:xfrm>
        <a:graphic>
          <a:graphicData uri="http://schemas.openxmlformats.org/presentationml/2006/ole">
            <mc:AlternateContent xmlns:mc="http://schemas.openxmlformats.org/markup-compatibility/2006">
              <mc:Choice xmlns:v="urn:schemas-microsoft-com:vml" Requires="v">
                <p:oleObj spid="_x0000_s497361" name="Equation" r:id="rId5" imgW="3593880" imgH="431640" progId="Equation.DSMT4">
                  <p:embed/>
                </p:oleObj>
              </mc:Choice>
              <mc:Fallback>
                <p:oleObj name="Equation" r:id="rId5" imgW="3593880" imgH="431640" progId="Equation.DSMT4">
                  <p:embed/>
                  <p:pic>
                    <p:nvPicPr>
                      <p:cNvPr id="0" name="Picture 193"/>
                      <p:cNvPicPr>
                        <a:picLocks noChangeAspect="1" noChangeArrowheads="1"/>
                      </p:cNvPicPr>
                      <p:nvPr/>
                    </p:nvPicPr>
                    <p:blipFill>
                      <a:blip r:embed="rId6"/>
                      <a:srcRect/>
                      <a:stretch>
                        <a:fillRect/>
                      </a:stretch>
                    </p:blipFill>
                    <p:spPr bwMode="auto">
                      <a:xfrm>
                        <a:off x="1903413" y="3501008"/>
                        <a:ext cx="6413003" cy="771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0"/>
          <p:cNvGraphicFramePr>
            <a:graphicFrameLocks noChangeAspect="1"/>
          </p:cNvGraphicFramePr>
          <p:nvPr>
            <p:extLst>
              <p:ext uri="{D42A27DB-BD31-4B8C-83A1-F6EECF244321}">
                <p14:modId xmlns:p14="http://schemas.microsoft.com/office/powerpoint/2010/main" val="2246705937"/>
              </p:ext>
            </p:extLst>
          </p:nvPr>
        </p:nvGraphicFramePr>
        <p:xfrm>
          <a:off x="1901825" y="4365104"/>
          <a:ext cx="6459038" cy="771228"/>
        </p:xfrm>
        <a:graphic>
          <a:graphicData uri="http://schemas.openxmlformats.org/presentationml/2006/ole">
            <mc:AlternateContent xmlns:mc="http://schemas.openxmlformats.org/markup-compatibility/2006">
              <mc:Choice xmlns:v="urn:schemas-microsoft-com:vml" Requires="v">
                <p:oleObj spid="_x0000_s497362" name="Equation" r:id="rId7" imgW="3619440" imgH="431640" progId="Equation.DSMT4">
                  <p:embed/>
                </p:oleObj>
              </mc:Choice>
              <mc:Fallback>
                <p:oleObj name="Equation" r:id="rId7" imgW="3619440" imgH="431640" progId="Equation.DSMT4">
                  <p:embed/>
                  <p:pic>
                    <p:nvPicPr>
                      <p:cNvPr id="0" name="Picture 194"/>
                      <p:cNvPicPr>
                        <a:picLocks noChangeAspect="1" noChangeArrowheads="1"/>
                      </p:cNvPicPr>
                      <p:nvPr/>
                    </p:nvPicPr>
                    <p:blipFill>
                      <a:blip r:embed="rId8"/>
                      <a:srcRect/>
                      <a:stretch>
                        <a:fillRect/>
                      </a:stretch>
                    </p:blipFill>
                    <p:spPr bwMode="auto">
                      <a:xfrm>
                        <a:off x="1901825" y="4365104"/>
                        <a:ext cx="6459038" cy="77122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3648388743"/>
              </p:ext>
            </p:extLst>
          </p:nvPr>
        </p:nvGraphicFramePr>
        <p:xfrm>
          <a:off x="1938338" y="5445224"/>
          <a:ext cx="6450086" cy="759491"/>
        </p:xfrm>
        <a:graphic>
          <a:graphicData uri="http://schemas.openxmlformats.org/presentationml/2006/ole">
            <mc:AlternateContent xmlns:mc="http://schemas.openxmlformats.org/markup-compatibility/2006">
              <mc:Choice xmlns:v="urn:schemas-microsoft-com:vml" Requires="v">
                <p:oleObj spid="_x0000_s497363" name="Equation" r:id="rId9" imgW="3670200" imgH="431640" progId="Equation.DSMT4">
                  <p:embed/>
                </p:oleObj>
              </mc:Choice>
              <mc:Fallback>
                <p:oleObj name="Equation" r:id="rId9" imgW="3670200" imgH="431640" progId="Equation.DSMT4">
                  <p:embed/>
                  <p:pic>
                    <p:nvPicPr>
                      <p:cNvPr id="0" name="Picture 195"/>
                      <p:cNvPicPr>
                        <a:picLocks noChangeAspect="1" noChangeArrowheads="1"/>
                      </p:cNvPicPr>
                      <p:nvPr/>
                    </p:nvPicPr>
                    <p:blipFill>
                      <a:blip r:embed="rId10"/>
                      <a:srcRect/>
                      <a:stretch>
                        <a:fillRect/>
                      </a:stretch>
                    </p:blipFill>
                    <p:spPr bwMode="auto">
                      <a:xfrm>
                        <a:off x="1938338" y="5445224"/>
                        <a:ext cx="6450086" cy="75949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6650" name="Object 10"/>
          <p:cNvGraphicFramePr>
            <a:graphicFrameLocks noGrp="1" noChangeAspect="1"/>
          </p:cNvGraphicFramePr>
          <p:nvPr>
            <p:extLst>
              <p:ext uri="{D42A27DB-BD31-4B8C-83A1-F6EECF244321}">
                <p14:modId xmlns:p14="http://schemas.microsoft.com/office/powerpoint/2010/main" val="1000233905"/>
              </p:ext>
            </p:extLst>
          </p:nvPr>
        </p:nvGraphicFramePr>
        <p:xfrm>
          <a:off x="2267744" y="2996952"/>
          <a:ext cx="1590675" cy="371475"/>
        </p:xfrm>
        <a:graphic>
          <a:graphicData uri="http://schemas.openxmlformats.org/presentationml/2006/ole">
            <mc:AlternateContent xmlns:mc="http://schemas.openxmlformats.org/markup-compatibility/2006">
              <mc:Choice xmlns:v="urn:schemas-microsoft-com:vml" Requires="v">
                <p:oleObj spid="_x0000_s497364" name="Equation" r:id="rId11" imgW="1002960" imgH="228600" progId="Equation.DSMT4">
                  <p:embed/>
                </p:oleObj>
              </mc:Choice>
              <mc:Fallback>
                <p:oleObj name="Equation" r:id="rId11" imgW="1002960" imgH="228600" progId="Equation.DSMT4">
                  <p:embed/>
                  <p:pic>
                    <p:nvPicPr>
                      <p:cNvPr id="0" name="Picture 196"/>
                      <p:cNvPicPr>
                        <a:picLocks noGrp="1" noChangeAspect="1" noChangeArrowheads="1"/>
                      </p:cNvPicPr>
                      <p:nvPr/>
                    </p:nvPicPr>
                    <p:blipFill>
                      <a:blip r:embed="rId12"/>
                      <a:srcRect/>
                      <a:stretch>
                        <a:fillRect/>
                      </a:stretch>
                    </p:blipFill>
                    <p:spPr bwMode="auto">
                      <a:xfrm>
                        <a:off x="2267744" y="2996952"/>
                        <a:ext cx="15906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6651" name="Object 11"/>
          <p:cNvGraphicFramePr>
            <a:graphicFrameLocks noGrp="1" noChangeAspect="1"/>
          </p:cNvGraphicFramePr>
          <p:nvPr>
            <p:extLst>
              <p:ext uri="{D42A27DB-BD31-4B8C-83A1-F6EECF244321}">
                <p14:modId xmlns:p14="http://schemas.microsoft.com/office/powerpoint/2010/main" val="768372213"/>
              </p:ext>
            </p:extLst>
          </p:nvPr>
        </p:nvGraphicFramePr>
        <p:xfrm>
          <a:off x="5292080" y="2924944"/>
          <a:ext cx="1988849" cy="432048"/>
        </p:xfrm>
        <a:graphic>
          <a:graphicData uri="http://schemas.openxmlformats.org/presentationml/2006/ole">
            <mc:AlternateContent xmlns:mc="http://schemas.openxmlformats.org/markup-compatibility/2006">
              <mc:Choice xmlns:v="urn:schemas-microsoft-com:vml" Requires="v">
                <p:oleObj spid="_x0000_s497365" name="Equation" r:id="rId13" imgW="1079280" imgH="228600" progId="Equation.DSMT4">
                  <p:embed/>
                </p:oleObj>
              </mc:Choice>
              <mc:Fallback>
                <p:oleObj name="Equation" r:id="rId13" imgW="1079280" imgH="228600" progId="Equation.DSMT4">
                  <p:embed/>
                  <p:pic>
                    <p:nvPicPr>
                      <p:cNvPr id="0" name="Picture 197"/>
                      <p:cNvPicPr>
                        <a:picLocks noGrp="1" noChangeAspect="1" noChangeArrowheads="1"/>
                      </p:cNvPicPr>
                      <p:nvPr/>
                    </p:nvPicPr>
                    <p:blipFill>
                      <a:blip r:embed="rId14"/>
                      <a:srcRect/>
                      <a:stretch>
                        <a:fillRect/>
                      </a:stretch>
                    </p:blipFill>
                    <p:spPr bwMode="auto">
                      <a:xfrm>
                        <a:off x="5292080" y="2924944"/>
                        <a:ext cx="198884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1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马尔可夫信源定义</a:t>
            </a:r>
            <a:endParaRPr lang="zh-CN" altLang="en-US" dirty="0"/>
          </a:p>
        </p:txBody>
      </p:sp>
      <p:sp>
        <p:nvSpPr>
          <p:cNvPr id="4" name="内容占位符 3"/>
          <p:cNvSpPr>
            <a:spLocks noGrp="1"/>
          </p:cNvSpPr>
          <p:nvPr>
            <p:ph idx="1"/>
          </p:nvPr>
        </p:nvSpPr>
        <p:spPr/>
        <p:txBody>
          <a:bodyPr>
            <a:normAutofit fontScale="92500"/>
          </a:bodyPr>
          <a:lstStyle/>
          <a:p>
            <a:pPr>
              <a:lnSpc>
                <a:spcPct val="150000"/>
              </a:lnSpc>
            </a:pPr>
            <a:r>
              <a:rPr lang="zh-CN" altLang="en-US" dirty="0" smtClean="0"/>
              <a:t>若一个信源满足下面两个条件，则称为马尔可夫信源：</a:t>
            </a:r>
          </a:p>
          <a:p>
            <a:pPr>
              <a:lnSpc>
                <a:spcPct val="150000"/>
              </a:lnSpc>
            </a:pPr>
            <a:r>
              <a:rPr lang="zh-CN" altLang="en-US" dirty="0" smtClean="0"/>
              <a:t>（</a:t>
            </a:r>
            <a:r>
              <a:rPr lang="en-US" altLang="zh-CN" dirty="0" smtClean="0"/>
              <a:t>1</a:t>
            </a:r>
            <a:r>
              <a:rPr lang="zh-CN" altLang="en-US" dirty="0" smtClean="0"/>
              <a:t>）某一时刻信源输出的符号的概率只与当前所处的状态有关，而与以前的状态无关；</a:t>
            </a:r>
          </a:p>
          <a:p>
            <a:pPr>
              <a:lnSpc>
                <a:spcPct val="150000"/>
              </a:lnSpc>
            </a:pPr>
            <a:endParaRPr lang="zh-CN" altLang="en-US" dirty="0" smtClean="0"/>
          </a:p>
          <a:p>
            <a:pPr>
              <a:lnSpc>
                <a:spcPct val="150000"/>
              </a:lnSpc>
            </a:pPr>
            <a:endParaRPr lang="en-US" altLang="zh-CN" sz="800" dirty="0" smtClean="0"/>
          </a:p>
          <a:p>
            <a:pPr>
              <a:lnSpc>
                <a:spcPct val="150000"/>
              </a:lnSpc>
            </a:pPr>
            <a:r>
              <a:rPr lang="zh-CN" altLang="en-US" dirty="0" smtClean="0"/>
              <a:t>（</a:t>
            </a:r>
            <a:r>
              <a:rPr lang="en-US" altLang="zh-CN" dirty="0" smtClean="0"/>
              <a:t>2</a:t>
            </a:r>
            <a:r>
              <a:rPr lang="zh-CN" altLang="en-US" dirty="0" smtClean="0"/>
              <a:t>）信源的下一个状态由当前状态和下一刻的输出唯一确定。</a:t>
            </a:r>
          </a:p>
          <a:p>
            <a:pPr>
              <a:lnSpc>
                <a:spcPct val="150000"/>
              </a:lnSpc>
            </a:pP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37</a:t>
            </a:fld>
            <a:endParaRPr lang="en-US"/>
          </a:p>
        </p:txBody>
      </p:sp>
      <p:graphicFrame>
        <p:nvGraphicFramePr>
          <p:cNvPr id="498692" name="Object 4"/>
          <p:cNvGraphicFramePr>
            <a:graphicFrameLocks noGrp="1" noChangeAspect="1"/>
          </p:cNvGraphicFramePr>
          <p:nvPr>
            <p:extLst>
              <p:ext uri="{D42A27DB-BD31-4B8C-83A1-F6EECF244321}">
                <p14:modId xmlns:p14="http://schemas.microsoft.com/office/powerpoint/2010/main" val="2546913866"/>
              </p:ext>
            </p:extLst>
          </p:nvPr>
        </p:nvGraphicFramePr>
        <p:xfrm>
          <a:off x="995054" y="3212976"/>
          <a:ext cx="7753410" cy="1152128"/>
        </p:xfrm>
        <a:graphic>
          <a:graphicData uri="http://schemas.openxmlformats.org/presentationml/2006/ole">
            <mc:AlternateContent xmlns:mc="http://schemas.openxmlformats.org/markup-compatibility/2006">
              <mc:Choice xmlns:v="urn:schemas-microsoft-com:vml" Requires="v">
                <p:oleObj spid="_x0000_s499049" name="Equation" r:id="rId3" imgW="3759120" imgH="558720" progId="Equation.DSMT4">
                  <p:embed/>
                </p:oleObj>
              </mc:Choice>
              <mc:Fallback>
                <p:oleObj name="Equation" r:id="rId3" imgW="3759120" imgH="558720" progId="Equation.DSMT4">
                  <p:embed/>
                  <p:pic>
                    <p:nvPicPr>
                      <p:cNvPr id="0" name="Picture 97"/>
                      <p:cNvPicPr>
                        <a:picLocks noGrp="1" noChangeAspect="1" noChangeArrowheads="1"/>
                      </p:cNvPicPr>
                      <p:nvPr/>
                    </p:nvPicPr>
                    <p:blipFill>
                      <a:blip r:embed="rId4"/>
                      <a:srcRect/>
                      <a:stretch>
                        <a:fillRect/>
                      </a:stretch>
                    </p:blipFill>
                    <p:spPr bwMode="auto">
                      <a:xfrm>
                        <a:off x="995054" y="3212976"/>
                        <a:ext cx="7753410"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693" name="Object 5"/>
          <p:cNvGraphicFramePr>
            <a:graphicFrameLocks noGrp="1" noChangeAspect="1"/>
          </p:cNvGraphicFramePr>
          <p:nvPr>
            <p:extLst>
              <p:ext uri="{D42A27DB-BD31-4B8C-83A1-F6EECF244321}">
                <p14:modId xmlns:p14="http://schemas.microsoft.com/office/powerpoint/2010/main" val="2896779045"/>
              </p:ext>
            </p:extLst>
          </p:nvPr>
        </p:nvGraphicFramePr>
        <p:xfrm>
          <a:off x="2529434" y="5229200"/>
          <a:ext cx="4418830" cy="936104"/>
        </p:xfrm>
        <a:graphic>
          <a:graphicData uri="http://schemas.openxmlformats.org/presentationml/2006/ole">
            <mc:AlternateContent xmlns:mc="http://schemas.openxmlformats.org/markup-compatibility/2006">
              <mc:Choice xmlns:v="urn:schemas-microsoft-com:vml" Requires="v">
                <p:oleObj spid="_x0000_s499050" name="Equation" r:id="rId5" imgW="2158920" imgH="457200" progId="Equation.DSMT4">
                  <p:embed/>
                </p:oleObj>
              </mc:Choice>
              <mc:Fallback>
                <p:oleObj name="Equation" r:id="rId5" imgW="2158920" imgH="457200" progId="Equation.DSMT4">
                  <p:embed/>
                  <p:pic>
                    <p:nvPicPr>
                      <p:cNvPr id="0" name="Picture 98"/>
                      <p:cNvPicPr>
                        <a:picLocks noGrp="1" noChangeAspect="1" noChangeArrowheads="1"/>
                      </p:cNvPicPr>
                      <p:nvPr/>
                    </p:nvPicPr>
                    <p:blipFill>
                      <a:blip r:embed="rId6"/>
                      <a:srcRect/>
                      <a:stretch>
                        <a:fillRect/>
                      </a:stretch>
                    </p:blipFill>
                    <p:spPr bwMode="auto">
                      <a:xfrm>
                        <a:off x="2529434" y="5229200"/>
                        <a:ext cx="4418830"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1340936677"/>
              </p:ext>
            </p:extLst>
          </p:nvPr>
        </p:nvGraphicFramePr>
        <p:xfrm>
          <a:off x="6012160" y="3861048"/>
          <a:ext cx="1649413" cy="503238"/>
        </p:xfrm>
        <a:graphic>
          <a:graphicData uri="http://schemas.openxmlformats.org/presentationml/2006/ole">
            <mc:AlternateContent xmlns:mc="http://schemas.openxmlformats.org/markup-compatibility/2006">
              <mc:Choice xmlns:v="urn:schemas-microsoft-com:vml" Requires="v">
                <p:oleObj spid="_x0000_s499051" name="Equation" r:id="rId7" imgW="749160" imgH="228600" progId="Equation.DSMT4">
                  <p:embed/>
                </p:oleObj>
              </mc:Choice>
              <mc:Fallback>
                <p:oleObj name="Equation" r:id="rId7" imgW="749160" imgH="228600" progId="Equation.DSMT4">
                  <p:embed/>
                  <p:pic>
                    <p:nvPicPr>
                      <p:cNvPr id="0" name="Picture 99"/>
                      <p:cNvPicPr>
                        <a:picLocks noChangeAspect="1" noChangeArrowheads="1"/>
                      </p:cNvPicPr>
                      <p:nvPr/>
                    </p:nvPicPr>
                    <p:blipFill>
                      <a:blip r:embed="rId8"/>
                      <a:srcRect/>
                      <a:stretch>
                        <a:fillRect/>
                      </a:stretch>
                    </p:blipFill>
                    <p:spPr bwMode="auto">
                      <a:xfrm>
                        <a:off x="6012160" y="3861048"/>
                        <a:ext cx="164941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相关知识</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solidFill>
                  <a:srgbClr val="0000FF"/>
                </a:solidFill>
                <a:latin typeface="+mj-ea"/>
              </a:rPr>
              <a:t>符号输出概率</a:t>
            </a:r>
            <a:r>
              <a:rPr lang="zh-CN" altLang="en-US" dirty="0" smtClean="0">
                <a:solidFill>
                  <a:srgbClr val="0000FF"/>
                </a:solidFill>
                <a:latin typeface="+mj-ea"/>
              </a:rPr>
              <a:t>：</a:t>
            </a:r>
            <a:endParaRPr lang="en-US" altLang="zh-CN" dirty="0" smtClean="0">
              <a:solidFill>
                <a:srgbClr val="0000FF"/>
              </a:solidFill>
              <a:latin typeface="+mj-ea"/>
            </a:endParaRPr>
          </a:p>
          <a:p>
            <a:pPr lvl="1"/>
            <a:r>
              <a:rPr lang="zh-CN" altLang="zh-CN" sz="2400" dirty="0" smtClean="0">
                <a:latin typeface="+mj-ea"/>
              </a:rPr>
              <a:t>当马尔可夫链处于状态    时，发出符号集中某一符号    的概率，记为 </a:t>
            </a:r>
            <a:endParaRPr lang="en-US" altLang="zh-CN" sz="2400" dirty="0" smtClean="0">
              <a:latin typeface="+mj-ea"/>
            </a:endParaRPr>
          </a:p>
          <a:p>
            <a:pPr>
              <a:lnSpc>
                <a:spcPct val="120000"/>
              </a:lnSpc>
            </a:pPr>
            <a:r>
              <a:rPr lang="zh-CN" altLang="en-US" sz="2400" dirty="0" smtClean="0">
                <a:solidFill>
                  <a:srgbClr val="0000FF"/>
                </a:solidFill>
              </a:rPr>
              <a:t>状态转移：</a:t>
            </a:r>
            <a:r>
              <a:rPr lang="zh-CN" altLang="en-US" sz="2400" dirty="0" smtClean="0"/>
              <a:t>每一时刻，当信源发出一个符号后，信源所处状态将发生变化，转入一个新的状态。所以，可将信源的输出符号系列变换成状态系列，将信源输出符号的不确定性问题变成</a:t>
            </a:r>
            <a:r>
              <a:rPr lang="zh-CN" altLang="en-US" sz="2400" dirty="0" smtClean="0">
                <a:solidFill>
                  <a:srgbClr val="FF0000"/>
                </a:solidFill>
              </a:rPr>
              <a:t>信源状态的转换问题</a:t>
            </a:r>
            <a:r>
              <a:rPr lang="zh-CN" altLang="en-US" sz="2400" dirty="0" smtClean="0"/>
              <a:t>。</a:t>
            </a:r>
            <a:endParaRPr lang="en-US" altLang="zh-CN" sz="2400" dirty="0" smtClean="0">
              <a:solidFill>
                <a:srgbClr val="FFFF00"/>
              </a:solidFill>
              <a:latin typeface="+mj-ea"/>
            </a:endParaRPr>
          </a:p>
          <a:p>
            <a:pPr lvl="1">
              <a:lnSpc>
                <a:spcPct val="120000"/>
              </a:lnSpc>
            </a:pPr>
            <a:r>
              <a:rPr lang="zh-CN" altLang="zh-CN" sz="2400" dirty="0" smtClean="0">
                <a:solidFill>
                  <a:srgbClr val="0000FF"/>
                </a:solidFill>
                <a:latin typeface="+mj-ea"/>
              </a:rPr>
              <a:t>状态一步转移概率：</a:t>
            </a:r>
            <a:r>
              <a:rPr lang="zh-CN" altLang="zh-CN" sz="2400" dirty="0" smtClean="0">
                <a:latin typeface="+mj-ea"/>
              </a:rPr>
              <a:t>当马尔可夫链处于状态    时，发出某一符号后，状态转移为   </a:t>
            </a:r>
            <a:r>
              <a:rPr lang="en-US" altLang="zh-CN" sz="2400" dirty="0" smtClean="0">
                <a:latin typeface="+mj-ea"/>
              </a:rPr>
              <a:t> </a:t>
            </a:r>
            <a:r>
              <a:rPr lang="zh-CN" altLang="zh-CN" sz="2400" dirty="0" smtClean="0">
                <a:latin typeface="+mj-ea"/>
              </a:rPr>
              <a:t>的概率，记为 </a:t>
            </a:r>
          </a:p>
          <a:p>
            <a:pPr lvl="1"/>
            <a:r>
              <a:rPr lang="zh-CN" altLang="zh-CN" sz="2400" dirty="0" smtClean="0">
                <a:solidFill>
                  <a:srgbClr val="0000FF"/>
                </a:solidFill>
                <a:latin typeface="+mj-ea"/>
              </a:rPr>
              <a:t>状态 </a:t>
            </a:r>
            <a:r>
              <a:rPr lang="en-US" altLang="zh-CN" sz="2400" i="1" dirty="0" smtClean="0">
                <a:solidFill>
                  <a:srgbClr val="0000FF"/>
                </a:solidFill>
                <a:latin typeface="+mj-ea"/>
              </a:rPr>
              <a:t>k</a:t>
            </a:r>
            <a:r>
              <a:rPr lang="zh-CN" altLang="zh-CN" sz="2400" dirty="0" smtClean="0">
                <a:solidFill>
                  <a:srgbClr val="0000FF"/>
                </a:solidFill>
                <a:latin typeface="+mj-ea"/>
              </a:rPr>
              <a:t>步转移概率</a:t>
            </a:r>
            <a:r>
              <a:rPr lang="zh-CN" altLang="en-US" sz="2400" dirty="0" smtClean="0">
                <a:solidFill>
                  <a:srgbClr val="0000FF"/>
                </a:solidFill>
                <a:latin typeface="+mj-ea"/>
              </a:rPr>
              <a:t>：</a:t>
            </a:r>
            <a:r>
              <a:rPr lang="zh-CN" altLang="zh-CN" sz="2400" dirty="0" smtClean="0">
                <a:latin typeface="+mj-ea"/>
              </a:rPr>
              <a:t>经过 </a:t>
            </a:r>
            <a:r>
              <a:rPr lang="en-US" altLang="zh-CN" sz="2400" i="1" dirty="0" smtClean="0">
                <a:latin typeface="+mj-ea"/>
              </a:rPr>
              <a:t>k</a:t>
            </a:r>
            <a:r>
              <a:rPr lang="zh-CN" altLang="zh-CN" sz="2400" dirty="0" smtClean="0">
                <a:latin typeface="+mj-ea"/>
              </a:rPr>
              <a:t> 步转移以后，马尔可夫链由状态    转移到    的概率，记为 </a:t>
            </a:r>
            <a:endParaRPr lang="en-US" altLang="zh-CN" sz="2400" dirty="0" smtClean="0">
              <a:latin typeface="+mj-ea"/>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38</a:t>
            </a:fld>
            <a:endParaRPr lang="en-US"/>
          </a:p>
        </p:txBody>
      </p:sp>
      <p:graphicFrame>
        <p:nvGraphicFramePr>
          <p:cNvPr id="5" name="Object 6"/>
          <p:cNvGraphicFramePr>
            <a:graphicFrameLocks noChangeAspect="1"/>
          </p:cNvGraphicFramePr>
          <p:nvPr>
            <p:extLst>
              <p:ext uri="{D42A27DB-BD31-4B8C-83A1-F6EECF244321}">
                <p14:modId xmlns:p14="http://schemas.microsoft.com/office/powerpoint/2010/main" val="4237029206"/>
              </p:ext>
            </p:extLst>
          </p:nvPr>
        </p:nvGraphicFramePr>
        <p:xfrm>
          <a:off x="4309045" y="1628800"/>
          <a:ext cx="334963" cy="503238"/>
        </p:xfrm>
        <a:graphic>
          <a:graphicData uri="http://schemas.openxmlformats.org/presentationml/2006/ole">
            <mc:AlternateContent xmlns:mc="http://schemas.openxmlformats.org/markup-compatibility/2006">
              <mc:Choice xmlns:v="urn:schemas-microsoft-com:vml" Requires="v">
                <p:oleObj spid="_x0000_s879665" name="Equation" r:id="rId3" imgW="152280" imgH="228600" progId="Equation.DSMT4">
                  <p:embed/>
                </p:oleObj>
              </mc:Choice>
              <mc:Fallback>
                <p:oleObj name="Equation" r:id="rId3" imgW="152280" imgH="228600" progId="Equation.DSMT4">
                  <p:embed/>
                  <p:pic>
                    <p:nvPicPr>
                      <p:cNvPr id="0" name="Picture 281"/>
                      <p:cNvPicPr>
                        <a:picLocks noChangeAspect="1" noChangeArrowheads="1"/>
                      </p:cNvPicPr>
                      <p:nvPr/>
                    </p:nvPicPr>
                    <p:blipFill>
                      <a:blip r:embed="rId4"/>
                      <a:srcRect/>
                      <a:stretch>
                        <a:fillRect/>
                      </a:stretch>
                    </p:blipFill>
                    <p:spPr bwMode="auto">
                      <a:xfrm>
                        <a:off x="4309045" y="1628800"/>
                        <a:ext cx="33496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388119024"/>
              </p:ext>
            </p:extLst>
          </p:nvPr>
        </p:nvGraphicFramePr>
        <p:xfrm>
          <a:off x="8244408" y="1700808"/>
          <a:ext cx="419100" cy="503238"/>
        </p:xfrm>
        <a:graphic>
          <a:graphicData uri="http://schemas.openxmlformats.org/presentationml/2006/ole">
            <mc:AlternateContent xmlns:mc="http://schemas.openxmlformats.org/markup-compatibility/2006">
              <mc:Choice xmlns:v="urn:schemas-microsoft-com:vml" Requires="v">
                <p:oleObj spid="_x0000_s879666" name="Equation" r:id="rId5" imgW="190440" imgH="228600" progId="Equation.DSMT4">
                  <p:embed/>
                </p:oleObj>
              </mc:Choice>
              <mc:Fallback>
                <p:oleObj name="Equation" r:id="rId5" imgW="190440" imgH="228600" progId="Equation.DSMT4">
                  <p:embed/>
                  <p:pic>
                    <p:nvPicPr>
                      <p:cNvPr id="0" name="Picture 282"/>
                      <p:cNvPicPr>
                        <a:picLocks noChangeAspect="1" noChangeArrowheads="1"/>
                      </p:cNvPicPr>
                      <p:nvPr/>
                    </p:nvPicPr>
                    <p:blipFill>
                      <a:blip r:embed="rId6"/>
                      <a:srcRect/>
                      <a:stretch>
                        <a:fillRect/>
                      </a:stretch>
                    </p:blipFill>
                    <p:spPr bwMode="auto">
                      <a:xfrm>
                        <a:off x="8244408" y="1700808"/>
                        <a:ext cx="41910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4058280810"/>
              </p:ext>
            </p:extLst>
          </p:nvPr>
        </p:nvGraphicFramePr>
        <p:xfrm>
          <a:off x="3059832" y="2060848"/>
          <a:ext cx="1397000" cy="503238"/>
        </p:xfrm>
        <a:graphic>
          <a:graphicData uri="http://schemas.openxmlformats.org/presentationml/2006/ole">
            <mc:AlternateContent xmlns:mc="http://schemas.openxmlformats.org/markup-compatibility/2006">
              <mc:Choice xmlns:v="urn:schemas-microsoft-com:vml" Requires="v">
                <p:oleObj spid="_x0000_s879667" name="Equation" r:id="rId7" imgW="634680" imgH="228600" progId="Equation.DSMT4">
                  <p:embed/>
                </p:oleObj>
              </mc:Choice>
              <mc:Fallback>
                <p:oleObj name="Equation" r:id="rId7" imgW="634680" imgH="228600" progId="Equation.DSMT4">
                  <p:embed/>
                  <p:pic>
                    <p:nvPicPr>
                      <p:cNvPr id="0" name="Picture 283"/>
                      <p:cNvPicPr>
                        <a:picLocks noChangeAspect="1" noChangeArrowheads="1"/>
                      </p:cNvPicPr>
                      <p:nvPr/>
                    </p:nvPicPr>
                    <p:blipFill>
                      <a:blip r:embed="rId8"/>
                      <a:srcRect/>
                      <a:stretch>
                        <a:fillRect/>
                      </a:stretch>
                    </p:blipFill>
                    <p:spPr bwMode="auto">
                      <a:xfrm>
                        <a:off x="3059832" y="2060848"/>
                        <a:ext cx="1397000" cy="50323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2620083443"/>
              </p:ext>
            </p:extLst>
          </p:nvPr>
        </p:nvGraphicFramePr>
        <p:xfrm>
          <a:off x="7020272" y="4365922"/>
          <a:ext cx="334963" cy="503238"/>
        </p:xfrm>
        <a:graphic>
          <a:graphicData uri="http://schemas.openxmlformats.org/presentationml/2006/ole">
            <mc:AlternateContent xmlns:mc="http://schemas.openxmlformats.org/markup-compatibility/2006">
              <mc:Choice xmlns:v="urn:schemas-microsoft-com:vml" Requires="v">
                <p:oleObj spid="_x0000_s879668" name="Equation" r:id="rId9" imgW="152280" imgH="228600" progId="Equation.DSMT4">
                  <p:embed/>
                </p:oleObj>
              </mc:Choice>
              <mc:Fallback>
                <p:oleObj name="Equation" r:id="rId9" imgW="152280" imgH="228600" progId="Equation.DSMT4">
                  <p:embed/>
                  <p:pic>
                    <p:nvPicPr>
                      <p:cNvPr id="0" name="Picture 284"/>
                      <p:cNvPicPr>
                        <a:picLocks noChangeAspect="1" noChangeArrowheads="1"/>
                      </p:cNvPicPr>
                      <p:nvPr/>
                    </p:nvPicPr>
                    <p:blipFill>
                      <a:blip r:embed="rId10"/>
                      <a:srcRect/>
                      <a:stretch>
                        <a:fillRect/>
                      </a:stretch>
                    </p:blipFill>
                    <p:spPr bwMode="auto">
                      <a:xfrm>
                        <a:off x="7020272" y="4365922"/>
                        <a:ext cx="33496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3"/>
          <p:cNvGraphicFramePr>
            <a:graphicFrameLocks noChangeAspect="1"/>
          </p:cNvGraphicFramePr>
          <p:nvPr>
            <p:extLst>
              <p:ext uri="{D42A27DB-BD31-4B8C-83A1-F6EECF244321}">
                <p14:modId xmlns:p14="http://schemas.microsoft.com/office/powerpoint/2010/main" val="247940076"/>
              </p:ext>
            </p:extLst>
          </p:nvPr>
        </p:nvGraphicFramePr>
        <p:xfrm>
          <a:off x="4928542" y="4769395"/>
          <a:ext cx="363538" cy="531813"/>
        </p:xfrm>
        <a:graphic>
          <a:graphicData uri="http://schemas.openxmlformats.org/presentationml/2006/ole">
            <mc:AlternateContent xmlns:mc="http://schemas.openxmlformats.org/markup-compatibility/2006">
              <mc:Choice xmlns:v="urn:schemas-microsoft-com:vml" Requires="v">
                <p:oleObj spid="_x0000_s879669" name="Equation" r:id="rId11" imgW="164880" imgH="241200" progId="Equation.DSMT4">
                  <p:embed/>
                </p:oleObj>
              </mc:Choice>
              <mc:Fallback>
                <p:oleObj name="Equation" r:id="rId11" imgW="164880" imgH="241200" progId="Equation.DSMT4">
                  <p:embed/>
                  <p:pic>
                    <p:nvPicPr>
                      <p:cNvPr id="0" name="Picture 285"/>
                      <p:cNvPicPr>
                        <a:picLocks noChangeAspect="1" noChangeArrowheads="1"/>
                      </p:cNvPicPr>
                      <p:nvPr/>
                    </p:nvPicPr>
                    <p:blipFill>
                      <a:blip r:embed="rId12"/>
                      <a:srcRect/>
                      <a:stretch>
                        <a:fillRect/>
                      </a:stretch>
                    </p:blipFill>
                    <p:spPr bwMode="auto">
                      <a:xfrm>
                        <a:off x="4928542" y="4769395"/>
                        <a:ext cx="363538" cy="5318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4"/>
          <p:cNvGraphicFramePr>
            <a:graphicFrameLocks noChangeAspect="1"/>
          </p:cNvGraphicFramePr>
          <p:nvPr>
            <p:extLst>
              <p:ext uri="{D42A27DB-BD31-4B8C-83A1-F6EECF244321}">
                <p14:modId xmlns:p14="http://schemas.microsoft.com/office/powerpoint/2010/main" val="2699261572"/>
              </p:ext>
            </p:extLst>
          </p:nvPr>
        </p:nvGraphicFramePr>
        <p:xfrm>
          <a:off x="7142807" y="4841404"/>
          <a:ext cx="1317625" cy="531812"/>
        </p:xfrm>
        <a:graphic>
          <a:graphicData uri="http://schemas.openxmlformats.org/presentationml/2006/ole">
            <mc:AlternateContent xmlns:mc="http://schemas.openxmlformats.org/markup-compatibility/2006">
              <mc:Choice xmlns:v="urn:schemas-microsoft-com:vml" Requires="v">
                <p:oleObj spid="_x0000_s879670" name="Equation" r:id="rId13" imgW="596880" imgH="241200" progId="Equation.DSMT4">
                  <p:embed/>
                </p:oleObj>
              </mc:Choice>
              <mc:Fallback>
                <p:oleObj name="Equation" r:id="rId13" imgW="596880" imgH="241200" progId="Equation.DSMT4">
                  <p:embed/>
                  <p:pic>
                    <p:nvPicPr>
                      <p:cNvPr id="0" name="Picture 286"/>
                      <p:cNvPicPr>
                        <a:picLocks noChangeAspect="1" noChangeArrowheads="1"/>
                      </p:cNvPicPr>
                      <p:nvPr/>
                    </p:nvPicPr>
                    <p:blipFill>
                      <a:blip r:embed="rId14"/>
                      <a:srcRect/>
                      <a:stretch>
                        <a:fillRect/>
                      </a:stretch>
                    </p:blipFill>
                    <p:spPr bwMode="auto">
                      <a:xfrm>
                        <a:off x="7142807" y="4841404"/>
                        <a:ext cx="1317625" cy="531812"/>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21"/>
          <p:cNvGraphicFramePr>
            <a:graphicFrameLocks noChangeAspect="1"/>
          </p:cNvGraphicFramePr>
          <p:nvPr>
            <p:extLst>
              <p:ext uri="{D42A27DB-BD31-4B8C-83A1-F6EECF244321}">
                <p14:modId xmlns:p14="http://schemas.microsoft.com/office/powerpoint/2010/main" val="3906486625"/>
              </p:ext>
            </p:extLst>
          </p:nvPr>
        </p:nvGraphicFramePr>
        <p:xfrm>
          <a:off x="2195736" y="5663654"/>
          <a:ext cx="333375" cy="501650"/>
        </p:xfrm>
        <a:graphic>
          <a:graphicData uri="http://schemas.openxmlformats.org/presentationml/2006/ole">
            <mc:AlternateContent xmlns:mc="http://schemas.openxmlformats.org/markup-compatibility/2006">
              <mc:Choice xmlns:v="urn:schemas-microsoft-com:vml" Requires="v">
                <p:oleObj spid="_x0000_s879671" name="Equation" r:id="rId15" imgW="152280" imgH="228600" progId="Equation.DSMT4">
                  <p:embed/>
                </p:oleObj>
              </mc:Choice>
              <mc:Fallback>
                <p:oleObj name="Equation" r:id="rId15" imgW="152280" imgH="228600" progId="Equation.DSMT4">
                  <p:embed/>
                  <p:pic>
                    <p:nvPicPr>
                      <p:cNvPr id="0" name="Picture 287"/>
                      <p:cNvPicPr>
                        <a:picLocks noChangeAspect="1" noChangeArrowheads="1"/>
                      </p:cNvPicPr>
                      <p:nvPr/>
                    </p:nvPicPr>
                    <p:blipFill>
                      <a:blip r:embed="rId16"/>
                      <a:srcRect/>
                      <a:stretch>
                        <a:fillRect/>
                      </a:stretch>
                    </p:blipFill>
                    <p:spPr bwMode="auto">
                      <a:xfrm>
                        <a:off x="2195736" y="5663654"/>
                        <a:ext cx="333375" cy="501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22"/>
          <p:cNvGraphicFramePr>
            <a:graphicFrameLocks noChangeAspect="1"/>
          </p:cNvGraphicFramePr>
          <p:nvPr>
            <p:extLst>
              <p:ext uri="{D42A27DB-BD31-4B8C-83A1-F6EECF244321}">
                <p14:modId xmlns:p14="http://schemas.microsoft.com/office/powerpoint/2010/main" val="2769277098"/>
              </p:ext>
            </p:extLst>
          </p:nvPr>
        </p:nvGraphicFramePr>
        <p:xfrm>
          <a:off x="3419549" y="5603329"/>
          <a:ext cx="360363" cy="528638"/>
        </p:xfrm>
        <a:graphic>
          <a:graphicData uri="http://schemas.openxmlformats.org/presentationml/2006/ole">
            <mc:AlternateContent xmlns:mc="http://schemas.openxmlformats.org/markup-compatibility/2006">
              <mc:Choice xmlns:v="urn:schemas-microsoft-com:vml" Requires="v">
                <p:oleObj spid="_x0000_s879672" name="Equation" r:id="rId17" imgW="164880" imgH="241200" progId="Equation.DSMT4">
                  <p:embed/>
                </p:oleObj>
              </mc:Choice>
              <mc:Fallback>
                <p:oleObj name="Equation" r:id="rId17" imgW="164880" imgH="241200" progId="Equation.DSMT4">
                  <p:embed/>
                  <p:pic>
                    <p:nvPicPr>
                      <p:cNvPr id="0" name="Picture 288"/>
                      <p:cNvPicPr>
                        <a:picLocks noChangeAspect="1" noChangeArrowheads="1"/>
                      </p:cNvPicPr>
                      <p:nvPr/>
                    </p:nvPicPr>
                    <p:blipFill>
                      <a:blip r:embed="rId18"/>
                      <a:srcRect/>
                      <a:stretch>
                        <a:fillRect/>
                      </a:stretch>
                    </p:blipFill>
                    <p:spPr bwMode="auto">
                      <a:xfrm>
                        <a:off x="3419549" y="5603329"/>
                        <a:ext cx="360363" cy="5286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3"/>
          <p:cNvGraphicFramePr>
            <a:graphicFrameLocks noChangeAspect="1"/>
          </p:cNvGraphicFramePr>
          <p:nvPr>
            <p:extLst>
              <p:ext uri="{D42A27DB-BD31-4B8C-83A1-F6EECF244321}">
                <p14:modId xmlns:p14="http://schemas.microsoft.com/office/powerpoint/2010/main" val="3021056040"/>
              </p:ext>
            </p:extLst>
          </p:nvPr>
        </p:nvGraphicFramePr>
        <p:xfrm>
          <a:off x="5724128" y="5675337"/>
          <a:ext cx="1485900" cy="561975"/>
        </p:xfrm>
        <a:graphic>
          <a:graphicData uri="http://schemas.openxmlformats.org/presentationml/2006/ole">
            <mc:AlternateContent xmlns:mc="http://schemas.openxmlformats.org/markup-compatibility/2006">
              <mc:Choice xmlns:v="urn:schemas-microsoft-com:vml" Requires="v">
                <p:oleObj spid="_x0000_s879673" name="Equation" r:id="rId19" imgW="672840" imgH="253800" progId="Equation.DSMT4">
                  <p:embed/>
                </p:oleObj>
              </mc:Choice>
              <mc:Fallback>
                <p:oleObj name="Equation" r:id="rId19" imgW="672840" imgH="253800" progId="Equation.DSMT4">
                  <p:embed/>
                  <p:pic>
                    <p:nvPicPr>
                      <p:cNvPr id="0" name="Picture 289"/>
                      <p:cNvPicPr>
                        <a:picLocks noChangeAspect="1" noChangeArrowheads="1"/>
                      </p:cNvPicPr>
                      <p:nvPr/>
                    </p:nvPicPr>
                    <p:blipFill>
                      <a:blip r:embed="rId20"/>
                      <a:srcRect/>
                      <a:stretch>
                        <a:fillRect/>
                      </a:stretch>
                    </p:blipFill>
                    <p:spPr bwMode="auto">
                      <a:xfrm>
                        <a:off x="5724128" y="5675337"/>
                        <a:ext cx="1485900" cy="561975"/>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2791" name="Object 7"/>
          <p:cNvGraphicFramePr>
            <a:graphicFrameLocks noChangeAspect="1"/>
          </p:cNvGraphicFramePr>
          <p:nvPr>
            <p:extLst>
              <p:ext uri="{D42A27DB-BD31-4B8C-83A1-F6EECF244321}">
                <p14:modId xmlns:p14="http://schemas.microsoft.com/office/powerpoint/2010/main" val="2577263197"/>
              </p:ext>
            </p:extLst>
          </p:nvPr>
        </p:nvGraphicFramePr>
        <p:xfrm>
          <a:off x="4644008" y="4941168"/>
          <a:ext cx="4616595" cy="1916832"/>
        </p:xfrm>
        <a:graphic>
          <a:graphicData uri="http://schemas.openxmlformats.org/presentationml/2006/ole">
            <mc:AlternateContent xmlns:mc="http://schemas.openxmlformats.org/markup-compatibility/2006">
              <mc:Choice xmlns:v="urn:schemas-microsoft-com:vml" Requires="v">
                <p:oleObj spid="_x0000_s503620" name="Visio" r:id="rId3" imgW="4393018" imgH="1908970" progId="Visio.Drawing.11">
                  <p:embed/>
                </p:oleObj>
              </mc:Choice>
              <mc:Fallback>
                <p:oleObj name="Visio" r:id="rId3" imgW="4393018" imgH="1908970" progId="Visio.Drawing.11">
                  <p:embed/>
                  <p:pic>
                    <p:nvPicPr>
                      <p:cNvPr id="0" name="Picture 224"/>
                      <p:cNvPicPr>
                        <a:picLocks noChangeAspect="1" noChangeArrowheads="1"/>
                      </p:cNvPicPr>
                      <p:nvPr/>
                    </p:nvPicPr>
                    <p:blipFill>
                      <a:blip r:embed="rId4"/>
                      <a:srcRect/>
                      <a:stretch>
                        <a:fillRect/>
                      </a:stretch>
                    </p:blipFill>
                    <p:spPr bwMode="auto">
                      <a:xfrm>
                        <a:off x="4644008" y="4941168"/>
                        <a:ext cx="4616595" cy="1916832"/>
                      </a:xfrm>
                      <a:prstGeom prst="rect">
                        <a:avLst/>
                      </a:prstGeom>
                      <a:noFill/>
                      <a:ln>
                        <a:noFill/>
                      </a:ln>
                      <a:effectLst/>
                      <a:extLst/>
                    </p:spPr>
                  </p:pic>
                </p:oleObj>
              </mc:Fallback>
            </mc:AlternateContent>
          </a:graphicData>
        </a:graphic>
      </p:graphicFrame>
      <p:sp>
        <p:nvSpPr>
          <p:cNvPr id="2" name="标题 1"/>
          <p:cNvSpPr>
            <a:spLocks noGrp="1"/>
          </p:cNvSpPr>
          <p:nvPr>
            <p:ph type="title"/>
          </p:nvPr>
        </p:nvSpPr>
        <p:spPr/>
        <p:txBody>
          <a:bodyPr/>
          <a:lstStyle/>
          <a:p>
            <a:r>
              <a:rPr lang="zh-CN" altLang="en-US" dirty="0" smtClean="0"/>
              <a:t>状态转移图</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zh-CN" sz="2400" dirty="0" smtClean="0">
                <a:latin typeface="+mj-ea"/>
              </a:rPr>
              <a:t>描述马尔可夫链状态转移过程的一种图形。圆圈代表状态，有向线段(弧)代表从状态的转移，用线段(弧)一侧的符号和数字代表发出的符号    </a:t>
            </a:r>
            <a:r>
              <a:rPr lang="en-US" altLang="zh-CN" sz="2400" dirty="0" smtClean="0">
                <a:latin typeface="+mj-ea"/>
              </a:rPr>
              <a:t>  </a:t>
            </a:r>
            <a:r>
              <a:rPr lang="zh-CN" altLang="zh-CN" sz="2400" dirty="0" smtClean="0">
                <a:latin typeface="+mj-ea"/>
              </a:rPr>
              <a:t> 和符号输出概率 </a:t>
            </a:r>
            <a:endParaRPr lang="en-US" altLang="zh-CN" sz="2400" dirty="0" smtClean="0">
              <a:latin typeface="+mj-ea"/>
            </a:endParaRPr>
          </a:p>
          <a:p>
            <a:pPr>
              <a:lnSpc>
                <a:spcPct val="150000"/>
              </a:lnSpc>
            </a:pPr>
            <a:r>
              <a:rPr lang="zh-CN" altLang="en-US" sz="2400" dirty="0" smtClean="0">
                <a:solidFill>
                  <a:srgbClr val="0000FF"/>
                </a:solidFill>
                <a:latin typeface="+mj-ea"/>
              </a:rPr>
              <a:t>例</a:t>
            </a:r>
            <a:r>
              <a:rPr lang="en-US" altLang="zh-CN" sz="2400" dirty="0" smtClean="0">
                <a:solidFill>
                  <a:srgbClr val="0000FF"/>
                </a:solidFill>
                <a:latin typeface="+mj-ea"/>
              </a:rPr>
              <a:t>1</a:t>
            </a:r>
            <a:r>
              <a:rPr lang="zh-CN" altLang="en-US" sz="2400" dirty="0" smtClean="0">
                <a:latin typeface="+mj-ea"/>
              </a:rPr>
              <a:t>：一个二进制一阶马尔可夫信源，符号集为         </a:t>
            </a:r>
            <a:endParaRPr lang="en-US" altLang="zh-CN" sz="2400" dirty="0" smtClean="0">
              <a:latin typeface="+mj-ea"/>
            </a:endParaRPr>
          </a:p>
          <a:p>
            <a:pPr>
              <a:lnSpc>
                <a:spcPct val="150000"/>
              </a:lnSpc>
            </a:pPr>
            <a:r>
              <a:rPr lang="zh-CN" altLang="en-US" sz="2400" dirty="0" smtClean="0">
                <a:latin typeface="+mj-ea"/>
              </a:rPr>
              <a:t>条件概率为</a:t>
            </a:r>
            <a:endParaRPr lang="en-US" altLang="zh-CN" sz="2400" dirty="0" smtClean="0">
              <a:latin typeface="+mj-ea"/>
            </a:endParaRPr>
          </a:p>
          <a:p>
            <a:pPr>
              <a:lnSpc>
                <a:spcPct val="150000"/>
              </a:lnSpc>
            </a:pPr>
            <a:r>
              <a:rPr lang="zh-CN" altLang="en-US" sz="2400" dirty="0" smtClean="0">
                <a:latin typeface="+mj-ea"/>
              </a:rPr>
              <a:t>解：由条件概率可求得状态转移概率：</a:t>
            </a:r>
            <a:endParaRPr lang="zh-CN" altLang="en-US" sz="24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39</a:t>
            </a:fld>
            <a:endParaRPr lang="en-US"/>
          </a:p>
        </p:txBody>
      </p:sp>
      <p:graphicFrame>
        <p:nvGraphicFramePr>
          <p:cNvPr id="5" name="Object 6"/>
          <p:cNvGraphicFramePr>
            <a:graphicFrameLocks noChangeAspect="1"/>
          </p:cNvGraphicFramePr>
          <p:nvPr>
            <p:extLst>
              <p:ext uri="{D42A27DB-BD31-4B8C-83A1-F6EECF244321}">
                <p14:modId xmlns:p14="http://schemas.microsoft.com/office/powerpoint/2010/main" val="3227358901"/>
              </p:ext>
            </p:extLst>
          </p:nvPr>
        </p:nvGraphicFramePr>
        <p:xfrm>
          <a:off x="4067944" y="2420888"/>
          <a:ext cx="334963" cy="503238"/>
        </p:xfrm>
        <a:graphic>
          <a:graphicData uri="http://schemas.openxmlformats.org/presentationml/2006/ole">
            <mc:AlternateContent xmlns:mc="http://schemas.openxmlformats.org/markup-compatibility/2006">
              <mc:Choice xmlns:v="urn:schemas-microsoft-com:vml" Requires="v">
                <p:oleObj spid="_x0000_s503621" name="Equation" r:id="rId5" imgW="152280" imgH="228600" progId="Equation.DSMT4">
                  <p:embed/>
                </p:oleObj>
              </mc:Choice>
              <mc:Fallback>
                <p:oleObj name="Equation" r:id="rId5" imgW="152280" imgH="228600" progId="Equation.DSMT4">
                  <p:embed/>
                  <p:pic>
                    <p:nvPicPr>
                      <p:cNvPr id="0" name="Picture 220"/>
                      <p:cNvPicPr>
                        <a:picLocks noChangeAspect="1" noChangeArrowheads="1"/>
                      </p:cNvPicPr>
                      <p:nvPr/>
                    </p:nvPicPr>
                    <p:blipFill>
                      <a:blip r:embed="rId6"/>
                      <a:srcRect/>
                      <a:stretch>
                        <a:fillRect/>
                      </a:stretch>
                    </p:blipFill>
                    <p:spPr bwMode="auto">
                      <a:xfrm>
                        <a:off x="4067944" y="2420888"/>
                        <a:ext cx="33496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270229096"/>
              </p:ext>
            </p:extLst>
          </p:nvPr>
        </p:nvGraphicFramePr>
        <p:xfrm>
          <a:off x="6732240" y="2348880"/>
          <a:ext cx="1397000" cy="503238"/>
        </p:xfrm>
        <a:graphic>
          <a:graphicData uri="http://schemas.openxmlformats.org/presentationml/2006/ole">
            <mc:AlternateContent xmlns:mc="http://schemas.openxmlformats.org/markup-compatibility/2006">
              <mc:Choice xmlns:v="urn:schemas-microsoft-com:vml" Requires="v">
                <p:oleObj spid="_x0000_s503622" name="Equation" r:id="rId7" imgW="634680" imgH="228600" progId="Equation.DSMT4">
                  <p:embed/>
                </p:oleObj>
              </mc:Choice>
              <mc:Fallback>
                <p:oleObj name="Equation" r:id="rId7" imgW="634680" imgH="228600" progId="Equation.DSMT4">
                  <p:embed/>
                  <p:pic>
                    <p:nvPicPr>
                      <p:cNvPr id="0" name="Picture 221"/>
                      <p:cNvPicPr>
                        <a:picLocks noChangeAspect="1" noChangeArrowheads="1"/>
                      </p:cNvPicPr>
                      <p:nvPr/>
                    </p:nvPicPr>
                    <p:blipFill>
                      <a:blip r:embed="rId8"/>
                      <a:srcRect/>
                      <a:stretch>
                        <a:fillRect/>
                      </a:stretch>
                    </p:blipFill>
                    <p:spPr bwMode="auto">
                      <a:xfrm>
                        <a:off x="6732240" y="2348880"/>
                        <a:ext cx="139700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789" name="Object 5"/>
          <p:cNvGraphicFramePr>
            <a:graphicFrameLocks noGrp="1" noChangeAspect="1"/>
          </p:cNvGraphicFramePr>
          <p:nvPr>
            <p:extLst>
              <p:ext uri="{D42A27DB-BD31-4B8C-83A1-F6EECF244321}">
                <p14:modId xmlns:p14="http://schemas.microsoft.com/office/powerpoint/2010/main" val="3593389510"/>
              </p:ext>
            </p:extLst>
          </p:nvPr>
        </p:nvGraphicFramePr>
        <p:xfrm>
          <a:off x="7220278" y="3212976"/>
          <a:ext cx="1168146" cy="424433"/>
        </p:xfrm>
        <a:graphic>
          <a:graphicData uri="http://schemas.openxmlformats.org/presentationml/2006/ole">
            <mc:AlternateContent xmlns:mc="http://schemas.openxmlformats.org/markup-compatibility/2006">
              <mc:Choice xmlns:v="urn:schemas-microsoft-com:vml" Requires="v">
                <p:oleObj spid="_x0000_s503623" name="Equation" r:id="rId9" imgW="558720" imgH="203040" progId="Equation.DSMT4">
                  <p:embed/>
                </p:oleObj>
              </mc:Choice>
              <mc:Fallback>
                <p:oleObj name="Equation" r:id="rId9" imgW="558720" imgH="203040" progId="Equation.DSMT4">
                  <p:embed/>
                  <p:pic>
                    <p:nvPicPr>
                      <p:cNvPr id="0" name="Picture 222"/>
                      <p:cNvPicPr>
                        <a:picLocks noGrp="1" noChangeAspect="1" noChangeArrowheads="1"/>
                      </p:cNvPicPr>
                      <p:nvPr/>
                    </p:nvPicPr>
                    <p:blipFill>
                      <a:blip r:embed="rId10"/>
                      <a:srcRect/>
                      <a:stretch>
                        <a:fillRect/>
                      </a:stretch>
                    </p:blipFill>
                    <p:spPr bwMode="auto">
                      <a:xfrm>
                        <a:off x="7220278" y="3212976"/>
                        <a:ext cx="1168146" cy="424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90" name="Object 6"/>
          <p:cNvGraphicFramePr>
            <a:graphicFrameLocks noGrp="1" noChangeAspect="1"/>
          </p:cNvGraphicFramePr>
          <p:nvPr>
            <p:extLst>
              <p:ext uri="{D42A27DB-BD31-4B8C-83A1-F6EECF244321}">
                <p14:modId xmlns:p14="http://schemas.microsoft.com/office/powerpoint/2010/main" val="3304017663"/>
              </p:ext>
            </p:extLst>
          </p:nvPr>
        </p:nvGraphicFramePr>
        <p:xfrm>
          <a:off x="899592" y="5373216"/>
          <a:ext cx="3373437" cy="936625"/>
        </p:xfrm>
        <a:graphic>
          <a:graphicData uri="http://schemas.openxmlformats.org/presentationml/2006/ole">
            <mc:AlternateContent xmlns:mc="http://schemas.openxmlformats.org/markup-compatibility/2006">
              <mc:Choice xmlns:v="urn:schemas-microsoft-com:vml" Requires="v">
                <p:oleObj spid="_x0000_s503624" name="Equation" r:id="rId11" imgW="1866600" imgH="507960" progId="Equation.DSMT4">
                  <p:embed/>
                </p:oleObj>
              </mc:Choice>
              <mc:Fallback>
                <p:oleObj name="Equation" r:id="rId11" imgW="1866600" imgH="507960" progId="Equation.DSMT4">
                  <p:embed/>
                  <p:pic>
                    <p:nvPicPr>
                      <p:cNvPr id="0" name="Picture 223"/>
                      <p:cNvPicPr>
                        <a:picLocks noGrp="1" noChangeAspect="1" noChangeArrowheads="1"/>
                      </p:cNvPicPr>
                      <p:nvPr/>
                    </p:nvPicPr>
                    <p:blipFill>
                      <a:blip r:embed="rId12"/>
                      <a:srcRect/>
                      <a:stretch>
                        <a:fillRect/>
                      </a:stretch>
                    </p:blipFill>
                    <p:spPr bwMode="auto">
                      <a:xfrm>
                        <a:off x="899592" y="5373216"/>
                        <a:ext cx="33734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792" name="Object 8"/>
          <p:cNvGraphicFramePr>
            <a:graphicFrameLocks noGrp="1" noChangeAspect="1"/>
          </p:cNvGraphicFramePr>
          <p:nvPr>
            <p:extLst>
              <p:ext uri="{D42A27DB-BD31-4B8C-83A1-F6EECF244321}">
                <p14:modId xmlns:p14="http://schemas.microsoft.com/office/powerpoint/2010/main" val="3055809875"/>
              </p:ext>
            </p:extLst>
          </p:nvPr>
        </p:nvGraphicFramePr>
        <p:xfrm>
          <a:off x="2627784" y="3789040"/>
          <a:ext cx="2822575" cy="881062"/>
        </p:xfrm>
        <a:graphic>
          <a:graphicData uri="http://schemas.openxmlformats.org/presentationml/2006/ole">
            <mc:AlternateContent xmlns:mc="http://schemas.openxmlformats.org/markup-compatibility/2006">
              <mc:Choice xmlns:v="urn:schemas-microsoft-com:vml" Requires="v">
                <p:oleObj spid="_x0000_s503625" name="Equation" r:id="rId13" imgW="1625400" imgH="507960" progId="Equation.DSMT4">
                  <p:embed/>
                </p:oleObj>
              </mc:Choice>
              <mc:Fallback>
                <p:oleObj name="Equation" r:id="rId13" imgW="1625400" imgH="507960" progId="Equation.DSMT4">
                  <p:embed/>
                  <p:pic>
                    <p:nvPicPr>
                      <p:cNvPr id="0" name="Picture 225"/>
                      <p:cNvPicPr>
                        <a:picLocks noGrp="1" noChangeAspect="1" noChangeArrowheads="1"/>
                      </p:cNvPicPr>
                      <p:nvPr/>
                    </p:nvPicPr>
                    <p:blipFill>
                      <a:blip r:embed="rId14"/>
                      <a:srcRect/>
                      <a:stretch>
                        <a:fillRect/>
                      </a:stretch>
                    </p:blipFill>
                    <p:spPr bwMode="auto">
                      <a:xfrm>
                        <a:off x="2627784" y="3789040"/>
                        <a:ext cx="2822575"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93" name="Object 9"/>
          <p:cNvGraphicFramePr>
            <a:graphicFrameLocks noGrp="1" noChangeAspect="1"/>
          </p:cNvGraphicFramePr>
          <p:nvPr>
            <p:extLst>
              <p:ext uri="{D42A27DB-BD31-4B8C-83A1-F6EECF244321}">
                <p14:modId xmlns:p14="http://schemas.microsoft.com/office/powerpoint/2010/main" val="1596838235"/>
              </p:ext>
            </p:extLst>
          </p:nvPr>
        </p:nvGraphicFramePr>
        <p:xfrm>
          <a:off x="5868144" y="4005064"/>
          <a:ext cx="3176588" cy="374650"/>
        </p:xfrm>
        <a:graphic>
          <a:graphicData uri="http://schemas.openxmlformats.org/presentationml/2006/ole">
            <mc:AlternateContent xmlns:mc="http://schemas.openxmlformats.org/markup-compatibility/2006">
              <mc:Choice xmlns:v="urn:schemas-microsoft-com:vml" Requires="v">
                <p:oleObj spid="_x0000_s503626" name="Equation" r:id="rId15" imgW="1828800" imgH="215640" progId="Equation.DSMT4">
                  <p:embed/>
                </p:oleObj>
              </mc:Choice>
              <mc:Fallback>
                <p:oleObj name="Equation" r:id="rId15" imgW="1828800" imgH="215640" progId="Equation.DSMT4">
                  <p:embed/>
                  <p:pic>
                    <p:nvPicPr>
                      <p:cNvPr id="0" name="Picture 226"/>
                      <p:cNvPicPr>
                        <a:picLocks noGrp="1" noChangeAspect="1" noChangeArrowheads="1"/>
                      </p:cNvPicPr>
                      <p:nvPr/>
                    </p:nvPicPr>
                    <p:blipFill>
                      <a:blip r:embed="rId16"/>
                      <a:srcRect/>
                      <a:stretch>
                        <a:fillRect/>
                      </a:stretch>
                    </p:blipFill>
                    <p:spPr bwMode="auto">
                      <a:xfrm>
                        <a:off x="5868144" y="4005064"/>
                        <a:ext cx="31765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连接符 12"/>
          <p:cNvCxnSpPr/>
          <p:nvPr/>
        </p:nvCxnSpPr>
        <p:spPr>
          <a:xfrm>
            <a:off x="683568" y="2924944"/>
            <a:ext cx="7704856"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27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27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27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2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smtClean="0"/>
              <a:t>第</a:t>
            </a:r>
            <a:r>
              <a:rPr lang="en-US" altLang="zh-CN" dirty="0" smtClean="0"/>
              <a:t>2</a:t>
            </a:r>
            <a:r>
              <a:rPr lang="zh-CN" altLang="en-US" dirty="0" smtClean="0"/>
              <a:t>章 信源熵</a:t>
            </a:r>
            <a:endParaRPr lang="zh-CN" altLang="en-US" dirty="0"/>
          </a:p>
        </p:txBody>
      </p:sp>
      <p:sp>
        <p:nvSpPr>
          <p:cNvPr id="62467" name="Rectangle 3"/>
          <p:cNvSpPr>
            <a:spLocks noGrp="1" noChangeArrowheads="1"/>
          </p:cNvSpPr>
          <p:nvPr>
            <p:ph type="body" idx="1"/>
          </p:nvPr>
        </p:nvSpPr>
        <p:spPr/>
        <p:txBody>
          <a:bodyPr>
            <a:normAutofit/>
          </a:bodyPr>
          <a:lstStyle/>
          <a:p>
            <a:pPr>
              <a:lnSpc>
                <a:spcPct val="150000"/>
              </a:lnSpc>
            </a:pPr>
            <a:r>
              <a:rPr lang="en-US" altLang="zh-CN" sz="2800" dirty="0" smtClean="0">
                <a:solidFill>
                  <a:srgbClr val="FF0000"/>
                </a:solidFill>
              </a:rPr>
              <a:t>2.2  </a:t>
            </a:r>
            <a:r>
              <a:rPr lang="zh-CN" altLang="en-US" sz="2800" dirty="0" smtClean="0">
                <a:solidFill>
                  <a:srgbClr val="FF0000"/>
                </a:solidFill>
              </a:rPr>
              <a:t>多符号离散平稳信源</a:t>
            </a:r>
          </a:p>
          <a:p>
            <a:pPr lvl="1">
              <a:lnSpc>
                <a:spcPct val="150000"/>
              </a:lnSpc>
            </a:pPr>
            <a:r>
              <a:rPr lang="en-US" altLang="zh-CN" sz="2400" dirty="0" smtClean="0">
                <a:solidFill>
                  <a:srgbClr val="FF0000"/>
                </a:solidFill>
              </a:rPr>
              <a:t>2.2.1 </a:t>
            </a:r>
            <a:r>
              <a:rPr lang="zh-CN" altLang="en-US" sz="2400" dirty="0" smtClean="0">
                <a:solidFill>
                  <a:srgbClr val="FF0000"/>
                </a:solidFill>
              </a:rPr>
              <a:t>序列信息的熵</a:t>
            </a:r>
          </a:p>
          <a:p>
            <a:pPr lvl="1">
              <a:lnSpc>
                <a:spcPct val="150000"/>
              </a:lnSpc>
            </a:pPr>
            <a:r>
              <a:rPr lang="en-US" altLang="zh-CN" sz="2400" dirty="0" smtClean="0"/>
              <a:t>2.2.2 </a:t>
            </a:r>
            <a:r>
              <a:rPr lang="zh-CN" altLang="en-US" sz="2400" dirty="0" smtClean="0"/>
              <a:t>离散平稳信源的数学模型</a:t>
            </a:r>
          </a:p>
          <a:p>
            <a:pPr lvl="1">
              <a:lnSpc>
                <a:spcPct val="150000"/>
              </a:lnSpc>
            </a:pPr>
            <a:r>
              <a:rPr lang="en-US" altLang="zh-CN" sz="2400" dirty="0" smtClean="0"/>
              <a:t>2.2.3 </a:t>
            </a:r>
            <a:r>
              <a:rPr lang="zh-CN" altLang="en-US" sz="2400" dirty="0" smtClean="0"/>
              <a:t>离散平稳信源的信息熵和极限熵</a:t>
            </a:r>
          </a:p>
          <a:p>
            <a:pPr lvl="1">
              <a:lnSpc>
                <a:spcPct val="150000"/>
              </a:lnSpc>
            </a:pPr>
            <a:r>
              <a:rPr lang="en-US" altLang="zh-CN" sz="2400" dirty="0" smtClean="0"/>
              <a:t>2.2.4 </a:t>
            </a:r>
            <a:r>
              <a:rPr lang="zh-CN" altLang="en-US" sz="2400" dirty="0" smtClean="0"/>
              <a:t>马尔可夫信源</a:t>
            </a:r>
          </a:p>
          <a:p>
            <a:pPr lvl="1">
              <a:lnSpc>
                <a:spcPct val="150000"/>
              </a:lnSpc>
            </a:pPr>
            <a:r>
              <a:rPr lang="en-US" altLang="zh-CN" sz="2400" dirty="0" smtClean="0"/>
              <a:t>2.2.5 </a:t>
            </a:r>
            <a:r>
              <a:rPr lang="zh-CN" altLang="en-US" sz="2400" dirty="0" smtClean="0"/>
              <a:t>信源冗余度和信息变差</a:t>
            </a:r>
            <a:endParaRPr lang="zh-CN" altLang="en-US" sz="2400" dirty="0"/>
          </a:p>
        </p:txBody>
      </p:sp>
      <p:sp>
        <p:nvSpPr>
          <p:cNvPr id="4" name="日期占位符 3"/>
          <p:cNvSpPr>
            <a:spLocks noGrp="1"/>
          </p:cNvSpPr>
          <p:nvPr>
            <p:ph type="dt" sz="half" idx="10"/>
          </p:nvPr>
        </p:nvSpPr>
        <p:spPr/>
        <p:txBody>
          <a:bodyPr/>
          <a:lstStyle/>
          <a:p>
            <a:fld id="{88D8359F-734A-404A-ABEE-F66B36C8BB57}"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64B2E690-D96D-4A27-ACB8-9E6B2DC33D75}" type="slidenum">
              <a:rPr lang="en-US" altLang="zh-CN" smtClean="0"/>
              <a:pPr/>
              <a:t>4</a:t>
            </a:fld>
            <a:endParaRPr lang="en-US" altLang="zh-CN"/>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设有一个二进制二阶马尔可夫信源，信源符号集为</a:t>
            </a:r>
            <a:endParaRPr lang="en-US" altLang="zh-CN" sz="2400" dirty="0" smtClean="0"/>
          </a:p>
          <a:p>
            <a:pPr>
              <a:buNone/>
            </a:pPr>
            <a:r>
              <a:rPr lang="zh-CN" altLang="en-US" sz="2400" dirty="0" smtClean="0"/>
              <a:t>   该信源符号数</a:t>
            </a:r>
            <a:r>
              <a:rPr lang="en-US" altLang="zh-CN" sz="2400" dirty="0" smtClean="0"/>
              <a:t>n=2</a:t>
            </a:r>
            <a:r>
              <a:rPr lang="zh-CN" altLang="en-US" sz="2400" dirty="0" smtClean="0"/>
              <a:t>，则共有</a:t>
            </a:r>
            <a:r>
              <a:rPr lang="en-US" altLang="zh-CN" sz="2400" dirty="0" smtClean="0"/>
              <a:t>4</a:t>
            </a:r>
            <a:r>
              <a:rPr lang="zh-CN" altLang="en-US" sz="2400" dirty="0" smtClean="0"/>
              <a:t>个状态，分别为：</a:t>
            </a:r>
            <a:endParaRPr lang="en-US" altLang="zh-CN" sz="2400" dirty="0" smtClean="0"/>
          </a:p>
          <a:p>
            <a:pPr>
              <a:buNone/>
            </a:pPr>
            <a:endParaRPr lang="en-US" altLang="zh-CN" sz="2400" dirty="0" smtClean="0"/>
          </a:p>
          <a:p>
            <a:pPr>
              <a:buNone/>
            </a:pPr>
            <a:r>
              <a:rPr lang="zh-CN" altLang="en-US" sz="2400" dirty="0" smtClean="0"/>
              <a:t>   条件概率为</a:t>
            </a:r>
            <a:endParaRPr lang="en-US" altLang="zh-CN" sz="2400" dirty="0" smtClean="0"/>
          </a:p>
          <a:p>
            <a:pPr>
              <a:buNone/>
            </a:pPr>
            <a:endParaRPr lang="en-US" altLang="zh-CN" sz="2400" dirty="0" smtClean="0"/>
          </a:p>
          <a:p>
            <a:pPr>
              <a:buNone/>
            </a:pPr>
            <a:r>
              <a:rPr lang="en-US" altLang="zh-CN" sz="100" dirty="0" smtClean="0"/>
              <a:t>   </a:t>
            </a:r>
          </a:p>
          <a:p>
            <a:pPr>
              <a:buNone/>
            </a:pPr>
            <a:r>
              <a:rPr lang="zh-CN" altLang="en-US" sz="2400" dirty="0" smtClean="0"/>
              <a:t>解：容易求出转移概率为</a:t>
            </a:r>
            <a:endParaRPr lang="zh-CN" altLang="en-US" sz="24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40</a:t>
            </a:fld>
            <a:endParaRPr lang="en-US"/>
          </a:p>
        </p:txBody>
      </p:sp>
      <p:graphicFrame>
        <p:nvGraphicFramePr>
          <p:cNvPr id="503810" name="Object 2"/>
          <p:cNvGraphicFramePr>
            <a:graphicFrameLocks noGrp="1" noChangeAspect="1"/>
          </p:cNvGraphicFramePr>
          <p:nvPr>
            <p:extLst>
              <p:ext uri="{D42A27DB-BD31-4B8C-83A1-F6EECF244321}">
                <p14:modId xmlns:p14="http://schemas.microsoft.com/office/powerpoint/2010/main" val="2327375730"/>
              </p:ext>
            </p:extLst>
          </p:nvPr>
        </p:nvGraphicFramePr>
        <p:xfrm>
          <a:off x="7524328" y="1196752"/>
          <a:ext cx="832796" cy="440482"/>
        </p:xfrm>
        <a:graphic>
          <a:graphicData uri="http://schemas.openxmlformats.org/presentationml/2006/ole">
            <mc:AlternateContent xmlns:mc="http://schemas.openxmlformats.org/markup-compatibility/2006">
              <mc:Choice xmlns:v="urn:schemas-microsoft-com:vml" Requires="v">
                <p:oleObj spid="_x0000_s504286" name="Equation" r:id="rId3" imgW="330120" imgH="203040" progId="Equation.DSMT4">
                  <p:embed/>
                </p:oleObj>
              </mc:Choice>
              <mc:Fallback>
                <p:oleObj name="Equation" r:id="rId3" imgW="330120" imgH="203040" progId="Equation.DSMT4">
                  <p:embed/>
                  <p:pic>
                    <p:nvPicPr>
                      <p:cNvPr id="0" name="Picture 126"/>
                      <p:cNvPicPr>
                        <a:picLocks noGrp="1" noChangeAspect="1" noChangeArrowheads="1"/>
                      </p:cNvPicPr>
                      <p:nvPr/>
                    </p:nvPicPr>
                    <p:blipFill>
                      <a:blip r:embed="rId4"/>
                      <a:srcRect/>
                      <a:stretch>
                        <a:fillRect/>
                      </a:stretch>
                    </p:blipFill>
                    <p:spPr bwMode="auto">
                      <a:xfrm>
                        <a:off x="7524328" y="1196752"/>
                        <a:ext cx="832796" cy="440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11" name="Object 3"/>
          <p:cNvGraphicFramePr>
            <a:graphicFrameLocks noGrp="1" noChangeAspect="1"/>
          </p:cNvGraphicFramePr>
          <p:nvPr>
            <p:extLst>
              <p:ext uri="{D42A27DB-BD31-4B8C-83A1-F6EECF244321}">
                <p14:modId xmlns:p14="http://schemas.microsoft.com/office/powerpoint/2010/main" val="2574492804"/>
              </p:ext>
            </p:extLst>
          </p:nvPr>
        </p:nvGraphicFramePr>
        <p:xfrm>
          <a:off x="2051720" y="2329152"/>
          <a:ext cx="4248472" cy="523784"/>
        </p:xfrm>
        <a:graphic>
          <a:graphicData uri="http://schemas.openxmlformats.org/presentationml/2006/ole">
            <mc:AlternateContent xmlns:mc="http://schemas.openxmlformats.org/markup-compatibility/2006">
              <mc:Choice xmlns:v="urn:schemas-microsoft-com:vml" Requires="v">
                <p:oleObj spid="_x0000_s504287" name="Equation" r:id="rId5" imgW="1854000" imgH="228600" progId="Equation.DSMT4">
                  <p:embed/>
                </p:oleObj>
              </mc:Choice>
              <mc:Fallback>
                <p:oleObj name="Equation" r:id="rId5" imgW="1854000" imgH="228600" progId="Equation.DSMT4">
                  <p:embed/>
                  <p:pic>
                    <p:nvPicPr>
                      <p:cNvPr id="0" name="Picture 127"/>
                      <p:cNvPicPr>
                        <a:picLocks noGrp="1" noChangeAspect="1" noChangeArrowheads="1"/>
                      </p:cNvPicPr>
                      <p:nvPr/>
                    </p:nvPicPr>
                    <p:blipFill>
                      <a:blip r:embed="rId6"/>
                      <a:srcRect/>
                      <a:stretch>
                        <a:fillRect/>
                      </a:stretch>
                    </p:blipFill>
                    <p:spPr bwMode="auto">
                      <a:xfrm>
                        <a:off x="2051720" y="2329152"/>
                        <a:ext cx="4248472" cy="523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12" name="Object 4"/>
          <p:cNvGraphicFramePr>
            <a:graphicFrameLocks noGrp="1" noChangeAspect="1"/>
          </p:cNvGraphicFramePr>
          <p:nvPr>
            <p:extLst>
              <p:ext uri="{D42A27DB-BD31-4B8C-83A1-F6EECF244321}">
                <p14:modId xmlns:p14="http://schemas.microsoft.com/office/powerpoint/2010/main" val="3438174403"/>
              </p:ext>
            </p:extLst>
          </p:nvPr>
        </p:nvGraphicFramePr>
        <p:xfrm>
          <a:off x="2513770" y="2997598"/>
          <a:ext cx="5082566" cy="1367506"/>
        </p:xfrm>
        <a:graphic>
          <a:graphicData uri="http://schemas.openxmlformats.org/presentationml/2006/ole">
            <mc:AlternateContent xmlns:mc="http://schemas.openxmlformats.org/markup-compatibility/2006">
              <mc:Choice xmlns:v="urn:schemas-microsoft-com:vml" Requires="v">
                <p:oleObj spid="_x0000_s504288" name="Equation" r:id="rId7" imgW="2831760" imgH="761760" progId="Equation.DSMT4">
                  <p:embed/>
                </p:oleObj>
              </mc:Choice>
              <mc:Fallback>
                <p:oleObj name="Equation" r:id="rId7" imgW="2831760" imgH="761760" progId="Equation.DSMT4">
                  <p:embed/>
                  <p:pic>
                    <p:nvPicPr>
                      <p:cNvPr id="0" name="Picture 128"/>
                      <p:cNvPicPr>
                        <a:picLocks noGrp="1" noChangeAspect="1" noChangeArrowheads="1"/>
                      </p:cNvPicPr>
                      <p:nvPr/>
                    </p:nvPicPr>
                    <p:blipFill>
                      <a:blip r:embed="rId8"/>
                      <a:srcRect/>
                      <a:stretch>
                        <a:fillRect/>
                      </a:stretch>
                    </p:blipFill>
                    <p:spPr bwMode="auto">
                      <a:xfrm>
                        <a:off x="2513770" y="2997598"/>
                        <a:ext cx="5082566" cy="1367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13" name="Object 5"/>
          <p:cNvGraphicFramePr>
            <a:graphicFrameLocks noGrp="1" noChangeAspect="1"/>
          </p:cNvGraphicFramePr>
          <p:nvPr>
            <p:extLst>
              <p:ext uri="{D42A27DB-BD31-4B8C-83A1-F6EECF244321}">
                <p14:modId xmlns:p14="http://schemas.microsoft.com/office/powerpoint/2010/main" val="3852975473"/>
              </p:ext>
            </p:extLst>
          </p:nvPr>
        </p:nvGraphicFramePr>
        <p:xfrm>
          <a:off x="2123728" y="4941168"/>
          <a:ext cx="5280587" cy="1440160"/>
        </p:xfrm>
        <a:graphic>
          <a:graphicData uri="http://schemas.openxmlformats.org/presentationml/2006/ole">
            <mc:AlternateContent xmlns:mc="http://schemas.openxmlformats.org/markup-compatibility/2006">
              <mc:Choice xmlns:v="urn:schemas-microsoft-com:vml" Requires="v">
                <p:oleObj spid="_x0000_s504289" name="Equation" r:id="rId9" imgW="2793960" imgH="761760" progId="Equation.DSMT4">
                  <p:embed/>
                </p:oleObj>
              </mc:Choice>
              <mc:Fallback>
                <p:oleObj name="Equation" r:id="rId9" imgW="2793960" imgH="761760" progId="Equation.DSMT4">
                  <p:embed/>
                  <p:pic>
                    <p:nvPicPr>
                      <p:cNvPr id="0" name="Picture 129"/>
                      <p:cNvPicPr>
                        <a:picLocks noGrp="1" noChangeAspect="1" noChangeArrowheads="1"/>
                      </p:cNvPicPr>
                      <p:nvPr/>
                    </p:nvPicPr>
                    <p:blipFill>
                      <a:blip r:embed="rId10"/>
                      <a:srcRect/>
                      <a:stretch>
                        <a:fillRect/>
                      </a:stretch>
                    </p:blipFill>
                    <p:spPr bwMode="auto">
                      <a:xfrm>
                        <a:off x="2123728" y="4941168"/>
                        <a:ext cx="5280587" cy="1440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zh-CN" altLang="en-US" dirty="0" smtClean="0"/>
              <a:t>例题</a:t>
            </a:r>
            <a:r>
              <a:rPr lang="en-US" altLang="zh-CN" dirty="0" smtClean="0"/>
              <a:t>2</a:t>
            </a:r>
            <a:r>
              <a:rPr lang="zh-CN" altLang="en-US" dirty="0" smtClean="0"/>
              <a:t>（续）</a:t>
            </a:r>
            <a:endParaRPr lang="zh-CN" altLang="en-US" dirty="0"/>
          </a:p>
        </p:txBody>
      </p:sp>
      <p:sp>
        <p:nvSpPr>
          <p:cNvPr id="12" name="内容占位符 11"/>
          <p:cNvSpPr>
            <a:spLocks noGrp="1"/>
          </p:cNvSpPr>
          <p:nvPr>
            <p:ph sz="half" idx="1"/>
          </p:nvPr>
        </p:nvSpPr>
        <p:spPr/>
        <p:txBody>
          <a:bodyPr>
            <a:normAutofit/>
          </a:bodyPr>
          <a:lstStyle/>
          <a:p>
            <a:r>
              <a:rPr lang="zh-CN" altLang="en-US" sz="2400" dirty="0" smtClean="0"/>
              <a:t>信源的状态转移矩阵为：</a:t>
            </a:r>
            <a:endParaRPr lang="zh-CN" altLang="en-US" sz="2400" dirty="0"/>
          </a:p>
        </p:txBody>
      </p:sp>
      <p:sp>
        <p:nvSpPr>
          <p:cNvPr id="13" name="内容占位符 12"/>
          <p:cNvSpPr>
            <a:spLocks noGrp="1"/>
          </p:cNvSpPr>
          <p:nvPr>
            <p:ph sz="half" idx="2"/>
          </p:nvPr>
        </p:nvSpPr>
        <p:spPr/>
        <p:txBody>
          <a:bodyPr>
            <a:normAutofit/>
          </a:bodyPr>
          <a:lstStyle/>
          <a:p>
            <a:r>
              <a:rPr lang="zh-CN" altLang="en-US" sz="2400" dirty="0" smtClean="0"/>
              <a:t>状态转移图为：</a:t>
            </a:r>
            <a:endParaRPr lang="zh-CN" altLang="en-US" sz="2400" dirty="0"/>
          </a:p>
        </p:txBody>
      </p:sp>
      <p:sp>
        <p:nvSpPr>
          <p:cNvPr id="6" name="日期占位符 4"/>
          <p:cNvSpPr>
            <a:spLocks noGrp="1"/>
          </p:cNvSpPr>
          <p:nvPr>
            <p:ph type="dt" sz="half" idx="10"/>
          </p:nvPr>
        </p:nvSpPr>
        <p:spPr/>
        <p:txBody>
          <a:bodyPr/>
          <a:lstStyle/>
          <a:p>
            <a:fld id="{B68F5832-9BCD-43B0-A9C5-9C12C5C10E18}" type="datetime1">
              <a:rPr lang="zh-CN" altLang="en-US" smtClean="0"/>
              <a:pPr/>
              <a:t>2015/11/24</a:t>
            </a:fld>
            <a:endParaRPr lang="en-US" altLang="zh-CN"/>
          </a:p>
        </p:txBody>
      </p:sp>
      <p:sp>
        <p:nvSpPr>
          <p:cNvPr id="8" name="灯片编号占位符 6"/>
          <p:cNvSpPr>
            <a:spLocks noGrp="1"/>
          </p:cNvSpPr>
          <p:nvPr>
            <p:ph type="sldNum" sz="quarter" idx="12"/>
          </p:nvPr>
        </p:nvSpPr>
        <p:spPr/>
        <p:txBody>
          <a:bodyPr/>
          <a:lstStyle/>
          <a:p>
            <a:fld id="{2FA6CB36-5E77-48AE-A053-F63819A0F0CD}" type="slidenum">
              <a:rPr lang="en-US" altLang="zh-CN" smtClean="0"/>
              <a:pPr/>
              <a:t>41</a:t>
            </a:fld>
            <a:endParaRPr lang="en-US" altLang="zh-CN"/>
          </a:p>
        </p:txBody>
      </p:sp>
      <p:grpSp>
        <p:nvGrpSpPr>
          <p:cNvPr id="2" name="Group 3"/>
          <p:cNvGrpSpPr>
            <a:grpSpLocks/>
          </p:cNvGrpSpPr>
          <p:nvPr/>
        </p:nvGrpSpPr>
        <p:grpSpPr bwMode="auto">
          <a:xfrm>
            <a:off x="756346" y="1772651"/>
            <a:ext cx="7939632" cy="4343400"/>
            <a:chOff x="1277" y="1337"/>
            <a:chExt cx="4444" cy="2116"/>
          </a:xfrm>
        </p:grpSpPr>
        <p:graphicFrame>
          <p:nvGraphicFramePr>
            <p:cNvPr id="248836" name="Object 4"/>
            <p:cNvGraphicFramePr>
              <a:graphicFrameLocks noChangeAspect="1"/>
            </p:cNvGraphicFramePr>
            <p:nvPr>
              <p:extLst>
                <p:ext uri="{D42A27DB-BD31-4B8C-83A1-F6EECF244321}">
                  <p14:modId xmlns:p14="http://schemas.microsoft.com/office/powerpoint/2010/main" val="3185501316"/>
                </p:ext>
              </p:extLst>
            </p:nvPr>
          </p:nvGraphicFramePr>
          <p:xfrm>
            <a:off x="3332" y="1337"/>
            <a:ext cx="2389" cy="2116"/>
          </p:xfrm>
          <a:graphic>
            <a:graphicData uri="http://schemas.openxmlformats.org/presentationml/2006/ole">
              <mc:AlternateContent xmlns:mc="http://schemas.openxmlformats.org/markup-compatibility/2006">
                <mc:Choice xmlns:v="urn:schemas-microsoft-com:vml" Requires="v">
                  <p:oleObj spid="_x0000_s305420" name="Visio" r:id="rId4" imgW="5282550" imgH="4551782" progId="Visio.Drawing.11">
                    <p:embed/>
                  </p:oleObj>
                </mc:Choice>
                <mc:Fallback>
                  <p:oleObj name="Visio" r:id="rId4" imgW="5282550" imgH="4551782" progId="Visio.Drawing.11">
                    <p:embed/>
                    <p:pic>
                      <p:nvPicPr>
                        <p:cNvPr id="0" name="Picture 92"/>
                        <p:cNvPicPr>
                          <a:picLocks noChangeAspect="1" noChangeArrowheads="1"/>
                        </p:cNvPicPr>
                        <p:nvPr/>
                      </p:nvPicPr>
                      <p:blipFill>
                        <a:blip r:embed="rId5"/>
                        <a:srcRect/>
                        <a:stretch>
                          <a:fillRect/>
                        </a:stretch>
                      </p:blipFill>
                      <p:spPr bwMode="auto">
                        <a:xfrm>
                          <a:off x="3332" y="1337"/>
                          <a:ext cx="2389"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37" name="Object 5"/>
            <p:cNvGraphicFramePr>
              <a:graphicFrameLocks noChangeAspect="1"/>
            </p:cNvGraphicFramePr>
            <p:nvPr>
              <p:extLst>
                <p:ext uri="{D42A27DB-BD31-4B8C-83A1-F6EECF244321}">
                  <p14:modId xmlns:p14="http://schemas.microsoft.com/office/powerpoint/2010/main" val="2182616759"/>
                </p:ext>
              </p:extLst>
            </p:nvPr>
          </p:nvGraphicFramePr>
          <p:xfrm>
            <a:off x="1277" y="1618"/>
            <a:ext cx="1637" cy="796"/>
          </p:xfrm>
          <a:graphic>
            <a:graphicData uri="http://schemas.openxmlformats.org/presentationml/2006/ole">
              <mc:AlternateContent xmlns:mc="http://schemas.openxmlformats.org/markup-compatibility/2006">
                <mc:Choice xmlns:v="urn:schemas-microsoft-com:vml" Requires="v">
                  <p:oleObj spid="_x0000_s305421" name="Equation" r:id="rId6" imgW="1638000" imgH="914400" progId="Equation.DSMT4">
                    <p:embed/>
                  </p:oleObj>
                </mc:Choice>
                <mc:Fallback>
                  <p:oleObj name="Equation" r:id="rId6" imgW="1638000" imgH="914400" progId="Equation.DSMT4">
                    <p:embed/>
                    <p:pic>
                      <p:nvPicPr>
                        <p:cNvPr id="0" name="Picture 93"/>
                        <p:cNvPicPr>
                          <a:picLocks noChangeAspect="1" noChangeArrowheads="1"/>
                        </p:cNvPicPr>
                        <p:nvPr/>
                      </p:nvPicPr>
                      <p:blipFill>
                        <a:blip r:embed="rId7"/>
                        <a:srcRect/>
                        <a:stretch>
                          <a:fillRect/>
                        </a:stretch>
                      </p:blipFill>
                      <p:spPr bwMode="auto">
                        <a:xfrm>
                          <a:off x="1277" y="1618"/>
                          <a:ext cx="1637" cy="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zh-CN" altLang="en-US" dirty="0" smtClean="0"/>
              <a:t>例题</a:t>
            </a:r>
            <a:r>
              <a:rPr lang="en-US" altLang="zh-CN" dirty="0" smtClean="0"/>
              <a:t>3</a:t>
            </a:r>
            <a:endParaRPr lang="zh-CN" altLang="en-US" dirty="0"/>
          </a:p>
        </p:txBody>
      </p:sp>
      <p:sp>
        <p:nvSpPr>
          <p:cNvPr id="249859" name="Rectangle 3"/>
          <p:cNvSpPr>
            <a:spLocks noGrp="1" noChangeArrowheads="1"/>
          </p:cNvSpPr>
          <p:nvPr>
            <p:ph type="body" idx="1"/>
          </p:nvPr>
        </p:nvSpPr>
        <p:spPr/>
        <p:txBody>
          <a:bodyPr/>
          <a:lstStyle/>
          <a:p>
            <a:endParaRPr lang="en-US" altLang="zh-CN" smtClean="0"/>
          </a:p>
          <a:p>
            <a:endParaRPr lang="en-US" altLang="zh-CN" smtClean="0"/>
          </a:p>
          <a:p>
            <a:endParaRPr lang="en-US" altLang="zh-CN"/>
          </a:p>
        </p:txBody>
      </p:sp>
      <p:sp>
        <p:nvSpPr>
          <p:cNvPr id="5" name="日期占位符 3"/>
          <p:cNvSpPr>
            <a:spLocks noGrp="1"/>
          </p:cNvSpPr>
          <p:nvPr>
            <p:ph type="dt" sz="half" idx="10"/>
          </p:nvPr>
        </p:nvSpPr>
        <p:spPr/>
        <p:txBody>
          <a:bodyPr/>
          <a:lstStyle/>
          <a:p>
            <a:fld id="{32997B84-751E-4E5F-8BC7-5831B5D14DAF}" type="datetime1">
              <a:rPr lang="zh-CN" altLang="en-US" smtClean="0"/>
              <a:pPr/>
              <a:t>2015/11/24</a:t>
            </a:fld>
            <a:endParaRPr lang="en-US" altLang="zh-CN"/>
          </a:p>
        </p:txBody>
      </p:sp>
      <p:sp>
        <p:nvSpPr>
          <p:cNvPr id="7" name="灯片编号占位符 5"/>
          <p:cNvSpPr>
            <a:spLocks noGrp="1"/>
          </p:cNvSpPr>
          <p:nvPr>
            <p:ph type="sldNum" sz="quarter" idx="12"/>
          </p:nvPr>
        </p:nvSpPr>
        <p:spPr/>
        <p:txBody>
          <a:bodyPr/>
          <a:lstStyle/>
          <a:p>
            <a:fld id="{44FF0C65-3645-4B0E-AD22-77A039BCCB79}" type="slidenum">
              <a:rPr lang="en-US" altLang="zh-CN" smtClean="0"/>
              <a:pPr/>
              <a:t>42</a:t>
            </a:fld>
            <a:endParaRPr lang="en-US" altLang="zh-CN"/>
          </a:p>
        </p:txBody>
      </p:sp>
      <p:graphicFrame>
        <p:nvGraphicFramePr>
          <p:cNvPr id="249860" name="Object 4"/>
          <p:cNvGraphicFramePr>
            <a:graphicFrameLocks noChangeAspect="1"/>
          </p:cNvGraphicFramePr>
          <p:nvPr>
            <p:extLst>
              <p:ext uri="{D42A27DB-BD31-4B8C-83A1-F6EECF244321}">
                <p14:modId xmlns:p14="http://schemas.microsoft.com/office/powerpoint/2010/main" val="2334622944"/>
              </p:ext>
            </p:extLst>
          </p:nvPr>
        </p:nvGraphicFramePr>
        <p:xfrm>
          <a:off x="841552" y="1556792"/>
          <a:ext cx="7762698" cy="4386808"/>
        </p:xfrm>
        <a:graphic>
          <a:graphicData uri="http://schemas.openxmlformats.org/presentationml/2006/ole">
            <mc:AlternateContent xmlns:mc="http://schemas.openxmlformats.org/markup-compatibility/2006">
              <mc:Choice xmlns:v="urn:schemas-microsoft-com:vml" Requires="v">
                <p:oleObj spid="_x0000_s306311" name="Equation" r:id="rId4" imgW="3441600" imgH="2197080" progId="Equation.DSMT4">
                  <p:embed/>
                </p:oleObj>
              </mc:Choice>
              <mc:Fallback>
                <p:oleObj name="Equation" r:id="rId4" imgW="3441600" imgH="2197080" progId="Equation.DSMT4">
                  <p:embed/>
                  <p:pic>
                    <p:nvPicPr>
                      <p:cNvPr id="0" name="Picture 47"/>
                      <p:cNvPicPr>
                        <a:picLocks noChangeAspect="1" noChangeArrowheads="1"/>
                      </p:cNvPicPr>
                      <p:nvPr/>
                    </p:nvPicPr>
                    <p:blipFill>
                      <a:blip r:embed="rId5"/>
                      <a:srcRect/>
                      <a:stretch>
                        <a:fillRect/>
                      </a:stretch>
                    </p:blipFill>
                    <p:spPr bwMode="auto">
                      <a:xfrm>
                        <a:off x="841552" y="1556792"/>
                        <a:ext cx="7762698" cy="4386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zh-CN" altLang="en-US" dirty="0" smtClean="0"/>
              <a:t>例题</a:t>
            </a:r>
            <a:r>
              <a:rPr lang="en-US" altLang="zh-CN" dirty="0" smtClean="0"/>
              <a:t>3</a:t>
            </a:r>
            <a:r>
              <a:rPr lang="zh-CN" altLang="en-US" dirty="0" smtClean="0"/>
              <a:t>（续）</a:t>
            </a:r>
            <a:endParaRPr lang="zh-CN" altLang="en-US" dirty="0"/>
          </a:p>
        </p:txBody>
      </p:sp>
      <p:sp>
        <p:nvSpPr>
          <p:cNvPr id="250883" name="Rectangle 3"/>
          <p:cNvSpPr>
            <a:spLocks noGrp="1" noChangeArrowheads="1"/>
          </p:cNvSpPr>
          <p:nvPr>
            <p:ph type="body" idx="1"/>
          </p:nvPr>
        </p:nvSpPr>
        <p:spPr/>
        <p:txBody>
          <a:bodyPr/>
          <a:lstStyle/>
          <a:p>
            <a:endParaRPr lang="en-US" altLang="zh-CN" smtClean="0"/>
          </a:p>
          <a:p>
            <a:endParaRPr lang="en-US" altLang="zh-CN" smtClean="0"/>
          </a:p>
          <a:p>
            <a:endParaRPr lang="en-US" altLang="zh-CN"/>
          </a:p>
        </p:txBody>
      </p:sp>
      <p:sp>
        <p:nvSpPr>
          <p:cNvPr id="5" name="日期占位符 3"/>
          <p:cNvSpPr>
            <a:spLocks noGrp="1"/>
          </p:cNvSpPr>
          <p:nvPr>
            <p:ph type="dt" sz="half" idx="10"/>
          </p:nvPr>
        </p:nvSpPr>
        <p:spPr/>
        <p:txBody>
          <a:bodyPr/>
          <a:lstStyle/>
          <a:p>
            <a:fld id="{FFBD8681-56EC-4D13-A52F-040E342BF33E}" type="datetime1">
              <a:rPr lang="zh-CN" altLang="en-US" smtClean="0"/>
              <a:pPr/>
              <a:t>2015/11/24</a:t>
            </a:fld>
            <a:endParaRPr lang="en-US" altLang="zh-CN"/>
          </a:p>
        </p:txBody>
      </p:sp>
      <p:sp>
        <p:nvSpPr>
          <p:cNvPr id="7" name="灯片编号占位符 5"/>
          <p:cNvSpPr>
            <a:spLocks noGrp="1"/>
          </p:cNvSpPr>
          <p:nvPr>
            <p:ph type="sldNum" sz="quarter" idx="12"/>
          </p:nvPr>
        </p:nvSpPr>
        <p:spPr/>
        <p:txBody>
          <a:bodyPr/>
          <a:lstStyle/>
          <a:p>
            <a:fld id="{B0B5F6E6-14EE-43B0-85EC-914F7C0E187F}" type="slidenum">
              <a:rPr lang="en-US" altLang="zh-CN" smtClean="0"/>
              <a:pPr/>
              <a:t>43</a:t>
            </a:fld>
            <a:endParaRPr lang="en-US" altLang="zh-CN"/>
          </a:p>
        </p:txBody>
      </p:sp>
      <p:graphicFrame>
        <p:nvGraphicFramePr>
          <p:cNvPr id="250884" name="Object 4"/>
          <p:cNvGraphicFramePr>
            <a:graphicFrameLocks noChangeAspect="1"/>
          </p:cNvGraphicFramePr>
          <p:nvPr>
            <p:extLst>
              <p:ext uri="{D42A27DB-BD31-4B8C-83A1-F6EECF244321}">
                <p14:modId xmlns:p14="http://schemas.microsoft.com/office/powerpoint/2010/main" val="3909677150"/>
              </p:ext>
            </p:extLst>
          </p:nvPr>
        </p:nvGraphicFramePr>
        <p:xfrm>
          <a:off x="476464" y="1340768"/>
          <a:ext cx="8078277" cy="4891757"/>
        </p:xfrm>
        <a:graphic>
          <a:graphicData uri="http://schemas.openxmlformats.org/presentationml/2006/ole">
            <mc:AlternateContent xmlns:mc="http://schemas.openxmlformats.org/markup-compatibility/2006">
              <mc:Choice xmlns:v="urn:schemas-microsoft-com:vml" Requires="v">
                <p:oleObj spid="_x0000_s307335" name="Equation" r:id="rId4" imgW="3822480" imgH="2209680" progId="Equation.DSMT4">
                  <p:embed/>
                </p:oleObj>
              </mc:Choice>
              <mc:Fallback>
                <p:oleObj name="Equation" r:id="rId4" imgW="3822480" imgH="2209680" progId="Equation.DSMT4">
                  <p:embed/>
                  <p:pic>
                    <p:nvPicPr>
                      <p:cNvPr id="0" name="Picture 47"/>
                      <p:cNvPicPr>
                        <a:picLocks noChangeAspect="1" noChangeArrowheads="1"/>
                      </p:cNvPicPr>
                      <p:nvPr/>
                    </p:nvPicPr>
                    <p:blipFill>
                      <a:blip r:embed="rId5"/>
                      <a:srcRect/>
                      <a:stretch>
                        <a:fillRect/>
                      </a:stretch>
                    </p:blipFill>
                    <p:spPr bwMode="auto">
                      <a:xfrm>
                        <a:off x="476464" y="1340768"/>
                        <a:ext cx="8078277" cy="48917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zh-CN" altLang="en-US" dirty="0" smtClean="0"/>
              <a:t>例题</a:t>
            </a:r>
            <a:r>
              <a:rPr lang="en-US" altLang="zh-CN" dirty="0" smtClean="0"/>
              <a:t>3</a:t>
            </a:r>
            <a:r>
              <a:rPr lang="zh-CN" altLang="en-US" dirty="0" smtClean="0"/>
              <a:t>（续）</a:t>
            </a:r>
            <a:endParaRPr lang="zh-CN" altLang="en-US" dirty="0"/>
          </a:p>
        </p:txBody>
      </p:sp>
      <p:sp>
        <p:nvSpPr>
          <p:cNvPr id="251907" name="Rectangle 3"/>
          <p:cNvSpPr>
            <a:spLocks noGrp="1" noChangeArrowheads="1"/>
          </p:cNvSpPr>
          <p:nvPr>
            <p:ph type="body" sz="half" idx="1"/>
          </p:nvPr>
        </p:nvSpPr>
        <p:spPr/>
        <p:txBody>
          <a:bodyPr/>
          <a:lstStyle/>
          <a:p>
            <a:r>
              <a:rPr lang="zh-CN" altLang="en-US" dirty="0" smtClean="0"/>
              <a:t>一步转移矩阵为</a:t>
            </a:r>
            <a:r>
              <a:rPr lang="en-US" altLang="zh-CN" dirty="0" smtClean="0"/>
              <a:t>P</a:t>
            </a:r>
            <a:endParaRPr lang="en-US" altLang="zh-CN" dirty="0"/>
          </a:p>
        </p:txBody>
      </p:sp>
      <p:graphicFrame>
        <p:nvGraphicFramePr>
          <p:cNvPr id="251910" name="Object 6"/>
          <p:cNvGraphicFramePr>
            <a:graphicFrameLocks noGrp="1" noChangeAspect="1"/>
          </p:cNvGraphicFramePr>
          <p:nvPr>
            <p:ph sz="half" idx="2"/>
            <p:extLst>
              <p:ext uri="{D42A27DB-BD31-4B8C-83A1-F6EECF244321}">
                <p14:modId xmlns:p14="http://schemas.microsoft.com/office/powerpoint/2010/main" val="2099068951"/>
              </p:ext>
            </p:extLst>
          </p:nvPr>
        </p:nvGraphicFramePr>
        <p:xfrm>
          <a:off x="3491880" y="1412776"/>
          <a:ext cx="5676733" cy="842640"/>
        </p:xfrm>
        <a:graphic>
          <a:graphicData uri="http://schemas.openxmlformats.org/presentationml/2006/ole">
            <mc:AlternateContent xmlns:mc="http://schemas.openxmlformats.org/markup-compatibility/2006">
              <mc:Choice xmlns:v="urn:schemas-microsoft-com:vml" Requires="v">
                <p:oleObj spid="_x0000_s308625" name="Equation" r:id="rId4" imgW="3251160" imgH="482400" progId="Equation.DSMT4">
                  <p:embed/>
                </p:oleObj>
              </mc:Choice>
              <mc:Fallback>
                <p:oleObj name="Equation" r:id="rId4" imgW="3251160" imgH="482400" progId="Equation.DSMT4">
                  <p:embed/>
                  <p:pic>
                    <p:nvPicPr>
                      <p:cNvPr id="0" name="Picture 137"/>
                      <p:cNvPicPr>
                        <a:picLocks noGrp="1" noChangeAspect="1" noChangeArrowheads="1"/>
                      </p:cNvPicPr>
                      <p:nvPr/>
                    </p:nvPicPr>
                    <p:blipFill>
                      <a:blip r:embed="rId5"/>
                      <a:srcRect/>
                      <a:stretch>
                        <a:fillRect/>
                      </a:stretch>
                    </p:blipFill>
                    <p:spPr bwMode="auto">
                      <a:xfrm>
                        <a:off x="3491880" y="1412776"/>
                        <a:ext cx="5676733" cy="84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日期占位符 4"/>
          <p:cNvSpPr>
            <a:spLocks noGrp="1"/>
          </p:cNvSpPr>
          <p:nvPr>
            <p:ph type="dt" sz="half" idx="10"/>
          </p:nvPr>
        </p:nvSpPr>
        <p:spPr/>
        <p:txBody>
          <a:bodyPr/>
          <a:lstStyle/>
          <a:p>
            <a:fld id="{36832D2D-ADD3-4D6F-8FA8-57DBCFF4DB86}" type="datetime1">
              <a:rPr lang="zh-CN" altLang="en-US" smtClean="0"/>
              <a:pPr/>
              <a:t>2015/11/24</a:t>
            </a:fld>
            <a:endParaRPr lang="en-US" altLang="zh-CN"/>
          </a:p>
        </p:txBody>
      </p:sp>
      <p:sp>
        <p:nvSpPr>
          <p:cNvPr id="9" name="灯片编号占位符 6"/>
          <p:cNvSpPr>
            <a:spLocks noGrp="1"/>
          </p:cNvSpPr>
          <p:nvPr>
            <p:ph type="sldNum" sz="quarter" idx="12"/>
          </p:nvPr>
        </p:nvSpPr>
        <p:spPr/>
        <p:txBody>
          <a:bodyPr/>
          <a:lstStyle/>
          <a:p>
            <a:fld id="{9D5961E8-24D4-45CA-A8DB-C79E59917FC4}" type="slidenum">
              <a:rPr lang="en-US" altLang="zh-CN" smtClean="0"/>
              <a:pPr/>
              <a:t>44</a:t>
            </a:fld>
            <a:endParaRPr lang="en-US" altLang="zh-CN"/>
          </a:p>
        </p:txBody>
      </p:sp>
      <p:graphicFrame>
        <p:nvGraphicFramePr>
          <p:cNvPr id="251908" name="Object 4"/>
          <p:cNvGraphicFramePr>
            <a:graphicFrameLocks noGrp="1" noChangeAspect="1"/>
          </p:cNvGraphicFramePr>
          <p:nvPr>
            <p:ph sz="half" idx="4294967295"/>
            <p:extLst>
              <p:ext uri="{D42A27DB-BD31-4B8C-83A1-F6EECF244321}">
                <p14:modId xmlns:p14="http://schemas.microsoft.com/office/powerpoint/2010/main" val="2766324053"/>
              </p:ext>
            </p:extLst>
          </p:nvPr>
        </p:nvGraphicFramePr>
        <p:xfrm>
          <a:off x="3644900" y="2349500"/>
          <a:ext cx="4949825" cy="4005263"/>
        </p:xfrm>
        <a:graphic>
          <a:graphicData uri="http://schemas.openxmlformats.org/presentationml/2006/ole">
            <mc:AlternateContent xmlns:mc="http://schemas.openxmlformats.org/markup-compatibility/2006">
              <mc:Choice xmlns:v="urn:schemas-microsoft-com:vml" Requires="v">
                <p:oleObj spid="_x0000_s308626" name="Visio" r:id="rId6" imgW="3599931" imgH="2912313" progId="Visio.Drawing.11">
                  <p:embed/>
                </p:oleObj>
              </mc:Choice>
              <mc:Fallback>
                <p:oleObj name="Visio" r:id="rId6" imgW="3599931" imgH="2912313" progId="Visio.Drawing.11">
                  <p:embed/>
                  <p:pic>
                    <p:nvPicPr>
                      <p:cNvPr id="0" name="Picture 138"/>
                      <p:cNvPicPr>
                        <a:picLocks noGrp="1" noChangeAspect="1" noChangeArrowheads="1"/>
                      </p:cNvPicPr>
                      <p:nvPr/>
                    </p:nvPicPr>
                    <p:blipFill>
                      <a:blip r:embed="rId7"/>
                      <a:srcRect/>
                      <a:stretch>
                        <a:fillRect/>
                      </a:stretch>
                    </p:blipFill>
                    <p:spPr bwMode="auto">
                      <a:xfrm>
                        <a:off x="3644900" y="2349500"/>
                        <a:ext cx="4949825" cy="40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09" name="Object 5"/>
          <p:cNvGraphicFramePr>
            <a:graphicFrameLocks noGrp="1" noChangeAspect="1"/>
          </p:cNvGraphicFramePr>
          <p:nvPr>
            <p:ph sz="quarter" idx="4294967295"/>
            <p:extLst>
              <p:ext uri="{D42A27DB-BD31-4B8C-83A1-F6EECF244321}">
                <p14:modId xmlns:p14="http://schemas.microsoft.com/office/powerpoint/2010/main" val="2935750962"/>
              </p:ext>
            </p:extLst>
          </p:nvPr>
        </p:nvGraphicFramePr>
        <p:xfrm>
          <a:off x="827584" y="2492896"/>
          <a:ext cx="2522538" cy="2730500"/>
        </p:xfrm>
        <a:graphic>
          <a:graphicData uri="http://schemas.openxmlformats.org/presentationml/2006/ole">
            <mc:AlternateContent xmlns:mc="http://schemas.openxmlformats.org/markup-compatibility/2006">
              <mc:Choice xmlns:v="urn:schemas-microsoft-com:vml" Requires="v">
                <p:oleObj spid="_x0000_s308627" name="Equation" r:id="rId8" imgW="1015920" imgH="1244520" progId="Equation.DSMT4">
                  <p:embed/>
                </p:oleObj>
              </mc:Choice>
              <mc:Fallback>
                <p:oleObj name="Equation" r:id="rId8" imgW="1015920" imgH="1244520" progId="Equation.DSMT4">
                  <p:embed/>
                  <p:pic>
                    <p:nvPicPr>
                      <p:cNvPr id="0" name="Picture 139"/>
                      <p:cNvPicPr>
                        <a:picLocks noGrp="1" noChangeAspect="1" noChangeArrowheads="1"/>
                      </p:cNvPicPr>
                      <p:nvPr/>
                    </p:nvPicPr>
                    <p:blipFill>
                      <a:blip r:embed="rId9"/>
                      <a:srcRect/>
                      <a:stretch>
                        <a:fillRect/>
                      </a:stretch>
                    </p:blipFill>
                    <p:spPr bwMode="auto">
                      <a:xfrm>
                        <a:off x="827584" y="2492896"/>
                        <a:ext cx="2522538"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zh-CN" altLang="en-US" dirty="0" smtClean="0"/>
              <a:t>马尔可夫信源的极限熵</a:t>
            </a:r>
            <a:endParaRPr lang="en-US" altLang="zh-CN" dirty="0"/>
          </a:p>
        </p:txBody>
      </p:sp>
      <p:sp>
        <p:nvSpPr>
          <p:cNvPr id="252931" name="Rectangle 3"/>
          <p:cNvSpPr>
            <a:spLocks noGrp="1" noChangeArrowheads="1"/>
          </p:cNvSpPr>
          <p:nvPr>
            <p:ph type="body" idx="1"/>
          </p:nvPr>
        </p:nvSpPr>
        <p:spPr/>
        <p:txBody>
          <a:bodyPr/>
          <a:lstStyle/>
          <a:p>
            <a:r>
              <a:rPr lang="zh-CN" altLang="en-US" dirty="0" smtClean="0"/>
              <a:t>因为信源发出的符号只与最近的</a:t>
            </a:r>
            <a:r>
              <a:rPr lang="en-US" altLang="zh-CN" dirty="0" smtClean="0"/>
              <a:t>m</a:t>
            </a:r>
            <a:r>
              <a:rPr lang="zh-CN" altLang="en-US" dirty="0" smtClean="0"/>
              <a:t>个符号有关，所以极限熵为</a:t>
            </a:r>
            <a:endParaRPr lang="en-US" altLang="zh-CN" dirty="0" smtClean="0"/>
          </a:p>
          <a:p>
            <a:endParaRPr lang="en-US" altLang="zh-CN" dirty="0" smtClean="0"/>
          </a:p>
          <a:p>
            <a:endParaRPr lang="en-US" altLang="zh-CN" dirty="0" smtClean="0"/>
          </a:p>
          <a:p>
            <a:r>
              <a:rPr lang="zh-CN" altLang="en-US" dirty="0" smtClean="0"/>
              <a:t>即：</a:t>
            </a:r>
            <a:r>
              <a:rPr lang="en-US" altLang="zh-CN" dirty="0" smtClean="0"/>
              <a:t>m</a:t>
            </a:r>
            <a:r>
              <a:rPr lang="zh-CN" altLang="en-US" dirty="0" smtClean="0"/>
              <a:t>阶马尔可夫信源的极限熵等于</a:t>
            </a:r>
            <a:r>
              <a:rPr lang="en-US" altLang="zh-CN" dirty="0" smtClean="0">
                <a:solidFill>
                  <a:srgbClr val="0000FF"/>
                </a:solidFill>
              </a:rPr>
              <a:t>m</a:t>
            </a:r>
            <a:r>
              <a:rPr lang="zh-CN" altLang="en-US" dirty="0" smtClean="0">
                <a:solidFill>
                  <a:srgbClr val="0000FF"/>
                </a:solidFill>
              </a:rPr>
              <a:t>阶条件熵</a:t>
            </a:r>
            <a:endParaRPr lang="zh-CN" altLang="en-US" dirty="0">
              <a:solidFill>
                <a:srgbClr val="0000FF"/>
              </a:solidFill>
            </a:endParaRPr>
          </a:p>
        </p:txBody>
      </p:sp>
      <p:sp>
        <p:nvSpPr>
          <p:cNvPr id="6" name="日期占位符 3"/>
          <p:cNvSpPr>
            <a:spLocks noGrp="1"/>
          </p:cNvSpPr>
          <p:nvPr>
            <p:ph type="dt" sz="half" idx="10"/>
          </p:nvPr>
        </p:nvSpPr>
        <p:spPr/>
        <p:txBody>
          <a:bodyPr/>
          <a:lstStyle/>
          <a:p>
            <a:fld id="{5280AB4E-C3B4-47D1-8CAA-BEBBFFC1C6CF}" type="datetime1">
              <a:rPr lang="zh-CN" altLang="en-US" smtClean="0"/>
              <a:pPr/>
              <a:t>2015/11/24</a:t>
            </a:fld>
            <a:endParaRPr lang="en-US" altLang="zh-CN"/>
          </a:p>
        </p:txBody>
      </p:sp>
      <p:sp>
        <p:nvSpPr>
          <p:cNvPr id="8" name="灯片编号占位符 5"/>
          <p:cNvSpPr>
            <a:spLocks noGrp="1"/>
          </p:cNvSpPr>
          <p:nvPr>
            <p:ph type="sldNum" sz="quarter" idx="12"/>
          </p:nvPr>
        </p:nvSpPr>
        <p:spPr/>
        <p:txBody>
          <a:bodyPr/>
          <a:lstStyle/>
          <a:p>
            <a:fld id="{83D3E3ED-37C4-42C6-8684-B1E5238BA877}" type="slidenum">
              <a:rPr lang="en-US" altLang="zh-CN" smtClean="0"/>
              <a:pPr/>
              <a:t>45</a:t>
            </a:fld>
            <a:endParaRPr lang="en-US" altLang="zh-CN"/>
          </a:p>
        </p:txBody>
      </p:sp>
      <p:graphicFrame>
        <p:nvGraphicFramePr>
          <p:cNvPr id="252932" name="Object 4"/>
          <p:cNvGraphicFramePr>
            <a:graphicFrameLocks noGrp="1" noChangeAspect="1"/>
          </p:cNvGraphicFramePr>
          <p:nvPr>
            <p:ph sz="quarter" idx="4294967295"/>
            <p:extLst>
              <p:ext uri="{D42A27DB-BD31-4B8C-83A1-F6EECF244321}">
                <p14:modId xmlns:p14="http://schemas.microsoft.com/office/powerpoint/2010/main" val="45827034"/>
              </p:ext>
            </p:extLst>
          </p:nvPr>
        </p:nvGraphicFramePr>
        <p:xfrm>
          <a:off x="1691680" y="2081192"/>
          <a:ext cx="5473923" cy="1203792"/>
        </p:xfrm>
        <a:graphic>
          <a:graphicData uri="http://schemas.openxmlformats.org/presentationml/2006/ole">
            <mc:AlternateContent xmlns:mc="http://schemas.openxmlformats.org/markup-compatibility/2006">
              <mc:Choice xmlns:v="urn:schemas-microsoft-com:vml" Requires="v">
                <p:oleObj spid="_x0000_s309636" name="Equation" r:id="rId4" imgW="2425680" imgH="533160" progId="Equation.DSMT4">
                  <p:embed/>
                </p:oleObj>
              </mc:Choice>
              <mc:Fallback>
                <p:oleObj name="Equation" r:id="rId4" imgW="2425680" imgH="533160" progId="Equation.DSMT4">
                  <p:embed/>
                  <p:pic>
                    <p:nvPicPr>
                      <p:cNvPr id="0" name="Picture 124"/>
                      <p:cNvPicPr>
                        <a:picLocks noGrp="1" noChangeAspect="1" noChangeArrowheads="1"/>
                      </p:cNvPicPr>
                      <p:nvPr/>
                    </p:nvPicPr>
                    <p:blipFill>
                      <a:blip r:embed="rId5"/>
                      <a:srcRect/>
                      <a:stretch>
                        <a:fillRect/>
                      </a:stretch>
                    </p:blipFill>
                    <p:spPr bwMode="auto">
                      <a:xfrm>
                        <a:off x="1691680" y="2081192"/>
                        <a:ext cx="5473923" cy="12037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80" name="Object 32"/>
          <p:cNvGraphicFramePr>
            <a:graphicFrameLocks noGrp="1" noChangeAspect="1"/>
          </p:cNvGraphicFramePr>
          <p:nvPr>
            <p:extLst>
              <p:ext uri="{D42A27DB-BD31-4B8C-83A1-F6EECF244321}">
                <p14:modId xmlns:p14="http://schemas.microsoft.com/office/powerpoint/2010/main" val="427485561"/>
              </p:ext>
            </p:extLst>
          </p:nvPr>
        </p:nvGraphicFramePr>
        <p:xfrm>
          <a:off x="1331640" y="4221088"/>
          <a:ext cx="6797675" cy="2247900"/>
        </p:xfrm>
        <a:graphic>
          <a:graphicData uri="http://schemas.openxmlformats.org/presentationml/2006/ole">
            <mc:AlternateContent xmlns:mc="http://schemas.openxmlformats.org/markup-compatibility/2006">
              <mc:Choice xmlns:v="urn:schemas-microsoft-com:vml" Requires="v">
                <p:oleObj spid="_x0000_s309637" name="Equation" r:id="rId6" imgW="3111480" imgH="1028520" progId="Equation.DSMT4">
                  <p:embed/>
                </p:oleObj>
              </mc:Choice>
              <mc:Fallback>
                <p:oleObj name="Equation" r:id="rId6" imgW="3111480" imgH="1028520" progId="Equation.DSMT4">
                  <p:embed/>
                  <p:pic>
                    <p:nvPicPr>
                      <p:cNvPr id="0" name="Picture 125"/>
                      <p:cNvPicPr>
                        <a:picLocks noGrp="1" noChangeAspect="1" noChangeArrowheads="1"/>
                      </p:cNvPicPr>
                      <p:nvPr/>
                    </p:nvPicPr>
                    <p:blipFill>
                      <a:blip r:embed="rId7"/>
                      <a:srcRect/>
                      <a:stretch>
                        <a:fillRect/>
                      </a:stretch>
                    </p:blipFill>
                    <p:spPr bwMode="auto">
                      <a:xfrm>
                        <a:off x="1331640" y="4221088"/>
                        <a:ext cx="6797675" cy="224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81" name="Object 33"/>
          <p:cNvGraphicFramePr>
            <a:graphicFrameLocks noGrp="1" noChangeAspect="1"/>
          </p:cNvGraphicFramePr>
          <p:nvPr>
            <p:extLst>
              <p:ext uri="{D42A27DB-BD31-4B8C-83A1-F6EECF244321}">
                <p14:modId xmlns:p14="http://schemas.microsoft.com/office/powerpoint/2010/main" val="205599048"/>
              </p:ext>
            </p:extLst>
          </p:nvPr>
        </p:nvGraphicFramePr>
        <p:xfrm>
          <a:off x="5053013" y="4033838"/>
          <a:ext cx="4002087" cy="588962"/>
        </p:xfrm>
        <a:graphic>
          <a:graphicData uri="http://schemas.openxmlformats.org/presentationml/2006/ole">
            <mc:AlternateContent xmlns:mc="http://schemas.openxmlformats.org/markup-compatibility/2006">
              <mc:Choice xmlns:v="urn:schemas-microsoft-com:vml" Requires="v">
                <p:oleObj spid="_x0000_s309638" name="Equation" r:id="rId8" imgW="1726920" imgH="253800" progId="Equation.DSMT4">
                  <p:embed/>
                </p:oleObj>
              </mc:Choice>
              <mc:Fallback>
                <p:oleObj name="Equation" r:id="rId8" imgW="1726920" imgH="253800" progId="Equation.DSMT4">
                  <p:embed/>
                  <p:pic>
                    <p:nvPicPr>
                      <p:cNvPr id="0" name="Picture 126"/>
                      <p:cNvPicPr>
                        <a:picLocks noGrp="1" noChangeAspect="1" noChangeArrowheads="1"/>
                      </p:cNvPicPr>
                      <p:nvPr/>
                    </p:nvPicPr>
                    <p:blipFill>
                      <a:blip r:embed="rId9"/>
                      <a:srcRect/>
                      <a:stretch>
                        <a:fillRect/>
                      </a:stretch>
                    </p:blipFill>
                    <p:spPr bwMode="auto">
                      <a:xfrm>
                        <a:off x="5053013" y="4033838"/>
                        <a:ext cx="4002087" cy="588962"/>
                      </a:xfrm>
                      <a:prstGeom prst="rect">
                        <a:avLst/>
                      </a:prstGeom>
                      <a:noFill/>
                      <a:ln w="12700">
                        <a:solidFill>
                          <a:srgbClr val="00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直接连接符 10"/>
          <p:cNvCxnSpPr/>
          <p:nvPr/>
        </p:nvCxnSpPr>
        <p:spPr>
          <a:xfrm>
            <a:off x="5796136" y="5517232"/>
            <a:ext cx="208823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直接连接符 13"/>
          <p:cNvCxnSpPr/>
          <p:nvPr/>
        </p:nvCxnSpPr>
        <p:spPr>
          <a:xfrm>
            <a:off x="3707904" y="5373216"/>
            <a:ext cx="12961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直接箭头连接符 17"/>
          <p:cNvCxnSpPr/>
          <p:nvPr/>
        </p:nvCxnSpPr>
        <p:spPr>
          <a:xfrm flipH="1">
            <a:off x="3779912" y="5445224"/>
            <a:ext cx="288032" cy="4320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直接箭头连接符 19"/>
          <p:cNvCxnSpPr/>
          <p:nvPr/>
        </p:nvCxnSpPr>
        <p:spPr>
          <a:xfrm flipV="1">
            <a:off x="6948264" y="4653136"/>
            <a:ext cx="864096" cy="3600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2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92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zh-CN" altLang="en-US" smtClean="0"/>
              <a:t>马尔可夫信源的极限熵</a:t>
            </a:r>
            <a:r>
              <a:rPr lang="en-US" altLang="zh-CN" smtClean="0"/>
              <a:t>H∞ =Hm+1</a:t>
            </a:r>
            <a:endParaRPr lang="en-US" altLang="zh-CN"/>
          </a:p>
        </p:txBody>
      </p:sp>
      <p:graphicFrame>
        <p:nvGraphicFramePr>
          <p:cNvPr id="254981" name="Object 5"/>
          <p:cNvGraphicFramePr>
            <a:graphicFrameLocks noGrp="1" noChangeAspect="1"/>
          </p:cNvGraphicFramePr>
          <p:nvPr>
            <p:ph idx="1"/>
            <p:extLst>
              <p:ext uri="{D42A27DB-BD31-4B8C-83A1-F6EECF244321}">
                <p14:modId xmlns:p14="http://schemas.microsoft.com/office/powerpoint/2010/main" val="1990202838"/>
              </p:ext>
            </p:extLst>
          </p:nvPr>
        </p:nvGraphicFramePr>
        <p:xfrm>
          <a:off x="1043608" y="1484784"/>
          <a:ext cx="6340151" cy="792088"/>
        </p:xfrm>
        <a:graphic>
          <a:graphicData uri="http://schemas.openxmlformats.org/presentationml/2006/ole">
            <mc:AlternateContent xmlns:mc="http://schemas.openxmlformats.org/markup-compatibility/2006">
              <mc:Choice xmlns:v="urn:schemas-microsoft-com:vml" Requires="v">
                <p:oleObj spid="_x0000_s311671" name="Equation" r:id="rId4" imgW="2844720" imgH="355320" progId="Equation.DSMT4">
                  <p:embed/>
                </p:oleObj>
              </mc:Choice>
              <mc:Fallback>
                <p:oleObj name="Equation" r:id="rId4" imgW="2844720" imgH="355320" progId="Equation.DSMT4">
                  <p:embed/>
                  <p:pic>
                    <p:nvPicPr>
                      <p:cNvPr id="0" name="Picture 111"/>
                      <p:cNvPicPr>
                        <a:picLocks noGrp="1" noChangeAspect="1" noChangeArrowheads="1"/>
                      </p:cNvPicPr>
                      <p:nvPr/>
                    </p:nvPicPr>
                    <p:blipFill>
                      <a:blip r:embed="rId5"/>
                      <a:srcRect/>
                      <a:stretch>
                        <a:fillRect/>
                      </a:stretch>
                    </p:blipFill>
                    <p:spPr bwMode="auto">
                      <a:xfrm>
                        <a:off x="1043608" y="1484784"/>
                        <a:ext cx="6340151" cy="792088"/>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3A94D07D-2EF0-4E7D-B913-CFC8F883782E}"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57D22B1F-1A4D-4981-A88C-0DC8D994ACA7}" type="slidenum">
              <a:rPr lang="en-US" altLang="zh-CN" smtClean="0"/>
              <a:pPr/>
              <a:t>46</a:t>
            </a:fld>
            <a:endParaRPr lang="en-US" altLang="zh-CN"/>
          </a:p>
        </p:txBody>
      </p:sp>
      <p:graphicFrame>
        <p:nvGraphicFramePr>
          <p:cNvPr id="311315" name="Object 19"/>
          <p:cNvGraphicFramePr>
            <a:graphicFrameLocks noGrp="1" noChangeAspect="1"/>
          </p:cNvGraphicFramePr>
          <p:nvPr>
            <p:extLst>
              <p:ext uri="{D42A27DB-BD31-4B8C-83A1-F6EECF244321}">
                <p14:modId xmlns:p14="http://schemas.microsoft.com/office/powerpoint/2010/main" val="3831805045"/>
              </p:ext>
            </p:extLst>
          </p:nvPr>
        </p:nvGraphicFramePr>
        <p:xfrm>
          <a:off x="1763688" y="4031198"/>
          <a:ext cx="6394754" cy="1990090"/>
        </p:xfrm>
        <a:graphic>
          <a:graphicData uri="http://schemas.openxmlformats.org/presentationml/2006/ole">
            <mc:AlternateContent xmlns:mc="http://schemas.openxmlformats.org/markup-compatibility/2006">
              <mc:Choice xmlns:v="urn:schemas-microsoft-com:vml" Requires="v">
                <p:oleObj spid="_x0000_s311672" name="Equation" r:id="rId6" imgW="3022560" imgH="939600" progId="Equation.DSMT4">
                  <p:embed/>
                </p:oleObj>
              </mc:Choice>
              <mc:Fallback>
                <p:oleObj name="Equation" r:id="rId6" imgW="3022560" imgH="939600" progId="Equation.DSMT4">
                  <p:embed/>
                  <p:pic>
                    <p:nvPicPr>
                      <p:cNvPr id="0" name="Picture 112"/>
                      <p:cNvPicPr>
                        <a:picLocks noGrp="1" noChangeAspect="1" noChangeArrowheads="1"/>
                      </p:cNvPicPr>
                      <p:nvPr/>
                    </p:nvPicPr>
                    <p:blipFill>
                      <a:blip r:embed="rId7"/>
                      <a:srcRect/>
                      <a:stretch>
                        <a:fillRect/>
                      </a:stretch>
                    </p:blipFill>
                    <p:spPr bwMode="auto">
                      <a:xfrm>
                        <a:off x="1763688" y="4031198"/>
                        <a:ext cx="6394754" cy="1990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971600" y="2996952"/>
            <a:ext cx="7368054" cy="1200329"/>
          </a:xfrm>
          <a:prstGeom prst="rect">
            <a:avLst/>
          </a:prstGeom>
        </p:spPr>
        <p:txBody>
          <a:bodyPr wrap="square">
            <a:spAutoFit/>
          </a:bodyPr>
          <a:lstStyle/>
          <a:p>
            <a:pPr>
              <a:lnSpc>
                <a:spcPct val="150000"/>
              </a:lnSpc>
            </a:pPr>
            <a:r>
              <a:rPr lang="zh-CN" altLang="en-US" sz="2400" b="1" dirty="0" smtClean="0">
                <a:latin typeface="+mj-ea"/>
                <a:ea typeface="+mj-ea"/>
              </a:rPr>
              <a:t>        ：信源的平稳分布（稳定后各状态的极限概率）</a:t>
            </a:r>
            <a:endParaRPr lang="en-US" altLang="zh-CN" sz="2400" b="1" dirty="0" smtClean="0">
              <a:latin typeface="+mj-ea"/>
              <a:ea typeface="+mj-ea"/>
            </a:endParaRPr>
          </a:p>
          <a:p>
            <a:pPr>
              <a:lnSpc>
                <a:spcPct val="150000"/>
              </a:lnSpc>
            </a:pPr>
            <a:r>
              <a:rPr lang="en-US" altLang="zh-CN" sz="2400" b="1" dirty="0" smtClean="0">
                <a:latin typeface="+mj-ea"/>
                <a:ea typeface="+mj-ea"/>
              </a:rPr>
              <a:t>  </a:t>
            </a:r>
            <a:r>
              <a:rPr lang="zh-CN" altLang="en-US" sz="2400" b="1" dirty="0" smtClean="0">
                <a:latin typeface="+mj-ea"/>
                <a:ea typeface="+mj-ea"/>
              </a:rPr>
              <a:t>有限齐次马尔可夫链满足以下条件：</a:t>
            </a:r>
            <a:endParaRPr lang="zh-CN" altLang="en-US" sz="2400" dirty="0">
              <a:latin typeface="+mj-ea"/>
              <a:ea typeface="+mj-ea"/>
            </a:endParaRPr>
          </a:p>
        </p:txBody>
      </p:sp>
      <p:graphicFrame>
        <p:nvGraphicFramePr>
          <p:cNvPr id="311316" name="Object 20"/>
          <p:cNvGraphicFramePr>
            <a:graphicFrameLocks noGrp="1" noChangeAspect="1"/>
          </p:cNvGraphicFramePr>
          <p:nvPr>
            <p:extLst>
              <p:ext uri="{D42A27DB-BD31-4B8C-83A1-F6EECF244321}">
                <p14:modId xmlns:p14="http://schemas.microsoft.com/office/powerpoint/2010/main" val="2948730322"/>
              </p:ext>
            </p:extLst>
          </p:nvPr>
        </p:nvGraphicFramePr>
        <p:xfrm>
          <a:off x="1043608" y="3095094"/>
          <a:ext cx="819150" cy="471488"/>
        </p:xfrm>
        <a:graphic>
          <a:graphicData uri="http://schemas.openxmlformats.org/presentationml/2006/ole">
            <mc:AlternateContent xmlns:mc="http://schemas.openxmlformats.org/markup-compatibility/2006">
              <mc:Choice xmlns:v="urn:schemas-microsoft-com:vml" Requires="v">
                <p:oleObj spid="_x0000_s311673" name="Equation" r:id="rId8" imgW="419040" imgH="241200" progId="Equation.DSMT4">
                  <p:embed/>
                </p:oleObj>
              </mc:Choice>
              <mc:Fallback>
                <p:oleObj name="Equation" r:id="rId8" imgW="419040" imgH="241200" progId="Equation.DSMT4">
                  <p:embed/>
                  <p:pic>
                    <p:nvPicPr>
                      <p:cNvPr id="0" name="Picture 113"/>
                      <p:cNvPicPr>
                        <a:picLocks noGrp="1" noChangeAspect="1" noChangeArrowheads="1"/>
                      </p:cNvPicPr>
                      <p:nvPr/>
                    </p:nvPicPr>
                    <p:blipFill>
                      <a:blip r:embed="rId9"/>
                      <a:srcRect/>
                      <a:stretch>
                        <a:fillRect/>
                      </a:stretch>
                    </p:blipFill>
                    <p:spPr bwMode="auto">
                      <a:xfrm>
                        <a:off x="1043608" y="3095094"/>
                        <a:ext cx="81915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直接连接符 11"/>
          <p:cNvCxnSpPr/>
          <p:nvPr/>
        </p:nvCxnSpPr>
        <p:spPr>
          <a:xfrm>
            <a:off x="3995936" y="2060848"/>
            <a:ext cx="57606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接箭头连接符 13"/>
          <p:cNvCxnSpPr/>
          <p:nvPr/>
        </p:nvCxnSpPr>
        <p:spPr>
          <a:xfrm flipH="1">
            <a:off x="1763688" y="2132856"/>
            <a:ext cx="2376264" cy="720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直接连接符 15"/>
          <p:cNvCxnSpPr/>
          <p:nvPr/>
        </p:nvCxnSpPr>
        <p:spPr>
          <a:xfrm>
            <a:off x="6300192" y="2060848"/>
            <a:ext cx="936104"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5652120" y="2276872"/>
            <a:ext cx="3262432"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342900" indent="-342900" algn="ctr"/>
            <a:r>
              <a:rPr lang="zh-CN" altLang="en-US" sz="2400" b="1" dirty="0" smtClean="0">
                <a:latin typeface="+mj-ea"/>
                <a:ea typeface="+mj-ea"/>
              </a:rPr>
              <a:t>一步转移概率是给定的</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13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13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注意</a:t>
            </a:r>
            <a:endParaRPr lang="zh-CN" altLang="en-US" dirty="0"/>
          </a:p>
        </p:txBody>
      </p:sp>
      <p:sp>
        <p:nvSpPr>
          <p:cNvPr id="3" name="内容占位符 2"/>
          <p:cNvSpPr>
            <a:spLocks noGrp="1"/>
          </p:cNvSpPr>
          <p:nvPr>
            <p:ph idx="1"/>
          </p:nvPr>
        </p:nvSpPr>
        <p:spPr/>
        <p:txBody>
          <a:bodyPr>
            <a:normAutofit/>
          </a:bodyPr>
          <a:lstStyle/>
          <a:p>
            <a:r>
              <a:rPr lang="en-US" altLang="zh-CN" sz="2400" dirty="0" smtClean="0">
                <a:solidFill>
                  <a:srgbClr val="0000FF"/>
                </a:solidFill>
              </a:rPr>
              <a:t>1. </a:t>
            </a:r>
            <a:r>
              <a:rPr lang="zh-CN" altLang="en-US" sz="2400" dirty="0" smtClean="0">
                <a:solidFill>
                  <a:srgbClr val="0000FF"/>
                </a:solidFill>
              </a:rPr>
              <a:t>极限熵并非一定存在。</a:t>
            </a:r>
            <a:endParaRPr lang="en-US" altLang="zh-CN" sz="2400" dirty="0" smtClean="0">
              <a:solidFill>
                <a:srgbClr val="0000FF"/>
              </a:solidFill>
            </a:endParaRPr>
          </a:p>
          <a:p>
            <a:r>
              <a:rPr lang="en-US" altLang="zh-CN" sz="2400" dirty="0" smtClean="0"/>
              <a:t>    </a:t>
            </a:r>
            <a:r>
              <a:rPr lang="zh-CN" altLang="en-US" sz="2400" dirty="0" smtClean="0"/>
              <a:t>对于</a:t>
            </a:r>
            <a:r>
              <a:rPr lang="en-US" altLang="zh-CN" sz="2400" dirty="0" smtClean="0"/>
              <a:t>n</a:t>
            </a:r>
            <a:r>
              <a:rPr lang="zh-CN" altLang="en-US" sz="2400" dirty="0" smtClean="0"/>
              <a:t>元</a:t>
            </a:r>
            <a:r>
              <a:rPr lang="en-US" altLang="zh-CN" sz="2400" dirty="0" smtClean="0"/>
              <a:t>m</a:t>
            </a:r>
            <a:r>
              <a:rPr lang="zh-CN" altLang="en-US" sz="2400" dirty="0" smtClean="0"/>
              <a:t>阶马尔可夫信源，要求：</a:t>
            </a:r>
            <a:endParaRPr lang="en-US" altLang="zh-CN" sz="2400" dirty="0" smtClean="0"/>
          </a:p>
          <a:p>
            <a:r>
              <a:rPr lang="en-US" altLang="zh-CN" sz="2400" dirty="0" smtClean="0"/>
              <a:t>	 a)</a:t>
            </a:r>
            <a:r>
              <a:rPr lang="zh-CN" altLang="en-US" sz="2400" dirty="0" smtClean="0"/>
              <a:t>平稳信源（如果不平稳则先把其变成分段平稳的）</a:t>
            </a:r>
            <a:endParaRPr lang="en-US" altLang="zh-CN" sz="2400" dirty="0" smtClean="0"/>
          </a:p>
          <a:p>
            <a:r>
              <a:rPr lang="en-US" altLang="zh-CN" sz="2400" dirty="0" smtClean="0"/>
              <a:t>       b</a:t>
            </a:r>
            <a:r>
              <a:rPr lang="zh-CN" altLang="en-US" sz="2400" dirty="0" smtClean="0"/>
              <a:t>）        存在，其中</a:t>
            </a:r>
            <a:endParaRPr lang="en-US" altLang="zh-CN" sz="2400" dirty="0" smtClean="0"/>
          </a:p>
          <a:p>
            <a:endParaRPr lang="zh-CN" altLang="en-US" sz="24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47</a:t>
            </a:fld>
            <a:endParaRPr lang="en-US"/>
          </a:p>
        </p:txBody>
      </p:sp>
      <p:graphicFrame>
        <p:nvGraphicFramePr>
          <p:cNvPr id="5" name="Object 11"/>
          <p:cNvGraphicFramePr>
            <a:graphicFrameLocks noChangeAspect="1"/>
          </p:cNvGraphicFramePr>
          <p:nvPr>
            <p:extLst>
              <p:ext uri="{D42A27DB-BD31-4B8C-83A1-F6EECF244321}">
                <p14:modId xmlns:p14="http://schemas.microsoft.com/office/powerpoint/2010/main" val="3646578064"/>
              </p:ext>
            </p:extLst>
          </p:nvPr>
        </p:nvGraphicFramePr>
        <p:xfrm>
          <a:off x="1979712" y="2996952"/>
          <a:ext cx="793132" cy="485700"/>
        </p:xfrm>
        <a:graphic>
          <a:graphicData uri="http://schemas.openxmlformats.org/presentationml/2006/ole">
            <mc:AlternateContent xmlns:mc="http://schemas.openxmlformats.org/markup-compatibility/2006">
              <mc:Choice xmlns:v="urn:schemas-microsoft-com:vml" Requires="v">
                <p:oleObj spid="_x0000_s514288" name="Equation" r:id="rId3" imgW="380880" imgH="241200" progId="Equation.DSMT4">
                  <p:embed/>
                </p:oleObj>
              </mc:Choice>
              <mc:Fallback>
                <p:oleObj name="Equation" r:id="rId3" imgW="380880" imgH="241200" progId="Equation.DSMT4">
                  <p:embed/>
                  <p:pic>
                    <p:nvPicPr>
                      <p:cNvPr id="0" name="Picture 64"/>
                      <p:cNvPicPr>
                        <a:picLocks noChangeAspect="1" noChangeArrowheads="1"/>
                      </p:cNvPicPr>
                      <p:nvPr/>
                    </p:nvPicPr>
                    <p:blipFill>
                      <a:blip r:embed="rId4"/>
                      <a:srcRect/>
                      <a:stretch>
                        <a:fillRect/>
                      </a:stretch>
                    </p:blipFill>
                    <p:spPr bwMode="auto">
                      <a:xfrm>
                        <a:off x="1979712" y="2996952"/>
                        <a:ext cx="793132" cy="48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03" name="Object 3"/>
          <p:cNvGraphicFramePr>
            <a:graphicFrameLocks noChangeAspect="1"/>
          </p:cNvGraphicFramePr>
          <p:nvPr>
            <p:extLst>
              <p:ext uri="{D42A27DB-BD31-4B8C-83A1-F6EECF244321}">
                <p14:modId xmlns:p14="http://schemas.microsoft.com/office/powerpoint/2010/main" val="3103293609"/>
              </p:ext>
            </p:extLst>
          </p:nvPr>
        </p:nvGraphicFramePr>
        <p:xfrm>
          <a:off x="4355976" y="2889794"/>
          <a:ext cx="2385318" cy="610495"/>
        </p:xfrm>
        <a:graphic>
          <a:graphicData uri="http://schemas.openxmlformats.org/presentationml/2006/ole">
            <mc:AlternateContent xmlns:mc="http://schemas.openxmlformats.org/markup-compatibility/2006">
              <mc:Choice xmlns:v="urn:schemas-microsoft-com:vml" Requires="v">
                <p:oleObj spid="_x0000_s514289" name="Equation" r:id="rId5" imgW="863280" imgH="228600" progId="Equation.DSMT4">
                  <p:embed/>
                </p:oleObj>
              </mc:Choice>
              <mc:Fallback>
                <p:oleObj name="Equation" r:id="rId5" imgW="863280" imgH="228600" progId="Equation.DSMT4">
                  <p:embed/>
                  <p:pic>
                    <p:nvPicPr>
                      <p:cNvPr id="0" name="Picture 65"/>
                      <p:cNvPicPr>
                        <a:picLocks noChangeAspect="1" noChangeArrowheads="1"/>
                      </p:cNvPicPr>
                      <p:nvPr/>
                    </p:nvPicPr>
                    <p:blipFill>
                      <a:blip r:embed="rId6"/>
                      <a:srcRect/>
                      <a:stretch>
                        <a:fillRect/>
                      </a:stretch>
                    </p:blipFill>
                    <p:spPr bwMode="auto">
                      <a:xfrm>
                        <a:off x="4355976" y="2889794"/>
                        <a:ext cx="2385318" cy="610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zh-CN" altLang="en-US" dirty="0" smtClean="0"/>
              <a:t>例题</a:t>
            </a:r>
            <a:r>
              <a:rPr lang="en-US" altLang="zh-CN" dirty="0" smtClean="0"/>
              <a:t>1</a:t>
            </a:r>
            <a:endParaRPr lang="zh-CN" altLang="en-US" dirty="0"/>
          </a:p>
        </p:txBody>
      </p:sp>
      <p:sp>
        <p:nvSpPr>
          <p:cNvPr id="256006" name="Rectangle 6"/>
          <p:cNvSpPr>
            <a:spLocks noGrp="1" noChangeArrowheads="1"/>
          </p:cNvSpPr>
          <p:nvPr>
            <p:ph type="body" idx="1"/>
          </p:nvPr>
        </p:nvSpPr>
        <p:spPr/>
        <p:txBody>
          <a:bodyPr/>
          <a:lstStyle/>
          <a:p>
            <a:endParaRPr lang="en-US" altLang="zh-CN" smtClean="0"/>
          </a:p>
          <a:p>
            <a:endParaRPr lang="en-US" altLang="zh-CN" smtClean="0"/>
          </a:p>
          <a:p>
            <a:endParaRPr lang="en-US" altLang="zh-CN" smtClean="0"/>
          </a:p>
          <a:p>
            <a:endParaRPr lang="en-US" altLang="zh-CN"/>
          </a:p>
        </p:txBody>
      </p:sp>
      <p:sp>
        <p:nvSpPr>
          <p:cNvPr id="14" name="内容占位符 13"/>
          <p:cNvSpPr>
            <a:spLocks noGrp="1"/>
          </p:cNvSpPr>
          <p:nvPr>
            <p:ph sz="half" idx="2"/>
          </p:nvPr>
        </p:nvSpPr>
        <p:spPr>
          <a:xfrm>
            <a:off x="683568" y="1412776"/>
            <a:ext cx="7560840" cy="4683224"/>
          </a:xfrm>
        </p:spPr>
        <p:txBody>
          <a:bodyPr>
            <a:normAutofit/>
          </a:bodyPr>
          <a:lstStyle/>
          <a:p>
            <a:r>
              <a:rPr lang="zh-CN" altLang="en-US" sz="2400" dirty="0" smtClean="0"/>
              <a:t>信源的状态转移图如下所示，求极限熵</a:t>
            </a:r>
            <a:endParaRPr lang="zh-CN" altLang="en-US" sz="2400" dirty="0"/>
          </a:p>
        </p:txBody>
      </p:sp>
      <p:sp>
        <p:nvSpPr>
          <p:cNvPr id="7" name="日期占位符 4"/>
          <p:cNvSpPr>
            <a:spLocks noGrp="1"/>
          </p:cNvSpPr>
          <p:nvPr>
            <p:ph type="dt" sz="half" idx="10"/>
          </p:nvPr>
        </p:nvSpPr>
        <p:spPr/>
        <p:txBody>
          <a:bodyPr/>
          <a:lstStyle/>
          <a:p>
            <a:fld id="{0FDA96BC-4300-47F4-8939-BC693BD882EC}" type="datetime1">
              <a:rPr lang="zh-CN" altLang="en-US" smtClean="0"/>
              <a:pPr/>
              <a:t>2015/11/24</a:t>
            </a:fld>
            <a:endParaRPr lang="en-US" altLang="zh-CN"/>
          </a:p>
        </p:txBody>
      </p:sp>
      <p:sp>
        <p:nvSpPr>
          <p:cNvPr id="9" name="灯片编号占位符 6"/>
          <p:cNvSpPr>
            <a:spLocks noGrp="1"/>
          </p:cNvSpPr>
          <p:nvPr>
            <p:ph type="sldNum" sz="quarter" idx="12"/>
          </p:nvPr>
        </p:nvSpPr>
        <p:spPr/>
        <p:txBody>
          <a:bodyPr/>
          <a:lstStyle/>
          <a:p>
            <a:fld id="{D8A19031-4052-4ACD-9E53-F1F0ED68DDD6}" type="slidenum">
              <a:rPr lang="en-US" altLang="zh-CN" smtClean="0"/>
              <a:pPr/>
              <a:t>48</a:t>
            </a:fld>
            <a:endParaRPr lang="en-US" altLang="zh-CN"/>
          </a:p>
        </p:txBody>
      </p:sp>
      <p:grpSp>
        <p:nvGrpSpPr>
          <p:cNvPr id="2" name="Group 3"/>
          <p:cNvGrpSpPr>
            <a:grpSpLocks/>
          </p:cNvGrpSpPr>
          <p:nvPr/>
        </p:nvGrpSpPr>
        <p:grpSpPr bwMode="auto">
          <a:xfrm>
            <a:off x="827830" y="1700974"/>
            <a:ext cx="7803850" cy="4343400"/>
            <a:chOff x="834" y="1275"/>
            <a:chExt cx="4368" cy="2116"/>
          </a:xfrm>
        </p:grpSpPr>
        <p:graphicFrame>
          <p:nvGraphicFramePr>
            <p:cNvPr id="256004" name="Object 4"/>
            <p:cNvGraphicFramePr>
              <a:graphicFrameLocks noChangeAspect="1"/>
            </p:cNvGraphicFramePr>
            <p:nvPr>
              <p:extLst>
                <p:ext uri="{D42A27DB-BD31-4B8C-83A1-F6EECF244321}">
                  <p14:modId xmlns:p14="http://schemas.microsoft.com/office/powerpoint/2010/main" val="2802494795"/>
                </p:ext>
              </p:extLst>
            </p:nvPr>
          </p:nvGraphicFramePr>
          <p:xfrm>
            <a:off x="834" y="1275"/>
            <a:ext cx="2389" cy="2116"/>
          </p:xfrm>
          <a:graphic>
            <a:graphicData uri="http://schemas.openxmlformats.org/presentationml/2006/ole">
              <mc:AlternateContent xmlns:mc="http://schemas.openxmlformats.org/markup-compatibility/2006">
                <mc:Choice xmlns:v="urn:schemas-microsoft-com:vml" Requires="v">
                  <p:oleObj spid="_x0000_s312592" name="Visio" r:id="rId4" imgW="5282743" imgH="4551620" progId="Visio.Drawing.11">
                    <p:embed/>
                  </p:oleObj>
                </mc:Choice>
                <mc:Fallback>
                  <p:oleObj name="Visio" r:id="rId4" imgW="5282743" imgH="4551620" progId="Visio.Drawing.11">
                    <p:embed/>
                    <p:pic>
                      <p:nvPicPr>
                        <p:cNvPr id="0" name="Picture 92"/>
                        <p:cNvPicPr>
                          <a:picLocks noChangeAspect="1" noChangeArrowheads="1"/>
                        </p:cNvPicPr>
                        <p:nvPr/>
                      </p:nvPicPr>
                      <p:blipFill>
                        <a:blip r:embed="rId5"/>
                        <a:srcRect/>
                        <a:stretch>
                          <a:fillRect/>
                        </a:stretch>
                      </p:blipFill>
                      <p:spPr bwMode="auto">
                        <a:xfrm>
                          <a:off x="834" y="1275"/>
                          <a:ext cx="2389"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05" name="Object 5"/>
            <p:cNvGraphicFramePr>
              <a:graphicFrameLocks noChangeAspect="1"/>
            </p:cNvGraphicFramePr>
            <p:nvPr>
              <p:extLst>
                <p:ext uri="{D42A27DB-BD31-4B8C-83A1-F6EECF244321}">
                  <p14:modId xmlns:p14="http://schemas.microsoft.com/office/powerpoint/2010/main" val="289845619"/>
                </p:ext>
              </p:extLst>
            </p:nvPr>
          </p:nvGraphicFramePr>
          <p:xfrm>
            <a:off x="3252" y="1801"/>
            <a:ext cx="1950" cy="1193"/>
          </p:xfrm>
          <a:graphic>
            <a:graphicData uri="http://schemas.openxmlformats.org/presentationml/2006/ole">
              <mc:AlternateContent xmlns:mc="http://schemas.openxmlformats.org/markup-compatibility/2006">
                <mc:Choice xmlns:v="urn:schemas-microsoft-com:vml" Requires="v">
                  <p:oleObj spid="_x0000_s312593" name="Equation" r:id="rId6" imgW="1663560" imgH="1168200" progId="Equation.DSMT4">
                    <p:embed/>
                  </p:oleObj>
                </mc:Choice>
                <mc:Fallback>
                  <p:oleObj name="Equation" r:id="rId6" imgW="1663560" imgH="1168200" progId="Equation.DSMT4">
                    <p:embed/>
                    <p:pic>
                      <p:nvPicPr>
                        <p:cNvPr id="0" name="Picture 93"/>
                        <p:cNvPicPr>
                          <a:picLocks noChangeAspect="1" noChangeArrowheads="1"/>
                        </p:cNvPicPr>
                        <p:nvPr/>
                      </p:nvPicPr>
                      <p:blipFill>
                        <a:blip r:embed="rId7"/>
                        <a:srcRect/>
                        <a:stretch>
                          <a:fillRect/>
                        </a:stretch>
                      </p:blipFill>
                      <p:spPr bwMode="auto">
                        <a:xfrm>
                          <a:off x="3252" y="1801"/>
                          <a:ext cx="1950" cy="1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1</a:t>
            </a:r>
            <a:r>
              <a:rPr lang="zh-CN" altLang="en-US" dirty="0" smtClean="0"/>
              <a:t>（续）</a:t>
            </a:r>
            <a:endParaRPr lang="zh-CN" altLang="en-US" dirty="0"/>
          </a:p>
        </p:txBody>
      </p:sp>
      <p:sp>
        <p:nvSpPr>
          <p:cNvPr id="6" name="内容占位符 5"/>
          <p:cNvSpPr>
            <a:spLocks noGrp="1"/>
          </p:cNvSpPr>
          <p:nvPr>
            <p:ph idx="1"/>
          </p:nvPr>
        </p:nvSpPr>
        <p:spPr/>
        <p:txBody>
          <a:bodyPr>
            <a:normAutofit lnSpcReduction="10000"/>
          </a:bodyPr>
          <a:lstStyle/>
          <a:p>
            <a:r>
              <a:rPr lang="zh-CN" altLang="en-US" dirty="0" smtClean="0"/>
              <a:t>解：先求信源的极限概率</a:t>
            </a:r>
            <a:endParaRPr lang="en-US" altLang="zh-CN" dirty="0" smtClean="0"/>
          </a:p>
          <a:p>
            <a:r>
              <a:rPr lang="en-US" altLang="zh-CN" dirty="0" smtClean="0"/>
              <a:t> </a:t>
            </a:r>
            <a:r>
              <a:rPr lang="zh-CN" altLang="en-US" dirty="0" smtClean="0"/>
              <a:t>因为：</a:t>
            </a:r>
            <a:endParaRPr lang="en-US" altLang="zh-CN" dirty="0" smtClean="0"/>
          </a:p>
          <a:p>
            <a:endParaRPr lang="en-US" altLang="zh-CN" dirty="0" smtClean="0"/>
          </a:p>
          <a:p>
            <a:endParaRPr lang="en-US" altLang="zh-CN" dirty="0" smtClean="0"/>
          </a:p>
          <a:p>
            <a:endParaRPr lang="en-US" altLang="zh-CN" sz="100" dirty="0" smtClean="0"/>
          </a:p>
          <a:p>
            <a:r>
              <a:rPr lang="zh-CN" altLang="en-US" dirty="0" smtClean="0"/>
              <a:t>同理有：</a:t>
            </a:r>
            <a:endParaRPr lang="en-US" altLang="zh-CN" dirty="0" smtClean="0"/>
          </a:p>
          <a:p>
            <a:endParaRPr lang="en-US" altLang="zh-CN" dirty="0" smtClean="0"/>
          </a:p>
          <a:p>
            <a:endParaRPr lang="en-US" altLang="zh-CN" sz="1400" dirty="0" smtClean="0"/>
          </a:p>
          <a:p>
            <a:r>
              <a:rPr lang="zh-CN" altLang="en-US" dirty="0" smtClean="0"/>
              <a:t>解上述方程组</a:t>
            </a:r>
            <a:endParaRPr lang="zh-CN" altLang="en-US" dirty="0"/>
          </a:p>
        </p:txBody>
      </p:sp>
      <p:sp>
        <p:nvSpPr>
          <p:cNvPr id="5" name="灯片编号占位符 4"/>
          <p:cNvSpPr>
            <a:spLocks noGrp="1"/>
          </p:cNvSpPr>
          <p:nvPr>
            <p:ph type="sldNum" sz="quarter" idx="12"/>
          </p:nvPr>
        </p:nvSpPr>
        <p:spPr/>
        <p:txBody>
          <a:bodyPr/>
          <a:lstStyle/>
          <a:p>
            <a:fld id="{E31375A4-56A4-47D6-9801-1991572033F7}" type="slidenum">
              <a:rPr lang="en-US" smtClean="0"/>
              <a:pPr/>
              <a:t>49</a:t>
            </a:fld>
            <a:endParaRPr lang="en-US"/>
          </a:p>
        </p:txBody>
      </p:sp>
      <p:graphicFrame>
        <p:nvGraphicFramePr>
          <p:cNvPr id="508930" name="Object 2"/>
          <p:cNvGraphicFramePr>
            <a:graphicFrameLocks noChangeAspect="1"/>
          </p:cNvGraphicFramePr>
          <p:nvPr>
            <p:extLst>
              <p:ext uri="{D42A27DB-BD31-4B8C-83A1-F6EECF244321}">
                <p14:modId xmlns:p14="http://schemas.microsoft.com/office/powerpoint/2010/main" val="3835079967"/>
              </p:ext>
            </p:extLst>
          </p:nvPr>
        </p:nvGraphicFramePr>
        <p:xfrm>
          <a:off x="1835697" y="1556792"/>
          <a:ext cx="2952328" cy="842696"/>
        </p:xfrm>
        <a:graphic>
          <a:graphicData uri="http://schemas.openxmlformats.org/presentationml/2006/ole">
            <mc:AlternateContent xmlns:mc="http://schemas.openxmlformats.org/markup-compatibility/2006">
              <mc:Choice xmlns:v="urn:schemas-microsoft-com:vml" Requires="v">
                <p:oleObj spid="_x0000_s509766" name="Equation" r:id="rId3" imgW="1485720" imgH="419040" progId="Equation.DSMT4">
                  <p:embed/>
                </p:oleObj>
              </mc:Choice>
              <mc:Fallback>
                <p:oleObj name="Equation" r:id="rId3" imgW="1485720" imgH="419040" progId="Equation.DSMT4">
                  <p:embed/>
                  <p:pic>
                    <p:nvPicPr>
                      <p:cNvPr id="0" name="Picture 219"/>
                      <p:cNvPicPr>
                        <a:picLocks noChangeAspect="1" noChangeArrowheads="1"/>
                      </p:cNvPicPr>
                      <p:nvPr/>
                    </p:nvPicPr>
                    <p:blipFill>
                      <a:blip r:embed="rId4"/>
                      <a:srcRect/>
                      <a:stretch>
                        <a:fillRect/>
                      </a:stretch>
                    </p:blipFill>
                    <p:spPr bwMode="auto">
                      <a:xfrm>
                        <a:off x="1835697" y="1556792"/>
                        <a:ext cx="2952328" cy="842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1" name="Object 3"/>
          <p:cNvGraphicFramePr>
            <a:graphicFrameLocks noChangeAspect="1"/>
          </p:cNvGraphicFramePr>
          <p:nvPr>
            <p:extLst>
              <p:ext uri="{D42A27DB-BD31-4B8C-83A1-F6EECF244321}">
                <p14:modId xmlns:p14="http://schemas.microsoft.com/office/powerpoint/2010/main" val="3577314748"/>
              </p:ext>
            </p:extLst>
          </p:nvPr>
        </p:nvGraphicFramePr>
        <p:xfrm>
          <a:off x="1043608" y="2204864"/>
          <a:ext cx="4696246" cy="820019"/>
        </p:xfrm>
        <a:graphic>
          <a:graphicData uri="http://schemas.openxmlformats.org/presentationml/2006/ole">
            <mc:AlternateContent xmlns:mc="http://schemas.openxmlformats.org/markup-compatibility/2006">
              <mc:Choice xmlns:v="urn:schemas-microsoft-com:vml" Requires="v">
                <p:oleObj spid="_x0000_s509767" name="Equation" r:id="rId5" imgW="2209680" imgH="380880" progId="Equation.DSMT4">
                  <p:embed/>
                </p:oleObj>
              </mc:Choice>
              <mc:Fallback>
                <p:oleObj name="Equation" r:id="rId5" imgW="2209680" imgH="380880" progId="Equation.DSMT4">
                  <p:embed/>
                  <p:pic>
                    <p:nvPicPr>
                      <p:cNvPr id="0" name="Picture 220"/>
                      <p:cNvPicPr>
                        <a:picLocks noChangeAspect="1" noChangeArrowheads="1"/>
                      </p:cNvPicPr>
                      <p:nvPr/>
                    </p:nvPicPr>
                    <p:blipFill>
                      <a:blip r:embed="rId6"/>
                      <a:srcRect/>
                      <a:stretch>
                        <a:fillRect/>
                      </a:stretch>
                    </p:blipFill>
                    <p:spPr bwMode="auto">
                      <a:xfrm>
                        <a:off x="1043608" y="2204864"/>
                        <a:ext cx="4696246" cy="8200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2" name="Object 4"/>
          <p:cNvGraphicFramePr>
            <a:graphicFrameLocks noChangeAspect="1"/>
          </p:cNvGraphicFramePr>
          <p:nvPr>
            <p:extLst>
              <p:ext uri="{D42A27DB-BD31-4B8C-83A1-F6EECF244321}">
                <p14:modId xmlns:p14="http://schemas.microsoft.com/office/powerpoint/2010/main" val="31757796"/>
              </p:ext>
            </p:extLst>
          </p:nvPr>
        </p:nvGraphicFramePr>
        <p:xfrm>
          <a:off x="5695950" y="2204864"/>
          <a:ext cx="3448050" cy="717550"/>
        </p:xfrm>
        <a:graphic>
          <a:graphicData uri="http://schemas.openxmlformats.org/presentationml/2006/ole">
            <mc:AlternateContent xmlns:mc="http://schemas.openxmlformats.org/markup-compatibility/2006">
              <mc:Choice xmlns:v="urn:schemas-microsoft-com:vml" Requires="v">
                <p:oleObj spid="_x0000_s509768" name="Equation" r:id="rId7" imgW="1854000" imgH="380880" progId="Equation.DSMT4">
                  <p:embed/>
                </p:oleObj>
              </mc:Choice>
              <mc:Fallback>
                <p:oleObj name="Equation" r:id="rId7" imgW="1854000" imgH="380880" progId="Equation.DSMT4">
                  <p:embed/>
                  <p:pic>
                    <p:nvPicPr>
                      <p:cNvPr id="0" name="Picture 221"/>
                      <p:cNvPicPr>
                        <a:picLocks noChangeAspect="1" noChangeArrowheads="1"/>
                      </p:cNvPicPr>
                      <p:nvPr/>
                    </p:nvPicPr>
                    <p:blipFill>
                      <a:blip r:embed="rId8"/>
                      <a:srcRect/>
                      <a:stretch>
                        <a:fillRect/>
                      </a:stretch>
                    </p:blipFill>
                    <p:spPr bwMode="auto">
                      <a:xfrm>
                        <a:off x="5695950" y="2204864"/>
                        <a:ext cx="344805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3" name="Object 5"/>
          <p:cNvGraphicFramePr>
            <a:graphicFrameLocks noChangeAspect="1"/>
          </p:cNvGraphicFramePr>
          <p:nvPr>
            <p:extLst>
              <p:ext uri="{D42A27DB-BD31-4B8C-83A1-F6EECF244321}">
                <p14:modId xmlns:p14="http://schemas.microsoft.com/office/powerpoint/2010/main" val="3213003306"/>
              </p:ext>
            </p:extLst>
          </p:nvPr>
        </p:nvGraphicFramePr>
        <p:xfrm>
          <a:off x="2195736" y="3789040"/>
          <a:ext cx="3566840" cy="1453338"/>
        </p:xfrm>
        <a:graphic>
          <a:graphicData uri="http://schemas.openxmlformats.org/presentationml/2006/ole">
            <mc:AlternateContent xmlns:mc="http://schemas.openxmlformats.org/markup-compatibility/2006">
              <mc:Choice xmlns:v="urn:schemas-microsoft-com:vml" Requires="v">
                <p:oleObj spid="_x0000_s509769" name="Equation" r:id="rId9" imgW="1701720" imgH="685800" progId="Equation.DSMT4">
                  <p:embed/>
                </p:oleObj>
              </mc:Choice>
              <mc:Fallback>
                <p:oleObj name="Equation" r:id="rId9" imgW="1701720" imgH="685800" progId="Equation.DSMT4">
                  <p:embed/>
                  <p:pic>
                    <p:nvPicPr>
                      <p:cNvPr id="0" name="Picture 222"/>
                      <p:cNvPicPr>
                        <a:picLocks noChangeAspect="1" noChangeArrowheads="1"/>
                      </p:cNvPicPr>
                      <p:nvPr/>
                    </p:nvPicPr>
                    <p:blipFill>
                      <a:blip r:embed="rId10"/>
                      <a:srcRect/>
                      <a:stretch>
                        <a:fillRect/>
                      </a:stretch>
                    </p:blipFill>
                    <p:spPr bwMode="auto">
                      <a:xfrm>
                        <a:off x="2195736" y="3789040"/>
                        <a:ext cx="3566840" cy="145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4" name="Object 6"/>
          <p:cNvGraphicFramePr>
            <a:graphicFrameLocks noChangeAspect="1"/>
          </p:cNvGraphicFramePr>
          <p:nvPr>
            <p:extLst>
              <p:ext uri="{D42A27DB-BD31-4B8C-83A1-F6EECF244321}">
                <p14:modId xmlns:p14="http://schemas.microsoft.com/office/powerpoint/2010/main" val="76839039"/>
              </p:ext>
            </p:extLst>
          </p:nvPr>
        </p:nvGraphicFramePr>
        <p:xfrm>
          <a:off x="1763688" y="3140968"/>
          <a:ext cx="2455863" cy="431800"/>
        </p:xfrm>
        <a:graphic>
          <a:graphicData uri="http://schemas.openxmlformats.org/presentationml/2006/ole">
            <mc:AlternateContent xmlns:mc="http://schemas.openxmlformats.org/markup-compatibility/2006">
              <mc:Choice xmlns:v="urn:schemas-microsoft-com:vml" Requires="v">
                <p:oleObj spid="_x0000_s509770" name="Equation" r:id="rId11" imgW="1320480" imgH="228600" progId="Equation.DSMT4">
                  <p:embed/>
                </p:oleObj>
              </mc:Choice>
              <mc:Fallback>
                <p:oleObj name="Equation" r:id="rId11" imgW="1320480" imgH="228600" progId="Equation.DSMT4">
                  <p:embed/>
                  <p:pic>
                    <p:nvPicPr>
                      <p:cNvPr id="0" name="Picture 223"/>
                      <p:cNvPicPr>
                        <a:picLocks noChangeAspect="1" noChangeArrowheads="1"/>
                      </p:cNvPicPr>
                      <p:nvPr/>
                    </p:nvPicPr>
                    <p:blipFill>
                      <a:blip r:embed="rId12"/>
                      <a:srcRect/>
                      <a:stretch>
                        <a:fillRect/>
                      </a:stretch>
                    </p:blipFill>
                    <p:spPr bwMode="auto">
                      <a:xfrm>
                        <a:off x="1763688" y="3140968"/>
                        <a:ext cx="24558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5" name="Object 7"/>
          <p:cNvGraphicFramePr>
            <a:graphicFrameLocks noChangeAspect="1"/>
          </p:cNvGraphicFramePr>
          <p:nvPr>
            <p:extLst>
              <p:ext uri="{D42A27DB-BD31-4B8C-83A1-F6EECF244321}">
                <p14:modId xmlns:p14="http://schemas.microsoft.com/office/powerpoint/2010/main" val="919511949"/>
              </p:ext>
            </p:extLst>
          </p:nvPr>
        </p:nvGraphicFramePr>
        <p:xfrm>
          <a:off x="3059832" y="5403774"/>
          <a:ext cx="2448272" cy="761530"/>
        </p:xfrm>
        <a:graphic>
          <a:graphicData uri="http://schemas.openxmlformats.org/presentationml/2006/ole">
            <mc:AlternateContent xmlns:mc="http://schemas.openxmlformats.org/markup-compatibility/2006">
              <mc:Choice xmlns:v="urn:schemas-microsoft-com:vml" Requires="v">
                <p:oleObj spid="_x0000_s509771" name="Equation" r:id="rId13" imgW="1155600" imgH="393480" progId="Equation.DSMT4">
                  <p:embed/>
                </p:oleObj>
              </mc:Choice>
              <mc:Fallback>
                <p:oleObj name="Equation" r:id="rId13" imgW="1155600" imgH="393480" progId="Equation.DSMT4">
                  <p:embed/>
                  <p:pic>
                    <p:nvPicPr>
                      <p:cNvPr id="0" name="Picture 224"/>
                      <p:cNvPicPr>
                        <a:picLocks noChangeAspect="1" noChangeArrowheads="1"/>
                      </p:cNvPicPr>
                      <p:nvPr/>
                    </p:nvPicPr>
                    <p:blipFill>
                      <a:blip r:embed="rId14"/>
                      <a:srcRect/>
                      <a:stretch>
                        <a:fillRect/>
                      </a:stretch>
                    </p:blipFill>
                    <p:spPr bwMode="auto">
                      <a:xfrm>
                        <a:off x="3059832" y="5403774"/>
                        <a:ext cx="2448272" cy="761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6" name="Object 8"/>
          <p:cNvGraphicFramePr>
            <a:graphicFrameLocks noChangeAspect="1"/>
          </p:cNvGraphicFramePr>
          <p:nvPr>
            <p:extLst>
              <p:ext uri="{D42A27DB-BD31-4B8C-83A1-F6EECF244321}">
                <p14:modId xmlns:p14="http://schemas.microsoft.com/office/powerpoint/2010/main" val="2038420304"/>
              </p:ext>
            </p:extLst>
          </p:nvPr>
        </p:nvGraphicFramePr>
        <p:xfrm>
          <a:off x="5580112" y="5395426"/>
          <a:ext cx="2736304" cy="841940"/>
        </p:xfrm>
        <a:graphic>
          <a:graphicData uri="http://schemas.openxmlformats.org/presentationml/2006/ole">
            <mc:AlternateContent xmlns:mc="http://schemas.openxmlformats.org/markup-compatibility/2006">
              <mc:Choice xmlns:v="urn:schemas-microsoft-com:vml" Requires="v">
                <p:oleObj spid="_x0000_s509772" name="Equation" r:id="rId15" imgW="1168200" imgH="393480" progId="Equation.DSMT4">
                  <p:embed/>
                </p:oleObj>
              </mc:Choice>
              <mc:Fallback>
                <p:oleObj name="Equation" r:id="rId15" imgW="1168200" imgH="393480" progId="Equation.DSMT4">
                  <p:embed/>
                  <p:pic>
                    <p:nvPicPr>
                      <p:cNvPr id="0" name="Picture 225"/>
                      <p:cNvPicPr>
                        <a:picLocks noChangeAspect="1" noChangeArrowheads="1"/>
                      </p:cNvPicPr>
                      <p:nvPr/>
                    </p:nvPicPr>
                    <p:blipFill>
                      <a:blip r:embed="rId16"/>
                      <a:srcRect/>
                      <a:stretch>
                        <a:fillRect/>
                      </a:stretch>
                    </p:blipFill>
                    <p:spPr bwMode="auto">
                      <a:xfrm>
                        <a:off x="5580112" y="5395426"/>
                        <a:ext cx="2736304" cy="841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59928044"/>
              </p:ext>
            </p:extLst>
          </p:nvPr>
        </p:nvGraphicFramePr>
        <p:xfrm>
          <a:off x="5729527" y="44624"/>
          <a:ext cx="3122612" cy="2195513"/>
        </p:xfrm>
        <a:graphic>
          <a:graphicData uri="http://schemas.openxmlformats.org/presentationml/2006/ole">
            <mc:AlternateContent xmlns:mc="http://schemas.openxmlformats.org/markup-compatibility/2006">
              <mc:Choice xmlns:v="urn:schemas-microsoft-com:vml" Requires="v">
                <p:oleObj spid="_x0000_s509773" name="Equation" r:id="rId17" imgW="1663700" imgH="1168400" progId="Equation.DSMT4">
                  <p:embed/>
                </p:oleObj>
              </mc:Choice>
              <mc:Fallback>
                <p:oleObj name="Equation" r:id="rId17" imgW="1663700" imgH="1168400" progId="Equation.DSMT4">
                  <p:embed/>
                  <p:pic>
                    <p:nvPicPr>
                      <p:cNvPr id="0" name="对象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29527" y="44624"/>
                        <a:ext cx="3122612" cy="2195513"/>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8933"/>
                                        </p:tgtEl>
                                        <p:attrNameLst>
                                          <p:attrName>style.visibility</p:attrName>
                                        </p:attrNameLst>
                                      </p:cBhvr>
                                      <p:to>
                                        <p:strVal val="visible"/>
                                      </p:to>
                                    </p:set>
                                    <p:animEffect transition="in" filter="fade">
                                      <p:cBhvr>
                                        <p:cTn id="10" dur="500"/>
                                        <p:tgtEl>
                                          <p:spTgt spid="5089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5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08935"/>
                                        </p:tgtEl>
                                        <p:attrNameLst>
                                          <p:attrName>style.visibility</p:attrName>
                                        </p:attrNameLst>
                                      </p:cBhvr>
                                      <p:to>
                                        <p:strVal val="visible"/>
                                      </p:to>
                                    </p:set>
                                    <p:animEffect transition="in" filter="fade">
                                      <p:cBhvr>
                                        <p:cTn id="18" dur="500"/>
                                        <p:tgtEl>
                                          <p:spTgt spid="508935"/>
                                        </p:tgtEl>
                                      </p:cBhvr>
                                    </p:animEffect>
                                  </p:childTnLst>
                                </p:cTn>
                              </p:par>
                              <p:par>
                                <p:cTn id="19" presetID="10" presetClass="entr" presetSubtype="0" fill="hold" nodeType="withEffect">
                                  <p:stCondLst>
                                    <p:cond delay="0"/>
                                  </p:stCondLst>
                                  <p:childTnLst>
                                    <p:set>
                                      <p:cBhvr>
                                        <p:cTn id="20" dur="1" fill="hold">
                                          <p:stCondLst>
                                            <p:cond delay="0"/>
                                          </p:stCondLst>
                                        </p:cTn>
                                        <p:tgtEl>
                                          <p:spTgt spid="508936"/>
                                        </p:tgtEl>
                                        <p:attrNameLst>
                                          <p:attrName>style.visibility</p:attrName>
                                        </p:attrNameLst>
                                      </p:cBhvr>
                                      <p:to>
                                        <p:strVal val="visible"/>
                                      </p:to>
                                    </p:set>
                                    <p:animEffect transition="in" filter="fade">
                                      <p:cBhvr>
                                        <p:cTn id="21" dur="500"/>
                                        <p:tgtEl>
                                          <p:spTgt spid="50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离散平稳无记忆信源</a:t>
            </a:r>
            <a:endParaRPr lang="zh-CN" altLang="en-US" dirty="0"/>
          </a:p>
        </p:txBody>
      </p:sp>
      <p:sp>
        <p:nvSpPr>
          <p:cNvPr id="3" name="内容占位符 2"/>
          <p:cNvSpPr>
            <a:spLocks noGrp="1"/>
          </p:cNvSpPr>
          <p:nvPr>
            <p:ph idx="1"/>
          </p:nvPr>
        </p:nvSpPr>
        <p:spPr/>
        <p:txBody>
          <a:bodyPr/>
          <a:lstStyle/>
          <a:p>
            <a:r>
              <a:rPr lang="zh-CN" altLang="en-US" smtClean="0"/>
              <a:t>单符号信源</a:t>
            </a:r>
            <a:r>
              <a:rPr lang="en-US" altLang="zh-CN" smtClean="0"/>
              <a:t>——</a:t>
            </a:r>
            <a:r>
              <a:rPr lang="zh-CN" altLang="en-US" smtClean="0"/>
              <a:t>用一维离散随机变量描述</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a:t>
            </a:fld>
            <a:endParaRPr lang="en-US"/>
          </a:p>
        </p:txBody>
      </p:sp>
      <p:graphicFrame>
        <p:nvGraphicFramePr>
          <p:cNvPr id="88066" name="Object 2"/>
          <p:cNvGraphicFramePr>
            <a:graphicFrameLocks noChangeAspect="1"/>
          </p:cNvGraphicFramePr>
          <p:nvPr>
            <p:extLst>
              <p:ext uri="{D42A27DB-BD31-4B8C-83A1-F6EECF244321}">
                <p14:modId xmlns:p14="http://schemas.microsoft.com/office/powerpoint/2010/main" val="3863292365"/>
              </p:ext>
            </p:extLst>
          </p:nvPr>
        </p:nvGraphicFramePr>
        <p:xfrm>
          <a:off x="1691680" y="1772816"/>
          <a:ext cx="4789487" cy="2279650"/>
        </p:xfrm>
        <a:graphic>
          <a:graphicData uri="http://schemas.openxmlformats.org/presentationml/2006/ole">
            <mc:AlternateContent xmlns:mc="http://schemas.openxmlformats.org/markup-compatibility/2006">
              <mc:Choice xmlns:v="urn:schemas-microsoft-com:vml" Requires="v">
                <p:oleObj spid="_x0000_s112908" name="Equation" r:id="rId3" imgW="2425680" imgH="1155600" progId="Equation.DSMT4">
                  <p:embed/>
                </p:oleObj>
              </mc:Choice>
              <mc:Fallback>
                <p:oleObj name="Equation" r:id="rId3" imgW="2425680" imgH="1155600" progId="Equation.DSMT4">
                  <p:embed/>
                  <p:pic>
                    <p:nvPicPr>
                      <p:cNvPr id="0" name="Picture 92"/>
                      <p:cNvPicPr>
                        <a:picLocks noChangeAspect="1" noChangeArrowheads="1"/>
                      </p:cNvPicPr>
                      <p:nvPr/>
                    </p:nvPicPr>
                    <p:blipFill>
                      <a:blip r:embed="rId4"/>
                      <a:srcRect/>
                      <a:stretch>
                        <a:fillRect/>
                      </a:stretch>
                    </p:blipFill>
                    <p:spPr bwMode="auto">
                      <a:xfrm>
                        <a:off x="1691680" y="1772816"/>
                        <a:ext cx="4789487" cy="227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7" name="Object 3"/>
          <p:cNvGraphicFramePr>
            <a:graphicFrameLocks noChangeAspect="1"/>
          </p:cNvGraphicFramePr>
          <p:nvPr>
            <p:extLst>
              <p:ext uri="{D42A27DB-BD31-4B8C-83A1-F6EECF244321}">
                <p14:modId xmlns:p14="http://schemas.microsoft.com/office/powerpoint/2010/main" val="2624108691"/>
              </p:ext>
            </p:extLst>
          </p:nvPr>
        </p:nvGraphicFramePr>
        <p:xfrm>
          <a:off x="899592" y="4365104"/>
          <a:ext cx="5967413" cy="1954213"/>
        </p:xfrm>
        <a:graphic>
          <a:graphicData uri="http://schemas.openxmlformats.org/presentationml/2006/ole">
            <mc:AlternateContent xmlns:mc="http://schemas.openxmlformats.org/markup-compatibility/2006">
              <mc:Choice xmlns:v="urn:schemas-microsoft-com:vml" Requires="v">
                <p:oleObj spid="_x0000_s112909" name="Equation" r:id="rId5" imgW="3022560" imgH="990360" progId="Equation.DSMT4">
                  <p:embed/>
                </p:oleObj>
              </mc:Choice>
              <mc:Fallback>
                <p:oleObj name="Equation" r:id="rId5" imgW="3022560" imgH="990360" progId="Equation.DSMT4">
                  <p:embed/>
                  <p:pic>
                    <p:nvPicPr>
                      <p:cNvPr id="0" name="Picture 93"/>
                      <p:cNvPicPr>
                        <a:picLocks noChangeAspect="1" noChangeArrowheads="1"/>
                      </p:cNvPicPr>
                      <p:nvPr/>
                    </p:nvPicPr>
                    <p:blipFill>
                      <a:blip r:embed="rId6"/>
                      <a:srcRect/>
                      <a:stretch>
                        <a:fillRect/>
                      </a:stretch>
                    </p:blipFill>
                    <p:spPr bwMode="auto">
                      <a:xfrm>
                        <a:off x="899592" y="4365104"/>
                        <a:ext cx="5967413" cy="195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zh-CN" altLang="en-US" smtClean="0"/>
              <a:t>马尔可夫信源熵</a:t>
            </a:r>
            <a:r>
              <a:rPr lang="en-US" altLang="zh-CN" smtClean="0"/>
              <a:t>-</a:t>
            </a:r>
            <a:r>
              <a:rPr lang="zh-CN" altLang="en-US" smtClean="0"/>
              <a:t>例题</a:t>
            </a:r>
            <a:r>
              <a:rPr lang="en-US" altLang="zh-CN" smtClean="0"/>
              <a:t>(</a:t>
            </a:r>
            <a:r>
              <a:rPr lang="zh-CN" altLang="en-US" smtClean="0"/>
              <a:t>续</a:t>
            </a:r>
            <a:r>
              <a:rPr lang="en-US" altLang="zh-CN" smtClean="0"/>
              <a:t>)</a:t>
            </a:r>
            <a:endParaRPr lang="en-US" altLang="zh-CN"/>
          </a:p>
        </p:txBody>
      </p:sp>
      <p:sp>
        <p:nvSpPr>
          <p:cNvPr id="257027" name="Rectangle 3"/>
          <p:cNvSpPr>
            <a:spLocks noGrp="1" noChangeArrowheads="1"/>
          </p:cNvSpPr>
          <p:nvPr>
            <p:ph idx="1"/>
          </p:nvPr>
        </p:nvSpPr>
        <p:spPr/>
        <p:txBody>
          <a:bodyPr/>
          <a:lstStyle/>
          <a:p>
            <a:endParaRPr lang="en-US" altLang="zh-CN" smtClean="0"/>
          </a:p>
          <a:p>
            <a:endParaRPr lang="en-US" altLang="zh-CN" smtClean="0"/>
          </a:p>
          <a:p>
            <a:endParaRPr lang="en-US" altLang="zh-CN"/>
          </a:p>
        </p:txBody>
      </p:sp>
      <p:sp>
        <p:nvSpPr>
          <p:cNvPr id="5" name="日期占位符 3"/>
          <p:cNvSpPr>
            <a:spLocks noGrp="1"/>
          </p:cNvSpPr>
          <p:nvPr>
            <p:ph type="dt" sz="half" idx="10"/>
          </p:nvPr>
        </p:nvSpPr>
        <p:spPr/>
        <p:txBody>
          <a:bodyPr/>
          <a:lstStyle/>
          <a:p>
            <a:fld id="{66E98CE3-5B68-48E9-B323-EB74CD0AE09D}" type="datetime1">
              <a:rPr lang="zh-CN" altLang="en-US" smtClean="0"/>
              <a:pPr/>
              <a:t>2015/11/24</a:t>
            </a:fld>
            <a:endParaRPr lang="en-US" altLang="zh-CN"/>
          </a:p>
        </p:txBody>
      </p:sp>
      <p:sp>
        <p:nvSpPr>
          <p:cNvPr id="7" name="灯片编号占位符 5"/>
          <p:cNvSpPr>
            <a:spLocks noGrp="1"/>
          </p:cNvSpPr>
          <p:nvPr>
            <p:ph type="sldNum" sz="quarter" idx="12"/>
          </p:nvPr>
        </p:nvSpPr>
        <p:spPr/>
        <p:txBody>
          <a:bodyPr/>
          <a:lstStyle/>
          <a:p>
            <a:fld id="{0C5E412F-93A7-4E29-9EB5-55F93985B99A}" type="slidenum">
              <a:rPr lang="en-US" altLang="zh-CN" smtClean="0"/>
              <a:pPr/>
              <a:t>50</a:t>
            </a:fld>
            <a:endParaRPr lang="en-US" altLang="zh-CN"/>
          </a:p>
        </p:txBody>
      </p:sp>
      <p:graphicFrame>
        <p:nvGraphicFramePr>
          <p:cNvPr id="257028" name="Object 4"/>
          <p:cNvGraphicFramePr>
            <a:graphicFrameLocks noChangeAspect="1"/>
          </p:cNvGraphicFramePr>
          <p:nvPr>
            <p:extLst>
              <p:ext uri="{D42A27DB-BD31-4B8C-83A1-F6EECF244321}">
                <p14:modId xmlns:p14="http://schemas.microsoft.com/office/powerpoint/2010/main" val="519026498"/>
              </p:ext>
            </p:extLst>
          </p:nvPr>
        </p:nvGraphicFramePr>
        <p:xfrm>
          <a:off x="899591" y="2132856"/>
          <a:ext cx="7956443" cy="3024336"/>
        </p:xfrm>
        <a:graphic>
          <a:graphicData uri="http://schemas.openxmlformats.org/presentationml/2006/ole">
            <mc:AlternateContent xmlns:mc="http://schemas.openxmlformats.org/markup-compatibility/2006">
              <mc:Choice xmlns:v="urn:schemas-microsoft-com:vml" Requires="v">
                <p:oleObj spid="_x0000_s313496" name="Equation" r:id="rId4" imgW="3848040" imgH="1422360" progId="Equation.DSMT4">
                  <p:embed/>
                </p:oleObj>
              </mc:Choice>
              <mc:Fallback>
                <p:oleObj name="Equation" r:id="rId4" imgW="3848040" imgH="1422360" progId="Equation.DSMT4">
                  <p:embed/>
                  <p:pic>
                    <p:nvPicPr>
                      <p:cNvPr id="0" name="Picture 47"/>
                      <p:cNvPicPr>
                        <a:picLocks noChangeAspect="1" noChangeArrowheads="1"/>
                      </p:cNvPicPr>
                      <p:nvPr/>
                    </p:nvPicPr>
                    <p:blipFill>
                      <a:blip r:embed="rId5"/>
                      <a:srcRect/>
                      <a:stretch>
                        <a:fillRect/>
                      </a:stretch>
                    </p:blipFill>
                    <p:spPr bwMode="auto">
                      <a:xfrm>
                        <a:off x="899591" y="2132856"/>
                        <a:ext cx="7956443" cy="3024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755576" y="1484784"/>
            <a:ext cx="2646878" cy="461665"/>
          </a:xfrm>
          <a:prstGeom prst="rect">
            <a:avLst/>
          </a:prstGeom>
        </p:spPr>
        <p:txBody>
          <a:bodyPr wrap="none">
            <a:spAutoFit/>
          </a:bodyPr>
          <a:lstStyle/>
          <a:p>
            <a:r>
              <a:rPr lang="zh-CN" altLang="en-US" sz="2400" b="1" dirty="0" smtClean="0">
                <a:latin typeface="+mj-ea"/>
                <a:ea typeface="+mj-ea"/>
              </a:rPr>
              <a:t>极限熵可求得为：</a:t>
            </a:r>
            <a:endParaRPr lang="zh-CN" altLang="en-US" sz="2400" b="1" dirty="0">
              <a:latin typeface="+mj-ea"/>
              <a:ea typeface="+mj-ea"/>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191524180"/>
              </p:ext>
            </p:extLst>
          </p:nvPr>
        </p:nvGraphicFramePr>
        <p:xfrm>
          <a:off x="5724128" y="44624"/>
          <a:ext cx="3122935" cy="2194880"/>
        </p:xfrm>
        <a:graphic>
          <a:graphicData uri="http://schemas.openxmlformats.org/presentationml/2006/ole">
            <mc:AlternateContent xmlns:mc="http://schemas.openxmlformats.org/markup-compatibility/2006">
              <mc:Choice xmlns:v="urn:schemas-microsoft-com:vml" Requires="v">
                <p:oleObj spid="_x0000_s313497" name="Equation" r:id="rId6" imgW="1663560" imgH="1168200" progId="Equation.DSMT4">
                  <p:embed/>
                </p:oleObj>
              </mc:Choice>
              <mc:Fallback>
                <p:oleObj name="Equation" r:id="rId6" imgW="1663560" imgH="1168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128" y="44624"/>
                        <a:ext cx="3122935" cy="2194880"/>
                      </a:xfrm>
                      <a:prstGeom prst="rect">
                        <a:avLst/>
                      </a:prstGeom>
                      <a:noFill/>
                      <a:ln w="28575">
                        <a:solidFill>
                          <a:srgbClr val="00B050"/>
                        </a:solid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57028"/>
                                        </p:tgtEl>
                                        <p:attrNameLst>
                                          <p:attrName>style.visibility</p:attrName>
                                        </p:attrNameLst>
                                      </p:cBhvr>
                                      <p:to>
                                        <p:strVal val="visible"/>
                                      </p:to>
                                    </p:set>
                                    <p:animEffect transition="in" filter="fade">
                                      <p:cBhvr>
                                        <p:cTn id="13" dur="1000"/>
                                        <p:tgtEl>
                                          <p:spTgt spid="257028"/>
                                        </p:tgtEl>
                                      </p:cBhvr>
                                    </p:animEffect>
                                    <p:anim calcmode="lin" valueType="num">
                                      <p:cBhvr>
                                        <p:cTn id="14" dur="1000" fill="hold"/>
                                        <p:tgtEl>
                                          <p:spTgt spid="257028"/>
                                        </p:tgtEl>
                                        <p:attrNameLst>
                                          <p:attrName>ppt_x</p:attrName>
                                        </p:attrNameLst>
                                      </p:cBhvr>
                                      <p:tavLst>
                                        <p:tav tm="0">
                                          <p:val>
                                            <p:strVal val="#ppt_x"/>
                                          </p:val>
                                        </p:tav>
                                        <p:tav tm="100000">
                                          <p:val>
                                            <p:strVal val="#ppt_x"/>
                                          </p:val>
                                        </p:tav>
                                      </p:tavLst>
                                    </p:anim>
                                    <p:anim calcmode="lin" valueType="num">
                                      <p:cBhvr>
                                        <p:cTn id="15" dur="1000" fill="hold"/>
                                        <p:tgtEl>
                                          <p:spTgt spid="257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a:t>
            </a:r>
            <a:r>
              <a:rPr lang="zh-CN" altLang="en-US" dirty="0" smtClean="0"/>
              <a:t>阶马尔可夫与一般有记忆信源的区别</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马尔可夫信源发出</a:t>
            </a:r>
            <a:r>
              <a:rPr lang="zh-CN" altLang="en-US" dirty="0" smtClean="0">
                <a:solidFill>
                  <a:srgbClr val="FF0000"/>
                </a:solidFill>
              </a:rPr>
              <a:t>一个个</a:t>
            </a:r>
            <a:r>
              <a:rPr lang="zh-CN" altLang="en-US" dirty="0" smtClean="0"/>
              <a:t>符号，有限长度有记忆信源发出</a:t>
            </a:r>
            <a:r>
              <a:rPr lang="zh-CN" altLang="en-US" dirty="0" smtClean="0">
                <a:solidFill>
                  <a:srgbClr val="0000FF"/>
                </a:solidFill>
              </a:rPr>
              <a:t>一组组</a:t>
            </a:r>
            <a:r>
              <a:rPr lang="zh-CN" altLang="en-US" dirty="0" smtClean="0"/>
              <a:t>符号；</a:t>
            </a:r>
          </a:p>
          <a:p>
            <a:r>
              <a:rPr lang="en-US" altLang="zh-CN" dirty="0" smtClean="0"/>
              <a:t>2. </a:t>
            </a:r>
            <a:r>
              <a:rPr lang="zh-CN" altLang="en-US" dirty="0" smtClean="0"/>
              <a:t>一般有记忆信源用</a:t>
            </a:r>
            <a:r>
              <a:rPr lang="zh-CN" altLang="en-US" dirty="0" smtClean="0">
                <a:solidFill>
                  <a:srgbClr val="0000FF"/>
                </a:solidFill>
              </a:rPr>
              <a:t>联合概率</a:t>
            </a:r>
            <a:r>
              <a:rPr lang="zh-CN" altLang="en-US" dirty="0" smtClean="0"/>
              <a:t>描述符号间的关联关系，马尔可夫信源用</a:t>
            </a:r>
            <a:r>
              <a:rPr lang="zh-CN" altLang="en-US" dirty="0" smtClean="0">
                <a:solidFill>
                  <a:srgbClr val="FF0000"/>
                </a:solidFill>
              </a:rPr>
              <a:t>条件概率（状态转移概率）</a:t>
            </a:r>
            <a:r>
              <a:rPr lang="zh-CN" altLang="en-US" dirty="0" smtClean="0"/>
              <a:t>来描述符号间的关联关系；</a:t>
            </a:r>
          </a:p>
          <a:p>
            <a:r>
              <a:rPr lang="en-US" altLang="zh-CN" dirty="0" smtClean="0"/>
              <a:t>3.</a:t>
            </a:r>
            <a:r>
              <a:rPr lang="zh-CN" altLang="en-US" dirty="0" smtClean="0"/>
              <a:t>马尔可夫信源</a:t>
            </a:r>
            <a:r>
              <a:rPr lang="zh-CN" altLang="en-US" dirty="0" smtClean="0">
                <a:solidFill>
                  <a:srgbClr val="FF0000"/>
                </a:solidFill>
              </a:rPr>
              <a:t>记忆长度虽然有限，但依赖关系延伸到无穷远</a:t>
            </a:r>
            <a:r>
              <a:rPr lang="zh-CN" altLang="en-US" dirty="0" smtClean="0"/>
              <a:t>；</a:t>
            </a:r>
            <a:r>
              <a:rPr lang="en-US" altLang="zh-CN" dirty="0" smtClean="0"/>
              <a:t>  </a:t>
            </a:r>
            <a:r>
              <a:rPr lang="zh-CN" altLang="en-US" dirty="0" smtClean="0"/>
              <a:t>长为</a:t>
            </a:r>
            <a:r>
              <a:rPr lang="en-US" altLang="zh-CN" dirty="0" smtClean="0"/>
              <a:t>m</a:t>
            </a:r>
            <a:r>
              <a:rPr lang="zh-CN" altLang="en-US" dirty="0" smtClean="0"/>
              <a:t>的有限记忆信源符号间的</a:t>
            </a:r>
            <a:r>
              <a:rPr lang="zh-CN" altLang="en-US" dirty="0" smtClean="0">
                <a:solidFill>
                  <a:srgbClr val="0000FF"/>
                </a:solidFill>
              </a:rPr>
              <a:t>依赖关系仅限于每组内</a:t>
            </a:r>
            <a:r>
              <a:rPr lang="zh-CN" altLang="en-US" dirty="0" smtClean="0"/>
              <a:t>，组与组之间没有依赖关系；</a:t>
            </a:r>
          </a:p>
          <a:p>
            <a:r>
              <a:rPr lang="en-US" altLang="zh-CN" dirty="0" smtClean="0"/>
              <a:t>4. </a:t>
            </a:r>
            <a:r>
              <a:rPr lang="zh-CN" altLang="en-US" dirty="0" smtClean="0"/>
              <a:t>马尔可夫信源的极限熵是</a:t>
            </a:r>
            <a:r>
              <a:rPr lang="zh-CN" altLang="en-US" dirty="0" smtClean="0">
                <a:solidFill>
                  <a:srgbClr val="FF0000"/>
                </a:solidFill>
              </a:rPr>
              <a:t>条件熵</a:t>
            </a:r>
            <a:r>
              <a:rPr lang="zh-CN" altLang="en-US" dirty="0" smtClean="0"/>
              <a:t>，</a:t>
            </a:r>
            <a:r>
              <a:rPr lang="en-US" altLang="zh-CN" dirty="0" smtClean="0"/>
              <a:t>m</a:t>
            </a:r>
            <a:r>
              <a:rPr lang="zh-CN" altLang="en-US" dirty="0" smtClean="0"/>
              <a:t>长有记忆信源的极限熵是</a:t>
            </a:r>
            <a:r>
              <a:rPr lang="zh-CN" altLang="en-US" dirty="0" smtClean="0">
                <a:solidFill>
                  <a:srgbClr val="0000FF"/>
                </a:solidFill>
              </a:rPr>
              <a:t>平均符号熵</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a:p>
        </p:txBody>
      </p:sp>
      <p:sp>
        <p:nvSpPr>
          <p:cNvPr id="241667" name="Rectangle 3"/>
          <p:cNvSpPr>
            <a:spLocks noGrp="1" noChangeArrowheads="1"/>
          </p:cNvSpPr>
          <p:nvPr>
            <p:ph type="body" idx="1"/>
          </p:nvPr>
        </p:nvSpPr>
        <p:spPr/>
        <p:txBody>
          <a:bodyPr>
            <a:normAutofit/>
          </a:bodyPr>
          <a:lstStyle/>
          <a:p>
            <a:pPr>
              <a:lnSpc>
                <a:spcPct val="150000"/>
              </a:lnSpc>
            </a:pPr>
            <a:r>
              <a:rPr lang="en-US" altLang="zh-CN" sz="2800" dirty="0" smtClean="0"/>
              <a:t>2.2  </a:t>
            </a:r>
            <a:r>
              <a:rPr lang="zh-CN" altLang="en-US" sz="2800" dirty="0" smtClean="0"/>
              <a:t>多符号离散平稳信源</a:t>
            </a:r>
          </a:p>
          <a:p>
            <a:pPr lvl="1">
              <a:lnSpc>
                <a:spcPct val="150000"/>
              </a:lnSpc>
            </a:pPr>
            <a:r>
              <a:rPr lang="en-US" altLang="zh-CN" sz="2400" dirty="0" smtClean="0"/>
              <a:t>2.2.1 </a:t>
            </a:r>
            <a:r>
              <a:rPr lang="zh-CN" altLang="en-US" sz="2400" dirty="0" smtClean="0"/>
              <a:t>序列信息的熵</a:t>
            </a:r>
          </a:p>
          <a:p>
            <a:pPr lvl="1">
              <a:lnSpc>
                <a:spcPct val="150000"/>
              </a:lnSpc>
            </a:pPr>
            <a:r>
              <a:rPr lang="en-US" altLang="zh-CN" sz="2400" dirty="0" smtClean="0"/>
              <a:t>2.2.2 </a:t>
            </a:r>
            <a:r>
              <a:rPr lang="zh-CN" altLang="en-US" sz="2400" dirty="0" smtClean="0"/>
              <a:t>离散平稳信源的数学模型</a:t>
            </a:r>
          </a:p>
          <a:p>
            <a:pPr lvl="1">
              <a:lnSpc>
                <a:spcPct val="150000"/>
              </a:lnSpc>
            </a:pPr>
            <a:r>
              <a:rPr lang="en-US" altLang="zh-CN" sz="2400" dirty="0" smtClean="0"/>
              <a:t>2.2.3 </a:t>
            </a:r>
            <a:r>
              <a:rPr lang="zh-CN" altLang="en-US" sz="2400" dirty="0" smtClean="0"/>
              <a:t>离散平稳信源的信息熵和极限熵</a:t>
            </a:r>
          </a:p>
          <a:p>
            <a:pPr lvl="1">
              <a:lnSpc>
                <a:spcPct val="150000"/>
              </a:lnSpc>
            </a:pPr>
            <a:r>
              <a:rPr lang="en-US" altLang="zh-CN" sz="2400" dirty="0" smtClean="0"/>
              <a:t>2.2.4 </a:t>
            </a:r>
            <a:r>
              <a:rPr lang="zh-CN" altLang="en-US" sz="2400" dirty="0" smtClean="0"/>
              <a:t>马尔可夫信源</a:t>
            </a:r>
          </a:p>
          <a:p>
            <a:pPr lvl="1">
              <a:lnSpc>
                <a:spcPct val="150000"/>
              </a:lnSpc>
            </a:pPr>
            <a:r>
              <a:rPr lang="en-US" altLang="zh-CN" sz="2400" dirty="0" smtClean="0">
                <a:solidFill>
                  <a:srgbClr val="FF0000"/>
                </a:solidFill>
              </a:rPr>
              <a:t>2.2.5 </a:t>
            </a:r>
            <a:r>
              <a:rPr lang="zh-CN" altLang="en-US" sz="2400" dirty="0" smtClean="0">
                <a:solidFill>
                  <a:srgbClr val="FF0000"/>
                </a:solidFill>
              </a:rPr>
              <a:t>信源冗余度和信息变差</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fld id="{0A2C93DA-81EA-487C-A59C-5D3B15B7CAB6}"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F353ECA2-0404-4EB3-A519-5C0CFFAFDB05}" type="slidenum">
              <a:rPr lang="en-US" altLang="zh-CN" smtClean="0"/>
              <a:pPr/>
              <a:t>52</a:t>
            </a:fld>
            <a:endParaRPr lang="en-US" altLang="zh-CN"/>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467544" y="1114425"/>
            <a:ext cx="3257550" cy="523220"/>
          </a:xfrm>
          <a:prstGeom prst="rect">
            <a:avLst/>
          </a:prstGeom>
          <a:noFill/>
          <a:ln w="9525">
            <a:noFill/>
            <a:miter lim="800000"/>
            <a:headEnd/>
            <a:tailEnd/>
          </a:ln>
          <a:effectLst/>
        </p:spPr>
        <p:txBody>
          <a:bodyPr>
            <a:spAutoFit/>
          </a:bodyPr>
          <a:lstStyle/>
          <a:p>
            <a:r>
              <a:rPr lang="zh-CN" sz="2800" b="1" dirty="0">
                <a:solidFill>
                  <a:srgbClr val="0000FF"/>
                </a:solidFill>
                <a:latin typeface="+mj-ea"/>
                <a:ea typeface="+mj-ea"/>
              </a:rPr>
              <a:t>信源冗余度：</a:t>
            </a:r>
          </a:p>
        </p:txBody>
      </p:sp>
      <p:sp>
        <p:nvSpPr>
          <p:cNvPr id="52229" name="Rectangle 5"/>
          <p:cNvSpPr>
            <a:spLocks noChangeArrowheads="1"/>
          </p:cNvSpPr>
          <p:nvPr/>
        </p:nvSpPr>
        <p:spPr bwMode="auto">
          <a:xfrm>
            <a:off x="2690813" y="1114425"/>
            <a:ext cx="5568950" cy="461665"/>
          </a:xfrm>
          <a:prstGeom prst="rect">
            <a:avLst/>
          </a:prstGeom>
          <a:noFill/>
          <a:ln w="9525">
            <a:noFill/>
            <a:miter lim="800000"/>
            <a:headEnd/>
            <a:tailEnd/>
          </a:ln>
          <a:effectLst/>
        </p:spPr>
        <p:txBody>
          <a:bodyPr>
            <a:spAutoFit/>
          </a:bodyPr>
          <a:lstStyle/>
          <a:p>
            <a:r>
              <a:rPr lang="zh-CN" sz="2400" b="1">
                <a:latin typeface="+mj-ea"/>
                <a:ea typeface="+mj-ea"/>
              </a:rPr>
              <a:t>信源的冗余程度或重复程度。</a:t>
            </a:r>
          </a:p>
        </p:txBody>
      </p:sp>
      <p:grpSp>
        <p:nvGrpSpPr>
          <p:cNvPr id="2" name="Group 6"/>
          <p:cNvGrpSpPr>
            <a:grpSpLocks/>
          </p:cNvGrpSpPr>
          <p:nvPr/>
        </p:nvGrpSpPr>
        <p:grpSpPr bwMode="auto">
          <a:xfrm>
            <a:off x="2051720" y="1609726"/>
            <a:ext cx="5688011" cy="939800"/>
            <a:chOff x="-131" y="1"/>
            <a:chExt cx="3583" cy="592"/>
          </a:xfrm>
        </p:grpSpPr>
        <p:sp>
          <p:nvSpPr>
            <p:cNvPr id="52231" name="AutoShape 7"/>
            <p:cNvSpPr>
              <a:spLocks noChangeArrowheads="1"/>
            </p:cNvSpPr>
            <p:nvPr/>
          </p:nvSpPr>
          <p:spPr bwMode="auto">
            <a:xfrm rot="5400000">
              <a:off x="-245" y="115"/>
              <a:ext cx="592" cy="363"/>
            </a:xfrm>
            <a:prstGeom prst="rightArrow">
              <a:avLst>
                <a:gd name="adj1" fmla="val 50000"/>
                <a:gd name="adj2" fmla="val 38871"/>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sz="2400" b="1">
                <a:latin typeface="+mj-ea"/>
                <a:ea typeface="+mj-ea"/>
              </a:endParaRPr>
            </a:p>
          </p:txBody>
        </p:sp>
        <p:sp>
          <p:nvSpPr>
            <p:cNvPr id="52232" name="Rectangle 8"/>
            <p:cNvSpPr>
              <a:spLocks noChangeArrowheads="1"/>
            </p:cNvSpPr>
            <p:nvPr/>
          </p:nvSpPr>
          <p:spPr bwMode="auto">
            <a:xfrm>
              <a:off x="551" y="66"/>
              <a:ext cx="2901" cy="446"/>
            </a:xfrm>
            <a:prstGeom prst="rect">
              <a:avLst/>
            </a:prstGeom>
            <a:noFill/>
            <a:ln w="38100">
              <a:solidFill>
                <a:srgbClr val="00B050"/>
              </a:solidFill>
              <a:miter lim="800000"/>
              <a:headEnd/>
              <a:tailEnd/>
            </a:ln>
            <a:effectLst/>
          </p:spPr>
          <p:txBody>
            <a:bodyPr wrap="square">
              <a:spAutoFit/>
            </a:bodyPr>
            <a:lstStyle/>
            <a:p>
              <a:r>
                <a:rPr lang="zh-CN" sz="2000" b="1" dirty="0" smtClean="0">
                  <a:latin typeface="+mj-ea"/>
                  <a:ea typeface="+mj-ea"/>
                </a:rPr>
                <a:t>实际</a:t>
              </a:r>
              <a:r>
                <a:rPr lang="zh-CN" sz="2000" b="1" dirty="0">
                  <a:latin typeface="+mj-ea"/>
                  <a:ea typeface="+mj-ea"/>
                </a:rPr>
                <a:t>信源通常存在着冗余，所以才有可能对其进行压缩。</a:t>
              </a:r>
            </a:p>
          </p:txBody>
        </p:sp>
      </p:grpSp>
      <p:sp>
        <p:nvSpPr>
          <p:cNvPr id="52233" name="Rectangle 9"/>
          <p:cNvSpPr>
            <a:spLocks noChangeArrowheads="1"/>
          </p:cNvSpPr>
          <p:nvPr/>
        </p:nvSpPr>
        <p:spPr bwMode="auto">
          <a:xfrm>
            <a:off x="539552" y="2716213"/>
            <a:ext cx="3257550" cy="523220"/>
          </a:xfrm>
          <a:prstGeom prst="rect">
            <a:avLst/>
          </a:prstGeom>
          <a:noFill/>
          <a:ln w="9525">
            <a:noFill/>
            <a:miter lim="800000"/>
            <a:headEnd/>
            <a:tailEnd/>
          </a:ln>
          <a:effectLst/>
        </p:spPr>
        <p:txBody>
          <a:bodyPr>
            <a:spAutoFit/>
          </a:bodyPr>
          <a:lstStyle/>
          <a:p>
            <a:r>
              <a:rPr lang="zh-CN" sz="2800" b="1" dirty="0">
                <a:solidFill>
                  <a:srgbClr val="0000FF"/>
                </a:solidFill>
                <a:latin typeface="+mj-ea"/>
                <a:ea typeface="+mj-ea"/>
              </a:rPr>
              <a:t>信源压缩：</a:t>
            </a:r>
          </a:p>
        </p:txBody>
      </p:sp>
      <p:sp>
        <p:nvSpPr>
          <p:cNvPr id="52234" name="Rectangle 10"/>
          <p:cNvSpPr>
            <a:spLocks noChangeArrowheads="1"/>
          </p:cNvSpPr>
          <p:nvPr/>
        </p:nvSpPr>
        <p:spPr bwMode="auto">
          <a:xfrm>
            <a:off x="2435225" y="2547938"/>
            <a:ext cx="6369050" cy="830997"/>
          </a:xfrm>
          <a:prstGeom prst="rect">
            <a:avLst/>
          </a:prstGeom>
          <a:noFill/>
          <a:ln w="9525">
            <a:noFill/>
            <a:miter lim="800000"/>
            <a:headEnd/>
            <a:tailEnd/>
          </a:ln>
          <a:effectLst/>
        </p:spPr>
        <p:txBody>
          <a:bodyPr>
            <a:spAutoFit/>
          </a:bodyPr>
          <a:lstStyle/>
          <a:p>
            <a:r>
              <a:rPr lang="zh-CN" sz="2400" b="1" dirty="0">
                <a:latin typeface="+mj-ea"/>
                <a:ea typeface="+mj-ea"/>
              </a:rPr>
              <a:t>利用对信源进行</a:t>
            </a:r>
            <a:r>
              <a:rPr lang="zh-CN" sz="2400" b="1" dirty="0">
                <a:solidFill>
                  <a:srgbClr val="FF0000"/>
                </a:solidFill>
                <a:latin typeface="+mj-ea"/>
                <a:ea typeface="+mj-ea"/>
              </a:rPr>
              <a:t>编码</a:t>
            </a:r>
            <a:r>
              <a:rPr lang="zh-CN" sz="2400" b="1" dirty="0">
                <a:latin typeface="+mj-ea"/>
                <a:ea typeface="+mj-ea"/>
              </a:rPr>
              <a:t>的方法，用</a:t>
            </a:r>
            <a:r>
              <a:rPr lang="zh-CN" sz="2400" b="1" dirty="0">
                <a:solidFill>
                  <a:srgbClr val="FF0000"/>
                </a:solidFill>
                <a:latin typeface="+mj-ea"/>
                <a:ea typeface="+mj-ea"/>
              </a:rPr>
              <a:t>尽可能少的码符号数携带同样多的信息量</a:t>
            </a:r>
            <a:r>
              <a:rPr lang="zh-CN" sz="2400" b="1" dirty="0">
                <a:latin typeface="+mj-ea"/>
                <a:ea typeface="+mj-ea"/>
              </a:rPr>
              <a:t>。</a:t>
            </a:r>
          </a:p>
        </p:txBody>
      </p:sp>
      <p:grpSp>
        <p:nvGrpSpPr>
          <p:cNvPr id="3" name="Group 11"/>
          <p:cNvGrpSpPr>
            <a:grpSpLocks/>
          </p:cNvGrpSpPr>
          <p:nvPr/>
        </p:nvGrpSpPr>
        <p:grpSpPr bwMode="auto">
          <a:xfrm>
            <a:off x="606425" y="3606800"/>
            <a:ext cx="8121650" cy="830263"/>
            <a:chOff x="0" y="16"/>
            <a:chExt cx="5116" cy="523"/>
          </a:xfrm>
        </p:grpSpPr>
        <p:sp>
          <p:nvSpPr>
            <p:cNvPr id="52236" name="Rectangle 12"/>
            <p:cNvSpPr>
              <a:spLocks noChangeArrowheads="1"/>
            </p:cNvSpPr>
            <p:nvPr/>
          </p:nvSpPr>
          <p:spPr bwMode="auto">
            <a:xfrm>
              <a:off x="1152" y="16"/>
              <a:ext cx="3964" cy="523"/>
            </a:xfrm>
            <a:prstGeom prst="rect">
              <a:avLst/>
            </a:prstGeom>
            <a:noFill/>
            <a:ln w="9525">
              <a:noFill/>
              <a:miter lim="800000"/>
              <a:headEnd/>
              <a:tailEnd/>
            </a:ln>
            <a:effectLst/>
          </p:spPr>
          <p:txBody>
            <a:bodyPr>
              <a:spAutoFit/>
            </a:bodyPr>
            <a:lstStyle/>
            <a:p>
              <a:r>
                <a:rPr lang="zh-CN" sz="2400" b="1" dirty="0">
                  <a:latin typeface="+mj-ea"/>
                  <a:ea typeface="+mj-ea"/>
                </a:rPr>
                <a:t>严格来讲，大多是关联（记忆）长度为无穷大的多符号信源。</a:t>
              </a:r>
            </a:p>
          </p:txBody>
        </p:sp>
        <p:sp>
          <p:nvSpPr>
            <p:cNvPr id="52237" name="Rectangle 13"/>
            <p:cNvSpPr>
              <a:spLocks noChangeArrowheads="1"/>
            </p:cNvSpPr>
            <p:nvPr/>
          </p:nvSpPr>
          <p:spPr bwMode="auto">
            <a:xfrm>
              <a:off x="0" y="133"/>
              <a:ext cx="1956" cy="291"/>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实际信源：</a:t>
              </a:r>
            </a:p>
          </p:txBody>
        </p:sp>
      </p:grpSp>
      <p:grpSp>
        <p:nvGrpSpPr>
          <p:cNvPr id="4" name="Group 14"/>
          <p:cNvGrpSpPr>
            <a:grpSpLocks/>
          </p:cNvGrpSpPr>
          <p:nvPr/>
        </p:nvGrpSpPr>
        <p:grpSpPr bwMode="auto">
          <a:xfrm>
            <a:off x="606425" y="4683125"/>
            <a:ext cx="8223250" cy="506413"/>
            <a:chOff x="0" y="0"/>
            <a:chExt cx="5180" cy="319"/>
          </a:xfrm>
        </p:grpSpPr>
        <p:sp>
          <p:nvSpPr>
            <p:cNvPr id="52239" name="Rectangle 15"/>
            <p:cNvSpPr>
              <a:spLocks noChangeArrowheads="1"/>
            </p:cNvSpPr>
            <p:nvPr/>
          </p:nvSpPr>
          <p:spPr bwMode="auto">
            <a:xfrm>
              <a:off x="0" y="0"/>
              <a:ext cx="5180" cy="291"/>
            </a:xfrm>
            <a:prstGeom prst="rect">
              <a:avLst/>
            </a:prstGeom>
            <a:noFill/>
            <a:ln w="9525">
              <a:noFill/>
              <a:miter lim="800000"/>
              <a:headEnd/>
              <a:tailEnd/>
            </a:ln>
            <a:effectLst/>
          </p:spPr>
          <p:txBody>
            <a:bodyPr>
              <a:spAutoFit/>
            </a:bodyPr>
            <a:lstStyle/>
            <a:p>
              <a:r>
                <a:rPr lang="zh-CN" sz="2400" b="1" dirty="0">
                  <a:latin typeface="+mj-ea"/>
                  <a:ea typeface="+mj-ea"/>
                </a:rPr>
                <a:t>对实际信源，其所提供的信息量应该用      </a:t>
              </a:r>
              <a:r>
                <a:rPr lang="en-US" altLang="zh-CN" sz="2400" b="1" dirty="0" smtClean="0">
                  <a:latin typeface="+mj-ea"/>
                  <a:ea typeface="+mj-ea"/>
                </a:rPr>
                <a:t> </a:t>
              </a:r>
              <a:r>
                <a:rPr lang="zh-CN" sz="2400" b="1" dirty="0" smtClean="0">
                  <a:latin typeface="+mj-ea"/>
                  <a:ea typeface="+mj-ea"/>
                </a:rPr>
                <a:t>衡量</a:t>
              </a:r>
              <a:r>
                <a:rPr lang="zh-CN" sz="2400" b="1" dirty="0">
                  <a:latin typeface="+mj-ea"/>
                  <a:ea typeface="+mj-ea"/>
                </a:rPr>
                <a:t>。</a:t>
              </a:r>
            </a:p>
          </p:txBody>
        </p:sp>
        <p:graphicFrame>
          <p:nvGraphicFramePr>
            <p:cNvPr id="52240" name="Object 16"/>
            <p:cNvGraphicFramePr>
              <a:graphicFrameLocks noChangeAspect="1"/>
            </p:cNvGraphicFramePr>
            <p:nvPr>
              <p:extLst>
                <p:ext uri="{D42A27DB-BD31-4B8C-83A1-F6EECF244321}">
                  <p14:modId xmlns:p14="http://schemas.microsoft.com/office/powerpoint/2010/main" val="3728319166"/>
                </p:ext>
              </p:extLst>
            </p:nvPr>
          </p:nvGraphicFramePr>
          <p:xfrm>
            <a:off x="3358" y="0"/>
            <a:ext cx="354" cy="319"/>
          </p:xfrm>
          <a:graphic>
            <a:graphicData uri="http://schemas.openxmlformats.org/presentationml/2006/ole">
              <mc:AlternateContent xmlns:mc="http://schemas.openxmlformats.org/markup-compatibility/2006">
                <mc:Choice xmlns:v="urn:schemas-microsoft-com:vml" Requires="v">
                  <p:oleObj spid="_x0000_s515316" name="Equation" r:id="rId3" imgW="253800" imgH="228600" progId="Equation.DSMT4">
                    <p:embed/>
                  </p:oleObj>
                </mc:Choice>
                <mc:Fallback>
                  <p:oleObj name="Equation" r:id="rId3" imgW="253800" imgH="228600" progId="Equation.DSMT4">
                    <p:embed/>
                    <p:pic>
                      <p:nvPicPr>
                        <p:cNvPr id="0" name="Picture 68"/>
                        <p:cNvPicPr>
                          <a:picLocks noChangeAspect="1" noChangeArrowheads="1"/>
                        </p:cNvPicPr>
                        <p:nvPr/>
                      </p:nvPicPr>
                      <p:blipFill>
                        <a:blip r:embed="rId4"/>
                        <a:srcRect/>
                        <a:stretch>
                          <a:fillRect/>
                        </a:stretch>
                      </p:blipFill>
                      <p:spPr bwMode="auto">
                        <a:xfrm>
                          <a:off x="3358" y="0"/>
                          <a:ext cx="354"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2241" name="Rectangle 17"/>
          <p:cNvSpPr>
            <a:spLocks noChangeArrowheads="1"/>
          </p:cNvSpPr>
          <p:nvPr/>
        </p:nvSpPr>
        <p:spPr bwMode="auto">
          <a:xfrm>
            <a:off x="595313" y="5180013"/>
            <a:ext cx="8223250" cy="461665"/>
          </a:xfrm>
          <a:prstGeom prst="rect">
            <a:avLst/>
          </a:prstGeom>
          <a:noFill/>
          <a:ln w="9525">
            <a:noFill/>
            <a:miter lim="800000"/>
            <a:headEnd/>
            <a:tailEnd/>
          </a:ln>
          <a:effectLst/>
        </p:spPr>
        <p:txBody>
          <a:bodyPr>
            <a:spAutoFit/>
          </a:bodyPr>
          <a:lstStyle/>
          <a:p>
            <a:r>
              <a:rPr lang="zh-CN" sz="2400" b="1" dirty="0">
                <a:latin typeface="+mj-ea"/>
                <a:ea typeface="+mj-ea"/>
              </a:rPr>
              <a:t>但涉及到求解无穷维联合概率分布的问题。</a:t>
            </a:r>
          </a:p>
        </p:txBody>
      </p:sp>
      <p:grpSp>
        <p:nvGrpSpPr>
          <p:cNvPr id="5" name="Group 18"/>
          <p:cNvGrpSpPr>
            <a:grpSpLocks/>
          </p:cNvGrpSpPr>
          <p:nvPr/>
        </p:nvGrpSpPr>
        <p:grpSpPr bwMode="auto">
          <a:xfrm>
            <a:off x="596900" y="5753100"/>
            <a:ext cx="7662863" cy="461963"/>
            <a:chOff x="0" y="0"/>
            <a:chExt cx="4827" cy="291"/>
          </a:xfrm>
        </p:grpSpPr>
        <p:sp>
          <p:nvSpPr>
            <p:cNvPr id="52243" name="Rectangle 19"/>
            <p:cNvSpPr>
              <a:spLocks noChangeArrowheads="1"/>
            </p:cNvSpPr>
            <p:nvPr/>
          </p:nvSpPr>
          <p:spPr bwMode="auto">
            <a:xfrm>
              <a:off x="0" y="0"/>
              <a:ext cx="4827" cy="29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zh-CN" sz="2400" b="1" dirty="0">
                  <a:solidFill>
                    <a:srgbClr val="C00000"/>
                  </a:solidFill>
                  <a:latin typeface="+mj-ea"/>
                  <a:ea typeface="+mj-ea"/>
                </a:rPr>
                <a:t>将实际信源近似</a:t>
              </a:r>
              <a:r>
                <a:rPr lang="zh-CN" sz="2400" b="1" dirty="0" smtClean="0">
                  <a:solidFill>
                    <a:srgbClr val="C00000"/>
                  </a:solidFill>
                  <a:latin typeface="+mj-ea"/>
                  <a:ea typeface="+mj-ea"/>
                </a:rPr>
                <a:t>为</a:t>
              </a:r>
              <a:r>
                <a:rPr lang="en-US" altLang="zh-CN" sz="2400" b="1" dirty="0" smtClean="0">
                  <a:solidFill>
                    <a:srgbClr val="C00000"/>
                  </a:solidFill>
                  <a:latin typeface="+mj-ea"/>
                  <a:ea typeface="+mj-ea"/>
                </a:rPr>
                <a:t> </a:t>
              </a:r>
              <a:r>
                <a:rPr lang="zh-CN" sz="2400" b="1" dirty="0" smtClean="0">
                  <a:solidFill>
                    <a:srgbClr val="C00000"/>
                  </a:solidFill>
                  <a:latin typeface="+mj-ea"/>
                  <a:ea typeface="+mj-ea"/>
                </a:rPr>
                <a:t>多</a:t>
              </a:r>
              <a:r>
                <a:rPr lang="zh-CN" sz="2400" b="1" dirty="0">
                  <a:solidFill>
                    <a:srgbClr val="C00000"/>
                  </a:solidFill>
                  <a:latin typeface="+mj-ea"/>
                  <a:ea typeface="+mj-ea"/>
                </a:rPr>
                <a:t>符号</a:t>
              </a:r>
              <a:r>
                <a:rPr lang="zh-CN" sz="2400" b="1" dirty="0" smtClean="0">
                  <a:solidFill>
                    <a:srgbClr val="C00000"/>
                  </a:solidFill>
                  <a:latin typeface="+mj-ea"/>
                  <a:ea typeface="+mj-ea"/>
                </a:rPr>
                <a:t>信源</a:t>
              </a:r>
              <a:r>
                <a:rPr lang="en-US" altLang="zh-CN" sz="2400" b="1" dirty="0" smtClean="0">
                  <a:solidFill>
                    <a:srgbClr val="C00000"/>
                  </a:solidFill>
                  <a:latin typeface="+mj-ea"/>
                  <a:ea typeface="+mj-ea"/>
                </a:rPr>
                <a:t> </a:t>
              </a:r>
              <a:r>
                <a:rPr lang="zh-CN" sz="2400" b="1" dirty="0" smtClean="0">
                  <a:solidFill>
                    <a:srgbClr val="C00000"/>
                  </a:solidFill>
                  <a:latin typeface="+mj-ea"/>
                  <a:ea typeface="+mj-ea"/>
                </a:rPr>
                <a:t>或    </a:t>
              </a:r>
              <a:r>
                <a:rPr lang="zh-CN" sz="2400" b="1" dirty="0">
                  <a:solidFill>
                    <a:srgbClr val="C00000"/>
                  </a:solidFill>
                  <a:latin typeface="+mj-ea"/>
                  <a:ea typeface="+mj-ea"/>
                </a:rPr>
                <a:t>阶马尔可夫信源。</a:t>
              </a:r>
            </a:p>
          </p:txBody>
        </p:sp>
        <p:graphicFrame>
          <p:nvGraphicFramePr>
            <p:cNvPr id="52244" name="Object 20"/>
            <p:cNvGraphicFramePr>
              <a:graphicFrameLocks noChangeAspect="1"/>
            </p:cNvGraphicFramePr>
            <p:nvPr>
              <p:extLst>
                <p:ext uri="{D42A27DB-BD31-4B8C-83A1-F6EECF244321}">
                  <p14:modId xmlns:p14="http://schemas.microsoft.com/office/powerpoint/2010/main" val="3272256250"/>
                </p:ext>
              </p:extLst>
            </p:nvPr>
          </p:nvGraphicFramePr>
          <p:xfrm>
            <a:off x="2874" y="48"/>
            <a:ext cx="248" cy="195"/>
          </p:xfrm>
          <a:graphic>
            <a:graphicData uri="http://schemas.openxmlformats.org/presentationml/2006/ole">
              <mc:AlternateContent xmlns:mc="http://schemas.openxmlformats.org/markup-compatibility/2006">
                <mc:Choice xmlns:v="urn:schemas-microsoft-com:vml" Requires="v">
                  <p:oleObj spid="_x0000_s515317" name="Equation" r:id="rId5" imgW="177480" imgH="139680" progId="Equation.DSMT4">
                    <p:embed/>
                  </p:oleObj>
                </mc:Choice>
                <mc:Fallback>
                  <p:oleObj name="Equation" r:id="rId5" imgW="177480" imgH="139680" progId="Equation.DSMT4">
                    <p:embed/>
                    <p:pic>
                      <p:nvPicPr>
                        <p:cNvPr id="0" name="Picture 69"/>
                        <p:cNvPicPr>
                          <a:picLocks noChangeAspect="1" noChangeArrowheads="1"/>
                        </p:cNvPicPr>
                        <p:nvPr/>
                      </p:nvPicPr>
                      <p:blipFill>
                        <a:blip r:embed="rId6"/>
                        <a:srcRect/>
                        <a:stretch>
                          <a:fillRect/>
                        </a:stretch>
                      </p:blipFill>
                      <p:spPr bwMode="auto">
                        <a:xfrm>
                          <a:off x="2874" y="48"/>
                          <a:ext cx="248" cy="19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标题 5"/>
          <p:cNvSpPr>
            <a:spLocks noGrp="1"/>
          </p:cNvSpPr>
          <p:nvPr>
            <p:ph type="title"/>
          </p:nvPr>
        </p:nvSpPr>
        <p:spPr/>
        <p:txBody>
          <a:bodyPr/>
          <a:lstStyle/>
          <a:p>
            <a:r>
              <a:rPr lang="zh-CN" altLang="en-US" dirty="0" smtClean="0"/>
              <a:t>信源冗余度</a:t>
            </a:r>
            <a:endParaRPr lang="zh-CN" altLang="en-US" dirty="0"/>
          </a:p>
        </p:txBody>
      </p:sp>
      <p:sp>
        <p:nvSpPr>
          <p:cNvPr id="22" name="灯片编号占位符 5"/>
          <p:cNvSpPr>
            <a:spLocks noGrp="1"/>
          </p:cNvSpPr>
          <p:nvPr>
            <p:ph type="sldNum" sz="quarter" idx="12"/>
          </p:nvPr>
        </p:nvSpPr>
        <p:spPr/>
        <p:txBody>
          <a:bodyPr/>
          <a:lstStyle/>
          <a:p>
            <a:fld id="{9C5F0529-2256-4886-844A-82A95175C9CB}" type="slidenum">
              <a:rPr lang="en-US" altLang="zh-CN" smtClean="0"/>
              <a:pPr/>
              <a:t>53</a:t>
            </a:fld>
            <a:endParaRPr lang="en-US" altLang="zh-CN" dirty="0"/>
          </a:p>
        </p:txBody>
      </p:sp>
      <p:cxnSp>
        <p:nvCxnSpPr>
          <p:cNvPr id="8" name="直接连接符 7"/>
          <p:cNvCxnSpPr/>
          <p:nvPr/>
        </p:nvCxnSpPr>
        <p:spPr>
          <a:xfrm>
            <a:off x="0" y="3429000"/>
            <a:ext cx="9118600"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33"/>
                                        </p:tgtEl>
                                        <p:attrNameLst>
                                          <p:attrName>style.visibility</p:attrName>
                                        </p:attrNameLst>
                                      </p:cBhvr>
                                      <p:to>
                                        <p:strVal val="visible"/>
                                      </p:to>
                                    </p:set>
                                    <p:animEffect transition="in" filter="wipe(left)">
                                      <p:cBhvr>
                                        <p:cTn id="12" dur="1000"/>
                                        <p:tgtEl>
                                          <p:spTgt spid="5223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234"/>
                                        </p:tgtEl>
                                        <p:attrNameLst>
                                          <p:attrName>style.visibility</p:attrName>
                                        </p:attrNameLst>
                                      </p:cBhvr>
                                      <p:to>
                                        <p:strVal val="visible"/>
                                      </p:to>
                                    </p:set>
                                    <p:animEffect transition="in" filter="wipe(left)">
                                      <p:cBhvr>
                                        <p:cTn id="15" dur="1000"/>
                                        <p:tgtEl>
                                          <p:spTgt spid="522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2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1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2241"/>
                                        </p:tgtEl>
                                        <p:attrNameLst>
                                          <p:attrName>style.visibility</p:attrName>
                                        </p:attrNameLst>
                                      </p:cBhvr>
                                      <p:to>
                                        <p:strVal val="visible"/>
                                      </p:to>
                                    </p:set>
                                    <p:animEffect transition="in" filter="wipe(left)">
                                      <p:cBhvr>
                                        <p:cTn id="33" dur="1000"/>
                                        <p:tgtEl>
                                          <p:spTgt spid="52241"/>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autoUpdateAnimBg="0"/>
      <p:bldP spid="52234" grpId="0" autoUpdateAnimBg="0"/>
      <p:bldP spid="5224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ChangeArrowheads="1"/>
          </p:cNvSpPr>
          <p:nvPr/>
        </p:nvSpPr>
        <p:spPr bwMode="auto">
          <a:xfrm>
            <a:off x="517525" y="5631334"/>
            <a:ext cx="4705350" cy="461962"/>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实例：英语信源</a:t>
            </a:r>
            <a:r>
              <a:rPr lang="zh-CN" sz="2400" b="1" dirty="0">
                <a:latin typeface="+mj-ea"/>
                <a:ea typeface="+mj-ea"/>
              </a:rPr>
              <a:t>。</a:t>
            </a:r>
          </a:p>
        </p:txBody>
      </p:sp>
      <p:sp>
        <p:nvSpPr>
          <p:cNvPr id="53255" name="Rectangle 7"/>
          <p:cNvSpPr>
            <a:spLocks noChangeArrowheads="1"/>
          </p:cNvSpPr>
          <p:nvPr/>
        </p:nvSpPr>
        <p:spPr bwMode="auto">
          <a:xfrm>
            <a:off x="517525" y="1121495"/>
            <a:ext cx="8108950" cy="830263"/>
          </a:xfrm>
          <a:prstGeom prst="rect">
            <a:avLst/>
          </a:prstGeom>
          <a:noFill/>
          <a:ln w="9525">
            <a:noFill/>
            <a:miter lim="800000"/>
            <a:headEnd/>
            <a:tailEnd/>
          </a:ln>
          <a:effectLst/>
        </p:spPr>
        <p:txBody>
          <a:bodyPr>
            <a:spAutoFit/>
          </a:bodyPr>
          <a:lstStyle/>
          <a:p>
            <a:r>
              <a:rPr lang="zh-CN" sz="2400" b="1" dirty="0">
                <a:latin typeface="+mj-ea"/>
                <a:ea typeface="+mj-ea"/>
              </a:rPr>
              <a:t>当近似为马尔可夫信源后，显然阶数 </a:t>
            </a:r>
            <a:r>
              <a:rPr lang="en-US" altLang="zh-CN" sz="2400" b="1" i="1" dirty="0" smtClean="0">
                <a:latin typeface="Times New Roman" pitchFamily="18" charset="0"/>
                <a:ea typeface="+mj-ea"/>
                <a:cs typeface="Times New Roman" pitchFamily="18" charset="0"/>
              </a:rPr>
              <a:t>m</a:t>
            </a:r>
            <a:r>
              <a:rPr lang="zh-CN" sz="2400" b="1" dirty="0" smtClean="0">
                <a:latin typeface="+mj-ea"/>
                <a:ea typeface="+mj-ea"/>
              </a:rPr>
              <a:t> </a:t>
            </a:r>
            <a:r>
              <a:rPr lang="zh-CN" sz="2400" b="1" dirty="0">
                <a:latin typeface="+mj-ea"/>
                <a:ea typeface="+mj-ea"/>
              </a:rPr>
              <a:t>越大，越接近实际情况。因此有：</a:t>
            </a:r>
          </a:p>
        </p:txBody>
      </p:sp>
      <p:graphicFrame>
        <p:nvGraphicFramePr>
          <p:cNvPr id="53258" name="Object 10"/>
          <p:cNvGraphicFramePr>
            <a:graphicFrameLocks noChangeAspect="1"/>
          </p:cNvGraphicFramePr>
          <p:nvPr>
            <p:extLst>
              <p:ext uri="{D42A27DB-BD31-4B8C-83A1-F6EECF244321}">
                <p14:modId xmlns:p14="http://schemas.microsoft.com/office/powerpoint/2010/main" val="2188880751"/>
              </p:ext>
            </p:extLst>
          </p:nvPr>
        </p:nvGraphicFramePr>
        <p:xfrm>
          <a:off x="355600" y="2177183"/>
          <a:ext cx="561975" cy="506413"/>
        </p:xfrm>
        <a:graphic>
          <a:graphicData uri="http://schemas.openxmlformats.org/presentationml/2006/ole">
            <mc:AlternateContent xmlns:mc="http://schemas.openxmlformats.org/markup-compatibility/2006">
              <mc:Choice xmlns:v="urn:schemas-microsoft-com:vml" Requires="v">
                <p:oleObj spid="_x0000_s871735" name="Equation" r:id="rId3" imgW="253800" imgH="228600" progId="Equation.DSMT4">
                  <p:embed/>
                </p:oleObj>
              </mc:Choice>
              <mc:Fallback>
                <p:oleObj name="Equation" r:id="rId3" imgW="253800" imgH="228600" progId="Equation.DSMT4">
                  <p:embed/>
                  <p:pic>
                    <p:nvPicPr>
                      <p:cNvPr id="0" name="Picture 367"/>
                      <p:cNvPicPr>
                        <a:picLocks noChangeAspect="1" noChangeArrowheads="1"/>
                      </p:cNvPicPr>
                      <p:nvPr/>
                    </p:nvPicPr>
                    <p:blipFill>
                      <a:blip r:embed="rId4"/>
                      <a:srcRect/>
                      <a:stretch>
                        <a:fillRect/>
                      </a:stretch>
                    </p:blipFill>
                    <p:spPr bwMode="auto">
                      <a:xfrm>
                        <a:off x="355600" y="2177183"/>
                        <a:ext cx="561975" cy="5064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0" name="Object 12"/>
          <p:cNvGraphicFramePr>
            <a:graphicFrameLocks noChangeAspect="1"/>
          </p:cNvGraphicFramePr>
          <p:nvPr>
            <p:extLst>
              <p:ext uri="{D42A27DB-BD31-4B8C-83A1-F6EECF244321}">
                <p14:modId xmlns:p14="http://schemas.microsoft.com/office/powerpoint/2010/main" val="2139446337"/>
              </p:ext>
            </p:extLst>
          </p:nvPr>
        </p:nvGraphicFramePr>
        <p:xfrm>
          <a:off x="2200275" y="2151783"/>
          <a:ext cx="3175000" cy="506413"/>
        </p:xfrm>
        <a:graphic>
          <a:graphicData uri="http://schemas.openxmlformats.org/presentationml/2006/ole">
            <mc:AlternateContent xmlns:mc="http://schemas.openxmlformats.org/markup-compatibility/2006">
              <mc:Choice xmlns:v="urn:schemas-microsoft-com:vml" Requires="v">
                <p:oleObj spid="_x0000_s871736" name="Equation" r:id="rId5" imgW="1434960" imgH="228600" progId="Equation.DSMT4">
                  <p:embed/>
                </p:oleObj>
              </mc:Choice>
              <mc:Fallback>
                <p:oleObj name="Equation" r:id="rId5" imgW="1434960" imgH="228600" progId="Equation.DSMT4">
                  <p:embed/>
                  <p:pic>
                    <p:nvPicPr>
                      <p:cNvPr id="0" name="Picture 368"/>
                      <p:cNvPicPr>
                        <a:picLocks noChangeAspect="1" noChangeArrowheads="1"/>
                      </p:cNvPicPr>
                      <p:nvPr/>
                    </p:nvPicPr>
                    <p:blipFill>
                      <a:blip r:embed="rId6"/>
                      <a:srcRect/>
                      <a:stretch>
                        <a:fillRect/>
                      </a:stretch>
                    </p:blipFill>
                    <p:spPr bwMode="auto">
                      <a:xfrm>
                        <a:off x="2200275" y="2151783"/>
                        <a:ext cx="3175000" cy="5064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1" name="Object 13"/>
          <p:cNvGraphicFramePr>
            <a:graphicFrameLocks noChangeAspect="1"/>
          </p:cNvGraphicFramePr>
          <p:nvPr>
            <p:extLst>
              <p:ext uri="{D42A27DB-BD31-4B8C-83A1-F6EECF244321}">
                <p14:modId xmlns:p14="http://schemas.microsoft.com/office/powerpoint/2010/main" val="2605645455"/>
              </p:ext>
            </p:extLst>
          </p:nvPr>
        </p:nvGraphicFramePr>
        <p:xfrm>
          <a:off x="1184275" y="2139083"/>
          <a:ext cx="1095375" cy="533400"/>
        </p:xfrm>
        <a:graphic>
          <a:graphicData uri="http://schemas.openxmlformats.org/presentationml/2006/ole">
            <mc:AlternateContent xmlns:mc="http://schemas.openxmlformats.org/markup-compatibility/2006">
              <mc:Choice xmlns:v="urn:schemas-microsoft-com:vml" Requires="v">
                <p:oleObj spid="_x0000_s871737" name="Equation" r:id="rId7" imgW="495000" imgH="241200" progId="Equation.DSMT4">
                  <p:embed/>
                </p:oleObj>
              </mc:Choice>
              <mc:Fallback>
                <p:oleObj name="Equation" r:id="rId7" imgW="495000" imgH="241200" progId="Equation.DSMT4">
                  <p:embed/>
                  <p:pic>
                    <p:nvPicPr>
                      <p:cNvPr id="0" name="Picture 369"/>
                      <p:cNvPicPr>
                        <a:picLocks noChangeAspect="1" noChangeArrowheads="1"/>
                      </p:cNvPicPr>
                      <p:nvPr/>
                    </p:nvPicPr>
                    <p:blipFill>
                      <a:blip r:embed="rId8"/>
                      <a:srcRect/>
                      <a:stretch>
                        <a:fillRect/>
                      </a:stretch>
                    </p:blipFill>
                    <p:spPr bwMode="auto">
                      <a:xfrm>
                        <a:off x="1184275" y="2139083"/>
                        <a:ext cx="1095375" cy="533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2" name="Object 14"/>
          <p:cNvGraphicFramePr>
            <a:graphicFrameLocks noChangeAspect="1"/>
          </p:cNvGraphicFramePr>
          <p:nvPr>
            <p:extLst>
              <p:ext uri="{D42A27DB-BD31-4B8C-83A1-F6EECF244321}">
                <p14:modId xmlns:p14="http://schemas.microsoft.com/office/powerpoint/2010/main" val="3959667892"/>
              </p:ext>
            </p:extLst>
          </p:nvPr>
        </p:nvGraphicFramePr>
        <p:xfrm>
          <a:off x="6169025" y="2137495"/>
          <a:ext cx="2636838" cy="533400"/>
        </p:xfrm>
        <a:graphic>
          <a:graphicData uri="http://schemas.openxmlformats.org/presentationml/2006/ole">
            <mc:AlternateContent xmlns:mc="http://schemas.openxmlformats.org/markup-compatibility/2006">
              <mc:Choice xmlns:v="urn:schemas-microsoft-com:vml" Requires="v">
                <p:oleObj spid="_x0000_s871738" name="Equation" r:id="rId9" imgW="1193760" imgH="241200" progId="Equation.DSMT4">
                  <p:embed/>
                </p:oleObj>
              </mc:Choice>
              <mc:Fallback>
                <p:oleObj name="Equation" r:id="rId9" imgW="1193760" imgH="241200" progId="Equation.DSMT4">
                  <p:embed/>
                  <p:pic>
                    <p:nvPicPr>
                      <p:cNvPr id="0" name="Picture 370"/>
                      <p:cNvPicPr>
                        <a:picLocks noChangeAspect="1" noChangeArrowheads="1"/>
                      </p:cNvPicPr>
                      <p:nvPr/>
                    </p:nvPicPr>
                    <p:blipFill>
                      <a:blip r:embed="rId10"/>
                      <a:srcRect/>
                      <a:stretch>
                        <a:fillRect/>
                      </a:stretch>
                    </p:blipFill>
                    <p:spPr bwMode="auto">
                      <a:xfrm>
                        <a:off x="6169025" y="2137495"/>
                        <a:ext cx="2636838" cy="533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3" name="Object 15"/>
          <p:cNvGraphicFramePr>
            <a:graphicFrameLocks noChangeAspect="1"/>
          </p:cNvGraphicFramePr>
          <p:nvPr>
            <p:extLst>
              <p:ext uri="{D42A27DB-BD31-4B8C-83A1-F6EECF244321}">
                <p14:modId xmlns:p14="http://schemas.microsoft.com/office/powerpoint/2010/main" val="1880750585"/>
              </p:ext>
            </p:extLst>
          </p:nvPr>
        </p:nvGraphicFramePr>
        <p:xfrm>
          <a:off x="855663" y="2237508"/>
          <a:ext cx="307975" cy="334963"/>
        </p:xfrm>
        <a:graphic>
          <a:graphicData uri="http://schemas.openxmlformats.org/presentationml/2006/ole">
            <mc:AlternateContent xmlns:mc="http://schemas.openxmlformats.org/markup-compatibility/2006">
              <mc:Choice xmlns:v="urn:schemas-microsoft-com:vml" Requires="v">
                <p:oleObj spid="_x0000_s871739" name="Equation" r:id="rId11" imgW="139680" imgH="152280" progId="Equation.DSMT4">
                  <p:embed/>
                </p:oleObj>
              </mc:Choice>
              <mc:Fallback>
                <p:oleObj name="Equation" r:id="rId11" imgW="139680" imgH="152280" progId="Equation.DSMT4">
                  <p:embed/>
                  <p:pic>
                    <p:nvPicPr>
                      <p:cNvPr id="0" name="Picture 371"/>
                      <p:cNvPicPr>
                        <a:picLocks noChangeAspect="1" noChangeArrowheads="1"/>
                      </p:cNvPicPr>
                      <p:nvPr/>
                    </p:nvPicPr>
                    <p:blipFill>
                      <a:blip r:embed="rId12"/>
                      <a:srcRect/>
                      <a:stretch>
                        <a:fillRect/>
                      </a:stretch>
                    </p:blipFill>
                    <p:spPr bwMode="auto">
                      <a:xfrm>
                        <a:off x="855663" y="2237508"/>
                        <a:ext cx="307975" cy="334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4" name="Object 16"/>
          <p:cNvGraphicFramePr>
            <a:graphicFrameLocks noChangeAspect="1"/>
          </p:cNvGraphicFramePr>
          <p:nvPr>
            <p:extLst>
              <p:ext uri="{D42A27DB-BD31-4B8C-83A1-F6EECF244321}">
                <p14:modId xmlns:p14="http://schemas.microsoft.com/office/powerpoint/2010/main" val="3174327883"/>
              </p:ext>
            </p:extLst>
          </p:nvPr>
        </p:nvGraphicFramePr>
        <p:xfrm>
          <a:off x="5297488" y="2237508"/>
          <a:ext cx="952500" cy="334963"/>
        </p:xfrm>
        <a:graphic>
          <a:graphicData uri="http://schemas.openxmlformats.org/presentationml/2006/ole">
            <mc:AlternateContent xmlns:mc="http://schemas.openxmlformats.org/markup-compatibility/2006">
              <mc:Choice xmlns:v="urn:schemas-microsoft-com:vml" Requires="v">
                <p:oleObj spid="_x0000_s871740" name="Equation" r:id="rId13" imgW="431640" imgH="152280" progId="Equation.DSMT4">
                  <p:embed/>
                </p:oleObj>
              </mc:Choice>
              <mc:Fallback>
                <p:oleObj name="Equation" r:id="rId13" imgW="431640" imgH="152280" progId="Equation.DSMT4">
                  <p:embed/>
                  <p:pic>
                    <p:nvPicPr>
                      <p:cNvPr id="0" name="Picture 372"/>
                      <p:cNvPicPr>
                        <a:picLocks noChangeAspect="1" noChangeArrowheads="1"/>
                      </p:cNvPicPr>
                      <p:nvPr/>
                    </p:nvPicPr>
                    <p:blipFill>
                      <a:blip r:embed="rId14"/>
                      <a:srcRect/>
                      <a:stretch>
                        <a:fillRect/>
                      </a:stretch>
                    </p:blipFill>
                    <p:spPr bwMode="auto">
                      <a:xfrm>
                        <a:off x="5297488" y="2237508"/>
                        <a:ext cx="952500" cy="334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5" name="Object 17"/>
          <p:cNvGraphicFramePr>
            <a:graphicFrameLocks noChangeAspect="1"/>
          </p:cNvGraphicFramePr>
          <p:nvPr>
            <p:extLst>
              <p:ext uri="{D42A27DB-BD31-4B8C-83A1-F6EECF244321}">
                <p14:modId xmlns:p14="http://schemas.microsoft.com/office/powerpoint/2010/main" val="3416575000"/>
              </p:ext>
            </p:extLst>
          </p:nvPr>
        </p:nvGraphicFramePr>
        <p:xfrm>
          <a:off x="1691680" y="2878013"/>
          <a:ext cx="306388" cy="334963"/>
        </p:xfrm>
        <a:graphic>
          <a:graphicData uri="http://schemas.openxmlformats.org/presentationml/2006/ole">
            <mc:AlternateContent xmlns:mc="http://schemas.openxmlformats.org/markup-compatibility/2006">
              <mc:Choice xmlns:v="urn:schemas-microsoft-com:vml" Requires="v">
                <p:oleObj spid="_x0000_s871741" name="Equation" r:id="rId15" imgW="139680" imgH="152280" progId="Equation.DSMT4">
                  <p:embed/>
                </p:oleObj>
              </mc:Choice>
              <mc:Fallback>
                <p:oleObj name="Equation" r:id="rId15" imgW="139680" imgH="152280" progId="Equation.DSMT4">
                  <p:embed/>
                  <p:pic>
                    <p:nvPicPr>
                      <p:cNvPr id="0" name="Picture 373"/>
                      <p:cNvPicPr>
                        <a:picLocks noChangeAspect="1" noChangeArrowheads="1"/>
                      </p:cNvPicPr>
                      <p:nvPr/>
                    </p:nvPicPr>
                    <p:blipFill>
                      <a:blip r:embed="rId16"/>
                      <a:srcRect/>
                      <a:stretch>
                        <a:fillRect/>
                      </a:stretch>
                    </p:blipFill>
                    <p:spPr bwMode="auto">
                      <a:xfrm>
                        <a:off x="1691680" y="2878013"/>
                        <a:ext cx="306388" cy="334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6" name="Object 18"/>
          <p:cNvGraphicFramePr>
            <a:graphicFrameLocks noChangeAspect="1"/>
          </p:cNvGraphicFramePr>
          <p:nvPr>
            <p:extLst>
              <p:ext uri="{D42A27DB-BD31-4B8C-83A1-F6EECF244321}">
                <p14:modId xmlns:p14="http://schemas.microsoft.com/office/powerpoint/2010/main" val="143065864"/>
              </p:ext>
            </p:extLst>
          </p:nvPr>
        </p:nvGraphicFramePr>
        <p:xfrm>
          <a:off x="2049463" y="2748683"/>
          <a:ext cx="1963738" cy="533400"/>
        </p:xfrm>
        <a:graphic>
          <a:graphicData uri="http://schemas.openxmlformats.org/presentationml/2006/ole">
            <mc:AlternateContent xmlns:mc="http://schemas.openxmlformats.org/markup-compatibility/2006">
              <mc:Choice xmlns:v="urn:schemas-microsoft-com:vml" Requires="v">
                <p:oleObj spid="_x0000_s871742" name="Equation" r:id="rId17" imgW="888840" imgH="241200" progId="Equation.DSMT4">
                  <p:embed/>
                </p:oleObj>
              </mc:Choice>
              <mc:Fallback>
                <p:oleObj name="Equation" r:id="rId17" imgW="888840" imgH="241200" progId="Equation.DSMT4">
                  <p:embed/>
                  <p:pic>
                    <p:nvPicPr>
                      <p:cNvPr id="0" name="Picture 374"/>
                      <p:cNvPicPr>
                        <a:picLocks noChangeAspect="1" noChangeArrowheads="1"/>
                      </p:cNvPicPr>
                      <p:nvPr/>
                    </p:nvPicPr>
                    <p:blipFill>
                      <a:blip r:embed="rId18"/>
                      <a:srcRect/>
                      <a:stretch>
                        <a:fillRect/>
                      </a:stretch>
                    </p:blipFill>
                    <p:spPr bwMode="auto">
                      <a:xfrm>
                        <a:off x="2049463" y="2748683"/>
                        <a:ext cx="1963738" cy="533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9"/>
          <p:cNvGrpSpPr>
            <a:grpSpLocks/>
          </p:cNvGrpSpPr>
          <p:nvPr/>
        </p:nvGrpSpPr>
        <p:grpSpPr bwMode="auto">
          <a:xfrm>
            <a:off x="755650" y="3259859"/>
            <a:ext cx="3181350" cy="1066801"/>
            <a:chOff x="-90" y="0"/>
            <a:chExt cx="2004" cy="672"/>
          </a:xfrm>
        </p:grpSpPr>
        <p:sp>
          <p:nvSpPr>
            <p:cNvPr id="53268" name="Line 20"/>
            <p:cNvSpPr>
              <a:spLocks noChangeShapeType="1"/>
            </p:cNvSpPr>
            <p:nvPr/>
          </p:nvSpPr>
          <p:spPr bwMode="auto">
            <a:xfrm>
              <a:off x="762" y="0"/>
              <a:ext cx="1152"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53269" name="Line 21"/>
            <p:cNvSpPr>
              <a:spLocks noChangeShapeType="1"/>
            </p:cNvSpPr>
            <p:nvPr/>
          </p:nvSpPr>
          <p:spPr bwMode="auto">
            <a:xfrm flipH="1">
              <a:off x="1044" y="24"/>
              <a:ext cx="246" cy="173"/>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53270" name="Rectangle 22"/>
            <p:cNvSpPr>
              <a:spLocks noChangeArrowheads="1"/>
            </p:cNvSpPr>
            <p:nvPr/>
          </p:nvSpPr>
          <p:spPr bwMode="auto">
            <a:xfrm>
              <a:off x="-90" y="149"/>
              <a:ext cx="1814" cy="523"/>
            </a:xfrm>
            <a:prstGeom prst="rect">
              <a:avLst/>
            </a:prstGeom>
            <a:noFill/>
            <a:ln w="9525">
              <a:noFill/>
              <a:miter lim="800000"/>
              <a:headEnd/>
              <a:tailEnd/>
            </a:ln>
            <a:effectLst/>
          </p:spPr>
          <p:txBody>
            <a:bodyPr wrap="square">
              <a:spAutoFit/>
            </a:bodyPr>
            <a:lstStyle/>
            <a:p>
              <a:r>
                <a:rPr lang="zh-CN" altLang="zh-CN" sz="2400" b="1" dirty="0">
                  <a:solidFill>
                    <a:srgbClr val="0000FF"/>
                  </a:solidFill>
                  <a:latin typeface="+mj-ea"/>
                  <a:ea typeface="+mj-ea"/>
                </a:rPr>
                <a:t>0</a:t>
              </a:r>
              <a:r>
                <a:rPr lang="zh-CN" sz="2400" b="1" dirty="0">
                  <a:solidFill>
                    <a:srgbClr val="0000FF"/>
                  </a:solidFill>
                  <a:latin typeface="+mj-ea"/>
                  <a:ea typeface="+mj-ea"/>
                </a:rPr>
                <a:t>阶马尔可夫信源，无记忆信源</a:t>
              </a:r>
            </a:p>
          </p:txBody>
        </p:sp>
      </p:grpSp>
      <p:graphicFrame>
        <p:nvGraphicFramePr>
          <p:cNvPr id="53271" name="Object 23"/>
          <p:cNvGraphicFramePr>
            <a:graphicFrameLocks noChangeAspect="1"/>
          </p:cNvGraphicFramePr>
          <p:nvPr>
            <p:extLst>
              <p:ext uri="{D42A27DB-BD31-4B8C-83A1-F6EECF244321}">
                <p14:modId xmlns:p14="http://schemas.microsoft.com/office/powerpoint/2010/main" val="553951576"/>
              </p:ext>
            </p:extLst>
          </p:nvPr>
        </p:nvGraphicFramePr>
        <p:xfrm>
          <a:off x="4046538" y="2842345"/>
          <a:ext cx="306388" cy="334963"/>
        </p:xfrm>
        <a:graphic>
          <a:graphicData uri="http://schemas.openxmlformats.org/presentationml/2006/ole">
            <mc:AlternateContent xmlns:mc="http://schemas.openxmlformats.org/markup-compatibility/2006">
              <mc:Choice xmlns:v="urn:schemas-microsoft-com:vml" Requires="v">
                <p:oleObj spid="_x0000_s871743" name="Equation" r:id="rId19" imgW="139680" imgH="152280" progId="Equation.DSMT4">
                  <p:embed/>
                </p:oleObj>
              </mc:Choice>
              <mc:Fallback>
                <p:oleObj name="Equation" r:id="rId19" imgW="139680" imgH="152280" progId="Equation.DSMT4">
                  <p:embed/>
                  <p:pic>
                    <p:nvPicPr>
                      <p:cNvPr id="0" name="Picture 375"/>
                      <p:cNvPicPr>
                        <a:picLocks noChangeAspect="1" noChangeArrowheads="1"/>
                      </p:cNvPicPr>
                      <p:nvPr/>
                    </p:nvPicPr>
                    <p:blipFill>
                      <a:blip r:embed="rId20"/>
                      <a:srcRect/>
                      <a:stretch>
                        <a:fillRect/>
                      </a:stretch>
                    </p:blipFill>
                    <p:spPr bwMode="auto">
                      <a:xfrm>
                        <a:off x="4046538" y="2842345"/>
                        <a:ext cx="306388" cy="334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72" name="Object 24"/>
          <p:cNvGraphicFramePr>
            <a:graphicFrameLocks noChangeAspect="1"/>
          </p:cNvGraphicFramePr>
          <p:nvPr>
            <p:extLst>
              <p:ext uri="{D42A27DB-BD31-4B8C-83A1-F6EECF244321}">
                <p14:modId xmlns:p14="http://schemas.microsoft.com/office/powerpoint/2010/main" val="850304596"/>
              </p:ext>
            </p:extLst>
          </p:nvPr>
        </p:nvGraphicFramePr>
        <p:xfrm>
          <a:off x="4422775" y="2777258"/>
          <a:ext cx="1538288" cy="503238"/>
        </p:xfrm>
        <a:graphic>
          <a:graphicData uri="http://schemas.openxmlformats.org/presentationml/2006/ole">
            <mc:AlternateContent xmlns:mc="http://schemas.openxmlformats.org/markup-compatibility/2006">
              <mc:Choice xmlns:v="urn:schemas-microsoft-com:vml" Requires="v">
                <p:oleObj spid="_x0000_s871744" name="Equation" r:id="rId21" imgW="698400" imgH="228600" progId="Equation.DSMT4">
                  <p:embed/>
                </p:oleObj>
              </mc:Choice>
              <mc:Fallback>
                <p:oleObj name="Equation" r:id="rId21" imgW="698400" imgH="228600" progId="Equation.DSMT4">
                  <p:embed/>
                  <p:pic>
                    <p:nvPicPr>
                      <p:cNvPr id="0" name="Picture 376"/>
                      <p:cNvPicPr>
                        <a:picLocks noChangeAspect="1" noChangeArrowheads="1"/>
                      </p:cNvPicPr>
                      <p:nvPr/>
                    </p:nvPicPr>
                    <p:blipFill>
                      <a:blip r:embed="rId22"/>
                      <a:srcRect/>
                      <a:stretch>
                        <a:fillRect/>
                      </a:stretch>
                    </p:blipFill>
                    <p:spPr bwMode="auto">
                      <a:xfrm>
                        <a:off x="4422775" y="2777258"/>
                        <a:ext cx="1538288"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5"/>
          <p:cNvGrpSpPr>
            <a:grpSpLocks/>
          </p:cNvGrpSpPr>
          <p:nvPr/>
        </p:nvGrpSpPr>
        <p:grpSpPr bwMode="auto">
          <a:xfrm>
            <a:off x="4356100" y="3272559"/>
            <a:ext cx="2660650" cy="1203326"/>
            <a:chOff x="-56" y="171"/>
            <a:chExt cx="1676" cy="758"/>
          </a:xfrm>
        </p:grpSpPr>
        <p:sp>
          <p:nvSpPr>
            <p:cNvPr id="53274" name="Line 26"/>
            <p:cNvSpPr>
              <a:spLocks noChangeShapeType="1"/>
            </p:cNvSpPr>
            <p:nvPr/>
          </p:nvSpPr>
          <p:spPr bwMode="auto">
            <a:xfrm>
              <a:off x="0" y="171"/>
              <a:ext cx="944"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53275" name="Line 27"/>
            <p:cNvSpPr>
              <a:spLocks noChangeShapeType="1"/>
            </p:cNvSpPr>
            <p:nvPr/>
          </p:nvSpPr>
          <p:spPr bwMode="auto">
            <a:xfrm flipH="1">
              <a:off x="398" y="224"/>
              <a:ext cx="42" cy="23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53276" name="Rectangle 28"/>
            <p:cNvSpPr>
              <a:spLocks noChangeArrowheads="1"/>
            </p:cNvSpPr>
            <p:nvPr/>
          </p:nvSpPr>
          <p:spPr bwMode="auto">
            <a:xfrm>
              <a:off x="-56" y="406"/>
              <a:ext cx="1676" cy="523"/>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等概率分布的无记忆信源</a:t>
              </a:r>
            </a:p>
          </p:txBody>
        </p:sp>
      </p:grpSp>
      <p:grpSp>
        <p:nvGrpSpPr>
          <p:cNvPr id="7" name="Group 29"/>
          <p:cNvGrpSpPr>
            <a:grpSpLocks/>
          </p:cNvGrpSpPr>
          <p:nvPr/>
        </p:nvGrpSpPr>
        <p:grpSpPr bwMode="auto">
          <a:xfrm>
            <a:off x="517525" y="4653684"/>
            <a:ext cx="8334375" cy="936626"/>
            <a:chOff x="0" y="345"/>
            <a:chExt cx="5250" cy="590"/>
          </a:xfrm>
        </p:grpSpPr>
        <p:sp>
          <p:nvSpPr>
            <p:cNvPr id="53278" name="Rectangle 30"/>
            <p:cNvSpPr>
              <a:spLocks noChangeArrowheads="1"/>
            </p:cNvSpPr>
            <p:nvPr/>
          </p:nvSpPr>
          <p:spPr bwMode="auto">
            <a:xfrm>
              <a:off x="616" y="366"/>
              <a:ext cx="4634" cy="523"/>
            </a:xfrm>
            <a:prstGeom prst="rect">
              <a:avLst/>
            </a:prstGeom>
            <a:noFill/>
            <a:ln w="9525">
              <a:noFill/>
              <a:miter lim="800000"/>
              <a:headEnd/>
              <a:tailEnd/>
            </a:ln>
            <a:effectLst/>
          </p:spPr>
          <p:txBody>
            <a:bodyPr>
              <a:spAutoFit/>
            </a:bodyPr>
            <a:lstStyle/>
            <a:p>
              <a:r>
                <a:rPr lang="zh-CN" sz="2400" b="1" dirty="0">
                  <a:latin typeface="+mj-ea"/>
                  <a:ea typeface="+mj-ea"/>
                </a:rPr>
                <a:t>为和多符号信源中的平均符号熵相区分，采用</a:t>
              </a:r>
            </a:p>
            <a:p>
              <a:r>
                <a:rPr lang="zh-CN" sz="2400" b="1" dirty="0">
                  <a:latin typeface="+mj-ea"/>
                  <a:ea typeface="+mj-ea"/>
                </a:rPr>
                <a:t>        的记法。</a:t>
              </a:r>
            </a:p>
          </p:txBody>
        </p:sp>
        <p:sp>
          <p:nvSpPr>
            <p:cNvPr id="53279" name="Rectangle 31"/>
            <p:cNvSpPr>
              <a:spLocks noChangeArrowheads="1"/>
            </p:cNvSpPr>
            <p:nvPr/>
          </p:nvSpPr>
          <p:spPr bwMode="auto">
            <a:xfrm>
              <a:off x="0" y="345"/>
              <a:ext cx="698" cy="291"/>
            </a:xfrm>
            <a:prstGeom prst="rect">
              <a:avLst/>
            </a:prstGeom>
            <a:noFill/>
            <a:ln w="9525">
              <a:noFill/>
              <a:miter lim="800000"/>
              <a:headEnd/>
              <a:tailEnd/>
            </a:ln>
            <a:effectLst/>
          </p:spPr>
          <p:txBody>
            <a:bodyPr wrap="none">
              <a:spAutoFit/>
            </a:bodyPr>
            <a:lstStyle/>
            <a:p>
              <a:r>
                <a:rPr lang="zh-CN" sz="2400" b="1" dirty="0">
                  <a:latin typeface="+mj-ea"/>
                  <a:ea typeface="+mj-ea"/>
                </a:rPr>
                <a:t>注意：</a:t>
              </a:r>
            </a:p>
          </p:txBody>
        </p:sp>
        <p:graphicFrame>
          <p:nvGraphicFramePr>
            <p:cNvPr id="53280" name="Object 32"/>
            <p:cNvGraphicFramePr>
              <a:graphicFrameLocks noChangeAspect="1"/>
            </p:cNvGraphicFramePr>
            <p:nvPr>
              <p:extLst>
                <p:ext uri="{D42A27DB-BD31-4B8C-83A1-F6EECF244321}">
                  <p14:modId xmlns:p14="http://schemas.microsoft.com/office/powerpoint/2010/main" val="1651026372"/>
                </p:ext>
              </p:extLst>
            </p:nvPr>
          </p:nvGraphicFramePr>
          <p:xfrm>
            <a:off x="604" y="617"/>
            <a:ext cx="494" cy="318"/>
          </p:xfrm>
          <a:graphic>
            <a:graphicData uri="http://schemas.openxmlformats.org/presentationml/2006/ole">
              <mc:AlternateContent xmlns:mc="http://schemas.openxmlformats.org/markup-compatibility/2006">
                <mc:Choice xmlns:v="urn:schemas-microsoft-com:vml" Requires="v">
                  <p:oleObj spid="_x0000_s871745" name="Equation" r:id="rId23" imgW="355320" imgH="228600" progId="Equation.DSMT4">
                    <p:embed/>
                  </p:oleObj>
                </mc:Choice>
                <mc:Fallback>
                  <p:oleObj name="Equation" r:id="rId23" imgW="355320" imgH="228600" progId="Equation.DSMT4">
                    <p:embed/>
                    <p:pic>
                      <p:nvPicPr>
                        <p:cNvPr id="0" name="Picture 377"/>
                        <p:cNvPicPr>
                          <a:picLocks noChangeAspect="1" noChangeArrowheads="1"/>
                        </p:cNvPicPr>
                        <p:nvPr/>
                      </p:nvPicPr>
                      <p:blipFill>
                        <a:blip r:embed="rId24"/>
                        <a:srcRect/>
                        <a:stretch>
                          <a:fillRect/>
                        </a:stretch>
                      </p:blipFill>
                      <p:spPr bwMode="auto">
                        <a:xfrm>
                          <a:off x="604" y="617"/>
                          <a:ext cx="494"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标题 3"/>
          <p:cNvSpPr>
            <a:spLocks noGrp="1"/>
          </p:cNvSpPr>
          <p:nvPr>
            <p:ph type="title"/>
          </p:nvPr>
        </p:nvSpPr>
        <p:spPr/>
        <p:txBody>
          <a:bodyPr/>
          <a:lstStyle/>
          <a:p>
            <a:r>
              <a:rPr lang="zh-CN" altLang="en-US" dirty="0" smtClean="0"/>
              <a:t>近似为马尔可夫信源</a:t>
            </a:r>
            <a:endParaRPr lang="zh-CN" altLang="en-US" dirty="0"/>
          </a:p>
        </p:txBody>
      </p:sp>
      <p:sp>
        <p:nvSpPr>
          <p:cNvPr id="31" name="灯片编号占位符 5"/>
          <p:cNvSpPr>
            <a:spLocks noGrp="1"/>
          </p:cNvSpPr>
          <p:nvPr>
            <p:ph type="sldNum" sz="quarter" idx="12"/>
          </p:nvPr>
        </p:nvSpPr>
        <p:spPr/>
        <p:txBody>
          <a:bodyPr/>
          <a:lstStyle/>
          <a:p>
            <a:fld id="{9C5F0529-2256-4886-844A-82A95175C9CB}" type="slidenum">
              <a:rPr lang="en-US" altLang="zh-CN" smtClean="0"/>
              <a:pPr/>
              <a:t>54</a:t>
            </a:fld>
            <a:endParaRPr lang="en-US" altLang="zh-CN" dirty="0"/>
          </a:p>
        </p:txBody>
      </p:sp>
      <p:sp>
        <p:nvSpPr>
          <p:cNvPr id="29" name="Rectangle 22"/>
          <p:cNvSpPr>
            <a:spLocks noChangeArrowheads="1"/>
          </p:cNvSpPr>
          <p:nvPr/>
        </p:nvSpPr>
        <p:spPr bwMode="auto">
          <a:xfrm>
            <a:off x="6407696" y="3039343"/>
            <a:ext cx="2556792" cy="461665"/>
          </a:xfrm>
          <a:prstGeom prst="rect">
            <a:avLst/>
          </a:prstGeom>
          <a:noFill/>
          <a:ln w="9525">
            <a:noFill/>
            <a:miter lim="800000"/>
            <a:headEnd/>
            <a:tailEnd/>
          </a:ln>
          <a:effectLst/>
        </p:spPr>
        <p:txBody>
          <a:bodyPr wrap="square">
            <a:spAutoFit/>
          </a:bodyPr>
          <a:lstStyle/>
          <a:p>
            <a:r>
              <a:rPr lang="en-US" altLang="zh-CN" sz="2400" b="1" dirty="0" smtClean="0">
                <a:solidFill>
                  <a:srgbClr val="0000FF"/>
                </a:solidFill>
                <a:latin typeface="+mj-ea"/>
                <a:ea typeface="+mj-ea"/>
              </a:rPr>
              <a:t>1</a:t>
            </a:r>
            <a:r>
              <a:rPr lang="zh-CN" sz="2400" b="1" dirty="0" smtClean="0">
                <a:solidFill>
                  <a:srgbClr val="0000FF"/>
                </a:solidFill>
                <a:latin typeface="+mj-ea"/>
                <a:ea typeface="+mj-ea"/>
              </a:rPr>
              <a:t>阶马尔可夫信源</a:t>
            </a:r>
            <a:endParaRPr lang="zh-CN" sz="2400" b="1" dirty="0">
              <a:solidFill>
                <a:srgbClr val="0000FF"/>
              </a:solidFill>
              <a:latin typeface="+mj-ea"/>
              <a:ea typeface="+mj-ea"/>
            </a:endParaRPr>
          </a:p>
        </p:txBody>
      </p:sp>
      <p:sp>
        <p:nvSpPr>
          <p:cNvPr id="30" name="Line 26"/>
          <p:cNvSpPr>
            <a:spLocks noChangeShapeType="1"/>
          </p:cNvSpPr>
          <p:nvPr/>
        </p:nvSpPr>
        <p:spPr bwMode="auto">
          <a:xfrm>
            <a:off x="6948264" y="2636912"/>
            <a:ext cx="1498600"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32" name="Line 27"/>
          <p:cNvSpPr>
            <a:spLocks noChangeShapeType="1"/>
          </p:cNvSpPr>
          <p:nvPr/>
        </p:nvSpPr>
        <p:spPr bwMode="auto">
          <a:xfrm flipH="1">
            <a:off x="7579320" y="2721346"/>
            <a:ext cx="66948" cy="372466"/>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1"/>
      <p:bldP spid="29" grpId="0"/>
      <p:bldP spid="30" grpId="0" animBg="1"/>
      <p:bldP spid="3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79685" y="2742019"/>
            <a:ext cx="9032875" cy="830997"/>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回答</a:t>
            </a:r>
            <a:r>
              <a:rPr lang="zh-CN" sz="2400" b="1" dirty="0">
                <a:latin typeface="+mj-ea"/>
                <a:ea typeface="+mj-ea"/>
              </a:rPr>
              <a:t>：假设认为前后符号间</a:t>
            </a:r>
            <a:r>
              <a:rPr lang="zh-CN" sz="2400" b="1" dirty="0">
                <a:solidFill>
                  <a:srgbClr val="FF0000"/>
                </a:solidFill>
                <a:latin typeface="+mj-ea"/>
                <a:ea typeface="+mj-ea"/>
              </a:rPr>
              <a:t>不相关</a:t>
            </a:r>
            <a:r>
              <a:rPr lang="zh-CN" sz="2400" b="1" dirty="0">
                <a:latin typeface="+mj-ea"/>
                <a:ea typeface="+mj-ea"/>
              </a:rPr>
              <a:t>，并且所有</a:t>
            </a:r>
            <a:r>
              <a:rPr lang="zh-CN" altLang="zh-CN" sz="2400" b="1" dirty="0">
                <a:latin typeface="+mj-ea"/>
                <a:ea typeface="+mj-ea"/>
              </a:rPr>
              <a:t>27</a:t>
            </a:r>
            <a:r>
              <a:rPr lang="zh-CN" sz="2400" b="1" dirty="0">
                <a:latin typeface="+mj-ea"/>
                <a:ea typeface="+mj-ea"/>
              </a:rPr>
              <a:t>个符号</a:t>
            </a:r>
          </a:p>
          <a:p>
            <a:r>
              <a:rPr lang="zh-CN" sz="2400" b="1" dirty="0">
                <a:latin typeface="+mj-ea"/>
                <a:ea typeface="+mj-ea"/>
              </a:rPr>
              <a:t>        </a:t>
            </a:r>
            <a:r>
              <a:rPr lang="zh-CN" sz="2400" b="1" dirty="0">
                <a:solidFill>
                  <a:srgbClr val="FF0000"/>
                </a:solidFill>
                <a:latin typeface="+mj-ea"/>
                <a:ea typeface="+mj-ea"/>
              </a:rPr>
              <a:t>等概率分布</a:t>
            </a:r>
            <a:r>
              <a:rPr lang="zh-CN" sz="2400" b="1" dirty="0">
                <a:latin typeface="+mj-ea"/>
                <a:ea typeface="+mj-ea"/>
              </a:rPr>
              <a:t>。</a:t>
            </a:r>
          </a:p>
        </p:txBody>
      </p:sp>
      <p:sp>
        <p:nvSpPr>
          <p:cNvPr id="54276" name="Rectangle 4"/>
          <p:cNvSpPr>
            <a:spLocks noChangeArrowheads="1"/>
          </p:cNvSpPr>
          <p:nvPr/>
        </p:nvSpPr>
        <p:spPr bwMode="auto">
          <a:xfrm>
            <a:off x="571549" y="2136611"/>
            <a:ext cx="8191253" cy="46166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400" b="1" dirty="0" smtClean="0">
                <a:solidFill>
                  <a:srgbClr val="0000FF"/>
                </a:solidFill>
                <a:latin typeface="+mj-ea"/>
                <a:ea typeface="+mj-ea"/>
              </a:rPr>
              <a:t>分析</a:t>
            </a:r>
            <a:r>
              <a:rPr lang="en-US" altLang="zh-CN" sz="2400" b="1" dirty="0" smtClean="0">
                <a:solidFill>
                  <a:srgbClr val="0000FF"/>
                </a:solidFill>
                <a:latin typeface="+mj-ea"/>
                <a:ea typeface="+mj-ea"/>
              </a:rPr>
              <a:t>1</a:t>
            </a:r>
            <a:r>
              <a:rPr lang="zh-CN" sz="2400" b="1" dirty="0" smtClean="0">
                <a:latin typeface="+mj-ea"/>
                <a:ea typeface="+mj-ea"/>
              </a:rPr>
              <a:t>：</a:t>
            </a:r>
            <a:r>
              <a:rPr lang="zh-CN" sz="2400" b="1" dirty="0">
                <a:latin typeface="+mj-ea"/>
                <a:ea typeface="+mj-ea"/>
              </a:rPr>
              <a:t>对英语信源，最粗略的近似可以如何进行处理？</a:t>
            </a:r>
          </a:p>
        </p:txBody>
      </p:sp>
      <p:graphicFrame>
        <p:nvGraphicFramePr>
          <p:cNvPr id="54277" name="Object 5"/>
          <p:cNvGraphicFramePr>
            <a:graphicFrameLocks noChangeAspect="1"/>
          </p:cNvGraphicFramePr>
          <p:nvPr>
            <p:extLst>
              <p:ext uri="{D42A27DB-BD31-4B8C-83A1-F6EECF244321}">
                <p14:modId xmlns:p14="http://schemas.microsoft.com/office/powerpoint/2010/main" val="2306738376"/>
              </p:ext>
            </p:extLst>
          </p:nvPr>
        </p:nvGraphicFramePr>
        <p:xfrm>
          <a:off x="1331640" y="3861048"/>
          <a:ext cx="811212" cy="503238"/>
        </p:xfrm>
        <a:graphic>
          <a:graphicData uri="http://schemas.openxmlformats.org/presentationml/2006/ole">
            <mc:AlternateContent xmlns:mc="http://schemas.openxmlformats.org/markup-compatibility/2006">
              <mc:Choice xmlns:v="urn:schemas-microsoft-com:vml" Requires="v">
                <p:oleObj spid="_x0000_s610770" name="Equation" r:id="rId3" imgW="368280" imgH="228600" progId="Equation.DSMT4">
                  <p:embed/>
                </p:oleObj>
              </mc:Choice>
              <mc:Fallback>
                <p:oleObj name="Equation" r:id="rId3" imgW="368280" imgH="228600" progId="Equation.DSMT4">
                  <p:embed/>
                  <p:pic>
                    <p:nvPicPr>
                      <p:cNvPr id="0" name="Picture 114"/>
                      <p:cNvPicPr>
                        <a:picLocks noChangeAspect="1" noChangeArrowheads="1"/>
                      </p:cNvPicPr>
                      <p:nvPr/>
                    </p:nvPicPr>
                    <p:blipFill>
                      <a:blip r:embed="rId4"/>
                      <a:srcRect/>
                      <a:stretch>
                        <a:fillRect/>
                      </a:stretch>
                    </p:blipFill>
                    <p:spPr bwMode="auto">
                      <a:xfrm>
                        <a:off x="1331640" y="3861048"/>
                        <a:ext cx="811212"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8" name="Object 6"/>
          <p:cNvGraphicFramePr>
            <a:graphicFrameLocks noChangeAspect="1"/>
          </p:cNvGraphicFramePr>
          <p:nvPr>
            <p:extLst>
              <p:ext uri="{D42A27DB-BD31-4B8C-83A1-F6EECF244321}">
                <p14:modId xmlns:p14="http://schemas.microsoft.com/office/powerpoint/2010/main" val="3781092208"/>
              </p:ext>
            </p:extLst>
          </p:nvPr>
        </p:nvGraphicFramePr>
        <p:xfrm>
          <a:off x="2339752" y="3919016"/>
          <a:ext cx="920750" cy="446088"/>
        </p:xfrm>
        <a:graphic>
          <a:graphicData uri="http://schemas.openxmlformats.org/presentationml/2006/ole">
            <mc:AlternateContent xmlns:mc="http://schemas.openxmlformats.org/markup-compatibility/2006">
              <mc:Choice xmlns:v="urn:schemas-microsoft-com:vml" Requires="v">
                <p:oleObj spid="_x0000_s610771" name="Equation" r:id="rId5" imgW="419040" imgH="203040" progId="Equation.DSMT4">
                  <p:embed/>
                </p:oleObj>
              </mc:Choice>
              <mc:Fallback>
                <p:oleObj name="Equation" r:id="rId5" imgW="419040" imgH="203040" progId="Equation.DSMT4">
                  <p:embed/>
                  <p:pic>
                    <p:nvPicPr>
                      <p:cNvPr id="0" name="Picture 115"/>
                      <p:cNvPicPr>
                        <a:picLocks noChangeAspect="1" noChangeArrowheads="1"/>
                      </p:cNvPicPr>
                      <p:nvPr/>
                    </p:nvPicPr>
                    <p:blipFill>
                      <a:blip r:embed="rId6"/>
                      <a:srcRect/>
                      <a:stretch>
                        <a:fillRect/>
                      </a:stretch>
                    </p:blipFill>
                    <p:spPr bwMode="auto">
                      <a:xfrm>
                        <a:off x="2339752" y="3919016"/>
                        <a:ext cx="920750"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3275856" y="3933824"/>
            <a:ext cx="4049713" cy="461962"/>
            <a:chOff x="-771" y="318"/>
            <a:chExt cx="2551" cy="291"/>
          </a:xfrm>
        </p:grpSpPr>
        <p:graphicFrame>
          <p:nvGraphicFramePr>
            <p:cNvPr id="54280" name="Object 8"/>
            <p:cNvGraphicFramePr>
              <a:graphicFrameLocks noChangeAspect="1"/>
            </p:cNvGraphicFramePr>
            <p:nvPr>
              <p:extLst>
                <p:ext uri="{D42A27DB-BD31-4B8C-83A1-F6EECF244321}">
                  <p14:modId xmlns:p14="http://schemas.microsoft.com/office/powerpoint/2010/main" val="776713256"/>
                </p:ext>
              </p:extLst>
            </p:nvPr>
          </p:nvGraphicFramePr>
          <p:xfrm>
            <a:off x="-771" y="318"/>
            <a:ext cx="598" cy="246"/>
          </p:xfrm>
          <a:graphic>
            <a:graphicData uri="http://schemas.openxmlformats.org/presentationml/2006/ole">
              <mc:AlternateContent xmlns:mc="http://schemas.openxmlformats.org/markup-compatibility/2006">
                <mc:Choice xmlns:v="urn:schemas-microsoft-com:vml" Requires="v">
                  <p:oleObj spid="_x0000_s610772" name="Equation" r:id="rId7" imgW="431640" imgH="177480" progId="Equation.DSMT4">
                    <p:embed/>
                  </p:oleObj>
                </mc:Choice>
                <mc:Fallback>
                  <p:oleObj name="Equation" r:id="rId7" imgW="431640" imgH="177480" progId="Equation.DSMT4">
                    <p:embed/>
                    <p:pic>
                      <p:nvPicPr>
                        <p:cNvPr id="0" name="Picture 116"/>
                        <p:cNvPicPr>
                          <a:picLocks noChangeAspect="1" noChangeArrowheads="1"/>
                        </p:cNvPicPr>
                        <p:nvPr/>
                      </p:nvPicPr>
                      <p:blipFill>
                        <a:blip r:embed="rId8"/>
                        <a:srcRect/>
                        <a:stretch>
                          <a:fillRect/>
                        </a:stretch>
                      </p:blipFill>
                      <p:spPr bwMode="auto">
                        <a:xfrm>
                          <a:off x="-771" y="318"/>
                          <a:ext cx="598"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1" name="Rectangle 9"/>
            <p:cNvSpPr>
              <a:spLocks noChangeArrowheads="1"/>
            </p:cNvSpPr>
            <p:nvPr/>
          </p:nvSpPr>
          <p:spPr bwMode="auto">
            <a:xfrm>
              <a:off x="-136" y="318"/>
              <a:ext cx="1916" cy="291"/>
            </a:xfrm>
            <a:prstGeom prst="rect">
              <a:avLst/>
            </a:prstGeom>
            <a:noFill/>
            <a:ln w="9525">
              <a:noFill/>
              <a:miter lim="800000"/>
              <a:headEnd/>
              <a:tailEnd/>
            </a:ln>
            <a:effectLst/>
          </p:spPr>
          <p:txBody>
            <a:bodyPr>
              <a:spAutoFit/>
            </a:bodyPr>
            <a:lstStyle/>
            <a:p>
              <a:r>
                <a:rPr lang="zh-CN" sz="2400" b="1" dirty="0">
                  <a:latin typeface="+mj-ea"/>
                  <a:ea typeface="+mj-ea"/>
                </a:rPr>
                <a:t>比特</a:t>
              </a:r>
              <a:r>
                <a:rPr lang="zh-CN" altLang="zh-CN" sz="2400" b="1" dirty="0">
                  <a:latin typeface="+mj-ea"/>
                  <a:ea typeface="+mj-ea"/>
                </a:rPr>
                <a:t>/</a:t>
              </a:r>
              <a:r>
                <a:rPr lang="zh-CN" sz="2400" b="1" dirty="0">
                  <a:latin typeface="+mj-ea"/>
                  <a:ea typeface="+mj-ea"/>
                </a:rPr>
                <a:t>符号</a:t>
              </a:r>
            </a:p>
          </p:txBody>
        </p:sp>
      </p:grpSp>
      <p:sp>
        <p:nvSpPr>
          <p:cNvPr id="8" name="标题 7"/>
          <p:cNvSpPr>
            <a:spLocks noGrp="1"/>
          </p:cNvSpPr>
          <p:nvPr>
            <p:ph type="title"/>
          </p:nvPr>
        </p:nvSpPr>
        <p:spPr/>
        <p:txBody>
          <a:bodyPr/>
          <a:lstStyle/>
          <a:p>
            <a:r>
              <a:rPr lang="zh-CN" altLang="en-US" dirty="0" smtClean="0"/>
              <a:t>英语信源分析</a:t>
            </a:r>
            <a:r>
              <a:rPr lang="en-US" altLang="zh-CN" dirty="0" smtClean="0"/>
              <a:t>1</a:t>
            </a:r>
            <a:endParaRPr lang="zh-CN" altLang="en-US" dirty="0"/>
          </a:p>
        </p:txBody>
      </p:sp>
      <p:sp>
        <p:nvSpPr>
          <p:cNvPr id="33" name="灯片编号占位符 5"/>
          <p:cNvSpPr>
            <a:spLocks noGrp="1"/>
          </p:cNvSpPr>
          <p:nvPr>
            <p:ph type="sldNum" sz="quarter" idx="12"/>
          </p:nvPr>
        </p:nvSpPr>
        <p:spPr/>
        <p:txBody>
          <a:bodyPr/>
          <a:lstStyle/>
          <a:p>
            <a:fld id="{9C5F0529-2256-4886-844A-82A95175C9CB}" type="slidenum">
              <a:rPr lang="en-US" altLang="zh-CN" smtClean="0"/>
              <a:pPr/>
              <a:t>55</a:t>
            </a:fld>
            <a:endParaRPr lang="en-US" altLang="zh-CN" dirty="0"/>
          </a:p>
        </p:txBody>
      </p:sp>
      <p:sp>
        <p:nvSpPr>
          <p:cNvPr id="34" name="Rectangle 5"/>
          <p:cNvSpPr>
            <a:spLocks noChangeArrowheads="1"/>
          </p:cNvSpPr>
          <p:nvPr/>
        </p:nvSpPr>
        <p:spPr bwMode="auto">
          <a:xfrm>
            <a:off x="539552" y="1086570"/>
            <a:ext cx="8223250" cy="830262"/>
          </a:xfrm>
          <a:prstGeom prst="rect">
            <a:avLst/>
          </a:prstGeom>
          <a:noFill/>
          <a:ln w="9525">
            <a:noFill/>
            <a:miter lim="800000"/>
            <a:headEnd/>
            <a:tailEnd/>
          </a:ln>
          <a:effectLst/>
        </p:spPr>
        <p:txBody>
          <a:bodyPr>
            <a:spAutoFit/>
          </a:bodyPr>
          <a:lstStyle/>
          <a:p>
            <a:r>
              <a:rPr lang="zh-CN" sz="2400" b="1" dirty="0">
                <a:latin typeface="+mj-ea"/>
                <a:ea typeface="+mj-ea"/>
              </a:rPr>
              <a:t>英语中包含</a:t>
            </a:r>
            <a:r>
              <a:rPr lang="zh-CN" altLang="zh-CN" sz="2400" b="1" dirty="0">
                <a:latin typeface="+mj-ea"/>
                <a:ea typeface="+mj-ea"/>
              </a:rPr>
              <a:t>26</a:t>
            </a:r>
            <a:r>
              <a:rPr lang="zh-CN" sz="2400" b="1" dirty="0">
                <a:latin typeface="+mj-ea"/>
                <a:ea typeface="+mj-ea"/>
              </a:rPr>
              <a:t>个英文字母，假设不区分大小写，并只有空格一个标点符号。</a:t>
            </a:r>
          </a:p>
        </p:txBody>
      </p:sp>
      <p:sp>
        <p:nvSpPr>
          <p:cNvPr id="36" name="Text Box 4"/>
          <p:cNvSpPr txBox="1">
            <a:spLocks noChangeArrowheads="1"/>
          </p:cNvSpPr>
          <p:nvPr/>
        </p:nvSpPr>
        <p:spPr bwMode="auto">
          <a:xfrm>
            <a:off x="1331640" y="4869160"/>
            <a:ext cx="3447075" cy="525401"/>
          </a:xfrm>
          <a:prstGeom prst="rect">
            <a:avLst/>
          </a:prstGeom>
          <a:noFill/>
          <a:ln w="76200" algn="ctr">
            <a:noFill/>
            <a:miter lim="800000"/>
            <a:headEnd/>
            <a:tailEnd/>
          </a:ln>
          <a:effectLst/>
        </p:spPr>
        <p:txBody>
          <a:bodyPr wrap="none" lIns="90000" tIns="46800" rIns="90000" bIns="46800">
            <a:spAutoFit/>
          </a:bodyPr>
          <a:lstStyle/>
          <a:p>
            <a:pPr marL="342900" indent="-342900"/>
            <a:r>
              <a:rPr lang="zh-CN" altLang="en-US" sz="2800" b="1" dirty="0" smtClean="0">
                <a:solidFill>
                  <a:srgbClr val="0000FF"/>
                </a:solidFill>
                <a:latin typeface="+mj-ea"/>
                <a:ea typeface="+mj-ea"/>
              </a:rPr>
              <a:t>       为信源</a:t>
            </a:r>
            <a:r>
              <a:rPr lang="zh-CN" altLang="en-US" sz="2800" b="1" dirty="0">
                <a:solidFill>
                  <a:srgbClr val="0000FF"/>
                </a:solidFill>
                <a:latin typeface="+mj-ea"/>
                <a:ea typeface="+mj-ea"/>
              </a:rPr>
              <a:t>的</a:t>
            </a:r>
            <a:r>
              <a:rPr lang="zh-CN" altLang="en-US" sz="2800" b="1" dirty="0" smtClean="0">
                <a:solidFill>
                  <a:srgbClr val="0000FF"/>
                </a:solidFill>
                <a:latin typeface="+mj-ea"/>
                <a:ea typeface="+mj-ea"/>
              </a:rPr>
              <a:t>最大熵</a:t>
            </a:r>
            <a:endParaRPr lang="zh-CN" altLang="en-US" sz="2800" b="1" dirty="0">
              <a:solidFill>
                <a:srgbClr val="0000FF"/>
              </a:solidFill>
              <a:latin typeface="+mj-ea"/>
              <a:ea typeface="+mj-ea"/>
            </a:endParaRPr>
          </a:p>
        </p:txBody>
      </p:sp>
      <p:graphicFrame>
        <p:nvGraphicFramePr>
          <p:cNvPr id="610317" name="Object 13"/>
          <p:cNvGraphicFramePr>
            <a:graphicFrameLocks noChangeAspect="1"/>
          </p:cNvGraphicFramePr>
          <p:nvPr>
            <p:extLst>
              <p:ext uri="{D42A27DB-BD31-4B8C-83A1-F6EECF244321}">
                <p14:modId xmlns:p14="http://schemas.microsoft.com/office/powerpoint/2010/main" val="1992303636"/>
              </p:ext>
            </p:extLst>
          </p:nvPr>
        </p:nvGraphicFramePr>
        <p:xfrm>
          <a:off x="1619672" y="4941987"/>
          <a:ext cx="503237" cy="503237"/>
        </p:xfrm>
        <a:graphic>
          <a:graphicData uri="http://schemas.openxmlformats.org/presentationml/2006/ole">
            <mc:AlternateContent xmlns:mc="http://schemas.openxmlformats.org/markup-compatibility/2006">
              <mc:Choice xmlns:v="urn:schemas-microsoft-com:vml" Requires="v">
                <p:oleObj spid="_x0000_s610773" name="Equation" r:id="rId9" imgW="228600" imgH="228600" progId="Equation.DSMT4">
                  <p:embed/>
                </p:oleObj>
              </mc:Choice>
              <mc:Fallback>
                <p:oleObj name="Equation" r:id="rId9" imgW="228600" imgH="228600" progId="Equation.DSMT4">
                  <p:embed/>
                  <p:pic>
                    <p:nvPicPr>
                      <p:cNvPr id="0" name="Picture 117"/>
                      <p:cNvPicPr>
                        <a:picLocks noChangeAspect="1" noChangeArrowheads="1"/>
                      </p:cNvPicPr>
                      <p:nvPr/>
                    </p:nvPicPr>
                    <p:blipFill>
                      <a:blip r:embed="rId10"/>
                      <a:srcRect/>
                      <a:stretch>
                        <a:fillRect/>
                      </a:stretch>
                    </p:blipFill>
                    <p:spPr bwMode="auto">
                      <a:xfrm>
                        <a:off x="1619672" y="4941987"/>
                        <a:ext cx="503237"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fade">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4"/>
                                        </p:tgtEl>
                                        <p:attrNameLst>
                                          <p:attrName>style.visibility</p:attrName>
                                        </p:attrNameLst>
                                      </p:cBhvr>
                                      <p:to>
                                        <p:strVal val="visible"/>
                                      </p:to>
                                    </p:set>
                                    <p:animEffect transition="in" filter="wipe(left)">
                                      <p:cBhvr>
                                        <p:cTn id="12" dur="1000"/>
                                        <p:tgtEl>
                                          <p:spTgt spid="542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wipe(left)">
                                      <p:cBhvr>
                                        <p:cTn id="17" dur="500"/>
                                        <p:tgtEl>
                                          <p:spTgt spid="54277"/>
                                        </p:tgtEl>
                                      </p:cBhvr>
                                    </p:animEffect>
                                  </p:childTnLst>
                                </p:cTn>
                              </p:par>
                              <p:par>
                                <p:cTn id="18" presetID="22" presetClass="entr" presetSubtype="8" fill="hold" nodeType="withEffect">
                                  <p:stCondLst>
                                    <p:cond delay="0"/>
                                  </p:stCondLst>
                                  <p:childTnLst>
                                    <p:set>
                                      <p:cBhvr>
                                        <p:cTn id="19" dur="1" fill="hold">
                                          <p:stCondLst>
                                            <p:cond delay="0"/>
                                          </p:stCondLst>
                                        </p:cTn>
                                        <p:tgtEl>
                                          <p:spTgt spid="54278"/>
                                        </p:tgtEl>
                                        <p:attrNameLst>
                                          <p:attrName>style.visibility</p:attrName>
                                        </p:attrNameLst>
                                      </p:cBhvr>
                                      <p:to>
                                        <p:strVal val="visible"/>
                                      </p:to>
                                    </p:set>
                                    <p:animEffect transition="in" filter="wipe(left)">
                                      <p:cBhvr>
                                        <p:cTn id="20" dur="500"/>
                                        <p:tgtEl>
                                          <p:spTgt spid="54278"/>
                                        </p:tgtEl>
                                      </p:cBhvr>
                                    </p:animEffect>
                                  </p:childTnLst>
                                </p:cTn>
                              </p:par>
                              <p:par>
                                <p:cTn id="21" presetID="22" presetClass="entr" presetSubtype="8"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par>
                                <p:cTn id="24" presetID="22" presetClass="entr" presetSubtype="8" fill="hold" nodeType="withEffect">
                                  <p:stCondLst>
                                    <p:cond delay="0"/>
                                  </p:stCondLst>
                                  <p:childTnLst>
                                    <p:set>
                                      <p:cBhvr>
                                        <p:cTn id="25" dur="1" fill="hold">
                                          <p:stCondLst>
                                            <p:cond delay="0"/>
                                          </p:stCondLst>
                                        </p:cTn>
                                        <p:tgtEl>
                                          <p:spTgt spid="610317"/>
                                        </p:tgtEl>
                                        <p:attrNameLst>
                                          <p:attrName>style.visibility</p:attrName>
                                        </p:attrNameLst>
                                      </p:cBhvr>
                                      <p:to>
                                        <p:strVal val="visible"/>
                                      </p:to>
                                    </p:set>
                                    <p:animEffect transition="in" filter="wipe(left)">
                                      <p:cBhvr>
                                        <p:cTn id="26" dur="500"/>
                                        <p:tgtEl>
                                          <p:spTgt spid="61031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6">
                                            <p:txEl>
                                              <p:pRg st="0" end="0"/>
                                            </p:txEl>
                                          </p:spTgt>
                                        </p:tgtEl>
                                        <p:attrNameLst>
                                          <p:attrName>style.visibility</p:attrName>
                                        </p:attrNameLst>
                                      </p:cBhvr>
                                      <p:to>
                                        <p:strVal val="visible"/>
                                      </p:to>
                                    </p:set>
                                    <p:animEffect transition="in" filter="wipe(left)">
                                      <p:cBhvr>
                                        <p:cTn id="29"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6" grpId="0" animBg="1"/>
      <p:bldP spid="3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smtClean="0">
                <a:latin typeface="+mj-ea"/>
              </a:rPr>
              <a:t>英语符号概率分布</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solidFill>
                  <a:schemeClr val="tx1"/>
                </a:solidFill>
              </a:rPr>
              <a:pPr/>
              <a:t>56</a:t>
            </a:fld>
            <a:endParaRPr lang="en-US">
              <a:solidFill>
                <a:schemeClr val="tx1"/>
              </a:solidFill>
            </a:endParaRPr>
          </a:p>
        </p:txBody>
      </p:sp>
      <p:graphicFrame>
        <p:nvGraphicFramePr>
          <p:cNvPr id="612354" name="Object 2"/>
          <p:cNvGraphicFramePr>
            <a:graphicFrameLocks noChangeAspect="1"/>
          </p:cNvGraphicFramePr>
          <p:nvPr>
            <p:extLst>
              <p:ext uri="{D42A27DB-BD31-4B8C-83A1-F6EECF244321}">
                <p14:modId xmlns:p14="http://schemas.microsoft.com/office/powerpoint/2010/main" val="2456327739"/>
              </p:ext>
            </p:extLst>
          </p:nvPr>
        </p:nvGraphicFramePr>
        <p:xfrm>
          <a:off x="-108520" y="2204864"/>
          <a:ext cx="5571853" cy="3168352"/>
        </p:xfrm>
        <a:graphic>
          <a:graphicData uri="http://schemas.openxmlformats.org/presentationml/2006/ole">
            <mc:AlternateContent xmlns:mc="http://schemas.openxmlformats.org/markup-compatibility/2006">
              <mc:Choice xmlns:v="urn:schemas-microsoft-com:vml" Requires="v">
                <p:oleObj spid="_x0000_s612582" name="图表" r:id="rId3" imgW="7439040" imgH="3933915" progId="MSGraph.Chart.8">
                  <p:embed followColorScheme="full"/>
                </p:oleObj>
              </mc:Choice>
              <mc:Fallback>
                <p:oleObj name="图表" r:id="rId3" imgW="7439040" imgH="3933915" progId="MSGraph.Chart.8">
                  <p:embed followColorScheme="full"/>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2204864"/>
                        <a:ext cx="5571853" cy="3168352"/>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612355" name="Object 3"/>
          <p:cNvGraphicFramePr>
            <a:graphicFrameLocks noChangeAspect="1"/>
          </p:cNvGraphicFramePr>
          <p:nvPr>
            <p:extLst>
              <p:ext uri="{D42A27DB-BD31-4B8C-83A1-F6EECF244321}">
                <p14:modId xmlns:p14="http://schemas.microsoft.com/office/powerpoint/2010/main" val="2683578480"/>
              </p:ext>
            </p:extLst>
          </p:nvPr>
        </p:nvGraphicFramePr>
        <p:xfrm>
          <a:off x="4658921" y="2132856"/>
          <a:ext cx="4521591" cy="3200524"/>
        </p:xfrm>
        <a:graphic>
          <a:graphicData uri="http://schemas.openxmlformats.org/presentationml/2006/ole">
            <mc:AlternateContent xmlns:mc="http://schemas.openxmlformats.org/markup-compatibility/2006">
              <mc:Choice xmlns:v="urn:schemas-microsoft-com:vml" Requires="v">
                <p:oleObj spid="_x0000_s612583" name="Visio" r:id="rId5" imgW="4798739" imgH="3299128" progId="Visio.Drawing.11">
                  <p:embed/>
                </p:oleObj>
              </mc:Choice>
              <mc:Fallback>
                <p:oleObj name="Visio" r:id="rId5" imgW="4798739" imgH="3299128" progId="Visio.Drawing.11">
                  <p:embed/>
                  <p:pic>
                    <p:nvPicPr>
                      <p:cNvPr id="0" name="Picture 55"/>
                      <p:cNvPicPr>
                        <a:picLocks noChangeAspect="1" noChangeArrowheads="1"/>
                      </p:cNvPicPr>
                      <p:nvPr/>
                    </p:nvPicPr>
                    <p:blipFill>
                      <a:blip r:embed="rId6"/>
                      <a:srcRect/>
                      <a:stretch>
                        <a:fillRect/>
                      </a:stretch>
                    </p:blipFill>
                    <p:spPr bwMode="auto">
                      <a:xfrm>
                        <a:off x="4658921" y="2132856"/>
                        <a:ext cx="4521591" cy="320052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3075608" y="5733256"/>
            <a:ext cx="2749471" cy="400110"/>
          </a:xfrm>
          <a:prstGeom prst="rect">
            <a:avLst/>
          </a:prstGeom>
        </p:spPr>
        <p:txBody>
          <a:bodyPr wrap="none">
            <a:spAutoFit/>
          </a:bodyPr>
          <a:lstStyle/>
          <a:p>
            <a:pPr algn="ctr">
              <a:lnSpc>
                <a:spcPct val="100000"/>
              </a:lnSpc>
              <a:spcBef>
                <a:spcPct val="50000"/>
              </a:spcBef>
            </a:pPr>
            <a:r>
              <a:rPr lang="zh-CN" altLang="en-US" sz="2000" b="1" dirty="0" smtClean="0">
                <a:latin typeface="+mj-ea"/>
                <a:ea typeface="+mj-ea"/>
              </a:rPr>
              <a:t>英文字母出现概率统计</a:t>
            </a:r>
            <a:endParaRPr lang="zh-CN" altLang="en-US" sz="2000" b="1" dirty="0">
              <a:latin typeface="+mj-ea"/>
              <a:ea typeface="+mj-ea"/>
            </a:endParaRPr>
          </a:p>
        </p:txBody>
      </p:sp>
      <p:sp>
        <p:nvSpPr>
          <p:cNvPr id="7" name="矩形 6"/>
          <p:cNvSpPr/>
          <p:nvPr/>
        </p:nvSpPr>
        <p:spPr>
          <a:xfrm>
            <a:off x="510510" y="1268760"/>
            <a:ext cx="4493538" cy="461665"/>
          </a:xfrm>
          <a:prstGeom prst="rect">
            <a:avLst/>
          </a:prstGeom>
        </p:spPr>
        <p:txBody>
          <a:bodyPr wrap="none">
            <a:spAutoFit/>
          </a:bodyPr>
          <a:lstStyle/>
          <a:p>
            <a:pPr algn="ctr">
              <a:lnSpc>
                <a:spcPct val="100000"/>
              </a:lnSpc>
              <a:spcBef>
                <a:spcPct val="50000"/>
              </a:spcBef>
            </a:pPr>
            <a:r>
              <a:rPr lang="zh-CN" altLang="en-US" sz="2400" b="1" dirty="0" smtClean="0">
                <a:latin typeface="+mj-ea"/>
                <a:ea typeface="+mj-ea"/>
              </a:rPr>
              <a:t>实际英语信源，并非等概率分布</a:t>
            </a:r>
            <a:endParaRPr lang="zh-CN" altLang="en-US" sz="24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2" name="Rectangle 10"/>
          <p:cNvSpPr>
            <a:spLocks noChangeArrowheads="1"/>
          </p:cNvSpPr>
          <p:nvPr/>
        </p:nvSpPr>
        <p:spPr bwMode="auto">
          <a:xfrm>
            <a:off x="611560" y="1268760"/>
            <a:ext cx="7992888" cy="830997"/>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400" b="1" dirty="0" smtClean="0">
                <a:solidFill>
                  <a:srgbClr val="0000FF"/>
                </a:solidFill>
                <a:latin typeface="+mj-ea"/>
                <a:ea typeface="+mj-ea"/>
              </a:rPr>
              <a:t>分析</a:t>
            </a:r>
            <a:r>
              <a:rPr lang="en-US" altLang="zh-CN" sz="2400" b="1" dirty="0" smtClean="0">
                <a:solidFill>
                  <a:srgbClr val="0000FF"/>
                </a:solidFill>
                <a:latin typeface="+mj-ea"/>
                <a:ea typeface="+mj-ea"/>
              </a:rPr>
              <a:t>2</a:t>
            </a:r>
            <a:r>
              <a:rPr lang="zh-CN" altLang="en-US" sz="2400" b="1" dirty="0" smtClean="0">
                <a:latin typeface="+mj-ea"/>
                <a:ea typeface="+mj-ea"/>
              </a:rPr>
              <a:t>：</a:t>
            </a:r>
            <a:r>
              <a:rPr lang="zh-CN" sz="2400" b="1" dirty="0" smtClean="0">
                <a:solidFill>
                  <a:srgbClr val="FF0000"/>
                </a:solidFill>
                <a:latin typeface="+mj-ea"/>
                <a:ea typeface="+mj-ea"/>
              </a:rPr>
              <a:t>考虑</a:t>
            </a:r>
            <a:r>
              <a:rPr lang="zh-CN" sz="2400" b="1" dirty="0">
                <a:solidFill>
                  <a:srgbClr val="FF0000"/>
                </a:solidFill>
                <a:latin typeface="+mj-ea"/>
                <a:ea typeface="+mj-ea"/>
              </a:rPr>
              <a:t>英语符号</a:t>
            </a:r>
            <a:r>
              <a:rPr lang="zh-CN" sz="2400" b="1" dirty="0" smtClean="0">
                <a:solidFill>
                  <a:srgbClr val="FF0000"/>
                </a:solidFill>
                <a:latin typeface="+mj-ea"/>
                <a:ea typeface="+mj-ea"/>
              </a:rPr>
              <a:t>概率分布</a:t>
            </a:r>
            <a:r>
              <a:rPr lang="zh-CN" altLang="en-US" sz="2400" b="1" dirty="0" smtClean="0">
                <a:latin typeface="+mj-ea"/>
                <a:ea typeface="+mj-ea"/>
              </a:rPr>
              <a:t>，不考虑符号间依赖关系</a:t>
            </a:r>
            <a:r>
              <a:rPr lang="zh-CN" sz="2400" b="1" dirty="0" smtClean="0">
                <a:latin typeface="+mj-ea"/>
                <a:ea typeface="+mj-ea"/>
              </a:rPr>
              <a:t>的</a:t>
            </a:r>
            <a:r>
              <a:rPr lang="zh-CN" sz="2400" b="1" dirty="0">
                <a:latin typeface="+mj-ea"/>
                <a:ea typeface="+mj-ea"/>
              </a:rPr>
              <a:t>情况下，平均符号熵等于多少？</a:t>
            </a:r>
          </a:p>
        </p:txBody>
      </p:sp>
      <p:graphicFrame>
        <p:nvGraphicFramePr>
          <p:cNvPr id="54283" name="Object 11"/>
          <p:cNvGraphicFramePr>
            <a:graphicFrameLocks noChangeAspect="1"/>
          </p:cNvGraphicFramePr>
          <p:nvPr>
            <p:extLst>
              <p:ext uri="{D42A27DB-BD31-4B8C-83A1-F6EECF244321}">
                <p14:modId xmlns:p14="http://schemas.microsoft.com/office/powerpoint/2010/main" val="195088822"/>
              </p:ext>
            </p:extLst>
          </p:nvPr>
        </p:nvGraphicFramePr>
        <p:xfrm>
          <a:off x="1208583" y="2132856"/>
          <a:ext cx="1030288" cy="495300"/>
        </p:xfrm>
        <a:graphic>
          <a:graphicData uri="http://schemas.openxmlformats.org/presentationml/2006/ole">
            <mc:AlternateContent xmlns:mc="http://schemas.openxmlformats.org/markup-compatibility/2006">
              <mc:Choice xmlns:v="urn:schemas-microsoft-com:vml" Requires="v">
                <p:oleObj spid="_x0000_s517523" name="Equation" r:id="rId3" imgW="469800" imgH="228600" progId="Equation.DSMT4">
                  <p:embed/>
                </p:oleObj>
              </mc:Choice>
              <mc:Fallback>
                <p:oleObj name="Equation" r:id="rId3" imgW="469800" imgH="228600" progId="Equation.DSMT4">
                  <p:embed/>
                  <p:pic>
                    <p:nvPicPr>
                      <p:cNvPr id="0" name="Picture 139"/>
                      <p:cNvPicPr>
                        <a:picLocks noChangeAspect="1" noChangeArrowheads="1"/>
                      </p:cNvPicPr>
                      <p:nvPr/>
                    </p:nvPicPr>
                    <p:blipFill>
                      <a:blip r:embed="rId4"/>
                      <a:srcRect/>
                      <a:stretch>
                        <a:fillRect/>
                      </a:stretch>
                    </p:blipFill>
                    <p:spPr bwMode="auto">
                      <a:xfrm>
                        <a:off x="1208583" y="2132856"/>
                        <a:ext cx="1030288" cy="4953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4" name="Object 12"/>
          <p:cNvGraphicFramePr>
            <a:graphicFrameLocks noChangeAspect="1"/>
          </p:cNvGraphicFramePr>
          <p:nvPr>
            <p:extLst>
              <p:ext uri="{D42A27DB-BD31-4B8C-83A1-F6EECF244321}">
                <p14:modId xmlns:p14="http://schemas.microsoft.com/office/powerpoint/2010/main" val="285239112"/>
              </p:ext>
            </p:extLst>
          </p:nvPr>
        </p:nvGraphicFramePr>
        <p:xfrm>
          <a:off x="2216695" y="2160910"/>
          <a:ext cx="4227513" cy="908050"/>
        </p:xfrm>
        <a:graphic>
          <a:graphicData uri="http://schemas.openxmlformats.org/presentationml/2006/ole">
            <mc:AlternateContent xmlns:mc="http://schemas.openxmlformats.org/markup-compatibility/2006">
              <mc:Choice xmlns:v="urn:schemas-microsoft-com:vml" Requires="v">
                <p:oleObj spid="_x0000_s517524" name="Equation" r:id="rId5" imgW="2006280" imgH="431640" progId="Equation.DSMT4">
                  <p:embed/>
                </p:oleObj>
              </mc:Choice>
              <mc:Fallback>
                <p:oleObj name="Equation" r:id="rId5" imgW="2006280" imgH="431640" progId="Equation.DSMT4">
                  <p:embed/>
                  <p:pic>
                    <p:nvPicPr>
                      <p:cNvPr id="0" name="Picture 140"/>
                      <p:cNvPicPr>
                        <a:picLocks noChangeAspect="1" noChangeArrowheads="1"/>
                      </p:cNvPicPr>
                      <p:nvPr/>
                    </p:nvPicPr>
                    <p:blipFill>
                      <a:blip r:embed="rId6"/>
                      <a:srcRect/>
                      <a:stretch>
                        <a:fillRect/>
                      </a:stretch>
                    </p:blipFill>
                    <p:spPr bwMode="auto">
                      <a:xfrm>
                        <a:off x="2216695" y="2160910"/>
                        <a:ext cx="4227513" cy="9080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4"/>
          <p:cNvGrpSpPr>
            <a:grpSpLocks/>
          </p:cNvGrpSpPr>
          <p:nvPr/>
        </p:nvGrpSpPr>
        <p:grpSpPr bwMode="auto">
          <a:xfrm>
            <a:off x="2000250" y="3212976"/>
            <a:ext cx="2571750" cy="468312"/>
            <a:chOff x="0" y="0"/>
            <a:chExt cx="1620" cy="295"/>
          </a:xfrm>
        </p:grpSpPr>
        <p:graphicFrame>
          <p:nvGraphicFramePr>
            <p:cNvPr id="54287" name="Object 15"/>
            <p:cNvGraphicFramePr>
              <a:graphicFrameLocks noChangeAspect="1"/>
            </p:cNvGraphicFramePr>
            <p:nvPr>
              <p:extLst>
                <p:ext uri="{D42A27DB-BD31-4B8C-83A1-F6EECF244321}">
                  <p14:modId xmlns:p14="http://schemas.microsoft.com/office/powerpoint/2010/main" val="1620365298"/>
                </p:ext>
              </p:extLst>
            </p:nvPr>
          </p:nvGraphicFramePr>
          <p:xfrm>
            <a:off x="0" y="48"/>
            <a:ext cx="599" cy="247"/>
          </p:xfrm>
          <a:graphic>
            <a:graphicData uri="http://schemas.openxmlformats.org/presentationml/2006/ole">
              <mc:AlternateContent xmlns:mc="http://schemas.openxmlformats.org/markup-compatibility/2006">
                <mc:Choice xmlns:v="urn:schemas-microsoft-com:vml" Requires="v">
                  <p:oleObj spid="_x0000_s517525" name="Equation" r:id="rId7" imgW="431640" imgH="177480" progId="Equation.DSMT4">
                    <p:embed/>
                  </p:oleObj>
                </mc:Choice>
                <mc:Fallback>
                  <p:oleObj name="Equation" r:id="rId7" imgW="431640" imgH="177480" progId="Equation.DSMT4">
                    <p:embed/>
                    <p:pic>
                      <p:nvPicPr>
                        <p:cNvPr id="0" name="Picture 141"/>
                        <p:cNvPicPr>
                          <a:picLocks noChangeAspect="1" noChangeArrowheads="1"/>
                        </p:cNvPicPr>
                        <p:nvPr/>
                      </p:nvPicPr>
                      <p:blipFill>
                        <a:blip r:embed="rId8"/>
                        <a:srcRect/>
                        <a:stretch>
                          <a:fillRect/>
                        </a:stretch>
                      </p:blipFill>
                      <p:spPr bwMode="auto">
                        <a:xfrm>
                          <a:off x="0" y="48"/>
                          <a:ext cx="599"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8" name="Rectangle 16"/>
            <p:cNvSpPr>
              <a:spLocks noChangeArrowheads="1"/>
            </p:cNvSpPr>
            <p:nvPr/>
          </p:nvSpPr>
          <p:spPr bwMode="auto">
            <a:xfrm>
              <a:off x="640" y="0"/>
              <a:ext cx="980" cy="291"/>
            </a:xfrm>
            <a:prstGeom prst="rect">
              <a:avLst/>
            </a:prstGeom>
            <a:noFill/>
            <a:ln w="9525">
              <a:noFill/>
              <a:miter lim="800000"/>
              <a:headEnd/>
              <a:tailEnd/>
            </a:ln>
            <a:effectLst/>
          </p:spPr>
          <p:txBody>
            <a:bodyPr wrap="none">
              <a:spAutoFit/>
            </a:bodyPr>
            <a:lstStyle/>
            <a:p>
              <a:r>
                <a:rPr lang="zh-CN" sz="2400" b="1" dirty="0">
                  <a:latin typeface="+mj-ea"/>
                  <a:ea typeface="+mj-ea"/>
                </a:rPr>
                <a:t>比特</a:t>
              </a:r>
              <a:r>
                <a:rPr lang="zh-CN" altLang="zh-CN" sz="2400" b="1" dirty="0">
                  <a:latin typeface="+mj-ea"/>
                  <a:ea typeface="+mj-ea"/>
                </a:rPr>
                <a:t>/</a:t>
              </a:r>
              <a:r>
                <a:rPr lang="zh-CN" sz="2400" b="1" dirty="0">
                  <a:latin typeface="+mj-ea"/>
                  <a:ea typeface="+mj-ea"/>
                </a:rPr>
                <a:t>符号</a:t>
              </a:r>
            </a:p>
          </p:txBody>
        </p:sp>
      </p:grpSp>
      <p:sp>
        <p:nvSpPr>
          <p:cNvPr id="54289" name="Rectangle 17"/>
          <p:cNvSpPr>
            <a:spLocks noChangeArrowheads="1"/>
          </p:cNvSpPr>
          <p:nvPr/>
        </p:nvSpPr>
        <p:spPr bwMode="auto">
          <a:xfrm>
            <a:off x="683569" y="3832944"/>
            <a:ext cx="8064896" cy="461665"/>
          </a:xfrm>
          <a:prstGeom prst="rect">
            <a:avLst/>
          </a:prstGeom>
          <a:noFill/>
          <a:ln w="9525">
            <a:noFill/>
            <a:miter lim="800000"/>
            <a:headEnd/>
            <a:tailEnd/>
          </a:ln>
          <a:effectLst/>
        </p:spPr>
        <p:txBody>
          <a:bodyPr wrap="square">
            <a:spAutoFit/>
          </a:bodyPr>
          <a:lstStyle/>
          <a:p>
            <a:r>
              <a:rPr lang="zh-CN" sz="2400" b="1" dirty="0">
                <a:solidFill>
                  <a:srgbClr val="0000FF"/>
                </a:solidFill>
                <a:latin typeface="+mj-ea"/>
                <a:ea typeface="+mj-ea"/>
              </a:rPr>
              <a:t>问题</a:t>
            </a:r>
            <a:r>
              <a:rPr lang="zh-CN" sz="2400" b="1" dirty="0">
                <a:latin typeface="+mj-ea"/>
                <a:ea typeface="+mj-ea"/>
              </a:rPr>
              <a:t>：上述信源与</a:t>
            </a:r>
            <a:r>
              <a:rPr lang="zh-CN" sz="2400" b="1" dirty="0" smtClean="0">
                <a:latin typeface="+mj-ea"/>
                <a:ea typeface="+mj-ea"/>
              </a:rPr>
              <a:t>实际情况近似</a:t>
            </a:r>
            <a:r>
              <a:rPr lang="zh-CN" sz="2400" b="1" dirty="0">
                <a:latin typeface="+mj-ea"/>
                <a:ea typeface="+mj-ea"/>
              </a:rPr>
              <a:t>到何种程度？</a:t>
            </a:r>
          </a:p>
        </p:txBody>
      </p:sp>
      <p:sp>
        <p:nvSpPr>
          <p:cNvPr id="54291" name="Rectangle 19"/>
          <p:cNvSpPr>
            <a:spLocks noChangeArrowheads="1"/>
          </p:cNvSpPr>
          <p:nvPr/>
        </p:nvSpPr>
        <p:spPr bwMode="auto">
          <a:xfrm>
            <a:off x="709092" y="4365104"/>
            <a:ext cx="7967364" cy="830997"/>
          </a:xfrm>
          <a:prstGeom prst="rect">
            <a:avLst/>
          </a:prstGeom>
          <a:noFill/>
          <a:ln w="9525">
            <a:noFill/>
            <a:miter lim="800000"/>
            <a:headEnd/>
            <a:tailEnd/>
          </a:ln>
          <a:effectLst/>
        </p:spPr>
        <p:txBody>
          <a:bodyPr wrap="square">
            <a:spAutoFit/>
          </a:bodyPr>
          <a:lstStyle/>
          <a:p>
            <a:pPr marL="342900" indent="-342900"/>
            <a:r>
              <a:rPr lang="zh-CN" sz="2400" b="1" dirty="0">
                <a:solidFill>
                  <a:srgbClr val="0000FF"/>
                </a:solidFill>
                <a:latin typeface="+mj-ea"/>
                <a:ea typeface="+mj-ea"/>
              </a:rPr>
              <a:t>分析</a:t>
            </a:r>
            <a:r>
              <a:rPr lang="zh-CN" sz="2400" b="1" dirty="0" smtClean="0">
                <a:latin typeface="+mj-ea"/>
                <a:ea typeface="+mj-ea"/>
              </a:rPr>
              <a:t>：</a:t>
            </a:r>
            <a:r>
              <a:rPr lang="zh-CN" altLang="en-US" sz="2400" b="1" dirty="0" smtClean="0">
                <a:latin typeface="+mj-ea"/>
                <a:ea typeface="+mj-ea"/>
              </a:rPr>
              <a:t>按表的概率分布，随机选择英语字母得到一个信源输出序列为</a:t>
            </a:r>
            <a:r>
              <a:rPr lang="zh-CN" sz="2400" b="1" dirty="0" smtClean="0">
                <a:latin typeface="+mj-ea"/>
                <a:ea typeface="+mj-ea"/>
              </a:rPr>
              <a:t>。</a:t>
            </a:r>
            <a:endParaRPr lang="zh-CN" sz="2400" b="1" dirty="0">
              <a:latin typeface="+mj-ea"/>
              <a:ea typeface="+mj-ea"/>
            </a:endParaRPr>
          </a:p>
        </p:txBody>
      </p:sp>
      <p:sp>
        <p:nvSpPr>
          <p:cNvPr id="8" name="标题 7"/>
          <p:cNvSpPr>
            <a:spLocks noGrp="1"/>
          </p:cNvSpPr>
          <p:nvPr>
            <p:ph type="title"/>
          </p:nvPr>
        </p:nvSpPr>
        <p:spPr/>
        <p:txBody>
          <a:bodyPr/>
          <a:lstStyle/>
          <a:p>
            <a:r>
              <a:rPr lang="zh-CN" altLang="en-US" dirty="0" smtClean="0"/>
              <a:t>英语信源分析</a:t>
            </a:r>
            <a:r>
              <a:rPr lang="en-US" altLang="zh-CN" dirty="0" smtClean="0"/>
              <a:t>2</a:t>
            </a:r>
            <a:endParaRPr lang="zh-CN" altLang="en-US" dirty="0"/>
          </a:p>
        </p:txBody>
      </p:sp>
      <p:sp>
        <p:nvSpPr>
          <p:cNvPr id="33" name="灯片编号占位符 5"/>
          <p:cNvSpPr>
            <a:spLocks noGrp="1"/>
          </p:cNvSpPr>
          <p:nvPr>
            <p:ph type="sldNum" sz="quarter" idx="12"/>
          </p:nvPr>
        </p:nvSpPr>
        <p:spPr/>
        <p:txBody>
          <a:bodyPr/>
          <a:lstStyle/>
          <a:p>
            <a:fld id="{9C5F0529-2256-4886-844A-82A95175C9CB}" type="slidenum">
              <a:rPr lang="en-US" altLang="zh-CN" smtClean="0"/>
              <a:pPr/>
              <a:t>57</a:t>
            </a:fld>
            <a:endParaRPr lang="en-US" altLang="zh-CN" dirty="0"/>
          </a:p>
        </p:txBody>
      </p:sp>
      <p:sp>
        <p:nvSpPr>
          <p:cNvPr id="34" name="Rectangle 4"/>
          <p:cNvSpPr>
            <a:spLocks noChangeArrowheads="1"/>
          </p:cNvSpPr>
          <p:nvPr/>
        </p:nvSpPr>
        <p:spPr bwMode="auto">
          <a:xfrm>
            <a:off x="683568" y="5301208"/>
            <a:ext cx="7848872" cy="1200329"/>
          </a:xfrm>
          <a:prstGeom prst="rect">
            <a:avLst/>
          </a:prstGeom>
          <a:noFill/>
          <a:ln w="9525">
            <a:noFill/>
            <a:miter lim="800000"/>
            <a:headEnd/>
            <a:tailEnd/>
          </a:ln>
          <a:effectLst/>
        </p:spPr>
        <p:txBody>
          <a:bodyPr wrap="square">
            <a:spAutoFit/>
          </a:bodyPr>
          <a:lstStyle/>
          <a:p>
            <a:r>
              <a:rPr lang="zh-CN" altLang="zh-CN" sz="2400" b="1" dirty="0">
                <a:latin typeface="+mj-ea"/>
                <a:ea typeface="+mj-ea"/>
              </a:rPr>
              <a:t>AI_NGAE_ITE_NNR_ASAEV_OTE_BAINTHA_HYROO_POER_SETRYGAIETRWCO_EHDUARU_EUEU_C_FT_NSREM_DIY_EESE_F_O_SRIS_R_UNNASHOR…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83"/>
                                        </p:tgtEl>
                                        <p:attrNameLst>
                                          <p:attrName>style.visibility</p:attrName>
                                        </p:attrNameLst>
                                      </p:cBhvr>
                                      <p:to>
                                        <p:strVal val="visible"/>
                                      </p:to>
                                    </p:set>
                                    <p:animEffect transition="in" filter="wipe(left)">
                                      <p:cBhvr>
                                        <p:cTn id="7" dur="1000"/>
                                        <p:tgtEl>
                                          <p:spTgt spid="54283"/>
                                        </p:tgtEl>
                                      </p:cBhvr>
                                    </p:animEffect>
                                  </p:childTnLst>
                                </p:cTn>
                              </p:par>
                              <p:par>
                                <p:cTn id="8" presetID="22" presetClass="entr" presetSubtype="8" fill="hold" nodeType="withEffect">
                                  <p:stCondLst>
                                    <p:cond delay="0"/>
                                  </p:stCondLst>
                                  <p:childTnLst>
                                    <p:set>
                                      <p:cBhvr>
                                        <p:cTn id="9" dur="1" fill="hold">
                                          <p:stCondLst>
                                            <p:cond delay="0"/>
                                          </p:stCondLst>
                                        </p:cTn>
                                        <p:tgtEl>
                                          <p:spTgt spid="54284"/>
                                        </p:tgtEl>
                                        <p:attrNameLst>
                                          <p:attrName>style.visibility</p:attrName>
                                        </p:attrNameLst>
                                      </p:cBhvr>
                                      <p:to>
                                        <p:strVal val="visible"/>
                                      </p:to>
                                    </p:set>
                                    <p:animEffect transition="in" filter="wipe(left)">
                                      <p:cBhvr>
                                        <p:cTn id="10" dur="1000"/>
                                        <p:tgtEl>
                                          <p:spTgt spid="54284"/>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1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4289"/>
                                        </p:tgtEl>
                                        <p:attrNameLst>
                                          <p:attrName>style.visibility</p:attrName>
                                        </p:attrNameLst>
                                      </p:cBhvr>
                                      <p:to>
                                        <p:strVal val="visible"/>
                                      </p:to>
                                    </p:set>
                                    <p:animEffect transition="in" filter="wipe(left)">
                                      <p:cBhvr>
                                        <p:cTn id="18" dur="1000"/>
                                        <p:tgtEl>
                                          <p:spTgt spid="5428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1000"/>
                                        <p:tgtEl>
                                          <p:spTgt spid="3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54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9" grpId="0" autoUpdateAnimBg="0"/>
      <p:bldP spid="54291" grpId="0"/>
      <p:bldP spid="3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01" name="Object 5"/>
          <p:cNvGraphicFramePr>
            <a:graphicFrameLocks noChangeAspect="1"/>
          </p:cNvGraphicFramePr>
          <p:nvPr>
            <p:extLst>
              <p:ext uri="{D42A27DB-BD31-4B8C-83A1-F6EECF244321}">
                <p14:modId xmlns:p14="http://schemas.microsoft.com/office/powerpoint/2010/main" val="1294689483"/>
              </p:ext>
            </p:extLst>
          </p:nvPr>
        </p:nvGraphicFramePr>
        <p:xfrm>
          <a:off x="3347864" y="2204864"/>
          <a:ext cx="2597150" cy="503237"/>
        </p:xfrm>
        <a:graphic>
          <a:graphicData uri="http://schemas.openxmlformats.org/presentationml/2006/ole">
            <mc:AlternateContent xmlns:mc="http://schemas.openxmlformats.org/markup-compatibility/2006">
              <mc:Choice xmlns:v="urn:schemas-microsoft-com:vml" Requires="v">
                <p:oleObj spid="_x0000_s612014" name="Equation" r:id="rId3" imgW="1180800" imgH="228600" progId="Equation.DSMT4">
                  <p:embed/>
                </p:oleObj>
              </mc:Choice>
              <mc:Fallback>
                <p:oleObj name="Equation" r:id="rId3" imgW="1180800" imgH="228600" progId="Equation.DSMT4">
                  <p:embed/>
                  <p:pic>
                    <p:nvPicPr>
                      <p:cNvPr id="0" name="Picture 158"/>
                      <p:cNvPicPr>
                        <a:picLocks noChangeAspect="1" noChangeArrowheads="1"/>
                      </p:cNvPicPr>
                      <p:nvPr/>
                    </p:nvPicPr>
                    <p:blipFill>
                      <a:blip r:embed="rId4"/>
                      <a:srcRect/>
                      <a:stretch>
                        <a:fillRect/>
                      </a:stretch>
                    </p:blipFill>
                    <p:spPr bwMode="auto">
                      <a:xfrm>
                        <a:off x="3347864" y="2204864"/>
                        <a:ext cx="2597150"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2" name="Object 6"/>
          <p:cNvGraphicFramePr>
            <a:graphicFrameLocks noChangeAspect="1"/>
          </p:cNvGraphicFramePr>
          <p:nvPr>
            <p:extLst>
              <p:ext uri="{D42A27DB-BD31-4B8C-83A1-F6EECF244321}">
                <p14:modId xmlns:p14="http://schemas.microsoft.com/office/powerpoint/2010/main" val="2228581933"/>
              </p:ext>
            </p:extLst>
          </p:nvPr>
        </p:nvGraphicFramePr>
        <p:xfrm>
          <a:off x="3347864" y="2640756"/>
          <a:ext cx="5451475" cy="976312"/>
        </p:xfrm>
        <a:graphic>
          <a:graphicData uri="http://schemas.openxmlformats.org/presentationml/2006/ole">
            <mc:AlternateContent xmlns:mc="http://schemas.openxmlformats.org/markup-compatibility/2006">
              <mc:Choice xmlns:v="urn:schemas-microsoft-com:vml" Requires="v">
                <p:oleObj spid="_x0000_s612015" name="Equation" r:id="rId5" imgW="2476440" imgH="444240" progId="Equation.DSMT4">
                  <p:embed/>
                </p:oleObj>
              </mc:Choice>
              <mc:Fallback>
                <p:oleObj name="Equation" r:id="rId5" imgW="2476440" imgH="444240" progId="Equation.DSMT4">
                  <p:embed/>
                  <p:pic>
                    <p:nvPicPr>
                      <p:cNvPr id="0" name="Picture 159"/>
                      <p:cNvPicPr>
                        <a:picLocks noChangeAspect="1" noChangeArrowheads="1"/>
                      </p:cNvPicPr>
                      <p:nvPr/>
                    </p:nvPicPr>
                    <p:blipFill>
                      <a:blip r:embed="rId6"/>
                      <a:srcRect/>
                      <a:stretch>
                        <a:fillRect/>
                      </a:stretch>
                    </p:blipFill>
                    <p:spPr bwMode="auto">
                      <a:xfrm>
                        <a:off x="3347864" y="2640756"/>
                        <a:ext cx="5451475" cy="9763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3347864" y="3501008"/>
            <a:ext cx="4068763" cy="461963"/>
            <a:chOff x="0" y="0"/>
            <a:chExt cx="2563" cy="291"/>
          </a:xfrm>
        </p:grpSpPr>
        <p:graphicFrame>
          <p:nvGraphicFramePr>
            <p:cNvPr id="55304" name="Object 8"/>
            <p:cNvGraphicFramePr>
              <a:graphicFrameLocks noChangeAspect="1"/>
            </p:cNvGraphicFramePr>
            <p:nvPr>
              <p:extLst>
                <p:ext uri="{D42A27DB-BD31-4B8C-83A1-F6EECF244321}">
                  <p14:modId xmlns:p14="http://schemas.microsoft.com/office/powerpoint/2010/main" val="3407118658"/>
                </p:ext>
              </p:extLst>
            </p:nvPr>
          </p:nvGraphicFramePr>
          <p:xfrm>
            <a:off x="0" y="27"/>
            <a:ext cx="594" cy="245"/>
          </p:xfrm>
          <a:graphic>
            <a:graphicData uri="http://schemas.openxmlformats.org/presentationml/2006/ole">
              <mc:AlternateContent xmlns:mc="http://schemas.openxmlformats.org/markup-compatibility/2006">
                <mc:Choice xmlns:v="urn:schemas-microsoft-com:vml" Requires="v">
                  <p:oleObj spid="_x0000_s612016" name="Equation" r:id="rId7" imgW="431640" imgH="177480" progId="Equation.DSMT4">
                    <p:embed/>
                  </p:oleObj>
                </mc:Choice>
                <mc:Fallback>
                  <p:oleObj name="Equation" r:id="rId7" imgW="431640" imgH="177480" progId="Equation.DSMT4">
                    <p:embed/>
                    <p:pic>
                      <p:nvPicPr>
                        <p:cNvPr id="0" name="Picture 160"/>
                        <p:cNvPicPr>
                          <a:picLocks noChangeAspect="1" noChangeArrowheads="1"/>
                        </p:cNvPicPr>
                        <p:nvPr/>
                      </p:nvPicPr>
                      <p:blipFill>
                        <a:blip r:embed="rId8"/>
                        <a:srcRect/>
                        <a:stretch>
                          <a:fillRect/>
                        </a:stretch>
                      </p:blipFill>
                      <p:spPr bwMode="auto">
                        <a:xfrm>
                          <a:off x="0" y="27"/>
                          <a:ext cx="594" cy="24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5" name="Rectangle 9"/>
            <p:cNvSpPr>
              <a:spLocks noChangeArrowheads="1"/>
            </p:cNvSpPr>
            <p:nvPr/>
          </p:nvSpPr>
          <p:spPr bwMode="auto">
            <a:xfrm>
              <a:off x="597" y="0"/>
              <a:ext cx="1966" cy="291"/>
            </a:xfrm>
            <a:prstGeom prst="rect">
              <a:avLst/>
            </a:prstGeom>
            <a:noFill/>
            <a:ln w="9525">
              <a:noFill/>
              <a:miter lim="800000"/>
              <a:headEnd/>
              <a:tailEnd/>
            </a:ln>
            <a:effectLst/>
          </p:spPr>
          <p:txBody>
            <a:bodyPr>
              <a:spAutoFit/>
            </a:bodyPr>
            <a:lstStyle/>
            <a:p>
              <a:r>
                <a:rPr lang="zh-CN" sz="2400" b="1" dirty="0">
                  <a:latin typeface="+mj-ea"/>
                  <a:ea typeface="+mj-ea"/>
                </a:rPr>
                <a:t>比特</a:t>
              </a:r>
              <a:r>
                <a:rPr lang="zh-CN" altLang="zh-CN" sz="2400" b="1" dirty="0">
                  <a:latin typeface="+mj-ea"/>
                  <a:ea typeface="+mj-ea"/>
                </a:rPr>
                <a:t>/</a:t>
              </a:r>
              <a:r>
                <a:rPr lang="zh-CN" sz="2400" b="1" dirty="0">
                  <a:latin typeface="+mj-ea"/>
                  <a:ea typeface="+mj-ea"/>
                </a:rPr>
                <a:t>符号</a:t>
              </a:r>
            </a:p>
          </p:txBody>
        </p:sp>
      </p:grpSp>
      <p:graphicFrame>
        <p:nvGraphicFramePr>
          <p:cNvPr id="55306" name="Object 10"/>
          <p:cNvGraphicFramePr>
            <a:graphicFrameLocks noChangeAspect="1"/>
          </p:cNvGraphicFramePr>
          <p:nvPr>
            <p:extLst>
              <p:ext uri="{D42A27DB-BD31-4B8C-83A1-F6EECF244321}">
                <p14:modId xmlns:p14="http://schemas.microsoft.com/office/powerpoint/2010/main" val="1716273533"/>
              </p:ext>
            </p:extLst>
          </p:nvPr>
        </p:nvGraphicFramePr>
        <p:xfrm>
          <a:off x="395536" y="2539231"/>
          <a:ext cx="2709862" cy="2070100"/>
        </p:xfrm>
        <a:graphic>
          <a:graphicData uri="http://schemas.openxmlformats.org/presentationml/2006/ole">
            <mc:AlternateContent xmlns:mc="http://schemas.openxmlformats.org/markup-compatibility/2006">
              <mc:Choice xmlns:v="urn:schemas-microsoft-com:vml" Requires="v">
                <p:oleObj spid="_x0000_s612017" name="Visio" r:id="rId9" imgW="3394776" imgH="2414556" progId="Visio.Drawing.11">
                  <p:embed/>
                </p:oleObj>
              </mc:Choice>
              <mc:Fallback>
                <p:oleObj name="Visio" r:id="rId9" imgW="3394776" imgH="2414556" progId="Visio.Drawing.11">
                  <p:embed/>
                  <p:pic>
                    <p:nvPicPr>
                      <p:cNvPr id="0" name="Picture 161"/>
                      <p:cNvPicPr>
                        <a:picLocks noChangeAspect="1" noChangeArrowheads="1"/>
                      </p:cNvPicPr>
                      <p:nvPr/>
                    </p:nvPicPr>
                    <p:blipFill>
                      <a:blip r:embed="rId10"/>
                      <a:srcRect/>
                      <a:stretch>
                        <a:fillRect/>
                      </a:stretch>
                    </p:blipFill>
                    <p:spPr bwMode="auto">
                      <a:xfrm>
                        <a:off x="395536" y="2539231"/>
                        <a:ext cx="2709862" cy="20701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7" name="Object 11"/>
          <p:cNvGraphicFramePr>
            <a:graphicFrameLocks noChangeAspect="1"/>
          </p:cNvGraphicFramePr>
          <p:nvPr>
            <p:extLst>
              <p:ext uri="{D42A27DB-BD31-4B8C-83A1-F6EECF244321}">
                <p14:modId xmlns:p14="http://schemas.microsoft.com/office/powerpoint/2010/main" val="3970334992"/>
              </p:ext>
            </p:extLst>
          </p:nvPr>
        </p:nvGraphicFramePr>
        <p:xfrm>
          <a:off x="5580112" y="5810373"/>
          <a:ext cx="1152127" cy="498947"/>
        </p:xfrm>
        <a:graphic>
          <a:graphicData uri="http://schemas.openxmlformats.org/presentationml/2006/ole">
            <mc:AlternateContent xmlns:mc="http://schemas.openxmlformats.org/markup-compatibility/2006">
              <mc:Choice xmlns:v="urn:schemas-microsoft-com:vml" Requires="v">
                <p:oleObj spid="_x0000_s612018" name="Visio" r:id="rId11" imgW="1162905" imgH="394373" progId="Visio.Drawing.11">
                  <p:embed/>
                </p:oleObj>
              </mc:Choice>
              <mc:Fallback>
                <p:oleObj name="Visio" r:id="rId11" imgW="1162905" imgH="394373" progId="Visio.Drawing.11">
                  <p:embed/>
                  <p:pic>
                    <p:nvPicPr>
                      <p:cNvPr id="0" name="Picture 162"/>
                      <p:cNvPicPr>
                        <a:picLocks noChangeAspect="1" noChangeArrowheads="1"/>
                      </p:cNvPicPr>
                      <p:nvPr/>
                    </p:nvPicPr>
                    <p:blipFill>
                      <a:blip r:embed="rId12"/>
                      <a:srcRect/>
                      <a:stretch>
                        <a:fillRect/>
                      </a:stretch>
                    </p:blipFill>
                    <p:spPr bwMode="auto">
                      <a:xfrm>
                        <a:off x="5580112" y="5810373"/>
                        <a:ext cx="1152127" cy="4989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8" name="Object 12"/>
          <p:cNvGraphicFramePr>
            <a:graphicFrameLocks noChangeAspect="1"/>
          </p:cNvGraphicFramePr>
          <p:nvPr>
            <p:extLst>
              <p:ext uri="{D42A27DB-BD31-4B8C-83A1-F6EECF244321}">
                <p14:modId xmlns:p14="http://schemas.microsoft.com/office/powerpoint/2010/main" val="2574147379"/>
              </p:ext>
            </p:extLst>
          </p:nvPr>
        </p:nvGraphicFramePr>
        <p:xfrm>
          <a:off x="827584" y="4699471"/>
          <a:ext cx="2314575" cy="1393825"/>
        </p:xfrm>
        <a:graphic>
          <a:graphicData uri="http://schemas.openxmlformats.org/presentationml/2006/ole">
            <mc:AlternateContent xmlns:mc="http://schemas.openxmlformats.org/markup-compatibility/2006">
              <mc:Choice xmlns:v="urn:schemas-microsoft-com:vml" Requires="v">
                <p:oleObj spid="_x0000_s612019" name="Visio" r:id="rId13" imgW="2926969" imgH="1600706" progId="Visio.Drawing.11">
                  <p:embed/>
                </p:oleObj>
              </mc:Choice>
              <mc:Fallback>
                <p:oleObj name="Visio" r:id="rId13" imgW="2926969" imgH="1600706" progId="Visio.Drawing.11">
                  <p:embed/>
                  <p:pic>
                    <p:nvPicPr>
                      <p:cNvPr id="0" name="Picture 163"/>
                      <p:cNvPicPr>
                        <a:picLocks noChangeAspect="1" noChangeArrowheads="1"/>
                      </p:cNvPicPr>
                      <p:nvPr/>
                    </p:nvPicPr>
                    <p:blipFill>
                      <a:blip r:embed="rId14"/>
                      <a:srcRect/>
                      <a:stretch>
                        <a:fillRect/>
                      </a:stretch>
                    </p:blipFill>
                    <p:spPr bwMode="auto">
                      <a:xfrm>
                        <a:off x="827584" y="4699471"/>
                        <a:ext cx="2314575" cy="1393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0" name="Rectangle 14"/>
          <p:cNvSpPr>
            <a:spLocks noChangeArrowheads="1"/>
          </p:cNvSpPr>
          <p:nvPr/>
        </p:nvSpPr>
        <p:spPr bwMode="auto">
          <a:xfrm>
            <a:off x="571053" y="1196752"/>
            <a:ext cx="8105403" cy="90794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pPr>
              <a:spcBef>
                <a:spcPts val="600"/>
              </a:spcBef>
            </a:pPr>
            <a:r>
              <a:rPr lang="zh-CN" altLang="en-US" sz="2400" b="1" dirty="0" smtClean="0">
                <a:solidFill>
                  <a:srgbClr val="0000FF"/>
                </a:solidFill>
                <a:latin typeface="+mj-ea"/>
                <a:ea typeface="+mj-ea"/>
              </a:rPr>
              <a:t>分析</a:t>
            </a:r>
            <a:r>
              <a:rPr lang="en-US" altLang="zh-CN" sz="2400" b="1" dirty="0" smtClean="0">
                <a:solidFill>
                  <a:srgbClr val="0000FF"/>
                </a:solidFill>
                <a:latin typeface="+mj-ea"/>
                <a:ea typeface="+mj-ea"/>
              </a:rPr>
              <a:t>3</a:t>
            </a:r>
            <a:r>
              <a:rPr lang="zh-CN" altLang="en-US" sz="2400" b="1" dirty="0" smtClean="0">
                <a:solidFill>
                  <a:srgbClr val="0000FF"/>
                </a:solidFill>
                <a:latin typeface="+mj-ea"/>
                <a:ea typeface="+mj-ea"/>
              </a:rPr>
              <a:t>：</a:t>
            </a:r>
            <a:r>
              <a:rPr lang="zh-CN" altLang="en-US" sz="2400" b="1" dirty="0" smtClean="0">
                <a:solidFill>
                  <a:srgbClr val="FF0000"/>
                </a:solidFill>
                <a:latin typeface="+mj-ea"/>
                <a:ea typeface="+mj-ea"/>
              </a:rPr>
              <a:t>考虑符号间依赖关系</a:t>
            </a:r>
            <a:r>
              <a:rPr lang="zh-CN" altLang="en-US" sz="2400" b="1" dirty="0" smtClean="0">
                <a:solidFill>
                  <a:schemeClr val="tx1"/>
                </a:solidFill>
                <a:latin typeface="+mj-ea"/>
                <a:ea typeface="+mj-ea"/>
              </a:rPr>
              <a:t>，可</a:t>
            </a:r>
            <a:r>
              <a:rPr lang="zh-CN" sz="2400" b="1" dirty="0" smtClean="0">
                <a:solidFill>
                  <a:schemeClr val="tx1"/>
                </a:solidFill>
                <a:latin typeface="+mj-ea"/>
                <a:ea typeface="+mj-ea"/>
              </a:rPr>
              <a:t>近似为</a:t>
            </a:r>
            <a:r>
              <a:rPr lang="zh-CN" altLang="en-US" sz="2400" b="1" dirty="0" smtClean="0">
                <a:solidFill>
                  <a:schemeClr val="tx1"/>
                </a:solidFill>
                <a:latin typeface="+mj-ea"/>
                <a:ea typeface="+mj-ea"/>
              </a:rPr>
              <a:t>马尔可夫信源。</a:t>
            </a:r>
            <a:endParaRPr lang="en-US" altLang="zh-CN" sz="2400" b="1" dirty="0" smtClean="0">
              <a:solidFill>
                <a:schemeClr val="tx1"/>
              </a:solidFill>
              <a:latin typeface="+mj-ea"/>
              <a:ea typeface="+mj-ea"/>
            </a:endParaRPr>
          </a:p>
          <a:p>
            <a:pPr>
              <a:spcBef>
                <a:spcPts val="600"/>
              </a:spcBef>
            </a:pPr>
            <a:r>
              <a:rPr lang="en-US" altLang="zh-CN" sz="2400" b="1" dirty="0" smtClean="0">
                <a:solidFill>
                  <a:srgbClr val="C00000"/>
                </a:solidFill>
                <a:latin typeface="+mj-ea"/>
                <a:ea typeface="+mj-ea"/>
              </a:rPr>
              <a:t>1. </a:t>
            </a:r>
            <a:r>
              <a:rPr lang="zh-CN" altLang="en-US" sz="2400" b="1" dirty="0" smtClean="0">
                <a:solidFill>
                  <a:srgbClr val="C00000"/>
                </a:solidFill>
                <a:latin typeface="+mj-ea"/>
                <a:ea typeface="+mj-ea"/>
              </a:rPr>
              <a:t>近似为</a:t>
            </a:r>
            <a:r>
              <a:rPr lang="zh-CN" sz="2400" b="1" dirty="0" smtClean="0">
                <a:solidFill>
                  <a:srgbClr val="C00000"/>
                </a:solidFill>
                <a:latin typeface="+mj-ea"/>
                <a:ea typeface="+mj-ea"/>
              </a:rPr>
              <a:t>一</a:t>
            </a:r>
            <a:r>
              <a:rPr lang="zh-CN" sz="2400" b="1" dirty="0">
                <a:solidFill>
                  <a:srgbClr val="C00000"/>
                </a:solidFill>
                <a:latin typeface="+mj-ea"/>
                <a:ea typeface="+mj-ea"/>
              </a:rPr>
              <a:t>阶</a:t>
            </a:r>
            <a:r>
              <a:rPr lang="zh-CN" sz="2400" b="1" dirty="0" smtClean="0">
                <a:solidFill>
                  <a:srgbClr val="C00000"/>
                </a:solidFill>
                <a:latin typeface="+mj-ea"/>
                <a:ea typeface="+mj-ea"/>
              </a:rPr>
              <a:t>马尔可夫信源</a:t>
            </a:r>
            <a:endParaRPr lang="zh-CN" sz="2400" b="1" dirty="0">
              <a:solidFill>
                <a:srgbClr val="C00000"/>
              </a:solidFill>
              <a:latin typeface="+mj-ea"/>
              <a:ea typeface="+mj-ea"/>
            </a:endParaRPr>
          </a:p>
        </p:txBody>
      </p:sp>
      <p:sp>
        <p:nvSpPr>
          <p:cNvPr id="18" name="左大括号 17"/>
          <p:cNvSpPr/>
          <p:nvPr/>
        </p:nvSpPr>
        <p:spPr>
          <a:xfrm>
            <a:off x="1043608" y="4915495"/>
            <a:ext cx="360040" cy="1008112"/>
          </a:xfrm>
          <a:prstGeom prst="leftBrace">
            <a:avLst/>
          </a:prstGeom>
          <a:ln w="28575">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p:cNvSpPr/>
          <p:nvPr/>
        </p:nvSpPr>
        <p:spPr>
          <a:xfrm>
            <a:off x="1043608" y="3403327"/>
            <a:ext cx="360040" cy="1008112"/>
          </a:xfrm>
          <a:prstGeom prst="leftBrace">
            <a:avLst/>
          </a:prstGeom>
          <a:ln w="28575">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smtClean="0"/>
              <a:t>英语信源分析</a:t>
            </a:r>
            <a:r>
              <a:rPr lang="en-US" altLang="zh-CN" dirty="0" smtClean="0"/>
              <a:t>3</a:t>
            </a:r>
            <a:endParaRPr lang="zh-CN" altLang="en-US" dirty="0"/>
          </a:p>
        </p:txBody>
      </p:sp>
      <p:sp>
        <p:nvSpPr>
          <p:cNvPr id="17" name="灯片编号占位符 5"/>
          <p:cNvSpPr>
            <a:spLocks noGrp="1"/>
          </p:cNvSpPr>
          <p:nvPr>
            <p:ph type="sldNum" sz="quarter" idx="12"/>
          </p:nvPr>
        </p:nvSpPr>
        <p:spPr/>
        <p:txBody>
          <a:bodyPr/>
          <a:lstStyle/>
          <a:p>
            <a:fld id="{9C5F0529-2256-4886-844A-82A95175C9CB}" type="slidenum">
              <a:rPr lang="en-US" altLang="zh-CN" smtClean="0"/>
              <a:pPr/>
              <a:t>58</a:t>
            </a:fld>
            <a:endParaRPr lang="en-US" altLang="zh-CN" dirty="0"/>
          </a:p>
        </p:txBody>
      </p:sp>
      <p:grpSp>
        <p:nvGrpSpPr>
          <p:cNvPr id="20" name="Group 4"/>
          <p:cNvGrpSpPr>
            <a:grpSpLocks/>
          </p:cNvGrpSpPr>
          <p:nvPr/>
        </p:nvGrpSpPr>
        <p:grpSpPr bwMode="auto">
          <a:xfrm>
            <a:off x="3491880" y="4149080"/>
            <a:ext cx="5184775" cy="474663"/>
            <a:chOff x="0" y="0"/>
            <a:chExt cx="3266" cy="299"/>
          </a:xfrm>
        </p:grpSpPr>
        <p:sp>
          <p:nvSpPr>
            <p:cNvPr id="21" name="Rectangle 5"/>
            <p:cNvSpPr>
              <a:spLocks noChangeArrowheads="1"/>
            </p:cNvSpPr>
            <p:nvPr/>
          </p:nvSpPr>
          <p:spPr bwMode="auto">
            <a:xfrm>
              <a:off x="0" y="8"/>
              <a:ext cx="1415" cy="291"/>
            </a:xfrm>
            <a:prstGeom prst="rect">
              <a:avLst/>
            </a:prstGeom>
            <a:noFill/>
            <a:ln w="9525">
              <a:noFill/>
              <a:miter lim="800000"/>
              <a:headEnd/>
              <a:tailEnd/>
            </a:ln>
            <a:effectLst/>
          </p:spPr>
          <p:txBody>
            <a:bodyPr>
              <a:spAutoFit/>
            </a:bodyPr>
            <a:lstStyle/>
            <a:p>
              <a:r>
                <a:rPr lang="zh-CN" altLang="en-US" sz="2400" b="1" dirty="0" smtClean="0">
                  <a:solidFill>
                    <a:srgbClr val="0000FF"/>
                  </a:solidFill>
                  <a:latin typeface="+mj-ea"/>
                  <a:ea typeface="+mj-ea"/>
                </a:rPr>
                <a:t>方法</a:t>
              </a:r>
              <a:r>
                <a:rPr lang="zh-CN" sz="2400" b="1" dirty="0" smtClean="0">
                  <a:latin typeface="+mj-ea"/>
                  <a:ea typeface="+mj-ea"/>
                </a:rPr>
                <a:t>：</a:t>
              </a:r>
              <a:endParaRPr lang="zh-CN" sz="2400" b="1" dirty="0">
                <a:latin typeface="+mj-ea"/>
                <a:ea typeface="+mj-ea"/>
              </a:endParaRPr>
            </a:p>
          </p:txBody>
        </p:sp>
        <p:sp>
          <p:nvSpPr>
            <p:cNvPr id="22" name="Rectangle 6"/>
            <p:cNvSpPr>
              <a:spLocks noChangeArrowheads="1"/>
            </p:cNvSpPr>
            <p:nvPr/>
          </p:nvSpPr>
          <p:spPr bwMode="auto">
            <a:xfrm>
              <a:off x="678" y="0"/>
              <a:ext cx="2588" cy="291"/>
            </a:xfrm>
            <a:prstGeom prst="rect">
              <a:avLst/>
            </a:prstGeom>
            <a:noFill/>
            <a:ln w="9525">
              <a:noFill/>
              <a:miter lim="800000"/>
              <a:headEnd/>
              <a:tailEnd/>
            </a:ln>
            <a:effectLst/>
          </p:spPr>
          <p:txBody>
            <a:bodyPr wrap="square">
              <a:spAutoFit/>
            </a:bodyPr>
            <a:lstStyle/>
            <a:p>
              <a:r>
                <a:rPr lang="zh-CN" sz="2400" b="1" dirty="0">
                  <a:latin typeface="+mj-ea"/>
                  <a:ea typeface="+mj-ea"/>
                </a:rPr>
                <a:t>首字母可以任意选择。</a:t>
              </a:r>
            </a:p>
          </p:txBody>
        </p:sp>
      </p:grpSp>
      <p:sp>
        <p:nvSpPr>
          <p:cNvPr id="23" name="Rectangle 8"/>
          <p:cNvSpPr>
            <a:spLocks noChangeArrowheads="1"/>
          </p:cNvSpPr>
          <p:nvPr/>
        </p:nvSpPr>
        <p:spPr bwMode="auto">
          <a:xfrm>
            <a:off x="3491880" y="4653136"/>
            <a:ext cx="4896544" cy="830997"/>
          </a:xfrm>
          <a:prstGeom prst="rect">
            <a:avLst/>
          </a:prstGeom>
          <a:noFill/>
          <a:ln w="9525">
            <a:noFill/>
            <a:miter lim="800000"/>
            <a:headEnd/>
            <a:tailEnd/>
          </a:ln>
          <a:effectLst/>
        </p:spPr>
        <p:txBody>
          <a:bodyPr wrap="square">
            <a:spAutoFit/>
          </a:bodyPr>
          <a:lstStyle/>
          <a:p>
            <a:r>
              <a:rPr lang="zh-CN" sz="2400" b="1" dirty="0">
                <a:latin typeface="+mj-ea"/>
                <a:ea typeface="+mj-ea"/>
              </a:rPr>
              <a:t>首字母选定后，按条件概率</a:t>
            </a:r>
            <a:r>
              <a:rPr lang="zh-CN" sz="2400" b="1" dirty="0" smtClean="0">
                <a:latin typeface="+mj-ea"/>
                <a:ea typeface="+mj-ea"/>
              </a:rPr>
              <a:t>选第二</a:t>
            </a:r>
            <a:r>
              <a:rPr lang="zh-CN" sz="2400" b="1" dirty="0">
                <a:latin typeface="+mj-ea"/>
                <a:ea typeface="+mj-ea"/>
              </a:rPr>
              <a:t>个字母。</a:t>
            </a:r>
          </a:p>
        </p:txBody>
      </p:sp>
      <p:sp>
        <p:nvSpPr>
          <p:cNvPr id="24" name="Rectangle 9"/>
          <p:cNvSpPr>
            <a:spLocks noChangeArrowheads="1"/>
          </p:cNvSpPr>
          <p:nvPr/>
        </p:nvSpPr>
        <p:spPr bwMode="auto">
          <a:xfrm>
            <a:off x="3491880" y="5517232"/>
            <a:ext cx="5040560" cy="830997"/>
          </a:xfrm>
          <a:prstGeom prst="rect">
            <a:avLst/>
          </a:prstGeom>
          <a:noFill/>
          <a:ln w="9525">
            <a:noFill/>
            <a:miter lim="800000"/>
            <a:headEnd/>
            <a:tailEnd/>
          </a:ln>
          <a:effectLst/>
        </p:spPr>
        <p:txBody>
          <a:bodyPr wrap="square">
            <a:spAutoFit/>
          </a:bodyPr>
          <a:lstStyle/>
          <a:p>
            <a:r>
              <a:rPr lang="zh-CN" sz="2400" b="1" dirty="0">
                <a:latin typeface="+mj-ea"/>
                <a:ea typeface="+mj-ea"/>
              </a:rPr>
              <a:t>第二个字母选定后，再按条件概率</a:t>
            </a:r>
            <a:r>
              <a:rPr lang="zh-CN" sz="2400" b="1" dirty="0" smtClean="0">
                <a:latin typeface="+mj-ea"/>
                <a:ea typeface="+mj-ea"/>
              </a:rPr>
              <a:t>选第三</a:t>
            </a:r>
            <a:r>
              <a:rPr lang="zh-CN" sz="2400" b="1" dirty="0">
                <a:latin typeface="+mj-ea"/>
                <a:ea typeface="+mj-ea"/>
              </a:rPr>
              <a:t>个。</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01"/>
                                        </p:tgtEl>
                                        <p:attrNameLst>
                                          <p:attrName>style.visibility</p:attrName>
                                        </p:attrNameLst>
                                      </p:cBhvr>
                                      <p:to>
                                        <p:strVal val="visible"/>
                                      </p:to>
                                    </p:set>
                                    <p:animEffect transition="in" filter="wipe(left)">
                                      <p:cBhvr>
                                        <p:cTn id="17" dur="1000"/>
                                        <p:tgtEl>
                                          <p:spTgt spid="55301"/>
                                        </p:tgtEl>
                                      </p:cBhvr>
                                    </p:animEffect>
                                  </p:childTnLst>
                                </p:cTn>
                              </p:par>
                              <p:par>
                                <p:cTn id="18" presetID="22" presetClass="entr" presetSubtype="8" fill="hold" nodeType="withEffect">
                                  <p:stCondLst>
                                    <p:cond delay="0"/>
                                  </p:stCondLst>
                                  <p:childTnLst>
                                    <p:set>
                                      <p:cBhvr>
                                        <p:cTn id="19" dur="1" fill="hold">
                                          <p:stCondLst>
                                            <p:cond delay="0"/>
                                          </p:stCondLst>
                                        </p:cTn>
                                        <p:tgtEl>
                                          <p:spTgt spid="55302"/>
                                        </p:tgtEl>
                                        <p:attrNameLst>
                                          <p:attrName>style.visibility</p:attrName>
                                        </p:attrNameLst>
                                      </p:cBhvr>
                                      <p:to>
                                        <p:strVal val="visible"/>
                                      </p:to>
                                    </p:set>
                                    <p:animEffect transition="in" filter="wipe(left)">
                                      <p:cBhvr>
                                        <p:cTn id="20" dur="1000"/>
                                        <p:tgtEl>
                                          <p:spTgt spid="55302"/>
                                        </p:tgtEl>
                                      </p:cBhvr>
                                    </p:animEffect>
                                  </p:childTnLst>
                                </p:cTn>
                              </p:par>
                              <p:par>
                                <p:cTn id="21" presetID="22" presetClass="entr" presetSubtype="8"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10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10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10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5307"/>
                                        </p:tgtEl>
                                        <p:attrNameLst>
                                          <p:attrName>style.visibility</p:attrName>
                                        </p:attrNameLst>
                                      </p:cBhvr>
                                      <p:to>
                                        <p:strVal val="visible"/>
                                      </p:to>
                                    </p:set>
                                    <p:animEffect transition="in" filter="wipe(left)">
                                      <p:cBhvr>
                                        <p:cTn id="43" dur="1000"/>
                                        <p:tgtEl>
                                          <p:spTgt spid="55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utoUpdateAnimBg="0"/>
      <p:bldP spid="2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1" name="Rectangle 11"/>
          <p:cNvSpPr>
            <a:spLocks noChangeArrowheads="1"/>
          </p:cNvSpPr>
          <p:nvPr/>
        </p:nvSpPr>
        <p:spPr bwMode="auto">
          <a:xfrm>
            <a:off x="539553" y="1196752"/>
            <a:ext cx="7920879" cy="46166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b="1" dirty="0" smtClean="0">
                <a:solidFill>
                  <a:srgbClr val="C00000"/>
                </a:solidFill>
                <a:latin typeface="+mj-ea"/>
                <a:ea typeface="+mj-ea"/>
              </a:rPr>
              <a:t>2. </a:t>
            </a:r>
            <a:r>
              <a:rPr lang="zh-CN" sz="2400" b="1" dirty="0" smtClean="0">
                <a:solidFill>
                  <a:srgbClr val="C00000"/>
                </a:solidFill>
                <a:latin typeface="+mj-ea"/>
                <a:ea typeface="+mj-ea"/>
              </a:rPr>
              <a:t>类似</a:t>
            </a:r>
            <a:r>
              <a:rPr lang="zh-CN" sz="2400" b="1" dirty="0">
                <a:solidFill>
                  <a:srgbClr val="C00000"/>
                </a:solidFill>
                <a:latin typeface="+mj-ea"/>
                <a:ea typeface="+mj-ea"/>
              </a:rPr>
              <a:t>地</a:t>
            </a:r>
            <a:r>
              <a:rPr lang="zh-CN" sz="2400" b="1" dirty="0" smtClean="0">
                <a:solidFill>
                  <a:srgbClr val="C00000"/>
                </a:solidFill>
                <a:latin typeface="+mj-ea"/>
                <a:ea typeface="+mj-ea"/>
              </a:rPr>
              <a:t>，近似</a:t>
            </a:r>
            <a:r>
              <a:rPr lang="zh-CN" sz="2400" b="1" dirty="0">
                <a:solidFill>
                  <a:srgbClr val="C00000"/>
                </a:solidFill>
                <a:latin typeface="+mj-ea"/>
                <a:ea typeface="+mj-ea"/>
              </a:rPr>
              <a:t>为二阶马尔可夫信源。</a:t>
            </a:r>
          </a:p>
        </p:txBody>
      </p:sp>
      <p:grpSp>
        <p:nvGrpSpPr>
          <p:cNvPr id="3" name="Group 12"/>
          <p:cNvGrpSpPr>
            <a:grpSpLocks/>
          </p:cNvGrpSpPr>
          <p:nvPr/>
        </p:nvGrpSpPr>
        <p:grpSpPr bwMode="auto">
          <a:xfrm>
            <a:off x="4599409" y="1700808"/>
            <a:ext cx="3017838" cy="466725"/>
            <a:chOff x="0" y="0"/>
            <a:chExt cx="1901" cy="294"/>
          </a:xfrm>
        </p:grpSpPr>
        <p:graphicFrame>
          <p:nvGraphicFramePr>
            <p:cNvPr id="56333" name="Object 13"/>
            <p:cNvGraphicFramePr>
              <a:graphicFrameLocks noChangeAspect="1"/>
            </p:cNvGraphicFramePr>
            <p:nvPr>
              <p:extLst>
                <p:ext uri="{D42A27DB-BD31-4B8C-83A1-F6EECF244321}">
                  <p14:modId xmlns:p14="http://schemas.microsoft.com/office/powerpoint/2010/main" val="264535841"/>
                </p:ext>
              </p:extLst>
            </p:nvPr>
          </p:nvGraphicFramePr>
          <p:xfrm>
            <a:off x="0" y="46"/>
            <a:ext cx="493" cy="248"/>
          </p:xfrm>
          <a:graphic>
            <a:graphicData uri="http://schemas.openxmlformats.org/presentationml/2006/ole">
              <mc:AlternateContent xmlns:mc="http://schemas.openxmlformats.org/markup-compatibility/2006">
                <mc:Choice xmlns:v="urn:schemas-microsoft-com:vml" Requires="v">
                  <p:oleObj spid="_x0000_s519522" name="Equation" r:id="rId3" imgW="355320" imgH="177480" progId="Equation.DSMT4">
                    <p:embed/>
                  </p:oleObj>
                </mc:Choice>
                <mc:Fallback>
                  <p:oleObj name="Equation" r:id="rId3" imgW="355320" imgH="177480" progId="Equation.DSMT4">
                    <p:embed/>
                    <p:pic>
                      <p:nvPicPr>
                        <p:cNvPr id="0" name="Picture 90"/>
                        <p:cNvPicPr>
                          <a:picLocks noChangeAspect="1" noChangeArrowheads="1"/>
                        </p:cNvPicPr>
                        <p:nvPr/>
                      </p:nvPicPr>
                      <p:blipFill>
                        <a:blip r:embed="rId4"/>
                        <a:srcRect/>
                        <a:stretch>
                          <a:fillRect/>
                        </a:stretch>
                      </p:blipFill>
                      <p:spPr bwMode="auto">
                        <a:xfrm>
                          <a:off x="0" y="46"/>
                          <a:ext cx="493" cy="24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4" name="Rectangle 14"/>
            <p:cNvSpPr>
              <a:spLocks noChangeArrowheads="1"/>
            </p:cNvSpPr>
            <p:nvPr/>
          </p:nvSpPr>
          <p:spPr bwMode="auto">
            <a:xfrm>
              <a:off x="463" y="0"/>
              <a:ext cx="1438" cy="291"/>
            </a:xfrm>
            <a:prstGeom prst="rect">
              <a:avLst/>
            </a:prstGeom>
            <a:noFill/>
            <a:ln w="9525">
              <a:noFill/>
              <a:miter lim="800000"/>
              <a:headEnd/>
              <a:tailEnd/>
            </a:ln>
            <a:effectLst/>
          </p:spPr>
          <p:txBody>
            <a:bodyPr>
              <a:spAutoFit/>
            </a:bodyPr>
            <a:lstStyle/>
            <a:p>
              <a:r>
                <a:rPr lang="zh-CN" sz="2400" b="1" dirty="0">
                  <a:latin typeface="+mj-ea"/>
                  <a:ea typeface="+mj-ea"/>
                </a:rPr>
                <a:t>比特</a:t>
              </a:r>
              <a:r>
                <a:rPr lang="zh-CN" altLang="zh-CN" sz="2400" b="1" dirty="0">
                  <a:latin typeface="+mj-ea"/>
                  <a:ea typeface="+mj-ea"/>
                </a:rPr>
                <a:t>/</a:t>
              </a:r>
              <a:r>
                <a:rPr lang="zh-CN" sz="2400" b="1" dirty="0">
                  <a:latin typeface="+mj-ea"/>
                  <a:ea typeface="+mj-ea"/>
                </a:rPr>
                <a:t>符号</a:t>
              </a:r>
            </a:p>
          </p:txBody>
        </p:sp>
      </p:grpSp>
      <p:graphicFrame>
        <p:nvGraphicFramePr>
          <p:cNvPr id="56336" name="Object 16"/>
          <p:cNvGraphicFramePr>
            <a:graphicFrameLocks noChangeAspect="1"/>
          </p:cNvGraphicFramePr>
          <p:nvPr>
            <p:extLst>
              <p:ext uri="{D42A27DB-BD31-4B8C-83A1-F6EECF244321}">
                <p14:modId xmlns:p14="http://schemas.microsoft.com/office/powerpoint/2010/main" val="150261683"/>
              </p:ext>
            </p:extLst>
          </p:nvPr>
        </p:nvGraphicFramePr>
        <p:xfrm>
          <a:off x="1619672" y="1732558"/>
          <a:ext cx="3070225" cy="503237"/>
        </p:xfrm>
        <a:graphic>
          <a:graphicData uri="http://schemas.openxmlformats.org/presentationml/2006/ole">
            <mc:AlternateContent xmlns:mc="http://schemas.openxmlformats.org/markup-compatibility/2006">
              <mc:Choice xmlns:v="urn:schemas-microsoft-com:vml" Requires="v">
                <p:oleObj spid="_x0000_s519523" name="Equation" r:id="rId5" imgW="1396800" imgH="228600" progId="Equation.DSMT4">
                  <p:embed/>
                </p:oleObj>
              </mc:Choice>
              <mc:Fallback>
                <p:oleObj name="Equation" r:id="rId5" imgW="1396800" imgH="228600" progId="Equation.DSMT4">
                  <p:embed/>
                  <p:pic>
                    <p:nvPicPr>
                      <p:cNvPr id="0" name="Picture 91"/>
                      <p:cNvPicPr>
                        <a:picLocks noChangeAspect="1" noChangeArrowheads="1"/>
                      </p:cNvPicPr>
                      <p:nvPr/>
                    </p:nvPicPr>
                    <p:blipFill>
                      <a:blip r:embed="rId6"/>
                      <a:srcRect/>
                      <a:stretch>
                        <a:fillRect/>
                      </a:stretch>
                    </p:blipFill>
                    <p:spPr bwMode="auto">
                      <a:xfrm>
                        <a:off x="1619672" y="1732558"/>
                        <a:ext cx="3070225"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8" name="Rectangle 18"/>
          <p:cNvSpPr>
            <a:spLocks noChangeArrowheads="1"/>
          </p:cNvSpPr>
          <p:nvPr/>
        </p:nvSpPr>
        <p:spPr bwMode="auto">
          <a:xfrm>
            <a:off x="747142" y="2348880"/>
            <a:ext cx="3752850" cy="461665"/>
          </a:xfrm>
          <a:prstGeom prst="rect">
            <a:avLst/>
          </a:prstGeom>
          <a:noFill/>
          <a:ln w="9525">
            <a:noFill/>
            <a:miter lim="800000"/>
            <a:headEnd/>
            <a:tailEnd/>
          </a:ln>
          <a:effectLst/>
        </p:spPr>
        <p:txBody>
          <a:bodyPr>
            <a:spAutoFit/>
          </a:bodyPr>
          <a:lstStyle/>
          <a:p>
            <a:r>
              <a:rPr lang="zh-CN" sz="2400" b="1" dirty="0">
                <a:latin typeface="+mj-ea"/>
                <a:ea typeface="+mj-ea"/>
              </a:rPr>
              <a:t>输出结果实例：</a:t>
            </a:r>
          </a:p>
        </p:txBody>
      </p:sp>
      <p:sp>
        <p:nvSpPr>
          <p:cNvPr id="56340" name="Rectangle 20"/>
          <p:cNvSpPr>
            <a:spLocks noChangeArrowheads="1"/>
          </p:cNvSpPr>
          <p:nvPr/>
        </p:nvSpPr>
        <p:spPr bwMode="auto">
          <a:xfrm>
            <a:off x="755576" y="2924944"/>
            <a:ext cx="7704856" cy="1200329"/>
          </a:xfrm>
          <a:prstGeom prst="rect">
            <a:avLst/>
          </a:prstGeom>
          <a:noFill/>
          <a:ln w="9525">
            <a:noFill/>
            <a:miter lim="800000"/>
            <a:headEnd/>
            <a:tailEnd/>
          </a:ln>
          <a:effectLst/>
        </p:spPr>
        <p:txBody>
          <a:bodyPr wrap="square">
            <a:spAutoFit/>
          </a:bodyPr>
          <a:lstStyle/>
          <a:p>
            <a:r>
              <a:rPr lang="zh-CN" altLang="zh-CN" sz="2400" b="1" dirty="0">
                <a:latin typeface="+mj-ea"/>
                <a:ea typeface="+mj-ea"/>
              </a:rPr>
              <a:t>IANKS_</a:t>
            </a:r>
            <a:r>
              <a:rPr lang="zh-CN" altLang="zh-CN" sz="2400" b="1" dirty="0">
                <a:solidFill>
                  <a:srgbClr val="FF0066"/>
                </a:solidFill>
                <a:latin typeface="+mj-ea"/>
                <a:ea typeface="+mj-ea"/>
              </a:rPr>
              <a:t>CAN</a:t>
            </a:r>
            <a:r>
              <a:rPr lang="zh-CN" altLang="zh-CN" sz="2400" b="1" dirty="0">
                <a:latin typeface="+mj-ea"/>
                <a:ea typeface="+mj-ea"/>
              </a:rPr>
              <a:t>_OU_ANG_RLER_THTTED_</a:t>
            </a:r>
            <a:r>
              <a:rPr lang="zh-CN" altLang="zh-CN" sz="2400" b="1" dirty="0">
                <a:solidFill>
                  <a:srgbClr val="FF0066"/>
                </a:solidFill>
                <a:latin typeface="+mj-ea"/>
                <a:ea typeface="+mj-ea"/>
              </a:rPr>
              <a:t>OF</a:t>
            </a:r>
            <a:r>
              <a:rPr lang="zh-CN" altLang="zh-CN" sz="2400" b="1" dirty="0">
                <a:latin typeface="+mj-ea"/>
                <a:ea typeface="+mj-ea"/>
              </a:rPr>
              <a:t>_</a:t>
            </a:r>
            <a:r>
              <a:rPr lang="zh-CN" altLang="zh-CN" sz="2400" b="1" dirty="0">
                <a:solidFill>
                  <a:srgbClr val="FF0066"/>
                </a:solidFill>
                <a:latin typeface="+mj-ea"/>
                <a:ea typeface="+mj-ea"/>
              </a:rPr>
              <a:t>TO</a:t>
            </a:r>
            <a:r>
              <a:rPr lang="zh-CN" altLang="zh-CN" sz="2400" b="1" dirty="0">
                <a:latin typeface="+mj-ea"/>
                <a:ea typeface="+mj-ea"/>
              </a:rPr>
              <a:t>_SHOR_</a:t>
            </a:r>
            <a:r>
              <a:rPr lang="zh-CN" altLang="zh-CN" sz="2400" b="1" dirty="0">
                <a:solidFill>
                  <a:srgbClr val="FF0066"/>
                </a:solidFill>
                <a:latin typeface="+mj-ea"/>
                <a:ea typeface="+mj-ea"/>
              </a:rPr>
              <a:t>OF</a:t>
            </a:r>
            <a:r>
              <a:rPr lang="zh-CN" altLang="zh-CN" sz="2400" b="1" dirty="0">
                <a:latin typeface="+mj-ea"/>
                <a:ea typeface="+mj-ea"/>
              </a:rPr>
              <a:t>_</a:t>
            </a:r>
            <a:r>
              <a:rPr lang="zh-CN" altLang="zh-CN" sz="2400" b="1" dirty="0">
                <a:solidFill>
                  <a:srgbClr val="FF0066"/>
                </a:solidFill>
                <a:latin typeface="+mj-ea"/>
                <a:ea typeface="+mj-ea"/>
              </a:rPr>
              <a:t>TO</a:t>
            </a:r>
            <a:r>
              <a:rPr lang="zh-CN" altLang="zh-CN" sz="2400" b="1" dirty="0">
                <a:latin typeface="+mj-ea"/>
                <a:ea typeface="+mj-ea"/>
              </a:rPr>
              <a:t>_HAVEMEM_</a:t>
            </a:r>
            <a:r>
              <a:rPr lang="zh-CN" altLang="zh-CN" sz="2400" b="1" dirty="0">
                <a:solidFill>
                  <a:srgbClr val="FF0066"/>
                </a:solidFill>
                <a:latin typeface="+mj-ea"/>
                <a:ea typeface="+mj-ea"/>
              </a:rPr>
              <a:t>A</a:t>
            </a:r>
            <a:r>
              <a:rPr lang="zh-CN" altLang="zh-CN" sz="2400" b="1" dirty="0">
                <a:latin typeface="+mj-ea"/>
                <a:ea typeface="+mj-ea"/>
              </a:rPr>
              <a:t>_</a:t>
            </a:r>
            <a:r>
              <a:rPr lang="zh-CN" altLang="zh-CN" sz="2400" b="1" dirty="0">
                <a:solidFill>
                  <a:srgbClr val="FF0066"/>
                </a:solidFill>
                <a:latin typeface="+mj-ea"/>
                <a:ea typeface="+mj-ea"/>
              </a:rPr>
              <a:t>I</a:t>
            </a:r>
            <a:r>
              <a:rPr lang="zh-CN" altLang="zh-CN" sz="2400" b="1" dirty="0">
                <a:latin typeface="+mj-ea"/>
                <a:ea typeface="+mj-ea"/>
              </a:rPr>
              <a:t>_MAND_</a:t>
            </a:r>
            <a:r>
              <a:rPr lang="zh-CN" altLang="zh-CN" sz="2400" b="1" dirty="0">
                <a:solidFill>
                  <a:srgbClr val="FF0066"/>
                </a:solidFill>
                <a:latin typeface="+mj-ea"/>
                <a:ea typeface="+mj-ea"/>
              </a:rPr>
              <a:t>AND</a:t>
            </a:r>
            <a:r>
              <a:rPr lang="zh-CN" altLang="zh-CN" sz="2400" b="1" dirty="0">
                <a:latin typeface="+mj-ea"/>
                <a:ea typeface="+mj-ea"/>
              </a:rPr>
              <a:t>_</a:t>
            </a:r>
            <a:r>
              <a:rPr lang="zh-CN" altLang="zh-CN" sz="2400" b="1" dirty="0">
                <a:solidFill>
                  <a:srgbClr val="FF0066"/>
                </a:solidFill>
                <a:latin typeface="+mj-ea"/>
                <a:ea typeface="+mj-ea"/>
              </a:rPr>
              <a:t>BUT</a:t>
            </a:r>
            <a:r>
              <a:rPr lang="zh-CN" altLang="zh-CN" sz="2400" b="1" dirty="0">
                <a:latin typeface="+mj-ea"/>
                <a:ea typeface="+mj-ea"/>
              </a:rPr>
              <a:t>_WHISS_ITABLY_THERVEREER…</a:t>
            </a:r>
          </a:p>
        </p:txBody>
      </p:sp>
      <p:sp>
        <p:nvSpPr>
          <p:cNvPr id="4" name="标题 3"/>
          <p:cNvSpPr>
            <a:spLocks noGrp="1"/>
          </p:cNvSpPr>
          <p:nvPr>
            <p:ph type="title"/>
          </p:nvPr>
        </p:nvSpPr>
        <p:spPr/>
        <p:txBody>
          <a:bodyPr/>
          <a:lstStyle/>
          <a:p>
            <a:r>
              <a:rPr lang="zh-CN" altLang="en-US" dirty="0" smtClean="0"/>
              <a:t>英语信源分析</a:t>
            </a:r>
            <a:r>
              <a:rPr lang="en-US" altLang="zh-CN" dirty="0" smtClean="0"/>
              <a:t>3</a:t>
            </a:r>
            <a:r>
              <a:rPr lang="zh-CN" altLang="en-US" dirty="0" smtClean="0"/>
              <a:t>（续）</a:t>
            </a:r>
            <a:endParaRPr lang="zh-CN" altLang="en-US" dirty="0"/>
          </a:p>
        </p:txBody>
      </p:sp>
      <p:sp>
        <p:nvSpPr>
          <p:cNvPr id="17" name="灯片编号占位符 5"/>
          <p:cNvSpPr>
            <a:spLocks noGrp="1"/>
          </p:cNvSpPr>
          <p:nvPr>
            <p:ph type="sldNum" sz="quarter" idx="12"/>
          </p:nvPr>
        </p:nvSpPr>
        <p:spPr/>
        <p:txBody>
          <a:bodyPr/>
          <a:lstStyle/>
          <a:p>
            <a:fld id="{9C5F0529-2256-4886-844A-82A95175C9CB}" type="slidenum">
              <a:rPr lang="en-US" altLang="zh-CN" smtClean="0"/>
              <a:pPr/>
              <a:t>59</a:t>
            </a:fld>
            <a:endParaRPr lang="en-US" altLang="zh-CN" dirty="0"/>
          </a:p>
        </p:txBody>
      </p:sp>
      <p:grpSp>
        <p:nvGrpSpPr>
          <p:cNvPr id="18" name="Group 3"/>
          <p:cNvGrpSpPr>
            <a:grpSpLocks/>
          </p:cNvGrpSpPr>
          <p:nvPr/>
        </p:nvGrpSpPr>
        <p:grpSpPr bwMode="auto">
          <a:xfrm>
            <a:off x="1835696" y="4869160"/>
            <a:ext cx="4059238" cy="909638"/>
            <a:chOff x="0" y="0"/>
            <a:chExt cx="2557" cy="573"/>
          </a:xfrm>
        </p:grpSpPr>
        <p:sp>
          <p:nvSpPr>
            <p:cNvPr id="19" name="Text Box 4"/>
            <p:cNvSpPr txBox="1">
              <a:spLocks noChangeArrowheads="1"/>
            </p:cNvSpPr>
            <p:nvPr/>
          </p:nvSpPr>
          <p:spPr bwMode="auto">
            <a:xfrm>
              <a:off x="653" y="0"/>
              <a:ext cx="349" cy="560"/>
            </a:xfrm>
            <a:prstGeom prst="rect">
              <a:avLst/>
            </a:prstGeom>
            <a:noFill/>
            <a:ln w="9525">
              <a:noFill/>
              <a:miter lim="800000"/>
              <a:headEnd/>
              <a:tailEnd/>
            </a:ln>
            <a:effectLst/>
          </p:spPr>
          <p:txBody>
            <a:bodyPr vert="eaVert">
              <a:spAutoFit/>
            </a:bodyPr>
            <a:lstStyle/>
            <a:p>
              <a:pPr>
                <a:spcBef>
                  <a:spcPct val="50000"/>
                </a:spcBef>
              </a:pPr>
              <a:r>
                <a:rPr lang="zh-CN" altLang="zh-CN" sz="2400" b="1" dirty="0">
                  <a:latin typeface="+mj-ea"/>
                  <a:ea typeface="+mj-ea"/>
                </a:rPr>
                <a:t>…</a:t>
              </a:r>
            </a:p>
          </p:txBody>
        </p:sp>
        <p:grpSp>
          <p:nvGrpSpPr>
            <p:cNvPr id="20" name="Group 5"/>
            <p:cNvGrpSpPr>
              <a:grpSpLocks/>
            </p:cNvGrpSpPr>
            <p:nvPr/>
          </p:nvGrpSpPr>
          <p:grpSpPr bwMode="auto">
            <a:xfrm>
              <a:off x="0" y="245"/>
              <a:ext cx="2557" cy="328"/>
              <a:chOff x="0" y="0"/>
              <a:chExt cx="2557" cy="328"/>
            </a:xfrm>
          </p:grpSpPr>
          <p:graphicFrame>
            <p:nvGraphicFramePr>
              <p:cNvPr id="21" name="Object 6"/>
              <p:cNvGraphicFramePr>
                <a:graphicFrameLocks noChangeAspect="1"/>
              </p:cNvGraphicFramePr>
              <p:nvPr>
                <p:extLst>
                  <p:ext uri="{D42A27DB-BD31-4B8C-83A1-F6EECF244321}">
                    <p14:modId xmlns:p14="http://schemas.microsoft.com/office/powerpoint/2010/main" val="94160762"/>
                  </p:ext>
                </p:extLst>
              </p:nvPr>
            </p:nvGraphicFramePr>
            <p:xfrm>
              <a:off x="0" y="11"/>
              <a:ext cx="829" cy="317"/>
            </p:xfrm>
            <a:graphic>
              <a:graphicData uri="http://schemas.openxmlformats.org/presentationml/2006/ole">
                <mc:AlternateContent xmlns:mc="http://schemas.openxmlformats.org/markup-compatibility/2006">
                  <mc:Choice xmlns:v="urn:schemas-microsoft-com:vml" Requires="v">
                    <p:oleObj spid="_x0000_s519524" name="Equation" r:id="rId7" imgW="596880" imgH="228600" progId="Equation.DSMT4">
                      <p:embed/>
                    </p:oleObj>
                  </mc:Choice>
                  <mc:Fallback>
                    <p:oleObj name="Equation" r:id="rId7" imgW="596880" imgH="228600" progId="Equation.DSMT4">
                      <p:embed/>
                      <p:pic>
                        <p:nvPicPr>
                          <p:cNvPr id="0" name="Picture 92"/>
                          <p:cNvPicPr>
                            <a:picLocks noChangeAspect="1" noChangeArrowheads="1"/>
                          </p:cNvPicPr>
                          <p:nvPr/>
                        </p:nvPicPr>
                        <p:blipFill>
                          <a:blip r:embed="rId8"/>
                          <a:srcRect/>
                          <a:stretch>
                            <a:fillRect/>
                          </a:stretch>
                        </p:blipFill>
                        <p:spPr bwMode="auto">
                          <a:xfrm>
                            <a:off x="0" y="11"/>
                            <a:ext cx="829"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7"/>
              <p:cNvSpPr>
                <a:spLocks noChangeArrowheads="1"/>
              </p:cNvSpPr>
              <p:nvPr/>
            </p:nvSpPr>
            <p:spPr bwMode="auto">
              <a:xfrm>
                <a:off x="855" y="0"/>
                <a:ext cx="1702" cy="291"/>
              </a:xfrm>
              <a:prstGeom prst="rect">
                <a:avLst/>
              </a:prstGeom>
              <a:noFill/>
              <a:ln w="9525">
                <a:noFill/>
                <a:miter lim="800000"/>
                <a:headEnd/>
                <a:tailEnd/>
              </a:ln>
              <a:effectLst/>
            </p:spPr>
            <p:txBody>
              <a:bodyPr>
                <a:spAutoFit/>
              </a:bodyPr>
              <a:lstStyle/>
              <a:p>
                <a:r>
                  <a:rPr lang="zh-CN" sz="2400" b="1">
                    <a:latin typeface="+mj-ea"/>
                    <a:ea typeface="+mj-ea"/>
                  </a:rPr>
                  <a:t>比特</a:t>
                </a:r>
                <a:r>
                  <a:rPr lang="zh-CN" altLang="zh-CN" sz="2400" b="1">
                    <a:latin typeface="+mj-ea"/>
                    <a:ea typeface="+mj-ea"/>
                  </a:rPr>
                  <a:t>/</a:t>
                </a:r>
                <a:r>
                  <a:rPr lang="zh-CN" sz="2400" b="1">
                    <a:latin typeface="+mj-ea"/>
                    <a:ea typeface="+mj-ea"/>
                  </a:rPr>
                  <a:t>符号</a:t>
                </a:r>
              </a:p>
            </p:txBody>
          </p:sp>
        </p:grpSp>
      </p:grpSp>
      <p:sp>
        <p:nvSpPr>
          <p:cNvPr id="23" name="Rectangle 8"/>
          <p:cNvSpPr>
            <a:spLocks noChangeArrowheads="1"/>
          </p:cNvSpPr>
          <p:nvPr/>
        </p:nvSpPr>
        <p:spPr bwMode="auto">
          <a:xfrm>
            <a:off x="467544" y="4365104"/>
            <a:ext cx="7992888" cy="46166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b="1" dirty="0" smtClean="0">
                <a:solidFill>
                  <a:srgbClr val="C00000"/>
                </a:solidFill>
                <a:latin typeface="+mj-ea"/>
                <a:ea typeface="+mj-ea"/>
              </a:rPr>
              <a:t>3. </a:t>
            </a:r>
            <a:r>
              <a:rPr lang="zh-CN" sz="2400" b="1" dirty="0" smtClean="0">
                <a:solidFill>
                  <a:srgbClr val="C00000"/>
                </a:solidFill>
                <a:latin typeface="+mj-ea"/>
                <a:ea typeface="+mj-ea"/>
              </a:rPr>
              <a:t>类似</a:t>
            </a:r>
            <a:r>
              <a:rPr lang="zh-CN" sz="2400" b="1" dirty="0">
                <a:solidFill>
                  <a:srgbClr val="C00000"/>
                </a:solidFill>
                <a:latin typeface="+mj-ea"/>
                <a:ea typeface="+mj-ea"/>
              </a:rPr>
              <a:t>地，可将英语信源近似为三阶、四阶        。</a:t>
            </a:r>
          </a:p>
        </p:txBody>
      </p:sp>
      <p:sp>
        <p:nvSpPr>
          <p:cNvPr id="24" name="Rectangle 9"/>
          <p:cNvSpPr>
            <a:spLocks noChangeArrowheads="1"/>
          </p:cNvSpPr>
          <p:nvPr/>
        </p:nvSpPr>
        <p:spPr bwMode="auto">
          <a:xfrm>
            <a:off x="6372200" y="4365104"/>
            <a:ext cx="2279650" cy="461665"/>
          </a:xfrm>
          <a:prstGeom prst="rect">
            <a:avLst/>
          </a:prstGeom>
          <a:noFill/>
          <a:ln w="9525">
            <a:noFill/>
            <a:miter lim="800000"/>
            <a:headEnd/>
            <a:tailEnd/>
          </a:ln>
          <a:effectLst/>
        </p:spPr>
        <p:txBody>
          <a:bodyPr>
            <a:spAutoFit/>
          </a:bodyPr>
          <a:lstStyle/>
          <a:p>
            <a:r>
              <a:rPr lang="zh-CN" altLang="zh-CN" sz="2400" b="1" dirty="0">
                <a:latin typeface="+mj-ea"/>
                <a:ea typeface="+mj-ea"/>
              </a:rPr>
              <a:t>…</a:t>
            </a:r>
          </a:p>
        </p:txBody>
      </p:sp>
      <p:sp>
        <p:nvSpPr>
          <p:cNvPr id="25" name="Rectangle 3"/>
          <p:cNvSpPr txBox="1">
            <a:spLocks noChangeArrowheads="1"/>
          </p:cNvSpPr>
          <p:nvPr/>
        </p:nvSpPr>
        <p:spPr>
          <a:xfrm>
            <a:off x="467544" y="5733256"/>
            <a:ext cx="786956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R="0" lvl="0" indent="-228600" algn="l" defTabSz="914400" rtl="0" eaLnBrk="1" fontAlgn="auto" latinLnBrk="0" hangingPunct="1">
              <a:spcBef>
                <a:spcPct val="0"/>
              </a:spcBef>
              <a:spcAft>
                <a:spcPts val="0"/>
              </a:spcAft>
              <a:buClr>
                <a:schemeClr val="accent1"/>
              </a:buClr>
              <a:buSzTx/>
              <a:tabLst/>
              <a:defRPr/>
            </a:pPr>
            <a:r>
              <a:rPr kumimoji="0" lang="zh-CN" altLang="en-US" sz="2400" b="1" i="0" u="none" strike="noStrike" kern="1200" cap="none" spc="0" normalizeH="0" baseline="0" noProof="0" dirty="0" smtClean="0">
                <a:ln>
                  <a:noFill/>
                </a:ln>
                <a:solidFill>
                  <a:srgbClr val="0000FF"/>
                </a:solidFill>
                <a:effectLst/>
                <a:uLnTx/>
                <a:uFillTx/>
                <a:latin typeface="Century Schoolbook" pitchFamily="18" charset="0"/>
                <a:ea typeface="微软雅黑" pitchFamily="34" charset="-122"/>
                <a:cs typeface="+mn-cs"/>
              </a:rPr>
              <a:t>      依赖关系越多，及马尔科夫信源的阶数越高，输出的序列越接近实际情况。</a:t>
            </a:r>
            <a:endParaRPr kumimoji="0" lang="zh-CN" altLang="en-US" sz="2400" b="1" i="0" u="none" strike="noStrike" kern="1200" cap="none" spc="0" normalizeH="0" baseline="0" noProof="0" dirty="0">
              <a:ln>
                <a:noFill/>
              </a:ln>
              <a:solidFill>
                <a:srgbClr val="0000FF"/>
              </a:solidFill>
              <a:effectLst/>
              <a:uLnTx/>
              <a:uFillTx/>
              <a:latin typeface="Century Schoolbook" pitchFamily="18" charset="0"/>
              <a:ea typeface="微软雅黑" pitchFamily="34"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3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6338"/>
                                        </p:tgtEl>
                                        <p:attrNameLst>
                                          <p:attrName>style.visibility</p:attrName>
                                        </p:attrNameLst>
                                      </p:cBhvr>
                                      <p:to>
                                        <p:strVal val="visible"/>
                                      </p:to>
                                    </p:set>
                                    <p:animEffect transition="in" filter="wipe(left)">
                                      <p:cBhvr>
                                        <p:cTn id="14" dur="1000"/>
                                        <p:tgtEl>
                                          <p:spTgt spid="56338"/>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63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2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1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8" grpId="0" autoUpdateAnimBg="0"/>
      <p:bldP spid="56340" grpId="0"/>
      <p:bldP spid="23"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离散平稳无记忆信源</a:t>
            </a:r>
            <a:endParaRPr lang="zh-CN" altLang="en-US" dirty="0"/>
          </a:p>
        </p:txBody>
      </p:sp>
      <p:sp>
        <p:nvSpPr>
          <p:cNvPr id="3" name="内容占位符 2"/>
          <p:cNvSpPr>
            <a:spLocks noGrp="1"/>
          </p:cNvSpPr>
          <p:nvPr>
            <p:ph idx="1"/>
          </p:nvPr>
        </p:nvSpPr>
        <p:spPr/>
        <p:txBody>
          <a:bodyPr>
            <a:normAutofit/>
          </a:bodyPr>
          <a:lstStyle/>
          <a:p>
            <a:pPr>
              <a:buNone/>
            </a:pPr>
            <a:r>
              <a:rPr lang="zh-CN" altLang="en-US" sz="2400" dirty="0" smtClean="0">
                <a:latin typeface="微软雅黑" pitchFamily="34" charset="-122"/>
                <a:ea typeface="微软雅黑" pitchFamily="34" charset="-122"/>
              </a:rPr>
              <a:t>定义：</a:t>
            </a:r>
            <a:endParaRPr lang="en-US" altLang="zh-CN" sz="2400" dirty="0" smtClean="0">
              <a:latin typeface="微软雅黑" pitchFamily="34" charset="-122"/>
              <a:ea typeface="微软雅黑" pitchFamily="34" charset="-122"/>
            </a:endParaRPr>
          </a:p>
          <a:p>
            <a:pPr lvl="1"/>
            <a:r>
              <a:rPr lang="zh-CN" altLang="en-US" sz="2200" dirty="0" smtClean="0">
                <a:latin typeface="微软雅黑" pitchFamily="34" charset="-122"/>
                <a:ea typeface="微软雅黑" pitchFamily="34" charset="-122"/>
              </a:rPr>
              <a:t>假定随机变量序列的长度是有限的，信源输出的消息序列中，符号之间</a:t>
            </a:r>
            <a:r>
              <a:rPr lang="zh-CN" altLang="en-US" sz="2200" dirty="0" smtClean="0">
                <a:solidFill>
                  <a:srgbClr val="FF0000"/>
                </a:solidFill>
                <a:latin typeface="微软雅黑" pitchFamily="34" charset="-122"/>
                <a:ea typeface="微软雅黑" pitchFamily="34" charset="-122"/>
              </a:rPr>
              <a:t>无相互依赖关系</a:t>
            </a:r>
            <a:r>
              <a:rPr lang="zh-CN" altLang="en-US" sz="2200" dirty="0" smtClean="0">
                <a:latin typeface="微软雅黑" pitchFamily="34" charset="-122"/>
                <a:ea typeface="微软雅黑" pitchFamily="34" charset="-122"/>
              </a:rPr>
              <a:t>，这类信源称</a:t>
            </a:r>
            <a:r>
              <a:rPr lang="zh-CN" altLang="en-US" sz="2200" dirty="0" smtClean="0">
                <a:solidFill>
                  <a:srgbClr val="0000FF"/>
                </a:solidFill>
                <a:latin typeface="微软雅黑" pitchFamily="34" charset="-122"/>
                <a:ea typeface="微软雅黑" pitchFamily="34" charset="-122"/>
              </a:rPr>
              <a:t>离散平稳无记忆信源</a:t>
            </a:r>
            <a:endParaRPr lang="en-US" altLang="zh-CN" sz="2200" dirty="0" smtClean="0">
              <a:solidFill>
                <a:srgbClr val="0000FF"/>
              </a:solidFill>
              <a:latin typeface="微软雅黑" pitchFamily="34" charset="-122"/>
              <a:ea typeface="微软雅黑" pitchFamily="34" charset="-122"/>
            </a:endParaRPr>
          </a:p>
          <a:p>
            <a:pPr lvl="1"/>
            <a:r>
              <a:rPr lang="zh-CN" altLang="en-US" sz="2200" dirty="0" smtClean="0">
                <a:latin typeface="微软雅黑" pitchFamily="34" charset="-122"/>
                <a:ea typeface="微软雅黑" pitchFamily="34" charset="-122"/>
              </a:rPr>
              <a:t>又称：</a:t>
            </a:r>
            <a:r>
              <a:rPr lang="zh-CN" altLang="en-US" sz="2200" dirty="0" smtClean="0">
                <a:solidFill>
                  <a:srgbClr val="0000FF"/>
                </a:solidFill>
                <a:latin typeface="微软雅黑" pitchFamily="34" charset="-122"/>
                <a:ea typeface="微软雅黑" pitchFamily="34" charset="-122"/>
              </a:rPr>
              <a:t>单符号离散平稳无记忆信源的扩展信源</a:t>
            </a:r>
            <a:endParaRPr lang="en-US" altLang="zh-CN" sz="2200" dirty="0" smtClean="0">
              <a:solidFill>
                <a:srgbClr val="0000FF"/>
              </a:solidFill>
              <a:latin typeface="微软雅黑" pitchFamily="34" charset="-122"/>
              <a:ea typeface="微软雅黑" pitchFamily="34" charset="-122"/>
            </a:endParaRPr>
          </a:p>
          <a:p>
            <a:pPr lvl="1">
              <a:buNone/>
            </a:pPr>
            <a:r>
              <a:rPr lang="en-US" altLang="zh-CN" sz="2200" dirty="0" smtClean="0">
                <a:solidFill>
                  <a:srgbClr val="FFC000"/>
                </a:solidFill>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序列长度就是</a:t>
            </a:r>
            <a:r>
              <a:rPr lang="zh-CN" altLang="en-US" sz="2200" dirty="0" smtClean="0">
                <a:solidFill>
                  <a:srgbClr val="FF0000"/>
                </a:solidFill>
                <a:latin typeface="微软雅黑" pitchFamily="34" charset="-122"/>
                <a:ea typeface="微软雅黑" pitchFamily="34" charset="-122"/>
              </a:rPr>
              <a:t>扩展次数</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如：</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离散无记忆信源的二次扩展信源</a:t>
            </a:r>
            <a:endParaRPr lang="en-US" altLang="zh-CN" sz="2400" dirty="0" smtClean="0">
              <a:latin typeface="微软雅黑" pitchFamily="34" charset="-122"/>
              <a:ea typeface="微软雅黑" pitchFamily="34" charset="-122"/>
            </a:endParaRPr>
          </a:p>
          <a:p>
            <a:endParaRPr lang="zh-CN" altLang="en-US" sz="2400" dirty="0" smtClean="0">
              <a:latin typeface="微软雅黑" pitchFamily="34" charset="-122"/>
              <a:ea typeface="微软雅黑" pitchFamily="34" charset="-122"/>
            </a:endParaRPr>
          </a:p>
          <a:p>
            <a:pPr lvl="1"/>
            <a:r>
              <a:rPr lang="zh-CN" altLang="en-US" sz="2200" dirty="0" smtClean="0">
                <a:latin typeface="微软雅黑" pitchFamily="34" charset="-122"/>
              </a:rPr>
              <a:t>输出消息是符号序列，分组发出，</a:t>
            </a:r>
            <a:r>
              <a:rPr lang="zh-CN" altLang="en-US" sz="2200" u="sng" dirty="0" smtClean="0">
                <a:latin typeface="微软雅黑" pitchFamily="34" charset="-122"/>
              </a:rPr>
              <a:t>每两个符号构成一组</a:t>
            </a:r>
            <a:endParaRPr lang="en-US" altLang="zh-CN" sz="2200" u="sng" dirty="0" smtClean="0">
              <a:latin typeface="微软雅黑" pitchFamily="34" charset="-122"/>
            </a:endParaRPr>
          </a:p>
          <a:p>
            <a:pPr lvl="1">
              <a:buNone/>
            </a:pPr>
            <a:r>
              <a:rPr lang="zh-CN" altLang="en-US" sz="2200" dirty="0" smtClean="0">
                <a:latin typeface="+mj-ea"/>
                <a:ea typeface="+mj-ea"/>
              </a:rPr>
              <a:t>   若单符号信源为二进制信源</a:t>
            </a:r>
            <a:r>
              <a:rPr lang="en-US" altLang="zh-CN" sz="2200" dirty="0" smtClean="0">
                <a:latin typeface="+mj-ea"/>
                <a:ea typeface="+mj-ea"/>
              </a:rPr>
              <a:t>{0</a:t>
            </a:r>
            <a:r>
              <a:rPr lang="zh-CN" altLang="en-US" sz="2200" dirty="0" smtClean="0">
                <a:latin typeface="+mj-ea"/>
                <a:ea typeface="+mj-ea"/>
              </a:rPr>
              <a:t>，</a:t>
            </a:r>
            <a:r>
              <a:rPr lang="en-US" altLang="zh-CN" sz="2200" dirty="0" smtClean="0">
                <a:latin typeface="+mj-ea"/>
                <a:ea typeface="+mj-ea"/>
              </a:rPr>
              <a:t>1}</a:t>
            </a:r>
            <a:r>
              <a:rPr lang="zh-CN" altLang="en-US" sz="2200" dirty="0" smtClean="0">
                <a:latin typeface="+mj-ea"/>
                <a:ea typeface="+mj-ea"/>
              </a:rPr>
              <a:t>，经二次扩展，变成了：</a:t>
            </a:r>
            <a:endParaRPr lang="en-US" altLang="zh-CN" sz="2200" dirty="0" smtClean="0">
              <a:latin typeface="+mj-ea"/>
              <a:ea typeface="+mj-ea"/>
            </a:endParaRPr>
          </a:p>
          <a:p>
            <a:pPr lvl="1">
              <a:buNone/>
            </a:pPr>
            <a:r>
              <a:rPr lang="en-US" altLang="zh-CN" sz="2200" dirty="0" smtClean="0">
                <a:latin typeface="+mj-ea"/>
                <a:ea typeface="+mj-ea"/>
              </a:rPr>
              <a:t>                    {00</a:t>
            </a:r>
            <a:r>
              <a:rPr lang="zh-CN" altLang="en-US" sz="2200" dirty="0" smtClean="0">
                <a:latin typeface="+mj-ea"/>
                <a:ea typeface="+mj-ea"/>
              </a:rPr>
              <a:t>，</a:t>
            </a:r>
            <a:r>
              <a:rPr lang="en-US" altLang="zh-CN" sz="2200" dirty="0" smtClean="0">
                <a:latin typeface="+mj-ea"/>
                <a:ea typeface="+mj-ea"/>
              </a:rPr>
              <a:t>01</a:t>
            </a:r>
            <a:r>
              <a:rPr lang="zh-CN" altLang="en-US" sz="2200" dirty="0" smtClean="0">
                <a:latin typeface="+mj-ea"/>
                <a:ea typeface="+mj-ea"/>
              </a:rPr>
              <a:t>，</a:t>
            </a:r>
            <a:r>
              <a:rPr lang="en-US" altLang="zh-CN" sz="2200" dirty="0" smtClean="0">
                <a:latin typeface="+mj-ea"/>
                <a:ea typeface="+mj-ea"/>
              </a:rPr>
              <a:t>10</a:t>
            </a:r>
            <a:r>
              <a:rPr lang="zh-CN" altLang="en-US" sz="2200" dirty="0" smtClean="0">
                <a:latin typeface="+mj-ea"/>
                <a:ea typeface="+mj-ea"/>
              </a:rPr>
              <a:t>，</a:t>
            </a:r>
            <a:r>
              <a:rPr lang="en-US" altLang="zh-CN" sz="2200" dirty="0" smtClean="0">
                <a:latin typeface="+mj-ea"/>
                <a:ea typeface="+mj-ea"/>
              </a:rPr>
              <a:t>11}</a:t>
            </a:r>
            <a:endParaRPr lang="zh-CN" altLang="en-US" sz="2400" dirty="0">
              <a:latin typeface="+mj-ea"/>
              <a:ea typeface="+mj-ea"/>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6</a:t>
            </a:fld>
            <a:endParaRPr lang="en-US"/>
          </a:p>
        </p:txBody>
      </p:sp>
      <p:sp>
        <p:nvSpPr>
          <p:cNvPr id="6" name="Rectangle 7"/>
          <p:cNvSpPr>
            <a:spLocks noChangeArrowheads="1"/>
          </p:cNvSpPr>
          <p:nvPr/>
        </p:nvSpPr>
        <p:spPr bwMode="auto">
          <a:xfrm>
            <a:off x="3419872" y="4031283"/>
            <a:ext cx="1371600" cy="477837"/>
          </a:xfrm>
          <a:prstGeom prst="rect">
            <a:avLst/>
          </a:prstGeom>
          <a:noFill/>
          <a:ln w="9525">
            <a:noFill/>
            <a:miter lim="800000"/>
            <a:headEnd/>
            <a:tailEnd/>
          </a:ln>
        </p:spPr>
        <p:txBody>
          <a:bodyPr wrap="none" anchor="ctr"/>
          <a:lstStyle/>
          <a:p>
            <a:pPr algn="ctr"/>
            <a:r>
              <a:rPr lang="en-US" altLang="zh-CN" b="1" dirty="0">
                <a:solidFill>
                  <a:srgbClr val="0000FF"/>
                </a:solidFill>
                <a:latin typeface="微软雅黑" pitchFamily="34" charset="-122"/>
                <a:ea typeface="微软雅黑" pitchFamily="34" charset="-122"/>
              </a:rPr>
              <a:t>X</a:t>
            </a:r>
            <a:r>
              <a:rPr lang="zh-CN" altLang="en-US" b="1" dirty="0" smtClean="0">
                <a:solidFill>
                  <a:srgbClr val="0000FF"/>
                </a:solidFill>
                <a:latin typeface="微软雅黑" pitchFamily="34" charset="-122"/>
                <a:ea typeface="微软雅黑" pitchFamily="34" charset="-122"/>
              </a:rPr>
              <a:t>＝  </a:t>
            </a:r>
            <a:r>
              <a:rPr lang="en-US" altLang="zh-CN" b="1" dirty="0" smtClean="0">
                <a:solidFill>
                  <a:srgbClr val="0000FF"/>
                </a:solidFill>
                <a:latin typeface="微软雅黑" pitchFamily="34" charset="-122"/>
                <a:ea typeface="微软雅黑" pitchFamily="34" charset="-122"/>
              </a:rPr>
              <a:t>X</a:t>
            </a:r>
            <a:r>
              <a:rPr lang="en-US" altLang="zh-CN" sz="1600" b="1" dirty="0" smtClean="0">
                <a:solidFill>
                  <a:srgbClr val="0000FF"/>
                </a:solidFill>
                <a:latin typeface="微软雅黑" pitchFamily="34" charset="-122"/>
                <a:ea typeface="微软雅黑" pitchFamily="34" charset="-122"/>
              </a:rPr>
              <a:t>1</a:t>
            </a:r>
            <a:r>
              <a:rPr lang="en-US" altLang="zh-CN" b="1" dirty="0" smtClean="0">
                <a:solidFill>
                  <a:srgbClr val="0000FF"/>
                </a:solidFill>
                <a:latin typeface="微软雅黑" pitchFamily="34" charset="-122"/>
                <a:ea typeface="微软雅黑" pitchFamily="34" charset="-122"/>
              </a:rPr>
              <a:t>X</a:t>
            </a:r>
            <a:r>
              <a:rPr lang="en-US" altLang="zh-CN" sz="1600" b="1" dirty="0" smtClean="0">
                <a:solidFill>
                  <a:srgbClr val="0000FF"/>
                </a:solidFill>
                <a:latin typeface="微软雅黑" pitchFamily="34" charset="-122"/>
                <a:ea typeface="微软雅黑" pitchFamily="34" charset="-122"/>
              </a:rPr>
              <a:t>2</a:t>
            </a:r>
            <a:endParaRPr lang="en-US" altLang="zh-CN" sz="1600" b="1" dirty="0">
              <a:solidFill>
                <a:srgbClr val="0000FF"/>
              </a:solidFill>
              <a:latin typeface="微软雅黑" pitchFamily="34" charset="-122"/>
              <a:ea typeface="微软雅黑" pitchFamily="34" charset="-122"/>
            </a:endParaRPr>
          </a:p>
        </p:txBody>
      </p:sp>
      <p:sp>
        <p:nvSpPr>
          <p:cNvPr id="7" name="椭圆 6"/>
          <p:cNvSpPr/>
          <p:nvPr/>
        </p:nvSpPr>
        <p:spPr>
          <a:xfrm>
            <a:off x="3995936" y="3933056"/>
            <a:ext cx="72008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7" idx="6"/>
          </p:cNvCxnSpPr>
          <p:nvPr/>
        </p:nvCxnSpPr>
        <p:spPr>
          <a:xfrm>
            <a:off x="4716016" y="4257092"/>
            <a:ext cx="792088" cy="324036"/>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0"/>
          <p:cNvGrpSpPr>
            <a:grpSpLocks noChangeAspect="1"/>
          </p:cNvGrpSpPr>
          <p:nvPr/>
        </p:nvGrpSpPr>
        <p:grpSpPr bwMode="auto">
          <a:xfrm>
            <a:off x="285750" y="1268760"/>
            <a:ext cx="8858250" cy="506412"/>
            <a:chOff x="0" y="0"/>
            <a:chExt cx="5580" cy="319"/>
          </a:xfrm>
        </p:grpSpPr>
        <p:graphicFrame>
          <p:nvGraphicFramePr>
            <p:cNvPr id="57355" name="Object 11"/>
            <p:cNvGraphicFramePr>
              <a:graphicFrameLocks noChangeAspect="1"/>
            </p:cNvGraphicFramePr>
            <p:nvPr>
              <p:extLst>
                <p:ext uri="{D42A27DB-BD31-4B8C-83A1-F6EECF244321}">
                  <p14:modId xmlns:p14="http://schemas.microsoft.com/office/powerpoint/2010/main" val="89290650"/>
                </p:ext>
              </p:extLst>
            </p:nvPr>
          </p:nvGraphicFramePr>
          <p:xfrm>
            <a:off x="0" y="1"/>
            <a:ext cx="830" cy="318"/>
          </p:xfrm>
          <a:graphic>
            <a:graphicData uri="http://schemas.openxmlformats.org/presentationml/2006/ole">
              <mc:AlternateContent xmlns:mc="http://schemas.openxmlformats.org/markup-compatibility/2006">
                <mc:Choice xmlns:v="urn:schemas-microsoft-com:vml" Requires="v">
                  <p:oleObj spid="_x0000_s868790" name="Equation" r:id="rId3" imgW="596880" imgH="228600" progId="Equation.DSMT4">
                    <p:embed/>
                  </p:oleObj>
                </mc:Choice>
                <mc:Fallback>
                  <p:oleObj name="Equation" r:id="rId3" imgW="596880" imgH="228600" progId="Equation.DSMT4">
                    <p:embed/>
                    <p:pic>
                      <p:nvPicPr>
                        <p:cNvPr id="0" name="Picture 406"/>
                        <p:cNvPicPr>
                          <a:picLocks noChangeAspect="1" noChangeArrowheads="1"/>
                        </p:cNvPicPr>
                        <p:nvPr/>
                      </p:nvPicPr>
                      <p:blipFill>
                        <a:blip r:embed="rId4"/>
                        <a:srcRect/>
                        <a:stretch>
                          <a:fillRect/>
                        </a:stretch>
                      </p:blipFill>
                      <p:spPr bwMode="auto">
                        <a:xfrm>
                          <a:off x="0" y="1"/>
                          <a:ext cx="830"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6" name="Object 12"/>
            <p:cNvGraphicFramePr>
              <a:graphicFrameLocks noChangeAspect="1"/>
            </p:cNvGraphicFramePr>
            <p:nvPr>
              <p:extLst>
                <p:ext uri="{D42A27DB-BD31-4B8C-83A1-F6EECF244321}">
                  <p14:modId xmlns:p14="http://schemas.microsoft.com/office/powerpoint/2010/main" val="1109778306"/>
                </p:ext>
              </p:extLst>
            </p:nvPr>
          </p:nvGraphicFramePr>
          <p:xfrm>
            <a:off x="1339" y="1"/>
            <a:ext cx="954" cy="318"/>
          </p:xfrm>
          <a:graphic>
            <a:graphicData uri="http://schemas.openxmlformats.org/presentationml/2006/ole">
              <mc:AlternateContent xmlns:mc="http://schemas.openxmlformats.org/markup-compatibility/2006">
                <mc:Choice xmlns:v="urn:schemas-microsoft-com:vml" Requires="v">
                  <p:oleObj spid="_x0000_s868791" name="Equation" r:id="rId5" imgW="685800" imgH="228600" progId="Equation.DSMT4">
                    <p:embed/>
                  </p:oleObj>
                </mc:Choice>
                <mc:Fallback>
                  <p:oleObj name="Equation" r:id="rId5" imgW="685800" imgH="228600" progId="Equation.DSMT4">
                    <p:embed/>
                    <p:pic>
                      <p:nvPicPr>
                        <p:cNvPr id="0" name="Picture 407"/>
                        <p:cNvPicPr>
                          <a:picLocks noChangeAspect="1" noChangeArrowheads="1"/>
                        </p:cNvPicPr>
                        <p:nvPr/>
                      </p:nvPicPr>
                      <p:blipFill>
                        <a:blip r:embed="rId6"/>
                        <a:srcRect/>
                        <a:stretch>
                          <a:fillRect/>
                        </a:stretch>
                      </p:blipFill>
                      <p:spPr bwMode="auto">
                        <a:xfrm>
                          <a:off x="1339" y="1"/>
                          <a:ext cx="954"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7" name="Object 13"/>
            <p:cNvGraphicFramePr>
              <a:graphicFrameLocks noChangeAspect="1"/>
            </p:cNvGraphicFramePr>
            <p:nvPr>
              <p:extLst>
                <p:ext uri="{D42A27DB-BD31-4B8C-83A1-F6EECF244321}">
                  <p14:modId xmlns:p14="http://schemas.microsoft.com/office/powerpoint/2010/main" val="916212187"/>
                </p:ext>
              </p:extLst>
            </p:nvPr>
          </p:nvGraphicFramePr>
          <p:xfrm>
            <a:off x="2382" y="1"/>
            <a:ext cx="1060" cy="318"/>
          </p:xfrm>
          <a:graphic>
            <a:graphicData uri="http://schemas.openxmlformats.org/presentationml/2006/ole">
              <mc:AlternateContent xmlns:mc="http://schemas.openxmlformats.org/markup-compatibility/2006">
                <mc:Choice xmlns:v="urn:schemas-microsoft-com:vml" Requires="v">
                  <p:oleObj spid="_x0000_s868792" name="Equation" r:id="rId7" imgW="761760" imgH="228600" progId="Equation.DSMT4">
                    <p:embed/>
                  </p:oleObj>
                </mc:Choice>
                <mc:Fallback>
                  <p:oleObj name="Equation" r:id="rId7" imgW="761760" imgH="228600" progId="Equation.DSMT4">
                    <p:embed/>
                    <p:pic>
                      <p:nvPicPr>
                        <p:cNvPr id="0" name="Picture 408"/>
                        <p:cNvPicPr>
                          <a:picLocks noChangeAspect="1" noChangeArrowheads="1"/>
                        </p:cNvPicPr>
                        <p:nvPr/>
                      </p:nvPicPr>
                      <p:blipFill>
                        <a:blip r:embed="rId8"/>
                        <a:srcRect/>
                        <a:stretch>
                          <a:fillRect/>
                        </a:stretch>
                      </p:blipFill>
                      <p:spPr bwMode="auto">
                        <a:xfrm>
                          <a:off x="2382" y="1"/>
                          <a:ext cx="1060"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8" name="Object 14"/>
            <p:cNvGraphicFramePr>
              <a:graphicFrameLocks noChangeAspect="1"/>
            </p:cNvGraphicFramePr>
            <p:nvPr>
              <p:extLst>
                <p:ext uri="{D42A27DB-BD31-4B8C-83A1-F6EECF244321}">
                  <p14:modId xmlns:p14="http://schemas.microsoft.com/office/powerpoint/2010/main" val="1401845724"/>
                </p:ext>
              </p:extLst>
            </p:nvPr>
          </p:nvGraphicFramePr>
          <p:xfrm>
            <a:off x="3510" y="0"/>
            <a:ext cx="1060" cy="318"/>
          </p:xfrm>
          <a:graphic>
            <a:graphicData uri="http://schemas.openxmlformats.org/presentationml/2006/ole">
              <mc:AlternateContent xmlns:mc="http://schemas.openxmlformats.org/markup-compatibility/2006">
                <mc:Choice xmlns:v="urn:schemas-microsoft-com:vml" Requires="v">
                  <p:oleObj spid="_x0000_s868793" name="Equation" r:id="rId9" imgW="761760" imgH="228600" progId="Equation.DSMT4">
                    <p:embed/>
                  </p:oleObj>
                </mc:Choice>
                <mc:Fallback>
                  <p:oleObj name="Equation" r:id="rId9" imgW="761760" imgH="228600" progId="Equation.DSMT4">
                    <p:embed/>
                    <p:pic>
                      <p:nvPicPr>
                        <p:cNvPr id="0" name="Picture 409"/>
                        <p:cNvPicPr>
                          <a:picLocks noChangeAspect="1" noChangeArrowheads="1"/>
                        </p:cNvPicPr>
                        <p:nvPr/>
                      </p:nvPicPr>
                      <p:blipFill>
                        <a:blip r:embed="rId10"/>
                        <a:srcRect/>
                        <a:stretch>
                          <a:fillRect/>
                        </a:stretch>
                      </p:blipFill>
                      <p:spPr bwMode="auto">
                        <a:xfrm>
                          <a:off x="3510" y="0"/>
                          <a:ext cx="1060"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9" name="Object 15"/>
            <p:cNvGraphicFramePr>
              <a:graphicFrameLocks noChangeAspect="1"/>
            </p:cNvGraphicFramePr>
            <p:nvPr>
              <p:extLst>
                <p:ext uri="{D42A27DB-BD31-4B8C-83A1-F6EECF244321}">
                  <p14:modId xmlns:p14="http://schemas.microsoft.com/office/powerpoint/2010/main" val="2060318559"/>
                </p:ext>
              </p:extLst>
            </p:nvPr>
          </p:nvGraphicFramePr>
          <p:xfrm>
            <a:off x="4661" y="0"/>
            <a:ext cx="919" cy="318"/>
          </p:xfrm>
          <a:graphic>
            <a:graphicData uri="http://schemas.openxmlformats.org/presentationml/2006/ole">
              <mc:AlternateContent xmlns:mc="http://schemas.openxmlformats.org/markup-compatibility/2006">
                <mc:Choice xmlns:v="urn:schemas-microsoft-com:vml" Requires="v">
                  <p:oleObj spid="_x0000_s868794" name="Equation" r:id="rId11" imgW="660240" imgH="228600" progId="Equation.DSMT4">
                    <p:embed/>
                  </p:oleObj>
                </mc:Choice>
                <mc:Fallback>
                  <p:oleObj name="Equation" r:id="rId11" imgW="660240" imgH="228600" progId="Equation.DSMT4">
                    <p:embed/>
                    <p:pic>
                      <p:nvPicPr>
                        <p:cNvPr id="0" name="Picture 410"/>
                        <p:cNvPicPr>
                          <a:picLocks noChangeAspect="1" noChangeArrowheads="1"/>
                        </p:cNvPicPr>
                        <p:nvPr/>
                      </p:nvPicPr>
                      <p:blipFill>
                        <a:blip r:embed="rId12"/>
                        <a:srcRect/>
                        <a:stretch>
                          <a:fillRect/>
                        </a:stretch>
                      </p:blipFill>
                      <p:spPr bwMode="auto">
                        <a:xfrm>
                          <a:off x="4661" y="0"/>
                          <a:ext cx="919"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6"/>
          <p:cNvGrpSpPr>
            <a:grpSpLocks/>
          </p:cNvGrpSpPr>
          <p:nvPr/>
        </p:nvGrpSpPr>
        <p:grpSpPr bwMode="auto">
          <a:xfrm>
            <a:off x="406401" y="1330672"/>
            <a:ext cx="8597900" cy="2025652"/>
            <a:chOff x="3" y="0"/>
            <a:chExt cx="5416" cy="1276"/>
          </a:xfrm>
        </p:grpSpPr>
        <p:grpSp>
          <p:nvGrpSpPr>
            <p:cNvPr id="6" name="Group 17"/>
            <p:cNvGrpSpPr>
              <a:grpSpLocks noChangeAspect="1"/>
            </p:cNvGrpSpPr>
            <p:nvPr/>
          </p:nvGrpSpPr>
          <p:grpSpPr bwMode="auto">
            <a:xfrm>
              <a:off x="732" y="0"/>
              <a:ext cx="3933" cy="212"/>
              <a:chOff x="0" y="0"/>
              <a:chExt cx="3933" cy="212"/>
            </a:xfrm>
          </p:grpSpPr>
          <p:graphicFrame>
            <p:nvGraphicFramePr>
              <p:cNvPr id="57362" name="Object 18"/>
              <p:cNvGraphicFramePr>
                <a:graphicFrameLocks noChangeAspect="1"/>
              </p:cNvGraphicFramePr>
              <p:nvPr>
                <p:extLst>
                  <p:ext uri="{D42A27DB-BD31-4B8C-83A1-F6EECF244321}">
                    <p14:modId xmlns:p14="http://schemas.microsoft.com/office/powerpoint/2010/main" val="71957085"/>
                  </p:ext>
                </p:extLst>
              </p:nvPr>
            </p:nvGraphicFramePr>
            <p:xfrm>
              <a:off x="0" y="0"/>
              <a:ext cx="583" cy="212"/>
            </p:xfrm>
            <a:graphic>
              <a:graphicData uri="http://schemas.openxmlformats.org/presentationml/2006/ole">
                <mc:AlternateContent xmlns:mc="http://schemas.openxmlformats.org/markup-compatibility/2006">
                  <mc:Choice xmlns:v="urn:schemas-microsoft-com:vml" Requires="v">
                    <p:oleObj spid="_x0000_s868795" name="Equation" r:id="rId13" imgW="419040" imgH="152280" progId="Equation.DSMT4">
                      <p:embed/>
                    </p:oleObj>
                  </mc:Choice>
                  <mc:Fallback>
                    <p:oleObj name="Equation" r:id="rId13" imgW="419040" imgH="152280" progId="Equation.DSMT4">
                      <p:embed/>
                      <p:pic>
                        <p:nvPicPr>
                          <p:cNvPr id="0" name="Picture 411"/>
                          <p:cNvPicPr>
                            <a:picLocks noChangeAspect="1" noChangeArrowheads="1"/>
                          </p:cNvPicPr>
                          <p:nvPr/>
                        </p:nvPicPr>
                        <p:blipFill>
                          <a:blip r:embed="rId14"/>
                          <a:srcRect/>
                          <a:stretch>
                            <a:fillRect/>
                          </a:stretch>
                        </p:blipFill>
                        <p:spPr bwMode="auto">
                          <a:xfrm>
                            <a:off x="0" y="0"/>
                            <a:ext cx="583" cy="2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3" name="Object 19"/>
              <p:cNvGraphicFramePr>
                <a:graphicFrameLocks noChangeAspect="1"/>
              </p:cNvGraphicFramePr>
              <p:nvPr/>
            </p:nvGraphicFramePr>
            <p:xfrm>
              <a:off x="1435" y="0"/>
              <a:ext cx="193" cy="211"/>
            </p:xfrm>
            <a:graphic>
              <a:graphicData uri="http://schemas.openxmlformats.org/presentationml/2006/ole">
                <mc:AlternateContent xmlns:mc="http://schemas.openxmlformats.org/markup-compatibility/2006">
                  <mc:Choice xmlns:v="urn:schemas-microsoft-com:vml" Requires="v">
                    <p:oleObj spid="_x0000_s868796" name="Equation" r:id="rId15" imgW="139639" imgH="152334" progId="Equation.DSMT4">
                      <p:embed/>
                    </p:oleObj>
                  </mc:Choice>
                  <mc:Fallback>
                    <p:oleObj name="Equation" r:id="rId15" imgW="139639" imgH="152334" progId="Equation.DSMT4">
                      <p:embed/>
                      <p:pic>
                        <p:nvPicPr>
                          <p:cNvPr id="0" name="Picture 4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5" y="0"/>
                            <a:ext cx="193" cy="21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4" name="Object 20"/>
              <p:cNvGraphicFramePr>
                <a:graphicFrameLocks noChangeAspect="1"/>
              </p:cNvGraphicFramePr>
              <p:nvPr/>
            </p:nvGraphicFramePr>
            <p:xfrm>
              <a:off x="2596" y="0"/>
              <a:ext cx="193" cy="211"/>
            </p:xfrm>
            <a:graphic>
              <a:graphicData uri="http://schemas.openxmlformats.org/presentationml/2006/ole">
                <mc:AlternateContent xmlns:mc="http://schemas.openxmlformats.org/markup-compatibility/2006">
                  <mc:Choice xmlns:v="urn:schemas-microsoft-com:vml" Requires="v">
                    <p:oleObj spid="_x0000_s868797" name="Equation" r:id="rId17" imgW="139639" imgH="152334" progId="Equation.DSMT4">
                      <p:embed/>
                    </p:oleObj>
                  </mc:Choice>
                  <mc:Fallback>
                    <p:oleObj name="Equation" r:id="rId17" imgW="139639" imgH="152334" progId="Equation.DSMT4">
                      <p:embed/>
                      <p:pic>
                        <p:nvPicPr>
                          <p:cNvPr id="0" name="Picture 4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96" y="0"/>
                            <a:ext cx="193" cy="21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5" name="Object 21"/>
              <p:cNvGraphicFramePr>
                <a:graphicFrameLocks noChangeAspect="1"/>
              </p:cNvGraphicFramePr>
              <p:nvPr/>
            </p:nvGraphicFramePr>
            <p:xfrm>
              <a:off x="3740" y="0"/>
              <a:ext cx="193" cy="211"/>
            </p:xfrm>
            <a:graphic>
              <a:graphicData uri="http://schemas.openxmlformats.org/presentationml/2006/ole">
                <mc:AlternateContent xmlns:mc="http://schemas.openxmlformats.org/markup-compatibility/2006">
                  <mc:Choice xmlns:v="urn:schemas-microsoft-com:vml" Requires="v">
                    <p:oleObj spid="_x0000_s868798" r:id="rId19" imgW="139579" imgH="152268" progId="Equation.DSMT4">
                      <p:embed/>
                    </p:oleObj>
                  </mc:Choice>
                  <mc:Fallback>
                    <p:oleObj r:id="rId19" imgW="139579" imgH="152268" progId="Equation.DSMT4">
                      <p:embed/>
                      <p:pic>
                        <p:nvPicPr>
                          <p:cNvPr id="0" name="Picture 4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0" y="0"/>
                            <a:ext cx="193" cy="21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7366" name="Line 22"/>
            <p:cNvSpPr>
              <a:spLocks noChangeShapeType="1"/>
            </p:cNvSpPr>
            <p:nvPr/>
          </p:nvSpPr>
          <p:spPr bwMode="auto">
            <a:xfrm flipH="1">
              <a:off x="3" y="344"/>
              <a:ext cx="5416" cy="0"/>
            </a:xfrm>
            <a:prstGeom prst="line">
              <a:avLst/>
            </a:prstGeom>
            <a:noFill/>
            <a:ln w="76200" cmpd="sng">
              <a:solidFill>
                <a:srgbClr val="FF0000"/>
              </a:solidFill>
              <a:round/>
              <a:headEnd/>
              <a:tailEnd type="arrow" w="med" len="med"/>
            </a:ln>
            <a:effectLst/>
          </p:spPr>
          <p:txBody>
            <a:bodyPr/>
            <a:lstStyle/>
            <a:p>
              <a:endParaRPr lang="zh-CN" altLang="en-US" sz="2400" b="1">
                <a:latin typeface="+mj-ea"/>
                <a:ea typeface="+mj-ea"/>
              </a:endParaRPr>
            </a:p>
          </p:txBody>
        </p:sp>
        <p:sp>
          <p:nvSpPr>
            <p:cNvPr id="57367" name="Rectangle 23"/>
            <p:cNvSpPr>
              <a:spLocks noChangeArrowheads="1"/>
            </p:cNvSpPr>
            <p:nvPr/>
          </p:nvSpPr>
          <p:spPr bwMode="auto">
            <a:xfrm>
              <a:off x="87" y="520"/>
              <a:ext cx="5035" cy="756"/>
            </a:xfrm>
            <a:prstGeom prst="rect">
              <a:avLst/>
            </a:prstGeom>
            <a:noFill/>
            <a:ln w="9525">
              <a:noFill/>
              <a:miter lim="800000"/>
              <a:headEnd/>
              <a:tailEnd/>
            </a:ln>
            <a:effectLst/>
          </p:spPr>
          <p:txBody>
            <a:bodyPr wrap="square">
              <a:spAutoFit/>
            </a:bodyPr>
            <a:lstStyle/>
            <a:p>
              <a:pPr>
                <a:lnSpc>
                  <a:spcPct val="150000"/>
                </a:lnSpc>
              </a:pPr>
              <a:r>
                <a:rPr lang="zh-CN" altLang="en-US" sz="2400" b="1" dirty="0" smtClean="0">
                  <a:latin typeface="+mj-ea"/>
                  <a:ea typeface="+mj-ea"/>
                </a:rPr>
                <a:t>上述结果，验证了</a:t>
              </a:r>
              <a:r>
                <a:rPr lang="zh-CN" sz="2400" b="1" dirty="0" smtClean="0">
                  <a:latin typeface="+mj-ea"/>
                  <a:ea typeface="+mj-ea"/>
                </a:rPr>
                <a:t>随着</a:t>
              </a:r>
              <a:r>
                <a:rPr lang="zh-CN" sz="2400" b="1" dirty="0">
                  <a:solidFill>
                    <a:srgbClr val="0000FF"/>
                  </a:solidFill>
                  <a:latin typeface="+mj-ea"/>
                  <a:ea typeface="+mj-ea"/>
                </a:rPr>
                <a:t>阶</a:t>
              </a:r>
              <a:r>
                <a:rPr lang="zh-CN" sz="2400" b="1" dirty="0" smtClean="0">
                  <a:solidFill>
                    <a:srgbClr val="0000FF"/>
                  </a:solidFill>
                  <a:latin typeface="+mj-ea"/>
                  <a:ea typeface="+mj-ea"/>
                </a:rPr>
                <a:t>数</a:t>
              </a:r>
              <a:r>
                <a:rPr lang="en-US" altLang="zh-CN" sz="2400" b="1" dirty="0" smtClean="0">
                  <a:solidFill>
                    <a:srgbClr val="0000FF"/>
                  </a:solidFill>
                  <a:latin typeface="+mj-ea"/>
                  <a:ea typeface="+mj-ea"/>
                </a:rPr>
                <a:t>m</a:t>
              </a:r>
              <a:r>
                <a:rPr lang="zh-CN" sz="2400" b="1" dirty="0" smtClean="0">
                  <a:solidFill>
                    <a:srgbClr val="0000FF"/>
                  </a:solidFill>
                  <a:latin typeface="+mj-ea"/>
                  <a:ea typeface="+mj-ea"/>
                </a:rPr>
                <a:t>的增加</a:t>
              </a:r>
              <a:r>
                <a:rPr lang="zh-CN" altLang="en-US" sz="2400" b="1" dirty="0" smtClean="0">
                  <a:solidFill>
                    <a:srgbClr val="0000FF"/>
                  </a:solidFill>
                  <a:latin typeface="+mj-ea"/>
                  <a:ea typeface="+mj-ea"/>
                </a:rPr>
                <a:t>，符号相关性增加</a:t>
              </a:r>
              <a:r>
                <a:rPr lang="zh-CN" sz="2400" b="1" dirty="0" smtClean="0">
                  <a:solidFill>
                    <a:srgbClr val="0000FF"/>
                  </a:solidFill>
                  <a:latin typeface="+mj-ea"/>
                  <a:ea typeface="+mj-ea"/>
                </a:rPr>
                <a:t>，</a:t>
              </a:r>
              <a:r>
                <a:rPr lang="zh-CN" sz="2400" b="1" dirty="0">
                  <a:solidFill>
                    <a:srgbClr val="0000FF"/>
                  </a:solidFill>
                  <a:latin typeface="+mj-ea"/>
                  <a:ea typeface="+mj-ea"/>
                </a:rPr>
                <a:t>熵值（平均每个符号所携带的信息量）会降低</a:t>
              </a:r>
              <a:r>
                <a:rPr lang="zh-CN" sz="2400" b="1" dirty="0">
                  <a:latin typeface="+mj-ea"/>
                  <a:ea typeface="+mj-ea"/>
                </a:rPr>
                <a:t>。</a:t>
              </a:r>
            </a:p>
          </p:txBody>
        </p:sp>
      </p:grpSp>
      <p:grpSp>
        <p:nvGrpSpPr>
          <p:cNvPr id="7" name="Group 25"/>
          <p:cNvGrpSpPr>
            <a:grpSpLocks/>
          </p:cNvGrpSpPr>
          <p:nvPr/>
        </p:nvGrpSpPr>
        <p:grpSpPr bwMode="auto">
          <a:xfrm>
            <a:off x="469579" y="3757586"/>
            <a:ext cx="7847013" cy="966789"/>
            <a:chOff x="92" y="-384"/>
            <a:chExt cx="4943" cy="609"/>
          </a:xfrm>
        </p:grpSpPr>
        <p:sp>
          <p:nvSpPr>
            <p:cNvPr id="57370" name="Rectangle 26"/>
            <p:cNvSpPr>
              <a:spLocks noChangeArrowheads="1"/>
            </p:cNvSpPr>
            <p:nvPr/>
          </p:nvSpPr>
          <p:spPr bwMode="auto">
            <a:xfrm>
              <a:off x="92" y="-384"/>
              <a:ext cx="1042" cy="291"/>
            </a:xfrm>
            <a:prstGeom prst="rect">
              <a:avLst/>
            </a:prstGeom>
            <a:noFill/>
            <a:ln w="9525">
              <a:noFill/>
              <a:miter lim="800000"/>
              <a:headEnd/>
              <a:tailEnd/>
            </a:ln>
            <a:effectLst/>
          </p:spPr>
          <p:txBody>
            <a:bodyPr wrap="square">
              <a:spAutoFit/>
            </a:bodyPr>
            <a:lstStyle/>
            <a:p>
              <a:r>
                <a:rPr lang="zh-CN" sz="2400" b="1" dirty="0">
                  <a:solidFill>
                    <a:srgbClr val="C00000"/>
                  </a:solidFill>
                  <a:latin typeface="+mj-ea"/>
                  <a:ea typeface="+mj-ea"/>
                </a:rPr>
                <a:t>实际英语：</a:t>
              </a:r>
            </a:p>
          </p:txBody>
        </p:sp>
        <p:sp>
          <p:nvSpPr>
            <p:cNvPr id="57371" name="Rectangle 27"/>
            <p:cNvSpPr>
              <a:spLocks noChangeArrowheads="1"/>
            </p:cNvSpPr>
            <p:nvPr/>
          </p:nvSpPr>
          <p:spPr bwMode="auto">
            <a:xfrm>
              <a:off x="272" y="-66"/>
              <a:ext cx="4763" cy="291"/>
            </a:xfrm>
            <a:prstGeom prst="rect">
              <a:avLst/>
            </a:prstGeom>
            <a:noFill/>
            <a:ln w="9525">
              <a:noFill/>
              <a:miter lim="800000"/>
              <a:headEnd/>
              <a:tailEnd/>
            </a:ln>
            <a:effectLst/>
          </p:spPr>
          <p:txBody>
            <a:bodyPr wrap="square">
              <a:spAutoFit/>
            </a:bodyPr>
            <a:lstStyle/>
            <a:p>
              <a:r>
                <a:rPr lang="zh-CN" altLang="zh-CN" sz="2400" b="1" dirty="0">
                  <a:latin typeface="+mj-ea"/>
                  <a:ea typeface="+mj-ea"/>
                </a:rPr>
                <a:t>MY NAME IS </a:t>
              </a:r>
              <a:r>
                <a:rPr lang="en-US" altLang="zh-CN" sz="2400" b="1" dirty="0" smtClean="0">
                  <a:latin typeface="+mj-ea"/>
                  <a:ea typeface="+mj-ea"/>
                </a:rPr>
                <a:t>WANG YI </a:t>
              </a:r>
              <a:r>
                <a:rPr lang="zh-CN" altLang="zh-CN" sz="2400" b="1" dirty="0" smtClean="0">
                  <a:latin typeface="+mj-ea"/>
                  <a:ea typeface="+mj-ea"/>
                </a:rPr>
                <a:t>I </a:t>
              </a:r>
              <a:r>
                <a:rPr lang="zh-CN" altLang="zh-CN" sz="2400" b="1" dirty="0">
                  <a:latin typeface="+mj-ea"/>
                  <a:ea typeface="+mj-ea"/>
                </a:rPr>
                <a:t>AM A TEACHER</a:t>
              </a:r>
            </a:p>
          </p:txBody>
        </p:sp>
        <p:sp>
          <p:nvSpPr>
            <p:cNvPr id="57372" name="Rectangle 28"/>
            <p:cNvSpPr>
              <a:spLocks noChangeArrowheads="1"/>
            </p:cNvSpPr>
            <p:nvPr/>
          </p:nvSpPr>
          <p:spPr bwMode="auto">
            <a:xfrm>
              <a:off x="4491" y="-66"/>
              <a:ext cx="408" cy="291"/>
            </a:xfrm>
            <a:prstGeom prst="rect">
              <a:avLst/>
            </a:prstGeom>
            <a:noFill/>
            <a:ln w="9525">
              <a:noFill/>
              <a:miter lim="800000"/>
              <a:headEnd/>
              <a:tailEnd/>
            </a:ln>
            <a:effectLst/>
          </p:spPr>
          <p:txBody>
            <a:bodyPr wrap="square">
              <a:spAutoFit/>
            </a:bodyPr>
            <a:lstStyle/>
            <a:p>
              <a:r>
                <a:rPr lang="zh-CN" altLang="zh-CN" sz="2400" b="1" dirty="0">
                  <a:latin typeface="+mj-ea"/>
                  <a:ea typeface="+mj-ea"/>
                </a:rPr>
                <a:t>…</a:t>
              </a:r>
            </a:p>
          </p:txBody>
        </p:sp>
      </p:grpSp>
      <p:graphicFrame>
        <p:nvGraphicFramePr>
          <p:cNvPr id="57373" name="Object 29"/>
          <p:cNvGraphicFramePr>
            <a:graphicFrameLocks noChangeAspect="1"/>
          </p:cNvGraphicFramePr>
          <p:nvPr>
            <p:extLst>
              <p:ext uri="{D42A27DB-BD31-4B8C-83A1-F6EECF244321}">
                <p14:modId xmlns:p14="http://schemas.microsoft.com/office/powerpoint/2010/main" val="2322289330"/>
              </p:ext>
            </p:extLst>
          </p:nvPr>
        </p:nvGraphicFramePr>
        <p:xfrm>
          <a:off x="3610591" y="5797992"/>
          <a:ext cx="952500" cy="504825"/>
        </p:xfrm>
        <a:graphic>
          <a:graphicData uri="http://schemas.openxmlformats.org/presentationml/2006/ole">
            <mc:AlternateContent xmlns:mc="http://schemas.openxmlformats.org/markup-compatibility/2006">
              <mc:Choice xmlns:v="urn:schemas-microsoft-com:vml" Requires="v">
                <p:oleObj spid="_x0000_s868799" name="Equation" r:id="rId21" imgW="431640" imgH="228600" progId="Equation.DSMT4">
                  <p:embed/>
                </p:oleObj>
              </mc:Choice>
              <mc:Fallback>
                <p:oleObj name="Equation" r:id="rId21" imgW="431640" imgH="228600" progId="Equation.DSMT4">
                  <p:embed/>
                  <p:pic>
                    <p:nvPicPr>
                      <p:cNvPr id="0" name="Picture 415"/>
                      <p:cNvPicPr>
                        <a:picLocks noChangeAspect="1" noChangeArrowheads="1"/>
                      </p:cNvPicPr>
                      <p:nvPr/>
                    </p:nvPicPr>
                    <p:blipFill>
                      <a:blip r:embed="rId22"/>
                      <a:srcRect/>
                      <a:stretch>
                        <a:fillRect/>
                      </a:stretch>
                    </p:blipFill>
                    <p:spPr bwMode="auto">
                      <a:xfrm>
                        <a:off x="3610591" y="5797992"/>
                        <a:ext cx="952500"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30"/>
          <p:cNvGrpSpPr>
            <a:grpSpLocks/>
          </p:cNvGrpSpPr>
          <p:nvPr/>
        </p:nvGrpSpPr>
        <p:grpSpPr bwMode="auto">
          <a:xfrm>
            <a:off x="652017" y="4635771"/>
            <a:ext cx="7646988" cy="1169988"/>
            <a:chOff x="343" y="-236"/>
            <a:chExt cx="4817" cy="737"/>
          </a:xfrm>
        </p:grpSpPr>
        <p:graphicFrame>
          <p:nvGraphicFramePr>
            <p:cNvPr id="57375" name="Object 31"/>
            <p:cNvGraphicFramePr>
              <a:graphicFrameLocks noChangeAspect="1"/>
            </p:cNvGraphicFramePr>
            <p:nvPr/>
          </p:nvGraphicFramePr>
          <p:xfrm>
            <a:off x="1575" y="228"/>
            <a:ext cx="194" cy="159"/>
          </p:xfrm>
          <a:graphic>
            <a:graphicData uri="http://schemas.openxmlformats.org/presentationml/2006/ole">
              <mc:AlternateContent xmlns:mc="http://schemas.openxmlformats.org/markup-compatibility/2006">
                <mc:Choice xmlns:v="urn:schemas-microsoft-com:vml" Requires="v">
                  <p:oleObj spid="_x0000_s868800" name="Equation" r:id="rId23" imgW="139579" imgH="114201" progId="Equation.DSMT4">
                    <p:embed/>
                  </p:oleObj>
                </mc:Choice>
                <mc:Fallback>
                  <p:oleObj name="Equation" r:id="rId23" imgW="139579" imgH="114201" progId="Equation.DSMT4">
                    <p:embed/>
                    <p:pic>
                      <p:nvPicPr>
                        <p:cNvPr id="0" name="Picture 4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75" y="228"/>
                          <a:ext cx="194" cy="15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32"/>
            <p:cNvGrpSpPr>
              <a:grpSpLocks/>
            </p:cNvGrpSpPr>
            <p:nvPr/>
          </p:nvGrpSpPr>
          <p:grpSpPr bwMode="auto">
            <a:xfrm>
              <a:off x="343" y="-236"/>
              <a:ext cx="4817" cy="737"/>
              <a:chOff x="343" y="-236"/>
              <a:chExt cx="4817" cy="737"/>
            </a:xfrm>
          </p:grpSpPr>
          <p:sp>
            <p:nvSpPr>
              <p:cNvPr id="57377" name="Rectangle 33"/>
              <p:cNvSpPr>
                <a:spLocks noChangeArrowheads="1"/>
              </p:cNvSpPr>
              <p:nvPr/>
            </p:nvSpPr>
            <p:spPr bwMode="auto">
              <a:xfrm>
                <a:off x="343" y="210"/>
                <a:ext cx="2424" cy="291"/>
              </a:xfrm>
              <a:prstGeom prst="rect">
                <a:avLst/>
              </a:prstGeom>
              <a:noFill/>
              <a:ln w="9525">
                <a:noFill/>
                <a:miter lim="800000"/>
                <a:headEnd/>
                <a:tailEnd/>
              </a:ln>
              <a:effectLst/>
            </p:spPr>
            <p:txBody>
              <a:bodyPr>
                <a:spAutoFit/>
              </a:bodyPr>
              <a:lstStyle/>
              <a:p>
                <a:r>
                  <a:rPr lang="zh-CN" altLang="en-US" sz="2400" b="1" dirty="0" smtClean="0">
                    <a:solidFill>
                      <a:srgbClr val="C00000"/>
                    </a:solidFill>
                    <a:latin typeface="+mj-ea"/>
                    <a:ea typeface="+mj-ea"/>
                  </a:rPr>
                  <a:t>问题：</a:t>
                </a:r>
                <a:r>
                  <a:rPr lang="zh-CN" sz="2400" b="1" dirty="0" smtClean="0">
                    <a:solidFill>
                      <a:srgbClr val="C00000"/>
                    </a:solidFill>
                    <a:latin typeface="+mj-ea"/>
                    <a:ea typeface="+mj-ea"/>
                  </a:rPr>
                  <a:t>携带</a:t>
                </a:r>
                <a:r>
                  <a:rPr lang="zh-CN" sz="2400" b="1" dirty="0">
                    <a:solidFill>
                      <a:srgbClr val="C00000"/>
                    </a:solidFill>
                    <a:latin typeface="+mj-ea"/>
                    <a:ea typeface="+mj-ea"/>
                  </a:rPr>
                  <a:t>的</a:t>
                </a:r>
                <a:r>
                  <a:rPr lang="zh-CN" sz="2400" b="1" dirty="0" smtClean="0">
                    <a:solidFill>
                      <a:srgbClr val="C00000"/>
                    </a:solidFill>
                    <a:latin typeface="+mj-ea"/>
                    <a:ea typeface="+mj-ea"/>
                  </a:rPr>
                  <a:t>信息量</a:t>
                </a:r>
                <a:r>
                  <a:rPr lang="zh-CN" altLang="en-US" sz="2400" b="1" dirty="0" smtClean="0">
                    <a:solidFill>
                      <a:srgbClr val="C00000"/>
                    </a:solidFill>
                    <a:latin typeface="+mj-ea"/>
                    <a:ea typeface="+mj-ea"/>
                  </a:rPr>
                  <a:t>？</a:t>
                </a:r>
                <a:endParaRPr lang="zh-CN" sz="2400" b="1" dirty="0">
                  <a:solidFill>
                    <a:srgbClr val="C00000"/>
                  </a:solidFill>
                  <a:latin typeface="+mj-ea"/>
                  <a:ea typeface="+mj-ea"/>
                </a:endParaRPr>
              </a:p>
            </p:txBody>
          </p:sp>
          <p:sp>
            <p:nvSpPr>
              <p:cNvPr id="57378" name="AutoShape 34"/>
              <p:cNvSpPr>
                <a:spLocks/>
              </p:cNvSpPr>
              <p:nvPr/>
            </p:nvSpPr>
            <p:spPr bwMode="auto">
              <a:xfrm rot="16200000">
                <a:off x="2688" y="-2516"/>
                <a:ext cx="192" cy="4752"/>
              </a:xfrm>
              <a:prstGeom prst="leftBrace">
                <a:avLst>
                  <a:gd name="adj1" fmla="val 206250"/>
                  <a:gd name="adj2" fmla="val 50000"/>
                </a:avLst>
              </a:prstGeom>
              <a:noFill/>
              <a:ln w="25400" cmpd="sng">
                <a:solidFill>
                  <a:schemeClr val="tx1"/>
                </a:solidFill>
                <a:round/>
                <a:headEnd/>
                <a:tailEnd/>
              </a:ln>
              <a:effectLst/>
            </p:spPr>
            <p:txBody>
              <a:bodyPr wrap="none" anchor="ctr"/>
              <a:lstStyle/>
              <a:p>
                <a:endParaRPr lang="zh-CN" altLang="en-US" sz="2400" b="1">
                  <a:latin typeface="+mj-ea"/>
                  <a:ea typeface="+mj-ea"/>
                </a:endParaRPr>
              </a:p>
            </p:txBody>
          </p:sp>
          <p:sp>
            <p:nvSpPr>
              <p:cNvPr id="57381" name="Rectangle 37"/>
              <p:cNvSpPr>
                <a:spLocks noChangeArrowheads="1"/>
              </p:cNvSpPr>
              <p:nvPr/>
            </p:nvSpPr>
            <p:spPr bwMode="auto">
              <a:xfrm>
                <a:off x="2313" y="-63"/>
                <a:ext cx="1399" cy="291"/>
              </a:xfrm>
              <a:prstGeom prst="rect">
                <a:avLst/>
              </a:prstGeom>
              <a:noFill/>
              <a:ln w="9525">
                <a:noFill/>
                <a:miter lim="800000"/>
                <a:headEnd/>
                <a:tailEnd/>
              </a:ln>
              <a:effectLst/>
            </p:spPr>
            <p:txBody>
              <a:bodyPr>
                <a:spAutoFit/>
              </a:bodyPr>
              <a:lstStyle/>
              <a:p>
                <a:r>
                  <a:rPr lang="en-US" altLang="zh-CN" sz="2400" b="1" dirty="0" smtClean="0">
                    <a:latin typeface="+mj-ea"/>
                    <a:ea typeface="+mj-ea"/>
                  </a:rPr>
                  <a:t>L</a:t>
                </a:r>
                <a:r>
                  <a:rPr lang="zh-CN" sz="2400" b="1" dirty="0" smtClean="0">
                    <a:latin typeface="+mj-ea"/>
                    <a:ea typeface="+mj-ea"/>
                  </a:rPr>
                  <a:t>个</a:t>
                </a:r>
                <a:r>
                  <a:rPr lang="zh-CN" sz="2400" b="1" dirty="0">
                    <a:latin typeface="+mj-ea"/>
                    <a:ea typeface="+mj-ea"/>
                  </a:rPr>
                  <a:t>字符</a:t>
                </a:r>
              </a:p>
            </p:txBody>
          </p:sp>
        </p:grpSp>
      </p:grpSp>
      <p:graphicFrame>
        <p:nvGraphicFramePr>
          <p:cNvPr id="39" name="Object 19"/>
          <p:cNvGraphicFramePr>
            <a:graphicFrameLocks noChangeAspect="1"/>
          </p:cNvGraphicFramePr>
          <p:nvPr>
            <p:extLst>
              <p:ext uri="{D42A27DB-BD31-4B8C-83A1-F6EECF244321}">
                <p14:modId xmlns:p14="http://schemas.microsoft.com/office/powerpoint/2010/main" val="588983477"/>
              </p:ext>
            </p:extLst>
          </p:nvPr>
        </p:nvGraphicFramePr>
        <p:xfrm>
          <a:off x="7448004" y="1359768"/>
          <a:ext cx="306388" cy="334963"/>
        </p:xfrm>
        <a:graphic>
          <a:graphicData uri="http://schemas.openxmlformats.org/presentationml/2006/ole">
            <mc:AlternateContent xmlns:mc="http://schemas.openxmlformats.org/markup-compatibility/2006">
              <mc:Choice xmlns:v="urn:schemas-microsoft-com:vml" Requires="v">
                <p:oleObj spid="_x0000_s868801" name="Equation" r:id="rId25" imgW="139639" imgH="152334" progId="Equation.DSMT4">
                  <p:embed/>
                </p:oleObj>
              </mc:Choice>
              <mc:Fallback>
                <p:oleObj name="Equation" r:id="rId25" imgW="139639" imgH="152334" progId="Equation.DSMT4">
                  <p:embed/>
                  <p:pic>
                    <p:nvPicPr>
                      <p:cNvPr id="0" name="Picture 4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48004" y="1359768"/>
                        <a:ext cx="306388" cy="334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标题 9"/>
          <p:cNvSpPr>
            <a:spLocks noGrp="1"/>
          </p:cNvSpPr>
          <p:nvPr>
            <p:ph type="title"/>
          </p:nvPr>
        </p:nvSpPr>
        <p:spPr/>
        <p:txBody>
          <a:bodyPr/>
          <a:lstStyle/>
          <a:p>
            <a:endParaRPr lang="zh-CN" altLang="en-US"/>
          </a:p>
        </p:txBody>
      </p:sp>
      <p:sp>
        <p:nvSpPr>
          <p:cNvPr id="36" name="灯片编号占位符 5"/>
          <p:cNvSpPr>
            <a:spLocks noGrp="1"/>
          </p:cNvSpPr>
          <p:nvPr>
            <p:ph type="sldNum" sz="quarter" idx="12"/>
          </p:nvPr>
        </p:nvSpPr>
        <p:spPr/>
        <p:txBody>
          <a:bodyPr/>
          <a:lstStyle/>
          <a:p>
            <a:fld id="{9C5F0529-2256-4886-844A-82A95175C9CB}" type="slidenum">
              <a:rPr lang="en-US" altLang="zh-CN" smtClean="0"/>
              <a:pPr/>
              <a:t>60</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73"/>
                                        </p:tgtEl>
                                        <p:attrNameLst>
                                          <p:attrName>style.visibility</p:attrName>
                                        </p:attrNameLst>
                                      </p:cBhvr>
                                      <p:to>
                                        <p:strVal val="visible"/>
                                      </p:to>
                                    </p:set>
                                    <p:animEffect transition="in" filter="wipe(left)">
                                      <p:cBhvr>
                                        <p:cTn id="17" dur="1000"/>
                                        <p:tgtEl>
                                          <p:spTgt spid="57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449263" y="1085835"/>
            <a:ext cx="8347075" cy="830997"/>
          </a:xfrm>
          <a:prstGeom prst="rect">
            <a:avLst/>
          </a:prstGeom>
          <a:noFill/>
          <a:ln w="9525">
            <a:noFill/>
            <a:miter lim="800000"/>
            <a:headEnd/>
            <a:tailEnd/>
          </a:ln>
          <a:effectLst/>
        </p:spPr>
        <p:txBody>
          <a:bodyPr>
            <a:spAutoFit/>
          </a:bodyPr>
          <a:lstStyle/>
          <a:p>
            <a:r>
              <a:rPr lang="zh-CN" sz="2400" b="1" dirty="0">
                <a:latin typeface="+mj-ea"/>
                <a:ea typeface="+mj-ea"/>
              </a:rPr>
              <a:t>假设有一个</a:t>
            </a:r>
            <a:r>
              <a:rPr lang="zh-CN" altLang="zh-CN" sz="2400" b="1" dirty="0">
                <a:latin typeface="+mj-ea"/>
                <a:ea typeface="+mj-ea"/>
              </a:rPr>
              <a:t>27</a:t>
            </a:r>
            <a:r>
              <a:rPr lang="zh-CN" sz="2400" b="1" dirty="0">
                <a:latin typeface="+mj-ea"/>
                <a:ea typeface="+mj-ea"/>
              </a:rPr>
              <a:t>元（</a:t>
            </a:r>
            <a:r>
              <a:rPr lang="zh-CN" altLang="zh-CN" sz="2400" b="1" dirty="0">
                <a:latin typeface="+mj-ea"/>
                <a:ea typeface="+mj-ea"/>
              </a:rPr>
              <a:t>27</a:t>
            </a:r>
            <a:r>
              <a:rPr lang="zh-CN" sz="2400" b="1" dirty="0">
                <a:latin typeface="+mj-ea"/>
                <a:ea typeface="+mj-ea"/>
              </a:rPr>
              <a:t>种可能的符号）、等概率分布、无记忆的符号序列。</a:t>
            </a:r>
          </a:p>
        </p:txBody>
      </p:sp>
      <p:grpSp>
        <p:nvGrpSpPr>
          <p:cNvPr id="2" name="Group 4"/>
          <p:cNvGrpSpPr>
            <a:grpSpLocks/>
          </p:cNvGrpSpPr>
          <p:nvPr/>
        </p:nvGrpSpPr>
        <p:grpSpPr bwMode="auto">
          <a:xfrm>
            <a:off x="467544" y="1988840"/>
            <a:ext cx="8132762" cy="488950"/>
            <a:chOff x="0" y="0"/>
            <a:chExt cx="5123" cy="308"/>
          </a:xfrm>
        </p:grpSpPr>
        <p:sp>
          <p:nvSpPr>
            <p:cNvPr id="58373" name="Rectangle 5"/>
            <p:cNvSpPr>
              <a:spLocks noChangeArrowheads="1"/>
            </p:cNvSpPr>
            <p:nvPr/>
          </p:nvSpPr>
          <p:spPr bwMode="auto">
            <a:xfrm>
              <a:off x="0" y="0"/>
              <a:ext cx="5123" cy="291"/>
            </a:xfrm>
            <a:prstGeom prst="rect">
              <a:avLst/>
            </a:prstGeom>
            <a:noFill/>
            <a:ln w="9525">
              <a:noFill/>
              <a:miter lim="800000"/>
              <a:headEnd/>
              <a:tailEnd/>
            </a:ln>
            <a:effectLst/>
          </p:spPr>
          <p:txBody>
            <a:bodyPr>
              <a:spAutoFit/>
            </a:bodyPr>
            <a:lstStyle/>
            <a:p>
              <a:r>
                <a:rPr lang="zh-CN" sz="2400" b="1" dirty="0">
                  <a:latin typeface="+mj-ea"/>
                  <a:ea typeface="+mj-ea"/>
                </a:rPr>
                <a:t>符号集：</a:t>
              </a:r>
            </a:p>
          </p:txBody>
        </p:sp>
        <p:graphicFrame>
          <p:nvGraphicFramePr>
            <p:cNvPr id="58374" name="Object 6"/>
            <p:cNvGraphicFramePr>
              <a:graphicFrameLocks noChangeAspect="1"/>
            </p:cNvGraphicFramePr>
            <p:nvPr>
              <p:extLst>
                <p:ext uri="{D42A27DB-BD31-4B8C-83A1-F6EECF244321}">
                  <p14:modId xmlns:p14="http://schemas.microsoft.com/office/powerpoint/2010/main" val="4019159848"/>
                </p:ext>
              </p:extLst>
            </p:nvPr>
          </p:nvGraphicFramePr>
          <p:xfrm>
            <a:off x="988" y="27"/>
            <a:ext cx="1478" cy="281"/>
          </p:xfrm>
          <a:graphic>
            <a:graphicData uri="http://schemas.openxmlformats.org/presentationml/2006/ole">
              <mc:AlternateContent xmlns:mc="http://schemas.openxmlformats.org/markup-compatibility/2006">
                <mc:Choice xmlns:v="urn:schemas-microsoft-com:vml" Requires="v">
                  <p:oleObj spid="_x0000_s874612" name="Equation" r:id="rId3" imgW="1066680" imgH="203040" progId="Equation.DSMT4">
                    <p:embed/>
                  </p:oleObj>
                </mc:Choice>
                <mc:Fallback>
                  <p:oleObj name="Equation" r:id="rId3" imgW="1066680" imgH="203040" progId="Equation.DSMT4">
                    <p:embed/>
                    <p:pic>
                      <p:nvPicPr>
                        <p:cNvPr id="0" name="Picture 312"/>
                        <p:cNvPicPr>
                          <a:picLocks noChangeAspect="1" noChangeArrowheads="1"/>
                        </p:cNvPicPr>
                        <p:nvPr/>
                      </p:nvPicPr>
                      <p:blipFill>
                        <a:blip r:embed="rId4"/>
                        <a:srcRect/>
                        <a:stretch>
                          <a:fillRect/>
                        </a:stretch>
                      </p:blipFill>
                      <p:spPr bwMode="auto">
                        <a:xfrm>
                          <a:off x="988" y="27"/>
                          <a:ext cx="1478"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7"/>
          <p:cNvGrpSpPr>
            <a:grpSpLocks/>
          </p:cNvGrpSpPr>
          <p:nvPr/>
        </p:nvGrpSpPr>
        <p:grpSpPr bwMode="auto">
          <a:xfrm>
            <a:off x="449263" y="2564904"/>
            <a:ext cx="6643687" cy="1182688"/>
            <a:chOff x="0" y="0"/>
            <a:chExt cx="4185" cy="745"/>
          </a:xfrm>
        </p:grpSpPr>
        <p:sp>
          <p:nvSpPr>
            <p:cNvPr id="58376" name="Rectangle 8"/>
            <p:cNvSpPr>
              <a:spLocks noChangeArrowheads="1"/>
            </p:cNvSpPr>
            <p:nvPr/>
          </p:nvSpPr>
          <p:spPr bwMode="auto">
            <a:xfrm>
              <a:off x="0" y="0"/>
              <a:ext cx="4185" cy="291"/>
            </a:xfrm>
            <a:prstGeom prst="rect">
              <a:avLst/>
            </a:prstGeom>
            <a:noFill/>
            <a:ln w="9525">
              <a:noFill/>
              <a:miter lim="800000"/>
              <a:headEnd/>
              <a:tailEnd/>
            </a:ln>
            <a:effectLst/>
          </p:spPr>
          <p:txBody>
            <a:bodyPr>
              <a:spAutoFit/>
            </a:bodyPr>
            <a:lstStyle/>
            <a:p>
              <a:r>
                <a:rPr lang="zh-CN" altLang="zh-CN" sz="2400" b="1" dirty="0">
                  <a:latin typeface="+mj-ea"/>
                  <a:ea typeface="+mj-ea"/>
                </a:rPr>
                <a:t>bcnmlas_giovdwphueftzyqrxjk</a:t>
              </a:r>
            </a:p>
          </p:txBody>
        </p:sp>
        <p:sp>
          <p:nvSpPr>
            <p:cNvPr id="58377" name="AutoShape 9"/>
            <p:cNvSpPr>
              <a:spLocks/>
            </p:cNvSpPr>
            <p:nvPr/>
          </p:nvSpPr>
          <p:spPr bwMode="auto">
            <a:xfrm rot="16200000">
              <a:off x="1469" y="-1065"/>
              <a:ext cx="112" cy="2888"/>
            </a:xfrm>
            <a:prstGeom prst="leftBrace">
              <a:avLst>
                <a:gd name="adj1" fmla="val 214881"/>
                <a:gd name="adj2" fmla="val 50000"/>
              </a:avLst>
            </a:prstGeom>
            <a:noFill/>
            <a:ln w="25400" cmpd="sng">
              <a:solidFill>
                <a:schemeClr val="tx1"/>
              </a:solidFill>
              <a:round/>
              <a:headEnd/>
              <a:tailEnd/>
            </a:ln>
            <a:effectLst/>
          </p:spPr>
          <p:txBody>
            <a:bodyPr wrap="none" anchor="ctr"/>
            <a:lstStyle/>
            <a:p>
              <a:endParaRPr lang="zh-CN" altLang="en-US" sz="2400" b="1">
                <a:latin typeface="+mj-ea"/>
                <a:ea typeface="+mj-ea"/>
              </a:endParaRPr>
            </a:p>
          </p:txBody>
        </p:sp>
        <p:grpSp>
          <p:nvGrpSpPr>
            <p:cNvPr id="4" name="Group 10"/>
            <p:cNvGrpSpPr>
              <a:grpSpLocks/>
            </p:cNvGrpSpPr>
            <p:nvPr/>
          </p:nvGrpSpPr>
          <p:grpSpPr bwMode="auto">
            <a:xfrm>
              <a:off x="877" y="454"/>
              <a:ext cx="2068" cy="291"/>
              <a:chOff x="0" y="-42"/>
              <a:chExt cx="2068" cy="291"/>
            </a:xfrm>
          </p:grpSpPr>
          <p:sp>
            <p:nvSpPr>
              <p:cNvPr id="58379" name="Rectangle 11"/>
              <p:cNvSpPr>
                <a:spLocks noChangeArrowheads="1"/>
              </p:cNvSpPr>
              <p:nvPr/>
            </p:nvSpPr>
            <p:spPr bwMode="auto">
              <a:xfrm>
                <a:off x="141" y="-42"/>
                <a:ext cx="1927" cy="291"/>
              </a:xfrm>
              <a:prstGeom prst="rect">
                <a:avLst/>
              </a:prstGeom>
              <a:noFill/>
              <a:ln w="9525">
                <a:noFill/>
                <a:miter lim="800000"/>
                <a:headEnd/>
                <a:tailEnd/>
              </a:ln>
              <a:effectLst/>
            </p:spPr>
            <p:txBody>
              <a:bodyPr>
                <a:spAutoFit/>
              </a:bodyPr>
              <a:lstStyle/>
              <a:p>
                <a:r>
                  <a:rPr lang="zh-CN" sz="2400" b="1" dirty="0">
                    <a:latin typeface="+mj-ea"/>
                    <a:ea typeface="+mj-ea"/>
                  </a:rPr>
                  <a:t>个码符号</a:t>
                </a:r>
              </a:p>
            </p:txBody>
          </p:sp>
          <p:graphicFrame>
            <p:nvGraphicFramePr>
              <p:cNvPr id="58380" name="Object 12"/>
              <p:cNvGraphicFramePr>
                <a:graphicFrameLocks noChangeAspect="1"/>
              </p:cNvGraphicFramePr>
              <p:nvPr>
                <p:extLst>
                  <p:ext uri="{D42A27DB-BD31-4B8C-83A1-F6EECF244321}">
                    <p14:modId xmlns:p14="http://schemas.microsoft.com/office/powerpoint/2010/main" val="3647793750"/>
                  </p:ext>
                </p:extLst>
              </p:nvPr>
            </p:nvGraphicFramePr>
            <p:xfrm>
              <a:off x="0" y="3"/>
              <a:ext cx="247" cy="229"/>
            </p:xfrm>
            <a:graphic>
              <a:graphicData uri="http://schemas.openxmlformats.org/presentationml/2006/ole">
                <mc:AlternateContent xmlns:mc="http://schemas.openxmlformats.org/markup-compatibility/2006">
                  <mc:Choice xmlns:v="urn:schemas-microsoft-com:vml" Requires="v">
                    <p:oleObj spid="_x0000_s874613" name="Equation" r:id="rId5" imgW="177480" imgH="164880" progId="Equation.DSMT4">
                      <p:embed/>
                    </p:oleObj>
                  </mc:Choice>
                  <mc:Fallback>
                    <p:oleObj name="Equation" r:id="rId5" imgW="177480" imgH="164880" progId="Equation.DSMT4">
                      <p:embed/>
                      <p:pic>
                        <p:nvPicPr>
                          <p:cNvPr id="0" name="Picture 313"/>
                          <p:cNvPicPr>
                            <a:picLocks noChangeAspect="1" noChangeArrowheads="1"/>
                          </p:cNvPicPr>
                          <p:nvPr/>
                        </p:nvPicPr>
                        <p:blipFill>
                          <a:blip r:embed="rId6"/>
                          <a:srcRect/>
                          <a:stretch>
                            <a:fillRect/>
                          </a:stretch>
                        </p:blipFill>
                        <p:spPr bwMode="auto">
                          <a:xfrm>
                            <a:off x="0" y="3"/>
                            <a:ext cx="24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5" name="Group 13"/>
          <p:cNvGrpSpPr>
            <a:grpSpLocks/>
          </p:cNvGrpSpPr>
          <p:nvPr/>
        </p:nvGrpSpPr>
        <p:grpSpPr bwMode="auto">
          <a:xfrm>
            <a:off x="645021" y="3933056"/>
            <a:ext cx="2436813" cy="461962"/>
            <a:chOff x="0" y="0"/>
            <a:chExt cx="1535" cy="291"/>
          </a:xfrm>
        </p:grpSpPr>
        <p:sp>
          <p:nvSpPr>
            <p:cNvPr id="58382" name="Rectangle 14"/>
            <p:cNvSpPr>
              <a:spLocks noChangeArrowheads="1"/>
            </p:cNvSpPr>
            <p:nvPr/>
          </p:nvSpPr>
          <p:spPr bwMode="auto">
            <a:xfrm>
              <a:off x="0" y="0"/>
              <a:ext cx="1340" cy="291"/>
            </a:xfrm>
            <a:prstGeom prst="rect">
              <a:avLst/>
            </a:prstGeom>
            <a:noFill/>
            <a:ln w="9525">
              <a:noFill/>
              <a:miter lim="800000"/>
              <a:headEnd/>
              <a:tailEnd/>
            </a:ln>
            <a:effectLst/>
          </p:spPr>
          <p:txBody>
            <a:bodyPr wrap="square">
              <a:spAutoFit/>
            </a:bodyPr>
            <a:lstStyle/>
            <a:p>
              <a:r>
                <a:rPr lang="zh-CN" sz="2400" b="1" dirty="0">
                  <a:latin typeface="+mj-ea"/>
                  <a:ea typeface="+mj-ea"/>
                </a:rPr>
                <a:t>携带的信息量</a:t>
              </a:r>
            </a:p>
          </p:txBody>
        </p:sp>
        <p:graphicFrame>
          <p:nvGraphicFramePr>
            <p:cNvPr id="58383" name="Object 15"/>
            <p:cNvGraphicFramePr>
              <a:graphicFrameLocks noChangeAspect="1"/>
            </p:cNvGraphicFramePr>
            <p:nvPr>
              <p:extLst>
                <p:ext uri="{D42A27DB-BD31-4B8C-83A1-F6EECF244321}">
                  <p14:modId xmlns:p14="http://schemas.microsoft.com/office/powerpoint/2010/main" val="956586063"/>
                </p:ext>
              </p:extLst>
            </p:nvPr>
          </p:nvGraphicFramePr>
          <p:xfrm>
            <a:off x="1340" y="95"/>
            <a:ext cx="195" cy="160"/>
          </p:xfrm>
          <a:graphic>
            <a:graphicData uri="http://schemas.openxmlformats.org/presentationml/2006/ole">
              <mc:AlternateContent xmlns:mc="http://schemas.openxmlformats.org/markup-compatibility/2006">
                <mc:Choice xmlns:v="urn:schemas-microsoft-com:vml" Requires="v">
                  <p:oleObj spid="_x0000_s874614" r:id="rId7" imgW="139458" imgH="114102" progId="Equation.DSMT4">
                    <p:embed/>
                  </p:oleObj>
                </mc:Choice>
                <mc:Fallback>
                  <p:oleObj r:id="rId7" imgW="139458" imgH="114102" progId="Equation.DSMT4">
                    <p:embed/>
                    <p:pic>
                      <p:nvPicPr>
                        <p:cNvPr id="0" name="Picture 3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0" y="95"/>
                          <a:ext cx="195" cy="16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8385" name="Object 17"/>
          <p:cNvGraphicFramePr>
            <a:graphicFrameLocks noChangeAspect="1"/>
          </p:cNvGraphicFramePr>
          <p:nvPr>
            <p:extLst>
              <p:ext uri="{D42A27DB-BD31-4B8C-83A1-F6EECF244321}">
                <p14:modId xmlns:p14="http://schemas.microsoft.com/office/powerpoint/2010/main" val="8130754"/>
              </p:ext>
            </p:extLst>
          </p:nvPr>
        </p:nvGraphicFramePr>
        <p:xfrm>
          <a:off x="3347864" y="3933056"/>
          <a:ext cx="2447926" cy="508000"/>
        </p:xfrm>
        <a:graphic>
          <a:graphicData uri="http://schemas.openxmlformats.org/presentationml/2006/ole">
            <mc:AlternateContent xmlns:mc="http://schemas.openxmlformats.org/markup-compatibility/2006">
              <mc:Choice xmlns:v="urn:schemas-microsoft-com:vml" Requires="v">
                <p:oleObj spid="_x0000_s874615" name="Equation" r:id="rId9" imgW="1104840" imgH="228600" progId="Equation.DSMT4">
                  <p:embed/>
                </p:oleObj>
              </mc:Choice>
              <mc:Fallback>
                <p:oleObj name="Equation" r:id="rId9" imgW="1104840" imgH="228600" progId="Equation.DSMT4">
                  <p:embed/>
                  <p:pic>
                    <p:nvPicPr>
                      <p:cNvPr id="0" name="Picture 315"/>
                      <p:cNvPicPr>
                        <a:picLocks noChangeAspect="1" noChangeArrowheads="1"/>
                      </p:cNvPicPr>
                      <p:nvPr/>
                    </p:nvPicPr>
                    <p:blipFill>
                      <a:blip r:embed="rId10"/>
                      <a:srcRect/>
                      <a:stretch>
                        <a:fillRect/>
                      </a:stretch>
                    </p:blipFill>
                    <p:spPr bwMode="auto">
                      <a:xfrm>
                        <a:off x="3347864" y="3933056"/>
                        <a:ext cx="2447926" cy="5080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88" name="Object 20"/>
          <p:cNvGraphicFramePr>
            <a:graphicFrameLocks noChangeAspect="1"/>
          </p:cNvGraphicFramePr>
          <p:nvPr>
            <p:extLst>
              <p:ext uri="{D42A27DB-BD31-4B8C-83A1-F6EECF244321}">
                <p14:modId xmlns:p14="http://schemas.microsoft.com/office/powerpoint/2010/main" val="4138466522"/>
              </p:ext>
            </p:extLst>
          </p:nvPr>
        </p:nvGraphicFramePr>
        <p:xfrm>
          <a:off x="755576" y="4725144"/>
          <a:ext cx="2632076" cy="503238"/>
        </p:xfrm>
        <a:graphic>
          <a:graphicData uri="http://schemas.openxmlformats.org/presentationml/2006/ole">
            <mc:AlternateContent xmlns:mc="http://schemas.openxmlformats.org/markup-compatibility/2006">
              <mc:Choice xmlns:v="urn:schemas-microsoft-com:vml" Requires="v">
                <p:oleObj spid="_x0000_s874616" name="Equation" r:id="rId11" imgW="1193760" imgH="228600" progId="Equation.DSMT4">
                  <p:embed/>
                </p:oleObj>
              </mc:Choice>
              <mc:Fallback>
                <p:oleObj name="Equation" r:id="rId11" imgW="1193760" imgH="228600" progId="Equation.DSMT4">
                  <p:embed/>
                  <p:pic>
                    <p:nvPicPr>
                      <p:cNvPr id="0" name="Picture 316"/>
                      <p:cNvPicPr>
                        <a:picLocks noChangeAspect="1" noChangeArrowheads="1"/>
                      </p:cNvPicPr>
                      <p:nvPr/>
                    </p:nvPicPr>
                    <p:blipFill>
                      <a:blip r:embed="rId12"/>
                      <a:srcRect/>
                      <a:stretch>
                        <a:fillRect/>
                      </a:stretch>
                    </p:blipFill>
                    <p:spPr bwMode="auto">
                      <a:xfrm>
                        <a:off x="755576" y="4725144"/>
                        <a:ext cx="2632076"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21"/>
          <p:cNvGrpSpPr>
            <a:grpSpLocks/>
          </p:cNvGrpSpPr>
          <p:nvPr/>
        </p:nvGrpSpPr>
        <p:grpSpPr bwMode="auto">
          <a:xfrm>
            <a:off x="3635896" y="4539283"/>
            <a:ext cx="2663827" cy="977900"/>
            <a:chOff x="2" y="19"/>
            <a:chExt cx="1678" cy="616"/>
          </a:xfrm>
        </p:grpSpPr>
        <p:sp>
          <p:nvSpPr>
            <p:cNvPr id="58390" name="AutoShape 22"/>
            <p:cNvSpPr>
              <a:spLocks noChangeArrowheads="1"/>
            </p:cNvSpPr>
            <p:nvPr/>
          </p:nvSpPr>
          <p:spPr bwMode="auto">
            <a:xfrm>
              <a:off x="2" y="181"/>
              <a:ext cx="443" cy="246"/>
            </a:xfrm>
            <a:prstGeom prst="rightArrow">
              <a:avLst>
                <a:gd name="adj1" fmla="val 50000"/>
                <a:gd name="adj2" fmla="val 5522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sz="2400" b="1">
                <a:latin typeface="+mj-ea"/>
                <a:ea typeface="+mj-ea"/>
              </a:endParaRPr>
            </a:p>
          </p:txBody>
        </p:sp>
        <p:graphicFrame>
          <p:nvGraphicFramePr>
            <p:cNvPr id="58391" name="Object 23"/>
            <p:cNvGraphicFramePr>
              <a:graphicFrameLocks noChangeAspect="1"/>
            </p:cNvGraphicFramePr>
            <p:nvPr>
              <p:extLst>
                <p:ext uri="{D42A27DB-BD31-4B8C-83A1-F6EECF244321}">
                  <p14:modId xmlns:p14="http://schemas.microsoft.com/office/powerpoint/2010/main" val="2574187154"/>
                </p:ext>
              </p:extLst>
            </p:nvPr>
          </p:nvGraphicFramePr>
          <p:xfrm>
            <a:off x="640" y="19"/>
            <a:ext cx="1040" cy="616"/>
          </p:xfrm>
          <a:graphic>
            <a:graphicData uri="http://schemas.openxmlformats.org/presentationml/2006/ole">
              <mc:AlternateContent xmlns:mc="http://schemas.openxmlformats.org/markup-compatibility/2006">
                <mc:Choice xmlns:v="urn:schemas-microsoft-com:vml" Requires="v">
                  <p:oleObj spid="_x0000_s874617" name="Equation" r:id="rId13" imgW="749160" imgH="444240" progId="Equation.DSMT4">
                    <p:embed/>
                  </p:oleObj>
                </mc:Choice>
                <mc:Fallback>
                  <p:oleObj name="Equation" r:id="rId13" imgW="749160" imgH="444240" progId="Equation.DSMT4">
                    <p:embed/>
                    <p:pic>
                      <p:nvPicPr>
                        <p:cNvPr id="0" name="Picture 317"/>
                        <p:cNvPicPr>
                          <a:picLocks noChangeAspect="1" noChangeArrowheads="1"/>
                        </p:cNvPicPr>
                        <p:nvPr/>
                      </p:nvPicPr>
                      <p:blipFill>
                        <a:blip r:embed="rId14"/>
                        <a:srcRect/>
                        <a:stretch>
                          <a:fillRect/>
                        </a:stretch>
                      </p:blipFill>
                      <p:spPr bwMode="auto">
                        <a:xfrm>
                          <a:off x="640" y="19"/>
                          <a:ext cx="1040" cy="6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24"/>
          <p:cNvGrpSpPr>
            <a:grpSpLocks/>
          </p:cNvGrpSpPr>
          <p:nvPr/>
        </p:nvGrpSpPr>
        <p:grpSpPr bwMode="auto">
          <a:xfrm>
            <a:off x="641597" y="5390679"/>
            <a:ext cx="7531100" cy="1135063"/>
            <a:chOff x="48" y="11"/>
            <a:chExt cx="4744" cy="715"/>
          </a:xfrm>
        </p:grpSpPr>
        <p:grpSp>
          <p:nvGrpSpPr>
            <p:cNvPr id="10" name="Group 25"/>
            <p:cNvGrpSpPr>
              <a:grpSpLocks/>
            </p:cNvGrpSpPr>
            <p:nvPr/>
          </p:nvGrpSpPr>
          <p:grpSpPr bwMode="auto">
            <a:xfrm>
              <a:off x="50" y="11"/>
              <a:ext cx="4742" cy="336"/>
              <a:chOff x="-30" y="11"/>
              <a:chExt cx="4742" cy="336"/>
            </a:xfrm>
          </p:grpSpPr>
          <p:graphicFrame>
            <p:nvGraphicFramePr>
              <p:cNvPr id="58394" name="Object 26"/>
              <p:cNvGraphicFramePr>
                <a:graphicFrameLocks noChangeAspect="1"/>
              </p:cNvGraphicFramePr>
              <p:nvPr>
                <p:extLst>
                  <p:ext uri="{D42A27DB-BD31-4B8C-83A1-F6EECF244321}">
                    <p14:modId xmlns:p14="http://schemas.microsoft.com/office/powerpoint/2010/main" val="160659578"/>
                  </p:ext>
                </p:extLst>
              </p:nvPr>
            </p:nvGraphicFramePr>
            <p:xfrm>
              <a:off x="0" y="11"/>
              <a:ext cx="354" cy="319"/>
            </p:xfrm>
            <a:graphic>
              <a:graphicData uri="http://schemas.openxmlformats.org/presentationml/2006/ole">
                <mc:AlternateContent xmlns:mc="http://schemas.openxmlformats.org/markup-compatibility/2006">
                  <mc:Choice xmlns:v="urn:schemas-microsoft-com:vml" Requires="v">
                    <p:oleObj spid="_x0000_s874618" name="Equation" r:id="rId15" imgW="253800" imgH="228600" progId="Equation.DSMT4">
                      <p:embed/>
                    </p:oleObj>
                  </mc:Choice>
                  <mc:Fallback>
                    <p:oleObj name="Equation" r:id="rId15" imgW="253800" imgH="228600" progId="Equation.DSMT4">
                      <p:embed/>
                      <p:pic>
                        <p:nvPicPr>
                          <p:cNvPr id="0" name="Picture 318"/>
                          <p:cNvPicPr>
                            <a:picLocks noChangeAspect="1" noChangeArrowheads="1"/>
                          </p:cNvPicPr>
                          <p:nvPr/>
                        </p:nvPicPr>
                        <p:blipFill>
                          <a:blip r:embed="rId16"/>
                          <a:srcRect/>
                          <a:stretch>
                            <a:fillRect/>
                          </a:stretch>
                        </p:blipFill>
                        <p:spPr bwMode="auto">
                          <a:xfrm>
                            <a:off x="0" y="11"/>
                            <a:ext cx="354"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5" name="Object 27"/>
              <p:cNvGraphicFramePr>
                <a:graphicFrameLocks noChangeAspect="1"/>
              </p:cNvGraphicFramePr>
              <p:nvPr/>
            </p:nvGraphicFramePr>
            <p:xfrm>
              <a:off x="562" y="28"/>
              <a:ext cx="319" cy="319"/>
            </p:xfrm>
            <a:graphic>
              <a:graphicData uri="http://schemas.openxmlformats.org/presentationml/2006/ole">
                <mc:AlternateContent xmlns:mc="http://schemas.openxmlformats.org/markup-compatibility/2006">
                  <mc:Choice xmlns:v="urn:schemas-microsoft-com:vml" Requires="v">
                    <p:oleObj spid="_x0000_s874619" r:id="rId17" imgW="228600" imgH="228600" progId="Equation.DSMT4">
                      <p:embed/>
                    </p:oleObj>
                  </mc:Choice>
                  <mc:Fallback>
                    <p:oleObj r:id="rId17" imgW="228600" imgH="228600" progId="Equation.DSMT4">
                      <p:embed/>
                      <p:pic>
                        <p:nvPicPr>
                          <p:cNvPr id="0" name="Picture 3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2" y="28"/>
                            <a:ext cx="319"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96" name="Rectangle 28"/>
              <p:cNvSpPr>
                <a:spLocks noChangeArrowheads="1"/>
              </p:cNvSpPr>
              <p:nvPr/>
            </p:nvSpPr>
            <p:spPr bwMode="auto">
              <a:xfrm>
                <a:off x="-30" y="27"/>
                <a:ext cx="4742" cy="291"/>
              </a:xfrm>
              <a:prstGeom prst="rect">
                <a:avLst/>
              </a:prstGeom>
              <a:noFill/>
              <a:ln w="9525">
                <a:noFill/>
                <a:miter lim="800000"/>
                <a:headEnd/>
                <a:tailEnd/>
              </a:ln>
              <a:effectLst/>
            </p:spPr>
            <p:txBody>
              <a:bodyPr wrap="square">
                <a:spAutoFit/>
              </a:bodyPr>
              <a:lstStyle/>
              <a:p>
                <a:r>
                  <a:rPr lang="en-US" altLang="zh-CN" sz="2400" b="1" dirty="0" smtClean="0">
                    <a:solidFill>
                      <a:srgbClr val="0000FF"/>
                    </a:solidFill>
                    <a:latin typeface="+mj-ea"/>
                    <a:ea typeface="+mj-ea"/>
                  </a:rPr>
                  <a:t>      </a:t>
                </a:r>
                <a:r>
                  <a:rPr lang="zh-CN" sz="2400" b="1" dirty="0" smtClean="0">
                    <a:solidFill>
                      <a:srgbClr val="0000FF"/>
                    </a:solidFill>
                    <a:latin typeface="+mj-ea"/>
                    <a:ea typeface="+mj-ea"/>
                  </a:rPr>
                  <a:t>与      </a:t>
                </a:r>
                <a:r>
                  <a:rPr lang="zh-CN" sz="2400" b="1" dirty="0">
                    <a:solidFill>
                      <a:srgbClr val="0000FF"/>
                    </a:solidFill>
                    <a:latin typeface="+mj-ea"/>
                    <a:ea typeface="+mj-ea"/>
                  </a:rPr>
                  <a:t>越接近，可压缩的程度越小，冗余度越小。</a:t>
                </a:r>
              </a:p>
            </p:txBody>
          </p:sp>
        </p:grpSp>
        <p:grpSp>
          <p:nvGrpSpPr>
            <p:cNvPr id="11" name="Group 29"/>
            <p:cNvGrpSpPr>
              <a:grpSpLocks/>
            </p:cNvGrpSpPr>
            <p:nvPr/>
          </p:nvGrpSpPr>
          <p:grpSpPr bwMode="auto">
            <a:xfrm>
              <a:off x="48" y="389"/>
              <a:ext cx="4653" cy="337"/>
              <a:chOff x="48" y="53"/>
              <a:chExt cx="4653" cy="337"/>
            </a:xfrm>
          </p:grpSpPr>
          <p:sp>
            <p:nvSpPr>
              <p:cNvPr id="58398" name="Rectangle 30"/>
              <p:cNvSpPr>
                <a:spLocks noChangeArrowheads="1"/>
              </p:cNvSpPr>
              <p:nvPr/>
            </p:nvSpPr>
            <p:spPr bwMode="auto">
              <a:xfrm>
                <a:off x="48" y="53"/>
                <a:ext cx="4653" cy="291"/>
              </a:xfrm>
              <a:prstGeom prst="rect">
                <a:avLst/>
              </a:prstGeom>
              <a:noFill/>
              <a:ln w="9525">
                <a:noFill/>
                <a:miter lim="800000"/>
                <a:headEnd/>
                <a:tailEnd/>
              </a:ln>
              <a:effectLst/>
            </p:spPr>
            <p:txBody>
              <a:bodyPr wrap="square">
                <a:spAutoFit/>
              </a:bodyPr>
              <a:lstStyle/>
              <a:p>
                <a:r>
                  <a:rPr lang="zh-CN" sz="2400" b="1" dirty="0">
                    <a:latin typeface="+mj-ea"/>
                    <a:ea typeface="+mj-ea"/>
                  </a:rPr>
                  <a:t>当              时，已无法实现压缩，冗余度等于零。</a:t>
                </a:r>
              </a:p>
            </p:txBody>
          </p:sp>
          <p:graphicFrame>
            <p:nvGraphicFramePr>
              <p:cNvPr id="58399" name="Object 31"/>
              <p:cNvGraphicFramePr>
                <a:graphicFrameLocks noChangeAspect="1"/>
              </p:cNvGraphicFramePr>
              <p:nvPr>
                <p:extLst>
                  <p:ext uri="{D42A27DB-BD31-4B8C-83A1-F6EECF244321}">
                    <p14:modId xmlns:p14="http://schemas.microsoft.com/office/powerpoint/2010/main" val="1076882559"/>
                  </p:ext>
                </p:extLst>
              </p:nvPr>
            </p:nvGraphicFramePr>
            <p:xfrm>
              <a:off x="268" y="71"/>
              <a:ext cx="850" cy="319"/>
            </p:xfrm>
            <a:graphic>
              <a:graphicData uri="http://schemas.openxmlformats.org/presentationml/2006/ole">
                <mc:AlternateContent xmlns:mc="http://schemas.openxmlformats.org/markup-compatibility/2006">
                  <mc:Choice xmlns:v="urn:schemas-microsoft-com:vml" Requires="v">
                    <p:oleObj spid="_x0000_s874620" name="Equation" r:id="rId19" imgW="609480" imgH="228600" progId="Equation.DSMT4">
                      <p:embed/>
                    </p:oleObj>
                  </mc:Choice>
                  <mc:Fallback>
                    <p:oleObj name="Equation" r:id="rId19" imgW="609480" imgH="228600" progId="Equation.DSMT4">
                      <p:embed/>
                      <p:pic>
                        <p:nvPicPr>
                          <p:cNvPr id="0" name="Picture 320"/>
                          <p:cNvPicPr>
                            <a:picLocks noChangeAspect="1" noChangeArrowheads="1"/>
                          </p:cNvPicPr>
                          <p:nvPr/>
                        </p:nvPicPr>
                        <p:blipFill>
                          <a:blip r:embed="rId20"/>
                          <a:srcRect/>
                          <a:stretch>
                            <a:fillRect/>
                          </a:stretch>
                        </p:blipFill>
                        <p:spPr bwMode="auto">
                          <a:xfrm>
                            <a:off x="268" y="71"/>
                            <a:ext cx="850"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2" name="标题 31"/>
          <p:cNvSpPr>
            <a:spLocks noGrp="1"/>
          </p:cNvSpPr>
          <p:nvPr>
            <p:ph type="title"/>
          </p:nvPr>
        </p:nvSpPr>
        <p:spPr/>
        <p:txBody>
          <a:bodyPr/>
          <a:lstStyle/>
          <a:p>
            <a:r>
              <a:rPr lang="zh-CN" altLang="en-US" dirty="0" smtClean="0"/>
              <a:t>例</a:t>
            </a:r>
            <a:endParaRPr lang="zh-CN" altLang="en-US" dirty="0"/>
          </a:p>
        </p:txBody>
      </p:sp>
      <p:sp>
        <p:nvSpPr>
          <p:cNvPr id="31" name="灯片编号占位符 5"/>
          <p:cNvSpPr>
            <a:spLocks noGrp="1"/>
          </p:cNvSpPr>
          <p:nvPr>
            <p:ph type="sldNum" sz="quarter" idx="12"/>
          </p:nvPr>
        </p:nvSpPr>
        <p:spPr/>
        <p:txBody>
          <a:bodyPr/>
          <a:lstStyle/>
          <a:p>
            <a:fld id="{9C5F0529-2256-4886-844A-82A95175C9CB}" type="slidenum">
              <a:rPr lang="en-US" altLang="zh-CN" smtClean="0"/>
              <a:pPr/>
              <a:t>61</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385"/>
                                        </p:tgtEl>
                                        <p:attrNameLst>
                                          <p:attrName>style.visibility</p:attrName>
                                        </p:attrNameLst>
                                      </p:cBhvr>
                                      <p:to>
                                        <p:strVal val="visible"/>
                                      </p:to>
                                    </p:set>
                                    <p:animEffect transition="in" filter="wipe(left)">
                                      <p:cBhvr>
                                        <p:cTn id="12" dur="1000"/>
                                        <p:tgtEl>
                                          <p:spTgt spid="583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388"/>
                                        </p:tgtEl>
                                        <p:attrNameLst>
                                          <p:attrName>style.visibility</p:attrName>
                                        </p:attrNameLst>
                                      </p:cBhvr>
                                      <p:to>
                                        <p:strVal val="visible"/>
                                      </p:to>
                                    </p:set>
                                    <p:animEffect transition="in" filter="wipe(left)">
                                      <p:cBhvr>
                                        <p:cTn id="17" dur="1200"/>
                                        <p:tgtEl>
                                          <p:spTgt spid="583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611560" y="1271652"/>
            <a:ext cx="3783012" cy="461665"/>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信源的冗余度</a:t>
            </a:r>
            <a:r>
              <a:rPr lang="zh-CN" sz="2400" b="1" dirty="0">
                <a:latin typeface="+mj-ea"/>
                <a:ea typeface="+mj-ea"/>
              </a:rPr>
              <a:t>：</a:t>
            </a:r>
          </a:p>
        </p:txBody>
      </p:sp>
      <p:grpSp>
        <p:nvGrpSpPr>
          <p:cNvPr id="2" name="Group 4"/>
          <p:cNvGrpSpPr>
            <a:grpSpLocks/>
          </p:cNvGrpSpPr>
          <p:nvPr/>
        </p:nvGrpSpPr>
        <p:grpSpPr bwMode="auto">
          <a:xfrm>
            <a:off x="2882900" y="1079564"/>
            <a:ext cx="3606800" cy="1219200"/>
            <a:chOff x="0" y="0"/>
            <a:chExt cx="2272" cy="768"/>
          </a:xfrm>
        </p:grpSpPr>
        <p:graphicFrame>
          <p:nvGraphicFramePr>
            <p:cNvPr id="59397" name="Object 5"/>
            <p:cNvGraphicFramePr>
              <a:graphicFrameLocks noChangeAspect="1"/>
            </p:cNvGraphicFramePr>
            <p:nvPr>
              <p:extLst>
                <p:ext uri="{D42A27DB-BD31-4B8C-83A1-F6EECF244321}">
                  <p14:modId xmlns:p14="http://schemas.microsoft.com/office/powerpoint/2010/main" val="2637656829"/>
                </p:ext>
              </p:extLst>
            </p:nvPr>
          </p:nvGraphicFramePr>
          <p:xfrm>
            <a:off x="0" y="0"/>
            <a:ext cx="1022" cy="617"/>
          </p:xfrm>
          <a:graphic>
            <a:graphicData uri="http://schemas.openxmlformats.org/presentationml/2006/ole">
              <mc:AlternateContent xmlns:mc="http://schemas.openxmlformats.org/markup-compatibility/2006">
                <mc:Choice xmlns:v="urn:schemas-microsoft-com:vml" Requires="v">
                  <p:oleObj spid="_x0000_s522956" name="Equation" r:id="rId3" imgW="736560" imgH="444240" progId="Equation.DSMT4">
                    <p:embed/>
                  </p:oleObj>
                </mc:Choice>
                <mc:Fallback>
                  <p:oleObj name="Equation" r:id="rId3" imgW="736560" imgH="444240" progId="Equation.DSMT4">
                    <p:embed/>
                    <p:pic>
                      <p:nvPicPr>
                        <p:cNvPr id="0" name="Picture 188"/>
                        <p:cNvPicPr>
                          <a:picLocks noChangeAspect="1" noChangeArrowheads="1"/>
                        </p:cNvPicPr>
                        <p:nvPr/>
                      </p:nvPicPr>
                      <p:blipFill>
                        <a:blip r:embed="rId4"/>
                        <a:srcRect/>
                        <a:stretch>
                          <a:fillRect/>
                        </a:stretch>
                      </p:blipFill>
                      <p:spPr bwMode="auto">
                        <a:xfrm>
                          <a:off x="0" y="0"/>
                          <a:ext cx="1022" cy="6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8" name="Rectangle 6"/>
            <p:cNvSpPr>
              <a:spLocks noChangeArrowheads="1"/>
            </p:cNvSpPr>
            <p:nvPr/>
          </p:nvSpPr>
          <p:spPr bwMode="auto">
            <a:xfrm>
              <a:off x="1072" y="12"/>
              <a:ext cx="1200" cy="756"/>
            </a:xfrm>
            <a:prstGeom prst="rect">
              <a:avLst/>
            </a:prstGeom>
            <a:noFill/>
            <a:ln w="9525">
              <a:noFill/>
              <a:miter lim="800000"/>
              <a:headEnd/>
              <a:tailEnd/>
            </a:ln>
            <a:effectLst/>
          </p:spPr>
          <p:txBody>
            <a:bodyPr>
              <a:spAutoFit/>
            </a:bodyPr>
            <a:lstStyle/>
            <a:p>
              <a:r>
                <a:rPr lang="zh-CN" altLang="zh-CN" sz="7200" b="1" dirty="0">
                  <a:solidFill>
                    <a:srgbClr val="FF0000"/>
                  </a:solidFill>
                  <a:latin typeface="+mj-ea"/>
                  <a:ea typeface="+mj-ea"/>
                </a:rPr>
                <a:t>*</a:t>
              </a:r>
            </a:p>
          </p:txBody>
        </p:sp>
      </p:grpSp>
      <p:sp>
        <p:nvSpPr>
          <p:cNvPr id="59399" name="Rectangle 7"/>
          <p:cNvSpPr>
            <a:spLocks noChangeArrowheads="1"/>
          </p:cNvSpPr>
          <p:nvPr/>
        </p:nvSpPr>
        <p:spPr bwMode="auto">
          <a:xfrm>
            <a:off x="611560" y="2224152"/>
            <a:ext cx="4638675" cy="461665"/>
          </a:xfrm>
          <a:prstGeom prst="rect">
            <a:avLst/>
          </a:prstGeom>
          <a:noFill/>
          <a:ln w="9525">
            <a:noFill/>
            <a:miter lim="800000"/>
            <a:headEnd/>
            <a:tailEnd/>
          </a:ln>
          <a:effectLst/>
        </p:spPr>
        <p:txBody>
          <a:bodyPr>
            <a:spAutoFit/>
          </a:bodyPr>
          <a:lstStyle/>
          <a:p>
            <a:r>
              <a:rPr lang="zh-CN" sz="2400" b="1" dirty="0">
                <a:latin typeface="+mj-ea"/>
                <a:ea typeface="+mj-ea"/>
              </a:rPr>
              <a:t>对上式通分后，可得：</a:t>
            </a:r>
          </a:p>
        </p:txBody>
      </p:sp>
      <p:graphicFrame>
        <p:nvGraphicFramePr>
          <p:cNvPr id="59400" name="Object 8"/>
          <p:cNvGraphicFramePr>
            <a:graphicFrameLocks noChangeAspect="1"/>
          </p:cNvGraphicFramePr>
          <p:nvPr>
            <p:extLst>
              <p:ext uri="{D42A27DB-BD31-4B8C-83A1-F6EECF244321}">
                <p14:modId xmlns:p14="http://schemas.microsoft.com/office/powerpoint/2010/main" val="272031246"/>
              </p:ext>
            </p:extLst>
          </p:nvPr>
        </p:nvGraphicFramePr>
        <p:xfrm>
          <a:off x="3949700" y="2032064"/>
          <a:ext cx="1928813" cy="979488"/>
        </p:xfrm>
        <a:graphic>
          <a:graphicData uri="http://schemas.openxmlformats.org/presentationml/2006/ole">
            <mc:AlternateContent xmlns:mc="http://schemas.openxmlformats.org/markup-compatibility/2006">
              <mc:Choice xmlns:v="urn:schemas-microsoft-com:vml" Requires="v">
                <p:oleObj spid="_x0000_s522957" name="Equation" r:id="rId5" imgW="876240" imgH="444240" progId="Equation.DSMT4">
                  <p:embed/>
                </p:oleObj>
              </mc:Choice>
              <mc:Fallback>
                <p:oleObj name="Equation" r:id="rId5" imgW="876240" imgH="444240" progId="Equation.DSMT4">
                  <p:embed/>
                  <p:pic>
                    <p:nvPicPr>
                      <p:cNvPr id="0" name="Picture 189"/>
                      <p:cNvPicPr>
                        <a:picLocks noChangeAspect="1" noChangeArrowheads="1"/>
                      </p:cNvPicPr>
                      <p:nvPr/>
                    </p:nvPicPr>
                    <p:blipFill>
                      <a:blip r:embed="rId6"/>
                      <a:srcRect/>
                      <a:stretch>
                        <a:fillRect/>
                      </a:stretch>
                    </p:blipFill>
                    <p:spPr bwMode="auto">
                      <a:xfrm>
                        <a:off x="3949700" y="2032064"/>
                        <a:ext cx="1928813"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
          <p:cNvGrpSpPr>
            <a:grpSpLocks/>
          </p:cNvGrpSpPr>
          <p:nvPr/>
        </p:nvGrpSpPr>
        <p:grpSpPr bwMode="auto">
          <a:xfrm>
            <a:off x="4406900" y="1412940"/>
            <a:ext cx="3236913" cy="1184274"/>
            <a:chOff x="0" y="-23"/>
            <a:chExt cx="2039" cy="746"/>
          </a:xfrm>
        </p:grpSpPr>
        <p:sp>
          <p:nvSpPr>
            <p:cNvPr id="59402" name="Oval 10"/>
            <p:cNvSpPr>
              <a:spLocks noChangeArrowheads="1"/>
            </p:cNvSpPr>
            <p:nvPr/>
          </p:nvSpPr>
          <p:spPr bwMode="auto">
            <a:xfrm>
              <a:off x="0" y="331"/>
              <a:ext cx="968" cy="392"/>
            </a:xfrm>
            <a:prstGeom prst="ellipse">
              <a:avLst/>
            </a:prstGeom>
            <a:noFill/>
            <a:ln w="28575" cmpd="sng">
              <a:solidFill>
                <a:srgbClr val="FF0000"/>
              </a:solidFill>
              <a:round/>
              <a:headEnd/>
              <a:tailEnd/>
            </a:ln>
            <a:effectLst/>
          </p:spPr>
          <p:txBody>
            <a:bodyPr wrap="none" anchor="ctr"/>
            <a:lstStyle/>
            <a:p>
              <a:endParaRPr lang="zh-CN" altLang="en-US" sz="2400" b="1">
                <a:latin typeface="+mj-ea"/>
                <a:ea typeface="+mj-ea"/>
              </a:endParaRPr>
            </a:p>
          </p:txBody>
        </p:sp>
        <p:sp>
          <p:nvSpPr>
            <p:cNvPr id="59403" name="Line 11"/>
            <p:cNvSpPr>
              <a:spLocks noChangeShapeType="1"/>
            </p:cNvSpPr>
            <p:nvPr/>
          </p:nvSpPr>
          <p:spPr bwMode="auto">
            <a:xfrm flipV="1">
              <a:off x="752" y="179"/>
              <a:ext cx="216" cy="152"/>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zh-CN" altLang="en-US" sz="2400" b="1">
                <a:latin typeface="+mj-ea"/>
                <a:ea typeface="+mj-ea"/>
              </a:endParaRPr>
            </a:p>
          </p:txBody>
        </p:sp>
        <p:sp>
          <p:nvSpPr>
            <p:cNvPr id="59404" name="Rectangle 12"/>
            <p:cNvSpPr>
              <a:spLocks noChangeArrowheads="1"/>
            </p:cNvSpPr>
            <p:nvPr/>
          </p:nvSpPr>
          <p:spPr bwMode="auto">
            <a:xfrm>
              <a:off x="980" y="-23"/>
              <a:ext cx="1059" cy="291"/>
            </a:xfrm>
            <a:prstGeom prst="rect">
              <a:avLst/>
            </a:prstGeom>
            <a:noFill/>
            <a:ln w="9525">
              <a:noFill/>
              <a:miter lim="800000"/>
              <a:headEnd/>
              <a:tailEnd/>
            </a:ln>
            <a:effectLst/>
          </p:spPr>
          <p:txBody>
            <a:bodyPr wrap="square">
              <a:spAutoFit/>
            </a:bodyPr>
            <a:lstStyle/>
            <a:p>
              <a:r>
                <a:rPr lang="zh-CN" sz="2400" b="1" dirty="0">
                  <a:solidFill>
                    <a:srgbClr val="C00000"/>
                  </a:solidFill>
                  <a:latin typeface="+mj-ea"/>
                  <a:ea typeface="+mj-ea"/>
                </a:rPr>
                <a:t>信息变差</a:t>
              </a:r>
            </a:p>
          </p:txBody>
        </p:sp>
      </p:grpSp>
      <p:grpSp>
        <p:nvGrpSpPr>
          <p:cNvPr id="4" name="Group 13"/>
          <p:cNvGrpSpPr>
            <a:grpSpLocks/>
          </p:cNvGrpSpPr>
          <p:nvPr/>
        </p:nvGrpSpPr>
        <p:grpSpPr bwMode="auto">
          <a:xfrm>
            <a:off x="611560" y="3938652"/>
            <a:ext cx="6002337" cy="511175"/>
            <a:chOff x="0" y="0"/>
            <a:chExt cx="3781" cy="322"/>
          </a:xfrm>
        </p:grpSpPr>
        <p:sp>
          <p:nvSpPr>
            <p:cNvPr id="59406" name="Rectangle 14"/>
            <p:cNvSpPr>
              <a:spLocks noChangeArrowheads="1"/>
            </p:cNvSpPr>
            <p:nvPr/>
          </p:nvSpPr>
          <p:spPr bwMode="auto">
            <a:xfrm>
              <a:off x="0" y="16"/>
              <a:ext cx="1692" cy="291"/>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问题</a:t>
              </a:r>
              <a:r>
                <a:rPr lang="zh-CN" sz="2400" b="1" dirty="0">
                  <a:latin typeface="+mj-ea"/>
                  <a:ea typeface="+mj-ea"/>
                </a:rPr>
                <a:t>：</a:t>
              </a:r>
            </a:p>
          </p:txBody>
        </p:sp>
        <p:graphicFrame>
          <p:nvGraphicFramePr>
            <p:cNvPr id="59407" name="Object 15"/>
            <p:cNvGraphicFramePr>
              <a:graphicFrameLocks noChangeAspect="1"/>
            </p:cNvGraphicFramePr>
            <p:nvPr>
              <p:extLst>
                <p:ext uri="{D42A27DB-BD31-4B8C-83A1-F6EECF244321}">
                  <p14:modId xmlns:p14="http://schemas.microsoft.com/office/powerpoint/2010/main" val="1078570745"/>
                </p:ext>
              </p:extLst>
            </p:nvPr>
          </p:nvGraphicFramePr>
          <p:xfrm>
            <a:off x="632" y="75"/>
            <a:ext cx="476" cy="247"/>
          </p:xfrm>
          <a:graphic>
            <a:graphicData uri="http://schemas.openxmlformats.org/presentationml/2006/ole">
              <mc:AlternateContent xmlns:mc="http://schemas.openxmlformats.org/markup-compatibility/2006">
                <mc:Choice xmlns:v="urn:schemas-microsoft-com:vml" Requires="v">
                  <p:oleObj spid="_x0000_s522958" name="Equation" r:id="rId7" imgW="342720" imgH="177480" progId="Equation.DSMT4">
                    <p:embed/>
                  </p:oleObj>
                </mc:Choice>
                <mc:Fallback>
                  <p:oleObj name="Equation" r:id="rId7" imgW="342720" imgH="177480" progId="Equation.DSMT4">
                    <p:embed/>
                    <p:pic>
                      <p:nvPicPr>
                        <p:cNvPr id="0" name="Picture 190"/>
                        <p:cNvPicPr>
                          <a:picLocks noChangeAspect="1" noChangeArrowheads="1"/>
                        </p:cNvPicPr>
                        <p:nvPr/>
                      </p:nvPicPr>
                      <p:blipFill>
                        <a:blip r:embed="rId8"/>
                        <a:srcRect/>
                        <a:stretch>
                          <a:fillRect/>
                        </a:stretch>
                      </p:blipFill>
                      <p:spPr bwMode="auto">
                        <a:xfrm>
                          <a:off x="632" y="75"/>
                          <a:ext cx="476"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8" name="Rectangle 16"/>
            <p:cNvSpPr>
              <a:spLocks noChangeArrowheads="1"/>
            </p:cNvSpPr>
            <p:nvPr/>
          </p:nvSpPr>
          <p:spPr bwMode="auto">
            <a:xfrm>
              <a:off x="1041" y="0"/>
              <a:ext cx="2740" cy="291"/>
            </a:xfrm>
            <a:prstGeom prst="rect">
              <a:avLst/>
            </a:prstGeom>
            <a:noFill/>
            <a:ln w="9525">
              <a:noFill/>
              <a:miter lim="800000"/>
              <a:headEnd/>
              <a:tailEnd/>
            </a:ln>
            <a:effectLst/>
          </p:spPr>
          <p:txBody>
            <a:bodyPr>
              <a:spAutoFit/>
            </a:bodyPr>
            <a:lstStyle/>
            <a:p>
              <a:r>
                <a:rPr lang="zh-CN" sz="2400" b="1" dirty="0">
                  <a:latin typeface="+mj-ea"/>
                  <a:ea typeface="+mj-ea"/>
                </a:rPr>
                <a:t>代表什么含义？</a:t>
              </a:r>
            </a:p>
          </p:txBody>
        </p:sp>
      </p:grpSp>
      <p:sp>
        <p:nvSpPr>
          <p:cNvPr id="59409" name="Rectangle 17"/>
          <p:cNvSpPr>
            <a:spLocks noChangeArrowheads="1"/>
          </p:cNvSpPr>
          <p:nvPr/>
        </p:nvSpPr>
        <p:spPr bwMode="auto">
          <a:xfrm>
            <a:off x="638870" y="4586352"/>
            <a:ext cx="7965578" cy="1938992"/>
          </a:xfrm>
          <a:prstGeom prst="rect">
            <a:avLst/>
          </a:prstGeom>
          <a:noFill/>
          <a:ln w="9525">
            <a:noFill/>
            <a:miter lim="800000"/>
            <a:headEnd/>
            <a:tailEnd/>
          </a:ln>
          <a:effectLst/>
        </p:spPr>
        <p:txBody>
          <a:bodyPr wrap="square">
            <a:spAutoFit/>
          </a:bodyPr>
          <a:lstStyle/>
          <a:p>
            <a:r>
              <a:rPr lang="zh-CN" sz="2400" b="1" dirty="0">
                <a:solidFill>
                  <a:srgbClr val="0000FF"/>
                </a:solidFill>
                <a:latin typeface="+mj-ea"/>
                <a:ea typeface="+mj-ea"/>
              </a:rPr>
              <a:t>回答</a:t>
            </a:r>
            <a:r>
              <a:rPr lang="zh-CN" sz="2400" b="1" dirty="0">
                <a:latin typeface="+mj-ea"/>
                <a:ea typeface="+mj-ea"/>
              </a:rPr>
              <a:t>：从平均意义而言，一大段英语文字中有</a:t>
            </a:r>
            <a:r>
              <a:rPr lang="zh-CN" altLang="zh-CN" sz="2400" b="1" dirty="0">
                <a:latin typeface="+mj-ea"/>
                <a:ea typeface="+mj-ea"/>
              </a:rPr>
              <a:t>79%</a:t>
            </a:r>
          </a:p>
          <a:p>
            <a:r>
              <a:rPr lang="zh-CN" altLang="zh-CN" sz="2400" b="1" dirty="0">
                <a:latin typeface="+mj-ea"/>
                <a:ea typeface="+mj-ea"/>
              </a:rPr>
              <a:t>       </a:t>
            </a:r>
            <a:r>
              <a:rPr lang="zh-CN" sz="2400" b="1" dirty="0">
                <a:latin typeface="+mj-ea"/>
                <a:ea typeface="+mj-ea"/>
              </a:rPr>
              <a:t>的信息都是多余的，是由英语的语法结构、表达</a:t>
            </a:r>
          </a:p>
          <a:p>
            <a:r>
              <a:rPr lang="zh-CN" sz="2400" b="1" dirty="0">
                <a:latin typeface="+mj-ea"/>
                <a:ea typeface="+mj-ea"/>
              </a:rPr>
              <a:t>      习惯决定的。只有</a:t>
            </a:r>
            <a:r>
              <a:rPr lang="zh-CN" altLang="zh-CN" sz="2400" b="1" dirty="0">
                <a:latin typeface="+mj-ea"/>
                <a:ea typeface="+mj-ea"/>
              </a:rPr>
              <a:t>21%</a:t>
            </a:r>
            <a:r>
              <a:rPr lang="zh-CN" sz="2400" b="1" dirty="0">
                <a:latin typeface="+mj-ea"/>
                <a:ea typeface="+mj-ea"/>
              </a:rPr>
              <a:t>的内容是作者可以自由选</a:t>
            </a:r>
          </a:p>
          <a:p>
            <a:r>
              <a:rPr lang="zh-CN" sz="2400" b="1" dirty="0">
                <a:latin typeface="+mj-ea"/>
                <a:ea typeface="+mj-ea"/>
              </a:rPr>
              <a:t>      择的。理论上讲，通信时只需传送</a:t>
            </a:r>
            <a:r>
              <a:rPr lang="zh-CN" altLang="zh-CN" sz="2400" b="1" dirty="0">
                <a:latin typeface="+mj-ea"/>
                <a:ea typeface="+mj-ea"/>
              </a:rPr>
              <a:t>21%</a:t>
            </a:r>
            <a:r>
              <a:rPr lang="zh-CN" sz="2400" b="1" dirty="0">
                <a:latin typeface="+mj-ea"/>
                <a:ea typeface="+mj-ea"/>
              </a:rPr>
              <a:t>的内容，其</a:t>
            </a:r>
          </a:p>
          <a:p>
            <a:r>
              <a:rPr lang="zh-CN" sz="2400" b="1" dirty="0">
                <a:latin typeface="+mj-ea"/>
                <a:ea typeface="+mj-ea"/>
              </a:rPr>
              <a:t>      余内容可依据英语信源的统计特性推算得出。</a:t>
            </a:r>
          </a:p>
        </p:txBody>
      </p:sp>
      <p:grpSp>
        <p:nvGrpSpPr>
          <p:cNvPr id="5" name="Group 18"/>
          <p:cNvGrpSpPr>
            <a:grpSpLocks/>
          </p:cNvGrpSpPr>
          <p:nvPr/>
        </p:nvGrpSpPr>
        <p:grpSpPr bwMode="auto">
          <a:xfrm>
            <a:off x="5827713" y="2046352"/>
            <a:ext cx="2554287" cy="1216025"/>
            <a:chOff x="-8" y="0"/>
            <a:chExt cx="1609" cy="766"/>
          </a:xfrm>
        </p:grpSpPr>
        <p:graphicFrame>
          <p:nvGraphicFramePr>
            <p:cNvPr id="59411" name="Object 19"/>
            <p:cNvGraphicFramePr>
              <a:graphicFrameLocks noChangeAspect="1"/>
            </p:cNvGraphicFramePr>
            <p:nvPr>
              <p:extLst>
                <p:ext uri="{D42A27DB-BD31-4B8C-83A1-F6EECF244321}">
                  <p14:modId xmlns:p14="http://schemas.microsoft.com/office/powerpoint/2010/main" val="3922522684"/>
                </p:ext>
              </p:extLst>
            </p:nvPr>
          </p:nvGraphicFramePr>
          <p:xfrm>
            <a:off x="-8" y="0"/>
            <a:ext cx="563" cy="617"/>
          </p:xfrm>
          <a:graphic>
            <a:graphicData uri="http://schemas.openxmlformats.org/presentationml/2006/ole">
              <mc:AlternateContent xmlns:mc="http://schemas.openxmlformats.org/markup-compatibility/2006">
                <mc:Choice xmlns:v="urn:schemas-microsoft-com:vml" Requires="v">
                  <p:oleObj spid="_x0000_s522959" name="Equation" r:id="rId9" imgW="406080" imgH="444240" progId="Equation.DSMT4">
                    <p:embed/>
                  </p:oleObj>
                </mc:Choice>
                <mc:Fallback>
                  <p:oleObj name="Equation" r:id="rId9" imgW="406080" imgH="444240" progId="Equation.DSMT4">
                    <p:embed/>
                    <p:pic>
                      <p:nvPicPr>
                        <p:cNvPr id="0" name="Picture 191"/>
                        <p:cNvPicPr>
                          <a:picLocks noChangeAspect="1" noChangeArrowheads="1"/>
                        </p:cNvPicPr>
                        <p:nvPr/>
                      </p:nvPicPr>
                      <p:blipFill>
                        <a:blip r:embed="rId10"/>
                        <a:srcRect/>
                        <a:stretch>
                          <a:fillRect/>
                        </a:stretch>
                      </p:blipFill>
                      <p:spPr bwMode="auto">
                        <a:xfrm>
                          <a:off x="-8" y="0"/>
                          <a:ext cx="563" cy="6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12" name="Rectangle 20"/>
            <p:cNvSpPr>
              <a:spLocks noChangeArrowheads="1"/>
            </p:cNvSpPr>
            <p:nvPr/>
          </p:nvSpPr>
          <p:spPr bwMode="auto">
            <a:xfrm>
              <a:off x="567" y="10"/>
              <a:ext cx="1034" cy="756"/>
            </a:xfrm>
            <a:prstGeom prst="rect">
              <a:avLst/>
            </a:prstGeom>
            <a:noFill/>
            <a:ln w="9525">
              <a:noFill/>
              <a:miter lim="800000"/>
              <a:headEnd/>
              <a:tailEnd/>
            </a:ln>
            <a:effectLst/>
          </p:spPr>
          <p:txBody>
            <a:bodyPr>
              <a:spAutoFit/>
            </a:bodyPr>
            <a:lstStyle/>
            <a:p>
              <a:r>
                <a:rPr lang="zh-CN" altLang="zh-CN" sz="7200" b="1">
                  <a:solidFill>
                    <a:srgbClr val="FF0000"/>
                  </a:solidFill>
                  <a:latin typeface="+mj-ea"/>
                  <a:ea typeface="+mj-ea"/>
                </a:rPr>
                <a:t>*</a:t>
              </a:r>
            </a:p>
          </p:txBody>
        </p:sp>
      </p:grpSp>
      <p:grpSp>
        <p:nvGrpSpPr>
          <p:cNvPr id="7" name="Group 22"/>
          <p:cNvGrpSpPr>
            <a:grpSpLocks/>
          </p:cNvGrpSpPr>
          <p:nvPr/>
        </p:nvGrpSpPr>
        <p:grpSpPr bwMode="auto">
          <a:xfrm>
            <a:off x="573089" y="3009964"/>
            <a:ext cx="7021513" cy="979488"/>
            <a:chOff x="140" y="0"/>
            <a:chExt cx="4423" cy="617"/>
          </a:xfrm>
        </p:grpSpPr>
        <p:grpSp>
          <p:nvGrpSpPr>
            <p:cNvPr id="8" name="Group 23"/>
            <p:cNvGrpSpPr>
              <a:grpSpLocks/>
            </p:cNvGrpSpPr>
            <p:nvPr/>
          </p:nvGrpSpPr>
          <p:grpSpPr bwMode="auto">
            <a:xfrm>
              <a:off x="140" y="0"/>
              <a:ext cx="2893" cy="617"/>
              <a:chOff x="140" y="0"/>
              <a:chExt cx="2893" cy="617"/>
            </a:xfrm>
          </p:grpSpPr>
          <p:sp>
            <p:nvSpPr>
              <p:cNvPr id="59416" name="Rectangle 24"/>
              <p:cNvSpPr>
                <a:spLocks noChangeArrowheads="1"/>
              </p:cNvSpPr>
              <p:nvPr/>
            </p:nvSpPr>
            <p:spPr bwMode="auto">
              <a:xfrm>
                <a:off x="140" y="114"/>
                <a:ext cx="2383" cy="291"/>
              </a:xfrm>
              <a:prstGeom prst="rect">
                <a:avLst/>
              </a:prstGeom>
              <a:noFill/>
              <a:ln w="9525">
                <a:noFill/>
                <a:miter lim="800000"/>
                <a:headEnd/>
                <a:tailEnd/>
              </a:ln>
              <a:effectLst/>
            </p:spPr>
            <p:txBody>
              <a:bodyPr>
                <a:spAutoFit/>
              </a:bodyPr>
              <a:lstStyle/>
              <a:p>
                <a:r>
                  <a:rPr lang="zh-CN" sz="2400" b="1" dirty="0">
                    <a:latin typeface="+mj-ea"/>
                    <a:ea typeface="+mj-ea"/>
                  </a:rPr>
                  <a:t>英语信源的冗余度：</a:t>
                </a:r>
              </a:p>
            </p:txBody>
          </p:sp>
          <p:graphicFrame>
            <p:nvGraphicFramePr>
              <p:cNvPr id="59417" name="Object 25"/>
              <p:cNvGraphicFramePr>
                <a:graphicFrameLocks noChangeAspect="1"/>
              </p:cNvGraphicFramePr>
              <p:nvPr>
                <p:extLst>
                  <p:ext uri="{D42A27DB-BD31-4B8C-83A1-F6EECF244321}">
                    <p14:modId xmlns:p14="http://schemas.microsoft.com/office/powerpoint/2010/main" val="1585208073"/>
                  </p:ext>
                </p:extLst>
              </p:nvPr>
            </p:nvGraphicFramePr>
            <p:xfrm>
              <a:off x="2011" y="0"/>
              <a:ext cx="1022" cy="617"/>
            </p:xfrm>
            <a:graphic>
              <a:graphicData uri="http://schemas.openxmlformats.org/presentationml/2006/ole">
                <mc:AlternateContent xmlns:mc="http://schemas.openxmlformats.org/markup-compatibility/2006">
                  <mc:Choice xmlns:v="urn:schemas-microsoft-com:vml" Requires="v">
                    <p:oleObj spid="_x0000_s522960" name="Equation" r:id="rId11" imgW="736560" imgH="444240" progId="Equation.DSMT4">
                      <p:embed/>
                    </p:oleObj>
                  </mc:Choice>
                  <mc:Fallback>
                    <p:oleObj name="Equation" r:id="rId11" imgW="736560" imgH="444240" progId="Equation.DSMT4">
                      <p:embed/>
                      <p:pic>
                        <p:nvPicPr>
                          <p:cNvPr id="0" name="Picture 192"/>
                          <p:cNvPicPr>
                            <a:picLocks noChangeAspect="1" noChangeArrowheads="1"/>
                          </p:cNvPicPr>
                          <p:nvPr/>
                        </p:nvPicPr>
                        <p:blipFill>
                          <a:blip r:embed="rId12"/>
                          <a:srcRect/>
                          <a:stretch>
                            <a:fillRect/>
                          </a:stretch>
                        </p:blipFill>
                        <p:spPr bwMode="auto">
                          <a:xfrm>
                            <a:off x="2011" y="0"/>
                            <a:ext cx="1022" cy="6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9418" name="Object 26"/>
            <p:cNvGraphicFramePr>
              <a:graphicFrameLocks noChangeAspect="1"/>
            </p:cNvGraphicFramePr>
            <p:nvPr>
              <p:extLst>
                <p:ext uri="{D42A27DB-BD31-4B8C-83A1-F6EECF244321}">
                  <p14:modId xmlns:p14="http://schemas.microsoft.com/office/powerpoint/2010/main" val="365701914"/>
                </p:ext>
              </p:extLst>
            </p:nvPr>
          </p:nvGraphicFramePr>
          <p:xfrm>
            <a:off x="3010" y="19"/>
            <a:ext cx="1553" cy="564"/>
          </p:xfrm>
          <a:graphic>
            <a:graphicData uri="http://schemas.openxmlformats.org/presentationml/2006/ole">
              <mc:AlternateContent xmlns:mc="http://schemas.openxmlformats.org/markup-compatibility/2006">
                <mc:Choice xmlns:v="urn:schemas-microsoft-com:vml" Requires="v">
                  <p:oleObj spid="_x0000_s522961" name="Equation" r:id="rId13" imgW="1117440" imgH="406080" progId="Equation.DSMT4">
                    <p:embed/>
                  </p:oleObj>
                </mc:Choice>
                <mc:Fallback>
                  <p:oleObj name="Equation" r:id="rId13" imgW="1117440" imgH="406080" progId="Equation.DSMT4">
                    <p:embed/>
                    <p:pic>
                      <p:nvPicPr>
                        <p:cNvPr id="0" name="Picture 193"/>
                        <p:cNvPicPr>
                          <a:picLocks noChangeAspect="1" noChangeArrowheads="1"/>
                        </p:cNvPicPr>
                        <p:nvPr/>
                      </p:nvPicPr>
                      <p:blipFill>
                        <a:blip r:embed="rId14"/>
                        <a:srcRect/>
                        <a:stretch>
                          <a:fillRect/>
                        </a:stretch>
                      </p:blipFill>
                      <p:spPr bwMode="auto">
                        <a:xfrm>
                          <a:off x="3010" y="19"/>
                          <a:ext cx="1553"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标题 5"/>
          <p:cNvSpPr>
            <a:spLocks noGrp="1"/>
          </p:cNvSpPr>
          <p:nvPr>
            <p:ph type="title"/>
          </p:nvPr>
        </p:nvSpPr>
        <p:spPr/>
        <p:txBody>
          <a:bodyPr/>
          <a:lstStyle/>
          <a:p>
            <a:r>
              <a:rPr lang="zh-CN" altLang="en-US" dirty="0" smtClean="0"/>
              <a:t>冗余度的定义</a:t>
            </a:r>
            <a:endParaRPr lang="zh-CN" altLang="en-US" dirty="0"/>
          </a:p>
        </p:txBody>
      </p:sp>
      <p:sp>
        <p:nvSpPr>
          <p:cNvPr id="26" name="灯片编号占位符 5"/>
          <p:cNvSpPr>
            <a:spLocks noGrp="1"/>
          </p:cNvSpPr>
          <p:nvPr>
            <p:ph type="sldNum" sz="quarter" idx="12"/>
          </p:nvPr>
        </p:nvSpPr>
        <p:spPr/>
        <p:txBody>
          <a:bodyPr/>
          <a:lstStyle/>
          <a:p>
            <a:fld id="{9C5F0529-2256-4886-844A-82A95175C9CB}" type="slidenum">
              <a:rPr lang="en-US" altLang="zh-CN" smtClean="0"/>
              <a:pPr/>
              <a:t>62</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wipe(left)">
                                      <p:cBhvr>
                                        <p:cTn id="7" dur="1000"/>
                                        <p:tgtEl>
                                          <p:spTgt spid="59399"/>
                                        </p:tgtEl>
                                      </p:cBhvr>
                                    </p:animEffect>
                                  </p:childTnLst>
                                </p:cTn>
                              </p:par>
                              <p:par>
                                <p:cTn id="8" presetID="22" presetClass="entr" presetSubtype="8" fill="hold" nodeType="withEffect">
                                  <p:stCondLst>
                                    <p:cond delay="0"/>
                                  </p:stCondLst>
                                  <p:childTnLst>
                                    <p:set>
                                      <p:cBhvr>
                                        <p:cTn id="9" dur="1" fill="hold">
                                          <p:stCondLst>
                                            <p:cond delay="0"/>
                                          </p:stCondLst>
                                        </p:cTn>
                                        <p:tgtEl>
                                          <p:spTgt spid="59400"/>
                                        </p:tgtEl>
                                        <p:attrNameLst>
                                          <p:attrName>style.visibility</p:attrName>
                                        </p:attrNameLst>
                                      </p:cBhvr>
                                      <p:to>
                                        <p:strVal val="visible"/>
                                      </p:to>
                                    </p:set>
                                    <p:animEffect transition="in" filter="wipe(left)">
                                      <p:cBhvr>
                                        <p:cTn id="10" dur="1000"/>
                                        <p:tgtEl>
                                          <p:spTgt spid="5940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10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left)">
                                      <p:cBhvr>
                                        <p:cTn id="32" dur="1000"/>
                                        <p:tgtEl>
                                          <p:spTgt spid="59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utoUpdateAnimBg="0"/>
      <p:bldP spid="5940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707383" y="4437112"/>
            <a:ext cx="7969074" cy="1754326"/>
          </a:xfrm>
          <a:prstGeom prst="rect">
            <a:avLst/>
          </a:prstGeom>
          <a:noFill/>
          <a:ln w="9525">
            <a:noFill/>
            <a:miter lim="800000"/>
            <a:headEnd/>
            <a:tailEnd/>
          </a:ln>
          <a:effectLst/>
        </p:spPr>
        <p:txBody>
          <a:bodyPr wrap="square">
            <a:spAutoFit/>
          </a:bodyPr>
          <a:lstStyle/>
          <a:p>
            <a:pPr>
              <a:lnSpc>
                <a:spcPct val="150000"/>
              </a:lnSpc>
            </a:pPr>
            <a:r>
              <a:rPr lang="en-US" altLang="zh-CN" sz="2400" b="1" dirty="0" smtClean="0">
                <a:latin typeface="+mj-ea"/>
                <a:ea typeface="+mj-ea"/>
              </a:rPr>
              <a:t>      </a:t>
            </a:r>
            <a:r>
              <a:rPr lang="zh-CN" sz="2400" b="1" dirty="0" smtClean="0">
                <a:latin typeface="+mj-ea"/>
                <a:ea typeface="+mj-ea"/>
              </a:rPr>
              <a:t>显然</a:t>
            </a:r>
            <a:r>
              <a:rPr lang="zh-CN" sz="2400" b="1" dirty="0">
                <a:latin typeface="+mj-ea"/>
                <a:ea typeface="+mj-ea"/>
              </a:rPr>
              <a:t>，压缩后信源的冗余度越低，通信的</a:t>
            </a:r>
            <a:r>
              <a:rPr lang="zh-CN" sz="2400" b="1" dirty="0">
                <a:solidFill>
                  <a:srgbClr val="0000FF"/>
                </a:solidFill>
                <a:latin typeface="+mj-ea"/>
                <a:ea typeface="+mj-ea"/>
              </a:rPr>
              <a:t>有效性</a:t>
            </a:r>
            <a:r>
              <a:rPr lang="zh-CN" sz="2400" b="1" dirty="0">
                <a:latin typeface="+mj-ea"/>
                <a:ea typeface="+mj-ea"/>
              </a:rPr>
              <a:t>越好。但另一方面，信源冗余度过低，甚至没有冗余度，又会带来通信</a:t>
            </a:r>
            <a:r>
              <a:rPr lang="zh-CN" sz="2400" b="1" dirty="0">
                <a:solidFill>
                  <a:srgbClr val="0000FF"/>
                </a:solidFill>
                <a:latin typeface="+mj-ea"/>
                <a:ea typeface="+mj-ea"/>
              </a:rPr>
              <a:t>可靠性</a:t>
            </a:r>
            <a:r>
              <a:rPr lang="zh-CN" sz="2400" b="1" dirty="0">
                <a:latin typeface="+mj-ea"/>
                <a:ea typeface="+mj-ea"/>
              </a:rPr>
              <a:t>方面的问题。</a:t>
            </a:r>
          </a:p>
        </p:txBody>
      </p:sp>
      <p:grpSp>
        <p:nvGrpSpPr>
          <p:cNvPr id="11" name="Group 37"/>
          <p:cNvGrpSpPr>
            <a:grpSpLocks/>
          </p:cNvGrpSpPr>
          <p:nvPr/>
        </p:nvGrpSpPr>
        <p:grpSpPr bwMode="auto">
          <a:xfrm>
            <a:off x="839144" y="3329745"/>
            <a:ext cx="8575675" cy="754063"/>
            <a:chOff x="0" y="0"/>
            <a:chExt cx="5402" cy="475"/>
          </a:xfrm>
        </p:grpSpPr>
        <p:grpSp>
          <p:nvGrpSpPr>
            <p:cNvPr id="12" name="Group 38"/>
            <p:cNvGrpSpPr>
              <a:grpSpLocks/>
            </p:cNvGrpSpPr>
            <p:nvPr/>
          </p:nvGrpSpPr>
          <p:grpSpPr bwMode="auto">
            <a:xfrm>
              <a:off x="0" y="0"/>
              <a:ext cx="4444" cy="475"/>
              <a:chOff x="0" y="0"/>
              <a:chExt cx="4444" cy="475"/>
            </a:xfrm>
          </p:grpSpPr>
          <p:sp>
            <p:nvSpPr>
              <p:cNvPr id="60455" name="Rectangle 39"/>
              <p:cNvSpPr>
                <a:spLocks noChangeArrowheads="1"/>
              </p:cNvSpPr>
              <p:nvPr/>
            </p:nvSpPr>
            <p:spPr bwMode="auto">
              <a:xfrm>
                <a:off x="0" y="184"/>
                <a:ext cx="4086" cy="291"/>
              </a:xfrm>
              <a:prstGeom prst="rect">
                <a:avLst/>
              </a:prstGeom>
              <a:noFill/>
              <a:ln w="9525">
                <a:noFill/>
                <a:miter lim="800000"/>
                <a:headEnd/>
                <a:tailEnd/>
              </a:ln>
              <a:effectLst/>
            </p:spPr>
            <p:txBody>
              <a:bodyPr>
                <a:spAutoFit/>
              </a:bodyPr>
              <a:lstStyle/>
              <a:p>
                <a:r>
                  <a:rPr lang="zh-CN" sz="2400" b="1" dirty="0">
                    <a:latin typeface="+mj-ea"/>
                    <a:ea typeface="+mj-ea"/>
                  </a:rPr>
                  <a:t>例：中华人民共和国</a:t>
                </a:r>
              </a:p>
            </p:txBody>
          </p:sp>
          <p:sp>
            <p:nvSpPr>
              <p:cNvPr id="60456" name="AutoShape 40"/>
              <p:cNvSpPr>
                <a:spLocks noChangeArrowheads="1"/>
              </p:cNvSpPr>
              <p:nvPr/>
            </p:nvSpPr>
            <p:spPr bwMode="auto">
              <a:xfrm>
                <a:off x="2329" y="316"/>
                <a:ext cx="373" cy="91"/>
              </a:xfrm>
              <a:prstGeom prst="rightArrow">
                <a:avLst>
                  <a:gd name="adj1" fmla="val 50000"/>
                  <a:gd name="adj2" fmla="val 102473"/>
                </a:avLst>
              </a:prstGeom>
              <a:solidFill>
                <a:schemeClr val="accent1"/>
              </a:solidFill>
              <a:ln w="25400" cmpd="sng">
                <a:solidFill>
                  <a:srgbClr val="FF6600"/>
                </a:solidFill>
                <a:miter lim="800000"/>
                <a:headEnd/>
                <a:tailEnd/>
              </a:ln>
              <a:effectLst/>
            </p:spPr>
            <p:txBody>
              <a:bodyPr wrap="none" anchor="ctr"/>
              <a:lstStyle/>
              <a:p>
                <a:endParaRPr lang="zh-CN" altLang="en-US" sz="2400" b="1">
                  <a:latin typeface="+mj-ea"/>
                  <a:ea typeface="+mj-ea"/>
                </a:endParaRPr>
              </a:p>
            </p:txBody>
          </p:sp>
          <p:sp>
            <p:nvSpPr>
              <p:cNvPr id="60457" name="Rectangle 41"/>
              <p:cNvSpPr>
                <a:spLocks noChangeArrowheads="1"/>
              </p:cNvSpPr>
              <p:nvPr/>
            </p:nvSpPr>
            <p:spPr bwMode="auto">
              <a:xfrm>
                <a:off x="2864" y="160"/>
                <a:ext cx="1580" cy="291"/>
              </a:xfrm>
              <a:prstGeom prst="rect">
                <a:avLst/>
              </a:prstGeom>
              <a:noFill/>
              <a:ln w="9525">
                <a:noFill/>
                <a:miter lim="800000"/>
                <a:headEnd/>
                <a:tailEnd/>
              </a:ln>
              <a:effectLst/>
            </p:spPr>
            <p:txBody>
              <a:bodyPr>
                <a:spAutoFit/>
              </a:bodyPr>
              <a:lstStyle/>
              <a:p>
                <a:r>
                  <a:rPr lang="zh-CN" sz="2400" b="1">
                    <a:latin typeface="+mj-ea"/>
                    <a:ea typeface="+mj-ea"/>
                  </a:rPr>
                  <a:t>中国</a:t>
                </a:r>
              </a:p>
            </p:txBody>
          </p:sp>
          <p:sp>
            <p:nvSpPr>
              <p:cNvPr id="60458" name="Rectangle 42"/>
              <p:cNvSpPr>
                <a:spLocks noChangeArrowheads="1"/>
              </p:cNvSpPr>
              <p:nvPr/>
            </p:nvSpPr>
            <p:spPr bwMode="auto">
              <a:xfrm>
                <a:off x="2224" y="0"/>
                <a:ext cx="1676" cy="291"/>
              </a:xfrm>
              <a:prstGeom prst="rect">
                <a:avLst/>
              </a:prstGeom>
              <a:noFill/>
              <a:ln w="9525">
                <a:noFill/>
                <a:miter lim="800000"/>
                <a:headEnd/>
                <a:tailEnd/>
              </a:ln>
              <a:effectLst/>
            </p:spPr>
            <p:txBody>
              <a:bodyPr>
                <a:spAutoFit/>
              </a:bodyPr>
              <a:lstStyle/>
              <a:p>
                <a:r>
                  <a:rPr lang="zh-CN" sz="2400" b="1">
                    <a:latin typeface="+mj-ea"/>
                    <a:ea typeface="+mj-ea"/>
                  </a:rPr>
                  <a:t>压缩</a:t>
                </a:r>
              </a:p>
            </p:txBody>
          </p:sp>
        </p:grpSp>
        <p:sp>
          <p:nvSpPr>
            <p:cNvPr id="60459" name="Rectangle 43"/>
            <p:cNvSpPr>
              <a:spLocks noChangeArrowheads="1"/>
            </p:cNvSpPr>
            <p:nvPr/>
          </p:nvSpPr>
          <p:spPr bwMode="auto">
            <a:xfrm>
              <a:off x="3512" y="160"/>
              <a:ext cx="1890" cy="291"/>
            </a:xfrm>
            <a:prstGeom prst="rect">
              <a:avLst/>
            </a:prstGeom>
            <a:noFill/>
            <a:ln w="9525">
              <a:noFill/>
              <a:miter lim="800000"/>
              <a:headEnd/>
              <a:tailEnd/>
            </a:ln>
            <a:effectLst/>
          </p:spPr>
          <p:txBody>
            <a:bodyPr>
              <a:spAutoFit/>
            </a:bodyPr>
            <a:lstStyle/>
            <a:p>
              <a:r>
                <a:rPr lang="zh-CN" sz="2400" b="1">
                  <a:latin typeface="+mj-ea"/>
                  <a:ea typeface="+mj-ea"/>
                </a:rPr>
                <a:t>效率最高</a:t>
              </a:r>
            </a:p>
          </p:txBody>
        </p:sp>
      </p:grpSp>
      <p:sp>
        <p:nvSpPr>
          <p:cNvPr id="13" name="标题 12"/>
          <p:cNvSpPr>
            <a:spLocks noGrp="1"/>
          </p:cNvSpPr>
          <p:nvPr>
            <p:ph type="title"/>
          </p:nvPr>
        </p:nvSpPr>
        <p:spPr/>
        <p:txBody>
          <a:bodyPr>
            <a:normAutofit/>
          </a:bodyPr>
          <a:lstStyle/>
          <a:p>
            <a:r>
              <a:rPr lang="zh-CN" altLang="en-US" dirty="0" smtClean="0"/>
              <a:t>冗余度与传输效率</a:t>
            </a:r>
            <a:endParaRPr lang="zh-CN" altLang="en-US" dirty="0"/>
          </a:p>
        </p:txBody>
      </p:sp>
      <p:sp>
        <p:nvSpPr>
          <p:cNvPr id="14" name="内容占位符 13"/>
          <p:cNvSpPr>
            <a:spLocks noGrp="1"/>
          </p:cNvSpPr>
          <p:nvPr>
            <p:ph idx="1"/>
          </p:nvPr>
        </p:nvSpPr>
        <p:spPr>
          <a:xfrm>
            <a:off x="539552" y="1196752"/>
            <a:ext cx="8064896" cy="3384376"/>
          </a:xfrm>
        </p:spPr>
        <p:txBody>
          <a:bodyPr/>
          <a:lstStyle/>
          <a:p>
            <a:r>
              <a:rPr lang="zh-CN" altLang="en-US" dirty="0" smtClean="0"/>
              <a:t>信源有冗余，可进行压缩</a:t>
            </a:r>
            <a:endParaRPr lang="en-US" altLang="zh-CN" dirty="0" smtClean="0"/>
          </a:p>
          <a:p>
            <a:r>
              <a:rPr lang="zh-CN" altLang="en-US" dirty="0" smtClean="0">
                <a:solidFill>
                  <a:srgbClr val="0000FF"/>
                </a:solidFill>
              </a:rPr>
              <a:t>信源编码：</a:t>
            </a:r>
            <a:endParaRPr lang="en-US" altLang="zh-CN" dirty="0" smtClean="0">
              <a:solidFill>
                <a:srgbClr val="0000FF"/>
              </a:solidFill>
            </a:endParaRPr>
          </a:p>
          <a:p>
            <a:r>
              <a:rPr lang="en-US" altLang="zh-CN" dirty="0" smtClean="0"/>
              <a:t>       </a:t>
            </a:r>
            <a:r>
              <a:rPr lang="zh-CN" altLang="zh-CN" dirty="0" smtClean="0"/>
              <a:t>信源编码是通过尽可能压缩信源冗余度的手段，实现提高通信有效性的目的。</a:t>
            </a:r>
          </a:p>
          <a:p>
            <a:endParaRPr lang="zh-CN" altLang="en-US" dirty="0"/>
          </a:p>
        </p:txBody>
      </p:sp>
      <p:sp>
        <p:nvSpPr>
          <p:cNvPr id="49" name="灯片编号占位符 5"/>
          <p:cNvSpPr>
            <a:spLocks noGrp="1"/>
          </p:cNvSpPr>
          <p:nvPr>
            <p:ph type="sldNum" sz="quarter" idx="12"/>
          </p:nvPr>
        </p:nvSpPr>
        <p:spPr/>
        <p:txBody>
          <a:bodyPr/>
          <a:lstStyle/>
          <a:p>
            <a:fld id="{9C5F0529-2256-4886-844A-82A95175C9CB}" type="slidenum">
              <a:rPr lang="en-US" altLang="zh-CN" smtClean="0"/>
              <a:pPr/>
              <a:t>63</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1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421"/>
                                        </p:tgtEl>
                                        <p:attrNameLst>
                                          <p:attrName>style.visibility</p:attrName>
                                        </p:attrNameLst>
                                      </p:cBhvr>
                                      <p:to>
                                        <p:strVal val="visible"/>
                                      </p:to>
                                    </p:set>
                                    <p:animEffect transition="in" filter="wipe(left)">
                                      <p:cBhvr>
                                        <p:cTn id="18" dur="10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6"/>
          <p:cNvSpPr>
            <a:spLocks noChangeArrowheads="1"/>
          </p:cNvSpPr>
          <p:nvPr/>
        </p:nvSpPr>
        <p:spPr bwMode="auto">
          <a:xfrm>
            <a:off x="558800" y="1196752"/>
            <a:ext cx="6242050" cy="461665"/>
          </a:xfrm>
          <a:prstGeom prst="rect">
            <a:avLst/>
          </a:prstGeom>
          <a:noFill/>
          <a:ln w="9525">
            <a:noFill/>
            <a:miter lim="800000"/>
            <a:headEnd/>
            <a:tailEnd/>
          </a:ln>
          <a:effectLst/>
        </p:spPr>
        <p:txBody>
          <a:bodyPr>
            <a:spAutoFit/>
          </a:bodyPr>
          <a:lstStyle/>
          <a:p>
            <a:r>
              <a:rPr lang="zh-CN" altLang="en-US" sz="2400" b="1" dirty="0" smtClean="0">
                <a:latin typeface="+mj-ea"/>
                <a:ea typeface="+mj-ea"/>
              </a:rPr>
              <a:t>若</a:t>
            </a:r>
            <a:r>
              <a:rPr lang="zh-CN" sz="2400" b="1" dirty="0" smtClean="0">
                <a:latin typeface="+mj-ea"/>
                <a:ea typeface="+mj-ea"/>
              </a:rPr>
              <a:t>通信</a:t>
            </a:r>
            <a:r>
              <a:rPr lang="zh-CN" sz="2400" b="1" dirty="0">
                <a:latin typeface="+mj-ea"/>
                <a:ea typeface="+mj-ea"/>
              </a:rPr>
              <a:t>过程中出现</a:t>
            </a:r>
            <a:r>
              <a:rPr lang="zh-CN" sz="2400" b="1" dirty="0" smtClean="0">
                <a:latin typeface="+mj-ea"/>
                <a:ea typeface="+mj-ea"/>
              </a:rPr>
              <a:t>错误</a:t>
            </a:r>
            <a:r>
              <a:rPr lang="zh-CN" altLang="en-US" sz="2400" b="1" dirty="0" smtClean="0">
                <a:latin typeface="+mj-ea"/>
                <a:ea typeface="+mj-ea"/>
              </a:rPr>
              <a:t>：</a:t>
            </a:r>
            <a:endParaRPr lang="zh-CN" sz="2400" b="1" dirty="0">
              <a:latin typeface="+mj-ea"/>
              <a:ea typeface="+mj-ea"/>
            </a:endParaRPr>
          </a:p>
        </p:txBody>
      </p:sp>
      <p:grpSp>
        <p:nvGrpSpPr>
          <p:cNvPr id="2" name="Group 7"/>
          <p:cNvGrpSpPr>
            <a:grpSpLocks/>
          </p:cNvGrpSpPr>
          <p:nvPr/>
        </p:nvGrpSpPr>
        <p:grpSpPr bwMode="auto">
          <a:xfrm>
            <a:off x="1547664" y="2353072"/>
            <a:ext cx="3233738" cy="461963"/>
            <a:chOff x="0" y="0"/>
            <a:chExt cx="2037" cy="291"/>
          </a:xfrm>
        </p:grpSpPr>
        <p:grpSp>
          <p:nvGrpSpPr>
            <p:cNvPr id="3" name="Group 8"/>
            <p:cNvGrpSpPr>
              <a:grpSpLocks/>
            </p:cNvGrpSpPr>
            <p:nvPr/>
          </p:nvGrpSpPr>
          <p:grpSpPr bwMode="auto">
            <a:xfrm>
              <a:off x="0" y="0"/>
              <a:ext cx="2037" cy="291"/>
              <a:chOff x="0" y="0"/>
              <a:chExt cx="2037" cy="291"/>
            </a:xfrm>
          </p:grpSpPr>
          <p:sp>
            <p:nvSpPr>
              <p:cNvPr id="60425" name="Rectangle 9"/>
              <p:cNvSpPr>
                <a:spLocks noChangeArrowheads="1"/>
              </p:cNvSpPr>
              <p:nvPr/>
            </p:nvSpPr>
            <p:spPr bwMode="auto">
              <a:xfrm>
                <a:off x="0" y="0"/>
                <a:ext cx="1260" cy="291"/>
              </a:xfrm>
              <a:prstGeom prst="rect">
                <a:avLst/>
              </a:prstGeom>
              <a:noFill/>
              <a:ln w="9525">
                <a:noFill/>
                <a:miter lim="800000"/>
                <a:headEnd/>
                <a:tailEnd/>
              </a:ln>
              <a:effectLst/>
            </p:spPr>
            <p:txBody>
              <a:bodyPr>
                <a:spAutoFit/>
              </a:bodyPr>
              <a:lstStyle/>
              <a:p>
                <a:r>
                  <a:rPr lang="zh-CN" sz="2400" b="1" dirty="0">
                    <a:latin typeface="+mj-ea"/>
                    <a:ea typeface="+mj-ea"/>
                  </a:rPr>
                  <a:t>中国</a:t>
                </a:r>
              </a:p>
            </p:txBody>
          </p:sp>
          <p:sp>
            <p:nvSpPr>
              <p:cNvPr id="60426" name="AutoShape 10"/>
              <p:cNvSpPr>
                <a:spLocks noChangeArrowheads="1"/>
              </p:cNvSpPr>
              <p:nvPr/>
            </p:nvSpPr>
            <p:spPr bwMode="auto">
              <a:xfrm>
                <a:off x="618" y="132"/>
                <a:ext cx="201" cy="91"/>
              </a:xfrm>
              <a:prstGeom prst="rightArrow">
                <a:avLst>
                  <a:gd name="adj1" fmla="val 50000"/>
                  <a:gd name="adj2" fmla="val 55220"/>
                </a:avLst>
              </a:prstGeom>
              <a:solidFill>
                <a:schemeClr val="accent1"/>
              </a:solidFill>
              <a:ln w="25400" cmpd="sng">
                <a:solidFill>
                  <a:srgbClr val="FF6600"/>
                </a:solidFill>
                <a:miter lim="800000"/>
                <a:headEnd/>
                <a:tailEnd/>
              </a:ln>
              <a:effectLst/>
            </p:spPr>
            <p:txBody>
              <a:bodyPr wrap="none" anchor="ctr"/>
              <a:lstStyle/>
              <a:p>
                <a:endParaRPr lang="zh-CN" altLang="en-US" sz="2400" b="1">
                  <a:latin typeface="+mj-ea"/>
                  <a:ea typeface="+mj-ea"/>
                </a:endParaRPr>
              </a:p>
            </p:txBody>
          </p:sp>
          <p:sp>
            <p:nvSpPr>
              <p:cNvPr id="60427" name="Rectangle 11"/>
              <p:cNvSpPr>
                <a:spLocks noChangeArrowheads="1"/>
              </p:cNvSpPr>
              <p:nvPr/>
            </p:nvSpPr>
            <p:spPr bwMode="auto">
              <a:xfrm>
                <a:off x="777" y="0"/>
                <a:ext cx="1260" cy="291"/>
              </a:xfrm>
              <a:prstGeom prst="rect">
                <a:avLst/>
              </a:prstGeom>
              <a:noFill/>
              <a:ln w="9525">
                <a:noFill/>
                <a:miter lim="800000"/>
                <a:headEnd/>
                <a:tailEnd/>
              </a:ln>
              <a:effectLst/>
            </p:spPr>
            <p:txBody>
              <a:bodyPr>
                <a:spAutoFit/>
              </a:bodyPr>
              <a:lstStyle/>
              <a:p>
                <a:r>
                  <a:rPr lang="zh-CN" altLang="zh-CN" sz="2400" b="1" dirty="0">
                    <a:latin typeface="+mj-ea"/>
                    <a:ea typeface="+mj-ea"/>
                  </a:rPr>
                  <a:t>    </a:t>
                </a:r>
                <a:r>
                  <a:rPr lang="zh-CN" sz="2400" b="1" dirty="0">
                    <a:latin typeface="+mj-ea"/>
                    <a:ea typeface="+mj-ea"/>
                  </a:rPr>
                  <a:t>国</a:t>
                </a:r>
              </a:p>
            </p:txBody>
          </p:sp>
        </p:grpSp>
        <p:graphicFrame>
          <p:nvGraphicFramePr>
            <p:cNvPr id="60428" name="Object 12"/>
            <p:cNvGraphicFramePr>
              <a:graphicFrameLocks noChangeAspect="1"/>
            </p:cNvGraphicFramePr>
            <p:nvPr>
              <p:extLst>
                <p:ext uri="{D42A27DB-BD31-4B8C-83A1-F6EECF244321}">
                  <p14:modId xmlns:p14="http://schemas.microsoft.com/office/powerpoint/2010/main" val="2019792411"/>
                </p:ext>
              </p:extLst>
            </p:nvPr>
          </p:nvGraphicFramePr>
          <p:xfrm>
            <a:off x="922" y="75"/>
            <a:ext cx="177" cy="177"/>
          </p:xfrm>
          <a:graphic>
            <a:graphicData uri="http://schemas.openxmlformats.org/presentationml/2006/ole">
              <mc:AlternateContent xmlns:mc="http://schemas.openxmlformats.org/markup-compatibility/2006">
                <mc:Choice xmlns:v="urn:schemas-microsoft-com:vml" Requires="v">
                  <p:oleObj spid="_x0000_s648883" name="Equation" r:id="rId3" imgW="126720" imgH="126720" progId="Equation.DSMT4">
                    <p:embed/>
                  </p:oleObj>
                </mc:Choice>
                <mc:Fallback>
                  <p:oleObj name="Equation" r:id="rId3" imgW="126720" imgH="126720" progId="Equation.DSMT4">
                    <p:embed/>
                    <p:pic>
                      <p:nvPicPr>
                        <p:cNvPr id="0" name="Picture 177"/>
                        <p:cNvPicPr>
                          <a:picLocks noChangeAspect="1" noChangeArrowheads="1"/>
                        </p:cNvPicPr>
                        <p:nvPr/>
                      </p:nvPicPr>
                      <p:blipFill>
                        <a:blip r:embed="rId4"/>
                        <a:srcRect/>
                        <a:stretch>
                          <a:fillRect/>
                        </a:stretch>
                      </p:blipFill>
                      <p:spPr bwMode="auto">
                        <a:xfrm>
                          <a:off x="922" y="75"/>
                          <a:ext cx="177" cy="17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3"/>
          <p:cNvGrpSpPr>
            <a:grpSpLocks/>
          </p:cNvGrpSpPr>
          <p:nvPr/>
        </p:nvGrpSpPr>
        <p:grpSpPr bwMode="auto">
          <a:xfrm>
            <a:off x="1549252" y="2786459"/>
            <a:ext cx="3348037" cy="461963"/>
            <a:chOff x="0" y="0"/>
            <a:chExt cx="2109" cy="291"/>
          </a:xfrm>
        </p:grpSpPr>
        <p:sp>
          <p:nvSpPr>
            <p:cNvPr id="60430" name="Rectangle 14"/>
            <p:cNvSpPr>
              <a:spLocks noChangeArrowheads="1"/>
            </p:cNvSpPr>
            <p:nvPr/>
          </p:nvSpPr>
          <p:spPr bwMode="auto">
            <a:xfrm>
              <a:off x="0" y="0"/>
              <a:ext cx="1260" cy="291"/>
            </a:xfrm>
            <a:prstGeom prst="rect">
              <a:avLst/>
            </a:prstGeom>
            <a:noFill/>
            <a:ln w="9525">
              <a:noFill/>
              <a:miter lim="800000"/>
              <a:headEnd/>
              <a:tailEnd/>
            </a:ln>
            <a:effectLst/>
          </p:spPr>
          <p:txBody>
            <a:bodyPr>
              <a:spAutoFit/>
            </a:bodyPr>
            <a:lstStyle/>
            <a:p>
              <a:r>
                <a:rPr lang="zh-CN" sz="2400" b="1">
                  <a:latin typeface="+mj-ea"/>
                  <a:ea typeface="+mj-ea"/>
                </a:rPr>
                <a:t>中国</a:t>
              </a:r>
            </a:p>
          </p:txBody>
        </p:sp>
        <p:sp>
          <p:nvSpPr>
            <p:cNvPr id="60431" name="AutoShape 15"/>
            <p:cNvSpPr>
              <a:spLocks noChangeArrowheads="1"/>
            </p:cNvSpPr>
            <p:nvPr/>
          </p:nvSpPr>
          <p:spPr bwMode="auto">
            <a:xfrm>
              <a:off x="617" y="140"/>
              <a:ext cx="201" cy="91"/>
            </a:xfrm>
            <a:prstGeom prst="rightArrow">
              <a:avLst>
                <a:gd name="adj1" fmla="val 50000"/>
                <a:gd name="adj2" fmla="val 55220"/>
              </a:avLst>
            </a:prstGeom>
            <a:solidFill>
              <a:schemeClr val="accent1"/>
            </a:solidFill>
            <a:ln w="25400" cmpd="sng">
              <a:solidFill>
                <a:srgbClr val="FF6600"/>
              </a:solidFill>
              <a:miter lim="800000"/>
              <a:headEnd/>
              <a:tailEnd/>
            </a:ln>
            <a:effectLst/>
          </p:spPr>
          <p:txBody>
            <a:bodyPr wrap="none" anchor="ctr"/>
            <a:lstStyle/>
            <a:p>
              <a:endParaRPr lang="zh-CN" altLang="en-US" sz="2400" b="1">
                <a:latin typeface="+mj-ea"/>
                <a:ea typeface="+mj-ea"/>
              </a:endParaRPr>
            </a:p>
          </p:txBody>
        </p:sp>
        <p:sp>
          <p:nvSpPr>
            <p:cNvPr id="60432" name="Rectangle 16"/>
            <p:cNvSpPr>
              <a:spLocks noChangeArrowheads="1"/>
            </p:cNvSpPr>
            <p:nvPr/>
          </p:nvSpPr>
          <p:spPr bwMode="auto">
            <a:xfrm>
              <a:off x="849" y="0"/>
              <a:ext cx="1260" cy="291"/>
            </a:xfrm>
            <a:prstGeom prst="rect">
              <a:avLst/>
            </a:prstGeom>
            <a:noFill/>
            <a:ln w="9525">
              <a:noFill/>
              <a:miter lim="800000"/>
              <a:headEnd/>
              <a:tailEnd/>
            </a:ln>
            <a:effectLst/>
          </p:spPr>
          <p:txBody>
            <a:bodyPr>
              <a:spAutoFit/>
            </a:bodyPr>
            <a:lstStyle/>
            <a:p>
              <a:r>
                <a:rPr lang="zh-CN" sz="2400" b="1">
                  <a:latin typeface="+mj-ea"/>
                  <a:ea typeface="+mj-ea"/>
                </a:rPr>
                <a:t>中</a:t>
              </a:r>
            </a:p>
          </p:txBody>
        </p:sp>
        <p:graphicFrame>
          <p:nvGraphicFramePr>
            <p:cNvPr id="60433" name="Object 17"/>
            <p:cNvGraphicFramePr>
              <a:graphicFrameLocks noChangeAspect="1"/>
            </p:cNvGraphicFramePr>
            <p:nvPr/>
          </p:nvGraphicFramePr>
          <p:xfrm>
            <a:off x="1130" y="107"/>
            <a:ext cx="177" cy="177"/>
          </p:xfrm>
          <a:graphic>
            <a:graphicData uri="http://schemas.openxmlformats.org/presentationml/2006/ole">
              <mc:AlternateContent xmlns:mc="http://schemas.openxmlformats.org/markup-compatibility/2006">
                <mc:Choice xmlns:v="urn:schemas-microsoft-com:vml" Requires="v">
                  <p:oleObj spid="_x0000_s648884" r:id="rId5" imgW="126725" imgH="126725" progId="Equation.DSMT4">
                    <p:embed/>
                  </p:oleObj>
                </mc:Choice>
                <mc:Fallback>
                  <p:oleObj r:id="rId5" imgW="126725" imgH="126725" progId="Equation.DSMT4">
                    <p:embed/>
                    <p:pic>
                      <p:nvPicPr>
                        <p:cNvPr id="0" name="Picture 1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 y="107"/>
                          <a:ext cx="177" cy="17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8"/>
          <p:cNvGrpSpPr>
            <a:grpSpLocks/>
          </p:cNvGrpSpPr>
          <p:nvPr/>
        </p:nvGrpSpPr>
        <p:grpSpPr bwMode="auto">
          <a:xfrm>
            <a:off x="611188" y="3327399"/>
            <a:ext cx="4235451" cy="1397001"/>
            <a:chOff x="195" y="-766"/>
            <a:chExt cx="2668" cy="880"/>
          </a:xfrm>
        </p:grpSpPr>
        <p:sp>
          <p:nvSpPr>
            <p:cNvPr id="60435" name="Rectangle 19"/>
            <p:cNvSpPr>
              <a:spLocks noChangeArrowheads="1"/>
            </p:cNvSpPr>
            <p:nvPr/>
          </p:nvSpPr>
          <p:spPr bwMode="auto">
            <a:xfrm>
              <a:off x="195" y="-766"/>
              <a:ext cx="2668" cy="291"/>
            </a:xfrm>
            <a:prstGeom prst="rect">
              <a:avLst/>
            </a:prstGeom>
            <a:noFill/>
            <a:ln w="9525">
              <a:noFill/>
              <a:miter lim="800000"/>
              <a:headEnd/>
              <a:tailEnd/>
            </a:ln>
            <a:effectLst/>
          </p:spPr>
          <p:txBody>
            <a:bodyPr wrap="square">
              <a:spAutoFit/>
            </a:bodyPr>
            <a:lstStyle/>
            <a:p>
              <a:r>
                <a:rPr lang="en-US" altLang="zh-CN" sz="2400" b="1" dirty="0" smtClean="0">
                  <a:solidFill>
                    <a:srgbClr val="0000FF"/>
                  </a:solidFill>
                  <a:latin typeface="+mj-ea"/>
                  <a:ea typeface="+mj-ea"/>
                </a:rPr>
                <a:t>2. </a:t>
              </a:r>
              <a:r>
                <a:rPr lang="zh-CN" sz="2400" b="1" dirty="0" smtClean="0">
                  <a:solidFill>
                    <a:srgbClr val="0000FF"/>
                  </a:solidFill>
                  <a:latin typeface="+mj-ea"/>
                  <a:ea typeface="+mj-ea"/>
                </a:rPr>
                <a:t>当</a:t>
              </a:r>
              <a:r>
                <a:rPr lang="zh-CN" sz="2400" b="1" dirty="0">
                  <a:solidFill>
                    <a:srgbClr val="0000FF"/>
                  </a:solidFill>
                  <a:latin typeface="+mj-ea"/>
                  <a:ea typeface="+mj-ea"/>
                </a:rPr>
                <a:t>信源存在一定冗余度</a:t>
              </a:r>
            </a:p>
          </p:txBody>
        </p:sp>
        <p:sp>
          <p:nvSpPr>
            <p:cNvPr id="60436" name="Rectangle 20"/>
            <p:cNvSpPr>
              <a:spLocks noChangeArrowheads="1"/>
            </p:cNvSpPr>
            <p:nvPr/>
          </p:nvSpPr>
          <p:spPr bwMode="auto">
            <a:xfrm>
              <a:off x="806" y="-409"/>
              <a:ext cx="1068" cy="523"/>
            </a:xfrm>
            <a:prstGeom prst="rect">
              <a:avLst/>
            </a:prstGeom>
            <a:noFill/>
            <a:ln w="9525">
              <a:noFill/>
              <a:miter lim="800000"/>
              <a:headEnd/>
              <a:tailEnd/>
            </a:ln>
            <a:effectLst/>
          </p:spPr>
          <p:txBody>
            <a:bodyPr>
              <a:spAutoFit/>
            </a:bodyPr>
            <a:lstStyle/>
            <a:p>
              <a:r>
                <a:rPr lang="zh-CN" sz="2400" b="1" dirty="0">
                  <a:latin typeface="+mj-ea"/>
                  <a:ea typeface="+mj-ea"/>
                </a:rPr>
                <a:t>中华人民共和国</a:t>
              </a:r>
            </a:p>
          </p:txBody>
        </p:sp>
      </p:grpSp>
      <p:grpSp>
        <p:nvGrpSpPr>
          <p:cNvPr id="6" name="Group 21"/>
          <p:cNvGrpSpPr>
            <a:grpSpLocks/>
          </p:cNvGrpSpPr>
          <p:nvPr/>
        </p:nvGrpSpPr>
        <p:grpSpPr bwMode="auto">
          <a:xfrm>
            <a:off x="3220740" y="3895258"/>
            <a:ext cx="2073275" cy="847725"/>
            <a:chOff x="0" y="0"/>
            <a:chExt cx="1306" cy="534"/>
          </a:xfrm>
        </p:grpSpPr>
        <p:sp>
          <p:nvSpPr>
            <p:cNvPr id="60438" name="AutoShape 22"/>
            <p:cNvSpPr>
              <a:spLocks noChangeArrowheads="1"/>
            </p:cNvSpPr>
            <p:nvPr/>
          </p:nvSpPr>
          <p:spPr bwMode="auto">
            <a:xfrm>
              <a:off x="0" y="285"/>
              <a:ext cx="201" cy="91"/>
            </a:xfrm>
            <a:prstGeom prst="rightArrow">
              <a:avLst>
                <a:gd name="adj1" fmla="val 50000"/>
                <a:gd name="adj2" fmla="val 55220"/>
              </a:avLst>
            </a:prstGeom>
            <a:solidFill>
              <a:schemeClr val="accent1"/>
            </a:solidFill>
            <a:ln w="25400" cmpd="sng">
              <a:solidFill>
                <a:srgbClr val="FF6600"/>
              </a:solidFill>
              <a:miter lim="800000"/>
              <a:headEnd/>
              <a:tailEnd/>
            </a:ln>
            <a:effectLst/>
          </p:spPr>
          <p:txBody>
            <a:bodyPr wrap="none" anchor="ctr"/>
            <a:lstStyle/>
            <a:p>
              <a:endParaRPr lang="zh-CN" altLang="en-US" sz="2400" b="1">
                <a:latin typeface="+mj-ea"/>
                <a:ea typeface="+mj-ea"/>
              </a:endParaRPr>
            </a:p>
          </p:txBody>
        </p:sp>
        <p:grpSp>
          <p:nvGrpSpPr>
            <p:cNvPr id="7" name="Group 23"/>
            <p:cNvGrpSpPr>
              <a:grpSpLocks/>
            </p:cNvGrpSpPr>
            <p:nvPr/>
          </p:nvGrpSpPr>
          <p:grpSpPr bwMode="auto">
            <a:xfrm>
              <a:off x="238" y="0"/>
              <a:ext cx="1068" cy="534"/>
              <a:chOff x="0" y="0"/>
              <a:chExt cx="1068" cy="534"/>
            </a:xfrm>
          </p:grpSpPr>
          <p:sp>
            <p:nvSpPr>
              <p:cNvPr id="60440" name="Rectangle 24"/>
              <p:cNvSpPr>
                <a:spLocks noChangeArrowheads="1"/>
              </p:cNvSpPr>
              <p:nvPr/>
            </p:nvSpPr>
            <p:spPr bwMode="auto">
              <a:xfrm>
                <a:off x="0" y="0"/>
                <a:ext cx="1068" cy="523"/>
              </a:xfrm>
              <a:prstGeom prst="rect">
                <a:avLst/>
              </a:prstGeom>
              <a:noFill/>
              <a:ln w="9525">
                <a:noFill/>
                <a:miter lim="800000"/>
                <a:headEnd/>
                <a:tailEnd/>
              </a:ln>
              <a:effectLst/>
            </p:spPr>
            <p:txBody>
              <a:bodyPr>
                <a:spAutoFit/>
              </a:bodyPr>
              <a:lstStyle/>
              <a:p>
                <a:r>
                  <a:rPr lang="zh-CN" altLang="zh-CN" sz="2400" b="1" dirty="0">
                    <a:latin typeface="+mj-ea"/>
                    <a:ea typeface="+mj-ea"/>
                  </a:rPr>
                  <a:t>   </a:t>
                </a:r>
                <a:r>
                  <a:rPr lang="zh-CN" sz="2400" b="1" dirty="0">
                    <a:latin typeface="+mj-ea"/>
                    <a:ea typeface="+mj-ea"/>
                  </a:rPr>
                  <a:t>华人民   </a:t>
                </a:r>
              </a:p>
              <a:p>
                <a:r>
                  <a:rPr lang="zh-CN" sz="2400" b="1" dirty="0">
                    <a:latin typeface="+mj-ea"/>
                    <a:ea typeface="+mj-ea"/>
                  </a:rPr>
                  <a:t>   和国</a:t>
                </a:r>
              </a:p>
            </p:txBody>
          </p:sp>
          <p:graphicFrame>
            <p:nvGraphicFramePr>
              <p:cNvPr id="60441" name="Object 25"/>
              <p:cNvGraphicFramePr>
                <a:graphicFrameLocks noChangeAspect="1"/>
              </p:cNvGraphicFramePr>
              <p:nvPr/>
            </p:nvGraphicFramePr>
            <p:xfrm>
              <a:off x="83" y="76"/>
              <a:ext cx="177" cy="177"/>
            </p:xfrm>
            <a:graphic>
              <a:graphicData uri="http://schemas.openxmlformats.org/presentationml/2006/ole">
                <mc:AlternateContent xmlns:mc="http://schemas.openxmlformats.org/markup-compatibility/2006">
                  <mc:Choice xmlns:v="urn:schemas-microsoft-com:vml" Requires="v">
                    <p:oleObj spid="_x0000_s648885" r:id="rId7" imgW="126725" imgH="126725" progId="Equation.DSMT4">
                      <p:embed/>
                    </p:oleObj>
                  </mc:Choice>
                  <mc:Fallback>
                    <p:oleObj r:id="rId7" imgW="126725" imgH="126725" progId="Equation.DSMT4">
                      <p:embed/>
                      <p:pic>
                        <p:nvPicPr>
                          <p:cNvPr id="0" name="Picture 1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 y="76"/>
                            <a:ext cx="177" cy="17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42" name="Object 26"/>
              <p:cNvGraphicFramePr>
                <a:graphicFrameLocks noChangeAspect="1"/>
              </p:cNvGraphicFramePr>
              <p:nvPr/>
            </p:nvGraphicFramePr>
            <p:xfrm>
              <a:off x="83" y="357"/>
              <a:ext cx="177" cy="177"/>
            </p:xfrm>
            <a:graphic>
              <a:graphicData uri="http://schemas.openxmlformats.org/presentationml/2006/ole">
                <mc:AlternateContent xmlns:mc="http://schemas.openxmlformats.org/markup-compatibility/2006">
                  <mc:Choice xmlns:v="urn:schemas-microsoft-com:vml" Requires="v">
                    <p:oleObj spid="_x0000_s648886" r:id="rId8" imgW="126725" imgH="126725" progId="Equation.DSMT4">
                      <p:embed/>
                    </p:oleObj>
                  </mc:Choice>
                  <mc:Fallback>
                    <p:oleObj r:id="rId8" imgW="126725" imgH="126725" progId="Equation.DSMT4">
                      <p:embed/>
                      <p:pic>
                        <p:nvPicPr>
                          <p:cNvPr id="0" name="Picture 1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 y="357"/>
                            <a:ext cx="177" cy="17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8" name="Group 27"/>
          <p:cNvGrpSpPr>
            <a:grpSpLocks/>
          </p:cNvGrpSpPr>
          <p:nvPr/>
        </p:nvGrpSpPr>
        <p:grpSpPr bwMode="auto">
          <a:xfrm>
            <a:off x="5028902" y="3792071"/>
            <a:ext cx="2711450" cy="933449"/>
            <a:chOff x="0" y="0"/>
            <a:chExt cx="1708" cy="588"/>
          </a:xfrm>
        </p:grpSpPr>
        <p:sp>
          <p:nvSpPr>
            <p:cNvPr id="60444" name="AutoShape 28"/>
            <p:cNvSpPr>
              <a:spLocks noChangeArrowheads="1"/>
            </p:cNvSpPr>
            <p:nvPr/>
          </p:nvSpPr>
          <p:spPr bwMode="auto">
            <a:xfrm>
              <a:off x="126" y="350"/>
              <a:ext cx="375" cy="91"/>
            </a:xfrm>
            <a:prstGeom prst="rightArrow">
              <a:avLst>
                <a:gd name="adj1" fmla="val 50000"/>
                <a:gd name="adj2" fmla="val 103022"/>
              </a:avLst>
            </a:prstGeom>
            <a:solidFill>
              <a:schemeClr val="accent1"/>
            </a:solidFill>
            <a:ln w="25400" cmpd="sng">
              <a:solidFill>
                <a:srgbClr val="FF6600"/>
              </a:solidFill>
              <a:miter lim="800000"/>
              <a:headEnd/>
              <a:tailEnd/>
            </a:ln>
            <a:effectLst/>
          </p:spPr>
          <p:txBody>
            <a:bodyPr wrap="none" anchor="ctr"/>
            <a:lstStyle/>
            <a:p>
              <a:endParaRPr lang="zh-CN" altLang="en-US" sz="2400" b="1">
                <a:latin typeface="+mj-ea"/>
                <a:ea typeface="+mj-ea"/>
              </a:endParaRPr>
            </a:p>
          </p:txBody>
        </p:sp>
        <p:sp>
          <p:nvSpPr>
            <p:cNvPr id="60445" name="Rectangle 29"/>
            <p:cNvSpPr>
              <a:spLocks noChangeArrowheads="1"/>
            </p:cNvSpPr>
            <p:nvPr/>
          </p:nvSpPr>
          <p:spPr bwMode="auto">
            <a:xfrm>
              <a:off x="499" y="65"/>
              <a:ext cx="1068" cy="523"/>
            </a:xfrm>
            <a:prstGeom prst="rect">
              <a:avLst/>
            </a:prstGeom>
            <a:noFill/>
            <a:ln w="9525">
              <a:noFill/>
              <a:miter lim="800000"/>
              <a:headEnd/>
              <a:tailEnd/>
            </a:ln>
            <a:effectLst/>
          </p:spPr>
          <p:txBody>
            <a:bodyPr>
              <a:spAutoFit/>
            </a:bodyPr>
            <a:lstStyle/>
            <a:p>
              <a:r>
                <a:rPr lang="zh-CN" sz="2400" b="1">
                  <a:latin typeface="+mj-ea"/>
                  <a:ea typeface="+mj-ea"/>
                </a:rPr>
                <a:t>中华人民共和国</a:t>
              </a:r>
            </a:p>
          </p:txBody>
        </p:sp>
        <p:sp>
          <p:nvSpPr>
            <p:cNvPr id="60446" name="Rectangle 30"/>
            <p:cNvSpPr>
              <a:spLocks noChangeArrowheads="1"/>
            </p:cNvSpPr>
            <p:nvPr/>
          </p:nvSpPr>
          <p:spPr bwMode="auto">
            <a:xfrm>
              <a:off x="0" y="0"/>
              <a:ext cx="1708" cy="291"/>
            </a:xfrm>
            <a:prstGeom prst="rect">
              <a:avLst/>
            </a:prstGeom>
            <a:noFill/>
            <a:ln w="9525">
              <a:noFill/>
              <a:miter lim="800000"/>
              <a:headEnd/>
              <a:tailEnd/>
            </a:ln>
            <a:effectLst/>
          </p:spPr>
          <p:txBody>
            <a:bodyPr>
              <a:spAutoFit/>
            </a:bodyPr>
            <a:lstStyle/>
            <a:p>
              <a:r>
                <a:rPr lang="zh-CN" sz="2400" b="1" dirty="0">
                  <a:latin typeface="+mj-ea"/>
                  <a:ea typeface="+mj-ea"/>
                </a:rPr>
                <a:t>恢复</a:t>
              </a:r>
            </a:p>
          </p:txBody>
        </p:sp>
      </p:grpSp>
      <p:grpSp>
        <p:nvGrpSpPr>
          <p:cNvPr id="9" name="Group 31"/>
          <p:cNvGrpSpPr>
            <a:grpSpLocks/>
          </p:cNvGrpSpPr>
          <p:nvPr/>
        </p:nvGrpSpPr>
        <p:grpSpPr bwMode="auto">
          <a:xfrm>
            <a:off x="3757464" y="2276872"/>
            <a:ext cx="3956050" cy="538163"/>
            <a:chOff x="0" y="0"/>
            <a:chExt cx="2492" cy="339"/>
          </a:xfrm>
        </p:grpSpPr>
        <p:sp>
          <p:nvSpPr>
            <p:cNvPr id="60448" name="Rectangle 32"/>
            <p:cNvSpPr>
              <a:spLocks noChangeArrowheads="1"/>
            </p:cNvSpPr>
            <p:nvPr/>
          </p:nvSpPr>
          <p:spPr bwMode="auto">
            <a:xfrm>
              <a:off x="0" y="48"/>
              <a:ext cx="2492" cy="291"/>
            </a:xfrm>
            <a:prstGeom prst="rect">
              <a:avLst/>
            </a:prstGeom>
            <a:noFill/>
            <a:ln w="9525">
              <a:noFill/>
              <a:miter lim="800000"/>
              <a:headEnd/>
              <a:tailEnd/>
            </a:ln>
            <a:effectLst/>
          </p:spPr>
          <p:txBody>
            <a:bodyPr>
              <a:spAutoFit/>
            </a:bodyPr>
            <a:lstStyle/>
            <a:p>
              <a:r>
                <a:rPr lang="zh-CN" sz="2400" b="1">
                  <a:latin typeface="+mj-ea"/>
                  <a:ea typeface="+mj-ea"/>
                </a:rPr>
                <a:t>美国 法国 德国    ？</a:t>
              </a:r>
            </a:p>
          </p:txBody>
        </p:sp>
        <p:sp>
          <p:nvSpPr>
            <p:cNvPr id="60449" name="Rectangle 33"/>
            <p:cNvSpPr>
              <a:spLocks noChangeArrowheads="1"/>
            </p:cNvSpPr>
            <p:nvPr/>
          </p:nvSpPr>
          <p:spPr bwMode="auto">
            <a:xfrm>
              <a:off x="1302" y="0"/>
              <a:ext cx="303" cy="291"/>
            </a:xfrm>
            <a:prstGeom prst="rect">
              <a:avLst/>
            </a:prstGeom>
            <a:noFill/>
            <a:ln w="9525">
              <a:noFill/>
              <a:miter lim="800000"/>
              <a:headEnd/>
              <a:tailEnd/>
            </a:ln>
            <a:effectLst/>
          </p:spPr>
          <p:txBody>
            <a:bodyPr wrap="none">
              <a:spAutoFit/>
            </a:bodyPr>
            <a:lstStyle/>
            <a:p>
              <a:r>
                <a:rPr lang="zh-CN" altLang="zh-CN" sz="2400" b="1" dirty="0">
                  <a:latin typeface="+mj-ea"/>
                  <a:ea typeface="+mj-ea"/>
                </a:rPr>
                <a:t>…</a:t>
              </a:r>
            </a:p>
          </p:txBody>
        </p:sp>
      </p:grpSp>
      <p:grpSp>
        <p:nvGrpSpPr>
          <p:cNvPr id="10" name="Group 34"/>
          <p:cNvGrpSpPr>
            <a:grpSpLocks/>
          </p:cNvGrpSpPr>
          <p:nvPr/>
        </p:nvGrpSpPr>
        <p:grpSpPr bwMode="auto">
          <a:xfrm>
            <a:off x="3759052" y="2722959"/>
            <a:ext cx="4057650" cy="538163"/>
            <a:chOff x="0" y="0"/>
            <a:chExt cx="2556" cy="339"/>
          </a:xfrm>
        </p:grpSpPr>
        <p:sp>
          <p:nvSpPr>
            <p:cNvPr id="60451" name="Rectangle 35"/>
            <p:cNvSpPr>
              <a:spLocks noChangeArrowheads="1"/>
            </p:cNvSpPr>
            <p:nvPr/>
          </p:nvSpPr>
          <p:spPr bwMode="auto">
            <a:xfrm>
              <a:off x="0" y="48"/>
              <a:ext cx="2556" cy="291"/>
            </a:xfrm>
            <a:prstGeom prst="rect">
              <a:avLst/>
            </a:prstGeom>
            <a:noFill/>
            <a:ln w="9525">
              <a:noFill/>
              <a:miter lim="800000"/>
              <a:headEnd/>
              <a:tailEnd/>
            </a:ln>
            <a:effectLst/>
          </p:spPr>
          <p:txBody>
            <a:bodyPr>
              <a:spAutoFit/>
            </a:bodyPr>
            <a:lstStyle/>
            <a:p>
              <a:r>
                <a:rPr lang="zh-CN" sz="2400" b="1">
                  <a:latin typeface="+mj-ea"/>
                  <a:ea typeface="+mj-ea"/>
                </a:rPr>
                <a:t>中国 中央 中间    ？</a:t>
              </a:r>
            </a:p>
          </p:txBody>
        </p:sp>
        <p:sp>
          <p:nvSpPr>
            <p:cNvPr id="60452" name="Rectangle 36"/>
            <p:cNvSpPr>
              <a:spLocks noChangeArrowheads="1"/>
            </p:cNvSpPr>
            <p:nvPr/>
          </p:nvSpPr>
          <p:spPr bwMode="auto">
            <a:xfrm>
              <a:off x="1346" y="0"/>
              <a:ext cx="303" cy="291"/>
            </a:xfrm>
            <a:prstGeom prst="rect">
              <a:avLst/>
            </a:prstGeom>
            <a:noFill/>
            <a:ln w="9525">
              <a:noFill/>
              <a:miter lim="800000"/>
              <a:headEnd/>
              <a:tailEnd/>
            </a:ln>
            <a:effectLst/>
          </p:spPr>
          <p:txBody>
            <a:bodyPr wrap="none">
              <a:spAutoFit/>
            </a:bodyPr>
            <a:lstStyle/>
            <a:p>
              <a:r>
                <a:rPr lang="zh-CN" altLang="zh-CN" sz="2400" b="1" dirty="0">
                  <a:latin typeface="+mj-ea"/>
                  <a:ea typeface="+mj-ea"/>
                </a:rPr>
                <a:t>…</a:t>
              </a:r>
            </a:p>
          </p:txBody>
        </p:sp>
      </p:grpSp>
      <p:sp>
        <p:nvSpPr>
          <p:cNvPr id="60460" name="Rectangle 44"/>
          <p:cNvSpPr>
            <a:spLocks noChangeArrowheads="1"/>
          </p:cNvSpPr>
          <p:nvPr/>
        </p:nvSpPr>
        <p:spPr bwMode="auto">
          <a:xfrm>
            <a:off x="683568" y="5078839"/>
            <a:ext cx="7776864" cy="830997"/>
          </a:xfrm>
          <a:prstGeom prst="rect">
            <a:avLst/>
          </a:prstGeom>
          <a:noFill/>
          <a:ln w="28575">
            <a:solidFill>
              <a:srgbClr val="FF0000"/>
            </a:solidFill>
            <a:miter lim="800000"/>
            <a:headEnd/>
            <a:tailEnd/>
          </a:ln>
          <a:effectLst/>
        </p:spPr>
        <p:txBody>
          <a:bodyPr wrap="square">
            <a:spAutoFit/>
          </a:bodyPr>
          <a:lstStyle/>
          <a:p>
            <a:r>
              <a:rPr lang="zh-CN" sz="2400" b="1" dirty="0">
                <a:solidFill>
                  <a:srgbClr val="FF0000"/>
                </a:solidFill>
                <a:latin typeface="+mj-ea"/>
                <a:ea typeface="+mj-ea"/>
              </a:rPr>
              <a:t>结论</a:t>
            </a:r>
            <a:r>
              <a:rPr lang="zh-CN" sz="2400" b="1" dirty="0">
                <a:latin typeface="+mj-ea"/>
                <a:ea typeface="+mj-ea"/>
              </a:rPr>
              <a:t>：通信有效性（信源编码）与可靠性（信道编码）</a:t>
            </a:r>
          </a:p>
          <a:p>
            <a:r>
              <a:rPr lang="zh-CN" sz="2400" b="1" dirty="0">
                <a:latin typeface="+mj-ea"/>
                <a:ea typeface="+mj-ea"/>
              </a:rPr>
              <a:t>            往往是一对矛盾。</a:t>
            </a:r>
          </a:p>
        </p:txBody>
      </p:sp>
      <p:graphicFrame>
        <p:nvGraphicFramePr>
          <p:cNvPr id="46" name="Object 12"/>
          <p:cNvGraphicFramePr>
            <a:graphicFrameLocks noChangeAspect="1"/>
          </p:cNvGraphicFramePr>
          <p:nvPr>
            <p:extLst>
              <p:ext uri="{D42A27DB-BD31-4B8C-83A1-F6EECF244321}">
                <p14:modId xmlns:p14="http://schemas.microsoft.com/office/powerpoint/2010/main" val="2687908485"/>
              </p:ext>
            </p:extLst>
          </p:nvPr>
        </p:nvGraphicFramePr>
        <p:xfrm>
          <a:off x="3238971" y="2919859"/>
          <a:ext cx="280988" cy="280987"/>
        </p:xfrm>
        <a:graphic>
          <a:graphicData uri="http://schemas.openxmlformats.org/presentationml/2006/ole">
            <mc:AlternateContent xmlns:mc="http://schemas.openxmlformats.org/markup-compatibility/2006">
              <mc:Choice xmlns:v="urn:schemas-microsoft-com:vml" Requires="v">
                <p:oleObj spid="_x0000_s648887" name="Equation" r:id="rId9" imgW="126725" imgH="126725" progId="Equation.DSMT4">
                  <p:embed/>
                </p:oleObj>
              </mc:Choice>
              <mc:Fallback>
                <p:oleObj name="Equation" r:id="rId9" imgW="126725" imgH="126725" progId="Equation.DSMT4">
                  <p:embed/>
                  <p:pic>
                    <p:nvPicPr>
                      <p:cNvPr id="0" name="Picture 1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971" y="2919859"/>
                        <a:ext cx="280988" cy="2809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标题 12"/>
          <p:cNvSpPr>
            <a:spLocks noGrp="1"/>
          </p:cNvSpPr>
          <p:nvPr>
            <p:ph type="title"/>
          </p:nvPr>
        </p:nvSpPr>
        <p:spPr/>
        <p:txBody>
          <a:bodyPr/>
          <a:lstStyle/>
          <a:p>
            <a:r>
              <a:rPr lang="zh-CN" altLang="en-US" dirty="0"/>
              <a:t>冗余度与</a:t>
            </a:r>
            <a:r>
              <a:rPr lang="zh-CN" altLang="en-US" dirty="0" smtClean="0"/>
              <a:t>传输</a:t>
            </a:r>
            <a:r>
              <a:rPr lang="zh-CN" altLang="en-US" dirty="0"/>
              <a:t>可靠性</a:t>
            </a:r>
          </a:p>
        </p:txBody>
      </p:sp>
      <p:sp>
        <p:nvSpPr>
          <p:cNvPr id="49" name="灯片编号占位符 5"/>
          <p:cNvSpPr>
            <a:spLocks noGrp="1"/>
          </p:cNvSpPr>
          <p:nvPr>
            <p:ph type="sldNum" sz="quarter" idx="12"/>
          </p:nvPr>
        </p:nvSpPr>
        <p:spPr/>
        <p:txBody>
          <a:bodyPr/>
          <a:lstStyle/>
          <a:p>
            <a:fld id="{9C5F0529-2256-4886-844A-82A95175C9CB}" type="slidenum">
              <a:rPr lang="en-US" altLang="zh-CN" smtClean="0"/>
              <a:pPr/>
              <a:t>64</a:t>
            </a:fld>
            <a:endParaRPr lang="en-US" altLang="zh-CN" dirty="0"/>
          </a:p>
        </p:txBody>
      </p:sp>
      <p:sp>
        <p:nvSpPr>
          <p:cNvPr id="50" name="Rectangle 6"/>
          <p:cNvSpPr>
            <a:spLocks noChangeArrowheads="1"/>
          </p:cNvSpPr>
          <p:nvPr/>
        </p:nvSpPr>
        <p:spPr bwMode="auto">
          <a:xfrm>
            <a:off x="611560" y="1815207"/>
            <a:ext cx="6242050" cy="461665"/>
          </a:xfrm>
          <a:prstGeom prst="rect">
            <a:avLst/>
          </a:prstGeom>
          <a:noFill/>
          <a:ln w="9525">
            <a:noFill/>
            <a:miter lim="800000"/>
            <a:headEnd/>
            <a:tailEnd/>
          </a:ln>
          <a:effectLst/>
        </p:spPr>
        <p:txBody>
          <a:bodyPr>
            <a:spAutoFit/>
          </a:bodyPr>
          <a:lstStyle/>
          <a:p>
            <a:r>
              <a:rPr lang="en-US" altLang="zh-CN" sz="2400" b="1" dirty="0" smtClean="0">
                <a:solidFill>
                  <a:srgbClr val="0000FF"/>
                </a:solidFill>
                <a:latin typeface="+mj-ea"/>
                <a:ea typeface="+mj-ea"/>
              </a:rPr>
              <a:t>1. </a:t>
            </a:r>
            <a:r>
              <a:rPr lang="zh-CN" altLang="en-US" sz="2400" b="1" dirty="0" smtClean="0">
                <a:solidFill>
                  <a:srgbClr val="0000FF"/>
                </a:solidFill>
                <a:latin typeface="+mj-ea"/>
                <a:ea typeface="+mj-ea"/>
              </a:rPr>
              <a:t>当信源无冗余度</a:t>
            </a:r>
            <a:endParaRPr lang="zh-CN" sz="2400" b="1" dirty="0">
              <a:solidFill>
                <a:srgbClr val="0000FF"/>
              </a:solidFill>
              <a:latin typeface="+mj-ea"/>
              <a:ea typeface="+mj-ea"/>
            </a:endParaRPr>
          </a:p>
        </p:txBody>
      </p:sp>
    </p:spTree>
    <p:extLst>
      <p:ext uri="{BB962C8B-B14F-4D97-AF65-F5344CB8AC3E}">
        <p14:creationId xmlns:p14="http://schemas.microsoft.com/office/powerpoint/2010/main" val="19432952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10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10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par>
                                <p:cTn id="28" presetID="22" presetClass="entr" presetSubtype="8"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0460"/>
                                        </p:tgtEl>
                                        <p:attrNameLst>
                                          <p:attrName>style.visibility</p:attrName>
                                        </p:attrNameLst>
                                      </p:cBhvr>
                                      <p:to>
                                        <p:strVal val="visible"/>
                                      </p:to>
                                    </p:set>
                                    <p:animEffect transition="in" filter="wipe(left)">
                                      <p:cBhvr>
                                        <p:cTn id="40" dur="1000"/>
                                        <p:tgtEl>
                                          <p:spTgt spid="60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0" grpId="0" animBg="1" autoUpdateAnimBg="0"/>
      <p:bldP spid="5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611560" y="1216049"/>
            <a:ext cx="8354640" cy="497957"/>
          </a:xfrm>
          <a:prstGeom prst="rect">
            <a:avLst/>
          </a:prstGeom>
          <a:noFill/>
          <a:ln w="9525">
            <a:noFill/>
            <a:miter lim="800000"/>
            <a:headEnd/>
            <a:tailEnd/>
          </a:ln>
          <a:effectLst/>
        </p:spPr>
        <p:txBody>
          <a:bodyPr wrap="square">
            <a:spAutoFit/>
          </a:bodyPr>
          <a:lstStyle/>
          <a:p>
            <a:pPr>
              <a:lnSpc>
                <a:spcPct val="120000"/>
              </a:lnSpc>
            </a:pPr>
            <a:r>
              <a:rPr lang="zh-CN" altLang="zh-CN" sz="2400" b="1" dirty="0" smtClean="0">
                <a:latin typeface="+mj-ea"/>
                <a:ea typeface="+mj-ea"/>
              </a:rPr>
              <a:t> </a:t>
            </a:r>
            <a:r>
              <a:rPr lang="zh-CN" sz="2400" b="1" dirty="0">
                <a:latin typeface="+mj-ea"/>
                <a:ea typeface="+mj-ea"/>
              </a:rPr>
              <a:t>用           三个字符组字，设组成的字有以下</a:t>
            </a:r>
            <a:r>
              <a:rPr lang="zh-CN" sz="2400" b="1" dirty="0" smtClean="0">
                <a:latin typeface="+mj-ea"/>
                <a:ea typeface="+mj-ea"/>
              </a:rPr>
              <a:t>三种</a:t>
            </a:r>
            <a:r>
              <a:rPr lang="zh-CN" sz="2400" b="1" dirty="0">
                <a:latin typeface="+mj-ea"/>
                <a:ea typeface="+mj-ea"/>
              </a:rPr>
              <a:t>情况：</a:t>
            </a:r>
          </a:p>
        </p:txBody>
      </p:sp>
      <p:graphicFrame>
        <p:nvGraphicFramePr>
          <p:cNvPr id="61444" name="Object 4"/>
          <p:cNvGraphicFramePr>
            <a:graphicFrameLocks noChangeAspect="1"/>
          </p:cNvGraphicFramePr>
          <p:nvPr>
            <p:extLst>
              <p:ext uri="{D42A27DB-BD31-4B8C-83A1-F6EECF244321}">
                <p14:modId xmlns:p14="http://schemas.microsoft.com/office/powerpoint/2010/main" val="2110250750"/>
              </p:ext>
            </p:extLst>
          </p:nvPr>
        </p:nvGraphicFramePr>
        <p:xfrm>
          <a:off x="1043608" y="1268760"/>
          <a:ext cx="1063625" cy="447675"/>
        </p:xfrm>
        <a:graphic>
          <a:graphicData uri="http://schemas.openxmlformats.org/presentationml/2006/ole">
            <mc:AlternateContent xmlns:mc="http://schemas.openxmlformats.org/markup-compatibility/2006">
              <mc:Choice xmlns:v="urn:schemas-microsoft-com:vml" Requires="v">
                <p:oleObj spid="_x0000_s645808" name="Equation" r:id="rId3" imgW="482400" imgH="203040" progId="Equation.DSMT4">
                  <p:embed/>
                </p:oleObj>
              </mc:Choice>
              <mc:Fallback>
                <p:oleObj name="Equation" r:id="rId3" imgW="482400" imgH="203040" progId="Equation.DSMT4">
                  <p:embed/>
                  <p:pic>
                    <p:nvPicPr>
                      <p:cNvPr id="0" name="Picture 160"/>
                      <p:cNvPicPr>
                        <a:picLocks noChangeAspect="1" noChangeArrowheads="1"/>
                      </p:cNvPicPr>
                      <p:nvPr/>
                    </p:nvPicPr>
                    <p:blipFill>
                      <a:blip r:embed="rId4"/>
                      <a:srcRect/>
                      <a:stretch>
                        <a:fillRect/>
                      </a:stretch>
                    </p:blipFill>
                    <p:spPr bwMode="auto">
                      <a:xfrm>
                        <a:off x="1043608" y="1268760"/>
                        <a:ext cx="1063625"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5" name="Rectangle 5"/>
          <p:cNvSpPr>
            <a:spLocks noChangeArrowheads="1"/>
          </p:cNvSpPr>
          <p:nvPr/>
        </p:nvSpPr>
        <p:spPr bwMode="auto">
          <a:xfrm>
            <a:off x="755576" y="1772816"/>
            <a:ext cx="7181850" cy="461665"/>
          </a:xfrm>
          <a:prstGeom prst="rect">
            <a:avLst/>
          </a:prstGeom>
          <a:noFill/>
          <a:ln w="9525">
            <a:noFill/>
            <a:miter lim="800000"/>
            <a:headEnd/>
            <a:tailEnd/>
          </a:ln>
          <a:effectLst/>
        </p:spPr>
        <p:txBody>
          <a:bodyPr>
            <a:spAutoFit/>
          </a:bodyPr>
          <a:lstStyle/>
          <a:p>
            <a:r>
              <a:rPr lang="zh-CN" altLang="zh-CN" sz="2400" b="1" dirty="0">
                <a:latin typeface="+mj-ea"/>
                <a:ea typeface="+mj-ea"/>
              </a:rPr>
              <a:t>(1) </a:t>
            </a:r>
            <a:r>
              <a:rPr lang="zh-CN" sz="2400" b="1" dirty="0">
                <a:latin typeface="+mj-ea"/>
                <a:ea typeface="+mj-ea"/>
              </a:rPr>
              <a:t>只用   一个字母的单字母字。</a:t>
            </a:r>
          </a:p>
        </p:txBody>
      </p:sp>
      <p:graphicFrame>
        <p:nvGraphicFramePr>
          <p:cNvPr id="61446" name="Object 6"/>
          <p:cNvGraphicFramePr>
            <a:graphicFrameLocks noChangeAspect="1"/>
          </p:cNvGraphicFramePr>
          <p:nvPr>
            <p:extLst>
              <p:ext uri="{D42A27DB-BD31-4B8C-83A1-F6EECF244321}">
                <p14:modId xmlns:p14="http://schemas.microsoft.com/office/powerpoint/2010/main" val="2874276254"/>
              </p:ext>
            </p:extLst>
          </p:nvPr>
        </p:nvGraphicFramePr>
        <p:xfrm>
          <a:off x="2054151" y="1898228"/>
          <a:ext cx="334963" cy="306388"/>
        </p:xfrm>
        <a:graphic>
          <a:graphicData uri="http://schemas.openxmlformats.org/presentationml/2006/ole">
            <mc:AlternateContent xmlns:mc="http://schemas.openxmlformats.org/markup-compatibility/2006">
              <mc:Choice xmlns:v="urn:schemas-microsoft-com:vml" Requires="v">
                <p:oleObj spid="_x0000_s645809" name="Equation" r:id="rId5" imgW="152280" imgH="139680" progId="Equation.DSMT4">
                  <p:embed/>
                </p:oleObj>
              </mc:Choice>
              <mc:Fallback>
                <p:oleObj name="Equation" r:id="rId5" imgW="152280" imgH="139680" progId="Equation.DSMT4">
                  <p:embed/>
                  <p:pic>
                    <p:nvPicPr>
                      <p:cNvPr id="0" name="Picture 161"/>
                      <p:cNvPicPr>
                        <a:picLocks noChangeAspect="1" noChangeArrowheads="1"/>
                      </p:cNvPicPr>
                      <p:nvPr/>
                    </p:nvPicPr>
                    <p:blipFill>
                      <a:blip r:embed="rId6"/>
                      <a:srcRect/>
                      <a:stretch>
                        <a:fillRect/>
                      </a:stretch>
                    </p:blipFill>
                    <p:spPr bwMode="auto">
                      <a:xfrm>
                        <a:off x="2054151" y="1898228"/>
                        <a:ext cx="334963" cy="306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7" name="Rectangle 7"/>
          <p:cNvSpPr>
            <a:spLocks noChangeArrowheads="1"/>
          </p:cNvSpPr>
          <p:nvPr/>
        </p:nvSpPr>
        <p:spPr bwMode="auto">
          <a:xfrm>
            <a:off x="757164" y="2244303"/>
            <a:ext cx="7181850" cy="461665"/>
          </a:xfrm>
          <a:prstGeom prst="rect">
            <a:avLst/>
          </a:prstGeom>
          <a:noFill/>
          <a:ln w="9525">
            <a:noFill/>
            <a:miter lim="800000"/>
            <a:headEnd/>
            <a:tailEnd/>
          </a:ln>
          <a:effectLst/>
        </p:spPr>
        <p:txBody>
          <a:bodyPr>
            <a:spAutoFit/>
          </a:bodyPr>
          <a:lstStyle/>
          <a:p>
            <a:r>
              <a:rPr lang="zh-CN" altLang="zh-CN" sz="2400" b="1" dirty="0">
                <a:latin typeface="+mj-ea"/>
                <a:ea typeface="+mj-ea"/>
              </a:rPr>
              <a:t>(2) </a:t>
            </a:r>
            <a:r>
              <a:rPr lang="zh-CN" sz="2400" b="1" dirty="0">
                <a:latin typeface="+mj-ea"/>
                <a:ea typeface="+mj-ea"/>
              </a:rPr>
              <a:t>用   开头或结尾的两字母字。</a:t>
            </a:r>
          </a:p>
        </p:txBody>
      </p:sp>
      <p:graphicFrame>
        <p:nvGraphicFramePr>
          <p:cNvPr id="61448" name="Object 8"/>
          <p:cNvGraphicFramePr>
            <a:graphicFrameLocks noChangeAspect="1"/>
          </p:cNvGraphicFramePr>
          <p:nvPr>
            <p:extLst>
              <p:ext uri="{D42A27DB-BD31-4B8C-83A1-F6EECF244321}">
                <p14:modId xmlns:p14="http://schemas.microsoft.com/office/powerpoint/2010/main" val="2989406654"/>
              </p:ext>
            </p:extLst>
          </p:nvPr>
        </p:nvGraphicFramePr>
        <p:xfrm>
          <a:off x="1687439" y="2369716"/>
          <a:ext cx="334962" cy="306387"/>
        </p:xfrm>
        <a:graphic>
          <a:graphicData uri="http://schemas.openxmlformats.org/presentationml/2006/ole">
            <mc:AlternateContent xmlns:mc="http://schemas.openxmlformats.org/markup-compatibility/2006">
              <mc:Choice xmlns:v="urn:schemas-microsoft-com:vml" Requires="v">
                <p:oleObj spid="_x0000_s645810" name="Equation" r:id="rId7" imgW="152280" imgH="139680" progId="Equation.DSMT4">
                  <p:embed/>
                </p:oleObj>
              </mc:Choice>
              <mc:Fallback>
                <p:oleObj name="Equation" r:id="rId7" imgW="152280" imgH="139680" progId="Equation.DSMT4">
                  <p:embed/>
                  <p:pic>
                    <p:nvPicPr>
                      <p:cNvPr id="0" name="Picture 162"/>
                      <p:cNvPicPr>
                        <a:picLocks noChangeAspect="1" noChangeArrowheads="1"/>
                      </p:cNvPicPr>
                      <p:nvPr/>
                    </p:nvPicPr>
                    <p:blipFill>
                      <a:blip r:embed="rId8"/>
                      <a:srcRect/>
                      <a:stretch>
                        <a:fillRect/>
                      </a:stretch>
                    </p:blipFill>
                    <p:spPr bwMode="auto">
                      <a:xfrm>
                        <a:off x="1687439" y="2369716"/>
                        <a:ext cx="334962" cy="3063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9" name="Rectangle 9"/>
          <p:cNvSpPr>
            <a:spLocks noChangeArrowheads="1"/>
          </p:cNvSpPr>
          <p:nvPr/>
        </p:nvSpPr>
        <p:spPr bwMode="auto">
          <a:xfrm>
            <a:off x="771451" y="2728491"/>
            <a:ext cx="7181850" cy="461665"/>
          </a:xfrm>
          <a:prstGeom prst="rect">
            <a:avLst/>
          </a:prstGeom>
          <a:noFill/>
          <a:ln w="9525">
            <a:noFill/>
            <a:miter lim="800000"/>
            <a:headEnd/>
            <a:tailEnd/>
          </a:ln>
          <a:effectLst/>
        </p:spPr>
        <p:txBody>
          <a:bodyPr>
            <a:spAutoFit/>
          </a:bodyPr>
          <a:lstStyle/>
          <a:p>
            <a:r>
              <a:rPr lang="zh-CN" altLang="zh-CN" sz="2400" b="1">
                <a:latin typeface="+mj-ea"/>
                <a:ea typeface="+mj-ea"/>
              </a:rPr>
              <a:t>(3) </a:t>
            </a:r>
            <a:r>
              <a:rPr lang="zh-CN" sz="2400" b="1">
                <a:latin typeface="+mj-ea"/>
                <a:ea typeface="+mj-ea"/>
              </a:rPr>
              <a:t>把   夹在中间的三字母字。</a:t>
            </a:r>
          </a:p>
        </p:txBody>
      </p:sp>
      <p:graphicFrame>
        <p:nvGraphicFramePr>
          <p:cNvPr id="61450" name="Object 10"/>
          <p:cNvGraphicFramePr>
            <a:graphicFrameLocks noChangeAspect="1"/>
          </p:cNvGraphicFramePr>
          <p:nvPr>
            <p:extLst>
              <p:ext uri="{D42A27DB-BD31-4B8C-83A1-F6EECF244321}">
                <p14:modId xmlns:p14="http://schemas.microsoft.com/office/powerpoint/2010/main" val="3663508506"/>
              </p:ext>
            </p:extLst>
          </p:nvPr>
        </p:nvGraphicFramePr>
        <p:xfrm>
          <a:off x="1727126" y="2853903"/>
          <a:ext cx="334963" cy="306388"/>
        </p:xfrm>
        <a:graphic>
          <a:graphicData uri="http://schemas.openxmlformats.org/presentationml/2006/ole">
            <mc:AlternateContent xmlns:mc="http://schemas.openxmlformats.org/markup-compatibility/2006">
              <mc:Choice xmlns:v="urn:schemas-microsoft-com:vml" Requires="v">
                <p:oleObj spid="_x0000_s645811" name="Equation" r:id="rId9" imgW="152280" imgH="139680" progId="Equation.DSMT4">
                  <p:embed/>
                </p:oleObj>
              </mc:Choice>
              <mc:Fallback>
                <p:oleObj name="Equation" r:id="rId9" imgW="152280" imgH="139680" progId="Equation.DSMT4">
                  <p:embed/>
                  <p:pic>
                    <p:nvPicPr>
                      <p:cNvPr id="0" name="Picture 163"/>
                      <p:cNvPicPr>
                        <a:picLocks noChangeAspect="1" noChangeArrowheads="1"/>
                      </p:cNvPicPr>
                      <p:nvPr/>
                    </p:nvPicPr>
                    <p:blipFill>
                      <a:blip r:embed="rId10"/>
                      <a:srcRect/>
                      <a:stretch>
                        <a:fillRect/>
                      </a:stretch>
                    </p:blipFill>
                    <p:spPr bwMode="auto">
                      <a:xfrm>
                        <a:off x="1727126" y="2853903"/>
                        <a:ext cx="334963" cy="306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51" name="Rectangle 11"/>
          <p:cNvSpPr>
            <a:spLocks noChangeArrowheads="1"/>
          </p:cNvSpPr>
          <p:nvPr/>
        </p:nvSpPr>
        <p:spPr bwMode="auto">
          <a:xfrm>
            <a:off x="683568" y="3212976"/>
            <a:ext cx="8203257" cy="830997"/>
          </a:xfrm>
          <a:prstGeom prst="rect">
            <a:avLst/>
          </a:prstGeom>
          <a:noFill/>
          <a:ln w="9525">
            <a:noFill/>
            <a:miter lim="800000"/>
            <a:headEnd/>
            <a:tailEnd/>
          </a:ln>
          <a:effectLst/>
        </p:spPr>
        <p:txBody>
          <a:bodyPr wrap="square">
            <a:spAutoFit/>
          </a:bodyPr>
          <a:lstStyle/>
          <a:p>
            <a:r>
              <a:rPr lang="zh-CN" sz="2400" b="1" dirty="0">
                <a:latin typeface="+mj-ea"/>
                <a:ea typeface="+mj-ea"/>
              </a:rPr>
              <a:t>假定由这三种字组成一种简单语言，试计算当所有字等概率出现的语言的冗余度。</a:t>
            </a:r>
          </a:p>
        </p:txBody>
      </p:sp>
      <p:grpSp>
        <p:nvGrpSpPr>
          <p:cNvPr id="2" name="Group 12"/>
          <p:cNvGrpSpPr>
            <a:grpSpLocks/>
          </p:cNvGrpSpPr>
          <p:nvPr/>
        </p:nvGrpSpPr>
        <p:grpSpPr bwMode="auto">
          <a:xfrm>
            <a:off x="2699792" y="5145111"/>
            <a:ext cx="5578475" cy="1092201"/>
            <a:chOff x="0" y="0"/>
            <a:chExt cx="3514" cy="688"/>
          </a:xfrm>
        </p:grpSpPr>
        <p:sp>
          <p:nvSpPr>
            <p:cNvPr id="61453" name="Oval 13"/>
            <p:cNvSpPr>
              <a:spLocks noChangeArrowheads="1"/>
            </p:cNvSpPr>
            <p:nvPr/>
          </p:nvSpPr>
          <p:spPr bwMode="auto">
            <a:xfrm>
              <a:off x="0" y="0"/>
              <a:ext cx="456" cy="320"/>
            </a:xfrm>
            <a:prstGeom prst="ellipse">
              <a:avLst/>
            </a:prstGeom>
            <a:noFill/>
            <a:ln w="25400" cmpd="sng">
              <a:solidFill>
                <a:srgbClr val="FF0000"/>
              </a:solidFill>
              <a:round/>
              <a:headEnd/>
              <a:tailEnd/>
            </a:ln>
            <a:effectLst/>
          </p:spPr>
          <p:txBody>
            <a:bodyPr wrap="none" anchor="ctr"/>
            <a:lstStyle/>
            <a:p>
              <a:endParaRPr lang="zh-CN" altLang="en-US" sz="2400" b="1">
                <a:latin typeface="+mj-ea"/>
                <a:ea typeface="+mj-ea"/>
              </a:endParaRPr>
            </a:p>
          </p:txBody>
        </p:sp>
        <p:sp>
          <p:nvSpPr>
            <p:cNvPr id="61454" name="Line 14"/>
            <p:cNvSpPr>
              <a:spLocks noChangeShapeType="1"/>
            </p:cNvSpPr>
            <p:nvPr/>
          </p:nvSpPr>
          <p:spPr bwMode="auto">
            <a:xfrm>
              <a:off x="448" y="288"/>
              <a:ext cx="160" cy="48"/>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61455" name="Rectangle 15"/>
            <p:cNvSpPr>
              <a:spLocks noChangeArrowheads="1"/>
            </p:cNvSpPr>
            <p:nvPr/>
          </p:nvSpPr>
          <p:spPr bwMode="auto">
            <a:xfrm>
              <a:off x="574" y="165"/>
              <a:ext cx="2940" cy="523"/>
            </a:xfrm>
            <a:prstGeom prst="rect">
              <a:avLst/>
            </a:prstGeom>
            <a:noFill/>
            <a:ln w="9525">
              <a:noFill/>
              <a:miter lim="800000"/>
              <a:headEnd/>
              <a:tailEnd/>
            </a:ln>
            <a:effectLst/>
          </p:spPr>
          <p:txBody>
            <a:bodyPr>
              <a:spAutoFit/>
            </a:bodyPr>
            <a:lstStyle/>
            <a:p>
              <a:r>
                <a:rPr lang="zh-CN" sz="2400" b="1" dirty="0">
                  <a:latin typeface="+mj-ea"/>
                  <a:ea typeface="+mj-ea"/>
                </a:rPr>
                <a:t>前后字符独立、等概率出现时的熵。</a:t>
              </a:r>
            </a:p>
          </p:txBody>
        </p:sp>
      </p:grpSp>
      <p:grpSp>
        <p:nvGrpSpPr>
          <p:cNvPr id="3" name="Group 16"/>
          <p:cNvGrpSpPr>
            <a:grpSpLocks/>
          </p:cNvGrpSpPr>
          <p:nvPr/>
        </p:nvGrpSpPr>
        <p:grpSpPr bwMode="auto">
          <a:xfrm>
            <a:off x="2714080" y="4505349"/>
            <a:ext cx="5678487" cy="830263"/>
            <a:chOff x="0" y="0"/>
            <a:chExt cx="3577" cy="523"/>
          </a:xfrm>
        </p:grpSpPr>
        <p:sp>
          <p:nvSpPr>
            <p:cNvPr id="61457" name="Oval 17"/>
            <p:cNvSpPr>
              <a:spLocks noChangeArrowheads="1"/>
            </p:cNvSpPr>
            <p:nvPr/>
          </p:nvSpPr>
          <p:spPr bwMode="auto">
            <a:xfrm>
              <a:off x="0" y="68"/>
              <a:ext cx="456" cy="320"/>
            </a:xfrm>
            <a:prstGeom prst="ellipse">
              <a:avLst/>
            </a:prstGeom>
            <a:noFill/>
            <a:ln w="25400" cmpd="sng">
              <a:solidFill>
                <a:srgbClr val="FF0000"/>
              </a:solidFill>
              <a:round/>
              <a:headEnd/>
              <a:tailEnd/>
            </a:ln>
            <a:effectLst/>
          </p:spPr>
          <p:txBody>
            <a:bodyPr wrap="none" anchor="ctr"/>
            <a:lstStyle/>
            <a:p>
              <a:endParaRPr lang="zh-CN" altLang="en-US" sz="2400" b="1">
                <a:latin typeface="+mj-ea"/>
                <a:ea typeface="+mj-ea"/>
              </a:endParaRPr>
            </a:p>
          </p:txBody>
        </p:sp>
        <p:sp>
          <p:nvSpPr>
            <p:cNvPr id="61458" name="Rectangle 18"/>
            <p:cNvSpPr>
              <a:spLocks noChangeArrowheads="1"/>
            </p:cNvSpPr>
            <p:nvPr/>
          </p:nvSpPr>
          <p:spPr bwMode="auto">
            <a:xfrm>
              <a:off x="614" y="0"/>
              <a:ext cx="2963" cy="523"/>
            </a:xfrm>
            <a:prstGeom prst="rect">
              <a:avLst/>
            </a:prstGeom>
            <a:noFill/>
            <a:ln w="9525">
              <a:noFill/>
              <a:miter lim="800000"/>
              <a:headEnd/>
              <a:tailEnd/>
            </a:ln>
            <a:effectLst/>
          </p:spPr>
          <p:txBody>
            <a:bodyPr wrap="square">
              <a:spAutoFit/>
            </a:bodyPr>
            <a:lstStyle/>
            <a:p>
              <a:r>
                <a:rPr lang="zh-CN" sz="2400" b="1" dirty="0">
                  <a:latin typeface="+mj-ea"/>
                  <a:ea typeface="+mj-ea"/>
                </a:rPr>
                <a:t>考虑字符前后联系、以及概率分布时，平均每个字符的熵。</a:t>
              </a:r>
            </a:p>
          </p:txBody>
        </p:sp>
        <p:sp>
          <p:nvSpPr>
            <p:cNvPr id="61459" name="Line 19"/>
            <p:cNvSpPr>
              <a:spLocks noChangeShapeType="1"/>
            </p:cNvSpPr>
            <p:nvPr/>
          </p:nvSpPr>
          <p:spPr bwMode="auto">
            <a:xfrm>
              <a:off x="456" y="298"/>
              <a:ext cx="158" cy="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grpSp>
      <p:grpSp>
        <p:nvGrpSpPr>
          <p:cNvPr id="5" name="Group 25"/>
          <p:cNvGrpSpPr>
            <a:grpSpLocks/>
          </p:cNvGrpSpPr>
          <p:nvPr/>
        </p:nvGrpSpPr>
        <p:grpSpPr bwMode="auto">
          <a:xfrm>
            <a:off x="704850" y="4221185"/>
            <a:ext cx="4443413" cy="1439865"/>
            <a:chOff x="310" y="-258"/>
            <a:chExt cx="2799" cy="907"/>
          </a:xfrm>
        </p:grpSpPr>
        <p:sp>
          <p:nvSpPr>
            <p:cNvPr id="61466" name="Rectangle 26"/>
            <p:cNvSpPr>
              <a:spLocks noChangeArrowheads="1"/>
            </p:cNvSpPr>
            <p:nvPr/>
          </p:nvSpPr>
          <p:spPr bwMode="auto">
            <a:xfrm>
              <a:off x="310" y="-258"/>
              <a:ext cx="1756" cy="291"/>
            </a:xfrm>
            <a:prstGeom prst="rect">
              <a:avLst/>
            </a:prstGeom>
            <a:noFill/>
            <a:ln w="9525">
              <a:noFill/>
              <a:miter lim="800000"/>
              <a:headEnd/>
              <a:tailEnd/>
            </a:ln>
            <a:effectLst/>
          </p:spPr>
          <p:txBody>
            <a:bodyPr>
              <a:spAutoFit/>
            </a:bodyPr>
            <a:lstStyle/>
            <a:p>
              <a:r>
                <a:rPr lang="zh-CN" sz="2400" b="1" dirty="0">
                  <a:latin typeface="+mj-ea"/>
                  <a:ea typeface="+mj-ea"/>
                </a:rPr>
                <a:t>解：</a:t>
              </a:r>
            </a:p>
          </p:txBody>
        </p:sp>
        <p:sp>
          <p:nvSpPr>
            <p:cNvPr id="61467" name="Rectangle 27"/>
            <p:cNvSpPr>
              <a:spLocks noChangeArrowheads="1"/>
            </p:cNvSpPr>
            <p:nvPr/>
          </p:nvSpPr>
          <p:spPr bwMode="auto">
            <a:xfrm>
              <a:off x="705" y="-258"/>
              <a:ext cx="2404" cy="291"/>
            </a:xfrm>
            <a:prstGeom prst="rect">
              <a:avLst/>
            </a:prstGeom>
            <a:noFill/>
            <a:ln w="9525">
              <a:noFill/>
              <a:miter lim="800000"/>
              <a:headEnd/>
              <a:tailEnd/>
            </a:ln>
            <a:effectLst/>
          </p:spPr>
          <p:txBody>
            <a:bodyPr>
              <a:spAutoFit/>
            </a:bodyPr>
            <a:lstStyle/>
            <a:p>
              <a:r>
                <a:rPr lang="zh-CN" sz="2400" b="1" dirty="0">
                  <a:latin typeface="+mj-ea"/>
                  <a:ea typeface="+mj-ea"/>
                </a:rPr>
                <a:t>求解思路</a:t>
              </a:r>
            </a:p>
          </p:txBody>
        </p:sp>
        <p:graphicFrame>
          <p:nvGraphicFramePr>
            <p:cNvPr id="61468" name="Object 28"/>
            <p:cNvGraphicFramePr>
              <a:graphicFrameLocks noChangeAspect="1"/>
            </p:cNvGraphicFramePr>
            <p:nvPr>
              <p:extLst>
                <p:ext uri="{D42A27DB-BD31-4B8C-83A1-F6EECF244321}">
                  <p14:modId xmlns:p14="http://schemas.microsoft.com/office/powerpoint/2010/main" val="3595130652"/>
                </p:ext>
              </p:extLst>
            </p:nvPr>
          </p:nvGraphicFramePr>
          <p:xfrm>
            <a:off x="977" y="32"/>
            <a:ext cx="1022" cy="617"/>
          </p:xfrm>
          <a:graphic>
            <a:graphicData uri="http://schemas.openxmlformats.org/presentationml/2006/ole">
              <mc:AlternateContent xmlns:mc="http://schemas.openxmlformats.org/markup-compatibility/2006">
                <mc:Choice xmlns:v="urn:schemas-microsoft-com:vml" Requires="v">
                  <p:oleObj spid="_x0000_s645812" name="Equation" r:id="rId11" imgW="736560" imgH="444240" progId="Equation.DSMT4">
                    <p:embed/>
                  </p:oleObj>
                </mc:Choice>
                <mc:Fallback>
                  <p:oleObj name="Equation" r:id="rId11" imgW="736560" imgH="444240" progId="Equation.DSMT4">
                    <p:embed/>
                    <p:pic>
                      <p:nvPicPr>
                        <p:cNvPr id="0" name="Picture 164"/>
                        <p:cNvPicPr>
                          <a:picLocks noChangeAspect="1" noChangeArrowheads="1"/>
                        </p:cNvPicPr>
                        <p:nvPr/>
                      </p:nvPicPr>
                      <p:blipFill>
                        <a:blip r:embed="rId12"/>
                        <a:srcRect/>
                        <a:stretch>
                          <a:fillRect/>
                        </a:stretch>
                      </p:blipFill>
                      <p:spPr bwMode="auto">
                        <a:xfrm>
                          <a:off x="977" y="32"/>
                          <a:ext cx="1022" cy="6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 name="标题 28"/>
          <p:cNvSpPr>
            <a:spLocks noGrp="1"/>
          </p:cNvSpPr>
          <p:nvPr>
            <p:ph type="title"/>
          </p:nvPr>
        </p:nvSpPr>
        <p:spPr/>
        <p:txBody>
          <a:bodyPr/>
          <a:lstStyle/>
          <a:p>
            <a:r>
              <a:rPr lang="zh-CN" altLang="en-US" dirty="0" smtClean="0"/>
              <a:t>例</a:t>
            </a:r>
            <a:endParaRPr lang="zh-CN" altLang="en-US" dirty="0"/>
          </a:p>
        </p:txBody>
      </p:sp>
      <p:sp>
        <p:nvSpPr>
          <p:cNvPr id="28" name="灯片编号占位符 5"/>
          <p:cNvSpPr>
            <a:spLocks noGrp="1"/>
          </p:cNvSpPr>
          <p:nvPr>
            <p:ph type="sldNum" sz="quarter" idx="12"/>
          </p:nvPr>
        </p:nvSpPr>
        <p:spPr/>
        <p:txBody>
          <a:bodyPr/>
          <a:lstStyle/>
          <a:p>
            <a:fld id="{9C5F0529-2256-4886-844A-82A95175C9CB}" type="slidenum">
              <a:rPr lang="en-US" altLang="zh-CN" smtClean="0"/>
              <a:pPr/>
              <a:t>65</a:t>
            </a:fld>
            <a:endParaRPr lang="en-US" altLang="zh-CN" dirty="0"/>
          </a:p>
        </p:txBody>
      </p:sp>
      <p:cxnSp>
        <p:nvCxnSpPr>
          <p:cNvPr id="31" name="直接连接符 30"/>
          <p:cNvCxnSpPr/>
          <p:nvPr/>
        </p:nvCxnSpPr>
        <p:spPr>
          <a:xfrm>
            <a:off x="467544" y="4077072"/>
            <a:ext cx="8208912" cy="0"/>
          </a:xfrm>
          <a:prstGeom prst="line">
            <a:avLst/>
          </a:prstGeom>
        </p:spPr>
        <p:style>
          <a:lnRef idx="3">
            <a:schemeClr val="accent5"/>
          </a:lnRef>
          <a:fillRef idx="0">
            <a:schemeClr val="accent5"/>
          </a:fillRef>
          <a:effectRef idx="2">
            <a:schemeClr val="accent5"/>
          </a:effectRef>
          <a:fontRef idx="minor">
            <a:schemeClr val="tx1"/>
          </a:fontRef>
        </p:style>
      </p:cxnSp>
      <p:grpSp>
        <p:nvGrpSpPr>
          <p:cNvPr id="32" name="Group 21"/>
          <p:cNvGrpSpPr>
            <a:grpSpLocks/>
          </p:cNvGrpSpPr>
          <p:nvPr/>
        </p:nvGrpSpPr>
        <p:grpSpPr bwMode="auto">
          <a:xfrm>
            <a:off x="4323779" y="5871741"/>
            <a:ext cx="3271838" cy="509587"/>
            <a:chOff x="0" y="0"/>
            <a:chExt cx="2061" cy="321"/>
          </a:xfrm>
        </p:grpSpPr>
        <p:graphicFrame>
          <p:nvGraphicFramePr>
            <p:cNvPr id="33" name="Object 22"/>
            <p:cNvGraphicFramePr>
              <a:graphicFrameLocks noChangeAspect="1"/>
            </p:cNvGraphicFramePr>
            <p:nvPr>
              <p:extLst>
                <p:ext uri="{D42A27DB-BD31-4B8C-83A1-F6EECF244321}">
                  <p14:modId xmlns:p14="http://schemas.microsoft.com/office/powerpoint/2010/main" val="181478474"/>
                </p:ext>
              </p:extLst>
            </p:nvPr>
          </p:nvGraphicFramePr>
          <p:xfrm>
            <a:off x="0" y="4"/>
            <a:ext cx="933" cy="317"/>
          </p:xfrm>
          <a:graphic>
            <a:graphicData uri="http://schemas.openxmlformats.org/presentationml/2006/ole">
              <mc:AlternateContent xmlns:mc="http://schemas.openxmlformats.org/markup-compatibility/2006">
                <mc:Choice xmlns:v="urn:schemas-microsoft-com:vml" Requires="v">
                  <p:oleObj spid="_x0000_s645813" name="Equation" r:id="rId13" imgW="672840" imgH="228600" progId="Equation.DSMT4">
                    <p:embed/>
                  </p:oleObj>
                </mc:Choice>
                <mc:Fallback>
                  <p:oleObj name="Equation" r:id="rId13" imgW="672840" imgH="228600" progId="Equation.DSMT4">
                    <p:embed/>
                    <p:pic>
                      <p:nvPicPr>
                        <p:cNvPr id="0" name="Picture 165"/>
                        <p:cNvPicPr>
                          <a:picLocks noChangeAspect="1" noChangeArrowheads="1"/>
                        </p:cNvPicPr>
                        <p:nvPr/>
                      </p:nvPicPr>
                      <p:blipFill>
                        <a:blip r:embed="rId14"/>
                        <a:srcRect/>
                        <a:stretch>
                          <a:fillRect/>
                        </a:stretch>
                      </p:blipFill>
                      <p:spPr bwMode="auto">
                        <a:xfrm>
                          <a:off x="0" y="4"/>
                          <a:ext cx="933"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Rectangle 23"/>
            <p:cNvSpPr>
              <a:spLocks noChangeArrowheads="1"/>
            </p:cNvSpPr>
            <p:nvPr/>
          </p:nvSpPr>
          <p:spPr bwMode="auto">
            <a:xfrm>
              <a:off x="986" y="0"/>
              <a:ext cx="1075" cy="291"/>
            </a:xfrm>
            <a:prstGeom prst="rect">
              <a:avLst/>
            </a:prstGeom>
            <a:noFill/>
            <a:ln w="9525">
              <a:noFill/>
              <a:miter lim="800000"/>
              <a:headEnd/>
              <a:tailEnd/>
            </a:ln>
            <a:effectLst/>
          </p:spPr>
          <p:txBody>
            <a:bodyPr wrap="square">
              <a:spAutoFit/>
            </a:bodyPr>
            <a:lstStyle/>
            <a:p>
              <a:r>
                <a:rPr lang="zh-CN" sz="2400" b="1" dirty="0">
                  <a:latin typeface="+mj-ea"/>
                  <a:ea typeface="+mj-ea"/>
                </a:rPr>
                <a:t>比特</a:t>
              </a:r>
              <a:r>
                <a:rPr lang="zh-CN" altLang="zh-CN" sz="2400" b="1" dirty="0">
                  <a:latin typeface="+mj-ea"/>
                  <a:ea typeface="+mj-ea"/>
                </a:rPr>
                <a:t>/</a:t>
              </a:r>
              <a:r>
                <a:rPr lang="zh-CN" sz="2400" b="1" dirty="0">
                  <a:latin typeface="+mj-ea"/>
                  <a:ea typeface="+mj-ea"/>
                </a:rPr>
                <a:t>符号</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0" name="Object 20"/>
          <p:cNvGraphicFramePr>
            <a:graphicFrameLocks noChangeAspect="1"/>
          </p:cNvGraphicFramePr>
          <p:nvPr>
            <p:extLst>
              <p:ext uri="{D42A27DB-BD31-4B8C-83A1-F6EECF244321}">
                <p14:modId xmlns:p14="http://schemas.microsoft.com/office/powerpoint/2010/main" val="2528151911"/>
              </p:ext>
            </p:extLst>
          </p:nvPr>
        </p:nvGraphicFramePr>
        <p:xfrm>
          <a:off x="2339752" y="1420193"/>
          <a:ext cx="4749800" cy="928687"/>
        </p:xfrm>
        <a:graphic>
          <a:graphicData uri="http://schemas.openxmlformats.org/presentationml/2006/ole">
            <mc:AlternateContent xmlns:mc="http://schemas.openxmlformats.org/markup-compatibility/2006">
              <mc:Choice xmlns:v="urn:schemas-microsoft-com:vml" Requires="v">
                <p:oleObj spid="_x0000_s869763" name="Equation" r:id="rId3" imgW="2145960" imgH="419040" progId="Equation.DSMT4">
                  <p:embed/>
                </p:oleObj>
              </mc:Choice>
              <mc:Fallback>
                <p:oleObj name="Equation" r:id="rId3" imgW="2145960" imgH="419040" progId="Equation.DSMT4">
                  <p:embed/>
                  <p:pic>
                    <p:nvPicPr>
                      <p:cNvPr id="0" name="Picture 355"/>
                      <p:cNvPicPr>
                        <a:picLocks noChangeAspect="1" noChangeArrowheads="1"/>
                      </p:cNvPicPr>
                      <p:nvPr/>
                    </p:nvPicPr>
                    <p:blipFill>
                      <a:blip r:embed="rId4"/>
                      <a:srcRect/>
                      <a:stretch>
                        <a:fillRect/>
                      </a:stretch>
                    </p:blipFill>
                    <p:spPr bwMode="auto">
                      <a:xfrm>
                        <a:off x="2339752" y="1420193"/>
                        <a:ext cx="4749800" cy="9286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标题 28"/>
          <p:cNvSpPr>
            <a:spLocks noGrp="1"/>
          </p:cNvSpPr>
          <p:nvPr>
            <p:ph type="title"/>
          </p:nvPr>
        </p:nvSpPr>
        <p:spPr/>
        <p:txBody>
          <a:bodyPr/>
          <a:lstStyle/>
          <a:p>
            <a:r>
              <a:rPr lang="zh-CN" altLang="en-US" dirty="0" smtClean="0"/>
              <a:t>例题（续）</a:t>
            </a:r>
            <a:endParaRPr lang="zh-CN" altLang="en-US" dirty="0"/>
          </a:p>
        </p:txBody>
      </p:sp>
      <p:sp>
        <p:nvSpPr>
          <p:cNvPr id="30" name="内容占位符 29"/>
          <p:cNvSpPr>
            <a:spLocks noGrp="1"/>
          </p:cNvSpPr>
          <p:nvPr>
            <p:ph idx="1"/>
          </p:nvPr>
        </p:nvSpPr>
        <p:spPr>
          <a:xfrm>
            <a:off x="539552" y="1196752"/>
            <a:ext cx="8064896" cy="1656184"/>
          </a:xfrm>
        </p:spPr>
        <p:txBody>
          <a:bodyPr>
            <a:normAutofit fontScale="92500" lnSpcReduction="10000"/>
          </a:bodyPr>
          <a:lstStyle/>
          <a:p>
            <a:r>
              <a:rPr lang="zh-CN" altLang="en-US" dirty="0" smtClean="0"/>
              <a:t>接下来求：</a:t>
            </a:r>
            <a:endParaRPr lang="en-US" altLang="zh-CN" dirty="0" smtClean="0"/>
          </a:p>
          <a:p>
            <a:endParaRPr lang="en-US" altLang="zh-CN" dirty="0" smtClean="0"/>
          </a:p>
          <a:p>
            <a:r>
              <a:rPr lang="zh-CN" altLang="en-US" dirty="0" smtClean="0"/>
              <a:t>分析该语言有哪些字：</a:t>
            </a:r>
            <a:endParaRPr lang="zh-CN" altLang="en-US" dirty="0"/>
          </a:p>
        </p:txBody>
      </p:sp>
      <p:sp>
        <p:nvSpPr>
          <p:cNvPr id="28" name="灯片编号占位符 5"/>
          <p:cNvSpPr>
            <a:spLocks noGrp="1"/>
          </p:cNvSpPr>
          <p:nvPr>
            <p:ph type="sldNum" sz="quarter" idx="12"/>
          </p:nvPr>
        </p:nvSpPr>
        <p:spPr/>
        <p:txBody>
          <a:bodyPr/>
          <a:lstStyle/>
          <a:p>
            <a:fld id="{9C5F0529-2256-4886-844A-82A95175C9CB}" type="slidenum">
              <a:rPr lang="en-US" altLang="zh-CN" smtClean="0"/>
              <a:pPr/>
              <a:t>66</a:t>
            </a:fld>
            <a:endParaRPr lang="en-US" altLang="zh-CN" dirty="0"/>
          </a:p>
        </p:txBody>
      </p:sp>
      <p:grpSp>
        <p:nvGrpSpPr>
          <p:cNvPr id="31" name="Group 2"/>
          <p:cNvGrpSpPr>
            <a:grpSpLocks/>
          </p:cNvGrpSpPr>
          <p:nvPr/>
        </p:nvGrpSpPr>
        <p:grpSpPr bwMode="auto">
          <a:xfrm>
            <a:off x="766638" y="2924944"/>
            <a:ext cx="5048250" cy="461962"/>
            <a:chOff x="0" y="0"/>
            <a:chExt cx="3180" cy="291"/>
          </a:xfrm>
        </p:grpSpPr>
        <p:sp>
          <p:nvSpPr>
            <p:cNvPr id="32" name="Rectangle 3"/>
            <p:cNvSpPr>
              <a:spLocks noChangeArrowheads="1"/>
            </p:cNvSpPr>
            <p:nvPr/>
          </p:nvSpPr>
          <p:spPr bwMode="auto">
            <a:xfrm>
              <a:off x="0" y="0"/>
              <a:ext cx="3180" cy="291"/>
            </a:xfrm>
            <a:prstGeom prst="rect">
              <a:avLst/>
            </a:prstGeom>
            <a:noFill/>
            <a:ln w="9525">
              <a:noFill/>
              <a:miter lim="800000"/>
              <a:headEnd/>
              <a:tailEnd/>
            </a:ln>
            <a:effectLst/>
          </p:spPr>
          <p:txBody>
            <a:bodyPr>
              <a:spAutoFit/>
            </a:bodyPr>
            <a:lstStyle/>
            <a:p>
              <a:r>
                <a:rPr lang="en-US" altLang="zh-CN" sz="2400" b="1" dirty="0" smtClean="0">
                  <a:latin typeface="+mj-ea"/>
                  <a:ea typeface="+mj-ea"/>
                </a:rPr>
                <a:t>(1)</a:t>
              </a:r>
              <a:r>
                <a:rPr lang="zh-CN" sz="2400" b="1" dirty="0" smtClean="0">
                  <a:latin typeface="+mj-ea"/>
                  <a:ea typeface="+mj-ea"/>
                </a:rPr>
                <a:t>单</a:t>
              </a:r>
              <a:r>
                <a:rPr lang="zh-CN" sz="2400" b="1" dirty="0">
                  <a:latin typeface="+mj-ea"/>
                  <a:ea typeface="+mj-ea"/>
                </a:rPr>
                <a:t>字母字</a:t>
              </a:r>
              <a:r>
                <a:rPr lang="zh-CN" altLang="zh-CN" sz="2400" b="1" dirty="0">
                  <a:latin typeface="+mj-ea"/>
                  <a:ea typeface="+mj-ea"/>
                </a:rPr>
                <a:t>:</a:t>
              </a:r>
            </a:p>
          </p:txBody>
        </p:sp>
        <p:graphicFrame>
          <p:nvGraphicFramePr>
            <p:cNvPr id="33" name="Object 4"/>
            <p:cNvGraphicFramePr>
              <a:graphicFrameLocks noChangeAspect="1"/>
            </p:cNvGraphicFramePr>
            <p:nvPr>
              <p:extLst>
                <p:ext uri="{D42A27DB-BD31-4B8C-83A1-F6EECF244321}">
                  <p14:modId xmlns:p14="http://schemas.microsoft.com/office/powerpoint/2010/main" val="3365358239"/>
                </p:ext>
              </p:extLst>
            </p:nvPr>
          </p:nvGraphicFramePr>
          <p:xfrm>
            <a:off x="1370" y="64"/>
            <a:ext cx="211" cy="193"/>
          </p:xfrm>
          <a:graphic>
            <a:graphicData uri="http://schemas.openxmlformats.org/presentationml/2006/ole">
              <mc:AlternateContent xmlns:mc="http://schemas.openxmlformats.org/markup-compatibility/2006">
                <mc:Choice xmlns:v="urn:schemas-microsoft-com:vml" Requires="v">
                  <p:oleObj spid="_x0000_s869764" name="Equation" r:id="rId5" imgW="152280" imgH="139680" progId="Equation.DSMT4">
                    <p:embed/>
                  </p:oleObj>
                </mc:Choice>
                <mc:Fallback>
                  <p:oleObj name="Equation" r:id="rId5" imgW="152280" imgH="139680" progId="Equation.DSMT4">
                    <p:embed/>
                    <p:pic>
                      <p:nvPicPr>
                        <p:cNvPr id="0" name="Picture 356"/>
                        <p:cNvPicPr>
                          <a:picLocks noChangeAspect="1" noChangeArrowheads="1"/>
                        </p:cNvPicPr>
                        <p:nvPr/>
                      </p:nvPicPr>
                      <p:blipFill>
                        <a:blip r:embed="rId6"/>
                        <a:srcRect/>
                        <a:stretch>
                          <a:fillRect/>
                        </a:stretch>
                      </p:blipFill>
                      <p:spPr bwMode="auto">
                        <a:xfrm>
                          <a:off x="1370" y="64"/>
                          <a:ext cx="211" cy="19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 name="Group 5"/>
          <p:cNvGrpSpPr>
            <a:grpSpLocks/>
          </p:cNvGrpSpPr>
          <p:nvPr/>
        </p:nvGrpSpPr>
        <p:grpSpPr bwMode="auto">
          <a:xfrm>
            <a:off x="2863726" y="4029844"/>
            <a:ext cx="2976562" cy="557212"/>
            <a:chOff x="0" y="0"/>
            <a:chExt cx="1875" cy="351"/>
          </a:xfrm>
        </p:grpSpPr>
        <p:graphicFrame>
          <p:nvGraphicFramePr>
            <p:cNvPr id="35" name="Object 6"/>
            <p:cNvGraphicFramePr>
              <a:graphicFrameLocks noChangeAspect="1"/>
            </p:cNvGraphicFramePr>
            <p:nvPr>
              <p:extLst>
                <p:ext uri="{D42A27DB-BD31-4B8C-83A1-F6EECF244321}">
                  <p14:modId xmlns:p14="http://schemas.microsoft.com/office/powerpoint/2010/main" val="1034664857"/>
                </p:ext>
              </p:extLst>
            </p:nvPr>
          </p:nvGraphicFramePr>
          <p:xfrm>
            <a:off x="0" y="18"/>
            <a:ext cx="616" cy="333"/>
          </p:xfrm>
          <a:graphic>
            <a:graphicData uri="http://schemas.openxmlformats.org/presentationml/2006/ole">
              <mc:AlternateContent xmlns:mc="http://schemas.openxmlformats.org/markup-compatibility/2006">
                <mc:Choice xmlns:v="urn:schemas-microsoft-com:vml" Requires="v">
                  <p:oleObj spid="_x0000_s869765" name="Equation" r:id="rId7" imgW="444240" imgH="241200" progId="Equation.DSMT4">
                    <p:embed/>
                  </p:oleObj>
                </mc:Choice>
                <mc:Fallback>
                  <p:oleObj name="Equation" r:id="rId7" imgW="444240" imgH="241200" progId="Equation.DSMT4">
                    <p:embed/>
                    <p:pic>
                      <p:nvPicPr>
                        <p:cNvPr id="0" name="Picture 357"/>
                        <p:cNvPicPr>
                          <a:picLocks noChangeAspect="1" noChangeArrowheads="1"/>
                        </p:cNvPicPr>
                        <p:nvPr/>
                      </p:nvPicPr>
                      <p:blipFill>
                        <a:blip r:embed="rId8"/>
                        <a:srcRect/>
                        <a:stretch>
                          <a:fillRect/>
                        </a:stretch>
                      </p:blipFill>
                      <p:spPr bwMode="auto">
                        <a:xfrm>
                          <a:off x="0" y="18"/>
                          <a:ext cx="616" cy="33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Rectangle 7"/>
            <p:cNvSpPr>
              <a:spLocks noChangeArrowheads="1"/>
            </p:cNvSpPr>
            <p:nvPr/>
          </p:nvSpPr>
          <p:spPr bwMode="auto">
            <a:xfrm>
              <a:off x="575" y="0"/>
              <a:ext cx="1300" cy="291"/>
            </a:xfrm>
            <a:prstGeom prst="rect">
              <a:avLst/>
            </a:prstGeom>
            <a:noFill/>
            <a:ln w="9525">
              <a:noFill/>
              <a:miter lim="800000"/>
              <a:headEnd/>
              <a:tailEnd/>
            </a:ln>
            <a:effectLst/>
          </p:spPr>
          <p:txBody>
            <a:bodyPr>
              <a:spAutoFit/>
            </a:bodyPr>
            <a:lstStyle/>
            <a:p>
              <a:r>
                <a:rPr lang="zh-CN" sz="2400" b="1">
                  <a:latin typeface="+mj-ea"/>
                  <a:ea typeface="+mj-ea"/>
                </a:rPr>
                <a:t>个</a:t>
              </a:r>
            </a:p>
          </p:txBody>
        </p:sp>
      </p:grpSp>
      <p:grpSp>
        <p:nvGrpSpPr>
          <p:cNvPr id="37" name="Group 8"/>
          <p:cNvGrpSpPr>
            <a:grpSpLocks/>
          </p:cNvGrpSpPr>
          <p:nvPr/>
        </p:nvGrpSpPr>
        <p:grpSpPr bwMode="auto">
          <a:xfrm>
            <a:off x="766638" y="3521844"/>
            <a:ext cx="4748213" cy="1682751"/>
            <a:chOff x="0" y="0"/>
            <a:chExt cx="2991" cy="1060"/>
          </a:xfrm>
        </p:grpSpPr>
        <p:sp>
          <p:nvSpPr>
            <p:cNvPr id="38" name="Rectangle 9"/>
            <p:cNvSpPr>
              <a:spLocks noChangeArrowheads="1"/>
            </p:cNvSpPr>
            <p:nvPr/>
          </p:nvSpPr>
          <p:spPr bwMode="auto">
            <a:xfrm>
              <a:off x="0" y="0"/>
              <a:ext cx="2991" cy="291"/>
            </a:xfrm>
            <a:prstGeom prst="rect">
              <a:avLst/>
            </a:prstGeom>
            <a:noFill/>
            <a:ln w="9525">
              <a:noFill/>
              <a:miter lim="800000"/>
              <a:headEnd/>
              <a:tailEnd/>
            </a:ln>
            <a:effectLst/>
          </p:spPr>
          <p:txBody>
            <a:bodyPr>
              <a:spAutoFit/>
            </a:bodyPr>
            <a:lstStyle/>
            <a:p>
              <a:r>
                <a:rPr lang="en-US" altLang="zh-CN" sz="2400" b="1" dirty="0" smtClean="0">
                  <a:latin typeface="+mj-ea"/>
                  <a:ea typeface="+mj-ea"/>
                </a:rPr>
                <a:t>(2)</a:t>
              </a:r>
              <a:r>
                <a:rPr lang="zh-CN" sz="2400" b="1" dirty="0" smtClean="0">
                  <a:latin typeface="+mj-ea"/>
                  <a:ea typeface="+mj-ea"/>
                </a:rPr>
                <a:t>双</a:t>
              </a:r>
              <a:r>
                <a:rPr lang="zh-CN" sz="2400" b="1" dirty="0">
                  <a:latin typeface="+mj-ea"/>
                  <a:ea typeface="+mj-ea"/>
                </a:rPr>
                <a:t>字母字</a:t>
              </a:r>
              <a:r>
                <a:rPr lang="zh-CN" altLang="zh-CN" sz="2400" b="1" dirty="0">
                  <a:latin typeface="+mj-ea"/>
                  <a:ea typeface="+mj-ea"/>
                </a:rPr>
                <a:t>:</a:t>
              </a:r>
            </a:p>
          </p:txBody>
        </p:sp>
        <p:grpSp>
          <p:nvGrpSpPr>
            <p:cNvPr id="39" name="Group 10"/>
            <p:cNvGrpSpPr>
              <a:grpSpLocks/>
            </p:cNvGrpSpPr>
            <p:nvPr/>
          </p:nvGrpSpPr>
          <p:grpSpPr bwMode="auto">
            <a:xfrm>
              <a:off x="146" y="328"/>
              <a:ext cx="2258" cy="732"/>
              <a:chOff x="0" y="0"/>
              <a:chExt cx="2258" cy="732"/>
            </a:xfrm>
          </p:grpSpPr>
          <p:sp>
            <p:nvSpPr>
              <p:cNvPr id="40" name="AutoShape 11"/>
              <p:cNvSpPr>
                <a:spLocks/>
              </p:cNvSpPr>
              <p:nvPr/>
            </p:nvSpPr>
            <p:spPr bwMode="auto">
              <a:xfrm>
                <a:off x="0" y="123"/>
                <a:ext cx="80" cy="520"/>
              </a:xfrm>
              <a:prstGeom prst="leftBrace">
                <a:avLst>
                  <a:gd name="adj1" fmla="val 54167"/>
                  <a:gd name="adj2" fmla="val 50000"/>
                </a:avLst>
              </a:prstGeom>
              <a:noFill/>
              <a:ln w="25400" cmpd="sng">
                <a:solidFill>
                  <a:srgbClr val="000000"/>
                </a:solidFill>
                <a:round/>
                <a:headEnd/>
                <a:tailEnd/>
              </a:ln>
              <a:effectLst/>
            </p:spPr>
            <p:txBody>
              <a:bodyPr wrap="none" anchor="ctr"/>
              <a:lstStyle/>
              <a:p>
                <a:endParaRPr lang="zh-CN" altLang="en-US" sz="2400" b="1">
                  <a:latin typeface="+mj-ea"/>
                  <a:ea typeface="+mj-ea"/>
                </a:endParaRPr>
              </a:p>
            </p:txBody>
          </p:sp>
          <p:sp>
            <p:nvSpPr>
              <p:cNvPr id="41" name="Rectangle 12"/>
              <p:cNvSpPr>
                <a:spLocks noChangeArrowheads="1"/>
              </p:cNvSpPr>
              <p:nvPr/>
            </p:nvSpPr>
            <p:spPr bwMode="auto">
              <a:xfrm>
                <a:off x="46" y="0"/>
                <a:ext cx="2212" cy="291"/>
              </a:xfrm>
              <a:prstGeom prst="rect">
                <a:avLst/>
              </a:prstGeom>
              <a:noFill/>
              <a:ln w="9525">
                <a:noFill/>
                <a:miter lim="800000"/>
                <a:headEnd/>
                <a:tailEnd/>
              </a:ln>
              <a:effectLst/>
            </p:spPr>
            <p:txBody>
              <a:bodyPr>
                <a:spAutoFit/>
              </a:bodyPr>
              <a:lstStyle/>
              <a:p>
                <a:r>
                  <a:rPr lang="zh-CN" sz="2400" b="1">
                    <a:latin typeface="+mj-ea"/>
                    <a:ea typeface="+mj-ea"/>
                  </a:rPr>
                  <a:t>以    开头：</a:t>
                </a:r>
              </a:p>
            </p:txBody>
          </p:sp>
          <p:graphicFrame>
            <p:nvGraphicFramePr>
              <p:cNvPr id="42" name="Object 13"/>
              <p:cNvGraphicFramePr>
                <a:graphicFrameLocks noChangeAspect="1"/>
              </p:cNvGraphicFramePr>
              <p:nvPr>
                <p:extLst>
                  <p:ext uri="{D42A27DB-BD31-4B8C-83A1-F6EECF244321}">
                    <p14:modId xmlns:p14="http://schemas.microsoft.com/office/powerpoint/2010/main" val="477262363"/>
                  </p:ext>
                </p:extLst>
              </p:nvPr>
            </p:nvGraphicFramePr>
            <p:xfrm>
              <a:off x="336" y="87"/>
              <a:ext cx="211" cy="193"/>
            </p:xfrm>
            <a:graphic>
              <a:graphicData uri="http://schemas.openxmlformats.org/presentationml/2006/ole">
                <mc:AlternateContent xmlns:mc="http://schemas.openxmlformats.org/markup-compatibility/2006">
                  <mc:Choice xmlns:v="urn:schemas-microsoft-com:vml" Requires="v">
                    <p:oleObj spid="_x0000_s869766" name="Equation" r:id="rId9" imgW="152280" imgH="139680" progId="Equation.DSMT4">
                      <p:embed/>
                    </p:oleObj>
                  </mc:Choice>
                  <mc:Fallback>
                    <p:oleObj name="Equation" r:id="rId9" imgW="152280" imgH="139680" progId="Equation.DSMT4">
                      <p:embed/>
                      <p:pic>
                        <p:nvPicPr>
                          <p:cNvPr id="0" name="Picture 358"/>
                          <p:cNvPicPr>
                            <a:picLocks noChangeAspect="1" noChangeArrowheads="1"/>
                          </p:cNvPicPr>
                          <p:nvPr/>
                        </p:nvPicPr>
                        <p:blipFill>
                          <a:blip r:embed="rId10"/>
                          <a:srcRect/>
                          <a:stretch>
                            <a:fillRect/>
                          </a:stretch>
                        </p:blipFill>
                        <p:spPr bwMode="auto">
                          <a:xfrm>
                            <a:off x="336" y="87"/>
                            <a:ext cx="211" cy="19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Rectangle 14"/>
              <p:cNvSpPr>
                <a:spLocks noChangeArrowheads="1"/>
              </p:cNvSpPr>
              <p:nvPr/>
            </p:nvSpPr>
            <p:spPr bwMode="auto">
              <a:xfrm>
                <a:off x="46" y="441"/>
                <a:ext cx="2212" cy="291"/>
              </a:xfrm>
              <a:prstGeom prst="rect">
                <a:avLst/>
              </a:prstGeom>
              <a:noFill/>
              <a:ln w="9525">
                <a:noFill/>
                <a:miter lim="800000"/>
                <a:headEnd/>
                <a:tailEnd/>
              </a:ln>
              <a:effectLst/>
            </p:spPr>
            <p:txBody>
              <a:bodyPr>
                <a:spAutoFit/>
              </a:bodyPr>
              <a:lstStyle/>
              <a:p>
                <a:r>
                  <a:rPr lang="zh-CN" sz="2400" b="1">
                    <a:latin typeface="+mj-ea"/>
                    <a:ea typeface="+mj-ea"/>
                  </a:rPr>
                  <a:t>以    结尾：</a:t>
                </a:r>
              </a:p>
            </p:txBody>
          </p:sp>
          <p:graphicFrame>
            <p:nvGraphicFramePr>
              <p:cNvPr id="44" name="Object 15"/>
              <p:cNvGraphicFramePr>
                <a:graphicFrameLocks noChangeAspect="1"/>
              </p:cNvGraphicFramePr>
              <p:nvPr>
                <p:extLst>
                  <p:ext uri="{D42A27DB-BD31-4B8C-83A1-F6EECF244321}">
                    <p14:modId xmlns:p14="http://schemas.microsoft.com/office/powerpoint/2010/main" val="268770475"/>
                  </p:ext>
                </p:extLst>
              </p:nvPr>
            </p:nvGraphicFramePr>
            <p:xfrm>
              <a:off x="337" y="528"/>
              <a:ext cx="211" cy="193"/>
            </p:xfrm>
            <a:graphic>
              <a:graphicData uri="http://schemas.openxmlformats.org/presentationml/2006/ole">
                <mc:AlternateContent xmlns:mc="http://schemas.openxmlformats.org/markup-compatibility/2006">
                  <mc:Choice xmlns:v="urn:schemas-microsoft-com:vml" Requires="v">
                    <p:oleObj spid="_x0000_s869767" name="Equation" r:id="rId11" imgW="152280" imgH="139680" progId="Equation.DSMT4">
                      <p:embed/>
                    </p:oleObj>
                  </mc:Choice>
                  <mc:Fallback>
                    <p:oleObj name="Equation" r:id="rId11" imgW="152280" imgH="139680" progId="Equation.DSMT4">
                      <p:embed/>
                      <p:pic>
                        <p:nvPicPr>
                          <p:cNvPr id="0" name="Picture 359"/>
                          <p:cNvPicPr>
                            <a:picLocks noChangeAspect="1" noChangeArrowheads="1"/>
                          </p:cNvPicPr>
                          <p:nvPr/>
                        </p:nvPicPr>
                        <p:blipFill>
                          <a:blip r:embed="rId12"/>
                          <a:srcRect/>
                          <a:stretch>
                            <a:fillRect/>
                          </a:stretch>
                        </p:blipFill>
                        <p:spPr bwMode="auto">
                          <a:xfrm>
                            <a:off x="337" y="528"/>
                            <a:ext cx="211" cy="19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45" name="Object 16"/>
          <p:cNvGraphicFramePr>
            <a:graphicFrameLocks noChangeAspect="1"/>
          </p:cNvGraphicFramePr>
          <p:nvPr>
            <p:extLst>
              <p:ext uri="{D42A27DB-BD31-4B8C-83A1-F6EECF244321}">
                <p14:modId xmlns:p14="http://schemas.microsoft.com/office/powerpoint/2010/main" val="204766836"/>
              </p:ext>
            </p:extLst>
          </p:nvPr>
        </p:nvGraphicFramePr>
        <p:xfrm>
          <a:off x="4394076" y="4110806"/>
          <a:ext cx="1647825" cy="446088"/>
        </p:xfrm>
        <a:graphic>
          <a:graphicData uri="http://schemas.openxmlformats.org/presentationml/2006/ole">
            <mc:AlternateContent xmlns:mc="http://schemas.openxmlformats.org/markup-compatibility/2006">
              <mc:Choice xmlns:v="urn:schemas-microsoft-com:vml" Requires="v">
                <p:oleObj spid="_x0000_s869768" name="Equation" r:id="rId13" imgW="749160" imgH="203040" progId="Equation.DSMT4">
                  <p:embed/>
                </p:oleObj>
              </mc:Choice>
              <mc:Fallback>
                <p:oleObj name="Equation" r:id="rId13" imgW="749160" imgH="203040" progId="Equation.DSMT4">
                  <p:embed/>
                  <p:pic>
                    <p:nvPicPr>
                      <p:cNvPr id="0" name="Picture 360"/>
                      <p:cNvPicPr>
                        <a:picLocks noChangeAspect="1" noChangeArrowheads="1"/>
                      </p:cNvPicPr>
                      <p:nvPr/>
                    </p:nvPicPr>
                    <p:blipFill>
                      <a:blip r:embed="rId14"/>
                      <a:srcRect/>
                      <a:stretch>
                        <a:fillRect/>
                      </a:stretch>
                    </p:blipFill>
                    <p:spPr bwMode="auto">
                      <a:xfrm>
                        <a:off x="4394076" y="4110806"/>
                        <a:ext cx="1647825"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 name="Group 17"/>
          <p:cNvGrpSpPr>
            <a:grpSpLocks/>
          </p:cNvGrpSpPr>
          <p:nvPr/>
        </p:nvGrpSpPr>
        <p:grpSpPr bwMode="auto">
          <a:xfrm>
            <a:off x="2863726" y="4704531"/>
            <a:ext cx="2976562" cy="557213"/>
            <a:chOff x="0" y="0"/>
            <a:chExt cx="1875" cy="351"/>
          </a:xfrm>
        </p:grpSpPr>
        <p:graphicFrame>
          <p:nvGraphicFramePr>
            <p:cNvPr id="47" name="Object 18"/>
            <p:cNvGraphicFramePr>
              <a:graphicFrameLocks noChangeAspect="1"/>
            </p:cNvGraphicFramePr>
            <p:nvPr>
              <p:extLst>
                <p:ext uri="{D42A27DB-BD31-4B8C-83A1-F6EECF244321}">
                  <p14:modId xmlns:p14="http://schemas.microsoft.com/office/powerpoint/2010/main" val="2037965815"/>
                </p:ext>
              </p:extLst>
            </p:nvPr>
          </p:nvGraphicFramePr>
          <p:xfrm>
            <a:off x="0" y="18"/>
            <a:ext cx="616" cy="333"/>
          </p:xfrm>
          <a:graphic>
            <a:graphicData uri="http://schemas.openxmlformats.org/presentationml/2006/ole">
              <mc:AlternateContent xmlns:mc="http://schemas.openxmlformats.org/markup-compatibility/2006">
                <mc:Choice xmlns:v="urn:schemas-microsoft-com:vml" Requires="v">
                  <p:oleObj spid="_x0000_s869769" name="Equation" r:id="rId15" imgW="444240" imgH="241200" progId="Equation.DSMT4">
                    <p:embed/>
                  </p:oleObj>
                </mc:Choice>
                <mc:Fallback>
                  <p:oleObj name="Equation" r:id="rId15" imgW="444240" imgH="241200" progId="Equation.DSMT4">
                    <p:embed/>
                    <p:pic>
                      <p:nvPicPr>
                        <p:cNvPr id="0" name="Picture 361"/>
                        <p:cNvPicPr>
                          <a:picLocks noChangeAspect="1" noChangeArrowheads="1"/>
                        </p:cNvPicPr>
                        <p:nvPr/>
                      </p:nvPicPr>
                      <p:blipFill>
                        <a:blip r:embed="rId16"/>
                        <a:srcRect/>
                        <a:stretch>
                          <a:fillRect/>
                        </a:stretch>
                      </p:blipFill>
                      <p:spPr bwMode="auto">
                        <a:xfrm>
                          <a:off x="0" y="18"/>
                          <a:ext cx="616" cy="33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Rectangle 19"/>
            <p:cNvSpPr>
              <a:spLocks noChangeArrowheads="1"/>
            </p:cNvSpPr>
            <p:nvPr/>
          </p:nvSpPr>
          <p:spPr bwMode="auto">
            <a:xfrm>
              <a:off x="575" y="0"/>
              <a:ext cx="1300" cy="291"/>
            </a:xfrm>
            <a:prstGeom prst="rect">
              <a:avLst/>
            </a:prstGeom>
            <a:noFill/>
            <a:ln w="9525">
              <a:noFill/>
              <a:miter lim="800000"/>
              <a:headEnd/>
              <a:tailEnd/>
            </a:ln>
            <a:effectLst/>
          </p:spPr>
          <p:txBody>
            <a:bodyPr>
              <a:spAutoFit/>
            </a:bodyPr>
            <a:lstStyle/>
            <a:p>
              <a:r>
                <a:rPr lang="zh-CN" sz="2400" b="1">
                  <a:latin typeface="+mj-ea"/>
                  <a:ea typeface="+mj-ea"/>
                </a:rPr>
                <a:t>个</a:t>
              </a:r>
            </a:p>
          </p:txBody>
        </p:sp>
      </p:grpSp>
      <p:graphicFrame>
        <p:nvGraphicFramePr>
          <p:cNvPr id="49" name="Object 20"/>
          <p:cNvGraphicFramePr>
            <a:graphicFrameLocks noChangeAspect="1"/>
          </p:cNvGraphicFramePr>
          <p:nvPr>
            <p:extLst>
              <p:ext uri="{D42A27DB-BD31-4B8C-83A1-F6EECF244321}">
                <p14:modId xmlns:p14="http://schemas.microsoft.com/office/powerpoint/2010/main" val="2347580958"/>
              </p:ext>
            </p:extLst>
          </p:nvPr>
        </p:nvGraphicFramePr>
        <p:xfrm>
          <a:off x="4394076" y="4772794"/>
          <a:ext cx="1676400" cy="446087"/>
        </p:xfrm>
        <a:graphic>
          <a:graphicData uri="http://schemas.openxmlformats.org/presentationml/2006/ole">
            <mc:AlternateContent xmlns:mc="http://schemas.openxmlformats.org/markup-compatibility/2006">
              <mc:Choice xmlns:v="urn:schemas-microsoft-com:vml" Requires="v">
                <p:oleObj spid="_x0000_s869770" name="Equation" r:id="rId17" imgW="761760" imgH="203040" progId="Equation.DSMT4">
                  <p:embed/>
                </p:oleObj>
              </mc:Choice>
              <mc:Fallback>
                <p:oleObj name="Equation" r:id="rId17" imgW="761760" imgH="203040" progId="Equation.DSMT4">
                  <p:embed/>
                  <p:pic>
                    <p:nvPicPr>
                      <p:cNvPr id="0" name="Picture 362"/>
                      <p:cNvPicPr>
                        <a:picLocks noChangeAspect="1" noChangeArrowheads="1"/>
                      </p:cNvPicPr>
                      <p:nvPr/>
                    </p:nvPicPr>
                    <p:blipFill>
                      <a:blip r:embed="rId18"/>
                      <a:srcRect/>
                      <a:stretch>
                        <a:fillRect/>
                      </a:stretch>
                    </p:blipFill>
                    <p:spPr bwMode="auto">
                      <a:xfrm>
                        <a:off x="4394076" y="4772794"/>
                        <a:ext cx="1676400"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0" name="Group 21"/>
          <p:cNvGrpSpPr>
            <a:grpSpLocks/>
          </p:cNvGrpSpPr>
          <p:nvPr/>
        </p:nvGrpSpPr>
        <p:grpSpPr bwMode="auto">
          <a:xfrm>
            <a:off x="4429001" y="4482281"/>
            <a:ext cx="457200" cy="684213"/>
            <a:chOff x="0" y="0"/>
            <a:chExt cx="288" cy="431"/>
          </a:xfrm>
        </p:grpSpPr>
        <p:sp>
          <p:nvSpPr>
            <p:cNvPr id="51" name="Line 22"/>
            <p:cNvSpPr>
              <a:spLocks noChangeShapeType="1"/>
            </p:cNvSpPr>
            <p:nvPr/>
          </p:nvSpPr>
          <p:spPr bwMode="auto">
            <a:xfrm>
              <a:off x="0" y="431"/>
              <a:ext cx="288" cy="0"/>
            </a:xfrm>
            <a:prstGeom prst="line">
              <a:avLst/>
            </a:prstGeom>
            <a:noFill/>
            <a:ln w="25400" cmpd="sng">
              <a:solidFill>
                <a:srgbClr val="FF0000"/>
              </a:solidFill>
              <a:round/>
              <a:headEnd/>
              <a:tailEnd/>
            </a:ln>
            <a:effectLst/>
          </p:spPr>
          <p:txBody>
            <a:bodyPr/>
            <a:lstStyle/>
            <a:p>
              <a:endParaRPr lang="zh-CN" altLang="en-US" sz="2400" b="1">
                <a:latin typeface="+mj-ea"/>
                <a:ea typeface="+mj-ea"/>
              </a:endParaRPr>
            </a:p>
          </p:txBody>
        </p:sp>
        <p:sp>
          <p:nvSpPr>
            <p:cNvPr id="52" name="Line 23"/>
            <p:cNvSpPr>
              <a:spLocks noChangeShapeType="1"/>
            </p:cNvSpPr>
            <p:nvPr/>
          </p:nvSpPr>
          <p:spPr bwMode="auto">
            <a:xfrm>
              <a:off x="0" y="0"/>
              <a:ext cx="288" cy="0"/>
            </a:xfrm>
            <a:prstGeom prst="line">
              <a:avLst/>
            </a:prstGeom>
            <a:noFill/>
            <a:ln w="25400" cmpd="sng">
              <a:solidFill>
                <a:srgbClr val="FF0000"/>
              </a:solidFill>
              <a:round/>
              <a:headEnd/>
              <a:tailEnd/>
            </a:ln>
            <a:effectLst/>
          </p:spPr>
          <p:txBody>
            <a:bodyPr/>
            <a:lstStyle/>
            <a:p>
              <a:endParaRPr lang="zh-CN" altLang="en-US" sz="2400" b="1">
                <a:latin typeface="+mj-ea"/>
                <a:ea typeface="+mj-ea"/>
              </a:endParaRPr>
            </a:p>
          </p:txBody>
        </p:sp>
      </p:grpSp>
      <p:sp>
        <p:nvSpPr>
          <p:cNvPr id="53" name="Rectangle 24"/>
          <p:cNvSpPr>
            <a:spLocks noChangeArrowheads="1"/>
          </p:cNvSpPr>
          <p:nvPr/>
        </p:nvSpPr>
        <p:spPr bwMode="auto">
          <a:xfrm>
            <a:off x="7396038" y="2852936"/>
            <a:ext cx="1568450" cy="461665"/>
          </a:xfrm>
          <a:prstGeom prst="rect">
            <a:avLst/>
          </a:prstGeom>
          <a:noFill/>
          <a:ln w="9525">
            <a:noFill/>
            <a:miter lim="800000"/>
            <a:headEnd/>
            <a:tailEnd/>
          </a:ln>
          <a:effectLst/>
        </p:spPr>
        <p:txBody>
          <a:bodyPr>
            <a:spAutoFit/>
          </a:bodyPr>
          <a:lstStyle/>
          <a:p>
            <a:r>
              <a:rPr lang="zh-CN" altLang="zh-CN" sz="2400" b="1" dirty="0">
                <a:latin typeface="+mj-ea"/>
                <a:ea typeface="+mj-ea"/>
              </a:rPr>
              <a:t>1</a:t>
            </a:r>
            <a:r>
              <a:rPr lang="zh-CN" sz="2400" b="1" dirty="0">
                <a:latin typeface="+mj-ea"/>
                <a:ea typeface="+mj-ea"/>
              </a:rPr>
              <a:t>个</a:t>
            </a:r>
          </a:p>
        </p:txBody>
      </p:sp>
      <p:sp>
        <p:nvSpPr>
          <p:cNvPr id="54" name="Rectangle 25"/>
          <p:cNvSpPr>
            <a:spLocks noChangeArrowheads="1"/>
          </p:cNvSpPr>
          <p:nvPr/>
        </p:nvSpPr>
        <p:spPr bwMode="auto">
          <a:xfrm>
            <a:off x="7396038" y="3501008"/>
            <a:ext cx="1568450" cy="461665"/>
          </a:xfrm>
          <a:prstGeom prst="rect">
            <a:avLst/>
          </a:prstGeom>
          <a:noFill/>
          <a:ln w="9525">
            <a:noFill/>
            <a:miter lim="800000"/>
            <a:headEnd/>
            <a:tailEnd/>
          </a:ln>
          <a:effectLst/>
        </p:spPr>
        <p:txBody>
          <a:bodyPr>
            <a:spAutoFit/>
          </a:bodyPr>
          <a:lstStyle/>
          <a:p>
            <a:r>
              <a:rPr lang="zh-CN" altLang="zh-CN" sz="2400" b="1" dirty="0">
                <a:latin typeface="+mj-ea"/>
                <a:ea typeface="+mj-ea"/>
              </a:rPr>
              <a:t>5</a:t>
            </a:r>
            <a:r>
              <a:rPr lang="zh-CN" sz="2400" b="1" dirty="0">
                <a:latin typeface="+mj-ea"/>
                <a:ea typeface="+mj-ea"/>
              </a:rPr>
              <a:t>个</a:t>
            </a:r>
          </a:p>
        </p:txBody>
      </p:sp>
      <p:sp>
        <p:nvSpPr>
          <p:cNvPr id="55" name="Rectangle 26"/>
          <p:cNvSpPr>
            <a:spLocks noChangeArrowheads="1"/>
          </p:cNvSpPr>
          <p:nvPr/>
        </p:nvSpPr>
        <p:spPr bwMode="auto">
          <a:xfrm>
            <a:off x="766638" y="5383981"/>
            <a:ext cx="4748213" cy="461665"/>
          </a:xfrm>
          <a:prstGeom prst="rect">
            <a:avLst/>
          </a:prstGeom>
          <a:noFill/>
          <a:ln w="9525">
            <a:noFill/>
            <a:miter lim="800000"/>
            <a:headEnd/>
            <a:tailEnd/>
          </a:ln>
          <a:effectLst/>
        </p:spPr>
        <p:txBody>
          <a:bodyPr>
            <a:spAutoFit/>
          </a:bodyPr>
          <a:lstStyle/>
          <a:p>
            <a:r>
              <a:rPr lang="en-US" altLang="zh-CN" sz="2400" b="1" dirty="0" smtClean="0">
                <a:latin typeface="+mj-ea"/>
                <a:ea typeface="+mj-ea"/>
              </a:rPr>
              <a:t>(3)</a:t>
            </a:r>
            <a:r>
              <a:rPr lang="zh-CN" sz="2400" b="1" dirty="0" smtClean="0">
                <a:latin typeface="+mj-ea"/>
                <a:ea typeface="+mj-ea"/>
              </a:rPr>
              <a:t>三</a:t>
            </a:r>
            <a:r>
              <a:rPr lang="zh-CN" sz="2400" b="1" dirty="0">
                <a:latin typeface="+mj-ea"/>
                <a:ea typeface="+mj-ea"/>
              </a:rPr>
              <a:t>字母字</a:t>
            </a:r>
            <a:r>
              <a:rPr lang="zh-CN" altLang="zh-CN" sz="2400" b="1" dirty="0">
                <a:latin typeface="+mj-ea"/>
                <a:ea typeface="+mj-ea"/>
              </a:rPr>
              <a:t>:</a:t>
            </a:r>
          </a:p>
        </p:txBody>
      </p:sp>
      <p:graphicFrame>
        <p:nvGraphicFramePr>
          <p:cNvPr id="56" name="Object 27"/>
          <p:cNvGraphicFramePr>
            <a:graphicFrameLocks noChangeAspect="1"/>
          </p:cNvGraphicFramePr>
          <p:nvPr>
            <p:extLst>
              <p:ext uri="{D42A27DB-BD31-4B8C-83A1-F6EECF244321}">
                <p14:modId xmlns:p14="http://schemas.microsoft.com/office/powerpoint/2010/main" val="4101393056"/>
              </p:ext>
            </p:extLst>
          </p:nvPr>
        </p:nvGraphicFramePr>
        <p:xfrm>
          <a:off x="980951" y="5917381"/>
          <a:ext cx="2376487" cy="446088"/>
        </p:xfrm>
        <a:graphic>
          <a:graphicData uri="http://schemas.openxmlformats.org/presentationml/2006/ole">
            <mc:AlternateContent xmlns:mc="http://schemas.openxmlformats.org/markup-compatibility/2006">
              <mc:Choice xmlns:v="urn:schemas-microsoft-com:vml" Requires="v">
                <p:oleObj spid="_x0000_s869771" name="Equation" r:id="rId19" imgW="1079280" imgH="203040" progId="Equation.DSMT4">
                  <p:embed/>
                </p:oleObj>
              </mc:Choice>
              <mc:Fallback>
                <p:oleObj name="Equation" r:id="rId19" imgW="1079280" imgH="203040" progId="Equation.DSMT4">
                  <p:embed/>
                  <p:pic>
                    <p:nvPicPr>
                      <p:cNvPr id="0" name="Picture 363"/>
                      <p:cNvPicPr>
                        <a:picLocks noChangeAspect="1" noChangeArrowheads="1"/>
                      </p:cNvPicPr>
                      <p:nvPr/>
                    </p:nvPicPr>
                    <p:blipFill>
                      <a:blip r:embed="rId20"/>
                      <a:srcRect/>
                      <a:stretch>
                        <a:fillRect/>
                      </a:stretch>
                    </p:blipFill>
                    <p:spPr bwMode="auto">
                      <a:xfrm>
                        <a:off x="980951" y="5917381"/>
                        <a:ext cx="2376487"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 name="Object 28"/>
          <p:cNvGraphicFramePr>
            <a:graphicFrameLocks noChangeAspect="1"/>
          </p:cNvGraphicFramePr>
          <p:nvPr>
            <p:extLst>
              <p:ext uri="{D42A27DB-BD31-4B8C-83A1-F6EECF244321}">
                <p14:modId xmlns:p14="http://schemas.microsoft.com/office/powerpoint/2010/main" val="3952714287"/>
              </p:ext>
            </p:extLst>
          </p:nvPr>
        </p:nvGraphicFramePr>
        <p:xfrm>
          <a:off x="3393951" y="5917381"/>
          <a:ext cx="2432050" cy="446088"/>
        </p:xfrm>
        <a:graphic>
          <a:graphicData uri="http://schemas.openxmlformats.org/presentationml/2006/ole">
            <mc:AlternateContent xmlns:mc="http://schemas.openxmlformats.org/markup-compatibility/2006">
              <mc:Choice xmlns:v="urn:schemas-microsoft-com:vml" Requires="v">
                <p:oleObj spid="_x0000_s869772" name="Equation" r:id="rId21" imgW="1104840" imgH="203040" progId="Equation.DSMT4">
                  <p:embed/>
                </p:oleObj>
              </mc:Choice>
              <mc:Fallback>
                <p:oleObj name="Equation" r:id="rId21" imgW="1104840" imgH="203040" progId="Equation.DSMT4">
                  <p:embed/>
                  <p:pic>
                    <p:nvPicPr>
                      <p:cNvPr id="0" name="Picture 364"/>
                      <p:cNvPicPr>
                        <a:picLocks noChangeAspect="1" noChangeArrowheads="1"/>
                      </p:cNvPicPr>
                      <p:nvPr/>
                    </p:nvPicPr>
                    <p:blipFill>
                      <a:blip r:embed="rId22"/>
                      <a:srcRect/>
                      <a:stretch>
                        <a:fillRect/>
                      </a:stretch>
                    </p:blipFill>
                    <p:spPr bwMode="auto">
                      <a:xfrm>
                        <a:off x="3393951" y="5917381"/>
                        <a:ext cx="2432050"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29"/>
          <p:cNvGraphicFramePr>
            <a:graphicFrameLocks noChangeAspect="1"/>
          </p:cNvGraphicFramePr>
          <p:nvPr>
            <p:extLst>
              <p:ext uri="{D42A27DB-BD31-4B8C-83A1-F6EECF244321}">
                <p14:modId xmlns:p14="http://schemas.microsoft.com/office/powerpoint/2010/main" val="3346703885"/>
              </p:ext>
            </p:extLst>
          </p:nvPr>
        </p:nvGraphicFramePr>
        <p:xfrm>
          <a:off x="5884738" y="5917381"/>
          <a:ext cx="2125663" cy="446088"/>
        </p:xfrm>
        <a:graphic>
          <a:graphicData uri="http://schemas.openxmlformats.org/presentationml/2006/ole">
            <mc:AlternateContent xmlns:mc="http://schemas.openxmlformats.org/markup-compatibility/2006">
              <mc:Choice xmlns:v="urn:schemas-microsoft-com:vml" Requires="v">
                <p:oleObj spid="_x0000_s869773" name="Equation" r:id="rId23" imgW="965160" imgH="203040" progId="Equation.DSMT4">
                  <p:embed/>
                </p:oleObj>
              </mc:Choice>
              <mc:Fallback>
                <p:oleObj name="Equation" r:id="rId23" imgW="965160" imgH="203040" progId="Equation.DSMT4">
                  <p:embed/>
                  <p:pic>
                    <p:nvPicPr>
                      <p:cNvPr id="0" name="Picture 365"/>
                      <p:cNvPicPr>
                        <a:picLocks noChangeAspect="1" noChangeArrowheads="1"/>
                      </p:cNvPicPr>
                      <p:nvPr/>
                    </p:nvPicPr>
                    <p:blipFill>
                      <a:blip r:embed="rId24"/>
                      <a:srcRect/>
                      <a:stretch>
                        <a:fillRect/>
                      </a:stretch>
                    </p:blipFill>
                    <p:spPr bwMode="auto">
                      <a:xfrm>
                        <a:off x="5884738" y="5917381"/>
                        <a:ext cx="2125663"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 name="Group 30"/>
          <p:cNvGrpSpPr>
            <a:grpSpLocks/>
          </p:cNvGrpSpPr>
          <p:nvPr/>
        </p:nvGrpSpPr>
        <p:grpSpPr bwMode="auto">
          <a:xfrm>
            <a:off x="2955801" y="5361756"/>
            <a:ext cx="6008688" cy="533400"/>
            <a:chOff x="233" y="0"/>
            <a:chExt cx="3785" cy="336"/>
          </a:xfrm>
        </p:grpSpPr>
        <p:graphicFrame>
          <p:nvGraphicFramePr>
            <p:cNvPr id="60" name="Object 31"/>
            <p:cNvGraphicFramePr>
              <a:graphicFrameLocks noChangeAspect="1"/>
            </p:cNvGraphicFramePr>
            <p:nvPr>
              <p:extLst>
                <p:ext uri="{D42A27DB-BD31-4B8C-83A1-F6EECF244321}">
                  <p14:modId xmlns:p14="http://schemas.microsoft.com/office/powerpoint/2010/main" val="3551804381"/>
                </p:ext>
              </p:extLst>
            </p:nvPr>
          </p:nvGraphicFramePr>
          <p:xfrm>
            <a:off x="233" y="0"/>
            <a:ext cx="973" cy="336"/>
          </p:xfrm>
          <a:graphic>
            <a:graphicData uri="http://schemas.openxmlformats.org/presentationml/2006/ole">
              <mc:AlternateContent xmlns:mc="http://schemas.openxmlformats.org/markup-compatibility/2006">
                <mc:Choice xmlns:v="urn:schemas-microsoft-com:vml" Requires="v">
                  <p:oleObj spid="_x0000_s869774" name="Equation" r:id="rId25" imgW="698400" imgH="241200" progId="Equation.DSMT4">
                    <p:embed/>
                  </p:oleObj>
                </mc:Choice>
                <mc:Fallback>
                  <p:oleObj name="Equation" r:id="rId25" imgW="698400" imgH="241200" progId="Equation.DSMT4">
                    <p:embed/>
                    <p:pic>
                      <p:nvPicPr>
                        <p:cNvPr id="0" name="Picture 366"/>
                        <p:cNvPicPr>
                          <a:picLocks noChangeAspect="1" noChangeArrowheads="1"/>
                        </p:cNvPicPr>
                        <p:nvPr/>
                      </p:nvPicPr>
                      <p:blipFill>
                        <a:blip r:embed="rId26"/>
                        <a:srcRect/>
                        <a:stretch>
                          <a:fillRect/>
                        </a:stretch>
                      </p:blipFill>
                      <p:spPr bwMode="auto">
                        <a:xfrm>
                          <a:off x="233" y="0"/>
                          <a:ext cx="973"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 name="Rectangle 32"/>
            <p:cNvSpPr>
              <a:spLocks noChangeArrowheads="1"/>
            </p:cNvSpPr>
            <p:nvPr/>
          </p:nvSpPr>
          <p:spPr bwMode="auto">
            <a:xfrm>
              <a:off x="3030" y="14"/>
              <a:ext cx="988" cy="291"/>
            </a:xfrm>
            <a:prstGeom prst="rect">
              <a:avLst/>
            </a:prstGeom>
            <a:noFill/>
            <a:ln w="9525">
              <a:noFill/>
              <a:miter lim="800000"/>
              <a:headEnd/>
              <a:tailEnd/>
            </a:ln>
            <a:effectLst/>
          </p:spPr>
          <p:txBody>
            <a:bodyPr>
              <a:spAutoFit/>
            </a:bodyPr>
            <a:lstStyle/>
            <a:p>
              <a:r>
                <a:rPr lang="zh-CN" altLang="zh-CN" sz="2400" b="1">
                  <a:latin typeface="+mj-ea"/>
                  <a:ea typeface="+mj-ea"/>
                </a:rPr>
                <a:t>9</a:t>
              </a:r>
              <a:r>
                <a:rPr lang="zh-CN" sz="2400" b="1">
                  <a:latin typeface="+mj-ea"/>
                  <a:ea typeface="+mj-ea"/>
                </a:rPr>
                <a:t>个</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left)">
                                      <p:cBhvr>
                                        <p:cTn id="11" dur="10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left)">
                                      <p:cBhvr>
                                        <p:cTn id="24" dur="1000"/>
                                        <p:tgtEl>
                                          <p:spTgt spid="45"/>
                                        </p:tgtEl>
                                      </p:cBhvr>
                                    </p:animEffect>
                                  </p:childTnLst>
                                </p:cTn>
                              </p:par>
                              <p:par>
                                <p:cTn id="25" presetID="22" presetClass="entr" presetSubtype="8"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1000"/>
                                        <p:tgtEl>
                                          <p:spTgt spid="46"/>
                                        </p:tgtEl>
                                      </p:cBhvr>
                                    </p:animEffect>
                                  </p:childTnLst>
                                </p:cTn>
                              </p:par>
                              <p:par>
                                <p:cTn id="28" presetID="2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10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10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1000"/>
                                        <p:tgtEl>
                                          <p:spTgt spid="5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left)">
                                      <p:cBhvr>
                                        <p:cTn id="45" dur="1000"/>
                                        <p:tgtEl>
                                          <p:spTgt spid="5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left)">
                                      <p:cBhvr>
                                        <p:cTn id="50" dur="1000"/>
                                        <p:tgtEl>
                                          <p:spTgt spid="59"/>
                                        </p:tgtEl>
                                      </p:cBhvr>
                                    </p:animEffect>
                                  </p:childTnLst>
                                </p:cTn>
                              </p:par>
                              <p:par>
                                <p:cTn id="51" presetID="22" presetClass="entr" presetSubtype="8"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left)">
                                      <p:cBhvr>
                                        <p:cTn id="53" dur="1000"/>
                                        <p:tgtEl>
                                          <p:spTgt spid="56"/>
                                        </p:tgtEl>
                                      </p:cBhvr>
                                    </p:animEffect>
                                  </p:childTnLst>
                                </p:cTn>
                              </p:par>
                              <p:par>
                                <p:cTn id="54" presetID="22" presetClass="entr" presetSubtype="8"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left)">
                                      <p:cBhvr>
                                        <p:cTn id="56" dur="1000"/>
                                        <p:tgtEl>
                                          <p:spTgt spid="57"/>
                                        </p:tgtEl>
                                      </p:cBhvr>
                                    </p:animEffect>
                                  </p:childTnLst>
                                </p:cTn>
                              </p:par>
                              <p:par>
                                <p:cTn id="57" presetID="22" presetClass="entr" presetSubtype="8"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left)">
                                      <p:cBhvr>
                                        <p:cTn id="59"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54" grpId="0" autoUpdateAnimBg="0"/>
      <p:bldP spid="5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97" name="Rectangle 33"/>
          <p:cNvSpPr>
            <a:spLocks noChangeArrowheads="1"/>
          </p:cNvSpPr>
          <p:nvPr/>
        </p:nvSpPr>
        <p:spPr bwMode="auto">
          <a:xfrm>
            <a:off x="899592" y="1916832"/>
            <a:ext cx="3168650" cy="461665"/>
          </a:xfrm>
          <a:prstGeom prst="rect">
            <a:avLst/>
          </a:prstGeom>
          <a:noFill/>
          <a:ln w="9525">
            <a:noFill/>
            <a:miter lim="800000"/>
            <a:headEnd/>
            <a:tailEnd/>
          </a:ln>
          <a:effectLst/>
        </p:spPr>
        <p:txBody>
          <a:bodyPr>
            <a:spAutoFit/>
          </a:bodyPr>
          <a:lstStyle/>
          <a:p>
            <a:r>
              <a:rPr lang="zh-CN" sz="2400" b="1">
                <a:latin typeface="+mj-ea"/>
                <a:ea typeface="+mj-ea"/>
              </a:rPr>
              <a:t>字的个数</a:t>
            </a:r>
          </a:p>
        </p:txBody>
      </p:sp>
      <p:graphicFrame>
        <p:nvGraphicFramePr>
          <p:cNvPr id="62498" name="Object 34"/>
          <p:cNvGraphicFramePr>
            <a:graphicFrameLocks noChangeAspect="1"/>
          </p:cNvGraphicFramePr>
          <p:nvPr>
            <p:extLst>
              <p:ext uri="{D42A27DB-BD31-4B8C-83A1-F6EECF244321}">
                <p14:modId xmlns:p14="http://schemas.microsoft.com/office/powerpoint/2010/main" val="1601647724"/>
              </p:ext>
            </p:extLst>
          </p:nvPr>
        </p:nvGraphicFramePr>
        <p:xfrm>
          <a:off x="2178745" y="2012082"/>
          <a:ext cx="2139950" cy="393700"/>
        </p:xfrm>
        <a:graphic>
          <a:graphicData uri="http://schemas.openxmlformats.org/presentationml/2006/ole">
            <mc:AlternateContent xmlns:mc="http://schemas.openxmlformats.org/markup-compatibility/2006">
              <mc:Choice xmlns:v="urn:schemas-microsoft-com:vml" Requires="v">
                <p:oleObj spid="_x0000_s646955" name="Equation" r:id="rId3" imgW="965160" imgH="177480" progId="Equation.DSMT4">
                  <p:embed/>
                </p:oleObj>
              </mc:Choice>
              <mc:Fallback>
                <p:oleObj name="Equation" r:id="rId3" imgW="965160" imgH="177480" progId="Equation.DSMT4">
                  <p:embed/>
                  <p:pic>
                    <p:nvPicPr>
                      <p:cNvPr id="0" name="Picture 195"/>
                      <p:cNvPicPr>
                        <a:picLocks noChangeAspect="1" noChangeArrowheads="1"/>
                      </p:cNvPicPr>
                      <p:nvPr/>
                    </p:nvPicPr>
                    <p:blipFill>
                      <a:blip r:embed="rId4"/>
                      <a:srcRect/>
                      <a:stretch>
                        <a:fillRect/>
                      </a:stretch>
                    </p:blipFill>
                    <p:spPr bwMode="auto">
                      <a:xfrm>
                        <a:off x="2178745" y="2012082"/>
                        <a:ext cx="2139950" cy="393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01" name="Rectangle 37"/>
          <p:cNvSpPr>
            <a:spLocks noChangeArrowheads="1"/>
          </p:cNvSpPr>
          <p:nvPr/>
        </p:nvSpPr>
        <p:spPr bwMode="auto">
          <a:xfrm>
            <a:off x="4544492" y="1916832"/>
            <a:ext cx="1911350" cy="461962"/>
          </a:xfrm>
          <a:prstGeom prst="rect">
            <a:avLst/>
          </a:prstGeom>
          <a:noFill/>
          <a:ln w="9525">
            <a:noFill/>
            <a:miter lim="800000"/>
            <a:headEnd/>
            <a:tailEnd/>
          </a:ln>
          <a:effectLst/>
        </p:spPr>
        <p:txBody>
          <a:bodyPr>
            <a:spAutoFit/>
          </a:bodyPr>
          <a:lstStyle/>
          <a:p>
            <a:r>
              <a:rPr lang="zh-CN" sz="2400" b="1">
                <a:latin typeface="+mj-ea"/>
                <a:ea typeface="+mj-ea"/>
              </a:rPr>
              <a:t>个</a:t>
            </a:r>
          </a:p>
        </p:txBody>
      </p:sp>
      <p:sp>
        <p:nvSpPr>
          <p:cNvPr id="62502" name="Rectangle 38"/>
          <p:cNvSpPr>
            <a:spLocks noChangeArrowheads="1"/>
          </p:cNvSpPr>
          <p:nvPr/>
        </p:nvSpPr>
        <p:spPr bwMode="auto">
          <a:xfrm>
            <a:off x="899592" y="2589932"/>
            <a:ext cx="5365750" cy="461665"/>
          </a:xfrm>
          <a:prstGeom prst="rect">
            <a:avLst/>
          </a:prstGeom>
          <a:noFill/>
          <a:ln w="9525">
            <a:noFill/>
            <a:miter lim="800000"/>
            <a:headEnd/>
            <a:tailEnd/>
          </a:ln>
          <a:effectLst/>
        </p:spPr>
        <p:txBody>
          <a:bodyPr>
            <a:spAutoFit/>
          </a:bodyPr>
          <a:lstStyle/>
          <a:p>
            <a:r>
              <a:rPr lang="zh-CN" sz="2400" b="1">
                <a:latin typeface="+mj-ea"/>
                <a:ea typeface="+mj-ea"/>
              </a:rPr>
              <a:t>每个字包含的平均字符数</a:t>
            </a:r>
          </a:p>
        </p:txBody>
      </p:sp>
      <p:graphicFrame>
        <p:nvGraphicFramePr>
          <p:cNvPr id="62503" name="Object 39"/>
          <p:cNvGraphicFramePr>
            <a:graphicFrameLocks noChangeAspect="1"/>
          </p:cNvGraphicFramePr>
          <p:nvPr>
            <p:extLst>
              <p:ext uri="{D42A27DB-BD31-4B8C-83A1-F6EECF244321}">
                <p14:modId xmlns:p14="http://schemas.microsoft.com/office/powerpoint/2010/main" val="3142201276"/>
              </p:ext>
            </p:extLst>
          </p:nvPr>
        </p:nvGraphicFramePr>
        <p:xfrm>
          <a:off x="4355976" y="2348880"/>
          <a:ext cx="3092450" cy="900112"/>
        </p:xfrm>
        <a:graphic>
          <a:graphicData uri="http://schemas.openxmlformats.org/presentationml/2006/ole">
            <mc:AlternateContent xmlns:mc="http://schemas.openxmlformats.org/markup-compatibility/2006">
              <mc:Choice xmlns:v="urn:schemas-microsoft-com:vml" Requires="v">
                <p:oleObj spid="_x0000_s646956" name="Equation" r:id="rId5" imgW="1396800" imgH="406080" progId="Equation.DSMT4">
                  <p:embed/>
                </p:oleObj>
              </mc:Choice>
              <mc:Fallback>
                <p:oleObj name="Equation" r:id="rId5" imgW="1396800" imgH="406080" progId="Equation.DSMT4">
                  <p:embed/>
                  <p:pic>
                    <p:nvPicPr>
                      <p:cNvPr id="0" name="Picture 196"/>
                      <p:cNvPicPr>
                        <a:picLocks noChangeAspect="1" noChangeArrowheads="1"/>
                      </p:cNvPicPr>
                      <p:nvPr/>
                    </p:nvPicPr>
                    <p:blipFill>
                      <a:blip r:embed="rId6"/>
                      <a:srcRect/>
                      <a:stretch>
                        <a:fillRect/>
                      </a:stretch>
                    </p:blipFill>
                    <p:spPr bwMode="auto">
                      <a:xfrm>
                        <a:off x="4355976" y="2348880"/>
                        <a:ext cx="3092450" cy="9001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40"/>
          <p:cNvGrpSpPr>
            <a:grpSpLocks/>
          </p:cNvGrpSpPr>
          <p:nvPr/>
        </p:nvGrpSpPr>
        <p:grpSpPr bwMode="auto">
          <a:xfrm>
            <a:off x="7451726" y="2348880"/>
            <a:ext cx="1368425" cy="900113"/>
            <a:chOff x="-49" y="-1439"/>
            <a:chExt cx="862" cy="567"/>
          </a:xfrm>
        </p:grpSpPr>
        <p:graphicFrame>
          <p:nvGraphicFramePr>
            <p:cNvPr id="62505" name="Object 41"/>
            <p:cNvGraphicFramePr>
              <a:graphicFrameLocks noChangeAspect="1"/>
            </p:cNvGraphicFramePr>
            <p:nvPr>
              <p:extLst>
                <p:ext uri="{D42A27DB-BD31-4B8C-83A1-F6EECF244321}">
                  <p14:modId xmlns:p14="http://schemas.microsoft.com/office/powerpoint/2010/main" val="2029049353"/>
                </p:ext>
              </p:extLst>
            </p:nvPr>
          </p:nvGraphicFramePr>
          <p:xfrm>
            <a:off x="-49" y="-1439"/>
            <a:ext cx="478" cy="567"/>
          </p:xfrm>
          <a:graphic>
            <a:graphicData uri="http://schemas.openxmlformats.org/presentationml/2006/ole">
              <mc:AlternateContent xmlns:mc="http://schemas.openxmlformats.org/markup-compatibility/2006">
                <mc:Choice xmlns:v="urn:schemas-microsoft-com:vml" Requires="v">
                  <p:oleObj spid="_x0000_s646957" name="Equation" r:id="rId7" imgW="342720" imgH="406080" progId="Equation.DSMT4">
                    <p:embed/>
                  </p:oleObj>
                </mc:Choice>
                <mc:Fallback>
                  <p:oleObj name="Equation" r:id="rId7" imgW="342720" imgH="406080" progId="Equation.DSMT4">
                    <p:embed/>
                    <p:pic>
                      <p:nvPicPr>
                        <p:cNvPr id="0" name="Picture 197"/>
                        <p:cNvPicPr>
                          <a:picLocks noChangeAspect="1" noChangeArrowheads="1"/>
                        </p:cNvPicPr>
                        <p:nvPr/>
                      </p:nvPicPr>
                      <p:blipFill>
                        <a:blip r:embed="rId8"/>
                        <a:srcRect/>
                        <a:stretch>
                          <a:fillRect/>
                        </a:stretch>
                      </p:blipFill>
                      <p:spPr bwMode="auto">
                        <a:xfrm>
                          <a:off x="-49" y="-1439"/>
                          <a:ext cx="478" cy="56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06" name="Rectangle 42"/>
            <p:cNvSpPr>
              <a:spLocks noChangeArrowheads="1"/>
            </p:cNvSpPr>
            <p:nvPr/>
          </p:nvSpPr>
          <p:spPr bwMode="auto">
            <a:xfrm>
              <a:off x="459" y="-1303"/>
              <a:ext cx="354" cy="291"/>
            </a:xfrm>
            <a:prstGeom prst="rect">
              <a:avLst/>
            </a:prstGeom>
            <a:noFill/>
            <a:ln w="9525">
              <a:noFill/>
              <a:miter lim="800000"/>
              <a:headEnd/>
              <a:tailEnd/>
            </a:ln>
            <a:effectLst/>
          </p:spPr>
          <p:txBody>
            <a:bodyPr wrap="square">
              <a:spAutoFit/>
            </a:bodyPr>
            <a:lstStyle/>
            <a:p>
              <a:r>
                <a:rPr lang="zh-CN" sz="2400" b="1" dirty="0">
                  <a:latin typeface="+mj-ea"/>
                  <a:ea typeface="+mj-ea"/>
                </a:rPr>
                <a:t>个</a:t>
              </a:r>
            </a:p>
          </p:txBody>
        </p:sp>
      </p:grpSp>
      <p:grpSp>
        <p:nvGrpSpPr>
          <p:cNvPr id="10" name="Group 43"/>
          <p:cNvGrpSpPr>
            <a:grpSpLocks/>
          </p:cNvGrpSpPr>
          <p:nvPr/>
        </p:nvGrpSpPr>
        <p:grpSpPr bwMode="auto">
          <a:xfrm>
            <a:off x="971600" y="3501008"/>
            <a:ext cx="2047875" cy="947737"/>
            <a:chOff x="0" y="0"/>
            <a:chExt cx="1290" cy="597"/>
          </a:xfrm>
        </p:grpSpPr>
        <p:graphicFrame>
          <p:nvGraphicFramePr>
            <p:cNvPr id="62508" name="Object 44"/>
            <p:cNvGraphicFramePr>
              <a:graphicFrameLocks noChangeAspect="1"/>
            </p:cNvGraphicFramePr>
            <p:nvPr>
              <p:extLst>
                <p:ext uri="{D42A27DB-BD31-4B8C-83A1-F6EECF244321}">
                  <p14:modId xmlns:p14="http://schemas.microsoft.com/office/powerpoint/2010/main" val="326206452"/>
                </p:ext>
              </p:extLst>
            </p:nvPr>
          </p:nvGraphicFramePr>
          <p:xfrm>
            <a:off x="252" y="0"/>
            <a:ext cx="1038" cy="597"/>
          </p:xfrm>
          <a:graphic>
            <a:graphicData uri="http://schemas.openxmlformats.org/presentationml/2006/ole">
              <mc:AlternateContent xmlns:mc="http://schemas.openxmlformats.org/markup-compatibility/2006">
                <mc:Choice xmlns:v="urn:schemas-microsoft-com:vml" Requires="v">
                  <p:oleObj spid="_x0000_s646958" name="Equation" r:id="rId9" imgW="749160" imgH="431640" progId="Equation.DSMT4">
                    <p:embed/>
                  </p:oleObj>
                </mc:Choice>
                <mc:Fallback>
                  <p:oleObj name="Equation" r:id="rId9" imgW="749160" imgH="431640" progId="Equation.DSMT4">
                    <p:embed/>
                    <p:pic>
                      <p:nvPicPr>
                        <p:cNvPr id="0" name="Picture 198"/>
                        <p:cNvPicPr>
                          <a:picLocks noChangeAspect="1" noChangeArrowheads="1"/>
                        </p:cNvPicPr>
                        <p:nvPr/>
                      </p:nvPicPr>
                      <p:blipFill>
                        <a:blip r:embed="rId10"/>
                        <a:srcRect/>
                        <a:stretch>
                          <a:fillRect/>
                        </a:stretch>
                      </p:blipFill>
                      <p:spPr bwMode="auto">
                        <a:xfrm>
                          <a:off x="252" y="0"/>
                          <a:ext cx="1038" cy="5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09" name="AutoShape 45"/>
            <p:cNvSpPr>
              <a:spLocks noChangeArrowheads="1"/>
            </p:cNvSpPr>
            <p:nvPr/>
          </p:nvSpPr>
          <p:spPr bwMode="auto">
            <a:xfrm>
              <a:off x="0" y="230"/>
              <a:ext cx="201" cy="91"/>
            </a:xfrm>
            <a:prstGeom prst="rightArrow">
              <a:avLst>
                <a:gd name="adj1" fmla="val 50000"/>
                <a:gd name="adj2" fmla="val 55220"/>
              </a:avLst>
            </a:prstGeom>
            <a:solidFill>
              <a:schemeClr val="accent1"/>
            </a:solidFill>
            <a:ln w="25400" cmpd="sng">
              <a:solidFill>
                <a:srgbClr val="FF6600"/>
              </a:solidFill>
              <a:miter lim="800000"/>
              <a:headEnd/>
              <a:tailEnd/>
            </a:ln>
            <a:effectLst/>
          </p:spPr>
          <p:txBody>
            <a:bodyPr wrap="none" anchor="ctr"/>
            <a:lstStyle/>
            <a:p>
              <a:endParaRPr lang="zh-CN" altLang="en-US" sz="2400" b="1">
                <a:latin typeface="+mj-ea"/>
                <a:ea typeface="+mj-ea"/>
              </a:endParaRPr>
            </a:p>
          </p:txBody>
        </p:sp>
      </p:grpSp>
      <p:grpSp>
        <p:nvGrpSpPr>
          <p:cNvPr id="11" name="Group 46"/>
          <p:cNvGrpSpPr>
            <a:grpSpLocks/>
          </p:cNvGrpSpPr>
          <p:nvPr/>
        </p:nvGrpSpPr>
        <p:grpSpPr bwMode="auto">
          <a:xfrm>
            <a:off x="3127971" y="3717032"/>
            <a:ext cx="2668587" cy="461962"/>
            <a:chOff x="-1" y="0"/>
            <a:chExt cx="1681" cy="291"/>
          </a:xfrm>
        </p:grpSpPr>
        <p:graphicFrame>
          <p:nvGraphicFramePr>
            <p:cNvPr id="62511" name="Object 47"/>
            <p:cNvGraphicFramePr>
              <a:graphicFrameLocks noChangeAspect="1"/>
            </p:cNvGraphicFramePr>
            <p:nvPr>
              <p:extLst>
                <p:ext uri="{D42A27DB-BD31-4B8C-83A1-F6EECF244321}">
                  <p14:modId xmlns:p14="http://schemas.microsoft.com/office/powerpoint/2010/main" val="2854114378"/>
                </p:ext>
              </p:extLst>
            </p:nvPr>
          </p:nvGraphicFramePr>
          <p:xfrm>
            <a:off x="-1" y="35"/>
            <a:ext cx="760" cy="246"/>
          </p:xfrm>
          <a:graphic>
            <a:graphicData uri="http://schemas.openxmlformats.org/presentationml/2006/ole">
              <mc:AlternateContent xmlns:mc="http://schemas.openxmlformats.org/markup-compatibility/2006">
                <mc:Choice xmlns:v="urn:schemas-microsoft-com:vml" Requires="v">
                  <p:oleObj spid="_x0000_s646959" name="Equation" r:id="rId11" imgW="545760" imgH="177480" progId="Equation.DSMT4">
                    <p:embed/>
                  </p:oleObj>
                </mc:Choice>
                <mc:Fallback>
                  <p:oleObj name="Equation" r:id="rId11" imgW="545760" imgH="177480" progId="Equation.DSMT4">
                    <p:embed/>
                    <p:pic>
                      <p:nvPicPr>
                        <p:cNvPr id="0" name="Picture 199"/>
                        <p:cNvPicPr>
                          <a:picLocks noChangeAspect="1" noChangeArrowheads="1"/>
                        </p:cNvPicPr>
                        <p:nvPr/>
                      </p:nvPicPr>
                      <p:blipFill>
                        <a:blip r:embed="rId12"/>
                        <a:srcRect/>
                        <a:stretch>
                          <a:fillRect/>
                        </a:stretch>
                      </p:blipFill>
                      <p:spPr bwMode="auto">
                        <a:xfrm>
                          <a:off x="-1" y="35"/>
                          <a:ext cx="760"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12" name="Rectangle 48"/>
            <p:cNvSpPr>
              <a:spLocks noChangeArrowheads="1"/>
            </p:cNvSpPr>
            <p:nvPr/>
          </p:nvSpPr>
          <p:spPr bwMode="auto">
            <a:xfrm>
              <a:off x="655" y="0"/>
              <a:ext cx="1025" cy="291"/>
            </a:xfrm>
            <a:prstGeom prst="rect">
              <a:avLst/>
            </a:prstGeom>
            <a:noFill/>
            <a:ln w="9525">
              <a:noFill/>
              <a:miter lim="800000"/>
              <a:headEnd/>
              <a:tailEnd/>
            </a:ln>
            <a:effectLst/>
          </p:spPr>
          <p:txBody>
            <a:bodyPr wrap="square">
              <a:spAutoFit/>
            </a:bodyPr>
            <a:lstStyle/>
            <a:p>
              <a:r>
                <a:rPr lang="zh-CN" sz="2400" b="1" dirty="0">
                  <a:latin typeface="+mj-ea"/>
                  <a:ea typeface="+mj-ea"/>
                </a:rPr>
                <a:t>比特</a:t>
              </a:r>
              <a:r>
                <a:rPr lang="zh-CN" altLang="zh-CN" sz="2400" b="1" dirty="0">
                  <a:latin typeface="+mj-ea"/>
                  <a:ea typeface="+mj-ea"/>
                </a:rPr>
                <a:t>/</a:t>
              </a:r>
              <a:r>
                <a:rPr lang="zh-CN" sz="2400" b="1" dirty="0">
                  <a:latin typeface="+mj-ea"/>
                  <a:ea typeface="+mj-ea"/>
                </a:rPr>
                <a:t>符号</a:t>
              </a:r>
            </a:p>
          </p:txBody>
        </p:sp>
      </p:grpSp>
      <p:graphicFrame>
        <p:nvGraphicFramePr>
          <p:cNvPr id="62513" name="Object 49"/>
          <p:cNvGraphicFramePr>
            <a:graphicFrameLocks noChangeAspect="1"/>
          </p:cNvGraphicFramePr>
          <p:nvPr>
            <p:extLst>
              <p:ext uri="{D42A27DB-BD31-4B8C-83A1-F6EECF244321}">
                <p14:modId xmlns:p14="http://schemas.microsoft.com/office/powerpoint/2010/main" val="1755026609"/>
              </p:ext>
            </p:extLst>
          </p:nvPr>
        </p:nvGraphicFramePr>
        <p:xfrm>
          <a:off x="4170833" y="4825776"/>
          <a:ext cx="1985963" cy="979488"/>
        </p:xfrm>
        <a:graphic>
          <a:graphicData uri="http://schemas.openxmlformats.org/presentationml/2006/ole">
            <mc:AlternateContent xmlns:mc="http://schemas.openxmlformats.org/markup-compatibility/2006">
              <mc:Choice xmlns:v="urn:schemas-microsoft-com:vml" Requires="v">
                <p:oleObj spid="_x0000_s646960" name="Equation" r:id="rId13" imgW="901440" imgH="444240" progId="Equation.DSMT4">
                  <p:embed/>
                </p:oleObj>
              </mc:Choice>
              <mc:Fallback>
                <p:oleObj name="Equation" r:id="rId13" imgW="901440" imgH="444240" progId="Equation.DSMT4">
                  <p:embed/>
                  <p:pic>
                    <p:nvPicPr>
                      <p:cNvPr id="0" name="Picture 200"/>
                      <p:cNvPicPr>
                        <a:picLocks noChangeAspect="1" noChangeArrowheads="1"/>
                      </p:cNvPicPr>
                      <p:nvPr/>
                    </p:nvPicPr>
                    <p:blipFill>
                      <a:blip r:embed="rId14"/>
                      <a:srcRect/>
                      <a:stretch>
                        <a:fillRect/>
                      </a:stretch>
                    </p:blipFill>
                    <p:spPr bwMode="auto">
                      <a:xfrm>
                        <a:off x="4170833" y="4825776"/>
                        <a:ext cx="1985963"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514" name="Object 50"/>
          <p:cNvGraphicFramePr>
            <a:graphicFrameLocks noChangeAspect="1"/>
          </p:cNvGraphicFramePr>
          <p:nvPr>
            <p:extLst>
              <p:ext uri="{D42A27DB-BD31-4B8C-83A1-F6EECF244321}">
                <p14:modId xmlns:p14="http://schemas.microsoft.com/office/powerpoint/2010/main" val="3508477535"/>
              </p:ext>
            </p:extLst>
          </p:nvPr>
        </p:nvGraphicFramePr>
        <p:xfrm>
          <a:off x="6107583" y="5098826"/>
          <a:ext cx="1128713" cy="395288"/>
        </p:xfrm>
        <a:graphic>
          <a:graphicData uri="http://schemas.openxmlformats.org/presentationml/2006/ole">
            <mc:AlternateContent xmlns:mc="http://schemas.openxmlformats.org/markup-compatibility/2006">
              <mc:Choice xmlns:v="urn:schemas-microsoft-com:vml" Requires="v">
                <p:oleObj spid="_x0000_s646961" name="Equation" r:id="rId15" imgW="507960" imgH="177480" progId="Equation.DSMT4">
                  <p:embed/>
                </p:oleObj>
              </mc:Choice>
              <mc:Fallback>
                <p:oleObj name="Equation" r:id="rId15" imgW="507960" imgH="177480" progId="Equation.DSMT4">
                  <p:embed/>
                  <p:pic>
                    <p:nvPicPr>
                      <p:cNvPr id="0" name="Picture 201"/>
                      <p:cNvPicPr>
                        <a:picLocks noChangeAspect="1" noChangeArrowheads="1"/>
                      </p:cNvPicPr>
                      <p:nvPr/>
                    </p:nvPicPr>
                    <p:blipFill>
                      <a:blip r:embed="rId16"/>
                      <a:srcRect/>
                      <a:stretch>
                        <a:fillRect/>
                      </a:stretch>
                    </p:blipFill>
                    <p:spPr bwMode="auto">
                      <a:xfrm>
                        <a:off x="6107583" y="5098826"/>
                        <a:ext cx="1128713" cy="395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 name="标题 49"/>
          <p:cNvSpPr>
            <a:spLocks noGrp="1"/>
          </p:cNvSpPr>
          <p:nvPr>
            <p:ph type="title"/>
          </p:nvPr>
        </p:nvSpPr>
        <p:spPr/>
        <p:txBody>
          <a:bodyPr/>
          <a:lstStyle/>
          <a:p>
            <a:r>
              <a:rPr lang="zh-CN" altLang="en-US" dirty="0" smtClean="0"/>
              <a:t>例题（续）</a:t>
            </a:r>
            <a:endParaRPr lang="zh-CN" altLang="en-US" dirty="0"/>
          </a:p>
        </p:txBody>
      </p:sp>
      <p:sp>
        <p:nvSpPr>
          <p:cNvPr id="51" name="内容占位符 50"/>
          <p:cNvSpPr>
            <a:spLocks noGrp="1"/>
          </p:cNvSpPr>
          <p:nvPr>
            <p:ph idx="1"/>
          </p:nvPr>
        </p:nvSpPr>
        <p:spPr>
          <a:xfrm>
            <a:off x="539552" y="1124744"/>
            <a:ext cx="8064896" cy="4968552"/>
          </a:xfrm>
        </p:spPr>
        <p:txBody>
          <a:bodyPr/>
          <a:lstStyle/>
          <a:p>
            <a:r>
              <a:rPr lang="zh-CN" altLang="en-US" dirty="0" smtClean="0"/>
              <a:t>统计可得：</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该语言的冗余度为：</a:t>
            </a:r>
            <a:endParaRPr lang="zh-CN" altLang="en-US" dirty="0"/>
          </a:p>
        </p:txBody>
      </p:sp>
      <p:sp>
        <p:nvSpPr>
          <p:cNvPr id="54" name="灯片编号占位符 5"/>
          <p:cNvSpPr>
            <a:spLocks noGrp="1"/>
          </p:cNvSpPr>
          <p:nvPr>
            <p:ph type="sldNum" sz="quarter" idx="12"/>
          </p:nvPr>
        </p:nvSpPr>
        <p:spPr/>
        <p:txBody>
          <a:bodyPr/>
          <a:lstStyle/>
          <a:p>
            <a:fld id="{9C5F0529-2256-4886-844A-82A95175C9CB}" type="slidenum">
              <a:rPr lang="en-US" altLang="zh-CN" smtClean="0"/>
              <a:pPr/>
              <a:t>67</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1">
                                            <p:txEl>
                                              <p:pRg st="6" end="6"/>
                                            </p:txEl>
                                          </p:spTgt>
                                        </p:tgtEl>
                                        <p:attrNameLst>
                                          <p:attrName>style.visibility</p:attrName>
                                        </p:attrNameLst>
                                      </p:cBhvr>
                                      <p:to>
                                        <p:strVal val="visible"/>
                                      </p:to>
                                    </p:set>
                                  </p:childTnLst>
                                </p:cTn>
                              </p:par>
                              <p:par>
                                <p:cTn id="16" presetID="22" presetClass="entr" presetSubtype="8" fill="hold" nodeType="withEffect">
                                  <p:stCondLst>
                                    <p:cond delay="0"/>
                                  </p:stCondLst>
                                  <p:childTnLst>
                                    <p:set>
                                      <p:cBhvr>
                                        <p:cTn id="17" dur="1" fill="hold">
                                          <p:stCondLst>
                                            <p:cond delay="0"/>
                                          </p:stCondLst>
                                        </p:cTn>
                                        <p:tgtEl>
                                          <p:spTgt spid="62513"/>
                                        </p:tgtEl>
                                        <p:attrNameLst>
                                          <p:attrName>style.visibility</p:attrName>
                                        </p:attrNameLst>
                                      </p:cBhvr>
                                      <p:to>
                                        <p:strVal val="visible"/>
                                      </p:to>
                                    </p:set>
                                    <p:animEffect transition="in" filter="wipe(left)">
                                      <p:cBhvr>
                                        <p:cTn id="18" dur="1000"/>
                                        <p:tgtEl>
                                          <p:spTgt spid="62513"/>
                                        </p:tgtEl>
                                      </p:cBhvr>
                                    </p:animEffect>
                                  </p:childTnLst>
                                </p:cTn>
                              </p:par>
                              <p:par>
                                <p:cTn id="19" presetID="22" presetClass="entr" presetSubtype="8" fill="hold" nodeType="withEffect">
                                  <p:stCondLst>
                                    <p:cond delay="0"/>
                                  </p:stCondLst>
                                  <p:childTnLst>
                                    <p:set>
                                      <p:cBhvr>
                                        <p:cTn id="20" dur="1" fill="hold">
                                          <p:stCondLst>
                                            <p:cond delay="0"/>
                                          </p:stCondLst>
                                        </p:cTn>
                                        <p:tgtEl>
                                          <p:spTgt spid="62514"/>
                                        </p:tgtEl>
                                        <p:attrNameLst>
                                          <p:attrName>style.visibility</p:attrName>
                                        </p:attrNameLst>
                                      </p:cBhvr>
                                      <p:to>
                                        <p:strVal val="visible"/>
                                      </p:to>
                                    </p:set>
                                    <p:animEffect transition="in" filter="wipe(left)">
                                      <p:cBhvr>
                                        <p:cTn id="21" dur="1000"/>
                                        <p:tgtEl>
                                          <p:spTgt spid="62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r>
              <a:rPr lang="zh-CN" altLang="en-US" smtClean="0"/>
              <a:t>小结</a:t>
            </a:r>
            <a:endParaRPr lang="zh-CN" altLang="en-US"/>
          </a:p>
        </p:txBody>
      </p:sp>
      <p:sp>
        <p:nvSpPr>
          <p:cNvPr id="69637" name="Rectangle 5"/>
          <p:cNvSpPr>
            <a:spLocks noGrp="1" noChangeArrowheads="1"/>
          </p:cNvSpPr>
          <p:nvPr>
            <p:ph type="body" idx="1"/>
          </p:nvPr>
        </p:nvSpPr>
        <p:spPr/>
        <p:txBody>
          <a:bodyPr>
            <a:normAutofit lnSpcReduction="10000"/>
          </a:bodyPr>
          <a:lstStyle/>
          <a:p>
            <a:r>
              <a:rPr lang="zh-CN" altLang="en-US" dirty="0" smtClean="0"/>
              <a:t>讨论了具有平稳性和遍历性的马尔可夫信源，了解了马尔可夫信源极限熵的存在条件：信源的状态极限概率存在；给出了马尔可夫信源极限熵的求解方法。</a:t>
            </a:r>
          </a:p>
          <a:p>
            <a:r>
              <a:rPr lang="zh-CN" altLang="en-US" dirty="0" smtClean="0"/>
              <a:t>设计实际通信系统时，信源剩余度的存在对传输是不利的，应当尽量压缩信源剩余度，以使信源发出的每个符号携带的平均信息量最大。</a:t>
            </a:r>
            <a:endParaRPr lang="en-US" altLang="zh-CN" dirty="0" smtClean="0"/>
          </a:p>
          <a:p>
            <a:r>
              <a:rPr lang="zh-CN" altLang="en-US" dirty="0" smtClean="0"/>
              <a:t>反之，若考虑通信中的抗干扰问题时，则信源剩余度是有利的，常常人为的加入某种特殊的剩余度，以增强通信系统的抗干扰能力。</a:t>
            </a:r>
            <a:endParaRPr lang="en-US" altLang="zh-CN" dirty="0" smtClean="0"/>
          </a:p>
          <a:p>
            <a:r>
              <a:rPr lang="zh-CN" altLang="en-US" dirty="0" smtClean="0"/>
              <a:t>它们分别对应着后续章节的信源编码和信道编码。</a:t>
            </a:r>
            <a:endParaRPr lang="zh-CN" altLang="en-US" dirty="0"/>
          </a:p>
        </p:txBody>
      </p:sp>
      <p:sp>
        <p:nvSpPr>
          <p:cNvPr id="4" name="日期占位符 3"/>
          <p:cNvSpPr>
            <a:spLocks noGrp="1"/>
          </p:cNvSpPr>
          <p:nvPr>
            <p:ph type="dt" sz="half" idx="10"/>
          </p:nvPr>
        </p:nvSpPr>
        <p:spPr/>
        <p:txBody>
          <a:bodyPr/>
          <a:lstStyle/>
          <a:p>
            <a:fld id="{1BFFC9B0-295C-449B-9811-B6C072CD3737}"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9C5F0529-2256-4886-844A-82A95175C9CB}" type="slidenum">
              <a:rPr lang="en-US" altLang="zh-CN" smtClean="0"/>
              <a:pPr/>
              <a:t>68</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7">
                                            <p:txEl>
                                              <p:pRg st="1" end="1"/>
                                            </p:txEl>
                                          </p:spTgt>
                                        </p:tgtEl>
                                        <p:attrNameLst>
                                          <p:attrName>style.visibility</p:attrName>
                                        </p:attrNameLst>
                                      </p:cBhvr>
                                      <p:to>
                                        <p:strVal val="visible"/>
                                      </p:to>
                                    </p:set>
                                    <p:animEffect transition="in" filter="fade">
                                      <p:cBhvr>
                                        <p:cTn id="7" dur="500"/>
                                        <p:tgtEl>
                                          <p:spTgt spid="6963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7">
                                            <p:txEl>
                                              <p:pRg st="2" end="2"/>
                                            </p:txEl>
                                          </p:spTgt>
                                        </p:tgtEl>
                                        <p:attrNameLst>
                                          <p:attrName>style.visibility</p:attrName>
                                        </p:attrNameLst>
                                      </p:cBhvr>
                                      <p:to>
                                        <p:strVal val="visible"/>
                                      </p:to>
                                    </p:set>
                                    <p:animEffect transition="in" filter="fade">
                                      <p:cBhvr>
                                        <p:cTn id="12" dur="500"/>
                                        <p:tgtEl>
                                          <p:spTgt spid="696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7">
                                            <p:txEl>
                                              <p:pRg st="3" end="3"/>
                                            </p:txEl>
                                          </p:spTgt>
                                        </p:tgtEl>
                                        <p:attrNameLst>
                                          <p:attrName>style.visibility</p:attrName>
                                        </p:attrNameLst>
                                      </p:cBhvr>
                                      <p:to>
                                        <p:strVal val="visible"/>
                                      </p:to>
                                    </p:set>
                                    <p:animEffect transition="in" filter="fade">
                                      <p:cBhvr>
                                        <p:cTn id="17" dur="500"/>
                                        <p:tgtEl>
                                          <p:spTgt spid="696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a:p>
        </p:txBody>
      </p:sp>
      <p:sp>
        <p:nvSpPr>
          <p:cNvPr id="230403" name="Rectangle 3"/>
          <p:cNvSpPr>
            <a:spLocks noGrp="1" noChangeArrowheads="1"/>
          </p:cNvSpPr>
          <p:nvPr>
            <p:ph type="body" idx="1"/>
          </p:nvPr>
        </p:nvSpPr>
        <p:spPr/>
        <p:txBody>
          <a:bodyPr>
            <a:normAutofit lnSpcReduction="10000"/>
          </a:bodyPr>
          <a:lstStyle/>
          <a:p>
            <a:r>
              <a:rPr lang="en-US" altLang="zh-CN" dirty="0" smtClean="0"/>
              <a:t>2.0 </a:t>
            </a:r>
            <a:r>
              <a:rPr lang="zh-CN" altLang="en-US" dirty="0" smtClean="0"/>
              <a:t>信源的数学模型及其分类</a:t>
            </a:r>
          </a:p>
          <a:p>
            <a:r>
              <a:rPr lang="en-US" altLang="zh-CN" dirty="0" smtClean="0"/>
              <a:t>2.1 </a:t>
            </a:r>
            <a:r>
              <a:rPr lang="zh-CN" altLang="en-US" dirty="0" smtClean="0"/>
              <a:t>单符号离散信源</a:t>
            </a:r>
          </a:p>
          <a:p>
            <a:r>
              <a:rPr lang="en-US" altLang="zh-CN" dirty="0" smtClean="0"/>
              <a:t>2.2 </a:t>
            </a:r>
            <a:r>
              <a:rPr lang="zh-CN" altLang="en-US" dirty="0" smtClean="0"/>
              <a:t>多符号离散平稳信源</a:t>
            </a:r>
          </a:p>
          <a:p>
            <a:r>
              <a:rPr lang="en-US" altLang="zh-CN" dirty="0" smtClean="0">
                <a:solidFill>
                  <a:srgbClr val="FF0000"/>
                </a:solidFill>
              </a:rPr>
              <a:t>2.3 </a:t>
            </a:r>
            <a:r>
              <a:rPr lang="zh-CN" altLang="en-US" dirty="0" smtClean="0">
                <a:solidFill>
                  <a:srgbClr val="FF0000"/>
                </a:solidFill>
              </a:rPr>
              <a:t>连续信源</a:t>
            </a:r>
          </a:p>
          <a:p>
            <a:pPr lvl="1"/>
            <a:r>
              <a:rPr lang="en-US" altLang="zh-CN" dirty="0" smtClean="0">
                <a:solidFill>
                  <a:srgbClr val="FF0000"/>
                </a:solidFill>
              </a:rPr>
              <a:t>2.3.1 </a:t>
            </a:r>
            <a:r>
              <a:rPr lang="zh-CN" altLang="en-US" dirty="0" smtClean="0">
                <a:solidFill>
                  <a:srgbClr val="FF0000"/>
                </a:solidFill>
              </a:rPr>
              <a:t>连续信源的熵</a:t>
            </a:r>
          </a:p>
          <a:p>
            <a:pPr lvl="1"/>
            <a:r>
              <a:rPr lang="en-US" altLang="zh-CN" dirty="0" smtClean="0"/>
              <a:t>2.3.2 </a:t>
            </a:r>
            <a:r>
              <a:rPr lang="zh-CN" altLang="en-US" dirty="0" smtClean="0"/>
              <a:t>几种特殊连续信源的熵</a:t>
            </a:r>
          </a:p>
          <a:p>
            <a:pPr lvl="1"/>
            <a:r>
              <a:rPr lang="en-US" altLang="zh-CN" dirty="0" smtClean="0"/>
              <a:t>2.3.3 </a:t>
            </a:r>
            <a:r>
              <a:rPr lang="zh-CN" altLang="en-US" dirty="0" smtClean="0"/>
              <a:t>连续熵的性质及最大连续熵定理</a:t>
            </a:r>
          </a:p>
          <a:p>
            <a:pPr lvl="1"/>
            <a:r>
              <a:rPr lang="en-US" altLang="zh-CN" dirty="0" smtClean="0"/>
              <a:t>2.3.4 </a:t>
            </a:r>
            <a:r>
              <a:rPr lang="zh-CN" altLang="en-US" dirty="0" smtClean="0"/>
              <a:t>熵功率</a:t>
            </a:r>
          </a:p>
          <a:p>
            <a:r>
              <a:rPr lang="en-US" altLang="zh-CN" dirty="0" smtClean="0"/>
              <a:t>2.4 </a:t>
            </a:r>
            <a:r>
              <a:rPr lang="zh-CN" altLang="en-US" dirty="0" smtClean="0"/>
              <a:t>离散无失真信源编码定理</a:t>
            </a:r>
            <a:endParaRPr lang="zh-CN" altLang="en-US" dirty="0"/>
          </a:p>
        </p:txBody>
      </p:sp>
      <p:sp>
        <p:nvSpPr>
          <p:cNvPr id="4" name="日期占位符 3"/>
          <p:cNvSpPr>
            <a:spLocks noGrp="1"/>
          </p:cNvSpPr>
          <p:nvPr>
            <p:ph type="dt" sz="half" idx="10"/>
          </p:nvPr>
        </p:nvSpPr>
        <p:spPr/>
        <p:txBody>
          <a:bodyPr/>
          <a:lstStyle/>
          <a:p>
            <a:fld id="{FFC5B598-8B96-4FCF-B50D-1A8B53314C23}"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CA1AAFE8-923F-4B0A-B711-555A2F5C1AED}" type="slidenum">
              <a:rPr lang="en-US" altLang="zh-CN" smtClean="0"/>
              <a:pPr/>
              <a:t>69</a:t>
            </a:fld>
            <a:endParaRPr lang="en-US" altLang="zh-CN"/>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55576" y="4293096"/>
            <a:ext cx="7704856" cy="21602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0" name="矩形 19"/>
          <p:cNvSpPr/>
          <p:nvPr/>
        </p:nvSpPr>
        <p:spPr>
          <a:xfrm>
            <a:off x="755576" y="1844824"/>
            <a:ext cx="7632848" cy="1656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nvGrpSpPr>
          <p:cNvPr id="2" name="Group 2"/>
          <p:cNvGrpSpPr>
            <a:grpSpLocks/>
          </p:cNvGrpSpPr>
          <p:nvPr/>
        </p:nvGrpSpPr>
        <p:grpSpPr bwMode="auto">
          <a:xfrm>
            <a:off x="2120901" y="4292601"/>
            <a:ext cx="6807200" cy="2047875"/>
            <a:chOff x="-85" y="11"/>
            <a:chExt cx="4288" cy="1290"/>
          </a:xfrm>
        </p:grpSpPr>
        <p:graphicFrame>
          <p:nvGraphicFramePr>
            <p:cNvPr id="16387" name="Object 3"/>
            <p:cNvGraphicFramePr>
              <a:graphicFrameLocks noChangeAspect="1"/>
            </p:cNvGraphicFramePr>
            <p:nvPr/>
          </p:nvGraphicFramePr>
          <p:xfrm>
            <a:off x="-85" y="322"/>
            <a:ext cx="3767" cy="979"/>
          </p:xfrm>
          <a:graphic>
            <a:graphicData uri="http://schemas.openxmlformats.org/presentationml/2006/ole">
              <mc:AlternateContent xmlns:mc="http://schemas.openxmlformats.org/markup-compatibility/2006">
                <mc:Choice xmlns:v="urn:schemas-microsoft-com:vml" Requires="v">
                  <p:oleObj spid="_x0000_s224032" r:id="rId3" imgW="5979744" imgH="1553994" progId="Visio.Drawing.11">
                    <p:embed/>
                  </p:oleObj>
                </mc:Choice>
                <mc:Fallback>
                  <p:oleObj r:id="rId3" imgW="5979744" imgH="1553994" progId="Visio.Drawing.11">
                    <p:embed/>
                    <p:pic>
                      <p:nvPicPr>
                        <p:cNvPr id="0" name="Picture 2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 y="322"/>
                          <a:ext cx="3767" cy="97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Line 4"/>
            <p:cNvSpPr>
              <a:spLocks noChangeShapeType="1"/>
            </p:cNvSpPr>
            <p:nvPr/>
          </p:nvSpPr>
          <p:spPr bwMode="auto">
            <a:xfrm flipH="1">
              <a:off x="3011" y="195"/>
              <a:ext cx="144" cy="208"/>
            </a:xfrm>
            <a:prstGeom prst="line">
              <a:avLst/>
            </a:prstGeom>
            <a:noFill/>
            <a:ln w="25400" cmpd="sng">
              <a:solidFill>
                <a:srgbClr val="0000FF"/>
              </a:solidFill>
              <a:round/>
              <a:headEnd/>
              <a:tailEnd type="triangle" w="med" len="med"/>
            </a:ln>
            <a:effectLst/>
          </p:spPr>
          <p:txBody>
            <a:bodyPr/>
            <a:lstStyle/>
            <a:p>
              <a:endParaRPr lang="zh-CN" altLang="en-US"/>
            </a:p>
          </p:txBody>
        </p:sp>
        <p:sp>
          <p:nvSpPr>
            <p:cNvPr id="16389" name="Rectangle 5"/>
            <p:cNvSpPr>
              <a:spLocks noChangeArrowheads="1"/>
            </p:cNvSpPr>
            <p:nvPr/>
          </p:nvSpPr>
          <p:spPr bwMode="auto">
            <a:xfrm>
              <a:off x="1731" y="11"/>
              <a:ext cx="2472" cy="291"/>
            </a:xfrm>
            <a:prstGeom prst="rect">
              <a:avLst/>
            </a:prstGeom>
            <a:noFill/>
            <a:ln w="9525">
              <a:noFill/>
              <a:miter lim="800000"/>
              <a:headEnd/>
              <a:tailEnd/>
            </a:ln>
            <a:effectLst/>
          </p:spPr>
          <p:txBody>
            <a:bodyPr wrap="square">
              <a:spAutoFit/>
            </a:bodyPr>
            <a:lstStyle/>
            <a:p>
              <a:r>
                <a:rPr lang="zh-CN" altLang="en-US" sz="2400" b="1" dirty="0" smtClean="0">
                  <a:solidFill>
                    <a:srgbClr val="FF0000"/>
                  </a:solidFill>
                </a:rPr>
                <a:t>每次输出一组，</a:t>
              </a:r>
              <a:r>
                <a:rPr lang="zh-CN" sz="2400" b="1" dirty="0" smtClean="0">
                  <a:solidFill>
                    <a:srgbClr val="FF0000"/>
                  </a:solidFill>
                </a:rPr>
                <a:t>组</a:t>
              </a:r>
              <a:r>
                <a:rPr lang="zh-CN" sz="2400" b="1" dirty="0">
                  <a:solidFill>
                    <a:srgbClr val="FF0000"/>
                  </a:solidFill>
                </a:rPr>
                <a:t>内独立</a:t>
              </a:r>
            </a:p>
          </p:txBody>
        </p:sp>
      </p:grpSp>
      <p:graphicFrame>
        <p:nvGraphicFramePr>
          <p:cNvPr id="16390" name="Object 6"/>
          <p:cNvGraphicFramePr>
            <a:graphicFrameLocks noChangeAspect="1"/>
          </p:cNvGraphicFramePr>
          <p:nvPr/>
        </p:nvGraphicFramePr>
        <p:xfrm>
          <a:off x="2270919" y="1992834"/>
          <a:ext cx="4383088" cy="1406525"/>
        </p:xfrm>
        <a:graphic>
          <a:graphicData uri="http://schemas.openxmlformats.org/presentationml/2006/ole">
            <mc:AlternateContent xmlns:mc="http://schemas.openxmlformats.org/markup-compatibility/2006">
              <mc:Choice xmlns:v="urn:schemas-microsoft-com:vml" Requires="v">
                <p:oleObj spid="_x0000_s224033" r:id="rId5" imgW="4383186" imgH="1405917" progId="Visio.Drawing.11">
                  <p:embed/>
                </p:oleObj>
              </mc:Choice>
              <mc:Fallback>
                <p:oleObj r:id="rId5" imgW="4383186" imgH="1405917" progId="Visio.Drawing.11">
                  <p:embed/>
                  <p:pic>
                    <p:nvPicPr>
                      <p:cNvPr id="0" name="Picture 2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919" y="1992834"/>
                        <a:ext cx="4383088" cy="1406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3" name="Rectangle 9"/>
          <p:cNvSpPr>
            <a:spLocks noChangeArrowheads="1"/>
          </p:cNvSpPr>
          <p:nvPr/>
        </p:nvSpPr>
        <p:spPr bwMode="auto">
          <a:xfrm>
            <a:off x="323528" y="476672"/>
            <a:ext cx="9063038" cy="584775"/>
          </a:xfrm>
          <a:prstGeom prst="rect">
            <a:avLst/>
          </a:prstGeom>
          <a:noFill/>
          <a:ln w="9525">
            <a:noFill/>
            <a:miter lim="800000"/>
            <a:headEnd/>
            <a:tailEnd/>
          </a:ln>
          <a:effectLst/>
        </p:spPr>
        <p:txBody>
          <a:bodyPr>
            <a:spAutoFit/>
          </a:bodyPr>
          <a:lstStyle/>
          <a:p>
            <a:r>
              <a:rPr lang="zh-CN" sz="3200" b="1" dirty="0" smtClean="0">
                <a:solidFill>
                  <a:srgbClr val="00B0F0"/>
                </a:solidFill>
                <a:latin typeface="微软雅黑" pitchFamily="34" charset="-122"/>
                <a:ea typeface="微软雅黑" pitchFamily="34" charset="-122"/>
              </a:rPr>
              <a:t>离散</a:t>
            </a:r>
            <a:r>
              <a:rPr lang="zh-CN" sz="3200" b="1" dirty="0">
                <a:solidFill>
                  <a:srgbClr val="00B0F0"/>
                </a:solidFill>
                <a:latin typeface="微软雅黑" pitchFamily="34" charset="-122"/>
                <a:ea typeface="微软雅黑" pitchFamily="34" charset="-122"/>
              </a:rPr>
              <a:t>平稳无记忆信源的</a:t>
            </a:r>
            <a:r>
              <a:rPr lang="zh-CN" altLang="zh-CN" sz="3200" b="1" i="1" dirty="0">
                <a:solidFill>
                  <a:srgbClr val="00B0F0"/>
                </a:solidFill>
                <a:latin typeface="微软雅黑" pitchFamily="34" charset="-122"/>
                <a:ea typeface="微软雅黑" pitchFamily="34" charset="-122"/>
              </a:rPr>
              <a:t>N</a:t>
            </a:r>
            <a:r>
              <a:rPr lang="zh-CN" sz="3200" b="1" dirty="0">
                <a:solidFill>
                  <a:srgbClr val="00B0F0"/>
                </a:solidFill>
                <a:latin typeface="微软雅黑" pitchFamily="34" charset="-122"/>
                <a:ea typeface="微软雅黑" pitchFamily="34" charset="-122"/>
              </a:rPr>
              <a:t>次</a:t>
            </a:r>
            <a:r>
              <a:rPr lang="zh-CN" sz="3200" b="1" dirty="0" smtClean="0">
                <a:solidFill>
                  <a:srgbClr val="00B0F0"/>
                </a:solidFill>
                <a:latin typeface="微软雅黑" pitchFamily="34" charset="-122"/>
                <a:ea typeface="微软雅黑" pitchFamily="34" charset="-122"/>
              </a:rPr>
              <a:t>扩展</a:t>
            </a:r>
            <a:endParaRPr lang="zh-CN" sz="3200" b="1" dirty="0">
              <a:solidFill>
                <a:srgbClr val="00B0F0"/>
              </a:solidFill>
              <a:latin typeface="微软雅黑" pitchFamily="34" charset="-122"/>
              <a:ea typeface="微软雅黑" pitchFamily="34" charset="-122"/>
            </a:endParaRPr>
          </a:p>
        </p:txBody>
      </p:sp>
      <p:grpSp>
        <p:nvGrpSpPr>
          <p:cNvPr id="3" name="Group 10"/>
          <p:cNvGrpSpPr>
            <a:grpSpLocks/>
          </p:cNvGrpSpPr>
          <p:nvPr/>
        </p:nvGrpSpPr>
        <p:grpSpPr bwMode="auto">
          <a:xfrm>
            <a:off x="511175" y="1357834"/>
            <a:ext cx="8021641" cy="461961"/>
            <a:chOff x="0" y="0"/>
            <a:chExt cx="5053" cy="291"/>
          </a:xfrm>
        </p:grpSpPr>
        <p:sp>
          <p:nvSpPr>
            <p:cNvPr id="16395" name="Rectangle 11"/>
            <p:cNvSpPr>
              <a:spLocks noChangeArrowheads="1"/>
            </p:cNvSpPr>
            <p:nvPr/>
          </p:nvSpPr>
          <p:spPr bwMode="auto">
            <a:xfrm>
              <a:off x="0" y="0"/>
              <a:ext cx="2749" cy="291"/>
            </a:xfrm>
            <a:prstGeom prst="rect">
              <a:avLst/>
            </a:prstGeom>
            <a:noFill/>
            <a:ln w="9525">
              <a:noFill/>
              <a:miter lim="800000"/>
              <a:headEnd/>
              <a:tailEnd/>
            </a:ln>
            <a:effectLst/>
          </p:spPr>
          <p:txBody>
            <a:bodyPr>
              <a:spAutoFit/>
            </a:bodyPr>
            <a:lstStyle/>
            <a:p>
              <a:r>
                <a:rPr lang="zh-CN" sz="2400" b="1" dirty="0">
                  <a:solidFill>
                    <a:srgbClr val="0000FF"/>
                  </a:solidFill>
                  <a:latin typeface="微软雅黑" pitchFamily="34" charset="-122"/>
                  <a:ea typeface="微软雅黑" pitchFamily="34" charset="-122"/>
                </a:rPr>
                <a:t>离散平稳无记忆信源：</a:t>
              </a:r>
            </a:p>
          </p:txBody>
        </p:sp>
        <p:sp>
          <p:nvSpPr>
            <p:cNvPr id="16396" name="Rectangle 12"/>
            <p:cNvSpPr>
              <a:spLocks noChangeArrowheads="1"/>
            </p:cNvSpPr>
            <p:nvPr/>
          </p:nvSpPr>
          <p:spPr bwMode="auto">
            <a:xfrm>
              <a:off x="2000" y="0"/>
              <a:ext cx="3053" cy="291"/>
            </a:xfrm>
            <a:prstGeom prst="rect">
              <a:avLst/>
            </a:prstGeom>
            <a:noFill/>
            <a:ln w="9525">
              <a:noFill/>
              <a:miter lim="800000"/>
              <a:headEnd/>
              <a:tailEnd/>
            </a:ln>
            <a:effectLst/>
          </p:spPr>
          <p:txBody>
            <a:bodyPr>
              <a:spAutoFit/>
            </a:bodyPr>
            <a:lstStyle/>
            <a:p>
              <a:r>
                <a:rPr lang="zh-CN" sz="2400" b="1" dirty="0">
                  <a:solidFill>
                    <a:srgbClr val="0000FF"/>
                  </a:solidFill>
                  <a:latin typeface="微软雅黑" pitchFamily="34" charset="-122"/>
                  <a:ea typeface="微软雅黑" pitchFamily="34" charset="-122"/>
                </a:rPr>
                <a:t>离散单符号信源</a:t>
              </a:r>
            </a:p>
          </p:txBody>
        </p:sp>
      </p:grpSp>
      <p:graphicFrame>
        <p:nvGraphicFramePr>
          <p:cNvPr id="16397" name="Object 13"/>
          <p:cNvGraphicFramePr>
            <a:graphicFrameLocks noChangeAspect="1"/>
          </p:cNvGraphicFramePr>
          <p:nvPr/>
        </p:nvGraphicFramePr>
        <p:xfrm>
          <a:off x="2267744" y="1996009"/>
          <a:ext cx="3525838" cy="993775"/>
        </p:xfrm>
        <a:graphic>
          <a:graphicData uri="http://schemas.openxmlformats.org/presentationml/2006/ole">
            <mc:AlternateContent xmlns:mc="http://schemas.openxmlformats.org/markup-compatibility/2006">
              <mc:Choice xmlns:v="urn:schemas-microsoft-com:vml" Requires="v">
                <p:oleObj spid="_x0000_s224034" r:id="rId7" imgW="3525700" imgH="994383" progId="Visio.Drawing.11">
                  <p:embed/>
                </p:oleObj>
              </mc:Choice>
              <mc:Fallback>
                <p:oleObj r:id="rId7" imgW="3525700" imgH="994383" progId="Visio.Drawing.11">
                  <p:embed/>
                  <p:pic>
                    <p:nvPicPr>
                      <p:cNvPr id="0" name="Picture 2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1996009"/>
                        <a:ext cx="3525838" cy="993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8" name="Object 14"/>
          <p:cNvGraphicFramePr>
            <a:graphicFrameLocks noChangeAspect="1"/>
          </p:cNvGraphicFramePr>
          <p:nvPr/>
        </p:nvGraphicFramePr>
        <p:xfrm>
          <a:off x="2904332" y="2000771"/>
          <a:ext cx="2555875" cy="1316038"/>
        </p:xfrm>
        <a:graphic>
          <a:graphicData uri="http://schemas.openxmlformats.org/presentationml/2006/ole">
            <mc:AlternateContent xmlns:mc="http://schemas.openxmlformats.org/markup-compatibility/2006">
              <mc:Choice xmlns:v="urn:schemas-microsoft-com:vml" Requires="v">
                <p:oleObj spid="_x0000_s224035" r:id="rId9" imgW="2555465" imgH="1315666" progId="Visio.Drawing.11">
                  <p:embed/>
                </p:oleObj>
              </mc:Choice>
              <mc:Fallback>
                <p:oleObj r:id="rId9" imgW="2555465" imgH="1315666" progId="Visio.Drawing.11">
                  <p:embed/>
                  <p:pic>
                    <p:nvPicPr>
                      <p:cNvPr id="0" name="Picture 2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4332" y="2000771"/>
                        <a:ext cx="2555875" cy="13160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9" name="Rectangle 15"/>
          <p:cNvSpPr>
            <a:spLocks noChangeArrowheads="1"/>
          </p:cNvSpPr>
          <p:nvPr/>
        </p:nvSpPr>
        <p:spPr bwMode="auto">
          <a:xfrm>
            <a:off x="539552" y="3789040"/>
            <a:ext cx="4364038" cy="461665"/>
          </a:xfrm>
          <a:prstGeom prst="rect">
            <a:avLst/>
          </a:prstGeom>
          <a:noFill/>
          <a:ln w="9525">
            <a:noFill/>
            <a:miter lim="800000"/>
            <a:headEnd/>
            <a:tailEnd/>
          </a:ln>
          <a:effectLst/>
        </p:spPr>
        <p:txBody>
          <a:bodyPr>
            <a:spAutoFit/>
          </a:bodyPr>
          <a:lstStyle/>
          <a:p>
            <a:r>
              <a:rPr lang="zh-CN" altLang="en-US" sz="2400" b="1" dirty="0" smtClean="0">
                <a:solidFill>
                  <a:srgbClr val="0000FF"/>
                </a:solidFill>
                <a:latin typeface="微软雅黑" pitchFamily="34" charset="-122"/>
                <a:ea typeface="微软雅黑" pitchFamily="34" charset="-122"/>
              </a:rPr>
              <a:t>以此为基础进行</a:t>
            </a:r>
            <a:r>
              <a:rPr lang="zh-CN" altLang="zh-CN" sz="2400" b="1" i="1" dirty="0" smtClean="0">
                <a:solidFill>
                  <a:srgbClr val="0000FF"/>
                </a:solidFill>
                <a:latin typeface="微软雅黑" pitchFamily="34" charset="-122"/>
                <a:ea typeface="微软雅黑" pitchFamily="34" charset="-122"/>
              </a:rPr>
              <a:t>N</a:t>
            </a:r>
            <a:r>
              <a:rPr lang="zh-CN" sz="2400" b="1" dirty="0">
                <a:solidFill>
                  <a:srgbClr val="0000FF"/>
                </a:solidFill>
                <a:latin typeface="微软雅黑" pitchFamily="34" charset="-122"/>
                <a:ea typeface="微软雅黑" pitchFamily="34" charset="-122"/>
              </a:rPr>
              <a:t>次</a:t>
            </a:r>
            <a:r>
              <a:rPr lang="zh-CN" sz="2400" b="1" dirty="0" smtClean="0">
                <a:solidFill>
                  <a:srgbClr val="0000FF"/>
                </a:solidFill>
                <a:latin typeface="微软雅黑" pitchFamily="34" charset="-122"/>
                <a:ea typeface="微软雅黑" pitchFamily="34" charset="-122"/>
              </a:rPr>
              <a:t>扩展</a:t>
            </a:r>
            <a:r>
              <a:rPr lang="zh-CN" altLang="en-US" sz="2400" b="1" dirty="0" smtClean="0">
                <a:solidFill>
                  <a:srgbClr val="0000FF"/>
                </a:solidFill>
                <a:latin typeface="微软雅黑" pitchFamily="34" charset="-122"/>
                <a:ea typeface="微软雅黑" pitchFamily="34" charset="-122"/>
              </a:rPr>
              <a:t>，得</a:t>
            </a:r>
            <a:r>
              <a:rPr lang="zh-CN" sz="2400" b="1" dirty="0" smtClean="0">
                <a:solidFill>
                  <a:srgbClr val="0000FF"/>
                </a:solidFill>
                <a:latin typeface="微软雅黑" pitchFamily="34" charset="-122"/>
                <a:ea typeface="微软雅黑" pitchFamily="34" charset="-122"/>
              </a:rPr>
              <a:t>：</a:t>
            </a:r>
            <a:endParaRPr lang="zh-CN" sz="2400" b="1" dirty="0">
              <a:solidFill>
                <a:srgbClr val="0000FF"/>
              </a:solidFill>
              <a:latin typeface="微软雅黑" pitchFamily="34" charset="-122"/>
              <a:ea typeface="微软雅黑" pitchFamily="34" charset="-122"/>
            </a:endParaRPr>
          </a:p>
        </p:txBody>
      </p:sp>
      <p:graphicFrame>
        <p:nvGraphicFramePr>
          <p:cNvPr id="16400" name="Object 16"/>
          <p:cNvGraphicFramePr>
            <a:graphicFrameLocks noChangeAspect="1"/>
          </p:cNvGraphicFramePr>
          <p:nvPr/>
        </p:nvGraphicFramePr>
        <p:xfrm>
          <a:off x="3019996" y="4864100"/>
          <a:ext cx="1830388" cy="1423988"/>
        </p:xfrm>
        <a:graphic>
          <a:graphicData uri="http://schemas.openxmlformats.org/presentationml/2006/ole">
            <mc:AlternateContent xmlns:mc="http://schemas.openxmlformats.org/markup-compatibility/2006">
              <mc:Choice xmlns:v="urn:schemas-microsoft-com:vml" Requires="v">
                <p:oleObj spid="_x0000_s224036" r:id="rId11" imgW="1830958" imgH="1423751" progId="Visio.Drawing.11">
                  <p:embed/>
                </p:oleObj>
              </mc:Choice>
              <mc:Fallback>
                <p:oleObj r:id="rId11" imgW="1830958" imgH="1423751" progId="Visio.Drawing.11">
                  <p:embed/>
                  <p:pic>
                    <p:nvPicPr>
                      <p:cNvPr id="0" name="Picture 2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9996" y="4864100"/>
                        <a:ext cx="1830388" cy="1423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2" name="Object 18"/>
          <p:cNvGraphicFramePr>
            <a:graphicFrameLocks noChangeAspect="1"/>
          </p:cNvGraphicFramePr>
          <p:nvPr/>
        </p:nvGraphicFramePr>
        <p:xfrm>
          <a:off x="1979712" y="4789488"/>
          <a:ext cx="4445000" cy="1139825"/>
        </p:xfrm>
        <a:graphic>
          <a:graphicData uri="http://schemas.openxmlformats.org/presentationml/2006/ole">
            <mc:AlternateContent xmlns:mc="http://schemas.openxmlformats.org/markup-compatibility/2006">
              <mc:Choice xmlns:v="urn:schemas-microsoft-com:vml" Requires="v">
                <p:oleObj spid="_x0000_s224037" r:id="rId13" imgW="4445495" imgH="1140298" progId="Visio.Drawing.11">
                  <p:embed/>
                </p:oleObj>
              </mc:Choice>
              <mc:Fallback>
                <p:oleObj r:id="rId13" imgW="4445495" imgH="1140298" progId="Visio.Drawing.11">
                  <p:embed/>
                  <p:pic>
                    <p:nvPicPr>
                      <p:cNvPr id="0" name="Picture 2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712" y="4789488"/>
                        <a:ext cx="4445000" cy="1139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5"/>
          <p:cNvSpPr>
            <a:spLocks noChangeArrowheads="1"/>
          </p:cNvSpPr>
          <p:nvPr/>
        </p:nvSpPr>
        <p:spPr bwMode="auto">
          <a:xfrm>
            <a:off x="5868144" y="1844824"/>
            <a:ext cx="3498850" cy="461962"/>
          </a:xfrm>
          <a:prstGeom prst="rect">
            <a:avLst/>
          </a:prstGeom>
          <a:noFill/>
          <a:ln w="9525">
            <a:noFill/>
            <a:miter lim="800000"/>
            <a:headEnd/>
            <a:tailEnd/>
          </a:ln>
          <a:effectLst/>
        </p:spPr>
        <p:txBody>
          <a:bodyPr>
            <a:spAutoFit/>
          </a:bodyPr>
          <a:lstStyle/>
          <a:p>
            <a:r>
              <a:rPr lang="zh-CN" altLang="en-US" sz="2400" b="1" dirty="0" smtClean="0">
                <a:solidFill>
                  <a:srgbClr val="FF0000"/>
                </a:solidFill>
              </a:rPr>
              <a:t>每次输出一个符号</a:t>
            </a:r>
            <a:endParaRPr lang="zh-CN" sz="2400" b="1" dirty="0">
              <a:solidFill>
                <a:srgbClr val="FF0000"/>
              </a:solidFill>
            </a:endParaRPr>
          </a:p>
        </p:txBody>
      </p:sp>
      <p:sp>
        <p:nvSpPr>
          <p:cNvPr id="23" name="灯片编号占位符 5"/>
          <p:cNvSpPr>
            <a:spLocks noGrp="1"/>
          </p:cNvSpPr>
          <p:nvPr>
            <p:ph type="sldNum" sz="quarter" idx="12"/>
          </p:nvPr>
        </p:nvSpPr>
        <p:spPr>
          <a:xfrm>
            <a:off x="8407846" y="6556200"/>
            <a:ext cx="628650" cy="257176"/>
          </a:xfrm>
        </p:spPr>
        <p:txBody>
          <a:bodyPr/>
          <a:lstStyle/>
          <a:p>
            <a:fld id="{1CED87C2-8FFE-40AE-B9E3-32AB8DC08490}" type="slidenum">
              <a:rPr lang="en-US" altLang="zh-CN" smtClean="0"/>
              <a:pPr/>
              <a:t>7</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wipe(left)">
                                      <p:cBhvr>
                                        <p:cTn id="12" dur="1000"/>
                                        <p:tgtEl>
                                          <p:spTgt spid="16390"/>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6397"/>
                                        </p:tgtEl>
                                        <p:attrNameLst>
                                          <p:attrName>style.visibility</p:attrName>
                                        </p:attrNameLst>
                                      </p:cBhvr>
                                      <p:to>
                                        <p:strVal val="visible"/>
                                      </p:to>
                                    </p:set>
                                    <p:animEffect transition="in" filter="wipe(left)">
                                      <p:cBhvr>
                                        <p:cTn id="24" dur="1000"/>
                                        <p:tgtEl>
                                          <p:spTgt spid="1639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6398"/>
                                        </p:tgtEl>
                                        <p:attrNameLst>
                                          <p:attrName>style.visibility</p:attrName>
                                        </p:attrNameLst>
                                      </p:cBhvr>
                                      <p:to>
                                        <p:strVal val="visible"/>
                                      </p:to>
                                    </p:set>
                                    <p:animEffect transition="in" filter="wipe(left)">
                                      <p:cBhvr>
                                        <p:cTn id="29" dur="1000"/>
                                        <p:tgtEl>
                                          <p:spTgt spid="1639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399"/>
                                        </p:tgtEl>
                                        <p:attrNameLst>
                                          <p:attrName>style.visibility</p:attrName>
                                        </p:attrNameLst>
                                      </p:cBhvr>
                                      <p:to>
                                        <p:strVal val="visible"/>
                                      </p:to>
                                    </p:set>
                                    <p:animEffect transition="in" filter="wipe(left)">
                                      <p:cBhvr>
                                        <p:cTn id="34" dur="1000"/>
                                        <p:tgtEl>
                                          <p:spTgt spid="1639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1000"/>
                                        <p:tgtEl>
                                          <p:spTgt spid="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6402"/>
                                        </p:tgtEl>
                                        <p:attrNameLst>
                                          <p:attrName>style.visibility</p:attrName>
                                        </p:attrNameLst>
                                      </p:cBhvr>
                                      <p:to>
                                        <p:strVal val="visible"/>
                                      </p:to>
                                    </p:set>
                                    <p:animEffect transition="in" filter="wipe(left)">
                                      <p:cBhvr>
                                        <p:cTn id="46" dur="1000"/>
                                        <p:tgtEl>
                                          <p:spTgt spid="1640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400"/>
                                        </p:tgtEl>
                                        <p:attrNameLst>
                                          <p:attrName>style.visibility</p:attrName>
                                        </p:attrNameLst>
                                      </p:cBhvr>
                                      <p:to>
                                        <p:strVal val="visible"/>
                                      </p:to>
                                    </p:set>
                                    <p:animEffect transition="in" filter="wipe(left)">
                                      <p:cBhvr>
                                        <p:cTn id="51" dur="100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6399" grpId="0" autoUpdateAnimBg="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Rectangle 10"/>
          <p:cNvSpPr>
            <a:spLocks noGrp="1" noChangeArrowheads="1"/>
          </p:cNvSpPr>
          <p:nvPr>
            <p:ph type="title"/>
          </p:nvPr>
        </p:nvSpPr>
        <p:spPr/>
        <p:txBody>
          <a:bodyPr/>
          <a:lstStyle/>
          <a:p>
            <a:r>
              <a:rPr lang="zh-CN" altLang="en-US" smtClean="0"/>
              <a:t>连续信源</a:t>
            </a:r>
            <a:endParaRPr lang="zh-CN" altLang="en-US"/>
          </a:p>
        </p:txBody>
      </p:sp>
      <p:sp>
        <p:nvSpPr>
          <p:cNvPr id="5123" name="Rectangle 3"/>
          <p:cNvSpPr>
            <a:spLocks noGrp="1" noChangeArrowheads="1"/>
          </p:cNvSpPr>
          <p:nvPr>
            <p:ph type="body" idx="1"/>
          </p:nvPr>
        </p:nvSpPr>
        <p:spPr/>
        <p:txBody>
          <a:bodyPr>
            <a:normAutofit/>
          </a:bodyPr>
          <a:lstStyle/>
          <a:p>
            <a:pPr>
              <a:lnSpc>
                <a:spcPct val="110000"/>
              </a:lnSpc>
              <a:spcBef>
                <a:spcPts val="600"/>
              </a:spcBef>
            </a:pPr>
            <a:r>
              <a:rPr lang="zh-CN" altLang="en-US" dirty="0" smtClean="0">
                <a:solidFill>
                  <a:srgbClr val="C00000"/>
                </a:solidFill>
              </a:rPr>
              <a:t>实际应用：</a:t>
            </a:r>
            <a:endParaRPr lang="en-US" altLang="zh-CN" dirty="0" smtClean="0">
              <a:solidFill>
                <a:srgbClr val="C00000"/>
              </a:solidFill>
            </a:endParaRPr>
          </a:p>
          <a:p>
            <a:pPr marL="0" indent="0">
              <a:lnSpc>
                <a:spcPct val="110000"/>
              </a:lnSpc>
              <a:buNone/>
            </a:pPr>
            <a:r>
              <a:rPr lang="en-US" altLang="zh-CN" dirty="0"/>
              <a:t> </a:t>
            </a:r>
            <a:r>
              <a:rPr lang="en-US" altLang="zh-CN" dirty="0" smtClean="0"/>
              <a:t>     </a:t>
            </a:r>
            <a:r>
              <a:rPr lang="zh-CN" altLang="en-US" sz="2400" dirty="0" smtClean="0"/>
              <a:t>信源的输出往往是时间的</a:t>
            </a:r>
            <a:r>
              <a:rPr lang="zh-CN" altLang="en-US" sz="2400" dirty="0" smtClean="0">
                <a:solidFill>
                  <a:srgbClr val="FF0000"/>
                </a:solidFill>
              </a:rPr>
              <a:t>连续</a:t>
            </a:r>
            <a:r>
              <a:rPr lang="zh-CN" altLang="en-US" sz="2400" dirty="0" smtClean="0"/>
              <a:t>函数，如语音信号、电视图像等。由于它们的取值既是连续的又是随机的，称为连续信源，且信源输出的消息可以用随机过程描述。</a:t>
            </a:r>
          </a:p>
          <a:p>
            <a:pPr>
              <a:lnSpc>
                <a:spcPct val="110000"/>
              </a:lnSpc>
            </a:pPr>
            <a:r>
              <a:rPr lang="zh-CN" altLang="en-US" dirty="0" smtClean="0">
                <a:solidFill>
                  <a:srgbClr val="0000FF"/>
                </a:solidFill>
              </a:rPr>
              <a:t>单变量连续信源的数学模型</a:t>
            </a:r>
            <a:r>
              <a:rPr lang="zh-CN" altLang="en-US" dirty="0" smtClean="0"/>
              <a:t>：</a:t>
            </a:r>
            <a:endParaRPr lang="en-US" altLang="zh-CN" dirty="0" smtClean="0"/>
          </a:p>
          <a:p>
            <a:pPr marL="0" indent="0">
              <a:lnSpc>
                <a:spcPct val="110000"/>
              </a:lnSpc>
              <a:buNone/>
            </a:pPr>
            <a:r>
              <a:rPr lang="en-US" altLang="zh-CN" dirty="0"/>
              <a:t> </a:t>
            </a:r>
            <a:r>
              <a:rPr lang="en-US" altLang="zh-CN" dirty="0" smtClean="0"/>
              <a:t>      </a:t>
            </a:r>
            <a:endParaRPr lang="zh-CN" altLang="en-US" dirty="0"/>
          </a:p>
        </p:txBody>
      </p:sp>
      <p:sp>
        <p:nvSpPr>
          <p:cNvPr id="5" name="日期占位符 3"/>
          <p:cNvSpPr>
            <a:spLocks noGrp="1"/>
          </p:cNvSpPr>
          <p:nvPr>
            <p:ph type="dt" sz="half" idx="10"/>
          </p:nvPr>
        </p:nvSpPr>
        <p:spPr/>
        <p:txBody>
          <a:bodyPr/>
          <a:lstStyle/>
          <a:p>
            <a:fld id="{04C756D8-F801-4D96-9E41-8D4E86955DD0}" type="datetime1">
              <a:rPr lang="zh-CN" altLang="en-US" smtClean="0"/>
              <a:pPr/>
              <a:t>2015/11/24</a:t>
            </a:fld>
            <a:endParaRPr lang="en-US" altLang="zh-CN"/>
          </a:p>
        </p:txBody>
      </p:sp>
      <p:sp>
        <p:nvSpPr>
          <p:cNvPr id="7" name="灯片编号占位符 5"/>
          <p:cNvSpPr>
            <a:spLocks noGrp="1"/>
          </p:cNvSpPr>
          <p:nvPr>
            <p:ph type="sldNum" sz="quarter" idx="12"/>
          </p:nvPr>
        </p:nvSpPr>
        <p:spPr/>
        <p:txBody>
          <a:bodyPr/>
          <a:lstStyle/>
          <a:p>
            <a:fld id="{C9888363-AE75-4A80-851B-B5AF93E082B2}" type="slidenum">
              <a:rPr lang="en-US" altLang="zh-CN" smtClean="0"/>
              <a:pPr/>
              <a:t>70</a:t>
            </a:fld>
            <a:endParaRPr lang="en-US" altLang="zh-CN" dirty="0"/>
          </a:p>
        </p:txBody>
      </p:sp>
      <p:sp>
        <p:nvSpPr>
          <p:cNvPr id="512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 name="Object 2"/>
          <p:cNvGraphicFramePr>
            <a:graphicFrameLocks noChangeAspect="1"/>
          </p:cNvGraphicFramePr>
          <p:nvPr>
            <p:extLst>
              <p:ext uri="{D42A27DB-BD31-4B8C-83A1-F6EECF244321}">
                <p14:modId xmlns:p14="http://schemas.microsoft.com/office/powerpoint/2010/main" val="1035219178"/>
              </p:ext>
            </p:extLst>
          </p:nvPr>
        </p:nvGraphicFramePr>
        <p:xfrm>
          <a:off x="2555776" y="5661248"/>
          <a:ext cx="2582862" cy="914400"/>
        </p:xfrm>
        <a:graphic>
          <a:graphicData uri="http://schemas.openxmlformats.org/presentationml/2006/ole">
            <mc:AlternateContent xmlns:mc="http://schemas.openxmlformats.org/markup-compatibility/2006">
              <mc:Choice xmlns:v="urn:schemas-microsoft-com:vml" Requires="v">
                <p:oleObj spid="_x0000_s861538" name="Equation" r:id="rId4" imgW="901440" imgH="330120" progId="Equation.DSMT4">
                  <p:embed/>
                </p:oleObj>
              </mc:Choice>
              <mc:Fallback>
                <p:oleObj name="Equation" r:id="rId4" imgW="901440" imgH="330120" progId="Equation.DSMT4">
                  <p:embed/>
                  <p:pic>
                    <p:nvPicPr>
                      <p:cNvPr id="0" name="Picture 2"/>
                      <p:cNvPicPr>
                        <a:picLocks noChangeAspect="1" noChangeArrowheads="1"/>
                      </p:cNvPicPr>
                      <p:nvPr/>
                    </p:nvPicPr>
                    <p:blipFill>
                      <a:blip r:embed="rId5"/>
                      <a:srcRect/>
                      <a:stretch>
                        <a:fillRect/>
                      </a:stretch>
                    </p:blipFill>
                    <p:spPr bwMode="auto">
                      <a:xfrm>
                        <a:off x="2555776" y="5661248"/>
                        <a:ext cx="25828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2164773459"/>
              </p:ext>
            </p:extLst>
          </p:nvPr>
        </p:nvGraphicFramePr>
        <p:xfrm>
          <a:off x="683568" y="4005064"/>
          <a:ext cx="1955800" cy="1216025"/>
        </p:xfrm>
        <a:graphic>
          <a:graphicData uri="http://schemas.openxmlformats.org/presentationml/2006/ole">
            <mc:AlternateContent xmlns:mc="http://schemas.openxmlformats.org/markup-compatibility/2006">
              <mc:Choice xmlns:v="urn:schemas-microsoft-com:vml" Requires="v">
                <p:oleObj spid="_x0000_s861539" name="Equation" r:id="rId6" imgW="711000" imgH="457200" progId="Equation.DSMT4">
                  <p:embed/>
                </p:oleObj>
              </mc:Choice>
              <mc:Fallback>
                <p:oleObj name="Equation" r:id="rId6" imgW="711000" imgH="457200" progId="Equation.DSMT4">
                  <p:embed/>
                  <p:pic>
                    <p:nvPicPr>
                      <p:cNvPr id="0" name="Picture 3"/>
                      <p:cNvPicPr>
                        <a:picLocks noChangeAspect="1" noChangeArrowheads="1"/>
                      </p:cNvPicPr>
                      <p:nvPr/>
                    </p:nvPicPr>
                    <p:blipFill>
                      <a:blip r:embed="rId7"/>
                      <a:srcRect/>
                      <a:stretch>
                        <a:fillRect/>
                      </a:stretch>
                    </p:blipFill>
                    <p:spPr bwMode="auto">
                      <a:xfrm>
                        <a:off x="683568" y="4005064"/>
                        <a:ext cx="1955800"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5"/>
          <p:cNvSpPr txBox="1">
            <a:spLocks noChangeArrowheads="1"/>
          </p:cNvSpPr>
          <p:nvPr/>
        </p:nvSpPr>
        <p:spPr bwMode="auto">
          <a:xfrm>
            <a:off x="2771800" y="4221088"/>
            <a:ext cx="142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0" lang="zh-CN" altLang="en-US" sz="2400" b="1" dirty="0" smtClean="0">
                <a:latin typeface="+mj-ea"/>
                <a:ea typeface="+mj-ea"/>
              </a:rPr>
              <a:t>其中</a:t>
            </a:r>
            <a:endParaRPr kumimoji="0" lang="zh-CN" altLang="en-US" sz="2400" b="1" dirty="0">
              <a:latin typeface="+mj-ea"/>
              <a:ea typeface="+mj-ea"/>
            </a:endParaRPr>
          </a:p>
        </p:txBody>
      </p:sp>
      <p:graphicFrame>
        <p:nvGraphicFramePr>
          <p:cNvPr id="861188" name="Object 4"/>
          <p:cNvGraphicFramePr>
            <a:graphicFrameLocks noChangeAspect="1"/>
          </p:cNvGraphicFramePr>
          <p:nvPr>
            <p:extLst>
              <p:ext uri="{D42A27DB-BD31-4B8C-83A1-F6EECF244321}">
                <p14:modId xmlns:p14="http://schemas.microsoft.com/office/powerpoint/2010/main" val="1247084083"/>
              </p:ext>
            </p:extLst>
          </p:nvPr>
        </p:nvGraphicFramePr>
        <p:xfrm>
          <a:off x="3563888" y="4005064"/>
          <a:ext cx="3528392" cy="911074"/>
        </p:xfrm>
        <a:graphic>
          <a:graphicData uri="http://schemas.openxmlformats.org/presentationml/2006/ole">
            <mc:AlternateContent xmlns:mc="http://schemas.openxmlformats.org/markup-compatibility/2006">
              <mc:Choice xmlns:v="urn:schemas-microsoft-com:vml" Requires="v">
                <p:oleObj spid="_x0000_s861540" name="Equation" r:id="rId8" imgW="1473120" imgH="393480" progId="Equation.DSMT4">
                  <p:embed/>
                </p:oleObj>
              </mc:Choice>
              <mc:Fallback>
                <p:oleObj name="Equation" r:id="rId8" imgW="1473120" imgH="393480" progId="Equation.DSMT4">
                  <p:embed/>
                  <p:pic>
                    <p:nvPicPr>
                      <p:cNvPr id="0" name="Picture 4"/>
                      <p:cNvPicPr>
                        <a:picLocks noChangeAspect="1" noChangeArrowheads="1"/>
                      </p:cNvPicPr>
                      <p:nvPr/>
                    </p:nvPicPr>
                    <p:blipFill>
                      <a:blip r:embed="rId9"/>
                      <a:srcRect/>
                      <a:stretch>
                        <a:fillRect/>
                      </a:stretch>
                    </p:blipFill>
                    <p:spPr bwMode="auto">
                      <a:xfrm>
                        <a:off x="3563888" y="4005064"/>
                        <a:ext cx="3528392" cy="911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1189" name="Object 5"/>
          <p:cNvGraphicFramePr>
            <a:graphicFrameLocks noChangeAspect="1"/>
          </p:cNvGraphicFramePr>
          <p:nvPr>
            <p:extLst>
              <p:ext uri="{D42A27DB-BD31-4B8C-83A1-F6EECF244321}">
                <p14:modId xmlns:p14="http://schemas.microsoft.com/office/powerpoint/2010/main" val="3231660125"/>
              </p:ext>
            </p:extLst>
          </p:nvPr>
        </p:nvGraphicFramePr>
        <p:xfrm>
          <a:off x="3635896" y="4941168"/>
          <a:ext cx="3771900" cy="485775"/>
        </p:xfrm>
        <a:graphic>
          <a:graphicData uri="http://schemas.openxmlformats.org/presentationml/2006/ole">
            <mc:AlternateContent xmlns:mc="http://schemas.openxmlformats.org/markup-compatibility/2006">
              <mc:Choice xmlns:v="urn:schemas-microsoft-com:vml" Requires="v">
                <p:oleObj spid="_x0000_s861541" name="Equation" r:id="rId10" imgW="1612800" imgH="215640" progId="Equation.DSMT4">
                  <p:embed/>
                </p:oleObj>
              </mc:Choice>
              <mc:Fallback>
                <p:oleObj name="Equation" r:id="rId10" imgW="1612800" imgH="215640" progId="Equation.DSMT4">
                  <p:embed/>
                  <p:pic>
                    <p:nvPicPr>
                      <p:cNvPr id="0" name="Picture 5"/>
                      <p:cNvPicPr>
                        <a:picLocks noChangeAspect="1" noChangeArrowheads="1"/>
                      </p:cNvPicPr>
                      <p:nvPr/>
                    </p:nvPicPr>
                    <p:blipFill>
                      <a:blip r:embed="rId11"/>
                      <a:srcRect/>
                      <a:stretch>
                        <a:fillRect/>
                      </a:stretch>
                    </p:blipFill>
                    <p:spPr bwMode="auto">
                      <a:xfrm>
                        <a:off x="3635896" y="4941168"/>
                        <a:ext cx="37719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7236296" y="4077072"/>
            <a:ext cx="1512168" cy="830997"/>
          </a:xfrm>
          <a:prstGeom prst="rect">
            <a:avLst/>
          </a:prstGeom>
        </p:spPr>
        <p:txBody>
          <a:bodyPr wrap="square">
            <a:spAutoFit/>
          </a:bodyPr>
          <a:lstStyle/>
          <a:p>
            <a:r>
              <a:rPr lang="zh-CN" altLang="en-US" sz="2400" b="1" dirty="0" smtClean="0">
                <a:solidFill>
                  <a:srgbClr val="FFFFFF"/>
                </a:solidFill>
                <a:latin typeface="+mj-ea"/>
                <a:ea typeface="+mj-ea"/>
              </a:rPr>
              <a:t>边缘概率密度函数</a:t>
            </a:r>
            <a:endParaRPr lang="zh-CN" altLang="en-US" sz="2400" dirty="0">
              <a:latin typeface="+mj-ea"/>
              <a:ea typeface="+mj-ea"/>
            </a:endParaRPr>
          </a:p>
        </p:txBody>
      </p:sp>
      <p:sp>
        <p:nvSpPr>
          <p:cNvPr id="13" name="Text Box 5"/>
          <p:cNvSpPr txBox="1">
            <a:spLocks noChangeArrowheads="1"/>
          </p:cNvSpPr>
          <p:nvPr/>
        </p:nvSpPr>
        <p:spPr bwMode="auto">
          <a:xfrm>
            <a:off x="1268016" y="5669632"/>
            <a:ext cx="142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0" lang="zh-CN" altLang="en-US" sz="2400" b="1" dirty="0">
                <a:latin typeface="+mj-ea"/>
                <a:ea typeface="+mj-ea"/>
              </a:rPr>
              <a:t>并满足</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11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11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645790" y="1252686"/>
            <a:ext cx="7297737" cy="461665"/>
          </a:xfrm>
          <a:prstGeom prst="rect">
            <a:avLst/>
          </a:prstGeom>
          <a:noFill/>
          <a:ln w="9525">
            <a:noFill/>
            <a:miter lim="800000"/>
            <a:headEnd/>
            <a:tailEnd/>
          </a:ln>
          <a:effectLst/>
        </p:spPr>
        <p:txBody>
          <a:bodyPr>
            <a:spAutoFit/>
          </a:bodyPr>
          <a:lstStyle/>
          <a:p>
            <a:r>
              <a:rPr lang="zh-CN" sz="2400" b="1">
                <a:latin typeface="+mj-ea"/>
                <a:ea typeface="+mj-ea"/>
              </a:rPr>
              <a:t>回忆离散信源中单符号信源熵的定义：</a:t>
            </a:r>
          </a:p>
        </p:txBody>
      </p:sp>
      <p:graphicFrame>
        <p:nvGraphicFramePr>
          <p:cNvPr id="65540" name="Object 4"/>
          <p:cNvGraphicFramePr>
            <a:graphicFrameLocks noChangeAspect="1"/>
          </p:cNvGraphicFramePr>
          <p:nvPr>
            <p:extLst>
              <p:ext uri="{D42A27DB-BD31-4B8C-83A1-F6EECF244321}">
                <p14:modId xmlns:p14="http://schemas.microsoft.com/office/powerpoint/2010/main" val="3260704498"/>
              </p:ext>
            </p:extLst>
          </p:nvPr>
        </p:nvGraphicFramePr>
        <p:xfrm>
          <a:off x="2266627" y="1689248"/>
          <a:ext cx="4044950" cy="955675"/>
        </p:xfrm>
        <a:graphic>
          <a:graphicData uri="http://schemas.openxmlformats.org/presentationml/2006/ole">
            <mc:AlternateContent xmlns:mc="http://schemas.openxmlformats.org/markup-compatibility/2006">
              <mc:Choice xmlns:v="urn:schemas-microsoft-com:vml" Requires="v">
                <p:oleObj spid="_x0000_s731226" name="Equation" r:id="rId3" imgW="1828800" imgH="431640" progId="Equation.DSMT4">
                  <p:embed/>
                </p:oleObj>
              </mc:Choice>
              <mc:Fallback>
                <p:oleObj name="Equation" r:id="rId3" imgW="1828800" imgH="431640" progId="Equation.DSMT4">
                  <p:embed/>
                  <p:pic>
                    <p:nvPicPr>
                      <p:cNvPr id="0" name="Picture 2"/>
                      <p:cNvPicPr>
                        <a:picLocks noChangeAspect="1" noChangeArrowheads="1"/>
                      </p:cNvPicPr>
                      <p:nvPr/>
                    </p:nvPicPr>
                    <p:blipFill>
                      <a:blip r:embed="rId4"/>
                      <a:srcRect/>
                      <a:stretch>
                        <a:fillRect/>
                      </a:stretch>
                    </p:blipFill>
                    <p:spPr bwMode="auto">
                      <a:xfrm>
                        <a:off x="2266627" y="1689248"/>
                        <a:ext cx="4044950" cy="955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1" name="Rectangle 5"/>
          <p:cNvSpPr>
            <a:spLocks noChangeArrowheads="1"/>
          </p:cNvSpPr>
          <p:nvPr/>
        </p:nvSpPr>
        <p:spPr bwMode="auto">
          <a:xfrm>
            <a:off x="671314" y="2713186"/>
            <a:ext cx="7789118" cy="46166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zh-CN" sz="2400" b="1" dirty="0">
                <a:solidFill>
                  <a:srgbClr val="0000FF"/>
                </a:solidFill>
                <a:latin typeface="+mj-ea"/>
                <a:ea typeface="+mj-ea"/>
              </a:rPr>
              <a:t>问题</a:t>
            </a:r>
            <a:r>
              <a:rPr lang="zh-CN" sz="2400" b="1" dirty="0">
                <a:latin typeface="+mj-ea"/>
                <a:ea typeface="+mj-ea"/>
              </a:rPr>
              <a:t>：在连续信源中，能否直接套用离散信源的公式？</a:t>
            </a:r>
          </a:p>
        </p:txBody>
      </p:sp>
      <p:sp>
        <p:nvSpPr>
          <p:cNvPr id="65542" name="Rectangle 6"/>
          <p:cNvSpPr>
            <a:spLocks noChangeArrowheads="1"/>
          </p:cNvSpPr>
          <p:nvPr/>
        </p:nvSpPr>
        <p:spPr bwMode="auto">
          <a:xfrm>
            <a:off x="645790" y="3248173"/>
            <a:ext cx="8894762" cy="830997"/>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回答</a:t>
            </a:r>
            <a:r>
              <a:rPr lang="zh-CN" sz="2400" b="1" dirty="0">
                <a:latin typeface="+mj-ea"/>
                <a:ea typeface="+mj-ea"/>
              </a:rPr>
              <a:t>：不可以。因为在连续信源中，随机变量的取值有</a:t>
            </a:r>
          </a:p>
          <a:p>
            <a:r>
              <a:rPr lang="zh-CN" sz="2400" b="1" dirty="0">
                <a:latin typeface="+mj-ea"/>
                <a:ea typeface="+mj-ea"/>
              </a:rPr>
              <a:t>           无穷多种可能。每个具体取值的概率等于零。</a:t>
            </a:r>
          </a:p>
        </p:txBody>
      </p:sp>
      <p:sp>
        <p:nvSpPr>
          <p:cNvPr id="65544" name="Rectangle 8"/>
          <p:cNvSpPr>
            <a:spLocks noChangeArrowheads="1"/>
          </p:cNvSpPr>
          <p:nvPr/>
        </p:nvSpPr>
        <p:spPr bwMode="auto">
          <a:xfrm>
            <a:off x="743322" y="4354661"/>
            <a:ext cx="8005142" cy="1877437"/>
          </a:xfrm>
          <a:prstGeom prst="rect">
            <a:avLst/>
          </a:prstGeom>
          <a:noFill/>
          <a:ln w="9525">
            <a:noFill/>
            <a:miter lim="800000"/>
            <a:headEnd/>
            <a:tailEnd/>
          </a:ln>
          <a:effectLst/>
        </p:spPr>
        <p:txBody>
          <a:bodyPr wrap="square">
            <a:spAutoFit/>
          </a:bodyPr>
          <a:lstStyle/>
          <a:p>
            <a:pPr>
              <a:spcBef>
                <a:spcPts val="1200"/>
              </a:spcBef>
            </a:pPr>
            <a:r>
              <a:rPr lang="zh-CN" altLang="en-US" sz="2400" b="1" dirty="0" smtClean="0">
                <a:solidFill>
                  <a:srgbClr val="FF0000"/>
                </a:solidFill>
                <a:latin typeface="+mj-ea"/>
                <a:ea typeface="+mj-ea"/>
              </a:rPr>
              <a:t>计算连续信源熵的两种方案</a:t>
            </a:r>
            <a:r>
              <a:rPr lang="zh-CN" sz="2400" b="1" dirty="0" smtClean="0">
                <a:solidFill>
                  <a:srgbClr val="FF0000"/>
                </a:solidFill>
                <a:latin typeface="+mj-ea"/>
                <a:ea typeface="+mj-ea"/>
              </a:rPr>
              <a:t>：</a:t>
            </a:r>
            <a:endParaRPr lang="en-US" altLang="zh-CN" sz="2400" b="1" dirty="0" smtClean="0">
              <a:solidFill>
                <a:srgbClr val="FF0000"/>
              </a:solidFill>
              <a:latin typeface="+mj-ea"/>
              <a:ea typeface="+mj-ea"/>
            </a:endParaRPr>
          </a:p>
          <a:p>
            <a:pPr>
              <a:spcBef>
                <a:spcPts val="1200"/>
              </a:spcBef>
            </a:pPr>
            <a:r>
              <a:rPr lang="en-US" altLang="zh-CN" sz="2400" b="1" dirty="0" smtClean="0">
                <a:latin typeface="+mj-ea"/>
                <a:ea typeface="+mj-ea"/>
              </a:rPr>
              <a:t>1. </a:t>
            </a:r>
            <a:r>
              <a:rPr lang="zh-CN" altLang="en-US" sz="2400" b="1" dirty="0" smtClean="0">
                <a:latin typeface="+mj-ea"/>
                <a:ea typeface="+mj-ea"/>
              </a:rPr>
              <a:t>将</a:t>
            </a:r>
            <a:r>
              <a:rPr lang="zh-CN" altLang="en-US" sz="2400" b="1" dirty="0">
                <a:latin typeface="+mj-ea"/>
                <a:ea typeface="+mj-ea"/>
              </a:rPr>
              <a:t>连续信源数字化，再用离散熵</a:t>
            </a:r>
            <a:r>
              <a:rPr lang="zh-CN" altLang="en-US" sz="2400" b="1" dirty="0" smtClean="0">
                <a:latin typeface="+mj-ea"/>
                <a:ea typeface="+mj-ea"/>
              </a:rPr>
              <a:t>计算。</a:t>
            </a:r>
            <a:endParaRPr lang="en-US" altLang="zh-CN" sz="2400" b="1" dirty="0" smtClean="0">
              <a:latin typeface="+mj-ea"/>
              <a:ea typeface="+mj-ea"/>
            </a:endParaRPr>
          </a:p>
          <a:p>
            <a:pPr>
              <a:spcBef>
                <a:spcPts val="1200"/>
              </a:spcBef>
            </a:pPr>
            <a:r>
              <a:rPr lang="en-US" altLang="zh-CN" sz="2400" b="1" dirty="0" smtClean="0">
                <a:latin typeface="+mj-ea"/>
                <a:ea typeface="+mj-ea"/>
              </a:rPr>
              <a:t>2. </a:t>
            </a:r>
            <a:r>
              <a:rPr lang="zh-CN" altLang="en-US" sz="2400" b="1" dirty="0" smtClean="0">
                <a:latin typeface="+mj-ea"/>
                <a:ea typeface="+mj-ea"/>
              </a:rPr>
              <a:t>先</a:t>
            </a:r>
            <a:r>
              <a:rPr lang="zh-CN" altLang="en-US" sz="2400" b="1" dirty="0">
                <a:latin typeface="+mj-ea"/>
                <a:ea typeface="+mj-ea"/>
              </a:rPr>
              <a:t>进行抽样，成为时间离散信号。再把抽样序列看作量化单位△趋于</a:t>
            </a:r>
            <a:r>
              <a:rPr lang="en-US" altLang="zh-CN" sz="2400" b="1" dirty="0">
                <a:latin typeface="+mj-ea"/>
                <a:ea typeface="+mj-ea"/>
              </a:rPr>
              <a:t>0</a:t>
            </a:r>
            <a:r>
              <a:rPr lang="zh-CN" altLang="en-US" sz="2400" b="1" dirty="0">
                <a:latin typeface="+mj-ea"/>
                <a:ea typeface="+mj-ea"/>
              </a:rPr>
              <a:t>时的情况，然后定义计算信源熵</a:t>
            </a:r>
            <a:r>
              <a:rPr lang="zh-CN" altLang="en-US" sz="2400" b="1" dirty="0" smtClean="0">
                <a:latin typeface="+mj-ea"/>
                <a:ea typeface="+mj-ea"/>
              </a:rPr>
              <a:t>。</a:t>
            </a:r>
            <a:endParaRPr lang="zh-CN" sz="2400" b="1" dirty="0">
              <a:latin typeface="+mj-ea"/>
              <a:ea typeface="+mj-ea"/>
            </a:endParaRPr>
          </a:p>
        </p:txBody>
      </p:sp>
      <p:sp>
        <p:nvSpPr>
          <p:cNvPr id="21" name="标题 20"/>
          <p:cNvSpPr>
            <a:spLocks noGrp="1"/>
          </p:cNvSpPr>
          <p:nvPr>
            <p:ph type="title"/>
          </p:nvPr>
        </p:nvSpPr>
        <p:spPr/>
        <p:txBody>
          <a:bodyPr/>
          <a:lstStyle/>
          <a:p>
            <a:r>
              <a:rPr lang="zh-CN" altLang="en-US" dirty="0" smtClean="0"/>
              <a:t>连续信源的熵如何计算</a:t>
            </a:r>
            <a:endParaRPr lang="zh-CN" altLang="en-US" dirty="0"/>
          </a:p>
        </p:txBody>
      </p:sp>
      <p:pic>
        <p:nvPicPr>
          <p:cNvPr id="647229" name="Picture 61" descr="http://www.iconpng.com/png/detailed-3d/checkma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10" y="5301208"/>
            <a:ext cx="858882" cy="858883"/>
          </a:xfrm>
          <a:prstGeom prst="rect">
            <a:avLst/>
          </a:prstGeom>
          <a:noFill/>
          <a:extLst>
            <a:ext uri="{909E8E84-426E-40DD-AFC4-6F175D3DCCD1}">
              <a14:hiddenFill xmlns:a14="http://schemas.microsoft.com/office/drawing/2010/main">
                <a:solidFill>
                  <a:srgbClr val="FFFFFF"/>
                </a:solidFill>
              </a14:hiddenFill>
            </a:ext>
          </a:extLst>
        </p:spPr>
      </p:pic>
      <p:sp>
        <p:nvSpPr>
          <p:cNvPr id="9" name="灯片编号占位符 5"/>
          <p:cNvSpPr>
            <a:spLocks noGrp="1"/>
          </p:cNvSpPr>
          <p:nvPr>
            <p:ph type="sldNum" sz="quarter" idx="12"/>
          </p:nvPr>
        </p:nvSpPr>
        <p:spPr>
          <a:xfrm>
            <a:off x="8407846" y="6556200"/>
            <a:ext cx="628650" cy="257176"/>
          </a:xfrm>
        </p:spPr>
        <p:txBody>
          <a:bodyPr/>
          <a:lstStyle/>
          <a:p>
            <a:fld id="{C9888363-AE75-4A80-851B-B5AF93E082B2}" type="slidenum">
              <a:rPr lang="en-US" altLang="zh-CN" smtClean="0"/>
              <a:pPr/>
              <a:t>71</a:t>
            </a:fld>
            <a:endParaRPr lang="en-US" altLang="zh-CN" dirty="0"/>
          </a:p>
        </p:txBody>
      </p:sp>
    </p:spTree>
    <p:extLst>
      <p:ext uri="{BB962C8B-B14F-4D97-AF65-F5344CB8AC3E}">
        <p14:creationId xmlns:p14="http://schemas.microsoft.com/office/powerpoint/2010/main" val="30207782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wipe(left)">
                                      <p:cBhvr>
                                        <p:cTn id="7" dur="10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42"/>
                                        </p:tgtEl>
                                        <p:attrNameLst>
                                          <p:attrName>style.visibility</p:attrName>
                                        </p:attrNameLst>
                                      </p:cBhvr>
                                      <p:to>
                                        <p:strVal val="visible"/>
                                      </p:to>
                                    </p:set>
                                    <p:animEffect transition="in" filter="wipe(left)">
                                      <p:cBhvr>
                                        <p:cTn id="12" dur="1000"/>
                                        <p:tgtEl>
                                          <p:spTgt spid="655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5544"/>
                                        </p:tgtEl>
                                        <p:attrNameLst>
                                          <p:attrName>style.visibility</p:attrName>
                                        </p:attrNameLst>
                                      </p:cBhvr>
                                      <p:to>
                                        <p:strVal val="visible"/>
                                      </p:to>
                                    </p:set>
                                    <p:animEffect transition="in" filter="wipe(down)">
                                      <p:cBhvr>
                                        <p:cTn id="17" dur="500"/>
                                        <p:tgtEl>
                                          <p:spTgt spid="655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47229"/>
                                        </p:tgtEl>
                                        <p:attrNameLst>
                                          <p:attrName>style.visibility</p:attrName>
                                        </p:attrNameLst>
                                      </p:cBhvr>
                                      <p:to>
                                        <p:strVal val="visible"/>
                                      </p:to>
                                    </p:set>
                                    <p:anim calcmode="lin" valueType="num">
                                      <p:cBhvr additive="base">
                                        <p:cTn id="22" dur="500" fill="hold"/>
                                        <p:tgtEl>
                                          <p:spTgt spid="647229"/>
                                        </p:tgtEl>
                                        <p:attrNameLst>
                                          <p:attrName>ppt_x</p:attrName>
                                        </p:attrNameLst>
                                      </p:cBhvr>
                                      <p:tavLst>
                                        <p:tav tm="0">
                                          <p:val>
                                            <p:strVal val="#ppt_x"/>
                                          </p:val>
                                        </p:tav>
                                        <p:tav tm="100000">
                                          <p:val>
                                            <p:strVal val="#ppt_x"/>
                                          </p:val>
                                        </p:tav>
                                      </p:tavLst>
                                    </p:anim>
                                    <p:anim calcmode="lin" valueType="num">
                                      <p:cBhvr additive="base">
                                        <p:cTn id="23" dur="500" fill="hold"/>
                                        <p:tgtEl>
                                          <p:spTgt spid="647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autoUpdateAnimBg="0"/>
      <p:bldP spid="65542" grpId="0" autoUpdateAnimBg="0"/>
      <p:bldP spid="6554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11560" y="1340768"/>
            <a:ext cx="7815262" cy="2098675"/>
            <a:chOff x="0" y="0"/>
            <a:chExt cx="4923" cy="1322"/>
          </a:xfrm>
        </p:grpSpPr>
        <p:sp>
          <p:nvSpPr>
            <p:cNvPr id="65544" name="Rectangle 8"/>
            <p:cNvSpPr>
              <a:spLocks noChangeArrowheads="1"/>
            </p:cNvSpPr>
            <p:nvPr/>
          </p:nvSpPr>
          <p:spPr bwMode="auto">
            <a:xfrm>
              <a:off x="0" y="0"/>
              <a:ext cx="4832" cy="29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400" b="1" dirty="0" smtClean="0">
                  <a:solidFill>
                    <a:srgbClr val="0000FF"/>
                  </a:solidFill>
                  <a:latin typeface="+mj-ea"/>
                  <a:ea typeface="+mj-ea"/>
                </a:rPr>
                <a:t>思路</a:t>
              </a:r>
              <a:r>
                <a:rPr lang="zh-CN" sz="2400" b="1" dirty="0" smtClean="0">
                  <a:latin typeface="+mj-ea"/>
                  <a:ea typeface="+mj-ea"/>
                </a:rPr>
                <a:t>：</a:t>
              </a:r>
              <a:r>
                <a:rPr lang="zh-CN" sz="2400" b="1" dirty="0">
                  <a:latin typeface="+mj-ea"/>
                  <a:ea typeface="+mj-ea"/>
                </a:rPr>
                <a:t>将连续信源转化为离散信源后取极限进行计算。</a:t>
              </a:r>
            </a:p>
          </p:txBody>
        </p:sp>
        <p:grpSp>
          <p:nvGrpSpPr>
            <p:cNvPr id="3" name="Group 9"/>
            <p:cNvGrpSpPr>
              <a:grpSpLocks/>
            </p:cNvGrpSpPr>
            <p:nvPr/>
          </p:nvGrpSpPr>
          <p:grpSpPr bwMode="auto">
            <a:xfrm>
              <a:off x="15" y="382"/>
              <a:ext cx="2936" cy="334"/>
              <a:chOff x="0" y="0"/>
              <a:chExt cx="2936" cy="334"/>
            </a:xfrm>
          </p:grpSpPr>
          <p:sp>
            <p:nvSpPr>
              <p:cNvPr id="65546" name="Rectangle 10"/>
              <p:cNvSpPr>
                <a:spLocks noChangeArrowheads="1"/>
              </p:cNvSpPr>
              <p:nvPr/>
            </p:nvSpPr>
            <p:spPr bwMode="auto">
              <a:xfrm>
                <a:off x="0" y="0"/>
                <a:ext cx="2272" cy="291"/>
              </a:xfrm>
              <a:prstGeom prst="rect">
                <a:avLst/>
              </a:prstGeom>
              <a:noFill/>
              <a:ln w="9525">
                <a:noFill/>
                <a:miter lim="800000"/>
                <a:headEnd/>
                <a:tailEnd/>
              </a:ln>
              <a:effectLst/>
            </p:spPr>
            <p:txBody>
              <a:bodyPr>
                <a:spAutoFit/>
              </a:bodyPr>
              <a:lstStyle/>
              <a:p>
                <a:r>
                  <a:rPr lang="zh-CN" sz="2400" b="1" dirty="0">
                    <a:solidFill>
                      <a:srgbClr val="C00000"/>
                    </a:solidFill>
                    <a:latin typeface="+mj-ea"/>
                    <a:ea typeface="+mj-ea"/>
                  </a:rPr>
                  <a:t>连续信源</a:t>
                </a:r>
              </a:p>
            </p:txBody>
          </p:sp>
          <p:graphicFrame>
            <p:nvGraphicFramePr>
              <p:cNvPr id="65547" name="Object 11"/>
              <p:cNvGraphicFramePr>
                <a:graphicFrameLocks noChangeAspect="1"/>
              </p:cNvGraphicFramePr>
              <p:nvPr>
                <p:extLst>
                  <p:ext uri="{D42A27DB-BD31-4B8C-83A1-F6EECF244321}">
                    <p14:modId xmlns:p14="http://schemas.microsoft.com/office/powerpoint/2010/main" val="3456146275"/>
                  </p:ext>
                </p:extLst>
              </p:nvPr>
            </p:nvGraphicFramePr>
            <p:xfrm>
              <a:off x="1970" y="52"/>
              <a:ext cx="510" cy="282"/>
            </p:xfrm>
            <a:graphic>
              <a:graphicData uri="http://schemas.openxmlformats.org/presentationml/2006/ole">
                <mc:AlternateContent xmlns:mc="http://schemas.openxmlformats.org/markup-compatibility/2006">
                  <mc:Choice xmlns:v="urn:schemas-microsoft-com:vml" Requires="v">
                    <p:oleObj spid="_x0000_s660179" name="Equation" r:id="rId3" imgW="368280" imgH="203040" progId="Equation.DSMT4">
                      <p:embed/>
                    </p:oleObj>
                  </mc:Choice>
                  <mc:Fallback>
                    <p:oleObj name="Equation" r:id="rId3" imgW="368280" imgH="203040" progId="Equation.DSMT4">
                      <p:embed/>
                      <p:pic>
                        <p:nvPicPr>
                          <p:cNvPr id="0" name="Picture 18"/>
                          <p:cNvPicPr>
                            <a:picLocks noChangeAspect="1" noChangeArrowheads="1"/>
                          </p:cNvPicPr>
                          <p:nvPr/>
                        </p:nvPicPr>
                        <p:blipFill>
                          <a:blip r:embed="rId4"/>
                          <a:srcRect/>
                          <a:stretch>
                            <a:fillRect/>
                          </a:stretch>
                        </p:blipFill>
                        <p:spPr bwMode="auto">
                          <a:xfrm>
                            <a:off x="1970" y="52"/>
                            <a:ext cx="510"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8" name="Rectangle 12"/>
              <p:cNvSpPr>
                <a:spLocks noChangeArrowheads="1"/>
              </p:cNvSpPr>
              <p:nvPr/>
            </p:nvSpPr>
            <p:spPr bwMode="auto">
              <a:xfrm>
                <a:off x="1041" y="0"/>
                <a:ext cx="1895" cy="291"/>
              </a:xfrm>
              <a:prstGeom prst="rect">
                <a:avLst/>
              </a:prstGeom>
              <a:noFill/>
              <a:ln w="9525">
                <a:noFill/>
                <a:miter lim="800000"/>
                <a:headEnd/>
                <a:tailEnd/>
              </a:ln>
              <a:effectLst/>
            </p:spPr>
            <p:txBody>
              <a:bodyPr>
                <a:spAutoFit/>
              </a:bodyPr>
              <a:lstStyle/>
              <a:p>
                <a:r>
                  <a:rPr lang="zh-CN" sz="2400" b="1" dirty="0">
                    <a:latin typeface="+mj-ea"/>
                    <a:ea typeface="+mj-ea"/>
                  </a:rPr>
                  <a:t>取值范围</a:t>
                </a:r>
              </a:p>
            </p:txBody>
          </p:sp>
        </p:grpSp>
        <p:grpSp>
          <p:nvGrpSpPr>
            <p:cNvPr id="4" name="Group 13"/>
            <p:cNvGrpSpPr>
              <a:grpSpLocks/>
            </p:cNvGrpSpPr>
            <p:nvPr/>
          </p:nvGrpSpPr>
          <p:grpSpPr bwMode="auto">
            <a:xfrm>
              <a:off x="16" y="674"/>
              <a:ext cx="2272" cy="616"/>
              <a:chOff x="0" y="-128"/>
              <a:chExt cx="2272" cy="616"/>
            </a:xfrm>
          </p:grpSpPr>
          <p:sp>
            <p:nvSpPr>
              <p:cNvPr id="65550" name="Rectangle 14"/>
              <p:cNvSpPr>
                <a:spLocks noChangeArrowheads="1"/>
              </p:cNvSpPr>
              <p:nvPr/>
            </p:nvSpPr>
            <p:spPr bwMode="auto">
              <a:xfrm>
                <a:off x="0" y="197"/>
                <a:ext cx="2272" cy="291"/>
              </a:xfrm>
              <a:prstGeom prst="rect">
                <a:avLst/>
              </a:prstGeom>
              <a:noFill/>
              <a:ln w="9525">
                <a:noFill/>
                <a:miter lim="800000"/>
                <a:headEnd/>
                <a:tailEnd/>
              </a:ln>
              <a:effectLst/>
            </p:spPr>
            <p:txBody>
              <a:bodyPr>
                <a:spAutoFit/>
              </a:bodyPr>
              <a:lstStyle/>
              <a:p>
                <a:r>
                  <a:rPr lang="zh-CN" sz="2400" b="1" dirty="0">
                    <a:solidFill>
                      <a:srgbClr val="C00000"/>
                    </a:solidFill>
                    <a:latin typeface="+mj-ea"/>
                    <a:ea typeface="+mj-ea"/>
                  </a:rPr>
                  <a:t>离散信源</a:t>
                </a:r>
              </a:p>
            </p:txBody>
          </p:sp>
          <p:sp>
            <p:nvSpPr>
              <p:cNvPr id="65551" name="AutoShape 15"/>
              <p:cNvSpPr>
                <a:spLocks noChangeArrowheads="1"/>
              </p:cNvSpPr>
              <p:nvPr/>
            </p:nvSpPr>
            <p:spPr bwMode="auto">
              <a:xfrm rot="5400000">
                <a:off x="266" y="-69"/>
                <a:ext cx="326" cy="207"/>
              </a:xfrm>
              <a:prstGeom prst="rightArrow">
                <a:avLst>
                  <a:gd name="adj1" fmla="val 50000"/>
                  <a:gd name="adj2" fmla="val 5522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sz="2400" b="1">
                  <a:latin typeface="+mj-ea"/>
                  <a:ea typeface="+mj-ea"/>
                </a:endParaRPr>
              </a:p>
            </p:txBody>
          </p:sp>
        </p:grpSp>
        <p:sp>
          <p:nvSpPr>
            <p:cNvPr id="65552" name="Rectangle 16"/>
            <p:cNvSpPr>
              <a:spLocks noChangeArrowheads="1"/>
            </p:cNvSpPr>
            <p:nvPr/>
          </p:nvSpPr>
          <p:spPr bwMode="auto">
            <a:xfrm>
              <a:off x="1056" y="799"/>
              <a:ext cx="3867" cy="523"/>
            </a:xfrm>
            <a:prstGeom prst="rect">
              <a:avLst/>
            </a:prstGeom>
            <a:noFill/>
            <a:ln w="9525">
              <a:noFill/>
              <a:miter lim="800000"/>
              <a:headEnd/>
              <a:tailEnd/>
            </a:ln>
            <a:effectLst/>
          </p:spPr>
          <p:txBody>
            <a:bodyPr wrap="square">
              <a:spAutoFit/>
            </a:bodyPr>
            <a:lstStyle/>
            <a:p>
              <a:r>
                <a:rPr lang="zh-CN" sz="2400" b="1" dirty="0">
                  <a:latin typeface="+mj-ea"/>
                  <a:ea typeface="+mj-ea"/>
                </a:rPr>
                <a:t>将         划分为   个小区间，用小区间内的一个点代表整个小区间</a:t>
              </a:r>
              <a:r>
                <a:rPr lang="zh-CN" sz="2400" b="1" dirty="0" smtClean="0">
                  <a:latin typeface="+mj-ea"/>
                  <a:ea typeface="+mj-ea"/>
                </a:rPr>
                <a:t>。</a:t>
              </a:r>
              <a:r>
                <a:rPr lang="zh-CN" altLang="en-US" sz="2400" b="1" dirty="0" smtClean="0">
                  <a:latin typeface="+mj-ea"/>
                  <a:ea typeface="+mj-ea"/>
                </a:rPr>
                <a:t>（</a:t>
              </a:r>
              <a:r>
                <a:rPr lang="zh-CN" altLang="en-US" sz="2400" b="1" dirty="0" smtClean="0">
                  <a:solidFill>
                    <a:srgbClr val="FF0000"/>
                  </a:solidFill>
                  <a:latin typeface="+mj-ea"/>
                  <a:ea typeface="+mj-ea"/>
                </a:rPr>
                <a:t>将取值离散化</a:t>
              </a:r>
              <a:r>
                <a:rPr lang="zh-CN" altLang="en-US" sz="2400" b="1" dirty="0" smtClean="0">
                  <a:latin typeface="+mj-ea"/>
                  <a:ea typeface="+mj-ea"/>
                </a:rPr>
                <a:t>）</a:t>
              </a:r>
              <a:endParaRPr lang="zh-CN" sz="2400" b="1" dirty="0">
                <a:latin typeface="+mj-ea"/>
                <a:ea typeface="+mj-ea"/>
              </a:endParaRPr>
            </a:p>
          </p:txBody>
        </p:sp>
        <p:graphicFrame>
          <p:nvGraphicFramePr>
            <p:cNvPr id="65553" name="Object 17"/>
            <p:cNvGraphicFramePr>
              <a:graphicFrameLocks noChangeAspect="1"/>
            </p:cNvGraphicFramePr>
            <p:nvPr>
              <p:extLst>
                <p:ext uri="{D42A27DB-BD31-4B8C-83A1-F6EECF244321}">
                  <p14:modId xmlns:p14="http://schemas.microsoft.com/office/powerpoint/2010/main" val="708828631"/>
                </p:ext>
              </p:extLst>
            </p:nvPr>
          </p:nvGraphicFramePr>
          <p:xfrm>
            <a:off x="1354" y="835"/>
            <a:ext cx="510" cy="282"/>
          </p:xfrm>
          <a:graphic>
            <a:graphicData uri="http://schemas.openxmlformats.org/presentationml/2006/ole">
              <mc:AlternateContent xmlns:mc="http://schemas.openxmlformats.org/markup-compatibility/2006">
                <mc:Choice xmlns:v="urn:schemas-microsoft-com:vml" Requires="v">
                  <p:oleObj spid="_x0000_s660180" name="Equation" r:id="rId5" imgW="368280" imgH="203040" progId="Equation.DSMT4">
                    <p:embed/>
                  </p:oleObj>
                </mc:Choice>
                <mc:Fallback>
                  <p:oleObj name="Equation" r:id="rId5" imgW="368280" imgH="203040" progId="Equation.DSMT4">
                    <p:embed/>
                    <p:pic>
                      <p:nvPicPr>
                        <p:cNvPr id="0" name="Picture 19"/>
                        <p:cNvPicPr>
                          <a:picLocks noChangeAspect="1" noChangeArrowheads="1"/>
                        </p:cNvPicPr>
                        <p:nvPr/>
                      </p:nvPicPr>
                      <p:blipFill>
                        <a:blip r:embed="rId6"/>
                        <a:srcRect/>
                        <a:stretch>
                          <a:fillRect/>
                        </a:stretch>
                      </p:blipFill>
                      <p:spPr bwMode="auto">
                        <a:xfrm>
                          <a:off x="1354" y="835"/>
                          <a:ext cx="510"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4" name="Object 18"/>
            <p:cNvGraphicFramePr>
              <a:graphicFrameLocks noChangeAspect="1"/>
            </p:cNvGraphicFramePr>
            <p:nvPr>
              <p:extLst>
                <p:ext uri="{D42A27DB-BD31-4B8C-83A1-F6EECF244321}">
                  <p14:modId xmlns:p14="http://schemas.microsoft.com/office/powerpoint/2010/main" val="610631834"/>
                </p:ext>
              </p:extLst>
            </p:nvPr>
          </p:nvGraphicFramePr>
          <p:xfrm>
            <a:off x="2382" y="871"/>
            <a:ext cx="176" cy="194"/>
          </p:xfrm>
          <a:graphic>
            <a:graphicData uri="http://schemas.openxmlformats.org/presentationml/2006/ole">
              <mc:AlternateContent xmlns:mc="http://schemas.openxmlformats.org/markup-compatibility/2006">
                <mc:Choice xmlns:v="urn:schemas-microsoft-com:vml" Requires="v">
                  <p:oleObj spid="_x0000_s660181" name="Equation" r:id="rId7" imgW="126720" imgH="139680" progId="Equation.DSMT4">
                    <p:embed/>
                  </p:oleObj>
                </mc:Choice>
                <mc:Fallback>
                  <p:oleObj name="Equation" r:id="rId7" imgW="126720" imgH="139680" progId="Equation.DSMT4">
                    <p:embed/>
                    <p:pic>
                      <p:nvPicPr>
                        <p:cNvPr id="0" name="Picture 20"/>
                        <p:cNvPicPr>
                          <a:picLocks noChangeAspect="1" noChangeArrowheads="1"/>
                        </p:cNvPicPr>
                        <p:nvPr/>
                      </p:nvPicPr>
                      <p:blipFill>
                        <a:blip r:embed="rId8"/>
                        <a:srcRect/>
                        <a:stretch>
                          <a:fillRect/>
                        </a:stretch>
                      </p:blipFill>
                      <p:spPr bwMode="auto">
                        <a:xfrm>
                          <a:off x="2382" y="871"/>
                          <a:ext cx="176" cy="19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 name="标题 20"/>
          <p:cNvSpPr>
            <a:spLocks noGrp="1"/>
          </p:cNvSpPr>
          <p:nvPr>
            <p:ph type="title"/>
          </p:nvPr>
        </p:nvSpPr>
        <p:spPr/>
        <p:txBody>
          <a:bodyPr/>
          <a:lstStyle/>
          <a:p>
            <a:r>
              <a:rPr lang="zh-CN" altLang="en-US" dirty="0" smtClean="0"/>
              <a:t>连续信源的熵的计算</a:t>
            </a:r>
            <a:endParaRPr lang="zh-CN" altLang="en-US" dirty="0"/>
          </a:p>
        </p:txBody>
      </p:sp>
      <p:sp>
        <p:nvSpPr>
          <p:cNvPr id="17" name="矩形 16"/>
          <p:cNvSpPr/>
          <p:nvPr/>
        </p:nvSpPr>
        <p:spPr>
          <a:xfrm>
            <a:off x="721346" y="3573735"/>
            <a:ext cx="3456384" cy="23042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aphicFrame>
        <p:nvGraphicFramePr>
          <p:cNvPr id="18" name="Object 4"/>
          <p:cNvGraphicFramePr>
            <a:graphicFrameLocks noChangeAspect="1"/>
          </p:cNvGraphicFramePr>
          <p:nvPr>
            <p:extLst>
              <p:ext uri="{D42A27DB-BD31-4B8C-83A1-F6EECF244321}">
                <p14:modId xmlns:p14="http://schemas.microsoft.com/office/powerpoint/2010/main" val="691258764"/>
              </p:ext>
            </p:extLst>
          </p:nvPr>
        </p:nvGraphicFramePr>
        <p:xfrm>
          <a:off x="721619" y="3573016"/>
          <a:ext cx="3384103" cy="2409790"/>
        </p:xfrm>
        <a:graphic>
          <a:graphicData uri="http://schemas.openxmlformats.org/presentationml/2006/ole">
            <mc:AlternateContent xmlns:mc="http://schemas.openxmlformats.org/markup-compatibility/2006">
              <mc:Choice xmlns:v="urn:schemas-microsoft-com:vml" Requires="v">
                <p:oleObj spid="_x0000_s660182" name="Visio" r:id="rId9" imgW="3581550" imgH="2531044" progId="Visio.Drawing.11">
                  <p:embed/>
                </p:oleObj>
              </mc:Choice>
              <mc:Fallback>
                <p:oleObj name="Visio" r:id="rId9" imgW="3581550" imgH="2531044" progId="Visio.Drawing.11">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1619" y="3573016"/>
                        <a:ext cx="3384103" cy="24097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587225050"/>
              </p:ext>
            </p:extLst>
          </p:nvPr>
        </p:nvGraphicFramePr>
        <p:xfrm>
          <a:off x="1979712" y="5877991"/>
          <a:ext cx="1211263" cy="790575"/>
        </p:xfrm>
        <a:graphic>
          <a:graphicData uri="http://schemas.openxmlformats.org/presentationml/2006/ole">
            <mc:AlternateContent xmlns:mc="http://schemas.openxmlformats.org/markup-compatibility/2006">
              <mc:Choice xmlns:v="urn:schemas-microsoft-com:vml" Requires="v">
                <p:oleObj spid="_x0000_s660183" name="Equation" r:id="rId11" imgW="622080" imgH="406080" progId="Equation.DSMT4">
                  <p:embed/>
                </p:oleObj>
              </mc:Choice>
              <mc:Fallback>
                <p:oleObj name="Equation" r:id="rId11" imgW="622080" imgH="406080" progId="Equation.DSMT4">
                  <p:embed/>
                  <p:pic>
                    <p:nvPicPr>
                      <p:cNvPr id="0" name="Picture 23"/>
                      <p:cNvPicPr>
                        <a:picLocks noChangeAspect="1" noChangeArrowheads="1"/>
                      </p:cNvPicPr>
                      <p:nvPr/>
                    </p:nvPicPr>
                    <p:blipFill>
                      <a:blip r:embed="rId12"/>
                      <a:srcRect/>
                      <a:stretch>
                        <a:fillRect/>
                      </a:stretch>
                    </p:blipFill>
                    <p:spPr bwMode="auto">
                      <a:xfrm>
                        <a:off x="1979712" y="5877991"/>
                        <a:ext cx="1211263" cy="790575"/>
                      </a:xfrm>
                      <a:prstGeom prst="rect">
                        <a:avLst/>
                      </a:prstGeom>
                      <a:noFill/>
                      <a:extLst/>
                    </p:spPr>
                  </p:pic>
                </p:oleObj>
              </mc:Fallback>
            </mc:AlternateContent>
          </a:graphicData>
        </a:graphic>
      </p:graphicFrame>
      <p:graphicFrame>
        <p:nvGraphicFramePr>
          <p:cNvPr id="659480" name="Object 24"/>
          <p:cNvGraphicFramePr>
            <a:graphicFrameLocks noChangeAspect="1"/>
          </p:cNvGraphicFramePr>
          <p:nvPr/>
        </p:nvGraphicFramePr>
        <p:xfrm>
          <a:off x="2482677" y="4009702"/>
          <a:ext cx="542925" cy="1292225"/>
        </p:xfrm>
        <a:graphic>
          <a:graphicData uri="http://schemas.openxmlformats.org/presentationml/2006/ole">
            <mc:AlternateContent xmlns:mc="http://schemas.openxmlformats.org/markup-compatibility/2006">
              <mc:Choice xmlns:v="urn:schemas-microsoft-com:vml" Requires="v">
                <p:oleObj spid="_x0000_s660184" name="Visio" r:id="rId13" imgW="507489" imgH="1078115" progId="Visio.Drawing.11">
                  <p:embed/>
                </p:oleObj>
              </mc:Choice>
              <mc:Fallback>
                <p:oleObj name="Visio" r:id="rId13" imgW="507489" imgH="1078115" progId="Visio.Drawing.11">
                  <p:embed/>
                  <p:pic>
                    <p:nvPicPr>
                      <p:cNvPr id="0"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2677" y="4009702"/>
                        <a:ext cx="542925" cy="1292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9481" name="Object 25"/>
          <p:cNvGraphicFramePr>
            <a:graphicFrameLocks noChangeAspect="1"/>
          </p:cNvGraphicFramePr>
          <p:nvPr>
            <p:extLst>
              <p:ext uri="{D42A27DB-BD31-4B8C-83A1-F6EECF244321}">
                <p14:modId xmlns:p14="http://schemas.microsoft.com/office/powerpoint/2010/main" val="2616019251"/>
              </p:ext>
            </p:extLst>
          </p:nvPr>
        </p:nvGraphicFramePr>
        <p:xfrm>
          <a:off x="4465762" y="4221088"/>
          <a:ext cx="4355976" cy="1252231"/>
        </p:xfrm>
        <a:graphic>
          <a:graphicData uri="http://schemas.openxmlformats.org/presentationml/2006/ole">
            <mc:AlternateContent xmlns:mc="http://schemas.openxmlformats.org/markup-compatibility/2006">
              <mc:Choice xmlns:v="urn:schemas-microsoft-com:vml" Requires="v">
                <p:oleObj spid="_x0000_s660185" name="Equation" r:id="rId15" imgW="1803240" imgH="558720" progId="Equation.DSMT4">
                  <p:embed/>
                </p:oleObj>
              </mc:Choice>
              <mc:Fallback>
                <p:oleObj name="Equation" r:id="rId15" imgW="1803240" imgH="558720" progId="Equation.DSMT4">
                  <p:embed/>
                  <p:pic>
                    <p:nvPicPr>
                      <p:cNvPr id="0" name="Picture 25"/>
                      <p:cNvPicPr>
                        <a:picLocks noChangeAspect="1" noChangeArrowheads="1"/>
                      </p:cNvPicPr>
                      <p:nvPr/>
                    </p:nvPicPr>
                    <p:blipFill>
                      <a:blip r:embed="rId16"/>
                      <a:srcRect/>
                      <a:stretch>
                        <a:fillRect/>
                      </a:stretch>
                    </p:blipFill>
                    <p:spPr bwMode="auto">
                      <a:xfrm>
                        <a:off x="4465762" y="4221088"/>
                        <a:ext cx="4355976" cy="1252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9482" name="Object 26"/>
          <p:cNvGraphicFramePr>
            <a:graphicFrameLocks noChangeAspect="1"/>
          </p:cNvGraphicFramePr>
          <p:nvPr>
            <p:extLst>
              <p:ext uri="{D42A27DB-BD31-4B8C-83A1-F6EECF244321}">
                <p14:modId xmlns:p14="http://schemas.microsoft.com/office/powerpoint/2010/main" val="2724405789"/>
              </p:ext>
            </p:extLst>
          </p:nvPr>
        </p:nvGraphicFramePr>
        <p:xfrm>
          <a:off x="4465762" y="5661248"/>
          <a:ext cx="1872208" cy="640174"/>
        </p:xfrm>
        <a:graphic>
          <a:graphicData uri="http://schemas.openxmlformats.org/presentationml/2006/ole">
            <mc:AlternateContent xmlns:mc="http://schemas.openxmlformats.org/markup-compatibility/2006">
              <mc:Choice xmlns:v="urn:schemas-microsoft-com:vml" Requires="v">
                <p:oleObj spid="_x0000_s660186" name="Equation" r:id="rId17" imgW="634680" imgH="228600" progId="Equation.DSMT4">
                  <p:embed/>
                </p:oleObj>
              </mc:Choice>
              <mc:Fallback>
                <p:oleObj name="Equation" r:id="rId17" imgW="634680" imgH="228600" progId="Equation.DSMT4">
                  <p:embed/>
                  <p:pic>
                    <p:nvPicPr>
                      <p:cNvPr id="0" name="Picture 26"/>
                      <p:cNvPicPr>
                        <a:picLocks noChangeAspect="1" noChangeArrowheads="1"/>
                      </p:cNvPicPr>
                      <p:nvPr/>
                    </p:nvPicPr>
                    <p:blipFill>
                      <a:blip r:embed="rId18"/>
                      <a:srcRect/>
                      <a:stretch>
                        <a:fillRect/>
                      </a:stretch>
                    </p:blipFill>
                    <p:spPr bwMode="auto">
                      <a:xfrm>
                        <a:off x="4465762" y="5661248"/>
                        <a:ext cx="1872208" cy="640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3"/>
          <p:cNvSpPr txBox="1">
            <a:spLocks noChangeArrowheads="1"/>
          </p:cNvSpPr>
          <p:nvPr/>
        </p:nvSpPr>
        <p:spPr bwMode="auto">
          <a:xfrm>
            <a:off x="4321746" y="3573016"/>
            <a:ext cx="491031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altLang="en-US" sz="2400" b="1" dirty="0">
                <a:latin typeface="+mj-ea"/>
                <a:ea typeface="+mj-ea"/>
              </a:rPr>
              <a:t>则变量落在第</a:t>
            </a:r>
            <a:r>
              <a:rPr lang="en-US" altLang="zh-CN" sz="2400" b="1" i="1" dirty="0" err="1">
                <a:latin typeface="Times New Roman" pitchFamily="18" charset="0"/>
                <a:ea typeface="+mj-ea"/>
                <a:cs typeface="Times New Roman" pitchFamily="18" charset="0"/>
              </a:rPr>
              <a:t>i</a:t>
            </a:r>
            <a:r>
              <a:rPr lang="zh-CN" altLang="en-US" sz="2400" b="1" dirty="0">
                <a:latin typeface="+mj-ea"/>
                <a:ea typeface="+mj-ea"/>
              </a:rPr>
              <a:t>个小区间的概率为：</a:t>
            </a:r>
          </a:p>
        </p:txBody>
      </p:sp>
      <p:sp>
        <p:nvSpPr>
          <p:cNvPr id="24" name="Text Box 4"/>
          <p:cNvSpPr txBox="1">
            <a:spLocks noChangeArrowheads="1"/>
          </p:cNvSpPr>
          <p:nvPr/>
        </p:nvSpPr>
        <p:spPr bwMode="auto">
          <a:xfrm>
            <a:off x="6419602" y="5718200"/>
            <a:ext cx="2006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0" lang="zh-CN" altLang="en-US" sz="2400" b="1" dirty="0">
                <a:solidFill>
                  <a:srgbClr val="0000FF"/>
                </a:solidFill>
                <a:latin typeface="+mj-ea"/>
                <a:ea typeface="+mj-ea"/>
              </a:rPr>
              <a:t>中值定理</a:t>
            </a:r>
          </a:p>
        </p:txBody>
      </p:sp>
      <p:sp>
        <p:nvSpPr>
          <p:cNvPr id="25" name="灯片编号占位符 6"/>
          <p:cNvSpPr>
            <a:spLocks noGrp="1"/>
          </p:cNvSpPr>
          <p:nvPr>
            <p:ph type="sldNum" sz="quarter" idx="12"/>
          </p:nvPr>
        </p:nvSpPr>
        <p:spPr>
          <a:xfrm>
            <a:off x="8407846" y="6556200"/>
            <a:ext cx="628650" cy="257176"/>
          </a:xfrm>
        </p:spPr>
        <p:txBody>
          <a:bodyPr/>
          <a:lstStyle/>
          <a:p>
            <a:fld id="{EFD9BE64-C1B3-401A-B77F-D7A571570EDC}" type="slidenum">
              <a:rPr lang="en-US" altLang="zh-CN" smtClean="0"/>
              <a:pPr/>
              <a:t>72</a:t>
            </a:fld>
            <a:endParaRPr lang="en-US" altLang="zh-CN" dirty="0"/>
          </a:p>
        </p:txBody>
      </p:sp>
    </p:spTree>
    <p:extLst>
      <p:ext uri="{BB962C8B-B14F-4D97-AF65-F5344CB8AC3E}">
        <p14:creationId xmlns:p14="http://schemas.microsoft.com/office/powerpoint/2010/main" val="16164582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9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42"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94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94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59480"/>
                                        </p:tgtEl>
                                        <p:attrNameLst>
                                          <p:attrName>style.visibility</p:attrName>
                                        </p:attrNameLst>
                                      </p:cBhvr>
                                      <p:to>
                                        <p:strVal val="visible"/>
                                      </p:to>
                                    </p:set>
                                    <p:animEffect transition="in" filter="wipe(up)">
                                      <p:cBhvr>
                                        <p:cTn id="35" dur="1000"/>
                                        <p:tgtEl>
                                          <p:spTgt spid="65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P spid="2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dirty="0" smtClean="0"/>
              <a:t>连续信源的熵的计算</a:t>
            </a:r>
            <a:r>
              <a:rPr lang="en-US" altLang="zh-CN" dirty="0" smtClean="0"/>
              <a:t>(</a:t>
            </a:r>
            <a:r>
              <a:rPr lang="zh-CN" altLang="en-US" dirty="0" smtClean="0"/>
              <a:t>续</a:t>
            </a:r>
            <a:r>
              <a:rPr lang="en-US" altLang="zh-CN" dirty="0" smtClean="0"/>
              <a:t>)</a:t>
            </a:r>
            <a:endParaRPr lang="zh-CN" altLang="en-US" dirty="0"/>
          </a:p>
        </p:txBody>
      </p:sp>
      <p:grpSp>
        <p:nvGrpSpPr>
          <p:cNvPr id="66566" name="Group 6"/>
          <p:cNvGrpSpPr>
            <a:grpSpLocks/>
          </p:cNvGrpSpPr>
          <p:nvPr/>
        </p:nvGrpSpPr>
        <p:grpSpPr bwMode="auto">
          <a:xfrm>
            <a:off x="720675" y="3131444"/>
            <a:ext cx="7451725" cy="946150"/>
            <a:chOff x="0" y="-6"/>
            <a:chExt cx="4694" cy="596"/>
          </a:xfrm>
        </p:grpSpPr>
        <p:graphicFrame>
          <p:nvGraphicFramePr>
            <p:cNvPr id="66567" name="Object 7"/>
            <p:cNvGraphicFramePr>
              <a:graphicFrameLocks noChangeAspect="1"/>
            </p:cNvGraphicFramePr>
            <p:nvPr>
              <p:extLst>
                <p:ext uri="{D42A27DB-BD31-4B8C-83A1-F6EECF244321}">
                  <p14:modId xmlns:p14="http://schemas.microsoft.com/office/powerpoint/2010/main" val="3804795734"/>
                </p:ext>
              </p:extLst>
            </p:nvPr>
          </p:nvGraphicFramePr>
          <p:xfrm>
            <a:off x="1516" y="-6"/>
            <a:ext cx="3178" cy="596"/>
          </p:xfrm>
          <a:graphic>
            <a:graphicData uri="http://schemas.openxmlformats.org/presentationml/2006/ole">
              <mc:AlternateContent xmlns:mc="http://schemas.openxmlformats.org/markup-compatibility/2006">
                <mc:Choice xmlns:v="urn:schemas-microsoft-com:vml" Requires="v">
                  <p:oleObj spid="_x0000_s660906" name="Equation" r:id="rId3" imgW="2298600" imgH="431640" progId="Equation.DSMT4">
                    <p:embed/>
                  </p:oleObj>
                </mc:Choice>
                <mc:Fallback>
                  <p:oleObj name="Equation" r:id="rId3" imgW="2298600" imgH="431640" progId="Equation.DSMT4">
                    <p:embed/>
                    <p:pic>
                      <p:nvPicPr>
                        <p:cNvPr id="0" name="Picture 32"/>
                        <p:cNvPicPr>
                          <a:picLocks noChangeAspect="1" noChangeArrowheads="1"/>
                        </p:cNvPicPr>
                        <p:nvPr/>
                      </p:nvPicPr>
                      <p:blipFill>
                        <a:blip r:embed="rId4"/>
                        <a:srcRect/>
                        <a:stretch>
                          <a:fillRect/>
                        </a:stretch>
                      </p:blipFill>
                      <p:spPr bwMode="auto">
                        <a:xfrm>
                          <a:off x="1516" y="-6"/>
                          <a:ext cx="3178" cy="59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8" name="Rectangle 8"/>
            <p:cNvSpPr>
              <a:spLocks noChangeArrowheads="1"/>
            </p:cNvSpPr>
            <p:nvPr/>
          </p:nvSpPr>
          <p:spPr bwMode="auto">
            <a:xfrm>
              <a:off x="0" y="122"/>
              <a:ext cx="26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离散信源的熵：</a:t>
              </a:r>
            </a:p>
          </p:txBody>
        </p:sp>
      </p:grpSp>
      <p:grpSp>
        <p:nvGrpSpPr>
          <p:cNvPr id="66569" name="Group 9"/>
          <p:cNvGrpSpPr>
            <a:grpSpLocks/>
          </p:cNvGrpSpPr>
          <p:nvPr/>
        </p:nvGrpSpPr>
        <p:grpSpPr bwMode="auto">
          <a:xfrm>
            <a:off x="755650" y="4149080"/>
            <a:ext cx="7278688" cy="1638300"/>
            <a:chOff x="328" y="86"/>
            <a:chExt cx="4585" cy="1032"/>
          </a:xfrm>
        </p:grpSpPr>
        <p:sp>
          <p:nvSpPr>
            <p:cNvPr id="66570" name="Rectangle 10"/>
            <p:cNvSpPr>
              <a:spLocks noChangeArrowheads="1"/>
            </p:cNvSpPr>
            <p:nvPr/>
          </p:nvSpPr>
          <p:spPr bwMode="auto">
            <a:xfrm>
              <a:off x="328" y="86"/>
              <a:ext cx="35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00FF"/>
                  </a:solidFill>
                  <a:latin typeface="+mj-ea"/>
                  <a:ea typeface="+mj-ea"/>
                </a:rPr>
                <a:t>连续信源的熵：</a:t>
              </a:r>
            </a:p>
          </p:txBody>
        </p:sp>
        <p:graphicFrame>
          <p:nvGraphicFramePr>
            <p:cNvPr id="66571" name="Object 11"/>
            <p:cNvGraphicFramePr>
              <a:graphicFrameLocks noChangeAspect="1"/>
            </p:cNvGraphicFramePr>
            <p:nvPr>
              <p:extLst>
                <p:ext uri="{D42A27DB-BD31-4B8C-83A1-F6EECF244321}">
                  <p14:modId xmlns:p14="http://schemas.microsoft.com/office/powerpoint/2010/main" val="3296886260"/>
                </p:ext>
              </p:extLst>
            </p:nvPr>
          </p:nvGraphicFramePr>
          <p:xfrm>
            <a:off x="1054" y="449"/>
            <a:ext cx="3859" cy="669"/>
          </p:xfrm>
          <a:graphic>
            <a:graphicData uri="http://schemas.openxmlformats.org/presentationml/2006/ole">
              <mc:AlternateContent xmlns:mc="http://schemas.openxmlformats.org/markup-compatibility/2006">
                <mc:Choice xmlns:v="urn:schemas-microsoft-com:vml" Requires="v">
                  <p:oleObj spid="_x0000_s660907" name="Equation" r:id="rId5" imgW="2781000" imgH="482400" progId="Equation.DSMT4">
                    <p:embed/>
                  </p:oleObj>
                </mc:Choice>
                <mc:Fallback>
                  <p:oleObj name="Equation" r:id="rId5" imgW="2781000" imgH="482400" progId="Equation.DSMT4">
                    <p:embed/>
                    <p:pic>
                      <p:nvPicPr>
                        <p:cNvPr id="0" name="Picture 33"/>
                        <p:cNvPicPr>
                          <a:picLocks noChangeAspect="1" noChangeArrowheads="1"/>
                        </p:cNvPicPr>
                        <p:nvPr/>
                      </p:nvPicPr>
                      <p:blipFill>
                        <a:blip r:embed="rId6"/>
                        <a:srcRect/>
                        <a:stretch>
                          <a:fillRect/>
                        </a:stretch>
                      </p:blipFill>
                      <p:spPr bwMode="auto">
                        <a:xfrm>
                          <a:off x="1054" y="449"/>
                          <a:ext cx="3859" cy="66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6576" name="Group 16"/>
          <p:cNvGrpSpPr>
            <a:grpSpLocks/>
          </p:cNvGrpSpPr>
          <p:nvPr/>
        </p:nvGrpSpPr>
        <p:grpSpPr bwMode="auto">
          <a:xfrm>
            <a:off x="3347567" y="1053161"/>
            <a:ext cx="5616922" cy="1667490"/>
            <a:chOff x="-429" y="-45"/>
            <a:chExt cx="3345" cy="958"/>
          </a:xfrm>
        </p:grpSpPr>
        <p:sp>
          <p:nvSpPr>
            <p:cNvPr id="66577" name="Rectangle 17"/>
            <p:cNvSpPr>
              <a:spLocks noChangeArrowheads="1"/>
            </p:cNvSpPr>
            <p:nvPr/>
          </p:nvSpPr>
          <p:spPr bwMode="auto">
            <a:xfrm>
              <a:off x="-429" y="-45"/>
              <a:ext cx="26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dirty="0">
                  <a:latin typeface="+mj-ea"/>
                  <a:ea typeface="+mj-ea"/>
                </a:rPr>
                <a:t>转化为离散信源：</a:t>
              </a:r>
            </a:p>
          </p:txBody>
        </p:sp>
        <p:graphicFrame>
          <p:nvGraphicFramePr>
            <p:cNvPr id="66578" name="Object 18"/>
            <p:cNvGraphicFramePr>
              <a:graphicFrameLocks noChangeAspect="1"/>
            </p:cNvGraphicFramePr>
            <p:nvPr>
              <p:extLst>
                <p:ext uri="{D42A27DB-BD31-4B8C-83A1-F6EECF244321}">
                  <p14:modId xmlns:p14="http://schemas.microsoft.com/office/powerpoint/2010/main" val="932519914"/>
                </p:ext>
              </p:extLst>
            </p:nvPr>
          </p:nvGraphicFramePr>
          <p:xfrm>
            <a:off x="-214" y="327"/>
            <a:ext cx="3130" cy="586"/>
          </p:xfrm>
          <a:graphic>
            <a:graphicData uri="http://schemas.openxmlformats.org/presentationml/2006/ole">
              <mc:AlternateContent xmlns:mc="http://schemas.openxmlformats.org/markup-compatibility/2006">
                <mc:Choice xmlns:v="urn:schemas-microsoft-com:vml" Requires="v">
                  <p:oleObj spid="_x0000_s660908" name="Equation" r:id="rId7" imgW="2577960" imgH="482400" progId="Equation.DSMT4">
                    <p:embed/>
                  </p:oleObj>
                </mc:Choice>
                <mc:Fallback>
                  <p:oleObj name="Equation" r:id="rId7" imgW="2577960" imgH="482400" progId="Equation.DSMT4">
                    <p:embed/>
                    <p:pic>
                      <p:nvPicPr>
                        <p:cNvPr id="0" name="Picture 36"/>
                        <p:cNvPicPr>
                          <a:picLocks noChangeAspect="1" noChangeArrowheads="1"/>
                        </p:cNvPicPr>
                        <p:nvPr/>
                      </p:nvPicPr>
                      <p:blipFill>
                        <a:blip r:embed="rId8"/>
                        <a:srcRect/>
                        <a:stretch>
                          <a:fillRect/>
                        </a:stretch>
                      </p:blipFill>
                      <p:spPr bwMode="auto">
                        <a:xfrm>
                          <a:off x="-214" y="327"/>
                          <a:ext cx="3130" cy="58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60518" name="Object 38"/>
          <p:cNvGraphicFramePr>
            <a:graphicFrameLocks noChangeAspect="1"/>
          </p:cNvGraphicFramePr>
          <p:nvPr>
            <p:extLst>
              <p:ext uri="{D42A27DB-BD31-4B8C-83A1-F6EECF244321}">
                <p14:modId xmlns:p14="http://schemas.microsoft.com/office/powerpoint/2010/main" val="3565810485"/>
              </p:ext>
            </p:extLst>
          </p:nvPr>
        </p:nvGraphicFramePr>
        <p:xfrm>
          <a:off x="755576" y="1698002"/>
          <a:ext cx="1777278" cy="1096373"/>
        </p:xfrm>
        <a:graphic>
          <a:graphicData uri="http://schemas.openxmlformats.org/presentationml/2006/ole">
            <mc:AlternateContent xmlns:mc="http://schemas.openxmlformats.org/markup-compatibility/2006">
              <mc:Choice xmlns:v="urn:schemas-microsoft-com:vml" Requires="v">
                <p:oleObj spid="_x0000_s660909" name="Equation" r:id="rId9" imgW="711000" imgH="457200" progId="Equation.DSMT4">
                  <p:embed/>
                </p:oleObj>
              </mc:Choice>
              <mc:Fallback>
                <p:oleObj name="Equation" r:id="rId9" imgW="711000" imgH="457200" progId="Equation.DSMT4">
                  <p:embed/>
                  <p:pic>
                    <p:nvPicPr>
                      <p:cNvPr id="0" name="Picture 38"/>
                      <p:cNvPicPr>
                        <a:picLocks noChangeAspect="1" noChangeArrowheads="1"/>
                      </p:cNvPicPr>
                      <p:nvPr/>
                    </p:nvPicPr>
                    <p:blipFill>
                      <a:blip r:embed="rId10"/>
                      <a:srcRect/>
                      <a:stretch>
                        <a:fillRect/>
                      </a:stretch>
                    </p:blipFill>
                    <p:spPr bwMode="auto">
                      <a:xfrm>
                        <a:off x="755576" y="1698002"/>
                        <a:ext cx="1777278" cy="1096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7"/>
          <p:cNvSpPr>
            <a:spLocks noChangeArrowheads="1"/>
          </p:cNvSpPr>
          <p:nvPr/>
        </p:nvSpPr>
        <p:spPr bwMode="auto">
          <a:xfrm>
            <a:off x="611560" y="1121938"/>
            <a:ext cx="368535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smtClean="0">
                <a:latin typeface="+mj-ea"/>
                <a:ea typeface="+mj-ea"/>
              </a:rPr>
              <a:t>连续信源</a:t>
            </a:r>
            <a:r>
              <a:rPr lang="zh-CN" sz="2400" b="1" dirty="0" smtClean="0">
                <a:latin typeface="+mj-ea"/>
                <a:ea typeface="+mj-ea"/>
              </a:rPr>
              <a:t>：</a:t>
            </a:r>
            <a:endParaRPr lang="zh-CN" sz="2400" b="1" dirty="0">
              <a:latin typeface="+mj-ea"/>
              <a:ea typeface="+mj-ea"/>
            </a:endParaRPr>
          </a:p>
        </p:txBody>
      </p:sp>
      <p:sp>
        <p:nvSpPr>
          <p:cNvPr id="25" name="右箭头 24"/>
          <p:cNvSpPr/>
          <p:nvPr/>
        </p:nvSpPr>
        <p:spPr>
          <a:xfrm>
            <a:off x="2843808" y="1988840"/>
            <a:ext cx="576064" cy="50405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6" name="矩形 25"/>
          <p:cNvSpPr/>
          <p:nvPr/>
        </p:nvSpPr>
        <p:spPr>
          <a:xfrm>
            <a:off x="1331640" y="6165304"/>
            <a:ext cx="2036135" cy="400110"/>
          </a:xfrm>
          <a:prstGeom prst="rect">
            <a:avLst/>
          </a:prstGeom>
        </p:spPr>
        <p:txBody>
          <a:bodyPr wrap="none">
            <a:spAutoFit/>
          </a:bodyPr>
          <a:lstStyle/>
          <a:p>
            <a:r>
              <a:rPr lang="zh-CN" altLang="en-US" sz="2000" b="1" dirty="0" smtClean="0">
                <a:solidFill>
                  <a:srgbClr val="FF0000"/>
                </a:solidFill>
                <a:latin typeface="+mj-ea"/>
                <a:ea typeface="+mj-ea"/>
              </a:rPr>
              <a:t>量化单位△趋于</a:t>
            </a:r>
            <a:r>
              <a:rPr lang="en-US" altLang="zh-CN" sz="2000" b="1" dirty="0" smtClean="0">
                <a:solidFill>
                  <a:srgbClr val="FF0000"/>
                </a:solidFill>
                <a:latin typeface="+mj-ea"/>
                <a:ea typeface="+mj-ea"/>
              </a:rPr>
              <a:t>0</a:t>
            </a:r>
            <a:endParaRPr lang="zh-CN" altLang="en-US" sz="2000" dirty="0">
              <a:solidFill>
                <a:srgbClr val="FF0000"/>
              </a:solidFill>
              <a:latin typeface="+mj-ea"/>
              <a:ea typeface="+mj-ea"/>
            </a:endParaRPr>
          </a:p>
        </p:txBody>
      </p:sp>
      <p:sp>
        <p:nvSpPr>
          <p:cNvPr id="27" name="椭圆 26"/>
          <p:cNvSpPr/>
          <p:nvPr/>
        </p:nvSpPr>
        <p:spPr>
          <a:xfrm>
            <a:off x="1763688" y="5301208"/>
            <a:ext cx="93610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flipV="1">
            <a:off x="2195736" y="5805264"/>
            <a:ext cx="0" cy="36004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灯片编号占位符 6"/>
          <p:cNvSpPr>
            <a:spLocks noGrp="1"/>
          </p:cNvSpPr>
          <p:nvPr>
            <p:ph type="sldNum" sz="quarter" idx="12"/>
          </p:nvPr>
        </p:nvSpPr>
        <p:spPr>
          <a:xfrm>
            <a:off x="8407846" y="6556200"/>
            <a:ext cx="628650" cy="257176"/>
          </a:xfrm>
        </p:spPr>
        <p:txBody>
          <a:bodyPr/>
          <a:lstStyle/>
          <a:p>
            <a:fld id="{EFD9BE64-C1B3-401A-B77F-D7A571570EDC}" type="slidenum">
              <a:rPr lang="en-US" altLang="zh-CN" smtClean="0"/>
              <a:pPr/>
              <a:t>73</a:t>
            </a:fld>
            <a:endParaRPr lang="en-US" altLang="zh-CN" dirty="0"/>
          </a:p>
        </p:txBody>
      </p:sp>
    </p:spTree>
    <p:extLst>
      <p:ext uri="{BB962C8B-B14F-4D97-AF65-F5344CB8AC3E}">
        <p14:creationId xmlns:p14="http://schemas.microsoft.com/office/powerpoint/2010/main" val="211511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wipe(left)">
                                      <p:cBhvr>
                                        <p:cTn id="7" dur="1000"/>
                                        <p:tgtEl>
                                          <p:spTgt spid="66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9"/>
                                        </p:tgtEl>
                                        <p:attrNameLst>
                                          <p:attrName>style.visibility</p:attrName>
                                        </p:attrNameLst>
                                      </p:cBhvr>
                                      <p:to>
                                        <p:strVal val="visible"/>
                                      </p:to>
                                    </p:set>
                                    <p:animEffect transition="in" filter="wipe(left)">
                                      <p:cBhvr>
                                        <p:cTn id="12" dur="1000"/>
                                        <p:tgtEl>
                                          <p:spTgt spid="665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p:txBody>
          <a:bodyPr/>
          <a:lstStyle/>
          <a:p>
            <a:r>
              <a:rPr lang="zh-CN" altLang="en-US" dirty="0" smtClean="0"/>
              <a:t>连续信源的熵的计算</a:t>
            </a:r>
            <a:r>
              <a:rPr lang="en-US" altLang="zh-CN" dirty="0" smtClean="0"/>
              <a:t>(</a:t>
            </a:r>
            <a:r>
              <a:rPr lang="zh-CN" altLang="en-US" dirty="0" smtClean="0"/>
              <a:t>续</a:t>
            </a:r>
            <a:r>
              <a:rPr lang="en-US" altLang="zh-CN" dirty="0" smtClean="0"/>
              <a:t>)</a:t>
            </a:r>
            <a:endParaRPr lang="zh-CN" altLang="en-US" dirty="0"/>
          </a:p>
        </p:txBody>
      </p:sp>
      <p:graphicFrame>
        <p:nvGraphicFramePr>
          <p:cNvPr id="67587" name="Object 3"/>
          <p:cNvGraphicFramePr>
            <a:graphicFrameLocks noChangeAspect="1"/>
          </p:cNvGraphicFramePr>
          <p:nvPr>
            <p:extLst>
              <p:ext uri="{D42A27DB-BD31-4B8C-83A1-F6EECF244321}">
                <p14:modId xmlns:p14="http://schemas.microsoft.com/office/powerpoint/2010/main" val="3951312672"/>
              </p:ext>
            </p:extLst>
          </p:nvPr>
        </p:nvGraphicFramePr>
        <p:xfrm>
          <a:off x="250825" y="1124744"/>
          <a:ext cx="8653463" cy="990600"/>
        </p:xfrm>
        <a:graphic>
          <a:graphicData uri="http://schemas.openxmlformats.org/presentationml/2006/ole">
            <mc:AlternateContent xmlns:mc="http://schemas.openxmlformats.org/markup-compatibility/2006">
              <mc:Choice xmlns:v="urn:schemas-microsoft-com:vml" Requires="v">
                <p:oleObj spid="_x0000_s662049" name="Equation" r:id="rId3" imgW="4216320" imgH="482400" progId="Equation.DSMT4">
                  <p:embed/>
                </p:oleObj>
              </mc:Choice>
              <mc:Fallback>
                <p:oleObj name="Equation" r:id="rId3" imgW="4216320" imgH="482400" progId="Equation.DSMT4">
                  <p:embed/>
                  <p:pic>
                    <p:nvPicPr>
                      <p:cNvPr id="0" name="Picture 16"/>
                      <p:cNvPicPr>
                        <a:picLocks noChangeAspect="1" noChangeArrowheads="1"/>
                      </p:cNvPicPr>
                      <p:nvPr/>
                    </p:nvPicPr>
                    <p:blipFill>
                      <a:blip r:embed="rId4"/>
                      <a:srcRect/>
                      <a:stretch>
                        <a:fillRect/>
                      </a:stretch>
                    </p:blipFill>
                    <p:spPr bwMode="auto">
                      <a:xfrm>
                        <a:off x="250825" y="1124744"/>
                        <a:ext cx="8653463" cy="990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0" name="Object 6"/>
          <p:cNvGraphicFramePr>
            <a:graphicFrameLocks noChangeAspect="1"/>
          </p:cNvGraphicFramePr>
          <p:nvPr>
            <p:extLst>
              <p:ext uri="{D42A27DB-BD31-4B8C-83A1-F6EECF244321}">
                <p14:modId xmlns:p14="http://schemas.microsoft.com/office/powerpoint/2010/main" val="2720335300"/>
              </p:ext>
            </p:extLst>
          </p:nvPr>
        </p:nvGraphicFramePr>
        <p:xfrm>
          <a:off x="1574179" y="2189089"/>
          <a:ext cx="3243263" cy="727075"/>
        </p:xfrm>
        <a:graphic>
          <a:graphicData uri="http://schemas.openxmlformats.org/presentationml/2006/ole">
            <mc:AlternateContent xmlns:mc="http://schemas.openxmlformats.org/markup-compatibility/2006">
              <mc:Choice xmlns:v="urn:schemas-microsoft-com:vml" Requires="v">
                <p:oleObj spid="_x0000_s662050" name="Equation" r:id="rId5" imgW="1473120" imgH="330120" progId="Equation.DSMT4">
                  <p:embed/>
                </p:oleObj>
              </mc:Choice>
              <mc:Fallback>
                <p:oleObj name="Equation" r:id="rId5" imgW="1473120" imgH="330120" progId="Equation.DSMT4">
                  <p:embed/>
                  <p:pic>
                    <p:nvPicPr>
                      <p:cNvPr id="0" name="Picture 18"/>
                      <p:cNvPicPr>
                        <a:picLocks noChangeAspect="1" noChangeArrowheads="1"/>
                      </p:cNvPicPr>
                      <p:nvPr/>
                    </p:nvPicPr>
                    <p:blipFill>
                      <a:blip r:embed="rId6"/>
                      <a:srcRect/>
                      <a:stretch>
                        <a:fillRect/>
                      </a:stretch>
                    </p:blipFill>
                    <p:spPr bwMode="auto">
                      <a:xfrm>
                        <a:off x="1574179" y="2189089"/>
                        <a:ext cx="3243263" cy="7270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1" name="Object 7"/>
          <p:cNvGraphicFramePr>
            <a:graphicFrameLocks noChangeAspect="1"/>
          </p:cNvGraphicFramePr>
          <p:nvPr>
            <p:extLst>
              <p:ext uri="{D42A27DB-BD31-4B8C-83A1-F6EECF244321}">
                <p14:modId xmlns:p14="http://schemas.microsoft.com/office/powerpoint/2010/main" val="2855363150"/>
              </p:ext>
            </p:extLst>
          </p:nvPr>
        </p:nvGraphicFramePr>
        <p:xfrm>
          <a:off x="4722192" y="2132856"/>
          <a:ext cx="3378200" cy="839788"/>
        </p:xfrm>
        <a:graphic>
          <a:graphicData uri="http://schemas.openxmlformats.org/presentationml/2006/ole">
            <mc:AlternateContent xmlns:mc="http://schemas.openxmlformats.org/markup-compatibility/2006">
              <mc:Choice xmlns:v="urn:schemas-microsoft-com:vml" Requires="v">
                <p:oleObj spid="_x0000_s662051" name="Equation" r:id="rId7" imgW="1536480" imgH="380880" progId="Equation.DSMT4">
                  <p:embed/>
                </p:oleObj>
              </mc:Choice>
              <mc:Fallback>
                <p:oleObj name="Equation" r:id="rId7" imgW="1536480" imgH="380880" progId="Equation.DSMT4">
                  <p:embed/>
                  <p:pic>
                    <p:nvPicPr>
                      <p:cNvPr id="0" name="Picture 19"/>
                      <p:cNvPicPr>
                        <a:picLocks noChangeAspect="1" noChangeArrowheads="1"/>
                      </p:cNvPicPr>
                      <p:nvPr/>
                    </p:nvPicPr>
                    <p:blipFill>
                      <a:blip r:embed="rId8"/>
                      <a:srcRect/>
                      <a:stretch>
                        <a:fillRect/>
                      </a:stretch>
                    </p:blipFill>
                    <p:spPr bwMode="auto">
                      <a:xfrm>
                        <a:off x="4722192" y="2132856"/>
                        <a:ext cx="3378200" cy="8397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3" name="Object 9"/>
          <p:cNvGraphicFramePr>
            <a:graphicFrameLocks noChangeAspect="1"/>
          </p:cNvGraphicFramePr>
          <p:nvPr>
            <p:extLst>
              <p:ext uri="{D42A27DB-BD31-4B8C-83A1-F6EECF244321}">
                <p14:modId xmlns:p14="http://schemas.microsoft.com/office/powerpoint/2010/main" val="1967042648"/>
              </p:ext>
            </p:extLst>
          </p:nvPr>
        </p:nvGraphicFramePr>
        <p:xfrm>
          <a:off x="1572220" y="3212976"/>
          <a:ext cx="5006975" cy="754063"/>
        </p:xfrm>
        <a:graphic>
          <a:graphicData uri="http://schemas.openxmlformats.org/presentationml/2006/ole">
            <mc:AlternateContent xmlns:mc="http://schemas.openxmlformats.org/markup-compatibility/2006">
              <mc:Choice xmlns:v="urn:schemas-microsoft-com:vml" Requires="v">
                <p:oleObj spid="_x0000_s662052" name="Equation" r:id="rId9" imgW="2273040" imgH="342720" progId="Equation.DSMT4">
                  <p:embed/>
                </p:oleObj>
              </mc:Choice>
              <mc:Fallback>
                <p:oleObj name="Equation" r:id="rId9" imgW="2273040" imgH="342720" progId="Equation.DSMT4">
                  <p:embed/>
                  <p:pic>
                    <p:nvPicPr>
                      <p:cNvPr id="0" name="Picture 20"/>
                      <p:cNvPicPr>
                        <a:picLocks noChangeAspect="1" noChangeArrowheads="1"/>
                      </p:cNvPicPr>
                      <p:nvPr/>
                    </p:nvPicPr>
                    <p:blipFill>
                      <a:blip r:embed="rId10"/>
                      <a:srcRect/>
                      <a:stretch>
                        <a:fillRect/>
                      </a:stretch>
                    </p:blipFill>
                    <p:spPr bwMode="auto">
                      <a:xfrm>
                        <a:off x="1572220" y="3212976"/>
                        <a:ext cx="5006975" cy="754063"/>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7594" name="Group 10"/>
          <p:cNvGrpSpPr>
            <a:grpSpLocks/>
          </p:cNvGrpSpPr>
          <p:nvPr/>
        </p:nvGrpSpPr>
        <p:grpSpPr bwMode="auto">
          <a:xfrm>
            <a:off x="467544" y="4494559"/>
            <a:ext cx="7323138" cy="1382713"/>
            <a:chOff x="304" y="67"/>
            <a:chExt cx="4613" cy="871"/>
          </a:xfrm>
        </p:grpSpPr>
        <p:sp>
          <p:nvSpPr>
            <p:cNvPr id="67595" name="Rectangle 11"/>
            <p:cNvSpPr>
              <a:spLocks noChangeArrowheads="1"/>
            </p:cNvSpPr>
            <p:nvPr/>
          </p:nvSpPr>
          <p:spPr bwMode="auto">
            <a:xfrm>
              <a:off x="304" y="67"/>
              <a:ext cx="46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对比单符号离散信源的信源熵定义：</a:t>
              </a:r>
            </a:p>
          </p:txBody>
        </p:sp>
        <p:graphicFrame>
          <p:nvGraphicFramePr>
            <p:cNvPr id="67596" name="Object 12"/>
            <p:cNvGraphicFramePr>
              <a:graphicFrameLocks noChangeAspect="1"/>
            </p:cNvGraphicFramePr>
            <p:nvPr>
              <p:extLst>
                <p:ext uri="{D42A27DB-BD31-4B8C-83A1-F6EECF244321}">
                  <p14:modId xmlns:p14="http://schemas.microsoft.com/office/powerpoint/2010/main" val="1689495040"/>
                </p:ext>
              </p:extLst>
            </p:nvPr>
          </p:nvGraphicFramePr>
          <p:xfrm>
            <a:off x="338" y="341"/>
            <a:ext cx="2532" cy="597"/>
          </p:xfrm>
          <a:graphic>
            <a:graphicData uri="http://schemas.openxmlformats.org/presentationml/2006/ole">
              <mc:AlternateContent xmlns:mc="http://schemas.openxmlformats.org/markup-compatibility/2006">
                <mc:Choice xmlns:v="urn:schemas-microsoft-com:vml" Requires="v">
                  <p:oleObj spid="_x0000_s662053" name="Equation" r:id="rId11" imgW="1828800" imgH="431640" progId="Equation.DSMT4">
                    <p:embed/>
                  </p:oleObj>
                </mc:Choice>
                <mc:Fallback>
                  <p:oleObj name="Equation" r:id="rId11" imgW="1828800" imgH="431640" progId="Equation.DSMT4">
                    <p:embed/>
                    <p:pic>
                      <p:nvPicPr>
                        <p:cNvPr id="0" name="Picture 21"/>
                        <p:cNvPicPr>
                          <a:picLocks noChangeAspect="1" noChangeArrowheads="1"/>
                        </p:cNvPicPr>
                        <p:nvPr/>
                      </p:nvPicPr>
                      <p:blipFill>
                        <a:blip r:embed="rId12"/>
                        <a:srcRect/>
                        <a:stretch>
                          <a:fillRect/>
                        </a:stretch>
                      </p:blipFill>
                      <p:spPr bwMode="auto">
                        <a:xfrm>
                          <a:off x="338" y="341"/>
                          <a:ext cx="2532" cy="5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4" name="图示 33"/>
          <p:cNvGraphicFramePr/>
          <p:nvPr/>
        </p:nvGraphicFramePr>
        <p:xfrm>
          <a:off x="5220072" y="4077072"/>
          <a:ext cx="3744416" cy="278092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67612" name="Group 28"/>
          <p:cNvGrpSpPr>
            <a:grpSpLocks/>
          </p:cNvGrpSpPr>
          <p:nvPr/>
        </p:nvGrpSpPr>
        <p:grpSpPr bwMode="auto">
          <a:xfrm>
            <a:off x="5508104" y="2996952"/>
            <a:ext cx="2147888" cy="398463"/>
            <a:chOff x="0" y="0"/>
            <a:chExt cx="1353" cy="251"/>
          </a:xfrm>
        </p:grpSpPr>
        <p:sp>
          <p:nvSpPr>
            <p:cNvPr id="67613" name="Line 29"/>
            <p:cNvSpPr>
              <a:spLocks noChangeShapeType="1"/>
            </p:cNvSpPr>
            <p:nvPr/>
          </p:nvSpPr>
          <p:spPr bwMode="auto">
            <a:xfrm>
              <a:off x="0" y="0"/>
              <a:ext cx="1048" cy="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67614" name="Line 30"/>
            <p:cNvSpPr>
              <a:spLocks noChangeShapeType="1"/>
            </p:cNvSpPr>
            <p:nvPr/>
          </p:nvSpPr>
          <p:spPr bwMode="auto">
            <a:xfrm>
              <a:off x="928" y="32"/>
              <a:ext cx="104" cy="104"/>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graphicFrame>
          <p:nvGraphicFramePr>
            <p:cNvPr id="67615" name="Object 31"/>
            <p:cNvGraphicFramePr>
              <a:graphicFrameLocks noChangeAspect="1"/>
            </p:cNvGraphicFramePr>
            <p:nvPr>
              <p:extLst>
                <p:ext uri="{D42A27DB-BD31-4B8C-83A1-F6EECF244321}">
                  <p14:modId xmlns:p14="http://schemas.microsoft.com/office/powerpoint/2010/main" val="1137688871"/>
                </p:ext>
              </p:extLst>
            </p:nvPr>
          </p:nvGraphicFramePr>
          <p:xfrm>
            <a:off x="1035" y="22"/>
            <a:ext cx="318" cy="229"/>
          </p:xfrm>
          <a:graphic>
            <a:graphicData uri="http://schemas.openxmlformats.org/presentationml/2006/ole">
              <mc:AlternateContent xmlns:mc="http://schemas.openxmlformats.org/markup-compatibility/2006">
                <mc:Choice xmlns:v="urn:schemas-microsoft-com:vml" Requires="v">
                  <p:oleObj spid="_x0000_s662054" name="Equation" r:id="rId18" imgW="228600" imgH="164880" progId="Equation.DSMT4">
                    <p:embed/>
                  </p:oleObj>
                </mc:Choice>
                <mc:Fallback>
                  <p:oleObj name="Equation" r:id="rId18" imgW="228600" imgH="164880" progId="Equation.DSMT4">
                    <p:embed/>
                    <p:pic>
                      <p:nvPicPr>
                        <p:cNvPr id="0" name="Picture 22"/>
                        <p:cNvPicPr>
                          <a:picLocks noChangeAspect="1" noChangeArrowheads="1"/>
                        </p:cNvPicPr>
                        <p:nvPr/>
                      </p:nvPicPr>
                      <p:blipFill>
                        <a:blip r:embed="rId19"/>
                        <a:srcRect/>
                        <a:stretch>
                          <a:fillRect/>
                        </a:stretch>
                      </p:blipFill>
                      <p:spPr bwMode="auto">
                        <a:xfrm>
                          <a:off x="1035" y="22"/>
                          <a:ext cx="318"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30" name="直接连接符 29"/>
          <p:cNvCxnSpPr/>
          <p:nvPr/>
        </p:nvCxnSpPr>
        <p:spPr>
          <a:xfrm>
            <a:off x="2483768" y="3861048"/>
            <a:ext cx="18002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411760" y="5733256"/>
            <a:ext cx="18002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051720" y="4005064"/>
            <a:ext cx="288032" cy="0"/>
          </a:xfrm>
          <a:prstGeom prst="line">
            <a:avLst/>
          </a:prstGeom>
          <a:ln w="38100">
            <a:solidFill>
              <a:srgbClr val="01E4EF"/>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979712" y="5877272"/>
            <a:ext cx="288032" cy="0"/>
          </a:xfrm>
          <a:prstGeom prst="line">
            <a:avLst/>
          </a:prstGeom>
          <a:ln w="38100">
            <a:solidFill>
              <a:srgbClr val="01E4E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427984" y="3861048"/>
            <a:ext cx="288032" cy="0"/>
          </a:xfrm>
          <a:prstGeom prst="line">
            <a:avLst/>
          </a:prstGeom>
          <a:ln w="38100">
            <a:solidFill>
              <a:srgbClr val="01E4EF"/>
            </a:solidFill>
          </a:ln>
        </p:spPr>
        <p:style>
          <a:lnRef idx="1">
            <a:schemeClr val="accent1"/>
          </a:lnRef>
          <a:fillRef idx="0">
            <a:schemeClr val="accent1"/>
          </a:fillRef>
          <a:effectRef idx="0">
            <a:schemeClr val="accent1"/>
          </a:effectRef>
          <a:fontRef idx="minor">
            <a:schemeClr val="tx1"/>
          </a:fontRef>
        </p:style>
      </p:cxnSp>
      <p:sp>
        <p:nvSpPr>
          <p:cNvPr id="21" name="灯片编号占位符 6"/>
          <p:cNvSpPr>
            <a:spLocks noGrp="1"/>
          </p:cNvSpPr>
          <p:nvPr>
            <p:ph type="sldNum" sz="quarter" idx="12"/>
          </p:nvPr>
        </p:nvSpPr>
        <p:spPr>
          <a:xfrm>
            <a:off x="8407846" y="6556200"/>
            <a:ext cx="628650" cy="257176"/>
          </a:xfrm>
        </p:spPr>
        <p:txBody>
          <a:bodyPr/>
          <a:lstStyle/>
          <a:p>
            <a:fld id="{EFD9BE64-C1B3-401A-B77F-D7A571570EDC}" type="slidenum">
              <a:rPr lang="en-US" altLang="zh-CN" smtClean="0"/>
              <a:pPr/>
              <a:t>74</a:t>
            </a:fld>
            <a:endParaRPr lang="en-US" altLang="zh-CN" dirty="0"/>
          </a:p>
        </p:txBody>
      </p:sp>
    </p:spTree>
    <p:extLst>
      <p:ext uri="{BB962C8B-B14F-4D97-AF65-F5344CB8AC3E}">
        <p14:creationId xmlns:p14="http://schemas.microsoft.com/office/powerpoint/2010/main" val="1621139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590"/>
                                        </p:tgtEl>
                                        <p:attrNameLst>
                                          <p:attrName>style.visibility</p:attrName>
                                        </p:attrNameLst>
                                      </p:cBhvr>
                                      <p:to>
                                        <p:strVal val="visible"/>
                                      </p:to>
                                    </p:set>
                                    <p:animEffect transition="in" filter="wipe(left)">
                                      <p:cBhvr>
                                        <p:cTn id="7" dur="1000"/>
                                        <p:tgtEl>
                                          <p:spTgt spid="67590"/>
                                        </p:tgtEl>
                                      </p:cBhvr>
                                    </p:animEffect>
                                  </p:childTnLst>
                                </p:cTn>
                              </p:par>
                              <p:par>
                                <p:cTn id="8" presetID="22" presetClass="entr" presetSubtype="8" fill="hold" nodeType="withEffect">
                                  <p:stCondLst>
                                    <p:cond delay="0"/>
                                  </p:stCondLst>
                                  <p:childTnLst>
                                    <p:set>
                                      <p:cBhvr>
                                        <p:cTn id="9" dur="1" fill="hold">
                                          <p:stCondLst>
                                            <p:cond delay="0"/>
                                          </p:stCondLst>
                                        </p:cTn>
                                        <p:tgtEl>
                                          <p:spTgt spid="67591"/>
                                        </p:tgtEl>
                                        <p:attrNameLst>
                                          <p:attrName>style.visibility</p:attrName>
                                        </p:attrNameLst>
                                      </p:cBhvr>
                                      <p:to>
                                        <p:strVal val="visible"/>
                                      </p:to>
                                    </p:set>
                                    <p:animEffect transition="in" filter="wipe(left)">
                                      <p:cBhvr>
                                        <p:cTn id="10" dur="1000"/>
                                        <p:tgtEl>
                                          <p:spTgt spid="675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7612"/>
                                        </p:tgtEl>
                                        <p:attrNameLst>
                                          <p:attrName>style.visibility</p:attrName>
                                        </p:attrNameLst>
                                      </p:cBhvr>
                                      <p:to>
                                        <p:strVal val="visible"/>
                                      </p:to>
                                    </p:set>
                                    <p:animEffect transition="in" filter="wipe(left)">
                                      <p:cBhvr>
                                        <p:cTn id="15" dur="1000"/>
                                        <p:tgtEl>
                                          <p:spTgt spid="676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759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759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p:cNvSpPr>
            <a:spLocks noGrp="1" noChangeArrowheads="1"/>
          </p:cNvSpPr>
          <p:nvPr>
            <p:ph type="title"/>
          </p:nvPr>
        </p:nvSpPr>
        <p:spPr/>
        <p:txBody>
          <a:bodyPr/>
          <a:lstStyle/>
          <a:p>
            <a:r>
              <a:rPr lang="zh-CN" altLang="en-US" smtClean="0"/>
              <a:t>定义 连续信源的熵</a:t>
            </a:r>
            <a:endParaRPr lang="zh-CN" altLang="en-US"/>
          </a:p>
        </p:txBody>
      </p:sp>
      <p:sp>
        <p:nvSpPr>
          <p:cNvPr id="31753" name="Rectangle 9"/>
          <p:cNvSpPr>
            <a:spLocks noGrp="1" noChangeArrowheads="1"/>
          </p:cNvSpPr>
          <p:nvPr>
            <p:ph type="body" idx="1"/>
          </p:nvPr>
        </p:nvSpPr>
        <p:spPr>
          <a:xfrm>
            <a:off x="539552" y="1196752"/>
            <a:ext cx="8064896" cy="5472608"/>
          </a:xfrm>
        </p:spPr>
        <p:txBody>
          <a:bodyPr>
            <a:normAutofit fontScale="85000" lnSpcReduction="20000"/>
          </a:bodyPr>
          <a:lstStyle/>
          <a:p>
            <a:pPr>
              <a:lnSpc>
                <a:spcPct val="120000"/>
              </a:lnSpc>
              <a:spcBef>
                <a:spcPts val="1200"/>
              </a:spcBef>
            </a:pPr>
            <a:r>
              <a:rPr lang="zh-CN" altLang="en-US" sz="2600" dirty="0" smtClean="0"/>
              <a:t>连续信源的熵为 </a:t>
            </a:r>
          </a:p>
          <a:p>
            <a:pPr>
              <a:lnSpc>
                <a:spcPct val="120000"/>
              </a:lnSpc>
              <a:spcBef>
                <a:spcPts val="1200"/>
              </a:spcBef>
            </a:pPr>
            <a:endParaRPr lang="en-US" altLang="zh-CN" dirty="0" smtClean="0"/>
          </a:p>
          <a:p>
            <a:pPr>
              <a:lnSpc>
                <a:spcPct val="120000"/>
              </a:lnSpc>
              <a:spcBef>
                <a:spcPts val="1200"/>
              </a:spcBef>
            </a:pPr>
            <a:endParaRPr lang="zh-CN" altLang="en-US" sz="1050" dirty="0" smtClean="0"/>
          </a:p>
          <a:p>
            <a:pPr>
              <a:lnSpc>
                <a:spcPct val="120000"/>
              </a:lnSpc>
              <a:spcBef>
                <a:spcPts val="1200"/>
              </a:spcBef>
            </a:pPr>
            <a:r>
              <a:rPr lang="zh-CN" altLang="en-US" dirty="0" smtClean="0">
                <a:solidFill>
                  <a:srgbClr val="0000FF"/>
                </a:solidFill>
              </a:rPr>
              <a:t>说明</a:t>
            </a:r>
            <a:r>
              <a:rPr lang="zh-CN" altLang="en-US" dirty="0" smtClean="0"/>
              <a:t>：</a:t>
            </a:r>
            <a:endParaRPr lang="en-US" altLang="zh-CN" dirty="0" smtClean="0"/>
          </a:p>
          <a:p>
            <a:pPr>
              <a:lnSpc>
                <a:spcPct val="120000"/>
              </a:lnSpc>
              <a:spcBef>
                <a:spcPts val="1200"/>
              </a:spcBef>
            </a:pPr>
            <a:r>
              <a:rPr lang="en-US" altLang="zh-CN" dirty="0" smtClean="0">
                <a:latin typeface="+mj-ea"/>
                <a:ea typeface="+mj-ea"/>
              </a:rPr>
              <a:t>(1)</a:t>
            </a:r>
            <a:r>
              <a:rPr lang="en-US" altLang="zh-CN" i="1" dirty="0" smtClean="0"/>
              <a:t>H</a:t>
            </a:r>
            <a:r>
              <a:rPr lang="en-US" altLang="zh-CN" i="1" baseline="-25000" dirty="0" smtClean="0"/>
              <a:t>C</a:t>
            </a:r>
            <a:r>
              <a:rPr lang="en-US" altLang="zh-CN" i="1" dirty="0" smtClean="0"/>
              <a:t>(X)</a:t>
            </a:r>
            <a:r>
              <a:rPr lang="zh-CN" altLang="en-US" dirty="0" smtClean="0">
                <a:latin typeface="+mj-ea"/>
              </a:rPr>
              <a:t>形式上</a:t>
            </a:r>
            <a:r>
              <a:rPr lang="zh-CN" altLang="en-US" dirty="0" smtClean="0"/>
              <a:t>与离散信源的熵统一，但</a:t>
            </a:r>
            <a:r>
              <a:rPr lang="zh-CN" altLang="en-US" dirty="0" smtClean="0">
                <a:solidFill>
                  <a:srgbClr val="0000FF"/>
                </a:solidFill>
              </a:rPr>
              <a:t>意义不同</a:t>
            </a:r>
            <a:r>
              <a:rPr lang="zh-CN" altLang="en-US" dirty="0" smtClean="0"/>
              <a:t>：它去掉了一个无穷项，</a:t>
            </a:r>
            <a:r>
              <a:rPr lang="zh-CN" altLang="zh-CN" dirty="0" smtClean="0">
                <a:latin typeface="+mj-ea"/>
              </a:rPr>
              <a:t>不能代表连续信源所携带的平均信息或平均不确定度</a:t>
            </a:r>
            <a:r>
              <a:rPr lang="zh-CN" altLang="en-US" dirty="0" smtClean="0">
                <a:latin typeface="+mj-ea"/>
              </a:rPr>
              <a:t>，</a:t>
            </a:r>
            <a:r>
              <a:rPr lang="zh-CN" altLang="en-US" dirty="0" smtClean="0">
                <a:solidFill>
                  <a:srgbClr val="FF0000"/>
                </a:solidFill>
              </a:rPr>
              <a:t>连续信源的不确定性应为无穷大</a:t>
            </a:r>
            <a:r>
              <a:rPr lang="zh-CN" altLang="en-US" dirty="0" smtClean="0"/>
              <a:t>。</a:t>
            </a:r>
          </a:p>
          <a:p>
            <a:pPr>
              <a:lnSpc>
                <a:spcPct val="120000"/>
              </a:lnSpc>
              <a:spcBef>
                <a:spcPts val="1200"/>
              </a:spcBef>
            </a:pPr>
            <a:r>
              <a:rPr lang="en-US" altLang="zh-CN" dirty="0" smtClean="0"/>
              <a:t>(2)</a:t>
            </a:r>
            <a:r>
              <a:rPr lang="zh-CN" altLang="en-US" dirty="0" smtClean="0"/>
              <a:t>实际应用中常常关心的是熵之间的差值，无穷项可相互抵消，故这样定义连续信源的熵不会影响讨论所关心的</a:t>
            </a:r>
            <a:r>
              <a:rPr lang="zh-CN" altLang="en-US" dirty="0" smtClean="0">
                <a:solidFill>
                  <a:srgbClr val="0000FF"/>
                </a:solidFill>
              </a:rPr>
              <a:t>交互信息量、信息容量和率失真函数</a:t>
            </a:r>
            <a:r>
              <a:rPr lang="zh-CN" altLang="en-US" dirty="0" smtClean="0"/>
              <a:t>。</a:t>
            </a:r>
          </a:p>
          <a:p>
            <a:pPr>
              <a:lnSpc>
                <a:spcPct val="120000"/>
              </a:lnSpc>
              <a:spcBef>
                <a:spcPts val="1200"/>
              </a:spcBef>
            </a:pPr>
            <a:r>
              <a:rPr lang="en-US" altLang="zh-CN" dirty="0" smtClean="0"/>
              <a:t>(3)</a:t>
            </a:r>
            <a:r>
              <a:rPr lang="zh-CN" altLang="en-US" dirty="0" smtClean="0"/>
              <a:t>需要强调的是连续信源熵的值只是熵的</a:t>
            </a:r>
            <a:r>
              <a:rPr lang="zh-CN" altLang="en-US" dirty="0" smtClean="0">
                <a:solidFill>
                  <a:srgbClr val="FF0000"/>
                </a:solidFill>
              </a:rPr>
              <a:t>相对值</a:t>
            </a:r>
            <a:r>
              <a:rPr lang="zh-CN" altLang="en-US" dirty="0" smtClean="0"/>
              <a:t>，不是绝对值，而离散信源熵的值是</a:t>
            </a:r>
            <a:r>
              <a:rPr lang="zh-CN" altLang="en-US" dirty="0" smtClean="0">
                <a:solidFill>
                  <a:srgbClr val="0000FF"/>
                </a:solidFill>
              </a:rPr>
              <a:t>绝对值</a:t>
            </a:r>
            <a:r>
              <a:rPr lang="zh-CN" altLang="en-US" dirty="0" smtClean="0"/>
              <a:t>。</a:t>
            </a:r>
            <a:endParaRPr lang="zh-CN" altLang="en-US" dirty="0"/>
          </a:p>
        </p:txBody>
      </p:sp>
      <p:sp>
        <p:nvSpPr>
          <p:cNvPr id="6" name="日期占位符 3"/>
          <p:cNvSpPr>
            <a:spLocks noGrp="1"/>
          </p:cNvSpPr>
          <p:nvPr>
            <p:ph type="dt" sz="half" idx="10"/>
          </p:nvPr>
        </p:nvSpPr>
        <p:spPr/>
        <p:txBody>
          <a:bodyPr/>
          <a:lstStyle/>
          <a:p>
            <a:fld id="{B35B6133-76F1-4895-A60E-1F6714CC6F33}" type="datetime1">
              <a:rPr lang="zh-CN" altLang="en-US" smtClean="0"/>
              <a:pPr/>
              <a:t>2015/11/24</a:t>
            </a:fld>
            <a:endParaRPr lang="en-US" altLang="zh-CN"/>
          </a:p>
        </p:txBody>
      </p:sp>
      <p:sp>
        <p:nvSpPr>
          <p:cNvPr id="8" name="灯片编号占位符 5"/>
          <p:cNvSpPr>
            <a:spLocks noGrp="1"/>
          </p:cNvSpPr>
          <p:nvPr>
            <p:ph type="sldNum" sz="quarter" idx="12"/>
          </p:nvPr>
        </p:nvSpPr>
        <p:spPr/>
        <p:txBody>
          <a:bodyPr/>
          <a:lstStyle/>
          <a:p>
            <a:fld id="{E61212CD-2017-417C-A616-156D12A74CD7}" type="slidenum">
              <a:rPr lang="en-US" altLang="zh-CN" smtClean="0"/>
              <a:pPr/>
              <a:t>75</a:t>
            </a:fld>
            <a:endParaRPr lang="en-US" altLang="zh-CN"/>
          </a:p>
        </p:txBody>
      </p:sp>
      <p:sp>
        <p:nvSpPr>
          <p:cNvPr id="317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0560" name="Object 48"/>
          <p:cNvGraphicFramePr>
            <a:graphicFrameLocks noChangeAspect="1"/>
          </p:cNvGraphicFramePr>
          <p:nvPr>
            <p:extLst>
              <p:ext uri="{D42A27DB-BD31-4B8C-83A1-F6EECF244321}">
                <p14:modId xmlns:p14="http://schemas.microsoft.com/office/powerpoint/2010/main" val="3167988404"/>
              </p:ext>
            </p:extLst>
          </p:nvPr>
        </p:nvGraphicFramePr>
        <p:xfrm>
          <a:off x="1997075" y="1768475"/>
          <a:ext cx="4446588" cy="723900"/>
        </p:xfrm>
        <a:graphic>
          <a:graphicData uri="http://schemas.openxmlformats.org/presentationml/2006/ole">
            <mc:AlternateContent xmlns:mc="http://schemas.openxmlformats.org/markup-compatibility/2006">
              <mc:Choice xmlns:v="urn:schemas-microsoft-com:vml" Requires="v">
                <p:oleObj spid="_x0000_s320690" name="Equation" r:id="rId4" imgW="2019240" imgH="330120" progId="Equation.DSMT4">
                  <p:embed/>
                </p:oleObj>
              </mc:Choice>
              <mc:Fallback>
                <p:oleObj name="Equation" r:id="rId4" imgW="2019240" imgH="330120" progId="Equation.DSMT4">
                  <p:embed/>
                  <p:pic>
                    <p:nvPicPr>
                      <p:cNvPr id="0" name="Picture 48"/>
                      <p:cNvPicPr>
                        <a:picLocks noChangeAspect="1" noChangeArrowheads="1"/>
                      </p:cNvPicPr>
                      <p:nvPr/>
                    </p:nvPicPr>
                    <p:blipFill>
                      <a:blip r:embed="rId5"/>
                      <a:srcRect/>
                      <a:stretch>
                        <a:fillRect/>
                      </a:stretch>
                    </p:blipFill>
                    <p:spPr bwMode="auto">
                      <a:xfrm>
                        <a:off x="1997075" y="1768475"/>
                        <a:ext cx="4446588" cy="7239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6660232" y="1484784"/>
            <a:ext cx="2016224" cy="1107996"/>
          </a:xfrm>
          <a:prstGeom prst="rect">
            <a:avLst/>
          </a:prstGeom>
        </p:spPr>
        <p:txBody>
          <a:bodyPr wrap="square">
            <a:spAutoFit/>
          </a:bodyPr>
          <a:lstStyle/>
          <a:p>
            <a:r>
              <a:rPr lang="zh-CN" altLang="en-US" sz="2200" b="1" dirty="0" smtClean="0">
                <a:latin typeface="+mj-ea"/>
                <a:ea typeface="+mj-ea"/>
              </a:rPr>
              <a:t>前式</a:t>
            </a:r>
            <a:r>
              <a:rPr lang="zh-CN" altLang="zh-CN" sz="2200" b="1" dirty="0" smtClean="0">
                <a:latin typeface="+mj-ea"/>
                <a:ea typeface="+mj-ea"/>
              </a:rPr>
              <a:t>丢掉无穷大项，只保留第一项</a:t>
            </a:r>
            <a:endParaRPr lang="zh-CN" altLang="en-US" sz="2200" b="1" dirty="0">
              <a:latin typeface="+mj-ea"/>
              <a:ea typeface="+mj-ea"/>
            </a:endParaRPr>
          </a:p>
        </p:txBody>
      </p:sp>
      <p:sp>
        <p:nvSpPr>
          <p:cNvPr id="10" name="Rectangle 21"/>
          <p:cNvSpPr>
            <a:spLocks noChangeArrowheads="1"/>
          </p:cNvSpPr>
          <p:nvPr/>
        </p:nvSpPr>
        <p:spPr bwMode="auto">
          <a:xfrm>
            <a:off x="4355976" y="5157192"/>
            <a:ext cx="2008188" cy="461963"/>
          </a:xfrm>
          <a:prstGeom prst="rect">
            <a:avLst/>
          </a:prstGeom>
          <a:noFill/>
          <a:ln w="9525">
            <a:noFill/>
            <a:miter lim="800000"/>
            <a:headEnd/>
            <a:tailEnd/>
          </a:ln>
          <a:effectLst/>
        </p:spPr>
        <p:txBody>
          <a:bodyPr wrap="square">
            <a:spAutoFit/>
          </a:bodyPr>
          <a:lstStyle/>
          <a:p>
            <a:r>
              <a:rPr lang="zh-CN" sz="2400" b="1" dirty="0">
                <a:solidFill>
                  <a:srgbClr val="FF0000"/>
                </a:solidFill>
                <a:latin typeface="+mj-ea"/>
                <a:ea typeface="+mj-ea"/>
              </a:rPr>
              <a:t>差熵</a:t>
            </a:r>
          </a:p>
        </p:txBody>
      </p:sp>
      <p:sp>
        <p:nvSpPr>
          <p:cNvPr id="11" name="Rectangle 20"/>
          <p:cNvSpPr>
            <a:spLocks noChangeArrowheads="1"/>
          </p:cNvSpPr>
          <p:nvPr/>
        </p:nvSpPr>
        <p:spPr bwMode="auto">
          <a:xfrm>
            <a:off x="5148064" y="5157192"/>
            <a:ext cx="1319213" cy="461963"/>
          </a:xfrm>
          <a:prstGeom prst="rect">
            <a:avLst/>
          </a:prstGeom>
          <a:noFill/>
          <a:ln w="9525">
            <a:noFill/>
            <a:miter lim="800000"/>
            <a:headEnd/>
            <a:tailEnd/>
          </a:ln>
          <a:effectLst/>
        </p:spPr>
        <p:txBody>
          <a:bodyPr wrap="square">
            <a:spAutoFit/>
          </a:bodyPr>
          <a:lstStyle/>
          <a:p>
            <a:r>
              <a:rPr lang="zh-CN" sz="2400" b="1" dirty="0">
                <a:solidFill>
                  <a:srgbClr val="FF0000"/>
                </a:solidFill>
                <a:latin typeface="+mj-ea"/>
                <a:ea typeface="+mj-ea"/>
              </a:rPr>
              <a:t>相对熵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5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331640" y="1916832"/>
            <a:ext cx="6529536" cy="3637260"/>
            <a:chOff x="603" y="1344"/>
            <a:chExt cx="4485" cy="2518"/>
          </a:xfrm>
        </p:grpSpPr>
        <p:graphicFrame>
          <p:nvGraphicFramePr>
            <p:cNvPr id="449539" name="Object 3"/>
            <p:cNvGraphicFramePr>
              <a:graphicFrameLocks noChangeAspect="1"/>
            </p:cNvGraphicFramePr>
            <p:nvPr>
              <p:extLst>
                <p:ext uri="{D42A27DB-BD31-4B8C-83A1-F6EECF244321}">
                  <p14:modId xmlns:p14="http://schemas.microsoft.com/office/powerpoint/2010/main" val="1026026827"/>
                </p:ext>
              </p:extLst>
            </p:nvPr>
          </p:nvGraphicFramePr>
          <p:xfrm>
            <a:off x="699" y="1344"/>
            <a:ext cx="4238" cy="718"/>
          </p:xfrm>
          <a:graphic>
            <a:graphicData uri="http://schemas.openxmlformats.org/presentationml/2006/ole">
              <mc:AlternateContent xmlns:mc="http://schemas.openxmlformats.org/markup-compatibility/2006">
                <mc:Choice xmlns:v="urn:schemas-microsoft-com:vml" Requires="v">
                  <p:oleObj spid="_x0000_s738570" name="Equation" r:id="rId3" imgW="2171520" imgH="380880" progId="Equation.DSMT4">
                    <p:embed/>
                  </p:oleObj>
                </mc:Choice>
                <mc:Fallback>
                  <p:oleObj name="Equation" r:id="rId3" imgW="2171520" imgH="380880" progId="Equation.DSMT4">
                    <p:embed/>
                    <p:pic>
                      <p:nvPicPr>
                        <p:cNvPr id="0" name="Picture 2"/>
                        <p:cNvPicPr>
                          <a:picLocks noChangeAspect="1" noChangeArrowheads="1"/>
                        </p:cNvPicPr>
                        <p:nvPr/>
                      </p:nvPicPr>
                      <p:blipFill>
                        <a:blip r:embed="rId4"/>
                        <a:srcRect/>
                        <a:stretch>
                          <a:fillRect/>
                        </a:stretch>
                      </p:blipFill>
                      <p:spPr bwMode="auto">
                        <a:xfrm>
                          <a:off x="699" y="1344"/>
                          <a:ext cx="4238" cy="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40" name="Object 4"/>
            <p:cNvGraphicFramePr>
              <a:graphicFrameLocks noChangeAspect="1"/>
            </p:cNvGraphicFramePr>
            <p:nvPr>
              <p:extLst>
                <p:ext uri="{D42A27DB-BD31-4B8C-83A1-F6EECF244321}">
                  <p14:modId xmlns:p14="http://schemas.microsoft.com/office/powerpoint/2010/main" val="1700857771"/>
                </p:ext>
              </p:extLst>
            </p:nvPr>
          </p:nvGraphicFramePr>
          <p:xfrm>
            <a:off x="651" y="2256"/>
            <a:ext cx="4437" cy="742"/>
          </p:xfrm>
          <a:graphic>
            <a:graphicData uri="http://schemas.openxmlformats.org/presentationml/2006/ole">
              <mc:AlternateContent xmlns:mc="http://schemas.openxmlformats.org/markup-compatibility/2006">
                <mc:Choice xmlns:v="urn:schemas-microsoft-com:vml" Requires="v">
                  <p:oleObj spid="_x0000_s738571" name="Equation" r:id="rId5" imgW="2273040" imgH="393480" progId="Equation.DSMT4">
                    <p:embed/>
                  </p:oleObj>
                </mc:Choice>
                <mc:Fallback>
                  <p:oleObj name="Equation" r:id="rId5" imgW="2273040" imgH="393480" progId="Equation.DSMT4">
                    <p:embed/>
                    <p:pic>
                      <p:nvPicPr>
                        <p:cNvPr id="0" name="Picture 3"/>
                        <p:cNvPicPr>
                          <a:picLocks noChangeAspect="1" noChangeArrowheads="1"/>
                        </p:cNvPicPr>
                        <p:nvPr/>
                      </p:nvPicPr>
                      <p:blipFill>
                        <a:blip r:embed="rId6"/>
                        <a:srcRect/>
                        <a:stretch>
                          <a:fillRect/>
                        </a:stretch>
                      </p:blipFill>
                      <p:spPr bwMode="auto">
                        <a:xfrm>
                          <a:off x="651" y="2256"/>
                          <a:ext cx="4437" cy="7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41" name="Object 5"/>
            <p:cNvGraphicFramePr>
              <a:graphicFrameLocks noChangeAspect="1"/>
            </p:cNvGraphicFramePr>
            <p:nvPr>
              <p:extLst>
                <p:ext uri="{D42A27DB-BD31-4B8C-83A1-F6EECF244321}">
                  <p14:modId xmlns:p14="http://schemas.microsoft.com/office/powerpoint/2010/main" val="3794742536"/>
                </p:ext>
              </p:extLst>
            </p:nvPr>
          </p:nvGraphicFramePr>
          <p:xfrm>
            <a:off x="603" y="3072"/>
            <a:ext cx="4437" cy="790"/>
          </p:xfrm>
          <a:graphic>
            <a:graphicData uri="http://schemas.openxmlformats.org/presentationml/2006/ole">
              <mc:AlternateContent xmlns:mc="http://schemas.openxmlformats.org/markup-compatibility/2006">
                <mc:Choice xmlns:v="urn:schemas-microsoft-com:vml" Requires="v">
                  <p:oleObj spid="_x0000_s738572" name="Equation" r:id="rId7" imgW="2273040" imgH="419040" progId="Equation.DSMT4">
                    <p:embed/>
                  </p:oleObj>
                </mc:Choice>
                <mc:Fallback>
                  <p:oleObj name="Equation" r:id="rId7" imgW="2273040" imgH="419040" progId="Equation.DSMT4">
                    <p:embed/>
                    <p:pic>
                      <p:nvPicPr>
                        <p:cNvPr id="0" name="Picture 4"/>
                        <p:cNvPicPr>
                          <a:picLocks noChangeAspect="1" noChangeArrowheads="1"/>
                        </p:cNvPicPr>
                        <p:nvPr/>
                      </p:nvPicPr>
                      <p:blipFill>
                        <a:blip r:embed="rId8"/>
                        <a:srcRect/>
                        <a:stretch>
                          <a:fillRect/>
                        </a:stretch>
                      </p:blipFill>
                      <p:spPr bwMode="auto">
                        <a:xfrm>
                          <a:off x="603" y="3072"/>
                          <a:ext cx="4437" cy="7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标题 6"/>
          <p:cNvSpPr>
            <a:spLocks noGrp="1"/>
          </p:cNvSpPr>
          <p:nvPr>
            <p:ph type="title"/>
          </p:nvPr>
        </p:nvSpPr>
        <p:spPr/>
        <p:txBody>
          <a:bodyPr/>
          <a:lstStyle/>
          <a:p>
            <a:r>
              <a:rPr lang="zh-CN" altLang="en-US" dirty="0" smtClean="0"/>
              <a:t>其他连续熵的定义</a:t>
            </a:r>
            <a:endParaRPr lang="zh-CN" altLang="en-US" dirty="0"/>
          </a:p>
        </p:txBody>
      </p:sp>
      <p:sp>
        <p:nvSpPr>
          <p:cNvPr id="8" name="灯片编号占位符 5"/>
          <p:cNvSpPr>
            <a:spLocks noGrp="1"/>
          </p:cNvSpPr>
          <p:nvPr>
            <p:ph type="sldNum" sz="quarter" idx="12"/>
          </p:nvPr>
        </p:nvSpPr>
        <p:spPr>
          <a:xfrm>
            <a:off x="8407846" y="6556200"/>
            <a:ext cx="628650" cy="257176"/>
          </a:xfrm>
        </p:spPr>
        <p:txBody>
          <a:bodyPr/>
          <a:lstStyle/>
          <a:p>
            <a:fld id="{E61212CD-2017-417C-A616-156D12A74CD7}" type="slidenum">
              <a:rPr lang="en-US" altLang="zh-CN" smtClean="0"/>
              <a:pPr/>
              <a:t>76</a:t>
            </a:fld>
            <a:endParaRPr lang="en-US" altLang="zh-CN"/>
          </a:p>
        </p:txBody>
      </p:sp>
    </p:spTree>
  </p:cSld>
  <p:clrMapOvr>
    <a:masterClrMapping/>
  </p:clrMapOvr>
  <p:transition>
    <p:cover dir="l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a:p>
        </p:txBody>
      </p:sp>
      <p:sp>
        <p:nvSpPr>
          <p:cNvPr id="233475" name="Rectangle 3"/>
          <p:cNvSpPr>
            <a:spLocks noGrp="1" noChangeArrowheads="1"/>
          </p:cNvSpPr>
          <p:nvPr>
            <p:ph type="body" idx="1"/>
          </p:nvPr>
        </p:nvSpPr>
        <p:spPr/>
        <p:txBody>
          <a:bodyPr>
            <a:normAutofit lnSpcReduction="10000"/>
          </a:bodyPr>
          <a:lstStyle/>
          <a:p>
            <a:r>
              <a:rPr lang="en-US" altLang="zh-CN" dirty="0" smtClean="0"/>
              <a:t>2.0 </a:t>
            </a:r>
            <a:r>
              <a:rPr lang="zh-CN" altLang="en-US" dirty="0" smtClean="0"/>
              <a:t>信源的数学模型及其分类</a:t>
            </a:r>
          </a:p>
          <a:p>
            <a:r>
              <a:rPr lang="en-US" altLang="zh-CN" dirty="0" smtClean="0"/>
              <a:t>2.1 </a:t>
            </a:r>
            <a:r>
              <a:rPr lang="zh-CN" altLang="en-US" dirty="0" smtClean="0"/>
              <a:t>单符号离散信源</a:t>
            </a:r>
          </a:p>
          <a:p>
            <a:r>
              <a:rPr lang="en-US" altLang="zh-CN" dirty="0" smtClean="0"/>
              <a:t>2.2 </a:t>
            </a:r>
            <a:r>
              <a:rPr lang="zh-CN" altLang="en-US" dirty="0" smtClean="0"/>
              <a:t>多符号离散平稳信源</a:t>
            </a:r>
          </a:p>
          <a:p>
            <a:r>
              <a:rPr lang="en-US" altLang="zh-CN" dirty="0" smtClean="0"/>
              <a:t>2.3 </a:t>
            </a:r>
            <a:r>
              <a:rPr lang="zh-CN" altLang="en-US" dirty="0" smtClean="0"/>
              <a:t>连续信源</a:t>
            </a:r>
          </a:p>
          <a:p>
            <a:pPr lvl="1"/>
            <a:r>
              <a:rPr lang="en-US" altLang="zh-CN" dirty="0" smtClean="0"/>
              <a:t>2.3.1 </a:t>
            </a:r>
            <a:r>
              <a:rPr lang="zh-CN" altLang="en-US" dirty="0" smtClean="0"/>
              <a:t>连续信源的熵</a:t>
            </a:r>
          </a:p>
          <a:p>
            <a:pPr lvl="1"/>
            <a:r>
              <a:rPr lang="en-US" altLang="zh-CN" dirty="0" smtClean="0">
                <a:solidFill>
                  <a:srgbClr val="FF0000"/>
                </a:solidFill>
              </a:rPr>
              <a:t>2.3.2 </a:t>
            </a:r>
            <a:r>
              <a:rPr lang="zh-CN" altLang="en-US" dirty="0" smtClean="0">
                <a:solidFill>
                  <a:srgbClr val="FF0000"/>
                </a:solidFill>
              </a:rPr>
              <a:t>几种特殊连续信源的熵</a:t>
            </a:r>
          </a:p>
          <a:p>
            <a:pPr lvl="1"/>
            <a:r>
              <a:rPr lang="en-US" altLang="zh-CN" dirty="0" smtClean="0"/>
              <a:t>2.3.3 </a:t>
            </a:r>
            <a:r>
              <a:rPr lang="zh-CN" altLang="en-US" dirty="0" smtClean="0"/>
              <a:t>连续熵的性质及最大连续熵定理</a:t>
            </a:r>
          </a:p>
          <a:p>
            <a:pPr lvl="1"/>
            <a:r>
              <a:rPr lang="en-US" altLang="zh-CN" dirty="0" smtClean="0"/>
              <a:t>2.3.4 </a:t>
            </a:r>
            <a:r>
              <a:rPr lang="zh-CN" altLang="en-US" dirty="0" smtClean="0"/>
              <a:t>熵功率</a:t>
            </a:r>
          </a:p>
          <a:p>
            <a:r>
              <a:rPr lang="en-US" altLang="zh-CN" dirty="0" smtClean="0"/>
              <a:t>2.4 </a:t>
            </a:r>
            <a:r>
              <a:rPr lang="zh-CN" altLang="en-US" dirty="0" smtClean="0"/>
              <a:t>离散无失真信源编码定理</a:t>
            </a:r>
            <a:endParaRPr lang="zh-CN" altLang="en-US" dirty="0"/>
          </a:p>
        </p:txBody>
      </p:sp>
      <p:sp>
        <p:nvSpPr>
          <p:cNvPr id="4" name="日期占位符 3"/>
          <p:cNvSpPr>
            <a:spLocks noGrp="1"/>
          </p:cNvSpPr>
          <p:nvPr>
            <p:ph type="dt" sz="half" idx="10"/>
          </p:nvPr>
        </p:nvSpPr>
        <p:spPr/>
        <p:txBody>
          <a:bodyPr/>
          <a:lstStyle/>
          <a:p>
            <a:fld id="{3B3A9C2C-874F-437C-9CB4-2B3E62C05265}"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F25275DA-2F86-4CD8-94D1-08998ED3DB3E}" type="slidenum">
              <a:rPr lang="en-US" altLang="zh-CN" smtClean="0"/>
              <a:pPr/>
              <a:t>77</a:t>
            </a:fld>
            <a:endParaRPr lang="en-US" altLang="zh-CN" dirty="0"/>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012160" y="3789040"/>
            <a:ext cx="2808312" cy="23042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
        <p:nvSpPr>
          <p:cNvPr id="15" name="标题 14"/>
          <p:cNvSpPr>
            <a:spLocks noGrp="1"/>
          </p:cNvSpPr>
          <p:nvPr>
            <p:ph type="title"/>
          </p:nvPr>
        </p:nvSpPr>
        <p:spPr/>
        <p:txBody>
          <a:bodyPr/>
          <a:lstStyle/>
          <a:p>
            <a:r>
              <a:rPr lang="zh-CN" altLang="en-US" dirty="0" smtClean="0"/>
              <a:t>均匀分布的连续信源</a:t>
            </a:r>
            <a:endParaRPr lang="zh-CN" altLang="en-US" dirty="0"/>
          </a:p>
        </p:txBody>
      </p:sp>
      <p:sp>
        <p:nvSpPr>
          <p:cNvPr id="16" name="内容占位符 15"/>
          <p:cNvSpPr>
            <a:spLocks noGrp="1"/>
          </p:cNvSpPr>
          <p:nvPr>
            <p:ph idx="1"/>
          </p:nvPr>
        </p:nvSpPr>
        <p:spPr/>
        <p:txBody>
          <a:bodyPr/>
          <a:lstStyle/>
          <a:p>
            <a:r>
              <a:rPr lang="zh-CN" altLang="en-US" dirty="0" smtClean="0"/>
              <a:t>一维均匀分布的信源：</a:t>
            </a:r>
            <a:endParaRPr lang="en-US" altLang="zh-CN" dirty="0" smtClean="0"/>
          </a:p>
          <a:p>
            <a:endParaRPr lang="zh-CN" altLang="en-US" dirty="0"/>
          </a:p>
        </p:txBody>
      </p:sp>
      <p:graphicFrame>
        <p:nvGraphicFramePr>
          <p:cNvPr id="70661" name="Object 5"/>
          <p:cNvGraphicFramePr>
            <a:graphicFrameLocks noChangeAspect="1"/>
          </p:cNvGraphicFramePr>
          <p:nvPr>
            <p:extLst>
              <p:ext uri="{D42A27DB-BD31-4B8C-83A1-F6EECF244321}">
                <p14:modId xmlns:p14="http://schemas.microsoft.com/office/powerpoint/2010/main" val="1799699851"/>
              </p:ext>
            </p:extLst>
          </p:nvPr>
        </p:nvGraphicFramePr>
        <p:xfrm>
          <a:off x="3995936" y="1268760"/>
          <a:ext cx="3575050" cy="1454150"/>
        </p:xfrm>
        <a:graphic>
          <a:graphicData uri="http://schemas.openxmlformats.org/presentationml/2006/ole">
            <mc:AlternateContent xmlns:mc="http://schemas.openxmlformats.org/markup-compatibility/2006">
              <mc:Choice xmlns:v="urn:schemas-microsoft-com:vml" Requires="v">
                <p:oleObj spid="_x0000_s746090" name="Equation" r:id="rId3" imgW="1625400" imgH="660240" progId="Equation.DSMT4">
                  <p:embed/>
                </p:oleObj>
              </mc:Choice>
              <mc:Fallback>
                <p:oleObj name="Equation" r:id="rId3" imgW="1625400" imgH="660240" progId="Equation.DSMT4">
                  <p:embed/>
                  <p:pic>
                    <p:nvPicPr>
                      <p:cNvPr id="0" name="Picture 2"/>
                      <p:cNvPicPr>
                        <a:picLocks noChangeAspect="1" noChangeArrowheads="1"/>
                      </p:cNvPicPr>
                      <p:nvPr/>
                    </p:nvPicPr>
                    <p:blipFill>
                      <a:blip r:embed="rId4"/>
                      <a:srcRect/>
                      <a:stretch>
                        <a:fillRect/>
                      </a:stretch>
                    </p:blipFill>
                    <p:spPr bwMode="auto">
                      <a:xfrm>
                        <a:off x="3995936" y="1268760"/>
                        <a:ext cx="3575050" cy="14541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2" name="Object 6"/>
          <p:cNvGraphicFramePr>
            <a:graphicFrameLocks noChangeAspect="1"/>
          </p:cNvGraphicFramePr>
          <p:nvPr>
            <p:extLst>
              <p:ext uri="{D42A27DB-BD31-4B8C-83A1-F6EECF244321}">
                <p14:modId xmlns:p14="http://schemas.microsoft.com/office/powerpoint/2010/main" val="2218374166"/>
              </p:ext>
            </p:extLst>
          </p:nvPr>
        </p:nvGraphicFramePr>
        <p:xfrm>
          <a:off x="827584" y="3668713"/>
          <a:ext cx="1341437" cy="501650"/>
        </p:xfrm>
        <a:graphic>
          <a:graphicData uri="http://schemas.openxmlformats.org/presentationml/2006/ole">
            <mc:AlternateContent xmlns:mc="http://schemas.openxmlformats.org/markup-compatibility/2006">
              <mc:Choice xmlns:v="urn:schemas-microsoft-com:vml" Requires="v">
                <p:oleObj spid="_x0000_s746091" name="Equation" r:id="rId5" imgW="609480" imgH="228600" progId="Equation.DSMT4">
                  <p:embed/>
                </p:oleObj>
              </mc:Choice>
              <mc:Fallback>
                <p:oleObj name="Equation" r:id="rId5" imgW="609480" imgH="228600" progId="Equation.DSMT4">
                  <p:embed/>
                  <p:pic>
                    <p:nvPicPr>
                      <p:cNvPr id="0" name="Picture 3"/>
                      <p:cNvPicPr>
                        <a:picLocks noChangeAspect="1" noChangeArrowheads="1"/>
                      </p:cNvPicPr>
                      <p:nvPr/>
                    </p:nvPicPr>
                    <p:blipFill>
                      <a:blip r:embed="rId6"/>
                      <a:srcRect/>
                      <a:stretch>
                        <a:fillRect/>
                      </a:stretch>
                    </p:blipFill>
                    <p:spPr bwMode="auto">
                      <a:xfrm>
                        <a:off x="827584" y="3668713"/>
                        <a:ext cx="1341437" cy="501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3" name="Object 7"/>
          <p:cNvGraphicFramePr>
            <a:graphicFrameLocks noChangeAspect="1"/>
          </p:cNvGraphicFramePr>
          <p:nvPr>
            <p:extLst>
              <p:ext uri="{D42A27DB-BD31-4B8C-83A1-F6EECF244321}">
                <p14:modId xmlns:p14="http://schemas.microsoft.com/office/powerpoint/2010/main" val="3563970302"/>
              </p:ext>
            </p:extLst>
          </p:nvPr>
        </p:nvGraphicFramePr>
        <p:xfrm>
          <a:off x="2122984" y="3546475"/>
          <a:ext cx="3074987" cy="725488"/>
        </p:xfrm>
        <a:graphic>
          <a:graphicData uri="http://schemas.openxmlformats.org/presentationml/2006/ole">
            <mc:AlternateContent xmlns:mc="http://schemas.openxmlformats.org/markup-compatibility/2006">
              <mc:Choice xmlns:v="urn:schemas-microsoft-com:vml" Requires="v">
                <p:oleObj spid="_x0000_s746092" name="Equation" r:id="rId7" imgW="1396800" imgH="330120" progId="Equation.DSMT4">
                  <p:embed/>
                </p:oleObj>
              </mc:Choice>
              <mc:Fallback>
                <p:oleObj name="Equation" r:id="rId7" imgW="1396800" imgH="330120" progId="Equation.DSMT4">
                  <p:embed/>
                  <p:pic>
                    <p:nvPicPr>
                      <p:cNvPr id="0" name="Picture 4"/>
                      <p:cNvPicPr>
                        <a:picLocks noChangeAspect="1" noChangeArrowheads="1"/>
                      </p:cNvPicPr>
                      <p:nvPr/>
                    </p:nvPicPr>
                    <p:blipFill>
                      <a:blip r:embed="rId8"/>
                      <a:srcRect/>
                      <a:stretch>
                        <a:fillRect/>
                      </a:stretch>
                    </p:blipFill>
                    <p:spPr bwMode="auto">
                      <a:xfrm>
                        <a:off x="2122984" y="3546475"/>
                        <a:ext cx="3074987" cy="725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4" name="Object 8"/>
          <p:cNvGraphicFramePr>
            <a:graphicFrameLocks noChangeAspect="1"/>
          </p:cNvGraphicFramePr>
          <p:nvPr>
            <p:extLst>
              <p:ext uri="{D42A27DB-BD31-4B8C-83A1-F6EECF244321}">
                <p14:modId xmlns:p14="http://schemas.microsoft.com/office/powerpoint/2010/main" val="3792300611"/>
              </p:ext>
            </p:extLst>
          </p:nvPr>
        </p:nvGraphicFramePr>
        <p:xfrm>
          <a:off x="1818184" y="4176713"/>
          <a:ext cx="3359150" cy="892175"/>
        </p:xfrm>
        <a:graphic>
          <a:graphicData uri="http://schemas.openxmlformats.org/presentationml/2006/ole">
            <mc:AlternateContent xmlns:mc="http://schemas.openxmlformats.org/markup-compatibility/2006">
              <mc:Choice xmlns:v="urn:schemas-microsoft-com:vml" Requires="v">
                <p:oleObj spid="_x0000_s746093" name="Equation" r:id="rId9" imgW="1523880" imgH="406080" progId="Equation.DSMT4">
                  <p:embed/>
                </p:oleObj>
              </mc:Choice>
              <mc:Fallback>
                <p:oleObj name="Equation" r:id="rId9" imgW="1523880" imgH="406080" progId="Equation.DSMT4">
                  <p:embed/>
                  <p:pic>
                    <p:nvPicPr>
                      <p:cNvPr id="0" name="Picture 5"/>
                      <p:cNvPicPr>
                        <a:picLocks noChangeAspect="1" noChangeArrowheads="1"/>
                      </p:cNvPicPr>
                      <p:nvPr/>
                    </p:nvPicPr>
                    <p:blipFill>
                      <a:blip r:embed="rId10"/>
                      <a:srcRect/>
                      <a:stretch>
                        <a:fillRect/>
                      </a:stretch>
                    </p:blipFill>
                    <p:spPr bwMode="auto">
                      <a:xfrm>
                        <a:off x="1818184" y="4176713"/>
                        <a:ext cx="335915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5" name="Object 9"/>
          <p:cNvGraphicFramePr>
            <a:graphicFrameLocks noChangeAspect="1"/>
          </p:cNvGraphicFramePr>
          <p:nvPr>
            <p:extLst>
              <p:ext uri="{D42A27DB-BD31-4B8C-83A1-F6EECF244321}">
                <p14:modId xmlns:p14="http://schemas.microsoft.com/office/powerpoint/2010/main" val="1973693531"/>
              </p:ext>
            </p:extLst>
          </p:nvPr>
        </p:nvGraphicFramePr>
        <p:xfrm>
          <a:off x="1818184" y="4953000"/>
          <a:ext cx="3721100" cy="892175"/>
        </p:xfrm>
        <a:graphic>
          <a:graphicData uri="http://schemas.openxmlformats.org/presentationml/2006/ole">
            <mc:AlternateContent xmlns:mc="http://schemas.openxmlformats.org/markup-compatibility/2006">
              <mc:Choice xmlns:v="urn:schemas-microsoft-com:vml" Requires="v">
                <p:oleObj spid="_x0000_s746094" name="Equation" r:id="rId11" imgW="1688760" imgH="406080" progId="Equation.DSMT4">
                  <p:embed/>
                </p:oleObj>
              </mc:Choice>
              <mc:Fallback>
                <p:oleObj name="Equation" r:id="rId11" imgW="1688760" imgH="406080" progId="Equation.DSMT4">
                  <p:embed/>
                  <p:pic>
                    <p:nvPicPr>
                      <p:cNvPr id="0" name="Picture 6"/>
                      <p:cNvPicPr>
                        <a:picLocks noChangeAspect="1" noChangeArrowheads="1"/>
                      </p:cNvPicPr>
                      <p:nvPr/>
                    </p:nvPicPr>
                    <p:blipFill>
                      <a:blip r:embed="rId12"/>
                      <a:srcRect/>
                      <a:stretch>
                        <a:fillRect/>
                      </a:stretch>
                    </p:blipFill>
                    <p:spPr bwMode="auto">
                      <a:xfrm>
                        <a:off x="1818184" y="4953000"/>
                        <a:ext cx="372110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6" name="Object 10"/>
          <p:cNvGraphicFramePr>
            <a:graphicFrameLocks noChangeAspect="1"/>
          </p:cNvGraphicFramePr>
          <p:nvPr>
            <p:extLst>
              <p:ext uri="{D42A27DB-BD31-4B8C-83A1-F6EECF244321}">
                <p14:modId xmlns:p14="http://schemas.microsoft.com/office/powerpoint/2010/main" val="273798031"/>
              </p:ext>
            </p:extLst>
          </p:nvPr>
        </p:nvGraphicFramePr>
        <p:xfrm>
          <a:off x="1819771" y="5888038"/>
          <a:ext cx="1704975" cy="446087"/>
        </p:xfrm>
        <a:graphic>
          <a:graphicData uri="http://schemas.openxmlformats.org/presentationml/2006/ole">
            <mc:AlternateContent xmlns:mc="http://schemas.openxmlformats.org/markup-compatibility/2006">
              <mc:Choice xmlns:v="urn:schemas-microsoft-com:vml" Requires="v">
                <p:oleObj spid="_x0000_s746095" name="Equation" r:id="rId13" imgW="774360" imgH="203040" progId="Equation.DSMT4">
                  <p:embed/>
                </p:oleObj>
              </mc:Choice>
              <mc:Fallback>
                <p:oleObj name="Equation" r:id="rId13" imgW="774360" imgH="203040" progId="Equation.DSMT4">
                  <p:embed/>
                  <p:pic>
                    <p:nvPicPr>
                      <p:cNvPr id="0" name="Picture 7"/>
                      <p:cNvPicPr>
                        <a:picLocks noChangeAspect="1" noChangeArrowheads="1"/>
                      </p:cNvPicPr>
                      <p:nvPr/>
                    </p:nvPicPr>
                    <p:blipFill>
                      <a:blip r:embed="rId14"/>
                      <a:srcRect/>
                      <a:stretch>
                        <a:fillRect/>
                      </a:stretch>
                    </p:blipFill>
                    <p:spPr bwMode="auto">
                      <a:xfrm>
                        <a:off x="1819771" y="5888038"/>
                        <a:ext cx="1704975"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8" name="Rectangle 12"/>
          <p:cNvSpPr>
            <a:spLocks noChangeArrowheads="1"/>
          </p:cNvSpPr>
          <p:nvPr/>
        </p:nvSpPr>
        <p:spPr bwMode="auto">
          <a:xfrm>
            <a:off x="882650" y="2903538"/>
            <a:ext cx="4254500" cy="461665"/>
          </a:xfrm>
          <a:prstGeom prst="rect">
            <a:avLst/>
          </a:prstGeom>
          <a:noFill/>
          <a:ln w="9525">
            <a:noFill/>
            <a:miter lim="800000"/>
            <a:headEnd/>
            <a:tailEnd/>
          </a:ln>
          <a:effectLst/>
        </p:spPr>
        <p:txBody>
          <a:bodyPr>
            <a:spAutoFit/>
          </a:bodyPr>
          <a:lstStyle/>
          <a:p>
            <a:r>
              <a:rPr lang="zh-CN" sz="2400" b="1" dirty="0" smtClean="0">
                <a:latin typeface="+mj-ea"/>
                <a:ea typeface="+mj-ea"/>
              </a:rPr>
              <a:t>代入</a:t>
            </a:r>
            <a:r>
              <a:rPr lang="zh-CN" altLang="en-US" sz="2400" b="1" dirty="0" smtClean="0">
                <a:latin typeface="+mj-ea"/>
                <a:ea typeface="+mj-ea"/>
              </a:rPr>
              <a:t>相对</a:t>
            </a:r>
            <a:r>
              <a:rPr lang="zh-CN" sz="2400" b="1" dirty="0" smtClean="0">
                <a:latin typeface="+mj-ea"/>
                <a:ea typeface="+mj-ea"/>
              </a:rPr>
              <a:t>熵</a:t>
            </a:r>
            <a:r>
              <a:rPr lang="zh-CN" sz="2400" b="1" dirty="0">
                <a:latin typeface="+mj-ea"/>
                <a:ea typeface="+mj-ea"/>
              </a:rPr>
              <a:t>的公式：</a:t>
            </a:r>
          </a:p>
        </p:txBody>
      </p:sp>
      <p:graphicFrame>
        <p:nvGraphicFramePr>
          <p:cNvPr id="745480" name="Object 8"/>
          <p:cNvGraphicFramePr>
            <a:graphicFrameLocks noGrp="1" noChangeAspect="1"/>
          </p:cNvGraphicFramePr>
          <p:nvPr>
            <p:extLst>
              <p:ext uri="{D42A27DB-BD31-4B8C-83A1-F6EECF244321}">
                <p14:modId xmlns:p14="http://schemas.microsoft.com/office/powerpoint/2010/main" val="1677670799"/>
              </p:ext>
            </p:extLst>
          </p:nvPr>
        </p:nvGraphicFramePr>
        <p:xfrm>
          <a:off x="6372200" y="3933056"/>
          <a:ext cx="1876425" cy="965200"/>
        </p:xfrm>
        <a:graphic>
          <a:graphicData uri="http://schemas.openxmlformats.org/presentationml/2006/ole">
            <mc:AlternateContent xmlns:mc="http://schemas.openxmlformats.org/markup-compatibility/2006">
              <mc:Choice xmlns:v="urn:schemas-microsoft-com:vml" Requires="v">
                <p:oleObj spid="_x0000_s746096" name="Equation" r:id="rId15" imgW="888840" imgH="457200" progId="Equation.DSMT4">
                  <p:embed/>
                </p:oleObj>
              </mc:Choice>
              <mc:Fallback>
                <p:oleObj name="Equation" r:id="rId15" imgW="888840" imgH="457200" progId="Equation.DSMT4">
                  <p:embed/>
                  <p:pic>
                    <p:nvPicPr>
                      <p:cNvPr id="0" name="Picture 8"/>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72200" y="3933056"/>
                        <a:ext cx="187642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a:spLocks noChangeArrowheads="1"/>
          </p:cNvSpPr>
          <p:nvPr/>
        </p:nvSpPr>
        <p:spPr bwMode="auto">
          <a:xfrm>
            <a:off x="6263680" y="5013176"/>
            <a:ext cx="2412776" cy="830997"/>
          </a:xfrm>
          <a:prstGeom prst="rect">
            <a:avLst/>
          </a:prstGeom>
          <a:noFill/>
          <a:ln w="9525">
            <a:noFill/>
            <a:miter lim="800000"/>
            <a:headEnd/>
            <a:tailEnd/>
          </a:ln>
          <a:effectLst/>
        </p:spPr>
        <p:txBody>
          <a:bodyPr wrap="square">
            <a:spAutoFit/>
          </a:bodyPr>
          <a:lstStyle/>
          <a:p>
            <a:r>
              <a:rPr lang="zh-CN" altLang="en-US" sz="2400" b="1" dirty="0" smtClean="0">
                <a:solidFill>
                  <a:srgbClr val="FFFFFF"/>
                </a:solidFill>
                <a:latin typeface="+mj-ea"/>
                <a:ea typeface="+mj-ea"/>
              </a:rPr>
              <a:t>连续信源的熵不具有非负性</a:t>
            </a:r>
            <a:endParaRPr lang="zh-CN" sz="2400" b="1" dirty="0">
              <a:solidFill>
                <a:srgbClr val="FFFFFF"/>
              </a:solidFill>
              <a:latin typeface="+mj-ea"/>
              <a:ea typeface="+mj-ea"/>
            </a:endParaRPr>
          </a:p>
        </p:txBody>
      </p:sp>
      <p:sp>
        <p:nvSpPr>
          <p:cNvPr id="18"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solidFill>
                  <a:schemeClr val="tx1"/>
                </a:solidFill>
              </a:rPr>
              <a:pPr/>
              <a:t>78</a:t>
            </a:fld>
            <a:endParaRPr lang="en-US" altLang="zh-CN"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8"/>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0662"/>
                                        </p:tgtEl>
                                        <p:attrNameLst>
                                          <p:attrName>style.visibility</p:attrName>
                                        </p:attrNameLst>
                                      </p:cBhvr>
                                      <p:to>
                                        <p:strVal val="visible"/>
                                      </p:to>
                                    </p:set>
                                    <p:animEffect transition="in" filter="wipe(left)">
                                      <p:cBhvr>
                                        <p:cTn id="9" dur="1000"/>
                                        <p:tgtEl>
                                          <p:spTgt spid="70662"/>
                                        </p:tgtEl>
                                      </p:cBhvr>
                                    </p:animEffect>
                                  </p:childTnLst>
                                </p:cTn>
                              </p:par>
                              <p:par>
                                <p:cTn id="10" presetID="22" presetClass="entr" presetSubtype="8" fill="hold" nodeType="withEffect">
                                  <p:stCondLst>
                                    <p:cond delay="0"/>
                                  </p:stCondLst>
                                  <p:childTnLst>
                                    <p:set>
                                      <p:cBhvr>
                                        <p:cTn id="11" dur="1" fill="hold">
                                          <p:stCondLst>
                                            <p:cond delay="0"/>
                                          </p:stCondLst>
                                        </p:cTn>
                                        <p:tgtEl>
                                          <p:spTgt spid="70663"/>
                                        </p:tgtEl>
                                        <p:attrNameLst>
                                          <p:attrName>style.visibility</p:attrName>
                                        </p:attrNameLst>
                                      </p:cBhvr>
                                      <p:to>
                                        <p:strVal val="visible"/>
                                      </p:to>
                                    </p:set>
                                    <p:animEffect transition="in" filter="wipe(left)">
                                      <p:cBhvr>
                                        <p:cTn id="12" dur="1000"/>
                                        <p:tgtEl>
                                          <p:spTgt spid="70663"/>
                                        </p:tgtEl>
                                      </p:cBhvr>
                                    </p:animEffect>
                                  </p:childTnLst>
                                </p:cTn>
                              </p:par>
                              <p:par>
                                <p:cTn id="13" presetID="22" presetClass="entr" presetSubtype="8" fill="hold" nodeType="withEffect">
                                  <p:stCondLst>
                                    <p:cond delay="0"/>
                                  </p:stCondLst>
                                  <p:childTnLst>
                                    <p:set>
                                      <p:cBhvr>
                                        <p:cTn id="14" dur="1" fill="hold">
                                          <p:stCondLst>
                                            <p:cond delay="0"/>
                                          </p:stCondLst>
                                        </p:cTn>
                                        <p:tgtEl>
                                          <p:spTgt spid="70664"/>
                                        </p:tgtEl>
                                        <p:attrNameLst>
                                          <p:attrName>style.visibility</p:attrName>
                                        </p:attrNameLst>
                                      </p:cBhvr>
                                      <p:to>
                                        <p:strVal val="visible"/>
                                      </p:to>
                                    </p:set>
                                    <p:animEffect transition="in" filter="wipe(left)">
                                      <p:cBhvr>
                                        <p:cTn id="15" dur="1000"/>
                                        <p:tgtEl>
                                          <p:spTgt spid="70664"/>
                                        </p:tgtEl>
                                      </p:cBhvr>
                                    </p:animEffect>
                                  </p:childTnLst>
                                </p:cTn>
                              </p:par>
                              <p:par>
                                <p:cTn id="16" presetID="22" presetClass="entr" presetSubtype="8" fill="hold" nodeType="withEffect">
                                  <p:stCondLst>
                                    <p:cond delay="0"/>
                                  </p:stCondLst>
                                  <p:childTnLst>
                                    <p:set>
                                      <p:cBhvr>
                                        <p:cTn id="17" dur="1" fill="hold">
                                          <p:stCondLst>
                                            <p:cond delay="0"/>
                                          </p:stCondLst>
                                        </p:cTn>
                                        <p:tgtEl>
                                          <p:spTgt spid="70665"/>
                                        </p:tgtEl>
                                        <p:attrNameLst>
                                          <p:attrName>style.visibility</p:attrName>
                                        </p:attrNameLst>
                                      </p:cBhvr>
                                      <p:to>
                                        <p:strVal val="visible"/>
                                      </p:to>
                                    </p:set>
                                    <p:animEffect transition="in" filter="wipe(left)">
                                      <p:cBhvr>
                                        <p:cTn id="18" dur="1000"/>
                                        <p:tgtEl>
                                          <p:spTgt spid="70665"/>
                                        </p:tgtEl>
                                      </p:cBhvr>
                                    </p:animEffect>
                                  </p:childTnLst>
                                </p:cTn>
                              </p:par>
                              <p:par>
                                <p:cTn id="19" presetID="22" presetClass="entr" presetSubtype="8" fill="hold" nodeType="withEffect">
                                  <p:stCondLst>
                                    <p:cond delay="0"/>
                                  </p:stCondLst>
                                  <p:childTnLst>
                                    <p:set>
                                      <p:cBhvr>
                                        <p:cTn id="20" dur="1" fill="hold">
                                          <p:stCondLst>
                                            <p:cond delay="0"/>
                                          </p:stCondLst>
                                        </p:cTn>
                                        <p:tgtEl>
                                          <p:spTgt spid="70666"/>
                                        </p:tgtEl>
                                        <p:attrNameLst>
                                          <p:attrName>style.visibility</p:attrName>
                                        </p:attrNameLst>
                                      </p:cBhvr>
                                      <p:to>
                                        <p:strVal val="visible"/>
                                      </p:to>
                                    </p:set>
                                    <p:animEffect transition="in" filter="wipe(left)">
                                      <p:cBhvr>
                                        <p:cTn id="21" dur="1000"/>
                                        <p:tgtEl>
                                          <p:spTgt spid="7066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4548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0668" grpId="0"/>
      <p:bldP spid="1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p:txBody>
          <a:bodyPr/>
          <a:lstStyle/>
          <a:p>
            <a:r>
              <a:rPr lang="zh-CN" altLang="en-US" dirty="0" smtClean="0"/>
              <a:t>高斯分布的连续信源</a:t>
            </a:r>
            <a:endParaRPr lang="zh-CN" altLang="en-US" dirty="0"/>
          </a:p>
        </p:txBody>
      </p:sp>
      <p:sp>
        <p:nvSpPr>
          <p:cNvPr id="25" name="内容占位符 24"/>
          <p:cNvSpPr>
            <a:spLocks noGrp="1"/>
          </p:cNvSpPr>
          <p:nvPr>
            <p:ph idx="1"/>
          </p:nvPr>
        </p:nvSpPr>
        <p:spPr/>
        <p:txBody>
          <a:bodyPr/>
          <a:lstStyle/>
          <a:p>
            <a:r>
              <a:rPr lang="zh-CN" altLang="en-US" dirty="0" smtClean="0"/>
              <a:t>一维高斯分布：</a:t>
            </a:r>
            <a:endParaRPr lang="zh-CN" altLang="en-US" dirty="0"/>
          </a:p>
        </p:txBody>
      </p:sp>
      <p:graphicFrame>
        <p:nvGraphicFramePr>
          <p:cNvPr id="71685" name="Object 5"/>
          <p:cNvGraphicFramePr>
            <a:graphicFrameLocks noChangeAspect="1"/>
          </p:cNvGraphicFramePr>
          <p:nvPr>
            <p:extLst>
              <p:ext uri="{D42A27DB-BD31-4B8C-83A1-F6EECF244321}">
                <p14:modId xmlns:p14="http://schemas.microsoft.com/office/powerpoint/2010/main" val="3960929405"/>
              </p:ext>
            </p:extLst>
          </p:nvPr>
        </p:nvGraphicFramePr>
        <p:xfrm>
          <a:off x="2987824" y="1124744"/>
          <a:ext cx="3073400" cy="1063625"/>
        </p:xfrm>
        <a:graphic>
          <a:graphicData uri="http://schemas.openxmlformats.org/presentationml/2006/ole">
            <mc:AlternateContent xmlns:mc="http://schemas.openxmlformats.org/markup-compatibility/2006">
              <mc:Choice xmlns:v="urn:schemas-microsoft-com:vml" Requires="v">
                <p:oleObj spid="_x0000_s747290" name="Equation" r:id="rId3" imgW="1396800" imgH="482400" progId="Equation.DSMT4">
                  <p:embed/>
                </p:oleObj>
              </mc:Choice>
              <mc:Fallback>
                <p:oleObj name="Equation" r:id="rId3" imgW="1396800" imgH="482400" progId="Equation.DSMT4">
                  <p:embed/>
                  <p:pic>
                    <p:nvPicPr>
                      <p:cNvPr id="0" name="Picture 10"/>
                      <p:cNvPicPr>
                        <a:picLocks noChangeAspect="1" noChangeArrowheads="1"/>
                      </p:cNvPicPr>
                      <p:nvPr/>
                    </p:nvPicPr>
                    <p:blipFill>
                      <a:blip r:embed="rId4"/>
                      <a:srcRect/>
                      <a:stretch>
                        <a:fillRect/>
                      </a:stretch>
                    </p:blipFill>
                    <p:spPr bwMode="auto">
                      <a:xfrm>
                        <a:off x="2987824" y="1124744"/>
                        <a:ext cx="3073400" cy="1063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7" name="Object 7"/>
          <p:cNvGraphicFramePr>
            <a:graphicFrameLocks noChangeAspect="1"/>
          </p:cNvGraphicFramePr>
          <p:nvPr>
            <p:extLst>
              <p:ext uri="{D42A27DB-BD31-4B8C-83A1-F6EECF244321}">
                <p14:modId xmlns:p14="http://schemas.microsoft.com/office/powerpoint/2010/main" val="1095844568"/>
              </p:ext>
            </p:extLst>
          </p:nvPr>
        </p:nvGraphicFramePr>
        <p:xfrm>
          <a:off x="398463" y="2185988"/>
          <a:ext cx="3987800" cy="658812"/>
        </p:xfrm>
        <a:graphic>
          <a:graphicData uri="http://schemas.openxmlformats.org/presentationml/2006/ole">
            <mc:AlternateContent xmlns:mc="http://schemas.openxmlformats.org/markup-compatibility/2006">
              <mc:Choice xmlns:v="urn:schemas-microsoft-com:vml" Requires="v">
                <p:oleObj spid="_x0000_s747291" name="Equation" r:id="rId5" imgW="1993680" imgH="330120" progId="Equation.DSMT4">
                  <p:embed/>
                </p:oleObj>
              </mc:Choice>
              <mc:Fallback>
                <p:oleObj name="Equation" r:id="rId5" imgW="1993680" imgH="330120" progId="Equation.DSMT4">
                  <p:embed/>
                  <p:pic>
                    <p:nvPicPr>
                      <p:cNvPr id="0" name="Picture 2"/>
                      <p:cNvPicPr>
                        <a:picLocks noChangeAspect="1" noChangeArrowheads="1"/>
                      </p:cNvPicPr>
                      <p:nvPr/>
                    </p:nvPicPr>
                    <p:blipFill>
                      <a:blip r:embed="rId6"/>
                      <a:srcRect/>
                      <a:stretch>
                        <a:fillRect/>
                      </a:stretch>
                    </p:blipFill>
                    <p:spPr bwMode="auto">
                      <a:xfrm>
                        <a:off x="398463" y="2185988"/>
                        <a:ext cx="3987800" cy="6588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8" name="Object 8"/>
          <p:cNvGraphicFramePr>
            <a:graphicFrameLocks noChangeAspect="1"/>
          </p:cNvGraphicFramePr>
          <p:nvPr>
            <p:extLst>
              <p:ext uri="{D42A27DB-BD31-4B8C-83A1-F6EECF244321}">
                <p14:modId xmlns:p14="http://schemas.microsoft.com/office/powerpoint/2010/main" val="2080369563"/>
              </p:ext>
            </p:extLst>
          </p:nvPr>
        </p:nvGraphicFramePr>
        <p:xfrm>
          <a:off x="4333875" y="1981200"/>
          <a:ext cx="4575175" cy="1092200"/>
        </p:xfrm>
        <a:graphic>
          <a:graphicData uri="http://schemas.openxmlformats.org/presentationml/2006/ole">
            <mc:AlternateContent xmlns:mc="http://schemas.openxmlformats.org/markup-compatibility/2006">
              <mc:Choice xmlns:v="urn:schemas-microsoft-com:vml" Requires="v">
                <p:oleObj spid="_x0000_s747292" name="Equation" r:id="rId7" imgW="2286000" imgH="545760" progId="Equation.DSMT4">
                  <p:embed/>
                </p:oleObj>
              </mc:Choice>
              <mc:Fallback>
                <p:oleObj name="Equation" r:id="rId7" imgW="2286000" imgH="545760" progId="Equation.DSMT4">
                  <p:embed/>
                  <p:pic>
                    <p:nvPicPr>
                      <p:cNvPr id="0" name="Picture 3"/>
                      <p:cNvPicPr>
                        <a:picLocks noChangeAspect="1" noChangeArrowheads="1"/>
                      </p:cNvPicPr>
                      <p:nvPr/>
                    </p:nvPicPr>
                    <p:blipFill>
                      <a:blip r:embed="rId8"/>
                      <a:srcRect/>
                      <a:stretch>
                        <a:fillRect/>
                      </a:stretch>
                    </p:blipFill>
                    <p:spPr bwMode="auto">
                      <a:xfrm>
                        <a:off x="4333875" y="1981200"/>
                        <a:ext cx="4575175" cy="1092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9" name="Object 9"/>
          <p:cNvGraphicFramePr>
            <a:graphicFrameLocks noChangeAspect="1"/>
          </p:cNvGraphicFramePr>
          <p:nvPr>
            <p:extLst>
              <p:ext uri="{D42A27DB-BD31-4B8C-83A1-F6EECF244321}">
                <p14:modId xmlns:p14="http://schemas.microsoft.com/office/powerpoint/2010/main" val="720812782"/>
              </p:ext>
            </p:extLst>
          </p:nvPr>
        </p:nvGraphicFramePr>
        <p:xfrm>
          <a:off x="1350963" y="3024188"/>
          <a:ext cx="6937375" cy="889000"/>
        </p:xfrm>
        <a:graphic>
          <a:graphicData uri="http://schemas.openxmlformats.org/presentationml/2006/ole">
            <mc:AlternateContent xmlns:mc="http://schemas.openxmlformats.org/markup-compatibility/2006">
              <mc:Choice xmlns:v="urn:schemas-microsoft-com:vml" Requires="v">
                <p:oleObj spid="_x0000_s747293" name="Equation" r:id="rId9" imgW="3466800" imgH="444240" progId="Equation.DSMT4">
                  <p:embed/>
                </p:oleObj>
              </mc:Choice>
              <mc:Fallback>
                <p:oleObj name="Equation" r:id="rId9" imgW="3466800" imgH="444240" progId="Equation.DSMT4">
                  <p:embed/>
                  <p:pic>
                    <p:nvPicPr>
                      <p:cNvPr id="0" name="Picture 4"/>
                      <p:cNvPicPr>
                        <a:picLocks noChangeAspect="1" noChangeArrowheads="1"/>
                      </p:cNvPicPr>
                      <p:nvPr/>
                    </p:nvPicPr>
                    <p:blipFill>
                      <a:blip r:embed="rId10"/>
                      <a:srcRect/>
                      <a:stretch>
                        <a:fillRect/>
                      </a:stretch>
                    </p:blipFill>
                    <p:spPr bwMode="auto">
                      <a:xfrm>
                        <a:off x="1350963" y="3024188"/>
                        <a:ext cx="6937375" cy="8890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0" name="Object 10"/>
          <p:cNvGraphicFramePr>
            <a:graphicFrameLocks noChangeAspect="1"/>
          </p:cNvGraphicFramePr>
          <p:nvPr>
            <p:extLst>
              <p:ext uri="{D42A27DB-BD31-4B8C-83A1-F6EECF244321}">
                <p14:modId xmlns:p14="http://schemas.microsoft.com/office/powerpoint/2010/main" val="3785940342"/>
              </p:ext>
            </p:extLst>
          </p:nvPr>
        </p:nvGraphicFramePr>
        <p:xfrm>
          <a:off x="1363663" y="3990975"/>
          <a:ext cx="5413375" cy="863600"/>
        </p:xfrm>
        <a:graphic>
          <a:graphicData uri="http://schemas.openxmlformats.org/presentationml/2006/ole">
            <mc:AlternateContent xmlns:mc="http://schemas.openxmlformats.org/markup-compatibility/2006">
              <mc:Choice xmlns:v="urn:schemas-microsoft-com:vml" Requires="v">
                <p:oleObj spid="_x0000_s747294" name="Equation" r:id="rId11" imgW="2705040" imgH="431640" progId="Equation.DSMT4">
                  <p:embed/>
                </p:oleObj>
              </mc:Choice>
              <mc:Fallback>
                <p:oleObj name="Equation" r:id="rId11" imgW="2705040" imgH="431640" progId="Equation.DSMT4">
                  <p:embed/>
                  <p:pic>
                    <p:nvPicPr>
                      <p:cNvPr id="0" name="Picture 5"/>
                      <p:cNvPicPr>
                        <a:picLocks noChangeAspect="1" noChangeArrowheads="1"/>
                      </p:cNvPicPr>
                      <p:nvPr/>
                    </p:nvPicPr>
                    <p:blipFill>
                      <a:blip r:embed="rId12"/>
                      <a:srcRect/>
                      <a:stretch>
                        <a:fillRect/>
                      </a:stretch>
                    </p:blipFill>
                    <p:spPr bwMode="auto">
                      <a:xfrm>
                        <a:off x="1363663" y="3990975"/>
                        <a:ext cx="5413375" cy="863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 name="Object 11"/>
          <p:cNvGraphicFramePr>
            <a:graphicFrameLocks noChangeAspect="1"/>
          </p:cNvGraphicFramePr>
          <p:nvPr>
            <p:extLst>
              <p:ext uri="{D42A27DB-BD31-4B8C-83A1-F6EECF244321}">
                <p14:modId xmlns:p14="http://schemas.microsoft.com/office/powerpoint/2010/main" val="4246768867"/>
              </p:ext>
            </p:extLst>
          </p:nvPr>
        </p:nvGraphicFramePr>
        <p:xfrm>
          <a:off x="1377950" y="4818063"/>
          <a:ext cx="3175000" cy="863600"/>
        </p:xfrm>
        <a:graphic>
          <a:graphicData uri="http://schemas.openxmlformats.org/presentationml/2006/ole">
            <mc:AlternateContent xmlns:mc="http://schemas.openxmlformats.org/markup-compatibility/2006">
              <mc:Choice xmlns:v="urn:schemas-microsoft-com:vml" Requires="v">
                <p:oleObj spid="_x0000_s747295" name="Equation" r:id="rId13" imgW="1587240" imgH="431640" progId="Equation.DSMT4">
                  <p:embed/>
                </p:oleObj>
              </mc:Choice>
              <mc:Fallback>
                <p:oleObj name="Equation" r:id="rId13" imgW="1587240" imgH="431640" progId="Equation.DSMT4">
                  <p:embed/>
                  <p:pic>
                    <p:nvPicPr>
                      <p:cNvPr id="0" name="Picture 6"/>
                      <p:cNvPicPr>
                        <a:picLocks noChangeAspect="1" noChangeArrowheads="1"/>
                      </p:cNvPicPr>
                      <p:nvPr/>
                    </p:nvPicPr>
                    <p:blipFill>
                      <a:blip r:embed="rId14"/>
                      <a:srcRect/>
                      <a:stretch>
                        <a:fillRect/>
                      </a:stretch>
                    </p:blipFill>
                    <p:spPr bwMode="auto">
                      <a:xfrm>
                        <a:off x="1377950" y="4818063"/>
                        <a:ext cx="3175000" cy="863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2"/>
          <p:cNvGrpSpPr>
            <a:grpSpLocks/>
          </p:cNvGrpSpPr>
          <p:nvPr/>
        </p:nvGrpSpPr>
        <p:grpSpPr bwMode="auto">
          <a:xfrm>
            <a:off x="4162425" y="4421189"/>
            <a:ext cx="3505200" cy="447675"/>
            <a:chOff x="0" y="54"/>
            <a:chExt cx="2208" cy="282"/>
          </a:xfrm>
        </p:grpSpPr>
        <p:sp>
          <p:nvSpPr>
            <p:cNvPr id="71693" name="Line 13"/>
            <p:cNvSpPr>
              <a:spLocks noChangeShapeType="1"/>
            </p:cNvSpPr>
            <p:nvPr/>
          </p:nvSpPr>
          <p:spPr bwMode="auto">
            <a:xfrm>
              <a:off x="0" y="254"/>
              <a:ext cx="1600" cy="0"/>
            </a:xfrm>
            <a:prstGeom prst="line">
              <a:avLst/>
            </a:prstGeom>
            <a:noFill/>
            <a:ln w="28575" cmpd="sng">
              <a:solidFill>
                <a:srgbClr val="FF0000"/>
              </a:solidFill>
              <a:round/>
              <a:headEnd/>
              <a:tailEnd/>
            </a:ln>
            <a:effectLst/>
          </p:spPr>
          <p:txBody>
            <a:bodyPr/>
            <a:lstStyle/>
            <a:p>
              <a:endParaRPr lang="zh-CN" altLang="en-US"/>
            </a:p>
          </p:txBody>
        </p:sp>
        <p:sp>
          <p:nvSpPr>
            <p:cNvPr id="71694" name="Line 14"/>
            <p:cNvSpPr>
              <a:spLocks noChangeShapeType="1"/>
            </p:cNvSpPr>
            <p:nvPr/>
          </p:nvSpPr>
          <p:spPr bwMode="auto">
            <a:xfrm flipV="1">
              <a:off x="1648" y="245"/>
              <a:ext cx="152" cy="9"/>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graphicFrame>
          <p:nvGraphicFramePr>
            <p:cNvPr id="71695" name="Object 15"/>
            <p:cNvGraphicFramePr>
              <a:graphicFrameLocks noChangeAspect="1"/>
            </p:cNvGraphicFramePr>
            <p:nvPr>
              <p:extLst>
                <p:ext uri="{D42A27DB-BD31-4B8C-83A1-F6EECF244321}">
                  <p14:modId xmlns:p14="http://schemas.microsoft.com/office/powerpoint/2010/main" val="1389565402"/>
                </p:ext>
              </p:extLst>
            </p:nvPr>
          </p:nvGraphicFramePr>
          <p:xfrm>
            <a:off x="1751" y="54"/>
            <a:ext cx="457" cy="282"/>
          </p:xfrm>
          <a:graphic>
            <a:graphicData uri="http://schemas.openxmlformats.org/presentationml/2006/ole">
              <mc:AlternateContent xmlns:mc="http://schemas.openxmlformats.org/markup-compatibility/2006">
                <mc:Choice xmlns:v="urn:schemas-microsoft-com:vml" Requires="v">
                  <p:oleObj spid="_x0000_s747296" name="Equation" r:id="rId15" imgW="330120" imgH="203040" progId="Equation.DSMT4">
                    <p:embed/>
                  </p:oleObj>
                </mc:Choice>
                <mc:Fallback>
                  <p:oleObj name="Equation" r:id="rId15" imgW="330120" imgH="203040" progId="Equation.DSMT4">
                    <p:embed/>
                    <p:pic>
                      <p:nvPicPr>
                        <p:cNvPr id="0" name="Picture 9"/>
                        <p:cNvPicPr>
                          <a:picLocks noChangeAspect="1" noChangeArrowheads="1"/>
                        </p:cNvPicPr>
                        <p:nvPr/>
                      </p:nvPicPr>
                      <p:blipFill>
                        <a:blip r:embed="rId16"/>
                        <a:srcRect/>
                        <a:stretch>
                          <a:fillRect/>
                        </a:stretch>
                      </p:blipFill>
                      <p:spPr bwMode="auto">
                        <a:xfrm>
                          <a:off x="1751" y="54"/>
                          <a:ext cx="457"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6"/>
          <p:cNvGrpSpPr>
            <a:grpSpLocks/>
          </p:cNvGrpSpPr>
          <p:nvPr/>
        </p:nvGrpSpPr>
        <p:grpSpPr bwMode="auto">
          <a:xfrm>
            <a:off x="1390650" y="4843463"/>
            <a:ext cx="5768976" cy="1538287"/>
            <a:chOff x="0" y="0"/>
            <a:chExt cx="3634" cy="969"/>
          </a:xfrm>
        </p:grpSpPr>
        <p:grpSp>
          <p:nvGrpSpPr>
            <p:cNvPr id="5" name="Group 17"/>
            <p:cNvGrpSpPr>
              <a:grpSpLocks noChangeAspect="1"/>
            </p:cNvGrpSpPr>
            <p:nvPr/>
          </p:nvGrpSpPr>
          <p:grpSpPr bwMode="auto">
            <a:xfrm>
              <a:off x="0" y="0"/>
              <a:ext cx="3634" cy="969"/>
              <a:chOff x="0" y="0"/>
              <a:chExt cx="3634" cy="969"/>
            </a:xfrm>
          </p:grpSpPr>
          <p:graphicFrame>
            <p:nvGraphicFramePr>
              <p:cNvPr id="71698" name="Object 18"/>
              <p:cNvGraphicFramePr>
                <a:graphicFrameLocks noChangeAspect="1"/>
              </p:cNvGraphicFramePr>
              <p:nvPr>
                <p:extLst>
                  <p:ext uri="{D42A27DB-BD31-4B8C-83A1-F6EECF244321}">
                    <p14:modId xmlns:p14="http://schemas.microsoft.com/office/powerpoint/2010/main" val="1384482076"/>
                  </p:ext>
                </p:extLst>
              </p:nvPr>
            </p:nvGraphicFramePr>
            <p:xfrm>
              <a:off x="1968" y="0"/>
              <a:ext cx="1666" cy="512"/>
            </p:xfrm>
            <a:graphic>
              <a:graphicData uri="http://schemas.openxmlformats.org/presentationml/2006/ole">
                <mc:AlternateContent xmlns:mc="http://schemas.openxmlformats.org/markup-compatibility/2006">
                  <mc:Choice xmlns:v="urn:schemas-microsoft-com:vml" Requires="v">
                    <p:oleObj spid="_x0000_s747297" name="Equation" r:id="rId17" imgW="1320480" imgH="406080" progId="Equation.DSMT4">
                      <p:embed/>
                    </p:oleObj>
                  </mc:Choice>
                  <mc:Fallback>
                    <p:oleObj name="Equation" r:id="rId17" imgW="1320480" imgH="406080" progId="Equation.DSMT4">
                      <p:embed/>
                      <p:pic>
                        <p:nvPicPr>
                          <p:cNvPr id="0" name="Picture 7"/>
                          <p:cNvPicPr>
                            <a:picLocks noChangeAspect="1" noChangeArrowheads="1"/>
                          </p:cNvPicPr>
                          <p:nvPr/>
                        </p:nvPicPr>
                        <p:blipFill>
                          <a:blip r:embed="rId18"/>
                          <a:srcRect/>
                          <a:stretch>
                            <a:fillRect/>
                          </a:stretch>
                        </p:blipFill>
                        <p:spPr bwMode="auto">
                          <a:xfrm>
                            <a:off x="1968" y="0"/>
                            <a:ext cx="1666" cy="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9" name="Object 19"/>
              <p:cNvGraphicFramePr>
                <a:graphicFrameLocks noChangeAspect="1"/>
              </p:cNvGraphicFramePr>
              <p:nvPr>
                <p:extLst>
                  <p:ext uri="{D42A27DB-BD31-4B8C-83A1-F6EECF244321}">
                    <p14:modId xmlns:p14="http://schemas.microsoft.com/office/powerpoint/2010/main" val="3953447169"/>
                  </p:ext>
                </p:extLst>
              </p:nvPr>
            </p:nvGraphicFramePr>
            <p:xfrm>
              <a:off x="0" y="457"/>
              <a:ext cx="1136" cy="512"/>
            </p:xfrm>
            <a:graphic>
              <a:graphicData uri="http://schemas.openxmlformats.org/presentationml/2006/ole">
                <mc:AlternateContent xmlns:mc="http://schemas.openxmlformats.org/markup-compatibility/2006">
                  <mc:Choice xmlns:v="urn:schemas-microsoft-com:vml" Requires="v">
                    <p:oleObj spid="_x0000_s747298" name="Equation" r:id="rId19" imgW="901440" imgH="406080" progId="Equation.DSMT4">
                      <p:embed/>
                    </p:oleObj>
                  </mc:Choice>
                  <mc:Fallback>
                    <p:oleObj name="Equation" r:id="rId19" imgW="901440" imgH="406080" progId="Equation.DSMT4">
                      <p:embed/>
                      <p:pic>
                        <p:nvPicPr>
                          <p:cNvPr id="0" name="Picture 8"/>
                          <p:cNvPicPr>
                            <a:picLocks noChangeAspect="1" noChangeArrowheads="1"/>
                          </p:cNvPicPr>
                          <p:nvPr/>
                        </p:nvPicPr>
                        <p:blipFill>
                          <a:blip r:embed="rId20"/>
                          <a:srcRect/>
                          <a:stretch>
                            <a:fillRect/>
                          </a:stretch>
                        </p:blipFill>
                        <p:spPr bwMode="auto">
                          <a:xfrm>
                            <a:off x="0" y="457"/>
                            <a:ext cx="1136" cy="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00" name="Line 20"/>
            <p:cNvSpPr>
              <a:spLocks noChangeShapeType="1"/>
            </p:cNvSpPr>
            <p:nvPr/>
          </p:nvSpPr>
          <p:spPr bwMode="auto">
            <a:xfrm flipV="1">
              <a:off x="1396" y="324"/>
              <a:ext cx="224" cy="129"/>
            </a:xfrm>
            <a:prstGeom prst="line">
              <a:avLst/>
            </a:prstGeom>
            <a:noFill/>
            <a:ln w="28575" cmpd="sng">
              <a:solidFill>
                <a:srgbClr val="FF0000"/>
              </a:solidFill>
              <a:round/>
              <a:headEnd/>
              <a:tailEnd/>
            </a:ln>
            <a:effectLst/>
          </p:spPr>
          <p:txBody>
            <a:bodyPr/>
            <a:lstStyle/>
            <a:p>
              <a:endParaRPr lang="zh-CN" altLang="en-US"/>
            </a:p>
          </p:txBody>
        </p:sp>
        <p:sp>
          <p:nvSpPr>
            <p:cNvPr id="71701" name="Line 21"/>
            <p:cNvSpPr>
              <a:spLocks noChangeShapeType="1"/>
            </p:cNvSpPr>
            <p:nvPr/>
          </p:nvSpPr>
          <p:spPr bwMode="auto">
            <a:xfrm flipV="1">
              <a:off x="1733" y="157"/>
              <a:ext cx="224" cy="129"/>
            </a:xfrm>
            <a:prstGeom prst="line">
              <a:avLst/>
            </a:prstGeom>
            <a:noFill/>
            <a:ln w="28575" cmpd="sng">
              <a:solidFill>
                <a:srgbClr val="FF0000"/>
              </a:solidFill>
              <a:round/>
              <a:headEnd/>
              <a:tailEnd/>
            </a:ln>
            <a:effectLst/>
          </p:spPr>
          <p:txBody>
            <a:bodyPr/>
            <a:lstStyle/>
            <a:p>
              <a:endParaRPr lang="zh-CN" altLang="en-US"/>
            </a:p>
          </p:txBody>
        </p:sp>
      </p:grpSp>
      <p:sp>
        <p:nvSpPr>
          <p:cNvPr id="21" name="Text Box 6"/>
          <p:cNvSpPr txBox="1">
            <a:spLocks noChangeArrowheads="1"/>
          </p:cNvSpPr>
          <p:nvPr/>
        </p:nvSpPr>
        <p:spPr bwMode="auto">
          <a:xfrm>
            <a:off x="3707904" y="5733256"/>
            <a:ext cx="4968552" cy="86177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nSpc>
                <a:spcPct val="100000"/>
              </a:lnSpc>
              <a:spcBef>
                <a:spcPct val="50000"/>
              </a:spcBef>
            </a:pPr>
            <a:r>
              <a:rPr kumimoji="0" lang="zh-CN" altLang="en-US" sz="2000" b="1" dirty="0">
                <a:solidFill>
                  <a:srgbClr val="FFFFFF"/>
                </a:solidFill>
                <a:latin typeface="+mj-ea"/>
                <a:ea typeface="+mj-ea"/>
              </a:rPr>
              <a:t>高斯信源的熵仅与方差有关</a:t>
            </a:r>
            <a:r>
              <a:rPr kumimoji="0" lang="zh-CN" altLang="en-US" sz="2000" b="1" dirty="0" smtClean="0">
                <a:solidFill>
                  <a:srgbClr val="FFFFFF"/>
                </a:solidFill>
                <a:latin typeface="+mj-ea"/>
                <a:ea typeface="+mj-ea"/>
              </a:rPr>
              <a:t>。</a:t>
            </a:r>
            <a:endParaRPr kumimoji="0" lang="en-US" altLang="zh-CN" sz="2000" b="1" dirty="0" smtClean="0">
              <a:solidFill>
                <a:srgbClr val="FFFFFF"/>
              </a:solidFill>
              <a:latin typeface="+mj-ea"/>
              <a:ea typeface="+mj-ea"/>
            </a:endParaRPr>
          </a:p>
          <a:p>
            <a:pPr>
              <a:lnSpc>
                <a:spcPct val="100000"/>
              </a:lnSpc>
              <a:spcBef>
                <a:spcPct val="50000"/>
              </a:spcBef>
            </a:pPr>
            <a:r>
              <a:rPr lang="zh-CN" altLang="en-US" sz="2000" b="1" dirty="0" smtClean="0">
                <a:solidFill>
                  <a:srgbClr val="FFFFFF"/>
                </a:solidFill>
                <a:latin typeface="+mj-ea"/>
                <a:ea typeface="+mj-ea"/>
              </a:rPr>
              <a:t>方差影响信源整体特性，而均值无影响</a:t>
            </a:r>
            <a:endParaRPr kumimoji="0" lang="zh-CN" altLang="en-US" sz="2000" b="1" dirty="0">
              <a:solidFill>
                <a:srgbClr val="FFFFFF"/>
              </a:solidFill>
              <a:latin typeface="+mj-ea"/>
              <a:ea typeface="+mj-ea"/>
            </a:endParaRPr>
          </a:p>
        </p:txBody>
      </p:sp>
      <p:sp>
        <p:nvSpPr>
          <p:cNvPr id="24"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79</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transition="in" filter="wipe(left)">
                                      <p:cBhvr>
                                        <p:cTn id="7" dur="1000"/>
                                        <p:tgtEl>
                                          <p:spTgt spid="71687"/>
                                        </p:tgtEl>
                                      </p:cBhvr>
                                    </p:animEffect>
                                  </p:childTnLst>
                                </p:cTn>
                              </p:par>
                              <p:par>
                                <p:cTn id="8" presetID="22" presetClass="entr" presetSubtype="8" fill="hold" nodeType="withEffect">
                                  <p:stCondLst>
                                    <p:cond delay="0"/>
                                  </p:stCondLst>
                                  <p:childTnLst>
                                    <p:set>
                                      <p:cBhvr>
                                        <p:cTn id="9" dur="1" fill="hold">
                                          <p:stCondLst>
                                            <p:cond delay="0"/>
                                          </p:stCondLst>
                                        </p:cTn>
                                        <p:tgtEl>
                                          <p:spTgt spid="71688"/>
                                        </p:tgtEl>
                                        <p:attrNameLst>
                                          <p:attrName>style.visibility</p:attrName>
                                        </p:attrNameLst>
                                      </p:cBhvr>
                                      <p:to>
                                        <p:strVal val="visible"/>
                                      </p:to>
                                    </p:set>
                                    <p:animEffect transition="in" filter="wipe(left)">
                                      <p:cBhvr>
                                        <p:cTn id="10" dur="1000"/>
                                        <p:tgtEl>
                                          <p:spTgt spid="7168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1689"/>
                                        </p:tgtEl>
                                        <p:attrNameLst>
                                          <p:attrName>style.visibility</p:attrName>
                                        </p:attrNameLst>
                                      </p:cBhvr>
                                      <p:to>
                                        <p:strVal val="visible"/>
                                      </p:to>
                                    </p:set>
                                    <p:animEffect transition="in" filter="wipe(left)">
                                      <p:cBhvr>
                                        <p:cTn id="15" dur="1000"/>
                                        <p:tgtEl>
                                          <p:spTgt spid="7168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1690"/>
                                        </p:tgtEl>
                                        <p:attrNameLst>
                                          <p:attrName>style.visibility</p:attrName>
                                        </p:attrNameLst>
                                      </p:cBhvr>
                                      <p:to>
                                        <p:strVal val="visible"/>
                                      </p:to>
                                    </p:set>
                                    <p:animEffect transition="in" filter="wipe(left)">
                                      <p:cBhvr>
                                        <p:cTn id="20" dur="1000"/>
                                        <p:tgtEl>
                                          <p:spTgt spid="7169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1691"/>
                                        </p:tgtEl>
                                        <p:attrNameLst>
                                          <p:attrName>style.visibility</p:attrName>
                                        </p:attrNameLst>
                                      </p:cBhvr>
                                      <p:to>
                                        <p:strVal val="visible"/>
                                      </p:to>
                                    </p:set>
                                    <p:animEffect transition="in" filter="wipe(left)">
                                      <p:cBhvr>
                                        <p:cTn id="30" dur="1000"/>
                                        <p:tgtEl>
                                          <p:spTgt spid="7169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10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extLst>
              <p:ext uri="{D42A27DB-BD31-4B8C-83A1-F6EECF244321}">
                <p14:modId xmlns:p14="http://schemas.microsoft.com/office/powerpoint/2010/main" val="4147226655"/>
              </p:ext>
            </p:extLst>
          </p:nvPr>
        </p:nvGraphicFramePr>
        <p:xfrm>
          <a:off x="6016625" y="1541463"/>
          <a:ext cx="2909888" cy="892175"/>
        </p:xfrm>
        <a:graphic>
          <a:graphicData uri="http://schemas.openxmlformats.org/presentationml/2006/ole">
            <mc:AlternateContent xmlns:mc="http://schemas.openxmlformats.org/markup-compatibility/2006">
              <mc:Choice xmlns:v="urn:schemas-microsoft-com:vml" Requires="v">
                <p:oleObj spid="_x0000_s867769" name="Equation" r:id="rId3" imgW="1612800" imgH="495000" progId="Equation.DSMT4">
                  <p:embed/>
                </p:oleObj>
              </mc:Choice>
              <mc:Fallback>
                <p:oleObj name="Equation" r:id="rId3" imgW="1612800" imgH="495000" progId="Equation.DSMT4">
                  <p:embed/>
                  <p:pic>
                    <p:nvPicPr>
                      <p:cNvPr id="0" name="Picture 497"/>
                      <p:cNvPicPr>
                        <a:picLocks noChangeAspect="1" noChangeArrowheads="1"/>
                      </p:cNvPicPr>
                      <p:nvPr/>
                    </p:nvPicPr>
                    <p:blipFill>
                      <a:blip r:embed="rId4"/>
                      <a:srcRect/>
                      <a:stretch>
                        <a:fillRect/>
                      </a:stretch>
                    </p:blipFill>
                    <p:spPr bwMode="auto">
                      <a:xfrm>
                        <a:off x="6016625" y="1541463"/>
                        <a:ext cx="2909888"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Rectangle 4"/>
          <p:cNvSpPr>
            <a:spLocks noChangeArrowheads="1"/>
          </p:cNvSpPr>
          <p:nvPr/>
        </p:nvSpPr>
        <p:spPr bwMode="auto">
          <a:xfrm>
            <a:off x="467544" y="404664"/>
            <a:ext cx="5456238" cy="584775"/>
          </a:xfrm>
          <a:prstGeom prst="rect">
            <a:avLst/>
          </a:prstGeom>
          <a:noFill/>
          <a:ln w="9525">
            <a:noFill/>
            <a:miter lim="800000"/>
            <a:headEnd/>
            <a:tailEnd/>
          </a:ln>
          <a:effectLst/>
        </p:spPr>
        <p:txBody>
          <a:bodyPr>
            <a:spAutoFit/>
          </a:bodyPr>
          <a:lstStyle/>
          <a:p>
            <a:r>
              <a:rPr lang="zh-CN" altLang="zh-CN" sz="3200" b="1" dirty="0">
                <a:solidFill>
                  <a:srgbClr val="00B0F0"/>
                </a:solidFill>
                <a:latin typeface="+mj-ea"/>
                <a:ea typeface="+mj-ea"/>
              </a:rPr>
              <a:t>~</a:t>
            </a:r>
            <a:r>
              <a:rPr lang="zh-CN" altLang="zh-CN" sz="3200" b="1" i="1" dirty="0">
                <a:solidFill>
                  <a:srgbClr val="00B0F0"/>
                </a:solidFill>
                <a:latin typeface="+mj-ea"/>
                <a:ea typeface="+mj-ea"/>
              </a:rPr>
              <a:t>N</a:t>
            </a:r>
            <a:r>
              <a:rPr lang="zh-CN" sz="3200" b="1" dirty="0">
                <a:solidFill>
                  <a:srgbClr val="00B0F0"/>
                </a:solidFill>
                <a:latin typeface="+mj-ea"/>
                <a:ea typeface="+mj-ea"/>
              </a:rPr>
              <a:t>次扩展信源的数学模型：</a:t>
            </a:r>
          </a:p>
        </p:txBody>
      </p:sp>
      <p:graphicFrame>
        <p:nvGraphicFramePr>
          <p:cNvPr id="17413" name="Object 5"/>
          <p:cNvGraphicFramePr>
            <a:graphicFrameLocks noChangeAspect="1"/>
          </p:cNvGraphicFramePr>
          <p:nvPr>
            <p:extLst>
              <p:ext uri="{D42A27DB-BD31-4B8C-83A1-F6EECF244321}">
                <p14:modId xmlns:p14="http://schemas.microsoft.com/office/powerpoint/2010/main" val="4135194810"/>
              </p:ext>
            </p:extLst>
          </p:nvPr>
        </p:nvGraphicFramePr>
        <p:xfrm>
          <a:off x="165100" y="1601788"/>
          <a:ext cx="4170363" cy="820737"/>
        </p:xfrm>
        <a:graphic>
          <a:graphicData uri="http://schemas.openxmlformats.org/presentationml/2006/ole">
            <mc:AlternateContent xmlns:mc="http://schemas.openxmlformats.org/markup-compatibility/2006">
              <mc:Choice xmlns:v="urn:schemas-microsoft-com:vml" Requires="v">
                <p:oleObj spid="_x0000_s867770" name="Equation" r:id="rId5" imgW="2450880" imgH="482400" progId="Equation.DSMT4">
                  <p:embed/>
                </p:oleObj>
              </mc:Choice>
              <mc:Fallback>
                <p:oleObj name="Equation" r:id="rId5" imgW="2450880" imgH="482400" progId="Equation.DSMT4">
                  <p:embed/>
                  <p:pic>
                    <p:nvPicPr>
                      <p:cNvPr id="0" name="Picture 498"/>
                      <p:cNvPicPr>
                        <a:picLocks noChangeAspect="1" noChangeArrowheads="1"/>
                      </p:cNvPicPr>
                      <p:nvPr/>
                    </p:nvPicPr>
                    <p:blipFill>
                      <a:blip r:embed="rId6"/>
                      <a:srcRect/>
                      <a:stretch>
                        <a:fillRect/>
                      </a:stretch>
                    </p:blipFill>
                    <p:spPr bwMode="auto">
                      <a:xfrm>
                        <a:off x="165100" y="1601788"/>
                        <a:ext cx="4170363" cy="820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Rectangle 6"/>
          <p:cNvSpPr>
            <a:spLocks noChangeArrowheads="1"/>
          </p:cNvSpPr>
          <p:nvPr/>
        </p:nvSpPr>
        <p:spPr bwMode="auto">
          <a:xfrm>
            <a:off x="423863" y="1095127"/>
            <a:ext cx="3386137" cy="461665"/>
          </a:xfrm>
          <a:prstGeom prst="rect">
            <a:avLst/>
          </a:prstGeom>
          <a:noFill/>
          <a:ln w="9525">
            <a:noFill/>
            <a:miter lim="800000"/>
            <a:headEnd/>
            <a:tailEnd/>
          </a:ln>
          <a:effectLst/>
        </p:spPr>
        <p:txBody>
          <a:bodyPr>
            <a:spAutoFit/>
          </a:bodyPr>
          <a:lstStyle/>
          <a:p>
            <a:pPr algn="ctr"/>
            <a:r>
              <a:rPr lang="zh-CN" sz="2400" b="1" dirty="0">
                <a:solidFill>
                  <a:srgbClr val="0000FF"/>
                </a:solidFill>
                <a:latin typeface="微软雅黑" pitchFamily="34" charset="-122"/>
                <a:ea typeface="微软雅黑" pitchFamily="34" charset="-122"/>
              </a:rPr>
              <a:t>单符号</a:t>
            </a:r>
            <a:r>
              <a:rPr lang="zh-CN" sz="2400" b="1" dirty="0" smtClean="0">
                <a:solidFill>
                  <a:srgbClr val="0000FF"/>
                </a:solidFill>
                <a:latin typeface="微软雅黑" pitchFamily="34" charset="-122"/>
                <a:ea typeface="微软雅黑" pitchFamily="34" charset="-122"/>
              </a:rPr>
              <a:t>信源</a:t>
            </a:r>
            <a:r>
              <a:rPr lang="zh-CN" altLang="en-US" sz="2400" b="1" dirty="0" smtClean="0">
                <a:solidFill>
                  <a:srgbClr val="0000FF"/>
                </a:solidFill>
                <a:latin typeface="微软雅黑" pitchFamily="34" charset="-122"/>
                <a:ea typeface="微软雅黑" pitchFamily="34" charset="-122"/>
              </a:rPr>
              <a:t>模型</a:t>
            </a:r>
            <a:endParaRPr lang="zh-CN" sz="2400" b="1" dirty="0">
              <a:solidFill>
                <a:srgbClr val="0000FF"/>
              </a:solidFill>
              <a:latin typeface="微软雅黑" pitchFamily="34" charset="-122"/>
              <a:ea typeface="微软雅黑" pitchFamily="34" charset="-122"/>
            </a:endParaRPr>
          </a:p>
        </p:txBody>
      </p:sp>
      <p:grpSp>
        <p:nvGrpSpPr>
          <p:cNvPr id="2" name="Group 7"/>
          <p:cNvGrpSpPr>
            <a:grpSpLocks/>
          </p:cNvGrpSpPr>
          <p:nvPr/>
        </p:nvGrpSpPr>
        <p:grpSpPr bwMode="auto">
          <a:xfrm>
            <a:off x="4402138" y="1124868"/>
            <a:ext cx="4571999" cy="1323975"/>
            <a:chOff x="22" y="-136"/>
            <a:chExt cx="2880" cy="834"/>
          </a:xfrm>
        </p:grpSpPr>
        <p:graphicFrame>
          <p:nvGraphicFramePr>
            <p:cNvPr id="17416" name="Object 8"/>
            <p:cNvGraphicFramePr>
              <a:graphicFrameLocks noChangeAspect="1"/>
            </p:cNvGraphicFramePr>
            <p:nvPr>
              <p:extLst>
                <p:ext uri="{D42A27DB-BD31-4B8C-83A1-F6EECF244321}">
                  <p14:modId xmlns:p14="http://schemas.microsoft.com/office/powerpoint/2010/main" val="978119616"/>
                </p:ext>
              </p:extLst>
            </p:nvPr>
          </p:nvGraphicFramePr>
          <p:xfrm>
            <a:off x="220" y="181"/>
            <a:ext cx="2682" cy="517"/>
          </p:xfrm>
          <a:graphic>
            <a:graphicData uri="http://schemas.openxmlformats.org/presentationml/2006/ole">
              <mc:AlternateContent xmlns:mc="http://schemas.openxmlformats.org/markup-compatibility/2006">
                <mc:Choice xmlns:v="urn:schemas-microsoft-com:vml" Requires="v">
                  <p:oleObj spid="_x0000_s867771" name="Equation" r:id="rId7" imgW="2501640" imgH="482400" progId="Equation.DSMT4">
                    <p:embed/>
                  </p:oleObj>
                </mc:Choice>
                <mc:Fallback>
                  <p:oleObj name="Equation" r:id="rId7" imgW="2501640" imgH="482400" progId="Equation.DSMT4">
                    <p:embed/>
                    <p:pic>
                      <p:nvPicPr>
                        <p:cNvPr id="0" name="Picture 499"/>
                        <p:cNvPicPr>
                          <a:picLocks noChangeAspect="1" noChangeArrowheads="1"/>
                        </p:cNvPicPr>
                        <p:nvPr/>
                      </p:nvPicPr>
                      <p:blipFill>
                        <a:blip r:embed="rId8"/>
                        <a:srcRect/>
                        <a:stretch>
                          <a:fillRect/>
                        </a:stretch>
                      </p:blipFill>
                      <p:spPr bwMode="auto">
                        <a:xfrm>
                          <a:off x="220" y="181"/>
                          <a:ext cx="2682" cy="5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AutoShape 9"/>
            <p:cNvSpPr>
              <a:spLocks noChangeArrowheads="1"/>
            </p:cNvSpPr>
            <p:nvPr/>
          </p:nvSpPr>
          <p:spPr bwMode="auto">
            <a:xfrm>
              <a:off x="22" y="314"/>
              <a:ext cx="201" cy="227"/>
            </a:xfrm>
            <a:prstGeom prst="rightArrow">
              <a:avLst>
                <a:gd name="adj1" fmla="val 50000"/>
                <a:gd name="adj2" fmla="val 5522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7418" name="Rectangle 10"/>
            <p:cNvSpPr>
              <a:spLocks noChangeArrowheads="1"/>
            </p:cNvSpPr>
            <p:nvPr/>
          </p:nvSpPr>
          <p:spPr bwMode="auto">
            <a:xfrm>
              <a:off x="256" y="-136"/>
              <a:ext cx="2278" cy="291"/>
            </a:xfrm>
            <a:prstGeom prst="rect">
              <a:avLst/>
            </a:prstGeom>
            <a:noFill/>
            <a:ln w="9525">
              <a:noFill/>
              <a:miter lim="800000"/>
              <a:headEnd/>
              <a:tailEnd/>
            </a:ln>
            <a:effectLst/>
          </p:spPr>
          <p:txBody>
            <a:bodyPr wrap="square">
              <a:spAutoFit/>
            </a:bodyPr>
            <a:lstStyle/>
            <a:p>
              <a:pPr algn="ctr"/>
              <a:r>
                <a:rPr lang="zh-CN" altLang="en-US" sz="2400" b="1" dirty="0" smtClean="0">
                  <a:solidFill>
                    <a:srgbClr val="0000FF"/>
                  </a:solidFill>
                  <a:latin typeface="微软雅黑" pitchFamily="34" charset="-122"/>
                  <a:ea typeface="微软雅黑" pitchFamily="34" charset="-122"/>
                </a:rPr>
                <a:t>扩展得到</a:t>
              </a:r>
              <a:r>
                <a:rPr lang="zh-CN" sz="2400" b="1" dirty="0" smtClean="0">
                  <a:solidFill>
                    <a:srgbClr val="0000FF"/>
                  </a:solidFill>
                  <a:latin typeface="微软雅黑" pitchFamily="34" charset="-122"/>
                  <a:ea typeface="微软雅黑" pitchFamily="34" charset="-122"/>
                </a:rPr>
                <a:t>多</a:t>
              </a:r>
              <a:r>
                <a:rPr lang="zh-CN" sz="2400" b="1" dirty="0">
                  <a:solidFill>
                    <a:srgbClr val="0000FF"/>
                  </a:solidFill>
                  <a:latin typeface="微软雅黑" pitchFamily="34" charset="-122"/>
                  <a:ea typeface="微软雅黑" pitchFamily="34" charset="-122"/>
                </a:rPr>
                <a:t>符号</a:t>
              </a:r>
              <a:r>
                <a:rPr lang="zh-CN" sz="2400" b="1" dirty="0" smtClean="0">
                  <a:solidFill>
                    <a:srgbClr val="0000FF"/>
                  </a:solidFill>
                  <a:latin typeface="微软雅黑" pitchFamily="34" charset="-122"/>
                  <a:ea typeface="微软雅黑" pitchFamily="34" charset="-122"/>
                </a:rPr>
                <a:t>信源</a:t>
              </a:r>
              <a:r>
                <a:rPr lang="zh-CN" altLang="en-US" sz="2400" b="1" dirty="0" smtClean="0">
                  <a:solidFill>
                    <a:srgbClr val="0000FF"/>
                  </a:solidFill>
                  <a:latin typeface="微软雅黑" pitchFamily="34" charset="-122"/>
                  <a:ea typeface="微软雅黑" pitchFamily="34" charset="-122"/>
                </a:rPr>
                <a:t>模型</a:t>
              </a:r>
              <a:endParaRPr lang="zh-CN" sz="2400" b="1" dirty="0">
                <a:solidFill>
                  <a:srgbClr val="0000FF"/>
                </a:solidFill>
                <a:latin typeface="微软雅黑" pitchFamily="34" charset="-122"/>
                <a:ea typeface="微软雅黑" pitchFamily="34" charset="-122"/>
              </a:endParaRPr>
            </a:p>
          </p:txBody>
        </p:sp>
      </p:grpSp>
      <p:graphicFrame>
        <p:nvGraphicFramePr>
          <p:cNvPr id="17419" name="Object 11"/>
          <p:cNvGraphicFramePr>
            <a:graphicFrameLocks noChangeAspect="1"/>
          </p:cNvGraphicFramePr>
          <p:nvPr>
            <p:extLst>
              <p:ext uri="{D42A27DB-BD31-4B8C-83A1-F6EECF244321}">
                <p14:modId xmlns:p14="http://schemas.microsoft.com/office/powerpoint/2010/main" val="1784013367"/>
              </p:ext>
            </p:extLst>
          </p:nvPr>
        </p:nvGraphicFramePr>
        <p:xfrm>
          <a:off x="7269163" y="2498725"/>
          <a:ext cx="1328737" cy="3771900"/>
        </p:xfrm>
        <a:graphic>
          <a:graphicData uri="http://schemas.openxmlformats.org/presentationml/2006/ole">
            <mc:AlternateContent xmlns:mc="http://schemas.openxmlformats.org/markup-compatibility/2006">
              <mc:Choice xmlns:v="urn:schemas-microsoft-com:vml" Requires="v">
                <p:oleObj spid="_x0000_s867772" name="Equation" r:id="rId9" imgW="736560" imgH="2095200" progId="Equation.DSMT4">
                  <p:embed/>
                </p:oleObj>
              </mc:Choice>
              <mc:Fallback>
                <p:oleObj name="Equation" r:id="rId9" imgW="736560" imgH="2095200" progId="Equation.DSMT4">
                  <p:embed/>
                  <p:pic>
                    <p:nvPicPr>
                      <p:cNvPr id="0" name="Picture 500"/>
                      <p:cNvPicPr>
                        <a:picLocks noChangeAspect="1" noChangeArrowheads="1"/>
                      </p:cNvPicPr>
                      <p:nvPr/>
                    </p:nvPicPr>
                    <p:blipFill>
                      <a:blip r:embed="rId10"/>
                      <a:srcRect/>
                      <a:stretch>
                        <a:fillRect/>
                      </a:stretch>
                    </p:blipFill>
                    <p:spPr bwMode="auto">
                      <a:xfrm>
                        <a:off x="7269163" y="2498725"/>
                        <a:ext cx="1328737" cy="37719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2"/>
          <p:cNvGrpSpPr>
            <a:grpSpLocks/>
          </p:cNvGrpSpPr>
          <p:nvPr/>
        </p:nvGrpSpPr>
        <p:grpSpPr bwMode="auto">
          <a:xfrm>
            <a:off x="5191125" y="2516188"/>
            <a:ext cx="2101850" cy="3816350"/>
            <a:chOff x="0" y="-1"/>
            <a:chExt cx="1324" cy="2404"/>
          </a:xfrm>
        </p:grpSpPr>
        <p:graphicFrame>
          <p:nvGraphicFramePr>
            <p:cNvPr id="17421" name="Object 13"/>
            <p:cNvGraphicFramePr>
              <a:graphicFrameLocks noChangeAspect="1"/>
            </p:cNvGraphicFramePr>
            <p:nvPr>
              <p:extLst>
                <p:ext uri="{D42A27DB-BD31-4B8C-83A1-F6EECF244321}">
                  <p14:modId xmlns:p14="http://schemas.microsoft.com/office/powerpoint/2010/main" val="1104418785"/>
                </p:ext>
              </p:extLst>
            </p:nvPr>
          </p:nvGraphicFramePr>
          <p:xfrm>
            <a:off x="819" y="-1"/>
            <a:ext cx="505" cy="2404"/>
          </p:xfrm>
          <a:graphic>
            <a:graphicData uri="http://schemas.openxmlformats.org/presentationml/2006/ole">
              <mc:AlternateContent xmlns:mc="http://schemas.openxmlformats.org/markup-compatibility/2006">
                <mc:Choice xmlns:v="urn:schemas-microsoft-com:vml" Requires="v">
                  <p:oleObj spid="_x0000_s867773" name="Equation" r:id="rId11" imgW="444240" imgH="2120760" progId="Equation.DSMT4">
                    <p:embed/>
                  </p:oleObj>
                </mc:Choice>
                <mc:Fallback>
                  <p:oleObj name="Equation" r:id="rId11" imgW="444240" imgH="2120760" progId="Equation.DSMT4">
                    <p:embed/>
                    <p:pic>
                      <p:nvPicPr>
                        <p:cNvPr id="0" name="Picture 501"/>
                        <p:cNvPicPr>
                          <a:picLocks noChangeAspect="1" noChangeArrowheads="1"/>
                        </p:cNvPicPr>
                        <p:nvPr/>
                      </p:nvPicPr>
                      <p:blipFill>
                        <a:blip r:embed="rId12"/>
                        <a:srcRect/>
                        <a:stretch>
                          <a:fillRect/>
                        </a:stretch>
                      </p:blipFill>
                      <p:spPr bwMode="auto">
                        <a:xfrm>
                          <a:off x="819" y="-1"/>
                          <a:ext cx="505" cy="24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4"/>
            <p:cNvGrpSpPr>
              <a:grpSpLocks/>
            </p:cNvGrpSpPr>
            <p:nvPr/>
          </p:nvGrpSpPr>
          <p:grpSpPr bwMode="auto">
            <a:xfrm>
              <a:off x="0" y="2046"/>
              <a:ext cx="1277" cy="343"/>
              <a:chOff x="0" y="0"/>
              <a:chExt cx="1277" cy="343"/>
            </a:xfrm>
          </p:grpSpPr>
          <p:graphicFrame>
            <p:nvGraphicFramePr>
              <p:cNvPr id="17423" name="Object 15"/>
              <p:cNvGraphicFramePr>
                <a:graphicFrameLocks noChangeAspect="1"/>
              </p:cNvGraphicFramePr>
              <p:nvPr>
                <p:extLst>
                  <p:ext uri="{D42A27DB-BD31-4B8C-83A1-F6EECF244321}">
                    <p14:modId xmlns:p14="http://schemas.microsoft.com/office/powerpoint/2010/main" val="1682752044"/>
                  </p:ext>
                </p:extLst>
              </p:nvPr>
            </p:nvGraphicFramePr>
            <p:xfrm>
              <a:off x="319" y="0"/>
              <a:ext cx="635" cy="317"/>
            </p:xfrm>
            <a:graphic>
              <a:graphicData uri="http://schemas.openxmlformats.org/presentationml/2006/ole">
                <mc:AlternateContent xmlns:mc="http://schemas.openxmlformats.org/markup-compatibility/2006">
                  <mc:Choice xmlns:v="urn:schemas-microsoft-com:vml" Requires="v">
                    <p:oleObj spid="_x0000_s867774" name="Equation" r:id="rId13" imgW="457200" imgH="228600" progId="Equation.DSMT4">
                      <p:embed/>
                    </p:oleObj>
                  </mc:Choice>
                  <mc:Fallback>
                    <p:oleObj name="Equation" r:id="rId13" imgW="457200" imgH="228600" progId="Equation.DSMT4">
                      <p:embed/>
                      <p:pic>
                        <p:nvPicPr>
                          <p:cNvPr id="0" name="Picture 502"/>
                          <p:cNvPicPr>
                            <a:picLocks noChangeAspect="1" noChangeArrowheads="1"/>
                          </p:cNvPicPr>
                          <p:nvPr/>
                        </p:nvPicPr>
                        <p:blipFill>
                          <a:blip r:embed="rId14"/>
                          <a:srcRect/>
                          <a:stretch>
                            <a:fillRect/>
                          </a:stretch>
                        </p:blipFill>
                        <p:spPr bwMode="auto">
                          <a:xfrm>
                            <a:off x="319" y="0"/>
                            <a:ext cx="635"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4" name="Rectangle 16"/>
              <p:cNvSpPr>
                <a:spLocks noChangeArrowheads="1"/>
              </p:cNvSpPr>
              <p:nvPr/>
            </p:nvSpPr>
            <p:spPr bwMode="auto">
              <a:xfrm>
                <a:off x="0" y="13"/>
                <a:ext cx="1277" cy="330"/>
              </a:xfrm>
              <a:prstGeom prst="rect">
                <a:avLst/>
              </a:prstGeom>
              <a:noFill/>
              <a:ln w="9525">
                <a:noFill/>
                <a:miter lim="800000"/>
                <a:headEnd/>
                <a:tailEnd/>
              </a:ln>
              <a:effectLst/>
            </p:spPr>
            <p:txBody>
              <a:bodyPr>
                <a:spAutoFit/>
              </a:bodyPr>
              <a:lstStyle/>
              <a:p>
                <a:r>
                  <a:rPr lang="zh-CN" sz="2800" dirty="0"/>
                  <a:t>记</a:t>
                </a:r>
              </a:p>
            </p:txBody>
          </p:sp>
        </p:grpSp>
      </p:grpSp>
      <p:graphicFrame>
        <p:nvGraphicFramePr>
          <p:cNvPr id="17425" name="Object 17"/>
          <p:cNvGraphicFramePr>
            <a:graphicFrameLocks noChangeAspect="1"/>
          </p:cNvGraphicFramePr>
          <p:nvPr>
            <p:extLst>
              <p:ext uri="{D42A27DB-BD31-4B8C-83A1-F6EECF244321}">
                <p14:modId xmlns:p14="http://schemas.microsoft.com/office/powerpoint/2010/main" val="1338615903"/>
              </p:ext>
            </p:extLst>
          </p:nvPr>
        </p:nvGraphicFramePr>
        <p:xfrm>
          <a:off x="215900" y="3140372"/>
          <a:ext cx="1117600" cy="503238"/>
        </p:xfrm>
        <a:graphic>
          <a:graphicData uri="http://schemas.openxmlformats.org/presentationml/2006/ole">
            <mc:AlternateContent xmlns:mc="http://schemas.openxmlformats.org/markup-compatibility/2006">
              <mc:Choice xmlns:v="urn:schemas-microsoft-com:vml" Requires="v">
                <p:oleObj spid="_x0000_s867775" name="Equation" r:id="rId15" imgW="507960" imgH="228600" progId="Equation.DSMT4">
                  <p:embed/>
                </p:oleObj>
              </mc:Choice>
              <mc:Fallback>
                <p:oleObj name="Equation" r:id="rId15" imgW="507960" imgH="228600" progId="Equation.DSMT4">
                  <p:embed/>
                  <p:pic>
                    <p:nvPicPr>
                      <p:cNvPr id="0" name="Picture 503"/>
                      <p:cNvPicPr>
                        <a:picLocks noChangeAspect="1" noChangeArrowheads="1"/>
                      </p:cNvPicPr>
                      <p:nvPr/>
                    </p:nvPicPr>
                    <p:blipFill>
                      <a:blip r:embed="rId16"/>
                      <a:srcRect/>
                      <a:stretch>
                        <a:fillRect/>
                      </a:stretch>
                    </p:blipFill>
                    <p:spPr bwMode="auto">
                      <a:xfrm>
                        <a:off x="215900" y="3140372"/>
                        <a:ext cx="111760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8"/>
          <p:cNvGrpSpPr>
            <a:grpSpLocks noChangeAspect="1"/>
          </p:cNvGrpSpPr>
          <p:nvPr/>
        </p:nvGrpSpPr>
        <p:grpSpPr bwMode="auto">
          <a:xfrm>
            <a:off x="1319212" y="3127672"/>
            <a:ext cx="4016376" cy="1062038"/>
            <a:chOff x="-9" y="0"/>
            <a:chExt cx="2530" cy="669"/>
          </a:xfrm>
        </p:grpSpPr>
        <p:graphicFrame>
          <p:nvGraphicFramePr>
            <p:cNvPr id="17427" name="Object 19"/>
            <p:cNvGraphicFramePr>
              <a:graphicFrameLocks noChangeAspect="1"/>
            </p:cNvGraphicFramePr>
            <p:nvPr>
              <p:extLst>
                <p:ext uri="{D42A27DB-BD31-4B8C-83A1-F6EECF244321}">
                  <p14:modId xmlns:p14="http://schemas.microsoft.com/office/powerpoint/2010/main" val="3916340175"/>
                </p:ext>
              </p:extLst>
            </p:nvPr>
          </p:nvGraphicFramePr>
          <p:xfrm>
            <a:off x="-9" y="0"/>
            <a:ext cx="1251" cy="352"/>
          </p:xfrm>
          <a:graphic>
            <a:graphicData uri="http://schemas.openxmlformats.org/presentationml/2006/ole">
              <mc:AlternateContent xmlns:mc="http://schemas.openxmlformats.org/markup-compatibility/2006">
                <mc:Choice xmlns:v="urn:schemas-microsoft-com:vml" Requires="v">
                  <p:oleObj spid="_x0000_s867776" name="Equation" r:id="rId17" imgW="901440" imgH="253800" progId="Equation.DSMT4">
                    <p:embed/>
                  </p:oleObj>
                </mc:Choice>
                <mc:Fallback>
                  <p:oleObj name="Equation" r:id="rId17" imgW="901440" imgH="253800" progId="Equation.DSMT4">
                    <p:embed/>
                    <p:pic>
                      <p:nvPicPr>
                        <p:cNvPr id="0" name="Picture 504"/>
                        <p:cNvPicPr>
                          <a:picLocks noChangeAspect="1" noChangeArrowheads="1"/>
                        </p:cNvPicPr>
                        <p:nvPr/>
                      </p:nvPicPr>
                      <p:blipFill>
                        <a:blip r:embed="rId18"/>
                        <a:srcRect/>
                        <a:stretch>
                          <a:fillRect/>
                        </a:stretch>
                      </p:blipFill>
                      <p:spPr bwMode="auto">
                        <a:xfrm>
                          <a:off x="-9" y="0"/>
                          <a:ext cx="1251" cy="35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8" name="Object 20"/>
            <p:cNvGraphicFramePr>
              <a:graphicFrameLocks noChangeAspect="1"/>
            </p:cNvGraphicFramePr>
            <p:nvPr>
              <p:extLst>
                <p:ext uri="{D42A27DB-BD31-4B8C-83A1-F6EECF244321}">
                  <p14:modId xmlns:p14="http://schemas.microsoft.com/office/powerpoint/2010/main" val="982324043"/>
                </p:ext>
              </p:extLst>
            </p:nvPr>
          </p:nvGraphicFramePr>
          <p:xfrm>
            <a:off x="599" y="352"/>
            <a:ext cx="1922" cy="317"/>
          </p:xfrm>
          <a:graphic>
            <a:graphicData uri="http://schemas.openxmlformats.org/presentationml/2006/ole">
              <mc:AlternateContent xmlns:mc="http://schemas.openxmlformats.org/markup-compatibility/2006">
                <mc:Choice xmlns:v="urn:schemas-microsoft-com:vml" Requires="v">
                  <p:oleObj spid="_x0000_s867777" name="Equation" r:id="rId19" imgW="1384200" imgH="228600" progId="Equation.DSMT4">
                    <p:embed/>
                  </p:oleObj>
                </mc:Choice>
                <mc:Fallback>
                  <p:oleObj name="Equation" r:id="rId19" imgW="1384200" imgH="228600" progId="Equation.DSMT4">
                    <p:embed/>
                    <p:pic>
                      <p:nvPicPr>
                        <p:cNvPr id="0" name="Picture 505"/>
                        <p:cNvPicPr>
                          <a:picLocks noChangeAspect="1" noChangeArrowheads="1"/>
                        </p:cNvPicPr>
                        <p:nvPr/>
                      </p:nvPicPr>
                      <p:blipFill>
                        <a:blip r:embed="rId20"/>
                        <a:srcRect/>
                        <a:stretch>
                          <a:fillRect/>
                        </a:stretch>
                      </p:blipFill>
                      <p:spPr bwMode="auto">
                        <a:xfrm>
                          <a:off x="599" y="352"/>
                          <a:ext cx="1922"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430" name="Object 22"/>
          <p:cNvGraphicFramePr>
            <a:graphicFrameLocks noChangeAspect="1"/>
          </p:cNvGraphicFramePr>
          <p:nvPr>
            <p:extLst>
              <p:ext uri="{D42A27DB-BD31-4B8C-83A1-F6EECF244321}">
                <p14:modId xmlns:p14="http://schemas.microsoft.com/office/powerpoint/2010/main" val="824841066"/>
              </p:ext>
            </p:extLst>
          </p:nvPr>
        </p:nvGraphicFramePr>
        <p:xfrm>
          <a:off x="149225" y="4310360"/>
          <a:ext cx="4002088" cy="558800"/>
        </p:xfrm>
        <a:graphic>
          <a:graphicData uri="http://schemas.openxmlformats.org/presentationml/2006/ole">
            <mc:AlternateContent xmlns:mc="http://schemas.openxmlformats.org/markup-compatibility/2006">
              <mc:Choice xmlns:v="urn:schemas-microsoft-com:vml" Requires="v">
                <p:oleObj spid="_x0000_s867778" name="Equation" r:id="rId21" imgW="1815840" imgH="253800" progId="Equation.DSMT4">
                  <p:embed/>
                </p:oleObj>
              </mc:Choice>
              <mc:Fallback>
                <p:oleObj name="Equation" r:id="rId21" imgW="1815840" imgH="253800" progId="Equation.DSMT4">
                  <p:embed/>
                  <p:pic>
                    <p:nvPicPr>
                      <p:cNvPr id="0" name="Picture 506"/>
                      <p:cNvPicPr>
                        <a:picLocks noChangeAspect="1" noChangeArrowheads="1"/>
                      </p:cNvPicPr>
                      <p:nvPr/>
                    </p:nvPicPr>
                    <p:blipFill>
                      <a:blip r:embed="rId22"/>
                      <a:srcRect/>
                      <a:stretch>
                        <a:fillRect/>
                      </a:stretch>
                    </p:blipFill>
                    <p:spPr bwMode="auto">
                      <a:xfrm>
                        <a:off x="149225" y="4310360"/>
                        <a:ext cx="4002088" cy="558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4"/>
          <p:cNvGrpSpPr>
            <a:grpSpLocks/>
          </p:cNvGrpSpPr>
          <p:nvPr/>
        </p:nvGrpSpPr>
        <p:grpSpPr bwMode="auto">
          <a:xfrm>
            <a:off x="425450" y="4829175"/>
            <a:ext cx="6018214" cy="1552574"/>
            <a:chOff x="0" y="49"/>
            <a:chExt cx="3791" cy="978"/>
          </a:xfrm>
        </p:grpSpPr>
        <p:sp>
          <p:nvSpPr>
            <p:cNvPr id="17433" name="AutoShape 25"/>
            <p:cNvSpPr>
              <a:spLocks noChangeArrowheads="1"/>
            </p:cNvSpPr>
            <p:nvPr/>
          </p:nvSpPr>
          <p:spPr bwMode="auto">
            <a:xfrm rot="5400000">
              <a:off x="1263" y="-51"/>
              <a:ext cx="252" cy="452"/>
            </a:xfrm>
            <a:prstGeom prst="rightArrow">
              <a:avLst>
                <a:gd name="adj1" fmla="val 50000"/>
                <a:gd name="adj2" fmla="val 5522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7434" name="Rectangle 26"/>
            <p:cNvSpPr>
              <a:spLocks noChangeArrowheads="1"/>
            </p:cNvSpPr>
            <p:nvPr/>
          </p:nvSpPr>
          <p:spPr bwMode="auto">
            <a:xfrm>
              <a:off x="0" y="364"/>
              <a:ext cx="2289" cy="291"/>
            </a:xfrm>
            <a:prstGeom prst="rect">
              <a:avLst/>
            </a:prstGeom>
            <a:noFill/>
            <a:ln w="9525">
              <a:noFill/>
              <a:miter lim="800000"/>
              <a:headEnd/>
              <a:tailEnd/>
            </a:ln>
            <a:effectLst/>
          </p:spPr>
          <p:txBody>
            <a:bodyPr>
              <a:spAutoFit/>
            </a:bodyPr>
            <a:lstStyle/>
            <a:p>
              <a:r>
                <a:rPr lang="zh-CN" altLang="en-US" sz="2400" b="1" dirty="0">
                  <a:latin typeface="微软雅黑" pitchFamily="34" charset="-122"/>
                  <a:ea typeface="微软雅黑" pitchFamily="34" charset="-122"/>
                </a:rPr>
                <a:t>存在</a:t>
              </a:r>
              <a:r>
                <a:rPr lang="zh-CN" sz="2400" b="1" dirty="0" smtClean="0">
                  <a:latin typeface="微软雅黑" pitchFamily="34" charset="-122"/>
                  <a:ea typeface="微软雅黑" pitchFamily="34" charset="-122"/>
                </a:rPr>
                <a:t>结论</a:t>
              </a:r>
              <a:r>
                <a:rPr lang="zh-CN" sz="2400" b="1" dirty="0">
                  <a:latin typeface="微软雅黑" pitchFamily="34" charset="-122"/>
                  <a:ea typeface="微软雅黑" pitchFamily="34" charset="-122"/>
                </a:rPr>
                <a:t>：</a:t>
              </a:r>
            </a:p>
          </p:txBody>
        </p:sp>
        <p:graphicFrame>
          <p:nvGraphicFramePr>
            <p:cNvPr id="17435" name="Object 27"/>
            <p:cNvGraphicFramePr>
              <a:graphicFrameLocks noChangeAspect="1"/>
            </p:cNvGraphicFramePr>
            <p:nvPr>
              <p:extLst>
                <p:ext uri="{D42A27DB-BD31-4B8C-83A1-F6EECF244321}">
                  <p14:modId xmlns:p14="http://schemas.microsoft.com/office/powerpoint/2010/main" val="185310037"/>
                </p:ext>
              </p:extLst>
            </p:nvPr>
          </p:nvGraphicFramePr>
          <p:xfrm>
            <a:off x="993" y="346"/>
            <a:ext cx="1800" cy="318"/>
          </p:xfrm>
          <a:graphic>
            <a:graphicData uri="http://schemas.openxmlformats.org/presentationml/2006/ole">
              <mc:AlternateContent xmlns:mc="http://schemas.openxmlformats.org/markup-compatibility/2006">
                <mc:Choice xmlns:v="urn:schemas-microsoft-com:vml" Requires="v">
                  <p:oleObj spid="_x0000_s867779" name="Equation" r:id="rId23" imgW="1295280" imgH="228600" progId="Equation.DSMT4">
                    <p:embed/>
                  </p:oleObj>
                </mc:Choice>
                <mc:Fallback>
                  <p:oleObj name="Equation" r:id="rId23" imgW="1295280" imgH="228600" progId="Equation.DSMT4">
                    <p:embed/>
                    <p:pic>
                      <p:nvPicPr>
                        <p:cNvPr id="0" name="Picture 507"/>
                        <p:cNvPicPr>
                          <a:picLocks noChangeAspect="1" noChangeArrowheads="1"/>
                        </p:cNvPicPr>
                        <p:nvPr/>
                      </p:nvPicPr>
                      <p:blipFill>
                        <a:blip r:embed="rId24"/>
                        <a:srcRect/>
                        <a:stretch>
                          <a:fillRect/>
                        </a:stretch>
                      </p:blipFill>
                      <p:spPr bwMode="auto">
                        <a:xfrm>
                          <a:off x="993" y="346"/>
                          <a:ext cx="1800" cy="31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6" name="Rectangle 28"/>
            <p:cNvSpPr>
              <a:spLocks noChangeArrowheads="1"/>
            </p:cNvSpPr>
            <p:nvPr/>
          </p:nvSpPr>
          <p:spPr bwMode="auto">
            <a:xfrm>
              <a:off x="2739" y="210"/>
              <a:ext cx="1052" cy="634"/>
            </a:xfrm>
            <a:prstGeom prst="rect">
              <a:avLst/>
            </a:prstGeom>
            <a:noFill/>
            <a:ln w="9525">
              <a:noFill/>
              <a:miter lim="800000"/>
              <a:headEnd/>
              <a:tailEnd/>
            </a:ln>
            <a:effectLst/>
          </p:spPr>
          <p:txBody>
            <a:bodyPr>
              <a:spAutoFit/>
            </a:bodyPr>
            <a:lstStyle/>
            <a:p>
              <a:r>
                <a:rPr lang="zh-CN" altLang="zh-CN" sz="6000" dirty="0">
                  <a:solidFill>
                    <a:srgbClr val="FF0000"/>
                  </a:solidFill>
                </a:rPr>
                <a:t>*</a:t>
              </a:r>
            </a:p>
          </p:txBody>
        </p:sp>
        <p:sp>
          <p:nvSpPr>
            <p:cNvPr id="17437" name="Rectangle 29"/>
            <p:cNvSpPr>
              <a:spLocks noChangeArrowheads="1"/>
            </p:cNvSpPr>
            <p:nvPr/>
          </p:nvSpPr>
          <p:spPr bwMode="auto">
            <a:xfrm>
              <a:off x="480" y="697"/>
              <a:ext cx="2057" cy="330"/>
            </a:xfrm>
            <a:prstGeom prst="rect">
              <a:avLst/>
            </a:prstGeom>
            <a:noFill/>
            <a:ln w="9525">
              <a:noFill/>
              <a:miter lim="800000"/>
              <a:headEnd/>
              <a:tailEnd/>
            </a:ln>
            <a:effectLst/>
          </p:spPr>
          <p:txBody>
            <a:bodyPr>
              <a:spAutoFit/>
            </a:bodyPr>
            <a:lstStyle/>
            <a:p>
              <a:r>
                <a:rPr lang="zh-CN" sz="2800" b="1" dirty="0"/>
                <a:t>接下来进行证明。</a:t>
              </a:r>
            </a:p>
          </p:txBody>
        </p:sp>
      </p:grpSp>
      <p:sp>
        <p:nvSpPr>
          <p:cNvPr id="28" name="Rectangle 29"/>
          <p:cNvSpPr>
            <a:spLocks noChangeArrowheads="1"/>
          </p:cNvSpPr>
          <p:nvPr/>
        </p:nvSpPr>
        <p:spPr bwMode="auto">
          <a:xfrm>
            <a:off x="4265708" y="4304828"/>
            <a:ext cx="1818460" cy="523875"/>
          </a:xfrm>
          <a:prstGeom prst="rect">
            <a:avLst/>
          </a:prstGeom>
          <a:noFill/>
          <a:ln w="9525">
            <a:noFill/>
            <a:miter lim="800000"/>
            <a:headEnd/>
            <a:tailEnd/>
          </a:ln>
          <a:effectLst/>
        </p:spPr>
        <p:txBody>
          <a:bodyPr wrap="square">
            <a:spAutoFit/>
          </a:bodyPr>
          <a:lstStyle/>
          <a:p>
            <a:r>
              <a:rPr lang="zh-CN" altLang="en-US" sz="2800" b="1" u="sng" dirty="0" smtClean="0"/>
              <a:t>无记忆性</a:t>
            </a:r>
            <a:endParaRPr lang="zh-CN" sz="2800" b="1" u="sng" dirty="0"/>
          </a:p>
        </p:txBody>
      </p:sp>
      <p:sp>
        <p:nvSpPr>
          <p:cNvPr id="29" name="Rectangle 26"/>
          <p:cNvSpPr>
            <a:spLocks noChangeArrowheads="1"/>
          </p:cNvSpPr>
          <p:nvPr/>
        </p:nvSpPr>
        <p:spPr bwMode="auto">
          <a:xfrm>
            <a:off x="251520" y="2636912"/>
            <a:ext cx="3633788" cy="461962"/>
          </a:xfrm>
          <a:prstGeom prst="rect">
            <a:avLst/>
          </a:prstGeom>
          <a:noFill/>
          <a:ln w="9525">
            <a:noFill/>
            <a:miter lim="800000"/>
            <a:headEnd/>
            <a:tailEnd/>
          </a:ln>
          <a:effectLst/>
        </p:spPr>
        <p:txBody>
          <a:bodyPr>
            <a:spAutoFit/>
          </a:bodyPr>
          <a:lstStyle/>
          <a:p>
            <a:r>
              <a:rPr lang="zh-CN" altLang="en-US" sz="2400" b="1" dirty="0" smtClean="0">
                <a:latin typeface="微软雅黑" pitchFamily="34" charset="-122"/>
                <a:ea typeface="微软雅黑" pitchFamily="34" charset="-122"/>
              </a:rPr>
              <a:t>模型中</a:t>
            </a:r>
            <a:r>
              <a:rPr lang="zh-CN" sz="2400" b="1" dirty="0" smtClean="0">
                <a:latin typeface="微软雅黑" pitchFamily="34" charset="-122"/>
                <a:ea typeface="微软雅黑" pitchFamily="34" charset="-122"/>
              </a:rPr>
              <a:t>：</a:t>
            </a:r>
            <a:endParaRPr lang="zh-CN" sz="2400" b="1" dirty="0">
              <a:latin typeface="微软雅黑" pitchFamily="34" charset="-122"/>
              <a:ea typeface="微软雅黑" pitchFamily="34" charset="-122"/>
            </a:endParaRPr>
          </a:p>
        </p:txBody>
      </p:sp>
      <p:sp>
        <p:nvSpPr>
          <p:cNvPr id="31" name="灯片编号占位符 5"/>
          <p:cNvSpPr>
            <a:spLocks noGrp="1"/>
          </p:cNvSpPr>
          <p:nvPr>
            <p:ph type="sldNum" sz="quarter" idx="12"/>
          </p:nvPr>
        </p:nvSpPr>
        <p:spPr>
          <a:xfrm>
            <a:off x="8407846" y="6556200"/>
            <a:ext cx="628650" cy="257176"/>
          </a:xfrm>
        </p:spPr>
        <p:txBody>
          <a:bodyPr/>
          <a:lstStyle/>
          <a:p>
            <a:fld id="{1CED87C2-8FFE-40AE-B9E3-32AB8DC08490}" type="slidenum">
              <a:rPr lang="en-US" altLang="zh-CN" smtClean="0"/>
              <a:pPr/>
              <a:t>8</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9"/>
                                        </p:tgtEl>
                                        <p:attrNameLst>
                                          <p:attrName>style.visibility</p:attrName>
                                        </p:attrNameLst>
                                      </p:cBhvr>
                                      <p:to>
                                        <p:strVal val="visible"/>
                                      </p:to>
                                    </p:set>
                                    <p:animEffect transition="in" filter="wipe(left)">
                                      <p:cBhvr>
                                        <p:cTn id="12" dur="500"/>
                                        <p:tgtEl>
                                          <p:spTgt spid="174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10"/>
                                        </p:tgtEl>
                                        <p:attrNameLst>
                                          <p:attrName>style.visibility</p:attrName>
                                        </p:attrNameLst>
                                      </p:cBhvr>
                                      <p:to>
                                        <p:strVal val="visible"/>
                                      </p:to>
                                    </p:set>
                                    <p:animEffect transition="in" filter="wipe(left)">
                                      <p:cBhvr>
                                        <p:cTn id="22" dur="1000"/>
                                        <p:tgtEl>
                                          <p:spTgt spid="174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25"/>
                                        </p:tgtEl>
                                        <p:attrNameLst>
                                          <p:attrName>style.visibility</p:attrName>
                                        </p:attrNameLst>
                                      </p:cBhvr>
                                      <p:to>
                                        <p:strVal val="visible"/>
                                      </p:to>
                                    </p:set>
                                    <p:animEffect transition="in" filter="wipe(left)">
                                      <p:cBhvr>
                                        <p:cTn id="27" dur="1000"/>
                                        <p:tgtEl>
                                          <p:spTgt spid="17425"/>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p:cNvSpPr>
            <a:spLocks noGrp="1"/>
          </p:cNvSpPr>
          <p:nvPr>
            <p:ph type="title"/>
          </p:nvPr>
        </p:nvSpPr>
        <p:spPr/>
        <p:txBody>
          <a:bodyPr/>
          <a:lstStyle/>
          <a:p>
            <a:r>
              <a:rPr lang="zh-CN" altLang="en-US" dirty="0" smtClean="0"/>
              <a:t>指数分布的连续信源</a:t>
            </a:r>
            <a:endParaRPr lang="zh-CN" altLang="en-US" dirty="0"/>
          </a:p>
        </p:txBody>
      </p:sp>
      <p:sp>
        <p:nvSpPr>
          <p:cNvPr id="29" name="内容占位符 28"/>
          <p:cNvSpPr>
            <a:spLocks noGrp="1"/>
          </p:cNvSpPr>
          <p:nvPr>
            <p:ph idx="1"/>
          </p:nvPr>
        </p:nvSpPr>
        <p:spPr/>
        <p:txBody>
          <a:bodyPr/>
          <a:lstStyle/>
          <a:p>
            <a:r>
              <a:rPr lang="zh-CN" altLang="en-US" dirty="0" smtClean="0"/>
              <a:t>指数分布：</a:t>
            </a:r>
            <a:endParaRPr lang="zh-CN" altLang="en-US" dirty="0"/>
          </a:p>
        </p:txBody>
      </p:sp>
      <p:graphicFrame>
        <p:nvGraphicFramePr>
          <p:cNvPr id="72708" name="Object 4"/>
          <p:cNvGraphicFramePr>
            <a:graphicFrameLocks noChangeAspect="1"/>
          </p:cNvGraphicFramePr>
          <p:nvPr>
            <p:extLst>
              <p:ext uri="{D42A27DB-BD31-4B8C-83A1-F6EECF244321}">
                <p14:modId xmlns:p14="http://schemas.microsoft.com/office/powerpoint/2010/main" val="2549499914"/>
              </p:ext>
            </p:extLst>
          </p:nvPr>
        </p:nvGraphicFramePr>
        <p:xfrm>
          <a:off x="2352154" y="1162050"/>
          <a:ext cx="3155950" cy="922338"/>
        </p:xfrm>
        <a:graphic>
          <a:graphicData uri="http://schemas.openxmlformats.org/presentationml/2006/ole">
            <mc:AlternateContent xmlns:mc="http://schemas.openxmlformats.org/markup-compatibility/2006">
              <mc:Choice xmlns:v="urn:schemas-microsoft-com:vml" Requires="v">
                <p:oleObj spid="_x0000_s873785" name="Equation" r:id="rId3" imgW="1434960" imgH="419040" progId="Equation.DSMT4">
                  <p:embed/>
                </p:oleObj>
              </mc:Choice>
              <mc:Fallback>
                <p:oleObj name="Equation" r:id="rId3" imgW="1434960" imgH="419040" progId="Equation.DSMT4">
                  <p:embed/>
                  <p:pic>
                    <p:nvPicPr>
                      <p:cNvPr id="0" name="Picture 2"/>
                      <p:cNvPicPr>
                        <a:picLocks noChangeAspect="1" noChangeArrowheads="1"/>
                      </p:cNvPicPr>
                      <p:nvPr/>
                    </p:nvPicPr>
                    <p:blipFill>
                      <a:blip r:embed="rId4"/>
                      <a:srcRect/>
                      <a:stretch>
                        <a:fillRect/>
                      </a:stretch>
                    </p:blipFill>
                    <p:spPr bwMode="auto">
                      <a:xfrm>
                        <a:off x="2352154" y="1162050"/>
                        <a:ext cx="3155950" cy="9223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9" name="Object 5"/>
          <p:cNvGraphicFramePr>
            <a:graphicFrameLocks noChangeAspect="1"/>
          </p:cNvGraphicFramePr>
          <p:nvPr>
            <p:extLst>
              <p:ext uri="{D42A27DB-BD31-4B8C-83A1-F6EECF244321}">
                <p14:modId xmlns:p14="http://schemas.microsoft.com/office/powerpoint/2010/main" val="3155777164"/>
              </p:ext>
            </p:extLst>
          </p:nvPr>
        </p:nvGraphicFramePr>
        <p:xfrm>
          <a:off x="436563" y="2185988"/>
          <a:ext cx="3987800" cy="658812"/>
        </p:xfrm>
        <a:graphic>
          <a:graphicData uri="http://schemas.openxmlformats.org/presentationml/2006/ole">
            <mc:AlternateContent xmlns:mc="http://schemas.openxmlformats.org/markup-compatibility/2006">
              <mc:Choice xmlns:v="urn:schemas-microsoft-com:vml" Requires="v">
                <p:oleObj spid="_x0000_s873786" name="Equation" r:id="rId5" imgW="1993680" imgH="330120" progId="Equation.DSMT4">
                  <p:embed/>
                </p:oleObj>
              </mc:Choice>
              <mc:Fallback>
                <p:oleObj name="Equation" r:id="rId5" imgW="1993680" imgH="330120" progId="Equation.DSMT4">
                  <p:embed/>
                  <p:pic>
                    <p:nvPicPr>
                      <p:cNvPr id="0" name="Picture 3"/>
                      <p:cNvPicPr>
                        <a:picLocks noChangeAspect="1" noChangeArrowheads="1"/>
                      </p:cNvPicPr>
                      <p:nvPr/>
                    </p:nvPicPr>
                    <p:blipFill>
                      <a:blip r:embed="rId6"/>
                      <a:srcRect/>
                      <a:stretch>
                        <a:fillRect/>
                      </a:stretch>
                    </p:blipFill>
                    <p:spPr bwMode="auto">
                      <a:xfrm>
                        <a:off x="436563" y="2185988"/>
                        <a:ext cx="3987800" cy="6588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0" name="Object 6"/>
          <p:cNvGraphicFramePr>
            <a:graphicFrameLocks noChangeAspect="1"/>
          </p:cNvGraphicFramePr>
          <p:nvPr>
            <p:extLst>
              <p:ext uri="{D42A27DB-BD31-4B8C-83A1-F6EECF244321}">
                <p14:modId xmlns:p14="http://schemas.microsoft.com/office/powerpoint/2010/main" val="2154046327"/>
              </p:ext>
            </p:extLst>
          </p:nvPr>
        </p:nvGraphicFramePr>
        <p:xfrm>
          <a:off x="4386263" y="2044700"/>
          <a:ext cx="3606800" cy="965200"/>
        </p:xfrm>
        <a:graphic>
          <a:graphicData uri="http://schemas.openxmlformats.org/presentationml/2006/ole">
            <mc:AlternateContent xmlns:mc="http://schemas.openxmlformats.org/markup-compatibility/2006">
              <mc:Choice xmlns:v="urn:schemas-microsoft-com:vml" Requires="v">
                <p:oleObj spid="_x0000_s873787" name="Equation" r:id="rId7" imgW="1803240" imgH="482400" progId="Equation.DSMT4">
                  <p:embed/>
                </p:oleObj>
              </mc:Choice>
              <mc:Fallback>
                <p:oleObj name="Equation" r:id="rId7" imgW="1803240" imgH="482400" progId="Equation.DSMT4">
                  <p:embed/>
                  <p:pic>
                    <p:nvPicPr>
                      <p:cNvPr id="0" name="Picture 4"/>
                      <p:cNvPicPr>
                        <a:picLocks noChangeAspect="1" noChangeArrowheads="1"/>
                      </p:cNvPicPr>
                      <p:nvPr/>
                    </p:nvPicPr>
                    <p:blipFill>
                      <a:blip r:embed="rId8"/>
                      <a:srcRect/>
                      <a:stretch>
                        <a:fillRect/>
                      </a:stretch>
                    </p:blipFill>
                    <p:spPr bwMode="auto">
                      <a:xfrm>
                        <a:off x="4386263" y="2044700"/>
                        <a:ext cx="3606800" cy="965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1" name="Object 7"/>
          <p:cNvGraphicFramePr>
            <a:graphicFrameLocks noChangeAspect="1"/>
          </p:cNvGraphicFramePr>
          <p:nvPr>
            <p:extLst>
              <p:ext uri="{D42A27DB-BD31-4B8C-83A1-F6EECF244321}">
                <p14:modId xmlns:p14="http://schemas.microsoft.com/office/powerpoint/2010/main" val="27096734"/>
              </p:ext>
            </p:extLst>
          </p:nvPr>
        </p:nvGraphicFramePr>
        <p:xfrm>
          <a:off x="1336675" y="2973388"/>
          <a:ext cx="5619750" cy="812800"/>
        </p:xfrm>
        <a:graphic>
          <a:graphicData uri="http://schemas.openxmlformats.org/presentationml/2006/ole">
            <mc:AlternateContent xmlns:mc="http://schemas.openxmlformats.org/markup-compatibility/2006">
              <mc:Choice xmlns:v="urn:schemas-microsoft-com:vml" Requires="v">
                <p:oleObj spid="_x0000_s873788" name="Equation" r:id="rId9" imgW="2806560" imgH="406080" progId="Equation.DSMT4">
                  <p:embed/>
                </p:oleObj>
              </mc:Choice>
              <mc:Fallback>
                <p:oleObj name="Equation" r:id="rId9" imgW="2806560" imgH="406080" progId="Equation.DSMT4">
                  <p:embed/>
                  <p:pic>
                    <p:nvPicPr>
                      <p:cNvPr id="0" name="Picture 5"/>
                      <p:cNvPicPr>
                        <a:picLocks noChangeAspect="1" noChangeArrowheads="1"/>
                      </p:cNvPicPr>
                      <p:nvPr/>
                    </p:nvPicPr>
                    <p:blipFill>
                      <a:blip r:embed="rId10"/>
                      <a:srcRect/>
                      <a:stretch>
                        <a:fillRect/>
                      </a:stretch>
                    </p:blipFill>
                    <p:spPr bwMode="auto">
                      <a:xfrm>
                        <a:off x="1336675" y="2973388"/>
                        <a:ext cx="5619750" cy="812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2" name="Object 8"/>
          <p:cNvGraphicFramePr>
            <a:graphicFrameLocks noChangeAspect="1"/>
          </p:cNvGraphicFramePr>
          <p:nvPr>
            <p:extLst>
              <p:ext uri="{D42A27DB-BD31-4B8C-83A1-F6EECF244321}">
                <p14:modId xmlns:p14="http://schemas.microsoft.com/office/powerpoint/2010/main" val="3847044516"/>
              </p:ext>
            </p:extLst>
          </p:nvPr>
        </p:nvGraphicFramePr>
        <p:xfrm>
          <a:off x="1338263" y="3775075"/>
          <a:ext cx="3635375" cy="812800"/>
        </p:xfrm>
        <a:graphic>
          <a:graphicData uri="http://schemas.openxmlformats.org/presentationml/2006/ole">
            <mc:AlternateContent xmlns:mc="http://schemas.openxmlformats.org/markup-compatibility/2006">
              <mc:Choice xmlns:v="urn:schemas-microsoft-com:vml" Requires="v">
                <p:oleObj spid="_x0000_s873789" name="Equation" r:id="rId11" imgW="1815840" imgH="406080" progId="Equation.DSMT4">
                  <p:embed/>
                </p:oleObj>
              </mc:Choice>
              <mc:Fallback>
                <p:oleObj name="Equation" r:id="rId11" imgW="1815840" imgH="406080" progId="Equation.DSMT4">
                  <p:embed/>
                  <p:pic>
                    <p:nvPicPr>
                      <p:cNvPr id="0" name="Picture 6"/>
                      <p:cNvPicPr>
                        <a:picLocks noChangeAspect="1" noChangeArrowheads="1"/>
                      </p:cNvPicPr>
                      <p:nvPr/>
                    </p:nvPicPr>
                    <p:blipFill>
                      <a:blip r:embed="rId12"/>
                      <a:srcRect/>
                      <a:stretch>
                        <a:fillRect/>
                      </a:stretch>
                    </p:blipFill>
                    <p:spPr bwMode="auto">
                      <a:xfrm>
                        <a:off x="1338263" y="3775075"/>
                        <a:ext cx="3635375" cy="812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211138" y="4662488"/>
            <a:ext cx="3063875" cy="661987"/>
            <a:chOff x="0" y="0"/>
            <a:chExt cx="1930" cy="417"/>
          </a:xfrm>
        </p:grpSpPr>
        <p:graphicFrame>
          <p:nvGraphicFramePr>
            <p:cNvPr id="72714" name="Object 10"/>
            <p:cNvGraphicFramePr>
              <a:graphicFrameLocks noChangeAspect="1"/>
            </p:cNvGraphicFramePr>
            <p:nvPr>
              <p:extLst>
                <p:ext uri="{D42A27DB-BD31-4B8C-83A1-F6EECF244321}">
                  <p14:modId xmlns:p14="http://schemas.microsoft.com/office/powerpoint/2010/main" val="1721314274"/>
                </p:ext>
              </p:extLst>
            </p:nvPr>
          </p:nvGraphicFramePr>
          <p:xfrm>
            <a:off x="663" y="0"/>
            <a:ext cx="1267" cy="417"/>
          </p:xfrm>
          <a:graphic>
            <a:graphicData uri="http://schemas.openxmlformats.org/presentationml/2006/ole">
              <mc:AlternateContent xmlns:mc="http://schemas.openxmlformats.org/markup-compatibility/2006">
                <mc:Choice xmlns:v="urn:schemas-microsoft-com:vml" Requires="v">
                  <p:oleObj spid="_x0000_s873790" name="Equation" r:id="rId13" imgW="1002960" imgH="330120" progId="Equation.DSMT4">
                    <p:embed/>
                  </p:oleObj>
                </mc:Choice>
                <mc:Fallback>
                  <p:oleObj name="Equation" r:id="rId13" imgW="1002960" imgH="330120" progId="Equation.DSMT4">
                    <p:embed/>
                    <p:pic>
                      <p:nvPicPr>
                        <p:cNvPr id="0" name="Picture 16"/>
                        <p:cNvPicPr>
                          <a:picLocks noChangeAspect="1" noChangeArrowheads="1"/>
                        </p:cNvPicPr>
                        <p:nvPr/>
                      </p:nvPicPr>
                      <p:blipFill>
                        <a:blip r:embed="rId14"/>
                        <a:srcRect/>
                        <a:stretch>
                          <a:fillRect/>
                        </a:stretch>
                      </p:blipFill>
                      <p:spPr bwMode="auto">
                        <a:xfrm>
                          <a:off x="663" y="0"/>
                          <a:ext cx="1267" cy="4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5" name="Rectangle 11"/>
            <p:cNvSpPr>
              <a:spLocks noChangeArrowheads="1"/>
            </p:cNvSpPr>
            <p:nvPr/>
          </p:nvSpPr>
          <p:spPr bwMode="auto">
            <a:xfrm>
              <a:off x="0" y="28"/>
              <a:ext cx="1766" cy="291"/>
            </a:xfrm>
            <a:prstGeom prst="rect">
              <a:avLst/>
            </a:prstGeom>
            <a:noFill/>
            <a:ln w="9525">
              <a:noFill/>
              <a:miter lim="800000"/>
              <a:headEnd/>
              <a:tailEnd/>
            </a:ln>
            <a:effectLst/>
          </p:spPr>
          <p:txBody>
            <a:bodyPr>
              <a:spAutoFit/>
            </a:bodyPr>
            <a:lstStyle/>
            <a:p>
              <a:r>
                <a:rPr lang="zh-CN" sz="2400" b="1">
                  <a:latin typeface="+mj-ea"/>
                  <a:ea typeface="+mj-ea"/>
                </a:rPr>
                <a:t>其中：</a:t>
              </a:r>
            </a:p>
          </p:txBody>
        </p:sp>
      </p:grpSp>
      <p:graphicFrame>
        <p:nvGraphicFramePr>
          <p:cNvPr id="72716" name="Object 12"/>
          <p:cNvGraphicFramePr>
            <a:graphicFrameLocks noChangeAspect="1"/>
          </p:cNvGraphicFramePr>
          <p:nvPr>
            <p:extLst>
              <p:ext uri="{D42A27DB-BD31-4B8C-83A1-F6EECF244321}">
                <p14:modId xmlns:p14="http://schemas.microsoft.com/office/powerpoint/2010/main" val="798333041"/>
              </p:ext>
            </p:extLst>
          </p:nvPr>
        </p:nvGraphicFramePr>
        <p:xfrm>
          <a:off x="3263900" y="4565650"/>
          <a:ext cx="2159000" cy="838200"/>
        </p:xfrm>
        <a:graphic>
          <a:graphicData uri="http://schemas.openxmlformats.org/presentationml/2006/ole">
            <mc:AlternateContent xmlns:mc="http://schemas.openxmlformats.org/markup-compatibility/2006">
              <mc:Choice xmlns:v="urn:schemas-microsoft-com:vml" Requires="v">
                <p:oleObj spid="_x0000_s873791" name="Equation" r:id="rId15" imgW="1079280" imgH="419040" progId="Equation.DSMT4">
                  <p:embed/>
                </p:oleObj>
              </mc:Choice>
              <mc:Fallback>
                <p:oleObj name="Equation" r:id="rId15" imgW="1079280" imgH="419040" progId="Equation.DSMT4">
                  <p:embed/>
                  <p:pic>
                    <p:nvPicPr>
                      <p:cNvPr id="0" name="Picture 7"/>
                      <p:cNvPicPr>
                        <a:picLocks noChangeAspect="1" noChangeArrowheads="1"/>
                      </p:cNvPicPr>
                      <p:nvPr/>
                    </p:nvPicPr>
                    <p:blipFill>
                      <a:blip r:embed="rId16"/>
                      <a:srcRect/>
                      <a:stretch>
                        <a:fillRect/>
                      </a:stretch>
                    </p:blipFill>
                    <p:spPr bwMode="auto">
                      <a:xfrm>
                        <a:off x="3263900" y="4565650"/>
                        <a:ext cx="2159000" cy="838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7" name="Object 13"/>
          <p:cNvGraphicFramePr>
            <a:graphicFrameLocks noChangeAspect="1"/>
          </p:cNvGraphicFramePr>
          <p:nvPr>
            <p:extLst>
              <p:ext uri="{D42A27DB-BD31-4B8C-83A1-F6EECF244321}">
                <p14:modId xmlns:p14="http://schemas.microsoft.com/office/powerpoint/2010/main" val="3088393509"/>
              </p:ext>
            </p:extLst>
          </p:nvPr>
        </p:nvGraphicFramePr>
        <p:xfrm>
          <a:off x="5359400" y="4529138"/>
          <a:ext cx="2657475" cy="922337"/>
        </p:xfrm>
        <a:graphic>
          <a:graphicData uri="http://schemas.openxmlformats.org/presentationml/2006/ole">
            <mc:AlternateContent xmlns:mc="http://schemas.openxmlformats.org/markup-compatibility/2006">
              <mc:Choice xmlns:v="urn:schemas-microsoft-com:vml" Requires="v">
                <p:oleObj spid="_x0000_s873792" name="Equation" r:id="rId17" imgW="1206360" imgH="419040" progId="Equation.DSMT4">
                  <p:embed/>
                </p:oleObj>
              </mc:Choice>
              <mc:Fallback>
                <p:oleObj name="Equation" r:id="rId17" imgW="1206360" imgH="419040" progId="Equation.DSMT4">
                  <p:embed/>
                  <p:pic>
                    <p:nvPicPr>
                      <p:cNvPr id="0" name="Picture 8"/>
                      <p:cNvPicPr>
                        <a:picLocks noChangeAspect="1" noChangeArrowheads="1"/>
                      </p:cNvPicPr>
                      <p:nvPr/>
                    </p:nvPicPr>
                    <p:blipFill>
                      <a:blip r:embed="rId18"/>
                      <a:srcRect/>
                      <a:stretch>
                        <a:fillRect/>
                      </a:stretch>
                    </p:blipFill>
                    <p:spPr bwMode="auto">
                      <a:xfrm>
                        <a:off x="5359400" y="4529138"/>
                        <a:ext cx="2657475" cy="9223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4"/>
          <p:cNvGrpSpPr>
            <a:grpSpLocks/>
          </p:cNvGrpSpPr>
          <p:nvPr/>
        </p:nvGrpSpPr>
        <p:grpSpPr bwMode="auto">
          <a:xfrm>
            <a:off x="5397500" y="4919663"/>
            <a:ext cx="1804988" cy="465137"/>
            <a:chOff x="0" y="0"/>
            <a:chExt cx="1137" cy="293"/>
          </a:xfrm>
        </p:grpSpPr>
        <p:sp>
          <p:nvSpPr>
            <p:cNvPr id="72719" name="Line 15"/>
            <p:cNvSpPr>
              <a:spLocks noChangeShapeType="1"/>
            </p:cNvSpPr>
            <p:nvPr/>
          </p:nvSpPr>
          <p:spPr bwMode="auto">
            <a:xfrm flipV="1">
              <a:off x="0" y="159"/>
              <a:ext cx="232" cy="134"/>
            </a:xfrm>
            <a:prstGeom prst="line">
              <a:avLst/>
            </a:prstGeom>
            <a:noFill/>
            <a:ln w="28575" cmpd="sng">
              <a:solidFill>
                <a:srgbClr val="FF0000"/>
              </a:solidFill>
              <a:round/>
              <a:headEnd/>
              <a:tailEnd/>
            </a:ln>
            <a:effectLst/>
          </p:spPr>
          <p:txBody>
            <a:bodyPr/>
            <a:lstStyle/>
            <a:p>
              <a:endParaRPr lang="zh-CN" altLang="en-US" sz="2400" b="1">
                <a:latin typeface="+mj-ea"/>
                <a:ea typeface="+mj-ea"/>
              </a:endParaRPr>
            </a:p>
          </p:txBody>
        </p:sp>
        <p:sp>
          <p:nvSpPr>
            <p:cNvPr id="72720" name="Line 16"/>
            <p:cNvSpPr>
              <a:spLocks noChangeShapeType="1"/>
            </p:cNvSpPr>
            <p:nvPr/>
          </p:nvSpPr>
          <p:spPr bwMode="auto">
            <a:xfrm flipV="1">
              <a:off x="905" y="0"/>
              <a:ext cx="232" cy="134"/>
            </a:xfrm>
            <a:prstGeom prst="line">
              <a:avLst/>
            </a:prstGeom>
            <a:noFill/>
            <a:ln w="28575" cmpd="sng">
              <a:solidFill>
                <a:srgbClr val="FF0000"/>
              </a:solidFill>
              <a:round/>
              <a:headEnd/>
              <a:tailEnd/>
            </a:ln>
            <a:effectLst/>
          </p:spPr>
          <p:txBody>
            <a:bodyPr/>
            <a:lstStyle/>
            <a:p>
              <a:endParaRPr lang="zh-CN" altLang="en-US" sz="2400" b="1">
                <a:latin typeface="+mj-ea"/>
                <a:ea typeface="+mj-ea"/>
              </a:endParaRPr>
            </a:p>
          </p:txBody>
        </p:sp>
      </p:grpSp>
      <p:graphicFrame>
        <p:nvGraphicFramePr>
          <p:cNvPr id="72721" name="Object 17"/>
          <p:cNvGraphicFramePr>
            <a:graphicFrameLocks noChangeAspect="1"/>
          </p:cNvGraphicFramePr>
          <p:nvPr>
            <p:extLst>
              <p:ext uri="{D42A27DB-BD31-4B8C-83A1-F6EECF244321}">
                <p14:modId xmlns:p14="http://schemas.microsoft.com/office/powerpoint/2010/main" val="2389735946"/>
              </p:ext>
            </p:extLst>
          </p:nvPr>
        </p:nvGraphicFramePr>
        <p:xfrm>
          <a:off x="3937000" y="5773738"/>
          <a:ext cx="711200" cy="355600"/>
        </p:xfrm>
        <a:graphic>
          <a:graphicData uri="http://schemas.openxmlformats.org/presentationml/2006/ole">
            <mc:AlternateContent xmlns:mc="http://schemas.openxmlformats.org/markup-compatibility/2006">
              <mc:Choice xmlns:v="urn:schemas-microsoft-com:vml" Requires="v">
                <p:oleObj spid="_x0000_s873793" name="Equation" r:id="rId19" imgW="355320" imgH="177480" progId="Equation.DSMT4">
                  <p:embed/>
                </p:oleObj>
              </mc:Choice>
              <mc:Fallback>
                <p:oleObj name="Equation" r:id="rId19" imgW="355320" imgH="177480" progId="Equation.DSMT4">
                  <p:embed/>
                  <p:pic>
                    <p:nvPicPr>
                      <p:cNvPr id="0" name="Picture 9"/>
                      <p:cNvPicPr>
                        <a:picLocks noChangeAspect="1" noChangeArrowheads="1"/>
                      </p:cNvPicPr>
                      <p:nvPr/>
                    </p:nvPicPr>
                    <p:blipFill>
                      <a:blip r:embed="rId20"/>
                      <a:srcRect/>
                      <a:stretch>
                        <a:fillRect/>
                      </a:stretch>
                    </p:blipFill>
                    <p:spPr bwMode="auto">
                      <a:xfrm>
                        <a:off x="3937000" y="5773738"/>
                        <a:ext cx="711200" cy="355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22" name="Object 18"/>
          <p:cNvGraphicFramePr>
            <a:graphicFrameLocks noChangeAspect="1"/>
          </p:cNvGraphicFramePr>
          <p:nvPr>
            <p:extLst>
              <p:ext uri="{D42A27DB-BD31-4B8C-83A1-F6EECF244321}">
                <p14:modId xmlns:p14="http://schemas.microsoft.com/office/powerpoint/2010/main" val="630097772"/>
              </p:ext>
            </p:extLst>
          </p:nvPr>
        </p:nvGraphicFramePr>
        <p:xfrm>
          <a:off x="4611688" y="5622925"/>
          <a:ext cx="1604962" cy="661988"/>
        </p:xfrm>
        <a:graphic>
          <a:graphicData uri="http://schemas.openxmlformats.org/presentationml/2006/ole">
            <mc:AlternateContent xmlns:mc="http://schemas.openxmlformats.org/markup-compatibility/2006">
              <mc:Choice xmlns:v="urn:schemas-microsoft-com:vml" Requires="v">
                <p:oleObj spid="_x0000_s873794" name="Equation" r:id="rId21" imgW="799920" imgH="330120" progId="Equation.DSMT4">
                  <p:embed/>
                </p:oleObj>
              </mc:Choice>
              <mc:Fallback>
                <p:oleObj name="Equation" r:id="rId21" imgW="799920" imgH="330120" progId="Equation.DSMT4">
                  <p:embed/>
                  <p:pic>
                    <p:nvPicPr>
                      <p:cNvPr id="0" name="Picture 10"/>
                      <p:cNvPicPr>
                        <a:picLocks noChangeAspect="1" noChangeArrowheads="1"/>
                      </p:cNvPicPr>
                      <p:nvPr/>
                    </p:nvPicPr>
                    <p:blipFill>
                      <a:blip r:embed="rId22"/>
                      <a:srcRect/>
                      <a:stretch>
                        <a:fillRect/>
                      </a:stretch>
                    </p:blipFill>
                    <p:spPr bwMode="auto">
                      <a:xfrm>
                        <a:off x="4611688" y="5622925"/>
                        <a:ext cx="1604962" cy="661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23" name="Object 19"/>
          <p:cNvGraphicFramePr>
            <a:graphicFrameLocks noChangeAspect="1"/>
          </p:cNvGraphicFramePr>
          <p:nvPr>
            <p:extLst>
              <p:ext uri="{D42A27DB-BD31-4B8C-83A1-F6EECF244321}">
                <p14:modId xmlns:p14="http://schemas.microsoft.com/office/powerpoint/2010/main" val="586790450"/>
              </p:ext>
            </p:extLst>
          </p:nvPr>
        </p:nvGraphicFramePr>
        <p:xfrm>
          <a:off x="6265863" y="5827713"/>
          <a:ext cx="585787" cy="279400"/>
        </p:xfrm>
        <a:graphic>
          <a:graphicData uri="http://schemas.openxmlformats.org/presentationml/2006/ole">
            <mc:AlternateContent xmlns:mc="http://schemas.openxmlformats.org/markup-compatibility/2006">
              <mc:Choice xmlns:v="urn:schemas-microsoft-com:vml" Requires="v">
                <p:oleObj spid="_x0000_s873795" name="Equation" r:id="rId23" imgW="291960" imgH="139680" progId="Equation.DSMT4">
                  <p:embed/>
                </p:oleObj>
              </mc:Choice>
              <mc:Fallback>
                <p:oleObj name="Equation" r:id="rId23" imgW="291960" imgH="139680" progId="Equation.DSMT4">
                  <p:embed/>
                  <p:pic>
                    <p:nvPicPr>
                      <p:cNvPr id="0" name="Picture 11"/>
                      <p:cNvPicPr>
                        <a:picLocks noChangeAspect="1" noChangeArrowheads="1"/>
                      </p:cNvPicPr>
                      <p:nvPr/>
                    </p:nvPicPr>
                    <p:blipFill>
                      <a:blip r:embed="rId24"/>
                      <a:srcRect/>
                      <a:stretch>
                        <a:fillRect/>
                      </a:stretch>
                    </p:blipFill>
                    <p:spPr bwMode="auto">
                      <a:xfrm>
                        <a:off x="6265863" y="5827713"/>
                        <a:ext cx="585787" cy="279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24" name="Object 20"/>
          <p:cNvGraphicFramePr>
            <a:graphicFrameLocks noChangeAspect="1"/>
          </p:cNvGraphicFramePr>
          <p:nvPr>
            <p:extLst>
              <p:ext uri="{D42A27DB-BD31-4B8C-83A1-F6EECF244321}">
                <p14:modId xmlns:p14="http://schemas.microsoft.com/office/powerpoint/2010/main" val="539151666"/>
              </p:ext>
            </p:extLst>
          </p:nvPr>
        </p:nvGraphicFramePr>
        <p:xfrm>
          <a:off x="5024438" y="4017963"/>
          <a:ext cx="1168400" cy="406400"/>
        </p:xfrm>
        <a:graphic>
          <a:graphicData uri="http://schemas.openxmlformats.org/presentationml/2006/ole">
            <mc:AlternateContent xmlns:mc="http://schemas.openxmlformats.org/markup-compatibility/2006">
              <mc:Choice xmlns:v="urn:schemas-microsoft-com:vml" Requires="v">
                <p:oleObj spid="_x0000_s873796" name="Equation" r:id="rId25" imgW="583920" imgH="203040" progId="Equation.DSMT4">
                  <p:embed/>
                </p:oleObj>
              </mc:Choice>
              <mc:Fallback>
                <p:oleObj name="Equation" r:id="rId25" imgW="583920" imgH="203040" progId="Equation.DSMT4">
                  <p:embed/>
                  <p:pic>
                    <p:nvPicPr>
                      <p:cNvPr id="0" name="Picture 12"/>
                      <p:cNvPicPr>
                        <a:picLocks noChangeAspect="1" noChangeArrowheads="1"/>
                      </p:cNvPicPr>
                      <p:nvPr/>
                    </p:nvPicPr>
                    <p:blipFill>
                      <a:blip r:embed="rId26"/>
                      <a:srcRect/>
                      <a:stretch>
                        <a:fillRect/>
                      </a:stretch>
                    </p:blipFill>
                    <p:spPr bwMode="auto">
                      <a:xfrm>
                        <a:off x="5024438" y="4017963"/>
                        <a:ext cx="1168400" cy="406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21"/>
          <p:cNvGrpSpPr>
            <a:grpSpLocks/>
          </p:cNvGrpSpPr>
          <p:nvPr/>
        </p:nvGrpSpPr>
        <p:grpSpPr bwMode="auto">
          <a:xfrm>
            <a:off x="1039813" y="528638"/>
            <a:ext cx="7661274" cy="5665787"/>
            <a:chOff x="0" y="0"/>
            <a:chExt cx="4826" cy="3569"/>
          </a:xfrm>
        </p:grpSpPr>
        <p:graphicFrame>
          <p:nvGraphicFramePr>
            <p:cNvPr id="72726" name="Object 22"/>
            <p:cNvGraphicFramePr>
              <a:graphicFrameLocks noChangeAspect="1"/>
            </p:cNvGraphicFramePr>
            <p:nvPr>
              <p:extLst>
                <p:ext uri="{D42A27DB-BD31-4B8C-83A1-F6EECF244321}">
                  <p14:modId xmlns:p14="http://schemas.microsoft.com/office/powerpoint/2010/main" val="1543450812"/>
                </p:ext>
              </p:extLst>
            </p:nvPr>
          </p:nvGraphicFramePr>
          <p:xfrm>
            <a:off x="0" y="3104"/>
            <a:ext cx="1072" cy="448"/>
          </p:xfrm>
          <a:graphic>
            <a:graphicData uri="http://schemas.openxmlformats.org/presentationml/2006/ole">
              <mc:AlternateContent xmlns:mc="http://schemas.openxmlformats.org/markup-compatibility/2006">
                <mc:Choice xmlns:v="urn:schemas-microsoft-com:vml" Requires="v">
                  <p:oleObj spid="_x0000_s873797" name="Equation" r:id="rId27" imgW="850680" imgH="355320" progId="Equation.DSMT4">
                    <p:embed/>
                  </p:oleObj>
                </mc:Choice>
                <mc:Fallback>
                  <p:oleObj name="Equation" r:id="rId27" imgW="850680" imgH="355320" progId="Equation.DSMT4">
                    <p:embed/>
                    <p:pic>
                      <p:nvPicPr>
                        <p:cNvPr id="0" name="Picture 13"/>
                        <p:cNvPicPr>
                          <a:picLocks noChangeAspect="1" noChangeArrowheads="1"/>
                        </p:cNvPicPr>
                        <p:nvPr/>
                      </p:nvPicPr>
                      <p:blipFill>
                        <a:blip r:embed="rId28"/>
                        <a:srcRect/>
                        <a:stretch>
                          <a:fillRect/>
                        </a:stretch>
                      </p:blipFill>
                      <p:spPr bwMode="auto">
                        <a:xfrm>
                          <a:off x="0" y="3104"/>
                          <a:ext cx="1072" cy="44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27" name="Object 23"/>
            <p:cNvGraphicFramePr>
              <a:graphicFrameLocks noChangeAspect="1"/>
            </p:cNvGraphicFramePr>
            <p:nvPr>
              <p:extLst>
                <p:ext uri="{D42A27DB-BD31-4B8C-83A1-F6EECF244321}">
                  <p14:modId xmlns:p14="http://schemas.microsoft.com/office/powerpoint/2010/main" val="2888685732"/>
                </p:ext>
              </p:extLst>
            </p:nvPr>
          </p:nvGraphicFramePr>
          <p:xfrm>
            <a:off x="1041" y="3088"/>
            <a:ext cx="786" cy="481"/>
          </p:xfrm>
          <a:graphic>
            <a:graphicData uri="http://schemas.openxmlformats.org/presentationml/2006/ole">
              <mc:AlternateContent xmlns:mc="http://schemas.openxmlformats.org/markup-compatibility/2006">
                <mc:Choice xmlns:v="urn:schemas-microsoft-com:vml" Requires="v">
                  <p:oleObj spid="_x0000_s873798" name="Equation" r:id="rId29" imgW="622080" imgH="380880" progId="Equation.DSMT4">
                    <p:embed/>
                  </p:oleObj>
                </mc:Choice>
                <mc:Fallback>
                  <p:oleObj name="Equation" r:id="rId29" imgW="622080" imgH="380880" progId="Equation.DSMT4">
                    <p:embed/>
                    <p:pic>
                      <p:nvPicPr>
                        <p:cNvPr id="0" name="Picture 14"/>
                        <p:cNvPicPr>
                          <a:picLocks noChangeAspect="1" noChangeArrowheads="1"/>
                        </p:cNvPicPr>
                        <p:nvPr/>
                      </p:nvPicPr>
                      <p:blipFill>
                        <a:blip r:embed="rId30"/>
                        <a:srcRect/>
                        <a:stretch>
                          <a:fillRect/>
                        </a:stretch>
                      </p:blipFill>
                      <p:spPr bwMode="auto">
                        <a:xfrm>
                          <a:off x="1041" y="3088"/>
                          <a:ext cx="786" cy="4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24"/>
            <p:cNvGrpSpPr>
              <a:grpSpLocks/>
            </p:cNvGrpSpPr>
            <p:nvPr/>
          </p:nvGrpSpPr>
          <p:grpSpPr bwMode="auto">
            <a:xfrm>
              <a:off x="2351" y="0"/>
              <a:ext cx="2475" cy="740"/>
              <a:chOff x="0" y="0"/>
              <a:chExt cx="2475" cy="740"/>
            </a:xfrm>
          </p:grpSpPr>
          <p:sp>
            <p:nvSpPr>
              <p:cNvPr id="72729" name="Rectangle 25"/>
              <p:cNvSpPr>
                <a:spLocks noChangeArrowheads="1"/>
              </p:cNvSpPr>
              <p:nvPr/>
            </p:nvSpPr>
            <p:spPr bwMode="auto">
              <a:xfrm>
                <a:off x="0" y="0"/>
                <a:ext cx="1900" cy="291"/>
              </a:xfrm>
              <a:prstGeom prst="rect">
                <a:avLst/>
              </a:prstGeom>
              <a:noFill/>
              <a:ln w="9525">
                <a:noFill/>
                <a:miter lim="800000"/>
                <a:headEnd/>
                <a:tailEnd/>
              </a:ln>
              <a:effectLst/>
            </p:spPr>
            <p:txBody>
              <a:bodyPr>
                <a:spAutoFit/>
              </a:bodyPr>
              <a:lstStyle/>
              <a:p>
                <a:r>
                  <a:rPr lang="zh-CN" sz="2400" b="1" dirty="0">
                    <a:solidFill>
                      <a:srgbClr val="FF0000"/>
                    </a:solidFill>
                    <a:latin typeface="+mj-ea"/>
                    <a:ea typeface="+mj-ea"/>
                  </a:rPr>
                  <a:t>分部积分法：</a:t>
                </a:r>
              </a:p>
            </p:txBody>
          </p:sp>
          <p:graphicFrame>
            <p:nvGraphicFramePr>
              <p:cNvPr id="72730" name="Object 26"/>
              <p:cNvGraphicFramePr>
                <a:graphicFrameLocks noChangeAspect="1"/>
              </p:cNvGraphicFramePr>
              <p:nvPr>
                <p:extLst>
                  <p:ext uri="{D42A27DB-BD31-4B8C-83A1-F6EECF244321}">
                    <p14:modId xmlns:p14="http://schemas.microsoft.com/office/powerpoint/2010/main" val="526607870"/>
                  </p:ext>
                </p:extLst>
              </p:nvPr>
            </p:nvGraphicFramePr>
            <p:xfrm>
              <a:off x="893" y="336"/>
              <a:ext cx="1582" cy="404"/>
            </p:xfrm>
            <a:graphic>
              <a:graphicData uri="http://schemas.openxmlformats.org/presentationml/2006/ole">
                <mc:AlternateContent xmlns:mc="http://schemas.openxmlformats.org/markup-compatibility/2006">
                  <mc:Choice xmlns:v="urn:schemas-microsoft-com:vml" Requires="v">
                    <p:oleObj spid="_x0000_s873799" name="Equation" r:id="rId31" imgW="1143000" imgH="291960" progId="Equation.DSMT4">
                      <p:embed/>
                    </p:oleObj>
                  </mc:Choice>
                  <mc:Fallback>
                    <p:oleObj name="Equation" r:id="rId31" imgW="1143000" imgH="291960" progId="Equation.DSMT4">
                      <p:embed/>
                      <p:pic>
                        <p:nvPicPr>
                          <p:cNvPr id="0" name="Picture 15"/>
                          <p:cNvPicPr>
                            <a:picLocks noChangeAspect="1" noChangeArrowheads="1"/>
                          </p:cNvPicPr>
                          <p:nvPr/>
                        </p:nvPicPr>
                        <p:blipFill>
                          <a:blip r:embed="rId32"/>
                          <a:srcRect/>
                          <a:stretch>
                            <a:fillRect/>
                          </a:stretch>
                        </p:blipFill>
                        <p:spPr bwMode="auto">
                          <a:xfrm>
                            <a:off x="893" y="336"/>
                            <a:ext cx="1582" cy="4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0" name="Text Box 18"/>
          <p:cNvSpPr txBox="1">
            <a:spLocks noChangeArrowheads="1"/>
          </p:cNvSpPr>
          <p:nvPr/>
        </p:nvSpPr>
        <p:spPr bwMode="auto">
          <a:xfrm>
            <a:off x="6372200" y="3933056"/>
            <a:ext cx="2541588" cy="52322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marL="342900" indent="-342900"/>
            <a:r>
              <a:rPr lang="zh-CN" altLang="en-US" sz="2800" b="1" dirty="0">
                <a:solidFill>
                  <a:srgbClr val="FFFFFF"/>
                </a:solidFill>
              </a:rPr>
              <a:t>只取决于均值</a:t>
            </a:r>
          </a:p>
        </p:txBody>
      </p:sp>
      <p:sp>
        <p:nvSpPr>
          <p:cNvPr id="31"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80</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wipe(left)">
                                      <p:cBhvr>
                                        <p:cTn id="7" dur="1000"/>
                                        <p:tgtEl>
                                          <p:spTgt spid="72709"/>
                                        </p:tgtEl>
                                      </p:cBhvr>
                                    </p:animEffect>
                                  </p:childTnLst>
                                </p:cTn>
                              </p:par>
                              <p:par>
                                <p:cTn id="8" presetID="22" presetClass="entr" presetSubtype="8" fill="hold" nodeType="withEffect">
                                  <p:stCondLst>
                                    <p:cond delay="0"/>
                                  </p:stCondLst>
                                  <p:childTnLst>
                                    <p:set>
                                      <p:cBhvr>
                                        <p:cTn id="9" dur="1" fill="hold">
                                          <p:stCondLst>
                                            <p:cond delay="0"/>
                                          </p:stCondLst>
                                        </p:cTn>
                                        <p:tgtEl>
                                          <p:spTgt spid="72710"/>
                                        </p:tgtEl>
                                        <p:attrNameLst>
                                          <p:attrName>style.visibility</p:attrName>
                                        </p:attrNameLst>
                                      </p:cBhvr>
                                      <p:to>
                                        <p:strVal val="visible"/>
                                      </p:to>
                                    </p:set>
                                    <p:animEffect transition="in" filter="wipe(left)">
                                      <p:cBhvr>
                                        <p:cTn id="10" dur="1000"/>
                                        <p:tgtEl>
                                          <p:spTgt spid="727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2711"/>
                                        </p:tgtEl>
                                        <p:attrNameLst>
                                          <p:attrName>style.visibility</p:attrName>
                                        </p:attrNameLst>
                                      </p:cBhvr>
                                      <p:to>
                                        <p:strVal val="visible"/>
                                      </p:to>
                                    </p:set>
                                    <p:animEffect transition="in" filter="wipe(left)">
                                      <p:cBhvr>
                                        <p:cTn id="15" dur="1000"/>
                                        <p:tgtEl>
                                          <p:spTgt spid="727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2712"/>
                                        </p:tgtEl>
                                        <p:attrNameLst>
                                          <p:attrName>style.visibility</p:attrName>
                                        </p:attrNameLst>
                                      </p:cBhvr>
                                      <p:to>
                                        <p:strVal val="visible"/>
                                      </p:to>
                                    </p:set>
                                    <p:animEffect transition="in" filter="wipe(left)">
                                      <p:cBhvr>
                                        <p:cTn id="20" dur="1000"/>
                                        <p:tgtEl>
                                          <p:spTgt spid="727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1000"/>
                                        <p:tgtEl>
                                          <p:spTgt spid="2"/>
                                        </p:tgtEl>
                                      </p:cBhvr>
                                    </p:animEffect>
                                  </p:childTnLst>
                                </p:cTn>
                              </p:par>
                              <p:par>
                                <p:cTn id="26" presetID="22" presetClass="entr" presetSubtype="8" fill="hold" nodeType="withEffect">
                                  <p:stCondLst>
                                    <p:cond delay="0"/>
                                  </p:stCondLst>
                                  <p:childTnLst>
                                    <p:set>
                                      <p:cBhvr>
                                        <p:cTn id="27" dur="1" fill="hold">
                                          <p:stCondLst>
                                            <p:cond delay="0"/>
                                          </p:stCondLst>
                                        </p:cTn>
                                        <p:tgtEl>
                                          <p:spTgt spid="72716"/>
                                        </p:tgtEl>
                                        <p:attrNameLst>
                                          <p:attrName>style.visibility</p:attrName>
                                        </p:attrNameLst>
                                      </p:cBhvr>
                                      <p:to>
                                        <p:strVal val="visible"/>
                                      </p:to>
                                    </p:set>
                                    <p:animEffect transition="in" filter="wipe(left)">
                                      <p:cBhvr>
                                        <p:cTn id="28" dur="1000"/>
                                        <p:tgtEl>
                                          <p:spTgt spid="727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2717"/>
                                        </p:tgtEl>
                                        <p:attrNameLst>
                                          <p:attrName>style.visibility</p:attrName>
                                        </p:attrNameLst>
                                      </p:cBhvr>
                                      <p:to>
                                        <p:strVal val="visible"/>
                                      </p:to>
                                    </p:set>
                                    <p:animEffect transition="in" filter="wipe(left)">
                                      <p:cBhvr>
                                        <p:cTn id="33" dur="1000"/>
                                        <p:tgtEl>
                                          <p:spTgt spid="727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10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10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2721"/>
                                        </p:tgtEl>
                                        <p:attrNameLst>
                                          <p:attrName>style.visibility</p:attrName>
                                        </p:attrNameLst>
                                      </p:cBhvr>
                                      <p:to>
                                        <p:strVal val="visible"/>
                                      </p:to>
                                    </p:set>
                                    <p:animEffect transition="in" filter="wipe(left)">
                                      <p:cBhvr>
                                        <p:cTn id="48" dur="1000"/>
                                        <p:tgtEl>
                                          <p:spTgt spid="727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2722"/>
                                        </p:tgtEl>
                                        <p:attrNameLst>
                                          <p:attrName>style.visibility</p:attrName>
                                        </p:attrNameLst>
                                      </p:cBhvr>
                                      <p:to>
                                        <p:strVal val="visible"/>
                                      </p:to>
                                    </p:set>
                                    <p:animEffect transition="in" filter="wipe(left)">
                                      <p:cBhvr>
                                        <p:cTn id="53" dur="1000"/>
                                        <p:tgtEl>
                                          <p:spTgt spid="727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2723"/>
                                        </p:tgtEl>
                                        <p:attrNameLst>
                                          <p:attrName>style.visibility</p:attrName>
                                        </p:attrNameLst>
                                      </p:cBhvr>
                                      <p:to>
                                        <p:strVal val="visible"/>
                                      </p:to>
                                    </p:set>
                                    <p:animEffect transition="in" filter="wipe(left)">
                                      <p:cBhvr>
                                        <p:cTn id="58" dur="1000"/>
                                        <p:tgtEl>
                                          <p:spTgt spid="727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2724"/>
                                        </p:tgtEl>
                                        <p:attrNameLst>
                                          <p:attrName>style.visibility</p:attrName>
                                        </p:attrNameLst>
                                      </p:cBhvr>
                                      <p:to>
                                        <p:strVal val="visible"/>
                                      </p:to>
                                    </p:set>
                                    <p:animEffect transition="in" filter="wipe(left)">
                                      <p:cBhvr>
                                        <p:cTn id="63" dur="1000"/>
                                        <p:tgtEl>
                                          <p:spTgt spid="72724"/>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a:p>
        </p:txBody>
      </p:sp>
      <p:sp>
        <p:nvSpPr>
          <p:cNvPr id="233475" name="Rectangle 3"/>
          <p:cNvSpPr>
            <a:spLocks noGrp="1" noChangeArrowheads="1"/>
          </p:cNvSpPr>
          <p:nvPr>
            <p:ph type="body" idx="1"/>
          </p:nvPr>
        </p:nvSpPr>
        <p:spPr/>
        <p:txBody>
          <a:bodyPr>
            <a:normAutofit lnSpcReduction="10000"/>
          </a:bodyPr>
          <a:lstStyle/>
          <a:p>
            <a:r>
              <a:rPr lang="en-US" altLang="zh-CN" dirty="0" smtClean="0"/>
              <a:t>2.0 </a:t>
            </a:r>
            <a:r>
              <a:rPr lang="zh-CN" altLang="en-US" dirty="0" smtClean="0"/>
              <a:t>信源的数学模型及其分类</a:t>
            </a:r>
          </a:p>
          <a:p>
            <a:r>
              <a:rPr lang="en-US" altLang="zh-CN" dirty="0" smtClean="0"/>
              <a:t>2.1 </a:t>
            </a:r>
            <a:r>
              <a:rPr lang="zh-CN" altLang="en-US" dirty="0" smtClean="0"/>
              <a:t>单符号离散信源</a:t>
            </a:r>
          </a:p>
          <a:p>
            <a:r>
              <a:rPr lang="en-US" altLang="zh-CN" dirty="0" smtClean="0"/>
              <a:t>2.2 </a:t>
            </a:r>
            <a:r>
              <a:rPr lang="zh-CN" altLang="en-US" dirty="0" smtClean="0"/>
              <a:t>多符号离散平稳信源</a:t>
            </a:r>
          </a:p>
          <a:p>
            <a:r>
              <a:rPr lang="en-US" altLang="zh-CN" dirty="0" smtClean="0"/>
              <a:t>2.3 </a:t>
            </a:r>
            <a:r>
              <a:rPr lang="zh-CN" altLang="en-US" dirty="0" smtClean="0"/>
              <a:t>连续信源</a:t>
            </a:r>
          </a:p>
          <a:p>
            <a:pPr lvl="1"/>
            <a:r>
              <a:rPr lang="en-US" altLang="zh-CN" dirty="0" smtClean="0"/>
              <a:t>2.3.1 </a:t>
            </a:r>
            <a:r>
              <a:rPr lang="zh-CN" altLang="en-US" dirty="0" smtClean="0"/>
              <a:t>连续信源的熵</a:t>
            </a:r>
          </a:p>
          <a:p>
            <a:pPr lvl="1"/>
            <a:r>
              <a:rPr lang="en-US" altLang="zh-CN" dirty="0" smtClean="0"/>
              <a:t>2.3.2 </a:t>
            </a:r>
            <a:r>
              <a:rPr lang="zh-CN" altLang="en-US" dirty="0" smtClean="0"/>
              <a:t>几种特殊连续信源</a:t>
            </a:r>
            <a:r>
              <a:rPr lang="zh-CN" altLang="en-US" dirty="0" smtClean="0">
                <a:solidFill>
                  <a:srgbClr val="FFFFFF"/>
                </a:solidFill>
              </a:rPr>
              <a:t>的熵</a:t>
            </a:r>
          </a:p>
          <a:p>
            <a:pPr lvl="1"/>
            <a:r>
              <a:rPr lang="en-US" altLang="zh-CN" dirty="0" smtClean="0">
                <a:solidFill>
                  <a:srgbClr val="FF0000"/>
                </a:solidFill>
              </a:rPr>
              <a:t>2.3.3 </a:t>
            </a:r>
            <a:r>
              <a:rPr lang="zh-CN" altLang="en-US" dirty="0" smtClean="0">
                <a:solidFill>
                  <a:srgbClr val="FF0000"/>
                </a:solidFill>
              </a:rPr>
              <a:t>连续熵的性质及最大连续熵定理</a:t>
            </a:r>
          </a:p>
          <a:p>
            <a:pPr lvl="1"/>
            <a:r>
              <a:rPr lang="en-US" altLang="zh-CN" dirty="0" smtClean="0"/>
              <a:t>2.3.4 </a:t>
            </a:r>
            <a:r>
              <a:rPr lang="zh-CN" altLang="en-US" dirty="0" smtClean="0"/>
              <a:t>熵功率</a:t>
            </a:r>
          </a:p>
          <a:p>
            <a:r>
              <a:rPr lang="en-US" altLang="zh-CN" dirty="0" smtClean="0"/>
              <a:t>2.4 </a:t>
            </a:r>
            <a:r>
              <a:rPr lang="zh-CN" altLang="en-US" dirty="0" smtClean="0"/>
              <a:t>离散无失真信源编码定理</a:t>
            </a:r>
            <a:endParaRPr lang="zh-CN" altLang="en-US" dirty="0"/>
          </a:p>
        </p:txBody>
      </p:sp>
      <p:sp>
        <p:nvSpPr>
          <p:cNvPr id="4" name="日期占位符 3"/>
          <p:cNvSpPr>
            <a:spLocks noGrp="1"/>
          </p:cNvSpPr>
          <p:nvPr>
            <p:ph type="dt" sz="half" idx="10"/>
          </p:nvPr>
        </p:nvSpPr>
        <p:spPr/>
        <p:txBody>
          <a:bodyPr/>
          <a:lstStyle/>
          <a:p>
            <a:fld id="{3B3A9C2C-874F-437C-9CB4-2B3E62C05265}"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F25275DA-2F86-4CD8-94D1-08998ED3DB3E}" type="slidenum">
              <a:rPr lang="en-US" altLang="zh-CN" smtClean="0"/>
              <a:pPr/>
              <a:t>81</a:t>
            </a:fld>
            <a:endParaRPr lang="en-US" altLang="zh-CN"/>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dirty="0" smtClean="0"/>
              <a:t>连续熵的性质</a:t>
            </a:r>
            <a:endParaRPr lang="zh-CN" altLang="en-US" dirty="0"/>
          </a:p>
        </p:txBody>
      </p:sp>
      <p:sp>
        <p:nvSpPr>
          <p:cNvPr id="74756" name="Rectangle 4"/>
          <p:cNvSpPr>
            <a:spLocks noChangeArrowheads="1"/>
          </p:cNvSpPr>
          <p:nvPr/>
        </p:nvSpPr>
        <p:spPr bwMode="auto">
          <a:xfrm>
            <a:off x="612700" y="1218753"/>
            <a:ext cx="4751388" cy="461665"/>
          </a:xfrm>
          <a:prstGeom prst="rect">
            <a:avLst/>
          </a:prstGeom>
          <a:noFill/>
          <a:ln w="9525">
            <a:noFill/>
            <a:miter lim="800000"/>
            <a:headEnd/>
            <a:tailEnd/>
          </a:ln>
          <a:effectLst/>
        </p:spPr>
        <p:txBody>
          <a:bodyPr>
            <a:spAutoFit/>
          </a:bodyPr>
          <a:lstStyle/>
          <a:p>
            <a:r>
              <a:rPr lang="zh-CN" altLang="zh-CN" sz="2400" b="1" dirty="0">
                <a:solidFill>
                  <a:srgbClr val="0000FF"/>
                </a:solidFill>
                <a:latin typeface="+mj-ea"/>
                <a:ea typeface="+mj-ea"/>
              </a:rPr>
              <a:t>1</a:t>
            </a:r>
            <a:r>
              <a:rPr lang="zh-CN" altLang="zh-CN" sz="2400" b="1" dirty="0" smtClean="0">
                <a:solidFill>
                  <a:srgbClr val="0000FF"/>
                </a:solidFill>
                <a:latin typeface="+mj-ea"/>
                <a:ea typeface="+mj-ea"/>
              </a:rPr>
              <a:t>.</a:t>
            </a:r>
            <a:r>
              <a:rPr lang="zh-CN" altLang="en-US" sz="2400" b="1" dirty="0" smtClean="0">
                <a:solidFill>
                  <a:srgbClr val="0000FF"/>
                </a:solidFill>
                <a:latin typeface="+mj-ea"/>
                <a:ea typeface="+mj-ea"/>
              </a:rPr>
              <a:t>连续</a:t>
            </a:r>
            <a:r>
              <a:rPr lang="zh-CN" sz="2400" b="1" dirty="0" smtClean="0">
                <a:solidFill>
                  <a:srgbClr val="0000FF"/>
                </a:solidFill>
                <a:latin typeface="+mj-ea"/>
                <a:ea typeface="+mj-ea"/>
              </a:rPr>
              <a:t>熵</a:t>
            </a:r>
            <a:r>
              <a:rPr lang="zh-CN" sz="2400" b="1" dirty="0">
                <a:solidFill>
                  <a:srgbClr val="0000FF"/>
                </a:solidFill>
                <a:latin typeface="+mj-ea"/>
                <a:ea typeface="+mj-ea"/>
              </a:rPr>
              <a:t>可为负值</a:t>
            </a:r>
          </a:p>
        </p:txBody>
      </p:sp>
      <p:grpSp>
        <p:nvGrpSpPr>
          <p:cNvPr id="2" name="Group 5"/>
          <p:cNvGrpSpPr>
            <a:grpSpLocks/>
          </p:cNvGrpSpPr>
          <p:nvPr/>
        </p:nvGrpSpPr>
        <p:grpSpPr bwMode="auto">
          <a:xfrm>
            <a:off x="782638" y="1660078"/>
            <a:ext cx="7389813" cy="954087"/>
            <a:chOff x="0" y="0"/>
            <a:chExt cx="4655" cy="601"/>
          </a:xfrm>
        </p:grpSpPr>
        <p:sp>
          <p:nvSpPr>
            <p:cNvPr id="74758" name="Rectangle 6"/>
            <p:cNvSpPr>
              <a:spLocks noChangeArrowheads="1"/>
            </p:cNvSpPr>
            <p:nvPr/>
          </p:nvSpPr>
          <p:spPr bwMode="auto">
            <a:xfrm>
              <a:off x="0" y="98"/>
              <a:ext cx="1886" cy="291"/>
            </a:xfrm>
            <a:prstGeom prst="rect">
              <a:avLst/>
            </a:prstGeom>
            <a:noFill/>
            <a:ln w="9525">
              <a:noFill/>
              <a:miter lim="800000"/>
              <a:headEnd/>
              <a:tailEnd/>
            </a:ln>
            <a:effectLst/>
          </p:spPr>
          <p:txBody>
            <a:bodyPr>
              <a:spAutoFit/>
            </a:bodyPr>
            <a:lstStyle/>
            <a:p>
              <a:r>
                <a:rPr lang="zh-CN" sz="2400" b="1" dirty="0">
                  <a:latin typeface="+mj-ea"/>
                  <a:ea typeface="+mj-ea"/>
                </a:rPr>
                <a:t>离散信源：</a:t>
              </a:r>
            </a:p>
          </p:txBody>
        </p:sp>
        <p:graphicFrame>
          <p:nvGraphicFramePr>
            <p:cNvPr id="74759" name="Object 7"/>
            <p:cNvGraphicFramePr>
              <a:graphicFrameLocks noChangeAspect="1"/>
            </p:cNvGraphicFramePr>
            <p:nvPr>
              <p:extLst>
                <p:ext uri="{D42A27DB-BD31-4B8C-83A1-F6EECF244321}">
                  <p14:modId xmlns:p14="http://schemas.microsoft.com/office/powerpoint/2010/main" val="3865692552"/>
                </p:ext>
              </p:extLst>
            </p:nvPr>
          </p:nvGraphicFramePr>
          <p:xfrm>
            <a:off x="1129" y="0"/>
            <a:ext cx="2580" cy="601"/>
          </p:xfrm>
          <a:graphic>
            <a:graphicData uri="http://schemas.openxmlformats.org/presentationml/2006/ole">
              <mc:AlternateContent xmlns:mc="http://schemas.openxmlformats.org/markup-compatibility/2006">
                <mc:Choice xmlns:v="urn:schemas-microsoft-com:vml" Requires="v">
                  <p:oleObj spid="_x0000_s798143" name="Equation" r:id="rId3" imgW="1854000" imgH="431640" progId="Equation.DSMT4">
                    <p:embed/>
                  </p:oleObj>
                </mc:Choice>
                <mc:Fallback>
                  <p:oleObj name="Equation" r:id="rId3" imgW="1854000" imgH="431640" progId="Equation.DSMT4">
                    <p:embed/>
                    <p:pic>
                      <p:nvPicPr>
                        <p:cNvPr id="0" name="Picture 10"/>
                        <p:cNvPicPr>
                          <a:picLocks noChangeAspect="1" noChangeArrowheads="1"/>
                        </p:cNvPicPr>
                        <p:nvPr/>
                      </p:nvPicPr>
                      <p:blipFill>
                        <a:blip r:embed="rId4"/>
                        <a:srcRect/>
                        <a:stretch>
                          <a:fillRect/>
                        </a:stretch>
                      </p:blipFill>
                      <p:spPr bwMode="auto">
                        <a:xfrm>
                          <a:off x="1129" y="0"/>
                          <a:ext cx="2580" cy="6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0" name="Rectangle 8"/>
            <p:cNvSpPr>
              <a:spLocks noChangeArrowheads="1"/>
            </p:cNvSpPr>
            <p:nvPr/>
          </p:nvSpPr>
          <p:spPr bwMode="auto">
            <a:xfrm>
              <a:off x="3824" y="98"/>
              <a:ext cx="831" cy="291"/>
            </a:xfrm>
            <a:prstGeom prst="rect">
              <a:avLst/>
            </a:prstGeom>
            <a:noFill/>
            <a:ln w="9525">
              <a:noFill/>
              <a:miter lim="800000"/>
              <a:headEnd/>
              <a:tailEnd/>
            </a:ln>
            <a:effectLst/>
          </p:spPr>
          <p:txBody>
            <a:bodyPr wrap="square">
              <a:spAutoFit/>
            </a:bodyPr>
            <a:lstStyle/>
            <a:p>
              <a:r>
                <a:rPr lang="zh-CN" sz="2400" b="1" dirty="0">
                  <a:latin typeface="+mj-ea"/>
                  <a:ea typeface="+mj-ea"/>
                </a:rPr>
                <a:t>非负性</a:t>
              </a:r>
            </a:p>
          </p:txBody>
        </p:sp>
      </p:grpSp>
      <p:grpSp>
        <p:nvGrpSpPr>
          <p:cNvPr id="3" name="Group 9"/>
          <p:cNvGrpSpPr>
            <a:grpSpLocks/>
          </p:cNvGrpSpPr>
          <p:nvPr/>
        </p:nvGrpSpPr>
        <p:grpSpPr bwMode="auto">
          <a:xfrm>
            <a:off x="782638" y="2579240"/>
            <a:ext cx="8037512" cy="560388"/>
            <a:chOff x="0" y="0"/>
            <a:chExt cx="5063" cy="353"/>
          </a:xfrm>
        </p:grpSpPr>
        <p:sp>
          <p:nvSpPr>
            <p:cNvPr id="74762" name="Rectangle 10"/>
            <p:cNvSpPr>
              <a:spLocks noChangeArrowheads="1"/>
            </p:cNvSpPr>
            <p:nvPr/>
          </p:nvSpPr>
          <p:spPr bwMode="auto">
            <a:xfrm>
              <a:off x="0" y="0"/>
              <a:ext cx="1886" cy="291"/>
            </a:xfrm>
            <a:prstGeom prst="rect">
              <a:avLst/>
            </a:prstGeom>
            <a:noFill/>
            <a:ln w="9525">
              <a:noFill/>
              <a:miter lim="800000"/>
              <a:headEnd/>
              <a:tailEnd/>
            </a:ln>
            <a:effectLst/>
          </p:spPr>
          <p:txBody>
            <a:bodyPr>
              <a:spAutoFit/>
            </a:bodyPr>
            <a:lstStyle/>
            <a:p>
              <a:r>
                <a:rPr lang="zh-CN" sz="2400" b="1">
                  <a:latin typeface="+mj-ea"/>
                  <a:ea typeface="+mj-ea"/>
                </a:rPr>
                <a:t>连续信源：</a:t>
              </a:r>
            </a:p>
          </p:txBody>
        </p:sp>
        <p:graphicFrame>
          <p:nvGraphicFramePr>
            <p:cNvPr id="74763" name="Object 11"/>
            <p:cNvGraphicFramePr>
              <a:graphicFrameLocks noChangeAspect="1"/>
            </p:cNvGraphicFramePr>
            <p:nvPr>
              <p:extLst>
                <p:ext uri="{D42A27DB-BD31-4B8C-83A1-F6EECF244321}">
                  <p14:modId xmlns:p14="http://schemas.microsoft.com/office/powerpoint/2010/main" val="1934602152"/>
                </p:ext>
              </p:extLst>
            </p:nvPr>
          </p:nvGraphicFramePr>
          <p:xfrm>
            <a:off x="1176" y="35"/>
            <a:ext cx="1783" cy="318"/>
          </p:xfrm>
          <a:graphic>
            <a:graphicData uri="http://schemas.openxmlformats.org/presentationml/2006/ole">
              <mc:AlternateContent xmlns:mc="http://schemas.openxmlformats.org/markup-compatibility/2006">
                <mc:Choice xmlns:v="urn:schemas-microsoft-com:vml" Requires="v">
                  <p:oleObj spid="_x0000_s798144" name="Equation" r:id="rId5" imgW="1282680" imgH="228600" progId="Equation.DSMT4">
                    <p:embed/>
                  </p:oleObj>
                </mc:Choice>
                <mc:Fallback>
                  <p:oleObj name="Equation" r:id="rId5" imgW="1282680" imgH="228600" progId="Equation.DSMT4">
                    <p:embed/>
                    <p:pic>
                      <p:nvPicPr>
                        <p:cNvPr id="0" name="Picture 9"/>
                        <p:cNvPicPr>
                          <a:picLocks noChangeAspect="1" noChangeArrowheads="1"/>
                        </p:cNvPicPr>
                        <p:nvPr/>
                      </p:nvPicPr>
                      <p:blipFill>
                        <a:blip r:embed="rId6"/>
                        <a:srcRect/>
                        <a:stretch>
                          <a:fillRect/>
                        </a:stretch>
                      </p:blipFill>
                      <p:spPr bwMode="auto">
                        <a:xfrm>
                          <a:off x="1176" y="35"/>
                          <a:ext cx="1783"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4" name="Rectangle 12"/>
            <p:cNvSpPr>
              <a:spLocks noChangeArrowheads="1"/>
            </p:cNvSpPr>
            <p:nvPr/>
          </p:nvSpPr>
          <p:spPr bwMode="auto">
            <a:xfrm>
              <a:off x="3420" y="0"/>
              <a:ext cx="1643" cy="291"/>
            </a:xfrm>
            <a:prstGeom prst="rect">
              <a:avLst/>
            </a:prstGeom>
            <a:noFill/>
            <a:ln w="9525">
              <a:noFill/>
              <a:miter lim="800000"/>
              <a:headEnd/>
              <a:tailEnd/>
            </a:ln>
            <a:effectLst/>
          </p:spPr>
          <p:txBody>
            <a:bodyPr wrap="square">
              <a:spAutoFit/>
            </a:bodyPr>
            <a:lstStyle/>
            <a:p>
              <a:r>
                <a:rPr lang="zh-CN" sz="2400" b="1" dirty="0">
                  <a:latin typeface="+mj-ea"/>
                  <a:ea typeface="+mj-ea"/>
                </a:rPr>
                <a:t>绝对熵为无穷大</a:t>
              </a:r>
            </a:p>
          </p:txBody>
        </p:sp>
      </p:grpSp>
      <p:grpSp>
        <p:nvGrpSpPr>
          <p:cNvPr id="4" name="Group 13"/>
          <p:cNvGrpSpPr>
            <a:grpSpLocks/>
          </p:cNvGrpSpPr>
          <p:nvPr/>
        </p:nvGrpSpPr>
        <p:grpSpPr bwMode="auto">
          <a:xfrm>
            <a:off x="3873500" y="3111053"/>
            <a:ext cx="4667250" cy="461963"/>
            <a:chOff x="0" y="0"/>
            <a:chExt cx="2940" cy="291"/>
          </a:xfrm>
        </p:grpSpPr>
        <p:sp>
          <p:nvSpPr>
            <p:cNvPr id="74766" name="Line 14"/>
            <p:cNvSpPr>
              <a:spLocks noChangeShapeType="1"/>
            </p:cNvSpPr>
            <p:nvPr/>
          </p:nvSpPr>
          <p:spPr bwMode="auto">
            <a:xfrm>
              <a:off x="0" y="3"/>
              <a:ext cx="616" cy="0"/>
            </a:xfrm>
            <a:prstGeom prst="line">
              <a:avLst/>
            </a:prstGeom>
            <a:noFill/>
            <a:ln w="25400" cmpd="sng">
              <a:solidFill>
                <a:srgbClr val="FF0000"/>
              </a:solidFill>
              <a:round/>
              <a:headEnd/>
              <a:tailEnd/>
            </a:ln>
            <a:effectLst/>
          </p:spPr>
          <p:txBody>
            <a:bodyPr/>
            <a:lstStyle/>
            <a:p>
              <a:endParaRPr lang="zh-CN" altLang="en-US" sz="2400" b="1">
                <a:latin typeface="+mj-ea"/>
                <a:ea typeface="+mj-ea"/>
              </a:endParaRPr>
            </a:p>
          </p:txBody>
        </p:sp>
        <p:sp>
          <p:nvSpPr>
            <p:cNvPr id="74767" name="Line 15"/>
            <p:cNvSpPr>
              <a:spLocks noChangeShapeType="1"/>
            </p:cNvSpPr>
            <p:nvPr/>
          </p:nvSpPr>
          <p:spPr bwMode="auto">
            <a:xfrm>
              <a:off x="520" y="43"/>
              <a:ext cx="136" cy="79"/>
            </a:xfrm>
            <a:prstGeom prst="line">
              <a:avLst/>
            </a:prstGeom>
            <a:noFill/>
            <a:ln w="25400" cmpd="sng">
              <a:solidFill>
                <a:srgbClr val="0000FF"/>
              </a:solidFill>
              <a:round/>
              <a:headEnd/>
              <a:tailEnd type="triangle" w="med" len="med"/>
            </a:ln>
            <a:effectLst/>
          </p:spPr>
          <p:txBody>
            <a:bodyPr/>
            <a:lstStyle/>
            <a:p>
              <a:endParaRPr lang="zh-CN" altLang="en-US" sz="2400" b="1">
                <a:latin typeface="+mj-ea"/>
                <a:ea typeface="+mj-ea"/>
              </a:endParaRPr>
            </a:p>
          </p:txBody>
        </p:sp>
        <p:sp>
          <p:nvSpPr>
            <p:cNvPr id="74768" name="Rectangle 16"/>
            <p:cNvSpPr>
              <a:spLocks noChangeArrowheads="1"/>
            </p:cNvSpPr>
            <p:nvPr/>
          </p:nvSpPr>
          <p:spPr bwMode="auto">
            <a:xfrm>
              <a:off x="684" y="0"/>
              <a:ext cx="2256" cy="291"/>
            </a:xfrm>
            <a:prstGeom prst="rect">
              <a:avLst/>
            </a:prstGeom>
            <a:noFill/>
            <a:ln w="9525">
              <a:noFill/>
              <a:miter lim="800000"/>
              <a:headEnd/>
              <a:tailEnd/>
            </a:ln>
            <a:effectLst/>
          </p:spPr>
          <p:txBody>
            <a:bodyPr>
              <a:spAutoFit/>
            </a:bodyPr>
            <a:lstStyle/>
            <a:p>
              <a:r>
                <a:rPr lang="zh-CN" sz="2400" b="1">
                  <a:latin typeface="+mj-ea"/>
                  <a:ea typeface="+mj-ea"/>
                </a:rPr>
                <a:t>可正可负</a:t>
              </a:r>
            </a:p>
          </p:txBody>
        </p:sp>
      </p:grpSp>
      <p:sp>
        <p:nvSpPr>
          <p:cNvPr id="74777" name="Rectangle 25"/>
          <p:cNvSpPr>
            <a:spLocks noChangeArrowheads="1"/>
          </p:cNvSpPr>
          <p:nvPr/>
        </p:nvSpPr>
        <p:spPr bwMode="auto">
          <a:xfrm>
            <a:off x="789160" y="3645024"/>
            <a:ext cx="5160963" cy="461665"/>
          </a:xfrm>
          <a:prstGeom prst="rect">
            <a:avLst/>
          </a:prstGeom>
          <a:noFill/>
          <a:ln w="9525">
            <a:noFill/>
            <a:miter lim="800000"/>
            <a:headEnd/>
            <a:tailEnd/>
          </a:ln>
          <a:effectLst/>
        </p:spPr>
        <p:txBody>
          <a:bodyPr>
            <a:spAutoFit/>
          </a:bodyPr>
          <a:lstStyle/>
          <a:p>
            <a:r>
              <a:rPr lang="zh-CN" altLang="zh-CN" sz="2400" b="1" dirty="0">
                <a:solidFill>
                  <a:srgbClr val="0000FF"/>
                </a:solidFill>
                <a:latin typeface="+mj-ea"/>
                <a:ea typeface="+mj-ea"/>
              </a:rPr>
              <a:t>2. </a:t>
            </a:r>
            <a:r>
              <a:rPr lang="zh-CN" sz="2400" b="1" dirty="0">
                <a:solidFill>
                  <a:srgbClr val="0000FF"/>
                </a:solidFill>
                <a:latin typeface="+mj-ea"/>
                <a:ea typeface="+mj-ea"/>
              </a:rPr>
              <a:t>可加性</a:t>
            </a:r>
          </a:p>
        </p:txBody>
      </p:sp>
      <p:grpSp>
        <p:nvGrpSpPr>
          <p:cNvPr id="8" name="Group 31"/>
          <p:cNvGrpSpPr>
            <a:grpSpLocks/>
          </p:cNvGrpSpPr>
          <p:nvPr/>
        </p:nvGrpSpPr>
        <p:grpSpPr bwMode="auto">
          <a:xfrm>
            <a:off x="2133699" y="3946698"/>
            <a:ext cx="4454525" cy="973138"/>
            <a:chOff x="1156" y="0"/>
            <a:chExt cx="2806" cy="613"/>
          </a:xfrm>
        </p:grpSpPr>
        <p:graphicFrame>
          <p:nvGraphicFramePr>
            <p:cNvPr id="74785" name="Object 33"/>
            <p:cNvGraphicFramePr>
              <a:graphicFrameLocks noChangeAspect="1"/>
            </p:cNvGraphicFramePr>
            <p:nvPr>
              <p:extLst>
                <p:ext uri="{D42A27DB-BD31-4B8C-83A1-F6EECF244321}">
                  <p14:modId xmlns:p14="http://schemas.microsoft.com/office/powerpoint/2010/main" val="1765144687"/>
                </p:ext>
              </p:extLst>
            </p:nvPr>
          </p:nvGraphicFramePr>
          <p:xfrm>
            <a:off x="1305" y="0"/>
            <a:ext cx="2657" cy="316"/>
          </p:xfrm>
          <a:graphic>
            <a:graphicData uri="http://schemas.openxmlformats.org/presentationml/2006/ole">
              <mc:AlternateContent xmlns:mc="http://schemas.openxmlformats.org/markup-compatibility/2006">
                <mc:Choice xmlns:v="urn:schemas-microsoft-com:vml" Requires="v">
                  <p:oleObj spid="_x0000_s798145" name="Equation" r:id="rId7" imgW="1917360" imgH="228600" progId="Equation.DSMT4">
                    <p:embed/>
                  </p:oleObj>
                </mc:Choice>
                <mc:Fallback>
                  <p:oleObj name="Equation" r:id="rId7" imgW="1917360" imgH="228600" progId="Equation.DSMT4">
                    <p:embed/>
                    <p:pic>
                      <p:nvPicPr>
                        <p:cNvPr id="0" name="Picture 3"/>
                        <p:cNvPicPr>
                          <a:picLocks noChangeAspect="1" noChangeArrowheads="1"/>
                        </p:cNvPicPr>
                        <p:nvPr/>
                      </p:nvPicPr>
                      <p:blipFill>
                        <a:blip r:embed="rId8"/>
                        <a:srcRect/>
                        <a:stretch>
                          <a:fillRect/>
                        </a:stretch>
                      </p:blipFill>
                      <p:spPr bwMode="auto">
                        <a:xfrm>
                          <a:off x="1305" y="0"/>
                          <a:ext cx="2657"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86" name="Object 34"/>
            <p:cNvGraphicFramePr>
              <a:graphicFrameLocks noChangeAspect="1"/>
            </p:cNvGraphicFramePr>
            <p:nvPr>
              <p:extLst>
                <p:ext uri="{D42A27DB-BD31-4B8C-83A1-F6EECF244321}">
                  <p14:modId xmlns:p14="http://schemas.microsoft.com/office/powerpoint/2010/main" val="1565327293"/>
                </p:ext>
              </p:extLst>
            </p:nvPr>
          </p:nvGraphicFramePr>
          <p:xfrm>
            <a:off x="1280" y="297"/>
            <a:ext cx="2622" cy="316"/>
          </p:xfrm>
          <a:graphic>
            <a:graphicData uri="http://schemas.openxmlformats.org/presentationml/2006/ole">
              <mc:AlternateContent xmlns:mc="http://schemas.openxmlformats.org/markup-compatibility/2006">
                <mc:Choice xmlns:v="urn:schemas-microsoft-com:vml" Requires="v">
                  <p:oleObj spid="_x0000_s798146" name="Equation" r:id="rId9" imgW="1892160" imgH="228600" progId="Equation.DSMT4">
                    <p:embed/>
                  </p:oleObj>
                </mc:Choice>
                <mc:Fallback>
                  <p:oleObj name="Equation" r:id="rId9" imgW="1892160" imgH="228600" progId="Equation.DSMT4">
                    <p:embed/>
                    <p:pic>
                      <p:nvPicPr>
                        <p:cNvPr id="0" name="Picture 4"/>
                        <p:cNvPicPr>
                          <a:picLocks noChangeAspect="1" noChangeArrowheads="1"/>
                        </p:cNvPicPr>
                        <p:nvPr/>
                      </p:nvPicPr>
                      <p:blipFill>
                        <a:blip r:embed="rId10"/>
                        <a:srcRect/>
                        <a:stretch>
                          <a:fillRect/>
                        </a:stretch>
                      </p:blipFill>
                      <p:spPr bwMode="auto">
                        <a:xfrm>
                          <a:off x="1280" y="297"/>
                          <a:ext cx="2622"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87" name="AutoShape 35"/>
            <p:cNvSpPr>
              <a:spLocks/>
            </p:cNvSpPr>
            <p:nvPr/>
          </p:nvSpPr>
          <p:spPr bwMode="auto">
            <a:xfrm>
              <a:off x="1156" y="145"/>
              <a:ext cx="120" cy="344"/>
            </a:xfrm>
            <a:prstGeom prst="leftBrace">
              <a:avLst>
                <a:gd name="adj1" fmla="val 23889"/>
                <a:gd name="adj2" fmla="val 50000"/>
              </a:avLst>
            </a:prstGeom>
            <a:noFill/>
            <a:ln w="25400" cmpd="sng">
              <a:solidFill>
                <a:srgbClr val="000000"/>
              </a:solidFill>
              <a:round/>
              <a:headEnd/>
              <a:tailEnd/>
            </a:ln>
            <a:effectLst/>
          </p:spPr>
          <p:txBody>
            <a:bodyPr wrap="none" anchor="ctr"/>
            <a:lstStyle/>
            <a:p>
              <a:endParaRPr lang="zh-CN" altLang="en-US" sz="2400" b="1">
                <a:latin typeface="+mj-ea"/>
                <a:ea typeface="+mj-ea"/>
              </a:endParaRPr>
            </a:p>
          </p:txBody>
        </p:sp>
      </p:grpSp>
      <p:graphicFrame>
        <p:nvGraphicFramePr>
          <p:cNvPr id="37" name="Object 21"/>
          <p:cNvGraphicFramePr>
            <a:graphicFrameLocks noChangeAspect="1"/>
          </p:cNvGraphicFramePr>
          <p:nvPr>
            <p:extLst>
              <p:ext uri="{D42A27DB-BD31-4B8C-83A1-F6EECF244321}">
                <p14:modId xmlns:p14="http://schemas.microsoft.com/office/powerpoint/2010/main" val="1562798386"/>
              </p:ext>
            </p:extLst>
          </p:nvPr>
        </p:nvGraphicFramePr>
        <p:xfrm>
          <a:off x="195263" y="5517232"/>
          <a:ext cx="8720137" cy="457200"/>
        </p:xfrm>
        <a:graphic>
          <a:graphicData uri="http://schemas.openxmlformats.org/presentationml/2006/ole">
            <mc:AlternateContent xmlns:mc="http://schemas.openxmlformats.org/markup-compatibility/2006">
              <mc:Choice xmlns:v="urn:schemas-microsoft-com:vml" Requires="v">
                <p:oleObj spid="_x0000_s798147" name="Equation" r:id="rId11" imgW="4356000" imgH="228600" progId="Equation.DSMT4">
                  <p:embed/>
                </p:oleObj>
              </mc:Choice>
              <mc:Fallback>
                <p:oleObj name="Equation" r:id="rId11" imgW="4356000" imgH="228600" progId="Equation.DSMT4">
                  <p:embed/>
                  <p:pic>
                    <p:nvPicPr>
                      <p:cNvPr id="0" name="Picture 11"/>
                      <p:cNvPicPr>
                        <a:picLocks noChangeAspect="1" noChangeArrowheads="1"/>
                      </p:cNvPicPr>
                      <p:nvPr/>
                    </p:nvPicPr>
                    <p:blipFill>
                      <a:blip r:embed="rId12"/>
                      <a:srcRect/>
                      <a:stretch>
                        <a:fillRect/>
                      </a:stretch>
                    </p:blipFill>
                    <p:spPr bwMode="auto">
                      <a:xfrm>
                        <a:off x="195263" y="5517232"/>
                        <a:ext cx="8720137"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Rectangle 18"/>
          <p:cNvSpPr>
            <a:spLocks noChangeArrowheads="1"/>
          </p:cNvSpPr>
          <p:nvPr/>
        </p:nvSpPr>
        <p:spPr bwMode="auto">
          <a:xfrm>
            <a:off x="949746" y="4882802"/>
            <a:ext cx="5432425" cy="461665"/>
          </a:xfrm>
          <a:prstGeom prst="rect">
            <a:avLst/>
          </a:prstGeom>
          <a:noFill/>
          <a:ln w="9525">
            <a:noFill/>
            <a:miter lim="800000"/>
            <a:headEnd/>
            <a:tailEnd/>
          </a:ln>
          <a:effectLst/>
        </p:spPr>
        <p:txBody>
          <a:bodyPr>
            <a:spAutoFit/>
          </a:bodyPr>
          <a:lstStyle/>
          <a:p>
            <a:r>
              <a:rPr lang="zh-CN" altLang="en-US" sz="2400" b="1" dirty="0" smtClean="0">
                <a:latin typeface="+mj-ea"/>
                <a:ea typeface="+mj-ea"/>
              </a:rPr>
              <a:t>可推广：</a:t>
            </a:r>
            <a:endParaRPr lang="zh-CN" sz="2400" b="1" dirty="0">
              <a:latin typeface="+mj-ea"/>
              <a:ea typeface="+mj-ea"/>
            </a:endParaRPr>
          </a:p>
        </p:txBody>
      </p:sp>
      <p:sp>
        <p:nvSpPr>
          <p:cNvPr id="24"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82</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wipe(left)">
                                      <p:cBhvr>
                                        <p:cTn id="7" dur="1000"/>
                                        <p:tgtEl>
                                          <p:spTgt spid="747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77"/>
                                        </p:tgtEl>
                                        <p:attrNameLst>
                                          <p:attrName>style.visibility</p:attrName>
                                        </p:attrNameLst>
                                      </p:cBhvr>
                                      <p:to>
                                        <p:strVal val="visible"/>
                                      </p:to>
                                    </p:set>
                                    <p:animEffect transition="in" filter="wipe(left)">
                                      <p:cBhvr>
                                        <p:cTn id="27" dur="1000"/>
                                        <p:tgtEl>
                                          <p:spTgt spid="747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P spid="74777" grpId="0" autoUpdateAnimBg="0"/>
      <p:bldP spid="3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589408" y="1167135"/>
            <a:ext cx="8447088" cy="461665"/>
          </a:xfrm>
          <a:prstGeom prst="rect">
            <a:avLst/>
          </a:prstGeom>
          <a:noFill/>
          <a:ln w="9525">
            <a:noFill/>
            <a:miter lim="800000"/>
            <a:headEnd/>
            <a:tailEnd/>
          </a:ln>
          <a:effectLst/>
        </p:spPr>
        <p:txBody>
          <a:bodyPr>
            <a:spAutoFit/>
          </a:bodyPr>
          <a:lstStyle/>
          <a:p>
            <a:r>
              <a:rPr lang="zh-CN" altLang="zh-CN" sz="2400" b="1" dirty="0">
                <a:solidFill>
                  <a:srgbClr val="0000FF"/>
                </a:solidFill>
                <a:latin typeface="+mj-ea"/>
                <a:ea typeface="+mj-ea"/>
              </a:rPr>
              <a:t>3. </a:t>
            </a:r>
            <a:r>
              <a:rPr lang="zh-CN" sz="2400" b="1" dirty="0">
                <a:solidFill>
                  <a:srgbClr val="0000FF"/>
                </a:solidFill>
                <a:latin typeface="+mj-ea"/>
                <a:ea typeface="+mj-ea"/>
              </a:rPr>
              <a:t>平均互信息量的非负性、</a:t>
            </a:r>
            <a:r>
              <a:rPr lang="zh-CN" sz="2400" b="1" dirty="0" smtClean="0">
                <a:solidFill>
                  <a:srgbClr val="0000FF"/>
                </a:solidFill>
                <a:latin typeface="+mj-ea"/>
                <a:ea typeface="+mj-ea"/>
              </a:rPr>
              <a:t>对称性</a:t>
            </a:r>
            <a:endParaRPr lang="zh-CN" sz="2400" b="1" dirty="0">
              <a:solidFill>
                <a:srgbClr val="0000FF"/>
              </a:solidFill>
              <a:latin typeface="+mj-ea"/>
              <a:ea typeface="+mj-ea"/>
            </a:endParaRPr>
          </a:p>
        </p:txBody>
      </p:sp>
      <p:grpSp>
        <p:nvGrpSpPr>
          <p:cNvPr id="3" name="Group 10"/>
          <p:cNvGrpSpPr>
            <a:grpSpLocks/>
          </p:cNvGrpSpPr>
          <p:nvPr/>
        </p:nvGrpSpPr>
        <p:grpSpPr bwMode="auto">
          <a:xfrm>
            <a:off x="611560" y="1916112"/>
            <a:ext cx="7462838" cy="1512888"/>
            <a:chOff x="0" y="0"/>
            <a:chExt cx="4701" cy="953"/>
          </a:xfrm>
        </p:grpSpPr>
        <p:sp>
          <p:nvSpPr>
            <p:cNvPr id="76811" name="Rectangle 11"/>
            <p:cNvSpPr>
              <a:spLocks noChangeArrowheads="1"/>
            </p:cNvSpPr>
            <p:nvPr/>
          </p:nvSpPr>
          <p:spPr bwMode="auto">
            <a:xfrm>
              <a:off x="0" y="261"/>
              <a:ext cx="1577" cy="291"/>
            </a:xfrm>
            <a:prstGeom prst="rect">
              <a:avLst/>
            </a:prstGeom>
            <a:noFill/>
            <a:ln w="9525">
              <a:noFill/>
              <a:miter lim="800000"/>
              <a:headEnd/>
              <a:tailEnd/>
            </a:ln>
            <a:effectLst/>
          </p:spPr>
          <p:txBody>
            <a:bodyPr>
              <a:spAutoFit/>
            </a:bodyPr>
            <a:lstStyle/>
            <a:p>
              <a:r>
                <a:rPr lang="zh-CN" sz="2400" b="1">
                  <a:latin typeface="+mj-ea"/>
                  <a:ea typeface="+mj-ea"/>
                </a:rPr>
                <a:t>连续信源：</a:t>
              </a:r>
            </a:p>
          </p:txBody>
        </p:sp>
        <p:graphicFrame>
          <p:nvGraphicFramePr>
            <p:cNvPr id="76812" name="Object 12"/>
            <p:cNvGraphicFramePr>
              <a:graphicFrameLocks noChangeAspect="1"/>
            </p:cNvGraphicFramePr>
            <p:nvPr>
              <p:extLst>
                <p:ext uri="{D42A27DB-BD31-4B8C-83A1-F6EECF244321}">
                  <p14:modId xmlns:p14="http://schemas.microsoft.com/office/powerpoint/2010/main" val="2903914578"/>
                </p:ext>
              </p:extLst>
            </p:nvPr>
          </p:nvGraphicFramePr>
          <p:xfrm>
            <a:off x="1226" y="0"/>
            <a:ext cx="2664" cy="318"/>
          </p:xfrm>
          <a:graphic>
            <a:graphicData uri="http://schemas.openxmlformats.org/presentationml/2006/ole">
              <mc:AlternateContent xmlns:mc="http://schemas.openxmlformats.org/markup-compatibility/2006">
                <mc:Choice xmlns:v="urn:schemas-microsoft-com:vml" Requires="v">
                  <p:oleObj spid="_x0000_s849705" name="Equation" r:id="rId3" imgW="1917360" imgH="228600" progId="Equation.DSMT4">
                    <p:embed/>
                  </p:oleObj>
                </mc:Choice>
                <mc:Fallback>
                  <p:oleObj name="Equation" r:id="rId3" imgW="1917360" imgH="228600" progId="Equation.DSMT4">
                    <p:embed/>
                    <p:pic>
                      <p:nvPicPr>
                        <p:cNvPr id="0" name="Picture 10"/>
                        <p:cNvPicPr>
                          <a:picLocks noChangeAspect="1" noChangeArrowheads="1"/>
                        </p:cNvPicPr>
                        <p:nvPr/>
                      </p:nvPicPr>
                      <p:blipFill>
                        <a:blip r:embed="rId4"/>
                        <a:srcRect/>
                        <a:stretch>
                          <a:fillRect/>
                        </a:stretch>
                      </p:blipFill>
                      <p:spPr bwMode="auto">
                        <a:xfrm>
                          <a:off x="1226" y="0"/>
                          <a:ext cx="2664"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13" name="Object 13"/>
            <p:cNvGraphicFramePr>
              <a:graphicFrameLocks noChangeAspect="1"/>
            </p:cNvGraphicFramePr>
            <p:nvPr>
              <p:extLst>
                <p:ext uri="{D42A27DB-BD31-4B8C-83A1-F6EECF244321}">
                  <p14:modId xmlns:p14="http://schemas.microsoft.com/office/powerpoint/2010/main" val="4260571791"/>
                </p:ext>
              </p:extLst>
            </p:nvPr>
          </p:nvGraphicFramePr>
          <p:xfrm>
            <a:off x="1217" y="301"/>
            <a:ext cx="2628" cy="317"/>
          </p:xfrm>
          <a:graphic>
            <a:graphicData uri="http://schemas.openxmlformats.org/presentationml/2006/ole">
              <mc:AlternateContent xmlns:mc="http://schemas.openxmlformats.org/markup-compatibility/2006">
                <mc:Choice xmlns:v="urn:schemas-microsoft-com:vml" Requires="v">
                  <p:oleObj spid="_x0000_s849706" name="Equation" r:id="rId5" imgW="1892160" imgH="228600" progId="Equation.DSMT4">
                    <p:embed/>
                  </p:oleObj>
                </mc:Choice>
                <mc:Fallback>
                  <p:oleObj name="Equation" r:id="rId5" imgW="1892160" imgH="228600" progId="Equation.DSMT4">
                    <p:embed/>
                    <p:pic>
                      <p:nvPicPr>
                        <p:cNvPr id="0" name="Picture 11"/>
                        <p:cNvPicPr>
                          <a:picLocks noChangeAspect="1" noChangeArrowheads="1"/>
                        </p:cNvPicPr>
                        <p:nvPr/>
                      </p:nvPicPr>
                      <p:blipFill>
                        <a:blip r:embed="rId6"/>
                        <a:srcRect/>
                        <a:stretch>
                          <a:fillRect/>
                        </a:stretch>
                      </p:blipFill>
                      <p:spPr bwMode="auto">
                        <a:xfrm>
                          <a:off x="1217" y="301"/>
                          <a:ext cx="2628"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14" name="AutoShape 14"/>
            <p:cNvSpPr>
              <a:spLocks/>
            </p:cNvSpPr>
            <p:nvPr/>
          </p:nvSpPr>
          <p:spPr bwMode="auto">
            <a:xfrm>
              <a:off x="1165" y="105"/>
              <a:ext cx="72" cy="704"/>
            </a:xfrm>
            <a:prstGeom prst="leftBrace">
              <a:avLst>
                <a:gd name="adj1" fmla="val 81481"/>
                <a:gd name="adj2" fmla="val 50000"/>
              </a:avLst>
            </a:prstGeom>
            <a:noFill/>
            <a:ln w="25400" cmpd="sng">
              <a:solidFill>
                <a:schemeClr val="tx1"/>
              </a:solidFill>
              <a:round/>
              <a:headEnd/>
              <a:tailEnd/>
            </a:ln>
            <a:effectLst/>
          </p:spPr>
          <p:txBody>
            <a:bodyPr wrap="none" anchor="ctr"/>
            <a:lstStyle/>
            <a:p>
              <a:endParaRPr lang="zh-CN" altLang="en-US" sz="2400" b="1">
                <a:latin typeface="+mj-ea"/>
                <a:ea typeface="+mj-ea"/>
              </a:endParaRPr>
            </a:p>
          </p:txBody>
        </p:sp>
        <p:graphicFrame>
          <p:nvGraphicFramePr>
            <p:cNvPr id="76815" name="Object 15"/>
            <p:cNvGraphicFramePr>
              <a:graphicFrameLocks noChangeAspect="1"/>
            </p:cNvGraphicFramePr>
            <p:nvPr>
              <p:extLst>
                <p:ext uri="{D42A27DB-BD31-4B8C-83A1-F6EECF244321}">
                  <p14:modId xmlns:p14="http://schemas.microsoft.com/office/powerpoint/2010/main" val="2279733448"/>
                </p:ext>
              </p:extLst>
            </p:nvPr>
          </p:nvGraphicFramePr>
          <p:xfrm>
            <a:off x="1225" y="601"/>
            <a:ext cx="3476" cy="352"/>
          </p:xfrm>
          <a:graphic>
            <a:graphicData uri="http://schemas.openxmlformats.org/presentationml/2006/ole">
              <mc:AlternateContent xmlns:mc="http://schemas.openxmlformats.org/markup-compatibility/2006">
                <mc:Choice xmlns:v="urn:schemas-microsoft-com:vml" Requires="v">
                  <p:oleObj spid="_x0000_s849707" name="Equation" r:id="rId7" imgW="2501640" imgH="253800" progId="Equation.DSMT4">
                    <p:embed/>
                  </p:oleObj>
                </mc:Choice>
                <mc:Fallback>
                  <p:oleObj name="Equation" r:id="rId7" imgW="2501640" imgH="253800" progId="Equation.DSMT4">
                    <p:embed/>
                    <p:pic>
                      <p:nvPicPr>
                        <p:cNvPr id="0" name="Picture 12"/>
                        <p:cNvPicPr>
                          <a:picLocks noChangeAspect="1" noChangeArrowheads="1"/>
                        </p:cNvPicPr>
                        <p:nvPr/>
                      </p:nvPicPr>
                      <p:blipFill>
                        <a:blip r:embed="rId8"/>
                        <a:srcRect/>
                        <a:stretch>
                          <a:fillRect/>
                        </a:stretch>
                      </p:blipFill>
                      <p:spPr bwMode="auto">
                        <a:xfrm>
                          <a:off x="1225" y="601"/>
                          <a:ext cx="3476" cy="35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 name="标题 36"/>
          <p:cNvSpPr>
            <a:spLocks noGrp="1"/>
          </p:cNvSpPr>
          <p:nvPr>
            <p:ph type="title"/>
          </p:nvPr>
        </p:nvSpPr>
        <p:spPr/>
        <p:txBody>
          <a:bodyPr/>
          <a:lstStyle/>
          <a:p>
            <a:r>
              <a:rPr lang="zh-CN" altLang="en-US" dirty="0" smtClean="0"/>
              <a:t>连续熵的性质</a:t>
            </a:r>
            <a:endParaRPr lang="zh-CN" altLang="en-US" dirty="0"/>
          </a:p>
        </p:txBody>
      </p:sp>
      <p:sp>
        <p:nvSpPr>
          <p:cNvPr id="20" name="灯片编号占位符 5"/>
          <p:cNvSpPr>
            <a:spLocks noGrp="1"/>
          </p:cNvSpPr>
          <p:nvPr>
            <p:ph type="sldNum" sz="quarter" idx="12"/>
          </p:nvPr>
        </p:nvSpPr>
        <p:spPr/>
        <p:txBody>
          <a:bodyPr/>
          <a:lstStyle/>
          <a:p>
            <a:fld id="{F25275DA-2F86-4CD8-94D1-08998ED3DB3E}" type="slidenum">
              <a:rPr lang="en-US" altLang="zh-CN" smtClean="0"/>
              <a:pPr/>
              <a:t>83</a:t>
            </a:fld>
            <a:endParaRPr lang="en-US" altLang="zh-CN" dirty="0"/>
          </a:p>
        </p:txBody>
      </p:sp>
      <p:grpSp>
        <p:nvGrpSpPr>
          <p:cNvPr id="21" name="Group 17"/>
          <p:cNvGrpSpPr>
            <a:grpSpLocks/>
          </p:cNvGrpSpPr>
          <p:nvPr/>
        </p:nvGrpSpPr>
        <p:grpSpPr bwMode="auto">
          <a:xfrm>
            <a:off x="955676" y="4286498"/>
            <a:ext cx="7721600" cy="557212"/>
            <a:chOff x="79" y="268"/>
            <a:chExt cx="4864" cy="351"/>
          </a:xfrm>
        </p:grpSpPr>
        <p:graphicFrame>
          <p:nvGraphicFramePr>
            <p:cNvPr id="23" name="Object 19"/>
            <p:cNvGraphicFramePr>
              <a:graphicFrameLocks noChangeAspect="1"/>
            </p:cNvGraphicFramePr>
            <p:nvPr>
              <p:extLst>
                <p:ext uri="{D42A27DB-BD31-4B8C-83A1-F6EECF244321}">
                  <p14:modId xmlns:p14="http://schemas.microsoft.com/office/powerpoint/2010/main" val="4136388600"/>
                </p:ext>
              </p:extLst>
            </p:nvPr>
          </p:nvGraphicFramePr>
          <p:xfrm>
            <a:off x="79" y="303"/>
            <a:ext cx="1249" cy="316"/>
          </p:xfrm>
          <a:graphic>
            <a:graphicData uri="http://schemas.openxmlformats.org/presentationml/2006/ole">
              <mc:AlternateContent xmlns:mc="http://schemas.openxmlformats.org/markup-compatibility/2006">
                <mc:Choice xmlns:v="urn:schemas-microsoft-com:vml" Requires="v">
                  <p:oleObj spid="_x0000_s849708" name="Equation" r:id="rId9" imgW="901440" imgH="228600" progId="Equation.DSMT4">
                    <p:embed/>
                  </p:oleObj>
                </mc:Choice>
                <mc:Fallback>
                  <p:oleObj name="Equation" r:id="rId9" imgW="901440" imgH="228600" progId="Equation.DSMT4">
                    <p:embed/>
                    <p:pic>
                      <p:nvPicPr>
                        <p:cNvPr id="0" name="Picture 14"/>
                        <p:cNvPicPr>
                          <a:picLocks noChangeAspect="1" noChangeArrowheads="1"/>
                        </p:cNvPicPr>
                        <p:nvPr/>
                      </p:nvPicPr>
                      <p:blipFill>
                        <a:blip r:embed="rId10"/>
                        <a:srcRect/>
                        <a:stretch>
                          <a:fillRect/>
                        </a:stretch>
                      </p:blipFill>
                      <p:spPr bwMode="auto">
                        <a:xfrm>
                          <a:off x="79" y="303"/>
                          <a:ext cx="1249"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 name="Group 20"/>
            <p:cNvGrpSpPr>
              <a:grpSpLocks/>
            </p:cNvGrpSpPr>
            <p:nvPr/>
          </p:nvGrpSpPr>
          <p:grpSpPr bwMode="auto">
            <a:xfrm>
              <a:off x="1571" y="268"/>
              <a:ext cx="3372" cy="334"/>
              <a:chOff x="0" y="0"/>
              <a:chExt cx="3372" cy="334"/>
            </a:xfrm>
          </p:grpSpPr>
          <p:sp>
            <p:nvSpPr>
              <p:cNvPr id="25" name="Rectangle 21"/>
              <p:cNvSpPr>
                <a:spLocks noChangeArrowheads="1"/>
              </p:cNvSpPr>
              <p:nvPr/>
            </p:nvSpPr>
            <p:spPr bwMode="auto">
              <a:xfrm>
                <a:off x="0" y="0"/>
                <a:ext cx="3372" cy="291"/>
              </a:xfrm>
              <a:prstGeom prst="rect">
                <a:avLst/>
              </a:prstGeom>
              <a:noFill/>
              <a:ln w="9525">
                <a:noFill/>
                <a:miter lim="800000"/>
                <a:headEnd/>
                <a:tailEnd/>
              </a:ln>
              <a:effectLst/>
            </p:spPr>
            <p:txBody>
              <a:bodyPr>
                <a:spAutoFit/>
              </a:bodyPr>
              <a:lstStyle/>
              <a:p>
                <a:r>
                  <a:rPr lang="zh-CN" sz="2400" b="1" dirty="0" smtClean="0">
                    <a:latin typeface="+mj-ea"/>
                    <a:ea typeface="+mj-ea"/>
                  </a:rPr>
                  <a:t>当</a:t>
                </a:r>
                <a:r>
                  <a:rPr lang="en-US" altLang="zh-CN" sz="2400" b="1" dirty="0" smtClean="0">
                    <a:latin typeface="+mj-ea"/>
                    <a:ea typeface="+mj-ea"/>
                  </a:rPr>
                  <a:t> </a:t>
                </a:r>
                <a:r>
                  <a:rPr lang="zh-CN" sz="2400" b="1" dirty="0" smtClean="0">
                    <a:latin typeface="+mj-ea"/>
                    <a:ea typeface="+mj-ea"/>
                  </a:rPr>
                  <a:t>   </a:t>
                </a:r>
                <a:r>
                  <a:rPr lang="zh-CN" sz="2400" b="1" dirty="0">
                    <a:latin typeface="+mj-ea"/>
                    <a:ea typeface="+mj-ea"/>
                  </a:rPr>
                  <a:t>和    相互独立时，</a:t>
                </a:r>
              </a:p>
            </p:txBody>
          </p:sp>
          <p:graphicFrame>
            <p:nvGraphicFramePr>
              <p:cNvPr id="27" name="Object 22"/>
              <p:cNvGraphicFramePr>
                <a:graphicFrameLocks noChangeAspect="1"/>
              </p:cNvGraphicFramePr>
              <p:nvPr>
                <p:extLst>
                  <p:ext uri="{D42A27DB-BD31-4B8C-83A1-F6EECF244321}">
                    <p14:modId xmlns:p14="http://schemas.microsoft.com/office/powerpoint/2010/main" val="2640088445"/>
                  </p:ext>
                </p:extLst>
              </p:nvPr>
            </p:nvGraphicFramePr>
            <p:xfrm>
              <a:off x="242" y="47"/>
              <a:ext cx="247" cy="229"/>
            </p:xfrm>
            <a:graphic>
              <a:graphicData uri="http://schemas.openxmlformats.org/presentationml/2006/ole">
                <mc:AlternateContent xmlns:mc="http://schemas.openxmlformats.org/markup-compatibility/2006">
                  <mc:Choice xmlns:v="urn:schemas-microsoft-com:vml" Requires="v">
                    <p:oleObj spid="_x0000_s849709" name="Equation" r:id="rId11" imgW="177480" imgH="164880" progId="Equation.DSMT4">
                      <p:embed/>
                    </p:oleObj>
                  </mc:Choice>
                  <mc:Fallback>
                    <p:oleObj name="Equation" r:id="rId11" imgW="177480" imgH="164880" progId="Equation.DSMT4">
                      <p:embed/>
                      <p:pic>
                        <p:nvPicPr>
                          <p:cNvPr id="0" name="Picture 15"/>
                          <p:cNvPicPr>
                            <a:picLocks noChangeAspect="1" noChangeArrowheads="1"/>
                          </p:cNvPicPr>
                          <p:nvPr/>
                        </p:nvPicPr>
                        <p:blipFill>
                          <a:blip r:embed="rId12"/>
                          <a:srcRect/>
                          <a:stretch>
                            <a:fillRect/>
                          </a:stretch>
                        </p:blipFill>
                        <p:spPr bwMode="auto">
                          <a:xfrm>
                            <a:off x="242" y="47"/>
                            <a:ext cx="24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23"/>
              <p:cNvGraphicFramePr>
                <a:graphicFrameLocks noChangeAspect="1"/>
              </p:cNvGraphicFramePr>
              <p:nvPr>
                <p:extLst>
                  <p:ext uri="{D42A27DB-BD31-4B8C-83A1-F6EECF244321}">
                    <p14:modId xmlns:p14="http://schemas.microsoft.com/office/powerpoint/2010/main" val="1638440694"/>
                  </p:ext>
                </p:extLst>
              </p:nvPr>
            </p:nvGraphicFramePr>
            <p:xfrm>
              <a:off x="653" y="56"/>
              <a:ext cx="211" cy="229"/>
            </p:xfrm>
            <a:graphic>
              <a:graphicData uri="http://schemas.openxmlformats.org/presentationml/2006/ole">
                <mc:AlternateContent xmlns:mc="http://schemas.openxmlformats.org/markup-compatibility/2006">
                  <mc:Choice xmlns:v="urn:schemas-microsoft-com:vml" Requires="v">
                    <p:oleObj spid="_x0000_s849710" name="Equation" r:id="rId13" imgW="152280" imgH="164880" progId="Equation.DSMT4">
                      <p:embed/>
                    </p:oleObj>
                  </mc:Choice>
                  <mc:Fallback>
                    <p:oleObj name="Equation" r:id="rId13" imgW="152280" imgH="164880" progId="Equation.DSMT4">
                      <p:embed/>
                      <p:pic>
                        <p:nvPicPr>
                          <p:cNvPr id="0" name="Picture 16"/>
                          <p:cNvPicPr>
                            <a:picLocks noChangeAspect="1" noChangeArrowheads="1"/>
                          </p:cNvPicPr>
                          <p:nvPr/>
                        </p:nvPicPr>
                        <p:blipFill>
                          <a:blip r:embed="rId14"/>
                          <a:srcRect/>
                          <a:stretch>
                            <a:fillRect/>
                          </a:stretch>
                        </p:blipFill>
                        <p:spPr bwMode="auto">
                          <a:xfrm>
                            <a:off x="653" y="56"/>
                            <a:ext cx="211"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24"/>
              <p:cNvGraphicFramePr>
                <a:graphicFrameLocks noChangeAspect="1"/>
              </p:cNvGraphicFramePr>
              <p:nvPr>
                <p:extLst>
                  <p:ext uri="{D42A27DB-BD31-4B8C-83A1-F6EECF244321}">
                    <p14:modId xmlns:p14="http://schemas.microsoft.com/office/powerpoint/2010/main" val="3183259796"/>
                  </p:ext>
                </p:extLst>
              </p:nvPr>
            </p:nvGraphicFramePr>
            <p:xfrm>
              <a:off x="2111" y="18"/>
              <a:ext cx="1124" cy="316"/>
            </p:xfrm>
            <a:graphic>
              <a:graphicData uri="http://schemas.openxmlformats.org/presentationml/2006/ole">
                <mc:AlternateContent xmlns:mc="http://schemas.openxmlformats.org/markup-compatibility/2006">
                  <mc:Choice xmlns:v="urn:schemas-microsoft-com:vml" Requires="v">
                    <p:oleObj spid="_x0000_s849711" name="Equation" r:id="rId15" imgW="812520" imgH="228600" progId="Equation.DSMT4">
                      <p:embed/>
                    </p:oleObj>
                  </mc:Choice>
                  <mc:Fallback>
                    <p:oleObj name="Equation" r:id="rId15" imgW="812520" imgH="228600" progId="Equation.DSMT4">
                      <p:embed/>
                      <p:pic>
                        <p:nvPicPr>
                          <p:cNvPr id="0" name="Picture 17"/>
                          <p:cNvPicPr>
                            <a:picLocks noChangeAspect="1" noChangeArrowheads="1"/>
                          </p:cNvPicPr>
                          <p:nvPr/>
                        </p:nvPicPr>
                        <p:blipFill>
                          <a:blip r:embed="rId16"/>
                          <a:srcRect/>
                          <a:stretch>
                            <a:fillRect/>
                          </a:stretch>
                        </p:blipFill>
                        <p:spPr bwMode="auto">
                          <a:xfrm>
                            <a:off x="2111" y="18"/>
                            <a:ext cx="1124"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30" name="Group 25"/>
          <p:cNvGrpSpPr>
            <a:grpSpLocks/>
          </p:cNvGrpSpPr>
          <p:nvPr/>
        </p:nvGrpSpPr>
        <p:grpSpPr bwMode="auto">
          <a:xfrm>
            <a:off x="611560" y="5229200"/>
            <a:ext cx="4176714" cy="538163"/>
            <a:chOff x="0" y="124"/>
            <a:chExt cx="2631" cy="339"/>
          </a:xfrm>
        </p:grpSpPr>
        <p:sp>
          <p:nvSpPr>
            <p:cNvPr id="31" name="Rectangle 26"/>
            <p:cNvSpPr>
              <a:spLocks noChangeArrowheads="1"/>
            </p:cNvSpPr>
            <p:nvPr/>
          </p:nvSpPr>
          <p:spPr bwMode="auto">
            <a:xfrm>
              <a:off x="0" y="124"/>
              <a:ext cx="2188" cy="291"/>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对称性：</a:t>
              </a:r>
            </a:p>
          </p:txBody>
        </p:sp>
        <p:graphicFrame>
          <p:nvGraphicFramePr>
            <p:cNvPr id="32" name="Object 27"/>
            <p:cNvGraphicFramePr>
              <a:graphicFrameLocks noChangeAspect="1"/>
            </p:cNvGraphicFramePr>
            <p:nvPr>
              <p:extLst>
                <p:ext uri="{D42A27DB-BD31-4B8C-83A1-F6EECF244321}">
                  <p14:modId xmlns:p14="http://schemas.microsoft.com/office/powerpoint/2010/main" val="2416098124"/>
                </p:ext>
              </p:extLst>
            </p:nvPr>
          </p:nvGraphicFramePr>
          <p:xfrm>
            <a:off x="1008" y="175"/>
            <a:ext cx="1623" cy="288"/>
          </p:xfrm>
          <a:graphic>
            <a:graphicData uri="http://schemas.openxmlformats.org/presentationml/2006/ole">
              <mc:AlternateContent xmlns:mc="http://schemas.openxmlformats.org/markup-compatibility/2006">
                <mc:Choice xmlns:v="urn:schemas-microsoft-com:vml" Requires="v">
                  <p:oleObj spid="_x0000_s849712" name="Equation" r:id="rId17" imgW="1282680" imgH="228600" progId="Equation.DSMT4">
                    <p:embed/>
                  </p:oleObj>
                </mc:Choice>
                <mc:Fallback>
                  <p:oleObj name="Equation" r:id="rId17" imgW="1282680" imgH="228600" progId="Equation.DSMT4">
                    <p:embed/>
                    <p:pic>
                      <p:nvPicPr>
                        <p:cNvPr id="0" name="Picture 18"/>
                        <p:cNvPicPr>
                          <a:picLocks noChangeAspect="1" noChangeArrowheads="1"/>
                        </p:cNvPicPr>
                        <p:nvPr/>
                      </p:nvPicPr>
                      <p:blipFill>
                        <a:blip r:embed="rId18"/>
                        <a:srcRect/>
                        <a:stretch>
                          <a:fillRect/>
                        </a:stretch>
                      </p:blipFill>
                      <p:spPr bwMode="auto">
                        <a:xfrm>
                          <a:off x="1008" y="175"/>
                          <a:ext cx="1623"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 name="Rectangle 26"/>
          <p:cNvSpPr>
            <a:spLocks noChangeArrowheads="1"/>
          </p:cNvSpPr>
          <p:nvPr/>
        </p:nvSpPr>
        <p:spPr bwMode="auto">
          <a:xfrm>
            <a:off x="666502" y="3717032"/>
            <a:ext cx="3473450" cy="461665"/>
          </a:xfrm>
          <a:prstGeom prst="rect">
            <a:avLst/>
          </a:prstGeom>
          <a:noFill/>
          <a:ln w="9525">
            <a:noFill/>
            <a:miter lim="800000"/>
            <a:headEnd/>
            <a:tailEnd/>
          </a:ln>
          <a:effectLst/>
        </p:spPr>
        <p:txBody>
          <a:bodyPr>
            <a:spAutoFit/>
          </a:bodyPr>
          <a:lstStyle/>
          <a:p>
            <a:r>
              <a:rPr lang="zh-CN" altLang="en-US" sz="2400" b="1" dirty="0" smtClean="0">
                <a:solidFill>
                  <a:srgbClr val="0000FF"/>
                </a:solidFill>
                <a:latin typeface="+mj-ea"/>
                <a:ea typeface="+mj-ea"/>
              </a:rPr>
              <a:t>非负</a:t>
            </a:r>
            <a:r>
              <a:rPr lang="zh-CN" sz="2400" b="1" dirty="0" smtClean="0">
                <a:solidFill>
                  <a:srgbClr val="0000FF"/>
                </a:solidFill>
                <a:latin typeface="+mj-ea"/>
                <a:ea typeface="+mj-ea"/>
              </a:rPr>
              <a:t>性</a:t>
            </a:r>
            <a:r>
              <a:rPr lang="zh-CN" sz="2400" b="1" dirty="0">
                <a:solidFill>
                  <a:srgbClr val="0000FF"/>
                </a:solidFill>
                <a:latin typeface="+mj-ea"/>
                <a:ea typeface="+mj-ea"/>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lstStyle/>
          <a:p>
            <a:r>
              <a:rPr lang="zh-CN" altLang="en-US" dirty="0" smtClean="0"/>
              <a:t>连续信源的最大熵</a:t>
            </a:r>
            <a:endParaRPr lang="zh-CN" altLang="en-US" dirty="0"/>
          </a:p>
        </p:txBody>
      </p:sp>
      <p:sp>
        <p:nvSpPr>
          <p:cNvPr id="78852" name="Rectangle 4"/>
          <p:cNvSpPr>
            <a:spLocks noChangeArrowheads="1"/>
          </p:cNvSpPr>
          <p:nvPr/>
        </p:nvSpPr>
        <p:spPr bwMode="auto">
          <a:xfrm>
            <a:off x="860425" y="1189038"/>
            <a:ext cx="2432050" cy="461665"/>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离散信源</a:t>
            </a:r>
            <a:r>
              <a:rPr lang="zh-CN" sz="2400" b="1" dirty="0">
                <a:latin typeface="+mj-ea"/>
                <a:ea typeface="+mj-ea"/>
              </a:rPr>
              <a:t>：</a:t>
            </a:r>
          </a:p>
        </p:txBody>
      </p:sp>
      <p:grpSp>
        <p:nvGrpSpPr>
          <p:cNvPr id="2" name="Group 5"/>
          <p:cNvGrpSpPr>
            <a:grpSpLocks/>
          </p:cNvGrpSpPr>
          <p:nvPr/>
        </p:nvGrpSpPr>
        <p:grpSpPr bwMode="auto">
          <a:xfrm>
            <a:off x="1476374" y="1773239"/>
            <a:ext cx="7192963" cy="461963"/>
            <a:chOff x="-756" y="368"/>
            <a:chExt cx="4531" cy="291"/>
          </a:xfrm>
        </p:grpSpPr>
        <p:sp>
          <p:nvSpPr>
            <p:cNvPr id="78854" name="Rectangle 6"/>
            <p:cNvSpPr>
              <a:spLocks noChangeArrowheads="1"/>
            </p:cNvSpPr>
            <p:nvPr/>
          </p:nvSpPr>
          <p:spPr bwMode="auto">
            <a:xfrm>
              <a:off x="-756" y="368"/>
              <a:ext cx="4531" cy="291"/>
            </a:xfrm>
            <a:prstGeom prst="rect">
              <a:avLst/>
            </a:prstGeom>
            <a:noFill/>
            <a:ln w="9525">
              <a:noFill/>
              <a:miter lim="800000"/>
              <a:headEnd/>
              <a:tailEnd/>
            </a:ln>
            <a:effectLst/>
          </p:spPr>
          <p:txBody>
            <a:bodyPr wrap="square">
              <a:spAutoFit/>
            </a:bodyPr>
            <a:lstStyle/>
            <a:p>
              <a:r>
                <a:rPr lang="zh-CN" sz="2400" b="1" dirty="0">
                  <a:latin typeface="+mj-ea"/>
                  <a:ea typeface="+mj-ea"/>
                </a:rPr>
                <a:t>等概率分布时熵最大，等于        。</a:t>
              </a:r>
            </a:p>
          </p:txBody>
        </p:sp>
        <p:graphicFrame>
          <p:nvGraphicFramePr>
            <p:cNvPr id="78855" name="Object 7"/>
            <p:cNvGraphicFramePr>
              <a:graphicFrameLocks noChangeAspect="1"/>
            </p:cNvGraphicFramePr>
            <p:nvPr>
              <p:extLst>
                <p:ext uri="{D42A27DB-BD31-4B8C-83A1-F6EECF244321}">
                  <p14:modId xmlns:p14="http://schemas.microsoft.com/office/powerpoint/2010/main" val="3582892334"/>
                </p:ext>
              </p:extLst>
            </p:nvPr>
          </p:nvGraphicFramePr>
          <p:xfrm>
            <a:off x="1609" y="368"/>
            <a:ext cx="492" cy="281"/>
          </p:xfrm>
          <a:graphic>
            <a:graphicData uri="http://schemas.openxmlformats.org/presentationml/2006/ole">
              <mc:AlternateContent xmlns:mc="http://schemas.openxmlformats.org/markup-compatibility/2006">
                <mc:Choice xmlns:v="urn:schemas-microsoft-com:vml" Requires="v">
                  <p:oleObj spid="_x0000_s798816" name="Equation" r:id="rId3" imgW="355320" imgH="203040" progId="Equation.DSMT4">
                    <p:embed/>
                  </p:oleObj>
                </mc:Choice>
                <mc:Fallback>
                  <p:oleObj name="Equation" r:id="rId3" imgW="355320" imgH="203040" progId="Equation.DSMT4">
                    <p:embed/>
                    <p:pic>
                      <p:nvPicPr>
                        <p:cNvPr id="0" name="Picture 7"/>
                        <p:cNvPicPr>
                          <a:picLocks noChangeAspect="1" noChangeArrowheads="1"/>
                        </p:cNvPicPr>
                        <p:nvPr/>
                      </p:nvPicPr>
                      <p:blipFill>
                        <a:blip r:embed="rId4"/>
                        <a:srcRect/>
                        <a:stretch>
                          <a:fillRect/>
                        </a:stretch>
                      </p:blipFill>
                      <p:spPr bwMode="auto">
                        <a:xfrm>
                          <a:off x="1609" y="368"/>
                          <a:ext cx="49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8856" name="Rectangle 8"/>
          <p:cNvSpPr>
            <a:spLocks noChangeArrowheads="1"/>
          </p:cNvSpPr>
          <p:nvPr/>
        </p:nvSpPr>
        <p:spPr bwMode="auto">
          <a:xfrm>
            <a:off x="860425" y="2319263"/>
            <a:ext cx="7740650" cy="1200329"/>
          </a:xfrm>
          <a:prstGeom prst="rect">
            <a:avLst/>
          </a:prstGeom>
          <a:noFill/>
          <a:ln w="9525">
            <a:noFill/>
            <a:miter lim="800000"/>
            <a:headEnd/>
            <a:tailEnd/>
          </a:ln>
          <a:effectLst/>
        </p:spPr>
        <p:txBody>
          <a:bodyPr>
            <a:spAutoFit/>
          </a:bodyPr>
          <a:lstStyle/>
          <a:p>
            <a:pPr>
              <a:lnSpc>
                <a:spcPct val="150000"/>
              </a:lnSpc>
            </a:pPr>
            <a:r>
              <a:rPr lang="zh-CN" sz="2400" b="1" dirty="0">
                <a:solidFill>
                  <a:srgbClr val="FF0000"/>
                </a:solidFill>
                <a:latin typeface="+mj-ea"/>
                <a:ea typeface="+mj-ea"/>
              </a:rPr>
              <a:t>连续信源</a:t>
            </a:r>
            <a:r>
              <a:rPr lang="zh-CN" sz="2400" b="1" dirty="0" smtClean="0">
                <a:latin typeface="+mj-ea"/>
                <a:ea typeface="+mj-ea"/>
              </a:rPr>
              <a:t>：</a:t>
            </a:r>
            <a:endParaRPr lang="en-US" altLang="zh-CN" sz="2400" b="1" dirty="0" smtClean="0">
              <a:latin typeface="+mj-ea"/>
              <a:ea typeface="+mj-ea"/>
            </a:endParaRPr>
          </a:p>
          <a:p>
            <a:pPr>
              <a:lnSpc>
                <a:spcPct val="150000"/>
              </a:lnSpc>
            </a:pPr>
            <a:r>
              <a:rPr lang="en-US" altLang="zh-CN" sz="2400" b="1" dirty="0" smtClean="0">
                <a:latin typeface="+mj-ea"/>
                <a:ea typeface="+mj-ea"/>
              </a:rPr>
              <a:t>       </a:t>
            </a:r>
            <a:r>
              <a:rPr lang="zh-CN" sz="2400" b="1" dirty="0" smtClean="0">
                <a:latin typeface="+mj-ea"/>
                <a:ea typeface="+mj-ea"/>
              </a:rPr>
              <a:t>当</a:t>
            </a:r>
            <a:r>
              <a:rPr lang="zh-CN" sz="2400" b="1" dirty="0">
                <a:latin typeface="+mj-ea"/>
                <a:ea typeface="+mj-ea"/>
              </a:rPr>
              <a:t>限定条件不同时，结论也不同。</a:t>
            </a:r>
          </a:p>
        </p:txBody>
      </p:sp>
      <p:sp>
        <p:nvSpPr>
          <p:cNvPr id="25" name="Rectangle 1035"/>
          <p:cNvSpPr txBox="1">
            <a:spLocks noChangeArrowheads="1"/>
          </p:cNvSpPr>
          <p:nvPr/>
        </p:nvSpPr>
        <p:spPr>
          <a:xfrm>
            <a:off x="683568" y="3717032"/>
            <a:ext cx="8064896" cy="1944216"/>
          </a:xfrm>
          <a:prstGeom prst="rect">
            <a:avLst/>
          </a:prstGeom>
        </p:spPr>
        <p:txBody>
          <a:bodyPr/>
          <a:lstStyle/>
          <a:p>
            <a:pPr marL="228600" marR="0" lvl="0" indent="-228600" algn="l" defTabSz="914400" rtl="0" eaLnBrk="1" fontAlgn="auto" latinLnBrk="0" hangingPunct="1">
              <a:lnSpc>
                <a:spcPct val="150000"/>
              </a:lnSpc>
              <a:spcBef>
                <a:spcPts val="18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在具体应用中，仅讨论连续信源的两种</a:t>
            </a:r>
            <a:r>
              <a:rPr lang="zh-CN" altLang="en-US" sz="2400" b="1" dirty="0" smtClean="0">
                <a:latin typeface="Century Schoolbook" pitchFamily="18" charset="0"/>
                <a:ea typeface="微软雅黑" pitchFamily="34" charset="-122"/>
              </a:rPr>
              <a:t>限定</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情况：</a:t>
            </a:r>
          </a:p>
          <a:p>
            <a:pPr marL="137160" indent="-228600">
              <a:lnSpc>
                <a:spcPct val="150000"/>
              </a:lnSpc>
              <a:spcBef>
                <a:spcPts val="1000"/>
              </a:spcBef>
              <a:buClr>
                <a:schemeClr val="accent1"/>
              </a:buClr>
              <a:buFont typeface="Arial" pitchFamily="34" charset="0"/>
              <a:buChar char="•"/>
            </a:pPr>
            <a:r>
              <a:rPr lang="en-US" altLang="zh-CN" sz="2400" b="1" dirty="0" smtClean="0">
                <a:latin typeface="Century Schoolbook" pitchFamily="18" charset="0"/>
                <a:ea typeface="微软雅黑" pitchFamily="34" charset="-122"/>
              </a:rPr>
              <a:t>1. </a:t>
            </a:r>
            <a:r>
              <a:rPr lang="zh-CN" altLang="en-US" sz="2400" b="1" dirty="0" smtClean="0">
                <a:latin typeface="Century Schoolbook" pitchFamily="18" charset="0"/>
                <a:ea typeface="微软雅黑" pitchFamily="34" charset="-122"/>
              </a:rPr>
              <a:t>信源输出的幅度受限；</a:t>
            </a:r>
            <a:endParaRPr lang="en-US" altLang="zh-CN" sz="2400" b="1" dirty="0" smtClean="0">
              <a:latin typeface="Century Schoolbook" pitchFamily="18" charset="0"/>
              <a:ea typeface="微软雅黑" pitchFamily="34" charset="-122"/>
            </a:endParaRPr>
          </a:p>
          <a:p>
            <a:pPr marL="137160" indent="-228600">
              <a:lnSpc>
                <a:spcPct val="150000"/>
              </a:lnSpc>
              <a:spcBef>
                <a:spcPts val="1000"/>
              </a:spcBef>
              <a:buClr>
                <a:schemeClr val="accent1"/>
              </a:buClr>
              <a:buFont typeface="Arial" pitchFamily="34" charset="0"/>
              <a:buChar char="•"/>
            </a:pPr>
            <a:r>
              <a:rPr lang="en-US" altLang="zh-CN" sz="2400" b="1" dirty="0" smtClean="0">
                <a:latin typeface="Century Schoolbook" pitchFamily="18" charset="0"/>
                <a:ea typeface="微软雅黑" pitchFamily="34" charset="-122"/>
              </a:rPr>
              <a:t>2. </a:t>
            </a:r>
            <a:r>
              <a:rPr lang="zh-CN" altLang="en-US" sz="2400" b="1" dirty="0" smtClean="0">
                <a:latin typeface="Century Schoolbook" pitchFamily="18" charset="0"/>
                <a:ea typeface="微软雅黑" pitchFamily="34" charset="-122"/>
              </a:rPr>
              <a:t>信源输出的平均功率受限。</a:t>
            </a:r>
          </a:p>
        </p:txBody>
      </p:sp>
      <p:cxnSp>
        <p:nvCxnSpPr>
          <p:cNvPr id="28" name="直接连接符 27"/>
          <p:cNvCxnSpPr/>
          <p:nvPr/>
        </p:nvCxnSpPr>
        <p:spPr>
          <a:xfrm>
            <a:off x="755576" y="3645024"/>
            <a:ext cx="8064896" cy="0"/>
          </a:xfrm>
          <a:prstGeom prst="line">
            <a:avLst/>
          </a:prstGeom>
        </p:spPr>
        <p:style>
          <a:lnRef idx="3">
            <a:schemeClr val="accent5"/>
          </a:lnRef>
          <a:fillRef idx="0">
            <a:schemeClr val="accent5"/>
          </a:fillRef>
          <a:effectRef idx="2">
            <a:schemeClr val="accent5"/>
          </a:effectRef>
          <a:fontRef idx="minor">
            <a:schemeClr val="tx1"/>
          </a:fontRef>
        </p:style>
      </p:cxnSp>
      <p:sp>
        <p:nvSpPr>
          <p:cNvPr id="10"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84</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left)">
                                      <p:cBhvr>
                                        <p:cTn id="7" dur="1000"/>
                                        <p:tgtEl>
                                          <p:spTgt spid="7885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8856"/>
                                        </p:tgtEl>
                                        <p:attrNameLst>
                                          <p:attrName>style.visibility</p:attrName>
                                        </p:attrNameLst>
                                      </p:cBhvr>
                                      <p:to>
                                        <p:strVal val="visible"/>
                                      </p:to>
                                    </p:set>
                                    <p:animEffect transition="in" filter="wipe(left)">
                                      <p:cBhvr>
                                        <p:cTn id="15" dur="1000"/>
                                        <p:tgtEl>
                                          <p:spTgt spid="7885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6" grpId="0" autoUpdateAnimBg="0"/>
      <p:bldP spid="2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normAutofit/>
          </a:bodyPr>
          <a:lstStyle/>
          <a:p>
            <a:r>
              <a:rPr lang="zh-CN" altLang="zh-CN" sz="3600" dirty="0" smtClean="0">
                <a:latin typeface="+mj-ea"/>
              </a:rPr>
              <a:t>峰值功率受限时的最大熵</a:t>
            </a:r>
            <a:endParaRPr lang="zh-CN" altLang="en-US" dirty="0"/>
          </a:p>
        </p:txBody>
      </p:sp>
      <p:sp>
        <p:nvSpPr>
          <p:cNvPr id="78859" name="Rectangle 11"/>
          <p:cNvSpPr>
            <a:spLocks noChangeArrowheads="1"/>
          </p:cNvSpPr>
          <p:nvPr/>
        </p:nvSpPr>
        <p:spPr bwMode="auto">
          <a:xfrm>
            <a:off x="1160218" y="4047157"/>
            <a:ext cx="7012182" cy="46196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sz="2400" b="1" dirty="0">
                <a:solidFill>
                  <a:schemeClr val="tx1"/>
                </a:solidFill>
                <a:latin typeface="+mj-ea"/>
                <a:ea typeface="+mj-ea"/>
              </a:rPr>
              <a:t>结论：峰值功率受限时，均匀分布</a:t>
            </a:r>
            <a:r>
              <a:rPr lang="zh-CN" sz="2400" b="1" dirty="0" smtClean="0">
                <a:solidFill>
                  <a:schemeClr val="tx1"/>
                </a:solidFill>
                <a:latin typeface="+mj-ea"/>
                <a:ea typeface="+mj-ea"/>
              </a:rPr>
              <a:t>的熵</a:t>
            </a:r>
            <a:r>
              <a:rPr lang="zh-CN" sz="2400" b="1" dirty="0">
                <a:solidFill>
                  <a:schemeClr val="tx1"/>
                </a:solidFill>
                <a:latin typeface="+mj-ea"/>
                <a:ea typeface="+mj-ea"/>
              </a:rPr>
              <a:t>最大。</a:t>
            </a:r>
          </a:p>
        </p:txBody>
      </p:sp>
      <p:grpSp>
        <p:nvGrpSpPr>
          <p:cNvPr id="4" name="Group 13"/>
          <p:cNvGrpSpPr>
            <a:grpSpLocks/>
          </p:cNvGrpSpPr>
          <p:nvPr/>
        </p:nvGrpSpPr>
        <p:grpSpPr bwMode="auto">
          <a:xfrm>
            <a:off x="827130" y="4754563"/>
            <a:ext cx="5781334" cy="1454150"/>
            <a:chOff x="365" y="-9"/>
            <a:chExt cx="3666" cy="916"/>
          </a:xfrm>
        </p:grpSpPr>
        <p:sp>
          <p:nvSpPr>
            <p:cNvPr id="78862" name="Rectangle 14"/>
            <p:cNvSpPr>
              <a:spLocks noChangeArrowheads="1"/>
            </p:cNvSpPr>
            <p:nvPr/>
          </p:nvSpPr>
          <p:spPr bwMode="auto">
            <a:xfrm>
              <a:off x="365" y="289"/>
              <a:ext cx="1255" cy="291"/>
            </a:xfrm>
            <a:prstGeom prst="rect">
              <a:avLst/>
            </a:prstGeom>
            <a:noFill/>
            <a:ln w="9525">
              <a:noFill/>
              <a:miter lim="800000"/>
              <a:headEnd/>
              <a:tailEnd/>
            </a:ln>
            <a:effectLst/>
          </p:spPr>
          <p:txBody>
            <a:bodyPr wrap="square">
              <a:spAutoFit/>
            </a:bodyPr>
            <a:lstStyle/>
            <a:p>
              <a:endParaRPr lang="zh-CN" sz="2400" b="1" dirty="0">
                <a:latin typeface="+mj-ea"/>
                <a:ea typeface="+mj-ea"/>
              </a:endParaRPr>
            </a:p>
          </p:txBody>
        </p:sp>
        <p:sp>
          <p:nvSpPr>
            <p:cNvPr id="78863" name="Rectangle 15"/>
            <p:cNvSpPr>
              <a:spLocks noChangeArrowheads="1"/>
            </p:cNvSpPr>
            <p:nvPr/>
          </p:nvSpPr>
          <p:spPr bwMode="auto">
            <a:xfrm>
              <a:off x="768" y="289"/>
              <a:ext cx="2084" cy="291"/>
            </a:xfrm>
            <a:prstGeom prst="rect">
              <a:avLst/>
            </a:prstGeom>
            <a:noFill/>
            <a:ln w="9525">
              <a:noFill/>
              <a:miter lim="800000"/>
              <a:headEnd/>
              <a:tailEnd/>
            </a:ln>
            <a:effectLst/>
          </p:spPr>
          <p:txBody>
            <a:bodyPr>
              <a:spAutoFit/>
            </a:bodyPr>
            <a:lstStyle/>
            <a:p>
              <a:r>
                <a:rPr lang="zh-CN" sz="2400" b="1">
                  <a:latin typeface="+mj-ea"/>
                  <a:ea typeface="+mj-ea"/>
                </a:rPr>
                <a:t>均匀分布</a:t>
              </a:r>
            </a:p>
          </p:txBody>
        </p:sp>
        <p:graphicFrame>
          <p:nvGraphicFramePr>
            <p:cNvPr id="78864" name="Object 16"/>
            <p:cNvGraphicFramePr>
              <a:graphicFrameLocks noChangeAspect="1"/>
            </p:cNvGraphicFramePr>
            <p:nvPr>
              <p:extLst>
                <p:ext uri="{D42A27DB-BD31-4B8C-83A1-F6EECF244321}">
                  <p14:modId xmlns:p14="http://schemas.microsoft.com/office/powerpoint/2010/main" val="119404127"/>
                </p:ext>
              </p:extLst>
            </p:nvPr>
          </p:nvGraphicFramePr>
          <p:xfrm>
            <a:off x="1779" y="-9"/>
            <a:ext cx="2252" cy="916"/>
          </p:xfrm>
          <a:graphic>
            <a:graphicData uri="http://schemas.openxmlformats.org/presentationml/2006/ole">
              <mc:AlternateContent xmlns:mc="http://schemas.openxmlformats.org/markup-compatibility/2006">
                <mc:Choice xmlns:v="urn:schemas-microsoft-com:vml" Requires="v">
                  <p:oleObj spid="_x0000_s817594" name="Equation" r:id="rId3" imgW="1625400" imgH="660240" progId="Equation.DSMT4">
                    <p:embed/>
                  </p:oleObj>
                </mc:Choice>
                <mc:Fallback>
                  <p:oleObj name="Equation" r:id="rId3" imgW="1625400" imgH="660240" progId="Equation.DSMT4">
                    <p:embed/>
                    <p:pic>
                      <p:nvPicPr>
                        <p:cNvPr id="0" name="Picture 6"/>
                        <p:cNvPicPr>
                          <a:picLocks noChangeAspect="1" noChangeArrowheads="1"/>
                        </p:cNvPicPr>
                        <p:nvPr/>
                      </p:nvPicPr>
                      <p:blipFill>
                        <a:blip r:embed="rId4"/>
                        <a:srcRect/>
                        <a:stretch>
                          <a:fillRect/>
                        </a:stretch>
                      </p:blipFill>
                      <p:spPr bwMode="auto">
                        <a:xfrm>
                          <a:off x="1779" y="-9"/>
                          <a:ext cx="2252" cy="9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8866" name="Object 18"/>
          <p:cNvGraphicFramePr>
            <a:graphicFrameLocks noChangeAspect="1"/>
          </p:cNvGraphicFramePr>
          <p:nvPr>
            <p:extLst>
              <p:ext uri="{D42A27DB-BD31-4B8C-83A1-F6EECF244321}">
                <p14:modId xmlns:p14="http://schemas.microsoft.com/office/powerpoint/2010/main" val="2984680508"/>
              </p:ext>
            </p:extLst>
          </p:nvPr>
        </p:nvGraphicFramePr>
        <p:xfrm>
          <a:off x="4427984" y="1844824"/>
          <a:ext cx="2414588" cy="820738"/>
        </p:xfrm>
        <a:graphic>
          <a:graphicData uri="http://schemas.openxmlformats.org/presentationml/2006/ole">
            <mc:AlternateContent xmlns:mc="http://schemas.openxmlformats.org/markup-compatibility/2006">
              <mc:Choice xmlns:v="urn:schemas-microsoft-com:vml" Requires="v">
                <p:oleObj spid="_x0000_s817595" name="Equation" r:id="rId5" imgW="1269720" imgH="431640" progId="Equation.DSMT4">
                  <p:embed/>
                </p:oleObj>
              </mc:Choice>
              <mc:Fallback>
                <p:oleObj name="Equation" r:id="rId5" imgW="1269720" imgH="431640" progId="Equation.DSMT4">
                  <p:embed/>
                  <p:pic>
                    <p:nvPicPr>
                      <p:cNvPr id="0" name="Picture 2"/>
                      <p:cNvPicPr>
                        <a:picLocks noChangeAspect="1" noChangeArrowheads="1"/>
                      </p:cNvPicPr>
                      <p:nvPr/>
                    </p:nvPicPr>
                    <p:blipFill>
                      <a:blip r:embed="rId6"/>
                      <a:srcRect/>
                      <a:stretch>
                        <a:fillRect/>
                      </a:stretch>
                    </p:blipFill>
                    <p:spPr bwMode="auto">
                      <a:xfrm>
                        <a:off x="4427984" y="1844824"/>
                        <a:ext cx="2414588" cy="820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67" name="Rectangle 19"/>
          <p:cNvSpPr>
            <a:spLocks noChangeArrowheads="1"/>
          </p:cNvSpPr>
          <p:nvPr/>
        </p:nvSpPr>
        <p:spPr bwMode="auto">
          <a:xfrm>
            <a:off x="899592" y="1268760"/>
            <a:ext cx="6165851" cy="461963"/>
          </a:xfrm>
          <a:prstGeom prst="rect">
            <a:avLst/>
          </a:prstGeom>
          <a:noFill/>
          <a:ln w="9525">
            <a:noFill/>
            <a:miter lim="800000"/>
            <a:headEnd/>
            <a:tailEnd/>
          </a:ln>
          <a:effectLst/>
        </p:spPr>
        <p:txBody>
          <a:bodyPr>
            <a:spAutoFit/>
          </a:bodyPr>
          <a:lstStyle/>
          <a:p>
            <a:r>
              <a:rPr lang="zh-CN" altLang="zh-CN" sz="2400" b="1" dirty="0">
                <a:solidFill>
                  <a:srgbClr val="0000FF"/>
                </a:solidFill>
                <a:latin typeface="+mj-ea"/>
                <a:ea typeface="+mj-ea"/>
              </a:rPr>
              <a:t>(1) </a:t>
            </a:r>
            <a:r>
              <a:rPr lang="zh-CN" sz="2400" b="1" dirty="0">
                <a:solidFill>
                  <a:srgbClr val="0000FF"/>
                </a:solidFill>
                <a:latin typeface="+mj-ea"/>
                <a:ea typeface="+mj-ea"/>
              </a:rPr>
              <a:t>峰值功率受限时的最大熵</a:t>
            </a:r>
          </a:p>
        </p:txBody>
      </p:sp>
      <p:grpSp>
        <p:nvGrpSpPr>
          <p:cNvPr id="6" name="Group 20"/>
          <p:cNvGrpSpPr>
            <a:grpSpLocks/>
          </p:cNvGrpSpPr>
          <p:nvPr/>
        </p:nvGrpSpPr>
        <p:grpSpPr bwMode="auto">
          <a:xfrm>
            <a:off x="1101205" y="1967261"/>
            <a:ext cx="7537451" cy="461963"/>
            <a:chOff x="327" y="0"/>
            <a:chExt cx="4748" cy="291"/>
          </a:xfrm>
        </p:grpSpPr>
        <p:sp>
          <p:nvSpPr>
            <p:cNvPr id="78869" name="Rectangle 21"/>
            <p:cNvSpPr>
              <a:spLocks noChangeArrowheads="1"/>
            </p:cNvSpPr>
            <p:nvPr/>
          </p:nvSpPr>
          <p:spPr bwMode="auto">
            <a:xfrm>
              <a:off x="327" y="0"/>
              <a:ext cx="4748" cy="291"/>
            </a:xfrm>
            <a:prstGeom prst="rect">
              <a:avLst/>
            </a:prstGeom>
            <a:noFill/>
            <a:ln w="9525">
              <a:noFill/>
              <a:miter lim="800000"/>
              <a:headEnd/>
              <a:tailEnd/>
            </a:ln>
            <a:effectLst/>
          </p:spPr>
          <p:txBody>
            <a:bodyPr>
              <a:spAutoFit/>
            </a:bodyPr>
            <a:lstStyle/>
            <a:p>
              <a:r>
                <a:rPr lang="zh-CN" sz="2400" b="1" dirty="0">
                  <a:solidFill>
                    <a:srgbClr val="FF0000"/>
                  </a:solidFill>
                  <a:latin typeface="+mj-ea"/>
                  <a:ea typeface="+mj-ea"/>
                </a:rPr>
                <a:t>峰值</a:t>
              </a:r>
              <a:r>
                <a:rPr lang="zh-CN" sz="2400" b="1" dirty="0" smtClean="0">
                  <a:solidFill>
                    <a:srgbClr val="FF0000"/>
                  </a:solidFill>
                  <a:latin typeface="+mj-ea"/>
                  <a:ea typeface="+mj-ea"/>
                </a:rPr>
                <a:t>功率</a:t>
              </a:r>
              <a:r>
                <a:rPr lang="zh-CN" altLang="en-US" sz="2400" b="1" dirty="0" smtClean="0">
                  <a:latin typeface="+mj-ea"/>
                  <a:ea typeface="+mj-ea"/>
                </a:rPr>
                <a:t>：</a:t>
              </a:r>
              <a:r>
                <a:rPr lang="zh-CN" sz="2400" b="1" dirty="0" smtClean="0">
                  <a:latin typeface="+mj-ea"/>
                  <a:ea typeface="+mj-ea"/>
                </a:rPr>
                <a:t>设             </a:t>
              </a:r>
              <a:r>
                <a:rPr lang="zh-CN" sz="2400" b="1" dirty="0">
                  <a:latin typeface="+mj-ea"/>
                  <a:ea typeface="+mj-ea"/>
                </a:rPr>
                <a:t>，</a:t>
              </a:r>
            </a:p>
          </p:txBody>
        </p:sp>
        <p:graphicFrame>
          <p:nvGraphicFramePr>
            <p:cNvPr id="78870" name="Object 22"/>
            <p:cNvGraphicFramePr>
              <a:graphicFrameLocks noChangeAspect="1"/>
            </p:cNvGraphicFramePr>
            <p:nvPr>
              <p:extLst>
                <p:ext uri="{D42A27DB-BD31-4B8C-83A1-F6EECF244321}">
                  <p14:modId xmlns:p14="http://schemas.microsoft.com/office/powerpoint/2010/main" val="3456455050"/>
                </p:ext>
              </p:extLst>
            </p:nvPr>
          </p:nvGraphicFramePr>
          <p:xfrm>
            <a:off x="1537" y="43"/>
            <a:ext cx="758" cy="242"/>
          </p:xfrm>
          <a:graphic>
            <a:graphicData uri="http://schemas.openxmlformats.org/presentationml/2006/ole">
              <mc:AlternateContent xmlns:mc="http://schemas.openxmlformats.org/markup-compatibility/2006">
                <mc:Choice xmlns:v="urn:schemas-microsoft-com:vml" Requires="v">
                  <p:oleObj spid="_x0000_s817596" name="Equation" r:id="rId7" imgW="634680" imgH="203040" progId="Equation.DSMT4">
                    <p:embed/>
                  </p:oleObj>
                </mc:Choice>
                <mc:Fallback>
                  <p:oleObj name="Equation" r:id="rId7" imgW="634680" imgH="203040" progId="Equation.DSMT4">
                    <p:embed/>
                    <p:pic>
                      <p:nvPicPr>
                        <p:cNvPr id="0" name="Picture 5"/>
                        <p:cNvPicPr>
                          <a:picLocks noChangeAspect="1" noChangeArrowheads="1"/>
                        </p:cNvPicPr>
                        <p:nvPr/>
                      </p:nvPicPr>
                      <p:blipFill>
                        <a:blip r:embed="rId8"/>
                        <a:srcRect/>
                        <a:stretch>
                          <a:fillRect/>
                        </a:stretch>
                      </p:blipFill>
                      <p:spPr bwMode="auto">
                        <a:xfrm>
                          <a:off x="1537" y="43"/>
                          <a:ext cx="758" cy="24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8871" name="Object 23"/>
          <p:cNvGraphicFramePr>
            <a:graphicFrameLocks noChangeAspect="1"/>
          </p:cNvGraphicFramePr>
          <p:nvPr>
            <p:extLst>
              <p:ext uri="{D42A27DB-BD31-4B8C-83A1-F6EECF244321}">
                <p14:modId xmlns:p14="http://schemas.microsoft.com/office/powerpoint/2010/main" val="1680544237"/>
              </p:ext>
            </p:extLst>
          </p:nvPr>
        </p:nvGraphicFramePr>
        <p:xfrm>
          <a:off x="4914602" y="2708920"/>
          <a:ext cx="2825750" cy="457200"/>
        </p:xfrm>
        <a:graphic>
          <a:graphicData uri="http://schemas.openxmlformats.org/presentationml/2006/ole">
            <mc:AlternateContent xmlns:mc="http://schemas.openxmlformats.org/markup-compatibility/2006">
              <mc:Choice xmlns:v="urn:schemas-microsoft-com:vml" Requires="v">
                <p:oleObj spid="_x0000_s817597" name="Equation" r:id="rId9" imgW="1498320" imgH="241200" progId="Equation.DSMT4">
                  <p:embed/>
                </p:oleObj>
              </mc:Choice>
              <mc:Fallback>
                <p:oleObj name="Equation" r:id="rId9" imgW="1498320" imgH="241200" progId="Equation.DSMT4">
                  <p:embed/>
                  <p:pic>
                    <p:nvPicPr>
                      <p:cNvPr id="0" name="Picture 3"/>
                      <p:cNvPicPr>
                        <a:picLocks noChangeAspect="1" noChangeArrowheads="1"/>
                      </p:cNvPicPr>
                      <p:nvPr/>
                    </p:nvPicPr>
                    <p:blipFill>
                      <a:blip r:embed="rId10"/>
                      <a:srcRect/>
                      <a:stretch>
                        <a:fillRect/>
                      </a:stretch>
                    </p:blipFill>
                    <p:spPr bwMode="auto">
                      <a:xfrm>
                        <a:off x="4914602" y="2708920"/>
                        <a:ext cx="2825750"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72" name="Rectangle 24"/>
          <p:cNvSpPr>
            <a:spLocks noChangeArrowheads="1"/>
          </p:cNvSpPr>
          <p:nvPr/>
        </p:nvSpPr>
        <p:spPr bwMode="auto">
          <a:xfrm>
            <a:off x="1115616" y="3284984"/>
            <a:ext cx="7704856" cy="461963"/>
          </a:xfrm>
          <a:prstGeom prst="rect">
            <a:avLst/>
          </a:prstGeom>
          <a:noFill/>
          <a:ln w="9525">
            <a:noFill/>
            <a:miter lim="800000"/>
            <a:headEnd/>
            <a:tailEnd/>
          </a:ln>
          <a:effectLst/>
        </p:spPr>
        <p:txBody>
          <a:bodyPr wrap="square">
            <a:spAutoFit/>
          </a:bodyPr>
          <a:lstStyle/>
          <a:p>
            <a:r>
              <a:rPr lang="zh-CN" sz="2400" b="1" dirty="0">
                <a:solidFill>
                  <a:srgbClr val="FF0000"/>
                </a:solidFill>
                <a:latin typeface="+mj-ea"/>
                <a:ea typeface="+mj-ea"/>
              </a:rPr>
              <a:t>峰值功率受限</a:t>
            </a:r>
            <a:r>
              <a:rPr lang="zh-CN" sz="2400" b="1" dirty="0">
                <a:latin typeface="+mj-ea"/>
                <a:ea typeface="+mj-ea"/>
              </a:rPr>
              <a:t>：随机变量取值范围必须为有限值        。</a:t>
            </a:r>
          </a:p>
        </p:txBody>
      </p:sp>
      <p:graphicFrame>
        <p:nvGraphicFramePr>
          <p:cNvPr id="78873" name="Object 25"/>
          <p:cNvGraphicFramePr>
            <a:graphicFrameLocks noChangeAspect="1"/>
          </p:cNvGraphicFramePr>
          <p:nvPr>
            <p:extLst>
              <p:ext uri="{D42A27DB-BD31-4B8C-83A1-F6EECF244321}">
                <p14:modId xmlns:p14="http://schemas.microsoft.com/office/powerpoint/2010/main" val="1373777220"/>
              </p:ext>
            </p:extLst>
          </p:nvPr>
        </p:nvGraphicFramePr>
        <p:xfrm>
          <a:off x="7703618" y="3309044"/>
          <a:ext cx="687388" cy="407988"/>
        </p:xfrm>
        <a:graphic>
          <a:graphicData uri="http://schemas.openxmlformats.org/presentationml/2006/ole">
            <mc:AlternateContent xmlns:mc="http://schemas.openxmlformats.org/markup-compatibility/2006">
              <mc:Choice xmlns:v="urn:schemas-microsoft-com:vml" Requires="v">
                <p:oleObj spid="_x0000_s817598" name="Equation" r:id="rId11" imgW="342720" imgH="203040" progId="Equation.DSMT4">
                  <p:embed/>
                </p:oleObj>
              </mc:Choice>
              <mc:Fallback>
                <p:oleObj name="Equation" r:id="rId11" imgW="342720" imgH="203040" progId="Equation.DSMT4">
                  <p:embed/>
                  <p:pic>
                    <p:nvPicPr>
                      <p:cNvPr id="0" name="Picture 4"/>
                      <p:cNvPicPr>
                        <a:picLocks noChangeAspect="1" noChangeArrowheads="1"/>
                      </p:cNvPicPr>
                      <p:nvPr/>
                    </p:nvPicPr>
                    <p:blipFill>
                      <a:blip r:embed="rId12"/>
                      <a:srcRect/>
                      <a:stretch>
                        <a:fillRect/>
                      </a:stretch>
                    </p:blipFill>
                    <p:spPr bwMode="auto">
                      <a:xfrm>
                        <a:off x="7703618" y="3309044"/>
                        <a:ext cx="687388" cy="407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85</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8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9" grpId="0" animBg="1"/>
      <p:bldP spid="7887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lstStyle/>
          <a:p>
            <a:r>
              <a:rPr lang="zh-CN" altLang="zh-CN" dirty="0" smtClean="0"/>
              <a:t>峰值功率受限时的最大熵</a:t>
            </a:r>
            <a:r>
              <a:rPr lang="zh-CN" altLang="en-US" dirty="0" smtClean="0"/>
              <a:t>证明</a:t>
            </a:r>
            <a:endParaRPr lang="zh-CN" altLang="en-US" dirty="0"/>
          </a:p>
        </p:txBody>
      </p:sp>
      <p:graphicFrame>
        <p:nvGraphicFramePr>
          <p:cNvPr id="79875" name="Object 3"/>
          <p:cNvGraphicFramePr>
            <a:graphicFrameLocks noChangeAspect="1"/>
          </p:cNvGraphicFramePr>
          <p:nvPr>
            <p:extLst>
              <p:ext uri="{D42A27DB-BD31-4B8C-83A1-F6EECF244321}">
                <p14:modId xmlns:p14="http://schemas.microsoft.com/office/powerpoint/2010/main" val="99951231"/>
              </p:ext>
            </p:extLst>
          </p:nvPr>
        </p:nvGraphicFramePr>
        <p:xfrm>
          <a:off x="467544" y="1196752"/>
          <a:ext cx="5086350" cy="725488"/>
        </p:xfrm>
        <a:graphic>
          <a:graphicData uri="http://schemas.openxmlformats.org/presentationml/2006/ole">
            <mc:AlternateContent xmlns:mc="http://schemas.openxmlformats.org/markup-compatibility/2006">
              <mc:Choice xmlns:v="urn:schemas-microsoft-com:vml" Requires="v">
                <p:oleObj spid="_x0000_s880707" name="Equation" r:id="rId3" imgW="2311200" imgH="330120" progId="Equation.DSMT4">
                  <p:embed/>
                </p:oleObj>
              </mc:Choice>
              <mc:Fallback>
                <p:oleObj name="Equation" r:id="rId3" imgW="2311200" imgH="330120" progId="Equation.DSMT4">
                  <p:embed/>
                  <p:pic>
                    <p:nvPicPr>
                      <p:cNvPr id="0" name="Picture 2"/>
                      <p:cNvPicPr>
                        <a:picLocks noChangeAspect="1" noChangeArrowheads="1"/>
                      </p:cNvPicPr>
                      <p:nvPr/>
                    </p:nvPicPr>
                    <p:blipFill>
                      <a:blip r:embed="rId4"/>
                      <a:srcRect/>
                      <a:stretch>
                        <a:fillRect/>
                      </a:stretch>
                    </p:blipFill>
                    <p:spPr bwMode="auto">
                      <a:xfrm>
                        <a:off x="467544" y="1196752"/>
                        <a:ext cx="5086350" cy="725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6" name="Object 4"/>
          <p:cNvGraphicFramePr>
            <a:graphicFrameLocks noChangeAspect="1"/>
          </p:cNvGraphicFramePr>
          <p:nvPr>
            <p:extLst>
              <p:ext uri="{D42A27DB-BD31-4B8C-83A1-F6EECF244321}">
                <p14:modId xmlns:p14="http://schemas.microsoft.com/office/powerpoint/2010/main" val="1515294451"/>
              </p:ext>
            </p:extLst>
          </p:nvPr>
        </p:nvGraphicFramePr>
        <p:xfrm>
          <a:off x="5508104" y="1196752"/>
          <a:ext cx="3159125" cy="727075"/>
        </p:xfrm>
        <a:graphic>
          <a:graphicData uri="http://schemas.openxmlformats.org/presentationml/2006/ole">
            <mc:AlternateContent xmlns:mc="http://schemas.openxmlformats.org/markup-compatibility/2006">
              <mc:Choice xmlns:v="urn:schemas-microsoft-com:vml" Requires="v">
                <p:oleObj spid="_x0000_s880708" name="Equation" r:id="rId5" imgW="1434960" imgH="330120" progId="Equation.DSMT4">
                  <p:embed/>
                </p:oleObj>
              </mc:Choice>
              <mc:Fallback>
                <p:oleObj name="Equation" r:id="rId5" imgW="1434960" imgH="330120" progId="Equation.DSMT4">
                  <p:embed/>
                  <p:pic>
                    <p:nvPicPr>
                      <p:cNvPr id="0" name="Picture 3"/>
                      <p:cNvPicPr>
                        <a:picLocks noChangeAspect="1" noChangeArrowheads="1"/>
                      </p:cNvPicPr>
                      <p:nvPr/>
                    </p:nvPicPr>
                    <p:blipFill>
                      <a:blip r:embed="rId6"/>
                      <a:srcRect/>
                      <a:stretch>
                        <a:fillRect/>
                      </a:stretch>
                    </p:blipFill>
                    <p:spPr bwMode="auto">
                      <a:xfrm>
                        <a:off x="5508104" y="1196752"/>
                        <a:ext cx="3159125" cy="7270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7" name="Object 5"/>
          <p:cNvGraphicFramePr>
            <a:graphicFrameLocks noChangeAspect="1"/>
          </p:cNvGraphicFramePr>
          <p:nvPr>
            <p:extLst>
              <p:ext uri="{D42A27DB-BD31-4B8C-83A1-F6EECF244321}">
                <p14:modId xmlns:p14="http://schemas.microsoft.com/office/powerpoint/2010/main" val="2235812830"/>
              </p:ext>
            </p:extLst>
          </p:nvPr>
        </p:nvGraphicFramePr>
        <p:xfrm>
          <a:off x="1763688" y="2060848"/>
          <a:ext cx="3046413" cy="950912"/>
        </p:xfrm>
        <a:graphic>
          <a:graphicData uri="http://schemas.openxmlformats.org/presentationml/2006/ole">
            <mc:AlternateContent xmlns:mc="http://schemas.openxmlformats.org/markup-compatibility/2006">
              <mc:Choice xmlns:v="urn:schemas-microsoft-com:vml" Requires="v">
                <p:oleObj spid="_x0000_s880709" name="Equation" r:id="rId7" imgW="1384200" imgH="431640" progId="Equation.DSMT4">
                  <p:embed/>
                </p:oleObj>
              </mc:Choice>
              <mc:Fallback>
                <p:oleObj name="Equation" r:id="rId7" imgW="1384200" imgH="431640" progId="Equation.DSMT4">
                  <p:embed/>
                  <p:pic>
                    <p:nvPicPr>
                      <p:cNvPr id="0" name="Picture 4"/>
                      <p:cNvPicPr>
                        <a:picLocks noChangeAspect="1" noChangeArrowheads="1"/>
                      </p:cNvPicPr>
                      <p:nvPr/>
                    </p:nvPicPr>
                    <p:blipFill>
                      <a:blip r:embed="rId8"/>
                      <a:srcRect/>
                      <a:stretch>
                        <a:fillRect/>
                      </a:stretch>
                    </p:blipFill>
                    <p:spPr bwMode="auto">
                      <a:xfrm>
                        <a:off x="1763688" y="2060848"/>
                        <a:ext cx="3046413" cy="9509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8" name="Object 6"/>
          <p:cNvGraphicFramePr>
            <a:graphicFrameLocks noChangeAspect="1"/>
          </p:cNvGraphicFramePr>
          <p:nvPr>
            <p:extLst>
              <p:ext uri="{D42A27DB-BD31-4B8C-83A1-F6EECF244321}">
                <p14:modId xmlns:p14="http://schemas.microsoft.com/office/powerpoint/2010/main" val="4206140027"/>
              </p:ext>
            </p:extLst>
          </p:nvPr>
        </p:nvGraphicFramePr>
        <p:xfrm>
          <a:off x="4860032" y="2060848"/>
          <a:ext cx="4056063" cy="950913"/>
        </p:xfrm>
        <a:graphic>
          <a:graphicData uri="http://schemas.openxmlformats.org/presentationml/2006/ole">
            <mc:AlternateContent xmlns:mc="http://schemas.openxmlformats.org/markup-compatibility/2006">
              <mc:Choice xmlns:v="urn:schemas-microsoft-com:vml" Requires="v">
                <p:oleObj spid="_x0000_s880710" name="Equation" r:id="rId9" imgW="1841400" imgH="431640" progId="Equation.DSMT4">
                  <p:embed/>
                </p:oleObj>
              </mc:Choice>
              <mc:Fallback>
                <p:oleObj name="Equation" r:id="rId9" imgW="1841400" imgH="431640" progId="Equation.DSMT4">
                  <p:embed/>
                  <p:pic>
                    <p:nvPicPr>
                      <p:cNvPr id="0" name="Picture 5"/>
                      <p:cNvPicPr>
                        <a:picLocks noChangeAspect="1" noChangeArrowheads="1"/>
                      </p:cNvPicPr>
                      <p:nvPr/>
                    </p:nvPicPr>
                    <p:blipFill>
                      <a:blip r:embed="rId10"/>
                      <a:srcRect/>
                      <a:stretch>
                        <a:fillRect/>
                      </a:stretch>
                    </p:blipFill>
                    <p:spPr bwMode="auto">
                      <a:xfrm>
                        <a:off x="4860032" y="2060848"/>
                        <a:ext cx="4056063" cy="9509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0"/>
          <p:cNvGrpSpPr>
            <a:grpSpLocks/>
          </p:cNvGrpSpPr>
          <p:nvPr/>
        </p:nvGrpSpPr>
        <p:grpSpPr bwMode="auto">
          <a:xfrm>
            <a:off x="755576" y="3068960"/>
            <a:ext cx="5688013" cy="950913"/>
            <a:chOff x="-1" y="0"/>
            <a:chExt cx="3583" cy="599"/>
          </a:xfrm>
        </p:grpSpPr>
        <p:graphicFrame>
          <p:nvGraphicFramePr>
            <p:cNvPr id="79893" name="Object 21"/>
            <p:cNvGraphicFramePr>
              <a:graphicFrameLocks noChangeAspect="1"/>
            </p:cNvGraphicFramePr>
            <p:nvPr>
              <p:extLst>
                <p:ext uri="{D42A27DB-BD31-4B8C-83A1-F6EECF244321}">
                  <p14:modId xmlns:p14="http://schemas.microsoft.com/office/powerpoint/2010/main" val="1018921108"/>
                </p:ext>
              </p:extLst>
            </p:nvPr>
          </p:nvGraphicFramePr>
          <p:xfrm>
            <a:off x="-1" y="0"/>
            <a:ext cx="2589" cy="599"/>
          </p:xfrm>
          <a:graphic>
            <a:graphicData uri="http://schemas.openxmlformats.org/presentationml/2006/ole">
              <mc:AlternateContent xmlns:mc="http://schemas.openxmlformats.org/markup-compatibility/2006">
                <mc:Choice xmlns:v="urn:schemas-microsoft-com:vml" Requires="v">
                  <p:oleObj spid="_x0000_s880711" name="Equation" r:id="rId11" imgW="1866600" imgH="431640" progId="Equation.DSMT4">
                    <p:embed/>
                  </p:oleObj>
                </mc:Choice>
                <mc:Fallback>
                  <p:oleObj name="Equation" r:id="rId11" imgW="1866600" imgH="431640" progId="Equation.DSMT4">
                    <p:embed/>
                    <p:pic>
                      <p:nvPicPr>
                        <p:cNvPr id="0" name="Picture 10"/>
                        <p:cNvPicPr>
                          <a:picLocks noChangeAspect="1" noChangeArrowheads="1"/>
                        </p:cNvPicPr>
                        <p:nvPr/>
                      </p:nvPicPr>
                      <p:blipFill>
                        <a:blip r:embed="rId12"/>
                        <a:srcRect/>
                        <a:stretch>
                          <a:fillRect/>
                        </a:stretch>
                      </p:blipFill>
                      <p:spPr bwMode="auto">
                        <a:xfrm>
                          <a:off x="-1" y="0"/>
                          <a:ext cx="2589" cy="5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94" name="Rectangle 22"/>
            <p:cNvSpPr>
              <a:spLocks noChangeArrowheads="1"/>
            </p:cNvSpPr>
            <p:nvPr/>
          </p:nvSpPr>
          <p:spPr bwMode="auto">
            <a:xfrm>
              <a:off x="2584" y="66"/>
              <a:ext cx="998" cy="523"/>
            </a:xfrm>
            <a:prstGeom prst="rect">
              <a:avLst/>
            </a:prstGeom>
            <a:noFill/>
            <a:ln w="9525">
              <a:noFill/>
              <a:miter lim="800000"/>
              <a:headEnd/>
              <a:tailEnd/>
            </a:ln>
            <a:effectLst/>
          </p:spPr>
          <p:txBody>
            <a:bodyPr wrap="square">
              <a:spAutoFit/>
            </a:bodyPr>
            <a:lstStyle/>
            <a:p>
              <a:r>
                <a:rPr lang="zh-CN" sz="2400" b="1" dirty="0" smtClean="0">
                  <a:solidFill>
                    <a:srgbClr val="FF0000"/>
                  </a:solidFill>
                  <a:latin typeface="+mj-ea"/>
                  <a:ea typeface="+mj-ea"/>
                </a:rPr>
                <a:t>分母</a:t>
              </a:r>
              <a:r>
                <a:rPr lang="zh-CN" sz="2400" b="1" dirty="0">
                  <a:solidFill>
                    <a:srgbClr val="FF0000"/>
                  </a:solidFill>
                  <a:latin typeface="+mj-ea"/>
                  <a:ea typeface="+mj-ea"/>
                </a:rPr>
                <a:t>两项颠倒</a:t>
              </a:r>
              <a:r>
                <a:rPr lang="zh-CN" sz="2400" b="1" dirty="0" smtClean="0">
                  <a:solidFill>
                    <a:srgbClr val="FF0000"/>
                  </a:solidFill>
                  <a:latin typeface="+mj-ea"/>
                  <a:ea typeface="+mj-ea"/>
                </a:rPr>
                <a:t>位置</a:t>
              </a:r>
              <a:endParaRPr lang="zh-CN" altLang="zh-CN" sz="2400" b="1" dirty="0">
                <a:solidFill>
                  <a:srgbClr val="FF0000"/>
                </a:solidFill>
                <a:latin typeface="+mj-ea"/>
                <a:ea typeface="+mj-ea"/>
              </a:endParaRPr>
            </a:p>
          </p:txBody>
        </p:sp>
      </p:grpSp>
      <p:sp>
        <p:nvSpPr>
          <p:cNvPr id="35" name="Rectangle 22"/>
          <p:cNvSpPr>
            <a:spLocks noChangeArrowheads="1"/>
          </p:cNvSpPr>
          <p:nvPr/>
        </p:nvSpPr>
        <p:spPr bwMode="auto">
          <a:xfrm>
            <a:off x="7524328" y="3284984"/>
            <a:ext cx="1475656" cy="461665"/>
          </a:xfrm>
          <a:prstGeom prst="rect">
            <a:avLst/>
          </a:prstGeom>
          <a:noFill/>
          <a:ln w="9525">
            <a:noFill/>
            <a:miter lim="800000"/>
            <a:headEnd/>
            <a:tailEnd/>
          </a:ln>
          <a:effectLst/>
        </p:spPr>
        <p:txBody>
          <a:bodyPr wrap="square">
            <a:spAutoFit/>
          </a:bodyPr>
          <a:lstStyle/>
          <a:p>
            <a:r>
              <a:rPr lang="zh-CN" altLang="en-US" sz="2400" b="1" dirty="0" smtClean="0">
                <a:solidFill>
                  <a:srgbClr val="FF0000"/>
                </a:solidFill>
                <a:latin typeface="+mj-ea"/>
                <a:ea typeface="+mj-ea"/>
              </a:rPr>
              <a:t>均匀分布</a:t>
            </a:r>
            <a:endParaRPr lang="zh-CN" altLang="zh-CN" sz="2400" b="1" dirty="0">
              <a:solidFill>
                <a:srgbClr val="FF0000"/>
              </a:solidFill>
              <a:latin typeface="+mj-ea"/>
              <a:ea typeface="+mj-ea"/>
            </a:endParaRPr>
          </a:p>
        </p:txBody>
      </p:sp>
      <p:sp>
        <p:nvSpPr>
          <p:cNvPr id="36" name="Line 30"/>
          <p:cNvSpPr>
            <a:spLocks noChangeShapeType="1"/>
          </p:cNvSpPr>
          <p:nvPr/>
        </p:nvSpPr>
        <p:spPr bwMode="auto">
          <a:xfrm flipH="1">
            <a:off x="1475656" y="1844824"/>
            <a:ext cx="216024" cy="216024"/>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solidFill>
                <a:srgbClr val="FF0000"/>
              </a:solidFill>
              <a:latin typeface="+mj-ea"/>
              <a:ea typeface="+mj-ea"/>
            </a:endParaRPr>
          </a:p>
        </p:txBody>
      </p:sp>
      <p:cxnSp>
        <p:nvCxnSpPr>
          <p:cNvPr id="38" name="直接连接符 37"/>
          <p:cNvCxnSpPr/>
          <p:nvPr/>
        </p:nvCxnSpPr>
        <p:spPr>
          <a:xfrm>
            <a:off x="1403648" y="1844824"/>
            <a:ext cx="720080" cy="0"/>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40" name="Object 29"/>
          <p:cNvGraphicFramePr>
            <a:graphicFrameLocks noChangeAspect="1"/>
          </p:cNvGraphicFramePr>
          <p:nvPr>
            <p:extLst>
              <p:ext uri="{D42A27DB-BD31-4B8C-83A1-F6EECF244321}">
                <p14:modId xmlns:p14="http://schemas.microsoft.com/office/powerpoint/2010/main" val="4235683003"/>
              </p:ext>
            </p:extLst>
          </p:nvPr>
        </p:nvGraphicFramePr>
        <p:xfrm>
          <a:off x="7452741" y="3573016"/>
          <a:ext cx="1655763" cy="815975"/>
        </p:xfrm>
        <a:graphic>
          <a:graphicData uri="http://schemas.openxmlformats.org/presentationml/2006/ole">
            <mc:AlternateContent xmlns:mc="http://schemas.openxmlformats.org/markup-compatibility/2006">
              <mc:Choice xmlns:v="urn:schemas-microsoft-com:vml" Requires="v">
                <p:oleObj spid="_x0000_s880712" name="Equation" r:id="rId13" imgW="825480" imgH="406080" progId="Equation.DSMT4">
                  <p:embed/>
                </p:oleObj>
              </mc:Choice>
              <mc:Fallback>
                <p:oleObj name="Equation" r:id="rId13" imgW="825480" imgH="406080" progId="Equation.DSMT4">
                  <p:embed/>
                  <p:pic>
                    <p:nvPicPr>
                      <p:cNvPr id="0" name="Picture 15"/>
                      <p:cNvPicPr>
                        <a:picLocks noChangeAspect="1" noChangeArrowheads="1"/>
                      </p:cNvPicPr>
                      <p:nvPr/>
                    </p:nvPicPr>
                    <p:blipFill>
                      <a:blip r:embed="rId14"/>
                      <a:srcRect/>
                      <a:stretch>
                        <a:fillRect/>
                      </a:stretch>
                    </p:blipFill>
                    <p:spPr bwMode="auto">
                      <a:xfrm>
                        <a:off x="7452741" y="3573016"/>
                        <a:ext cx="1655763" cy="8159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22"/>
          <p:cNvSpPr>
            <a:spLocks noChangeArrowheads="1"/>
          </p:cNvSpPr>
          <p:nvPr/>
        </p:nvSpPr>
        <p:spPr bwMode="auto">
          <a:xfrm>
            <a:off x="6156176" y="692696"/>
            <a:ext cx="2088232" cy="461665"/>
          </a:xfrm>
          <a:prstGeom prst="rect">
            <a:avLst/>
          </a:prstGeom>
          <a:noFill/>
          <a:ln w="9525">
            <a:noFill/>
            <a:miter lim="800000"/>
            <a:headEnd/>
            <a:tailEnd/>
          </a:ln>
          <a:effectLst/>
        </p:spPr>
        <p:txBody>
          <a:bodyPr wrap="square">
            <a:spAutoFit/>
          </a:bodyPr>
          <a:lstStyle/>
          <a:p>
            <a:r>
              <a:rPr lang="zh-CN" altLang="en-US" sz="2400" b="1" dirty="0" smtClean="0">
                <a:solidFill>
                  <a:srgbClr val="FF0000"/>
                </a:solidFill>
                <a:latin typeface="+mj-ea"/>
                <a:ea typeface="+mj-ea"/>
              </a:rPr>
              <a:t>峰值功率受限</a:t>
            </a:r>
            <a:endParaRPr lang="zh-CN" altLang="zh-CN" sz="2400" b="1" dirty="0">
              <a:solidFill>
                <a:srgbClr val="FF0000"/>
              </a:solidFill>
              <a:latin typeface="+mj-ea"/>
              <a:ea typeface="+mj-ea"/>
            </a:endParaRPr>
          </a:p>
        </p:txBody>
      </p:sp>
      <p:sp>
        <p:nvSpPr>
          <p:cNvPr id="42" name="Line 30"/>
          <p:cNvSpPr>
            <a:spLocks noChangeShapeType="1"/>
          </p:cNvSpPr>
          <p:nvPr/>
        </p:nvSpPr>
        <p:spPr bwMode="auto">
          <a:xfrm flipH="1">
            <a:off x="6372200" y="1052736"/>
            <a:ext cx="216024" cy="216024"/>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solidFill>
                <a:srgbClr val="FF0000"/>
              </a:solidFill>
              <a:latin typeface="+mj-ea"/>
              <a:ea typeface="+mj-ea"/>
            </a:endParaRPr>
          </a:p>
        </p:txBody>
      </p:sp>
      <p:sp>
        <p:nvSpPr>
          <p:cNvPr id="43" name="Line 30"/>
          <p:cNvSpPr>
            <a:spLocks noChangeShapeType="1"/>
          </p:cNvSpPr>
          <p:nvPr/>
        </p:nvSpPr>
        <p:spPr bwMode="auto">
          <a:xfrm flipH="1">
            <a:off x="8100392" y="3068960"/>
            <a:ext cx="0" cy="288032"/>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solidFill>
                <a:srgbClr val="FF0000"/>
              </a:solidFill>
              <a:latin typeface="+mj-ea"/>
              <a:ea typeface="+mj-ea"/>
            </a:endParaRPr>
          </a:p>
        </p:txBody>
      </p:sp>
      <p:cxnSp>
        <p:nvCxnSpPr>
          <p:cNvPr id="44" name="直接连接符 43"/>
          <p:cNvCxnSpPr/>
          <p:nvPr/>
        </p:nvCxnSpPr>
        <p:spPr>
          <a:xfrm>
            <a:off x="7812360" y="3068960"/>
            <a:ext cx="720080" cy="0"/>
          </a:xfrm>
          <a:prstGeom prst="line">
            <a:avLst/>
          </a:prstGeom>
        </p:spPr>
        <p:style>
          <a:lnRef idx="3">
            <a:schemeClr val="accent5"/>
          </a:lnRef>
          <a:fillRef idx="0">
            <a:schemeClr val="accent5"/>
          </a:fillRef>
          <a:effectRef idx="2">
            <a:schemeClr val="accent5"/>
          </a:effectRef>
          <a:fontRef idx="minor">
            <a:schemeClr val="tx1"/>
          </a:fontRef>
        </p:style>
      </p:cxnSp>
      <p:sp>
        <p:nvSpPr>
          <p:cNvPr id="45" name="Rectangle 22"/>
          <p:cNvSpPr>
            <a:spLocks noChangeArrowheads="1"/>
          </p:cNvSpPr>
          <p:nvPr/>
        </p:nvSpPr>
        <p:spPr bwMode="auto">
          <a:xfrm>
            <a:off x="323528" y="2060848"/>
            <a:ext cx="1512167" cy="461962"/>
          </a:xfrm>
          <a:prstGeom prst="rect">
            <a:avLst/>
          </a:prstGeom>
          <a:noFill/>
          <a:ln w="9525">
            <a:noFill/>
            <a:miter lim="800000"/>
            <a:headEnd/>
            <a:tailEnd/>
          </a:ln>
          <a:effectLst/>
        </p:spPr>
        <p:txBody>
          <a:bodyPr wrap="square">
            <a:spAutoFit/>
          </a:bodyPr>
          <a:lstStyle/>
          <a:p>
            <a:r>
              <a:rPr lang="zh-CN" altLang="en-US" sz="2400" b="1" dirty="0" smtClean="0">
                <a:solidFill>
                  <a:srgbClr val="FF0000"/>
                </a:solidFill>
                <a:latin typeface="+mj-ea"/>
                <a:ea typeface="+mj-ea"/>
              </a:rPr>
              <a:t>任意分布</a:t>
            </a:r>
            <a:endParaRPr lang="zh-CN" altLang="zh-CN" sz="2400" b="1" dirty="0">
              <a:solidFill>
                <a:srgbClr val="FF0000"/>
              </a:solidFill>
              <a:latin typeface="+mj-ea"/>
              <a:ea typeface="+mj-ea"/>
            </a:endParaRPr>
          </a:p>
        </p:txBody>
      </p:sp>
      <p:graphicFrame>
        <p:nvGraphicFramePr>
          <p:cNvPr id="820240" name="Object 16"/>
          <p:cNvGraphicFramePr>
            <a:graphicFrameLocks noChangeAspect="1"/>
          </p:cNvGraphicFramePr>
          <p:nvPr>
            <p:extLst>
              <p:ext uri="{D42A27DB-BD31-4B8C-83A1-F6EECF244321}">
                <p14:modId xmlns:p14="http://schemas.microsoft.com/office/powerpoint/2010/main" val="2855902729"/>
              </p:ext>
            </p:extLst>
          </p:nvPr>
        </p:nvGraphicFramePr>
        <p:xfrm>
          <a:off x="395536" y="4077072"/>
          <a:ext cx="6122987" cy="952500"/>
        </p:xfrm>
        <a:graphic>
          <a:graphicData uri="http://schemas.openxmlformats.org/presentationml/2006/ole">
            <mc:AlternateContent xmlns:mc="http://schemas.openxmlformats.org/markup-compatibility/2006">
              <mc:Choice xmlns:v="urn:schemas-microsoft-com:vml" Requires="v">
                <p:oleObj spid="_x0000_s880713" name="Equation" r:id="rId15" imgW="2781000" imgH="431640" progId="Equation.DSMT4">
                  <p:embed/>
                </p:oleObj>
              </mc:Choice>
              <mc:Fallback>
                <p:oleObj name="Equation" r:id="rId15" imgW="2781000" imgH="431640" progId="Equation.DSMT4">
                  <p:embed/>
                  <p:pic>
                    <p:nvPicPr>
                      <p:cNvPr id="0" name="Picture 16"/>
                      <p:cNvPicPr>
                        <a:picLocks noChangeAspect="1" noChangeArrowheads="1"/>
                      </p:cNvPicPr>
                      <p:nvPr/>
                    </p:nvPicPr>
                    <p:blipFill>
                      <a:blip r:embed="rId16"/>
                      <a:srcRect/>
                      <a:stretch>
                        <a:fillRect/>
                      </a:stretch>
                    </p:blipFill>
                    <p:spPr bwMode="auto">
                      <a:xfrm>
                        <a:off x="395536" y="4077072"/>
                        <a:ext cx="6122987" cy="952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25"/>
          <p:cNvGraphicFramePr>
            <a:graphicFrameLocks noChangeAspect="1"/>
          </p:cNvGraphicFramePr>
          <p:nvPr>
            <p:extLst>
              <p:ext uri="{D42A27DB-BD31-4B8C-83A1-F6EECF244321}">
                <p14:modId xmlns:p14="http://schemas.microsoft.com/office/powerpoint/2010/main" val="1398876597"/>
              </p:ext>
            </p:extLst>
          </p:nvPr>
        </p:nvGraphicFramePr>
        <p:xfrm>
          <a:off x="395536" y="5301208"/>
          <a:ext cx="5648325" cy="952500"/>
        </p:xfrm>
        <a:graphic>
          <a:graphicData uri="http://schemas.openxmlformats.org/presentationml/2006/ole">
            <mc:AlternateContent xmlns:mc="http://schemas.openxmlformats.org/markup-compatibility/2006">
              <mc:Choice xmlns:v="urn:schemas-microsoft-com:vml" Requires="v">
                <p:oleObj spid="_x0000_s880714" name="Equation" r:id="rId17" imgW="2565360" imgH="431640" progId="Equation.DSMT4">
                  <p:embed/>
                </p:oleObj>
              </mc:Choice>
              <mc:Fallback>
                <p:oleObj name="Equation" r:id="rId17" imgW="2565360" imgH="431640" progId="Equation.DSMT4">
                  <p:embed/>
                  <p:pic>
                    <p:nvPicPr>
                      <p:cNvPr id="0" name="Picture 17"/>
                      <p:cNvPicPr>
                        <a:picLocks noChangeAspect="1" noChangeArrowheads="1"/>
                      </p:cNvPicPr>
                      <p:nvPr/>
                    </p:nvPicPr>
                    <p:blipFill>
                      <a:blip r:embed="rId18"/>
                      <a:srcRect/>
                      <a:stretch>
                        <a:fillRect/>
                      </a:stretch>
                    </p:blipFill>
                    <p:spPr bwMode="auto">
                      <a:xfrm>
                        <a:off x="395536" y="5301208"/>
                        <a:ext cx="5648325" cy="952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Line 28"/>
          <p:cNvSpPr>
            <a:spLocks noChangeShapeType="1"/>
          </p:cNvSpPr>
          <p:nvPr/>
        </p:nvSpPr>
        <p:spPr bwMode="auto">
          <a:xfrm>
            <a:off x="2355180" y="5140052"/>
            <a:ext cx="685800" cy="0"/>
          </a:xfrm>
          <a:prstGeom prst="line">
            <a:avLst/>
          </a:prstGeom>
          <a:noFill/>
          <a:ln w="25400" cmpd="sng">
            <a:solidFill>
              <a:srgbClr val="FF0000"/>
            </a:solidFill>
            <a:round/>
            <a:headEnd/>
            <a:tailEnd/>
          </a:ln>
          <a:effectLst/>
        </p:spPr>
        <p:txBody>
          <a:bodyPr/>
          <a:lstStyle/>
          <a:p>
            <a:endParaRPr lang="zh-CN" altLang="en-US" sz="2400" b="1">
              <a:solidFill>
                <a:srgbClr val="FF0000"/>
              </a:solidFill>
              <a:latin typeface="+mj-ea"/>
              <a:ea typeface="+mj-ea"/>
            </a:endParaRPr>
          </a:p>
        </p:txBody>
      </p:sp>
      <p:sp>
        <p:nvSpPr>
          <p:cNvPr id="50" name="Rectangle 32"/>
          <p:cNvSpPr>
            <a:spLocks noChangeArrowheads="1"/>
          </p:cNvSpPr>
          <p:nvPr/>
        </p:nvSpPr>
        <p:spPr bwMode="auto">
          <a:xfrm>
            <a:off x="2915816" y="4869160"/>
            <a:ext cx="1584176" cy="461963"/>
          </a:xfrm>
          <a:prstGeom prst="rect">
            <a:avLst/>
          </a:prstGeom>
          <a:noFill/>
          <a:ln w="9525">
            <a:noFill/>
            <a:miter lim="800000"/>
            <a:headEnd/>
            <a:tailEnd/>
          </a:ln>
          <a:effectLst/>
        </p:spPr>
        <p:txBody>
          <a:bodyPr wrap="square">
            <a:spAutoFit/>
          </a:bodyPr>
          <a:lstStyle/>
          <a:p>
            <a:r>
              <a:rPr lang="zh-CN" sz="2400" b="1" dirty="0">
                <a:solidFill>
                  <a:srgbClr val="FF0000"/>
                </a:solidFill>
                <a:latin typeface="+mj-ea"/>
                <a:ea typeface="+mj-ea"/>
              </a:rPr>
              <a:t>为</a:t>
            </a:r>
            <a:r>
              <a:rPr lang="zh-CN" sz="2400" b="1" dirty="0" smtClean="0">
                <a:solidFill>
                  <a:srgbClr val="FF0000"/>
                </a:solidFill>
                <a:latin typeface="+mj-ea"/>
                <a:ea typeface="+mj-ea"/>
              </a:rPr>
              <a:t>常数</a:t>
            </a:r>
            <a:endParaRPr lang="zh-CN" altLang="zh-CN" sz="2400" b="1" dirty="0">
              <a:solidFill>
                <a:srgbClr val="FF0000"/>
              </a:solidFill>
              <a:latin typeface="+mj-ea"/>
              <a:ea typeface="+mj-ea"/>
            </a:endParaRPr>
          </a:p>
        </p:txBody>
      </p:sp>
      <p:graphicFrame>
        <p:nvGraphicFramePr>
          <p:cNvPr id="51" name="Object 27"/>
          <p:cNvGraphicFramePr>
            <a:graphicFrameLocks noChangeAspect="1"/>
          </p:cNvGraphicFramePr>
          <p:nvPr>
            <p:extLst>
              <p:ext uri="{D42A27DB-BD31-4B8C-83A1-F6EECF244321}">
                <p14:modId xmlns:p14="http://schemas.microsoft.com/office/powerpoint/2010/main" val="3644054046"/>
              </p:ext>
            </p:extLst>
          </p:nvPr>
        </p:nvGraphicFramePr>
        <p:xfrm>
          <a:off x="6300192" y="4869160"/>
          <a:ext cx="1477963" cy="355600"/>
        </p:xfrm>
        <a:graphic>
          <a:graphicData uri="http://schemas.openxmlformats.org/presentationml/2006/ole">
            <mc:AlternateContent xmlns:mc="http://schemas.openxmlformats.org/markup-compatibility/2006">
              <mc:Choice xmlns:v="urn:schemas-microsoft-com:vml" Requires="v">
                <p:oleObj spid="_x0000_s880715" name="Equation" r:id="rId19" imgW="736560" imgH="177480" progId="Equation.DSMT4">
                  <p:embed/>
                </p:oleObj>
              </mc:Choice>
              <mc:Fallback>
                <p:oleObj name="Equation" r:id="rId19" imgW="736560" imgH="177480" progId="Equation.DSMT4">
                  <p:embed/>
                  <p:pic>
                    <p:nvPicPr>
                      <p:cNvPr id="0" name="Picture 18"/>
                      <p:cNvPicPr>
                        <a:picLocks noChangeAspect="1" noChangeArrowheads="1"/>
                      </p:cNvPicPr>
                      <p:nvPr/>
                    </p:nvPicPr>
                    <p:blipFill>
                      <a:blip r:embed="rId20"/>
                      <a:srcRect/>
                      <a:stretch>
                        <a:fillRect/>
                      </a:stretch>
                    </p:blipFill>
                    <p:spPr bwMode="auto">
                      <a:xfrm>
                        <a:off x="6300192" y="4869160"/>
                        <a:ext cx="1477963" cy="355600"/>
                      </a:xfrm>
                      <a:prstGeom prst="rect">
                        <a:avLst/>
                      </a:prstGeom>
                      <a:noFill/>
                      <a:ln w="25400">
                        <a:solidFill>
                          <a:srgbClr val="7030A0"/>
                        </a:solidFill>
                        <a:miter lim="800000"/>
                        <a:headEnd/>
                        <a:tailEnd/>
                      </a:ln>
                      <a:effectLst/>
                      <a:extLst/>
                    </p:spPr>
                  </p:pic>
                </p:oleObj>
              </mc:Fallback>
            </mc:AlternateContent>
          </a:graphicData>
        </a:graphic>
      </p:graphicFrame>
      <p:graphicFrame>
        <p:nvGraphicFramePr>
          <p:cNvPr id="52" name="Object 9"/>
          <p:cNvGraphicFramePr>
            <a:graphicFrameLocks noChangeAspect="1"/>
          </p:cNvGraphicFramePr>
          <p:nvPr>
            <p:extLst>
              <p:ext uri="{D42A27DB-BD31-4B8C-83A1-F6EECF244321}">
                <p14:modId xmlns:p14="http://schemas.microsoft.com/office/powerpoint/2010/main" val="2846053837"/>
              </p:ext>
            </p:extLst>
          </p:nvPr>
        </p:nvGraphicFramePr>
        <p:xfrm>
          <a:off x="6156176" y="5517232"/>
          <a:ext cx="1700213" cy="446088"/>
        </p:xfrm>
        <a:graphic>
          <a:graphicData uri="http://schemas.openxmlformats.org/presentationml/2006/ole">
            <mc:AlternateContent xmlns:mc="http://schemas.openxmlformats.org/markup-compatibility/2006">
              <mc:Choice xmlns:v="urn:schemas-microsoft-com:vml" Requires="v">
                <p:oleObj spid="_x0000_s880716" name="Equation" r:id="rId21" imgW="774360" imgH="203040" progId="Equation.DSMT4">
                  <p:embed/>
                </p:oleObj>
              </mc:Choice>
              <mc:Fallback>
                <p:oleObj name="Equation" r:id="rId21" imgW="774360" imgH="203040" progId="Equation.DSMT4">
                  <p:embed/>
                  <p:pic>
                    <p:nvPicPr>
                      <p:cNvPr id="0" name="Picture 19"/>
                      <p:cNvPicPr>
                        <a:picLocks noChangeAspect="1" noChangeArrowheads="1"/>
                      </p:cNvPicPr>
                      <p:nvPr/>
                    </p:nvPicPr>
                    <p:blipFill>
                      <a:blip r:embed="rId22"/>
                      <a:srcRect/>
                      <a:stretch>
                        <a:fillRect/>
                      </a:stretch>
                    </p:blipFill>
                    <p:spPr bwMode="auto">
                      <a:xfrm>
                        <a:off x="6156176" y="5517232"/>
                        <a:ext cx="1700213"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12"/>
          <p:cNvGraphicFramePr>
            <a:graphicFrameLocks noChangeAspect="1"/>
          </p:cNvGraphicFramePr>
          <p:nvPr>
            <p:extLst>
              <p:ext uri="{D42A27DB-BD31-4B8C-83A1-F6EECF244321}">
                <p14:modId xmlns:p14="http://schemas.microsoft.com/office/powerpoint/2010/main" val="829406110"/>
              </p:ext>
            </p:extLst>
          </p:nvPr>
        </p:nvGraphicFramePr>
        <p:xfrm>
          <a:off x="6156176" y="6093296"/>
          <a:ext cx="2179637" cy="558800"/>
        </p:xfrm>
        <a:graphic>
          <a:graphicData uri="http://schemas.openxmlformats.org/presentationml/2006/ole">
            <mc:AlternateContent xmlns:mc="http://schemas.openxmlformats.org/markup-compatibility/2006">
              <mc:Choice xmlns:v="urn:schemas-microsoft-com:vml" Requires="v">
                <p:oleObj spid="_x0000_s880717" name="Equation" r:id="rId23" imgW="990360" imgH="253800" progId="Equation.DSMT4">
                  <p:embed/>
                </p:oleObj>
              </mc:Choice>
              <mc:Fallback>
                <p:oleObj name="Equation" r:id="rId23" imgW="990360" imgH="253800" progId="Equation.DSMT4">
                  <p:embed/>
                  <p:pic>
                    <p:nvPicPr>
                      <p:cNvPr id="0" name="Picture 20"/>
                      <p:cNvPicPr>
                        <a:picLocks noChangeAspect="1" noChangeArrowheads="1"/>
                      </p:cNvPicPr>
                      <p:nvPr/>
                    </p:nvPicPr>
                    <p:blipFill>
                      <a:blip r:embed="rId24"/>
                      <a:srcRect/>
                      <a:stretch>
                        <a:fillRect/>
                      </a:stretch>
                    </p:blipFill>
                    <p:spPr bwMode="auto">
                      <a:xfrm>
                        <a:off x="6156176" y="6093296"/>
                        <a:ext cx="2179637" cy="558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8" name="Group 16"/>
          <p:cNvGrpSpPr>
            <a:grpSpLocks/>
          </p:cNvGrpSpPr>
          <p:nvPr/>
        </p:nvGrpSpPr>
        <p:grpSpPr bwMode="auto">
          <a:xfrm>
            <a:off x="2438400" y="6187777"/>
            <a:ext cx="3670300" cy="409575"/>
            <a:chOff x="0" y="0"/>
            <a:chExt cx="2312" cy="258"/>
          </a:xfrm>
        </p:grpSpPr>
        <p:sp>
          <p:nvSpPr>
            <p:cNvPr id="59" name="Line 17"/>
            <p:cNvSpPr>
              <a:spLocks noChangeShapeType="1"/>
            </p:cNvSpPr>
            <p:nvPr/>
          </p:nvSpPr>
          <p:spPr bwMode="auto">
            <a:xfrm>
              <a:off x="0" y="0"/>
              <a:ext cx="2312" cy="0"/>
            </a:xfrm>
            <a:prstGeom prst="line">
              <a:avLst/>
            </a:prstGeom>
            <a:noFill/>
            <a:ln w="25400" cmpd="sng">
              <a:solidFill>
                <a:srgbClr val="FF0000"/>
              </a:solidFill>
              <a:round/>
              <a:headEnd/>
              <a:tailEnd/>
            </a:ln>
            <a:effectLst/>
          </p:spPr>
          <p:txBody>
            <a:bodyPr/>
            <a:lstStyle/>
            <a:p>
              <a:endParaRPr lang="zh-CN" altLang="en-US" sz="2400" b="1">
                <a:solidFill>
                  <a:srgbClr val="FF0000"/>
                </a:solidFill>
                <a:latin typeface="+mj-ea"/>
                <a:ea typeface="+mj-ea"/>
              </a:endParaRPr>
            </a:p>
          </p:txBody>
        </p:sp>
        <p:sp>
          <p:nvSpPr>
            <p:cNvPr id="60" name="Line 18"/>
            <p:cNvSpPr>
              <a:spLocks noChangeShapeType="1"/>
            </p:cNvSpPr>
            <p:nvPr/>
          </p:nvSpPr>
          <p:spPr bwMode="auto">
            <a:xfrm>
              <a:off x="1163" y="31"/>
              <a:ext cx="88" cy="88"/>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solidFill>
                  <a:srgbClr val="FF0000"/>
                </a:solidFill>
                <a:latin typeface="+mj-ea"/>
                <a:ea typeface="+mj-ea"/>
              </a:endParaRPr>
            </a:p>
          </p:txBody>
        </p:sp>
        <p:graphicFrame>
          <p:nvGraphicFramePr>
            <p:cNvPr id="61" name="Object 19"/>
            <p:cNvGraphicFramePr>
              <a:graphicFrameLocks noChangeAspect="1"/>
            </p:cNvGraphicFramePr>
            <p:nvPr>
              <p:extLst>
                <p:ext uri="{D42A27DB-BD31-4B8C-83A1-F6EECF244321}">
                  <p14:modId xmlns:p14="http://schemas.microsoft.com/office/powerpoint/2010/main" val="3088570631"/>
                </p:ext>
              </p:extLst>
            </p:nvPr>
          </p:nvGraphicFramePr>
          <p:xfrm>
            <a:off x="1344" y="12"/>
            <a:ext cx="334" cy="246"/>
          </p:xfrm>
          <a:graphic>
            <a:graphicData uri="http://schemas.openxmlformats.org/presentationml/2006/ole">
              <mc:AlternateContent xmlns:mc="http://schemas.openxmlformats.org/markup-compatibility/2006">
                <mc:Choice xmlns:v="urn:schemas-microsoft-com:vml" Requires="v">
                  <p:oleObj spid="_x0000_s880718" name="Equation" r:id="rId25" imgW="241200" imgH="177480" progId="Equation.DSMT4">
                    <p:embed/>
                  </p:oleObj>
                </mc:Choice>
                <mc:Fallback>
                  <p:oleObj name="Equation" r:id="rId25" imgW="241200" imgH="177480" progId="Equation.DSMT4">
                    <p:embed/>
                    <p:pic>
                      <p:nvPicPr>
                        <p:cNvPr id="0" name="Picture 22"/>
                        <p:cNvPicPr>
                          <a:picLocks noChangeAspect="1" noChangeArrowheads="1"/>
                        </p:cNvPicPr>
                        <p:nvPr/>
                      </p:nvPicPr>
                      <p:blipFill>
                        <a:blip r:embed="rId26"/>
                        <a:srcRect/>
                        <a:stretch>
                          <a:fillRect/>
                        </a:stretch>
                      </p:blipFill>
                      <p:spPr bwMode="auto">
                        <a:xfrm>
                          <a:off x="1344" y="12"/>
                          <a:ext cx="334"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86</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9876"/>
                                        </p:tgtEl>
                                        <p:attrNameLst>
                                          <p:attrName>style.visibility</p:attrName>
                                        </p:attrNameLst>
                                      </p:cBhvr>
                                      <p:to>
                                        <p:strVal val="visible"/>
                                      </p:to>
                                    </p:set>
                                    <p:animEffect transition="in" filter="wipe(left)">
                                      <p:cBhvr>
                                        <p:cTn id="15" dur="1000"/>
                                        <p:tgtEl>
                                          <p:spTgt spid="7987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9877"/>
                                        </p:tgtEl>
                                        <p:attrNameLst>
                                          <p:attrName>style.visibility</p:attrName>
                                        </p:attrNameLst>
                                      </p:cBhvr>
                                      <p:to>
                                        <p:strVal val="visible"/>
                                      </p:to>
                                    </p:set>
                                    <p:animEffect transition="in" filter="wipe(left)">
                                      <p:cBhvr>
                                        <p:cTn id="24" dur="1000"/>
                                        <p:tgtEl>
                                          <p:spTgt spid="7987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9878"/>
                                        </p:tgtEl>
                                        <p:attrNameLst>
                                          <p:attrName>style.visibility</p:attrName>
                                        </p:attrNameLst>
                                      </p:cBhvr>
                                      <p:to>
                                        <p:strVal val="visible"/>
                                      </p:to>
                                    </p:set>
                                    <p:animEffect transition="in" filter="wipe(left)">
                                      <p:cBhvr>
                                        <p:cTn id="29" dur="1000"/>
                                        <p:tgtEl>
                                          <p:spTgt spid="79878"/>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up)">
                                      <p:cBhvr>
                                        <p:cTn id="33" dur="500"/>
                                        <p:tgtEl>
                                          <p:spTgt spid="4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up)">
                                      <p:cBhvr>
                                        <p:cTn id="36" dur="500"/>
                                        <p:tgtEl>
                                          <p:spTgt spid="43"/>
                                        </p:tgtEl>
                                      </p:cBhvr>
                                    </p:animEffec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10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20240"/>
                                        </p:tgtEl>
                                        <p:attrNameLst>
                                          <p:attrName>style.visibility</p:attrName>
                                        </p:attrNameLst>
                                      </p:cBhvr>
                                      <p:to>
                                        <p:strVal val="visible"/>
                                      </p:to>
                                    </p:set>
                                    <p:animEffect transition="in" filter="wipe(left)">
                                      <p:cBhvr>
                                        <p:cTn id="51" dur="1000"/>
                                        <p:tgtEl>
                                          <p:spTgt spid="82024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1000"/>
                                        <p:tgtEl>
                                          <p:spTgt spid="58"/>
                                        </p:tgtEl>
                                      </p:cBhvr>
                                    </p:animEffect>
                                  </p:childTnLst>
                                </p:cTn>
                              </p:par>
                              <p:par>
                                <p:cTn id="71" presetID="1"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41" grpId="0"/>
      <p:bldP spid="42" grpId="0" animBg="1"/>
      <p:bldP spid="43" grpId="0" animBg="1"/>
      <p:bldP spid="45" grpId="0"/>
      <p:bldP spid="47" grpId="0" animBg="1"/>
      <p:bldP spid="5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normAutofit/>
          </a:bodyPr>
          <a:lstStyle/>
          <a:p>
            <a:r>
              <a:rPr lang="zh-CN" altLang="zh-CN" sz="3600" dirty="0" smtClean="0">
                <a:latin typeface="+mj-ea"/>
              </a:rPr>
              <a:t>平均功率受限时的最大熵</a:t>
            </a:r>
            <a:endParaRPr lang="zh-CN" altLang="en-US" dirty="0"/>
          </a:p>
        </p:txBody>
      </p:sp>
      <p:sp>
        <p:nvSpPr>
          <p:cNvPr id="80899" name="Rectangle 3"/>
          <p:cNvSpPr>
            <a:spLocks noChangeArrowheads="1"/>
          </p:cNvSpPr>
          <p:nvPr/>
        </p:nvSpPr>
        <p:spPr bwMode="auto">
          <a:xfrm>
            <a:off x="566390" y="1172095"/>
            <a:ext cx="6165850" cy="461665"/>
          </a:xfrm>
          <a:prstGeom prst="rect">
            <a:avLst/>
          </a:prstGeom>
          <a:noFill/>
          <a:ln w="9525">
            <a:noFill/>
            <a:miter lim="800000"/>
            <a:headEnd/>
            <a:tailEnd/>
          </a:ln>
          <a:effectLst/>
        </p:spPr>
        <p:txBody>
          <a:bodyPr>
            <a:spAutoFit/>
          </a:bodyPr>
          <a:lstStyle/>
          <a:p>
            <a:r>
              <a:rPr lang="zh-CN" altLang="zh-CN" sz="2400" b="1" dirty="0">
                <a:solidFill>
                  <a:srgbClr val="0000FF"/>
                </a:solidFill>
                <a:latin typeface="+mj-ea"/>
                <a:ea typeface="+mj-ea"/>
              </a:rPr>
              <a:t>(2) </a:t>
            </a:r>
            <a:r>
              <a:rPr lang="zh-CN" sz="2400" b="1" dirty="0">
                <a:solidFill>
                  <a:srgbClr val="0000FF"/>
                </a:solidFill>
                <a:latin typeface="+mj-ea"/>
                <a:ea typeface="+mj-ea"/>
              </a:rPr>
              <a:t>平均功率受限时的最大熵</a:t>
            </a:r>
          </a:p>
        </p:txBody>
      </p:sp>
      <p:sp>
        <p:nvSpPr>
          <p:cNvPr id="80901" name="Rectangle 5"/>
          <p:cNvSpPr>
            <a:spLocks noChangeArrowheads="1"/>
          </p:cNvSpPr>
          <p:nvPr/>
        </p:nvSpPr>
        <p:spPr bwMode="auto">
          <a:xfrm>
            <a:off x="717475" y="1887611"/>
            <a:ext cx="2978150" cy="461963"/>
          </a:xfrm>
          <a:prstGeom prst="rect">
            <a:avLst/>
          </a:prstGeom>
          <a:noFill/>
          <a:ln w="9525">
            <a:noFill/>
            <a:miter lim="800000"/>
            <a:headEnd/>
            <a:tailEnd/>
          </a:ln>
          <a:effectLst/>
        </p:spPr>
        <p:txBody>
          <a:bodyPr>
            <a:spAutoFit/>
          </a:bodyPr>
          <a:lstStyle/>
          <a:p>
            <a:r>
              <a:rPr lang="zh-CN" sz="2400" b="1" dirty="0">
                <a:solidFill>
                  <a:srgbClr val="FF0000"/>
                </a:solidFill>
                <a:latin typeface="+mj-ea"/>
                <a:ea typeface="+mj-ea"/>
              </a:rPr>
              <a:t>平均功率</a:t>
            </a:r>
            <a:r>
              <a:rPr lang="zh-CN" sz="2400" b="1" dirty="0">
                <a:latin typeface="+mj-ea"/>
                <a:ea typeface="+mj-ea"/>
              </a:rPr>
              <a:t>：</a:t>
            </a:r>
          </a:p>
        </p:txBody>
      </p:sp>
      <p:grpSp>
        <p:nvGrpSpPr>
          <p:cNvPr id="3" name="Group 6"/>
          <p:cNvGrpSpPr>
            <a:grpSpLocks/>
          </p:cNvGrpSpPr>
          <p:nvPr/>
        </p:nvGrpSpPr>
        <p:grpSpPr bwMode="auto">
          <a:xfrm>
            <a:off x="2295450" y="1874911"/>
            <a:ext cx="6292850" cy="461963"/>
            <a:chOff x="0" y="0"/>
            <a:chExt cx="3964" cy="291"/>
          </a:xfrm>
        </p:grpSpPr>
        <p:sp>
          <p:nvSpPr>
            <p:cNvPr id="80903" name="Rectangle 7"/>
            <p:cNvSpPr>
              <a:spLocks noChangeArrowheads="1"/>
            </p:cNvSpPr>
            <p:nvPr/>
          </p:nvSpPr>
          <p:spPr bwMode="auto">
            <a:xfrm>
              <a:off x="0" y="0"/>
              <a:ext cx="3964" cy="291"/>
            </a:xfrm>
            <a:prstGeom prst="rect">
              <a:avLst/>
            </a:prstGeom>
            <a:noFill/>
            <a:ln w="9525">
              <a:noFill/>
              <a:miter lim="800000"/>
              <a:headEnd/>
              <a:tailEnd/>
            </a:ln>
            <a:effectLst/>
          </p:spPr>
          <p:txBody>
            <a:bodyPr>
              <a:spAutoFit/>
            </a:bodyPr>
            <a:lstStyle/>
            <a:p>
              <a:r>
                <a:rPr lang="zh-CN" sz="2400" b="1" dirty="0">
                  <a:latin typeface="+mj-ea"/>
                  <a:ea typeface="+mj-ea"/>
                </a:rPr>
                <a:t>随机变量   </a:t>
              </a:r>
              <a:r>
                <a:rPr lang="en-US" altLang="zh-CN" sz="2400" b="1" dirty="0" smtClean="0">
                  <a:latin typeface="+mj-ea"/>
                  <a:ea typeface="+mj-ea"/>
                </a:rPr>
                <a:t> </a:t>
              </a:r>
              <a:r>
                <a:rPr lang="zh-CN" sz="2400" b="1" dirty="0" smtClean="0">
                  <a:latin typeface="+mj-ea"/>
                  <a:ea typeface="+mj-ea"/>
                </a:rPr>
                <a:t>某次</a:t>
              </a:r>
              <a:r>
                <a:rPr lang="zh-CN" sz="2400" b="1" dirty="0">
                  <a:latin typeface="+mj-ea"/>
                  <a:ea typeface="+mj-ea"/>
                </a:rPr>
                <a:t>实验的结果是</a:t>
              </a:r>
            </a:p>
          </p:txBody>
        </p:sp>
        <p:graphicFrame>
          <p:nvGraphicFramePr>
            <p:cNvPr id="80904" name="Object 8"/>
            <p:cNvGraphicFramePr>
              <a:graphicFrameLocks noChangeAspect="1"/>
            </p:cNvGraphicFramePr>
            <p:nvPr>
              <p:extLst>
                <p:ext uri="{D42A27DB-BD31-4B8C-83A1-F6EECF244321}">
                  <p14:modId xmlns:p14="http://schemas.microsoft.com/office/powerpoint/2010/main" val="1126290246"/>
                </p:ext>
              </p:extLst>
            </p:nvPr>
          </p:nvGraphicFramePr>
          <p:xfrm>
            <a:off x="824" y="39"/>
            <a:ext cx="247" cy="229"/>
          </p:xfrm>
          <a:graphic>
            <a:graphicData uri="http://schemas.openxmlformats.org/presentationml/2006/ole">
              <mc:AlternateContent xmlns:mc="http://schemas.openxmlformats.org/markup-compatibility/2006">
                <mc:Choice xmlns:v="urn:schemas-microsoft-com:vml" Requires="v">
                  <p:oleObj spid="_x0000_s822056" name="Equation" r:id="rId3" imgW="177480" imgH="164880" progId="Equation.DSMT4">
                    <p:embed/>
                  </p:oleObj>
                </mc:Choice>
                <mc:Fallback>
                  <p:oleObj name="Equation" r:id="rId3" imgW="177480" imgH="164880" progId="Equation.DSMT4">
                    <p:embed/>
                    <p:pic>
                      <p:nvPicPr>
                        <p:cNvPr id="0" name="Picture 14"/>
                        <p:cNvPicPr>
                          <a:picLocks noChangeAspect="1" noChangeArrowheads="1"/>
                        </p:cNvPicPr>
                        <p:nvPr/>
                      </p:nvPicPr>
                      <p:blipFill>
                        <a:blip r:embed="rId4"/>
                        <a:srcRect/>
                        <a:stretch>
                          <a:fillRect/>
                        </a:stretch>
                      </p:blipFill>
                      <p:spPr bwMode="auto">
                        <a:xfrm>
                          <a:off x="824" y="39"/>
                          <a:ext cx="24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5" name="Object 9"/>
            <p:cNvGraphicFramePr>
              <a:graphicFrameLocks noChangeAspect="1"/>
            </p:cNvGraphicFramePr>
            <p:nvPr>
              <p:extLst>
                <p:ext uri="{D42A27DB-BD31-4B8C-83A1-F6EECF244321}">
                  <p14:modId xmlns:p14="http://schemas.microsoft.com/office/powerpoint/2010/main" val="1706666226"/>
                </p:ext>
              </p:extLst>
            </p:nvPr>
          </p:nvGraphicFramePr>
          <p:xfrm>
            <a:off x="2613" y="86"/>
            <a:ext cx="194" cy="194"/>
          </p:xfrm>
          <a:graphic>
            <a:graphicData uri="http://schemas.openxmlformats.org/presentationml/2006/ole">
              <mc:AlternateContent xmlns:mc="http://schemas.openxmlformats.org/markup-compatibility/2006">
                <mc:Choice xmlns:v="urn:schemas-microsoft-com:vml" Requires="v">
                  <p:oleObj spid="_x0000_s822057" name="Equation" r:id="rId5" imgW="139680" imgH="139680" progId="Equation.DSMT4">
                    <p:embed/>
                  </p:oleObj>
                </mc:Choice>
                <mc:Fallback>
                  <p:oleObj name="Equation" r:id="rId5" imgW="139680" imgH="139680" progId="Equation.DSMT4">
                    <p:embed/>
                    <p:pic>
                      <p:nvPicPr>
                        <p:cNvPr id="0" name="Picture 15"/>
                        <p:cNvPicPr>
                          <a:picLocks noChangeAspect="1" noChangeArrowheads="1"/>
                        </p:cNvPicPr>
                        <p:nvPr/>
                      </p:nvPicPr>
                      <p:blipFill>
                        <a:blip r:embed="rId6"/>
                        <a:srcRect/>
                        <a:stretch>
                          <a:fillRect/>
                        </a:stretch>
                      </p:blipFill>
                      <p:spPr bwMode="auto">
                        <a:xfrm>
                          <a:off x="2613" y="86"/>
                          <a:ext cx="194" cy="19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0"/>
          <p:cNvGrpSpPr>
            <a:grpSpLocks/>
          </p:cNvGrpSpPr>
          <p:nvPr/>
        </p:nvGrpSpPr>
        <p:grpSpPr bwMode="auto">
          <a:xfrm>
            <a:off x="2266875" y="2319411"/>
            <a:ext cx="2376488" cy="533400"/>
            <a:chOff x="-3146" y="299"/>
            <a:chExt cx="1497" cy="336"/>
          </a:xfrm>
        </p:grpSpPr>
        <p:graphicFrame>
          <p:nvGraphicFramePr>
            <p:cNvPr id="80907" name="Object 11"/>
            <p:cNvGraphicFramePr>
              <a:graphicFrameLocks noChangeAspect="1"/>
            </p:cNvGraphicFramePr>
            <p:nvPr>
              <p:extLst>
                <p:ext uri="{D42A27DB-BD31-4B8C-83A1-F6EECF244321}">
                  <p14:modId xmlns:p14="http://schemas.microsoft.com/office/powerpoint/2010/main" val="552493742"/>
                </p:ext>
              </p:extLst>
            </p:nvPr>
          </p:nvGraphicFramePr>
          <p:xfrm>
            <a:off x="-2267" y="299"/>
            <a:ext cx="618" cy="317"/>
          </p:xfrm>
          <a:graphic>
            <a:graphicData uri="http://schemas.openxmlformats.org/presentationml/2006/ole">
              <mc:AlternateContent xmlns:mc="http://schemas.openxmlformats.org/markup-compatibility/2006">
                <mc:Choice xmlns:v="urn:schemas-microsoft-com:vml" Requires="v">
                  <p:oleObj spid="_x0000_s822058" name="Equation" r:id="rId7" imgW="444240" imgH="228600" progId="Equation.DSMT4">
                    <p:embed/>
                  </p:oleObj>
                </mc:Choice>
                <mc:Fallback>
                  <p:oleObj name="Equation" r:id="rId7" imgW="444240" imgH="228600" progId="Equation.DSMT4">
                    <p:embed/>
                    <p:pic>
                      <p:nvPicPr>
                        <p:cNvPr id="0" name="Picture 13"/>
                        <p:cNvPicPr>
                          <a:picLocks noChangeAspect="1" noChangeArrowheads="1"/>
                        </p:cNvPicPr>
                        <p:nvPr/>
                      </p:nvPicPr>
                      <p:blipFill>
                        <a:blip r:embed="rId8"/>
                        <a:srcRect/>
                        <a:stretch>
                          <a:fillRect/>
                        </a:stretch>
                      </p:blipFill>
                      <p:spPr bwMode="auto">
                        <a:xfrm>
                          <a:off x="-2267" y="299"/>
                          <a:ext cx="618"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8" name="Rectangle 12"/>
            <p:cNvSpPr>
              <a:spLocks noChangeArrowheads="1"/>
            </p:cNvSpPr>
            <p:nvPr/>
          </p:nvSpPr>
          <p:spPr bwMode="auto">
            <a:xfrm>
              <a:off x="-3146" y="344"/>
              <a:ext cx="1044" cy="291"/>
            </a:xfrm>
            <a:prstGeom prst="rect">
              <a:avLst/>
            </a:prstGeom>
            <a:noFill/>
            <a:ln w="9525">
              <a:noFill/>
              <a:miter lim="800000"/>
              <a:headEnd/>
              <a:tailEnd/>
            </a:ln>
            <a:effectLst/>
          </p:spPr>
          <p:txBody>
            <a:bodyPr>
              <a:spAutoFit/>
            </a:bodyPr>
            <a:lstStyle/>
            <a:p>
              <a:r>
                <a:rPr lang="zh-CN" sz="2400" b="1" dirty="0">
                  <a:latin typeface="+mj-ea"/>
                  <a:ea typeface="+mj-ea"/>
                </a:rPr>
                <a:t>功率</a:t>
              </a:r>
              <a:r>
                <a:rPr lang="zh-CN" sz="2400" b="1" dirty="0" smtClean="0">
                  <a:latin typeface="+mj-ea"/>
                  <a:ea typeface="+mj-ea"/>
                </a:rPr>
                <a:t>为</a:t>
              </a:r>
              <a:r>
                <a:rPr lang="zh-CN" altLang="en-US" sz="2400" b="1" dirty="0" smtClean="0">
                  <a:latin typeface="+mj-ea"/>
                  <a:ea typeface="+mj-ea"/>
                </a:rPr>
                <a:t>：</a:t>
              </a:r>
              <a:endParaRPr lang="zh-CN" sz="2400" b="1" dirty="0">
                <a:latin typeface="+mj-ea"/>
                <a:ea typeface="+mj-ea"/>
              </a:endParaRPr>
            </a:p>
          </p:txBody>
        </p:sp>
      </p:grpSp>
      <p:grpSp>
        <p:nvGrpSpPr>
          <p:cNvPr id="5" name="Group 13"/>
          <p:cNvGrpSpPr>
            <a:grpSpLocks/>
          </p:cNvGrpSpPr>
          <p:nvPr/>
        </p:nvGrpSpPr>
        <p:grpSpPr bwMode="auto">
          <a:xfrm>
            <a:off x="2268463" y="2967111"/>
            <a:ext cx="3257550" cy="530225"/>
            <a:chOff x="-17" y="352"/>
            <a:chExt cx="2052" cy="334"/>
          </a:xfrm>
        </p:grpSpPr>
        <p:sp>
          <p:nvSpPr>
            <p:cNvPr id="80910" name="Rectangle 14"/>
            <p:cNvSpPr>
              <a:spLocks noChangeArrowheads="1"/>
            </p:cNvSpPr>
            <p:nvPr/>
          </p:nvSpPr>
          <p:spPr bwMode="auto">
            <a:xfrm>
              <a:off x="-17" y="352"/>
              <a:ext cx="2052" cy="291"/>
            </a:xfrm>
            <a:prstGeom prst="rect">
              <a:avLst/>
            </a:prstGeom>
            <a:noFill/>
            <a:ln w="9525">
              <a:noFill/>
              <a:miter lim="800000"/>
              <a:headEnd/>
              <a:tailEnd/>
            </a:ln>
            <a:effectLst/>
          </p:spPr>
          <p:txBody>
            <a:bodyPr>
              <a:spAutoFit/>
            </a:bodyPr>
            <a:lstStyle/>
            <a:p>
              <a:r>
                <a:rPr lang="zh-CN" sz="2400" b="1" dirty="0">
                  <a:latin typeface="+mj-ea"/>
                  <a:ea typeface="+mj-ea"/>
                </a:rPr>
                <a:t>平均功率</a:t>
              </a:r>
              <a:r>
                <a:rPr lang="zh-CN" sz="2400" b="1" dirty="0" smtClean="0">
                  <a:latin typeface="+mj-ea"/>
                  <a:ea typeface="+mj-ea"/>
                </a:rPr>
                <a:t>为</a:t>
              </a:r>
              <a:r>
                <a:rPr lang="en-US" altLang="zh-CN" sz="2400" b="1" dirty="0" smtClean="0">
                  <a:latin typeface="+mj-ea"/>
                  <a:ea typeface="+mj-ea"/>
                </a:rPr>
                <a:t>:</a:t>
              </a:r>
              <a:endParaRPr lang="zh-CN" sz="2400" b="1" dirty="0">
                <a:latin typeface="+mj-ea"/>
                <a:ea typeface="+mj-ea"/>
              </a:endParaRPr>
            </a:p>
          </p:txBody>
        </p:sp>
        <p:graphicFrame>
          <p:nvGraphicFramePr>
            <p:cNvPr id="80911" name="Object 15"/>
            <p:cNvGraphicFramePr>
              <a:graphicFrameLocks noChangeAspect="1"/>
            </p:cNvGraphicFramePr>
            <p:nvPr>
              <p:extLst>
                <p:ext uri="{D42A27DB-BD31-4B8C-83A1-F6EECF244321}">
                  <p14:modId xmlns:p14="http://schemas.microsoft.com/office/powerpoint/2010/main" val="695968879"/>
                </p:ext>
              </p:extLst>
            </p:nvPr>
          </p:nvGraphicFramePr>
          <p:xfrm>
            <a:off x="1235" y="352"/>
            <a:ext cx="562" cy="334"/>
          </p:xfrm>
          <a:graphic>
            <a:graphicData uri="http://schemas.openxmlformats.org/presentationml/2006/ole">
              <mc:AlternateContent xmlns:mc="http://schemas.openxmlformats.org/markup-compatibility/2006">
                <mc:Choice xmlns:v="urn:schemas-microsoft-com:vml" Requires="v">
                  <p:oleObj spid="_x0000_s822059" name="Equation" r:id="rId9" imgW="406080" imgH="241200" progId="Equation.DSMT4">
                    <p:embed/>
                  </p:oleObj>
                </mc:Choice>
                <mc:Fallback>
                  <p:oleObj name="Equation" r:id="rId9" imgW="406080" imgH="241200" progId="Equation.DSMT4">
                    <p:embed/>
                    <p:pic>
                      <p:nvPicPr>
                        <p:cNvPr id="0" name="Picture 12"/>
                        <p:cNvPicPr>
                          <a:picLocks noChangeAspect="1" noChangeArrowheads="1"/>
                        </p:cNvPicPr>
                        <p:nvPr/>
                      </p:nvPicPr>
                      <p:blipFill>
                        <a:blip r:embed="rId10"/>
                        <a:srcRect/>
                        <a:stretch>
                          <a:fillRect/>
                        </a:stretch>
                      </p:blipFill>
                      <p:spPr bwMode="auto">
                        <a:xfrm>
                          <a:off x="1235" y="352"/>
                          <a:ext cx="562" cy="33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0912" name="Object 16"/>
          <p:cNvGraphicFramePr>
            <a:graphicFrameLocks noChangeAspect="1"/>
          </p:cNvGraphicFramePr>
          <p:nvPr>
            <p:extLst>
              <p:ext uri="{D42A27DB-BD31-4B8C-83A1-F6EECF244321}">
                <p14:modId xmlns:p14="http://schemas.microsoft.com/office/powerpoint/2010/main" val="3573042977"/>
              </p:ext>
            </p:extLst>
          </p:nvPr>
        </p:nvGraphicFramePr>
        <p:xfrm>
          <a:off x="5136430" y="2967037"/>
          <a:ext cx="947738" cy="503238"/>
        </p:xfrm>
        <a:graphic>
          <a:graphicData uri="http://schemas.openxmlformats.org/presentationml/2006/ole">
            <mc:AlternateContent xmlns:mc="http://schemas.openxmlformats.org/markup-compatibility/2006">
              <mc:Choice xmlns:v="urn:schemas-microsoft-com:vml" Requires="v">
                <p:oleObj spid="_x0000_s822060" name="Equation" r:id="rId11" imgW="431640" imgH="228600" progId="Equation.DSMT4">
                  <p:embed/>
                </p:oleObj>
              </mc:Choice>
              <mc:Fallback>
                <p:oleObj name="Equation" r:id="rId11" imgW="431640" imgH="228600" progId="Equation.DSMT4">
                  <p:embed/>
                  <p:pic>
                    <p:nvPicPr>
                      <p:cNvPr id="0" name="Picture 7"/>
                      <p:cNvPicPr>
                        <a:picLocks noChangeAspect="1" noChangeArrowheads="1"/>
                      </p:cNvPicPr>
                      <p:nvPr/>
                    </p:nvPicPr>
                    <p:blipFill>
                      <a:blip r:embed="rId12"/>
                      <a:srcRect/>
                      <a:stretch>
                        <a:fillRect/>
                      </a:stretch>
                    </p:blipFill>
                    <p:spPr bwMode="auto">
                      <a:xfrm>
                        <a:off x="5136430" y="2967037"/>
                        <a:ext cx="947738"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3" name="Object 17"/>
          <p:cNvGraphicFramePr>
            <a:graphicFrameLocks noChangeAspect="1"/>
          </p:cNvGraphicFramePr>
          <p:nvPr>
            <p:extLst>
              <p:ext uri="{D42A27DB-BD31-4B8C-83A1-F6EECF244321}">
                <p14:modId xmlns:p14="http://schemas.microsoft.com/office/powerpoint/2010/main" val="4238099140"/>
              </p:ext>
            </p:extLst>
          </p:nvPr>
        </p:nvGraphicFramePr>
        <p:xfrm>
          <a:off x="6156176" y="3573834"/>
          <a:ext cx="2730500" cy="503238"/>
        </p:xfrm>
        <a:graphic>
          <a:graphicData uri="http://schemas.openxmlformats.org/presentationml/2006/ole">
            <mc:AlternateContent xmlns:mc="http://schemas.openxmlformats.org/markup-compatibility/2006">
              <mc:Choice xmlns:v="urn:schemas-microsoft-com:vml" Requires="v">
                <p:oleObj spid="_x0000_s822061" name="Equation" r:id="rId13" imgW="1244520" imgH="228600" progId="Equation.DSMT4">
                  <p:embed/>
                </p:oleObj>
              </mc:Choice>
              <mc:Fallback>
                <p:oleObj name="Equation" r:id="rId13" imgW="1244520" imgH="228600" progId="Equation.DSMT4">
                  <p:embed/>
                  <p:pic>
                    <p:nvPicPr>
                      <p:cNvPr id="0" name="Picture 8"/>
                      <p:cNvPicPr>
                        <a:picLocks noChangeAspect="1" noChangeArrowheads="1"/>
                      </p:cNvPicPr>
                      <p:nvPr/>
                    </p:nvPicPr>
                    <p:blipFill>
                      <a:blip r:embed="rId14"/>
                      <a:srcRect/>
                      <a:stretch>
                        <a:fillRect/>
                      </a:stretch>
                    </p:blipFill>
                    <p:spPr bwMode="auto">
                      <a:xfrm>
                        <a:off x="6156176" y="3573834"/>
                        <a:ext cx="273050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8"/>
          <p:cNvGrpSpPr>
            <a:grpSpLocks/>
          </p:cNvGrpSpPr>
          <p:nvPr/>
        </p:nvGrpSpPr>
        <p:grpSpPr bwMode="auto">
          <a:xfrm>
            <a:off x="2268463" y="3615109"/>
            <a:ext cx="3841750" cy="461963"/>
            <a:chOff x="-2433" y="669"/>
            <a:chExt cx="2420" cy="291"/>
          </a:xfrm>
        </p:grpSpPr>
        <p:sp>
          <p:nvSpPr>
            <p:cNvPr id="80915" name="Rectangle 19"/>
            <p:cNvSpPr>
              <a:spLocks noChangeArrowheads="1"/>
            </p:cNvSpPr>
            <p:nvPr/>
          </p:nvSpPr>
          <p:spPr bwMode="auto">
            <a:xfrm>
              <a:off x="-2433" y="669"/>
              <a:ext cx="2420" cy="291"/>
            </a:xfrm>
            <a:prstGeom prst="rect">
              <a:avLst/>
            </a:prstGeom>
            <a:noFill/>
            <a:ln w="9525">
              <a:noFill/>
              <a:miter lim="800000"/>
              <a:headEnd/>
              <a:tailEnd/>
            </a:ln>
            <a:effectLst/>
          </p:spPr>
          <p:txBody>
            <a:bodyPr>
              <a:spAutoFit/>
            </a:bodyPr>
            <a:lstStyle/>
            <a:p>
              <a:r>
                <a:rPr lang="zh-CN" sz="2400" b="1" dirty="0" smtClean="0">
                  <a:latin typeface="+mj-ea"/>
                  <a:ea typeface="+mj-ea"/>
                </a:rPr>
                <a:t>均值   </a:t>
              </a:r>
              <a:r>
                <a:rPr lang="en-US" altLang="zh-CN" sz="2400" b="1" dirty="0" smtClean="0">
                  <a:latin typeface="+mj-ea"/>
                  <a:ea typeface="+mj-ea"/>
                </a:rPr>
                <a:t> </a:t>
              </a:r>
              <a:r>
                <a:rPr lang="zh-CN" sz="2400" b="1" dirty="0" smtClean="0">
                  <a:latin typeface="+mj-ea"/>
                  <a:ea typeface="+mj-ea"/>
                </a:rPr>
                <a:t>为零</a:t>
              </a:r>
              <a:r>
                <a:rPr lang="zh-CN" altLang="en-US" sz="2400" b="1" dirty="0" smtClean="0">
                  <a:latin typeface="+mj-ea"/>
                  <a:ea typeface="+mj-ea"/>
                </a:rPr>
                <a:t>时：</a:t>
              </a:r>
              <a:endParaRPr lang="zh-CN" sz="2400" b="1" dirty="0">
                <a:latin typeface="+mj-ea"/>
                <a:ea typeface="+mj-ea"/>
              </a:endParaRPr>
            </a:p>
          </p:txBody>
        </p:sp>
        <p:graphicFrame>
          <p:nvGraphicFramePr>
            <p:cNvPr id="80916" name="Object 20"/>
            <p:cNvGraphicFramePr>
              <a:graphicFrameLocks noChangeAspect="1"/>
            </p:cNvGraphicFramePr>
            <p:nvPr>
              <p:extLst>
                <p:ext uri="{D42A27DB-BD31-4B8C-83A1-F6EECF244321}">
                  <p14:modId xmlns:p14="http://schemas.microsoft.com/office/powerpoint/2010/main" val="2063824920"/>
                </p:ext>
              </p:extLst>
            </p:nvPr>
          </p:nvGraphicFramePr>
          <p:xfrm>
            <a:off x="-1980" y="715"/>
            <a:ext cx="245" cy="192"/>
          </p:xfrm>
          <a:graphic>
            <a:graphicData uri="http://schemas.openxmlformats.org/presentationml/2006/ole">
              <mc:AlternateContent xmlns:mc="http://schemas.openxmlformats.org/markup-compatibility/2006">
                <mc:Choice xmlns:v="urn:schemas-microsoft-com:vml" Requires="v">
                  <p:oleObj spid="_x0000_s822062" name="Equation" r:id="rId15" imgW="177480" imgH="139680" progId="Equation.DSMT4">
                    <p:embed/>
                  </p:oleObj>
                </mc:Choice>
                <mc:Fallback>
                  <p:oleObj name="Equation" r:id="rId15" imgW="177480" imgH="139680" progId="Equation.DSMT4">
                    <p:embed/>
                    <p:pic>
                      <p:nvPicPr>
                        <p:cNvPr id="0" name="Picture 11"/>
                        <p:cNvPicPr>
                          <a:picLocks noChangeAspect="1" noChangeArrowheads="1"/>
                        </p:cNvPicPr>
                        <p:nvPr/>
                      </p:nvPicPr>
                      <p:blipFill>
                        <a:blip r:embed="rId16"/>
                        <a:srcRect/>
                        <a:stretch>
                          <a:fillRect/>
                        </a:stretch>
                      </p:blipFill>
                      <p:spPr bwMode="auto">
                        <a:xfrm>
                          <a:off x="-1980" y="715"/>
                          <a:ext cx="245" cy="1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0917" name="Object 21"/>
          <p:cNvGraphicFramePr>
            <a:graphicFrameLocks noChangeAspect="1"/>
          </p:cNvGraphicFramePr>
          <p:nvPr>
            <p:extLst>
              <p:ext uri="{D42A27DB-BD31-4B8C-83A1-F6EECF244321}">
                <p14:modId xmlns:p14="http://schemas.microsoft.com/office/powerpoint/2010/main" val="2802997173"/>
              </p:ext>
            </p:extLst>
          </p:nvPr>
        </p:nvGraphicFramePr>
        <p:xfrm>
          <a:off x="5004048" y="3573834"/>
          <a:ext cx="1198563" cy="503238"/>
        </p:xfrm>
        <a:graphic>
          <a:graphicData uri="http://schemas.openxmlformats.org/presentationml/2006/ole">
            <mc:AlternateContent xmlns:mc="http://schemas.openxmlformats.org/markup-compatibility/2006">
              <mc:Choice xmlns:v="urn:schemas-microsoft-com:vml" Requires="v">
                <p:oleObj spid="_x0000_s822063" name="Equation" r:id="rId17" imgW="545760" imgH="228600" progId="Equation.DSMT4">
                  <p:embed/>
                </p:oleObj>
              </mc:Choice>
              <mc:Fallback>
                <p:oleObj name="Equation" r:id="rId17" imgW="545760" imgH="228600" progId="Equation.DSMT4">
                  <p:embed/>
                  <p:pic>
                    <p:nvPicPr>
                      <p:cNvPr id="0" name="Picture 9"/>
                      <p:cNvPicPr>
                        <a:picLocks noChangeAspect="1" noChangeArrowheads="1"/>
                      </p:cNvPicPr>
                      <p:nvPr/>
                    </p:nvPicPr>
                    <p:blipFill>
                      <a:blip r:embed="rId18"/>
                      <a:srcRect/>
                      <a:stretch>
                        <a:fillRect/>
                      </a:stretch>
                    </p:blipFill>
                    <p:spPr bwMode="auto">
                      <a:xfrm>
                        <a:off x="5004048" y="3573834"/>
                        <a:ext cx="119856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8" name="Object 22"/>
          <p:cNvGraphicFramePr>
            <a:graphicFrameLocks noChangeAspect="1"/>
          </p:cNvGraphicFramePr>
          <p:nvPr>
            <p:extLst>
              <p:ext uri="{D42A27DB-BD31-4B8C-83A1-F6EECF244321}">
                <p14:modId xmlns:p14="http://schemas.microsoft.com/office/powerpoint/2010/main" val="4243820521"/>
              </p:ext>
            </p:extLst>
          </p:nvPr>
        </p:nvGraphicFramePr>
        <p:xfrm>
          <a:off x="4496222" y="3617267"/>
          <a:ext cx="587375" cy="531813"/>
        </p:xfrm>
        <a:graphic>
          <a:graphicData uri="http://schemas.openxmlformats.org/presentationml/2006/ole">
            <mc:AlternateContent xmlns:mc="http://schemas.openxmlformats.org/markup-compatibility/2006">
              <mc:Choice xmlns:v="urn:schemas-microsoft-com:vml" Requires="v">
                <p:oleObj spid="_x0000_s822064" name="Equation" r:id="rId19" imgW="266400" imgH="241200" progId="Equation.DSMT4">
                  <p:embed/>
                </p:oleObj>
              </mc:Choice>
              <mc:Fallback>
                <p:oleObj name="Equation" r:id="rId19" imgW="266400" imgH="241200" progId="Equation.DSMT4">
                  <p:embed/>
                  <p:pic>
                    <p:nvPicPr>
                      <p:cNvPr id="0" name="Picture 10"/>
                      <p:cNvPicPr>
                        <a:picLocks noChangeAspect="1" noChangeArrowheads="1"/>
                      </p:cNvPicPr>
                      <p:nvPr/>
                    </p:nvPicPr>
                    <p:blipFill>
                      <a:blip r:embed="rId20"/>
                      <a:srcRect/>
                      <a:stretch>
                        <a:fillRect/>
                      </a:stretch>
                    </p:blipFill>
                    <p:spPr bwMode="auto">
                      <a:xfrm>
                        <a:off x="4496222" y="3617267"/>
                        <a:ext cx="587375" cy="5318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9" name="Rectangle 23"/>
          <p:cNvSpPr>
            <a:spLocks noChangeArrowheads="1"/>
          </p:cNvSpPr>
          <p:nvPr/>
        </p:nvSpPr>
        <p:spPr bwMode="auto">
          <a:xfrm>
            <a:off x="683568" y="4335189"/>
            <a:ext cx="8893175" cy="461963"/>
          </a:xfrm>
          <a:prstGeom prst="rect">
            <a:avLst/>
          </a:prstGeom>
          <a:noFill/>
          <a:ln w="9525">
            <a:noFill/>
            <a:miter lim="800000"/>
            <a:headEnd/>
            <a:tailEnd/>
          </a:ln>
          <a:effectLst/>
        </p:spPr>
        <p:txBody>
          <a:bodyPr>
            <a:spAutoFit/>
          </a:bodyPr>
          <a:lstStyle/>
          <a:p>
            <a:r>
              <a:rPr lang="zh-CN" sz="2400" b="1" dirty="0">
                <a:solidFill>
                  <a:srgbClr val="FF0000"/>
                </a:solidFill>
                <a:latin typeface="+mj-ea"/>
                <a:ea typeface="+mj-ea"/>
              </a:rPr>
              <a:t>平均功率受限</a:t>
            </a:r>
            <a:r>
              <a:rPr lang="zh-CN" sz="2400" b="1" dirty="0" smtClean="0">
                <a:latin typeface="+mj-ea"/>
                <a:ea typeface="+mj-ea"/>
              </a:rPr>
              <a:t>：</a:t>
            </a:r>
            <a:r>
              <a:rPr lang="zh-CN" altLang="en-US" sz="2400" b="1" dirty="0" smtClean="0">
                <a:latin typeface="+mj-ea"/>
                <a:ea typeface="+mj-ea"/>
              </a:rPr>
              <a:t>均值为</a:t>
            </a:r>
            <a:r>
              <a:rPr lang="en-US" altLang="zh-CN" sz="2400" b="1" dirty="0" smtClean="0">
                <a:latin typeface="+mj-ea"/>
                <a:ea typeface="+mj-ea"/>
              </a:rPr>
              <a:t>0</a:t>
            </a:r>
            <a:r>
              <a:rPr lang="zh-CN" altLang="en-US" sz="2400" b="1" dirty="0" smtClean="0">
                <a:latin typeface="+mj-ea"/>
                <a:ea typeface="+mj-ea"/>
              </a:rPr>
              <a:t>，</a:t>
            </a:r>
            <a:r>
              <a:rPr lang="zh-CN" sz="2400" b="1" dirty="0" smtClean="0">
                <a:latin typeface="+mj-ea"/>
                <a:ea typeface="+mj-ea"/>
              </a:rPr>
              <a:t>方差</a:t>
            </a:r>
            <a:r>
              <a:rPr lang="zh-CN" altLang="en-US" sz="2400" b="1" dirty="0" smtClean="0">
                <a:latin typeface="+mj-ea"/>
                <a:ea typeface="+mj-ea"/>
              </a:rPr>
              <a:t>受限</a:t>
            </a:r>
            <a:r>
              <a:rPr lang="zh-CN" sz="2400" b="1" dirty="0" smtClean="0">
                <a:latin typeface="+mj-ea"/>
                <a:ea typeface="+mj-ea"/>
              </a:rPr>
              <a:t>的</a:t>
            </a:r>
            <a:r>
              <a:rPr lang="zh-CN" sz="2400" b="1" dirty="0">
                <a:latin typeface="+mj-ea"/>
                <a:ea typeface="+mj-ea"/>
              </a:rPr>
              <a:t>随机变量。</a:t>
            </a:r>
          </a:p>
        </p:txBody>
      </p:sp>
      <p:sp>
        <p:nvSpPr>
          <p:cNvPr id="80921" name="Rectangle 25"/>
          <p:cNvSpPr>
            <a:spLocks noChangeArrowheads="1"/>
          </p:cNvSpPr>
          <p:nvPr/>
        </p:nvSpPr>
        <p:spPr bwMode="auto">
          <a:xfrm>
            <a:off x="755576" y="5199285"/>
            <a:ext cx="7704856" cy="46196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sz="2400" b="1" dirty="0">
                <a:solidFill>
                  <a:srgbClr val="FFFFFF"/>
                </a:solidFill>
                <a:latin typeface="+mj-ea"/>
                <a:ea typeface="+mj-ea"/>
              </a:rPr>
              <a:t>结论</a:t>
            </a:r>
            <a:r>
              <a:rPr lang="zh-CN" altLang="zh-CN" sz="2400" b="1" dirty="0">
                <a:solidFill>
                  <a:srgbClr val="FFFFFF"/>
                </a:solidFill>
                <a:latin typeface="+mj-ea"/>
                <a:ea typeface="+mj-ea"/>
              </a:rPr>
              <a:t>: </a:t>
            </a:r>
            <a:r>
              <a:rPr lang="zh-CN" sz="2400" b="1" dirty="0">
                <a:solidFill>
                  <a:srgbClr val="FFFFFF"/>
                </a:solidFill>
                <a:latin typeface="+mj-ea"/>
                <a:ea typeface="+mj-ea"/>
              </a:rPr>
              <a:t>平均功率受限时</a:t>
            </a:r>
            <a:r>
              <a:rPr lang="zh-CN" altLang="zh-CN" sz="2400" b="1" dirty="0">
                <a:solidFill>
                  <a:srgbClr val="FFFFFF"/>
                </a:solidFill>
                <a:latin typeface="+mj-ea"/>
                <a:ea typeface="+mj-ea"/>
              </a:rPr>
              <a:t>, </a:t>
            </a:r>
            <a:r>
              <a:rPr lang="zh-CN" sz="2400" b="1" dirty="0">
                <a:solidFill>
                  <a:srgbClr val="FFFFFF"/>
                </a:solidFill>
                <a:latin typeface="+mj-ea"/>
                <a:ea typeface="+mj-ea"/>
              </a:rPr>
              <a:t>高斯</a:t>
            </a:r>
            <a:r>
              <a:rPr lang="zh-CN" altLang="zh-CN" sz="2400" b="1" dirty="0">
                <a:solidFill>
                  <a:srgbClr val="FFFFFF"/>
                </a:solidFill>
                <a:latin typeface="+mj-ea"/>
                <a:ea typeface="+mj-ea"/>
              </a:rPr>
              <a:t>(</a:t>
            </a:r>
            <a:r>
              <a:rPr lang="zh-CN" sz="2400" b="1" dirty="0">
                <a:solidFill>
                  <a:srgbClr val="FFFFFF"/>
                </a:solidFill>
                <a:latin typeface="+mj-ea"/>
                <a:ea typeface="+mj-ea"/>
              </a:rPr>
              <a:t>正态</a:t>
            </a:r>
            <a:r>
              <a:rPr lang="zh-CN" altLang="zh-CN" sz="2400" b="1" dirty="0">
                <a:solidFill>
                  <a:srgbClr val="FFFFFF"/>
                </a:solidFill>
                <a:latin typeface="+mj-ea"/>
                <a:ea typeface="+mj-ea"/>
              </a:rPr>
              <a:t>)</a:t>
            </a:r>
            <a:r>
              <a:rPr lang="zh-CN" sz="2400" b="1" dirty="0">
                <a:solidFill>
                  <a:srgbClr val="FFFFFF"/>
                </a:solidFill>
                <a:latin typeface="+mj-ea"/>
                <a:ea typeface="+mj-ea"/>
              </a:rPr>
              <a:t>分布</a:t>
            </a:r>
            <a:r>
              <a:rPr lang="zh-CN" sz="2400" b="1" dirty="0" smtClean="0">
                <a:solidFill>
                  <a:srgbClr val="FFFFFF"/>
                </a:solidFill>
                <a:latin typeface="+mj-ea"/>
                <a:ea typeface="+mj-ea"/>
              </a:rPr>
              <a:t>的熵</a:t>
            </a:r>
            <a:r>
              <a:rPr lang="zh-CN" sz="2400" b="1" dirty="0">
                <a:solidFill>
                  <a:srgbClr val="FFFFFF"/>
                </a:solidFill>
                <a:latin typeface="+mj-ea"/>
                <a:ea typeface="+mj-ea"/>
              </a:rPr>
              <a:t>最大。</a:t>
            </a:r>
          </a:p>
        </p:txBody>
      </p:sp>
      <p:sp>
        <p:nvSpPr>
          <p:cNvPr id="24"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87</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9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9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9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9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9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0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p:bldP spid="80919" grpId="0"/>
      <p:bldP spid="8092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3" name="Object 3"/>
          <p:cNvGraphicFramePr>
            <a:graphicFrameLocks noChangeAspect="1"/>
          </p:cNvGraphicFramePr>
          <p:nvPr>
            <p:extLst>
              <p:ext uri="{D42A27DB-BD31-4B8C-83A1-F6EECF244321}">
                <p14:modId xmlns:p14="http://schemas.microsoft.com/office/powerpoint/2010/main" val="2937657226"/>
              </p:ext>
            </p:extLst>
          </p:nvPr>
        </p:nvGraphicFramePr>
        <p:xfrm>
          <a:off x="293688" y="477838"/>
          <a:ext cx="6027737" cy="947737"/>
        </p:xfrm>
        <a:graphic>
          <a:graphicData uri="http://schemas.openxmlformats.org/presentationml/2006/ole">
            <mc:AlternateContent xmlns:mc="http://schemas.openxmlformats.org/markup-compatibility/2006">
              <mc:Choice xmlns:v="urn:schemas-microsoft-com:vml" Requires="v">
                <p:oleObj spid="_x0000_s876680" name="Equation" r:id="rId3" imgW="2743200" imgH="431640" progId="Equation.DSMT4">
                  <p:embed/>
                </p:oleObj>
              </mc:Choice>
              <mc:Fallback>
                <p:oleObj name="Equation" r:id="rId3" imgW="2743200" imgH="431640" progId="Equation.DSMT4">
                  <p:embed/>
                  <p:pic>
                    <p:nvPicPr>
                      <p:cNvPr id="0" name="Picture 2"/>
                      <p:cNvPicPr>
                        <a:picLocks noChangeAspect="1" noChangeArrowheads="1"/>
                      </p:cNvPicPr>
                      <p:nvPr/>
                    </p:nvPicPr>
                    <p:blipFill>
                      <a:blip r:embed="rId4"/>
                      <a:srcRect/>
                      <a:stretch>
                        <a:fillRect/>
                      </a:stretch>
                    </p:blipFill>
                    <p:spPr bwMode="auto">
                      <a:xfrm>
                        <a:off x="293688" y="477838"/>
                        <a:ext cx="6027737" cy="947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4" name="Object 4"/>
          <p:cNvGraphicFramePr>
            <a:graphicFrameLocks noChangeAspect="1"/>
          </p:cNvGraphicFramePr>
          <p:nvPr>
            <p:extLst>
              <p:ext uri="{D42A27DB-BD31-4B8C-83A1-F6EECF244321}">
                <p14:modId xmlns:p14="http://schemas.microsoft.com/office/powerpoint/2010/main" val="2475765308"/>
              </p:ext>
            </p:extLst>
          </p:nvPr>
        </p:nvGraphicFramePr>
        <p:xfrm>
          <a:off x="436563" y="1844824"/>
          <a:ext cx="6324600" cy="950913"/>
        </p:xfrm>
        <a:graphic>
          <a:graphicData uri="http://schemas.openxmlformats.org/presentationml/2006/ole">
            <mc:AlternateContent xmlns:mc="http://schemas.openxmlformats.org/markup-compatibility/2006">
              <mc:Choice xmlns:v="urn:schemas-microsoft-com:vml" Requires="v">
                <p:oleObj spid="_x0000_s876681" name="Equation" r:id="rId5" imgW="2869920" imgH="431640" progId="Equation.DSMT4">
                  <p:embed/>
                </p:oleObj>
              </mc:Choice>
              <mc:Fallback>
                <p:oleObj name="Equation" r:id="rId5" imgW="2869920" imgH="431640" progId="Equation.DSMT4">
                  <p:embed/>
                  <p:pic>
                    <p:nvPicPr>
                      <p:cNvPr id="0" name="Picture 3"/>
                      <p:cNvPicPr>
                        <a:picLocks noChangeAspect="1" noChangeArrowheads="1"/>
                      </p:cNvPicPr>
                      <p:nvPr/>
                    </p:nvPicPr>
                    <p:blipFill>
                      <a:blip r:embed="rId6"/>
                      <a:srcRect/>
                      <a:stretch>
                        <a:fillRect/>
                      </a:stretch>
                    </p:blipFill>
                    <p:spPr bwMode="auto">
                      <a:xfrm>
                        <a:off x="436563" y="1844824"/>
                        <a:ext cx="6324600" cy="9509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5" name="Object 5"/>
          <p:cNvGraphicFramePr>
            <a:graphicFrameLocks noChangeAspect="1"/>
          </p:cNvGraphicFramePr>
          <p:nvPr>
            <p:extLst>
              <p:ext uri="{D42A27DB-BD31-4B8C-83A1-F6EECF244321}">
                <p14:modId xmlns:p14="http://schemas.microsoft.com/office/powerpoint/2010/main" val="863303775"/>
              </p:ext>
            </p:extLst>
          </p:nvPr>
        </p:nvGraphicFramePr>
        <p:xfrm>
          <a:off x="539552" y="3661519"/>
          <a:ext cx="4646613" cy="1063625"/>
        </p:xfrm>
        <a:graphic>
          <a:graphicData uri="http://schemas.openxmlformats.org/presentationml/2006/ole">
            <mc:AlternateContent xmlns:mc="http://schemas.openxmlformats.org/markup-compatibility/2006">
              <mc:Choice xmlns:v="urn:schemas-microsoft-com:vml" Requires="v">
                <p:oleObj spid="_x0000_s876682" name="Equation" r:id="rId7" imgW="2108160" imgH="482400" progId="Equation.DSMT4">
                  <p:embed/>
                </p:oleObj>
              </mc:Choice>
              <mc:Fallback>
                <p:oleObj name="Equation" r:id="rId7" imgW="2108160" imgH="482400" progId="Equation.DSMT4">
                  <p:embed/>
                  <p:pic>
                    <p:nvPicPr>
                      <p:cNvPr id="0" name="Picture 4"/>
                      <p:cNvPicPr>
                        <a:picLocks noChangeAspect="1" noChangeArrowheads="1"/>
                      </p:cNvPicPr>
                      <p:nvPr/>
                    </p:nvPicPr>
                    <p:blipFill>
                      <a:blip r:embed="rId8"/>
                      <a:srcRect/>
                      <a:stretch>
                        <a:fillRect/>
                      </a:stretch>
                    </p:blipFill>
                    <p:spPr bwMode="auto">
                      <a:xfrm>
                        <a:off x="539552" y="3661519"/>
                        <a:ext cx="4646613" cy="1063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6" name="Object 6"/>
          <p:cNvGraphicFramePr>
            <a:graphicFrameLocks noChangeAspect="1"/>
          </p:cNvGraphicFramePr>
          <p:nvPr>
            <p:extLst>
              <p:ext uri="{D42A27DB-BD31-4B8C-83A1-F6EECF244321}">
                <p14:modId xmlns:p14="http://schemas.microsoft.com/office/powerpoint/2010/main" val="3324249140"/>
              </p:ext>
            </p:extLst>
          </p:nvPr>
        </p:nvGraphicFramePr>
        <p:xfrm>
          <a:off x="436563" y="4581128"/>
          <a:ext cx="5540375" cy="896937"/>
        </p:xfrm>
        <a:graphic>
          <a:graphicData uri="http://schemas.openxmlformats.org/presentationml/2006/ole">
            <mc:AlternateContent xmlns:mc="http://schemas.openxmlformats.org/markup-compatibility/2006">
              <mc:Choice xmlns:v="urn:schemas-microsoft-com:vml" Requires="v">
                <p:oleObj spid="_x0000_s876683" name="Equation" r:id="rId9" imgW="2514600" imgH="406080" progId="Equation.DSMT4">
                  <p:embed/>
                </p:oleObj>
              </mc:Choice>
              <mc:Fallback>
                <p:oleObj name="Equation" r:id="rId9" imgW="2514600" imgH="406080" progId="Equation.DSMT4">
                  <p:embed/>
                  <p:pic>
                    <p:nvPicPr>
                      <p:cNvPr id="0" name="Picture 5"/>
                      <p:cNvPicPr>
                        <a:picLocks noChangeAspect="1" noChangeArrowheads="1"/>
                      </p:cNvPicPr>
                      <p:nvPr/>
                    </p:nvPicPr>
                    <p:blipFill>
                      <a:blip r:embed="rId10"/>
                      <a:srcRect/>
                      <a:stretch>
                        <a:fillRect/>
                      </a:stretch>
                    </p:blipFill>
                    <p:spPr bwMode="auto">
                      <a:xfrm>
                        <a:off x="436563" y="4581128"/>
                        <a:ext cx="5540375" cy="8969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438150" y="4581226"/>
            <a:ext cx="9140825" cy="1871663"/>
            <a:chOff x="0" y="46"/>
            <a:chExt cx="5758" cy="1179"/>
          </a:xfrm>
        </p:grpSpPr>
        <p:grpSp>
          <p:nvGrpSpPr>
            <p:cNvPr id="3" name="Group 8"/>
            <p:cNvGrpSpPr>
              <a:grpSpLocks/>
            </p:cNvGrpSpPr>
            <p:nvPr/>
          </p:nvGrpSpPr>
          <p:grpSpPr bwMode="auto">
            <a:xfrm>
              <a:off x="0" y="46"/>
              <a:ext cx="5758" cy="1179"/>
              <a:chOff x="0" y="46"/>
              <a:chExt cx="5758" cy="1179"/>
            </a:xfrm>
          </p:grpSpPr>
          <p:graphicFrame>
            <p:nvGraphicFramePr>
              <p:cNvPr id="81929" name="Object 9"/>
              <p:cNvGraphicFramePr>
                <a:graphicFrameLocks noChangeAspect="1"/>
              </p:cNvGraphicFramePr>
              <p:nvPr>
                <p:extLst>
                  <p:ext uri="{D42A27DB-BD31-4B8C-83A1-F6EECF244321}">
                    <p14:modId xmlns:p14="http://schemas.microsoft.com/office/powerpoint/2010/main" val="4100125500"/>
                  </p:ext>
                </p:extLst>
              </p:nvPr>
            </p:nvGraphicFramePr>
            <p:xfrm>
              <a:off x="3562" y="46"/>
              <a:ext cx="1922" cy="565"/>
            </p:xfrm>
            <a:graphic>
              <a:graphicData uri="http://schemas.openxmlformats.org/presentationml/2006/ole">
                <mc:AlternateContent xmlns:mc="http://schemas.openxmlformats.org/markup-compatibility/2006">
                  <mc:Choice xmlns:v="urn:schemas-microsoft-com:vml" Requires="v">
                    <p:oleObj spid="_x0000_s876684" name="Equation" r:id="rId11" imgW="1384200" imgH="406080" progId="Equation.DSMT4">
                      <p:embed/>
                    </p:oleObj>
                  </mc:Choice>
                  <mc:Fallback>
                    <p:oleObj name="Equation" r:id="rId11" imgW="1384200" imgH="406080"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2" y="46"/>
                            <a:ext cx="1922" cy="565"/>
                          </a:xfrm>
                          <a:prstGeom prst="rect">
                            <a:avLst/>
                          </a:prstGeom>
                          <a:solidFill>
                            <a:schemeClr val="accent2"/>
                          </a:solidFill>
                          <a:effectLst/>
                          <a:extLst/>
                        </p:spPr>
                      </p:pic>
                    </p:oleObj>
                  </mc:Fallback>
                </mc:AlternateContent>
              </a:graphicData>
            </a:graphic>
          </p:graphicFrame>
          <p:graphicFrame>
            <p:nvGraphicFramePr>
              <p:cNvPr id="81931" name="Object 11"/>
              <p:cNvGraphicFramePr>
                <a:graphicFrameLocks noChangeAspect="1"/>
              </p:cNvGraphicFramePr>
              <p:nvPr>
                <p:extLst>
                  <p:ext uri="{D42A27DB-BD31-4B8C-83A1-F6EECF244321}">
                    <p14:modId xmlns:p14="http://schemas.microsoft.com/office/powerpoint/2010/main" val="3837601418"/>
                  </p:ext>
                </p:extLst>
              </p:nvPr>
            </p:nvGraphicFramePr>
            <p:xfrm>
              <a:off x="0" y="660"/>
              <a:ext cx="1250" cy="565"/>
            </p:xfrm>
            <a:graphic>
              <a:graphicData uri="http://schemas.openxmlformats.org/presentationml/2006/ole">
                <mc:AlternateContent xmlns:mc="http://schemas.openxmlformats.org/markup-compatibility/2006">
                  <mc:Choice xmlns:v="urn:schemas-microsoft-com:vml" Requires="v">
                    <p:oleObj spid="_x0000_s876685" name="Equation" r:id="rId13" imgW="901440" imgH="406080" progId="Equation.DSMT4">
                      <p:embed/>
                    </p:oleObj>
                  </mc:Choice>
                  <mc:Fallback>
                    <p:oleObj name="Equation" r:id="rId13" imgW="901440" imgH="406080" progId="Equation.DSMT4">
                      <p:embed/>
                      <p:pic>
                        <p:nvPicPr>
                          <p:cNvPr id="0" name="Picture 15"/>
                          <p:cNvPicPr>
                            <a:picLocks noChangeAspect="1" noChangeArrowheads="1"/>
                          </p:cNvPicPr>
                          <p:nvPr/>
                        </p:nvPicPr>
                        <p:blipFill>
                          <a:blip r:embed="rId14"/>
                          <a:srcRect/>
                          <a:stretch>
                            <a:fillRect/>
                          </a:stretch>
                        </p:blipFill>
                        <p:spPr bwMode="auto">
                          <a:xfrm>
                            <a:off x="0" y="660"/>
                            <a:ext cx="1250" cy="56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3"/>
              <p:cNvGrpSpPr>
                <a:grpSpLocks/>
              </p:cNvGrpSpPr>
              <p:nvPr/>
            </p:nvGrpSpPr>
            <p:grpSpPr bwMode="auto">
              <a:xfrm>
                <a:off x="4120" y="817"/>
                <a:ext cx="1638" cy="291"/>
                <a:chOff x="104" y="-208"/>
                <a:chExt cx="1638" cy="291"/>
              </a:xfrm>
            </p:grpSpPr>
            <p:graphicFrame>
              <p:nvGraphicFramePr>
                <p:cNvPr id="81934" name="Object 14"/>
                <p:cNvGraphicFramePr>
                  <a:graphicFrameLocks noChangeAspect="1"/>
                </p:cNvGraphicFramePr>
                <p:nvPr>
                  <p:extLst>
                    <p:ext uri="{D42A27DB-BD31-4B8C-83A1-F6EECF244321}">
                      <p14:modId xmlns:p14="http://schemas.microsoft.com/office/powerpoint/2010/main" val="902166390"/>
                    </p:ext>
                  </p:extLst>
                </p:nvPr>
              </p:nvGraphicFramePr>
              <p:xfrm>
                <a:off x="104" y="-163"/>
                <a:ext cx="298" cy="176"/>
              </p:xfrm>
              <a:graphic>
                <a:graphicData uri="http://schemas.openxmlformats.org/presentationml/2006/ole">
                  <mc:AlternateContent xmlns:mc="http://schemas.openxmlformats.org/markup-compatibility/2006">
                    <mc:Choice xmlns:v="urn:schemas-microsoft-com:vml" Requires="v">
                      <p:oleObj spid="_x0000_s876686" r:id="rId15" imgW="215432" imgH="126725" progId="Equation.DSMT4">
                        <p:embed/>
                      </p:oleObj>
                    </mc:Choice>
                    <mc:Fallback>
                      <p:oleObj r:id="rId15" imgW="215432" imgH="126725" progId="Equation.DSMT4">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 y="-163"/>
                              <a:ext cx="298" cy="17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35" name="Rectangle 15"/>
                <p:cNvSpPr>
                  <a:spLocks noChangeArrowheads="1"/>
                </p:cNvSpPr>
                <p:nvPr/>
              </p:nvSpPr>
              <p:spPr bwMode="auto">
                <a:xfrm>
                  <a:off x="266" y="-208"/>
                  <a:ext cx="1476" cy="291"/>
                </a:xfrm>
                <a:prstGeom prst="rect">
                  <a:avLst/>
                </a:prstGeom>
                <a:noFill/>
                <a:ln w="9525">
                  <a:noFill/>
                  <a:miter lim="800000"/>
                  <a:headEnd/>
                  <a:tailEnd/>
                </a:ln>
                <a:effectLst/>
              </p:spPr>
              <p:txBody>
                <a:bodyPr>
                  <a:spAutoFit/>
                </a:bodyPr>
                <a:lstStyle/>
                <a:p>
                  <a:r>
                    <a:rPr lang="zh-CN" sz="2400" dirty="0"/>
                    <a:t>得证</a:t>
                  </a:r>
                </a:p>
              </p:txBody>
            </p:sp>
          </p:grpSp>
        </p:grpSp>
        <p:grpSp>
          <p:nvGrpSpPr>
            <p:cNvPr id="6" name="Group 16"/>
            <p:cNvGrpSpPr>
              <a:grpSpLocks noChangeAspect="1"/>
            </p:cNvGrpSpPr>
            <p:nvPr/>
          </p:nvGrpSpPr>
          <p:grpSpPr bwMode="auto">
            <a:xfrm>
              <a:off x="1282" y="660"/>
              <a:ext cx="2652" cy="565"/>
              <a:chOff x="-1" y="66"/>
              <a:chExt cx="2652" cy="565"/>
            </a:xfrm>
          </p:grpSpPr>
          <p:graphicFrame>
            <p:nvGraphicFramePr>
              <p:cNvPr id="81937" name="Object 17"/>
              <p:cNvGraphicFramePr>
                <a:graphicFrameLocks noChangeAspect="1"/>
              </p:cNvGraphicFramePr>
              <p:nvPr>
                <p:extLst>
                  <p:ext uri="{D42A27DB-BD31-4B8C-83A1-F6EECF244321}">
                    <p14:modId xmlns:p14="http://schemas.microsoft.com/office/powerpoint/2010/main" val="4253141505"/>
                  </p:ext>
                </p:extLst>
              </p:nvPr>
            </p:nvGraphicFramePr>
            <p:xfrm>
              <a:off x="-1" y="189"/>
              <a:ext cx="1374" cy="352"/>
            </p:xfrm>
            <a:graphic>
              <a:graphicData uri="http://schemas.openxmlformats.org/presentationml/2006/ole">
                <mc:AlternateContent xmlns:mc="http://schemas.openxmlformats.org/markup-compatibility/2006">
                  <mc:Choice xmlns:v="urn:schemas-microsoft-com:vml" Requires="v">
                    <p:oleObj spid="_x0000_s876687" name="Equation" r:id="rId17" imgW="990360" imgH="253800" progId="Equation.DSMT4">
                      <p:embed/>
                    </p:oleObj>
                  </mc:Choice>
                  <mc:Fallback>
                    <p:oleObj name="Equation" r:id="rId17" imgW="990360" imgH="253800" progId="Equation.DSMT4">
                      <p:embed/>
                      <p:pic>
                        <p:nvPicPr>
                          <p:cNvPr id="0" name="Picture 11"/>
                          <p:cNvPicPr>
                            <a:picLocks noChangeAspect="1" noChangeArrowheads="1"/>
                          </p:cNvPicPr>
                          <p:nvPr/>
                        </p:nvPicPr>
                        <p:blipFill>
                          <a:blip r:embed="rId18"/>
                          <a:srcRect/>
                          <a:stretch>
                            <a:fillRect/>
                          </a:stretch>
                        </p:blipFill>
                        <p:spPr bwMode="auto">
                          <a:xfrm>
                            <a:off x="-1" y="189"/>
                            <a:ext cx="1374" cy="35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38" name="Object 18"/>
              <p:cNvGraphicFramePr>
                <a:graphicFrameLocks noChangeAspect="1"/>
              </p:cNvGraphicFramePr>
              <p:nvPr>
                <p:extLst>
                  <p:ext uri="{D42A27DB-BD31-4B8C-83A1-F6EECF244321}">
                    <p14:modId xmlns:p14="http://schemas.microsoft.com/office/powerpoint/2010/main" val="1283136655"/>
                  </p:ext>
                </p:extLst>
              </p:nvPr>
            </p:nvGraphicFramePr>
            <p:xfrm>
              <a:off x="1330" y="66"/>
              <a:ext cx="1321" cy="565"/>
            </p:xfrm>
            <a:graphic>
              <a:graphicData uri="http://schemas.openxmlformats.org/presentationml/2006/ole">
                <mc:AlternateContent xmlns:mc="http://schemas.openxmlformats.org/markup-compatibility/2006">
                  <mc:Choice xmlns:v="urn:schemas-microsoft-com:vml" Requires="v">
                    <p:oleObj spid="_x0000_s876688" name="Equation" r:id="rId19" imgW="952200" imgH="406080" progId="Equation.DSMT4">
                      <p:embed/>
                    </p:oleObj>
                  </mc:Choice>
                  <mc:Fallback>
                    <p:oleObj name="Equation" r:id="rId19" imgW="952200" imgH="406080" progId="Equation.DSMT4">
                      <p:embed/>
                      <p:pic>
                        <p:nvPicPr>
                          <p:cNvPr id="0" name="Picture 12"/>
                          <p:cNvPicPr>
                            <a:picLocks noChangeAspect="1" noChangeArrowheads="1"/>
                          </p:cNvPicPr>
                          <p:nvPr/>
                        </p:nvPicPr>
                        <p:blipFill>
                          <a:blip r:embed="rId20"/>
                          <a:srcRect/>
                          <a:stretch>
                            <a:fillRect/>
                          </a:stretch>
                        </p:blipFill>
                        <p:spPr bwMode="auto">
                          <a:xfrm>
                            <a:off x="1330" y="66"/>
                            <a:ext cx="1321" cy="56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7" name="Group 21"/>
          <p:cNvGrpSpPr>
            <a:grpSpLocks/>
          </p:cNvGrpSpPr>
          <p:nvPr/>
        </p:nvGrpSpPr>
        <p:grpSpPr bwMode="auto">
          <a:xfrm>
            <a:off x="436562" y="2132707"/>
            <a:ext cx="8061326" cy="1584326"/>
            <a:chOff x="-1" y="-212"/>
            <a:chExt cx="5078" cy="998"/>
          </a:xfrm>
        </p:grpSpPr>
        <p:graphicFrame>
          <p:nvGraphicFramePr>
            <p:cNvPr id="81942" name="Object 22"/>
            <p:cNvGraphicFramePr>
              <a:graphicFrameLocks noChangeAspect="1"/>
            </p:cNvGraphicFramePr>
            <p:nvPr>
              <p:extLst>
                <p:ext uri="{D42A27DB-BD31-4B8C-83A1-F6EECF244321}">
                  <p14:modId xmlns:p14="http://schemas.microsoft.com/office/powerpoint/2010/main" val="3506614676"/>
                </p:ext>
              </p:extLst>
            </p:nvPr>
          </p:nvGraphicFramePr>
          <p:xfrm>
            <a:off x="-1" y="187"/>
            <a:ext cx="4632" cy="599"/>
          </p:xfrm>
          <a:graphic>
            <a:graphicData uri="http://schemas.openxmlformats.org/presentationml/2006/ole">
              <mc:AlternateContent xmlns:mc="http://schemas.openxmlformats.org/markup-compatibility/2006">
                <mc:Choice xmlns:v="urn:schemas-microsoft-com:vml" Requires="v">
                  <p:oleObj spid="_x0000_s876689" name="Equation" r:id="rId21" imgW="3340080" imgH="431640" progId="Equation.DSMT4">
                    <p:embed/>
                  </p:oleObj>
                </mc:Choice>
                <mc:Fallback>
                  <p:oleObj name="Equation" r:id="rId21" imgW="3340080" imgH="431640" progId="Equation.DSMT4">
                    <p:embed/>
                    <p:pic>
                      <p:nvPicPr>
                        <p:cNvPr id="0" name="Picture 9"/>
                        <p:cNvPicPr>
                          <a:picLocks noChangeAspect="1" noChangeArrowheads="1"/>
                        </p:cNvPicPr>
                        <p:nvPr/>
                      </p:nvPicPr>
                      <p:blipFill>
                        <a:blip r:embed="rId22"/>
                        <a:srcRect/>
                        <a:stretch>
                          <a:fillRect/>
                        </a:stretch>
                      </p:blipFill>
                      <p:spPr bwMode="auto">
                        <a:xfrm>
                          <a:off x="-1" y="187"/>
                          <a:ext cx="4632" cy="5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44" name="Object 24"/>
            <p:cNvGraphicFramePr>
              <a:graphicFrameLocks noChangeAspect="1"/>
            </p:cNvGraphicFramePr>
            <p:nvPr>
              <p:extLst>
                <p:ext uri="{D42A27DB-BD31-4B8C-83A1-F6EECF244321}">
                  <p14:modId xmlns:p14="http://schemas.microsoft.com/office/powerpoint/2010/main" val="2816444415"/>
                </p:ext>
              </p:extLst>
            </p:nvPr>
          </p:nvGraphicFramePr>
          <p:xfrm>
            <a:off x="4146" y="-212"/>
            <a:ext cx="931" cy="224"/>
          </p:xfrm>
          <a:graphic>
            <a:graphicData uri="http://schemas.openxmlformats.org/presentationml/2006/ole">
              <mc:AlternateContent xmlns:mc="http://schemas.openxmlformats.org/markup-compatibility/2006">
                <mc:Choice xmlns:v="urn:schemas-microsoft-com:vml" Requires="v">
                  <p:oleObj spid="_x0000_s876690" name="Equation" r:id="rId23" imgW="736560" imgH="177480" progId="Equation.DSMT4">
                    <p:embed/>
                  </p:oleObj>
                </mc:Choice>
                <mc:Fallback>
                  <p:oleObj name="Equation" r:id="rId23" imgW="736560" imgH="177480" progId="Equation.DSMT4">
                    <p:embed/>
                    <p:pic>
                      <p:nvPicPr>
                        <p:cNvPr id="0" name="Picture 10"/>
                        <p:cNvPicPr>
                          <a:picLocks noChangeAspect="1" noChangeArrowheads="1"/>
                        </p:cNvPicPr>
                        <p:nvPr/>
                      </p:nvPicPr>
                      <p:blipFill>
                        <a:blip r:embed="rId24"/>
                        <a:srcRect/>
                        <a:stretch>
                          <a:fillRect/>
                        </a:stretch>
                      </p:blipFill>
                      <p:spPr bwMode="auto">
                        <a:xfrm>
                          <a:off x="4146" y="-212"/>
                          <a:ext cx="931" cy="224"/>
                        </a:xfrm>
                        <a:prstGeom prst="rect">
                          <a:avLst/>
                        </a:prstGeom>
                        <a:noFill/>
                        <a:ln w="25400">
                          <a:solidFill>
                            <a:srgbClr val="7030A0"/>
                          </a:solidFill>
                          <a:miter lim="800000"/>
                          <a:headEnd/>
                          <a:tailEnd/>
                        </a:ln>
                        <a:effectLst/>
                        <a:extLst/>
                      </p:spPr>
                    </p:pic>
                  </p:oleObj>
                </mc:Fallback>
              </mc:AlternateContent>
            </a:graphicData>
          </a:graphic>
        </p:graphicFrame>
      </p:grpSp>
      <p:grpSp>
        <p:nvGrpSpPr>
          <p:cNvPr id="8" name="Group 25"/>
          <p:cNvGrpSpPr>
            <a:grpSpLocks/>
          </p:cNvGrpSpPr>
          <p:nvPr/>
        </p:nvGrpSpPr>
        <p:grpSpPr bwMode="auto">
          <a:xfrm>
            <a:off x="4930973" y="3595489"/>
            <a:ext cx="3673475" cy="409575"/>
            <a:chOff x="0" y="0"/>
            <a:chExt cx="2314" cy="258"/>
          </a:xfrm>
        </p:grpSpPr>
        <p:sp>
          <p:nvSpPr>
            <p:cNvPr id="81946" name="Line 26"/>
            <p:cNvSpPr>
              <a:spLocks noChangeShapeType="1"/>
            </p:cNvSpPr>
            <p:nvPr/>
          </p:nvSpPr>
          <p:spPr bwMode="auto">
            <a:xfrm>
              <a:off x="0" y="0"/>
              <a:ext cx="1872"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1947" name="Line 27"/>
            <p:cNvSpPr>
              <a:spLocks noChangeShapeType="1"/>
            </p:cNvSpPr>
            <p:nvPr/>
          </p:nvSpPr>
          <p:spPr bwMode="auto">
            <a:xfrm>
              <a:off x="1880" y="24"/>
              <a:ext cx="88" cy="88"/>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graphicFrame>
          <p:nvGraphicFramePr>
            <p:cNvPr id="81948" name="Object 28"/>
            <p:cNvGraphicFramePr>
              <a:graphicFrameLocks noChangeAspect="1"/>
            </p:cNvGraphicFramePr>
            <p:nvPr>
              <p:extLst>
                <p:ext uri="{D42A27DB-BD31-4B8C-83A1-F6EECF244321}">
                  <p14:modId xmlns:p14="http://schemas.microsoft.com/office/powerpoint/2010/main" val="2562477335"/>
                </p:ext>
              </p:extLst>
            </p:nvPr>
          </p:nvGraphicFramePr>
          <p:xfrm>
            <a:off x="1980" y="12"/>
            <a:ext cx="334" cy="246"/>
          </p:xfrm>
          <a:graphic>
            <a:graphicData uri="http://schemas.openxmlformats.org/presentationml/2006/ole">
              <mc:AlternateContent xmlns:mc="http://schemas.openxmlformats.org/markup-compatibility/2006">
                <mc:Choice xmlns:v="urn:schemas-microsoft-com:vml" Requires="v">
                  <p:oleObj spid="_x0000_s876691" name="Equation" r:id="rId25" imgW="241200" imgH="177480" progId="Equation.DSMT4">
                    <p:embed/>
                  </p:oleObj>
                </mc:Choice>
                <mc:Fallback>
                  <p:oleObj name="Equation" r:id="rId25" imgW="241200" imgH="177480" progId="Equation.DSMT4">
                    <p:embed/>
                    <p:pic>
                      <p:nvPicPr>
                        <p:cNvPr id="0" name="Picture 8"/>
                        <p:cNvPicPr>
                          <a:picLocks noChangeAspect="1" noChangeArrowheads="1"/>
                        </p:cNvPicPr>
                        <p:nvPr/>
                      </p:nvPicPr>
                      <p:blipFill>
                        <a:blip r:embed="rId26"/>
                        <a:srcRect/>
                        <a:stretch>
                          <a:fillRect/>
                        </a:stretch>
                      </p:blipFill>
                      <p:spPr bwMode="auto">
                        <a:xfrm>
                          <a:off x="1980" y="12"/>
                          <a:ext cx="334"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29"/>
          <p:cNvGrpSpPr>
            <a:grpSpLocks/>
          </p:cNvGrpSpPr>
          <p:nvPr/>
        </p:nvGrpSpPr>
        <p:grpSpPr bwMode="auto">
          <a:xfrm>
            <a:off x="3984625" y="5301208"/>
            <a:ext cx="2781300" cy="447675"/>
            <a:chOff x="0" y="0"/>
            <a:chExt cx="1752" cy="282"/>
          </a:xfrm>
        </p:grpSpPr>
        <p:sp>
          <p:nvSpPr>
            <p:cNvPr id="81950" name="Line 30"/>
            <p:cNvSpPr>
              <a:spLocks noChangeShapeType="1"/>
            </p:cNvSpPr>
            <p:nvPr/>
          </p:nvSpPr>
          <p:spPr bwMode="auto">
            <a:xfrm>
              <a:off x="0" y="30"/>
              <a:ext cx="1208"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81951" name="Line 31"/>
            <p:cNvSpPr>
              <a:spLocks noChangeShapeType="1"/>
            </p:cNvSpPr>
            <p:nvPr/>
          </p:nvSpPr>
          <p:spPr bwMode="auto">
            <a:xfrm>
              <a:off x="1224" y="46"/>
              <a:ext cx="88" cy="88"/>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graphicFrame>
          <p:nvGraphicFramePr>
            <p:cNvPr id="81952" name="Object 32"/>
            <p:cNvGraphicFramePr>
              <a:graphicFrameLocks noChangeAspect="1"/>
            </p:cNvGraphicFramePr>
            <p:nvPr>
              <p:extLst>
                <p:ext uri="{D42A27DB-BD31-4B8C-83A1-F6EECF244321}">
                  <p14:modId xmlns:p14="http://schemas.microsoft.com/office/powerpoint/2010/main" val="2906410774"/>
                </p:ext>
              </p:extLst>
            </p:nvPr>
          </p:nvGraphicFramePr>
          <p:xfrm>
            <a:off x="1295" y="0"/>
            <a:ext cx="457" cy="282"/>
          </p:xfrm>
          <a:graphic>
            <a:graphicData uri="http://schemas.openxmlformats.org/presentationml/2006/ole">
              <mc:AlternateContent xmlns:mc="http://schemas.openxmlformats.org/markup-compatibility/2006">
                <mc:Choice xmlns:v="urn:schemas-microsoft-com:vml" Requires="v">
                  <p:oleObj spid="_x0000_s876692" name="Equation" r:id="rId27" imgW="330120" imgH="203040" progId="Equation.DSMT4">
                    <p:embed/>
                  </p:oleObj>
                </mc:Choice>
                <mc:Fallback>
                  <p:oleObj name="Equation" r:id="rId27" imgW="330120" imgH="203040" progId="Equation.DSMT4">
                    <p:embed/>
                    <p:pic>
                      <p:nvPicPr>
                        <p:cNvPr id="0" name="Picture 7"/>
                        <p:cNvPicPr>
                          <a:picLocks noChangeAspect="1" noChangeArrowheads="1"/>
                        </p:cNvPicPr>
                        <p:nvPr/>
                      </p:nvPicPr>
                      <p:blipFill>
                        <a:blip r:embed="rId28"/>
                        <a:srcRect/>
                        <a:stretch>
                          <a:fillRect/>
                        </a:stretch>
                      </p:blipFill>
                      <p:spPr bwMode="auto">
                        <a:xfrm>
                          <a:off x="1295" y="0"/>
                          <a:ext cx="457"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Rectangle 22"/>
          <p:cNvSpPr>
            <a:spLocks noChangeArrowheads="1"/>
          </p:cNvSpPr>
          <p:nvPr/>
        </p:nvSpPr>
        <p:spPr bwMode="auto">
          <a:xfrm>
            <a:off x="1403648" y="1340768"/>
            <a:ext cx="1512167" cy="461962"/>
          </a:xfrm>
          <a:prstGeom prst="rect">
            <a:avLst/>
          </a:prstGeom>
          <a:noFill/>
          <a:ln w="9525">
            <a:noFill/>
            <a:miter lim="800000"/>
            <a:headEnd/>
            <a:tailEnd/>
          </a:ln>
          <a:effectLst/>
        </p:spPr>
        <p:txBody>
          <a:bodyPr wrap="square">
            <a:spAutoFit/>
          </a:bodyPr>
          <a:lstStyle/>
          <a:p>
            <a:r>
              <a:rPr lang="zh-CN" altLang="en-US" sz="2400" b="1" dirty="0" smtClean="0">
                <a:solidFill>
                  <a:srgbClr val="FF0000"/>
                </a:solidFill>
                <a:latin typeface="+mj-ea"/>
                <a:ea typeface="+mj-ea"/>
              </a:rPr>
              <a:t>任意分布</a:t>
            </a:r>
            <a:endParaRPr lang="zh-CN" altLang="zh-CN" sz="2400" b="1" dirty="0">
              <a:solidFill>
                <a:srgbClr val="FF0000"/>
              </a:solidFill>
              <a:latin typeface="+mj-ea"/>
              <a:ea typeface="+mj-ea"/>
            </a:endParaRPr>
          </a:p>
        </p:txBody>
      </p:sp>
      <p:cxnSp>
        <p:nvCxnSpPr>
          <p:cNvPr id="32" name="直接连接符 31"/>
          <p:cNvCxnSpPr/>
          <p:nvPr/>
        </p:nvCxnSpPr>
        <p:spPr>
          <a:xfrm>
            <a:off x="1331640" y="1268760"/>
            <a:ext cx="72008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直接连接符 33"/>
          <p:cNvCxnSpPr/>
          <p:nvPr/>
        </p:nvCxnSpPr>
        <p:spPr>
          <a:xfrm>
            <a:off x="4211960" y="1412776"/>
            <a:ext cx="720080" cy="0"/>
          </a:xfrm>
          <a:prstGeom prst="line">
            <a:avLst/>
          </a:prstGeom>
        </p:spPr>
        <p:style>
          <a:lnRef idx="3">
            <a:schemeClr val="accent5"/>
          </a:lnRef>
          <a:fillRef idx="0">
            <a:schemeClr val="accent5"/>
          </a:fillRef>
          <a:effectRef idx="2">
            <a:schemeClr val="accent5"/>
          </a:effectRef>
          <a:fontRef idx="minor">
            <a:schemeClr val="tx1"/>
          </a:fontRef>
        </p:style>
      </p:cxnSp>
      <p:sp>
        <p:nvSpPr>
          <p:cNvPr id="35" name="Rectangle 22"/>
          <p:cNvSpPr>
            <a:spLocks noChangeArrowheads="1"/>
          </p:cNvSpPr>
          <p:nvPr/>
        </p:nvSpPr>
        <p:spPr bwMode="auto">
          <a:xfrm>
            <a:off x="4572000" y="1412776"/>
            <a:ext cx="1512167" cy="461962"/>
          </a:xfrm>
          <a:prstGeom prst="rect">
            <a:avLst/>
          </a:prstGeom>
          <a:noFill/>
          <a:ln w="9525">
            <a:noFill/>
            <a:miter lim="800000"/>
            <a:headEnd/>
            <a:tailEnd/>
          </a:ln>
          <a:effectLst/>
        </p:spPr>
        <p:txBody>
          <a:bodyPr wrap="square">
            <a:spAutoFit/>
          </a:bodyPr>
          <a:lstStyle/>
          <a:p>
            <a:r>
              <a:rPr lang="zh-CN" altLang="en-US" sz="2400" b="1" dirty="0" smtClean="0">
                <a:solidFill>
                  <a:srgbClr val="FF0000"/>
                </a:solidFill>
                <a:latin typeface="+mj-ea"/>
                <a:ea typeface="+mj-ea"/>
              </a:rPr>
              <a:t>高斯分布</a:t>
            </a:r>
            <a:endParaRPr lang="zh-CN" altLang="zh-CN" sz="2400" b="1" dirty="0">
              <a:solidFill>
                <a:srgbClr val="FF0000"/>
              </a:solidFill>
              <a:latin typeface="+mj-ea"/>
              <a:ea typeface="+mj-ea"/>
            </a:endParaRPr>
          </a:p>
        </p:txBody>
      </p:sp>
      <p:sp>
        <p:nvSpPr>
          <p:cNvPr id="36"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88</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25"/>
                                        </p:tgtEl>
                                        <p:attrNameLst>
                                          <p:attrName>style.visibility</p:attrName>
                                        </p:attrNameLst>
                                      </p:cBhvr>
                                      <p:to>
                                        <p:strVal val="visible"/>
                                      </p:to>
                                    </p:set>
                                    <p:animEffect transition="in" filter="wipe(left)">
                                      <p:cBhvr>
                                        <p:cTn id="17" dur="1000"/>
                                        <p:tgtEl>
                                          <p:spTgt spid="819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26"/>
                                        </p:tgtEl>
                                        <p:attrNameLst>
                                          <p:attrName>style.visibility</p:attrName>
                                        </p:attrNameLst>
                                      </p:cBhvr>
                                      <p:to>
                                        <p:strVal val="visible"/>
                                      </p:to>
                                    </p:set>
                                    <p:animEffect transition="in" filter="wipe(left)">
                                      <p:cBhvr>
                                        <p:cTn id="22" dur="1000"/>
                                        <p:tgtEl>
                                          <p:spTgt spid="819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smtClean="0"/>
              <a:t>输出信号幅度受限条件下的最大熵</a:t>
            </a:r>
            <a:endParaRPr lang="zh-CN" altLang="en-US"/>
          </a:p>
        </p:txBody>
      </p:sp>
      <p:sp>
        <p:nvSpPr>
          <p:cNvPr id="148483" name="Rectangle 3"/>
          <p:cNvSpPr>
            <a:spLocks noGrp="1" noChangeArrowheads="1"/>
          </p:cNvSpPr>
          <p:nvPr>
            <p:ph type="body" idx="1"/>
          </p:nvPr>
        </p:nvSpPr>
        <p:spPr/>
        <p:txBody>
          <a:bodyPr>
            <a:normAutofit/>
          </a:bodyPr>
          <a:lstStyle/>
          <a:p>
            <a:r>
              <a:rPr lang="zh-CN" altLang="en-US" sz="2400" dirty="0" smtClean="0"/>
              <a:t>定理</a:t>
            </a:r>
            <a:r>
              <a:rPr lang="en-US" altLang="zh-CN" sz="2400" dirty="0" smtClean="0"/>
              <a:t>:</a:t>
            </a:r>
            <a:r>
              <a:rPr lang="zh-CN" altLang="en-US" sz="2400" dirty="0" smtClean="0"/>
              <a:t>对于服从均匀分布的随机变量</a:t>
            </a:r>
            <a:r>
              <a:rPr lang="en-US" altLang="zh-CN" sz="2400" dirty="0" smtClean="0"/>
              <a:t>X</a:t>
            </a:r>
            <a:r>
              <a:rPr lang="zh-CN" altLang="en-US" sz="2400" dirty="0" smtClean="0"/>
              <a:t>，具有最大输出熵。</a:t>
            </a:r>
            <a:endParaRPr lang="zh-CN" altLang="en-US" sz="2400" dirty="0"/>
          </a:p>
        </p:txBody>
      </p:sp>
      <p:sp>
        <p:nvSpPr>
          <p:cNvPr id="8" name="灯片编号占位符 5"/>
          <p:cNvSpPr>
            <a:spLocks noGrp="1"/>
          </p:cNvSpPr>
          <p:nvPr>
            <p:ph type="sldNum" sz="quarter" idx="12"/>
          </p:nvPr>
        </p:nvSpPr>
        <p:spPr/>
        <p:txBody>
          <a:bodyPr/>
          <a:lstStyle/>
          <a:p>
            <a:fld id="{59B1FA8C-EACF-4CAF-9C30-97CE74E25F35}" type="slidenum">
              <a:rPr lang="en-US" altLang="zh-CN" smtClean="0"/>
              <a:pPr/>
              <a:t>89</a:t>
            </a:fld>
            <a:endParaRPr lang="en-US" altLang="zh-CN"/>
          </a:p>
        </p:txBody>
      </p:sp>
      <p:graphicFrame>
        <p:nvGraphicFramePr>
          <p:cNvPr id="148484" name="Object 4"/>
          <p:cNvGraphicFramePr>
            <a:graphicFrameLocks noGrp="1" noChangeAspect="1"/>
          </p:cNvGraphicFramePr>
          <p:nvPr>
            <p:ph sz="half" idx="4294967295"/>
            <p:extLst>
              <p:ext uri="{D42A27DB-BD31-4B8C-83A1-F6EECF244321}">
                <p14:modId xmlns:p14="http://schemas.microsoft.com/office/powerpoint/2010/main" val="3258384878"/>
              </p:ext>
            </p:extLst>
          </p:nvPr>
        </p:nvGraphicFramePr>
        <p:xfrm>
          <a:off x="971600" y="1772816"/>
          <a:ext cx="5872163" cy="4425950"/>
        </p:xfrm>
        <a:graphic>
          <a:graphicData uri="http://schemas.openxmlformats.org/presentationml/2006/ole">
            <mc:AlternateContent xmlns:mc="http://schemas.openxmlformats.org/markup-compatibility/2006">
              <mc:Choice xmlns:v="urn:schemas-microsoft-com:vml" Requires="v">
                <p:oleObj spid="_x0000_s852128" name="Equation" r:id="rId4" imgW="3403600" imgH="2565400" progId="Equation.DSMT4">
                  <p:embed/>
                </p:oleObj>
              </mc:Choice>
              <mc:Fallback>
                <p:oleObj name="Equation" r:id="rId4" imgW="3403600" imgH="256540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772816"/>
                        <a:ext cx="5872163" cy="44259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439737" y="4077072"/>
            <a:ext cx="8740775" cy="461665"/>
          </a:xfrm>
          <a:prstGeom prst="rect">
            <a:avLst/>
          </a:prstGeom>
          <a:noFill/>
          <a:ln w="9525">
            <a:noFill/>
            <a:miter lim="800000"/>
            <a:headEnd/>
            <a:tailEnd/>
          </a:ln>
          <a:effectLst/>
        </p:spPr>
        <p:txBody>
          <a:bodyPr>
            <a:spAutoFit/>
          </a:bodyPr>
          <a:lstStyle/>
          <a:p>
            <a:r>
              <a:rPr lang="zh-CN" sz="2400" b="1" dirty="0">
                <a:latin typeface="微软雅黑" pitchFamily="34" charset="-122"/>
                <a:ea typeface="微软雅黑" pitchFamily="34" charset="-122"/>
              </a:rPr>
              <a:t>证</a:t>
            </a:r>
            <a:r>
              <a:rPr 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由</a:t>
            </a:r>
            <a:r>
              <a:rPr lang="zh-CN" sz="2400" b="1" dirty="0" smtClean="0">
                <a:latin typeface="微软雅黑" pitchFamily="34" charset="-122"/>
                <a:ea typeface="微软雅黑" pitchFamily="34" charset="-122"/>
              </a:rPr>
              <a:t>信源</a:t>
            </a:r>
            <a:r>
              <a:rPr lang="zh-CN" sz="2400" b="1" dirty="0">
                <a:latin typeface="微软雅黑" pitchFamily="34" charset="-122"/>
                <a:ea typeface="微软雅黑" pitchFamily="34" charset="-122"/>
              </a:rPr>
              <a:t>熵的定义，可得：</a:t>
            </a:r>
          </a:p>
        </p:txBody>
      </p:sp>
      <p:graphicFrame>
        <p:nvGraphicFramePr>
          <p:cNvPr id="18436" name="Object 4"/>
          <p:cNvGraphicFramePr>
            <a:graphicFrameLocks noChangeAspect="1"/>
          </p:cNvGraphicFramePr>
          <p:nvPr>
            <p:extLst>
              <p:ext uri="{D42A27DB-BD31-4B8C-83A1-F6EECF244321}">
                <p14:modId xmlns:p14="http://schemas.microsoft.com/office/powerpoint/2010/main" val="1988333403"/>
              </p:ext>
            </p:extLst>
          </p:nvPr>
        </p:nvGraphicFramePr>
        <p:xfrm>
          <a:off x="257175" y="4654724"/>
          <a:ext cx="3484563" cy="801687"/>
        </p:xfrm>
        <a:graphic>
          <a:graphicData uri="http://schemas.openxmlformats.org/presentationml/2006/ole">
            <mc:AlternateContent xmlns:mc="http://schemas.openxmlformats.org/markup-compatibility/2006">
              <mc:Choice xmlns:v="urn:schemas-microsoft-com:vml" Requires="v">
                <p:oleObj spid="_x0000_s116645" name="Equation" r:id="rId3" imgW="1930320" imgH="444240" progId="Equation.DSMT4">
                  <p:embed/>
                </p:oleObj>
              </mc:Choice>
              <mc:Fallback>
                <p:oleObj name="Equation" r:id="rId3" imgW="1930320" imgH="444240" progId="Equation.DSMT4">
                  <p:embed/>
                  <p:pic>
                    <p:nvPicPr>
                      <p:cNvPr id="0" name="Picture 317"/>
                      <p:cNvPicPr>
                        <a:picLocks noChangeAspect="1" noChangeArrowheads="1"/>
                      </p:cNvPicPr>
                      <p:nvPr/>
                    </p:nvPicPr>
                    <p:blipFill>
                      <a:blip r:embed="rId4"/>
                      <a:srcRect/>
                      <a:stretch>
                        <a:fillRect/>
                      </a:stretch>
                    </p:blipFill>
                    <p:spPr bwMode="auto">
                      <a:xfrm>
                        <a:off x="257175" y="4654724"/>
                        <a:ext cx="3484563" cy="8016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5"/>
          <p:cNvGraphicFramePr>
            <a:graphicFrameLocks noChangeAspect="1"/>
          </p:cNvGraphicFramePr>
          <p:nvPr>
            <p:extLst>
              <p:ext uri="{D42A27DB-BD31-4B8C-83A1-F6EECF244321}">
                <p14:modId xmlns:p14="http://schemas.microsoft.com/office/powerpoint/2010/main" val="1515261993"/>
              </p:ext>
            </p:extLst>
          </p:nvPr>
        </p:nvGraphicFramePr>
        <p:xfrm>
          <a:off x="371205" y="1772816"/>
          <a:ext cx="4848867" cy="1008112"/>
        </p:xfrm>
        <a:graphic>
          <a:graphicData uri="http://schemas.openxmlformats.org/presentationml/2006/ole">
            <mc:AlternateContent xmlns:mc="http://schemas.openxmlformats.org/markup-compatibility/2006">
              <mc:Choice xmlns:v="urn:schemas-microsoft-com:vml" Requires="v">
                <p:oleObj spid="_x0000_s116646" name="Equation" r:id="rId5" imgW="2501640" imgH="520560" progId="Equation.DSMT4">
                  <p:embed/>
                </p:oleObj>
              </mc:Choice>
              <mc:Fallback>
                <p:oleObj name="Equation" r:id="rId5" imgW="2501640" imgH="520560" progId="Equation.DSMT4">
                  <p:embed/>
                  <p:pic>
                    <p:nvPicPr>
                      <p:cNvPr id="0" name="Picture 318"/>
                      <p:cNvPicPr>
                        <a:picLocks noChangeAspect="1" noChangeArrowheads="1"/>
                      </p:cNvPicPr>
                      <p:nvPr/>
                    </p:nvPicPr>
                    <p:blipFill>
                      <a:blip r:embed="rId6"/>
                      <a:srcRect/>
                      <a:stretch>
                        <a:fillRect/>
                      </a:stretch>
                    </p:blipFill>
                    <p:spPr bwMode="auto">
                      <a:xfrm>
                        <a:off x="371205" y="1772816"/>
                        <a:ext cx="4848867" cy="10081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6"/>
          <p:cNvGraphicFramePr>
            <a:graphicFrameLocks noChangeAspect="1"/>
          </p:cNvGraphicFramePr>
          <p:nvPr>
            <p:extLst>
              <p:ext uri="{D42A27DB-BD31-4B8C-83A1-F6EECF244321}">
                <p14:modId xmlns:p14="http://schemas.microsoft.com/office/powerpoint/2010/main" val="2851957712"/>
              </p:ext>
            </p:extLst>
          </p:nvPr>
        </p:nvGraphicFramePr>
        <p:xfrm>
          <a:off x="5436096" y="1988840"/>
          <a:ext cx="2509838" cy="455613"/>
        </p:xfrm>
        <a:graphic>
          <a:graphicData uri="http://schemas.openxmlformats.org/presentationml/2006/ole">
            <mc:AlternateContent xmlns:mc="http://schemas.openxmlformats.org/markup-compatibility/2006">
              <mc:Choice xmlns:v="urn:schemas-microsoft-com:vml" Requires="v">
                <p:oleObj spid="_x0000_s116647" name="Equation" r:id="rId7" imgW="1396800" imgH="253800" progId="Equation.DSMT4">
                  <p:embed/>
                </p:oleObj>
              </mc:Choice>
              <mc:Fallback>
                <p:oleObj name="Equation" r:id="rId7" imgW="1396800" imgH="253800" progId="Equation.DSMT4">
                  <p:embed/>
                  <p:pic>
                    <p:nvPicPr>
                      <p:cNvPr id="0" name="Picture 319"/>
                      <p:cNvPicPr>
                        <a:picLocks noChangeAspect="1" noChangeArrowheads="1"/>
                      </p:cNvPicPr>
                      <p:nvPr/>
                    </p:nvPicPr>
                    <p:blipFill>
                      <a:blip r:embed="rId8"/>
                      <a:srcRect/>
                      <a:stretch>
                        <a:fillRect/>
                      </a:stretch>
                    </p:blipFill>
                    <p:spPr bwMode="auto">
                      <a:xfrm>
                        <a:off x="5436096" y="1988840"/>
                        <a:ext cx="2509838" cy="4556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7"/>
          <p:cNvGraphicFramePr>
            <a:graphicFrameLocks noChangeAspect="1"/>
          </p:cNvGraphicFramePr>
          <p:nvPr>
            <p:extLst>
              <p:ext uri="{D42A27DB-BD31-4B8C-83A1-F6EECF244321}">
                <p14:modId xmlns:p14="http://schemas.microsoft.com/office/powerpoint/2010/main" val="33655454"/>
              </p:ext>
            </p:extLst>
          </p:nvPr>
        </p:nvGraphicFramePr>
        <p:xfrm>
          <a:off x="6084168" y="2420888"/>
          <a:ext cx="2628900" cy="457200"/>
        </p:xfrm>
        <a:graphic>
          <a:graphicData uri="http://schemas.openxmlformats.org/presentationml/2006/ole">
            <mc:AlternateContent xmlns:mc="http://schemas.openxmlformats.org/markup-compatibility/2006">
              <mc:Choice xmlns:v="urn:schemas-microsoft-com:vml" Requires="v">
                <p:oleObj spid="_x0000_s116648" name="Equation" r:id="rId9" imgW="1460160" imgH="253800" progId="Equation.DSMT4">
                  <p:embed/>
                </p:oleObj>
              </mc:Choice>
              <mc:Fallback>
                <p:oleObj name="Equation" r:id="rId9" imgW="1460160" imgH="253800" progId="Equation.DSMT4">
                  <p:embed/>
                  <p:pic>
                    <p:nvPicPr>
                      <p:cNvPr id="0" name="Picture 320"/>
                      <p:cNvPicPr>
                        <a:picLocks noChangeAspect="1" noChangeArrowheads="1"/>
                      </p:cNvPicPr>
                      <p:nvPr/>
                    </p:nvPicPr>
                    <p:blipFill>
                      <a:blip r:embed="rId10"/>
                      <a:srcRect/>
                      <a:stretch>
                        <a:fillRect/>
                      </a:stretch>
                    </p:blipFill>
                    <p:spPr bwMode="auto">
                      <a:xfrm>
                        <a:off x="6084168" y="2420888"/>
                        <a:ext cx="2628900"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Line 8"/>
          <p:cNvSpPr>
            <a:spLocks noChangeShapeType="1"/>
          </p:cNvSpPr>
          <p:nvPr/>
        </p:nvSpPr>
        <p:spPr bwMode="auto">
          <a:xfrm>
            <a:off x="0" y="3789040"/>
            <a:ext cx="9144000"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graphicFrame>
        <p:nvGraphicFramePr>
          <p:cNvPr id="18441" name="Object 9"/>
          <p:cNvGraphicFramePr>
            <a:graphicFrameLocks noChangeAspect="1"/>
          </p:cNvGraphicFramePr>
          <p:nvPr>
            <p:extLst>
              <p:ext uri="{D42A27DB-BD31-4B8C-83A1-F6EECF244321}">
                <p14:modId xmlns:p14="http://schemas.microsoft.com/office/powerpoint/2010/main" val="1516281137"/>
              </p:ext>
            </p:extLst>
          </p:nvPr>
        </p:nvGraphicFramePr>
        <p:xfrm>
          <a:off x="3651250" y="4653136"/>
          <a:ext cx="5214938" cy="820738"/>
        </p:xfrm>
        <a:graphic>
          <a:graphicData uri="http://schemas.openxmlformats.org/presentationml/2006/ole">
            <mc:AlternateContent xmlns:mc="http://schemas.openxmlformats.org/markup-compatibility/2006">
              <mc:Choice xmlns:v="urn:schemas-microsoft-com:vml" Requires="v">
                <p:oleObj spid="_x0000_s116649" name="Equation" r:id="rId11" imgW="2908080" imgH="457200" progId="Equation.DSMT4">
                  <p:embed/>
                </p:oleObj>
              </mc:Choice>
              <mc:Fallback>
                <p:oleObj name="Equation" r:id="rId11" imgW="2908080" imgH="457200" progId="Equation.DSMT4">
                  <p:embed/>
                  <p:pic>
                    <p:nvPicPr>
                      <p:cNvPr id="0" name="Picture 321"/>
                      <p:cNvPicPr>
                        <a:picLocks noChangeAspect="1" noChangeArrowheads="1"/>
                      </p:cNvPicPr>
                      <p:nvPr/>
                    </p:nvPicPr>
                    <p:blipFill>
                      <a:blip r:embed="rId12"/>
                      <a:srcRect/>
                      <a:stretch>
                        <a:fillRect/>
                      </a:stretch>
                    </p:blipFill>
                    <p:spPr bwMode="auto">
                      <a:xfrm>
                        <a:off x="3651250" y="4653136"/>
                        <a:ext cx="5214938" cy="820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2" name="Object 10"/>
          <p:cNvGraphicFramePr>
            <a:graphicFrameLocks noChangeAspect="1"/>
          </p:cNvGraphicFramePr>
          <p:nvPr>
            <p:extLst>
              <p:ext uri="{D42A27DB-BD31-4B8C-83A1-F6EECF244321}">
                <p14:modId xmlns:p14="http://schemas.microsoft.com/office/powerpoint/2010/main" val="3178252361"/>
              </p:ext>
            </p:extLst>
          </p:nvPr>
        </p:nvGraphicFramePr>
        <p:xfrm>
          <a:off x="1166813" y="5429424"/>
          <a:ext cx="7494587" cy="820737"/>
        </p:xfrm>
        <a:graphic>
          <a:graphicData uri="http://schemas.openxmlformats.org/presentationml/2006/ole">
            <mc:AlternateContent xmlns:mc="http://schemas.openxmlformats.org/markup-compatibility/2006">
              <mc:Choice xmlns:v="urn:schemas-microsoft-com:vml" Requires="v">
                <p:oleObj spid="_x0000_s116650" name="Equation" r:id="rId13" imgW="4178160" imgH="457200" progId="Equation.DSMT4">
                  <p:embed/>
                </p:oleObj>
              </mc:Choice>
              <mc:Fallback>
                <p:oleObj name="Equation" r:id="rId13" imgW="4178160" imgH="457200" progId="Equation.DSMT4">
                  <p:embed/>
                  <p:pic>
                    <p:nvPicPr>
                      <p:cNvPr id="0" name="Picture 322"/>
                      <p:cNvPicPr>
                        <a:picLocks noChangeAspect="1" noChangeArrowheads="1"/>
                      </p:cNvPicPr>
                      <p:nvPr/>
                    </p:nvPicPr>
                    <p:blipFill>
                      <a:blip r:embed="rId14"/>
                      <a:srcRect/>
                      <a:stretch>
                        <a:fillRect/>
                      </a:stretch>
                    </p:blipFill>
                    <p:spPr bwMode="auto">
                      <a:xfrm>
                        <a:off x="1166813" y="5429424"/>
                        <a:ext cx="7494587" cy="820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下箭头 2"/>
          <p:cNvSpPr/>
          <p:nvPr/>
        </p:nvSpPr>
        <p:spPr>
          <a:xfrm>
            <a:off x="7020272" y="3068960"/>
            <a:ext cx="288032" cy="165618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9" name="Rectangle 4"/>
          <p:cNvSpPr>
            <a:spLocks noChangeArrowheads="1"/>
          </p:cNvSpPr>
          <p:nvPr/>
        </p:nvSpPr>
        <p:spPr bwMode="auto">
          <a:xfrm>
            <a:off x="467544" y="404663"/>
            <a:ext cx="6624736" cy="584775"/>
          </a:xfrm>
          <a:prstGeom prst="rect">
            <a:avLst/>
          </a:prstGeom>
          <a:noFill/>
          <a:ln w="9525">
            <a:noFill/>
            <a:miter lim="800000"/>
            <a:headEnd/>
            <a:tailEnd/>
          </a:ln>
          <a:effectLst/>
        </p:spPr>
        <p:txBody>
          <a:bodyPr wrap="square">
            <a:spAutoFit/>
          </a:bodyPr>
          <a:lstStyle/>
          <a:p>
            <a:r>
              <a:rPr lang="en-US" altLang="zh-CN" sz="3200" b="1" dirty="0" smtClean="0">
                <a:solidFill>
                  <a:srgbClr val="00B0F0"/>
                </a:solidFill>
                <a:latin typeface="+mj-ea"/>
                <a:ea typeface="+mj-ea"/>
              </a:rPr>
              <a:t>N</a:t>
            </a:r>
            <a:r>
              <a:rPr lang="zh-CN" altLang="en-US" sz="3200" b="1" dirty="0">
                <a:solidFill>
                  <a:srgbClr val="00B0F0"/>
                </a:solidFill>
                <a:latin typeface="+mj-ea"/>
                <a:ea typeface="+mj-ea"/>
              </a:rPr>
              <a:t>次扩展信源的</a:t>
            </a:r>
            <a:r>
              <a:rPr lang="zh-CN" altLang="en-US" sz="3200" b="1" dirty="0" smtClean="0">
                <a:solidFill>
                  <a:srgbClr val="00B0F0"/>
                </a:solidFill>
                <a:latin typeface="+mj-ea"/>
                <a:ea typeface="+mj-ea"/>
              </a:rPr>
              <a:t>熵</a:t>
            </a:r>
            <a:r>
              <a:rPr lang="en-US" altLang="zh-CN" sz="3200" b="1" dirty="0" smtClean="0">
                <a:solidFill>
                  <a:srgbClr val="00B0F0"/>
                </a:solidFill>
                <a:latin typeface="+mj-ea"/>
                <a:ea typeface="+mj-ea"/>
                <a:sym typeface="Wingdings" pitchFamily="2" charset="2"/>
              </a:rPr>
              <a:t>(</a:t>
            </a:r>
            <a:r>
              <a:rPr lang="zh-CN" altLang="en-US" sz="3200" b="1" dirty="0" smtClean="0">
                <a:solidFill>
                  <a:srgbClr val="00B0F0"/>
                </a:solidFill>
                <a:latin typeface="+mj-ea"/>
                <a:ea typeface="+mj-ea"/>
                <a:sym typeface="Wingdings" pitchFamily="2" charset="2"/>
              </a:rPr>
              <a:t>序列信息的熵</a:t>
            </a:r>
            <a:r>
              <a:rPr lang="en-US" altLang="zh-CN" sz="3200" b="1" dirty="0" smtClean="0">
                <a:solidFill>
                  <a:srgbClr val="00B0F0"/>
                </a:solidFill>
                <a:latin typeface="+mj-ea"/>
                <a:ea typeface="+mj-ea"/>
                <a:sym typeface="Wingdings" pitchFamily="2" charset="2"/>
              </a:rPr>
              <a:t>)</a:t>
            </a:r>
            <a:r>
              <a:rPr lang="zh-CN" altLang="en-US" sz="3200" b="1" dirty="0" smtClean="0">
                <a:solidFill>
                  <a:srgbClr val="00B0F0"/>
                </a:solidFill>
                <a:latin typeface="+mj-ea"/>
                <a:ea typeface="+mj-ea"/>
                <a:sym typeface="Wingdings" pitchFamily="2" charset="2"/>
              </a:rPr>
              <a:t>：</a:t>
            </a:r>
            <a:endParaRPr lang="zh-CN" sz="3200" b="1" dirty="0">
              <a:solidFill>
                <a:srgbClr val="00B0F0"/>
              </a:solidFill>
              <a:latin typeface="+mj-ea"/>
              <a:ea typeface="+mj-ea"/>
            </a:endParaRPr>
          </a:p>
        </p:txBody>
      </p:sp>
      <p:sp>
        <p:nvSpPr>
          <p:cNvPr id="34" name="Rectangle 26"/>
          <p:cNvSpPr>
            <a:spLocks noChangeArrowheads="1"/>
          </p:cNvSpPr>
          <p:nvPr/>
        </p:nvSpPr>
        <p:spPr bwMode="auto">
          <a:xfrm>
            <a:off x="369416" y="1151582"/>
            <a:ext cx="7083427" cy="461963"/>
          </a:xfrm>
          <a:prstGeom prst="rect">
            <a:avLst/>
          </a:prstGeom>
          <a:noFill/>
          <a:ln w="9525">
            <a:noFill/>
            <a:miter lim="800000"/>
            <a:headEnd/>
            <a:tailEnd/>
          </a:ln>
          <a:effectLst/>
        </p:spPr>
        <p:txBody>
          <a:bodyPr wrap="square">
            <a:spAutoFit/>
          </a:bodyPr>
          <a:lstStyle/>
          <a:p>
            <a:r>
              <a:rPr lang="zh-CN" altLang="en-US" sz="2400" b="1" dirty="0" smtClean="0">
                <a:latin typeface="微软雅黑" pitchFamily="34" charset="-122"/>
                <a:ea typeface="微软雅黑" pitchFamily="34" charset="-122"/>
              </a:rPr>
              <a:t>已知</a:t>
            </a:r>
            <a:r>
              <a:rPr lang="zh-CN" altLang="zh-CN" sz="2400" b="1" dirty="0" smtClean="0">
                <a:latin typeface="微软雅黑" pitchFamily="34" charset="-122"/>
                <a:ea typeface="微软雅黑" pitchFamily="34" charset="-122"/>
              </a:rPr>
              <a:t>离散</a:t>
            </a:r>
            <a:r>
              <a:rPr lang="zh-CN" altLang="zh-CN" sz="2400" b="1" dirty="0">
                <a:latin typeface="微软雅黑" pitchFamily="34" charset="-122"/>
                <a:ea typeface="微软雅黑" pitchFamily="34" charset="-122"/>
              </a:rPr>
              <a:t>平稳无记忆信源的</a:t>
            </a:r>
            <a:r>
              <a:rPr lang="zh-CN" altLang="zh-CN" sz="2400" b="1" i="1" dirty="0">
                <a:latin typeface="微软雅黑" pitchFamily="34" charset="-122"/>
                <a:ea typeface="微软雅黑" pitchFamily="34" charset="-122"/>
              </a:rPr>
              <a:t>N</a:t>
            </a:r>
            <a:r>
              <a:rPr lang="zh-CN" altLang="zh-CN" sz="2400" b="1" dirty="0">
                <a:latin typeface="微软雅黑" pitchFamily="34" charset="-122"/>
                <a:ea typeface="微软雅黑" pitchFamily="34" charset="-122"/>
              </a:rPr>
              <a:t>次扩展</a:t>
            </a:r>
            <a:r>
              <a:rPr lang="zh-CN" altLang="zh-CN" sz="2400" b="1" dirty="0" smtClean="0">
                <a:latin typeface="微软雅黑" pitchFamily="34" charset="-122"/>
                <a:ea typeface="微软雅黑" pitchFamily="34" charset="-122"/>
              </a:rPr>
              <a:t>信源</a:t>
            </a:r>
            <a:r>
              <a:rPr lang="zh-CN" altLang="en-US" sz="2400" b="1" dirty="0" smtClean="0">
                <a:latin typeface="微软雅黑" pitchFamily="34" charset="-122"/>
                <a:ea typeface="微软雅黑" pitchFamily="34" charset="-122"/>
              </a:rPr>
              <a:t>：</a:t>
            </a:r>
            <a:endParaRPr lang="zh-CN" altLang="zh-CN" sz="2400" b="1" dirty="0">
              <a:latin typeface="微软雅黑" pitchFamily="34" charset="-122"/>
              <a:ea typeface="微软雅黑" pitchFamily="34" charset="-122"/>
            </a:endParaRPr>
          </a:p>
        </p:txBody>
      </p:sp>
      <p:graphicFrame>
        <p:nvGraphicFramePr>
          <p:cNvPr id="35" name="Object 27"/>
          <p:cNvGraphicFramePr>
            <a:graphicFrameLocks noChangeAspect="1"/>
          </p:cNvGraphicFramePr>
          <p:nvPr>
            <p:extLst>
              <p:ext uri="{D42A27DB-BD31-4B8C-83A1-F6EECF244321}">
                <p14:modId xmlns:p14="http://schemas.microsoft.com/office/powerpoint/2010/main" val="521984483"/>
              </p:ext>
            </p:extLst>
          </p:nvPr>
        </p:nvGraphicFramePr>
        <p:xfrm>
          <a:off x="2123728" y="3068960"/>
          <a:ext cx="2857501" cy="504825"/>
        </p:xfrm>
        <a:graphic>
          <a:graphicData uri="http://schemas.openxmlformats.org/presentationml/2006/ole">
            <mc:AlternateContent xmlns:mc="http://schemas.openxmlformats.org/markup-compatibility/2006">
              <mc:Choice xmlns:v="urn:schemas-microsoft-com:vml" Requires="v">
                <p:oleObj spid="_x0000_s116651" name="Equation" r:id="rId15" imgW="1295280" imgH="228600" progId="Equation.DSMT4">
                  <p:embed/>
                </p:oleObj>
              </mc:Choice>
              <mc:Fallback>
                <p:oleObj name="Equation" r:id="rId15" imgW="1295280" imgH="228600" progId="Equation.DSMT4">
                  <p:embed/>
                  <p:pic>
                    <p:nvPicPr>
                      <p:cNvPr id="0" name="Picture 323"/>
                      <p:cNvPicPr>
                        <a:picLocks noChangeAspect="1" noChangeArrowheads="1"/>
                      </p:cNvPicPr>
                      <p:nvPr/>
                    </p:nvPicPr>
                    <p:blipFill>
                      <a:blip r:embed="rId16"/>
                      <a:srcRect/>
                      <a:stretch>
                        <a:fillRect/>
                      </a:stretch>
                    </p:blipFill>
                    <p:spPr bwMode="auto">
                      <a:xfrm>
                        <a:off x="2123728" y="3068960"/>
                        <a:ext cx="2857501" cy="5048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灯片编号占位符 5"/>
          <p:cNvSpPr>
            <a:spLocks noGrp="1"/>
          </p:cNvSpPr>
          <p:nvPr>
            <p:ph type="sldNum" sz="quarter" idx="12"/>
          </p:nvPr>
        </p:nvSpPr>
        <p:spPr>
          <a:xfrm>
            <a:off x="8407846" y="6556200"/>
            <a:ext cx="628650" cy="257176"/>
          </a:xfrm>
        </p:spPr>
        <p:txBody>
          <a:bodyPr/>
          <a:lstStyle/>
          <a:p>
            <a:fld id="{1CED87C2-8FFE-40AE-B9E3-32AB8DC08490}" type="slidenum">
              <a:rPr lang="en-US" altLang="zh-CN" smtClean="0"/>
              <a:pPr/>
              <a:t>9</a:t>
            </a:fld>
            <a:endParaRPr lang="en-US" altLang="zh-CN" dirty="0"/>
          </a:p>
        </p:txBody>
      </p:sp>
      <p:sp>
        <p:nvSpPr>
          <p:cNvPr id="18" name="矩形 17"/>
          <p:cNvSpPr/>
          <p:nvPr/>
        </p:nvSpPr>
        <p:spPr>
          <a:xfrm>
            <a:off x="539552" y="2996952"/>
            <a:ext cx="1107996" cy="461665"/>
          </a:xfrm>
          <a:prstGeom prst="rect">
            <a:avLst/>
          </a:prstGeom>
        </p:spPr>
        <p:txBody>
          <a:bodyPr wrap="none">
            <a:spAutoFit/>
          </a:bodyPr>
          <a:lstStyle/>
          <a:p>
            <a:r>
              <a:rPr lang="zh-CN" altLang="en-US" sz="2400" b="1" dirty="0" smtClean="0">
                <a:latin typeface="+mj-ea"/>
                <a:ea typeface="+mj-ea"/>
              </a:rPr>
              <a:t>求证：</a:t>
            </a:r>
            <a:endParaRPr lang="zh-CN" altLang="en-US" sz="2400" b="1" dirty="0">
              <a:latin typeface="+mj-ea"/>
              <a:ea typeface="+mj-ea"/>
            </a:endParaRPr>
          </a:p>
        </p:txBody>
      </p:sp>
    </p:spTree>
    <p:extLst>
      <p:ext uri="{BB962C8B-B14F-4D97-AF65-F5344CB8AC3E}">
        <p14:creationId xmlns:p14="http://schemas.microsoft.com/office/powerpoint/2010/main" val="38936414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436"/>
                                        </p:tgtEl>
                                        <p:attrNameLst>
                                          <p:attrName>style.visibility</p:attrName>
                                        </p:attrNameLst>
                                      </p:cBhvr>
                                      <p:to>
                                        <p:strVal val="visible"/>
                                      </p:to>
                                    </p:set>
                                    <p:animEffect transition="in" filter="wipe(left)">
                                      <p:cBhvr>
                                        <p:cTn id="9" dur="1000"/>
                                        <p:tgtEl>
                                          <p:spTgt spid="1843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8441"/>
                                        </p:tgtEl>
                                        <p:attrNameLst>
                                          <p:attrName>style.visibility</p:attrName>
                                        </p:attrNameLst>
                                      </p:cBhvr>
                                      <p:to>
                                        <p:strVal val="visible"/>
                                      </p:to>
                                    </p:set>
                                    <p:animEffect transition="in" filter="wipe(left)">
                                      <p:cBhvr>
                                        <p:cTn id="14" dur="1000"/>
                                        <p:tgtEl>
                                          <p:spTgt spid="1844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442"/>
                                        </p:tgtEl>
                                        <p:attrNameLst>
                                          <p:attrName>style.visibility</p:attrName>
                                        </p:attrNameLst>
                                      </p:cBhvr>
                                      <p:to>
                                        <p:strVal val="visible"/>
                                      </p:to>
                                    </p:set>
                                    <p:animEffect transition="in" filter="wipe(left)">
                                      <p:cBhvr>
                                        <p:cTn id="21" dur="10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Grp="1" noChangeArrowheads="1"/>
          </p:cNvSpPr>
          <p:nvPr>
            <p:ph type="title"/>
          </p:nvPr>
        </p:nvSpPr>
        <p:spPr/>
        <p:txBody>
          <a:bodyPr/>
          <a:lstStyle/>
          <a:p>
            <a:r>
              <a:rPr lang="zh-CN" altLang="en-US" smtClean="0"/>
              <a:t>平均功率受限条件下的最大熵</a:t>
            </a:r>
            <a:endParaRPr lang="zh-CN" altLang="en-US"/>
          </a:p>
        </p:txBody>
      </p:sp>
      <p:sp>
        <p:nvSpPr>
          <p:cNvPr id="86024" name="Rectangle 8"/>
          <p:cNvSpPr>
            <a:spLocks noGrp="1" noChangeArrowheads="1"/>
          </p:cNvSpPr>
          <p:nvPr>
            <p:ph type="body" idx="1"/>
          </p:nvPr>
        </p:nvSpPr>
        <p:spPr/>
        <p:txBody>
          <a:bodyPr/>
          <a:lstStyle/>
          <a:p>
            <a:r>
              <a:rPr lang="zh-CN" altLang="en-US" dirty="0" smtClean="0"/>
              <a:t>定理：对于服从均值为</a:t>
            </a:r>
            <a:r>
              <a:rPr lang="en-US" altLang="zh-CN" dirty="0" smtClean="0"/>
              <a:t>m</a:t>
            </a:r>
            <a:r>
              <a:rPr lang="zh-CN" altLang="en-US" dirty="0" smtClean="0"/>
              <a:t>，方差为</a:t>
            </a:r>
            <a:r>
              <a:rPr lang="el-GR" altLang="zh-CN" dirty="0" smtClean="0"/>
              <a:t>σ</a:t>
            </a:r>
            <a:r>
              <a:rPr lang="en-US" altLang="zh-CN" baseline="30000" dirty="0" smtClean="0"/>
              <a:t>2</a:t>
            </a:r>
            <a:r>
              <a:rPr lang="zh-CN" altLang="en-US" dirty="0" smtClean="0"/>
              <a:t>的高斯分布的随机变量具有最大输出熵。</a:t>
            </a:r>
            <a:endParaRPr lang="zh-CN" altLang="el-GR" dirty="0"/>
          </a:p>
        </p:txBody>
      </p:sp>
      <p:sp>
        <p:nvSpPr>
          <p:cNvPr id="5" name="日期占位符 3"/>
          <p:cNvSpPr>
            <a:spLocks noGrp="1"/>
          </p:cNvSpPr>
          <p:nvPr>
            <p:ph type="dt" sz="half" idx="10"/>
          </p:nvPr>
        </p:nvSpPr>
        <p:spPr/>
        <p:txBody>
          <a:bodyPr/>
          <a:lstStyle/>
          <a:p>
            <a:fld id="{0F9A34CA-E400-45B2-9D38-4F5147D48507}" type="datetime1">
              <a:rPr lang="zh-CN" altLang="en-US" smtClean="0"/>
              <a:pPr/>
              <a:t>2015/11/24</a:t>
            </a:fld>
            <a:endParaRPr lang="en-US" altLang="zh-CN"/>
          </a:p>
        </p:txBody>
      </p:sp>
      <p:sp>
        <p:nvSpPr>
          <p:cNvPr id="7" name="灯片编号占位符 5"/>
          <p:cNvSpPr>
            <a:spLocks noGrp="1"/>
          </p:cNvSpPr>
          <p:nvPr>
            <p:ph type="sldNum" sz="quarter" idx="12"/>
          </p:nvPr>
        </p:nvSpPr>
        <p:spPr/>
        <p:txBody>
          <a:bodyPr/>
          <a:lstStyle/>
          <a:p>
            <a:fld id="{2C29E7DF-060E-43AC-BDF2-6B453D3DBFBE}" type="slidenum">
              <a:rPr lang="en-US" altLang="zh-CN" smtClean="0"/>
              <a:pPr/>
              <a:t>90</a:t>
            </a:fld>
            <a:endParaRPr lang="en-US" altLang="zh-CN"/>
          </a:p>
        </p:txBody>
      </p:sp>
      <p:graphicFrame>
        <p:nvGraphicFramePr>
          <p:cNvPr id="86021" name="Object 5"/>
          <p:cNvGraphicFramePr>
            <a:graphicFrameLocks noGrp="1" noChangeAspect="1"/>
          </p:cNvGraphicFramePr>
          <p:nvPr>
            <p:ph idx="4294967295"/>
            <p:extLst>
              <p:ext uri="{D42A27DB-BD31-4B8C-83A1-F6EECF244321}">
                <p14:modId xmlns:p14="http://schemas.microsoft.com/office/powerpoint/2010/main" val="3936518672"/>
              </p:ext>
            </p:extLst>
          </p:nvPr>
        </p:nvGraphicFramePr>
        <p:xfrm>
          <a:off x="683568" y="2348880"/>
          <a:ext cx="7921625" cy="3643313"/>
        </p:xfrm>
        <a:graphic>
          <a:graphicData uri="http://schemas.openxmlformats.org/presentationml/2006/ole">
            <mc:AlternateContent xmlns:mc="http://schemas.openxmlformats.org/markup-compatibility/2006">
              <mc:Choice xmlns:v="urn:schemas-microsoft-com:vml" Requires="v">
                <p:oleObj spid="_x0000_s326791" name="Equation" r:id="rId4" imgW="3797300" imgH="1689100" progId="Equation.DSMT4">
                  <p:embed/>
                </p:oleObj>
              </mc:Choice>
              <mc:Fallback>
                <p:oleObj name="Equation" r:id="rId4" imgW="3797300" imgH="1689100" progId="Equation.DSMT4">
                  <p:embed/>
                  <p:pic>
                    <p:nvPicPr>
                      <p:cNvPr id="0" name="Picture 4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348880"/>
                        <a:ext cx="7921625" cy="3643313"/>
                      </a:xfrm>
                      <a:prstGeom prst="rect">
                        <a:avLst/>
                      </a:prstGeom>
                      <a:solidFill>
                        <a:srgbClr val="FFFFFF"/>
                      </a:solidFill>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5" name="Rectangle 11"/>
          <p:cNvSpPr>
            <a:spLocks noGrp="1" noChangeArrowheads="1"/>
          </p:cNvSpPr>
          <p:nvPr>
            <p:ph type="title"/>
          </p:nvPr>
        </p:nvSpPr>
        <p:spPr/>
        <p:txBody>
          <a:bodyPr/>
          <a:lstStyle/>
          <a:p>
            <a:r>
              <a:rPr lang="zh-CN" altLang="en-US" smtClean="0"/>
              <a:t>定理 </a:t>
            </a:r>
            <a:r>
              <a:rPr lang="en-US" altLang="zh-CN" smtClean="0"/>
              <a:t>- </a:t>
            </a:r>
            <a:r>
              <a:rPr lang="zh-CN" altLang="en-US" smtClean="0"/>
              <a:t>证明 续</a:t>
            </a:r>
            <a:endParaRPr lang="zh-CN" altLang="en-US"/>
          </a:p>
        </p:txBody>
      </p:sp>
      <p:graphicFrame>
        <p:nvGraphicFramePr>
          <p:cNvPr id="36877" name="Object 13"/>
          <p:cNvGraphicFramePr>
            <a:graphicFrameLocks noGrp="1" noChangeAspect="1"/>
          </p:cNvGraphicFramePr>
          <p:nvPr>
            <p:ph idx="1"/>
          </p:nvPr>
        </p:nvGraphicFramePr>
        <p:xfrm>
          <a:off x="2984500" y="3520281"/>
          <a:ext cx="3175000" cy="393700"/>
        </p:xfrm>
        <a:graphic>
          <a:graphicData uri="http://schemas.openxmlformats.org/presentationml/2006/ole">
            <mc:AlternateContent xmlns:mc="http://schemas.openxmlformats.org/markup-compatibility/2006">
              <mc:Choice xmlns:v="urn:schemas-microsoft-com:vml" Requires="v">
                <p:oleObj spid="_x0000_s327948" name="Equation" r:id="rId4" imgW="3175000" imgH="393700" progId="Equation.DSMT4">
                  <p:embed/>
                </p:oleObj>
              </mc:Choice>
              <mc:Fallback>
                <p:oleObj name="Equation" r:id="rId4" imgW="3175000" imgH="393700" progId="Equation.DSMT4">
                  <p:embed/>
                  <p:pic>
                    <p:nvPicPr>
                      <p:cNvPr id="0" name="Picture 9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500" y="3520281"/>
                        <a:ext cx="3175000" cy="3937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日期占位符 3"/>
          <p:cNvSpPr>
            <a:spLocks noGrp="1"/>
          </p:cNvSpPr>
          <p:nvPr>
            <p:ph type="dt" sz="half" idx="10"/>
          </p:nvPr>
        </p:nvSpPr>
        <p:spPr/>
        <p:txBody>
          <a:bodyPr/>
          <a:lstStyle/>
          <a:p>
            <a:fld id="{67F36838-DC4A-4F02-B549-204218FA5602}" type="datetime1">
              <a:rPr lang="zh-CN" altLang="en-US" smtClean="0"/>
              <a:pPr/>
              <a:t>2015/11/24</a:t>
            </a:fld>
            <a:endParaRPr lang="en-US" altLang="zh-CN"/>
          </a:p>
        </p:txBody>
      </p:sp>
      <p:sp>
        <p:nvSpPr>
          <p:cNvPr id="9" name="灯片编号占位符 5"/>
          <p:cNvSpPr>
            <a:spLocks noGrp="1"/>
          </p:cNvSpPr>
          <p:nvPr>
            <p:ph type="sldNum" sz="quarter" idx="12"/>
          </p:nvPr>
        </p:nvSpPr>
        <p:spPr/>
        <p:txBody>
          <a:bodyPr/>
          <a:lstStyle/>
          <a:p>
            <a:fld id="{9F63B2D6-15E8-4014-8694-7E3100D692D1}" type="slidenum">
              <a:rPr lang="en-US" altLang="zh-CN" smtClean="0"/>
              <a:pPr/>
              <a:t>91</a:t>
            </a:fld>
            <a:endParaRPr lang="en-US" altLang="zh-CN"/>
          </a:p>
        </p:txBody>
      </p:sp>
      <p:sp>
        <p:nvSpPr>
          <p:cNvPr id="3686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lgn="ctr"/>
            <a:endParaRPr lang="zh-CN" altLang="zh-CN">
              <a:latin typeface="Verdana" pitchFamily="34" charset="0"/>
            </a:endParaRPr>
          </a:p>
        </p:txBody>
      </p:sp>
      <p:graphicFrame>
        <p:nvGraphicFramePr>
          <p:cNvPr id="36868" name="Object 4"/>
          <p:cNvGraphicFramePr>
            <a:graphicFrameLocks noChangeAspect="1"/>
          </p:cNvGraphicFramePr>
          <p:nvPr/>
        </p:nvGraphicFramePr>
        <p:xfrm>
          <a:off x="1287463" y="1427163"/>
          <a:ext cx="6669087" cy="4564062"/>
        </p:xfrm>
        <a:graphic>
          <a:graphicData uri="http://schemas.openxmlformats.org/presentationml/2006/ole">
            <mc:AlternateContent xmlns:mc="http://schemas.openxmlformats.org/markup-compatibility/2006">
              <mc:Choice xmlns:v="urn:schemas-microsoft-com:vml" Requires="v">
                <p:oleObj spid="_x0000_s327949" name="Equation" r:id="rId6" imgW="3390900" imgH="2235200" progId="Equation.DSMT4">
                  <p:embed/>
                </p:oleObj>
              </mc:Choice>
              <mc:Fallback>
                <p:oleObj name="Equation" r:id="rId6" imgW="3390900" imgH="2235200" progId="Equation.DSMT4">
                  <p:embed/>
                  <p:pic>
                    <p:nvPicPr>
                      <p:cNvPr id="0" name="Picture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7463" y="1427163"/>
                        <a:ext cx="6669087" cy="4564062"/>
                      </a:xfrm>
                      <a:prstGeom prst="rect">
                        <a:avLst/>
                      </a:prstGeom>
                      <a:solidFill>
                        <a:srgbClr val="FFFFFF"/>
                      </a:solidFill>
                    </p:spPr>
                  </p:pic>
                </p:oleObj>
              </mc:Fallback>
            </mc:AlternateContent>
          </a:graphicData>
        </a:graphic>
      </p:graphicFrame>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lgn="ctr"/>
            <a:endParaRPr lang="zh-CN" altLang="zh-CN">
              <a:latin typeface="Verdana" pitchFamily="34" charset="0"/>
            </a:endParaRP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53" name="Rectangle 9"/>
          <p:cNvSpPr>
            <a:spLocks noGrp="1" noChangeArrowheads="1"/>
          </p:cNvSpPr>
          <p:nvPr>
            <p:ph type="title"/>
          </p:nvPr>
        </p:nvSpPr>
        <p:spPr/>
        <p:txBody>
          <a:bodyPr/>
          <a:lstStyle/>
          <a:p>
            <a:r>
              <a:rPr lang="zh-CN" altLang="en-US" smtClean="0"/>
              <a:t>结论</a:t>
            </a:r>
            <a:r>
              <a:rPr lang="en-US" altLang="zh-CN" smtClean="0"/>
              <a:t>.</a:t>
            </a:r>
            <a:endParaRPr lang="en-US" altLang="zh-CN"/>
          </a:p>
        </p:txBody>
      </p:sp>
      <p:sp>
        <p:nvSpPr>
          <p:cNvPr id="210954" name="Rectangle 10"/>
          <p:cNvSpPr>
            <a:spLocks noGrp="1" noChangeArrowheads="1"/>
          </p:cNvSpPr>
          <p:nvPr>
            <p:ph type="body" idx="1"/>
          </p:nvPr>
        </p:nvSpPr>
        <p:spPr/>
        <p:txBody>
          <a:bodyPr>
            <a:normAutofit lnSpcReduction="10000"/>
          </a:bodyPr>
          <a:lstStyle/>
          <a:p>
            <a:r>
              <a:rPr lang="zh-CN" altLang="en-US" dirty="0" smtClean="0">
                <a:solidFill>
                  <a:srgbClr val="0000FF"/>
                </a:solidFill>
              </a:rPr>
              <a:t>输出信号幅度受限</a:t>
            </a:r>
            <a:r>
              <a:rPr lang="zh-CN" altLang="en-US" dirty="0" smtClean="0"/>
              <a:t>的连续信源，当满足</a:t>
            </a:r>
            <a:r>
              <a:rPr lang="zh-CN" altLang="en-US" dirty="0" smtClean="0">
                <a:solidFill>
                  <a:srgbClr val="FF0000"/>
                </a:solidFill>
              </a:rPr>
              <a:t>均匀分布</a:t>
            </a:r>
            <a:r>
              <a:rPr lang="zh-CN" altLang="en-US" dirty="0" smtClean="0"/>
              <a:t>时达到最大输出熵，这与离散信源在以等概率出现达到最大输出熵的结论类似。</a:t>
            </a:r>
          </a:p>
          <a:p>
            <a:r>
              <a:rPr lang="zh-CN" altLang="en-US" dirty="0" smtClean="0">
                <a:solidFill>
                  <a:srgbClr val="0000FF"/>
                </a:solidFill>
              </a:rPr>
              <a:t>输出信号平均功率受限</a:t>
            </a:r>
            <a:r>
              <a:rPr lang="zh-CN" altLang="en-US" dirty="0" smtClean="0"/>
              <a:t>条件下，具有</a:t>
            </a:r>
            <a:r>
              <a:rPr lang="zh-CN" altLang="en-US" dirty="0" smtClean="0">
                <a:solidFill>
                  <a:srgbClr val="FF0000"/>
                </a:solidFill>
              </a:rPr>
              <a:t>高斯分布</a:t>
            </a:r>
            <a:r>
              <a:rPr lang="zh-CN" altLang="en-US" dirty="0" smtClean="0"/>
              <a:t>的连续信源的熵最大，且随平均功率的增加而增加。</a:t>
            </a:r>
            <a:endParaRPr lang="en-US" altLang="zh-CN" dirty="0" smtClean="0"/>
          </a:p>
          <a:p>
            <a:r>
              <a:rPr lang="zh-CN" altLang="en-US" dirty="0" smtClean="0"/>
              <a:t>当峰值功率受限、平均功率受限，连续信源的统计特性分别与两种常见噪声</a:t>
            </a:r>
            <a:r>
              <a:rPr lang="en-US" altLang="zh-CN" dirty="0" smtClean="0"/>
              <a:t>——</a:t>
            </a:r>
            <a:r>
              <a:rPr lang="zh-CN" altLang="en-US" dirty="0" smtClean="0"/>
              <a:t>均匀噪声和高斯噪声的统计特性相一致时，信源具有最大连续熵。</a:t>
            </a:r>
          </a:p>
          <a:p>
            <a:r>
              <a:rPr lang="zh-CN" altLang="en-US" dirty="0" smtClean="0"/>
              <a:t> 因为噪声是一个最不确定的随机过程，而最大的信息量只能从最不确定的事件中获得。</a:t>
            </a:r>
          </a:p>
          <a:p>
            <a:endParaRPr lang="zh-CN" altLang="en-US" dirty="0"/>
          </a:p>
        </p:txBody>
      </p:sp>
      <p:sp>
        <p:nvSpPr>
          <p:cNvPr id="9" name="日期占位符 3"/>
          <p:cNvSpPr>
            <a:spLocks noGrp="1"/>
          </p:cNvSpPr>
          <p:nvPr>
            <p:ph type="dt" sz="half" idx="10"/>
          </p:nvPr>
        </p:nvSpPr>
        <p:spPr/>
        <p:txBody>
          <a:bodyPr/>
          <a:lstStyle/>
          <a:p>
            <a:fld id="{201E2B13-50A8-4D33-9D48-FBE27115CE9C}" type="datetime1">
              <a:rPr lang="zh-CN" altLang="en-US" smtClean="0"/>
              <a:pPr/>
              <a:t>2015/11/24</a:t>
            </a:fld>
            <a:endParaRPr lang="en-US" altLang="zh-CN"/>
          </a:p>
        </p:txBody>
      </p:sp>
      <p:sp>
        <p:nvSpPr>
          <p:cNvPr id="11" name="灯片编号占位符 5"/>
          <p:cNvSpPr>
            <a:spLocks noGrp="1"/>
          </p:cNvSpPr>
          <p:nvPr>
            <p:ph type="sldNum" sz="quarter" idx="12"/>
          </p:nvPr>
        </p:nvSpPr>
        <p:spPr/>
        <p:txBody>
          <a:bodyPr/>
          <a:lstStyle/>
          <a:p>
            <a:fld id="{9AFD0FC5-B332-4111-B266-255D66A5901A}" type="slidenum">
              <a:rPr lang="en-US" altLang="zh-CN" smtClean="0"/>
              <a:pPr/>
              <a:t>92</a:t>
            </a:fld>
            <a:endParaRPr lang="en-US" altLang="zh-CN"/>
          </a:p>
        </p:txBody>
      </p:sp>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109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1095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10951"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10952" name="Rectangle 8"/>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endParaRPr lang="zh-CN" altLang="en-US"/>
          </a:p>
        </p:txBody>
      </p:sp>
      <p:cxnSp>
        <p:nvCxnSpPr>
          <p:cNvPr id="13" name="直接连接符 12"/>
          <p:cNvCxnSpPr/>
          <p:nvPr/>
        </p:nvCxnSpPr>
        <p:spPr>
          <a:xfrm>
            <a:off x="683568" y="3429000"/>
            <a:ext cx="7560840"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a:p>
        </p:txBody>
      </p:sp>
      <p:sp>
        <p:nvSpPr>
          <p:cNvPr id="233475" name="Rectangle 3"/>
          <p:cNvSpPr>
            <a:spLocks noGrp="1" noChangeArrowheads="1"/>
          </p:cNvSpPr>
          <p:nvPr>
            <p:ph type="body" idx="1"/>
          </p:nvPr>
        </p:nvSpPr>
        <p:spPr/>
        <p:txBody>
          <a:bodyPr>
            <a:normAutofit lnSpcReduction="10000"/>
          </a:bodyPr>
          <a:lstStyle/>
          <a:p>
            <a:r>
              <a:rPr lang="en-US" altLang="zh-CN" dirty="0" smtClean="0"/>
              <a:t>2.0 </a:t>
            </a:r>
            <a:r>
              <a:rPr lang="zh-CN" altLang="en-US" dirty="0" smtClean="0"/>
              <a:t>信源的数学模型及其分类</a:t>
            </a:r>
          </a:p>
          <a:p>
            <a:r>
              <a:rPr lang="en-US" altLang="zh-CN" dirty="0" smtClean="0"/>
              <a:t>2.1 </a:t>
            </a:r>
            <a:r>
              <a:rPr lang="zh-CN" altLang="en-US" dirty="0" smtClean="0"/>
              <a:t>单符号离散信源</a:t>
            </a:r>
          </a:p>
          <a:p>
            <a:r>
              <a:rPr lang="en-US" altLang="zh-CN" dirty="0" smtClean="0"/>
              <a:t>2.2 </a:t>
            </a:r>
            <a:r>
              <a:rPr lang="zh-CN" altLang="en-US" dirty="0" smtClean="0"/>
              <a:t>多符号离散平稳信源</a:t>
            </a:r>
          </a:p>
          <a:p>
            <a:r>
              <a:rPr lang="en-US" altLang="zh-CN" dirty="0" smtClean="0"/>
              <a:t>2.3 </a:t>
            </a:r>
            <a:r>
              <a:rPr lang="zh-CN" altLang="en-US" dirty="0" smtClean="0"/>
              <a:t>连续信源</a:t>
            </a:r>
          </a:p>
          <a:p>
            <a:pPr lvl="1"/>
            <a:r>
              <a:rPr lang="en-US" altLang="zh-CN" dirty="0" smtClean="0"/>
              <a:t>2.3.1 </a:t>
            </a:r>
            <a:r>
              <a:rPr lang="zh-CN" altLang="en-US" dirty="0" smtClean="0"/>
              <a:t>连续信源的熵</a:t>
            </a:r>
          </a:p>
          <a:p>
            <a:pPr lvl="1"/>
            <a:r>
              <a:rPr lang="en-US" altLang="zh-CN" dirty="0" smtClean="0"/>
              <a:t>2.3.2 </a:t>
            </a:r>
            <a:r>
              <a:rPr lang="zh-CN" altLang="en-US" dirty="0" smtClean="0"/>
              <a:t>几种特殊连续信源的熵</a:t>
            </a:r>
          </a:p>
          <a:p>
            <a:pPr lvl="1"/>
            <a:r>
              <a:rPr lang="en-US" altLang="zh-CN" dirty="0" smtClean="0"/>
              <a:t>2.3.3 </a:t>
            </a:r>
            <a:r>
              <a:rPr lang="zh-CN" altLang="en-US" dirty="0" smtClean="0"/>
              <a:t>连续熵的性质</a:t>
            </a:r>
            <a:r>
              <a:rPr lang="zh-CN" altLang="en-US" dirty="0" smtClean="0">
                <a:solidFill>
                  <a:srgbClr val="FFFFFF"/>
                </a:solidFill>
              </a:rPr>
              <a:t>及最大连续熵定理</a:t>
            </a:r>
          </a:p>
          <a:p>
            <a:pPr lvl="1"/>
            <a:r>
              <a:rPr lang="en-US" altLang="zh-CN" dirty="0" smtClean="0">
                <a:solidFill>
                  <a:srgbClr val="FF0000"/>
                </a:solidFill>
              </a:rPr>
              <a:t>2.3.4 </a:t>
            </a:r>
            <a:r>
              <a:rPr lang="zh-CN" altLang="en-US" dirty="0" smtClean="0">
                <a:solidFill>
                  <a:srgbClr val="FF0000"/>
                </a:solidFill>
              </a:rPr>
              <a:t>熵功率</a:t>
            </a:r>
          </a:p>
          <a:p>
            <a:r>
              <a:rPr lang="en-US" altLang="zh-CN" dirty="0" smtClean="0"/>
              <a:t>2.4 </a:t>
            </a:r>
            <a:r>
              <a:rPr lang="zh-CN" altLang="en-US" dirty="0" smtClean="0"/>
              <a:t>离散无失真信源编码定理</a:t>
            </a:r>
            <a:endParaRPr lang="zh-CN" altLang="en-US" dirty="0"/>
          </a:p>
        </p:txBody>
      </p:sp>
      <p:sp>
        <p:nvSpPr>
          <p:cNvPr id="4" name="日期占位符 3"/>
          <p:cNvSpPr>
            <a:spLocks noGrp="1"/>
          </p:cNvSpPr>
          <p:nvPr>
            <p:ph type="dt" sz="half" idx="10"/>
          </p:nvPr>
        </p:nvSpPr>
        <p:spPr/>
        <p:txBody>
          <a:bodyPr/>
          <a:lstStyle/>
          <a:p>
            <a:fld id="{3B3A9C2C-874F-437C-9CB4-2B3E62C05265}"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F25275DA-2F86-4CD8-94D1-08998ED3DB3E}" type="slidenum">
              <a:rPr lang="en-US" altLang="zh-CN" smtClean="0"/>
              <a:pPr/>
              <a:t>93</a:t>
            </a:fld>
            <a:endParaRPr lang="en-US" altLang="zh-CN" dirty="0"/>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lstStyle/>
          <a:p>
            <a:r>
              <a:rPr lang="zh-CN" altLang="en-US" dirty="0" smtClean="0"/>
              <a:t>信息变差</a:t>
            </a:r>
            <a:endParaRPr lang="zh-CN" altLang="en-US" dirty="0"/>
          </a:p>
        </p:txBody>
      </p:sp>
      <p:sp>
        <p:nvSpPr>
          <p:cNvPr id="83973" name="Rectangle 5"/>
          <p:cNvSpPr>
            <a:spLocks noChangeArrowheads="1"/>
          </p:cNvSpPr>
          <p:nvPr/>
        </p:nvSpPr>
        <p:spPr bwMode="auto">
          <a:xfrm>
            <a:off x="568325" y="1087438"/>
            <a:ext cx="3892550" cy="461665"/>
          </a:xfrm>
          <a:prstGeom prst="rect">
            <a:avLst/>
          </a:prstGeom>
          <a:noFill/>
          <a:ln w="9525">
            <a:noFill/>
            <a:miter lim="800000"/>
            <a:headEnd/>
            <a:tailEnd/>
          </a:ln>
          <a:effectLst/>
        </p:spPr>
        <p:txBody>
          <a:bodyPr>
            <a:spAutoFit/>
          </a:bodyPr>
          <a:lstStyle/>
          <a:p>
            <a:r>
              <a:rPr lang="zh-CN" sz="2400" b="1">
                <a:latin typeface="+mj-ea"/>
                <a:ea typeface="+mj-ea"/>
              </a:rPr>
              <a:t>离散信源的信息变差：</a:t>
            </a:r>
          </a:p>
        </p:txBody>
      </p:sp>
      <p:graphicFrame>
        <p:nvGraphicFramePr>
          <p:cNvPr id="83975" name="Object 7"/>
          <p:cNvGraphicFramePr>
            <a:graphicFrameLocks noChangeAspect="1"/>
          </p:cNvGraphicFramePr>
          <p:nvPr>
            <p:extLst>
              <p:ext uri="{D42A27DB-BD31-4B8C-83A1-F6EECF244321}">
                <p14:modId xmlns:p14="http://schemas.microsoft.com/office/powerpoint/2010/main" val="1340951501"/>
              </p:ext>
            </p:extLst>
          </p:nvPr>
        </p:nvGraphicFramePr>
        <p:xfrm>
          <a:off x="4154488" y="1143000"/>
          <a:ext cx="2093912" cy="501650"/>
        </p:xfrm>
        <a:graphic>
          <a:graphicData uri="http://schemas.openxmlformats.org/presentationml/2006/ole">
            <mc:AlternateContent xmlns:mc="http://schemas.openxmlformats.org/markup-compatibility/2006">
              <mc:Choice xmlns:v="urn:schemas-microsoft-com:vml" Requires="v">
                <p:oleObj spid="_x0000_s835354" name="Equation" r:id="rId3" imgW="952200" imgH="228600" progId="Equation.DSMT4">
                  <p:embed/>
                </p:oleObj>
              </mc:Choice>
              <mc:Fallback>
                <p:oleObj name="Equation" r:id="rId3" imgW="952200" imgH="228600" progId="Equation.DSMT4">
                  <p:embed/>
                  <p:pic>
                    <p:nvPicPr>
                      <p:cNvPr id="0" name="Picture 2"/>
                      <p:cNvPicPr>
                        <a:picLocks noChangeAspect="1" noChangeArrowheads="1"/>
                      </p:cNvPicPr>
                      <p:nvPr/>
                    </p:nvPicPr>
                    <p:blipFill>
                      <a:blip r:embed="rId4"/>
                      <a:srcRect/>
                      <a:stretch>
                        <a:fillRect/>
                      </a:stretch>
                    </p:blipFill>
                    <p:spPr bwMode="auto">
                      <a:xfrm>
                        <a:off x="4154488" y="1143000"/>
                        <a:ext cx="2093912" cy="501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8"/>
          <p:cNvGrpSpPr>
            <a:grpSpLocks/>
          </p:cNvGrpSpPr>
          <p:nvPr/>
        </p:nvGrpSpPr>
        <p:grpSpPr bwMode="auto">
          <a:xfrm>
            <a:off x="441326" y="1614488"/>
            <a:ext cx="4968876" cy="1435100"/>
            <a:chOff x="0" y="0"/>
            <a:chExt cx="3130" cy="904"/>
          </a:xfrm>
        </p:grpSpPr>
        <p:sp>
          <p:nvSpPr>
            <p:cNvPr id="83977" name="Line 9"/>
            <p:cNvSpPr>
              <a:spLocks noChangeShapeType="1"/>
            </p:cNvSpPr>
            <p:nvPr/>
          </p:nvSpPr>
          <p:spPr bwMode="auto">
            <a:xfrm>
              <a:off x="2842" y="0"/>
              <a:ext cx="288"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83978" name="Line 10"/>
            <p:cNvSpPr>
              <a:spLocks noChangeShapeType="1"/>
            </p:cNvSpPr>
            <p:nvPr/>
          </p:nvSpPr>
          <p:spPr bwMode="auto">
            <a:xfrm flipH="1">
              <a:off x="2810" y="39"/>
              <a:ext cx="144" cy="112"/>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83979" name="Rectangle 11"/>
            <p:cNvSpPr>
              <a:spLocks noChangeArrowheads="1"/>
            </p:cNvSpPr>
            <p:nvPr/>
          </p:nvSpPr>
          <p:spPr bwMode="auto">
            <a:xfrm>
              <a:off x="0" y="148"/>
              <a:ext cx="3084" cy="756"/>
            </a:xfrm>
            <a:prstGeom prst="rect">
              <a:avLst/>
            </a:prstGeom>
            <a:noFill/>
            <a:ln w="9525">
              <a:noFill/>
              <a:miter lim="800000"/>
              <a:headEnd/>
              <a:tailEnd/>
            </a:ln>
            <a:effectLst/>
          </p:spPr>
          <p:txBody>
            <a:bodyPr>
              <a:spAutoFit/>
            </a:bodyPr>
            <a:lstStyle/>
            <a:p>
              <a:r>
                <a:rPr lang="zh-CN" sz="2400" b="1" dirty="0">
                  <a:latin typeface="+mj-ea"/>
                  <a:ea typeface="+mj-ea"/>
                </a:rPr>
                <a:t>不考虑前后符号间联系，又假设各符号等概率分布时，平均每个符号的最大可能熵。</a:t>
              </a:r>
            </a:p>
          </p:txBody>
        </p:sp>
      </p:grpSp>
      <p:grpSp>
        <p:nvGrpSpPr>
          <p:cNvPr id="4" name="Group 12"/>
          <p:cNvGrpSpPr>
            <a:grpSpLocks/>
          </p:cNvGrpSpPr>
          <p:nvPr/>
        </p:nvGrpSpPr>
        <p:grpSpPr bwMode="auto">
          <a:xfrm>
            <a:off x="5691188" y="1614488"/>
            <a:ext cx="2576512" cy="1230313"/>
            <a:chOff x="0" y="0"/>
            <a:chExt cx="1623" cy="775"/>
          </a:xfrm>
        </p:grpSpPr>
        <p:sp>
          <p:nvSpPr>
            <p:cNvPr id="83981" name="Line 13"/>
            <p:cNvSpPr>
              <a:spLocks noChangeShapeType="1"/>
            </p:cNvSpPr>
            <p:nvPr/>
          </p:nvSpPr>
          <p:spPr bwMode="auto">
            <a:xfrm>
              <a:off x="0" y="0"/>
              <a:ext cx="288"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zh-CN" altLang="en-US" sz="2400" b="1">
                <a:latin typeface="+mj-ea"/>
                <a:ea typeface="+mj-ea"/>
              </a:endParaRPr>
            </a:p>
          </p:txBody>
        </p:sp>
        <p:sp>
          <p:nvSpPr>
            <p:cNvPr id="83982" name="Line 14"/>
            <p:cNvSpPr>
              <a:spLocks noChangeShapeType="1"/>
            </p:cNvSpPr>
            <p:nvPr/>
          </p:nvSpPr>
          <p:spPr bwMode="auto">
            <a:xfrm>
              <a:off x="174" y="35"/>
              <a:ext cx="108" cy="139"/>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sz="2400" b="1">
                <a:latin typeface="+mj-ea"/>
                <a:ea typeface="+mj-ea"/>
              </a:endParaRPr>
            </a:p>
          </p:txBody>
        </p:sp>
        <p:sp>
          <p:nvSpPr>
            <p:cNvPr id="83983" name="Rectangle 15"/>
            <p:cNvSpPr>
              <a:spLocks noChangeArrowheads="1"/>
            </p:cNvSpPr>
            <p:nvPr/>
          </p:nvSpPr>
          <p:spPr bwMode="auto">
            <a:xfrm>
              <a:off x="35" y="252"/>
              <a:ext cx="1588" cy="523"/>
            </a:xfrm>
            <a:prstGeom prst="rect">
              <a:avLst/>
            </a:prstGeom>
            <a:noFill/>
            <a:ln w="9525">
              <a:noFill/>
              <a:miter lim="800000"/>
              <a:headEnd/>
              <a:tailEnd/>
            </a:ln>
            <a:effectLst/>
          </p:spPr>
          <p:txBody>
            <a:bodyPr>
              <a:spAutoFit/>
            </a:bodyPr>
            <a:lstStyle/>
            <a:p>
              <a:r>
                <a:rPr lang="zh-CN" sz="2400" b="1" dirty="0">
                  <a:latin typeface="+mj-ea"/>
                  <a:ea typeface="+mj-ea"/>
                </a:rPr>
                <a:t>平均每个符号的实际熵。</a:t>
              </a:r>
            </a:p>
          </p:txBody>
        </p:sp>
      </p:grpSp>
      <p:sp>
        <p:nvSpPr>
          <p:cNvPr id="83984" name="Rectangle 16"/>
          <p:cNvSpPr>
            <a:spLocks noChangeArrowheads="1"/>
          </p:cNvSpPr>
          <p:nvPr/>
        </p:nvSpPr>
        <p:spPr bwMode="auto">
          <a:xfrm>
            <a:off x="441325" y="3386138"/>
            <a:ext cx="9655175" cy="461665"/>
          </a:xfrm>
          <a:prstGeom prst="rect">
            <a:avLst/>
          </a:prstGeom>
          <a:noFill/>
          <a:ln w="9525">
            <a:noFill/>
            <a:miter lim="800000"/>
            <a:headEnd/>
            <a:tailEnd/>
          </a:ln>
          <a:effectLst/>
        </p:spPr>
        <p:txBody>
          <a:bodyPr>
            <a:spAutoFit/>
          </a:bodyPr>
          <a:lstStyle/>
          <a:p>
            <a:r>
              <a:rPr lang="zh-CN" sz="2400" b="1" dirty="0">
                <a:latin typeface="+mj-ea"/>
                <a:ea typeface="+mj-ea"/>
              </a:rPr>
              <a:t>二者之间的差值越大，代表信源的绝对冗余度越大。</a:t>
            </a:r>
          </a:p>
        </p:txBody>
      </p:sp>
      <p:sp>
        <p:nvSpPr>
          <p:cNvPr id="83985" name="Rectangle 17"/>
          <p:cNvSpPr>
            <a:spLocks noChangeArrowheads="1"/>
          </p:cNvSpPr>
          <p:nvPr/>
        </p:nvSpPr>
        <p:spPr bwMode="auto">
          <a:xfrm>
            <a:off x="568325" y="4110038"/>
            <a:ext cx="4692650" cy="461665"/>
          </a:xfrm>
          <a:prstGeom prst="rect">
            <a:avLst/>
          </a:prstGeom>
          <a:noFill/>
          <a:ln w="9525">
            <a:noFill/>
            <a:miter lim="800000"/>
            <a:headEnd/>
            <a:tailEnd/>
          </a:ln>
          <a:effectLst/>
        </p:spPr>
        <p:txBody>
          <a:bodyPr>
            <a:spAutoFit/>
          </a:bodyPr>
          <a:lstStyle/>
          <a:p>
            <a:r>
              <a:rPr lang="zh-CN" sz="2400" b="1" dirty="0">
                <a:solidFill>
                  <a:srgbClr val="0000FF"/>
                </a:solidFill>
                <a:latin typeface="+mj-ea"/>
                <a:ea typeface="+mj-ea"/>
              </a:rPr>
              <a:t>连续信源的信息变差：</a:t>
            </a:r>
          </a:p>
        </p:txBody>
      </p:sp>
      <p:graphicFrame>
        <p:nvGraphicFramePr>
          <p:cNvPr id="83986" name="Object 18"/>
          <p:cNvGraphicFramePr>
            <a:graphicFrameLocks noChangeAspect="1"/>
          </p:cNvGraphicFramePr>
          <p:nvPr>
            <p:extLst>
              <p:ext uri="{D42A27DB-BD31-4B8C-83A1-F6EECF244321}">
                <p14:modId xmlns:p14="http://schemas.microsoft.com/office/powerpoint/2010/main" val="2074472571"/>
              </p:ext>
            </p:extLst>
          </p:nvPr>
        </p:nvGraphicFramePr>
        <p:xfrm>
          <a:off x="2911475" y="4762500"/>
          <a:ext cx="1817688" cy="503238"/>
        </p:xfrm>
        <a:graphic>
          <a:graphicData uri="http://schemas.openxmlformats.org/presentationml/2006/ole">
            <mc:AlternateContent xmlns:mc="http://schemas.openxmlformats.org/markup-compatibility/2006">
              <mc:Choice xmlns:v="urn:schemas-microsoft-com:vml" Requires="v">
                <p:oleObj spid="_x0000_s835355" name="Equation" r:id="rId5" imgW="825480" imgH="228600" progId="Equation.DSMT4">
                  <p:embed/>
                </p:oleObj>
              </mc:Choice>
              <mc:Fallback>
                <p:oleObj name="Equation" r:id="rId5" imgW="825480" imgH="228600" progId="Equation.DSMT4">
                  <p:embed/>
                  <p:pic>
                    <p:nvPicPr>
                      <p:cNvPr id="0" name="Picture 3"/>
                      <p:cNvPicPr>
                        <a:picLocks noChangeAspect="1" noChangeArrowheads="1"/>
                      </p:cNvPicPr>
                      <p:nvPr/>
                    </p:nvPicPr>
                    <p:blipFill>
                      <a:blip r:embed="rId6"/>
                      <a:srcRect/>
                      <a:stretch>
                        <a:fillRect/>
                      </a:stretch>
                    </p:blipFill>
                    <p:spPr bwMode="auto">
                      <a:xfrm>
                        <a:off x="2911475" y="4762500"/>
                        <a:ext cx="1817688"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9"/>
          <p:cNvGrpSpPr>
            <a:grpSpLocks/>
          </p:cNvGrpSpPr>
          <p:nvPr/>
        </p:nvGrpSpPr>
        <p:grpSpPr bwMode="auto">
          <a:xfrm>
            <a:off x="1676400" y="5222875"/>
            <a:ext cx="3762375" cy="1055688"/>
            <a:chOff x="0" y="0"/>
            <a:chExt cx="2370" cy="665"/>
          </a:xfrm>
        </p:grpSpPr>
        <p:sp>
          <p:nvSpPr>
            <p:cNvPr id="83988" name="Line 20"/>
            <p:cNvSpPr>
              <a:spLocks noChangeShapeType="1"/>
            </p:cNvSpPr>
            <p:nvPr/>
          </p:nvSpPr>
          <p:spPr bwMode="auto">
            <a:xfrm flipH="1">
              <a:off x="1136" y="0"/>
              <a:ext cx="184" cy="144"/>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graphicFrame>
          <p:nvGraphicFramePr>
            <p:cNvPr id="83989" name="Object 21"/>
            <p:cNvGraphicFramePr>
              <a:graphicFrameLocks noChangeAspect="1"/>
            </p:cNvGraphicFramePr>
            <p:nvPr/>
          </p:nvGraphicFramePr>
          <p:xfrm>
            <a:off x="0" y="148"/>
            <a:ext cx="247" cy="229"/>
          </p:xfrm>
          <a:graphic>
            <a:graphicData uri="http://schemas.openxmlformats.org/presentationml/2006/ole">
              <mc:AlternateContent xmlns:mc="http://schemas.openxmlformats.org/markup-compatibility/2006">
                <mc:Choice xmlns:v="urn:schemas-microsoft-com:vml" Requires="v">
                  <p:oleObj spid="_x0000_s835356" r:id="rId7" imgW="177492" imgH="164814" progId="Equation.DSMT4">
                    <p:embed/>
                  </p:oleObj>
                </mc:Choice>
                <mc:Fallback>
                  <p:oleObj r:id="rId7" imgW="177492" imgH="164814" progId="Equation.DSMT4">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48"/>
                          <a:ext cx="24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90" name="Rectangle 22"/>
            <p:cNvSpPr>
              <a:spLocks noChangeArrowheads="1"/>
            </p:cNvSpPr>
            <p:nvPr/>
          </p:nvSpPr>
          <p:spPr bwMode="auto">
            <a:xfrm>
              <a:off x="158" y="93"/>
              <a:ext cx="2020" cy="291"/>
            </a:xfrm>
            <a:prstGeom prst="rect">
              <a:avLst/>
            </a:prstGeom>
            <a:noFill/>
            <a:ln w="9525">
              <a:noFill/>
              <a:miter lim="800000"/>
              <a:headEnd/>
              <a:tailEnd/>
            </a:ln>
            <a:effectLst/>
          </p:spPr>
          <p:txBody>
            <a:bodyPr>
              <a:spAutoFit/>
            </a:bodyPr>
            <a:lstStyle/>
            <a:p>
              <a:r>
                <a:rPr lang="zh-CN" sz="2400" b="1" dirty="0">
                  <a:latin typeface="+mj-ea"/>
                  <a:ea typeface="+mj-ea"/>
                </a:rPr>
                <a:t>在概率密度函数为</a:t>
              </a:r>
            </a:p>
          </p:txBody>
        </p:sp>
        <p:graphicFrame>
          <p:nvGraphicFramePr>
            <p:cNvPr id="83991" name="Object 23"/>
            <p:cNvGraphicFramePr>
              <a:graphicFrameLocks noChangeAspect="1"/>
            </p:cNvGraphicFramePr>
            <p:nvPr>
              <p:extLst>
                <p:ext uri="{D42A27DB-BD31-4B8C-83A1-F6EECF244321}">
                  <p14:modId xmlns:p14="http://schemas.microsoft.com/office/powerpoint/2010/main" val="1346444751"/>
                </p:ext>
              </p:extLst>
            </p:nvPr>
          </p:nvGraphicFramePr>
          <p:xfrm>
            <a:off x="304" y="384"/>
            <a:ext cx="492" cy="281"/>
          </p:xfrm>
          <a:graphic>
            <a:graphicData uri="http://schemas.openxmlformats.org/presentationml/2006/ole">
              <mc:AlternateContent xmlns:mc="http://schemas.openxmlformats.org/markup-compatibility/2006">
                <mc:Choice xmlns:v="urn:schemas-microsoft-com:vml" Requires="v">
                  <p:oleObj spid="_x0000_s835357" name="Equation" r:id="rId9" imgW="355320" imgH="203040" progId="Equation.DSMT4">
                    <p:embed/>
                  </p:oleObj>
                </mc:Choice>
                <mc:Fallback>
                  <p:oleObj name="Equation" r:id="rId9" imgW="355320" imgH="203040" progId="Equation.DSMT4">
                    <p:embed/>
                    <p:pic>
                      <p:nvPicPr>
                        <p:cNvPr id="0" name="Picture 10"/>
                        <p:cNvPicPr>
                          <a:picLocks noChangeAspect="1" noChangeArrowheads="1"/>
                        </p:cNvPicPr>
                        <p:nvPr/>
                      </p:nvPicPr>
                      <p:blipFill>
                        <a:blip r:embed="rId10"/>
                        <a:srcRect/>
                        <a:stretch>
                          <a:fillRect/>
                        </a:stretch>
                      </p:blipFill>
                      <p:spPr bwMode="auto">
                        <a:xfrm>
                          <a:off x="304" y="384"/>
                          <a:ext cx="49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92" name="Rectangle 24"/>
            <p:cNvSpPr>
              <a:spLocks noChangeArrowheads="1"/>
            </p:cNvSpPr>
            <p:nvPr/>
          </p:nvSpPr>
          <p:spPr bwMode="auto">
            <a:xfrm>
              <a:off x="718" y="341"/>
              <a:ext cx="1652" cy="291"/>
            </a:xfrm>
            <a:prstGeom prst="rect">
              <a:avLst/>
            </a:prstGeom>
            <a:noFill/>
            <a:ln w="9525">
              <a:noFill/>
              <a:miter lim="800000"/>
              <a:headEnd/>
              <a:tailEnd/>
            </a:ln>
            <a:effectLst/>
          </p:spPr>
          <p:txBody>
            <a:bodyPr>
              <a:spAutoFit/>
            </a:bodyPr>
            <a:lstStyle/>
            <a:p>
              <a:r>
                <a:rPr lang="zh-CN" sz="2400" b="1" dirty="0">
                  <a:latin typeface="+mj-ea"/>
                  <a:ea typeface="+mj-ea"/>
                </a:rPr>
                <a:t>时熵最大</a:t>
              </a:r>
            </a:p>
          </p:txBody>
        </p:sp>
      </p:grpSp>
      <p:graphicFrame>
        <p:nvGraphicFramePr>
          <p:cNvPr id="83993" name="Object 25"/>
          <p:cNvGraphicFramePr>
            <a:graphicFrameLocks noChangeAspect="1"/>
          </p:cNvGraphicFramePr>
          <p:nvPr>
            <p:extLst>
              <p:ext uri="{D42A27DB-BD31-4B8C-83A1-F6EECF244321}">
                <p14:modId xmlns:p14="http://schemas.microsoft.com/office/powerpoint/2010/main" val="2451076413"/>
              </p:ext>
            </p:extLst>
          </p:nvPr>
        </p:nvGraphicFramePr>
        <p:xfrm>
          <a:off x="5113338" y="4764088"/>
          <a:ext cx="1760537" cy="503237"/>
        </p:xfrm>
        <a:graphic>
          <a:graphicData uri="http://schemas.openxmlformats.org/presentationml/2006/ole">
            <mc:AlternateContent xmlns:mc="http://schemas.openxmlformats.org/markup-compatibility/2006">
              <mc:Choice xmlns:v="urn:schemas-microsoft-com:vml" Requires="v">
                <p:oleObj spid="_x0000_s835358" name="Equation" r:id="rId11" imgW="799920" imgH="228600" progId="Equation.DSMT4">
                  <p:embed/>
                </p:oleObj>
              </mc:Choice>
              <mc:Fallback>
                <p:oleObj name="Equation" r:id="rId11" imgW="799920" imgH="228600" progId="Equation.DSMT4">
                  <p:embed/>
                  <p:pic>
                    <p:nvPicPr>
                      <p:cNvPr id="0" name="Picture 4"/>
                      <p:cNvPicPr>
                        <a:picLocks noChangeAspect="1" noChangeArrowheads="1"/>
                      </p:cNvPicPr>
                      <p:nvPr/>
                    </p:nvPicPr>
                    <p:blipFill>
                      <a:blip r:embed="rId12"/>
                      <a:srcRect/>
                      <a:stretch>
                        <a:fillRect/>
                      </a:stretch>
                    </p:blipFill>
                    <p:spPr bwMode="auto">
                      <a:xfrm>
                        <a:off x="5113338" y="4764088"/>
                        <a:ext cx="1760537"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6"/>
          <p:cNvGrpSpPr>
            <a:grpSpLocks/>
          </p:cNvGrpSpPr>
          <p:nvPr/>
        </p:nvGrpSpPr>
        <p:grpSpPr bwMode="auto">
          <a:xfrm>
            <a:off x="5168900" y="5210770"/>
            <a:ext cx="3063875" cy="993775"/>
            <a:chOff x="0" y="0"/>
            <a:chExt cx="1930" cy="626"/>
          </a:xfrm>
        </p:grpSpPr>
        <p:sp>
          <p:nvSpPr>
            <p:cNvPr id="83995" name="Line 27"/>
            <p:cNvSpPr>
              <a:spLocks noChangeShapeType="1"/>
            </p:cNvSpPr>
            <p:nvPr/>
          </p:nvSpPr>
          <p:spPr bwMode="auto">
            <a:xfrm>
              <a:off x="592" y="0"/>
              <a:ext cx="160" cy="16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graphicFrame>
          <p:nvGraphicFramePr>
            <p:cNvPr id="83996" name="Object 28"/>
            <p:cNvGraphicFramePr>
              <a:graphicFrameLocks noChangeAspect="1"/>
            </p:cNvGraphicFramePr>
            <p:nvPr>
              <p:extLst>
                <p:ext uri="{D42A27DB-BD31-4B8C-83A1-F6EECF244321}">
                  <p14:modId xmlns:p14="http://schemas.microsoft.com/office/powerpoint/2010/main" val="94095347"/>
                </p:ext>
              </p:extLst>
            </p:nvPr>
          </p:nvGraphicFramePr>
          <p:xfrm>
            <a:off x="0" y="166"/>
            <a:ext cx="247" cy="229"/>
          </p:xfrm>
          <a:graphic>
            <a:graphicData uri="http://schemas.openxmlformats.org/presentationml/2006/ole">
              <mc:AlternateContent xmlns:mc="http://schemas.openxmlformats.org/markup-compatibility/2006">
                <mc:Choice xmlns:v="urn:schemas-microsoft-com:vml" Requires="v">
                  <p:oleObj spid="_x0000_s835359" name="Equation" r:id="rId13" imgW="177480" imgH="164880" progId="Equation.DSMT4">
                    <p:embed/>
                  </p:oleObj>
                </mc:Choice>
                <mc:Fallback>
                  <p:oleObj name="Equation" r:id="rId13" imgW="177480" imgH="164880" progId="Equation.DSMT4">
                    <p:embed/>
                    <p:pic>
                      <p:nvPicPr>
                        <p:cNvPr id="0" name="Picture 7"/>
                        <p:cNvPicPr>
                          <a:picLocks noChangeAspect="1" noChangeArrowheads="1"/>
                        </p:cNvPicPr>
                        <p:nvPr/>
                      </p:nvPicPr>
                      <p:blipFill>
                        <a:blip r:embed="rId14"/>
                        <a:srcRect/>
                        <a:stretch>
                          <a:fillRect/>
                        </a:stretch>
                      </p:blipFill>
                      <p:spPr bwMode="auto">
                        <a:xfrm>
                          <a:off x="0" y="166"/>
                          <a:ext cx="24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97" name="Rectangle 29"/>
            <p:cNvSpPr>
              <a:spLocks noChangeArrowheads="1"/>
            </p:cNvSpPr>
            <p:nvPr/>
          </p:nvSpPr>
          <p:spPr bwMode="auto">
            <a:xfrm>
              <a:off x="166" y="103"/>
              <a:ext cx="1764" cy="523"/>
            </a:xfrm>
            <a:prstGeom prst="rect">
              <a:avLst/>
            </a:prstGeom>
            <a:noFill/>
            <a:ln w="9525">
              <a:noFill/>
              <a:miter lim="800000"/>
              <a:headEnd/>
              <a:tailEnd/>
            </a:ln>
            <a:effectLst/>
          </p:spPr>
          <p:txBody>
            <a:bodyPr>
              <a:spAutoFit/>
            </a:bodyPr>
            <a:lstStyle/>
            <a:p>
              <a:r>
                <a:rPr lang="zh-CN" sz="2400" b="1" dirty="0">
                  <a:latin typeface="+mj-ea"/>
                  <a:ea typeface="+mj-ea"/>
                </a:rPr>
                <a:t>的实际概率密度函数为</a:t>
              </a:r>
            </a:p>
          </p:txBody>
        </p:sp>
        <p:graphicFrame>
          <p:nvGraphicFramePr>
            <p:cNvPr id="83998" name="Object 30"/>
            <p:cNvGraphicFramePr>
              <a:graphicFrameLocks noChangeAspect="1"/>
            </p:cNvGraphicFramePr>
            <p:nvPr>
              <p:extLst>
                <p:ext uri="{D42A27DB-BD31-4B8C-83A1-F6EECF244321}">
                  <p14:modId xmlns:p14="http://schemas.microsoft.com/office/powerpoint/2010/main" val="1566850813"/>
                </p:ext>
              </p:extLst>
            </p:nvPr>
          </p:nvGraphicFramePr>
          <p:xfrm>
            <a:off x="622" y="329"/>
            <a:ext cx="458" cy="282"/>
          </p:xfrm>
          <a:graphic>
            <a:graphicData uri="http://schemas.openxmlformats.org/presentationml/2006/ole">
              <mc:AlternateContent xmlns:mc="http://schemas.openxmlformats.org/markup-compatibility/2006">
                <mc:Choice xmlns:v="urn:schemas-microsoft-com:vml" Requires="v">
                  <p:oleObj spid="_x0000_s835360" name="Equation" r:id="rId15" imgW="330120" imgH="203040" progId="Equation.DSMT4">
                    <p:embed/>
                  </p:oleObj>
                </mc:Choice>
                <mc:Fallback>
                  <p:oleObj name="Equation" r:id="rId15" imgW="330120" imgH="203040" progId="Equation.DSMT4">
                    <p:embed/>
                    <p:pic>
                      <p:nvPicPr>
                        <p:cNvPr id="0" name="Picture 8"/>
                        <p:cNvPicPr>
                          <a:picLocks noChangeAspect="1" noChangeArrowheads="1"/>
                        </p:cNvPicPr>
                        <p:nvPr/>
                      </p:nvPicPr>
                      <p:blipFill>
                        <a:blip r:embed="rId16"/>
                        <a:srcRect/>
                        <a:stretch>
                          <a:fillRect/>
                        </a:stretch>
                      </p:blipFill>
                      <p:spPr bwMode="auto">
                        <a:xfrm>
                          <a:off x="622" y="329"/>
                          <a:ext cx="458"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31"/>
          <p:cNvGrpSpPr>
            <a:grpSpLocks noChangeAspect="1"/>
          </p:cNvGrpSpPr>
          <p:nvPr/>
        </p:nvGrpSpPr>
        <p:grpSpPr bwMode="auto">
          <a:xfrm>
            <a:off x="2016125" y="4764088"/>
            <a:ext cx="3084513" cy="528637"/>
            <a:chOff x="0" y="0"/>
            <a:chExt cx="1943" cy="333"/>
          </a:xfrm>
        </p:grpSpPr>
        <p:graphicFrame>
          <p:nvGraphicFramePr>
            <p:cNvPr id="84000" name="Object 32"/>
            <p:cNvGraphicFramePr>
              <a:graphicFrameLocks noChangeAspect="1"/>
            </p:cNvGraphicFramePr>
            <p:nvPr>
              <p:extLst>
                <p:ext uri="{D42A27DB-BD31-4B8C-83A1-F6EECF244321}">
                  <p14:modId xmlns:p14="http://schemas.microsoft.com/office/powerpoint/2010/main" val="3100482767"/>
                </p:ext>
              </p:extLst>
            </p:nvPr>
          </p:nvGraphicFramePr>
          <p:xfrm>
            <a:off x="1750" y="97"/>
            <a:ext cx="193" cy="140"/>
          </p:xfrm>
          <a:graphic>
            <a:graphicData uri="http://schemas.openxmlformats.org/presentationml/2006/ole">
              <mc:AlternateContent xmlns:mc="http://schemas.openxmlformats.org/markup-compatibility/2006">
                <mc:Choice xmlns:v="urn:schemas-microsoft-com:vml" Requires="v">
                  <p:oleObj spid="_x0000_s835361" name="Equation" r:id="rId17" imgW="139680" imgH="101520" progId="Equation.DSMT4">
                    <p:embed/>
                  </p:oleObj>
                </mc:Choice>
                <mc:Fallback>
                  <p:oleObj name="Equation" r:id="rId17" imgW="139680" imgH="101520" progId="Equation.DSMT4">
                    <p:embed/>
                    <p:pic>
                      <p:nvPicPr>
                        <p:cNvPr id="0" name="Picture 5"/>
                        <p:cNvPicPr>
                          <a:picLocks noChangeAspect="1" noChangeArrowheads="1"/>
                        </p:cNvPicPr>
                        <p:nvPr/>
                      </p:nvPicPr>
                      <p:blipFill>
                        <a:blip r:embed="rId18"/>
                        <a:srcRect/>
                        <a:stretch>
                          <a:fillRect/>
                        </a:stretch>
                      </p:blipFill>
                      <p:spPr bwMode="auto">
                        <a:xfrm>
                          <a:off x="1750" y="97"/>
                          <a:ext cx="193" cy="14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001" name="Object 33"/>
            <p:cNvGraphicFramePr>
              <a:graphicFrameLocks noChangeAspect="1"/>
            </p:cNvGraphicFramePr>
            <p:nvPr>
              <p:extLst>
                <p:ext uri="{D42A27DB-BD31-4B8C-83A1-F6EECF244321}">
                  <p14:modId xmlns:p14="http://schemas.microsoft.com/office/powerpoint/2010/main" val="3007886612"/>
                </p:ext>
              </p:extLst>
            </p:nvPr>
          </p:nvGraphicFramePr>
          <p:xfrm>
            <a:off x="0" y="0"/>
            <a:ext cx="544" cy="333"/>
          </p:xfrm>
          <a:graphic>
            <a:graphicData uri="http://schemas.openxmlformats.org/presentationml/2006/ole">
              <mc:AlternateContent xmlns:mc="http://schemas.openxmlformats.org/markup-compatibility/2006">
                <mc:Choice xmlns:v="urn:schemas-microsoft-com:vml" Requires="v">
                  <p:oleObj spid="_x0000_s835362" name="Equation" r:id="rId19" imgW="393480" imgH="241200" progId="Equation.DSMT4">
                    <p:embed/>
                  </p:oleObj>
                </mc:Choice>
                <mc:Fallback>
                  <p:oleObj name="Equation" r:id="rId19" imgW="393480" imgH="241200" progId="Equation.DSMT4">
                    <p:embed/>
                    <p:pic>
                      <p:nvPicPr>
                        <p:cNvPr id="0" name="Picture 6"/>
                        <p:cNvPicPr>
                          <a:picLocks noChangeAspect="1" noChangeArrowheads="1"/>
                        </p:cNvPicPr>
                        <p:nvPr/>
                      </p:nvPicPr>
                      <p:blipFill>
                        <a:blip r:embed="rId20"/>
                        <a:srcRect/>
                        <a:stretch>
                          <a:fillRect/>
                        </a:stretch>
                      </p:blipFill>
                      <p:spPr bwMode="auto">
                        <a:xfrm>
                          <a:off x="0" y="0"/>
                          <a:ext cx="544" cy="33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94</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84"/>
                                        </p:tgtEl>
                                        <p:attrNameLst>
                                          <p:attrName>style.visibility</p:attrName>
                                        </p:attrNameLst>
                                      </p:cBhvr>
                                      <p:to>
                                        <p:strVal val="visible"/>
                                      </p:to>
                                    </p:set>
                                    <p:animEffect transition="in" filter="wipe(left)">
                                      <p:cBhvr>
                                        <p:cTn id="17" dur="1000"/>
                                        <p:tgtEl>
                                          <p:spTgt spid="839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85"/>
                                        </p:tgtEl>
                                        <p:attrNameLst>
                                          <p:attrName>style.visibility</p:attrName>
                                        </p:attrNameLst>
                                      </p:cBhvr>
                                      <p:to>
                                        <p:strVal val="visible"/>
                                      </p:to>
                                    </p:set>
                                    <p:animEffect transition="in" filter="wipe(left)">
                                      <p:cBhvr>
                                        <p:cTn id="22" dur="1000"/>
                                        <p:tgtEl>
                                          <p:spTgt spid="839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986"/>
                                        </p:tgtEl>
                                        <p:attrNameLst>
                                          <p:attrName>style.visibility</p:attrName>
                                        </p:attrNameLst>
                                      </p:cBhvr>
                                      <p:to>
                                        <p:strVal val="visible"/>
                                      </p:to>
                                    </p:set>
                                    <p:animEffect transition="in" filter="wipe(left)">
                                      <p:cBhvr>
                                        <p:cTn id="27" dur="1000"/>
                                        <p:tgtEl>
                                          <p:spTgt spid="839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3993"/>
                                        </p:tgtEl>
                                        <p:attrNameLst>
                                          <p:attrName>style.visibility</p:attrName>
                                        </p:attrNameLst>
                                      </p:cBhvr>
                                      <p:to>
                                        <p:strVal val="visible"/>
                                      </p:to>
                                    </p:set>
                                    <p:animEffect transition="in" filter="wipe(left)">
                                      <p:cBhvr>
                                        <p:cTn id="37" dur="1000"/>
                                        <p:tgtEl>
                                          <p:spTgt spid="839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4" grpId="0" autoUpdateAnimBg="0"/>
      <p:bldP spid="8398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38"/>
          <p:cNvSpPr>
            <a:spLocks noGrp="1"/>
          </p:cNvSpPr>
          <p:nvPr>
            <p:ph type="title"/>
          </p:nvPr>
        </p:nvSpPr>
        <p:spPr/>
        <p:txBody>
          <a:bodyPr/>
          <a:lstStyle/>
          <a:p>
            <a:r>
              <a:rPr lang="zh-CN" altLang="en-US" dirty="0" smtClean="0"/>
              <a:t>熵功率</a:t>
            </a:r>
            <a:endParaRPr lang="zh-CN" altLang="en-US" dirty="0"/>
          </a:p>
        </p:txBody>
      </p:sp>
      <p:sp>
        <p:nvSpPr>
          <p:cNvPr id="84995" name="Rectangle 3"/>
          <p:cNvSpPr>
            <a:spLocks noChangeArrowheads="1"/>
          </p:cNvSpPr>
          <p:nvPr/>
        </p:nvSpPr>
        <p:spPr bwMode="auto">
          <a:xfrm>
            <a:off x="574675" y="1023119"/>
            <a:ext cx="8605837" cy="461665"/>
          </a:xfrm>
          <a:prstGeom prst="rect">
            <a:avLst/>
          </a:prstGeom>
          <a:noFill/>
          <a:ln w="9525">
            <a:noFill/>
            <a:miter lim="800000"/>
            <a:headEnd/>
            <a:tailEnd/>
          </a:ln>
          <a:effectLst/>
        </p:spPr>
        <p:txBody>
          <a:bodyPr>
            <a:spAutoFit/>
          </a:bodyPr>
          <a:lstStyle/>
          <a:p>
            <a:r>
              <a:rPr lang="zh-CN" sz="2400" b="1" dirty="0">
                <a:latin typeface="+mj-ea"/>
                <a:ea typeface="+mj-ea"/>
              </a:rPr>
              <a:t>显然，当限定条件不同时，信息变差的值并不相同。</a:t>
            </a:r>
          </a:p>
        </p:txBody>
      </p:sp>
      <p:graphicFrame>
        <p:nvGraphicFramePr>
          <p:cNvPr id="84996" name="Object 4"/>
          <p:cNvGraphicFramePr>
            <a:graphicFrameLocks noChangeAspect="1"/>
          </p:cNvGraphicFramePr>
          <p:nvPr>
            <p:extLst>
              <p:ext uri="{D42A27DB-BD31-4B8C-83A1-F6EECF244321}">
                <p14:modId xmlns:p14="http://schemas.microsoft.com/office/powerpoint/2010/main" val="303517379"/>
              </p:ext>
            </p:extLst>
          </p:nvPr>
        </p:nvGraphicFramePr>
        <p:xfrm>
          <a:off x="1341438" y="2568723"/>
          <a:ext cx="4627562" cy="528637"/>
        </p:xfrm>
        <a:graphic>
          <a:graphicData uri="http://schemas.openxmlformats.org/presentationml/2006/ole">
            <mc:AlternateContent xmlns:mc="http://schemas.openxmlformats.org/markup-compatibility/2006">
              <mc:Choice xmlns:v="urn:schemas-microsoft-com:vml" Requires="v">
                <p:oleObj spid="_x0000_s836291" name="Equation" r:id="rId3" imgW="2108160" imgH="241200" progId="Equation.DSMT4">
                  <p:embed/>
                </p:oleObj>
              </mc:Choice>
              <mc:Fallback>
                <p:oleObj name="Equation" r:id="rId3" imgW="2108160" imgH="241200" progId="Equation.DSMT4">
                  <p:embed/>
                  <p:pic>
                    <p:nvPicPr>
                      <p:cNvPr id="0" name="Picture 2"/>
                      <p:cNvPicPr>
                        <a:picLocks noChangeAspect="1" noChangeArrowheads="1"/>
                      </p:cNvPicPr>
                      <p:nvPr/>
                    </p:nvPicPr>
                    <p:blipFill>
                      <a:blip r:embed="rId4"/>
                      <a:srcRect/>
                      <a:stretch>
                        <a:fillRect/>
                      </a:stretch>
                    </p:blipFill>
                    <p:spPr bwMode="auto">
                      <a:xfrm>
                        <a:off x="1341438" y="2568723"/>
                        <a:ext cx="4627562" cy="5286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2222501" y="3064023"/>
            <a:ext cx="1739900" cy="874713"/>
            <a:chOff x="915" y="0"/>
            <a:chExt cx="1096" cy="551"/>
          </a:xfrm>
        </p:grpSpPr>
        <p:sp>
          <p:nvSpPr>
            <p:cNvPr id="84998" name="Line 6"/>
            <p:cNvSpPr>
              <a:spLocks noChangeShapeType="1"/>
            </p:cNvSpPr>
            <p:nvPr/>
          </p:nvSpPr>
          <p:spPr bwMode="auto">
            <a:xfrm>
              <a:off x="915" y="0"/>
              <a:ext cx="1096"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84999" name="Line 7"/>
            <p:cNvSpPr>
              <a:spLocks noChangeShapeType="1"/>
            </p:cNvSpPr>
            <p:nvPr/>
          </p:nvSpPr>
          <p:spPr bwMode="auto">
            <a:xfrm>
              <a:off x="1451" y="23"/>
              <a:ext cx="0" cy="528"/>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grpSp>
      <p:grpSp>
        <p:nvGrpSpPr>
          <p:cNvPr id="3" name="Group 9"/>
          <p:cNvGrpSpPr>
            <a:grpSpLocks/>
          </p:cNvGrpSpPr>
          <p:nvPr/>
        </p:nvGrpSpPr>
        <p:grpSpPr bwMode="auto">
          <a:xfrm>
            <a:off x="574105" y="1413022"/>
            <a:ext cx="7813675" cy="1200151"/>
            <a:chOff x="45" y="-61"/>
            <a:chExt cx="4922" cy="756"/>
          </a:xfrm>
        </p:grpSpPr>
        <p:sp>
          <p:nvSpPr>
            <p:cNvPr id="85002" name="Rectangle 10"/>
            <p:cNvSpPr>
              <a:spLocks noChangeArrowheads="1"/>
            </p:cNvSpPr>
            <p:nvPr/>
          </p:nvSpPr>
          <p:spPr bwMode="auto">
            <a:xfrm>
              <a:off x="45" y="-61"/>
              <a:ext cx="4922" cy="756"/>
            </a:xfrm>
            <a:prstGeom prst="rect">
              <a:avLst/>
            </a:prstGeom>
            <a:noFill/>
            <a:ln w="9525">
              <a:noFill/>
              <a:miter lim="800000"/>
              <a:headEnd/>
              <a:tailEnd/>
            </a:ln>
            <a:effectLst/>
          </p:spPr>
          <p:txBody>
            <a:bodyPr wrap="square">
              <a:spAutoFit/>
            </a:bodyPr>
            <a:lstStyle/>
            <a:p>
              <a:pPr>
                <a:lnSpc>
                  <a:spcPct val="150000"/>
                </a:lnSpc>
              </a:pPr>
              <a:r>
                <a:rPr lang="zh-CN" sz="2400" b="1" dirty="0">
                  <a:latin typeface="+mj-ea"/>
                  <a:ea typeface="+mj-ea"/>
                </a:rPr>
                <a:t>由于</a:t>
              </a:r>
              <a:r>
                <a:rPr lang="zh-CN" sz="2400" b="1" dirty="0">
                  <a:solidFill>
                    <a:srgbClr val="0000FF"/>
                  </a:solidFill>
                  <a:latin typeface="+mj-ea"/>
                  <a:ea typeface="+mj-ea"/>
                </a:rPr>
                <a:t>均值为零、平均功率受限</a:t>
              </a:r>
              <a:r>
                <a:rPr lang="zh-CN" sz="2400" b="1" dirty="0">
                  <a:latin typeface="+mj-ea"/>
                  <a:ea typeface="+mj-ea"/>
                </a:rPr>
                <a:t>（     ）的连续信源是实际信源中最为常见的一种，接下来只讨论这种情况。</a:t>
              </a:r>
            </a:p>
          </p:txBody>
        </p:sp>
        <p:graphicFrame>
          <p:nvGraphicFramePr>
            <p:cNvPr id="85003" name="Object 11"/>
            <p:cNvGraphicFramePr>
              <a:graphicFrameLocks noChangeAspect="1"/>
            </p:cNvGraphicFramePr>
            <p:nvPr>
              <p:extLst>
                <p:ext uri="{D42A27DB-BD31-4B8C-83A1-F6EECF244321}">
                  <p14:modId xmlns:p14="http://schemas.microsoft.com/office/powerpoint/2010/main" val="1461781699"/>
                </p:ext>
              </p:extLst>
            </p:nvPr>
          </p:nvGraphicFramePr>
          <p:xfrm>
            <a:off x="2730" y="11"/>
            <a:ext cx="372" cy="336"/>
          </p:xfrm>
          <a:graphic>
            <a:graphicData uri="http://schemas.openxmlformats.org/presentationml/2006/ole">
              <mc:AlternateContent xmlns:mc="http://schemas.openxmlformats.org/markup-compatibility/2006">
                <mc:Choice xmlns:v="urn:schemas-microsoft-com:vml" Requires="v">
                  <p:oleObj spid="_x0000_s836292" name="Equation" r:id="rId5" imgW="266400" imgH="241200" progId="Equation.DSMT4">
                    <p:embed/>
                  </p:oleObj>
                </mc:Choice>
                <mc:Fallback>
                  <p:oleObj name="Equation" r:id="rId5" imgW="266400" imgH="241200" progId="Equation.DSMT4">
                    <p:embed/>
                    <p:pic>
                      <p:nvPicPr>
                        <p:cNvPr id="0" name="Picture 9"/>
                        <p:cNvPicPr>
                          <a:picLocks noChangeAspect="1" noChangeArrowheads="1"/>
                        </p:cNvPicPr>
                        <p:nvPr/>
                      </p:nvPicPr>
                      <p:blipFill>
                        <a:blip r:embed="rId6"/>
                        <a:srcRect/>
                        <a:stretch>
                          <a:fillRect/>
                        </a:stretch>
                      </p:blipFill>
                      <p:spPr bwMode="auto">
                        <a:xfrm>
                          <a:off x="2730" y="11"/>
                          <a:ext cx="372"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5004" name="Object 12"/>
          <p:cNvGraphicFramePr>
            <a:graphicFrameLocks noChangeAspect="1"/>
          </p:cNvGraphicFramePr>
          <p:nvPr>
            <p:extLst>
              <p:ext uri="{D42A27DB-BD31-4B8C-83A1-F6EECF244321}">
                <p14:modId xmlns:p14="http://schemas.microsoft.com/office/powerpoint/2010/main" val="3341781076"/>
              </p:ext>
            </p:extLst>
          </p:nvPr>
        </p:nvGraphicFramePr>
        <p:xfrm>
          <a:off x="2070100" y="3748235"/>
          <a:ext cx="2095500" cy="892175"/>
        </p:xfrm>
        <a:graphic>
          <a:graphicData uri="http://schemas.openxmlformats.org/presentationml/2006/ole">
            <mc:AlternateContent xmlns:mc="http://schemas.openxmlformats.org/markup-compatibility/2006">
              <mc:Choice xmlns:v="urn:schemas-microsoft-com:vml" Requires="v">
                <p:oleObj spid="_x0000_s836293" name="Equation" r:id="rId7" imgW="952200" imgH="406080" progId="Equation.DSMT4">
                  <p:embed/>
                </p:oleObj>
              </mc:Choice>
              <mc:Fallback>
                <p:oleObj name="Equation" r:id="rId7" imgW="952200" imgH="406080" progId="Equation.DSMT4">
                  <p:embed/>
                  <p:pic>
                    <p:nvPicPr>
                      <p:cNvPr id="0" name="Picture 3"/>
                      <p:cNvPicPr>
                        <a:picLocks noChangeAspect="1" noChangeArrowheads="1"/>
                      </p:cNvPicPr>
                      <p:nvPr/>
                    </p:nvPicPr>
                    <p:blipFill>
                      <a:blip r:embed="rId8"/>
                      <a:srcRect/>
                      <a:stretch>
                        <a:fillRect/>
                      </a:stretch>
                    </p:blipFill>
                    <p:spPr bwMode="auto">
                      <a:xfrm>
                        <a:off x="2070100" y="3748235"/>
                        <a:ext cx="209550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
          <p:cNvGrpSpPr>
            <a:grpSpLocks/>
          </p:cNvGrpSpPr>
          <p:nvPr/>
        </p:nvGrpSpPr>
        <p:grpSpPr bwMode="auto">
          <a:xfrm>
            <a:off x="4217988" y="3024335"/>
            <a:ext cx="3768725" cy="892175"/>
            <a:chOff x="0" y="0"/>
            <a:chExt cx="2374" cy="562"/>
          </a:xfrm>
        </p:grpSpPr>
        <p:sp>
          <p:nvSpPr>
            <p:cNvPr id="85006" name="Line 14"/>
            <p:cNvSpPr>
              <a:spLocks noChangeShapeType="1"/>
            </p:cNvSpPr>
            <p:nvPr/>
          </p:nvSpPr>
          <p:spPr bwMode="auto">
            <a:xfrm>
              <a:off x="0" y="25"/>
              <a:ext cx="1096"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zh-CN" altLang="en-US" sz="2400" b="1">
                <a:latin typeface="+mj-ea"/>
                <a:ea typeface="+mj-ea"/>
              </a:endParaRPr>
            </a:p>
          </p:txBody>
        </p:sp>
        <p:sp>
          <p:nvSpPr>
            <p:cNvPr id="85007" name="Line 15"/>
            <p:cNvSpPr>
              <a:spLocks noChangeShapeType="1"/>
            </p:cNvSpPr>
            <p:nvPr/>
          </p:nvSpPr>
          <p:spPr bwMode="auto">
            <a:xfrm>
              <a:off x="1015" y="56"/>
              <a:ext cx="48" cy="168"/>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sz="2400" b="1">
                <a:latin typeface="+mj-ea"/>
                <a:ea typeface="+mj-ea"/>
              </a:endParaRPr>
            </a:p>
          </p:txBody>
        </p:sp>
        <p:graphicFrame>
          <p:nvGraphicFramePr>
            <p:cNvPr id="85008" name="Object 16"/>
            <p:cNvGraphicFramePr>
              <a:graphicFrameLocks noChangeAspect="1"/>
            </p:cNvGraphicFramePr>
            <p:nvPr>
              <p:extLst>
                <p:ext uri="{D42A27DB-BD31-4B8C-83A1-F6EECF244321}">
                  <p14:modId xmlns:p14="http://schemas.microsoft.com/office/powerpoint/2010/main" val="235607249"/>
                </p:ext>
              </p:extLst>
            </p:nvPr>
          </p:nvGraphicFramePr>
          <p:xfrm>
            <a:off x="1070" y="0"/>
            <a:ext cx="1304" cy="562"/>
          </p:xfrm>
          <a:graphic>
            <a:graphicData uri="http://schemas.openxmlformats.org/presentationml/2006/ole">
              <mc:AlternateContent xmlns:mc="http://schemas.openxmlformats.org/markup-compatibility/2006">
                <mc:Choice xmlns:v="urn:schemas-microsoft-com:vml" Requires="v">
                  <p:oleObj spid="_x0000_s836294" name="Equation" r:id="rId9" imgW="939600" imgH="406080" progId="Equation.DSMT4">
                    <p:embed/>
                  </p:oleObj>
                </mc:Choice>
                <mc:Fallback>
                  <p:oleObj name="Equation" r:id="rId9" imgW="939600" imgH="406080" progId="Equation.DSMT4">
                    <p:embed/>
                    <p:pic>
                      <p:nvPicPr>
                        <p:cNvPr id="0" name="Picture 8"/>
                        <p:cNvPicPr>
                          <a:picLocks noChangeAspect="1" noChangeArrowheads="1"/>
                        </p:cNvPicPr>
                        <p:nvPr/>
                      </p:nvPicPr>
                      <p:blipFill>
                        <a:blip r:embed="rId10"/>
                        <a:srcRect/>
                        <a:stretch>
                          <a:fillRect/>
                        </a:stretch>
                      </p:blipFill>
                      <p:spPr bwMode="auto">
                        <a:xfrm>
                          <a:off x="1070" y="0"/>
                          <a:ext cx="1304" cy="5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5009" name="Object 17"/>
          <p:cNvGraphicFramePr>
            <a:graphicFrameLocks noChangeAspect="1"/>
          </p:cNvGraphicFramePr>
          <p:nvPr>
            <p:extLst>
              <p:ext uri="{D42A27DB-BD31-4B8C-83A1-F6EECF244321}">
                <p14:modId xmlns:p14="http://schemas.microsoft.com/office/powerpoint/2010/main" val="4120054238"/>
              </p:ext>
            </p:extLst>
          </p:nvPr>
        </p:nvGraphicFramePr>
        <p:xfrm>
          <a:off x="144463" y="4794398"/>
          <a:ext cx="2703512" cy="1030287"/>
        </p:xfrm>
        <a:graphic>
          <a:graphicData uri="http://schemas.openxmlformats.org/presentationml/2006/ole">
            <mc:AlternateContent xmlns:mc="http://schemas.openxmlformats.org/markup-compatibility/2006">
              <mc:Choice xmlns:v="urn:schemas-microsoft-com:vml" Requires="v">
                <p:oleObj spid="_x0000_s836295" name="Equation" r:id="rId11" imgW="1231560" imgH="469800" progId="Equation.DSMT4">
                  <p:embed/>
                </p:oleObj>
              </mc:Choice>
              <mc:Fallback>
                <p:oleObj name="Equation" r:id="rId11" imgW="1231560" imgH="469800" progId="Equation.DSMT4">
                  <p:embed/>
                  <p:pic>
                    <p:nvPicPr>
                      <p:cNvPr id="0" name="Picture 4"/>
                      <p:cNvPicPr>
                        <a:picLocks noChangeAspect="1" noChangeArrowheads="1"/>
                      </p:cNvPicPr>
                      <p:nvPr/>
                    </p:nvPicPr>
                    <p:blipFill>
                      <a:blip r:embed="rId12"/>
                      <a:srcRect/>
                      <a:stretch>
                        <a:fillRect/>
                      </a:stretch>
                    </p:blipFill>
                    <p:spPr bwMode="auto">
                      <a:xfrm>
                        <a:off x="144463" y="4794398"/>
                        <a:ext cx="2703512" cy="1030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8"/>
          <p:cNvGrpSpPr>
            <a:grpSpLocks/>
          </p:cNvGrpSpPr>
          <p:nvPr/>
        </p:nvGrpSpPr>
        <p:grpSpPr bwMode="auto">
          <a:xfrm>
            <a:off x="2135188" y="4802335"/>
            <a:ext cx="1001712" cy="469900"/>
            <a:chOff x="0" y="0"/>
            <a:chExt cx="631" cy="296"/>
          </a:xfrm>
        </p:grpSpPr>
        <p:sp>
          <p:nvSpPr>
            <p:cNvPr id="85011" name="Oval 19"/>
            <p:cNvSpPr>
              <a:spLocks noChangeArrowheads="1"/>
            </p:cNvSpPr>
            <p:nvPr/>
          </p:nvSpPr>
          <p:spPr bwMode="auto">
            <a:xfrm>
              <a:off x="0" y="0"/>
              <a:ext cx="488" cy="296"/>
            </a:xfrm>
            <a:prstGeom prst="ellipse">
              <a:avLst/>
            </a:prstGeom>
            <a:noFill/>
            <a:ln w="25400" cmpd="sng">
              <a:solidFill>
                <a:srgbClr val="FF0000"/>
              </a:solidFill>
              <a:round/>
              <a:headEnd/>
              <a:tailEnd/>
            </a:ln>
            <a:effectLst/>
          </p:spPr>
          <p:txBody>
            <a:bodyPr wrap="none" anchor="ctr"/>
            <a:lstStyle/>
            <a:p>
              <a:endParaRPr lang="zh-CN" altLang="en-US" sz="2400" b="1">
                <a:latin typeface="+mj-ea"/>
                <a:ea typeface="+mj-ea"/>
              </a:endParaRPr>
            </a:p>
          </p:txBody>
        </p:sp>
        <p:sp>
          <p:nvSpPr>
            <p:cNvPr id="85012" name="Line 20"/>
            <p:cNvSpPr>
              <a:spLocks noChangeShapeType="1"/>
            </p:cNvSpPr>
            <p:nvPr/>
          </p:nvSpPr>
          <p:spPr bwMode="auto">
            <a:xfrm flipV="1">
              <a:off x="503" y="128"/>
              <a:ext cx="128" cy="24"/>
            </a:xfrm>
            <a:prstGeom prst="line">
              <a:avLst/>
            </a:prstGeom>
            <a:noFill/>
            <a:ln w="25400" cmpd="sng">
              <a:solidFill>
                <a:srgbClr val="0000FF"/>
              </a:solidFill>
              <a:round/>
              <a:headEnd/>
              <a:tailEnd type="triangle" w="med" len="med"/>
            </a:ln>
            <a:effectLst/>
          </p:spPr>
          <p:txBody>
            <a:bodyPr/>
            <a:lstStyle/>
            <a:p>
              <a:endParaRPr lang="zh-CN" altLang="en-US" sz="2400" b="1">
                <a:latin typeface="+mj-ea"/>
                <a:ea typeface="+mj-ea"/>
              </a:endParaRPr>
            </a:p>
          </p:txBody>
        </p:sp>
      </p:grpSp>
      <p:grpSp>
        <p:nvGrpSpPr>
          <p:cNvPr id="6" name="Group 21"/>
          <p:cNvGrpSpPr>
            <a:grpSpLocks/>
          </p:cNvGrpSpPr>
          <p:nvPr/>
        </p:nvGrpSpPr>
        <p:grpSpPr bwMode="auto">
          <a:xfrm>
            <a:off x="3054350" y="4632473"/>
            <a:ext cx="4102100" cy="461963"/>
            <a:chOff x="0" y="0"/>
            <a:chExt cx="2584" cy="291"/>
          </a:xfrm>
        </p:grpSpPr>
        <p:sp>
          <p:nvSpPr>
            <p:cNvPr id="85014" name="Rectangle 22"/>
            <p:cNvSpPr>
              <a:spLocks noChangeArrowheads="1"/>
            </p:cNvSpPr>
            <p:nvPr/>
          </p:nvSpPr>
          <p:spPr bwMode="auto">
            <a:xfrm>
              <a:off x="0" y="0"/>
              <a:ext cx="2584" cy="291"/>
            </a:xfrm>
            <a:prstGeom prst="rect">
              <a:avLst/>
            </a:prstGeom>
            <a:noFill/>
            <a:ln w="9525">
              <a:noFill/>
              <a:miter lim="800000"/>
              <a:headEnd/>
              <a:tailEnd/>
            </a:ln>
            <a:effectLst/>
          </p:spPr>
          <p:txBody>
            <a:bodyPr>
              <a:spAutoFit/>
            </a:bodyPr>
            <a:lstStyle/>
            <a:p>
              <a:r>
                <a:rPr lang="zh-CN" sz="2400" b="1">
                  <a:latin typeface="+mj-ea"/>
                  <a:ea typeface="+mj-ea"/>
                </a:rPr>
                <a:t>信源   实际的平均功率。</a:t>
              </a:r>
            </a:p>
          </p:txBody>
        </p:sp>
        <p:graphicFrame>
          <p:nvGraphicFramePr>
            <p:cNvPr id="85015" name="Object 23"/>
            <p:cNvGraphicFramePr>
              <a:graphicFrameLocks noChangeAspect="1"/>
            </p:cNvGraphicFramePr>
            <p:nvPr>
              <p:extLst>
                <p:ext uri="{D42A27DB-BD31-4B8C-83A1-F6EECF244321}">
                  <p14:modId xmlns:p14="http://schemas.microsoft.com/office/powerpoint/2010/main" val="3806172008"/>
                </p:ext>
              </p:extLst>
            </p:nvPr>
          </p:nvGraphicFramePr>
          <p:xfrm>
            <a:off x="391" y="13"/>
            <a:ext cx="247" cy="229"/>
          </p:xfrm>
          <a:graphic>
            <a:graphicData uri="http://schemas.openxmlformats.org/presentationml/2006/ole">
              <mc:AlternateContent xmlns:mc="http://schemas.openxmlformats.org/markup-compatibility/2006">
                <mc:Choice xmlns:v="urn:schemas-microsoft-com:vml" Requires="v">
                  <p:oleObj spid="_x0000_s836296" name="Equation" r:id="rId13" imgW="177480" imgH="164880" progId="Equation.DSMT4">
                    <p:embed/>
                  </p:oleObj>
                </mc:Choice>
                <mc:Fallback>
                  <p:oleObj name="Equation" r:id="rId13" imgW="177480" imgH="164880" progId="Equation.DSMT4">
                    <p:embed/>
                    <p:pic>
                      <p:nvPicPr>
                        <p:cNvPr id="0" name="Picture 7"/>
                        <p:cNvPicPr>
                          <a:picLocks noChangeAspect="1" noChangeArrowheads="1"/>
                        </p:cNvPicPr>
                        <p:nvPr/>
                      </p:nvPicPr>
                      <p:blipFill>
                        <a:blip r:embed="rId14"/>
                        <a:srcRect/>
                        <a:stretch>
                          <a:fillRect/>
                        </a:stretch>
                      </p:blipFill>
                      <p:spPr bwMode="auto">
                        <a:xfrm>
                          <a:off x="391" y="13"/>
                          <a:ext cx="24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24"/>
          <p:cNvGrpSpPr>
            <a:grpSpLocks/>
          </p:cNvGrpSpPr>
          <p:nvPr/>
        </p:nvGrpSpPr>
        <p:grpSpPr bwMode="auto">
          <a:xfrm>
            <a:off x="2135188" y="5299223"/>
            <a:ext cx="1001712" cy="469900"/>
            <a:chOff x="0" y="0"/>
            <a:chExt cx="631" cy="296"/>
          </a:xfrm>
        </p:grpSpPr>
        <p:sp>
          <p:nvSpPr>
            <p:cNvPr id="85017" name="Oval 25"/>
            <p:cNvSpPr>
              <a:spLocks noChangeArrowheads="1"/>
            </p:cNvSpPr>
            <p:nvPr/>
          </p:nvSpPr>
          <p:spPr bwMode="auto">
            <a:xfrm>
              <a:off x="0" y="0"/>
              <a:ext cx="488" cy="296"/>
            </a:xfrm>
            <a:prstGeom prst="ellipse">
              <a:avLst/>
            </a:prstGeom>
            <a:noFill/>
            <a:ln w="25400" cmpd="sng">
              <a:solidFill>
                <a:srgbClr val="FF0000"/>
              </a:solidFill>
              <a:round/>
              <a:headEnd/>
              <a:tailEnd/>
            </a:ln>
            <a:effectLst/>
          </p:spPr>
          <p:txBody>
            <a:bodyPr wrap="none" anchor="ctr"/>
            <a:lstStyle/>
            <a:p>
              <a:endParaRPr lang="zh-CN" altLang="en-US" sz="2400" b="1">
                <a:latin typeface="+mj-ea"/>
                <a:ea typeface="+mj-ea"/>
              </a:endParaRPr>
            </a:p>
          </p:txBody>
        </p:sp>
        <p:sp>
          <p:nvSpPr>
            <p:cNvPr id="85018" name="Line 26"/>
            <p:cNvSpPr>
              <a:spLocks noChangeShapeType="1"/>
            </p:cNvSpPr>
            <p:nvPr/>
          </p:nvSpPr>
          <p:spPr bwMode="auto">
            <a:xfrm>
              <a:off x="495" y="103"/>
              <a:ext cx="136" cy="12"/>
            </a:xfrm>
            <a:prstGeom prst="line">
              <a:avLst/>
            </a:prstGeom>
            <a:noFill/>
            <a:ln w="25400" cmpd="sng">
              <a:solidFill>
                <a:srgbClr val="0000FF"/>
              </a:solidFill>
              <a:round/>
              <a:headEnd/>
              <a:tailEnd type="triangle" w="med" len="med"/>
            </a:ln>
            <a:effectLst/>
          </p:spPr>
          <p:txBody>
            <a:bodyPr/>
            <a:lstStyle/>
            <a:p>
              <a:endParaRPr lang="zh-CN" altLang="en-US" sz="2400" b="1">
                <a:latin typeface="+mj-ea"/>
                <a:ea typeface="+mj-ea"/>
              </a:endParaRPr>
            </a:p>
          </p:txBody>
        </p:sp>
      </p:grpSp>
      <p:sp>
        <p:nvSpPr>
          <p:cNvPr id="85020" name="Rectangle 28"/>
          <p:cNvSpPr>
            <a:spLocks noChangeArrowheads="1"/>
          </p:cNvSpPr>
          <p:nvPr/>
        </p:nvSpPr>
        <p:spPr bwMode="auto">
          <a:xfrm>
            <a:off x="3068638" y="5154760"/>
            <a:ext cx="5435600" cy="830263"/>
          </a:xfrm>
          <a:prstGeom prst="rect">
            <a:avLst/>
          </a:prstGeom>
          <a:noFill/>
          <a:ln w="9525">
            <a:noFill/>
            <a:miter lim="800000"/>
            <a:headEnd/>
            <a:tailEnd/>
          </a:ln>
          <a:effectLst/>
        </p:spPr>
        <p:txBody>
          <a:bodyPr>
            <a:spAutoFit/>
          </a:bodyPr>
          <a:lstStyle/>
          <a:p>
            <a:r>
              <a:rPr lang="zh-CN" sz="2400" b="1" dirty="0">
                <a:latin typeface="+mj-ea"/>
                <a:ea typeface="+mj-ea"/>
              </a:rPr>
              <a:t>按熵相等的原则，将信源   折算为对应的高斯信源，该高斯信源的平均功率。</a:t>
            </a:r>
          </a:p>
        </p:txBody>
      </p:sp>
      <p:grpSp>
        <p:nvGrpSpPr>
          <p:cNvPr id="9" name="Group 30"/>
          <p:cNvGrpSpPr>
            <a:grpSpLocks/>
          </p:cNvGrpSpPr>
          <p:nvPr/>
        </p:nvGrpSpPr>
        <p:grpSpPr bwMode="auto">
          <a:xfrm>
            <a:off x="5148262" y="5991373"/>
            <a:ext cx="2935288" cy="461963"/>
            <a:chOff x="-21" y="0"/>
            <a:chExt cx="1849" cy="291"/>
          </a:xfrm>
        </p:grpSpPr>
        <p:sp>
          <p:nvSpPr>
            <p:cNvPr id="85023" name="Rectangle 31"/>
            <p:cNvSpPr>
              <a:spLocks noChangeArrowheads="1"/>
            </p:cNvSpPr>
            <p:nvPr/>
          </p:nvSpPr>
          <p:spPr bwMode="auto">
            <a:xfrm>
              <a:off x="189" y="0"/>
              <a:ext cx="1639" cy="291"/>
            </a:xfrm>
            <a:prstGeom prst="rect">
              <a:avLst/>
            </a:prstGeom>
            <a:noFill/>
            <a:ln w="9525">
              <a:noFill/>
              <a:miter lim="800000"/>
              <a:headEnd/>
              <a:tailEnd/>
            </a:ln>
            <a:effectLst/>
          </p:spPr>
          <p:txBody>
            <a:bodyPr>
              <a:spAutoFit/>
            </a:bodyPr>
            <a:lstStyle/>
            <a:p>
              <a:r>
                <a:rPr lang="zh-CN" sz="2400" b="1" dirty="0">
                  <a:solidFill>
                    <a:srgbClr val="FF0000"/>
                  </a:solidFill>
                  <a:latin typeface="+mj-ea"/>
                  <a:ea typeface="+mj-ea"/>
                </a:rPr>
                <a:t>熵功率</a:t>
              </a:r>
            </a:p>
          </p:txBody>
        </p:sp>
        <p:sp>
          <p:nvSpPr>
            <p:cNvPr id="85024" name="Line 32"/>
            <p:cNvSpPr>
              <a:spLocks noChangeShapeType="1"/>
            </p:cNvSpPr>
            <p:nvPr/>
          </p:nvSpPr>
          <p:spPr bwMode="auto">
            <a:xfrm>
              <a:off x="-21" y="110"/>
              <a:ext cx="232"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zh-CN" altLang="en-US" sz="2400" b="1">
                <a:solidFill>
                  <a:srgbClr val="FFC000"/>
                </a:solidFill>
                <a:latin typeface="+mj-ea"/>
                <a:ea typeface="+mj-ea"/>
              </a:endParaRPr>
            </a:p>
          </p:txBody>
        </p:sp>
      </p:grpSp>
      <p:grpSp>
        <p:nvGrpSpPr>
          <p:cNvPr id="10" name="Group 33"/>
          <p:cNvGrpSpPr>
            <a:grpSpLocks/>
          </p:cNvGrpSpPr>
          <p:nvPr/>
        </p:nvGrpSpPr>
        <p:grpSpPr bwMode="auto">
          <a:xfrm>
            <a:off x="4079875" y="3100535"/>
            <a:ext cx="5029200" cy="1528763"/>
            <a:chOff x="-10" y="0"/>
            <a:chExt cx="3168" cy="963"/>
          </a:xfrm>
        </p:grpSpPr>
        <p:grpSp>
          <p:nvGrpSpPr>
            <p:cNvPr id="11" name="Group 34"/>
            <p:cNvGrpSpPr>
              <a:grpSpLocks/>
            </p:cNvGrpSpPr>
            <p:nvPr/>
          </p:nvGrpSpPr>
          <p:grpSpPr bwMode="auto">
            <a:xfrm>
              <a:off x="-10" y="0"/>
              <a:ext cx="1302" cy="963"/>
              <a:chOff x="-10" y="0"/>
              <a:chExt cx="1302" cy="963"/>
            </a:xfrm>
          </p:grpSpPr>
          <p:graphicFrame>
            <p:nvGraphicFramePr>
              <p:cNvPr id="85027" name="Object 35"/>
              <p:cNvGraphicFramePr>
                <a:graphicFrameLocks noChangeAspect="1"/>
              </p:cNvGraphicFramePr>
              <p:nvPr>
                <p:extLst>
                  <p:ext uri="{D42A27DB-BD31-4B8C-83A1-F6EECF244321}">
                    <p14:modId xmlns:p14="http://schemas.microsoft.com/office/powerpoint/2010/main" val="2893164094"/>
                  </p:ext>
                </p:extLst>
              </p:nvPr>
            </p:nvGraphicFramePr>
            <p:xfrm>
              <a:off x="-10" y="401"/>
              <a:ext cx="1302" cy="562"/>
            </p:xfrm>
            <a:graphic>
              <a:graphicData uri="http://schemas.openxmlformats.org/presentationml/2006/ole">
                <mc:AlternateContent xmlns:mc="http://schemas.openxmlformats.org/markup-compatibility/2006">
                  <mc:Choice xmlns:v="urn:schemas-microsoft-com:vml" Requires="v">
                    <p:oleObj spid="_x0000_s836297" name="Equation" r:id="rId15" imgW="939600" imgH="406080" progId="Equation.DSMT4">
                      <p:embed/>
                    </p:oleObj>
                  </mc:Choice>
                  <mc:Fallback>
                    <p:oleObj name="Equation" r:id="rId15" imgW="939600" imgH="406080" progId="Equation.DSMT4">
                      <p:embed/>
                      <p:pic>
                        <p:nvPicPr>
                          <p:cNvPr id="0" name="Picture 5"/>
                          <p:cNvPicPr>
                            <a:picLocks noChangeAspect="1" noChangeArrowheads="1"/>
                          </p:cNvPicPr>
                          <p:nvPr/>
                        </p:nvPicPr>
                        <p:blipFill>
                          <a:blip r:embed="rId16"/>
                          <a:srcRect/>
                          <a:stretch>
                            <a:fillRect/>
                          </a:stretch>
                        </p:blipFill>
                        <p:spPr bwMode="auto">
                          <a:xfrm>
                            <a:off x="-10" y="401"/>
                            <a:ext cx="1302" cy="5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28" name="Line 36"/>
              <p:cNvSpPr>
                <a:spLocks noChangeShapeType="1"/>
              </p:cNvSpPr>
              <p:nvPr/>
            </p:nvSpPr>
            <p:spPr bwMode="auto">
              <a:xfrm>
                <a:off x="381" y="0"/>
                <a:ext cx="0" cy="528"/>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sz="2400" b="1">
                  <a:latin typeface="+mj-ea"/>
                  <a:ea typeface="+mj-ea"/>
                </a:endParaRPr>
              </a:p>
            </p:txBody>
          </p:sp>
        </p:grpSp>
        <p:sp>
          <p:nvSpPr>
            <p:cNvPr id="85029" name="Rectangle 37"/>
            <p:cNvSpPr>
              <a:spLocks noChangeArrowheads="1"/>
            </p:cNvSpPr>
            <p:nvPr/>
          </p:nvSpPr>
          <p:spPr bwMode="auto">
            <a:xfrm>
              <a:off x="1242" y="517"/>
              <a:ext cx="1916" cy="291"/>
            </a:xfrm>
            <a:prstGeom prst="rect">
              <a:avLst/>
            </a:prstGeom>
            <a:noFill/>
            <a:ln w="9525">
              <a:noFill/>
              <a:miter lim="800000"/>
              <a:headEnd/>
              <a:tailEnd/>
            </a:ln>
            <a:effectLst/>
          </p:spPr>
          <p:txBody>
            <a:bodyPr>
              <a:spAutoFit/>
            </a:bodyPr>
            <a:lstStyle/>
            <a:p>
              <a:r>
                <a:rPr lang="zh-CN" sz="2400" b="1" dirty="0">
                  <a:solidFill>
                    <a:srgbClr val="FF0000"/>
                  </a:solidFill>
                  <a:latin typeface="+mj-ea"/>
                  <a:ea typeface="+mj-ea"/>
                </a:rPr>
                <a:t>折算为高斯信源</a:t>
              </a:r>
            </a:p>
          </p:txBody>
        </p:sp>
      </p:grpSp>
      <p:graphicFrame>
        <p:nvGraphicFramePr>
          <p:cNvPr id="37" name="Object 23"/>
          <p:cNvGraphicFramePr>
            <a:graphicFrameLocks noChangeAspect="1"/>
          </p:cNvGraphicFramePr>
          <p:nvPr>
            <p:extLst>
              <p:ext uri="{D42A27DB-BD31-4B8C-83A1-F6EECF244321}">
                <p14:modId xmlns:p14="http://schemas.microsoft.com/office/powerpoint/2010/main" val="4162115955"/>
              </p:ext>
            </p:extLst>
          </p:nvPr>
        </p:nvGraphicFramePr>
        <p:xfrm>
          <a:off x="6484143" y="5196903"/>
          <a:ext cx="392113" cy="363538"/>
        </p:xfrm>
        <a:graphic>
          <a:graphicData uri="http://schemas.openxmlformats.org/presentationml/2006/ole">
            <mc:AlternateContent xmlns:mc="http://schemas.openxmlformats.org/markup-compatibility/2006">
              <mc:Choice xmlns:v="urn:schemas-microsoft-com:vml" Requires="v">
                <p:oleObj spid="_x0000_s836298" name="Equation" r:id="rId17" imgW="177480" imgH="164880" progId="Equation.DSMT4">
                  <p:embed/>
                </p:oleObj>
              </mc:Choice>
              <mc:Fallback>
                <p:oleObj name="Equation" r:id="rId17" imgW="177480" imgH="164880" progId="Equation.DSMT4">
                  <p:embed/>
                  <p:pic>
                    <p:nvPicPr>
                      <p:cNvPr id="0" name="Picture 10"/>
                      <p:cNvPicPr>
                        <a:picLocks noChangeAspect="1" noChangeArrowheads="1"/>
                      </p:cNvPicPr>
                      <p:nvPr/>
                    </p:nvPicPr>
                    <p:blipFill>
                      <a:blip r:embed="rId18"/>
                      <a:srcRect/>
                      <a:stretch>
                        <a:fillRect/>
                      </a:stretch>
                    </p:blipFill>
                    <p:spPr bwMode="auto">
                      <a:xfrm>
                        <a:off x="6484143" y="5196903"/>
                        <a:ext cx="392113" cy="3635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灯片编号占位符 5"/>
          <p:cNvSpPr>
            <a:spLocks noGrp="1"/>
          </p:cNvSpPr>
          <p:nvPr>
            <p:ph type="sldNum" sz="quarter" idx="12"/>
          </p:nvPr>
        </p:nvSpPr>
        <p:spPr>
          <a:xfrm>
            <a:off x="8407846" y="6556200"/>
            <a:ext cx="628650" cy="257176"/>
          </a:xfrm>
        </p:spPr>
        <p:txBody>
          <a:bodyPr/>
          <a:lstStyle/>
          <a:p>
            <a:fld id="{F25275DA-2F86-4CD8-94D1-08998ED3DB3E}" type="slidenum">
              <a:rPr lang="en-US" altLang="zh-CN" smtClean="0"/>
              <a:pPr/>
              <a:t>95</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84996"/>
                                        </p:tgtEl>
                                        <p:attrNameLst>
                                          <p:attrName>style.visibility</p:attrName>
                                        </p:attrNameLst>
                                      </p:cBhvr>
                                      <p:to>
                                        <p:strVal val="visible"/>
                                      </p:to>
                                    </p:set>
                                    <p:animEffect transition="in" filter="wipe(left)">
                                      <p:cBhvr>
                                        <p:cTn id="10" dur="1000"/>
                                        <p:tgtEl>
                                          <p:spTgt spid="8499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1000"/>
                                        <p:tgtEl>
                                          <p:spTgt spid="2"/>
                                        </p:tgtEl>
                                      </p:cBhvr>
                                    </p:animEffect>
                                  </p:childTnLst>
                                </p:cTn>
                              </p:par>
                              <p:par>
                                <p:cTn id="16" presetID="22" presetClass="entr" presetSubtype="8" fill="hold" nodeType="withEffect">
                                  <p:stCondLst>
                                    <p:cond delay="0"/>
                                  </p:stCondLst>
                                  <p:childTnLst>
                                    <p:set>
                                      <p:cBhvr>
                                        <p:cTn id="17" dur="1" fill="hold">
                                          <p:stCondLst>
                                            <p:cond delay="0"/>
                                          </p:stCondLst>
                                        </p:cTn>
                                        <p:tgtEl>
                                          <p:spTgt spid="85004"/>
                                        </p:tgtEl>
                                        <p:attrNameLst>
                                          <p:attrName>style.visibility</p:attrName>
                                        </p:attrNameLst>
                                      </p:cBhvr>
                                      <p:to>
                                        <p:strVal val="visible"/>
                                      </p:to>
                                    </p:set>
                                    <p:animEffect transition="in" filter="wipe(left)">
                                      <p:cBhvr>
                                        <p:cTn id="18" dur="1000"/>
                                        <p:tgtEl>
                                          <p:spTgt spid="850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5009"/>
                                        </p:tgtEl>
                                        <p:attrNameLst>
                                          <p:attrName>style.visibility</p:attrName>
                                        </p:attrNameLst>
                                      </p:cBhvr>
                                      <p:to>
                                        <p:strVal val="visible"/>
                                      </p:to>
                                    </p:set>
                                    <p:animEffect transition="in" filter="wipe(left)">
                                      <p:cBhvr>
                                        <p:cTn id="33" dur="1000"/>
                                        <p:tgtEl>
                                          <p:spTgt spid="8500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1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10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10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5020"/>
                                        </p:tgtEl>
                                        <p:attrNameLst>
                                          <p:attrName>style.visibility</p:attrName>
                                        </p:attrNameLst>
                                      </p:cBhvr>
                                      <p:to>
                                        <p:strVal val="visible"/>
                                      </p:to>
                                    </p:set>
                                  </p:childTnLst>
                                </p:cTn>
                              </p:par>
                              <p:par>
                                <p:cTn id="53" presetID="22" presetClass="entr" presetSubtype="8"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1000"/>
                                        <p:tgtEl>
                                          <p:spTgt spid="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blinds(horizontal)">
                                      <p:cBhvr>
                                        <p:cTn id="58" dur="500"/>
                                        <p:tgtEl>
                                          <p:spTgt spid="39"/>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8502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dirty="0" smtClean="0"/>
              <a:t>小结</a:t>
            </a:r>
            <a:endParaRPr lang="zh-CN" altLang="en-US" dirty="0"/>
          </a:p>
        </p:txBody>
      </p:sp>
      <p:sp>
        <p:nvSpPr>
          <p:cNvPr id="229379" name="Rectangle 3"/>
          <p:cNvSpPr>
            <a:spLocks noGrp="1" noChangeArrowheads="1"/>
          </p:cNvSpPr>
          <p:nvPr>
            <p:ph type="body" idx="1"/>
          </p:nvPr>
        </p:nvSpPr>
        <p:spPr/>
        <p:txBody>
          <a:bodyPr/>
          <a:lstStyle/>
          <a:p>
            <a:r>
              <a:rPr lang="zh-CN" altLang="en-US" dirty="0" smtClean="0"/>
              <a:t>将离散信源的各种特征推广到连续信源。</a:t>
            </a:r>
          </a:p>
          <a:p>
            <a:r>
              <a:rPr lang="zh-CN" altLang="en-US" dirty="0" smtClean="0"/>
              <a:t>分析了连续信源的熵。绝对熵是无穷大的，主要考虑相对熵。指出了相对熵具有的性质。</a:t>
            </a:r>
          </a:p>
          <a:p>
            <a:r>
              <a:rPr lang="zh-CN" altLang="en-US" dirty="0" smtClean="0"/>
              <a:t>讨论了不同条件下，连续信源的最大熵。</a:t>
            </a:r>
          </a:p>
          <a:p>
            <a:r>
              <a:rPr lang="zh-CN" altLang="en-US" dirty="0" smtClean="0"/>
              <a:t>给出了基于连续信源相对熵概念下，各种熵函数，包括：联合熵、条件熵和平均交互信息量之间的关系。</a:t>
            </a:r>
            <a:endParaRPr lang="zh-CN" altLang="en-US" dirty="0"/>
          </a:p>
        </p:txBody>
      </p:sp>
      <p:sp>
        <p:nvSpPr>
          <p:cNvPr id="4" name="日期占位符 3"/>
          <p:cNvSpPr>
            <a:spLocks noGrp="1"/>
          </p:cNvSpPr>
          <p:nvPr>
            <p:ph type="dt" sz="half" idx="10"/>
          </p:nvPr>
        </p:nvSpPr>
        <p:spPr/>
        <p:txBody>
          <a:bodyPr/>
          <a:lstStyle/>
          <a:p>
            <a:fld id="{12CC8B54-5448-489F-BD54-9F3F74530DF6}" type="datetime1">
              <a:rPr lang="zh-CN" altLang="en-US" smtClean="0"/>
              <a:pPr/>
              <a:t>2015/11/24</a:t>
            </a:fld>
            <a:endParaRPr lang="en-US" altLang="zh-CN"/>
          </a:p>
        </p:txBody>
      </p:sp>
      <p:sp>
        <p:nvSpPr>
          <p:cNvPr id="6" name="灯片编号占位符 5"/>
          <p:cNvSpPr>
            <a:spLocks noGrp="1"/>
          </p:cNvSpPr>
          <p:nvPr>
            <p:ph type="sldNum" sz="quarter" idx="12"/>
          </p:nvPr>
        </p:nvSpPr>
        <p:spPr/>
        <p:txBody>
          <a:bodyPr/>
          <a:lstStyle/>
          <a:p>
            <a:fld id="{B101F15B-67B0-4FBC-AE93-C23715DB1462}" type="slidenum">
              <a:rPr lang="en-US" altLang="zh-CN" smtClean="0"/>
              <a:pPr/>
              <a:t>96</a:t>
            </a:fld>
            <a:endParaRPr lang="en-US" altLang="zh-CN"/>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第二章作业</a:t>
            </a:r>
            <a:endParaRPr lang="zh-CN" altLang="en-US" dirty="0"/>
          </a:p>
        </p:txBody>
      </p:sp>
      <p:sp>
        <p:nvSpPr>
          <p:cNvPr id="3" name="内容占位符 2"/>
          <p:cNvSpPr>
            <a:spLocks noGrp="1"/>
          </p:cNvSpPr>
          <p:nvPr>
            <p:ph idx="1"/>
          </p:nvPr>
        </p:nvSpPr>
        <p:spPr/>
        <p:txBody>
          <a:bodyPr/>
          <a:lstStyle/>
          <a:p>
            <a:r>
              <a:rPr lang="en-US" altLang="zh-CN" dirty="0" smtClean="0"/>
              <a:t>2.4</a:t>
            </a:r>
            <a:r>
              <a:rPr lang="zh-CN" altLang="en-US" dirty="0" smtClean="0"/>
              <a:t>；</a:t>
            </a:r>
            <a:r>
              <a:rPr lang="en-US" altLang="zh-CN" dirty="0" smtClean="0"/>
              <a:t>2.5</a:t>
            </a:r>
            <a:r>
              <a:rPr lang="zh-CN" altLang="en-US" dirty="0" smtClean="0"/>
              <a:t>；</a:t>
            </a:r>
            <a:r>
              <a:rPr lang="en-US" altLang="zh-CN" dirty="0" smtClean="0"/>
              <a:t>2.10</a:t>
            </a:r>
            <a:r>
              <a:rPr lang="zh-CN" altLang="en-US" dirty="0" smtClean="0"/>
              <a:t>；</a:t>
            </a:r>
            <a:r>
              <a:rPr lang="en-US" altLang="zh-CN" dirty="0" smtClean="0"/>
              <a:t>2.13</a:t>
            </a:r>
            <a:r>
              <a:rPr lang="zh-CN" altLang="en-US" dirty="0" smtClean="0"/>
              <a:t>；</a:t>
            </a:r>
            <a:r>
              <a:rPr lang="en-US" altLang="zh-CN" dirty="0" smtClean="0"/>
              <a:t>2.16</a:t>
            </a:r>
            <a:r>
              <a:rPr lang="zh-CN" altLang="en-US" dirty="0" smtClean="0"/>
              <a:t>；</a:t>
            </a:r>
            <a:r>
              <a:rPr lang="en-US" altLang="zh-CN" dirty="0" smtClean="0"/>
              <a:t>2.17</a:t>
            </a:r>
            <a:r>
              <a:rPr lang="zh-CN" altLang="en-US" dirty="0" smtClean="0"/>
              <a:t>；</a:t>
            </a:r>
            <a:r>
              <a:rPr lang="en-US" altLang="zh-CN" dirty="0" smtClean="0"/>
              <a:t>2.18</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97</a:t>
            </a:fld>
            <a:endParaRPr lang="en-US"/>
          </a:p>
        </p:txBody>
      </p:sp>
    </p:spTree>
    <p:extLst>
      <p:ext uri="{BB962C8B-B14F-4D97-AF65-F5344CB8AC3E}">
        <p14:creationId xmlns:p14="http://schemas.microsoft.com/office/powerpoint/2010/main" val="220967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本章结束</a:t>
            </a:r>
            <a:endParaRPr lang="zh-CN" altLang="en-US" dirty="0"/>
          </a:p>
        </p:txBody>
      </p:sp>
      <p:sp>
        <p:nvSpPr>
          <p:cNvPr id="9" name="副标题 8"/>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19506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5430</Words>
  <Application>Microsoft Office PowerPoint</Application>
  <PresentationFormat>全屏显示(4:3)</PresentationFormat>
  <Paragraphs>810</Paragraphs>
  <Slides>98</Slides>
  <Notes>31</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98</vt:i4>
      </vt:variant>
    </vt:vector>
  </HeadingPairs>
  <TitlesOfParts>
    <vt:vector size="104" baseType="lpstr">
      <vt:lpstr>TechComputer_16x9</vt:lpstr>
      <vt:lpstr>Equation</vt:lpstr>
      <vt:lpstr>Microsoft Visio 绘图</vt:lpstr>
      <vt:lpstr>MathType 6.0 Equation</vt:lpstr>
      <vt:lpstr>Visio</vt:lpstr>
      <vt:lpstr>图表</vt:lpstr>
      <vt:lpstr>第2章 信息熵</vt:lpstr>
      <vt:lpstr>第2章 信源熵</vt:lpstr>
      <vt:lpstr>多符号离散平稳信源</vt:lpstr>
      <vt:lpstr>第2章 信源熵</vt:lpstr>
      <vt:lpstr>离散平稳无记忆信源</vt:lpstr>
      <vt:lpstr>离散平稳无记忆信源</vt:lpstr>
      <vt:lpstr>PowerPoint 演示文稿</vt:lpstr>
      <vt:lpstr>PowerPoint 演示文稿</vt:lpstr>
      <vt:lpstr>PowerPoint 演示文稿</vt:lpstr>
      <vt:lpstr>PowerPoint 演示文稿</vt:lpstr>
      <vt:lpstr>例题1</vt:lpstr>
      <vt:lpstr>例题1（续）</vt:lpstr>
      <vt:lpstr>例题2</vt:lpstr>
      <vt:lpstr>例题2(续)</vt:lpstr>
      <vt:lpstr>第2章 信源熵</vt:lpstr>
      <vt:lpstr>离散平稳信源</vt:lpstr>
      <vt:lpstr>一维平稳和二维平稳</vt:lpstr>
      <vt:lpstr>离散平稳信源</vt:lpstr>
      <vt:lpstr>第2章 信源熵</vt:lpstr>
      <vt:lpstr>离散平稳有记忆信源</vt:lpstr>
      <vt:lpstr>PowerPoint 演示文稿</vt:lpstr>
      <vt:lpstr>平稳信源的熵-联合熵</vt:lpstr>
      <vt:lpstr>平稳信源的熵-熵的可加性</vt:lpstr>
      <vt:lpstr>熵可加性的分析</vt:lpstr>
      <vt:lpstr>二维平稳信源VS二次扩展信源</vt:lpstr>
      <vt:lpstr>PowerPoint 演示文稿</vt:lpstr>
      <vt:lpstr>PowerPoint 演示文稿</vt:lpstr>
      <vt:lpstr>PowerPoint 演示文稿</vt:lpstr>
      <vt:lpstr>PowerPoint 演示文稿</vt:lpstr>
      <vt:lpstr>平均符号熵与极限熵</vt:lpstr>
      <vt:lpstr>极限熵的意义</vt:lpstr>
      <vt:lpstr>极限熵的计算</vt:lpstr>
      <vt:lpstr>极限熵的计算</vt:lpstr>
      <vt:lpstr>第2章 信源熵</vt:lpstr>
      <vt:lpstr>马尔可夫信源</vt:lpstr>
      <vt:lpstr>马尔可夫信源的状态</vt:lpstr>
      <vt:lpstr>马尔可夫信源定义</vt:lpstr>
      <vt:lpstr>相关知识</vt:lpstr>
      <vt:lpstr>状态转移图</vt:lpstr>
      <vt:lpstr>例题2</vt:lpstr>
      <vt:lpstr>例题2（续）</vt:lpstr>
      <vt:lpstr>例题3</vt:lpstr>
      <vt:lpstr>例题3（续）</vt:lpstr>
      <vt:lpstr>例题3（续）</vt:lpstr>
      <vt:lpstr>马尔可夫信源的极限熵</vt:lpstr>
      <vt:lpstr>马尔可夫信源的极限熵H∞ =Hm+1</vt:lpstr>
      <vt:lpstr>注意</vt:lpstr>
      <vt:lpstr>例题1</vt:lpstr>
      <vt:lpstr>例题1（续）</vt:lpstr>
      <vt:lpstr>马尔可夫信源熵-例题(续)</vt:lpstr>
      <vt:lpstr>m阶马尔可夫与一般有记忆信源的区别</vt:lpstr>
      <vt:lpstr>第2章 信源熵</vt:lpstr>
      <vt:lpstr>信源冗余度</vt:lpstr>
      <vt:lpstr>近似为马尔可夫信源</vt:lpstr>
      <vt:lpstr>英语信源分析1</vt:lpstr>
      <vt:lpstr>英语符号概率分布</vt:lpstr>
      <vt:lpstr>英语信源分析2</vt:lpstr>
      <vt:lpstr>英语信源分析3</vt:lpstr>
      <vt:lpstr>英语信源分析3（续）</vt:lpstr>
      <vt:lpstr>PowerPoint 演示文稿</vt:lpstr>
      <vt:lpstr>例</vt:lpstr>
      <vt:lpstr>冗余度的定义</vt:lpstr>
      <vt:lpstr>冗余度与传输效率</vt:lpstr>
      <vt:lpstr>冗余度与传输可靠性</vt:lpstr>
      <vt:lpstr>例</vt:lpstr>
      <vt:lpstr>例题（续）</vt:lpstr>
      <vt:lpstr>例题（续）</vt:lpstr>
      <vt:lpstr>小结</vt:lpstr>
      <vt:lpstr>第2章  信源熵</vt:lpstr>
      <vt:lpstr>连续信源</vt:lpstr>
      <vt:lpstr>连续信源的熵如何计算</vt:lpstr>
      <vt:lpstr>连续信源的熵的计算</vt:lpstr>
      <vt:lpstr>连续信源的熵的计算(续)</vt:lpstr>
      <vt:lpstr>连续信源的熵的计算(续)</vt:lpstr>
      <vt:lpstr>定义 连续信源的熵</vt:lpstr>
      <vt:lpstr>其他连续熵的定义</vt:lpstr>
      <vt:lpstr>第2章  信源熵</vt:lpstr>
      <vt:lpstr>均匀分布的连续信源</vt:lpstr>
      <vt:lpstr>高斯分布的连续信源</vt:lpstr>
      <vt:lpstr>指数分布的连续信源</vt:lpstr>
      <vt:lpstr>第2章  信源熵</vt:lpstr>
      <vt:lpstr>连续熵的性质</vt:lpstr>
      <vt:lpstr>连续熵的性质</vt:lpstr>
      <vt:lpstr>连续信源的最大熵</vt:lpstr>
      <vt:lpstr>峰值功率受限时的最大熵</vt:lpstr>
      <vt:lpstr>峰值功率受限时的最大熵证明</vt:lpstr>
      <vt:lpstr>平均功率受限时的最大熵</vt:lpstr>
      <vt:lpstr>PowerPoint 演示文稿</vt:lpstr>
      <vt:lpstr>输出信号幅度受限条件下的最大熵</vt:lpstr>
      <vt:lpstr>平均功率受限条件下的最大熵</vt:lpstr>
      <vt:lpstr>定理 - 证明 续</vt:lpstr>
      <vt:lpstr>结论.</vt:lpstr>
      <vt:lpstr>第2章  信源熵</vt:lpstr>
      <vt:lpstr>信息变差</vt:lpstr>
      <vt:lpstr>熵功率</vt:lpstr>
      <vt:lpstr>小结</vt:lpstr>
      <vt:lpstr>第二章作业</vt:lpstr>
      <vt:lpstr>本章结束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2015-11-24T04:00:48Z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