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61"/>
  </p:notesMasterIdLst>
  <p:handoutMasterIdLst>
    <p:handoutMasterId r:id="rId6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10" r:id="rId33"/>
    <p:sldId id="286" r:id="rId34"/>
    <p:sldId id="287" r:id="rId35"/>
    <p:sldId id="288" r:id="rId36"/>
    <p:sldId id="289" r:id="rId37"/>
    <p:sldId id="311" r:id="rId38"/>
    <p:sldId id="290" r:id="rId39"/>
    <p:sldId id="312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13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066FF"/>
    <a:srgbClr val="568424"/>
    <a:srgbClr val="33CCFF"/>
    <a:srgbClr val="A50021"/>
    <a:srgbClr val="FFFFFF"/>
    <a:srgbClr val="01E4E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2" autoAdjust="0"/>
    <p:restoredTop sz="94660" autoAdjust="0"/>
  </p:normalViewPr>
  <p:slideViewPr>
    <p:cSldViewPr>
      <p:cViewPr varScale="1">
        <p:scale>
          <a:sx n="69" d="100"/>
          <a:sy n="69" d="100"/>
        </p:scale>
        <p:origin x="-4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478"/>
    </p:cViewPr>
  </p:sorter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2.wmf"/><Relationship Id="rId7" Type="http://schemas.openxmlformats.org/officeDocument/2006/relationships/image" Target="../media/image144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3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e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emf"/><Relationship Id="rId10" Type="http://schemas.openxmlformats.org/officeDocument/2006/relationships/image" Target="../media/image199.e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12" Type="http://schemas.openxmlformats.org/officeDocument/2006/relationships/image" Target="../media/image212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211.wmf"/><Relationship Id="rId5" Type="http://schemas.openxmlformats.org/officeDocument/2006/relationships/image" Target="../media/image205.wmf"/><Relationship Id="rId10" Type="http://schemas.openxmlformats.org/officeDocument/2006/relationships/image" Target="../media/image210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10" Type="http://schemas.openxmlformats.org/officeDocument/2006/relationships/image" Target="../media/image189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emf"/><Relationship Id="rId1" Type="http://schemas.openxmlformats.org/officeDocument/2006/relationships/image" Target="../media/image22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18" Type="http://schemas.openxmlformats.org/officeDocument/2006/relationships/image" Target="../media/image24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17" Type="http://schemas.openxmlformats.org/officeDocument/2006/relationships/image" Target="../media/image247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20" Type="http://schemas.openxmlformats.org/officeDocument/2006/relationships/image" Target="../media/image250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5" Type="http://schemas.openxmlformats.org/officeDocument/2006/relationships/image" Target="../media/image245.wmf"/><Relationship Id="rId10" Type="http://schemas.openxmlformats.org/officeDocument/2006/relationships/image" Target="../media/image240.wmf"/><Relationship Id="rId19" Type="http://schemas.openxmlformats.org/officeDocument/2006/relationships/image" Target="../media/image249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image" Target="../media/image253.wmf"/><Relationship Id="rId7" Type="http://schemas.openxmlformats.org/officeDocument/2006/relationships/image" Target="../media/image257.wmf"/><Relationship Id="rId2" Type="http://schemas.openxmlformats.org/officeDocument/2006/relationships/image" Target="../media/image252.e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11" Type="http://schemas.openxmlformats.org/officeDocument/2006/relationships/image" Target="../media/image276.wmf"/><Relationship Id="rId5" Type="http://schemas.openxmlformats.org/officeDocument/2006/relationships/image" Target="../media/image270.wmf"/><Relationship Id="rId10" Type="http://schemas.openxmlformats.org/officeDocument/2006/relationships/image" Target="../media/image275.wmf"/><Relationship Id="rId4" Type="http://schemas.openxmlformats.org/officeDocument/2006/relationships/image" Target="../media/image269.wmf"/><Relationship Id="rId9" Type="http://schemas.openxmlformats.org/officeDocument/2006/relationships/image" Target="../media/image27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wmf"/><Relationship Id="rId9" Type="http://schemas.openxmlformats.org/officeDocument/2006/relationships/image" Target="../media/image1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image" Target="../media/image304.wmf"/><Relationship Id="rId3" Type="http://schemas.openxmlformats.org/officeDocument/2006/relationships/image" Target="../media/image294.wmf"/><Relationship Id="rId7" Type="http://schemas.openxmlformats.org/officeDocument/2006/relationships/image" Target="../media/image298.wmf"/><Relationship Id="rId12" Type="http://schemas.openxmlformats.org/officeDocument/2006/relationships/image" Target="../media/image303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7.wmf"/><Relationship Id="rId11" Type="http://schemas.openxmlformats.org/officeDocument/2006/relationships/image" Target="../media/image302.wmf"/><Relationship Id="rId5" Type="http://schemas.openxmlformats.org/officeDocument/2006/relationships/image" Target="../media/image296.wmf"/><Relationship Id="rId15" Type="http://schemas.openxmlformats.org/officeDocument/2006/relationships/image" Target="../media/image306.wmf"/><Relationship Id="rId10" Type="http://schemas.openxmlformats.org/officeDocument/2006/relationships/image" Target="../media/image301.wmf"/><Relationship Id="rId4" Type="http://schemas.openxmlformats.org/officeDocument/2006/relationships/image" Target="../media/image295.wmf"/><Relationship Id="rId9" Type="http://schemas.openxmlformats.org/officeDocument/2006/relationships/image" Target="../media/image300.wmf"/><Relationship Id="rId14" Type="http://schemas.openxmlformats.org/officeDocument/2006/relationships/image" Target="../media/image30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12" Type="http://schemas.openxmlformats.org/officeDocument/2006/relationships/image" Target="../media/image324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11" Type="http://schemas.openxmlformats.org/officeDocument/2006/relationships/image" Target="../media/image323.wmf"/><Relationship Id="rId5" Type="http://schemas.openxmlformats.org/officeDocument/2006/relationships/image" Target="../media/image317.wmf"/><Relationship Id="rId10" Type="http://schemas.openxmlformats.org/officeDocument/2006/relationships/image" Target="../media/image322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0" Type="http://schemas.openxmlformats.org/officeDocument/2006/relationships/image" Target="../media/image334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image" Target="../media/image348.wmf"/><Relationship Id="rId3" Type="http://schemas.openxmlformats.org/officeDocument/2006/relationships/image" Target="../media/image338.wmf"/><Relationship Id="rId7" Type="http://schemas.openxmlformats.org/officeDocument/2006/relationships/image" Target="../media/image342.wmf"/><Relationship Id="rId12" Type="http://schemas.openxmlformats.org/officeDocument/2006/relationships/image" Target="../media/image347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Relationship Id="rId6" Type="http://schemas.openxmlformats.org/officeDocument/2006/relationships/image" Target="../media/image341.wmf"/><Relationship Id="rId11" Type="http://schemas.openxmlformats.org/officeDocument/2006/relationships/image" Target="../media/image346.wmf"/><Relationship Id="rId5" Type="http://schemas.openxmlformats.org/officeDocument/2006/relationships/image" Target="../media/image340.wmf"/><Relationship Id="rId10" Type="http://schemas.openxmlformats.org/officeDocument/2006/relationships/image" Target="../media/image345.wmf"/><Relationship Id="rId4" Type="http://schemas.openxmlformats.org/officeDocument/2006/relationships/image" Target="../media/image339.wmf"/><Relationship Id="rId9" Type="http://schemas.openxmlformats.org/officeDocument/2006/relationships/image" Target="../media/image3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9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image" Target="../media/image352.wmf"/><Relationship Id="rId7" Type="http://schemas.openxmlformats.org/officeDocument/2006/relationships/image" Target="../media/image356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Relationship Id="rId9" Type="http://schemas.openxmlformats.org/officeDocument/2006/relationships/image" Target="../media/image35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1.wmf"/><Relationship Id="rId6" Type="http://schemas.openxmlformats.org/officeDocument/2006/relationships/image" Target="../media/image362.wmf"/><Relationship Id="rId5" Type="http://schemas.openxmlformats.org/officeDocument/2006/relationships/image" Target="../media/image361.wmf"/><Relationship Id="rId4" Type="http://schemas.openxmlformats.org/officeDocument/2006/relationships/image" Target="../media/image350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3" Type="http://schemas.openxmlformats.org/officeDocument/2006/relationships/image" Target="../media/image364.wmf"/><Relationship Id="rId7" Type="http://schemas.openxmlformats.org/officeDocument/2006/relationships/image" Target="../media/image368.wmf"/><Relationship Id="rId2" Type="http://schemas.openxmlformats.org/officeDocument/2006/relationships/image" Target="../media/image363.wmf"/><Relationship Id="rId1" Type="http://schemas.openxmlformats.org/officeDocument/2006/relationships/image" Target="../media/image350.wmf"/><Relationship Id="rId6" Type="http://schemas.openxmlformats.org/officeDocument/2006/relationships/image" Target="../media/image367.wmf"/><Relationship Id="rId11" Type="http://schemas.openxmlformats.org/officeDocument/2006/relationships/image" Target="../media/image372.wmf"/><Relationship Id="rId5" Type="http://schemas.openxmlformats.org/officeDocument/2006/relationships/image" Target="../media/image366.wmf"/><Relationship Id="rId10" Type="http://schemas.openxmlformats.org/officeDocument/2006/relationships/image" Target="../media/image371.wmf"/><Relationship Id="rId4" Type="http://schemas.openxmlformats.org/officeDocument/2006/relationships/image" Target="../media/image365.wmf"/><Relationship Id="rId9" Type="http://schemas.openxmlformats.org/officeDocument/2006/relationships/image" Target="../media/image37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26" Type="http://schemas.openxmlformats.org/officeDocument/2006/relationships/image" Target="../media/image48.wmf"/><Relationship Id="rId3" Type="http://schemas.openxmlformats.org/officeDocument/2006/relationships/image" Target="../media/image25.wmf"/><Relationship Id="rId21" Type="http://schemas.openxmlformats.org/officeDocument/2006/relationships/image" Target="../media/image43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5" Type="http://schemas.openxmlformats.org/officeDocument/2006/relationships/image" Target="../media/image47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29" Type="http://schemas.openxmlformats.org/officeDocument/2006/relationships/image" Target="../media/image51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24" Type="http://schemas.openxmlformats.org/officeDocument/2006/relationships/image" Target="../media/image46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23" Type="http://schemas.openxmlformats.org/officeDocument/2006/relationships/image" Target="../media/image45.wmf"/><Relationship Id="rId28" Type="http://schemas.openxmlformats.org/officeDocument/2006/relationships/image" Target="../media/image50.wmf"/><Relationship Id="rId10" Type="http://schemas.openxmlformats.org/officeDocument/2006/relationships/image" Target="../media/image32.wmf"/><Relationship Id="rId19" Type="http://schemas.openxmlformats.org/officeDocument/2006/relationships/image" Target="../media/image41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Relationship Id="rId22" Type="http://schemas.openxmlformats.org/officeDocument/2006/relationships/image" Target="../media/image44.wmf"/><Relationship Id="rId27" Type="http://schemas.openxmlformats.org/officeDocument/2006/relationships/image" Target="../media/image49.wmf"/><Relationship Id="rId30" Type="http://schemas.openxmlformats.org/officeDocument/2006/relationships/image" Target="../media/image52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4.wmf"/><Relationship Id="rId1" Type="http://schemas.openxmlformats.org/officeDocument/2006/relationships/image" Target="../media/image37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5" Type="http://schemas.openxmlformats.org/officeDocument/2006/relationships/image" Target="../media/image350.wmf"/><Relationship Id="rId4" Type="http://schemas.openxmlformats.org/officeDocument/2006/relationships/image" Target="../media/image37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3" Type="http://schemas.openxmlformats.org/officeDocument/2006/relationships/image" Target="../media/image382.wmf"/><Relationship Id="rId7" Type="http://schemas.openxmlformats.org/officeDocument/2006/relationships/image" Target="../media/image386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5" Type="http://schemas.openxmlformats.org/officeDocument/2006/relationships/image" Target="../media/image384.wmf"/><Relationship Id="rId10" Type="http://schemas.openxmlformats.org/officeDocument/2006/relationships/image" Target="../media/image389.wmf"/><Relationship Id="rId4" Type="http://schemas.openxmlformats.org/officeDocument/2006/relationships/image" Target="../media/image383.wmf"/><Relationship Id="rId9" Type="http://schemas.openxmlformats.org/officeDocument/2006/relationships/image" Target="../media/image38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wmf"/><Relationship Id="rId2" Type="http://schemas.openxmlformats.org/officeDocument/2006/relationships/image" Target="../media/image390.wmf"/><Relationship Id="rId1" Type="http://schemas.openxmlformats.org/officeDocument/2006/relationships/image" Target="../media/image376.wmf"/><Relationship Id="rId5" Type="http://schemas.openxmlformats.org/officeDocument/2006/relationships/image" Target="../media/image393.wmf"/><Relationship Id="rId4" Type="http://schemas.openxmlformats.org/officeDocument/2006/relationships/image" Target="../media/image39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wmf"/><Relationship Id="rId7" Type="http://schemas.openxmlformats.org/officeDocument/2006/relationships/image" Target="../media/image376.wmf"/><Relationship Id="rId2" Type="http://schemas.openxmlformats.org/officeDocument/2006/relationships/image" Target="../media/image394.wmf"/><Relationship Id="rId1" Type="http://schemas.openxmlformats.org/officeDocument/2006/relationships/image" Target="../media/image390.wmf"/><Relationship Id="rId6" Type="http://schemas.openxmlformats.org/officeDocument/2006/relationships/image" Target="../media/image397.wmf"/><Relationship Id="rId5" Type="http://schemas.openxmlformats.org/officeDocument/2006/relationships/image" Target="../media/image396.wmf"/><Relationship Id="rId4" Type="http://schemas.openxmlformats.org/officeDocument/2006/relationships/image" Target="../media/image39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3" Type="http://schemas.openxmlformats.org/officeDocument/2006/relationships/image" Target="../media/image400.wmf"/><Relationship Id="rId7" Type="http://schemas.openxmlformats.org/officeDocument/2006/relationships/image" Target="../media/image404.wmf"/><Relationship Id="rId2" Type="http://schemas.openxmlformats.org/officeDocument/2006/relationships/image" Target="../media/image399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5" Type="http://schemas.openxmlformats.org/officeDocument/2006/relationships/image" Target="../media/image402.wmf"/><Relationship Id="rId10" Type="http://schemas.openxmlformats.org/officeDocument/2006/relationships/image" Target="../media/image407.wmf"/><Relationship Id="rId4" Type="http://schemas.openxmlformats.org/officeDocument/2006/relationships/image" Target="../media/image401.wmf"/><Relationship Id="rId9" Type="http://schemas.openxmlformats.org/officeDocument/2006/relationships/image" Target="../media/image406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9.emf"/><Relationship Id="rId1" Type="http://schemas.openxmlformats.org/officeDocument/2006/relationships/image" Target="../media/image408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emf"/><Relationship Id="rId1" Type="http://schemas.openxmlformats.org/officeDocument/2006/relationships/image" Target="../media/image4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emf"/><Relationship Id="rId5" Type="http://schemas.openxmlformats.org/officeDocument/2006/relationships/image" Target="../media/image57.wmf"/><Relationship Id="rId10" Type="http://schemas.openxmlformats.org/officeDocument/2006/relationships/image" Target="../media/image62.e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18" Type="http://schemas.openxmlformats.org/officeDocument/2006/relationships/image" Target="../media/image81.e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17" Type="http://schemas.openxmlformats.org/officeDocument/2006/relationships/image" Target="../media/image80.wmf"/><Relationship Id="rId2" Type="http://schemas.openxmlformats.org/officeDocument/2006/relationships/image" Target="../media/image65.wmf"/><Relationship Id="rId16" Type="http://schemas.openxmlformats.org/officeDocument/2006/relationships/image" Target="../media/image79.wmf"/><Relationship Id="rId1" Type="http://schemas.openxmlformats.org/officeDocument/2006/relationships/image" Target="../media/image64.e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5" Type="http://schemas.openxmlformats.org/officeDocument/2006/relationships/image" Target="../media/image78.wmf"/><Relationship Id="rId10" Type="http://schemas.openxmlformats.org/officeDocument/2006/relationships/image" Target="../media/image73.wmf"/><Relationship Id="rId19" Type="http://schemas.openxmlformats.org/officeDocument/2006/relationships/image" Target="../media/image82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100.wmf"/><Relationship Id="rId26" Type="http://schemas.openxmlformats.org/officeDocument/2006/relationships/image" Target="../media/image108.wmf"/><Relationship Id="rId39" Type="http://schemas.openxmlformats.org/officeDocument/2006/relationships/image" Target="../media/image64.emf"/><Relationship Id="rId3" Type="http://schemas.openxmlformats.org/officeDocument/2006/relationships/image" Target="../media/image85.wmf"/><Relationship Id="rId21" Type="http://schemas.openxmlformats.org/officeDocument/2006/relationships/image" Target="../media/image103.wmf"/><Relationship Id="rId34" Type="http://schemas.openxmlformats.org/officeDocument/2006/relationships/image" Target="../media/image116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5" Type="http://schemas.openxmlformats.org/officeDocument/2006/relationships/image" Target="../media/image107.wmf"/><Relationship Id="rId33" Type="http://schemas.openxmlformats.org/officeDocument/2006/relationships/image" Target="../media/image115.wmf"/><Relationship Id="rId38" Type="http://schemas.openxmlformats.org/officeDocument/2006/relationships/image" Target="../media/image120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20" Type="http://schemas.openxmlformats.org/officeDocument/2006/relationships/image" Target="../media/image102.wmf"/><Relationship Id="rId29" Type="http://schemas.openxmlformats.org/officeDocument/2006/relationships/image" Target="../media/image111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24" Type="http://schemas.openxmlformats.org/officeDocument/2006/relationships/image" Target="../media/image106.wmf"/><Relationship Id="rId32" Type="http://schemas.openxmlformats.org/officeDocument/2006/relationships/image" Target="../media/image114.wmf"/><Relationship Id="rId37" Type="http://schemas.openxmlformats.org/officeDocument/2006/relationships/image" Target="../media/image119.wmf"/><Relationship Id="rId5" Type="http://schemas.openxmlformats.org/officeDocument/2006/relationships/image" Target="../media/image87.wmf"/><Relationship Id="rId15" Type="http://schemas.openxmlformats.org/officeDocument/2006/relationships/image" Target="../media/image97.wmf"/><Relationship Id="rId23" Type="http://schemas.openxmlformats.org/officeDocument/2006/relationships/image" Target="../media/image105.wmf"/><Relationship Id="rId28" Type="http://schemas.openxmlformats.org/officeDocument/2006/relationships/image" Target="../media/image110.wmf"/><Relationship Id="rId36" Type="http://schemas.openxmlformats.org/officeDocument/2006/relationships/image" Target="../media/image118.wmf"/><Relationship Id="rId10" Type="http://schemas.openxmlformats.org/officeDocument/2006/relationships/image" Target="../media/image92.wmf"/><Relationship Id="rId19" Type="http://schemas.openxmlformats.org/officeDocument/2006/relationships/image" Target="../media/image101.wmf"/><Relationship Id="rId31" Type="http://schemas.openxmlformats.org/officeDocument/2006/relationships/image" Target="../media/image113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Relationship Id="rId22" Type="http://schemas.openxmlformats.org/officeDocument/2006/relationships/image" Target="../media/image104.wmf"/><Relationship Id="rId27" Type="http://schemas.openxmlformats.org/officeDocument/2006/relationships/image" Target="../media/image109.wmf"/><Relationship Id="rId30" Type="http://schemas.openxmlformats.org/officeDocument/2006/relationships/image" Target="../media/image112.wmf"/><Relationship Id="rId35" Type="http://schemas.openxmlformats.org/officeDocument/2006/relationships/image" Target="../media/image1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zh-CN" altLang="en-US"/>
              <a:pPr/>
              <a:t>2015/12/7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zh-CN" altLang="en-US"/>
              <a:pPr/>
              <a:t>2015/12/7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-1191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-1191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b="1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b="1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1412777"/>
            <a:ext cx="3788990" cy="468322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5458" y="1412777"/>
            <a:ext cx="3788990" cy="468322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650" y="1196752"/>
            <a:ext cx="3791276" cy="57606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50" y="1916832"/>
            <a:ext cx="3791276" cy="432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172" y="1196752"/>
            <a:ext cx="3791276" cy="57606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172" y="1916832"/>
            <a:ext cx="3791276" cy="432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2200" y="65562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552" y="65562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7846" y="65562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0070C0"/>
          </a:solidFill>
          <a:latin typeface="Century Schoolbook" pitchFamily="18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4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20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8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1.wmf"/><Relationship Id="rId26" Type="http://schemas.openxmlformats.org/officeDocument/2006/relationships/oleObject" Target="../embeddings/oleObject87.bin"/><Relationship Id="rId39" Type="http://schemas.openxmlformats.org/officeDocument/2006/relationships/oleObject" Target="../embeddings/oleObject97.bin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72.wmf"/><Relationship Id="rId34" Type="http://schemas.openxmlformats.org/officeDocument/2006/relationships/oleObject" Target="../embeddings/oleObject92.bin"/><Relationship Id="rId42" Type="http://schemas.openxmlformats.org/officeDocument/2006/relationships/oleObject" Target="../embeddings/oleObject99.bin"/><Relationship Id="rId47" Type="http://schemas.openxmlformats.org/officeDocument/2006/relationships/oleObject" Target="../embeddings/oleObject102.bin"/><Relationship Id="rId50" Type="http://schemas.openxmlformats.org/officeDocument/2006/relationships/image" Target="../media/image82.w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74.wmf"/><Relationship Id="rId33" Type="http://schemas.openxmlformats.org/officeDocument/2006/relationships/oleObject" Target="../embeddings/oleObject91.bin"/><Relationship Id="rId38" Type="http://schemas.openxmlformats.org/officeDocument/2006/relationships/oleObject" Target="../embeddings/oleObject96.bin"/><Relationship Id="rId46" Type="http://schemas.openxmlformats.org/officeDocument/2006/relationships/image" Target="../media/image8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.wmf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76.wmf"/><Relationship Id="rId41" Type="http://schemas.openxmlformats.org/officeDocument/2006/relationships/image" Target="../media/image7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9.bin"/><Relationship Id="rId24" Type="http://schemas.openxmlformats.org/officeDocument/2006/relationships/oleObject" Target="../embeddings/oleObject86.bin"/><Relationship Id="rId32" Type="http://schemas.openxmlformats.org/officeDocument/2006/relationships/oleObject" Target="../embeddings/oleObject90.bin"/><Relationship Id="rId37" Type="http://schemas.openxmlformats.org/officeDocument/2006/relationships/oleObject" Target="../embeddings/oleObject95.bin"/><Relationship Id="rId40" Type="http://schemas.openxmlformats.org/officeDocument/2006/relationships/oleObject" Target="../embeddings/oleObject98.bin"/><Relationship Id="rId45" Type="http://schemas.openxmlformats.org/officeDocument/2006/relationships/oleObject" Target="../embeddings/oleObject101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88.bin"/><Relationship Id="rId36" Type="http://schemas.openxmlformats.org/officeDocument/2006/relationships/oleObject" Target="../embeddings/oleObject94.bin"/><Relationship Id="rId49" Type="http://schemas.openxmlformats.org/officeDocument/2006/relationships/oleObject" Target="../embeddings/oleObject103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83.bin"/><Relationship Id="rId31" Type="http://schemas.openxmlformats.org/officeDocument/2006/relationships/image" Target="../media/image77.wmf"/><Relationship Id="rId44" Type="http://schemas.openxmlformats.org/officeDocument/2006/relationships/image" Target="../media/image79.w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69.wmf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89.bin"/><Relationship Id="rId35" Type="http://schemas.openxmlformats.org/officeDocument/2006/relationships/oleObject" Target="../embeddings/oleObject93.bin"/><Relationship Id="rId43" Type="http://schemas.openxmlformats.org/officeDocument/2006/relationships/oleObject" Target="../embeddings/oleObject100.bin"/><Relationship Id="rId48" Type="http://schemas.openxmlformats.org/officeDocument/2006/relationships/image" Target="../media/image81.emf"/><Relationship Id="rId8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17.bin"/><Relationship Id="rId21" Type="http://schemas.openxmlformats.org/officeDocument/2006/relationships/oleObject" Target="../embeddings/oleObject113.bin"/><Relationship Id="rId42" Type="http://schemas.openxmlformats.org/officeDocument/2006/relationships/oleObject" Target="../embeddings/oleObject127.bin"/><Relationship Id="rId47" Type="http://schemas.openxmlformats.org/officeDocument/2006/relationships/image" Target="../media/image101.wmf"/><Relationship Id="rId63" Type="http://schemas.openxmlformats.org/officeDocument/2006/relationships/image" Target="../media/image109.wmf"/><Relationship Id="rId68" Type="http://schemas.openxmlformats.org/officeDocument/2006/relationships/oleObject" Target="../embeddings/oleObject140.bin"/><Relationship Id="rId84" Type="http://schemas.openxmlformats.org/officeDocument/2006/relationships/oleObject" Target="../embeddings/oleObject148.bin"/><Relationship Id="rId89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wmf"/><Relationship Id="rId29" Type="http://schemas.openxmlformats.org/officeDocument/2006/relationships/oleObject" Target="../embeddings/oleObject120.bin"/><Relationship Id="rId107" Type="http://schemas.openxmlformats.org/officeDocument/2006/relationships/image" Target="../media/image120.wmf"/><Relationship Id="rId11" Type="http://schemas.openxmlformats.org/officeDocument/2006/relationships/oleObject" Target="../embeddings/oleObject108.bin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22.bin"/><Relationship Id="rId37" Type="http://schemas.openxmlformats.org/officeDocument/2006/relationships/image" Target="../media/image96.wmf"/><Relationship Id="rId40" Type="http://schemas.openxmlformats.org/officeDocument/2006/relationships/oleObject" Target="../embeddings/oleObject126.bin"/><Relationship Id="rId45" Type="http://schemas.openxmlformats.org/officeDocument/2006/relationships/image" Target="../media/image100.wmf"/><Relationship Id="rId53" Type="http://schemas.openxmlformats.org/officeDocument/2006/relationships/image" Target="../media/image104.wmf"/><Relationship Id="rId58" Type="http://schemas.openxmlformats.org/officeDocument/2006/relationships/oleObject" Target="../embeddings/oleObject135.bin"/><Relationship Id="rId66" Type="http://schemas.openxmlformats.org/officeDocument/2006/relationships/oleObject" Target="../embeddings/oleObject139.bin"/><Relationship Id="rId74" Type="http://schemas.openxmlformats.org/officeDocument/2006/relationships/oleObject" Target="../embeddings/oleObject143.bin"/><Relationship Id="rId79" Type="http://schemas.openxmlformats.org/officeDocument/2006/relationships/image" Target="../media/image117.wmf"/><Relationship Id="rId87" Type="http://schemas.openxmlformats.org/officeDocument/2006/relationships/oleObject" Target="../embeddings/oleObject151.bin"/><Relationship Id="rId102" Type="http://schemas.openxmlformats.org/officeDocument/2006/relationships/oleObject" Target="../embeddings/oleObject166.bin"/><Relationship Id="rId5" Type="http://schemas.openxmlformats.org/officeDocument/2006/relationships/oleObject" Target="../embeddings/oleObject105.bin"/><Relationship Id="rId61" Type="http://schemas.openxmlformats.org/officeDocument/2006/relationships/image" Target="../media/image108.wmf"/><Relationship Id="rId82" Type="http://schemas.openxmlformats.org/officeDocument/2006/relationships/oleObject" Target="../embeddings/oleObject147.bin"/><Relationship Id="rId90" Type="http://schemas.openxmlformats.org/officeDocument/2006/relationships/oleObject" Target="../embeddings/oleObject154.bin"/><Relationship Id="rId95" Type="http://schemas.openxmlformats.org/officeDocument/2006/relationships/oleObject" Target="../embeddings/oleObject159.bin"/><Relationship Id="rId19" Type="http://schemas.openxmlformats.org/officeDocument/2006/relationships/oleObject" Target="../embeddings/oleObject112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18.bin"/><Relationship Id="rId30" Type="http://schemas.openxmlformats.org/officeDocument/2006/relationships/oleObject" Target="../embeddings/oleObject121.bin"/><Relationship Id="rId35" Type="http://schemas.openxmlformats.org/officeDocument/2006/relationships/image" Target="../media/image95.wmf"/><Relationship Id="rId43" Type="http://schemas.openxmlformats.org/officeDocument/2006/relationships/image" Target="../media/image99.wmf"/><Relationship Id="rId48" Type="http://schemas.openxmlformats.org/officeDocument/2006/relationships/oleObject" Target="../embeddings/oleObject130.bin"/><Relationship Id="rId56" Type="http://schemas.openxmlformats.org/officeDocument/2006/relationships/oleObject" Target="../embeddings/oleObject134.bin"/><Relationship Id="rId64" Type="http://schemas.openxmlformats.org/officeDocument/2006/relationships/oleObject" Target="../embeddings/oleObject138.bin"/><Relationship Id="rId69" Type="http://schemas.openxmlformats.org/officeDocument/2006/relationships/image" Target="../media/image112.wmf"/><Relationship Id="rId77" Type="http://schemas.openxmlformats.org/officeDocument/2006/relationships/image" Target="../media/image116.wmf"/><Relationship Id="rId100" Type="http://schemas.openxmlformats.org/officeDocument/2006/relationships/oleObject" Target="../embeddings/oleObject164.bin"/><Relationship Id="rId105" Type="http://schemas.openxmlformats.org/officeDocument/2006/relationships/oleObject" Target="../embeddings/oleObject169.bin"/><Relationship Id="rId8" Type="http://schemas.openxmlformats.org/officeDocument/2006/relationships/image" Target="../media/image85.wmf"/><Relationship Id="rId51" Type="http://schemas.openxmlformats.org/officeDocument/2006/relationships/image" Target="../media/image103.wmf"/><Relationship Id="rId72" Type="http://schemas.openxmlformats.org/officeDocument/2006/relationships/oleObject" Target="../embeddings/oleObject142.bin"/><Relationship Id="rId80" Type="http://schemas.openxmlformats.org/officeDocument/2006/relationships/oleObject" Target="../embeddings/oleObject146.bin"/><Relationship Id="rId85" Type="http://schemas.openxmlformats.org/officeDocument/2006/relationships/oleObject" Target="../embeddings/oleObject149.bin"/><Relationship Id="rId93" Type="http://schemas.openxmlformats.org/officeDocument/2006/relationships/oleObject" Target="../embeddings/oleObject157.bin"/><Relationship Id="rId98" Type="http://schemas.openxmlformats.org/officeDocument/2006/relationships/oleObject" Target="../embeddings/oleObject162.bin"/><Relationship Id="rId3" Type="http://schemas.openxmlformats.org/officeDocument/2006/relationships/oleObject" Target="../embeddings/oleObject10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6.bin"/><Relationship Id="rId33" Type="http://schemas.openxmlformats.org/officeDocument/2006/relationships/image" Target="../media/image94.wmf"/><Relationship Id="rId38" Type="http://schemas.openxmlformats.org/officeDocument/2006/relationships/oleObject" Target="../embeddings/oleObject125.bin"/><Relationship Id="rId46" Type="http://schemas.openxmlformats.org/officeDocument/2006/relationships/oleObject" Target="../embeddings/oleObject129.bin"/><Relationship Id="rId59" Type="http://schemas.openxmlformats.org/officeDocument/2006/relationships/image" Target="../media/image107.wmf"/><Relationship Id="rId67" Type="http://schemas.openxmlformats.org/officeDocument/2006/relationships/image" Target="../media/image111.wmf"/><Relationship Id="rId103" Type="http://schemas.openxmlformats.org/officeDocument/2006/relationships/oleObject" Target="../embeddings/oleObject167.bin"/><Relationship Id="rId108" Type="http://schemas.openxmlformats.org/officeDocument/2006/relationships/oleObject" Target="../embeddings/oleObject171.bin"/><Relationship Id="rId20" Type="http://schemas.openxmlformats.org/officeDocument/2006/relationships/image" Target="../media/image91.wmf"/><Relationship Id="rId41" Type="http://schemas.openxmlformats.org/officeDocument/2006/relationships/image" Target="../media/image98.wmf"/><Relationship Id="rId54" Type="http://schemas.openxmlformats.org/officeDocument/2006/relationships/oleObject" Target="../embeddings/oleObject133.bin"/><Relationship Id="rId62" Type="http://schemas.openxmlformats.org/officeDocument/2006/relationships/oleObject" Target="../embeddings/oleObject137.bin"/><Relationship Id="rId70" Type="http://schemas.openxmlformats.org/officeDocument/2006/relationships/oleObject" Target="../embeddings/oleObject141.bin"/><Relationship Id="rId75" Type="http://schemas.openxmlformats.org/officeDocument/2006/relationships/image" Target="../media/image115.wmf"/><Relationship Id="rId83" Type="http://schemas.openxmlformats.org/officeDocument/2006/relationships/image" Target="../media/image119.wmf"/><Relationship Id="rId88" Type="http://schemas.openxmlformats.org/officeDocument/2006/relationships/oleObject" Target="../embeddings/oleObject152.bin"/><Relationship Id="rId91" Type="http://schemas.openxmlformats.org/officeDocument/2006/relationships/oleObject" Target="../embeddings/oleObject155.bin"/><Relationship Id="rId96" Type="http://schemas.openxmlformats.org/officeDocument/2006/relationships/oleObject" Target="../embeddings/oleObject1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4.wmf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oleObject" Target="../embeddings/oleObject119.bin"/><Relationship Id="rId36" Type="http://schemas.openxmlformats.org/officeDocument/2006/relationships/oleObject" Target="../embeddings/oleObject124.bin"/><Relationship Id="rId49" Type="http://schemas.openxmlformats.org/officeDocument/2006/relationships/image" Target="../media/image102.wmf"/><Relationship Id="rId57" Type="http://schemas.openxmlformats.org/officeDocument/2006/relationships/image" Target="../media/image106.wmf"/><Relationship Id="rId106" Type="http://schemas.openxmlformats.org/officeDocument/2006/relationships/oleObject" Target="../embeddings/oleObject170.bin"/><Relationship Id="rId10" Type="http://schemas.openxmlformats.org/officeDocument/2006/relationships/image" Target="../media/image86.wmf"/><Relationship Id="rId31" Type="http://schemas.openxmlformats.org/officeDocument/2006/relationships/image" Target="../media/image93.wmf"/><Relationship Id="rId44" Type="http://schemas.openxmlformats.org/officeDocument/2006/relationships/oleObject" Target="../embeddings/oleObject128.bin"/><Relationship Id="rId52" Type="http://schemas.openxmlformats.org/officeDocument/2006/relationships/oleObject" Target="../embeddings/oleObject132.bin"/><Relationship Id="rId60" Type="http://schemas.openxmlformats.org/officeDocument/2006/relationships/oleObject" Target="../embeddings/oleObject136.bin"/><Relationship Id="rId65" Type="http://schemas.openxmlformats.org/officeDocument/2006/relationships/image" Target="../media/image110.wmf"/><Relationship Id="rId73" Type="http://schemas.openxmlformats.org/officeDocument/2006/relationships/image" Target="../media/image114.wmf"/><Relationship Id="rId78" Type="http://schemas.openxmlformats.org/officeDocument/2006/relationships/oleObject" Target="../embeddings/oleObject145.bin"/><Relationship Id="rId81" Type="http://schemas.openxmlformats.org/officeDocument/2006/relationships/image" Target="../media/image118.wmf"/><Relationship Id="rId86" Type="http://schemas.openxmlformats.org/officeDocument/2006/relationships/oleObject" Target="../embeddings/oleObject150.bin"/><Relationship Id="rId94" Type="http://schemas.openxmlformats.org/officeDocument/2006/relationships/oleObject" Target="../embeddings/oleObject158.bin"/><Relationship Id="rId99" Type="http://schemas.openxmlformats.org/officeDocument/2006/relationships/oleObject" Target="../embeddings/oleObject163.bin"/><Relationship Id="rId101" Type="http://schemas.openxmlformats.org/officeDocument/2006/relationships/oleObject" Target="../embeddings/oleObject165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7.bin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90.wmf"/><Relationship Id="rId39" Type="http://schemas.openxmlformats.org/officeDocument/2006/relationships/image" Target="../media/image97.wmf"/><Relationship Id="rId109" Type="http://schemas.openxmlformats.org/officeDocument/2006/relationships/image" Target="../media/image64.emf"/><Relationship Id="rId34" Type="http://schemas.openxmlformats.org/officeDocument/2006/relationships/oleObject" Target="../embeddings/oleObject123.bin"/><Relationship Id="rId50" Type="http://schemas.openxmlformats.org/officeDocument/2006/relationships/oleObject" Target="../embeddings/oleObject131.bin"/><Relationship Id="rId55" Type="http://schemas.openxmlformats.org/officeDocument/2006/relationships/image" Target="../media/image105.wmf"/><Relationship Id="rId76" Type="http://schemas.openxmlformats.org/officeDocument/2006/relationships/oleObject" Target="../embeddings/oleObject144.bin"/><Relationship Id="rId97" Type="http://schemas.openxmlformats.org/officeDocument/2006/relationships/oleObject" Target="../embeddings/oleObject161.bin"/><Relationship Id="rId104" Type="http://schemas.openxmlformats.org/officeDocument/2006/relationships/oleObject" Target="../embeddings/oleObject168.bin"/><Relationship Id="rId7" Type="http://schemas.openxmlformats.org/officeDocument/2006/relationships/oleObject" Target="../embeddings/oleObject106.bin"/><Relationship Id="rId71" Type="http://schemas.openxmlformats.org/officeDocument/2006/relationships/image" Target="../media/image113.wmf"/><Relationship Id="rId92" Type="http://schemas.openxmlformats.org/officeDocument/2006/relationships/oleObject" Target="../embeddings/oleObject1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4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5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12.bin"/><Relationship Id="rId14" Type="http://schemas.openxmlformats.org/officeDocument/2006/relationships/oleObject" Target="../embeddings/oleObject215.bin"/><Relationship Id="rId22" Type="http://schemas.openxmlformats.org/officeDocument/2006/relationships/image" Target="../media/image16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6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3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image" Target="../media/image174.wmf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27.bin"/><Relationship Id="rId14" Type="http://schemas.openxmlformats.org/officeDocument/2006/relationships/oleObject" Target="../embeddings/oleObject2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3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20" Type="http://schemas.openxmlformats.org/officeDocument/2006/relationships/image" Target="../media/image18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185.wmf"/><Relationship Id="rId22" Type="http://schemas.openxmlformats.org/officeDocument/2006/relationships/image" Target="../media/image1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197.wmf"/><Relationship Id="rId26" Type="http://schemas.openxmlformats.org/officeDocument/2006/relationships/oleObject" Target="../embeddings/oleObject258.bin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54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195.wmf"/><Relationship Id="rId22" Type="http://schemas.openxmlformats.org/officeDocument/2006/relationships/image" Target="../media/image19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08.wmf"/><Relationship Id="rId26" Type="http://schemas.openxmlformats.org/officeDocument/2006/relationships/image" Target="../media/image212.wmf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63.bin"/><Relationship Id="rId24" Type="http://schemas.openxmlformats.org/officeDocument/2006/relationships/image" Target="../media/image211.wmf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69.bin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06.wmf"/><Relationship Id="rId22" Type="http://schemas.openxmlformats.org/officeDocument/2006/relationships/image" Target="../media/image21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20.w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18.wmf"/><Relationship Id="rId22" Type="http://schemas.openxmlformats.org/officeDocument/2006/relationships/image" Target="../media/image18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3.e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2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23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38.wmf"/><Relationship Id="rId26" Type="http://schemas.openxmlformats.org/officeDocument/2006/relationships/image" Target="../media/image242.wmf"/><Relationship Id="rId39" Type="http://schemas.openxmlformats.org/officeDocument/2006/relationships/oleObject" Target="../embeddings/oleObject309.bin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34" Type="http://schemas.openxmlformats.org/officeDocument/2006/relationships/image" Target="../media/image246.wmf"/><Relationship Id="rId42" Type="http://schemas.openxmlformats.org/officeDocument/2006/relationships/image" Target="../media/image250.w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2.bin"/><Relationship Id="rId33" Type="http://schemas.openxmlformats.org/officeDocument/2006/relationships/oleObject" Target="../embeddings/oleObject306.bin"/><Relationship Id="rId38" Type="http://schemas.openxmlformats.org/officeDocument/2006/relationships/image" Target="../media/image2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304.bin"/><Relationship Id="rId41" Type="http://schemas.openxmlformats.org/officeDocument/2006/relationships/oleObject" Target="../embeddings/oleObject31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95.bin"/><Relationship Id="rId24" Type="http://schemas.openxmlformats.org/officeDocument/2006/relationships/image" Target="../media/image241.wmf"/><Relationship Id="rId32" Type="http://schemas.openxmlformats.org/officeDocument/2006/relationships/image" Target="../media/image245.wmf"/><Relationship Id="rId37" Type="http://schemas.openxmlformats.org/officeDocument/2006/relationships/oleObject" Target="../embeddings/oleObject308.bin"/><Relationship Id="rId40" Type="http://schemas.openxmlformats.org/officeDocument/2006/relationships/image" Target="../media/image249.wmf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243.wmf"/><Relationship Id="rId36" Type="http://schemas.openxmlformats.org/officeDocument/2006/relationships/image" Target="../media/image247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99.bin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303.bin"/><Relationship Id="rId30" Type="http://schemas.openxmlformats.org/officeDocument/2006/relationships/image" Target="../media/image244.wmf"/><Relationship Id="rId35" Type="http://schemas.openxmlformats.org/officeDocument/2006/relationships/oleObject" Target="../embeddings/oleObject3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258.w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2.e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7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25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324.bin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2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26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331.bin"/><Relationship Id="rId18" Type="http://schemas.openxmlformats.org/officeDocument/2006/relationships/image" Target="../media/image273.wmf"/><Relationship Id="rId3" Type="http://schemas.openxmlformats.org/officeDocument/2006/relationships/oleObject" Target="../embeddings/oleObject326.bin"/><Relationship Id="rId21" Type="http://schemas.openxmlformats.org/officeDocument/2006/relationships/oleObject" Target="../embeddings/oleObject335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3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2.wmf"/><Relationship Id="rId20" Type="http://schemas.openxmlformats.org/officeDocument/2006/relationships/image" Target="../media/image27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330.bin"/><Relationship Id="rId24" Type="http://schemas.openxmlformats.org/officeDocument/2006/relationships/image" Target="../media/image276.wmf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23" Type="http://schemas.openxmlformats.org/officeDocument/2006/relationships/oleObject" Target="../embeddings/oleObject336.bin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334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271.wmf"/><Relationship Id="rId22" Type="http://schemas.openxmlformats.org/officeDocument/2006/relationships/image" Target="../media/image27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342.bin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28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349.bin"/><Relationship Id="rId18" Type="http://schemas.openxmlformats.org/officeDocument/2006/relationships/image" Target="../media/image291.wmf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12" Type="http://schemas.openxmlformats.org/officeDocument/2006/relationships/image" Target="../media/image288.wmf"/><Relationship Id="rId17" Type="http://schemas.openxmlformats.org/officeDocument/2006/relationships/oleObject" Target="../embeddings/oleObject3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348.bin"/><Relationship Id="rId5" Type="http://schemas.openxmlformats.org/officeDocument/2006/relationships/oleObject" Target="../embeddings/oleObject345.bin"/><Relationship Id="rId15" Type="http://schemas.openxmlformats.org/officeDocument/2006/relationships/oleObject" Target="../embeddings/oleObject350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28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57.bin"/><Relationship Id="rId18" Type="http://schemas.openxmlformats.org/officeDocument/2006/relationships/image" Target="../media/image299.wmf"/><Relationship Id="rId26" Type="http://schemas.openxmlformats.org/officeDocument/2006/relationships/oleObject" Target="../embeddings/oleObject364.bin"/><Relationship Id="rId3" Type="http://schemas.openxmlformats.org/officeDocument/2006/relationships/oleObject" Target="../embeddings/oleObject352.bin"/><Relationship Id="rId21" Type="http://schemas.openxmlformats.org/officeDocument/2006/relationships/oleObject" Target="../embeddings/oleObject361.bin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359.bin"/><Relationship Id="rId25" Type="http://schemas.openxmlformats.org/officeDocument/2006/relationships/oleObject" Target="../embeddings/oleObject363.bin"/><Relationship Id="rId33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8.wmf"/><Relationship Id="rId20" Type="http://schemas.openxmlformats.org/officeDocument/2006/relationships/image" Target="../media/image300.wmf"/><Relationship Id="rId29" Type="http://schemas.openxmlformats.org/officeDocument/2006/relationships/image" Target="../media/image30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56.bin"/><Relationship Id="rId24" Type="http://schemas.openxmlformats.org/officeDocument/2006/relationships/image" Target="../media/image302.wmf"/><Relationship Id="rId32" Type="http://schemas.openxmlformats.org/officeDocument/2006/relationships/oleObject" Target="../embeddings/oleObject367.bin"/><Relationship Id="rId5" Type="http://schemas.openxmlformats.org/officeDocument/2006/relationships/oleObject" Target="../embeddings/oleObject353.bin"/><Relationship Id="rId15" Type="http://schemas.openxmlformats.org/officeDocument/2006/relationships/oleObject" Target="../embeddings/oleObject358.bin"/><Relationship Id="rId23" Type="http://schemas.openxmlformats.org/officeDocument/2006/relationships/oleObject" Target="../embeddings/oleObject362.bin"/><Relationship Id="rId28" Type="http://schemas.openxmlformats.org/officeDocument/2006/relationships/oleObject" Target="../embeddings/oleObject365.bin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360.bin"/><Relationship Id="rId31" Type="http://schemas.openxmlformats.org/officeDocument/2006/relationships/image" Target="../media/image305.wmf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297.wmf"/><Relationship Id="rId22" Type="http://schemas.openxmlformats.org/officeDocument/2006/relationships/image" Target="../media/image301.wmf"/><Relationship Id="rId27" Type="http://schemas.openxmlformats.org/officeDocument/2006/relationships/image" Target="../media/image303.wmf"/><Relationship Id="rId30" Type="http://schemas.openxmlformats.org/officeDocument/2006/relationships/oleObject" Target="../embeddings/oleObject36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73.bin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1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79.bin"/><Relationship Id="rId18" Type="http://schemas.openxmlformats.org/officeDocument/2006/relationships/image" Target="../media/image320.wmf"/><Relationship Id="rId26" Type="http://schemas.openxmlformats.org/officeDocument/2006/relationships/image" Target="../media/image324.wmf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3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81.bin"/><Relationship Id="rId25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78.bin"/><Relationship Id="rId24" Type="http://schemas.openxmlformats.org/officeDocument/2006/relationships/image" Target="../media/image323.wmf"/><Relationship Id="rId5" Type="http://schemas.openxmlformats.org/officeDocument/2006/relationships/oleObject" Target="../embeddings/oleObject375.bin"/><Relationship Id="rId15" Type="http://schemas.openxmlformats.org/officeDocument/2006/relationships/oleObject" Target="../embeddings/oleObject380.bin"/><Relationship Id="rId23" Type="http://schemas.openxmlformats.org/officeDocument/2006/relationships/oleObject" Target="../embeddings/oleObject384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82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318.wmf"/><Relationship Id="rId22" Type="http://schemas.openxmlformats.org/officeDocument/2006/relationships/image" Target="../media/image32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332.wmf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1.wmf"/><Relationship Id="rId20" Type="http://schemas.openxmlformats.org/officeDocument/2006/relationships/image" Target="../media/image33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335.wmf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6.bin"/><Relationship Id="rId10" Type="http://schemas.openxmlformats.org/officeDocument/2006/relationships/image" Target="../media/image328.wmf"/><Relationship Id="rId19" Type="http://schemas.openxmlformats.org/officeDocument/2006/relationships/oleObject" Target="../embeddings/oleObject394.bin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330.wmf"/><Relationship Id="rId22" Type="http://schemas.openxmlformats.org/officeDocument/2006/relationships/image" Target="../media/image33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oleObject" Target="../embeddings/oleObject402.bin"/><Relationship Id="rId18" Type="http://schemas.openxmlformats.org/officeDocument/2006/relationships/image" Target="../media/image343.wmf"/><Relationship Id="rId26" Type="http://schemas.openxmlformats.org/officeDocument/2006/relationships/image" Target="../media/image347.wmf"/><Relationship Id="rId3" Type="http://schemas.openxmlformats.org/officeDocument/2006/relationships/oleObject" Target="../embeddings/oleObject397.bin"/><Relationship Id="rId21" Type="http://schemas.openxmlformats.org/officeDocument/2006/relationships/oleObject" Target="../embeddings/oleObject406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40.wmf"/><Relationship Id="rId17" Type="http://schemas.openxmlformats.org/officeDocument/2006/relationships/oleObject" Target="../embeddings/oleObject404.bin"/><Relationship Id="rId25" Type="http://schemas.openxmlformats.org/officeDocument/2006/relationships/oleObject" Target="../embeddings/oleObject4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2.wmf"/><Relationship Id="rId20" Type="http://schemas.openxmlformats.org/officeDocument/2006/relationships/image" Target="../media/image34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346.wmf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23" Type="http://schemas.openxmlformats.org/officeDocument/2006/relationships/oleObject" Target="../embeddings/oleObject407.bin"/><Relationship Id="rId28" Type="http://schemas.openxmlformats.org/officeDocument/2006/relationships/image" Target="../media/image348.wmf"/><Relationship Id="rId10" Type="http://schemas.openxmlformats.org/officeDocument/2006/relationships/image" Target="../media/image339.wmf"/><Relationship Id="rId19" Type="http://schemas.openxmlformats.org/officeDocument/2006/relationships/oleObject" Target="../embeddings/oleObject405.bin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41.wmf"/><Relationship Id="rId22" Type="http://schemas.openxmlformats.org/officeDocument/2006/relationships/image" Target="../media/image345.wmf"/><Relationship Id="rId27" Type="http://schemas.openxmlformats.org/officeDocument/2006/relationships/oleObject" Target="../embeddings/oleObject40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4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416.bin"/><Relationship Id="rId18" Type="http://schemas.openxmlformats.org/officeDocument/2006/relationships/image" Target="../media/image357.wmf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354.wmf"/><Relationship Id="rId17" Type="http://schemas.openxmlformats.org/officeDocument/2006/relationships/oleObject" Target="../embeddings/oleObject4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6.wmf"/><Relationship Id="rId20" Type="http://schemas.openxmlformats.org/officeDocument/2006/relationships/image" Target="../media/image358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7.bin"/><Relationship Id="rId10" Type="http://schemas.openxmlformats.org/officeDocument/2006/relationships/image" Target="../media/image353.wmf"/><Relationship Id="rId19" Type="http://schemas.openxmlformats.org/officeDocument/2006/relationships/oleObject" Target="../embeddings/oleObject419.bin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35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425.bin"/><Relationship Id="rId3" Type="http://schemas.openxmlformats.org/officeDocument/2006/relationships/oleObject" Target="../embeddings/oleObject420.bin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3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424.bin"/><Relationship Id="rId5" Type="http://schemas.openxmlformats.org/officeDocument/2006/relationships/oleObject" Target="../embeddings/oleObject421.bin"/><Relationship Id="rId15" Type="http://schemas.openxmlformats.org/officeDocument/2006/relationships/image" Target="../media/image362.wmf"/><Relationship Id="rId10" Type="http://schemas.openxmlformats.org/officeDocument/2006/relationships/image" Target="../media/image350.wmf"/><Relationship Id="rId4" Type="http://schemas.openxmlformats.org/officeDocument/2006/relationships/image" Target="../media/image351.wmf"/><Relationship Id="rId9" Type="http://schemas.openxmlformats.org/officeDocument/2006/relationships/oleObject" Target="../embeddings/oleObject423.bin"/><Relationship Id="rId14" Type="http://schemas.openxmlformats.org/officeDocument/2006/relationships/oleObject" Target="../embeddings/oleObject42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369.wmf"/><Relationship Id="rId3" Type="http://schemas.openxmlformats.org/officeDocument/2006/relationships/oleObject" Target="../embeddings/oleObject427.bin"/><Relationship Id="rId21" Type="http://schemas.openxmlformats.org/officeDocument/2006/relationships/oleObject" Target="../embeddings/oleObject436.bin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366.wmf"/><Relationship Id="rId17" Type="http://schemas.openxmlformats.org/officeDocument/2006/relationships/oleObject" Target="../embeddings/oleObject4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8.wmf"/><Relationship Id="rId20" Type="http://schemas.openxmlformats.org/officeDocument/2006/relationships/image" Target="../media/image370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431.bin"/><Relationship Id="rId24" Type="http://schemas.openxmlformats.org/officeDocument/2006/relationships/image" Target="../media/image372.wmf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23" Type="http://schemas.openxmlformats.org/officeDocument/2006/relationships/oleObject" Target="../embeddings/oleObject437.bin"/><Relationship Id="rId10" Type="http://schemas.openxmlformats.org/officeDocument/2006/relationships/image" Target="../media/image365.wmf"/><Relationship Id="rId19" Type="http://schemas.openxmlformats.org/officeDocument/2006/relationships/oleObject" Target="../embeddings/oleObject435.bin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367.wmf"/><Relationship Id="rId22" Type="http://schemas.openxmlformats.org/officeDocument/2006/relationships/image" Target="../media/image37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8.bin"/><Relationship Id="rId7" Type="http://schemas.openxmlformats.org/officeDocument/2006/relationships/image" Target="../media/image3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39.bin"/><Relationship Id="rId5" Type="http://schemas.openxmlformats.org/officeDocument/2006/relationships/image" Target="../media/image375.emf"/><Relationship Id="rId4" Type="http://schemas.openxmlformats.org/officeDocument/2006/relationships/image" Target="../media/image37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13" Type="http://schemas.openxmlformats.org/officeDocument/2006/relationships/oleObject" Target="../embeddings/oleObject446.bin"/><Relationship Id="rId18" Type="http://schemas.openxmlformats.org/officeDocument/2006/relationships/image" Target="../media/image350.wmf"/><Relationship Id="rId3" Type="http://schemas.openxmlformats.org/officeDocument/2006/relationships/oleObject" Target="../embeddings/oleObject440.bin"/><Relationship Id="rId7" Type="http://schemas.openxmlformats.org/officeDocument/2006/relationships/oleObject" Target="../embeddings/oleObject442.bin"/><Relationship Id="rId12" Type="http://schemas.openxmlformats.org/officeDocument/2006/relationships/oleObject" Target="../embeddings/oleObject445.bin"/><Relationship Id="rId17" Type="http://schemas.openxmlformats.org/officeDocument/2006/relationships/oleObject" Target="../embeddings/oleObject4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9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77.wmf"/><Relationship Id="rId11" Type="http://schemas.openxmlformats.org/officeDocument/2006/relationships/image" Target="../media/image379.wmf"/><Relationship Id="rId5" Type="http://schemas.openxmlformats.org/officeDocument/2006/relationships/oleObject" Target="../embeddings/oleObject441.bin"/><Relationship Id="rId15" Type="http://schemas.openxmlformats.org/officeDocument/2006/relationships/oleObject" Target="../embeddings/oleObject448.bin"/><Relationship Id="rId10" Type="http://schemas.openxmlformats.org/officeDocument/2006/relationships/oleObject" Target="../embeddings/oleObject444.bin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443.bin"/><Relationship Id="rId14" Type="http://schemas.openxmlformats.org/officeDocument/2006/relationships/oleObject" Target="../embeddings/oleObject44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456.bin"/><Relationship Id="rId18" Type="http://schemas.openxmlformats.org/officeDocument/2006/relationships/image" Target="../media/image387.wmf"/><Relationship Id="rId3" Type="http://schemas.openxmlformats.org/officeDocument/2006/relationships/oleObject" Target="../embeddings/oleObject451.bin"/><Relationship Id="rId21" Type="http://schemas.openxmlformats.org/officeDocument/2006/relationships/oleObject" Target="../embeddings/oleObject460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384.wmf"/><Relationship Id="rId17" Type="http://schemas.openxmlformats.org/officeDocument/2006/relationships/oleObject" Target="../embeddings/oleObject4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6.wmf"/><Relationship Id="rId20" Type="http://schemas.openxmlformats.org/officeDocument/2006/relationships/image" Target="../media/image388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5" Type="http://schemas.openxmlformats.org/officeDocument/2006/relationships/oleObject" Target="../embeddings/oleObject457.bin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459.bin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385.wmf"/><Relationship Id="rId22" Type="http://schemas.openxmlformats.org/officeDocument/2006/relationships/image" Target="../media/image38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oleObject" Target="../embeddings/oleObject466.bin"/><Relationship Id="rId3" Type="http://schemas.openxmlformats.org/officeDocument/2006/relationships/oleObject" Target="../embeddings/oleObject461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3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90.wmf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62.bin"/><Relationship Id="rId10" Type="http://schemas.openxmlformats.org/officeDocument/2006/relationships/image" Target="../media/image392.wmf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464.bin"/><Relationship Id="rId14" Type="http://schemas.openxmlformats.org/officeDocument/2006/relationships/oleObject" Target="../embeddings/oleObject46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13" Type="http://schemas.openxmlformats.org/officeDocument/2006/relationships/oleObject" Target="../embeddings/oleObject473.bin"/><Relationship Id="rId3" Type="http://schemas.openxmlformats.org/officeDocument/2006/relationships/oleObject" Target="../embeddings/oleObject468.bin"/><Relationship Id="rId7" Type="http://schemas.openxmlformats.org/officeDocument/2006/relationships/oleObject" Target="../embeddings/oleObject470.bin"/><Relationship Id="rId12" Type="http://schemas.openxmlformats.org/officeDocument/2006/relationships/image" Target="../media/image3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6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94.wmf"/><Relationship Id="rId11" Type="http://schemas.openxmlformats.org/officeDocument/2006/relationships/oleObject" Target="../embeddings/oleObject472.bin"/><Relationship Id="rId5" Type="http://schemas.openxmlformats.org/officeDocument/2006/relationships/oleObject" Target="../embeddings/oleObject469.bin"/><Relationship Id="rId15" Type="http://schemas.openxmlformats.org/officeDocument/2006/relationships/oleObject" Target="../embeddings/oleObject474.bin"/><Relationship Id="rId10" Type="http://schemas.openxmlformats.org/officeDocument/2006/relationships/image" Target="../media/image391.wmf"/><Relationship Id="rId4" Type="http://schemas.openxmlformats.org/officeDocument/2006/relationships/image" Target="../media/image390.w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397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13" Type="http://schemas.openxmlformats.org/officeDocument/2006/relationships/oleObject" Target="../embeddings/oleObject480.bin"/><Relationship Id="rId18" Type="http://schemas.openxmlformats.org/officeDocument/2006/relationships/image" Target="../media/image405.wmf"/><Relationship Id="rId3" Type="http://schemas.openxmlformats.org/officeDocument/2006/relationships/oleObject" Target="../embeddings/oleObject475.bin"/><Relationship Id="rId21" Type="http://schemas.openxmlformats.org/officeDocument/2006/relationships/oleObject" Target="../embeddings/oleObject484.bin"/><Relationship Id="rId7" Type="http://schemas.openxmlformats.org/officeDocument/2006/relationships/oleObject" Target="../embeddings/oleObject477.bin"/><Relationship Id="rId12" Type="http://schemas.openxmlformats.org/officeDocument/2006/relationships/image" Target="../media/image402.wmf"/><Relationship Id="rId17" Type="http://schemas.openxmlformats.org/officeDocument/2006/relationships/oleObject" Target="../embeddings/oleObject4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4.wmf"/><Relationship Id="rId20" Type="http://schemas.openxmlformats.org/officeDocument/2006/relationships/image" Target="../media/image406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479.bin"/><Relationship Id="rId5" Type="http://schemas.openxmlformats.org/officeDocument/2006/relationships/oleObject" Target="../embeddings/oleObject476.bin"/><Relationship Id="rId15" Type="http://schemas.openxmlformats.org/officeDocument/2006/relationships/oleObject" Target="../embeddings/oleObject481.bin"/><Relationship Id="rId10" Type="http://schemas.openxmlformats.org/officeDocument/2006/relationships/image" Target="../media/image401.wmf"/><Relationship Id="rId19" Type="http://schemas.openxmlformats.org/officeDocument/2006/relationships/oleObject" Target="../embeddings/oleObject483.bin"/><Relationship Id="rId4" Type="http://schemas.openxmlformats.org/officeDocument/2006/relationships/image" Target="../media/image398.wmf"/><Relationship Id="rId9" Type="http://schemas.openxmlformats.org/officeDocument/2006/relationships/oleObject" Target="../embeddings/oleObject478.bin"/><Relationship Id="rId14" Type="http://schemas.openxmlformats.org/officeDocument/2006/relationships/image" Target="../media/image403.wmf"/><Relationship Id="rId22" Type="http://schemas.openxmlformats.org/officeDocument/2006/relationships/image" Target="../media/image40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5.bin"/><Relationship Id="rId7" Type="http://schemas.openxmlformats.org/officeDocument/2006/relationships/image" Target="../media/image40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87.bin"/><Relationship Id="rId5" Type="http://schemas.openxmlformats.org/officeDocument/2006/relationships/oleObject" Target="../embeddings/oleObject486.bin"/><Relationship Id="rId4" Type="http://schemas.openxmlformats.org/officeDocument/2006/relationships/image" Target="../media/image40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411.emf"/><Relationship Id="rId5" Type="http://schemas.openxmlformats.org/officeDocument/2006/relationships/oleObject" Target="../embeddings/oleObject489.bin"/><Relationship Id="rId4" Type="http://schemas.openxmlformats.org/officeDocument/2006/relationships/image" Target="../media/image41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2.e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7.wmf"/><Relationship Id="rId42" Type="http://schemas.openxmlformats.org/officeDocument/2006/relationships/image" Target="../media/image41.wmf"/><Relationship Id="rId47" Type="http://schemas.openxmlformats.org/officeDocument/2006/relationships/oleObject" Target="../embeddings/oleObject45.bin"/><Relationship Id="rId50" Type="http://schemas.openxmlformats.org/officeDocument/2006/relationships/oleObject" Target="../embeddings/oleObject47.bin"/><Relationship Id="rId55" Type="http://schemas.openxmlformats.org/officeDocument/2006/relationships/image" Target="../media/image47.wmf"/><Relationship Id="rId63" Type="http://schemas.openxmlformats.org/officeDocument/2006/relationships/image" Target="../media/image51.wmf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5.bin"/><Relationship Id="rId41" Type="http://schemas.openxmlformats.org/officeDocument/2006/relationships/oleObject" Target="../embeddings/oleObject42.bin"/><Relationship Id="rId54" Type="http://schemas.openxmlformats.org/officeDocument/2006/relationships/oleObject" Target="../embeddings/oleObject49.bin"/><Relationship Id="rId62" Type="http://schemas.openxmlformats.org/officeDocument/2006/relationships/oleObject" Target="../embeddings/oleObject5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wmf"/><Relationship Id="rId32" Type="http://schemas.openxmlformats.org/officeDocument/2006/relationships/oleObject" Target="../embeddings/oleObject37.bin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45" Type="http://schemas.openxmlformats.org/officeDocument/2006/relationships/oleObject" Target="../embeddings/oleObject44.bin"/><Relationship Id="rId53" Type="http://schemas.openxmlformats.org/officeDocument/2006/relationships/image" Target="../media/image46.wmf"/><Relationship Id="rId58" Type="http://schemas.openxmlformats.org/officeDocument/2006/relationships/oleObject" Target="../embeddings/oleObject51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49" Type="http://schemas.openxmlformats.org/officeDocument/2006/relationships/oleObject" Target="../embeddings/oleObject46.bin"/><Relationship Id="rId57" Type="http://schemas.openxmlformats.org/officeDocument/2006/relationships/image" Target="../media/image48.wmf"/><Relationship Id="rId61" Type="http://schemas.openxmlformats.org/officeDocument/2006/relationships/image" Target="../media/image50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30.bin"/><Relationship Id="rId31" Type="http://schemas.openxmlformats.org/officeDocument/2006/relationships/image" Target="../media/image36.wmf"/><Relationship Id="rId44" Type="http://schemas.openxmlformats.org/officeDocument/2006/relationships/image" Target="../media/image42.wmf"/><Relationship Id="rId52" Type="http://schemas.openxmlformats.org/officeDocument/2006/relationships/oleObject" Target="../embeddings/oleObject48.bin"/><Relationship Id="rId60" Type="http://schemas.openxmlformats.org/officeDocument/2006/relationships/oleObject" Target="../embeddings/oleObject52.bin"/><Relationship Id="rId65" Type="http://schemas.openxmlformats.org/officeDocument/2006/relationships/image" Target="../media/image52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4.bin"/><Relationship Id="rId30" Type="http://schemas.openxmlformats.org/officeDocument/2006/relationships/oleObject" Target="../embeddings/oleObject36.bin"/><Relationship Id="rId35" Type="http://schemas.openxmlformats.org/officeDocument/2006/relationships/oleObject" Target="../embeddings/oleObject39.bin"/><Relationship Id="rId43" Type="http://schemas.openxmlformats.org/officeDocument/2006/relationships/oleObject" Target="../embeddings/oleObject43.bin"/><Relationship Id="rId48" Type="http://schemas.openxmlformats.org/officeDocument/2006/relationships/image" Target="../media/image44.wmf"/><Relationship Id="rId56" Type="http://schemas.openxmlformats.org/officeDocument/2006/relationships/oleObject" Target="../embeddings/oleObject50.bin"/><Relationship Id="rId64" Type="http://schemas.openxmlformats.org/officeDocument/2006/relationships/oleObject" Target="../embeddings/oleObject54.bin"/><Relationship Id="rId8" Type="http://schemas.openxmlformats.org/officeDocument/2006/relationships/image" Target="../media/image25.wmf"/><Relationship Id="rId51" Type="http://schemas.openxmlformats.org/officeDocument/2006/relationships/image" Target="../media/image45.wmf"/><Relationship Id="rId3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Relationship Id="rId46" Type="http://schemas.openxmlformats.org/officeDocument/2006/relationships/image" Target="../media/image43.wmf"/><Relationship Id="rId59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70.bin"/><Relationship Id="rId3" Type="http://schemas.openxmlformats.org/officeDocument/2006/relationships/oleObject" Target="../embeddings/oleObject55.bin"/><Relationship Id="rId21" Type="http://schemas.openxmlformats.org/officeDocument/2006/relationships/image" Target="../media/image59.w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57.wmf"/><Relationship Id="rId25" Type="http://schemas.openxmlformats.org/officeDocument/2006/relationships/image" Target="../media/image60.wmf"/><Relationship Id="rId33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0.bin"/><Relationship Id="rId24" Type="http://schemas.openxmlformats.org/officeDocument/2006/relationships/oleObject" Target="../embeddings/oleObject69.bin"/><Relationship Id="rId32" Type="http://schemas.openxmlformats.org/officeDocument/2006/relationships/oleObject" Target="../embeddings/oleObject74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8.bin"/><Relationship Id="rId28" Type="http://schemas.openxmlformats.org/officeDocument/2006/relationships/oleObject" Target="../embeddings/oleObject71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58.wmf"/><Relationship Id="rId31" Type="http://schemas.openxmlformats.org/officeDocument/2006/relationships/image" Target="../media/image62.emf"/><Relationship Id="rId4" Type="http://schemas.openxmlformats.org/officeDocument/2006/relationships/image" Target="../media/image53.wmf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信道容量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24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32610"/>
              </p:ext>
            </p:extLst>
          </p:nvPr>
        </p:nvGraphicFramePr>
        <p:xfrm>
          <a:off x="3028950" y="1508125"/>
          <a:ext cx="2465388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90" r:id="rId3" imgW="1360811" imgH="1057613" progId="Visio.Drawing.11">
                  <p:embed/>
                </p:oleObj>
              </mc:Choice>
              <mc:Fallback>
                <p:oleObj r:id="rId3" imgW="1360811" imgH="1057613" progId="Visio.Drawing.11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508125"/>
                        <a:ext cx="2465388" cy="2130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82600" y="1501775"/>
            <a:ext cx="3333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latin typeface="+mj-ea"/>
                <a:ea typeface="+mj-ea"/>
              </a:rPr>
              <a:t>单符号信道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>
            <a:off x="1408113" y="2395538"/>
            <a:ext cx="4762" cy="1098550"/>
          </a:xfrm>
          <a:prstGeom prst="line">
            <a:avLst/>
          </a:prstGeom>
          <a:noFill/>
          <a:ln w="254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b="1">
              <a:latin typeface="+mj-ea"/>
              <a:ea typeface="+mj-ea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242888" y="3913188"/>
            <a:ext cx="4451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>
                <a:latin typeface="+mj-ea"/>
                <a:ea typeface="+mj-ea"/>
              </a:rPr>
              <a:t>二次扩展信道</a:t>
            </a:r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6404"/>
              </p:ext>
            </p:extLst>
          </p:nvPr>
        </p:nvGraphicFramePr>
        <p:xfrm>
          <a:off x="6275388" y="4203700"/>
          <a:ext cx="2695575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91" r:id="rId5" imgW="1308100" imgH="927100" progId="Equation.DSMT4">
                  <p:embed/>
                </p:oleObj>
              </mc:Choice>
              <mc:Fallback>
                <p:oleObj r:id="rId5" imgW="1308100" imgH="9271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203700"/>
                        <a:ext cx="2695575" cy="1912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6281738" y="3238500"/>
            <a:ext cx="2647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3200" b="1">
                <a:latin typeface="+mj-ea"/>
                <a:ea typeface="+mj-ea"/>
              </a:rPr>
              <a:t>信道矩阵</a:t>
            </a:r>
          </a:p>
        </p:txBody>
      </p:sp>
      <p:graphicFrame>
        <p:nvGraphicFramePr>
          <p:cNvPr id="140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82157"/>
              </p:ext>
            </p:extLst>
          </p:nvPr>
        </p:nvGraphicFramePr>
        <p:xfrm>
          <a:off x="7000875" y="1938338"/>
          <a:ext cx="11731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92" r:id="rId7" imgW="533169" imgH="469696" progId="Equation.DSMT4">
                  <p:embed/>
                </p:oleObj>
              </mc:Choice>
              <mc:Fallback>
                <p:oleObj r:id="rId7" imgW="533169" imgH="469696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1938338"/>
                        <a:ext cx="1173163" cy="1035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508134"/>
              </p:ext>
            </p:extLst>
          </p:nvPr>
        </p:nvGraphicFramePr>
        <p:xfrm>
          <a:off x="6511925" y="41656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93" r:id="rId9" imgW="203024" imgH="228402" progId="Equation.DSMT4">
                  <p:embed/>
                </p:oleObj>
              </mc:Choice>
              <mc:Fallback>
                <p:oleObj r:id="rId9" imgW="203024" imgH="228402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4165600"/>
                        <a:ext cx="4064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299" name="Group 11"/>
          <p:cNvGrpSpPr>
            <a:grpSpLocks noChangeAspect="1"/>
          </p:cNvGrpSpPr>
          <p:nvPr/>
        </p:nvGrpSpPr>
        <p:grpSpPr bwMode="auto">
          <a:xfrm>
            <a:off x="5829300" y="4229100"/>
            <a:ext cx="406400" cy="1855788"/>
            <a:chOff x="0" y="0"/>
            <a:chExt cx="256" cy="1169"/>
          </a:xfrm>
        </p:grpSpPr>
        <p:graphicFrame>
          <p:nvGraphicFramePr>
            <p:cNvPr id="140300" name="Object 12"/>
            <p:cNvGraphicFramePr>
              <a:graphicFrameLocks noChangeAspect="1"/>
            </p:cNvGraphicFramePr>
            <p:nvPr/>
          </p:nvGraphicFramePr>
          <p:xfrm>
            <a:off x="0" y="0"/>
            <a:ext cx="2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394" r:id="rId11" imgW="202848" imgH="177492" progId="Equation.DSMT4">
                    <p:embed/>
                  </p:oleObj>
                </mc:Choice>
                <mc:Fallback>
                  <p:oleObj r:id="rId11" imgW="202848" imgH="177492" progId="Equation.DSMT4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56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1" name="Object 13"/>
            <p:cNvGraphicFramePr>
              <a:graphicFrameLocks noChangeAspect="1"/>
            </p:cNvGraphicFramePr>
            <p:nvPr/>
          </p:nvGraphicFramePr>
          <p:xfrm>
            <a:off x="0" y="320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395" r:id="rId13" imgW="190170" imgH="177492" progId="Equation.DSMT4">
                    <p:embed/>
                  </p:oleObj>
                </mc:Choice>
                <mc:Fallback>
                  <p:oleObj r:id="rId13" imgW="190170" imgH="177492" progId="Equation.DSMT4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0"/>
                          <a:ext cx="240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2" name="Object 14"/>
            <p:cNvGraphicFramePr>
              <a:graphicFrameLocks noChangeAspect="1"/>
            </p:cNvGraphicFramePr>
            <p:nvPr/>
          </p:nvGraphicFramePr>
          <p:xfrm>
            <a:off x="0" y="640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396" r:id="rId15" imgW="190170" imgH="177492" progId="Equation.DSMT4">
                    <p:embed/>
                  </p:oleObj>
                </mc:Choice>
                <mc:Fallback>
                  <p:oleObj r:id="rId15" imgW="190170" imgH="177492" progId="Equation.DSMT4">
                    <p:embed/>
                    <p:pic>
                      <p:nvPicPr>
                        <p:cNvPr id="0" name="Picture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40"/>
                          <a:ext cx="240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3" name="Object 15"/>
            <p:cNvGraphicFramePr>
              <a:graphicFrameLocks noChangeAspect="1"/>
            </p:cNvGraphicFramePr>
            <p:nvPr/>
          </p:nvGraphicFramePr>
          <p:xfrm>
            <a:off x="0" y="961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397" r:id="rId17" imgW="190252" imgH="164885" progId="Equation.DSMT4">
                    <p:embed/>
                  </p:oleObj>
                </mc:Choice>
                <mc:Fallback>
                  <p:oleObj r:id="rId17" imgW="190252" imgH="164885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61"/>
                          <a:ext cx="240" cy="2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04" name="Group 16"/>
          <p:cNvGrpSpPr>
            <a:grpSpLocks noChangeAspect="1"/>
          </p:cNvGrpSpPr>
          <p:nvPr/>
        </p:nvGrpSpPr>
        <p:grpSpPr bwMode="auto">
          <a:xfrm>
            <a:off x="6465888" y="3914775"/>
            <a:ext cx="2278062" cy="355600"/>
            <a:chOff x="0" y="0"/>
            <a:chExt cx="1435" cy="224"/>
          </a:xfrm>
        </p:grpSpPr>
        <p:graphicFrame>
          <p:nvGraphicFramePr>
            <p:cNvPr id="140305" name="Object 17"/>
            <p:cNvGraphicFramePr>
              <a:graphicFrameLocks noChangeAspect="1"/>
            </p:cNvGraphicFramePr>
            <p:nvPr/>
          </p:nvGraphicFramePr>
          <p:xfrm>
            <a:off x="0" y="0"/>
            <a:ext cx="2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398" r:id="rId19" imgW="202848" imgH="177492" progId="Equation.DSMT4">
                    <p:embed/>
                  </p:oleObj>
                </mc:Choice>
                <mc:Fallback>
                  <p:oleObj r:id="rId19" imgW="202848" imgH="177492" progId="Equation.DSMT4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56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6" name="Object 18"/>
            <p:cNvGraphicFramePr>
              <a:graphicFrameLocks noChangeAspect="1"/>
            </p:cNvGraphicFramePr>
            <p:nvPr/>
          </p:nvGraphicFramePr>
          <p:xfrm>
            <a:off x="409" y="0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399" r:id="rId20" imgW="190170" imgH="177492" progId="Equation.DSMT4">
                    <p:embed/>
                  </p:oleObj>
                </mc:Choice>
                <mc:Fallback>
                  <p:oleObj r:id="rId20" imgW="190170" imgH="177492" progId="Equation.DSMT4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0"/>
                          <a:ext cx="240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7" name="Object 19"/>
            <p:cNvGraphicFramePr>
              <a:graphicFrameLocks noChangeAspect="1"/>
            </p:cNvGraphicFramePr>
            <p:nvPr/>
          </p:nvGraphicFramePr>
          <p:xfrm>
            <a:off x="802" y="0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00" r:id="rId22" imgW="190170" imgH="177492" progId="Equation.DSMT4">
                    <p:embed/>
                  </p:oleObj>
                </mc:Choice>
                <mc:Fallback>
                  <p:oleObj r:id="rId22" imgW="190170" imgH="177492" progId="Equation.DSMT4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0"/>
                          <a:ext cx="240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08" name="Object 20"/>
            <p:cNvGraphicFramePr>
              <a:graphicFrameLocks noChangeAspect="1"/>
            </p:cNvGraphicFramePr>
            <p:nvPr/>
          </p:nvGraphicFramePr>
          <p:xfrm>
            <a:off x="1195" y="0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01" r:id="rId24" imgW="190252" imgH="164885" progId="Equation.DSMT4">
                    <p:embed/>
                  </p:oleObj>
                </mc:Choice>
                <mc:Fallback>
                  <p:oleObj r:id="rId24" imgW="190252" imgH="164885" progId="Equation.DSMT4">
                    <p:embed/>
                    <p:pic>
                      <p:nvPicPr>
                        <p:cNvPr id="0" name="Picture 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0"/>
                          <a:ext cx="240" cy="2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87399"/>
              </p:ext>
            </p:extLst>
          </p:nvPr>
        </p:nvGraphicFramePr>
        <p:xfrm>
          <a:off x="7064375" y="42037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02" r:id="rId26" imgW="228501" imgH="190417" progId="Equation.DSMT4">
                  <p:embed/>
                </p:oleObj>
              </mc:Choice>
              <mc:Fallback>
                <p:oleObj r:id="rId26" imgW="228501" imgH="190417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4203700"/>
                        <a:ext cx="457200" cy="381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53050"/>
              </p:ext>
            </p:extLst>
          </p:nvPr>
        </p:nvGraphicFramePr>
        <p:xfrm>
          <a:off x="7683500" y="42037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03" r:id="rId28" imgW="228501" imgH="190417" progId="Equation.DSMT4">
                  <p:embed/>
                </p:oleObj>
              </mc:Choice>
              <mc:Fallback>
                <p:oleObj r:id="rId28" imgW="228501" imgH="190417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4203700"/>
                        <a:ext cx="457200" cy="381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92039"/>
              </p:ext>
            </p:extLst>
          </p:nvPr>
        </p:nvGraphicFramePr>
        <p:xfrm>
          <a:off x="8342313" y="41656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04" r:id="rId30" imgW="203024" imgH="228402" progId="Equation.DSMT4">
                  <p:embed/>
                </p:oleObj>
              </mc:Choice>
              <mc:Fallback>
                <p:oleObj r:id="rId30" imgW="203024" imgH="228402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2313" y="4165600"/>
                        <a:ext cx="4064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89885"/>
              </p:ext>
            </p:extLst>
          </p:nvPr>
        </p:nvGraphicFramePr>
        <p:xfrm>
          <a:off x="6486525" y="4751388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05" r:id="rId32" imgW="228501" imgH="190417" progId="Equation.DSMT4">
                  <p:embed/>
                </p:oleObj>
              </mc:Choice>
              <mc:Fallback>
                <p:oleObj r:id="rId32" imgW="228501" imgH="190417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4751388"/>
                        <a:ext cx="457200" cy="381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91663"/>
              </p:ext>
            </p:extLst>
          </p:nvPr>
        </p:nvGraphicFramePr>
        <p:xfrm>
          <a:off x="7089775" y="4687888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06" r:id="rId33" imgW="203024" imgH="228402" progId="Equation.DSMT4">
                  <p:embed/>
                </p:oleObj>
              </mc:Choice>
              <mc:Fallback>
                <p:oleObj r:id="rId33" imgW="203024" imgH="228402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4687888"/>
                        <a:ext cx="4064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77080"/>
              </p:ext>
            </p:extLst>
          </p:nvPr>
        </p:nvGraphicFramePr>
        <p:xfrm>
          <a:off x="7710488" y="4687888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07" r:id="rId34" imgW="203024" imgH="228402" progId="Equation.DSMT4">
                  <p:embed/>
                </p:oleObj>
              </mc:Choice>
              <mc:Fallback>
                <p:oleObj r:id="rId34" imgW="203024" imgH="228402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488" y="4687888"/>
                        <a:ext cx="4064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74636"/>
              </p:ext>
            </p:extLst>
          </p:nvPr>
        </p:nvGraphicFramePr>
        <p:xfrm>
          <a:off x="8291513" y="4751388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08" r:id="rId35" imgW="228501" imgH="190417" progId="Equation.DSMT4">
                  <p:embed/>
                </p:oleObj>
              </mc:Choice>
              <mc:Fallback>
                <p:oleObj r:id="rId35" imgW="228501" imgH="190417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513" y="4751388"/>
                        <a:ext cx="457200" cy="381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16" name="Group 28"/>
          <p:cNvGrpSpPr>
            <a:grpSpLocks noChangeAspect="1"/>
          </p:cNvGrpSpPr>
          <p:nvPr/>
        </p:nvGrpSpPr>
        <p:grpSpPr bwMode="auto">
          <a:xfrm>
            <a:off x="6491288" y="5195888"/>
            <a:ext cx="2246312" cy="954087"/>
            <a:chOff x="0" y="0"/>
            <a:chExt cx="1415" cy="601"/>
          </a:xfrm>
        </p:grpSpPr>
        <p:graphicFrame>
          <p:nvGraphicFramePr>
            <p:cNvPr id="140317" name="Object 29"/>
            <p:cNvGraphicFramePr>
              <a:graphicFrameLocks noChangeAspect="1"/>
            </p:cNvGraphicFramePr>
            <p:nvPr/>
          </p:nvGraphicFramePr>
          <p:xfrm>
            <a:off x="0" y="32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09" r:id="rId36" imgW="228501" imgH="190417" progId="Equation.DSMT4">
                    <p:embed/>
                  </p:oleObj>
                </mc:Choice>
                <mc:Fallback>
                  <p:oleObj r:id="rId36" imgW="228501" imgH="190417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288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8" name="Object 30"/>
            <p:cNvGraphicFramePr>
              <a:graphicFrameLocks noChangeAspect="1"/>
            </p:cNvGraphicFramePr>
            <p:nvPr/>
          </p:nvGraphicFramePr>
          <p:xfrm>
            <a:off x="367" y="0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10" r:id="rId37" imgW="203024" imgH="228402" progId="Equation.DSMT4">
                    <p:embed/>
                  </p:oleObj>
                </mc:Choice>
                <mc:Fallback>
                  <p:oleObj r:id="rId37" imgW="203024" imgH="228402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0"/>
                          <a:ext cx="256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19" name="Object 31"/>
            <p:cNvGraphicFramePr>
              <a:graphicFrameLocks noChangeAspect="1"/>
            </p:cNvGraphicFramePr>
            <p:nvPr/>
          </p:nvGraphicFramePr>
          <p:xfrm>
            <a:off x="762" y="0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11" r:id="rId38" imgW="203024" imgH="228402" progId="Equation.DSMT4">
                    <p:embed/>
                  </p:oleObj>
                </mc:Choice>
                <mc:Fallback>
                  <p:oleObj r:id="rId38" imgW="203024" imgH="228402" progId="Equation.DSMT4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0"/>
                          <a:ext cx="256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0" name="Object 32"/>
            <p:cNvGraphicFramePr>
              <a:graphicFrameLocks noChangeAspect="1"/>
            </p:cNvGraphicFramePr>
            <p:nvPr/>
          </p:nvGraphicFramePr>
          <p:xfrm>
            <a:off x="1127" y="48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12" r:id="rId39" imgW="228501" imgH="190417" progId="Equation.DSMT4">
                    <p:embed/>
                  </p:oleObj>
                </mc:Choice>
                <mc:Fallback>
                  <p:oleObj r:id="rId39" imgW="228501" imgH="190417" progId="Equation.DSMT4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48"/>
                          <a:ext cx="288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1" name="Object 33"/>
            <p:cNvGraphicFramePr>
              <a:graphicFrameLocks noChangeAspect="1"/>
            </p:cNvGraphicFramePr>
            <p:nvPr/>
          </p:nvGraphicFramePr>
          <p:xfrm>
            <a:off x="17" y="313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13" r:id="rId40" imgW="203024" imgH="228402" progId="Equation.DSMT4">
                    <p:embed/>
                  </p:oleObj>
                </mc:Choice>
                <mc:Fallback>
                  <p:oleObj r:id="rId40" imgW="203024" imgH="228402" progId="Equation.DSMT4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" y="313"/>
                          <a:ext cx="256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2" name="Object 34"/>
            <p:cNvGraphicFramePr>
              <a:graphicFrameLocks noChangeAspect="1"/>
            </p:cNvGraphicFramePr>
            <p:nvPr/>
          </p:nvGraphicFramePr>
          <p:xfrm>
            <a:off x="1139" y="297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14" r:id="rId42" imgW="203024" imgH="228402" progId="Equation.DSMT4">
                    <p:embed/>
                  </p:oleObj>
                </mc:Choice>
                <mc:Fallback>
                  <p:oleObj r:id="rId42" imgW="203024" imgH="228402" progId="Equation.DSMT4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297"/>
                          <a:ext cx="256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3" name="Object 35"/>
            <p:cNvGraphicFramePr>
              <a:graphicFrameLocks noChangeAspect="1"/>
            </p:cNvGraphicFramePr>
            <p:nvPr/>
          </p:nvGraphicFramePr>
          <p:xfrm>
            <a:off x="328" y="353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15" r:id="rId43" imgW="228501" imgH="190417" progId="Equation.DSMT4">
                    <p:embed/>
                  </p:oleObj>
                </mc:Choice>
                <mc:Fallback>
                  <p:oleObj r:id="rId43" imgW="228501" imgH="190417" progId="Equation.DSMT4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353"/>
                          <a:ext cx="288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24" name="Object 36"/>
            <p:cNvGraphicFramePr>
              <a:graphicFrameLocks noChangeAspect="1"/>
            </p:cNvGraphicFramePr>
            <p:nvPr/>
          </p:nvGraphicFramePr>
          <p:xfrm>
            <a:off x="729" y="338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416" r:id="rId45" imgW="228501" imgH="190417" progId="Equation.DSMT4">
                    <p:embed/>
                  </p:oleObj>
                </mc:Choice>
                <mc:Fallback>
                  <p:oleObj r:id="rId45" imgW="228501" imgH="190417" progId="Equation.DSMT4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338"/>
                          <a:ext cx="288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94723"/>
              </p:ext>
            </p:extLst>
          </p:nvPr>
        </p:nvGraphicFramePr>
        <p:xfrm>
          <a:off x="3190875" y="3990975"/>
          <a:ext cx="241141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17" r:id="rId47" imgW="1722525" imgH="1518596" progId="Visio.Drawing.11">
                  <p:embed/>
                </p:oleObj>
              </mc:Choice>
              <mc:Fallback>
                <p:oleObj r:id="rId47" imgW="1722525" imgH="1518596" progId="Visio.Drawing.11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3990975"/>
                        <a:ext cx="2411413" cy="2127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8" name="Object 40"/>
          <p:cNvGraphicFramePr>
            <a:graphicFrameLocks noChangeAspect="1"/>
          </p:cNvGraphicFramePr>
          <p:nvPr/>
        </p:nvGraphicFramePr>
        <p:xfrm>
          <a:off x="190500" y="4673600"/>
          <a:ext cx="284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418" r:id="rId49" imgW="1422400" imgH="457200" progId="Equation.DSMT4">
                  <p:embed/>
                </p:oleObj>
              </mc:Choice>
              <mc:Fallback>
                <p:oleObj r:id="rId49" imgW="1422400" imgH="457200" progId="Equation.DSMT4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673600"/>
                        <a:ext cx="2844800" cy="91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solidFill>
                  <a:srgbClr val="0000FF"/>
                </a:solidFill>
              </a:rPr>
              <a:t>例3.</a:t>
            </a:r>
            <a:r>
              <a:rPr lang="en-US" altLang="zh-CN" sz="2800" dirty="0">
                <a:solidFill>
                  <a:srgbClr val="0000FF"/>
                </a:solidFill>
              </a:rPr>
              <a:t>3</a:t>
            </a:r>
            <a:r>
              <a:rPr lang="zh-CN" altLang="zh-CN" sz="2800" dirty="0">
                <a:solidFill>
                  <a:srgbClr val="0000FF"/>
                </a:solidFill>
              </a:rPr>
              <a:t>.1</a:t>
            </a:r>
            <a:r>
              <a:rPr lang="zh-CN" altLang="zh-CN" sz="2800" dirty="0"/>
              <a:t> </a:t>
            </a:r>
            <a:r>
              <a:rPr lang="zh-CN" altLang="zh-CN" sz="2800" dirty="0" smtClean="0"/>
              <a:t>求</a:t>
            </a:r>
            <a:r>
              <a:rPr lang="zh-CN" altLang="zh-CN" sz="2800" dirty="0"/>
              <a:t>二元对称信道二次扩展信道的信道</a:t>
            </a:r>
            <a:r>
              <a:rPr lang="zh-CN" altLang="zh-CN" sz="2800" dirty="0" smtClean="0"/>
              <a:t>矩阵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884238" y="1604963"/>
          <a:ext cx="6621462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49" r:id="rId3" imgW="3213100" imgH="2057400" progId="Equation.DSMT4">
                  <p:embed/>
                </p:oleObj>
              </mc:Choice>
              <mc:Fallback>
                <p:oleObj r:id="rId3" imgW="3213100" imgH="2057400" progId="Equation.DSMT4">
                  <p:embed/>
                  <p:pic>
                    <p:nvPicPr>
                      <p:cNvPr id="0" name="Picture 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604963"/>
                        <a:ext cx="6621462" cy="4244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15" name="Group 3"/>
          <p:cNvGrpSpPr>
            <a:grpSpLocks noChangeAspect="1"/>
          </p:cNvGrpSpPr>
          <p:nvPr/>
        </p:nvGrpSpPr>
        <p:grpSpPr bwMode="auto">
          <a:xfrm>
            <a:off x="1700213" y="1974850"/>
            <a:ext cx="4821237" cy="3821113"/>
            <a:chOff x="0" y="0"/>
            <a:chExt cx="3037" cy="2407"/>
          </a:xfrm>
        </p:grpSpPr>
        <p:graphicFrame>
          <p:nvGraphicFramePr>
            <p:cNvPr id="141316" name="Object 4"/>
            <p:cNvGraphicFramePr>
              <a:graphicFrameLocks noChangeAspect="1"/>
            </p:cNvGraphicFramePr>
            <p:nvPr/>
          </p:nvGraphicFramePr>
          <p:xfrm>
            <a:off x="0" y="0"/>
            <a:ext cx="2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0" r:id="rId5" imgW="203024" imgH="228402" progId="Equation.DSMT4">
                    <p:embed/>
                  </p:oleObj>
                </mc:Choice>
                <mc:Fallback>
                  <p:oleObj r:id="rId5" imgW="203024" imgH="228402" progId="Equation.DSMT4">
                    <p:embed/>
                    <p:pic>
                      <p:nvPicPr>
                        <p:cNvPr id="0" name="Picture 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82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7" name="Object 5"/>
            <p:cNvGraphicFramePr>
              <a:graphicFrameLocks noChangeAspect="1"/>
            </p:cNvGraphicFramePr>
            <p:nvPr/>
          </p:nvGraphicFramePr>
          <p:xfrm>
            <a:off x="389" y="294"/>
            <a:ext cx="2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1" r:id="rId7" imgW="203024" imgH="228402" progId="Equation.DSMT4">
                    <p:embed/>
                  </p:oleObj>
                </mc:Choice>
                <mc:Fallback>
                  <p:oleObj r:id="rId7" imgW="203024" imgH="228402" progId="Equation.DSMT4">
                    <p:embed/>
                    <p:pic>
                      <p:nvPicPr>
                        <p:cNvPr id="0" name="Picture 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" y="294"/>
                          <a:ext cx="28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8" name="Object 6"/>
            <p:cNvGraphicFramePr>
              <a:graphicFrameLocks noChangeAspect="1"/>
            </p:cNvGraphicFramePr>
            <p:nvPr/>
          </p:nvGraphicFramePr>
          <p:xfrm>
            <a:off x="786" y="574"/>
            <a:ext cx="2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2" r:id="rId9" imgW="203024" imgH="228402" progId="Equation.DSMT4">
                    <p:embed/>
                  </p:oleObj>
                </mc:Choice>
                <mc:Fallback>
                  <p:oleObj r:id="rId9" imgW="203024" imgH="228402" progId="Equation.DSMT4">
                    <p:embed/>
                    <p:pic>
                      <p:nvPicPr>
                        <p:cNvPr id="0" name="Picture 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574"/>
                          <a:ext cx="28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9" name="Object 7"/>
            <p:cNvGraphicFramePr>
              <a:graphicFrameLocks noChangeAspect="1"/>
            </p:cNvGraphicFramePr>
            <p:nvPr/>
          </p:nvGraphicFramePr>
          <p:xfrm>
            <a:off x="1183" y="866"/>
            <a:ext cx="2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3" r:id="rId11" imgW="203024" imgH="228402" progId="Equation.DSMT4">
                    <p:embed/>
                  </p:oleObj>
                </mc:Choice>
                <mc:Fallback>
                  <p:oleObj r:id="rId11" imgW="203024" imgH="228402" progId="Equation.DSMT4">
                    <p:embed/>
                    <p:pic>
                      <p:nvPicPr>
                        <p:cNvPr id="0" name="Picture 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866"/>
                          <a:ext cx="282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0" name="Object 8"/>
            <p:cNvGraphicFramePr>
              <a:graphicFrameLocks noChangeAspect="1"/>
            </p:cNvGraphicFramePr>
            <p:nvPr/>
          </p:nvGraphicFramePr>
          <p:xfrm>
            <a:off x="1546" y="1167"/>
            <a:ext cx="2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4" r:id="rId13" imgW="203024" imgH="228402" progId="Equation.DSMT4">
                    <p:embed/>
                  </p:oleObj>
                </mc:Choice>
                <mc:Fallback>
                  <p:oleObj r:id="rId13" imgW="203024" imgH="228402" progId="Equation.DSMT4">
                    <p:embed/>
                    <p:pic>
                      <p:nvPicPr>
                        <p:cNvPr id="0" name="Picture 6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1167"/>
                          <a:ext cx="28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1" name="Object 9"/>
            <p:cNvGraphicFramePr>
              <a:graphicFrameLocks noChangeAspect="1"/>
            </p:cNvGraphicFramePr>
            <p:nvPr/>
          </p:nvGraphicFramePr>
          <p:xfrm>
            <a:off x="1947" y="1482"/>
            <a:ext cx="2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5" r:id="rId15" imgW="203024" imgH="228402" progId="Equation.DSMT4">
                    <p:embed/>
                  </p:oleObj>
                </mc:Choice>
                <mc:Fallback>
                  <p:oleObj r:id="rId15" imgW="203024" imgH="228402" progId="Equation.DSMT4">
                    <p:embed/>
                    <p:pic>
                      <p:nvPicPr>
                        <p:cNvPr id="0" name="Picture 6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" y="1482"/>
                          <a:ext cx="282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2" name="Object 10"/>
            <p:cNvGraphicFramePr>
              <a:graphicFrameLocks noChangeAspect="1"/>
            </p:cNvGraphicFramePr>
            <p:nvPr/>
          </p:nvGraphicFramePr>
          <p:xfrm>
            <a:off x="2375" y="1778"/>
            <a:ext cx="2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6" r:id="rId17" imgW="203024" imgH="228402" progId="Equation.DSMT4">
                    <p:embed/>
                  </p:oleObj>
                </mc:Choice>
                <mc:Fallback>
                  <p:oleObj r:id="rId17" imgW="203024" imgH="228402" progId="Equation.DSMT4">
                    <p:embed/>
                    <p:pic>
                      <p:nvPicPr>
                        <p:cNvPr id="0" name="Picture 6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1778"/>
                          <a:ext cx="282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3" name="Object 11"/>
            <p:cNvGraphicFramePr>
              <a:graphicFrameLocks noChangeAspect="1"/>
            </p:cNvGraphicFramePr>
            <p:nvPr/>
          </p:nvGraphicFramePr>
          <p:xfrm>
            <a:off x="2754" y="2090"/>
            <a:ext cx="2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7" r:id="rId19" imgW="203024" imgH="228402" progId="Equation.DSMT4">
                    <p:embed/>
                  </p:oleObj>
                </mc:Choice>
                <mc:Fallback>
                  <p:oleObj r:id="rId19" imgW="203024" imgH="228402" progId="Equation.DSMT4">
                    <p:embed/>
                    <p:pic>
                      <p:nvPicPr>
                        <p:cNvPr id="0" name="Picture 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2090"/>
                          <a:ext cx="28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1325" name="Group 13"/>
          <p:cNvGrpSpPr>
            <a:grpSpLocks noChangeAspect="1"/>
          </p:cNvGrpSpPr>
          <p:nvPr/>
        </p:nvGrpSpPr>
        <p:grpSpPr bwMode="auto">
          <a:xfrm>
            <a:off x="1700213" y="1973263"/>
            <a:ext cx="4821237" cy="3822700"/>
            <a:chOff x="0" y="0"/>
            <a:chExt cx="3037" cy="2408"/>
          </a:xfrm>
        </p:grpSpPr>
        <p:graphicFrame>
          <p:nvGraphicFramePr>
            <p:cNvPr id="141326" name="Object 14"/>
            <p:cNvGraphicFramePr>
              <a:graphicFrameLocks noChangeAspect="1"/>
            </p:cNvGraphicFramePr>
            <p:nvPr/>
          </p:nvGraphicFramePr>
          <p:xfrm>
            <a:off x="2754" y="0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8" r:id="rId21" imgW="203024" imgH="228402" progId="Equation.DSMT4">
                    <p:embed/>
                  </p:oleObj>
                </mc:Choice>
                <mc:Fallback>
                  <p:oleObj r:id="rId21" imgW="203024" imgH="228402" progId="Equation.DSMT4">
                    <p:embed/>
                    <p:pic>
                      <p:nvPicPr>
                        <p:cNvPr id="0" name="Picture 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0"/>
                          <a:ext cx="28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7" name="Object 15"/>
            <p:cNvGraphicFramePr>
              <a:graphicFrameLocks noChangeAspect="1"/>
            </p:cNvGraphicFramePr>
            <p:nvPr/>
          </p:nvGraphicFramePr>
          <p:xfrm>
            <a:off x="2375" y="294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59" r:id="rId23" imgW="203024" imgH="228402" progId="Equation.DSMT4">
                    <p:embed/>
                  </p:oleObj>
                </mc:Choice>
                <mc:Fallback>
                  <p:oleObj r:id="rId23" imgW="203024" imgH="228402" progId="Equation.DSMT4">
                    <p:embed/>
                    <p:pic>
                      <p:nvPicPr>
                        <p:cNvPr id="0" name="Picture 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294"/>
                          <a:ext cx="28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8" name="Object 16"/>
            <p:cNvGraphicFramePr>
              <a:graphicFrameLocks noChangeAspect="1"/>
            </p:cNvGraphicFramePr>
            <p:nvPr/>
          </p:nvGraphicFramePr>
          <p:xfrm>
            <a:off x="1947" y="574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60" r:id="rId24" imgW="203024" imgH="228402" progId="Equation.DSMT4">
                    <p:embed/>
                  </p:oleObj>
                </mc:Choice>
                <mc:Fallback>
                  <p:oleObj r:id="rId24" imgW="203024" imgH="228402" progId="Equation.DSMT4">
                    <p:embed/>
                    <p:pic>
                      <p:nvPicPr>
                        <p:cNvPr id="0" name="Picture 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" y="574"/>
                          <a:ext cx="28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9" name="Object 17"/>
            <p:cNvGraphicFramePr>
              <a:graphicFrameLocks noChangeAspect="1"/>
            </p:cNvGraphicFramePr>
            <p:nvPr/>
          </p:nvGraphicFramePr>
          <p:xfrm>
            <a:off x="1578" y="866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61" r:id="rId25" imgW="203024" imgH="228402" progId="Equation.DSMT4">
                    <p:embed/>
                  </p:oleObj>
                </mc:Choice>
                <mc:Fallback>
                  <p:oleObj r:id="rId25" imgW="203024" imgH="228402" progId="Equation.DSMT4">
                    <p:embed/>
                    <p:pic>
                      <p:nvPicPr>
                        <p:cNvPr id="0" name="Picture 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866"/>
                          <a:ext cx="28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0" name="Object 18"/>
            <p:cNvGraphicFramePr>
              <a:graphicFrameLocks noChangeAspect="1"/>
            </p:cNvGraphicFramePr>
            <p:nvPr/>
          </p:nvGraphicFramePr>
          <p:xfrm>
            <a:off x="1183" y="1167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62" r:id="rId26" imgW="203024" imgH="228402" progId="Equation.DSMT4">
                    <p:embed/>
                  </p:oleObj>
                </mc:Choice>
                <mc:Fallback>
                  <p:oleObj r:id="rId26" imgW="203024" imgH="228402" progId="Equation.DSMT4">
                    <p:embed/>
                    <p:pic>
                      <p:nvPicPr>
                        <p:cNvPr id="0" name="Picture 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1167"/>
                          <a:ext cx="28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1" name="Object 19"/>
            <p:cNvGraphicFramePr>
              <a:graphicFrameLocks noChangeAspect="1"/>
            </p:cNvGraphicFramePr>
            <p:nvPr/>
          </p:nvGraphicFramePr>
          <p:xfrm>
            <a:off x="786" y="1482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63" r:id="rId27" imgW="203024" imgH="228402" progId="Equation.DSMT4">
                    <p:embed/>
                  </p:oleObj>
                </mc:Choice>
                <mc:Fallback>
                  <p:oleObj r:id="rId27" imgW="203024" imgH="228402" progId="Equation.DSMT4">
                    <p:embed/>
                    <p:pic>
                      <p:nvPicPr>
                        <p:cNvPr id="0" name="Picture 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1482"/>
                          <a:ext cx="28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2" name="Object 20"/>
            <p:cNvGraphicFramePr>
              <a:graphicFrameLocks noChangeAspect="1"/>
            </p:cNvGraphicFramePr>
            <p:nvPr/>
          </p:nvGraphicFramePr>
          <p:xfrm>
            <a:off x="390" y="1778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64" r:id="rId28" imgW="203024" imgH="228402" progId="Equation.DSMT4">
                    <p:embed/>
                  </p:oleObj>
                </mc:Choice>
                <mc:Fallback>
                  <p:oleObj r:id="rId28" imgW="203024" imgH="228402" progId="Equation.DSMT4">
                    <p:embed/>
                    <p:pic>
                      <p:nvPicPr>
                        <p:cNvPr id="0" name="Picture 6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1778"/>
                          <a:ext cx="28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3" name="Object 21"/>
            <p:cNvGraphicFramePr>
              <a:graphicFrameLocks noChangeAspect="1"/>
            </p:cNvGraphicFramePr>
            <p:nvPr/>
          </p:nvGraphicFramePr>
          <p:xfrm>
            <a:off x="0" y="2090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65" r:id="rId29" imgW="203024" imgH="228402" progId="Equation.DSMT4">
                    <p:embed/>
                  </p:oleObj>
                </mc:Choice>
                <mc:Fallback>
                  <p:oleObj r:id="rId29" imgW="203024" imgH="228402" progId="Equation.DSMT4">
                    <p:embed/>
                    <p:pic>
                      <p:nvPicPr>
                        <p:cNvPr id="0" name="Picture 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90"/>
                          <a:ext cx="28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1334" name="Group 22"/>
          <p:cNvGrpSpPr>
            <a:grpSpLocks noChangeAspect="1"/>
          </p:cNvGrpSpPr>
          <p:nvPr/>
        </p:nvGrpSpPr>
        <p:grpSpPr bwMode="auto">
          <a:xfrm>
            <a:off x="1811338" y="2100263"/>
            <a:ext cx="6651625" cy="3570287"/>
            <a:chOff x="0" y="0"/>
            <a:chExt cx="4190" cy="2249"/>
          </a:xfrm>
        </p:grpSpPr>
        <p:grpSp>
          <p:nvGrpSpPr>
            <p:cNvPr id="141335" name="Group 23"/>
            <p:cNvGrpSpPr>
              <a:grpSpLocks noChangeAspect="1"/>
            </p:cNvGrpSpPr>
            <p:nvPr/>
          </p:nvGrpSpPr>
          <p:grpSpPr bwMode="auto">
            <a:xfrm>
              <a:off x="0" y="0"/>
              <a:ext cx="2896" cy="2249"/>
              <a:chOff x="0" y="0"/>
              <a:chExt cx="2896" cy="2249"/>
            </a:xfrm>
          </p:grpSpPr>
          <p:graphicFrame>
            <p:nvGraphicFramePr>
              <p:cNvPr id="141336" name="Object 24"/>
              <p:cNvGraphicFramePr>
                <a:graphicFrameLocks noChangeAspect="1"/>
              </p:cNvGraphicFramePr>
              <p:nvPr/>
            </p:nvGraphicFramePr>
            <p:xfrm>
              <a:off x="391" y="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66" r:id="rId30" imgW="101424" imgH="114102" progId="Equation.DSMT4">
                      <p:embed/>
                    </p:oleObj>
                  </mc:Choice>
                  <mc:Fallback>
                    <p:oleObj r:id="rId30" imgW="101424" imgH="114102" progId="Equation.DSMT4">
                      <p:embed/>
                      <p:pic>
                        <p:nvPicPr>
                          <p:cNvPr id="0" name="Picture 6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" y="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37" name="Object 25"/>
              <p:cNvGraphicFramePr>
                <a:graphicFrameLocks noChangeAspect="1"/>
              </p:cNvGraphicFramePr>
              <p:nvPr/>
            </p:nvGraphicFramePr>
            <p:xfrm>
              <a:off x="0" y="294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67" r:id="rId32" imgW="101424" imgH="114102" progId="Equation.DSMT4">
                      <p:embed/>
                    </p:oleObj>
                  </mc:Choice>
                  <mc:Fallback>
                    <p:oleObj r:id="rId32" imgW="101424" imgH="114102" progId="Equation.DSMT4">
                      <p:embed/>
                      <p:pic>
                        <p:nvPicPr>
                          <p:cNvPr id="0" name="Picture 6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94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38" name="Object 26"/>
              <p:cNvGraphicFramePr>
                <a:graphicFrameLocks noChangeAspect="1"/>
              </p:cNvGraphicFramePr>
              <p:nvPr/>
            </p:nvGraphicFramePr>
            <p:xfrm>
              <a:off x="787" y="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68" r:id="rId34" imgW="101424" imgH="114102" progId="Equation.DSMT4">
                      <p:embed/>
                    </p:oleObj>
                  </mc:Choice>
                  <mc:Fallback>
                    <p:oleObj r:id="rId34" imgW="101424" imgH="114102" progId="Equation.DSMT4">
                      <p:embed/>
                      <p:pic>
                        <p:nvPicPr>
                          <p:cNvPr id="0" name="Picture 6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7" y="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39" name="Object 27"/>
              <p:cNvGraphicFramePr>
                <a:graphicFrameLocks noChangeAspect="1"/>
              </p:cNvGraphicFramePr>
              <p:nvPr/>
            </p:nvGraphicFramePr>
            <p:xfrm>
              <a:off x="0" y="574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69" r:id="rId36" imgW="101424" imgH="114102" progId="Equation.DSMT4">
                      <p:embed/>
                    </p:oleObj>
                  </mc:Choice>
                  <mc:Fallback>
                    <p:oleObj r:id="rId36" imgW="101424" imgH="114102" progId="Equation.DSMT4">
                      <p:embed/>
                      <p:pic>
                        <p:nvPicPr>
                          <p:cNvPr id="0" name="Picture 6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74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0" name="Object 28"/>
              <p:cNvGraphicFramePr>
                <a:graphicFrameLocks noChangeAspect="1"/>
              </p:cNvGraphicFramePr>
              <p:nvPr/>
            </p:nvGraphicFramePr>
            <p:xfrm>
              <a:off x="0" y="1167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0" r:id="rId38" imgW="101424" imgH="114102" progId="Equation.DSMT4">
                      <p:embed/>
                    </p:oleObj>
                  </mc:Choice>
                  <mc:Fallback>
                    <p:oleObj r:id="rId38" imgW="101424" imgH="114102" progId="Equation.DSMT4">
                      <p:embed/>
                      <p:pic>
                        <p:nvPicPr>
                          <p:cNvPr id="0" name="Picture 6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167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1" name="Object 29"/>
              <p:cNvGraphicFramePr>
                <a:graphicFrameLocks noChangeAspect="1"/>
              </p:cNvGraphicFramePr>
              <p:nvPr/>
            </p:nvGraphicFramePr>
            <p:xfrm>
              <a:off x="390" y="866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1" r:id="rId40" imgW="101424" imgH="114102" progId="Equation.DSMT4">
                      <p:embed/>
                    </p:oleObj>
                  </mc:Choice>
                  <mc:Fallback>
                    <p:oleObj r:id="rId40" imgW="101424" imgH="114102" progId="Equation.DSMT4">
                      <p:embed/>
                      <p:pic>
                        <p:nvPicPr>
                          <p:cNvPr id="0" name="Picture 6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866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2" name="Object 30"/>
              <p:cNvGraphicFramePr>
                <a:graphicFrameLocks noChangeAspect="1"/>
              </p:cNvGraphicFramePr>
              <p:nvPr/>
            </p:nvGraphicFramePr>
            <p:xfrm>
              <a:off x="390" y="1482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2" r:id="rId42" imgW="101424" imgH="114102" progId="Equation.DSMT4">
                      <p:embed/>
                    </p:oleObj>
                  </mc:Choice>
                  <mc:Fallback>
                    <p:oleObj r:id="rId42" imgW="101424" imgH="114102" progId="Equation.DSMT4">
                      <p:embed/>
                      <p:pic>
                        <p:nvPicPr>
                          <p:cNvPr id="0" name="Picture 6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1482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3" name="Object 31"/>
              <p:cNvGraphicFramePr>
                <a:graphicFrameLocks noChangeAspect="1"/>
              </p:cNvGraphicFramePr>
              <p:nvPr/>
            </p:nvGraphicFramePr>
            <p:xfrm>
              <a:off x="787" y="866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3" r:id="rId44" imgW="101424" imgH="114102" progId="Equation.DSMT4">
                      <p:embed/>
                    </p:oleObj>
                  </mc:Choice>
                  <mc:Fallback>
                    <p:oleObj r:id="rId44" imgW="101424" imgH="114102" progId="Equation.DSMT4">
                      <p:embed/>
                      <p:pic>
                        <p:nvPicPr>
                          <p:cNvPr id="0" name="Picture 6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7" y="866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4" name="Object 32"/>
              <p:cNvGraphicFramePr>
                <a:graphicFrameLocks noChangeAspect="1"/>
              </p:cNvGraphicFramePr>
              <p:nvPr/>
            </p:nvGraphicFramePr>
            <p:xfrm>
              <a:off x="787" y="1778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4" r:id="rId46" imgW="101424" imgH="114102" progId="Equation.DSMT4">
                      <p:embed/>
                    </p:oleObj>
                  </mc:Choice>
                  <mc:Fallback>
                    <p:oleObj r:id="rId46" imgW="101424" imgH="114102" progId="Equation.DSMT4">
                      <p:embed/>
                      <p:pic>
                        <p:nvPicPr>
                          <p:cNvPr id="0" name="Picture 6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7" y="1778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5" name="Object 33"/>
              <p:cNvGraphicFramePr>
                <a:graphicFrameLocks noChangeAspect="1"/>
              </p:cNvGraphicFramePr>
              <p:nvPr/>
            </p:nvGraphicFramePr>
            <p:xfrm>
              <a:off x="1184" y="294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5" r:id="rId48" imgW="101424" imgH="114102" progId="Equation.DSMT4">
                      <p:embed/>
                    </p:oleObj>
                  </mc:Choice>
                  <mc:Fallback>
                    <p:oleObj r:id="rId48" imgW="101424" imgH="114102" progId="Equation.DSMT4">
                      <p:embed/>
                      <p:pic>
                        <p:nvPicPr>
                          <p:cNvPr id="0" name="Picture 6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4" y="294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6" name="Object 34"/>
              <p:cNvGraphicFramePr>
                <a:graphicFrameLocks noChangeAspect="1"/>
              </p:cNvGraphicFramePr>
              <p:nvPr/>
            </p:nvGraphicFramePr>
            <p:xfrm>
              <a:off x="1184" y="574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6" r:id="rId50" imgW="101424" imgH="114102" progId="Equation.DSMT4">
                      <p:embed/>
                    </p:oleObj>
                  </mc:Choice>
                  <mc:Fallback>
                    <p:oleObj r:id="rId50" imgW="101424" imgH="114102" progId="Equation.DSMT4">
                      <p:embed/>
                      <p:pic>
                        <p:nvPicPr>
                          <p:cNvPr id="0" name="Picture 6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4" y="574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7" name="Object 35"/>
              <p:cNvGraphicFramePr>
                <a:graphicFrameLocks noChangeAspect="1"/>
              </p:cNvGraphicFramePr>
              <p:nvPr/>
            </p:nvGraphicFramePr>
            <p:xfrm>
              <a:off x="1184" y="209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7" r:id="rId52" imgW="101424" imgH="114102" progId="Equation.DSMT4">
                      <p:embed/>
                    </p:oleObj>
                  </mc:Choice>
                  <mc:Fallback>
                    <p:oleObj r:id="rId52" imgW="101424" imgH="114102" progId="Equation.DSMT4">
                      <p:embed/>
                      <p:pic>
                        <p:nvPicPr>
                          <p:cNvPr id="0" name="Picture 6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4" y="209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8" name="Object 36"/>
              <p:cNvGraphicFramePr>
                <a:graphicFrameLocks noChangeAspect="1"/>
              </p:cNvGraphicFramePr>
              <p:nvPr/>
            </p:nvGraphicFramePr>
            <p:xfrm>
              <a:off x="1578" y="0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8" r:id="rId54" imgW="101424" imgH="114102" progId="Equation.DSMT4">
                      <p:embed/>
                    </p:oleObj>
                  </mc:Choice>
                  <mc:Fallback>
                    <p:oleObj r:id="rId54" imgW="101424" imgH="114102" progId="Equation.DSMT4">
                      <p:embed/>
                      <p:pic>
                        <p:nvPicPr>
                          <p:cNvPr id="0" name="Picture 6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8" y="0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49" name="Object 37"/>
              <p:cNvGraphicFramePr>
                <a:graphicFrameLocks noChangeAspect="1"/>
              </p:cNvGraphicFramePr>
              <p:nvPr/>
            </p:nvGraphicFramePr>
            <p:xfrm>
              <a:off x="1578" y="1482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79" r:id="rId56" imgW="101424" imgH="114102" progId="Equation.DSMT4">
                      <p:embed/>
                    </p:oleObj>
                  </mc:Choice>
                  <mc:Fallback>
                    <p:oleObj r:id="rId56" imgW="101424" imgH="114102" progId="Equation.DSMT4">
                      <p:embed/>
                      <p:pic>
                        <p:nvPicPr>
                          <p:cNvPr id="0" name="Picture 6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8" y="1482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0" name="Object 38"/>
              <p:cNvGraphicFramePr>
                <a:graphicFrameLocks noChangeAspect="1"/>
              </p:cNvGraphicFramePr>
              <p:nvPr/>
            </p:nvGraphicFramePr>
            <p:xfrm>
              <a:off x="1578" y="1778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0" r:id="rId58" imgW="101424" imgH="114102" progId="Equation.DSMT4">
                      <p:embed/>
                    </p:oleObj>
                  </mc:Choice>
                  <mc:Fallback>
                    <p:oleObj r:id="rId58" imgW="101424" imgH="114102" progId="Equation.DSMT4">
                      <p:embed/>
                      <p:pic>
                        <p:nvPicPr>
                          <p:cNvPr id="0" name="Picture 6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8" y="1778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1" name="Object 39"/>
              <p:cNvGraphicFramePr>
                <a:graphicFrameLocks noChangeAspect="1"/>
              </p:cNvGraphicFramePr>
              <p:nvPr/>
            </p:nvGraphicFramePr>
            <p:xfrm>
              <a:off x="1947" y="294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1" r:id="rId60" imgW="101424" imgH="114102" progId="Equation.DSMT4">
                      <p:embed/>
                    </p:oleObj>
                  </mc:Choice>
                  <mc:Fallback>
                    <p:oleObj r:id="rId60" imgW="101424" imgH="114102" progId="Equation.DSMT4">
                      <p:embed/>
                      <p:pic>
                        <p:nvPicPr>
                          <p:cNvPr id="0" name="Picture 6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294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2" name="Object 40"/>
              <p:cNvGraphicFramePr>
                <a:graphicFrameLocks noChangeAspect="1"/>
              </p:cNvGraphicFramePr>
              <p:nvPr/>
            </p:nvGraphicFramePr>
            <p:xfrm>
              <a:off x="1947" y="1167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2" r:id="rId62" imgW="101424" imgH="114102" progId="Equation.DSMT4">
                      <p:embed/>
                    </p:oleObj>
                  </mc:Choice>
                  <mc:Fallback>
                    <p:oleObj r:id="rId62" imgW="101424" imgH="114102" progId="Equation.DSMT4">
                      <p:embed/>
                      <p:pic>
                        <p:nvPicPr>
                          <p:cNvPr id="0" name="Picture 6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1167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3" name="Object 41"/>
              <p:cNvGraphicFramePr>
                <a:graphicFrameLocks noChangeAspect="1"/>
              </p:cNvGraphicFramePr>
              <p:nvPr/>
            </p:nvGraphicFramePr>
            <p:xfrm>
              <a:off x="1947" y="2090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3" r:id="rId64" imgW="101424" imgH="114102" progId="Equation.DSMT4">
                      <p:embed/>
                    </p:oleObj>
                  </mc:Choice>
                  <mc:Fallback>
                    <p:oleObj r:id="rId64" imgW="101424" imgH="114102" progId="Equation.DSMT4">
                      <p:embed/>
                      <p:pic>
                        <p:nvPicPr>
                          <p:cNvPr id="0" name="Picture 6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2090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4" name="Object 42"/>
              <p:cNvGraphicFramePr>
                <a:graphicFrameLocks noChangeAspect="1"/>
              </p:cNvGraphicFramePr>
              <p:nvPr/>
            </p:nvGraphicFramePr>
            <p:xfrm>
              <a:off x="2375" y="574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4" r:id="rId66" imgW="101424" imgH="114102" progId="Equation.DSMT4">
                      <p:embed/>
                    </p:oleObj>
                  </mc:Choice>
                  <mc:Fallback>
                    <p:oleObj r:id="rId66" imgW="101424" imgH="114102" progId="Equation.DSMT4">
                      <p:embed/>
                      <p:pic>
                        <p:nvPicPr>
                          <p:cNvPr id="0" name="Picture 6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5" y="574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5" name="Object 43"/>
              <p:cNvGraphicFramePr>
                <a:graphicFrameLocks noChangeAspect="1"/>
              </p:cNvGraphicFramePr>
              <p:nvPr/>
            </p:nvGraphicFramePr>
            <p:xfrm>
              <a:off x="2375" y="1167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5" r:id="rId68" imgW="101424" imgH="114102" progId="Equation.DSMT4">
                      <p:embed/>
                    </p:oleObj>
                  </mc:Choice>
                  <mc:Fallback>
                    <p:oleObj r:id="rId68" imgW="101424" imgH="114102" progId="Equation.DSMT4">
                      <p:embed/>
                      <p:pic>
                        <p:nvPicPr>
                          <p:cNvPr id="0" name="Picture 6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5" y="1167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6" name="Object 44"/>
              <p:cNvGraphicFramePr>
                <a:graphicFrameLocks noChangeAspect="1"/>
              </p:cNvGraphicFramePr>
              <p:nvPr/>
            </p:nvGraphicFramePr>
            <p:xfrm>
              <a:off x="2375" y="2090"/>
              <a:ext cx="14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6" r:id="rId70" imgW="101424" imgH="114102" progId="Equation.DSMT4">
                      <p:embed/>
                    </p:oleObj>
                  </mc:Choice>
                  <mc:Fallback>
                    <p:oleObj r:id="rId70" imgW="101424" imgH="114102" progId="Equation.DSMT4">
                      <p:embed/>
                      <p:pic>
                        <p:nvPicPr>
                          <p:cNvPr id="0" name="Picture 6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5" y="2090"/>
                            <a:ext cx="142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7" name="Object 45"/>
              <p:cNvGraphicFramePr>
                <a:graphicFrameLocks noChangeAspect="1"/>
              </p:cNvGraphicFramePr>
              <p:nvPr/>
            </p:nvGraphicFramePr>
            <p:xfrm>
              <a:off x="2755" y="866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7" r:id="rId72" imgW="101424" imgH="114102" progId="Equation.DSMT4">
                      <p:embed/>
                    </p:oleObj>
                  </mc:Choice>
                  <mc:Fallback>
                    <p:oleObj r:id="rId72" imgW="101424" imgH="114102" progId="Equation.DSMT4">
                      <p:embed/>
                      <p:pic>
                        <p:nvPicPr>
                          <p:cNvPr id="0" name="Picture 6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5" y="866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8" name="Object 46"/>
              <p:cNvGraphicFramePr>
                <a:graphicFrameLocks noChangeAspect="1"/>
              </p:cNvGraphicFramePr>
              <p:nvPr/>
            </p:nvGraphicFramePr>
            <p:xfrm>
              <a:off x="2755" y="1482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8" r:id="rId74" imgW="101424" imgH="114102" progId="Equation.DSMT4">
                      <p:embed/>
                    </p:oleObj>
                  </mc:Choice>
                  <mc:Fallback>
                    <p:oleObj r:id="rId74" imgW="101424" imgH="114102" progId="Equation.DSMT4">
                      <p:embed/>
                      <p:pic>
                        <p:nvPicPr>
                          <p:cNvPr id="0" name="Picture 6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5" y="1482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59" name="Object 47"/>
              <p:cNvGraphicFramePr>
                <a:graphicFrameLocks noChangeAspect="1"/>
              </p:cNvGraphicFramePr>
              <p:nvPr/>
            </p:nvGraphicFramePr>
            <p:xfrm>
              <a:off x="2755" y="1778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89" r:id="rId76" imgW="101424" imgH="114102" progId="Equation.DSMT4">
                      <p:embed/>
                    </p:oleObj>
                  </mc:Choice>
                  <mc:Fallback>
                    <p:oleObj r:id="rId76" imgW="101424" imgH="114102" progId="Equation.DSMT4">
                      <p:embed/>
                      <p:pic>
                        <p:nvPicPr>
                          <p:cNvPr id="0" name="Picture 6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5" y="1778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1360" name="Object 48"/>
            <p:cNvGraphicFramePr>
              <a:graphicFrameLocks noChangeAspect="1"/>
            </p:cNvGraphicFramePr>
            <p:nvPr/>
          </p:nvGraphicFramePr>
          <p:xfrm>
            <a:off x="3432" y="1626"/>
            <a:ext cx="7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90" r:id="rId78" imgW="545863" imgH="228501" progId="Equation.DSMT4">
                    <p:embed/>
                  </p:oleObj>
                </mc:Choice>
                <mc:Fallback>
                  <p:oleObj r:id="rId78" imgW="545863" imgH="228501" progId="Equation.DSMT4">
                    <p:embed/>
                    <p:pic>
                      <p:nvPicPr>
                        <p:cNvPr id="0" name="Picture 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1626"/>
                          <a:ext cx="758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1361" name="Group 49"/>
          <p:cNvGrpSpPr>
            <a:grpSpLocks noChangeAspect="1"/>
          </p:cNvGrpSpPr>
          <p:nvPr/>
        </p:nvGrpSpPr>
        <p:grpSpPr bwMode="auto">
          <a:xfrm>
            <a:off x="1812925" y="2100263"/>
            <a:ext cx="6621463" cy="3722687"/>
            <a:chOff x="0" y="0"/>
            <a:chExt cx="4171" cy="2345"/>
          </a:xfrm>
        </p:grpSpPr>
        <p:grpSp>
          <p:nvGrpSpPr>
            <p:cNvPr id="141362" name="Group 50"/>
            <p:cNvGrpSpPr>
              <a:grpSpLocks noChangeAspect="1"/>
            </p:cNvGrpSpPr>
            <p:nvPr/>
          </p:nvGrpSpPr>
          <p:grpSpPr bwMode="auto">
            <a:xfrm>
              <a:off x="0" y="0"/>
              <a:ext cx="2895" cy="2249"/>
              <a:chOff x="0" y="0"/>
              <a:chExt cx="2895" cy="2249"/>
            </a:xfrm>
          </p:grpSpPr>
          <p:graphicFrame>
            <p:nvGraphicFramePr>
              <p:cNvPr id="141363" name="Object 51"/>
              <p:cNvGraphicFramePr>
                <a:graphicFrameLocks noChangeAspect="1"/>
              </p:cNvGraphicFramePr>
              <p:nvPr/>
            </p:nvGraphicFramePr>
            <p:xfrm>
              <a:off x="1182" y="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1" r:id="rId80" imgW="101424" imgH="114102" progId="Equation.DSMT4">
                      <p:embed/>
                    </p:oleObj>
                  </mc:Choice>
                  <mc:Fallback>
                    <p:oleObj r:id="rId80" imgW="101424" imgH="114102" progId="Equation.DSMT4">
                      <p:embed/>
                      <p:pic>
                        <p:nvPicPr>
                          <p:cNvPr id="0" name="Picture 6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2" y="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4" name="Object 52"/>
              <p:cNvGraphicFramePr>
                <a:graphicFrameLocks noChangeAspect="1"/>
              </p:cNvGraphicFramePr>
              <p:nvPr/>
            </p:nvGraphicFramePr>
            <p:xfrm>
              <a:off x="1947" y="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2" r:id="rId82" imgW="101424" imgH="114102" progId="Equation.DSMT4">
                      <p:embed/>
                    </p:oleObj>
                  </mc:Choice>
                  <mc:Fallback>
                    <p:oleObj r:id="rId82" imgW="101424" imgH="114102" progId="Equation.DSMT4">
                      <p:embed/>
                      <p:pic>
                        <p:nvPicPr>
                          <p:cNvPr id="0" name="Picture 6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5" name="Object 53"/>
              <p:cNvGraphicFramePr>
                <a:graphicFrameLocks noChangeAspect="1"/>
              </p:cNvGraphicFramePr>
              <p:nvPr/>
            </p:nvGraphicFramePr>
            <p:xfrm>
              <a:off x="2375" y="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3" r:id="rId84" imgW="101424" imgH="114102" progId="Equation.DSMT4">
                      <p:embed/>
                    </p:oleObj>
                  </mc:Choice>
                  <mc:Fallback>
                    <p:oleObj r:id="rId84" imgW="101424" imgH="114102" progId="Equation.DSMT4">
                      <p:embed/>
                      <p:pic>
                        <p:nvPicPr>
                          <p:cNvPr id="0" name="Picture 6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5" y="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6" name="Object 54"/>
              <p:cNvGraphicFramePr>
                <a:graphicFrameLocks noChangeAspect="1"/>
              </p:cNvGraphicFramePr>
              <p:nvPr/>
            </p:nvGraphicFramePr>
            <p:xfrm>
              <a:off x="786" y="294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4" r:id="rId85" imgW="101424" imgH="114102" progId="Equation.DSMT4">
                      <p:embed/>
                    </p:oleObj>
                  </mc:Choice>
                  <mc:Fallback>
                    <p:oleObj r:id="rId85" imgW="101424" imgH="114102" progId="Equation.DSMT4">
                      <p:embed/>
                      <p:pic>
                        <p:nvPicPr>
                          <p:cNvPr id="0" name="Picture 6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6" y="294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7" name="Object 55"/>
              <p:cNvGraphicFramePr>
                <a:graphicFrameLocks noChangeAspect="1"/>
              </p:cNvGraphicFramePr>
              <p:nvPr/>
            </p:nvGraphicFramePr>
            <p:xfrm>
              <a:off x="1587" y="294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5" r:id="rId86" imgW="101424" imgH="114102" progId="Equation.DSMT4">
                      <p:embed/>
                    </p:oleObj>
                  </mc:Choice>
                  <mc:Fallback>
                    <p:oleObj r:id="rId86" imgW="101424" imgH="114102" progId="Equation.DSMT4">
                      <p:embed/>
                      <p:pic>
                        <p:nvPicPr>
                          <p:cNvPr id="0" name="Picture 6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7" y="294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8" name="Object 56"/>
              <p:cNvGraphicFramePr>
                <a:graphicFrameLocks noChangeAspect="1"/>
              </p:cNvGraphicFramePr>
              <p:nvPr/>
            </p:nvGraphicFramePr>
            <p:xfrm>
              <a:off x="2754" y="294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6" r:id="rId87" imgW="101424" imgH="114102" progId="Equation.DSMT4">
                      <p:embed/>
                    </p:oleObj>
                  </mc:Choice>
                  <mc:Fallback>
                    <p:oleObj r:id="rId87" imgW="101424" imgH="114102" progId="Equation.DSMT4">
                      <p:embed/>
                      <p:pic>
                        <p:nvPicPr>
                          <p:cNvPr id="0" name="Picture 6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4" y="294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69" name="Object 57"/>
              <p:cNvGraphicFramePr>
                <a:graphicFrameLocks noChangeAspect="1"/>
              </p:cNvGraphicFramePr>
              <p:nvPr/>
            </p:nvGraphicFramePr>
            <p:xfrm>
              <a:off x="390" y="574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7" r:id="rId88" imgW="101424" imgH="114102" progId="Equation.DSMT4">
                      <p:embed/>
                    </p:oleObj>
                  </mc:Choice>
                  <mc:Fallback>
                    <p:oleObj r:id="rId88" imgW="101424" imgH="114102" progId="Equation.DSMT4">
                      <p:embed/>
                      <p:pic>
                        <p:nvPicPr>
                          <p:cNvPr id="0" name="Picture 6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574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0" name="Object 58"/>
              <p:cNvGraphicFramePr>
                <a:graphicFrameLocks noChangeAspect="1"/>
              </p:cNvGraphicFramePr>
              <p:nvPr/>
            </p:nvGraphicFramePr>
            <p:xfrm>
              <a:off x="1587" y="574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8" r:id="rId89" imgW="101424" imgH="114102" progId="Equation.DSMT4">
                      <p:embed/>
                    </p:oleObj>
                  </mc:Choice>
                  <mc:Fallback>
                    <p:oleObj r:id="rId89" imgW="101424" imgH="114102" progId="Equation.DSMT4">
                      <p:embed/>
                      <p:pic>
                        <p:nvPicPr>
                          <p:cNvPr id="0" name="Picture 6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7" y="574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1" name="Object 59"/>
              <p:cNvGraphicFramePr>
                <a:graphicFrameLocks noChangeAspect="1"/>
              </p:cNvGraphicFramePr>
              <p:nvPr/>
            </p:nvGraphicFramePr>
            <p:xfrm>
              <a:off x="2754" y="574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399" r:id="rId90" imgW="101424" imgH="114102" progId="Equation.DSMT4">
                      <p:embed/>
                    </p:oleObj>
                  </mc:Choice>
                  <mc:Fallback>
                    <p:oleObj r:id="rId90" imgW="101424" imgH="114102" progId="Equation.DSMT4">
                      <p:embed/>
                      <p:pic>
                        <p:nvPicPr>
                          <p:cNvPr id="0" name="Picture 6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4" y="574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2" name="Object 60"/>
              <p:cNvGraphicFramePr>
                <a:graphicFrameLocks noChangeAspect="1"/>
              </p:cNvGraphicFramePr>
              <p:nvPr/>
            </p:nvGraphicFramePr>
            <p:xfrm>
              <a:off x="2375" y="866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0" r:id="rId91" imgW="101424" imgH="114102" progId="Equation.DSMT4">
                      <p:embed/>
                    </p:oleObj>
                  </mc:Choice>
                  <mc:Fallback>
                    <p:oleObj r:id="rId91" imgW="101424" imgH="114102" progId="Equation.DSMT4">
                      <p:embed/>
                      <p:pic>
                        <p:nvPicPr>
                          <p:cNvPr id="0" name="Picture 6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5" y="866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3" name="Object 61"/>
              <p:cNvGraphicFramePr>
                <a:graphicFrameLocks noChangeAspect="1"/>
              </p:cNvGraphicFramePr>
              <p:nvPr/>
            </p:nvGraphicFramePr>
            <p:xfrm>
              <a:off x="1947" y="866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1" r:id="rId92" imgW="101424" imgH="114102" progId="Equation.DSMT4">
                      <p:embed/>
                    </p:oleObj>
                  </mc:Choice>
                  <mc:Fallback>
                    <p:oleObj r:id="rId92" imgW="101424" imgH="114102" progId="Equation.DSMT4">
                      <p:embed/>
                      <p:pic>
                        <p:nvPicPr>
                          <p:cNvPr id="0" name="Picture 6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866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4" name="Object 62"/>
              <p:cNvGraphicFramePr>
                <a:graphicFrameLocks noChangeAspect="1"/>
              </p:cNvGraphicFramePr>
              <p:nvPr/>
            </p:nvGraphicFramePr>
            <p:xfrm>
              <a:off x="0" y="866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2" r:id="rId93" imgW="101424" imgH="114102" progId="Equation.DSMT4">
                      <p:embed/>
                    </p:oleObj>
                  </mc:Choice>
                  <mc:Fallback>
                    <p:oleObj r:id="rId93" imgW="101424" imgH="114102" progId="Equation.DSMT4">
                      <p:embed/>
                      <p:pic>
                        <p:nvPicPr>
                          <p:cNvPr id="0" name="Picture 6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66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5" name="Object 63"/>
              <p:cNvGraphicFramePr>
                <a:graphicFrameLocks noChangeAspect="1"/>
              </p:cNvGraphicFramePr>
              <p:nvPr/>
            </p:nvGraphicFramePr>
            <p:xfrm>
              <a:off x="390" y="1167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3" r:id="rId94" imgW="101424" imgH="114102" progId="Equation.DSMT4">
                      <p:embed/>
                    </p:oleObj>
                  </mc:Choice>
                  <mc:Fallback>
                    <p:oleObj r:id="rId94" imgW="101424" imgH="114102" progId="Equation.DSMT4">
                      <p:embed/>
                      <p:pic>
                        <p:nvPicPr>
                          <p:cNvPr id="0" name="Picture 6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1167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6" name="Object 64"/>
              <p:cNvGraphicFramePr>
                <a:graphicFrameLocks noChangeAspect="1"/>
              </p:cNvGraphicFramePr>
              <p:nvPr/>
            </p:nvGraphicFramePr>
            <p:xfrm>
              <a:off x="786" y="1167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4" r:id="rId95" imgW="101424" imgH="114102" progId="Equation.DSMT4">
                      <p:embed/>
                    </p:oleObj>
                  </mc:Choice>
                  <mc:Fallback>
                    <p:oleObj r:id="rId95" imgW="101424" imgH="114102" progId="Equation.DSMT4">
                      <p:embed/>
                      <p:pic>
                        <p:nvPicPr>
                          <p:cNvPr id="0" name="Picture 6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6" y="1167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7" name="Object 65"/>
              <p:cNvGraphicFramePr>
                <a:graphicFrameLocks noChangeAspect="1"/>
              </p:cNvGraphicFramePr>
              <p:nvPr/>
            </p:nvGraphicFramePr>
            <p:xfrm>
              <a:off x="2754" y="1167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5" r:id="rId96" imgW="101424" imgH="114102" progId="Equation.DSMT4">
                      <p:embed/>
                    </p:oleObj>
                  </mc:Choice>
                  <mc:Fallback>
                    <p:oleObj r:id="rId96" imgW="101424" imgH="114102" progId="Equation.DSMT4">
                      <p:embed/>
                      <p:pic>
                        <p:nvPicPr>
                          <p:cNvPr id="0" name="Picture 6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4" y="1167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8" name="Object 66"/>
              <p:cNvGraphicFramePr>
                <a:graphicFrameLocks noChangeAspect="1"/>
              </p:cNvGraphicFramePr>
              <p:nvPr/>
            </p:nvGraphicFramePr>
            <p:xfrm>
              <a:off x="0" y="1482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6" r:id="rId97" imgW="101424" imgH="114102" progId="Equation.DSMT4">
                      <p:embed/>
                    </p:oleObj>
                  </mc:Choice>
                  <mc:Fallback>
                    <p:oleObj r:id="rId97" imgW="101424" imgH="114102" progId="Equation.DSMT4">
                      <p:embed/>
                      <p:pic>
                        <p:nvPicPr>
                          <p:cNvPr id="0" name="Picture 6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482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79" name="Object 67"/>
              <p:cNvGraphicFramePr>
                <a:graphicFrameLocks noChangeAspect="1"/>
              </p:cNvGraphicFramePr>
              <p:nvPr/>
            </p:nvGraphicFramePr>
            <p:xfrm>
              <a:off x="1182" y="1482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7" r:id="rId98" imgW="101424" imgH="114102" progId="Equation.DSMT4">
                      <p:embed/>
                    </p:oleObj>
                  </mc:Choice>
                  <mc:Fallback>
                    <p:oleObj r:id="rId98" imgW="101424" imgH="114102" progId="Equation.DSMT4">
                      <p:embed/>
                      <p:pic>
                        <p:nvPicPr>
                          <p:cNvPr id="0" name="Picture 6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2" y="1482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0" name="Object 68"/>
              <p:cNvGraphicFramePr>
                <a:graphicFrameLocks noChangeAspect="1"/>
              </p:cNvGraphicFramePr>
              <p:nvPr/>
            </p:nvGraphicFramePr>
            <p:xfrm>
              <a:off x="2375" y="1482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8" r:id="rId99" imgW="101424" imgH="114102" progId="Equation.DSMT4">
                      <p:embed/>
                    </p:oleObj>
                  </mc:Choice>
                  <mc:Fallback>
                    <p:oleObj r:id="rId99" imgW="101424" imgH="114102" progId="Equation.DSMT4">
                      <p:embed/>
                      <p:pic>
                        <p:nvPicPr>
                          <p:cNvPr id="0" name="Picture 6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5" y="1482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1" name="Object 69"/>
              <p:cNvGraphicFramePr>
                <a:graphicFrameLocks noChangeAspect="1"/>
              </p:cNvGraphicFramePr>
              <p:nvPr/>
            </p:nvGraphicFramePr>
            <p:xfrm>
              <a:off x="0" y="1778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09" r:id="rId100" imgW="101424" imgH="114102" progId="Equation.DSMT4">
                      <p:embed/>
                    </p:oleObj>
                  </mc:Choice>
                  <mc:Fallback>
                    <p:oleObj r:id="rId100" imgW="101424" imgH="114102" progId="Equation.DSMT4">
                      <p:embed/>
                      <p:pic>
                        <p:nvPicPr>
                          <p:cNvPr id="0" name="Picture 6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778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2" name="Object 70"/>
              <p:cNvGraphicFramePr>
                <a:graphicFrameLocks noChangeAspect="1"/>
              </p:cNvGraphicFramePr>
              <p:nvPr/>
            </p:nvGraphicFramePr>
            <p:xfrm>
              <a:off x="1183" y="1778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10" r:id="rId101" imgW="101424" imgH="114102" progId="Equation.DSMT4">
                      <p:embed/>
                    </p:oleObj>
                  </mc:Choice>
                  <mc:Fallback>
                    <p:oleObj r:id="rId101" imgW="101424" imgH="114102" progId="Equation.DSMT4">
                      <p:embed/>
                      <p:pic>
                        <p:nvPicPr>
                          <p:cNvPr id="0" name="Picture 6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3" y="1778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3" name="Object 71"/>
              <p:cNvGraphicFramePr>
                <a:graphicFrameLocks noChangeAspect="1"/>
              </p:cNvGraphicFramePr>
              <p:nvPr/>
            </p:nvGraphicFramePr>
            <p:xfrm>
              <a:off x="1947" y="1778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11" r:id="rId102" imgW="101424" imgH="114102" progId="Equation.DSMT4">
                      <p:embed/>
                    </p:oleObj>
                  </mc:Choice>
                  <mc:Fallback>
                    <p:oleObj r:id="rId102" imgW="101424" imgH="114102" progId="Equation.DSMT4">
                      <p:embed/>
                      <p:pic>
                        <p:nvPicPr>
                          <p:cNvPr id="0" name="Picture 6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1778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4" name="Object 72"/>
              <p:cNvGraphicFramePr>
                <a:graphicFrameLocks noChangeAspect="1"/>
              </p:cNvGraphicFramePr>
              <p:nvPr/>
            </p:nvGraphicFramePr>
            <p:xfrm>
              <a:off x="390" y="209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12" r:id="rId103" imgW="101424" imgH="114102" progId="Equation.DSMT4">
                      <p:embed/>
                    </p:oleObj>
                  </mc:Choice>
                  <mc:Fallback>
                    <p:oleObj r:id="rId103" imgW="101424" imgH="114102" progId="Equation.DSMT4">
                      <p:embed/>
                      <p:pic>
                        <p:nvPicPr>
                          <p:cNvPr id="0" name="Picture 6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" y="209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5" name="Object 73"/>
              <p:cNvGraphicFramePr>
                <a:graphicFrameLocks noChangeAspect="1"/>
              </p:cNvGraphicFramePr>
              <p:nvPr/>
            </p:nvGraphicFramePr>
            <p:xfrm>
              <a:off x="786" y="209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13" r:id="rId104" imgW="101424" imgH="114102" progId="Equation.DSMT4">
                      <p:embed/>
                    </p:oleObj>
                  </mc:Choice>
                  <mc:Fallback>
                    <p:oleObj r:id="rId104" imgW="101424" imgH="114102" progId="Equation.DSMT4">
                      <p:embed/>
                      <p:pic>
                        <p:nvPicPr>
                          <p:cNvPr id="0" name="Picture 6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6" y="209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386" name="Object 74"/>
              <p:cNvGraphicFramePr>
                <a:graphicFrameLocks noChangeAspect="1"/>
              </p:cNvGraphicFramePr>
              <p:nvPr/>
            </p:nvGraphicFramePr>
            <p:xfrm>
              <a:off x="1579" y="2090"/>
              <a:ext cx="1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414" r:id="rId105" imgW="101424" imgH="114102" progId="Equation.DSMT4">
                      <p:embed/>
                    </p:oleObj>
                  </mc:Choice>
                  <mc:Fallback>
                    <p:oleObj r:id="rId105" imgW="101424" imgH="114102" progId="Equation.DSMT4">
                      <p:embed/>
                      <p:pic>
                        <p:nvPicPr>
                          <p:cNvPr id="0" name="Picture 6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9" y="2090"/>
                            <a:ext cx="141" cy="1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1387" name="Object 75"/>
            <p:cNvGraphicFramePr>
              <a:graphicFrameLocks noChangeAspect="1"/>
            </p:cNvGraphicFramePr>
            <p:nvPr/>
          </p:nvGraphicFramePr>
          <p:xfrm>
            <a:off x="3448" y="2027"/>
            <a:ext cx="72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415" r:id="rId106" imgW="520474" imgH="228501" progId="Equation.DSMT4">
                    <p:embed/>
                  </p:oleObj>
                </mc:Choice>
                <mc:Fallback>
                  <p:oleObj r:id="rId106" imgW="520474" imgH="228501" progId="Equation.DSMT4">
                    <p:embed/>
                    <p:pic>
                      <p:nvPicPr>
                        <p:cNvPr id="0" name="Picture 6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027"/>
                          <a:ext cx="723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89" name="Object 77"/>
          <p:cNvGraphicFramePr>
            <a:graphicFrameLocks noChangeAspect="1"/>
          </p:cNvGraphicFramePr>
          <p:nvPr/>
        </p:nvGraphicFramePr>
        <p:xfrm>
          <a:off x="6742113" y="1914525"/>
          <a:ext cx="2328862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16" r:id="rId108" imgW="1360811" imgH="1057613" progId="Visio.Drawing.11">
                  <p:embed/>
                </p:oleObj>
              </mc:Choice>
              <mc:Fallback>
                <p:oleObj r:id="rId108" imgW="1360811" imgH="1057613" progId="Visio.Drawing.11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1914525"/>
                        <a:ext cx="2328862" cy="1795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>
                <a:solidFill>
                  <a:srgbClr val="FF0000"/>
                </a:solidFill>
              </a:rPr>
              <a:t>练习</a:t>
            </a:r>
            <a:r>
              <a:rPr lang="zh-CN" altLang="zh-CN" sz="2800" dirty="0"/>
              <a:t>：求二元对称信道三次扩展信道的信道</a:t>
            </a:r>
            <a:r>
              <a:rPr lang="zh-CN" altLang="zh-CN" sz="2800" dirty="0" smtClean="0"/>
              <a:t>矩阵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40" name="Group 4"/>
          <p:cNvGrpSpPr>
            <a:grpSpLocks/>
          </p:cNvGrpSpPr>
          <p:nvPr/>
        </p:nvGrpSpPr>
        <p:grpSpPr bwMode="auto">
          <a:xfrm>
            <a:off x="236538" y="1227138"/>
            <a:ext cx="8943975" cy="1846262"/>
            <a:chOff x="0" y="0"/>
            <a:chExt cx="5634" cy="1163"/>
          </a:xfrm>
        </p:grpSpPr>
        <p:sp>
          <p:nvSpPr>
            <p:cNvPr id="142341" name="Rectangle 5"/>
            <p:cNvSpPr>
              <a:spLocks noChangeArrowheads="1"/>
            </p:cNvSpPr>
            <p:nvPr/>
          </p:nvSpPr>
          <p:spPr bwMode="auto">
            <a:xfrm>
              <a:off x="658" y="0"/>
              <a:ext cx="497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若离散无记忆信道的输入和输出分别是</a:t>
              </a:r>
              <a:r>
                <a:rPr lang="zh-CN" altLang="zh-CN" sz="2800" b="1" i="1" dirty="0">
                  <a:latin typeface="Century Schoolbook" pitchFamily="18" charset="0"/>
                  <a:ea typeface="+mj-ea"/>
                </a:rPr>
                <a:t>N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长序列，则平均互信息量满足：</a:t>
              </a:r>
            </a:p>
          </p:txBody>
        </p:sp>
        <p:sp>
          <p:nvSpPr>
            <p:cNvPr id="142342" name="Rectangle 6"/>
            <p:cNvSpPr>
              <a:spLocks noChangeArrowheads="1"/>
            </p:cNvSpPr>
            <p:nvPr/>
          </p:nvSpPr>
          <p:spPr bwMode="auto">
            <a:xfrm>
              <a:off x="0" y="112"/>
              <a:ext cx="1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定理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graphicFrame>
          <p:nvGraphicFramePr>
            <p:cNvPr id="142343" name="Object 7"/>
            <p:cNvGraphicFramePr>
              <a:graphicFrameLocks noChangeAspect="1"/>
            </p:cNvGraphicFramePr>
            <p:nvPr/>
          </p:nvGraphicFramePr>
          <p:xfrm>
            <a:off x="763" y="567"/>
            <a:ext cx="3599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78" r:id="rId3" imgW="2602370" imgH="431613" progId="Equation.DSMT4">
                    <p:embed/>
                  </p:oleObj>
                </mc:Choice>
                <mc:Fallback>
                  <p:oleObj r:id="rId3" imgW="2602370" imgH="431613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567"/>
                          <a:ext cx="3599" cy="5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236538" y="3043238"/>
            <a:ext cx="2665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证明：</a:t>
            </a:r>
          </a:p>
        </p:txBody>
      </p:sp>
      <p:grpSp>
        <p:nvGrpSpPr>
          <p:cNvPr id="142345" name="Group 9"/>
          <p:cNvGrpSpPr>
            <a:grpSpLocks noChangeAspect="1"/>
          </p:cNvGrpSpPr>
          <p:nvPr/>
        </p:nvGrpSpPr>
        <p:grpSpPr bwMode="auto">
          <a:xfrm>
            <a:off x="1352550" y="3136900"/>
            <a:ext cx="7429500" cy="939800"/>
            <a:chOff x="0" y="0"/>
            <a:chExt cx="4680" cy="592"/>
          </a:xfrm>
        </p:grpSpPr>
        <p:graphicFrame>
          <p:nvGraphicFramePr>
            <p:cNvPr id="142346" name="Object 10"/>
            <p:cNvGraphicFramePr>
              <a:graphicFrameLocks noChangeAspect="1"/>
            </p:cNvGraphicFramePr>
            <p:nvPr/>
          </p:nvGraphicFramePr>
          <p:xfrm>
            <a:off x="0" y="0"/>
            <a:ext cx="35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79" r:id="rId5" imgW="2844800" imgH="228600" progId="Equation.DSMT4">
                    <p:embed/>
                  </p:oleObj>
                </mc:Choice>
                <mc:Fallback>
                  <p:oleObj r:id="rId5" imgW="2844800" imgH="2286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586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7" name="Object 11"/>
            <p:cNvGraphicFramePr>
              <a:graphicFrameLocks noChangeAspect="1"/>
            </p:cNvGraphicFramePr>
            <p:nvPr/>
          </p:nvGraphicFramePr>
          <p:xfrm>
            <a:off x="2456" y="304"/>
            <a:ext cx="2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80" r:id="rId7" imgW="1765300" imgH="228600" progId="Equation.DSMT4">
                    <p:embed/>
                  </p:oleObj>
                </mc:Choice>
                <mc:Fallback>
                  <p:oleObj r:id="rId7" imgW="1765300" imgH="2286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" y="304"/>
                          <a:ext cx="2224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48" name="Group 12"/>
          <p:cNvGrpSpPr>
            <a:grpSpLocks noChangeAspect="1"/>
          </p:cNvGrpSpPr>
          <p:nvPr/>
        </p:nvGrpSpPr>
        <p:grpSpPr bwMode="auto">
          <a:xfrm>
            <a:off x="3386138" y="4256088"/>
            <a:ext cx="5605462" cy="458787"/>
            <a:chOff x="0" y="0"/>
            <a:chExt cx="3531" cy="289"/>
          </a:xfrm>
        </p:grpSpPr>
        <p:graphicFrame>
          <p:nvGraphicFramePr>
            <p:cNvPr id="142349" name="Object 13"/>
            <p:cNvGraphicFramePr>
              <a:graphicFrameLocks noChangeAspect="1"/>
            </p:cNvGraphicFramePr>
            <p:nvPr/>
          </p:nvGraphicFramePr>
          <p:xfrm>
            <a:off x="0" y="0"/>
            <a:ext cx="7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81" r:id="rId9" imgW="558800" imgH="228600" progId="Equation.DSMT4">
                    <p:embed/>
                  </p:oleObj>
                </mc:Choice>
                <mc:Fallback>
                  <p:oleObj r:id="rId9" imgW="558800" imgH="2286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04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50" name="Object 14"/>
            <p:cNvGraphicFramePr>
              <a:graphicFrameLocks noChangeAspect="1"/>
            </p:cNvGraphicFramePr>
            <p:nvPr/>
          </p:nvGraphicFramePr>
          <p:xfrm>
            <a:off x="657" y="1"/>
            <a:ext cx="10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82" r:id="rId11" imgW="799753" imgH="228501" progId="Equation.DSMT4">
                    <p:embed/>
                  </p:oleObj>
                </mc:Choice>
                <mc:Fallback>
                  <p:oleObj r:id="rId11" imgW="799753" imgH="228501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"/>
                          <a:ext cx="1008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51" name="Object 15"/>
            <p:cNvGraphicFramePr>
              <a:graphicFrameLocks noChangeAspect="1"/>
            </p:cNvGraphicFramePr>
            <p:nvPr/>
          </p:nvGraphicFramePr>
          <p:xfrm>
            <a:off x="1611" y="1"/>
            <a:ext cx="19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83" r:id="rId13" imgW="1524000" imgH="228600" progId="Equation.DSMT4">
                    <p:embed/>
                  </p:oleObj>
                </mc:Choice>
                <mc:Fallback>
                  <p:oleObj r:id="rId13" imgW="1524000" imgH="2286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1"/>
                          <a:ext cx="1920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52" name="Group 16"/>
          <p:cNvGrpSpPr>
            <a:grpSpLocks noChangeAspect="1"/>
          </p:cNvGrpSpPr>
          <p:nvPr/>
        </p:nvGrpSpPr>
        <p:grpSpPr bwMode="auto">
          <a:xfrm>
            <a:off x="3159125" y="4640263"/>
            <a:ext cx="5437188" cy="863600"/>
            <a:chOff x="0" y="0"/>
            <a:chExt cx="3425" cy="544"/>
          </a:xfrm>
        </p:grpSpPr>
        <p:graphicFrame>
          <p:nvGraphicFramePr>
            <p:cNvPr id="142353" name="Object 17"/>
            <p:cNvGraphicFramePr>
              <a:graphicFrameLocks noChangeAspect="1"/>
            </p:cNvGraphicFramePr>
            <p:nvPr/>
          </p:nvGraphicFramePr>
          <p:xfrm>
            <a:off x="0" y="135"/>
            <a:ext cx="2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84" r:id="rId15" imgW="1968500" imgH="228600" progId="Equation.DSMT4">
                    <p:embed/>
                  </p:oleObj>
                </mc:Choice>
                <mc:Fallback>
                  <p:oleObj r:id="rId15" imgW="1968500" imgH="2286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5"/>
                          <a:ext cx="2480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54" name="Object 18"/>
            <p:cNvGraphicFramePr>
              <a:graphicFrameLocks noChangeAspect="1"/>
            </p:cNvGraphicFramePr>
            <p:nvPr/>
          </p:nvGraphicFramePr>
          <p:xfrm>
            <a:off x="2465" y="0"/>
            <a:ext cx="96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85" r:id="rId17" imgW="761669" imgH="431613" progId="Equation.DSMT4">
                    <p:embed/>
                  </p:oleObj>
                </mc:Choice>
                <mc:Fallback>
                  <p:oleObj r:id="rId17" imgW="761669" imgH="431613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5" y="0"/>
                          <a:ext cx="960" cy="5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311150" y="5303838"/>
            <a:ext cx="5822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solidFill>
                  <a:srgbClr val="FF0000"/>
                </a:solidFill>
                <a:latin typeface="Century Schoolbook" pitchFamily="18" charset="0"/>
                <a:ea typeface="+mj-ea"/>
              </a:rPr>
              <a:t>问题</a:t>
            </a:r>
            <a:r>
              <a:rPr lang="zh-CN" sz="2800" b="1">
                <a:latin typeface="Century Schoolbook" pitchFamily="18" charset="0"/>
                <a:ea typeface="+mj-ea"/>
              </a:rPr>
              <a:t>：上式何时取等号？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311150" y="5788025"/>
            <a:ext cx="87253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回答</a:t>
            </a:r>
            <a:r>
              <a:rPr lang="zh-CN" sz="2800" b="1" dirty="0">
                <a:latin typeface="Century Schoolbook" pitchFamily="18" charset="0"/>
                <a:ea typeface="+mj-ea"/>
              </a:rPr>
              <a:t>：</a:t>
            </a:r>
            <a:r>
              <a:rPr lang="zh-CN" altLang="zh-CN" sz="2800" b="1" i="1" dirty="0">
                <a:latin typeface="Century Schoolbook" pitchFamily="18" charset="0"/>
                <a:ea typeface="+mj-ea"/>
              </a:rPr>
              <a:t>N</a:t>
            </a:r>
            <a:r>
              <a:rPr lang="zh-CN" sz="2800" b="1" dirty="0">
                <a:latin typeface="Century Schoolbook" pitchFamily="18" charset="0"/>
                <a:ea typeface="+mj-ea"/>
              </a:rPr>
              <a:t>个时刻的输出符号统计独立时。</a:t>
            </a:r>
          </a:p>
        </p:txBody>
      </p:sp>
      <p:grpSp>
        <p:nvGrpSpPr>
          <p:cNvPr id="142357" name="Group 21"/>
          <p:cNvGrpSpPr>
            <a:grpSpLocks/>
          </p:cNvGrpSpPr>
          <p:nvPr/>
        </p:nvGrpSpPr>
        <p:grpSpPr bwMode="auto">
          <a:xfrm>
            <a:off x="236538" y="3792538"/>
            <a:ext cx="3346450" cy="906462"/>
            <a:chOff x="0" y="0"/>
            <a:chExt cx="2108" cy="571"/>
          </a:xfrm>
        </p:grpSpPr>
        <p:graphicFrame>
          <p:nvGraphicFramePr>
            <p:cNvPr id="142358" name="Object 22"/>
            <p:cNvGraphicFramePr>
              <a:graphicFrameLocks noChangeAspect="1"/>
            </p:cNvGraphicFramePr>
            <p:nvPr/>
          </p:nvGraphicFramePr>
          <p:xfrm>
            <a:off x="695" y="283"/>
            <a:ext cx="13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86" r:id="rId19" imgW="1054100" imgH="228600" progId="Equation.DSMT4">
                    <p:embed/>
                  </p:oleObj>
                </mc:Choice>
                <mc:Fallback>
                  <p:oleObj r:id="rId19" imgW="1054100" imgH="2286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283"/>
                          <a:ext cx="1328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9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1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其中第一项：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 smtClean="0"/>
              <a:t>3.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.2 离散无记忆信道N次扩展信道的信道容量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 autoUpdateAnimBg="0"/>
      <p:bldP spid="142355" grpId="0" autoUpdateAnimBg="0"/>
      <p:bldP spid="1423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33363" y="260648"/>
            <a:ext cx="5097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 dirty="0">
                <a:latin typeface="+mj-ea"/>
                <a:ea typeface="+mj-ea"/>
              </a:rPr>
              <a:t>再看第二项：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654050" y="1308100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30" r:id="rId3" imgW="1905000" imgH="228600" progId="Equation.DSMT4">
                  <p:embed/>
                </p:oleObj>
              </mc:Choice>
              <mc:Fallback>
                <p:oleObj r:id="rId3" imgW="1905000" imgH="2286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308100"/>
                        <a:ext cx="38100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64" name="Group 4"/>
          <p:cNvGrpSpPr>
            <a:grpSpLocks noChangeAspect="1"/>
          </p:cNvGrpSpPr>
          <p:nvPr/>
        </p:nvGrpSpPr>
        <p:grpSpPr bwMode="auto">
          <a:xfrm>
            <a:off x="1050925" y="1308100"/>
            <a:ext cx="7735888" cy="1033463"/>
            <a:chOff x="0" y="0"/>
            <a:chExt cx="4873" cy="651"/>
          </a:xfrm>
        </p:grpSpPr>
        <p:graphicFrame>
          <p:nvGraphicFramePr>
            <p:cNvPr id="143365" name="Object 5"/>
            <p:cNvGraphicFramePr>
              <a:graphicFrameLocks noChangeAspect="1"/>
            </p:cNvGraphicFramePr>
            <p:nvPr/>
          </p:nvGraphicFramePr>
          <p:xfrm>
            <a:off x="0" y="362"/>
            <a:ext cx="19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931" r:id="rId5" imgW="1536700" imgH="228600" progId="Equation.DSMT4">
                    <p:embed/>
                  </p:oleObj>
                </mc:Choice>
                <mc:Fallback>
                  <p:oleObj r:id="rId5" imgW="1536700" imgH="2286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62"/>
                          <a:ext cx="1936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6" name="Object 6"/>
            <p:cNvGraphicFramePr>
              <a:graphicFrameLocks noChangeAspect="1"/>
            </p:cNvGraphicFramePr>
            <p:nvPr/>
          </p:nvGraphicFramePr>
          <p:xfrm>
            <a:off x="1913" y="363"/>
            <a:ext cx="2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932" r:id="rId7" imgW="2349500" imgH="228600" progId="Equation.DSMT4">
                    <p:embed/>
                  </p:oleObj>
                </mc:Choice>
                <mc:Fallback>
                  <p:oleObj r:id="rId7" imgW="2349500" imgH="2286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363"/>
                          <a:ext cx="2960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67" name="Object 7"/>
            <p:cNvGraphicFramePr>
              <a:graphicFrameLocks noChangeAspect="1"/>
            </p:cNvGraphicFramePr>
            <p:nvPr/>
          </p:nvGraphicFramePr>
          <p:xfrm>
            <a:off x="2154" y="0"/>
            <a:ext cx="17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933" r:id="rId9" imgW="1409700" imgH="228600" progId="Equation.DSMT4">
                    <p:embed/>
                  </p:oleObj>
                </mc:Choice>
                <mc:Fallback>
                  <p:oleObj r:id="rId9" imgW="1409700" imgH="22860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0"/>
                          <a:ext cx="1775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368" name="Group 8"/>
          <p:cNvGrpSpPr>
            <a:grpSpLocks/>
          </p:cNvGrpSpPr>
          <p:nvPr/>
        </p:nvGrpSpPr>
        <p:grpSpPr bwMode="auto">
          <a:xfrm>
            <a:off x="666750" y="1739900"/>
            <a:ext cx="6292850" cy="1322388"/>
            <a:chOff x="0" y="0"/>
            <a:chExt cx="3964" cy="833"/>
          </a:xfrm>
        </p:grpSpPr>
        <p:graphicFrame>
          <p:nvGraphicFramePr>
            <p:cNvPr id="143369" name="Object 9"/>
            <p:cNvGraphicFramePr>
              <a:graphicFrameLocks noChangeAspect="1"/>
            </p:cNvGraphicFramePr>
            <p:nvPr/>
          </p:nvGraphicFramePr>
          <p:xfrm>
            <a:off x="0" y="545"/>
            <a:ext cx="161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934" r:id="rId11" imgW="1282700" imgH="228600" progId="Equation.DSMT4">
                    <p:embed/>
                  </p:oleObj>
                </mc:Choice>
                <mc:Fallback>
                  <p:oleObj r:id="rId11" imgW="1282700" imgH="2286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45"/>
                          <a:ext cx="1615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>
              <a:off x="2436" y="0"/>
              <a:ext cx="152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>
              <a:off x="13" y="825"/>
              <a:ext cx="158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43372" name="Object 12"/>
          <p:cNvGraphicFramePr>
            <a:graphicFrameLocks noChangeAspect="1"/>
          </p:cNvGraphicFramePr>
          <p:nvPr/>
        </p:nvGraphicFramePr>
        <p:xfrm>
          <a:off x="758825" y="3076575"/>
          <a:ext cx="7439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35" r:id="rId13" imgW="3721100" imgH="457200" progId="Equation.DSMT4">
                  <p:embed/>
                </p:oleObj>
              </mc:Choice>
              <mc:Fallback>
                <p:oleObj r:id="rId13" imgW="3721100" imgH="457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076575"/>
                        <a:ext cx="7439025" cy="91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73" name="Group 13"/>
          <p:cNvGrpSpPr>
            <a:grpSpLocks/>
          </p:cNvGrpSpPr>
          <p:nvPr/>
        </p:nvGrpSpPr>
        <p:grpSpPr bwMode="auto">
          <a:xfrm>
            <a:off x="758825" y="3887788"/>
            <a:ext cx="8277225" cy="914400"/>
            <a:chOff x="0" y="0"/>
            <a:chExt cx="5214" cy="576"/>
          </a:xfrm>
        </p:grpSpPr>
        <p:graphicFrame>
          <p:nvGraphicFramePr>
            <p:cNvPr id="143374" name="Object 14"/>
            <p:cNvGraphicFramePr>
              <a:graphicFrameLocks noChangeAspect="1"/>
            </p:cNvGraphicFramePr>
            <p:nvPr/>
          </p:nvGraphicFramePr>
          <p:xfrm>
            <a:off x="0" y="0"/>
            <a:ext cx="398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936" r:id="rId15" imgW="3162300" imgH="457200" progId="Equation.DSMT4">
                    <p:embed/>
                  </p:oleObj>
                </mc:Choice>
                <mc:Fallback>
                  <p:oleObj r:id="rId15" imgW="3162300" imgH="45720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982" cy="57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75" name="Rectangle 15"/>
            <p:cNvSpPr>
              <a:spLocks noChangeArrowheads="1"/>
            </p:cNvSpPr>
            <p:nvPr/>
          </p:nvSpPr>
          <p:spPr bwMode="auto">
            <a:xfrm>
              <a:off x="3800" y="84"/>
              <a:ext cx="14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3200" b="1" dirty="0">
                  <a:latin typeface="+mj-ea"/>
                  <a:ea typeface="+mj-ea"/>
                </a:rPr>
                <a:t>【</a:t>
              </a:r>
              <a:r>
                <a:rPr lang="zh-CN" sz="3200" b="1" dirty="0">
                  <a:latin typeface="+mj-ea"/>
                  <a:ea typeface="+mj-ea"/>
                </a:rPr>
                <a:t>无记忆性</a:t>
              </a:r>
              <a:r>
                <a:rPr lang="zh-CN" altLang="zh-CN" sz="3200" b="1" dirty="0">
                  <a:latin typeface="+mj-ea"/>
                  <a:ea typeface="+mj-ea"/>
                </a:rPr>
                <a:t>】</a:t>
              </a:r>
            </a:p>
          </p:txBody>
        </p:sp>
      </p:grpSp>
      <p:graphicFrame>
        <p:nvGraphicFramePr>
          <p:cNvPr id="143376" name="Object 16"/>
          <p:cNvGraphicFramePr>
            <a:graphicFrameLocks noChangeAspect="1"/>
          </p:cNvGraphicFramePr>
          <p:nvPr/>
        </p:nvGraphicFramePr>
        <p:xfrm>
          <a:off x="733425" y="4697413"/>
          <a:ext cx="6296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37" r:id="rId17" imgW="3149600" imgH="457200" progId="Equation.DSMT4">
                  <p:embed/>
                </p:oleObj>
              </mc:Choice>
              <mc:Fallback>
                <p:oleObj r:id="rId17" imgW="3149600" imgH="4572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697413"/>
                        <a:ext cx="6296025" cy="91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/>
        </p:nvGraphicFramePr>
        <p:xfrm>
          <a:off x="733425" y="5507038"/>
          <a:ext cx="4240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38" r:id="rId19" imgW="2120900" imgH="457200" progId="Equation.DSMT4">
                  <p:embed/>
                </p:oleObj>
              </mc:Choice>
              <mc:Fallback>
                <p:oleObj r:id="rId19" imgW="2120900" imgH="4572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5507038"/>
                        <a:ext cx="4240213" cy="91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/>
          <p:cNvGraphicFramePr>
            <a:graphicFrameLocks noChangeAspect="1"/>
          </p:cNvGraphicFramePr>
          <p:nvPr/>
        </p:nvGraphicFramePr>
        <p:xfrm>
          <a:off x="4989513" y="5762625"/>
          <a:ext cx="1598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39" r:id="rId21" imgW="799753" imgH="228501" progId="Equation.DSMT4">
                  <p:embed/>
                </p:oleObj>
              </mc:Choice>
              <mc:Fallback>
                <p:oleObj r:id="rId21" imgW="799753" imgH="228501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5762625"/>
                        <a:ext cx="1598612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233363" y="554038"/>
            <a:ext cx="5097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+mj-ea"/>
                <a:ea typeface="+mj-ea"/>
              </a:rPr>
              <a:t>类似地，可证明：</a:t>
            </a:r>
          </a:p>
        </p:txBody>
      </p:sp>
      <p:grpSp>
        <p:nvGrpSpPr>
          <p:cNvPr id="144388" name="Group 4"/>
          <p:cNvGrpSpPr>
            <a:grpSpLocks/>
          </p:cNvGrpSpPr>
          <p:nvPr/>
        </p:nvGrpSpPr>
        <p:grpSpPr bwMode="auto">
          <a:xfrm>
            <a:off x="1250950" y="1196975"/>
            <a:ext cx="5891213" cy="1812925"/>
            <a:chOff x="0" y="0"/>
            <a:chExt cx="3711" cy="1142"/>
          </a:xfrm>
        </p:grpSpPr>
        <p:graphicFrame>
          <p:nvGraphicFramePr>
            <p:cNvPr id="144389" name="Object 5"/>
            <p:cNvGraphicFramePr>
              <a:graphicFrameLocks noChangeAspect="1"/>
            </p:cNvGraphicFramePr>
            <p:nvPr/>
          </p:nvGraphicFramePr>
          <p:xfrm>
            <a:off x="234" y="0"/>
            <a:ext cx="28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926" r:id="rId3" imgW="2222500" imgH="228600" progId="Equation.DSMT4">
                    <p:embed/>
                  </p:oleObj>
                </mc:Choice>
                <mc:Fallback>
                  <p:oleObj r:id="rId3" imgW="2222500" imgH="2286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" y="0"/>
                          <a:ext cx="2800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390" name="Object 6"/>
            <p:cNvGraphicFramePr>
              <a:graphicFrameLocks noChangeAspect="1"/>
            </p:cNvGraphicFramePr>
            <p:nvPr/>
          </p:nvGraphicFramePr>
          <p:xfrm>
            <a:off x="0" y="494"/>
            <a:ext cx="37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927" r:id="rId5" imgW="2946400" imgH="228600" progId="Equation.DSMT4">
                    <p:embed/>
                  </p:oleObj>
                </mc:Choice>
                <mc:Fallback>
                  <p:oleObj r:id="rId5" imgW="2946400" imgH="2286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94"/>
                          <a:ext cx="3711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1" name="Text Box 7"/>
            <p:cNvSpPr txBox="1">
              <a:spLocks noChangeArrowheads="1"/>
            </p:cNvSpPr>
            <p:nvPr/>
          </p:nvSpPr>
          <p:spPr bwMode="auto">
            <a:xfrm>
              <a:off x="1432" y="246"/>
              <a:ext cx="388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+mj-ea"/>
                  <a:ea typeface="+mj-ea"/>
                </a:rPr>
                <a:t>…</a:t>
              </a:r>
            </a:p>
          </p:txBody>
        </p:sp>
      </p:grpSp>
      <p:graphicFrame>
        <p:nvGraphicFramePr>
          <p:cNvPr id="144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46265"/>
              </p:ext>
            </p:extLst>
          </p:nvPr>
        </p:nvGraphicFramePr>
        <p:xfrm>
          <a:off x="1136650" y="2527300"/>
          <a:ext cx="586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28" r:id="rId7" imgW="2932427" imgH="431613" progId="Equation.DSMT4">
                  <p:embed/>
                </p:oleObj>
              </mc:Choice>
              <mc:Fallback>
                <p:oleObj r:id="rId7" imgW="2932427" imgH="431613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527300"/>
                        <a:ext cx="5867400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33363" y="3400425"/>
            <a:ext cx="6380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latin typeface="+mj-ea"/>
                <a:ea typeface="+mj-ea"/>
              </a:rPr>
              <a:t>代入前面得到的第一项，有：</a:t>
            </a:r>
          </a:p>
        </p:txBody>
      </p:sp>
      <p:grpSp>
        <p:nvGrpSpPr>
          <p:cNvPr id="144396" name="Group 12"/>
          <p:cNvGrpSpPr>
            <a:grpSpLocks noChangeAspect="1"/>
          </p:cNvGrpSpPr>
          <p:nvPr/>
        </p:nvGrpSpPr>
        <p:grpSpPr bwMode="auto">
          <a:xfrm>
            <a:off x="1073150" y="4076700"/>
            <a:ext cx="7429500" cy="1525588"/>
            <a:chOff x="0" y="0"/>
            <a:chExt cx="4680" cy="961"/>
          </a:xfrm>
        </p:grpSpPr>
        <p:grpSp>
          <p:nvGrpSpPr>
            <p:cNvPr id="144397" name="Group 13"/>
            <p:cNvGrpSpPr>
              <a:grpSpLocks noChangeAspect="1"/>
            </p:cNvGrpSpPr>
            <p:nvPr/>
          </p:nvGrpSpPr>
          <p:grpSpPr bwMode="auto">
            <a:xfrm>
              <a:off x="0" y="0"/>
              <a:ext cx="4680" cy="961"/>
              <a:chOff x="0" y="0"/>
              <a:chExt cx="4680" cy="961"/>
            </a:xfrm>
          </p:grpSpPr>
          <p:grpSp>
            <p:nvGrpSpPr>
              <p:cNvPr id="144398" name="Group 14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4680" cy="592"/>
                <a:chOff x="0" y="0"/>
                <a:chExt cx="4680" cy="592"/>
              </a:xfrm>
            </p:grpSpPr>
            <p:graphicFrame>
              <p:nvGraphicFramePr>
                <p:cNvPr id="144399" name="Object 15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358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0929" r:id="rId9" imgW="2844800" imgH="228600" progId="Equation.DSMT4">
                        <p:embed/>
                      </p:oleObj>
                    </mc:Choice>
                    <mc:Fallback>
                      <p:oleObj r:id="rId9" imgW="2844800" imgH="228600" progId="Equation.DSMT4">
                        <p:embed/>
                        <p:pic>
                          <p:nvPicPr>
                            <p:cNvPr id="0" name="Picture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3586" cy="288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4400" name="Object 16"/>
                <p:cNvGraphicFramePr>
                  <a:graphicFrameLocks noChangeAspect="1"/>
                </p:cNvGraphicFramePr>
                <p:nvPr/>
              </p:nvGraphicFramePr>
              <p:xfrm>
                <a:off x="2456" y="304"/>
                <a:ext cx="222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0930" r:id="rId11" imgW="1765300" imgH="228600" progId="Equation.DSMT4">
                        <p:embed/>
                      </p:oleObj>
                    </mc:Choice>
                    <mc:Fallback>
                      <p:oleObj r:id="rId11" imgW="1765300" imgH="228600" progId="Equation.DSMT4">
                        <p:embed/>
                        <p:pic>
                          <p:nvPicPr>
                            <p:cNvPr id="0" name="Picture 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56" y="304"/>
                              <a:ext cx="2224" cy="288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44401" name="Object 17"/>
              <p:cNvGraphicFramePr>
                <a:graphicFrameLocks noChangeAspect="1"/>
              </p:cNvGraphicFramePr>
              <p:nvPr/>
            </p:nvGraphicFramePr>
            <p:xfrm>
              <a:off x="0" y="417"/>
              <a:ext cx="1104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0931" r:id="rId13" imgW="875920" imgH="431613" progId="Equation.DSMT4">
                      <p:embed/>
                    </p:oleObj>
                  </mc:Choice>
                  <mc:Fallback>
                    <p:oleObj r:id="rId13" imgW="875920" imgH="431613" progId="Equation.DSMT4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17"/>
                            <a:ext cx="1104" cy="54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4402" name="Object 18"/>
            <p:cNvGraphicFramePr>
              <a:graphicFrameLocks noChangeAspect="1"/>
            </p:cNvGraphicFramePr>
            <p:nvPr/>
          </p:nvGraphicFramePr>
          <p:xfrm>
            <a:off x="1060" y="417"/>
            <a:ext cx="112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932" r:id="rId15" imgW="888614" imgH="431613" progId="Equation.DSMT4">
                    <p:embed/>
                  </p:oleObj>
                </mc:Choice>
                <mc:Fallback>
                  <p:oleObj r:id="rId15" imgW="888614" imgH="431613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417"/>
                          <a:ext cx="1120" cy="5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70733"/>
              </p:ext>
            </p:extLst>
          </p:nvPr>
        </p:nvGraphicFramePr>
        <p:xfrm>
          <a:off x="1062038" y="5527675"/>
          <a:ext cx="332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33" r:id="rId17" imgW="1662978" imgH="431613" progId="Equation.DSMT4">
                  <p:embed/>
                </p:oleObj>
              </mc:Choice>
              <mc:Fallback>
                <p:oleObj r:id="rId17" imgW="1662978" imgH="431613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527675"/>
                        <a:ext cx="3327400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266493"/>
              </p:ext>
            </p:extLst>
          </p:nvPr>
        </p:nvGraphicFramePr>
        <p:xfrm>
          <a:off x="4365625" y="5527675"/>
          <a:ext cx="190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34" r:id="rId19" imgW="952087" imgH="431613" progId="Equation.DSMT4">
                  <p:embed/>
                </p:oleObj>
              </mc:Choice>
              <mc:Fallback>
                <p:oleObj r:id="rId19" imgW="952087" imgH="431613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527675"/>
                        <a:ext cx="1905000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79726"/>
              </p:ext>
            </p:extLst>
          </p:nvPr>
        </p:nvGraphicFramePr>
        <p:xfrm>
          <a:off x="1417638" y="558800"/>
          <a:ext cx="52022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54" r:id="rId3" imgW="2602370" imgH="431613" progId="Equation.DSMT4">
                  <p:embed/>
                </p:oleObj>
              </mc:Choice>
              <mc:Fallback>
                <p:oleObj r:id="rId3" imgW="2602370" imgH="431613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58800"/>
                        <a:ext cx="5202237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14325" y="1722438"/>
            <a:ext cx="19494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solidFill>
                  <a:srgbClr val="0000FF"/>
                </a:solidFill>
                <a:latin typeface="Century Schoolbook" pitchFamily="18" charset="0"/>
                <a:ea typeface="+mj-ea"/>
              </a:rPr>
              <a:t>物理</a:t>
            </a:r>
          </a:p>
          <a:p>
            <a:r>
              <a:rPr lang="zh-CN" sz="2800" b="1">
                <a:solidFill>
                  <a:srgbClr val="0000FF"/>
                </a:solidFill>
                <a:latin typeface="Century Schoolbook" pitchFamily="18" charset="0"/>
                <a:ea typeface="+mj-ea"/>
              </a:rPr>
              <a:t>意义</a:t>
            </a:r>
            <a:r>
              <a:rPr lang="zh-CN" sz="2800" b="1">
                <a:latin typeface="Century Schoolbook" pitchFamily="18" charset="0"/>
                <a:ea typeface="+mj-ea"/>
              </a:rPr>
              <a:t>：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1431925" y="1570038"/>
            <a:ext cx="89090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对于离散无记忆信道的</a:t>
            </a:r>
            <a:r>
              <a:rPr lang="zh-CN" altLang="zh-CN" sz="2800" b="1" i="1">
                <a:latin typeface="Century Schoolbook" pitchFamily="18" charset="0"/>
                <a:ea typeface="+mj-ea"/>
              </a:rPr>
              <a:t>N</a:t>
            </a:r>
            <a:r>
              <a:rPr lang="zh-CN" sz="2800" b="1">
                <a:latin typeface="Century Schoolbook" pitchFamily="18" charset="0"/>
                <a:ea typeface="+mj-ea"/>
              </a:rPr>
              <a:t>次扩展信道，其总体</a:t>
            </a:r>
          </a:p>
          <a:p>
            <a:r>
              <a:rPr lang="zh-CN" sz="2800" b="1">
                <a:latin typeface="Century Schoolbook" pitchFamily="18" charset="0"/>
                <a:ea typeface="+mj-ea"/>
              </a:rPr>
              <a:t>的平均互信息量不大于各时刻单符号对应的平</a:t>
            </a:r>
          </a:p>
          <a:p>
            <a:r>
              <a:rPr lang="zh-CN" sz="2800" b="1">
                <a:latin typeface="Century Schoolbook" pitchFamily="18" charset="0"/>
                <a:ea typeface="+mj-ea"/>
              </a:rPr>
              <a:t>均互信息量之和。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311150" y="3055938"/>
            <a:ext cx="8653338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问题</a:t>
            </a:r>
            <a:r>
              <a:rPr lang="zh-CN" sz="2800" b="1" dirty="0">
                <a:latin typeface="Century Schoolbook" pitchFamily="18" charset="0"/>
                <a:ea typeface="+mj-ea"/>
              </a:rPr>
              <a:t>：上式何时取等号？</a:t>
            </a: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311150" y="3632200"/>
            <a:ext cx="7753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分析</a:t>
            </a:r>
            <a:r>
              <a:rPr lang="zh-CN" sz="2800" b="1" dirty="0">
                <a:latin typeface="Century Schoolbook" pitchFamily="18" charset="0"/>
                <a:ea typeface="+mj-ea"/>
              </a:rPr>
              <a:t>： </a:t>
            </a:r>
            <a:r>
              <a:rPr lang="zh-CN" altLang="zh-CN" sz="2800" b="1" i="1" dirty="0">
                <a:latin typeface="Century Schoolbook" pitchFamily="18" charset="0"/>
                <a:ea typeface="+mj-ea"/>
              </a:rPr>
              <a:t>N</a:t>
            </a:r>
            <a:r>
              <a:rPr lang="zh-CN" sz="2800" b="1" dirty="0">
                <a:latin typeface="Century Schoolbook" pitchFamily="18" charset="0"/>
                <a:ea typeface="+mj-ea"/>
              </a:rPr>
              <a:t>个时刻的输出符号统计独立时。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311150" y="4208463"/>
            <a:ext cx="8653338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问题</a:t>
            </a:r>
            <a:r>
              <a:rPr lang="zh-CN" sz="2800" b="1" dirty="0">
                <a:latin typeface="Century Schoolbook" pitchFamily="18" charset="0"/>
                <a:ea typeface="+mj-ea"/>
              </a:rPr>
              <a:t>：输入符号之间是何关系时，输出符号统计独立？</a:t>
            </a:r>
          </a:p>
        </p:txBody>
      </p:sp>
      <p:grpSp>
        <p:nvGrpSpPr>
          <p:cNvPr id="145420" name="Group 12"/>
          <p:cNvGrpSpPr>
            <a:grpSpLocks/>
          </p:cNvGrpSpPr>
          <p:nvPr/>
        </p:nvGrpSpPr>
        <p:grpSpPr bwMode="auto">
          <a:xfrm>
            <a:off x="311150" y="4784725"/>
            <a:ext cx="9696450" cy="1414463"/>
            <a:chOff x="0" y="0"/>
            <a:chExt cx="6108" cy="891"/>
          </a:xfrm>
        </p:grpSpPr>
        <p:sp>
          <p:nvSpPr>
            <p:cNvPr id="145421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610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结论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：当信源是无记忆信源的</a:t>
              </a:r>
              <a:r>
                <a:rPr lang="zh-CN" altLang="zh-CN" sz="2800" b="1" i="1" dirty="0">
                  <a:latin typeface="Century Schoolbook" pitchFamily="18" charset="0"/>
                  <a:ea typeface="+mj-ea"/>
                </a:rPr>
                <a:t>N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次扩展信源时，输出符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          </a:t>
              </a:r>
              <a:r>
                <a:rPr lang="zh-CN" sz="2800" b="1" dirty="0" smtClean="0">
                  <a:latin typeface="Century Schoolbook" pitchFamily="18" charset="0"/>
                  <a:ea typeface="+mj-ea"/>
                </a:rPr>
                <a:t>号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之间统计独立。</a:t>
              </a:r>
            </a:p>
          </p:txBody>
        </p:sp>
        <p:grpSp>
          <p:nvGrpSpPr>
            <p:cNvPr id="145422" name="Group 14"/>
            <p:cNvGrpSpPr>
              <a:grpSpLocks/>
            </p:cNvGrpSpPr>
            <p:nvPr/>
          </p:nvGrpSpPr>
          <p:grpSpPr bwMode="auto">
            <a:xfrm>
              <a:off x="0" y="561"/>
              <a:ext cx="6108" cy="330"/>
              <a:chOff x="0" y="0"/>
              <a:chExt cx="6108" cy="330"/>
            </a:xfrm>
          </p:grpSpPr>
          <p:sp>
            <p:nvSpPr>
              <p:cNvPr id="145423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solidFill>
                      <a:srgbClr val="FF0000"/>
                    </a:solidFill>
                    <a:latin typeface="Century Schoolbook" pitchFamily="18" charset="0"/>
                    <a:ea typeface="+mj-ea"/>
                  </a:rPr>
                  <a:t>即</a:t>
                </a:r>
                <a:r>
                  <a:rPr lang="zh-CN" sz="2800" b="1">
                    <a:latin typeface="Century Schoolbook" pitchFamily="18" charset="0"/>
                    <a:ea typeface="+mj-ea"/>
                  </a:rPr>
                  <a:t>：当满足</a:t>
                </a:r>
              </a:p>
            </p:txBody>
          </p:sp>
          <p:graphicFrame>
            <p:nvGraphicFramePr>
              <p:cNvPr id="145424" name="Object 16"/>
              <p:cNvGraphicFramePr>
                <a:graphicFrameLocks noChangeAspect="1"/>
              </p:cNvGraphicFramePr>
              <p:nvPr/>
            </p:nvGraphicFramePr>
            <p:xfrm>
              <a:off x="1166" y="26"/>
              <a:ext cx="4227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755" r:id="rId5" imgW="3728945" imgH="266353" progId="Equation.DSMT4">
                      <p:embed/>
                    </p:oleObj>
                  </mc:Choice>
                  <mc:Fallback>
                    <p:oleObj r:id="rId5" imgW="3728945" imgH="266353" progId="Equation.DSMT4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6" y="26"/>
                            <a:ext cx="4227" cy="303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nimBg="1" autoUpdateAnimBg="0"/>
      <p:bldP spid="145417" grpId="0"/>
      <p:bldP spid="14541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57030"/>
              </p:ext>
            </p:extLst>
          </p:nvPr>
        </p:nvGraphicFramePr>
        <p:xfrm>
          <a:off x="1022350" y="4303713"/>
          <a:ext cx="78708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918" r:id="rId3" imgW="4013200" imgH="457200" progId="Equation.DSMT4">
                  <p:embed/>
                </p:oleObj>
              </mc:Choice>
              <mc:Fallback>
                <p:oleObj r:id="rId3" imgW="4013200" imgH="4572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303713"/>
                        <a:ext cx="7870825" cy="896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6673"/>
              </p:ext>
            </p:extLst>
          </p:nvPr>
        </p:nvGraphicFramePr>
        <p:xfrm>
          <a:off x="1617663" y="611188"/>
          <a:ext cx="7172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919" r:id="rId5" imgW="3805046" imgH="266353" progId="Equation.DSMT4">
                  <p:embed/>
                </p:oleObj>
              </mc:Choice>
              <mc:Fallback>
                <p:oleObj r:id="rId5" imgW="3805046" imgH="266353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611188"/>
                        <a:ext cx="7172325" cy="503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49225" y="592138"/>
            <a:ext cx="3232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+mj-ea"/>
                <a:ea typeface="+mj-ea"/>
              </a:rPr>
              <a:t>证明：当</a:t>
            </a:r>
          </a:p>
        </p:txBody>
      </p:sp>
      <p:graphicFrame>
        <p:nvGraphicFramePr>
          <p:cNvPr id="146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22087"/>
              </p:ext>
            </p:extLst>
          </p:nvPr>
        </p:nvGraphicFramePr>
        <p:xfrm>
          <a:off x="1617663" y="1120775"/>
          <a:ext cx="73453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920" r:id="rId7" imgW="3957247" imgH="266353" progId="Equation.DSMT4">
                  <p:embed/>
                </p:oleObj>
              </mc:Choice>
              <mc:Fallback>
                <p:oleObj r:id="rId7" imgW="3957247" imgH="266353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120775"/>
                        <a:ext cx="7345362" cy="4968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-11113" y="1676400"/>
            <a:ext cx="9142413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+mj-ea"/>
              <a:ea typeface="+mj-ea"/>
            </a:endParaRPr>
          </a:p>
        </p:txBody>
      </p:sp>
      <p:grpSp>
        <p:nvGrpSpPr>
          <p:cNvPr id="146440" name="Group 8"/>
          <p:cNvGrpSpPr>
            <a:grpSpLocks/>
          </p:cNvGrpSpPr>
          <p:nvPr/>
        </p:nvGrpSpPr>
        <p:grpSpPr bwMode="auto">
          <a:xfrm>
            <a:off x="200025" y="1722438"/>
            <a:ext cx="3778250" cy="563562"/>
            <a:chOff x="0" y="0"/>
            <a:chExt cx="2380" cy="355"/>
          </a:xfrm>
        </p:grpSpPr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23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+mj-ea"/>
                  <a:ea typeface="+mj-ea"/>
                </a:rPr>
                <a:t>证：</a:t>
              </a:r>
            </a:p>
          </p:txBody>
        </p:sp>
        <p:graphicFrame>
          <p:nvGraphicFramePr>
            <p:cNvPr id="146442" name="Object 10"/>
            <p:cNvGraphicFramePr>
              <a:graphicFrameLocks noChangeAspect="1"/>
            </p:cNvGraphicFramePr>
            <p:nvPr/>
          </p:nvGraphicFramePr>
          <p:xfrm>
            <a:off x="510" y="35"/>
            <a:ext cx="183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921" r:id="rId9" imgW="1459233" imgH="253780" progId="Equation.DSMT4">
                    <p:embed/>
                  </p:oleObj>
                </mc:Choice>
                <mc:Fallback>
                  <p:oleObj r:id="rId9" imgW="1459233" imgH="25378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35"/>
                          <a:ext cx="1839" cy="32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1022350" y="2260600"/>
            <a:ext cx="9064625" cy="914400"/>
            <a:chOff x="0" y="0"/>
            <a:chExt cx="5710" cy="576"/>
          </a:xfrm>
        </p:grpSpPr>
        <p:graphicFrame>
          <p:nvGraphicFramePr>
            <p:cNvPr id="146444" name="Object 12"/>
            <p:cNvGraphicFramePr>
              <a:graphicFrameLocks noChangeAspect="1"/>
            </p:cNvGraphicFramePr>
            <p:nvPr/>
          </p:nvGraphicFramePr>
          <p:xfrm>
            <a:off x="0" y="0"/>
            <a:ext cx="361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922" r:id="rId11" imgW="2870200" imgH="457200" progId="Equation.DSMT4">
                    <p:embed/>
                  </p:oleObj>
                </mc:Choice>
                <mc:Fallback>
                  <p:oleObj r:id="rId11" imgW="2870200" imgH="4572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614" cy="57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5" name="Rectangle 13"/>
            <p:cNvSpPr>
              <a:spLocks noChangeArrowheads="1"/>
            </p:cNvSpPr>
            <p:nvPr/>
          </p:nvSpPr>
          <p:spPr bwMode="auto">
            <a:xfrm>
              <a:off x="3434" y="93"/>
              <a:ext cx="2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+mj-ea"/>
                  <a:ea typeface="+mj-ea"/>
                </a:rPr>
                <a:t>【</a:t>
              </a:r>
              <a:r>
                <a:rPr lang="zh-CN" sz="2800" b="1">
                  <a:latin typeface="+mj-ea"/>
                  <a:ea typeface="+mj-ea"/>
                </a:rPr>
                <a:t>全概率公式</a:t>
              </a:r>
              <a:r>
                <a:rPr lang="zh-CN" altLang="zh-CN" sz="2800" b="1">
                  <a:latin typeface="+mj-ea"/>
                  <a:ea typeface="+mj-ea"/>
                </a:rPr>
                <a:t>】</a:t>
              </a:r>
            </a:p>
          </p:txBody>
        </p:sp>
      </p:grpSp>
      <p:grpSp>
        <p:nvGrpSpPr>
          <p:cNvPr id="146446" name="Group 14"/>
          <p:cNvGrpSpPr>
            <a:grpSpLocks/>
          </p:cNvGrpSpPr>
          <p:nvPr/>
        </p:nvGrpSpPr>
        <p:grpSpPr bwMode="auto">
          <a:xfrm>
            <a:off x="1022350" y="5392738"/>
            <a:ext cx="10785475" cy="550862"/>
            <a:chOff x="0" y="0"/>
            <a:chExt cx="6794" cy="347"/>
          </a:xfrm>
        </p:grpSpPr>
        <p:graphicFrame>
          <p:nvGraphicFramePr>
            <p:cNvPr id="146447" name="Object 15"/>
            <p:cNvGraphicFramePr>
              <a:graphicFrameLocks noChangeAspect="1"/>
            </p:cNvGraphicFramePr>
            <p:nvPr/>
          </p:nvGraphicFramePr>
          <p:xfrm>
            <a:off x="0" y="27"/>
            <a:ext cx="191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923" r:id="rId13" imgW="1522678" imgH="253780" progId="Equation.DSMT4">
                    <p:embed/>
                  </p:oleObj>
                </mc:Choice>
                <mc:Fallback>
                  <p:oleObj r:id="rId13" imgW="1522678" imgH="25378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"/>
                          <a:ext cx="1918" cy="32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8" name="Rectangle 16"/>
            <p:cNvSpPr>
              <a:spLocks noChangeArrowheads="1"/>
            </p:cNvSpPr>
            <p:nvPr/>
          </p:nvSpPr>
          <p:spPr bwMode="auto">
            <a:xfrm>
              <a:off x="3367" y="0"/>
              <a:ext cx="34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+mj-ea"/>
                  <a:ea typeface="+mj-ea"/>
                </a:rPr>
                <a:t>【</a:t>
              </a:r>
              <a:r>
                <a:rPr lang="zh-CN" sz="2800" b="1">
                  <a:latin typeface="+mj-ea"/>
                  <a:ea typeface="+mj-ea"/>
                </a:rPr>
                <a:t>全概率公式</a:t>
              </a:r>
              <a:r>
                <a:rPr lang="zh-CN" altLang="zh-CN" sz="2800" b="1">
                  <a:latin typeface="+mj-ea"/>
                  <a:ea typeface="+mj-ea"/>
                </a:rPr>
                <a:t>】</a:t>
              </a:r>
            </a:p>
          </p:txBody>
        </p:sp>
      </p:grp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1187624" y="1052736"/>
            <a:ext cx="1760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latin typeface="+mj-ea"/>
                <a:ea typeface="+mj-ea"/>
              </a:rPr>
              <a:t>有</a:t>
            </a:r>
          </a:p>
        </p:txBody>
      </p:sp>
      <p:grpSp>
        <p:nvGrpSpPr>
          <p:cNvPr id="146450" name="Group 18"/>
          <p:cNvGrpSpPr>
            <a:grpSpLocks/>
          </p:cNvGrpSpPr>
          <p:nvPr/>
        </p:nvGrpSpPr>
        <p:grpSpPr bwMode="auto">
          <a:xfrm>
            <a:off x="1022350" y="3111501"/>
            <a:ext cx="7832725" cy="1219200"/>
            <a:chOff x="0" y="79"/>
            <a:chExt cx="4934" cy="768"/>
          </a:xfrm>
        </p:grpSpPr>
        <p:graphicFrame>
          <p:nvGraphicFramePr>
            <p:cNvPr id="146451" name="Object 19"/>
            <p:cNvGraphicFramePr>
              <a:graphicFrameLocks noChangeAspect="1"/>
            </p:cNvGraphicFramePr>
            <p:nvPr/>
          </p:nvGraphicFramePr>
          <p:xfrm>
            <a:off x="0" y="79"/>
            <a:ext cx="443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924" r:id="rId15" imgW="3517900" imgH="457200" progId="Equation.DSMT4">
                    <p:embed/>
                  </p:oleObj>
                </mc:Choice>
                <mc:Fallback>
                  <p:oleObj r:id="rId15" imgW="3517900" imgH="4572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9"/>
                          <a:ext cx="4431" cy="57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2" name="Rectangle 20"/>
            <p:cNvSpPr>
              <a:spLocks noChangeArrowheads="1"/>
            </p:cNvSpPr>
            <p:nvPr/>
          </p:nvSpPr>
          <p:spPr bwMode="auto">
            <a:xfrm>
              <a:off x="2658" y="517"/>
              <a:ext cx="22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+mj-ea"/>
                  <a:ea typeface="+mj-ea"/>
                </a:rPr>
                <a:t>【</a:t>
              </a:r>
              <a:r>
                <a:rPr lang="zh-CN" sz="2800" b="1">
                  <a:latin typeface="+mj-ea"/>
                  <a:ea typeface="+mj-ea"/>
                </a:rPr>
                <a:t>无记忆信道</a:t>
              </a:r>
              <a:r>
                <a:rPr lang="zh-CN" altLang="zh-CN" sz="2800" b="1">
                  <a:latin typeface="+mj-ea"/>
                  <a:ea typeface="+mj-ea"/>
                </a:rPr>
                <a:t>】</a:t>
              </a:r>
            </a:p>
          </p:txBody>
        </p:sp>
        <p:sp>
          <p:nvSpPr>
            <p:cNvPr id="146454" name="Rectangle 22"/>
            <p:cNvSpPr>
              <a:spLocks noChangeArrowheads="1"/>
            </p:cNvSpPr>
            <p:nvPr/>
          </p:nvSpPr>
          <p:spPr bwMode="auto">
            <a:xfrm>
              <a:off x="914" y="508"/>
              <a:ext cx="21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+mj-ea"/>
                  <a:ea typeface="+mj-ea"/>
                </a:rPr>
                <a:t>【</a:t>
              </a:r>
              <a:r>
                <a:rPr lang="zh-CN" sz="2800" b="1">
                  <a:latin typeface="+mj-ea"/>
                  <a:ea typeface="+mj-ea"/>
                </a:rPr>
                <a:t>无记忆信源</a:t>
              </a:r>
              <a:r>
                <a:rPr lang="zh-CN" altLang="zh-CN" sz="2800" b="1">
                  <a:latin typeface="+mj-ea"/>
                  <a:ea typeface="+mj-ea"/>
                </a:rPr>
                <a:t>】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4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269875" y="525463"/>
            <a:ext cx="7866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综合前面的分析，可得如下重要结论：</a:t>
            </a:r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00798"/>
              </p:ext>
            </p:extLst>
          </p:nvPr>
        </p:nvGraphicFramePr>
        <p:xfrm>
          <a:off x="1358900" y="1077913"/>
          <a:ext cx="53689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054" r:id="rId3" imgW="2589676" imgH="431613" progId="Equation.DSMT4">
                  <p:embed/>
                </p:oleObj>
              </mc:Choice>
              <mc:Fallback>
                <p:oleObj r:id="rId3" imgW="2589676" imgH="431613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077913"/>
                        <a:ext cx="5368925" cy="895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832600" y="1079500"/>
            <a:ext cx="1905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8000" b="1">
                <a:solidFill>
                  <a:srgbClr val="FF0000"/>
                </a:solidFill>
                <a:latin typeface="Century Schoolbook" pitchFamily="18" charset="0"/>
                <a:ea typeface="+mj-ea"/>
              </a:rPr>
              <a:t>*</a:t>
            </a:r>
          </a:p>
        </p:txBody>
      </p:sp>
      <p:grpSp>
        <p:nvGrpSpPr>
          <p:cNvPr id="147461" name="Group 5"/>
          <p:cNvGrpSpPr>
            <a:grpSpLocks/>
          </p:cNvGrpSpPr>
          <p:nvPr/>
        </p:nvGrpSpPr>
        <p:grpSpPr bwMode="auto">
          <a:xfrm>
            <a:off x="300038" y="1928813"/>
            <a:ext cx="10367962" cy="1384300"/>
            <a:chOff x="0" y="0"/>
            <a:chExt cx="6531" cy="872"/>
          </a:xfrm>
        </p:grpSpPr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6531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</a:pPr>
              <a:r>
                <a:rPr lang="zh-CN" sz="2800" b="1" dirty="0">
                  <a:latin typeface="Century Schoolbook" pitchFamily="18" charset="0"/>
                  <a:ea typeface="+mj-ea"/>
                </a:rPr>
                <a:t>离散无记忆信道的    次扩展信道，其平均互信息，</a:t>
              </a:r>
            </a:p>
            <a:p>
              <a:pPr marL="342900" indent="-342900"/>
              <a:r>
                <a:rPr lang="zh-CN" sz="2800" b="1" dirty="0">
                  <a:latin typeface="Century Schoolbook" pitchFamily="18" charset="0"/>
                  <a:ea typeface="+mj-ea"/>
                </a:rPr>
                <a:t>不大于     个随机变量                         分别单独通过信</a:t>
              </a:r>
            </a:p>
            <a:p>
              <a:pPr marL="342900" indent="-342900"/>
              <a:r>
                <a:rPr lang="zh-CN" sz="2800" b="1" dirty="0">
                  <a:latin typeface="Century Schoolbook" pitchFamily="18" charset="0"/>
                  <a:ea typeface="+mj-ea"/>
                </a:rPr>
                <a:t>道的平均互信息量之和。</a:t>
              </a:r>
            </a:p>
          </p:txBody>
        </p:sp>
        <p:graphicFrame>
          <p:nvGraphicFramePr>
            <p:cNvPr id="147463" name="Object 7"/>
            <p:cNvGraphicFramePr>
              <a:graphicFrameLocks noChangeAspect="1"/>
            </p:cNvGraphicFramePr>
            <p:nvPr/>
          </p:nvGraphicFramePr>
          <p:xfrm>
            <a:off x="2059" y="37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55" r:id="rId5" imgW="190252" imgH="164885" progId="Equation.DSMT4">
                    <p:embed/>
                  </p:oleObj>
                </mc:Choice>
                <mc:Fallback>
                  <p:oleObj r:id="rId5" imgW="190252" imgH="164885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9" y="37"/>
                          <a:ext cx="265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4" name="Object 8"/>
            <p:cNvGraphicFramePr>
              <a:graphicFrameLocks noChangeAspect="1"/>
            </p:cNvGraphicFramePr>
            <p:nvPr/>
          </p:nvGraphicFramePr>
          <p:xfrm>
            <a:off x="748" y="310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56" r:id="rId7" imgW="190252" imgH="164885" progId="Equation.DSMT4">
                    <p:embed/>
                  </p:oleObj>
                </mc:Choice>
                <mc:Fallback>
                  <p:oleObj r:id="rId7" imgW="190252" imgH="164885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10"/>
                          <a:ext cx="265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5" name="Object 9"/>
            <p:cNvGraphicFramePr>
              <a:graphicFrameLocks noChangeAspect="1"/>
            </p:cNvGraphicFramePr>
            <p:nvPr/>
          </p:nvGraphicFramePr>
          <p:xfrm>
            <a:off x="2155" y="283"/>
            <a:ext cx="132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57" r:id="rId9" imgW="952087" imgH="228501" progId="Equation.DSMT4">
                    <p:embed/>
                  </p:oleObj>
                </mc:Choice>
                <mc:Fallback>
                  <p:oleObj r:id="rId9" imgW="952087" imgH="228501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283"/>
                          <a:ext cx="1325" cy="31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470" name="Group 14"/>
          <p:cNvGrpSpPr>
            <a:grpSpLocks/>
          </p:cNvGrpSpPr>
          <p:nvPr/>
        </p:nvGrpSpPr>
        <p:grpSpPr bwMode="auto">
          <a:xfrm>
            <a:off x="306388" y="3360738"/>
            <a:ext cx="10059987" cy="1384300"/>
            <a:chOff x="0" y="0"/>
            <a:chExt cx="6337" cy="872"/>
          </a:xfrm>
        </p:grpSpPr>
        <p:sp>
          <p:nvSpPr>
            <p:cNvPr id="14747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6337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2. 仅当输入端的    个输入随机变量统计独立时(即无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记忆信源的    次扩展信源 )，信道的总平均互信息等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于这    个变量单独通过信道的平均互信息之和。</a:t>
              </a:r>
            </a:p>
          </p:txBody>
        </p:sp>
        <p:graphicFrame>
          <p:nvGraphicFramePr>
            <p:cNvPr id="147472" name="Object 16"/>
            <p:cNvGraphicFramePr>
              <a:graphicFrameLocks noChangeAspect="1"/>
            </p:cNvGraphicFramePr>
            <p:nvPr/>
          </p:nvGraphicFramePr>
          <p:xfrm>
            <a:off x="1619" y="55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58" r:id="rId11" imgW="190252" imgH="164885" progId="Equation.DSMT4">
                    <p:embed/>
                  </p:oleObj>
                </mc:Choice>
                <mc:Fallback>
                  <p:oleObj r:id="rId11" imgW="190252" imgH="164885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55"/>
                          <a:ext cx="265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3" name="Object 17"/>
            <p:cNvGraphicFramePr>
              <a:graphicFrameLocks noChangeAspect="1"/>
            </p:cNvGraphicFramePr>
            <p:nvPr/>
          </p:nvGraphicFramePr>
          <p:xfrm>
            <a:off x="1172" y="312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59" r:id="rId13" imgW="190252" imgH="164885" progId="Equation.DSMT4">
                    <p:embed/>
                  </p:oleObj>
                </mc:Choice>
                <mc:Fallback>
                  <p:oleObj r:id="rId13" imgW="190252" imgH="164885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12"/>
                          <a:ext cx="265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4" name="Object 18"/>
            <p:cNvGraphicFramePr>
              <a:graphicFrameLocks noChangeAspect="1"/>
            </p:cNvGraphicFramePr>
            <p:nvPr/>
          </p:nvGraphicFramePr>
          <p:xfrm>
            <a:off x="501" y="577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60" r:id="rId14" imgW="190252" imgH="164885" progId="Equation.DSMT4">
                    <p:embed/>
                  </p:oleObj>
                </mc:Choice>
                <mc:Fallback>
                  <p:oleObj r:id="rId14" imgW="190252" imgH="164885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" y="577"/>
                          <a:ext cx="265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476" name="Group 20"/>
          <p:cNvGrpSpPr>
            <a:grpSpLocks/>
          </p:cNvGrpSpPr>
          <p:nvPr/>
        </p:nvGrpSpPr>
        <p:grpSpPr bwMode="auto">
          <a:xfrm>
            <a:off x="346075" y="4822825"/>
            <a:ext cx="10059988" cy="1671638"/>
            <a:chOff x="0" y="0"/>
            <a:chExt cx="6337" cy="1053"/>
          </a:xfrm>
        </p:grpSpPr>
        <p:sp>
          <p:nvSpPr>
            <p:cNvPr id="14747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63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Century Schoolbook" pitchFamily="18" charset="0"/>
                  <a:ea typeface="+mj-ea"/>
                </a:rPr>
                <a:t>3. 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由于研究的是平稳信源和平稳信道，最终有：</a:t>
              </a:r>
            </a:p>
          </p:txBody>
        </p:sp>
        <p:grpSp>
          <p:nvGrpSpPr>
            <p:cNvPr id="147478" name="Group 22"/>
            <p:cNvGrpSpPr>
              <a:grpSpLocks/>
            </p:cNvGrpSpPr>
            <p:nvPr/>
          </p:nvGrpSpPr>
          <p:grpSpPr bwMode="auto">
            <a:xfrm>
              <a:off x="104" y="219"/>
              <a:ext cx="5799" cy="834"/>
              <a:chOff x="0" y="0"/>
              <a:chExt cx="5799" cy="834"/>
            </a:xfrm>
          </p:grpSpPr>
          <p:graphicFrame>
            <p:nvGraphicFramePr>
              <p:cNvPr id="147479" name="Object 23"/>
              <p:cNvGraphicFramePr>
                <a:graphicFrameLocks noChangeAspect="1"/>
              </p:cNvGraphicFramePr>
              <p:nvPr/>
            </p:nvGraphicFramePr>
            <p:xfrm>
              <a:off x="0" y="115"/>
              <a:ext cx="3332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4061" r:id="rId15" imgW="2552700" imgH="228600" progId="Equation.DSMT4">
                      <p:embed/>
                    </p:oleObj>
                  </mc:Choice>
                  <mc:Fallback>
                    <p:oleObj r:id="rId15" imgW="2552700" imgH="228600" progId="Equation.DSMT4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15"/>
                            <a:ext cx="3332" cy="29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480" name="Rectangle 24"/>
              <p:cNvSpPr>
                <a:spLocks noChangeArrowheads="1"/>
              </p:cNvSpPr>
              <p:nvPr/>
            </p:nvSpPr>
            <p:spPr bwMode="auto">
              <a:xfrm>
                <a:off x="4599" y="0"/>
                <a:ext cx="1200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8000" b="1">
                    <a:solidFill>
                      <a:srgbClr val="FF0000"/>
                    </a:solidFill>
                    <a:latin typeface="Century Schoolbook" pitchFamily="18" charset="0"/>
                    <a:ea typeface="+mj-ea"/>
                  </a:rPr>
                  <a:t>*</a:t>
                </a:r>
              </a:p>
            </p:txBody>
          </p:sp>
          <p:graphicFrame>
            <p:nvGraphicFramePr>
              <p:cNvPr id="147481" name="Object 25"/>
              <p:cNvGraphicFramePr>
                <a:graphicFrameLocks noChangeAspect="1"/>
              </p:cNvGraphicFramePr>
              <p:nvPr/>
            </p:nvGraphicFramePr>
            <p:xfrm>
              <a:off x="3640" y="115"/>
              <a:ext cx="84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4062" r:id="rId17" imgW="647138" imgH="203024" progId="Equation.DSMT4">
                      <p:embed/>
                    </p:oleObj>
                  </mc:Choice>
                  <mc:Fallback>
                    <p:oleObj r:id="rId17" imgW="647138" imgH="203024" progId="Equation.DSMT4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0" y="115"/>
                            <a:ext cx="849" cy="26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7482" name="Rectangle 26"/>
            <p:cNvSpPr>
              <a:spLocks noChangeArrowheads="1"/>
            </p:cNvSpPr>
            <p:nvPr/>
          </p:nvSpPr>
          <p:spPr bwMode="auto">
            <a:xfrm>
              <a:off x="1596" y="663"/>
              <a:ext cx="2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单位：比特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符号</a:t>
              </a:r>
            </a:p>
          </p:txBody>
        </p:sp>
        <p:sp>
          <p:nvSpPr>
            <p:cNvPr id="147483" name="Line 27"/>
            <p:cNvSpPr>
              <a:spLocks noChangeShapeType="1"/>
            </p:cNvSpPr>
            <p:nvPr/>
          </p:nvSpPr>
          <p:spPr bwMode="auto">
            <a:xfrm>
              <a:off x="2846" y="954"/>
              <a:ext cx="40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47484" name="Line 28"/>
            <p:cNvSpPr>
              <a:spLocks noChangeShapeType="1"/>
            </p:cNvSpPr>
            <p:nvPr/>
          </p:nvSpPr>
          <p:spPr bwMode="auto">
            <a:xfrm flipV="1">
              <a:off x="3286" y="882"/>
              <a:ext cx="136" cy="64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graphicFrame>
          <p:nvGraphicFramePr>
            <p:cNvPr id="147485" name="Object 29"/>
            <p:cNvGraphicFramePr>
              <a:graphicFrameLocks noChangeAspect="1"/>
            </p:cNvGraphicFramePr>
            <p:nvPr/>
          </p:nvGraphicFramePr>
          <p:xfrm>
            <a:off x="3482" y="642"/>
            <a:ext cx="85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63" r:id="rId19" imgW="647700" imgH="228600" progId="Equation.DSMT4">
                    <p:embed/>
                  </p:oleObj>
                </mc:Choice>
                <mc:Fallback>
                  <p:oleObj r:id="rId19" imgW="647700" imgH="22860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642"/>
                          <a:ext cx="855" cy="30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6" name="Object 30"/>
            <p:cNvGraphicFramePr>
              <a:graphicFrameLocks noChangeAspect="1"/>
            </p:cNvGraphicFramePr>
            <p:nvPr/>
          </p:nvGraphicFramePr>
          <p:xfrm>
            <a:off x="4483" y="642"/>
            <a:ext cx="85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064" r:id="rId21" imgW="647700" imgH="228600" progId="Equation.DSMT4">
                    <p:embed/>
                  </p:oleObj>
                </mc:Choice>
                <mc:Fallback>
                  <p:oleObj r:id="rId21" imgW="647700" imgH="2286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642"/>
                          <a:ext cx="855" cy="30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信道容量</a:t>
            </a:r>
            <a:endParaRPr lang="zh-CN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3.0  </a:t>
            </a:r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en-US" altLang="zh-CN" dirty="0" smtClean="0"/>
              <a:t>3.1  </a:t>
            </a:r>
            <a:r>
              <a:rPr lang="zh-CN" altLang="en-US" dirty="0" smtClean="0"/>
              <a:t>信道的数学模型和分类</a:t>
            </a:r>
          </a:p>
          <a:p>
            <a:r>
              <a:rPr lang="en-US" altLang="zh-CN" dirty="0" smtClean="0"/>
              <a:t>3.2  </a:t>
            </a:r>
            <a:r>
              <a:rPr lang="zh-CN" altLang="en-US" dirty="0" smtClean="0"/>
              <a:t>单符号离散信道的信道容量  </a:t>
            </a:r>
          </a:p>
          <a:p>
            <a:r>
              <a:rPr lang="en-US" altLang="zh-CN" dirty="0" smtClean="0"/>
              <a:t>3.3  </a:t>
            </a:r>
            <a:r>
              <a:rPr lang="zh-CN" altLang="en-US" dirty="0" smtClean="0"/>
              <a:t>多符号离散信道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3.4  </a:t>
            </a:r>
            <a:r>
              <a:rPr lang="zh-CN" altLang="en-US" dirty="0" smtClean="0">
                <a:solidFill>
                  <a:srgbClr val="FF0000"/>
                </a:solidFill>
              </a:rPr>
              <a:t>离散组合信道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3.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zh-CN" dirty="0" smtClean="0">
                <a:solidFill>
                  <a:srgbClr val="FF0000"/>
                </a:solidFill>
              </a:rPr>
              <a:t>.1 独立并联信道</a:t>
            </a: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3.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zh-CN" dirty="0" smtClean="0">
                <a:solidFill>
                  <a:srgbClr val="FF0000"/>
                </a:solidFill>
              </a:rPr>
              <a:t>.2 级联(串联)信道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3.5  </a:t>
            </a:r>
            <a:r>
              <a:rPr lang="zh-CN" altLang="en-US" dirty="0" smtClean="0"/>
              <a:t>连续信道</a:t>
            </a:r>
            <a:endParaRPr lang="en-US" altLang="zh-CN" dirty="0" smtClean="0"/>
          </a:p>
          <a:p>
            <a:r>
              <a:rPr lang="en-US" altLang="zh-CN" dirty="0" smtClean="0"/>
              <a:t>3.6  </a:t>
            </a:r>
            <a:r>
              <a:rPr lang="zh-CN" altLang="en-US" dirty="0" smtClean="0"/>
              <a:t>信道编码定理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3.</a:t>
            </a:r>
            <a:r>
              <a:rPr lang="en-US" altLang="zh-CN" dirty="0" smtClean="0"/>
              <a:t>4</a:t>
            </a:r>
            <a:r>
              <a:rPr lang="zh-CN" altLang="zh-CN" dirty="0" smtClean="0"/>
              <a:t>.1 独立并联信道</a:t>
            </a:r>
            <a:endParaRPr lang="zh-CN" altLang="zh-CN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400049" y="1267481"/>
            <a:ext cx="10120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latin typeface="Century Schoolbook" pitchFamily="18" charset="0"/>
                <a:ea typeface="+mj-ea"/>
              </a:rPr>
              <a:t>典型应用：通过多个信道并行传输，加快传输速度。</a:t>
            </a:r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88479"/>
              </p:ext>
            </p:extLst>
          </p:nvPr>
        </p:nvGraphicFramePr>
        <p:xfrm>
          <a:off x="477838" y="2348448"/>
          <a:ext cx="23495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826" r:id="rId3" imgW="2448110" imgH="2640789" progId="Visio.Drawing.11">
                  <p:embed/>
                </p:oleObj>
              </mc:Choice>
              <mc:Fallback>
                <p:oleObj r:id="rId3" imgW="2448110" imgH="2640789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348448"/>
                        <a:ext cx="2349500" cy="2533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3006725" y="1988840"/>
            <a:ext cx="5885755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sz="2800" b="1" dirty="0">
                <a:latin typeface="Century Schoolbook" pitchFamily="18" charset="0"/>
                <a:ea typeface="+mj-ea"/>
              </a:rPr>
              <a:t>独立：并联信道之间相互独立。</a:t>
            </a:r>
          </a:p>
        </p:txBody>
      </p:sp>
      <p:grpSp>
        <p:nvGrpSpPr>
          <p:cNvPr id="149511" name="Group 7"/>
          <p:cNvGrpSpPr>
            <a:grpSpLocks/>
          </p:cNvGrpSpPr>
          <p:nvPr/>
        </p:nvGrpSpPr>
        <p:grpSpPr bwMode="auto">
          <a:xfrm>
            <a:off x="3006725" y="2564348"/>
            <a:ext cx="5957763" cy="1312865"/>
            <a:chOff x="0" y="-48"/>
            <a:chExt cx="3753" cy="827"/>
          </a:xfrm>
        </p:grpSpPr>
        <p:sp>
          <p:nvSpPr>
            <p:cNvPr id="149512" name="AutoShape 8"/>
            <p:cNvSpPr>
              <a:spLocks noChangeArrowheads="1"/>
            </p:cNvSpPr>
            <p:nvPr/>
          </p:nvSpPr>
          <p:spPr bwMode="auto">
            <a:xfrm rot="5400000">
              <a:off x="1218" y="-98"/>
              <a:ext cx="201" cy="302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0" y="178"/>
              <a:ext cx="3753" cy="601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每个信道的输出仅取决于该信道的输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入，而与其它信道的输入和输出无关。</a:t>
              </a:r>
            </a:p>
          </p:txBody>
        </p:sp>
      </p:grpSp>
      <p:grpSp>
        <p:nvGrpSpPr>
          <p:cNvPr id="149514" name="Group 10"/>
          <p:cNvGrpSpPr>
            <a:grpSpLocks/>
          </p:cNvGrpSpPr>
          <p:nvPr/>
        </p:nvGrpSpPr>
        <p:grpSpPr bwMode="auto">
          <a:xfrm>
            <a:off x="899592" y="5301828"/>
            <a:ext cx="7424738" cy="1079500"/>
            <a:chOff x="9" y="-91"/>
            <a:chExt cx="4677" cy="680"/>
          </a:xfrm>
        </p:grpSpPr>
        <p:graphicFrame>
          <p:nvGraphicFramePr>
            <p:cNvPr id="149515" name="Object 11"/>
            <p:cNvGraphicFramePr>
              <a:graphicFrameLocks noChangeAspect="1"/>
            </p:cNvGraphicFramePr>
            <p:nvPr/>
          </p:nvGraphicFramePr>
          <p:xfrm>
            <a:off x="365" y="-91"/>
            <a:ext cx="4321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827" r:id="rId5" imgW="2742010" imgH="431613" progId="Equation.DSMT4">
                    <p:embed/>
                  </p:oleObj>
                </mc:Choice>
                <mc:Fallback>
                  <p:oleObj r:id="rId5" imgW="2742010" imgH="431613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" y="-91"/>
                          <a:ext cx="4321" cy="6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7" name="AutoShape 13"/>
            <p:cNvSpPr>
              <a:spLocks noChangeArrowheads="1"/>
            </p:cNvSpPr>
            <p:nvPr/>
          </p:nvSpPr>
          <p:spPr bwMode="auto">
            <a:xfrm>
              <a:off x="9" y="101"/>
              <a:ext cx="345" cy="269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 dirty="0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49518" name="Group 14"/>
          <p:cNvGrpSpPr>
            <a:grpSpLocks/>
          </p:cNvGrpSpPr>
          <p:nvPr/>
        </p:nvGrpSpPr>
        <p:grpSpPr bwMode="auto">
          <a:xfrm>
            <a:off x="2994025" y="3725836"/>
            <a:ext cx="5970588" cy="1503364"/>
            <a:chOff x="0" y="0"/>
            <a:chExt cx="3761" cy="947"/>
          </a:xfrm>
        </p:grpSpPr>
        <p:grpSp>
          <p:nvGrpSpPr>
            <p:cNvPr id="149519" name="Group 15"/>
            <p:cNvGrpSpPr>
              <a:grpSpLocks/>
            </p:cNvGrpSpPr>
            <p:nvPr/>
          </p:nvGrpSpPr>
          <p:grpSpPr bwMode="auto">
            <a:xfrm>
              <a:off x="0" y="156"/>
              <a:ext cx="3761" cy="791"/>
              <a:chOff x="0" y="63"/>
              <a:chExt cx="3761" cy="791"/>
            </a:xfrm>
          </p:grpSpPr>
          <p:sp>
            <p:nvSpPr>
              <p:cNvPr id="149520" name="AutoShape 16"/>
              <p:cNvSpPr>
                <a:spLocks noChangeArrowheads="1"/>
              </p:cNvSpPr>
              <p:nvPr/>
            </p:nvSpPr>
            <p:spPr bwMode="auto">
              <a:xfrm rot="5400000">
                <a:off x="1237" y="1"/>
                <a:ext cx="201" cy="325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ln>
                <a:headEnd/>
                <a:tailEnd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49521" name="Rectangle 17"/>
              <p:cNvSpPr>
                <a:spLocks noChangeArrowheads="1"/>
              </p:cNvSpPr>
              <p:nvPr/>
            </p:nvSpPr>
            <p:spPr bwMode="auto">
              <a:xfrm>
                <a:off x="0" y="253"/>
                <a:ext cx="3761" cy="601"/>
              </a:xfrm>
              <a:prstGeom prst="rect">
                <a:avLst/>
              </a:prstGeom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每个时刻的输出仅取决于该时刻的输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入，而与其它时刻的输入和输出无关。</a:t>
                </a:r>
              </a:p>
            </p:txBody>
          </p:sp>
        </p:grp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1599" y="0"/>
              <a:ext cx="95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66FF"/>
                  </a:solidFill>
                  <a:latin typeface="Century Schoolbook" pitchFamily="18" charset="0"/>
                  <a:ea typeface="+mj-ea"/>
                </a:rPr>
                <a:t>对比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信道容量</a:t>
            </a:r>
            <a:endParaRPr lang="zh-CN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3.0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引言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3.1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信道的数学模型和分类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3.2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单符号离散信道的信道容量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.1 单符号信道的定义和数学模型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.2 信道容量的定义及一般求取原则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.3 几种特殊信道的信道容量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.4 通过解方程组求信道容量 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3.3  </a:t>
            </a:r>
            <a:r>
              <a:rPr lang="zh-CN" altLang="en-US" dirty="0" smtClean="0"/>
              <a:t>多符号离散信道</a:t>
            </a:r>
          </a:p>
          <a:p>
            <a:r>
              <a:rPr lang="en-US" altLang="zh-CN" dirty="0" smtClean="0"/>
              <a:t>3.4  </a:t>
            </a:r>
            <a:r>
              <a:rPr lang="zh-CN" altLang="en-US" dirty="0" smtClean="0"/>
              <a:t>离散组合信道</a:t>
            </a:r>
          </a:p>
          <a:p>
            <a:r>
              <a:rPr lang="en-US" altLang="zh-CN" dirty="0" smtClean="0"/>
              <a:t>3.5  </a:t>
            </a:r>
            <a:r>
              <a:rPr lang="zh-CN" altLang="en-US" dirty="0" smtClean="0"/>
              <a:t>连续信道</a:t>
            </a:r>
            <a:endParaRPr lang="en-US" altLang="zh-CN" dirty="0" smtClean="0"/>
          </a:p>
          <a:p>
            <a:r>
              <a:rPr lang="en-US" altLang="zh-CN" dirty="0" smtClean="0"/>
              <a:t>3.6  </a:t>
            </a:r>
            <a:r>
              <a:rPr lang="zh-CN" altLang="en-US" dirty="0" smtClean="0"/>
              <a:t>信道编码定理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17513" y="638175"/>
            <a:ext cx="82819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latin typeface="Century Schoolbook" pitchFamily="18" charset="0"/>
                <a:ea typeface="+mj-ea"/>
              </a:rPr>
              <a:t>离散无记忆信道</a:t>
            </a:r>
            <a:r>
              <a:rPr lang="zh-CN" altLang="zh-CN" sz="2800" b="1" i="1" dirty="0">
                <a:latin typeface="Century Schoolbook" pitchFamily="18" charset="0"/>
                <a:ea typeface="+mj-ea"/>
              </a:rPr>
              <a:t>N</a:t>
            </a:r>
            <a:r>
              <a:rPr lang="zh-CN" sz="2800" b="1" dirty="0">
                <a:latin typeface="Century Schoolbook" pitchFamily="18" charset="0"/>
                <a:ea typeface="+mj-ea"/>
              </a:rPr>
              <a:t>次扩展信道的结论可推广到独立并联信道。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52450" y="2279650"/>
            <a:ext cx="113045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一般情况下，</a:t>
            </a:r>
            <a:r>
              <a:rPr lang="zh-CN" altLang="zh-CN" sz="2800" b="1" i="1">
                <a:latin typeface="Century Schoolbook" pitchFamily="18" charset="0"/>
                <a:ea typeface="+mj-ea"/>
              </a:rPr>
              <a:t>N</a:t>
            </a:r>
            <a:r>
              <a:rPr lang="zh-CN" sz="2800" b="1">
                <a:latin typeface="Century Schoolbook" pitchFamily="18" charset="0"/>
                <a:ea typeface="+mj-ea"/>
              </a:rPr>
              <a:t>个独立信道总的平均互信息量小于各</a:t>
            </a:r>
          </a:p>
          <a:p>
            <a:r>
              <a:rPr lang="zh-CN" sz="2800" b="1">
                <a:latin typeface="Century Schoolbook" pitchFamily="18" charset="0"/>
                <a:ea typeface="+mj-ea"/>
              </a:rPr>
              <a:t>信道的平均互信息量之和。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57292"/>
              </p:ext>
            </p:extLst>
          </p:nvPr>
        </p:nvGraphicFramePr>
        <p:xfrm>
          <a:off x="1209675" y="1439863"/>
          <a:ext cx="53943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850" r:id="rId3" imgW="2576982" imgH="431613" progId="Equation.DSMT4">
                  <p:embed/>
                </p:oleObj>
              </mc:Choice>
              <mc:Fallback>
                <p:oleObj r:id="rId3" imgW="2576982" imgH="431613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439863"/>
                        <a:ext cx="5394325" cy="9032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677863" y="1612900"/>
            <a:ext cx="954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latin typeface="Century Schoolbook" pitchFamily="18" charset="0"/>
                <a:ea typeface="+mj-ea"/>
              </a:rPr>
              <a:t>1.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6705600" y="1473200"/>
            <a:ext cx="1905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8000" b="1">
                <a:solidFill>
                  <a:srgbClr val="FF0000"/>
                </a:solidFill>
                <a:latin typeface="Century Schoolbook" pitchFamily="18" charset="0"/>
                <a:ea typeface="+mj-ea"/>
              </a:rPr>
              <a:t>*</a:t>
            </a:r>
          </a:p>
        </p:txBody>
      </p:sp>
      <p:grpSp>
        <p:nvGrpSpPr>
          <p:cNvPr id="150537" name="Group 9"/>
          <p:cNvGrpSpPr>
            <a:grpSpLocks/>
          </p:cNvGrpSpPr>
          <p:nvPr/>
        </p:nvGrpSpPr>
        <p:grpSpPr bwMode="auto">
          <a:xfrm>
            <a:off x="595313" y="3346450"/>
            <a:ext cx="8281987" cy="1839914"/>
            <a:chOff x="0" y="0"/>
            <a:chExt cx="5217" cy="1159"/>
          </a:xfrm>
        </p:grpSpPr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36" y="129"/>
              <a:ext cx="6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Century Schoolbook" pitchFamily="18" charset="0"/>
                  <a:ea typeface="+mj-ea"/>
                </a:rPr>
                <a:t>2.</a:t>
              </a:r>
            </a:p>
          </p:txBody>
        </p:sp>
        <p:graphicFrame>
          <p:nvGraphicFramePr>
            <p:cNvPr id="150539" name="Object 11"/>
            <p:cNvGraphicFramePr>
              <a:graphicFrameLocks noChangeAspect="1"/>
            </p:cNvGraphicFramePr>
            <p:nvPr/>
          </p:nvGraphicFramePr>
          <p:xfrm>
            <a:off x="415" y="0"/>
            <a:ext cx="1042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5851" r:id="rId5" imgW="761669" imgH="431613" progId="Equation.DSMT4">
                    <p:embed/>
                  </p:oleObj>
                </mc:Choice>
                <mc:Fallback>
                  <p:oleObj r:id="rId5" imgW="761669" imgH="431613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0"/>
                          <a:ext cx="1042" cy="59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40" name="Rectangle 12"/>
            <p:cNvSpPr>
              <a:spLocks noChangeArrowheads="1"/>
            </p:cNvSpPr>
            <p:nvPr/>
          </p:nvSpPr>
          <p:spPr bwMode="auto">
            <a:xfrm>
              <a:off x="0" y="558"/>
              <a:ext cx="5217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独立并联信道的信道容量等于各自信道容量的和，但必须满足如下条件：</a:t>
              </a:r>
            </a:p>
          </p:txBody>
        </p:sp>
        <p:sp>
          <p:nvSpPr>
            <p:cNvPr id="150541" name="Rectangle 13"/>
            <p:cNvSpPr>
              <a:spLocks noChangeArrowheads="1"/>
            </p:cNvSpPr>
            <p:nvPr/>
          </p:nvSpPr>
          <p:spPr bwMode="auto">
            <a:xfrm>
              <a:off x="1585" y="20"/>
              <a:ext cx="1200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80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*</a:t>
              </a:r>
            </a:p>
          </p:txBody>
        </p:sp>
      </p:grp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595313" y="5214938"/>
            <a:ext cx="701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latin typeface="Century Schoolbook" pitchFamily="18" charset="0"/>
                <a:ea typeface="+mj-ea"/>
              </a:rPr>
              <a:t>(1) </a:t>
            </a:r>
            <a:r>
              <a:rPr lang="zh-CN" sz="2800" b="1" dirty="0">
                <a:latin typeface="Century Schoolbook" pitchFamily="18" charset="0"/>
                <a:ea typeface="+mj-ea"/>
              </a:rPr>
              <a:t>各信源之间是相互独立的。</a:t>
            </a:r>
          </a:p>
        </p:txBody>
      </p:sp>
      <p:sp>
        <p:nvSpPr>
          <p:cNvPr id="150546" name="Rectangle 18"/>
          <p:cNvSpPr>
            <a:spLocks noChangeArrowheads="1"/>
          </p:cNvSpPr>
          <p:nvPr/>
        </p:nvSpPr>
        <p:spPr bwMode="auto">
          <a:xfrm>
            <a:off x="595313" y="5749925"/>
            <a:ext cx="701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latin typeface="Century Schoolbook" pitchFamily="18" charset="0"/>
                <a:ea typeface="+mj-ea"/>
              </a:rPr>
              <a:t>(2) </a:t>
            </a:r>
            <a:r>
              <a:rPr lang="zh-CN" sz="2800" b="1" dirty="0">
                <a:latin typeface="Century Schoolbook" pitchFamily="18" charset="0"/>
                <a:ea typeface="+mj-ea"/>
              </a:rPr>
              <a:t>各信源</a:t>
            </a:r>
            <a:r>
              <a:rPr 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同时</a:t>
            </a:r>
            <a:r>
              <a:rPr lang="zh-CN" sz="2800" b="1" dirty="0">
                <a:latin typeface="Century Schoolbook" pitchFamily="18" charset="0"/>
                <a:ea typeface="+mj-ea"/>
              </a:rPr>
              <a:t>达到最佳输入分布。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43" grpId="0"/>
      <p:bldP spid="1505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3.</a:t>
            </a:r>
            <a:r>
              <a:rPr lang="en-US" altLang="zh-CN" smtClean="0"/>
              <a:t>4</a:t>
            </a:r>
            <a:r>
              <a:rPr lang="zh-CN" altLang="zh-CN" smtClean="0"/>
              <a:t>.2 级联(串联)信道</a:t>
            </a:r>
            <a:endParaRPr lang="zh-CN" altLang="en-US" dirty="0"/>
          </a:p>
        </p:txBody>
      </p:sp>
      <p:graphicFrame>
        <p:nvGraphicFramePr>
          <p:cNvPr id="15155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34083231"/>
              </p:ext>
            </p:extLst>
          </p:nvPr>
        </p:nvGraphicFramePr>
        <p:xfrm>
          <a:off x="627063" y="2771775"/>
          <a:ext cx="851693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014" r:id="rId3" imgW="5369769" imgH="1040948" progId="Equation.DSMT4">
                  <p:embed/>
                </p:oleObj>
              </mc:Choice>
              <mc:Fallback>
                <p:oleObj r:id="rId3" imgW="5369769" imgH="1040948" progId="Equation.DSMT4">
                  <p:embed/>
                  <p:pic>
                    <p:nvPicPr>
                      <p:cNvPr id="0" name="Picture 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771775"/>
                        <a:ext cx="8516937" cy="1651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50393264"/>
              </p:ext>
            </p:extLst>
          </p:nvPr>
        </p:nvGraphicFramePr>
        <p:xfrm>
          <a:off x="0" y="4432300"/>
          <a:ext cx="418941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015" r:id="rId5" imgW="2463800" imgH="1168400" progId="Equation.DSMT4">
                  <p:embed/>
                </p:oleObj>
              </mc:Choice>
              <mc:Fallback>
                <p:oleObj r:id="rId5" imgW="2463800" imgH="1168400" progId="Equation.DSMT4">
                  <p:embed/>
                  <p:pic>
                    <p:nvPicPr>
                      <p:cNvPr id="0" name="Picture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32300"/>
                        <a:ext cx="4189413" cy="1985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57" name="Group 5"/>
          <p:cNvGrpSpPr>
            <a:grpSpLocks/>
          </p:cNvGrpSpPr>
          <p:nvPr/>
        </p:nvGrpSpPr>
        <p:grpSpPr bwMode="auto">
          <a:xfrm>
            <a:off x="623888" y="1083320"/>
            <a:ext cx="8099425" cy="1625600"/>
            <a:chOff x="0" y="0"/>
            <a:chExt cx="5102" cy="1024"/>
          </a:xfrm>
        </p:grpSpPr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1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典型实例：卫星电视，微波接力通信等。</a:t>
              </a:r>
            </a:p>
          </p:txBody>
        </p:sp>
        <p:graphicFrame>
          <p:nvGraphicFramePr>
            <p:cNvPr id="151559" name="Object 7"/>
            <p:cNvGraphicFramePr>
              <a:graphicFrameLocks noChangeAspect="1"/>
            </p:cNvGraphicFramePr>
            <p:nvPr/>
          </p:nvGraphicFramePr>
          <p:xfrm>
            <a:off x="427" y="337"/>
            <a:ext cx="3673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016" r:id="rId7" imgW="5830851" imgH="1091389" progId="Visio.Drawing.11">
                    <p:embed/>
                  </p:oleObj>
                </mc:Choice>
                <mc:Fallback>
                  <p:oleObj r:id="rId7" imgW="5830851" imgH="1091389" progId="Visio.Drawing.11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337"/>
                          <a:ext cx="3673" cy="68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560" name="Group 8"/>
          <p:cNvGrpSpPr>
            <a:grpSpLocks/>
          </p:cNvGrpSpPr>
          <p:nvPr/>
        </p:nvGrpSpPr>
        <p:grpSpPr bwMode="auto">
          <a:xfrm>
            <a:off x="689272" y="2795588"/>
            <a:ext cx="5322888" cy="1600200"/>
            <a:chOff x="0" y="0"/>
            <a:chExt cx="3353" cy="1008"/>
          </a:xfrm>
        </p:grpSpPr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>
              <a:off x="0" y="255"/>
              <a:ext cx="248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51562" name="Line 10"/>
            <p:cNvSpPr>
              <a:spLocks noChangeShapeType="1"/>
            </p:cNvSpPr>
            <p:nvPr/>
          </p:nvSpPr>
          <p:spPr bwMode="auto">
            <a:xfrm>
              <a:off x="3353" y="0"/>
              <a:ext cx="0" cy="1008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51563" name="Group 11"/>
          <p:cNvGrpSpPr>
            <a:grpSpLocks/>
          </p:cNvGrpSpPr>
          <p:nvPr/>
        </p:nvGrpSpPr>
        <p:grpSpPr bwMode="auto">
          <a:xfrm>
            <a:off x="4430713" y="4432300"/>
            <a:ext cx="5327650" cy="1985963"/>
            <a:chOff x="0" y="0"/>
            <a:chExt cx="3356" cy="1251"/>
          </a:xfrm>
        </p:grpSpPr>
        <p:grpSp>
          <p:nvGrpSpPr>
            <p:cNvPr id="151564" name="Group 12"/>
            <p:cNvGrpSpPr>
              <a:grpSpLocks/>
            </p:cNvGrpSpPr>
            <p:nvPr/>
          </p:nvGrpSpPr>
          <p:grpSpPr bwMode="auto">
            <a:xfrm>
              <a:off x="2076" y="85"/>
              <a:ext cx="1280" cy="989"/>
              <a:chOff x="0" y="0"/>
              <a:chExt cx="1280" cy="989"/>
            </a:xfrm>
          </p:grpSpPr>
          <p:sp>
            <p:nvSpPr>
              <p:cNvPr id="151565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0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400" b="1" dirty="0">
                    <a:latin typeface="Century Schoolbook" pitchFamily="18" charset="0"/>
                    <a:ea typeface="+mj-ea"/>
                  </a:rPr>
                  <a:t>【</a:t>
                </a:r>
                <a:r>
                  <a:rPr lang="zh-CN" sz="2400" b="1" dirty="0">
                    <a:latin typeface="Century Schoolbook" pitchFamily="18" charset="0"/>
                    <a:ea typeface="+mj-ea"/>
                  </a:rPr>
                  <a:t>先去</a:t>
                </a:r>
              </a:p>
              <a:p>
                <a:r>
                  <a:rPr lang="zh-CN" sz="2400" b="1" dirty="0">
                    <a:latin typeface="Century Schoolbook" pitchFamily="18" charset="0"/>
                    <a:ea typeface="+mj-ea"/>
                  </a:rPr>
                  <a:t> 掉    ，</a:t>
                </a:r>
              </a:p>
              <a:p>
                <a:r>
                  <a:rPr lang="zh-CN" sz="2400" b="1" dirty="0">
                    <a:latin typeface="Century Schoolbook" pitchFamily="18" charset="0"/>
                    <a:ea typeface="+mj-ea"/>
                  </a:rPr>
                  <a:t>再加上</a:t>
                </a:r>
              </a:p>
              <a:p>
                <a:r>
                  <a:rPr lang="zh-CN" sz="2400" b="1" dirty="0">
                    <a:latin typeface="Century Schoolbook" pitchFamily="18" charset="0"/>
                    <a:ea typeface="+mj-ea"/>
                  </a:rPr>
                  <a:t>      </a:t>
                </a:r>
                <a:r>
                  <a:rPr lang="zh-CN" altLang="zh-CN" sz="2400" b="1" dirty="0">
                    <a:latin typeface="Century Schoolbook" pitchFamily="18" charset="0"/>
                    <a:ea typeface="+mj-ea"/>
                  </a:rPr>
                  <a:t>】</a:t>
                </a:r>
              </a:p>
            </p:txBody>
          </p:sp>
          <p:graphicFrame>
            <p:nvGraphicFramePr>
              <p:cNvPr id="151566" name="Object 14"/>
              <p:cNvGraphicFramePr>
                <a:graphicFrameLocks noChangeAspect="1"/>
              </p:cNvGraphicFramePr>
              <p:nvPr/>
            </p:nvGraphicFramePr>
            <p:xfrm>
              <a:off x="329" y="236"/>
              <a:ext cx="22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7017" r:id="rId9" imgW="177492" imgH="228204" progId="Equation.DSMT4">
                      <p:embed/>
                    </p:oleObj>
                  </mc:Choice>
                  <mc:Fallback>
                    <p:oleObj r:id="rId9" imgW="177492" imgH="228204" progId="Equation.DSMT4">
                      <p:embed/>
                      <p:pic>
                        <p:nvPicPr>
                          <p:cNvPr id="0" name="Picture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" y="236"/>
                            <a:ext cx="224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1567" name="Object 15"/>
              <p:cNvGraphicFramePr>
                <a:graphicFrameLocks noChangeAspect="1"/>
              </p:cNvGraphicFramePr>
              <p:nvPr/>
            </p:nvGraphicFramePr>
            <p:xfrm>
              <a:off x="145" y="689"/>
              <a:ext cx="22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7018" r:id="rId11" imgW="177492" imgH="228204" progId="Equation.DSMT4">
                      <p:embed/>
                    </p:oleObj>
                  </mc:Choice>
                  <mc:Fallback>
                    <p:oleObj r:id="rId11" imgW="177492" imgH="228204" progId="Equation.DSMT4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" y="689"/>
                            <a:ext cx="224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1568" name="Object 16"/>
            <p:cNvGraphicFramePr>
              <a:graphicFrameLocks noChangeAspect="1"/>
            </p:cNvGraphicFramePr>
            <p:nvPr/>
          </p:nvGraphicFramePr>
          <p:xfrm>
            <a:off x="0" y="0"/>
            <a:ext cx="2081" cy="1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019" r:id="rId12" imgW="1943100" imgH="1168400" progId="Equation.DSMT4">
                    <p:embed/>
                  </p:oleObj>
                </mc:Choice>
                <mc:Fallback>
                  <p:oleObj r:id="rId12" imgW="1943100" imgH="11684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81" cy="125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1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228257"/>
              </p:ext>
            </p:extLst>
          </p:nvPr>
        </p:nvGraphicFramePr>
        <p:xfrm>
          <a:off x="4572000" y="3284984"/>
          <a:ext cx="43204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020" r:id="rId14" imgW="126725" imgH="126725" progId="Equation.DSMT4">
                  <p:embed/>
                </p:oleObj>
              </mc:Choice>
              <mc:Fallback>
                <p:oleObj r:id="rId14" imgW="126725" imgH="126725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4984"/>
                        <a:ext cx="432048" cy="43204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8" name="Group 2"/>
          <p:cNvGrpSpPr>
            <a:grpSpLocks/>
          </p:cNvGrpSpPr>
          <p:nvPr/>
        </p:nvGrpSpPr>
        <p:grpSpPr bwMode="auto">
          <a:xfrm>
            <a:off x="225425" y="2501900"/>
            <a:ext cx="9286875" cy="954088"/>
            <a:chOff x="0" y="0"/>
            <a:chExt cx="5850" cy="601"/>
          </a:xfrm>
        </p:grpSpPr>
        <p:sp>
          <p:nvSpPr>
            <p:cNvPr id="152579" name="Rectangle 3"/>
            <p:cNvSpPr>
              <a:spLocks noChangeArrowheads="1"/>
            </p:cNvSpPr>
            <p:nvPr/>
          </p:nvSpPr>
          <p:spPr bwMode="auto">
            <a:xfrm>
              <a:off x="651" y="0"/>
              <a:ext cx="519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对于级联信道，总的信道矩阵等于各级信道矩阵          的</a:t>
              </a:r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连乘积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。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(</a:t>
              </a:r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注意乘积顺序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)</a:t>
              </a:r>
            </a:p>
          </p:txBody>
        </p:sp>
        <p:sp>
          <p:nvSpPr>
            <p:cNvPr id="152580" name="Rectangle 4"/>
            <p:cNvSpPr>
              <a:spLocks noChangeArrowheads="1"/>
            </p:cNvSpPr>
            <p:nvPr/>
          </p:nvSpPr>
          <p:spPr bwMode="auto">
            <a:xfrm>
              <a:off x="0" y="93"/>
              <a:ext cx="15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结论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</a:t>
              </a:r>
            </a:p>
          </p:txBody>
        </p:sp>
      </p:grpSp>
      <p:graphicFrame>
        <p:nvGraphicFramePr>
          <p:cNvPr id="152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605450"/>
              </p:ext>
            </p:extLst>
          </p:nvPr>
        </p:nvGraphicFramePr>
        <p:xfrm>
          <a:off x="133350" y="528638"/>
          <a:ext cx="74517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82" r:id="rId3" imgW="4138404" imgH="1040948" progId="Equation.DSMT4">
                  <p:embed/>
                </p:oleObj>
              </mc:Choice>
              <mc:Fallback>
                <p:oleObj r:id="rId3" imgW="4138404" imgH="1040948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528638"/>
                        <a:ext cx="7451725" cy="1876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83" name="Group 7"/>
          <p:cNvGrpSpPr>
            <a:grpSpLocks/>
          </p:cNvGrpSpPr>
          <p:nvPr/>
        </p:nvGrpSpPr>
        <p:grpSpPr bwMode="auto">
          <a:xfrm>
            <a:off x="7200900" y="987425"/>
            <a:ext cx="3519488" cy="1323975"/>
            <a:chOff x="0" y="0"/>
            <a:chExt cx="2217" cy="834"/>
          </a:xfrm>
        </p:grpSpPr>
        <p:graphicFrame>
          <p:nvGraphicFramePr>
            <p:cNvPr id="152584" name="Object 8"/>
            <p:cNvGraphicFramePr>
              <a:graphicFrameLocks noChangeAspect="1"/>
            </p:cNvGraphicFramePr>
            <p:nvPr/>
          </p:nvGraphicFramePr>
          <p:xfrm>
            <a:off x="0" y="130"/>
            <a:ext cx="9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83" r:id="rId5" imgW="812095" imgH="253780" progId="Equation.DSMT4">
                    <p:embed/>
                  </p:oleObj>
                </mc:Choice>
                <mc:Fallback>
                  <p:oleObj r:id="rId5" imgW="812095" imgH="25378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0"/>
                          <a:ext cx="923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837" y="0"/>
              <a:ext cx="1380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80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*</a:t>
              </a:r>
            </a:p>
          </p:txBody>
        </p:sp>
      </p:grpSp>
      <p:grpSp>
        <p:nvGrpSpPr>
          <p:cNvPr id="152586" name="Group 10"/>
          <p:cNvGrpSpPr>
            <a:grpSpLocks/>
          </p:cNvGrpSpPr>
          <p:nvPr/>
        </p:nvGrpSpPr>
        <p:grpSpPr bwMode="auto">
          <a:xfrm>
            <a:off x="225425" y="3640138"/>
            <a:ext cx="11293475" cy="2651125"/>
            <a:chOff x="0" y="0"/>
            <a:chExt cx="7114" cy="1670"/>
          </a:xfrm>
        </p:grpSpPr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711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例</a:t>
              </a:r>
              <a:r>
                <a:rPr lang="zh-CN" alt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3</a:t>
              </a:r>
              <a:r>
                <a:rPr lang="zh-CN" altLang="zh-CN" sz="2800" b="1" dirty="0" smtClean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.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4</a:t>
              </a:r>
              <a:r>
                <a:rPr lang="zh-CN" altLang="zh-CN" sz="2800" b="1" dirty="0" smtClean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.</a:t>
              </a:r>
              <a:r>
                <a:rPr lang="zh-CN" alt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1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   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设有两个离散二元对称信道，求二者级联信道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的信道容量。</a:t>
              </a:r>
            </a:p>
          </p:txBody>
        </p:sp>
        <p:graphicFrame>
          <p:nvGraphicFramePr>
            <p:cNvPr id="152588" name="Object 12"/>
            <p:cNvGraphicFramePr>
              <a:graphicFrameLocks noChangeAspect="1"/>
            </p:cNvGraphicFramePr>
            <p:nvPr/>
          </p:nvGraphicFramePr>
          <p:xfrm>
            <a:off x="979" y="798"/>
            <a:ext cx="3551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84" r:id="rId7" imgW="5637182" imgH="880083" progId="Visio.Drawing.11">
                    <p:embed/>
                  </p:oleObj>
                </mc:Choice>
                <mc:Fallback>
                  <p:oleObj r:id="rId7" imgW="5637182" imgH="880083" progId="Visio.Drawing.11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798"/>
                          <a:ext cx="3551" cy="55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89" name="Object 13"/>
            <p:cNvGraphicFramePr>
              <a:graphicFrameLocks noChangeAspect="1"/>
            </p:cNvGraphicFramePr>
            <p:nvPr/>
          </p:nvGraphicFramePr>
          <p:xfrm>
            <a:off x="1970" y="1399"/>
            <a:ext cx="21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85" r:id="rId9" imgW="152268" imgH="190335" progId="Equation.DSMT4">
                    <p:embed/>
                  </p:oleObj>
                </mc:Choice>
                <mc:Fallback>
                  <p:oleObj r:id="rId9" imgW="152268" imgH="190335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0" y="1399"/>
                          <a:ext cx="211" cy="26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590" name="Object 14"/>
            <p:cNvGraphicFramePr>
              <a:graphicFrameLocks noChangeAspect="1"/>
            </p:cNvGraphicFramePr>
            <p:nvPr/>
          </p:nvGraphicFramePr>
          <p:xfrm>
            <a:off x="3358" y="1407"/>
            <a:ext cx="19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986" r:id="rId11" imgW="139639" imgH="190417" progId="Equation.DSMT4">
                    <p:embed/>
                  </p:oleObj>
                </mc:Choice>
                <mc:Fallback>
                  <p:oleObj r:id="rId11" imgW="139639" imgH="190417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1407"/>
                          <a:ext cx="193" cy="2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897548"/>
              </p:ext>
            </p:extLst>
          </p:nvPr>
        </p:nvGraphicFramePr>
        <p:xfrm>
          <a:off x="2049463" y="542925"/>
          <a:ext cx="436245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46" r:id="rId3" imgW="2431657" imgH="1073015" progId="Visio.Drawing.11">
                  <p:embed/>
                </p:oleObj>
              </mc:Choice>
              <mc:Fallback>
                <p:oleObj r:id="rId3" imgW="2431657" imgH="1073015" progId="Visio.Drawing.11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42925"/>
                        <a:ext cx="4362450" cy="202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48925"/>
              </p:ext>
            </p:extLst>
          </p:nvPr>
        </p:nvGraphicFramePr>
        <p:xfrm>
          <a:off x="3941763" y="2447925"/>
          <a:ext cx="35480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47" r:id="rId5" imgW="1612900" imgH="469900" progId="Equation.DSMT4">
                  <p:embed/>
                </p:oleObj>
              </mc:Choice>
              <mc:Fallback>
                <p:oleObj r:id="rId5" imgW="1612900" imgH="4699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2447925"/>
                        <a:ext cx="3548062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993775" y="3643313"/>
            <a:ext cx="7588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级联后的等效信道也是二元对称信道。</a:t>
            </a:r>
          </a:p>
        </p:txBody>
      </p:sp>
      <p:grpSp>
        <p:nvGrpSpPr>
          <p:cNvPr id="153605" name="Group 5"/>
          <p:cNvGrpSpPr>
            <a:grpSpLocks noChangeAspect="1"/>
          </p:cNvGrpSpPr>
          <p:nvPr/>
        </p:nvGrpSpPr>
        <p:grpSpPr bwMode="auto">
          <a:xfrm>
            <a:off x="965200" y="5148263"/>
            <a:ext cx="7885113" cy="1082675"/>
            <a:chOff x="0" y="0"/>
            <a:chExt cx="4967" cy="682"/>
          </a:xfrm>
        </p:grpSpPr>
        <p:graphicFrame>
          <p:nvGraphicFramePr>
            <p:cNvPr id="153606" name="Object 6"/>
            <p:cNvGraphicFramePr>
              <a:graphicFrameLocks noChangeAspect="1"/>
            </p:cNvGraphicFramePr>
            <p:nvPr/>
          </p:nvGraphicFramePr>
          <p:xfrm>
            <a:off x="0" y="0"/>
            <a:ext cx="22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148" r:id="rId7" imgW="1598812" imgH="203024" progId="Equation.DSMT4">
                    <p:embed/>
                  </p:oleObj>
                </mc:Choice>
                <mc:Fallback>
                  <p:oleObj r:id="rId7" imgW="1598812" imgH="203024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212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07" name="Object 7"/>
            <p:cNvGraphicFramePr>
              <a:graphicFrameLocks noChangeAspect="1"/>
            </p:cNvGraphicFramePr>
            <p:nvPr/>
          </p:nvGraphicFramePr>
          <p:xfrm>
            <a:off x="482" y="426"/>
            <a:ext cx="448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149" r:id="rId9" imgW="3565605" imgH="203024" progId="Equation.DSMT4">
                    <p:embed/>
                  </p:oleObj>
                </mc:Choice>
                <mc:Fallback>
                  <p:oleObj r:id="rId9" imgW="3565605" imgH="203024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426"/>
                          <a:ext cx="4485" cy="25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815010"/>
              </p:ext>
            </p:extLst>
          </p:nvPr>
        </p:nvGraphicFramePr>
        <p:xfrm>
          <a:off x="4445000" y="2482850"/>
          <a:ext cx="12239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50" r:id="rId11" imgW="558558" imgH="190417" progId="Equation.DSMT4">
                  <p:embed/>
                </p:oleObj>
              </mc:Choice>
              <mc:Fallback>
                <p:oleObj r:id="rId11" imgW="558558" imgH="190417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482850"/>
                        <a:ext cx="1223963" cy="417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382076"/>
              </p:ext>
            </p:extLst>
          </p:nvPr>
        </p:nvGraphicFramePr>
        <p:xfrm>
          <a:off x="5969000" y="2482850"/>
          <a:ext cx="12239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51" r:id="rId13" imgW="558558" imgH="190417" progId="Equation.DSMT4">
                  <p:embed/>
                </p:oleObj>
              </mc:Choice>
              <mc:Fallback>
                <p:oleObj r:id="rId13" imgW="558558" imgH="190417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482850"/>
                        <a:ext cx="1223963" cy="417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05479"/>
              </p:ext>
            </p:extLst>
          </p:nvPr>
        </p:nvGraphicFramePr>
        <p:xfrm>
          <a:off x="4445000" y="3067050"/>
          <a:ext cx="12239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52" r:id="rId15" imgW="558558" imgH="190417" progId="Equation.DSMT4">
                  <p:embed/>
                </p:oleObj>
              </mc:Choice>
              <mc:Fallback>
                <p:oleObj r:id="rId15" imgW="558558" imgH="190417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067050"/>
                        <a:ext cx="1223963" cy="417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28263"/>
              </p:ext>
            </p:extLst>
          </p:nvPr>
        </p:nvGraphicFramePr>
        <p:xfrm>
          <a:off x="5969000" y="3067050"/>
          <a:ext cx="12239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53" r:id="rId17" imgW="558558" imgH="190417" progId="Equation.DSMT4">
                  <p:embed/>
                </p:oleObj>
              </mc:Choice>
              <mc:Fallback>
                <p:oleObj r:id="rId17" imgW="558558" imgH="190417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067050"/>
                        <a:ext cx="1223963" cy="417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12" name="Group 12"/>
          <p:cNvGrpSpPr>
            <a:grpSpLocks/>
          </p:cNvGrpSpPr>
          <p:nvPr/>
        </p:nvGrpSpPr>
        <p:grpSpPr bwMode="auto">
          <a:xfrm>
            <a:off x="323850" y="2438400"/>
            <a:ext cx="3640138" cy="1033463"/>
            <a:chOff x="0" y="0"/>
            <a:chExt cx="2293" cy="651"/>
          </a:xfrm>
        </p:grpSpPr>
        <p:graphicFrame>
          <p:nvGraphicFramePr>
            <p:cNvPr id="153613" name="Object 13"/>
            <p:cNvGraphicFramePr>
              <a:graphicFrameLocks/>
            </p:cNvGraphicFramePr>
            <p:nvPr/>
          </p:nvGraphicFramePr>
          <p:xfrm>
            <a:off x="422" y="0"/>
            <a:ext cx="1871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154" r:id="rId19" imgW="1346200" imgH="469900" progId="Equation.DSMT4">
                    <p:embed/>
                  </p:oleObj>
                </mc:Choice>
                <mc:Fallback>
                  <p:oleObj r:id="rId19" imgW="1346200" imgH="469900" progId="Equation.DSMT4">
                    <p:embed/>
                    <p:pic>
                      <p:nvPicPr>
                        <p:cNvPr id="0" name="Picture 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" y="0"/>
                          <a:ext cx="1871" cy="65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14" name="Rectangle 14"/>
            <p:cNvSpPr>
              <a:spLocks noChangeArrowheads="1"/>
            </p:cNvSpPr>
            <p:nvPr/>
          </p:nvSpPr>
          <p:spPr bwMode="auto">
            <a:xfrm>
              <a:off x="0" y="117"/>
              <a:ext cx="20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解：</a:t>
              </a:r>
            </a:p>
          </p:txBody>
        </p:sp>
      </p:grp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993775" y="4324350"/>
            <a:ext cx="7947025" cy="525463"/>
            <a:chOff x="0" y="-1"/>
            <a:chExt cx="5006" cy="331"/>
          </a:xfrm>
        </p:grpSpPr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46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根据强对称信道的计算公式：</a:t>
              </a:r>
            </a:p>
          </p:txBody>
        </p:sp>
        <p:graphicFrame>
          <p:nvGraphicFramePr>
            <p:cNvPr id="1536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1083518"/>
                </p:ext>
              </p:extLst>
            </p:nvPr>
          </p:nvGraphicFramePr>
          <p:xfrm>
            <a:off x="3023" y="-1"/>
            <a:ext cx="198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155" r:id="rId21" imgW="1433234" imgH="215619" progId="Equation.DSMT4">
                    <p:embed/>
                  </p:oleObj>
                </mc:Choice>
                <mc:Fallback>
                  <p:oleObj r:id="rId21" imgW="1433234" imgH="215619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-1"/>
                          <a:ext cx="1983" cy="2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277813" y="490538"/>
            <a:ext cx="8758683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例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3</a:t>
            </a:r>
            <a:r>
              <a:rPr lang="zh-CN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.</a:t>
            </a:r>
            <a:r>
              <a:rPr lang="en-US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4</a:t>
            </a:r>
            <a:r>
              <a:rPr lang="zh-CN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.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2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   </a:t>
            </a:r>
            <a:r>
              <a:rPr lang="zh-CN" sz="2800" b="1" dirty="0">
                <a:latin typeface="Century Schoolbook" pitchFamily="18" charset="0"/>
                <a:ea typeface="+mj-ea"/>
              </a:rPr>
              <a:t>把</a:t>
            </a:r>
            <a:r>
              <a:rPr lang="zh-CN" sz="2800" b="1" i="1" dirty="0">
                <a:latin typeface="Century Schoolbook" pitchFamily="18" charset="0"/>
                <a:ea typeface="+mj-ea"/>
              </a:rPr>
              <a:t>   </a:t>
            </a:r>
            <a:r>
              <a:rPr lang="zh-CN" sz="2800" b="1" dirty="0">
                <a:latin typeface="Century Schoolbook" pitchFamily="18" charset="0"/>
                <a:ea typeface="+mj-ea"/>
              </a:rPr>
              <a:t>个离散二元对称信道级联起来，要求证明</a:t>
            </a:r>
          </a:p>
          <a:p>
            <a:pPr>
              <a:lnSpc>
                <a:spcPct val="13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该信道可以等效于一个二元对称信道，其错误传递概</a:t>
            </a:r>
          </a:p>
          <a:p>
            <a:pPr>
              <a:lnSpc>
                <a:spcPct val="13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率为                        。并证明当            时，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且               时有</a:t>
            </a:r>
            <a:r>
              <a:rPr lang="zh-CN" sz="2800" b="1" dirty="0">
                <a:latin typeface="Century Schoolbook" pitchFamily="18" charset="0"/>
                <a:ea typeface="+mj-ea"/>
              </a:rPr>
              <a:t>：</a:t>
            </a: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836951"/>
              </p:ext>
            </p:extLst>
          </p:nvPr>
        </p:nvGraphicFramePr>
        <p:xfrm>
          <a:off x="1218009" y="1484784"/>
          <a:ext cx="22018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54" r:id="rId3" imgW="1002430" imgH="406048" progId="Equation.DSMT4">
                  <p:embed/>
                </p:oleObj>
              </mc:Choice>
              <mc:Fallback>
                <p:oleObj r:id="rId3" imgW="1002430" imgH="406048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009" y="1484784"/>
                        <a:ext cx="2201863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78270"/>
              </p:ext>
            </p:extLst>
          </p:nvPr>
        </p:nvGraphicFramePr>
        <p:xfrm>
          <a:off x="5265142" y="1781175"/>
          <a:ext cx="1035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55" r:id="rId5" imgW="469492" imgH="152268" progId="Equation.DSMT4">
                  <p:embed/>
                </p:oleObj>
              </mc:Choice>
              <mc:Fallback>
                <p:oleObj r:id="rId5" imgW="469492" imgH="152268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142" y="1781175"/>
                        <a:ext cx="1035050" cy="336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96592"/>
              </p:ext>
            </p:extLst>
          </p:nvPr>
        </p:nvGraphicFramePr>
        <p:xfrm>
          <a:off x="1399232" y="2276872"/>
          <a:ext cx="24526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56" r:id="rId7" imgW="1117600" imgH="279400" progId="Equation.DSMT4">
                  <p:embed/>
                </p:oleObj>
              </mc:Choice>
              <mc:Fallback>
                <p:oleObj r:id="rId7" imgW="1117600" imgH="279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232" y="2276872"/>
                        <a:ext cx="2452688" cy="614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00160"/>
              </p:ext>
            </p:extLst>
          </p:nvPr>
        </p:nvGraphicFramePr>
        <p:xfrm>
          <a:off x="7578030" y="1752600"/>
          <a:ext cx="1314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57" r:id="rId9" imgW="596382" imgH="203024" progId="Equation.DSMT4">
                  <p:embed/>
                </p:oleObj>
              </mc:Choice>
              <mc:Fallback>
                <p:oleObj r:id="rId9" imgW="596382" imgH="203024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030" y="1752600"/>
                        <a:ext cx="1314450" cy="447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646148"/>
              </p:ext>
            </p:extLst>
          </p:nvPr>
        </p:nvGraphicFramePr>
        <p:xfrm>
          <a:off x="561975" y="4327525"/>
          <a:ext cx="190817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58" r:id="rId11" imgW="1061136" imgH="1048696" progId="Visio.Drawing.11">
                  <p:embed/>
                </p:oleObj>
              </mc:Choice>
              <mc:Fallback>
                <p:oleObj r:id="rId11" imgW="1061136" imgH="1048696" progId="Visio.Drawing.11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327525"/>
                        <a:ext cx="1908175" cy="188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632" name="Group 8"/>
          <p:cNvGrpSpPr>
            <a:grpSpLocks/>
          </p:cNvGrpSpPr>
          <p:nvPr/>
        </p:nvGrpSpPr>
        <p:grpSpPr bwMode="auto">
          <a:xfrm>
            <a:off x="3108325" y="4211638"/>
            <a:ext cx="7208838" cy="2174874"/>
            <a:chOff x="0" y="0"/>
            <a:chExt cx="4541" cy="1370"/>
          </a:xfrm>
        </p:grpSpPr>
        <p:sp>
          <p:nvSpPr>
            <p:cNvPr id="154633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4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解：使用数学归纳法。</a:t>
              </a:r>
            </a:p>
          </p:txBody>
        </p:sp>
        <p:grpSp>
          <p:nvGrpSpPr>
            <p:cNvPr id="154634" name="Group 10"/>
            <p:cNvGrpSpPr>
              <a:grpSpLocks/>
            </p:cNvGrpSpPr>
            <p:nvPr/>
          </p:nvGrpSpPr>
          <p:grpSpPr bwMode="auto">
            <a:xfrm>
              <a:off x="417" y="346"/>
              <a:ext cx="4084" cy="330"/>
              <a:chOff x="0" y="0"/>
              <a:chExt cx="4084" cy="330"/>
            </a:xfrm>
          </p:grpSpPr>
          <p:sp>
            <p:nvSpPr>
              <p:cNvPr id="154635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先证明         时，等式成立。</a:t>
                </a:r>
              </a:p>
            </p:txBody>
          </p:sp>
          <p:graphicFrame>
            <p:nvGraphicFramePr>
              <p:cNvPr id="154636" name="Object 12"/>
              <p:cNvGraphicFramePr>
                <a:graphicFrameLocks noChangeAspect="1"/>
              </p:cNvGraphicFramePr>
              <p:nvPr/>
            </p:nvGraphicFramePr>
            <p:xfrm>
              <a:off x="732" y="44"/>
              <a:ext cx="490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0259" r:id="rId13" imgW="354984" imgH="177492" progId="Equation.DSMT4">
                      <p:embed/>
                    </p:oleObj>
                  </mc:Choice>
                  <mc:Fallback>
                    <p:oleObj r:id="rId13" imgW="354984" imgH="177492" progId="Equation.DSMT4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2" y="44"/>
                            <a:ext cx="490" cy="245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637" name="Group 13"/>
            <p:cNvGrpSpPr>
              <a:grpSpLocks/>
            </p:cNvGrpSpPr>
            <p:nvPr/>
          </p:nvGrpSpPr>
          <p:grpSpPr bwMode="auto">
            <a:xfrm>
              <a:off x="457" y="693"/>
              <a:ext cx="4084" cy="330"/>
              <a:chOff x="0" y="0"/>
              <a:chExt cx="4084" cy="330"/>
            </a:xfrm>
          </p:grpSpPr>
          <p:sp>
            <p:nvSpPr>
              <p:cNvPr id="154638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假设：等式对   成立。</a:t>
                </a:r>
              </a:p>
            </p:txBody>
          </p:sp>
          <p:graphicFrame>
            <p:nvGraphicFramePr>
              <p:cNvPr id="154639" name="Object 15"/>
              <p:cNvGraphicFramePr>
                <a:graphicFrameLocks noChangeAspect="1"/>
              </p:cNvGraphicFramePr>
              <p:nvPr/>
            </p:nvGraphicFramePr>
            <p:xfrm>
              <a:off x="1393" y="78"/>
              <a:ext cx="175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0260" r:id="rId15" imgW="126725" imgH="139397" progId="Equation.DSMT4">
                      <p:embed/>
                    </p:oleObj>
                  </mc:Choice>
                  <mc:Fallback>
                    <p:oleObj r:id="rId15" imgW="126725" imgH="139397" progId="Equation.DSMT4">
                      <p:embed/>
                      <p:pic>
                        <p:nvPicPr>
                          <p:cNvPr id="0" name="Picture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3" y="78"/>
                            <a:ext cx="175" cy="193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640" name="Group 16"/>
            <p:cNvGrpSpPr>
              <a:grpSpLocks/>
            </p:cNvGrpSpPr>
            <p:nvPr/>
          </p:nvGrpSpPr>
          <p:grpSpPr bwMode="auto">
            <a:xfrm>
              <a:off x="456" y="1040"/>
              <a:ext cx="3050" cy="330"/>
              <a:chOff x="0" y="0"/>
              <a:chExt cx="3050" cy="330"/>
            </a:xfrm>
          </p:grpSpPr>
          <p:sp>
            <p:nvSpPr>
              <p:cNvPr id="154641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5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证明：等式对       成立。</a:t>
                </a:r>
              </a:p>
            </p:txBody>
          </p:sp>
          <p:graphicFrame>
            <p:nvGraphicFramePr>
              <p:cNvPr id="154642" name="Object 18"/>
              <p:cNvGraphicFramePr>
                <a:graphicFrameLocks noChangeAspect="1"/>
              </p:cNvGraphicFramePr>
              <p:nvPr/>
            </p:nvGraphicFramePr>
            <p:xfrm>
              <a:off x="1362" y="43"/>
              <a:ext cx="45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0261" r:id="rId17" imgW="329628" imgH="177492" progId="Equation.DSMT4">
                      <p:embed/>
                    </p:oleObj>
                  </mc:Choice>
                  <mc:Fallback>
                    <p:oleObj r:id="rId17" imgW="329628" imgH="177492" progId="Equation.DSMT4">
                      <p:embed/>
                      <p:pic>
                        <p:nvPicPr>
                          <p:cNvPr id="0" name="Picture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2" y="43"/>
                            <a:ext cx="458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4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8031"/>
              </p:ext>
            </p:extLst>
          </p:nvPr>
        </p:nvGraphicFramePr>
        <p:xfrm>
          <a:off x="2202780" y="719138"/>
          <a:ext cx="2809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62" r:id="rId19" imgW="126725" imgH="139397" progId="Equation.DSMT4">
                  <p:embed/>
                </p:oleObj>
              </mc:Choice>
              <mc:Fallback>
                <p:oleObj r:id="rId19" imgW="126725" imgH="139397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780" y="719138"/>
                        <a:ext cx="280988" cy="307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41718"/>
              </p:ext>
            </p:extLst>
          </p:nvPr>
        </p:nvGraphicFramePr>
        <p:xfrm>
          <a:off x="1135063" y="3053581"/>
          <a:ext cx="68738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63" r:id="rId21" imgW="6873105" imgH="880083" progId="Visio.Drawing.11">
                  <p:embed/>
                </p:oleObj>
              </mc:Choice>
              <mc:Fallback>
                <p:oleObj r:id="rId21" imgW="6873105" imgH="880083" progId="Visio.Drawing.11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053581"/>
                        <a:ext cx="6873875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561803"/>
              </p:ext>
            </p:extLst>
          </p:nvPr>
        </p:nvGraphicFramePr>
        <p:xfrm>
          <a:off x="2082800" y="3817938"/>
          <a:ext cx="334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64" r:id="rId23" imgW="152268" imgH="190335" progId="Equation.DSMT4">
                  <p:embed/>
                </p:oleObj>
              </mc:Choice>
              <mc:Fallback>
                <p:oleObj r:id="rId23" imgW="152268" imgH="190335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817938"/>
                        <a:ext cx="334963" cy="419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15028"/>
              </p:ext>
            </p:extLst>
          </p:nvPr>
        </p:nvGraphicFramePr>
        <p:xfrm>
          <a:off x="3900488" y="3817938"/>
          <a:ext cx="334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65" r:id="rId25" imgW="152268" imgH="190335" progId="Equation.DSMT4">
                  <p:embed/>
                </p:oleObj>
              </mc:Choice>
              <mc:Fallback>
                <p:oleObj r:id="rId25" imgW="152268" imgH="190335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817938"/>
                        <a:ext cx="334962" cy="419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61995"/>
              </p:ext>
            </p:extLst>
          </p:nvPr>
        </p:nvGraphicFramePr>
        <p:xfrm>
          <a:off x="6796088" y="3817938"/>
          <a:ext cx="3349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66" r:id="rId26" imgW="152268" imgH="190335" progId="Equation.DSMT4">
                  <p:embed/>
                </p:oleObj>
              </mc:Choice>
              <mc:Fallback>
                <p:oleObj r:id="rId26" imgW="152268" imgH="190335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3817938"/>
                        <a:ext cx="334962" cy="419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0" name="Group 2"/>
          <p:cNvGrpSpPr>
            <a:grpSpLocks/>
          </p:cNvGrpSpPr>
          <p:nvPr/>
        </p:nvGrpSpPr>
        <p:grpSpPr bwMode="auto">
          <a:xfrm>
            <a:off x="292100" y="1270000"/>
            <a:ext cx="5780088" cy="892175"/>
            <a:chOff x="0" y="0"/>
            <a:chExt cx="3641" cy="562"/>
          </a:xfrm>
        </p:grpSpPr>
        <p:sp>
          <p:nvSpPr>
            <p:cNvPr id="155651" name="Rectangle 3"/>
            <p:cNvSpPr>
              <a:spLocks noChangeArrowheads="1"/>
            </p:cNvSpPr>
            <p:nvPr/>
          </p:nvSpPr>
          <p:spPr bwMode="auto">
            <a:xfrm>
              <a:off x="0" y="133"/>
              <a:ext cx="36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证：当          时，</a:t>
              </a:r>
            </a:p>
          </p:txBody>
        </p:sp>
        <p:graphicFrame>
          <p:nvGraphicFramePr>
            <p:cNvPr id="1556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1834571"/>
                </p:ext>
              </p:extLst>
            </p:nvPr>
          </p:nvGraphicFramePr>
          <p:xfrm>
            <a:off x="1724" y="0"/>
            <a:ext cx="156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50" r:id="rId3" imgW="1129320" imgH="406048" progId="Equation.DSMT4">
                    <p:embed/>
                  </p:oleObj>
                </mc:Choice>
                <mc:Fallback>
                  <p:oleObj r:id="rId3" imgW="1129320" imgH="406048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0"/>
                          <a:ext cx="1562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3" name="Object 5"/>
            <p:cNvGraphicFramePr>
              <a:graphicFrameLocks noChangeAspect="1"/>
            </p:cNvGraphicFramePr>
            <p:nvPr/>
          </p:nvGraphicFramePr>
          <p:xfrm>
            <a:off x="781" y="175"/>
            <a:ext cx="49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51" r:id="rId5" imgW="354984" imgH="177492" progId="Equation.DSMT4">
                    <p:embed/>
                  </p:oleObj>
                </mc:Choice>
                <mc:Fallback>
                  <p:oleObj r:id="rId5" imgW="354984" imgH="177492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175"/>
                          <a:ext cx="491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087848"/>
              </p:ext>
            </p:extLst>
          </p:nvPr>
        </p:nvGraphicFramePr>
        <p:xfrm>
          <a:off x="5461174" y="1587500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52" r:id="rId7" imgW="152202" imgH="164885" progId="Equation.DSMT4">
                  <p:embed/>
                </p:oleObj>
              </mc:Choice>
              <mc:Fallback>
                <p:oleObj r:id="rId7" imgW="152202" imgH="164885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174" y="1587500"/>
                        <a:ext cx="334962" cy="361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55" name="Group 7"/>
          <p:cNvGrpSpPr>
            <a:grpSpLocks/>
          </p:cNvGrpSpPr>
          <p:nvPr/>
        </p:nvGrpSpPr>
        <p:grpSpPr bwMode="auto">
          <a:xfrm>
            <a:off x="1084263" y="2103438"/>
            <a:ext cx="3935412" cy="523875"/>
            <a:chOff x="0" y="0"/>
            <a:chExt cx="2479" cy="330"/>
          </a:xfrm>
        </p:grpSpPr>
        <p:graphicFrame>
          <p:nvGraphicFramePr>
            <p:cNvPr id="155656" name="Object 8"/>
            <p:cNvGraphicFramePr>
              <a:graphicFrameLocks noChangeAspect="1"/>
            </p:cNvGraphicFramePr>
            <p:nvPr/>
          </p:nvGraphicFramePr>
          <p:xfrm>
            <a:off x="0" y="59"/>
            <a:ext cx="7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53" r:id="rId9" imgW="557832" imgH="177492" progId="Equation.DSMT4">
                    <p:embed/>
                  </p:oleObj>
                </mc:Choice>
                <mc:Fallback>
                  <p:oleObj r:id="rId9" imgW="557832" imgH="177492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9"/>
                          <a:ext cx="776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731" y="0"/>
              <a:ext cx="17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时成立。</a:t>
              </a:r>
            </a:p>
          </p:txBody>
        </p:sp>
      </p:grpSp>
      <p:grpSp>
        <p:nvGrpSpPr>
          <p:cNvPr id="155658" name="Group 10"/>
          <p:cNvGrpSpPr>
            <a:grpSpLocks/>
          </p:cNvGrpSpPr>
          <p:nvPr/>
        </p:nvGrpSpPr>
        <p:grpSpPr bwMode="auto">
          <a:xfrm>
            <a:off x="942975" y="2752725"/>
            <a:ext cx="9093200" cy="523876"/>
            <a:chOff x="0" y="0"/>
            <a:chExt cx="5728" cy="330"/>
          </a:xfrm>
        </p:grpSpPr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2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假设：等式对   成立</a:t>
              </a:r>
            </a:p>
          </p:txBody>
        </p:sp>
        <p:graphicFrame>
          <p:nvGraphicFramePr>
            <p:cNvPr id="155660" name="Object 12"/>
            <p:cNvGraphicFramePr>
              <a:graphicFrameLocks noChangeAspect="1"/>
            </p:cNvGraphicFramePr>
            <p:nvPr/>
          </p:nvGraphicFramePr>
          <p:xfrm>
            <a:off x="1414" y="71"/>
            <a:ext cx="17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54" r:id="rId11" imgW="126725" imgH="139397" progId="Equation.DSMT4">
                    <p:embed/>
                  </p:oleObj>
                </mc:Choice>
                <mc:Fallback>
                  <p:oleObj r:id="rId11" imgW="126725" imgH="139397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71"/>
                          <a:ext cx="175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2087" y="0"/>
              <a:ext cx="36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则再级联一级后，有：</a:t>
              </a:r>
            </a:p>
          </p:txBody>
        </p:sp>
      </p:grpSp>
      <p:grpSp>
        <p:nvGrpSpPr>
          <p:cNvPr id="155662" name="Group 14"/>
          <p:cNvGrpSpPr>
            <a:grpSpLocks noChangeAspect="1"/>
          </p:cNvGrpSpPr>
          <p:nvPr/>
        </p:nvGrpSpPr>
        <p:grpSpPr bwMode="auto">
          <a:xfrm>
            <a:off x="1919288" y="3259138"/>
            <a:ext cx="6611937" cy="1512887"/>
            <a:chOff x="0" y="0"/>
            <a:chExt cx="4165" cy="953"/>
          </a:xfrm>
        </p:grpSpPr>
        <p:graphicFrame>
          <p:nvGraphicFramePr>
            <p:cNvPr id="155663" name="Object 15"/>
            <p:cNvGraphicFramePr>
              <a:graphicFrameLocks noChangeAspect="1"/>
            </p:cNvGraphicFramePr>
            <p:nvPr/>
          </p:nvGraphicFramePr>
          <p:xfrm>
            <a:off x="0" y="0"/>
            <a:ext cx="3090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55" r:id="rId13" imgW="2717800" imgH="838200" progId="Equation.DSMT4">
                    <p:embed/>
                  </p:oleObj>
                </mc:Choice>
                <mc:Fallback>
                  <p:oleObj r:id="rId13" imgW="2717800" imgH="83820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090" cy="95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4" name="Object 16"/>
            <p:cNvGraphicFramePr>
              <a:graphicFrameLocks noChangeAspect="1"/>
            </p:cNvGraphicFramePr>
            <p:nvPr/>
          </p:nvGraphicFramePr>
          <p:xfrm>
            <a:off x="3053" y="202"/>
            <a:ext cx="111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56" r:id="rId15" imgW="977900" imgH="469900" progId="Equation.DSMT4">
                    <p:embed/>
                  </p:oleObj>
                </mc:Choice>
                <mc:Fallback>
                  <p:oleObj r:id="rId15" imgW="977900" imgH="46990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" y="202"/>
                          <a:ext cx="1112" cy="5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665" name="Group 17"/>
          <p:cNvGrpSpPr>
            <a:grpSpLocks noChangeAspect="1"/>
          </p:cNvGrpSpPr>
          <p:nvPr/>
        </p:nvGrpSpPr>
        <p:grpSpPr bwMode="auto">
          <a:xfrm>
            <a:off x="1547664" y="4800600"/>
            <a:ext cx="6374494" cy="1580728"/>
            <a:chOff x="0" y="0"/>
            <a:chExt cx="3831" cy="950"/>
          </a:xfrm>
        </p:grpSpPr>
        <p:graphicFrame>
          <p:nvGraphicFramePr>
            <p:cNvPr id="155666" name="Object 18"/>
            <p:cNvGraphicFramePr>
              <a:graphicFrameLocks noChangeAspect="1"/>
            </p:cNvGraphicFramePr>
            <p:nvPr/>
          </p:nvGraphicFramePr>
          <p:xfrm>
            <a:off x="0" y="0"/>
            <a:ext cx="2678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57" r:id="rId17" imgW="2362200" imgH="838200" progId="Equation.DSMT4">
                    <p:embed/>
                  </p:oleObj>
                </mc:Choice>
                <mc:Fallback>
                  <p:oleObj r:id="rId17" imgW="2362200" imgH="8382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78" cy="95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67" name="Object 19"/>
            <p:cNvGraphicFramePr>
              <a:graphicFrameLocks noChangeAspect="1"/>
            </p:cNvGraphicFramePr>
            <p:nvPr/>
          </p:nvGraphicFramePr>
          <p:xfrm>
            <a:off x="2676" y="192"/>
            <a:ext cx="1155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58" r:id="rId19" imgW="1016000" imgH="469900" progId="Equation.DSMT4">
                    <p:embed/>
                  </p:oleObj>
                </mc:Choice>
                <mc:Fallback>
                  <p:oleObj r:id="rId19" imgW="1016000" imgH="46990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92"/>
                          <a:ext cx="1155" cy="5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668" name="Rectangle 20"/>
          <p:cNvSpPr>
            <a:spLocks noChangeArrowheads="1"/>
          </p:cNvSpPr>
          <p:nvPr/>
        </p:nvSpPr>
        <p:spPr bwMode="auto">
          <a:xfrm>
            <a:off x="2019300" y="669925"/>
            <a:ext cx="825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latin typeface="Century Schoolbook" pitchFamily="18" charset="0"/>
                <a:ea typeface="+mj-ea"/>
              </a:rPr>
              <a:t>错误传递概率为                        。</a:t>
            </a:r>
          </a:p>
        </p:txBody>
      </p:sp>
      <p:graphicFrame>
        <p:nvGraphicFramePr>
          <p:cNvPr id="1556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337825"/>
              </p:ext>
            </p:extLst>
          </p:nvPr>
        </p:nvGraphicFramePr>
        <p:xfrm>
          <a:off x="4603750" y="469900"/>
          <a:ext cx="22018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59" name="Equation" r:id="rId21" imgW="1002430" imgH="406048" progId="Equation.DSMT4">
                  <p:embed/>
                </p:oleObj>
              </mc:Choice>
              <mc:Fallback>
                <p:oleObj name="Equation" r:id="rId21" imgW="1002430" imgH="406048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469900"/>
                        <a:ext cx="2201863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70" name="Rectangle 22"/>
          <p:cNvSpPr>
            <a:spLocks noChangeArrowheads="1"/>
          </p:cNvSpPr>
          <p:nvPr/>
        </p:nvSpPr>
        <p:spPr bwMode="auto">
          <a:xfrm>
            <a:off x="974725" y="655638"/>
            <a:ext cx="7000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证明：</a:t>
            </a:r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-11113" y="1333500"/>
            <a:ext cx="9142413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grpSp>
        <p:nvGrpSpPr>
          <p:cNvPr id="155672" name="Group 24"/>
          <p:cNvGrpSpPr>
            <a:grpSpLocks/>
          </p:cNvGrpSpPr>
          <p:nvPr/>
        </p:nvGrpSpPr>
        <p:grpSpPr bwMode="auto">
          <a:xfrm>
            <a:off x="368300" y="3322638"/>
            <a:ext cx="6302375" cy="1412874"/>
            <a:chOff x="0" y="0"/>
            <a:chExt cx="3970" cy="890"/>
          </a:xfrm>
        </p:grpSpPr>
        <p:sp>
          <p:nvSpPr>
            <p:cNvPr id="155673" name="Rectangle 25"/>
            <p:cNvSpPr>
              <a:spLocks noChangeArrowheads="1"/>
            </p:cNvSpPr>
            <p:nvPr/>
          </p:nvSpPr>
          <p:spPr bwMode="auto">
            <a:xfrm>
              <a:off x="0" y="289"/>
              <a:ext cx="288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总转移概</a:t>
              </a:r>
            </a:p>
            <a:p>
              <a:r>
                <a:rPr lang="zh-CN" sz="2800" b="1">
                  <a:latin typeface="Century Schoolbook" pitchFamily="18" charset="0"/>
                  <a:ea typeface="+mj-ea"/>
                </a:rPr>
                <a:t>率矩阵</a:t>
              </a:r>
            </a:p>
          </p:txBody>
        </p:sp>
        <p:sp>
          <p:nvSpPr>
            <p:cNvPr id="155674" name="Rectangle 26"/>
            <p:cNvSpPr>
              <a:spLocks noChangeArrowheads="1"/>
            </p:cNvSpPr>
            <p:nvPr/>
          </p:nvSpPr>
          <p:spPr bwMode="auto">
            <a:xfrm>
              <a:off x="478" y="0"/>
              <a:ext cx="34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级的</a:t>
              </a:r>
            </a:p>
          </p:txBody>
        </p:sp>
        <p:graphicFrame>
          <p:nvGraphicFramePr>
            <p:cNvPr id="155675" name="Object 27"/>
            <p:cNvGraphicFramePr>
              <a:graphicFrameLocks noChangeAspect="1"/>
            </p:cNvGraphicFramePr>
            <p:nvPr/>
          </p:nvGraphicFramePr>
          <p:xfrm>
            <a:off x="708" y="671"/>
            <a:ext cx="19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60" r:id="rId23" imgW="139458" imgH="114102" progId="Equation.DSMT4">
                    <p:embed/>
                  </p:oleObj>
                </mc:Choice>
                <mc:Fallback>
                  <p:oleObj r:id="rId23" imgW="139458" imgH="114102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671"/>
                          <a:ext cx="195" cy="1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76" name="Object 28"/>
            <p:cNvGraphicFramePr>
              <a:graphicFrameLocks noChangeAspect="1"/>
            </p:cNvGraphicFramePr>
            <p:nvPr/>
          </p:nvGraphicFramePr>
          <p:xfrm>
            <a:off x="88" y="52"/>
            <a:ext cx="46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61" r:id="rId25" imgW="329628" imgH="177492" progId="Equation.DSMT4">
                    <p:embed/>
                  </p:oleObj>
                </mc:Choice>
                <mc:Fallback>
                  <p:oleObj r:id="rId25" imgW="329628" imgH="177492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" y="52"/>
                          <a:ext cx="461" cy="24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1488"/>
              </p:ext>
            </p:extLst>
          </p:nvPr>
        </p:nvGraphicFramePr>
        <p:xfrm>
          <a:off x="806450" y="546100"/>
          <a:ext cx="464026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218" r:id="rId3" imgW="2578100" imgH="838200" progId="Equation.DSMT4">
                  <p:embed/>
                </p:oleObj>
              </mc:Choice>
              <mc:Fallback>
                <p:oleObj r:id="rId3" imgW="2578100" imgH="8382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46100"/>
                        <a:ext cx="4640263" cy="1508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769938" y="2465388"/>
            <a:ext cx="8631237" cy="1508125"/>
            <a:chOff x="0" y="0"/>
            <a:chExt cx="5437" cy="950"/>
          </a:xfrm>
        </p:grpSpPr>
        <p:graphicFrame>
          <p:nvGraphicFramePr>
            <p:cNvPr id="156676" name="Object 4"/>
            <p:cNvGraphicFramePr>
              <a:graphicFrameLocks noChangeAspect="1"/>
            </p:cNvGraphicFramePr>
            <p:nvPr/>
          </p:nvGraphicFramePr>
          <p:xfrm>
            <a:off x="0" y="0"/>
            <a:ext cx="3369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219" r:id="rId5" imgW="2971800" imgH="838200" progId="Equation.DSMT4">
                    <p:embed/>
                  </p:oleObj>
                </mc:Choice>
                <mc:Fallback>
                  <p:oleObj r:id="rId5" imgW="2971800" imgH="8382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69" cy="95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6678" name="Group 6"/>
            <p:cNvGrpSpPr>
              <a:grpSpLocks/>
            </p:cNvGrpSpPr>
            <p:nvPr/>
          </p:nvGrpSpPr>
          <p:grpSpPr bwMode="auto">
            <a:xfrm>
              <a:off x="3440" y="372"/>
              <a:ext cx="1997" cy="330"/>
              <a:chOff x="0" y="0"/>
              <a:chExt cx="1997" cy="330"/>
            </a:xfrm>
          </p:grpSpPr>
          <p:graphicFrame>
            <p:nvGraphicFramePr>
              <p:cNvPr id="156679" name="Object 7"/>
              <p:cNvGraphicFramePr>
                <a:graphicFrameLocks noChangeAspect="1"/>
              </p:cNvGraphicFramePr>
              <p:nvPr/>
            </p:nvGraphicFramePr>
            <p:xfrm>
              <a:off x="0" y="94"/>
              <a:ext cx="371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2220" r:id="rId7" imgW="266122" imgH="126725" progId="Equation.DSMT4">
                      <p:embed/>
                    </p:oleObj>
                  </mc:Choice>
                  <mc:Fallback>
                    <p:oleObj r:id="rId7" imgW="266122" imgH="126725" progId="Equation.DSMT4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94"/>
                            <a:ext cx="371" cy="17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680" name="Rectangle 8"/>
              <p:cNvSpPr>
                <a:spLocks noChangeArrowheads="1"/>
              </p:cNvSpPr>
              <p:nvPr/>
            </p:nvSpPr>
            <p:spPr bwMode="auto">
              <a:xfrm>
                <a:off x="249" y="0"/>
                <a:ext cx="174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得证</a:t>
                </a:r>
              </a:p>
            </p:txBody>
          </p:sp>
        </p:grpSp>
      </p:grp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5746750" y="998538"/>
            <a:ext cx="370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latin typeface="Century Schoolbook" pitchFamily="18" charset="0"/>
                <a:ea typeface="+mj-ea"/>
              </a:rPr>
              <a:t>【</a:t>
            </a:r>
            <a:r>
              <a:rPr lang="zh-CN" sz="2800" b="1">
                <a:latin typeface="Century Schoolbook" pitchFamily="18" charset="0"/>
                <a:ea typeface="+mj-ea"/>
              </a:rPr>
              <a:t>化简步骤略</a:t>
            </a:r>
            <a:r>
              <a:rPr lang="zh-CN" altLang="zh-CN" sz="2800" b="1">
                <a:latin typeface="Century Schoolbook" pitchFamily="18" charset="0"/>
                <a:ea typeface="+mj-ea"/>
              </a:rPr>
              <a:t>】</a:t>
            </a:r>
          </a:p>
        </p:txBody>
      </p:sp>
      <p:grpSp>
        <p:nvGrpSpPr>
          <p:cNvPr id="156684" name="Group 12"/>
          <p:cNvGrpSpPr>
            <a:grpSpLocks/>
          </p:cNvGrpSpPr>
          <p:nvPr/>
        </p:nvGrpSpPr>
        <p:grpSpPr bwMode="auto">
          <a:xfrm>
            <a:off x="568325" y="1982788"/>
            <a:ext cx="9404350" cy="2638425"/>
            <a:chOff x="0" y="0"/>
            <a:chExt cx="5924" cy="1662"/>
          </a:xfrm>
        </p:grpSpPr>
        <p:grpSp>
          <p:nvGrpSpPr>
            <p:cNvPr id="156685" name="Group 13"/>
            <p:cNvGrpSpPr>
              <a:grpSpLocks/>
            </p:cNvGrpSpPr>
            <p:nvPr/>
          </p:nvGrpSpPr>
          <p:grpSpPr bwMode="auto">
            <a:xfrm>
              <a:off x="0" y="1332"/>
              <a:ext cx="5924" cy="330"/>
              <a:chOff x="0" y="0"/>
              <a:chExt cx="5924" cy="330"/>
            </a:xfrm>
          </p:grpSpPr>
          <p:sp>
            <p:nvSpPr>
              <p:cNvPr id="156686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2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当           时且              ，上述信道矩阵趋近于：</a:t>
                </a:r>
                <a:r>
                  <a:rPr 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entury Schoolbook" pitchFamily="18" charset="0"/>
                    <a:ea typeface="+mj-ea"/>
                  </a:rPr>
                  <a:t> </a:t>
                </a:r>
              </a:p>
            </p:txBody>
          </p:sp>
          <p:graphicFrame>
            <p:nvGraphicFramePr>
              <p:cNvPr id="156687" name="Object 15"/>
              <p:cNvGraphicFramePr>
                <a:graphicFrameLocks noChangeAspect="1"/>
              </p:cNvGraphicFramePr>
              <p:nvPr/>
            </p:nvGraphicFramePr>
            <p:xfrm>
              <a:off x="278" y="67"/>
              <a:ext cx="651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2221" r:id="rId9" imgW="469492" imgH="152268" progId="Equation.DSMT4">
                      <p:embed/>
                    </p:oleObj>
                  </mc:Choice>
                  <mc:Fallback>
                    <p:oleObj r:id="rId9" imgW="469492" imgH="152268" progId="Equation.DSMT4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" y="67"/>
                            <a:ext cx="651" cy="21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668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135075"/>
                  </p:ext>
                </p:extLst>
              </p:nvPr>
            </p:nvGraphicFramePr>
            <p:xfrm>
              <a:off x="1423" y="33"/>
              <a:ext cx="827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2222" r:id="rId11" imgW="596382" imgH="203024" progId="Equation.DSMT4">
                      <p:embed/>
                    </p:oleObj>
                  </mc:Choice>
                  <mc:Fallback>
                    <p:oleObj r:id="rId11" imgW="596382" imgH="203024" progId="Equation.DSMT4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3" y="33"/>
                            <a:ext cx="827" cy="28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6689" name="Group 17"/>
            <p:cNvGrpSpPr>
              <a:grpSpLocks/>
            </p:cNvGrpSpPr>
            <p:nvPr/>
          </p:nvGrpSpPr>
          <p:grpSpPr bwMode="auto">
            <a:xfrm>
              <a:off x="1018" y="0"/>
              <a:ext cx="3433" cy="671"/>
              <a:chOff x="0" y="0"/>
              <a:chExt cx="3433" cy="671"/>
            </a:xfrm>
          </p:grpSpPr>
          <p:sp>
            <p:nvSpPr>
              <p:cNvPr id="156690" name="Line 18"/>
              <p:cNvSpPr>
                <a:spLocks noChangeShapeType="1"/>
              </p:cNvSpPr>
              <p:nvPr/>
            </p:nvSpPr>
            <p:spPr bwMode="auto">
              <a:xfrm>
                <a:off x="0" y="671"/>
                <a:ext cx="536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56691" name="Line 19"/>
              <p:cNvSpPr>
                <a:spLocks noChangeShapeType="1"/>
              </p:cNvSpPr>
              <p:nvPr/>
            </p:nvSpPr>
            <p:spPr bwMode="auto">
              <a:xfrm flipV="1">
                <a:off x="248" y="279"/>
                <a:ext cx="153" cy="88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graphicFrame>
            <p:nvGraphicFramePr>
              <p:cNvPr id="156692" name="Object 20"/>
              <p:cNvGraphicFramePr>
                <a:graphicFrameLocks noChangeAspect="1"/>
              </p:cNvGraphicFramePr>
              <p:nvPr/>
            </p:nvGraphicFramePr>
            <p:xfrm>
              <a:off x="448" y="47"/>
              <a:ext cx="120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2223" r:id="rId13" imgW="951674" imgH="203024" progId="Equation.DSMT4">
                      <p:embed/>
                    </p:oleObj>
                  </mc:Choice>
                  <mc:Fallback>
                    <p:oleObj r:id="rId13" imgW="951674" imgH="203024" progId="Equation.DSMT4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" y="47"/>
                            <a:ext cx="1200" cy="25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693" name="AutoShape 21"/>
              <p:cNvSpPr>
                <a:spLocks noChangeArrowheads="1"/>
              </p:cNvSpPr>
              <p:nvPr/>
            </p:nvSpPr>
            <p:spPr bwMode="auto">
              <a:xfrm>
                <a:off x="1775" y="120"/>
                <a:ext cx="201" cy="91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graphicFrame>
            <p:nvGraphicFramePr>
              <p:cNvPr id="156694" name="Object 22"/>
              <p:cNvGraphicFramePr>
                <a:graphicFrameLocks noChangeAspect="1"/>
              </p:cNvGraphicFramePr>
              <p:nvPr/>
            </p:nvGraphicFramePr>
            <p:xfrm>
              <a:off x="2105" y="0"/>
              <a:ext cx="1328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2224" r:id="rId15" imgW="1053643" imgH="291973" progId="Equation.DSMT4">
                      <p:embed/>
                    </p:oleObj>
                  </mc:Choice>
                  <mc:Fallback>
                    <p:oleObj r:id="rId15" imgW="1053643" imgH="291973" progId="Equation.DSMT4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5" y="0"/>
                            <a:ext cx="1328" cy="36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488950" y="4783138"/>
            <a:ext cx="9648825" cy="1400175"/>
            <a:chOff x="0" y="0"/>
            <a:chExt cx="6078" cy="882"/>
          </a:xfrm>
        </p:grpSpPr>
        <p:grpSp>
          <p:nvGrpSpPr>
            <p:cNvPr id="156697" name="Group 25"/>
            <p:cNvGrpSpPr>
              <a:grpSpLocks/>
            </p:cNvGrpSpPr>
            <p:nvPr/>
          </p:nvGrpSpPr>
          <p:grpSpPr bwMode="auto">
            <a:xfrm>
              <a:off x="0" y="88"/>
              <a:ext cx="3471" cy="653"/>
              <a:chOff x="0" y="0"/>
              <a:chExt cx="3471" cy="653"/>
            </a:xfrm>
          </p:grpSpPr>
          <p:graphicFrame>
            <p:nvGraphicFramePr>
              <p:cNvPr id="156698" name="Object 26"/>
              <p:cNvGraphicFramePr>
                <a:graphicFrameLocks noChangeAspect="1"/>
              </p:cNvGraphicFramePr>
              <p:nvPr/>
            </p:nvGraphicFramePr>
            <p:xfrm>
              <a:off x="0" y="2"/>
              <a:ext cx="1003" cy="6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2225" r:id="rId17" imgW="723586" imgH="469696" progId="Equation.DSMT4">
                      <p:embed/>
                    </p:oleObj>
                  </mc:Choice>
                  <mc:Fallback>
                    <p:oleObj r:id="rId17" imgW="723586" imgH="469696" progId="Equation.DSMT4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"/>
                            <a:ext cx="1003" cy="65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6699" name="Group 27"/>
              <p:cNvGrpSpPr>
                <a:grpSpLocks/>
              </p:cNvGrpSpPr>
              <p:nvPr/>
            </p:nvGrpSpPr>
            <p:grpSpPr bwMode="auto">
              <a:xfrm>
                <a:off x="1178" y="0"/>
                <a:ext cx="2293" cy="635"/>
                <a:chOff x="0" y="0"/>
                <a:chExt cx="2293" cy="635"/>
              </a:xfrm>
            </p:grpSpPr>
            <p:sp>
              <p:nvSpPr>
                <p:cNvPr id="156700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2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sz="2800" b="1">
                      <a:latin typeface="Century Schoolbook" pitchFamily="18" charset="0"/>
                      <a:ea typeface="+mj-ea"/>
                    </a:rPr>
                    <a:t>强噪声信道</a:t>
                  </a:r>
                </a:p>
              </p:txBody>
            </p:sp>
            <p:sp>
              <p:nvSpPr>
                <p:cNvPr id="156701" name="Rectangle 29"/>
                <p:cNvSpPr>
                  <a:spLocks noChangeArrowheads="1"/>
                </p:cNvSpPr>
                <p:nvPr/>
              </p:nvSpPr>
              <p:spPr bwMode="auto">
                <a:xfrm>
                  <a:off x="65" y="305"/>
                  <a:ext cx="222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sz="2800" b="1">
                      <a:latin typeface="Century Schoolbook" pitchFamily="18" charset="0"/>
                      <a:ea typeface="+mj-ea"/>
                    </a:rPr>
                    <a:t>无用信道</a:t>
                  </a:r>
                </a:p>
              </p:txBody>
            </p:sp>
          </p:grpSp>
        </p:grpSp>
        <p:grpSp>
          <p:nvGrpSpPr>
            <p:cNvPr id="156702" name="Group 30"/>
            <p:cNvGrpSpPr>
              <a:grpSpLocks/>
            </p:cNvGrpSpPr>
            <p:nvPr/>
          </p:nvGrpSpPr>
          <p:grpSpPr bwMode="auto">
            <a:xfrm>
              <a:off x="2458" y="0"/>
              <a:ext cx="3620" cy="882"/>
              <a:chOff x="0" y="0"/>
              <a:chExt cx="3620" cy="882"/>
            </a:xfrm>
          </p:grpSpPr>
          <p:graphicFrame>
            <p:nvGraphicFramePr>
              <p:cNvPr id="156703" name="Object 31"/>
              <p:cNvGraphicFramePr>
                <a:graphicFrameLocks noChangeAspect="1"/>
              </p:cNvGraphicFramePr>
              <p:nvPr/>
            </p:nvGraphicFramePr>
            <p:xfrm>
              <a:off x="176" y="317"/>
              <a:ext cx="2435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2226" r:id="rId19" imgW="1751080" imgH="406048" progId="Equation.DSMT4">
                      <p:embed/>
                    </p:oleObj>
                  </mc:Choice>
                  <mc:Fallback>
                    <p:oleObj r:id="rId19" imgW="1751080" imgH="406048" progId="Equation.DSMT4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" y="317"/>
                            <a:ext cx="2435" cy="565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6704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3620" cy="330"/>
                <a:chOff x="0" y="0"/>
                <a:chExt cx="3620" cy="330"/>
              </a:xfrm>
            </p:grpSpPr>
            <p:sp>
              <p:nvSpPr>
                <p:cNvPr id="156705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2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sz="2800" b="1" dirty="0">
                      <a:latin typeface="Century Schoolbook" pitchFamily="18" charset="0"/>
                      <a:ea typeface="+mj-ea"/>
                    </a:rPr>
                    <a:t>代入                             </a:t>
                  </a:r>
                  <a:r>
                    <a:rPr lang="zh-CN" altLang="zh-CN" sz="2800" b="1" dirty="0" smtClean="0">
                      <a:latin typeface="Century Schoolbook" pitchFamily="18" charset="0"/>
                      <a:ea typeface="+mj-ea"/>
                    </a:rPr>
                    <a:t>, </a:t>
                  </a:r>
                  <a:r>
                    <a:rPr lang="zh-CN" sz="2800" b="1" dirty="0">
                      <a:latin typeface="Century Schoolbook" pitchFamily="18" charset="0"/>
                      <a:ea typeface="+mj-ea"/>
                    </a:rPr>
                    <a:t>得：</a:t>
                  </a:r>
                </a:p>
              </p:txBody>
            </p:sp>
            <p:graphicFrame>
              <p:nvGraphicFramePr>
                <p:cNvPr id="156706" name="Object 34"/>
                <p:cNvGraphicFramePr>
                  <a:graphicFrameLocks noChangeAspect="1"/>
                </p:cNvGraphicFramePr>
                <p:nvPr/>
              </p:nvGraphicFramePr>
              <p:xfrm>
                <a:off x="499" y="15"/>
                <a:ext cx="1983" cy="2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92227" r:id="rId21" imgW="1433234" imgH="215619" progId="Equation.DSMT4">
                        <p:embed/>
                      </p:oleObj>
                    </mc:Choice>
                    <mc:Fallback>
                      <p:oleObj r:id="rId21" imgW="1433234" imgH="215619" progId="Equation.DSMT4">
                        <p:embed/>
                        <p:pic>
                          <p:nvPicPr>
                            <p:cNvPr id="0" name="Picture 1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" y="15"/>
                              <a:ext cx="1983" cy="298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章 信道容量</a:t>
            </a:r>
            <a:endParaRPr lang="zh-CN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3.0  </a:t>
            </a:r>
            <a:r>
              <a:rPr lang="zh-CN" altLang="en-US" sz="2800" dirty="0" smtClean="0"/>
              <a:t>引言</a:t>
            </a:r>
            <a:endParaRPr lang="en-US" altLang="zh-CN" sz="2800" dirty="0" smtClean="0"/>
          </a:p>
          <a:p>
            <a:r>
              <a:rPr lang="en-US" altLang="zh-CN" sz="2800" dirty="0" smtClean="0"/>
              <a:t>3.1  </a:t>
            </a:r>
            <a:r>
              <a:rPr lang="zh-CN" altLang="en-US" sz="2800" dirty="0"/>
              <a:t>信道的数学模型和分类</a:t>
            </a:r>
          </a:p>
          <a:p>
            <a:r>
              <a:rPr lang="en-US" altLang="zh-CN" sz="2800" dirty="0" smtClean="0"/>
              <a:t>3.2  </a:t>
            </a:r>
            <a:r>
              <a:rPr lang="zh-CN" altLang="en-US" sz="2800" dirty="0"/>
              <a:t>单符号离散信道的</a:t>
            </a:r>
            <a:r>
              <a:rPr lang="zh-CN" altLang="en-US" sz="2800" dirty="0" smtClean="0"/>
              <a:t>信道容量  </a:t>
            </a:r>
            <a:endParaRPr lang="zh-CN" altLang="en-US" sz="2800" dirty="0"/>
          </a:p>
          <a:p>
            <a:r>
              <a:rPr lang="en-US" altLang="zh-CN" sz="2800" dirty="0" smtClean="0"/>
              <a:t>3.3  </a:t>
            </a:r>
            <a:r>
              <a:rPr lang="zh-CN" altLang="en-US" sz="2800" dirty="0"/>
              <a:t>多符号离散信道 </a:t>
            </a:r>
            <a:endParaRPr lang="en-US" altLang="zh-CN" sz="2800" dirty="0" smtClean="0"/>
          </a:p>
          <a:p>
            <a:r>
              <a:rPr lang="en-US" altLang="zh-CN" sz="2800" dirty="0" smtClean="0"/>
              <a:t>3.4  </a:t>
            </a:r>
            <a:r>
              <a:rPr lang="zh-CN" altLang="en-US" sz="2800" dirty="0"/>
              <a:t>离散组合信道 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3.5  </a:t>
            </a:r>
            <a:r>
              <a:rPr lang="zh-CN" altLang="en-US" sz="2800" dirty="0" smtClean="0">
                <a:solidFill>
                  <a:srgbClr val="FF0000"/>
                </a:solidFill>
              </a:rPr>
              <a:t>连续信道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3.6  </a:t>
            </a:r>
            <a:r>
              <a:rPr lang="zh-CN" altLang="en-US" sz="2800" dirty="0"/>
              <a:t>信道编码定理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3.5.1 </a:t>
            </a:r>
            <a:r>
              <a:rPr lang="zh-CN" altLang="zh-CN" dirty="0" smtClean="0"/>
              <a:t>连续信道信道容量的定义</a:t>
            </a:r>
            <a:endParaRPr lang="zh-CN" altLang="zh-CN" dirty="0"/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392113" y="1268313"/>
            <a:ext cx="9894887" cy="2881315"/>
            <a:chOff x="0" y="-91"/>
            <a:chExt cx="6233" cy="1815"/>
          </a:xfrm>
        </p:grpSpPr>
        <p:grpSp>
          <p:nvGrpSpPr>
            <p:cNvPr id="158725" name="Group 5"/>
            <p:cNvGrpSpPr>
              <a:grpSpLocks/>
            </p:cNvGrpSpPr>
            <p:nvPr/>
          </p:nvGrpSpPr>
          <p:grpSpPr bwMode="auto">
            <a:xfrm>
              <a:off x="2457" y="595"/>
              <a:ext cx="3703" cy="731"/>
              <a:chOff x="0" y="66"/>
              <a:chExt cx="3703" cy="731"/>
            </a:xfrm>
          </p:grpSpPr>
          <p:sp>
            <p:nvSpPr>
              <p:cNvPr id="158726" name="Rectangle 6"/>
              <p:cNvSpPr>
                <a:spLocks noChangeArrowheads="1"/>
              </p:cNvSpPr>
              <p:nvPr/>
            </p:nvSpPr>
            <p:spPr bwMode="auto">
              <a:xfrm>
                <a:off x="1057" y="467"/>
                <a:ext cx="26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多符号</a:t>
                </a:r>
                <a:r>
                  <a:rPr lang="zh-CN" altLang="zh-CN" sz="2800" b="1" dirty="0">
                    <a:latin typeface="Century Schoolbook" pitchFamily="18" charset="0"/>
                    <a:ea typeface="+mj-ea"/>
                  </a:rPr>
                  <a:t>(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变量</a:t>
                </a:r>
                <a:r>
                  <a:rPr lang="zh-CN" altLang="zh-CN" sz="2800" b="1" dirty="0">
                    <a:latin typeface="Century Schoolbook" pitchFamily="18" charset="0"/>
                    <a:ea typeface="+mj-ea"/>
                  </a:rPr>
                  <a:t>)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信道</a:t>
                </a:r>
              </a:p>
            </p:txBody>
          </p:sp>
          <p:sp>
            <p:nvSpPr>
              <p:cNvPr id="158727" name="Rectangle 7"/>
              <p:cNvSpPr>
                <a:spLocks noChangeArrowheads="1"/>
              </p:cNvSpPr>
              <p:nvPr/>
            </p:nvSpPr>
            <p:spPr bwMode="auto">
              <a:xfrm>
                <a:off x="0" y="256"/>
                <a:ext cx="13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solidFill>
                      <a:srgbClr val="C00000"/>
                    </a:solidFill>
                    <a:latin typeface="Century Schoolbook" pitchFamily="18" charset="0"/>
                    <a:ea typeface="+mj-ea"/>
                  </a:rPr>
                  <a:t>连续信道</a:t>
                </a:r>
              </a:p>
            </p:txBody>
          </p:sp>
          <p:sp>
            <p:nvSpPr>
              <p:cNvPr id="158728" name="AutoShape 8"/>
              <p:cNvSpPr>
                <a:spLocks/>
              </p:cNvSpPr>
              <p:nvPr/>
            </p:nvSpPr>
            <p:spPr bwMode="auto">
              <a:xfrm>
                <a:off x="1001" y="185"/>
                <a:ext cx="104" cy="420"/>
              </a:xfrm>
              <a:prstGeom prst="leftBrace">
                <a:avLst>
                  <a:gd name="adj1" fmla="val 33654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58729" name="Rectangle 9"/>
              <p:cNvSpPr>
                <a:spLocks noChangeArrowheads="1"/>
              </p:cNvSpPr>
              <p:nvPr/>
            </p:nvSpPr>
            <p:spPr bwMode="auto">
              <a:xfrm>
                <a:off x="1057" y="66"/>
                <a:ext cx="26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单符号</a:t>
                </a:r>
                <a:r>
                  <a:rPr lang="zh-CN" altLang="zh-CN" sz="2800" b="1" dirty="0">
                    <a:latin typeface="Century Schoolbook" pitchFamily="18" charset="0"/>
                    <a:ea typeface="+mj-ea"/>
                  </a:rPr>
                  <a:t>(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变量</a:t>
                </a:r>
                <a:r>
                  <a:rPr lang="zh-CN" altLang="zh-CN" sz="2800" b="1" dirty="0">
                    <a:latin typeface="Century Schoolbook" pitchFamily="18" charset="0"/>
                    <a:ea typeface="+mj-ea"/>
                  </a:rPr>
                  <a:t>)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信道</a:t>
                </a:r>
              </a:p>
            </p:txBody>
          </p:sp>
        </p:grpSp>
        <p:grpSp>
          <p:nvGrpSpPr>
            <p:cNvPr id="158730" name="Group 10"/>
            <p:cNvGrpSpPr>
              <a:grpSpLocks/>
            </p:cNvGrpSpPr>
            <p:nvPr/>
          </p:nvGrpSpPr>
          <p:grpSpPr bwMode="auto">
            <a:xfrm>
              <a:off x="0" y="-91"/>
              <a:ext cx="6233" cy="601"/>
              <a:chOff x="0" y="-91"/>
              <a:chExt cx="6233" cy="601"/>
            </a:xfrm>
          </p:grpSpPr>
          <p:sp>
            <p:nvSpPr>
              <p:cNvPr id="158731" name="Rectangle 11"/>
              <p:cNvSpPr>
                <a:spLocks noChangeArrowheads="1"/>
              </p:cNvSpPr>
              <p:nvPr/>
            </p:nvSpPr>
            <p:spPr bwMode="auto">
              <a:xfrm>
                <a:off x="0" y="-91"/>
                <a:ext cx="5355" cy="601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CN" sz="2800" b="1" dirty="0">
                    <a:solidFill>
                      <a:srgbClr val="0000FF"/>
                    </a:solidFill>
                    <a:latin typeface="Century Schoolbook" pitchFamily="18" charset="0"/>
                    <a:ea typeface="+mj-ea"/>
                  </a:rPr>
                  <a:t>连续</a:t>
                </a:r>
              </a:p>
              <a:p>
                <a:r>
                  <a:rPr lang="zh-CN" sz="2800" b="1" dirty="0">
                    <a:solidFill>
                      <a:srgbClr val="0000FF"/>
                    </a:solidFill>
                    <a:latin typeface="Century Schoolbook" pitchFamily="18" charset="0"/>
                    <a:ea typeface="+mj-ea"/>
                  </a:rPr>
                  <a:t>信道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：</a:t>
                </a:r>
              </a:p>
            </p:txBody>
          </p:sp>
          <p:sp>
            <p:nvSpPr>
              <p:cNvPr id="158732" name="Rectangle 12"/>
              <p:cNvSpPr>
                <a:spLocks noChangeArrowheads="1"/>
              </p:cNvSpPr>
              <p:nvPr/>
            </p:nvSpPr>
            <p:spPr bwMode="auto">
              <a:xfrm>
                <a:off x="616" y="45"/>
                <a:ext cx="561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信道的输入和输出随机变量都取值于连续集合。</a:t>
                </a:r>
              </a:p>
            </p:txBody>
          </p:sp>
        </p:grpSp>
        <p:grpSp>
          <p:nvGrpSpPr>
            <p:cNvPr id="158733" name="Group 13"/>
            <p:cNvGrpSpPr>
              <a:grpSpLocks/>
            </p:cNvGrpSpPr>
            <p:nvPr/>
          </p:nvGrpSpPr>
          <p:grpSpPr bwMode="auto">
            <a:xfrm>
              <a:off x="0" y="630"/>
              <a:ext cx="3703" cy="731"/>
              <a:chOff x="0" y="66"/>
              <a:chExt cx="3703" cy="731"/>
            </a:xfrm>
          </p:grpSpPr>
          <p:sp>
            <p:nvSpPr>
              <p:cNvPr id="158734" name="Rectangle 14"/>
              <p:cNvSpPr>
                <a:spLocks noChangeArrowheads="1"/>
              </p:cNvSpPr>
              <p:nvPr/>
            </p:nvSpPr>
            <p:spPr bwMode="auto">
              <a:xfrm>
                <a:off x="1057" y="467"/>
                <a:ext cx="140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多符号信道</a:t>
                </a:r>
              </a:p>
            </p:txBody>
          </p:sp>
          <p:sp>
            <p:nvSpPr>
              <p:cNvPr id="158735" name="Rectangle 15"/>
              <p:cNvSpPr>
                <a:spLocks noChangeArrowheads="1"/>
              </p:cNvSpPr>
              <p:nvPr/>
            </p:nvSpPr>
            <p:spPr bwMode="auto">
              <a:xfrm>
                <a:off x="0" y="265"/>
                <a:ext cx="196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solidFill>
                      <a:srgbClr val="C00000"/>
                    </a:solidFill>
                    <a:latin typeface="Century Schoolbook" pitchFamily="18" charset="0"/>
                    <a:ea typeface="+mj-ea"/>
                  </a:rPr>
                  <a:t>离散信道</a:t>
                </a:r>
              </a:p>
            </p:txBody>
          </p:sp>
          <p:sp>
            <p:nvSpPr>
              <p:cNvPr id="158736" name="AutoShape 16"/>
              <p:cNvSpPr>
                <a:spLocks/>
              </p:cNvSpPr>
              <p:nvPr/>
            </p:nvSpPr>
            <p:spPr bwMode="auto">
              <a:xfrm>
                <a:off x="1001" y="195"/>
                <a:ext cx="104" cy="420"/>
              </a:xfrm>
              <a:prstGeom prst="leftBrace">
                <a:avLst>
                  <a:gd name="adj1" fmla="val 33654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58737" name="Rectangle 17"/>
              <p:cNvSpPr>
                <a:spLocks noChangeArrowheads="1"/>
              </p:cNvSpPr>
              <p:nvPr/>
            </p:nvSpPr>
            <p:spPr bwMode="auto">
              <a:xfrm>
                <a:off x="1057" y="66"/>
                <a:ext cx="26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单符号信道</a:t>
                </a:r>
              </a:p>
            </p:txBody>
          </p:sp>
        </p:grpSp>
        <p:sp>
          <p:nvSpPr>
            <p:cNvPr id="158738" name="Rectangle 18"/>
            <p:cNvSpPr>
              <a:spLocks noChangeArrowheads="1"/>
            </p:cNvSpPr>
            <p:nvPr/>
          </p:nvSpPr>
          <p:spPr bwMode="auto">
            <a:xfrm>
              <a:off x="0" y="1394"/>
              <a:ext cx="55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为简化起见，本课程</a:t>
              </a:r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只研究单变量连续信道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。</a:t>
              </a:r>
            </a:p>
          </p:txBody>
        </p:sp>
      </p:grpSp>
      <p:grpSp>
        <p:nvGrpSpPr>
          <p:cNvPr id="158739" name="Group 19"/>
          <p:cNvGrpSpPr>
            <a:grpSpLocks/>
          </p:cNvGrpSpPr>
          <p:nvPr/>
        </p:nvGrpSpPr>
        <p:grpSpPr bwMode="auto">
          <a:xfrm>
            <a:off x="188913" y="4419128"/>
            <a:ext cx="9302750" cy="954088"/>
            <a:chOff x="0" y="0"/>
            <a:chExt cx="5860" cy="601"/>
          </a:xfrm>
        </p:grpSpPr>
        <p:sp>
          <p:nvSpPr>
            <p:cNvPr id="158740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58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 dirty="0">
                  <a:latin typeface="Century Schoolbook" pitchFamily="18" charset="0"/>
                  <a:ea typeface="+mj-ea"/>
                </a:rPr>
                <a:t>  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单符号</a:t>
              </a:r>
              <a:r>
                <a:rPr lang="zh-CN" sz="2800" b="1" dirty="0">
                  <a:solidFill>
                    <a:srgbClr val="0066FF"/>
                  </a:solidFill>
                  <a:latin typeface="Century Schoolbook" pitchFamily="18" charset="0"/>
                  <a:ea typeface="+mj-ea"/>
                </a:rPr>
                <a:t>离散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信道数学模型：</a:t>
              </a:r>
            </a:p>
          </p:txBody>
        </p:sp>
        <p:graphicFrame>
          <p:nvGraphicFramePr>
            <p:cNvPr id="158741" name="Object 21"/>
            <p:cNvGraphicFramePr>
              <a:graphicFrameLocks noChangeAspect="1"/>
            </p:cNvGraphicFramePr>
            <p:nvPr/>
          </p:nvGraphicFramePr>
          <p:xfrm>
            <a:off x="1707" y="47"/>
            <a:ext cx="3564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020" r:id="rId3" imgW="5658491" imgH="831445" progId="Visio.Drawing.11">
                    <p:embed/>
                  </p:oleObj>
                </mc:Choice>
                <mc:Fallback>
                  <p:oleObj r:id="rId3" imgW="5658491" imgH="831445" progId="Visio.Drawing.11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7" y="47"/>
                          <a:ext cx="3564" cy="5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42" name="Group 22"/>
          <p:cNvGrpSpPr>
            <a:grpSpLocks/>
          </p:cNvGrpSpPr>
          <p:nvPr/>
        </p:nvGrpSpPr>
        <p:grpSpPr bwMode="auto">
          <a:xfrm>
            <a:off x="188913" y="5499248"/>
            <a:ext cx="9302750" cy="954088"/>
            <a:chOff x="0" y="0"/>
            <a:chExt cx="5860" cy="601"/>
          </a:xfrm>
        </p:grpSpPr>
        <p:sp>
          <p:nvSpPr>
            <p:cNvPr id="15874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586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 dirty="0">
                  <a:latin typeface="Century Schoolbook" pitchFamily="18" charset="0"/>
                  <a:ea typeface="+mj-ea"/>
                </a:rPr>
                <a:t>  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单变量</a:t>
              </a:r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连续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信道数学模型：</a:t>
              </a:r>
            </a:p>
          </p:txBody>
        </p:sp>
        <p:graphicFrame>
          <p:nvGraphicFramePr>
            <p:cNvPr id="158744" name="Object 24"/>
            <p:cNvGraphicFramePr>
              <a:graphicFrameLocks noChangeAspect="1"/>
            </p:cNvGraphicFramePr>
            <p:nvPr/>
          </p:nvGraphicFramePr>
          <p:xfrm>
            <a:off x="2322" y="39"/>
            <a:ext cx="2431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021" r:id="rId5" imgW="3859901" imgH="840902" progId="Visio.Drawing.11">
                    <p:embed/>
                  </p:oleObj>
                </mc:Choice>
                <mc:Fallback>
                  <p:oleObj r:id="rId5" imgW="3859901" imgH="840902" progId="Visio.Drawing.11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9"/>
                          <a:ext cx="2431" cy="5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46100" y="771525"/>
            <a:ext cx="4572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离散信道</a:t>
            </a:r>
          </a:p>
          <a:p>
            <a:r>
              <a:rPr lang="zh-CN" sz="2800" b="1">
                <a:latin typeface="Century Schoolbook" pitchFamily="18" charset="0"/>
                <a:ea typeface="+mj-ea"/>
              </a:rPr>
              <a:t>信道容量：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11123"/>
              </p:ext>
            </p:extLst>
          </p:nvPr>
        </p:nvGraphicFramePr>
        <p:xfrm>
          <a:off x="3511550" y="1293813"/>
          <a:ext cx="27193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66" r:id="rId3" imgW="1230832" imgH="317225" progId="Equation.DSMT4">
                  <p:embed/>
                </p:oleObj>
              </mc:Choice>
              <mc:Fallback>
                <p:oleObj r:id="rId3" imgW="1230832" imgH="317225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1293813"/>
                        <a:ext cx="2719388" cy="701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223369"/>
              </p:ext>
            </p:extLst>
          </p:nvPr>
        </p:nvGraphicFramePr>
        <p:xfrm>
          <a:off x="2760663" y="668338"/>
          <a:ext cx="4149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67" r:id="rId5" imgW="1878785" imgH="241195" progId="Equation.DSMT4">
                  <p:embed/>
                </p:oleObj>
              </mc:Choice>
              <mc:Fallback>
                <p:oleObj r:id="rId5" imgW="1878785" imgH="241195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668338"/>
                        <a:ext cx="4149725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50" name="Group 6"/>
          <p:cNvGrpSpPr>
            <a:grpSpLocks/>
          </p:cNvGrpSpPr>
          <p:nvPr/>
        </p:nvGrpSpPr>
        <p:grpSpPr bwMode="auto">
          <a:xfrm>
            <a:off x="5486400" y="719138"/>
            <a:ext cx="4487863" cy="523874"/>
            <a:chOff x="0" y="0"/>
            <a:chExt cx="2827" cy="330"/>
          </a:xfrm>
        </p:grpSpPr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>
              <a:off x="0" y="299"/>
              <a:ext cx="808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59752" name="Line 8"/>
            <p:cNvSpPr>
              <a:spLocks noChangeShapeType="1"/>
            </p:cNvSpPr>
            <p:nvPr/>
          </p:nvSpPr>
          <p:spPr bwMode="auto">
            <a:xfrm flipV="1">
              <a:off x="840" y="203"/>
              <a:ext cx="152" cy="88"/>
            </a:xfrm>
            <a:prstGeom prst="line">
              <a:avLst/>
            </a:prstGeom>
            <a:noFill/>
            <a:ln w="25400" cmpd="sng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59753" name="Rectangle 9"/>
            <p:cNvSpPr>
              <a:spLocks noChangeArrowheads="1"/>
            </p:cNvSpPr>
            <p:nvPr/>
          </p:nvSpPr>
          <p:spPr bwMode="auto">
            <a:xfrm>
              <a:off x="973" y="0"/>
              <a:ext cx="18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C00000"/>
                  </a:solidFill>
                  <a:latin typeface="Century Schoolbook" pitchFamily="18" charset="0"/>
                  <a:ea typeface="+mj-ea"/>
                </a:rPr>
                <a:t>固定</a:t>
              </a:r>
            </a:p>
          </p:txBody>
        </p:sp>
      </p:grpSp>
      <p:grpSp>
        <p:nvGrpSpPr>
          <p:cNvPr id="159754" name="Group 10"/>
          <p:cNvGrpSpPr>
            <a:grpSpLocks/>
          </p:cNvGrpSpPr>
          <p:nvPr/>
        </p:nvGrpSpPr>
        <p:grpSpPr bwMode="auto">
          <a:xfrm>
            <a:off x="546100" y="2247900"/>
            <a:ext cx="6311900" cy="990601"/>
            <a:chOff x="0" y="0"/>
            <a:chExt cx="3976" cy="624"/>
          </a:xfrm>
        </p:grpSpPr>
        <p:sp>
          <p:nvSpPr>
            <p:cNvPr id="159755" name="Rectangle 11"/>
            <p:cNvSpPr>
              <a:spLocks noChangeArrowheads="1"/>
            </p:cNvSpPr>
            <p:nvPr/>
          </p:nvSpPr>
          <p:spPr bwMode="auto">
            <a:xfrm>
              <a:off x="0" y="23"/>
              <a:ext cx="288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连续信道</a:t>
              </a:r>
            </a:p>
            <a:p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信道容量：</a:t>
              </a:r>
            </a:p>
          </p:txBody>
        </p:sp>
        <p:graphicFrame>
          <p:nvGraphicFramePr>
            <p:cNvPr id="159756" name="Object 12"/>
            <p:cNvGraphicFramePr>
              <a:graphicFrameLocks noChangeAspect="1"/>
            </p:cNvGraphicFramePr>
            <p:nvPr/>
          </p:nvGraphicFramePr>
          <p:xfrm>
            <a:off x="1574" y="0"/>
            <a:ext cx="240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168" r:id="rId7" imgW="1724954" imgH="215619" progId="Equation.DSMT4">
                    <p:embed/>
                  </p:oleObj>
                </mc:Choice>
                <mc:Fallback>
                  <p:oleObj r:id="rId7" imgW="1724954" imgH="215619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0"/>
                          <a:ext cx="2402" cy="3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9757" name="Group 13"/>
          <p:cNvGrpSpPr>
            <a:grpSpLocks/>
          </p:cNvGrpSpPr>
          <p:nvPr/>
        </p:nvGrpSpPr>
        <p:grpSpPr bwMode="auto">
          <a:xfrm>
            <a:off x="5665788" y="2270125"/>
            <a:ext cx="4310062" cy="523876"/>
            <a:chOff x="0" y="0"/>
            <a:chExt cx="2715" cy="330"/>
          </a:xfrm>
        </p:grpSpPr>
        <p:sp>
          <p:nvSpPr>
            <p:cNvPr id="159758" name="Line 14"/>
            <p:cNvSpPr>
              <a:spLocks noChangeShapeType="1"/>
            </p:cNvSpPr>
            <p:nvPr/>
          </p:nvSpPr>
          <p:spPr bwMode="auto">
            <a:xfrm>
              <a:off x="0" y="299"/>
              <a:ext cx="680" cy="0"/>
            </a:xfrm>
            <a:prstGeom prst="line">
              <a:avLst/>
            </a:prstGeom>
            <a:noFill/>
            <a:ln w="25400" cmpd="sng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59759" name="Line 15"/>
            <p:cNvSpPr>
              <a:spLocks noChangeShapeType="1"/>
            </p:cNvSpPr>
            <p:nvPr/>
          </p:nvSpPr>
          <p:spPr bwMode="auto">
            <a:xfrm flipV="1">
              <a:off x="728" y="203"/>
              <a:ext cx="152" cy="88"/>
            </a:xfrm>
            <a:prstGeom prst="line">
              <a:avLst/>
            </a:prstGeom>
            <a:noFill/>
            <a:ln w="25400" cmpd="sng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59760" name="Rectangle 16"/>
            <p:cNvSpPr>
              <a:spLocks noChangeArrowheads="1"/>
            </p:cNvSpPr>
            <p:nvPr/>
          </p:nvSpPr>
          <p:spPr bwMode="auto">
            <a:xfrm>
              <a:off x="861" y="0"/>
              <a:ext cx="185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C00000"/>
                  </a:solidFill>
                  <a:latin typeface="Century Schoolbook" pitchFamily="18" charset="0"/>
                  <a:ea typeface="+mj-ea"/>
                </a:rPr>
                <a:t>固定</a:t>
              </a:r>
            </a:p>
          </p:txBody>
        </p:sp>
      </p:grpSp>
      <p:graphicFrame>
        <p:nvGraphicFramePr>
          <p:cNvPr id="159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67242"/>
              </p:ext>
            </p:extLst>
          </p:nvPr>
        </p:nvGraphicFramePr>
        <p:xfrm>
          <a:off x="3511550" y="2820988"/>
          <a:ext cx="27193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169" r:id="rId9" imgW="1230832" imgH="304536" progId="Equation.DSMT4">
                  <p:embed/>
                </p:oleObj>
              </mc:Choice>
              <mc:Fallback>
                <p:oleObj r:id="rId9" imgW="1230832" imgH="304536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2820988"/>
                        <a:ext cx="2719388" cy="673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62" name="Group 18"/>
          <p:cNvGrpSpPr>
            <a:grpSpLocks/>
          </p:cNvGrpSpPr>
          <p:nvPr/>
        </p:nvGrpSpPr>
        <p:grpSpPr bwMode="auto">
          <a:xfrm>
            <a:off x="268288" y="3708400"/>
            <a:ext cx="8767763" cy="2744788"/>
            <a:chOff x="0" y="0"/>
            <a:chExt cx="5523" cy="1729"/>
          </a:xfrm>
        </p:grpSpPr>
        <p:grpSp>
          <p:nvGrpSpPr>
            <p:cNvPr id="159763" name="Group 19"/>
            <p:cNvGrpSpPr>
              <a:grpSpLocks/>
            </p:cNvGrpSpPr>
            <p:nvPr/>
          </p:nvGrpSpPr>
          <p:grpSpPr bwMode="auto">
            <a:xfrm>
              <a:off x="2075" y="355"/>
              <a:ext cx="2994" cy="694"/>
              <a:chOff x="0" y="66"/>
              <a:chExt cx="2994" cy="694"/>
            </a:xfrm>
          </p:grpSpPr>
          <p:sp>
            <p:nvSpPr>
              <p:cNvPr id="159764" name="Line 20"/>
              <p:cNvSpPr>
                <a:spLocks noChangeShapeType="1"/>
              </p:cNvSpPr>
              <p:nvPr/>
            </p:nvSpPr>
            <p:spPr bwMode="auto">
              <a:xfrm flipH="1">
                <a:off x="713" y="66"/>
                <a:ext cx="104" cy="104"/>
              </a:xfrm>
              <a:prstGeom prst="line">
                <a:avLst/>
              </a:prstGeom>
              <a:noFill/>
              <a:ln w="25400" cmpd="sng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59765" name="Rectangle 21"/>
              <p:cNvSpPr>
                <a:spLocks noChangeArrowheads="1"/>
              </p:cNvSpPr>
              <p:nvPr/>
            </p:nvSpPr>
            <p:spPr bwMode="auto">
              <a:xfrm>
                <a:off x="0" y="159"/>
                <a:ext cx="1137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800" b="1" dirty="0">
                    <a:latin typeface="Century Schoolbook" pitchFamily="18" charset="0"/>
                    <a:ea typeface="+mj-ea"/>
                  </a:rPr>
                  <a:t>  </a:t>
                </a:r>
                <a:r>
                  <a:rPr lang="en-US" altLang="zh-CN" sz="2800" b="1" dirty="0" smtClean="0">
                    <a:latin typeface="Century Schoolbook" pitchFamily="18" charset="0"/>
                    <a:ea typeface="+mj-ea"/>
                  </a:rPr>
                  <a:t>1 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极值点</a:t>
                </a:r>
                <a:endParaRPr lang="zh-CN" sz="2800" b="1" dirty="0">
                  <a:latin typeface="Century Schoolbook" pitchFamily="18" charset="0"/>
                  <a:ea typeface="+mj-ea"/>
                </a:endParaRP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位于边界</a:t>
                </a:r>
              </a:p>
            </p:txBody>
          </p:sp>
          <p:sp>
            <p:nvSpPr>
              <p:cNvPr id="159766" name="Rectangle 22"/>
              <p:cNvSpPr>
                <a:spLocks noChangeArrowheads="1"/>
              </p:cNvSpPr>
              <p:nvPr/>
            </p:nvSpPr>
            <p:spPr bwMode="auto">
              <a:xfrm>
                <a:off x="1417" y="144"/>
                <a:ext cx="1577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dirty="0" smtClean="0">
                    <a:latin typeface="Century Schoolbook" pitchFamily="18" charset="0"/>
                    <a:ea typeface="+mj-ea"/>
                  </a:rPr>
                  <a:t>2 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极值点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位于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   定义域内</a:t>
                </a:r>
              </a:p>
            </p:txBody>
          </p:sp>
          <p:sp>
            <p:nvSpPr>
              <p:cNvPr id="159767" name="Line 23"/>
              <p:cNvSpPr>
                <a:spLocks noChangeShapeType="1"/>
              </p:cNvSpPr>
              <p:nvPr/>
            </p:nvSpPr>
            <p:spPr bwMode="auto">
              <a:xfrm>
                <a:off x="1770" y="66"/>
                <a:ext cx="104" cy="104"/>
              </a:xfrm>
              <a:prstGeom prst="line">
                <a:avLst/>
              </a:prstGeom>
              <a:noFill/>
              <a:ln w="25400" cmpd="sng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  <p:grpSp>
          <p:nvGrpSpPr>
            <p:cNvPr id="159768" name="Group 24"/>
            <p:cNvGrpSpPr>
              <a:grpSpLocks/>
            </p:cNvGrpSpPr>
            <p:nvPr/>
          </p:nvGrpSpPr>
          <p:grpSpPr bwMode="auto">
            <a:xfrm>
              <a:off x="0" y="0"/>
              <a:ext cx="5523" cy="984"/>
              <a:chOff x="0" y="0"/>
              <a:chExt cx="5523" cy="984"/>
            </a:xfrm>
          </p:grpSpPr>
          <p:sp>
            <p:nvSpPr>
              <p:cNvPr id="159769" name="Rectangle 25"/>
              <p:cNvSpPr>
                <a:spLocks noChangeArrowheads="1"/>
              </p:cNvSpPr>
              <p:nvPr/>
            </p:nvSpPr>
            <p:spPr bwMode="auto">
              <a:xfrm>
                <a:off x="0" y="383"/>
                <a:ext cx="2880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800" b="1" dirty="0">
                    <a:solidFill>
                      <a:srgbClr val="0000FF"/>
                    </a:solidFill>
                    <a:latin typeface="Century Schoolbook" pitchFamily="18" charset="0"/>
                    <a:ea typeface="+mj-ea"/>
                  </a:rPr>
                  <a:t>    </a:t>
                </a:r>
                <a:r>
                  <a:rPr lang="zh-CN" sz="2800" b="1" dirty="0">
                    <a:solidFill>
                      <a:srgbClr val="0000FF"/>
                    </a:solidFill>
                    <a:latin typeface="Century Schoolbook" pitchFamily="18" charset="0"/>
                    <a:ea typeface="+mj-ea"/>
                  </a:rPr>
                  <a:t>离散信道</a:t>
                </a:r>
              </a:p>
              <a:p>
                <a:r>
                  <a:rPr lang="zh-CN" sz="2800" b="1" dirty="0">
                    <a:solidFill>
                      <a:srgbClr val="0000FF"/>
                    </a:solidFill>
                    <a:latin typeface="Century Schoolbook" pitchFamily="18" charset="0"/>
                    <a:ea typeface="+mj-ea"/>
                  </a:rPr>
                  <a:t>一般求取原则：</a:t>
                </a:r>
              </a:p>
            </p:txBody>
          </p:sp>
          <p:graphicFrame>
            <p:nvGraphicFramePr>
              <p:cNvPr id="159770" name="Object 26"/>
              <p:cNvGraphicFramePr>
                <a:graphicFrameLocks noChangeAspect="1"/>
              </p:cNvGraphicFramePr>
              <p:nvPr/>
            </p:nvGraphicFramePr>
            <p:xfrm>
              <a:off x="1799" y="48"/>
              <a:ext cx="739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4170" r:id="rId11" imgW="532937" imgH="203024" progId="Equation.DSMT4">
                      <p:embed/>
                    </p:oleObj>
                  </mc:Choice>
                  <mc:Fallback>
                    <p:oleObj r:id="rId11" imgW="532937" imgH="203024" progId="Equation.DSMT4">
                      <p:embed/>
                      <p:pic>
                        <p:nvPicPr>
                          <p:cNvPr id="0" name="Picture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9" y="48"/>
                            <a:ext cx="739" cy="28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9771" name="Rectangle 27"/>
              <p:cNvSpPr>
                <a:spLocks noChangeArrowheads="1"/>
              </p:cNvSpPr>
              <p:nvPr/>
            </p:nvSpPr>
            <p:spPr bwMode="auto">
              <a:xfrm>
                <a:off x="2468" y="5"/>
                <a:ext cx="305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是关于         的上凸函数。</a:t>
                </a:r>
              </a:p>
            </p:txBody>
          </p:sp>
          <p:graphicFrame>
            <p:nvGraphicFramePr>
              <p:cNvPr id="159772" name="Object 28"/>
              <p:cNvGraphicFramePr>
                <a:graphicFrameLocks noChangeAspect="1"/>
              </p:cNvGraphicFramePr>
              <p:nvPr/>
            </p:nvGraphicFramePr>
            <p:xfrm>
              <a:off x="3193" y="0"/>
              <a:ext cx="545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4171" r:id="rId13" imgW="393529" imgH="228501" progId="Equation.DSMT4">
                      <p:embed/>
                    </p:oleObj>
                  </mc:Choice>
                  <mc:Fallback>
                    <p:oleObj r:id="rId13" imgW="393529" imgH="228501" progId="Equation.DSMT4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3" y="0"/>
                            <a:ext cx="545" cy="31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9773" name="Group 29"/>
            <p:cNvGrpSpPr>
              <a:grpSpLocks/>
            </p:cNvGrpSpPr>
            <p:nvPr/>
          </p:nvGrpSpPr>
          <p:grpSpPr bwMode="auto">
            <a:xfrm>
              <a:off x="1820" y="1081"/>
              <a:ext cx="2057" cy="467"/>
              <a:chOff x="0" y="151"/>
              <a:chExt cx="2057" cy="467"/>
            </a:xfrm>
          </p:grpSpPr>
          <p:sp>
            <p:nvSpPr>
              <p:cNvPr id="159774" name="Rectangle 30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205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计算机迭代</a:t>
                </a:r>
              </a:p>
            </p:txBody>
          </p:sp>
          <p:sp>
            <p:nvSpPr>
              <p:cNvPr id="159775" name="Line 31"/>
              <p:cNvSpPr>
                <a:spLocks noChangeShapeType="1"/>
              </p:cNvSpPr>
              <p:nvPr/>
            </p:nvSpPr>
            <p:spPr bwMode="auto">
              <a:xfrm flipH="1">
                <a:off x="476" y="151"/>
                <a:ext cx="104" cy="104"/>
              </a:xfrm>
              <a:prstGeom prst="line">
                <a:avLst/>
              </a:prstGeom>
              <a:noFill/>
              <a:ln w="25400" cmpd="sng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  <p:grpSp>
          <p:nvGrpSpPr>
            <p:cNvPr id="159776" name="Group 32"/>
            <p:cNvGrpSpPr>
              <a:grpSpLocks/>
            </p:cNvGrpSpPr>
            <p:nvPr/>
          </p:nvGrpSpPr>
          <p:grpSpPr bwMode="auto">
            <a:xfrm>
              <a:off x="3597" y="1035"/>
              <a:ext cx="1836" cy="694"/>
              <a:chOff x="0" y="121"/>
              <a:chExt cx="1836" cy="694"/>
            </a:xfrm>
          </p:grpSpPr>
          <p:sp>
            <p:nvSpPr>
              <p:cNvPr id="159777" name="Line 33"/>
              <p:cNvSpPr>
                <a:spLocks noChangeShapeType="1"/>
              </p:cNvSpPr>
              <p:nvPr/>
            </p:nvSpPr>
            <p:spPr bwMode="auto">
              <a:xfrm>
                <a:off x="676" y="121"/>
                <a:ext cx="104" cy="104"/>
              </a:xfrm>
              <a:prstGeom prst="line">
                <a:avLst/>
              </a:prstGeom>
              <a:noFill/>
              <a:ln w="25400" cmpd="sng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59778" name="Rectangle 34"/>
              <p:cNvSpPr>
                <a:spLocks noChangeArrowheads="1"/>
              </p:cNvSpPr>
              <p:nvPr/>
            </p:nvSpPr>
            <p:spPr bwMode="auto">
              <a:xfrm>
                <a:off x="0" y="214"/>
                <a:ext cx="1836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拉格朗日乘数法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   求条件极值</a:t>
                </a: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章 信道容量</a:t>
            </a:r>
            <a:endParaRPr lang="zh-CN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3.0  </a:t>
            </a:r>
            <a:r>
              <a:rPr lang="zh-CN" altLang="en-US" dirty="0" smtClean="0"/>
              <a:t>引言</a:t>
            </a:r>
            <a:endParaRPr lang="en-US" altLang="zh-CN" dirty="0" smtClean="0"/>
          </a:p>
          <a:p>
            <a:r>
              <a:rPr lang="en-US" altLang="zh-CN" dirty="0" smtClean="0"/>
              <a:t>3.1  </a:t>
            </a:r>
            <a:r>
              <a:rPr lang="zh-CN" altLang="en-US" dirty="0" smtClean="0"/>
              <a:t>信道的数学模型和分类</a:t>
            </a:r>
          </a:p>
          <a:p>
            <a:r>
              <a:rPr lang="en-US" altLang="zh-CN" dirty="0" smtClean="0"/>
              <a:t>3.2  </a:t>
            </a:r>
            <a:r>
              <a:rPr lang="zh-CN" altLang="en-US" dirty="0" smtClean="0"/>
              <a:t>单符号离散信道的信道容量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3.3  </a:t>
            </a:r>
            <a:r>
              <a:rPr lang="zh-CN" altLang="en-US" dirty="0" smtClean="0">
                <a:solidFill>
                  <a:srgbClr val="FF0000"/>
                </a:solidFill>
              </a:rPr>
              <a:t>多符号离散信道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3.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zh-CN" dirty="0" smtClean="0">
                <a:solidFill>
                  <a:srgbClr val="FF0000"/>
                </a:solidFill>
              </a:rPr>
              <a:t>.1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</a:rPr>
              <a:t>多符号离散信道定义及数学模型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3.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zh-CN" dirty="0" smtClean="0">
                <a:solidFill>
                  <a:srgbClr val="FF0000"/>
                </a:solidFill>
              </a:rPr>
              <a:t>.2 离散无记忆信道N次扩展信道的信道容量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3.4  </a:t>
            </a:r>
            <a:r>
              <a:rPr lang="zh-CN" altLang="en-US" dirty="0" smtClean="0"/>
              <a:t>离散组合信道 </a:t>
            </a:r>
            <a:endParaRPr lang="en-US" altLang="zh-CN" dirty="0" smtClean="0"/>
          </a:p>
          <a:p>
            <a:r>
              <a:rPr lang="en-US" altLang="zh-CN" dirty="0" smtClean="0"/>
              <a:t>3.5  </a:t>
            </a:r>
            <a:r>
              <a:rPr lang="zh-CN" altLang="en-US" dirty="0" smtClean="0"/>
              <a:t>连续信道</a:t>
            </a:r>
            <a:endParaRPr lang="en-US" altLang="zh-CN" dirty="0" smtClean="0"/>
          </a:p>
          <a:p>
            <a:r>
              <a:rPr lang="en-US" altLang="zh-CN" dirty="0" smtClean="0"/>
              <a:t>3.6  </a:t>
            </a:r>
            <a:r>
              <a:rPr lang="zh-CN" altLang="en-US" dirty="0" smtClean="0"/>
              <a:t>信道编码定理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42901" y="1219818"/>
            <a:ext cx="8693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800" b="1" dirty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zh-CN" sz="2800" b="1" dirty="0">
                <a:latin typeface="+mj-ea"/>
                <a:ea typeface="+mj-ea"/>
              </a:rPr>
              <a:t>：离散信道一般求取原则是否适用于连续信道？</a:t>
            </a:r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342901" y="1940618"/>
            <a:ext cx="8693150" cy="1776414"/>
            <a:chOff x="59" y="0"/>
            <a:chExt cx="5476" cy="1119"/>
          </a:xfrm>
        </p:grpSpPr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59" y="0"/>
              <a:ext cx="543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solidFill>
                    <a:srgbClr val="FF0000"/>
                  </a:solidFill>
                  <a:latin typeface="+mj-ea"/>
                  <a:ea typeface="+mj-ea"/>
                </a:rPr>
                <a:t>回答</a:t>
              </a:r>
              <a:r>
                <a:rPr lang="zh-CN" sz="2800" b="1" dirty="0">
                  <a:latin typeface="+mj-ea"/>
                  <a:ea typeface="+mj-ea"/>
                </a:rPr>
                <a:t>：不适用。</a:t>
              </a:r>
            </a:p>
            <a:p>
              <a:r>
                <a:rPr lang="zh-CN" sz="2800" b="1" dirty="0">
                  <a:latin typeface="+mj-ea"/>
                  <a:ea typeface="+mj-ea"/>
                </a:rPr>
                <a:t>          </a:t>
              </a:r>
              <a:r>
                <a:rPr lang="zh-CN" sz="2800" b="1" dirty="0" smtClean="0">
                  <a:latin typeface="+mj-ea"/>
                  <a:ea typeface="+mj-ea"/>
                </a:rPr>
                <a:t>计算机</a:t>
              </a:r>
              <a:r>
                <a:rPr lang="zh-CN" sz="2800" b="1" dirty="0">
                  <a:latin typeface="+mj-ea"/>
                  <a:ea typeface="+mj-ea"/>
                </a:rPr>
                <a:t>迭代方法肯定不适用于连续系统。</a:t>
              </a:r>
            </a:p>
          </p:txBody>
        </p:sp>
        <p:sp>
          <p:nvSpPr>
            <p:cNvPr id="160775" name="Rectangle 7"/>
            <p:cNvSpPr>
              <a:spLocks noChangeArrowheads="1"/>
            </p:cNvSpPr>
            <p:nvPr/>
          </p:nvSpPr>
          <p:spPr bwMode="auto">
            <a:xfrm>
              <a:off x="720" y="518"/>
              <a:ext cx="481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+mj-ea"/>
                  <a:ea typeface="+mj-ea"/>
                </a:rPr>
                <a:t>拉格朗日乘数法只能求解多维空间中的条件</a:t>
              </a:r>
            </a:p>
            <a:p>
              <a:r>
                <a:rPr lang="zh-CN" sz="2800" b="1" dirty="0">
                  <a:latin typeface="+mj-ea"/>
                  <a:ea typeface="+mj-ea"/>
                </a:rPr>
                <a:t>极值点，而无法求取最佳分布概率密度函数。</a:t>
              </a:r>
            </a:p>
          </p:txBody>
        </p:sp>
      </p:grpSp>
      <p:grpSp>
        <p:nvGrpSpPr>
          <p:cNvPr id="160777" name="Group 9"/>
          <p:cNvGrpSpPr>
            <a:grpSpLocks/>
          </p:cNvGrpSpPr>
          <p:nvPr/>
        </p:nvGrpSpPr>
        <p:grpSpPr bwMode="auto">
          <a:xfrm>
            <a:off x="342900" y="4059087"/>
            <a:ext cx="8285163" cy="954089"/>
            <a:chOff x="0" y="0"/>
            <a:chExt cx="5219" cy="601"/>
          </a:xfrm>
        </p:grpSpPr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648" y="0"/>
              <a:ext cx="457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+mj-ea"/>
                  <a:ea typeface="+mj-ea"/>
                </a:rPr>
                <a:t>一般性连续信道的信道容量并不容易求取，只有在一些特殊情况下才相对容易计算。</a:t>
              </a:r>
            </a:p>
          </p:txBody>
        </p:sp>
        <p:sp>
          <p:nvSpPr>
            <p:cNvPr id="160779" name="Rectangle 11"/>
            <p:cNvSpPr>
              <a:spLocks noChangeArrowheads="1"/>
            </p:cNvSpPr>
            <p:nvPr/>
          </p:nvSpPr>
          <p:spPr bwMode="auto">
            <a:xfrm>
              <a:off x="0" y="88"/>
              <a:ext cx="15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+mj-ea"/>
                  <a:ea typeface="+mj-ea"/>
                </a:rPr>
                <a:t>结论：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3.5.2 </a:t>
            </a:r>
            <a:r>
              <a:rPr lang="zh-CN" altLang="zh-CN" dirty="0" smtClean="0"/>
              <a:t>加性连续信道信道容量的求取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9650" y="1484784"/>
            <a:ext cx="8477250" cy="1971674"/>
            <a:chOff x="0" y="0"/>
            <a:chExt cx="5340" cy="1242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0" y="0"/>
              <a:ext cx="5245" cy="1242"/>
              <a:chOff x="0" y="0"/>
              <a:chExt cx="5245" cy="1242"/>
            </a:xfrm>
          </p:grpSpPr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1088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加性连</a:t>
                </a:r>
              </a:p>
              <a:p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续信道</a:t>
                </a:r>
              </a:p>
            </p:txBody>
          </p:sp>
          <p:sp>
            <p:nvSpPr>
              <p:cNvPr id="10" name="AutoShape 16"/>
              <p:cNvSpPr>
                <a:spLocks/>
              </p:cNvSpPr>
              <p:nvPr/>
            </p:nvSpPr>
            <p:spPr bwMode="auto">
              <a:xfrm>
                <a:off x="832" y="115"/>
                <a:ext cx="128" cy="930"/>
              </a:xfrm>
              <a:prstGeom prst="leftBrace">
                <a:avLst>
                  <a:gd name="adj1" fmla="val 60547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ea"/>
                  <a:ea typeface="+mj-ea"/>
                </a:endParaRPr>
              </a:p>
            </p:txBody>
          </p:sp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931" y="0"/>
                <a:ext cx="2290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+mj-ea"/>
                    <a:ea typeface="+mj-ea"/>
                  </a:rPr>
                  <a:t>噪声</a:t>
                </a:r>
                <a:r>
                  <a:rPr lang="zh-CN" altLang="zh-CN" sz="2800" b="1" dirty="0">
                    <a:latin typeface="+mj-ea"/>
                    <a:ea typeface="+mj-ea"/>
                  </a:rPr>
                  <a:t>(</a:t>
                </a:r>
                <a:r>
                  <a:rPr lang="zh-CN" altLang="zh-CN" sz="2800" b="1" i="1" dirty="0">
                    <a:latin typeface="+mj-ea"/>
                    <a:ea typeface="+mj-ea"/>
                  </a:rPr>
                  <a:t>N</a:t>
                </a:r>
                <a:r>
                  <a:rPr lang="zh-CN" altLang="zh-CN" sz="2800" b="1" dirty="0">
                    <a:latin typeface="+mj-ea"/>
                    <a:ea typeface="+mj-ea"/>
                  </a:rPr>
                  <a:t>)</a:t>
                </a:r>
                <a:r>
                  <a:rPr lang="zh-CN" sz="2800" b="1" dirty="0">
                    <a:latin typeface="+mj-ea"/>
                    <a:ea typeface="+mj-ea"/>
                  </a:rPr>
                  <a:t>与信号</a:t>
                </a:r>
                <a:r>
                  <a:rPr lang="zh-CN" altLang="zh-CN" sz="2800" b="1" dirty="0">
                    <a:latin typeface="+mj-ea"/>
                    <a:ea typeface="+mj-ea"/>
                  </a:rPr>
                  <a:t>(</a:t>
                </a:r>
                <a:r>
                  <a:rPr lang="zh-CN" altLang="zh-CN" sz="2800" b="1" i="1" dirty="0">
                    <a:latin typeface="+mj-ea"/>
                    <a:ea typeface="+mj-ea"/>
                  </a:rPr>
                  <a:t>X</a:t>
                </a:r>
                <a:r>
                  <a:rPr lang="zh-CN" altLang="zh-CN" sz="2800" b="1" dirty="0">
                    <a:latin typeface="+mj-ea"/>
                    <a:ea typeface="+mj-ea"/>
                  </a:rPr>
                  <a:t>)</a:t>
                </a:r>
              </a:p>
              <a:p>
                <a:r>
                  <a:rPr lang="zh-CN" sz="2800" b="1" dirty="0">
                    <a:latin typeface="+mj-ea"/>
                    <a:ea typeface="+mj-ea"/>
                  </a:rPr>
                  <a:t>统计</a:t>
                </a:r>
                <a:r>
                  <a:rPr lang="zh-CN" sz="28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独立</a:t>
                </a:r>
                <a:r>
                  <a:rPr lang="zh-CN" sz="2800" b="1" dirty="0">
                    <a:latin typeface="+mj-ea"/>
                    <a:ea typeface="+mj-ea"/>
                  </a:rPr>
                  <a:t>。</a:t>
                </a: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931" y="641"/>
                <a:ext cx="4314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+mj-ea"/>
                    <a:ea typeface="+mj-ea"/>
                  </a:rPr>
                  <a:t>噪声对信号的干扰表</a:t>
                </a:r>
              </a:p>
              <a:p>
                <a:r>
                  <a:rPr lang="zh-CN" sz="2800" b="1" dirty="0">
                    <a:latin typeface="+mj-ea"/>
                    <a:ea typeface="+mj-ea"/>
                  </a:rPr>
                  <a:t>现为和输入</a:t>
                </a:r>
                <a:r>
                  <a:rPr lang="zh-CN" sz="28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线性叠加</a:t>
                </a:r>
                <a:r>
                  <a:rPr lang="zh-CN" sz="2800" b="1" dirty="0">
                    <a:latin typeface="+mj-ea"/>
                    <a:ea typeface="+mj-ea"/>
                  </a:rPr>
                  <a:t>。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068" y="167"/>
              <a:ext cx="2272" cy="1035"/>
              <a:chOff x="0" y="0"/>
              <a:chExt cx="2272" cy="1035"/>
            </a:xfrm>
          </p:grpSpPr>
          <p:graphicFrame>
            <p:nvGraphicFramePr>
              <p:cNvPr id="7" name="Object 20"/>
              <p:cNvGraphicFramePr>
                <a:graphicFrameLocks noChangeAspect="1"/>
              </p:cNvGraphicFramePr>
              <p:nvPr/>
            </p:nvGraphicFramePr>
            <p:xfrm>
              <a:off x="121" y="0"/>
              <a:ext cx="2151" cy="7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610" r:id="rId3" imgW="3414569" imgH="1231630" progId="Visio.Drawing.11">
                      <p:embed/>
                    </p:oleObj>
                  </mc:Choice>
                  <mc:Fallback>
                    <p:oleObj r:id="rId3" imgW="3414569" imgH="1231630" progId="Visio.Drawing.11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" y="0"/>
                            <a:ext cx="2151" cy="77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0" y="705"/>
                <a:ext cx="216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sz="2800" b="1">
                    <a:solidFill>
                      <a:srgbClr val="0000FF"/>
                    </a:solidFill>
                    <a:latin typeface="+mj-ea"/>
                    <a:ea typeface="+mj-ea"/>
                  </a:rPr>
                  <a:t>信道模型</a:t>
                </a:r>
              </a:p>
            </p:txBody>
          </p:sp>
        </p:grpSp>
      </p:grp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64779" y="3645024"/>
            <a:ext cx="851167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证明：对于加性连续信道，其信道转移特性为噪声的</a:t>
            </a:r>
          </a:p>
          <a:p>
            <a:pPr>
              <a:lnSpc>
                <a:spcPct val="12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         概率密度，即：                    。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712578"/>
              </p:ext>
            </p:extLst>
          </p:nvPr>
        </p:nvGraphicFramePr>
        <p:xfrm>
          <a:off x="3576117" y="4221088"/>
          <a:ext cx="1931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11" r:id="rId5" imgW="963945" imgH="215619" progId="Equation.DSMT4">
                  <p:embed/>
                </p:oleObj>
              </mc:Choice>
              <mc:Fallback>
                <p:oleObj r:id="rId5" imgW="963945" imgH="215619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117" y="4221088"/>
                        <a:ext cx="193198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3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36525" y="404664"/>
            <a:ext cx="102425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证明</a:t>
            </a:r>
            <a:r>
              <a:rPr lang="zh-CN" sz="2800" b="1" dirty="0">
                <a:latin typeface="Century Schoolbook" pitchFamily="18" charset="0"/>
                <a:ea typeface="+mj-ea"/>
              </a:rPr>
              <a:t>：对于加性连续信道，其信道转移特性为噪声的</a:t>
            </a:r>
          </a:p>
          <a:p>
            <a:pPr>
              <a:lnSpc>
                <a:spcPct val="12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         概率密度，即：                    。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48267"/>
              </p:ext>
            </p:extLst>
          </p:nvPr>
        </p:nvGraphicFramePr>
        <p:xfrm>
          <a:off x="3504109" y="980728"/>
          <a:ext cx="1931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14" r:id="rId3" imgW="963945" imgH="215619" progId="Equation.DSMT4">
                  <p:embed/>
                </p:oleObj>
              </mc:Choice>
              <mc:Fallback>
                <p:oleObj r:id="rId3" imgW="963945" imgH="215619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109" y="980728"/>
                        <a:ext cx="193198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797" name="Group 5"/>
          <p:cNvGrpSpPr>
            <a:grpSpLocks/>
          </p:cNvGrpSpPr>
          <p:nvPr/>
        </p:nvGrpSpPr>
        <p:grpSpPr bwMode="auto">
          <a:xfrm>
            <a:off x="136525" y="1658938"/>
            <a:ext cx="8818563" cy="1541462"/>
            <a:chOff x="0" y="0"/>
            <a:chExt cx="5555" cy="971"/>
          </a:xfrm>
        </p:grpSpPr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证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graphicFrame>
          <p:nvGraphicFramePr>
            <p:cNvPr id="161799" name="Object 7"/>
            <p:cNvGraphicFramePr>
              <a:graphicFrameLocks noChangeAspect="1"/>
            </p:cNvGraphicFramePr>
            <p:nvPr/>
          </p:nvGraphicFramePr>
          <p:xfrm>
            <a:off x="607" y="77"/>
            <a:ext cx="90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15" r:id="rId5" imgW="722959" imgH="164885" progId="Equation.DSMT4">
                    <p:embed/>
                  </p:oleObj>
                </mc:Choice>
                <mc:Fallback>
                  <p:oleObj r:id="rId5" imgW="722959" imgH="164885" progId="Equation.DSMT4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77"/>
                          <a:ext cx="907" cy="20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63" y="464"/>
              <a:ext cx="27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概率论：</a:t>
              </a:r>
            </a:p>
          </p:txBody>
        </p:sp>
        <p:graphicFrame>
          <p:nvGraphicFramePr>
            <p:cNvPr id="161801" name="Object 9"/>
            <p:cNvGraphicFramePr>
              <a:graphicFrameLocks noChangeAspect="1"/>
            </p:cNvGraphicFramePr>
            <p:nvPr/>
          </p:nvGraphicFramePr>
          <p:xfrm>
            <a:off x="3986" y="472"/>
            <a:ext cx="15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16" r:id="rId7" imgW="1244600" imgH="228600" progId="Equation.DSMT4">
                    <p:embed/>
                  </p:oleObj>
                </mc:Choice>
                <mc:Fallback>
                  <p:oleObj r:id="rId7" imgW="1244600" imgH="228600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472"/>
                          <a:ext cx="1569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1802" name="Group 10"/>
            <p:cNvGrpSpPr>
              <a:grpSpLocks/>
            </p:cNvGrpSpPr>
            <p:nvPr/>
          </p:nvGrpSpPr>
          <p:grpSpPr bwMode="auto">
            <a:xfrm>
              <a:off x="930" y="355"/>
              <a:ext cx="1255" cy="616"/>
              <a:chOff x="0" y="0"/>
              <a:chExt cx="1255" cy="616"/>
            </a:xfrm>
          </p:grpSpPr>
          <p:graphicFrame>
            <p:nvGraphicFramePr>
              <p:cNvPr id="161803" name="Object 11"/>
              <p:cNvGraphicFramePr>
                <a:graphicFrameLocks noChangeAspect="1"/>
              </p:cNvGraphicFramePr>
              <p:nvPr/>
            </p:nvGraphicFramePr>
            <p:xfrm>
              <a:off x="72" y="0"/>
              <a:ext cx="118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6617" r:id="rId9" imgW="939800" imgH="228600" progId="Equation.DSMT4">
                      <p:embed/>
                    </p:oleObj>
                  </mc:Choice>
                  <mc:Fallback>
                    <p:oleObj r:id="rId9" imgW="939800" imgH="228600" progId="Equation.DSMT4">
                      <p:embed/>
                      <p:pic>
                        <p:nvPicPr>
                          <p:cNvPr id="0" name="Picture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" y="0"/>
                            <a:ext cx="1183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1804" name="Object 12"/>
              <p:cNvGraphicFramePr>
                <a:graphicFrameLocks noChangeAspect="1"/>
              </p:cNvGraphicFramePr>
              <p:nvPr/>
            </p:nvGraphicFramePr>
            <p:xfrm>
              <a:off x="52" y="328"/>
              <a:ext cx="119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6618" r:id="rId11" imgW="952087" imgH="228501" progId="Equation.DSMT4">
                      <p:embed/>
                    </p:oleObj>
                  </mc:Choice>
                  <mc:Fallback>
                    <p:oleObj r:id="rId11" imgW="952087" imgH="228501" progId="Equation.DSMT4">
                      <p:embed/>
                      <p:pic>
                        <p:nvPicPr>
                          <p:cNvPr id="0" name="Picture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" y="328"/>
                            <a:ext cx="1199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1805" name="AutoShape 13"/>
              <p:cNvSpPr>
                <a:spLocks/>
              </p:cNvSpPr>
              <p:nvPr/>
            </p:nvSpPr>
            <p:spPr bwMode="auto">
              <a:xfrm>
                <a:off x="0" y="112"/>
                <a:ext cx="56" cy="408"/>
              </a:xfrm>
              <a:prstGeom prst="leftBrace">
                <a:avLst>
                  <a:gd name="adj1" fmla="val 60714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  <p:grpSp>
          <p:nvGrpSpPr>
            <p:cNvPr id="161806" name="Group 14"/>
            <p:cNvGrpSpPr>
              <a:grpSpLocks/>
            </p:cNvGrpSpPr>
            <p:nvPr/>
          </p:nvGrpSpPr>
          <p:grpSpPr bwMode="auto">
            <a:xfrm>
              <a:off x="2227" y="355"/>
              <a:ext cx="1248" cy="616"/>
              <a:chOff x="0" y="0"/>
              <a:chExt cx="1248" cy="616"/>
            </a:xfrm>
          </p:grpSpPr>
          <p:graphicFrame>
            <p:nvGraphicFramePr>
              <p:cNvPr id="161807" name="Object 15"/>
              <p:cNvGraphicFramePr>
                <a:graphicFrameLocks noChangeAspect="1"/>
              </p:cNvGraphicFramePr>
              <p:nvPr/>
            </p:nvGraphicFramePr>
            <p:xfrm>
              <a:off x="72" y="0"/>
              <a:ext cx="115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6619" r:id="rId13" imgW="914400" imgH="228600" progId="Equation.DSMT4">
                      <p:embed/>
                    </p:oleObj>
                  </mc:Choice>
                  <mc:Fallback>
                    <p:oleObj r:id="rId13" imgW="914400" imgH="228600" progId="Equation.DSMT4">
                      <p:embed/>
                      <p:pic>
                        <p:nvPicPr>
                          <p:cNvPr id="0" name="Picture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" y="0"/>
                            <a:ext cx="1151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1808" name="Object 16"/>
              <p:cNvGraphicFramePr>
                <a:graphicFrameLocks noChangeAspect="1"/>
              </p:cNvGraphicFramePr>
              <p:nvPr/>
            </p:nvGraphicFramePr>
            <p:xfrm>
              <a:off x="65" y="328"/>
              <a:ext cx="118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6620" r:id="rId15" imgW="939800" imgH="228600" progId="Equation.DSMT4">
                      <p:embed/>
                    </p:oleObj>
                  </mc:Choice>
                  <mc:Fallback>
                    <p:oleObj r:id="rId15" imgW="939800" imgH="228600" progId="Equation.DSMT4">
                      <p:embed/>
                      <p:pic>
                        <p:nvPicPr>
                          <p:cNvPr id="0" name="Picture 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" y="328"/>
                            <a:ext cx="1183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1809" name="AutoShape 17"/>
              <p:cNvSpPr>
                <a:spLocks/>
              </p:cNvSpPr>
              <p:nvPr/>
            </p:nvSpPr>
            <p:spPr bwMode="auto">
              <a:xfrm>
                <a:off x="0" y="121"/>
                <a:ext cx="56" cy="408"/>
              </a:xfrm>
              <a:prstGeom prst="leftBrace">
                <a:avLst>
                  <a:gd name="adj1" fmla="val 60714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  <p:sp>
          <p:nvSpPr>
            <p:cNvPr id="161810" name="Rectangle 18"/>
            <p:cNvSpPr>
              <a:spLocks noChangeArrowheads="1"/>
            </p:cNvSpPr>
            <p:nvPr/>
          </p:nvSpPr>
          <p:spPr bwMode="auto">
            <a:xfrm>
              <a:off x="3503" y="448"/>
              <a:ext cx="19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根据</a:t>
              </a:r>
            </a:p>
          </p:txBody>
        </p:sp>
      </p:grpSp>
      <p:grpSp>
        <p:nvGrpSpPr>
          <p:cNvPr id="161811" name="Group 19"/>
          <p:cNvGrpSpPr>
            <a:grpSpLocks/>
          </p:cNvGrpSpPr>
          <p:nvPr/>
        </p:nvGrpSpPr>
        <p:grpSpPr bwMode="auto">
          <a:xfrm>
            <a:off x="212725" y="2884488"/>
            <a:ext cx="8553450" cy="1787524"/>
            <a:chOff x="0" y="0"/>
            <a:chExt cx="5388" cy="1126"/>
          </a:xfrm>
        </p:grpSpPr>
        <p:graphicFrame>
          <p:nvGraphicFramePr>
            <p:cNvPr id="161812" name="Object 20"/>
            <p:cNvGraphicFramePr>
              <a:graphicFrameLocks noChangeAspect="1"/>
            </p:cNvGraphicFramePr>
            <p:nvPr/>
          </p:nvGraphicFramePr>
          <p:xfrm>
            <a:off x="522" y="847"/>
            <a:ext cx="127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21" r:id="rId17" imgW="1015119" imgH="203024" progId="Equation.DSMT4">
                    <p:embed/>
                  </p:oleObj>
                </mc:Choice>
                <mc:Fallback>
                  <p:oleObj r:id="rId17" imgW="1015119" imgH="203024" progId="Equation.DSMT4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" y="847"/>
                          <a:ext cx="1278" cy="25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13" name="Rectangle 21"/>
            <p:cNvSpPr>
              <a:spLocks noChangeArrowheads="1"/>
            </p:cNvSpPr>
            <p:nvPr/>
          </p:nvSpPr>
          <p:spPr bwMode="auto">
            <a:xfrm>
              <a:off x="0" y="796"/>
              <a:ext cx="1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根据</a:t>
              </a:r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738" y="1087"/>
              <a:ext cx="26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147" y="0"/>
              <a:ext cx="360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1459" y="1087"/>
              <a:ext cx="264" cy="0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1817" name="Line 25"/>
            <p:cNvSpPr>
              <a:spLocks noChangeShapeType="1"/>
            </p:cNvSpPr>
            <p:nvPr/>
          </p:nvSpPr>
          <p:spPr bwMode="auto">
            <a:xfrm>
              <a:off x="5028" y="0"/>
              <a:ext cx="360" cy="0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aphicFrame>
        <p:nvGraphicFramePr>
          <p:cNvPr id="1618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009308"/>
              </p:ext>
            </p:extLst>
          </p:nvPr>
        </p:nvGraphicFramePr>
        <p:xfrm>
          <a:off x="527050" y="5068888"/>
          <a:ext cx="253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22" r:id="rId19" imgW="1269449" imgH="228501" progId="Equation.DSMT4">
                  <p:embed/>
                </p:oleObj>
              </mc:Choice>
              <mc:Fallback>
                <p:oleObj r:id="rId19" imgW="1269449" imgH="228501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068888"/>
                        <a:ext cx="2538413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19" name="Group 27"/>
          <p:cNvGrpSpPr>
            <a:grpSpLocks/>
          </p:cNvGrpSpPr>
          <p:nvPr/>
        </p:nvGrpSpPr>
        <p:grpSpPr bwMode="auto">
          <a:xfrm>
            <a:off x="414338" y="4648200"/>
            <a:ext cx="2168525" cy="685800"/>
            <a:chOff x="0" y="0"/>
            <a:chExt cx="1366" cy="432"/>
          </a:xfrm>
        </p:grpSpPr>
        <p:graphicFrame>
          <p:nvGraphicFramePr>
            <p:cNvPr id="161820" name="Object 28"/>
            <p:cNvGraphicFramePr>
              <a:graphicFrameLocks noChangeAspect="1"/>
            </p:cNvGraphicFramePr>
            <p:nvPr/>
          </p:nvGraphicFramePr>
          <p:xfrm>
            <a:off x="71" y="0"/>
            <a:ext cx="129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23" r:id="rId21" imgW="1028700" imgH="228600" progId="Equation.DSMT4">
                    <p:embed/>
                  </p:oleObj>
                </mc:Choice>
                <mc:Fallback>
                  <p:oleObj r:id="rId21" imgW="1028700" imgH="22860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" y="0"/>
                          <a:ext cx="1295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21" name="AutoShape 29"/>
            <p:cNvSpPr>
              <a:spLocks/>
            </p:cNvSpPr>
            <p:nvPr/>
          </p:nvSpPr>
          <p:spPr bwMode="auto">
            <a:xfrm>
              <a:off x="0" y="128"/>
              <a:ext cx="83" cy="304"/>
            </a:xfrm>
            <a:prstGeom prst="leftBrace">
              <a:avLst>
                <a:gd name="adj1" fmla="val 30522"/>
                <a:gd name="adj2" fmla="val 50000"/>
              </a:avLst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61822" name="Group 30"/>
          <p:cNvGrpSpPr>
            <a:grpSpLocks/>
          </p:cNvGrpSpPr>
          <p:nvPr/>
        </p:nvGrpSpPr>
        <p:grpSpPr bwMode="auto">
          <a:xfrm>
            <a:off x="466725" y="5516265"/>
            <a:ext cx="2168525" cy="914400"/>
            <a:chOff x="0" y="-80"/>
            <a:chExt cx="1366" cy="576"/>
          </a:xfrm>
        </p:grpSpPr>
        <p:sp>
          <p:nvSpPr>
            <p:cNvPr id="161823" name="AutoShape 31"/>
            <p:cNvSpPr>
              <a:spLocks noChangeArrowheads="1"/>
            </p:cNvSpPr>
            <p:nvPr/>
          </p:nvSpPr>
          <p:spPr bwMode="auto">
            <a:xfrm rot="5400000">
              <a:off x="613" y="-148"/>
              <a:ext cx="181" cy="318"/>
            </a:xfrm>
            <a:prstGeom prst="rightArrow">
              <a:avLst>
                <a:gd name="adj1" fmla="val 50000"/>
                <a:gd name="adj2" fmla="val 2967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grpSp>
          <p:nvGrpSpPr>
            <p:cNvPr id="161824" name="Group 32"/>
            <p:cNvGrpSpPr>
              <a:grpSpLocks/>
            </p:cNvGrpSpPr>
            <p:nvPr/>
          </p:nvGrpSpPr>
          <p:grpSpPr bwMode="auto">
            <a:xfrm>
              <a:off x="0" y="64"/>
              <a:ext cx="1366" cy="432"/>
              <a:chOff x="0" y="0"/>
              <a:chExt cx="1366" cy="432"/>
            </a:xfrm>
          </p:grpSpPr>
          <p:graphicFrame>
            <p:nvGraphicFramePr>
              <p:cNvPr id="161825" name="Object 33"/>
              <p:cNvGraphicFramePr>
                <a:graphicFrameLocks noChangeAspect="1"/>
              </p:cNvGraphicFramePr>
              <p:nvPr/>
            </p:nvGraphicFramePr>
            <p:xfrm>
              <a:off x="71" y="0"/>
              <a:ext cx="129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6624" r:id="rId23" imgW="1028700" imgH="228600" progId="Equation.DSMT4">
                      <p:embed/>
                    </p:oleObj>
                  </mc:Choice>
                  <mc:Fallback>
                    <p:oleObj r:id="rId23" imgW="1028700" imgH="228600" progId="Equation.DSMT4">
                      <p:embed/>
                      <p:pic>
                        <p:nvPicPr>
                          <p:cNvPr id="0" name="Picture 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" y="0"/>
                            <a:ext cx="1295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1826" name="AutoShape 34"/>
              <p:cNvSpPr>
                <a:spLocks/>
              </p:cNvSpPr>
              <p:nvPr/>
            </p:nvSpPr>
            <p:spPr bwMode="auto">
              <a:xfrm>
                <a:off x="0" y="128"/>
                <a:ext cx="83" cy="304"/>
              </a:xfrm>
              <a:prstGeom prst="leftBrace">
                <a:avLst>
                  <a:gd name="adj1" fmla="val 30522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</p:grpSp>
      <p:graphicFrame>
        <p:nvGraphicFramePr>
          <p:cNvPr id="1618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670821"/>
              </p:ext>
            </p:extLst>
          </p:nvPr>
        </p:nvGraphicFramePr>
        <p:xfrm>
          <a:off x="604838" y="6140152"/>
          <a:ext cx="2716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25" r:id="rId25" imgW="1358900" imgH="228600" progId="Equation.DSMT4">
                  <p:embed/>
                </p:oleObj>
              </mc:Choice>
              <mc:Fallback>
                <p:oleObj r:id="rId25" imgW="1358900" imgH="2286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6140152"/>
                        <a:ext cx="2716212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3402013" y="4229100"/>
            <a:ext cx="3783012" cy="963613"/>
            <a:chOff x="0" y="0"/>
            <a:chExt cx="2383" cy="607"/>
          </a:xfrm>
        </p:grpSpPr>
        <p:graphicFrame>
          <p:nvGraphicFramePr>
            <p:cNvPr id="161829" name="Object 37"/>
            <p:cNvGraphicFramePr>
              <a:graphicFrameLocks noChangeAspect="1"/>
            </p:cNvGraphicFramePr>
            <p:nvPr/>
          </p:nvGraphicFramePr>
          <p:xfrm>
            <a:off x="225" y="0"/>
            <a:ext cx="2158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26" r:id="rId27" imgW="1713756" imgH="482391" progId="Equation.DSMT4">
                    <p:embed/>
                  </p:oleObj>
                </mc:Choice>
                <mc:Fallback>
                  <p:oleObj r:id="rId27" imgW="1713756" imgH="482391" progId="Equation.DSMT4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" y="0"/>
                          <a:ext cx="2158" cy="60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30" name="AutoShape 38"/>
            <p:cNvSpPr>
              <a:spLocks noChangeArrowheads="1"/>
            </p:cNvSpPr>
            <p:nvPr/>
          </p:nvSpPr>
          <p:spPr bwMode="auto">
            <a:xfrm>
              <a:off x="0" y="131"/>
              <a:ext cx="201" cy="298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aphicFrame>
        <p:nvGraphicFramePr>
          <p:cNvPr id="1618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717424"/>
              </p:ext>
            </p:extLst>
          </p:nvPr>
        </p:nvGraphicFramePr>
        <p:xfrm>
          <a:off x="7137400" y="4229100"/>
          <a:ext cx="11922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27" r:id="rId29" imgW="596900" imgH="469900" progId="Equation.DSMT4">
                  <p:embed/>
                </p:oleObj>
              </mc:Choice>
              <mc:Fallback>
                <p:oleObj r:id="rId29" imgW="596900" imgH="4699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4229100"/>
                        <a:ext cx="1192213" cy="9382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678005"/>
              </p:ext>
            </p:extLst>
          </p:nvPr>
        </p:nvGraphicFramePr>
        <p:xfrm>
          <a:off x="8307388" y="4521200"/>
          <a:ext cx="4556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28" r:id="rId31" imgW="228303" imgH="164885" progId="Equation.DSMT4">
                  <p:embed/>
                </p:oleObj>
              </mc:Choice>
              <mc:Fallback>
                <p:oleObj r:id="rId31" imgW="228303" imgH="164885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88" y="4521200"/>
                        <a:ext cx="455612" cy="33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33" name="Group 41"/>
          <p:cNvGrpSpPr>
            <a:grpSpLocks/>
          </p:cNvGrpSpPr>
          <p:nvPr/>
        </p:nvGrpSpPr>
        <p:grpSpPr bwMode="auto">
          <a:xfrm>
            <a:off x="3131840" y="5376639"/>
            <a:ext cx="2370137" cy="428625"/>
            <a:chOff x="0" y="0"/>
            <a:chExt cx="1493" cy="270"/>
          </a:xfrm>
        </p:grpSpPr>
        <p:graphicFrame>
          <p:nvGraphicFramePr>
            <p:cNvPr id="161834" name="Object 42"/>
            <p:cNvGraphicFramePr>
              <a:graphicFrameLocks noChangeAspect="1"/>
            </p:cNvGraphicFramePr>
            <p:nvPr/>
          </p:nvGraphicFramePr>
          <p:xfrm>
            <a:off x="189" y="0"/>
            <a:ext cx="130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29" r:id="rId33" imgW="1091253" imgH="203024" progId="Equation.DSMT4">
                    <p:embed/>
                  </p:oleObj>
                </mc:Choice>
                <mc:Fallback>
                  <p:oleObj r:id="rId33" imgW="1091253" imgH="203024" progId="Equation.DSMT4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" y="0"/>
                          <a:ext cx="1304" cy="2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35" name="AutoShape 43"/>
            <p:cNvSpPr>
              <a:spLocks noChangeArrowheads="1"/>
            </p:cNvSpPr>
            <p:nvPr/>
          </p:nvSpPr>
          <p:spPr bwMode="auto">
            <a:xfrm>
              <a:off x="0" y="17"/>
              <a:ext cx="201" cy="253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aphicFrame>
        <p:nvGraphicFramePr>
          <p:cNvPr id="16183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900341"/>
              </p:ext>
            </p:extLst>
          </p:nvPr>
        </p:nvGraphicFramePr>
        <p:xfrm>
          <a:off x="5825554" y="5322094"/>
          <a:ext cx="32829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630" r:id="rId35" imgW="1724954" imgH="215619" progId="Equation.DSMT4">
                  <p:embed/>
                </p:oleObj>
              </mc:Choice>
              <mc:Fallback>
                <p:oleObj r:id="rId35" imgW="1724954" imgH="215619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554" y="5322094"/>
                        <a:ext cx="3282950" cy="411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37" name="Group 45"/>
          <p:cNvGrpSpPr>
            <a:grpSpLocks/>
          </p:cNvGrpSpPr>
          <p:nvPr/>
        </p:nvGrpSpPr>
        <p:grpSpPr bwMode="auto">
          <a:xfrm>
            <a:off x="5867400" y="5335588"/>
            <a:ext cx="2287588" cy="406400"/>
            <a:chOff x="0" y="0"/>
            <a:chExt cx="1441" cy="256"/>
          </a:xfrm>
        </p:grpSpPr>
        <p:sp>
          <p:nvSpPr>
            <p:cNvPr id="161838" name="Line 46"/>
            <p:cNvSpPr>
              <a:spLocks noChangeShapeType="1"/>
            </p:cNvSpPr>
            <p:nvPr/>
          </p:nvSpPr>
          <p:spPr bwMode="auto">
            <a:xfrm flipV="1">
              <a:off x="0" y="0"/>
              <a:ext cx="256" cy="256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1839" name="Line 47"/>
            <p:cNvSpPr>
              <a:spLocks noChangeShapeType="1"/>
            </p:cNvSpPr>
            <p:nvPr/>
          </p:nvSpPr>
          <p:spPr bwMode="auto">
            <a:xfrm flipV="1">
              <a:off x="1185" y="0"/>
              <a:ext cx="256" cy="256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61840" name="Group 48"/>
          <p:cNvGrpSpPr>
            <a:grpSpLocks/>
          </p:cNvGrpSpPr>
          <p:nvPr/>
        </p:nvGrpSpPr>
        <p:grpSpPr bwMode="auto">
          <a:xfrm>
            <a:off x="4643438" y="5948510"/>
            <a:ext cx="2930526" cy="511176"/>
            <a:chOff x="-66" y="4"/>
            <a:chExt cx="1846" cy="322"/>
          </a:xfrm>
        </p:grpSpPr>
        <p:sp>
          <p:nvSpPr>
            <p:cNvPr id="161841" name="AutoShape 49"/>
            <p:cNvSpPr>
              <a:spLocks noChangeArrowheads="1"/>
            </p:cNvSpPr>
            <p:nvPr/>
          </p:nvSpPr>
          <p:spPr bwMode="auto">
            <a:xfrm>
              <a:off x="-66" y="42"/>
              <a:ext cx="267" cy="280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graphicFrame>
          <p:nvGraphicFramePr>
            <p:cNvPr id="161842" name="Object 50"/>
            <p:cNvGraphicFramePr>
              <a:graphicFrameLocks noChangeAspect="1"/>
            </p:cNvGraphicFramePr>
            <p:nvPr/>
          </p:nvGraphicFramePr>
          <p:xfrm>
            <a:off x="343" y="4"/>
            <a:ext cx="143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31" r:id="rId37" imgW="963945" imgH="215619" progId="Equation.DSMT4">
                    <p:embed/>
                  </p:oleObj>
                </mc:Choice>
                <mc:Fallback>
                  <p:oleObj r:id="rId37" imgW="963945" imgH="215619" progId="Equation.DSMT4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4"/>
                          <a:ext cx="1437" cy="32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43" name="Group 51"/>
          <p:cNvGrpSpPr>
            <a:grpSpLocks/>
          </p:cNvGrpSpPr>
          <p:nvPr/>
        </p:nvGrpSpPr>
        <p:grpSpPr bwMode="auto">
          <a:xfrm>
            <a:off x="344488" y="1481138"/>
            <a:ext cx="9336087" cy="2709862"/>
            <a:chOff x="0" y="0"/>
            <a:chExt cx="5881" cy="1707"/>
          </a:xfrm>
        </p:grpSpPr>
        <p:graphicFrame>
          <p:nvGraphicFramePr>
            <p:cNvPr id="161844" name="Object 52"/>
            <p:cNvGraphicFramePr>
              <a:graphicFrameLocks noChangeAspect="1"/>
            </p:cNvGraphicFramePr>
            <p:nvPr/>
          </p:nvGraphicFramePr>
          <p:xfrm>
            <a:off x="0" y="1217"/>
            <a:ext cx="296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32" r:id="rId39" imgW="2348481" imgH="241195" progId="Equation.DSMT4">
                    <p:embed/>
                  </p:oleObj>
                </mc:Choice>
                <mc:Fallback>
                  <p:oleObj r:id="rId39" imgW="2348481" imgH="241195" progId="Equation.DSMT4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17"/>
                          <a:ext cx="2961" cy="30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45" name="Object 53"/>
            <p:cNvGraphicFramePr>
              <a:graphicFrameLocks noChangeAspect="1"/>
            </p:cNvGraphicFramePr>
            <p:nvPr/>
          </p:nvGraphicFramePr>
          <p:xfrm>
            <a:off x="3555" y="1099"/>
            <a:ext cx="1839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633" r:id="rId41" imgW="1459866" imgH="482391" progId="Equation.DSMT4">
                    <p:embed/>
                  </p:oleObj>
                </mc:Choice>
                <mc:Fallback>
                  <p:oleObj r:id="rId41" imgW="1459866" imgH="482391" progId="Equation.DSMT4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1099"/>
                          <a:ext cx="1839" cy="6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46" name="Rectangle 54"/>
            <p:cNvSpPr>
              <a:spLocks noChangeArrowheads="1"/>
            </p:cNvSpPr>
            <p:nvPr/>
          </p:nvSpPr>
          <p:spPr bwMode="auto">
            <a:xfrm>
              <a:off x="2940" y="1208"/>
              <a:ext cx="16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其中：</a:t>
              </a:r>
            </a:p>
          </p:txBody>
        </p:sp>
        <p:sp>
          <p:nvSpPr>
            <p:cNvPr id="161847" name="Line 55"/>
            <p:cNvSpPr>
              <a:spLocks noChangeShapeType="1"/>
            </p:cNvSpPr>
            <p:nvPr/>
          </p:nvSpPr>
          <p:spPr bwMode="auto">
            <a:xfrm>
              <a:off x="3543" y="1547"/>
              <a:ext cx="152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1848" name="Line 56"/>
            <p:cNvSpPr>
              <a:spLocks noChangeShapeType="1"/>
            </p:cNvSpPr>
            <p:nvPr/>
          </p:nvSpPr>
          <p:spPr bwMode="auto">
            <a:xfrm flipV="1">
              <a:off x="3655" y="347"/>
              <a:ext cx="320" cy="920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1849" name="Rectangle 57"/>
            <p:cNvSpPr>
              <a:spLocks noChangeArrowheads="1"/>
            </p:cNvSpPr>
            <p:nvPr/>
          </p:nvSpPr>
          <p:spPr bwMode="auto">
            <a:xfrm>
              <a:off x="3909" y="0"/>
              <a:ext cx="19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雅克比行列式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8" name="AutoShape 43"/>
          <p:cNvSpPr>
            <a:spLocks noChangeArrowheads="1"/>
          </p:cNvSpPr>
          <p:nvPr/>
        </p:nvSpPr>
        <p:spPr bwMode="auto">
          <a:xfrm>
            <a:off x="5580112" y="5373216"/>
            <a:ext cx="319087" cy="401638"/>
          </a:xfrm>
          <a:prstGeom prst="rightArrow">
            <a:avLst>
              <a:gd name="adj1" fmla="val 50000"/>
              <a:gd name="adj2" fmla="val 55220"/>
            </a:avLst>
          </a:prstGeom>
          <a:ln>
            <a:headEnd/>
            <a:tailEnd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1481138"/>
            <a:ext cx="92525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400050" y="673100"/>
            <a:ext cx="8540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solidFill>
                  <a:srgbClr val="0000FF"/>
                </a:solidFill>
                <a:latin typeface="Century Schoolbook" pitchFamily="18" charset="0"/>
                <a:ea typeface="+mj-ea"/>
              </a:rPr>
              <a:t>回忆：第二章中为什么把              叫做噪声熵？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32934"/>
              </p:ext>
            </p:extLst>
          </p:nvPr>
        </p:nvGraphicFramePr>
        <p:xfrm>
          <a:off x="4421188" y="74295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90" r:id="rId3" imgW="634449" imgH="203024" progId="Equation.DSMT4">
                  <p:embed/>
                </p:oleObj>
              </mc:Choice>
              <mc:Fallback>
                <p:oleObj r:id="rId3" imgW="634449" imgH="203024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742950"/>
                        <a:ext cx="1270000" cy="406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21" name="Group 5"/>
          <p:cNvGrpSpPr>
            <a:grpSpLocks noChangeAspect="1"/>
          </p:cNvGrpSpPr>
          <p:nvPr/>
        </p:nvGrpSpPr>
        <p:grpSpPr bwMode="auto">
          <a:xfrm>
            <a:off x="428625" y="1430338"/>
            <a:ext cx="8112125" cy="1916112"/>
            <a:chOff x="0" y="0"/>
            <a:chExt cx="5110" cy="1207"/>
          </a:xfrm>
        </p:grpSpPr>
        <p:graphicFrame>
          <p:nvGraphicFramePr>
            <p:cNvPr id="162822" name="Object 6"/>
            <p:cNvGraphicFramePr>
              <a:graphicFrameLocks noChangeAspect="1"/>
            </p:cNvGraphicFramePr>
            <p:nvPr/>
          </p:nvGraphicFramePr>
          <p:xfrm>
            <a:off x="0" y="16"/>
            <a:ext cx="2660" cy="1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291" r:id="rId5" imgW="4222424" imgH="1891489" progId="Visio.Drawing.11">
                    <p:embed/>
                  </p:oleObj>
                </mc:Choice>
                <mc:Fallback>
                  <p:oleObj r:id="rId5" imgW="4222424" imgH="1891489" progId="Visio.Drawing.11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"/>
                          <a:ext cx="2660" cy="119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3" name="Object 7"/>
            <p:cNvGraphicFramePr>
              <a:graphicFrameLocks noChangeAspect="1"/>
            </p:cNvGraphicFramePr>
            <p:nvPr/>
          </p:nvGraphicFramePr>
          <p:xfrm>
            <a:off x="3011" y="0"/>
            <a:ext cx="209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292" r:id="rId7" imgW="1661537" imgH="215619" progId="Equation.DSMT4">
                    <p:embed/>
                  </p:oleObj>
                </mc:Choice>
                <mc:Fallback>
                  <p:oleObj r:id="rId7" imgW="1661537" imgH="215619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0"/>
                          <a:ext cx="2099" cy="27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4757738" y="1804988"/>
            <a:ext cx="3567112" cy="771523"/>
            <a:chOff x="0" y="0"/>
            <a:chExt cx="2247" cy="486"/>
          </a:xfrm>
        </p:grpSpPr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 flipH="1">
              <a:off x="427" y="0"/>
              <a:ext cx="144" cy="168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2826" name="Rectangle 10"/>
            <p:cNvSpPr>
              <a:spLocks noChangeArrowheads="1"/>
            </p:cNvSpPr>
            <p:nvPr/>
          </p:nvSpPr>
          <p:spPr bwMode="auto">
            <a:xfrm>
              <a:off x="0" y="156"/>
              <a:ext cx="22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信宿熵</a:t>
              </a:r>
            </a:p>
          </p:txBody>
        </p:sp>
      </p:grp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5000625" y="1804988"/>
            <a:ext cx="3071813" cy="1990726"/>
            <a:chOff x="0" y="0"/>
            <a:chExt cx="1935" cy="1254"/>
          </a:xfrm>
        </p:grpSpPr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H="1">
              <a:off x="739" y="0"/>
              <a:ext cx="416" cy="656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2829" name="Rectangle 13"/>
            <p:cNvSpPr>
              <a:spLocks noChangeArrowheads="1"/>
            </p:cNvSpPr>
            <p:nvPr/>
          </p:nvSpPr>
          <p:spPr bwMode="auto">
            <a:xfrm>
              <a:off x="0" y="653"/>
              <a:ext cx="193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从信源处获得的关于信宿的信息量</a:t>
              </a:r>
            </a:p>
          </p:txBody>
        </p:sp>
      </p:grpSp>
      <p:grpSp>
        <p:nvGrpSpPr>
          <p:cNvPr id="162830" name="Group 14"/>
          <p:cNvGrpSpPr>
            <a:grpSpLocks/>
          </p:cNvGrpSpPr>
          <p:nvPr/>
        </p:nvGrpSpPr>
        <p:grpSpPr bwMode="auto">
          <a:xfrm>
            <a:off x="6716713" y="1804988"/>
            <a:ext cx="2474912" cy="1128714"/>
            <a:chOff x="0" y="0"/>
            <a:chExt cx="1559" cy="711"/>
          </a:xfrm>
        </p:grpSpPr>
        <p:sp>
          <p:nvSpPr>
            <p:cNvPr id="162831" name="Rectangle 15"/>
            <p:cNvSpPr>
              <a:spLocks noChangeArrowheads="1"/>
            </p:cNvSpPr>
            <p:nvPr/>
          </p:nvSpPr>
          <p:spPr bwMode="auto">
            <a:xfrm>
              <a:off x="0" y="110"/>
              <a:ext cx="155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由噪声带来的</a:t>
              </a:r>
            </a:p>
            <a:p>
              <a:r>
                <a:rPr lang="zh-CN" sz="2800" b="1">
                  <a:latin typeface="Century Schoolbook" pitchFamily="18" charset="0"/>
                  <a:ea typeface="+mj-ea"/>
                </a:rPr>
                <a:t>“伪信息量”</a:t>
              </a:r>
            </a:p>
          </p:txBody>
        </p:sp>
        <p:sp>
          <p:nvSpPr>
            <p:cNvPr id="162832" name="Line 16"/>
            <p:cNvSpPr>
              <a:spLocks noChangeShapeType="1"/>
            </p:cNvSpPr>
            <p:nvPr/>
          </p:nvSpPr>
          <p:spPr bwMode="auto">
            <a:xfrm flipH="1">
              <a:off x="674" y="0"/>
              <a:ext cx="104" cy="152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400050" y="3792538"/>
            <a:ext cx="7143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solidFill>
                  <a:srgbClr val="0000FF"/>
                </a:solidFill>
                <a:latin typeface="Century Schoolbook" pitchFamily="18" charset="0"/>
                <a:ea typeface="+mj-ea"/>
              </a:rPr>
              <a:t>更直观的解释</a:t>
            </a:r>
            <a:r>
              <a:rPr lang="zh-CN" sz="2800" b="1">
                <a:solidFill>
                  <a:srgbClr val="0000FF"/>
                </a:solidFill>
                <a:latin typeface="Century Schoolbook" pitchFamily="18" charset="0"/>
                <a:ea typeface="+mj-ea"/>
                <a:sym typeface="Wingdings" pitchFamily="2" charset="2"/>
              </a:rPr>
              <a:t>：</a:t>
            </a:r>
            <a:endParaRPr lang="zh-CN" sz="2800" b="1">
              <a:latin typeface="Century Schoolbook" pitchFamily="18" charset="0"/>
              <a:ea typeface="+mj-ea"/>
            </a:endParaRPr>
          </a:p>
        </p:txBody>
      </p:sp>
      <p:graphicFrame>
        <p:nvGraphicFramePr>
          <p:cNvPr id="1628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770741"/>
              </p:ext>
            </p:extLst>
          </p:nvPr>
        </p:nvGraphicFramePr>
        <p:xfrm>
          <a:off x="436563" y="4343400"/>
          <a:ext cx="51085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93" r:id="rId9" imgW="2830871" imgH="380835" progId="Equation.DSMT4">
                  <p:embed/>
                </p:oleObj>
              </mc:Choice>
              <mc:Fallback>
                <p:oleObj r:id="rId9" imgW="2830871" imgH="380835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343400"/>
                        <a:ext cx="5108575" cy="687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6" name="Object 20"/>
          <p:cNvGraphicFramePr>
            <a:graphicFrameLocks noChangeAspect="1"/>
          </p:cNvGraphicFramePr>
          <p:nvPr/>
        </p:nvGraphicFramePr>
        <p:xfrm>
          <a:off x="5510213" y="4306888"/>
          <a:ext cx="33686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94" r:id="rId11" imgW="1866090" imgH="380835" progId="Equation.DSMT4">
                  <p:embed/>
                </p:oleObj>
              </mc:Choice>
              <mc:Fallback>
                <p:oleObj r:id="rId11" imgW="1866090" imgH="380835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306888"/>
                        <a:ext cx="3368675" cy="6873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09372"/>
              </p:ext>
            </p:extLst>
          </p:nvPr>
        </p:nvGraphicFramePr>
        <p:xfrm>
          <a:off x="1539875" y="5095875"/>
          <a:ext cx="34591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95" r:id="rId13" imgW="1916868" imgH="380835" progId="Equation.DSMT4">
                  <p:embed/>
                </p:oleObj>
              </mc:Choice>
              <mc:Fallback>
                <p:oleObj r:id="rId13" imgW="1916868" imgH="380835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095875"/>
                        <a:ext cx="3459163" cy="687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95674"/>
              </p:ext>
            </p:extLst>
          </p:nvPr>
        </p:nvGraphicFramePr>
        <p:xfrm>
          <a:off x="4991100" y="5095875"/>
          <a:ext cx="26797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96" r:id="rId15" imgW="1485255" imgH="380835" progId="Equation.DSMT4">
                  <p:embed/>
                </p:oleObj>
              </mc:Choice>
              <mc:Fallback>
                <p:oleObj r:id="rId15" imgW="1485255" imgH="380835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5095875"/>
                        <a:ext cx="2679700" cy="687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377603"/>
              </p:ext>
            </p:extLst>
          </p:nvPr>
        </p:nvGraphicFramePr>
        <p:xfrm>
          <a:off x="1539875" y="5830888"/>
          <a:ext cx="10985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297" r:id="rId17" imgW="609600" imgH="228600" progId="Equation.DSMT4">
                  <p:embed/>
                </p:oleObj>
              </mc:Choice>
              <mc:Fallback>
                <p:oleObj r:id="rId17" imgW="609600" imgH="2286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830888"/>
                        <a:ext cx="1098550" cy="412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79512" y="3356992"/>
            <a:ext cx="8640960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107950" y="685800"/>
            <a:ext cx="10255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根据所证明的</a:t>
            </a:r>
            <a:r>
              <a:rPr lang="zh-CN" sz="2800" b="1" dirty="0">
                <a:latin typeface="Century Schoolbook" pitchFamily="18" charset="0"/>
                <a:ea typeface="+mj-ea"/>
              </a:rPr>
              <a:t>                         </a:t>
            </a:r>
            <a:r>
              <a:rPr 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求</a:t>
            </a:r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取加性信道的信道容量</a:t>
            </a:r>
            <a:r>
              <a:rPr lang="zh-CN" sz="2800" b="1" dirty="0">
                <a:latin typeface="Century Schoolbook" pitchFamily="18" charset="0"/>
                <a:ea typeface="+mj-ea"/>
              </a:rPr>
              <a:t>：</a:t>
            </a: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114085"/>
              </p:ext>
            </p:extLst>
          </p:nvPr>
        </p:nvGraphicFramePr>
        <p:xfrm>
          <a:off x="2300288" y="735013"/>
          <a:ext cx="2462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5" r:id="rId3" imgW="1231366" imgH="228501" progId="Equation.DSMT4">
                  <p:embed/>
                </p:oleObj>
              </mc:Choice>
              <mc:Fallback>
                <p:oleObj r:id="rId3" imgW="1231366" imgH="228501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735013"/>
                        <a:ext cx="2462212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8150"/>
              </p:ext>
            </p:extLst>
          </p:nvPr>
        </p:nvGraphicFramePr>
        <p:xfrm>
          <a:off x="1231900" y="1270000"/>
          <a:ext cx="59817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6" r:id="rId5" imgW="2994601" imgH="304536" progId="Equation.DSMT4">
                  <p:embed/>
                </p:oleObj>
              </mc:Choice>
              <mc:Fallback>
                <p:oleObj r:id="rId5" imgW="2994601" imgH="304536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270000"/>
                        <a:ext cx="5981700" cy="608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21540"/>
              </p:ext>
            </p:extLst>
          </p:nvPr>
        </p:nvGraphicFramePr>
        <p:xfrm>
          <a:off x="1492250" y="1955800"/>
          <a:ext cx="31416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7" r:id="rId7" imgW="1573434" imgH="304536" progId="Equation.DSMT4">
                  <p:embed/>
                </p:oleObj>
              </mc:Choice>
              <mc:Fallback>
                <p:oleObj r:id="rId7" imgW="1573434" imgH="304536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955800"/>
                        <a:ext cx="3141663" cy="608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47" name="Group 7"/>
          <p:cNvGrpSpPr>
            <a:grpSpLocks/>
          </p:cNvGrpSpPr>
          <p:nvPr/>
        </p:nvGrpSpPr>
        <p:grpSpPr bwMode="auto">
          <a:xfrm>
            <a:off x="1492250" y="2560638"/>
            <a:ext cx="9040813" cy="614362"/>
            <a:chOff x="0" y="0"/>
            <a:chExt cx="5695" cy="387"/>
          </a:xfrm>
        </p:grpSpPr>
        <p:graphicFrame>
          <p:nvGraphicFramePr>
            <p:cNvPr id="163848" name="Object 8"/>
            <p:cNvGraphicFramePr>
              <a:graphicFrameLocks noChangeAspect="1"/>
            </p:cNvGraphicFramePr>
            <p:nvPr/>
          </p:nvGraphicFramePr>
          <p:xfrm>
            <a:off x="0" y="4"/>
            <a:ext cx="197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88" r:id="rId9" imgW="1573434" imgH="304536" progId="Equation.DSMT4">
                    <p:embed/>
                  </p:oleObj>
                </mc:Choice>
                <mc:Fallback>
                  <p:oleObj r:id="rId9" imgW="1573434" imgH="304536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"/>
                          <a:ext cx="1979" cy="38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1897" y="0"/>
              <a:ext cx="3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Century Schoolbook" pitchFamily="18" charset="0"/>
                  <a:ea typeface="+mj-ea"/>
                </a:rPr>
                <a:t>【</a:t>
              </a:r>
              <a:r>
                <a:rPr lang="zh-CN" sz="2800" b="1">
                  <a:latin typeface="Century Schoolbook" pitchFamily="18" charset="0"/>
                  <a:ea typeface="+mj-ea"/>
                </a:rPr>
                <a:t>信源</a:t>
              </a:r>
              <a:r>
                <a:rPr lang="zh-CN" altLang="zh-CN" sz="2800" b="1" i="1">
                  <a:latin typeface="Century Schoolbook" pitchFamily="18" charset="0"/>
                  <a:ea typeface="+mj-ea"/>
                </a:rPr>
                <a:t>X</a:t>
              </a:r>
              <a:r>
                <a:rPr lang="zh-CN" sz="2800" b="1">
                  <a:latin typeface="Century Schoolbook" pitchFamily="18" charset="0"/>
                  <a:ea typeface="+mj-ea"/>
                </a:rPr>
                <a:t>与噪声</a:t>
              </a:r>
              <a:r>
                <a:rPr lang="zh-CN" altLang="zh-CN" sz="2800" b="1" i="1">
                  <a:latin typeface="Century Schoolbook" pitchFamily="18" charset="0"/>
                  <a:ea typeface="+mj-ea"/>
                </a:rPr>
                <a:t>N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统计独立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】</a:t>
              </a:r>
            </a:p>
          </p:txBody>
        </p:sp>
      </p:grpSp>
      <p:grpSp>
        <p:nvGrpSpPr>
          <p:cNvPr id="163850" name="Group 10"/>
          <p:cNvGrpSpPr>
            <a:grpSpLocks/>
          </p:cNvGrpSpPr>
          <p:nvPr/>
        </p:nvGrpSpPr>
        <p:grpSpPr bwMode="auto">
          <a:xfrm>
            <a:off x="323851" y="3451349"/>
            <a:ext cx="8351838" cy="2017714"/>
            <a:chOff x="136" y="0"/>
            <a:chExt cx="5261" cy="1271"/>
          </a:xfrm>
        </p:grpSpPr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136" y="167"/>
              <a:ext cx="1633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加性信道的信道容量取决于两方面：</a:t>
              </a:r>
            </a:p>
          </p:txBody>
        </p:sp>
        <p:grpSp>
          <p:nvGrpSpPr>
            <p:cNvPr id="163852" name="Group 12"/>
            <p:cNvGrpSpPr>
              <a:grpSpLocks/>
            </p:cNvGrpSpPr>
            <p:nvPr/>
          </p:nvGrpSpPr>
          <p:grpSpPr bwMode="auto">
            <a:xfrm>
              <a:off x="1679" y="670"/>
              <a:ext cx="3627" cy="601"/>
              <a:chOff x="-281" y="0"/>
              <a:chExt cx="3627" cy="601"/>
            </a:xfrm>
          </p:grpSpPr>
          <p:sp>
            <p:nvSpPr>
              <p:cNvPr id="163853" name="Rectangle 13"/>
              <p:cNvSpPr>
                <a:spLocks noChangeArrowheads="1"/>
              </p:cNvSpPr>
              <p:nvPr/>
            </p:nvSpPr>
            <p:spPr bwMode="auto">
              <a:xfrm>
                <a:off x="-281" y="0"/>
                <a:ext cx="3627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通过改变       ，使         最大，加性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信道的平均互信息量达到信道容量。    </a:t>
                </a:r>
              </a:p>
            </p:txBody>
          </p:sp>
          <p:graphicFrame>
            <p:nvGraphicFramePr>
              <p:cNvPr id="163854" name="Object 14"/>
              <p:cNvGraphicFramePr>
                <a:graphicFrameLocks noChangeAspect="1"/>
              </p:cNvGraphicFramePr>
              <p:nvPr/>
            </p:nvGraphicFramePr>
            <p:xfrm>
              <a:off x="642" y="44"/>
              <a:ext cx="472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289" r:id="rId11" imgW="355292" imgH="203024" progId="Equation.DSMT4">
                      <p:embed/>
                    </p:oleObj>
                  </mc:Choice>
                  <mc:Fallback>
                    <p:oleObj r:id="rId11" imgW="355292" imgH="203024" progId="Equation.DSMT4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2" y="44"/>
                            <a:ext cx="472" cy="26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5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1106653"/>
                  </p:ext>
                </p:extLst>
              </p:nvPr>
            </p:nvGraphicFramePr>
            <p:xfrm>
              <a:off x="1583" y="52"/>
              <a:ext cx="57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290" r:id="rId13" imgW="457200" imgH="228600" progId="Equation.DSMT4">
                      <p:embed/>
                    </p:oleObj>
                  </mc:Choice>
                  <mc:Fallback>
                    <p:oleObj r:id="rId13" imgW="457200" imgH="228600" progId="Equation.DSMT4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3" y="52"/>
                            <a:ext cx="576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3856" name="AutoShape 16"/>
            <p:cNvSpPr>
              <a:spLocks/>
            </p:cNvSpPr>
            <p:nvPr/>
          </p:nvSpPr>
          <p:spPr bwMode="auto">
            <a:xfrm>
              <a:off x="1587" y="130"/>
              <a:ext cx="104" cy="880"/>
            </a:xfrm>
            <a:prstGeom prst="leftBrace">
              <a:avLst>
                <a:gd name="adj1" fmla="val 70513"/>
                <a:gd name="adj2" fmla="val 50000"/>
              </a:avLst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grpSp>
          <p:nvGrpSpPr>
            <p:cNvPr id="163857" name="Group 17"/>
            <p:cNvGrpSpPr>
              <a:grpSpLocks/>
            </p:cNvGrpSpPr>
            <p:nvPr/>
          </p:nvGrpSpPr>
          <p:grpSpPr bwMode="auto">
            <a:xfrm>
              <a:off x="1698" y="0"/>
              <a:ext cx="3699" cy="601"/>
              <a:chOff x="-281" y="0"/>
              <a:chExt cx="3699" cy="601"/>
            </a:xfrm>
          </p:grpSpPr>
          <p:sp>
            <p:nvSpPr>
              <p:cNvPr id="163858" name="Rectangle 18"/>
              <p:cNvSpPr>
                <a:spLocks noChangeArrowheads="1"/>
              </p:cNvSpPr>
              <p:nvPr/>
            </p:nvSpPr>
            <p:spPr bwMode="auto">
              <a:xfrm>
                <a:off x="-281" y="0"/>
                <a:ext cx="3699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噪声的统计特性          ，当信道选定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后，该项为常数。</a:t>
                </a:r>
              </a:p>
            </p:txBody>
          </p:sp>
          <p:graphicFrame>
            <p:nvGraphicFramePr>
              <p:cNvPr id="163859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0471139"/>
                  </p:ext>
                </p:extLst>
              </p:nvPr>
            </p:nvGraphicFramePr>
            <p:xfrm>
              <a:off x="1380" y="34"/>
              <a:ext cx="62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8291" r:id="rId15" imgW="495085" imgH="228501" progId="Equation.DSMT4">
                      <p:embed/>
                    </p:oleObj>
                  </mc:Choice>
                  <mc:Fallback>
                    <p:oleObj r:id="rId15" imgW="495085" imgH="228501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0" y="34"/>
                            <a:ext cx="623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1188" y="2781721"/>
            <a:ext cx="7715250" cy="2816290"/>
            <a:chOff x="611188" y="3788841"/>
            <a:chExt cx="7715250" cy="2816290"/>
          </a:xfrm>
        </p:grpSpPr>
        <p:grpSp>
          <p:nvGrpSpPr>
            <p:cNvPr id="164867" name="Group 3"/>
            <p:cNvGrpSpPr>
              <a:grpSpLocks/>
            </p:cNvGrpSpPr>
            <p:nvPr/>
          </p:nvGrpSpPr>
          <p:grpSpPr bwMode="auto">
            <a:xfrm>
              <a:off x="611188" y="3788841"/>
              <a:ext cx="7715250" cy="2571751"/>
              <a:chOff x="256" y="-490"/>
              <a:chExt cx="4860" cy="1620"/>
            </a:xfrm>
          </p:grpSpPr>
          <p:sp>
            <p:nvSpPr>
              <p:cNvPr id="164868" name="Rectangle 4"/>
              <p:cNvSpPr>
                <a:spLocks noChangeArrowheads="1"/>
              </p:cNvSpPr>
              <p:nvPr/>
            </p:nvSpPr>
            <p:spPr bwMode="auto">
              <a:xfrm>
                <a:off x="256" y="-490"/>
                <a:ext cx="486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常见限定条件：</a:t>
                </a:r>
              </a:p>
            </p:txBody>
          </p:sp>
          <p:sp>
            <p:nvSpPr>
              <p:cNvPr id="164869" name="AutoShape 5"/>
              <p:cNvSpPr>
                <a:spLocks/>
              </p:cNvSpPr>
              <p:nvPr/>
            </p:nvSpPr>
            <p:spPr bwMode="auto">
              <a:xfrm>
                <a:off x="664" y="146"/>
                <a:ext cx="120" cy="984"/>
              </a:xfrm>
              <a:prstGeom prst="leftBrace">
                <a:avLst>
                  <a:gd name="adj1" fmla="val 68333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  <p:grpSp>
          <p:nvGrpSpPr>
            <p:cNvPr id="164870" name="Group 6"/>
            <p:cNvGrpSpPr>
              <a:grpSpLocks/>
            </p:cNvGrpSpPr>
            <p:nvPr/>
          </p:nvGrpSpPr>
          <p:grpSpPr bwMode="auto">
            <a:xfrm>
              <a:off x="1563682" y="4596879"/>
              <a:ext cx="6127750" cy="2000248"/>
              <a:chOff x="-847" y="146"/>
              <a:chExt cx="3860" cy="1260"/>
            </a:xfrm>
          </p:grpSpPr>
          <p:sp>
            <p:nvSpPr>
              <p:cNvPr id="164871" name="Rectangle 7"/>
              <p:cNvSpPr>
                <a:spLocks noChangeArrowheads="1"/>
              </p:cNvSpPr>
              <p:nvPr/>
            </p:nvSpPr>
            <p:spPr bwMode="auto">
              <a:xfrm>
                <a:off x="-847" y="146"/>
                <a:ext cx="386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latin typeface="Century Schoolbook" pitchFamily="18" charset="0"/>
                    <a:ea typeface="+mj-ea"/>
                  </a:rPr>
                  <a:t>1. 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峰值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功率受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限</a:t>
                </a:r>
                <a:r>
                  <a:rPr lang="en-US" altLang="zh-CN" sz="2800" b="1" dirty="0" smtClean="0">
                    <a:latin typeface="Century Schoolbook" pitchFamily="18" charset="0"/>
                    <a:ea typeface="+mj-ea"/>
                  </a:rPr>
                  <a:t>: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 </a:t>
                </a:r>
                <a:endParaRPr lang="zh-CN" sz="2800" b="1" dirty="0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64872" name="Rectangle 8"/>
              <p:cNvSpPr>
                <a:spLocks noChangeArrowheads="1"/>
              </p:cNvSpPr>
              <p:nvPr/>
            </p:nvSpPr>
            <p:spPr bwMode="auto">
              <a:xfrm>
                <a:off x="-847" y="595"/>
                <a:ext cx="386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latin typeface="Century Schoolbook" pitchFamily="18" charset="0"/>
                    <a:ea typeface="+mj-ea"/>
                  </a:rPr>
                  <a:t>2. 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平均功率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受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限</a:t>
                </a:r>
                <a:r>
                  <a:rPr lang="en-US" altLang="zh-CN" sz="2800" b="1" dirty="0" smtClean="0">
                    <a:latin typeface="Century Schoolbook" pitchFamily="18" charset="0"/>
                    <a:ea typeface="+mj-ea"/>
                  </a:rPr>
                  <a:t>:</a:t>
                </a:r>
                <a:endPara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64873" name="Rectangle 9"/>
              <p:cNvSpPr>
                <a:spLocks noChangeArrowheads="1"/>
              </p:cNvSpPr>
              <p:nvPr/>
            </p:nvSpPr>
            <p:spPr bwMode="auto">
              <a:xfrm>
                <a:off x="-847" y="1076"/>
                <a:ext cx="386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latin typeface="Century Schoolbook" pitchFamily="18" charset="0"/>
                    <a:ea typeface="+mj-ea"/>
                  </a:rPr>
                  <a:t>3. 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均值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受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限</a:t>
                </a:r>
                <a:r>
                  <a:rPr lang="en-US" altLang="zh-CN" sz="2800" b="1" dirty="0" smtClean="0">
                    <a:latin typeface="Century Schoolbook" pitchFamily="18" charset="0"/>
                    <a:ea typeface="+mj-ea"/>
                  </a:rPr>
                  <a:t>:</a:t>
                </a:r>
                <a:endParaRPr lang="zh-CN" sz="2800" b="1" dirty="0">
                  <a:latin typeface="Century Schoolbook" pitchFamily="18" charset="0"/>
                  <a:ea typeface="+mj-ea"/>
                </a:endParaRPr>
              </a:p>
            </p:txBody>
          </p:sp>
        </p:grpSp>
        <p:sp>
          <p:nvSpPr>
            <p:cNvPr id="164874" name="Rectangle 10"/>
            <p:cNvSpPr>
              <a:spLocks noChangeArrowheads="1"/>
            </p:cNvSpPr>
            <p:nvPr/>
          </p:nvSpPr>
          <p:spPr bwMode="auto">
            <a:xfrm>
              <a:off x="4283968" y="4580136"/>
              <a:ext cx="37559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均匀分布 </a:t>
              </a:r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4309368" y="5318323"/>
              <a:ext cx="3802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高斯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(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正态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)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分布 </a:t>
              </a:r>
            </a:p>
          </p:txBody>
        </p:sp>
        <p:sp>
          <p:nvSpPr>
            <p:cNvPr id="164876" name="Rectangle 12"/>
            <p:cNvSpPr>
              <a:spLocks noChangeArrowheads="1"/>
            </p:cNvSpPr>
            <p:nvPr/>
          </p:nvSpPr>
          <p:spPr bwMode="auto">
            <a:xfrm>
              <a:off x="4309368" y="6081911"/>
              <a:ext cx="37305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指数分布 </a:t>
              </a:r>
            </a:p>
          </p:txBody>
        </p:sp>
        <p:sp>
          <p:nvSpPr>
            <p:cNvPr id="164877" name="Rectangle 13"/>
            <p:cNvSpPr>
              <a:spLocks noChangeArrowheads="1"/>
            </p:cNvSpPr>
            <p:nvPr/>
          </p:nvSpPr>
          <p:spPr bwMode="auto">
            <a:xfrm>
              <a:off x="7020272" y="5300216"/>
              <a:ext cx="12699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最常见</a:t>
              </a:r>
            </a:p>
          </p:txBody>
        </p:sp>
      </p:grp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556393" y="980728"/>
            <a:ext cx="350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latin typeface="Century Schoolbook" pitchFamily="18" charset="0"/>
                <a:ea typeface="+mj-ea"/>
              </a:rPr>
              <a:t>最大离散熵：</a:t>
            </a: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2691581" y="980728"/>
            <a:ext cx="5984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信源等概率分布时熵最大。</a:t>
            </a: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556393" y="1897668"/>
            <a:ext cx="3508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solidFill>
                  <a:srgbClr val="0000FF"/>
                </a:solidFill>
                <a:latin typeface="Century Schoolbook" pitchFamily="18" charset="0"/>
                <a:ea typeface="+mj-ea"/>
              </a:rPr>
              <a:t>最大连续熵</a:t>
            </a:r>
            <a:r>
              <a:rPr lang="zh-CN" sz="2800" b="1">
                <a:latin typeface="Century Schoolbook" pitchFamily="18" charset="0"/>
                <a:ea typeface="+mj-ea"/>
              </a:rPr>
              <a:t>：</a:t>
            </a: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691581" y="1897668"/>
            <a:ext cx="5984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不同限定条件下，结果也不相同。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3.5.3</a:t>
            </a:r>
            <a:r>
              <a:rPr lang="zh-CN" altLang="zh-CN" sz="2800" dirty="0" smtClean="0"/>
              <a:t>平均功率受限条件下高斯信道的信道容量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79512" y="3720949"/>
            <a:ext cx="6911975" cy="2371735"/>
            <a:chOff x="0" y="154"/>
            <a:chExt cx="4354" cy="1494"/>
          </a:xfrm>
        </p:grpSpPr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774" y="579"/>
              <a:ext cx="3489" cy="330"/>
              <a:chOff x="-1273" y="560"/>
              <a:chExt cx="3489" cy="330"/>
            </a:xfrm>
          </p:grpSpPr>
          <p:sp>
            <p:nvSpPr>
              <p:cNvPr id="32" name="Rectangle 17"/>
              <p:cNvSpPr>
                <a:spLocks noChangeArrowheads="1"/>
              </p:cNvSpPr>
              <p:nvPr/>
            </p:nvSpPr>
            <p:spPr bwMode="auto">
              <a:xfrm>
                <a:off x="-1115" y="560"/>
                <a:ext cx="333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某次实验的结果是</a:t>
                </a:r>
              </a:p>
            </p:txBody>
          </p:sp>
          <p:graphicFrame>
            <p:nvGraphicFramePr>
              <p:cNvPr id="33" name="Object 18"/>
              <p:cNvGraphicFramePr>
                <a:graphicFrameLocks noChangeAspect="1"/>
              </p:cNvGraphicFramePr>
              <p:nvPr/>
            </p:nvGraphicFramePr>
            <p:xfrm>
              <a:off x="-1273" y="607"/>
              <a:ext cx="247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852" r:id="rId3" imgW="177492" imgH="164814" progId="Equation.DSMT4">
                      <p:embed/>
                    </p:oleObj>
                  </mc:Choice>
                  <mc:Fallback>
                    <p:oleObj r:id="rId3" imgW="177492" imgH="164814" progId="Equation.DSMT4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273" y="607"/>
                            <a:ext cx="247" cy="22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0958935"/>
                  </p:ext>
                </p:extLst>
              </p:nvPr>
            </p:nvGraphicFramePr>
            <p:xfrm>
              <a:off x="750" y="629"/>
              <a:ext cx="194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853" r:id="rId5" imgW="139700" imgH="139700" progId="Equation.DSMT4">
                      <p:embed/>
                    </p:oleObj>
                  </mc:Choice>
                  <mc:Fallback>
                    <p:oleObj r:id="rId5" imgW="139700" imgH="139700" progId="Equation.DSMT4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" y="629"/>
                            <a:ext cx="194" cy="19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2998" y="560"/>
              <a:ext cx="1292" cy="330"/>
              <a:chOff x="-1273" y="560"/>
              <a:chExt cx="1292" cy="330"/>
            </a:xfrm>
          </p:grpSpPr>
          <p:graphicFrame>
            <p:nvGraphicFramePr>
              <p:cNvPr id="30" name="Object 21"/>
              <p:cNvGraphicFramePr>
                <a:graphicFrameLocks noChangeAspect="1"/>
              </p:cNvGraphicFramePr>
              <p:nvPr/>
            </p:nvGraphicFramePr>
            <p:xfrm>
              <a:off x="-599" y="560"/>
              <a:ext cx="61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854" r:id="rId7" imgW="444307" imgH="228501" progId="Equation.DSMT4">
                      <p:embed/>
                    </p:oleObj>
                  </mc:Choice>
                  <mc:Fallback>
                    <p:oleObj r:id="rId7" imgW="444307" imgH="228501" progId="Equation.DSMT4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99" y="560"/>
                            <a:ext cx="618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-1273" y="560"/>
                <a:ext cx="119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功率为</a:t>
                </a:r>
              </a:p>
            </p:txBody>
          </p:sp>
        </p:grp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726" y="923"/>
              <a:ext cx="2052" cy="332"/>
              <a:chOff x="-1273" y="600"/>
              <a:chExt cx="2052" cy="332"/>
            </a:xfrm>
          </p:grpSpPr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-1273" y="600"/>
                <a:ext cx="20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平均功率为</a:t>
                </a:r>
              </a:p>
            </p:txBody>
          </p:sp>
          <p:graphicFrame>
            <p:nvGraphicFramePr>
              <p:cNvPr id="29" name="Object 25"/>
              <p:cNvGraphicFramePr>
                <a:graphicFrameLocks noChangeAspect="1"/>
              </p:cNvGraphicFramePr>
              <p:nvPr/>
            </p:nvGraphicFramePr>
            <p:xfrm>
              <a:off x="-90" y="615"/>
              <a:ext cx="47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855" r:id="rId9" imgW="342751" imgH="228501" progId="Equation.DSMT4">
                      <p:embed/>
                    </p:oleObj>
                  </mc:Choice>
                  <mc:Fallback>
                    <p:oleObj r:id="rId9" imgW="342751" imgH="228501" progId="Equation.DSMT4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90" y="615"/>
                            <a:ext cx="474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" name="Object 26"/>
            <p:cNvGraphicFramePr>
              <a:graphicFrameLocks noChangeAspect="1"/>
            </p:cNvGraphicFramePr>
            <p:nvPr/>
          </p:nvGraphicFramePr>
          <p:xfrm>
            <a:off x="2409" y="923"/>
            <a:ext cx="59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56" r:id="rId11" imgW="431613" imgH="228501" progId="Equation.DSMT4">
                    <p:embed/>
                  </p:oleObj>
                </mc:Choice>
                <mc:Fallback>
                  <p:oleObj r:id="rId11" imgW="431613" imgH="228501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9" y="923"/>
                          <a:ext cx="59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7"/>
            <p:cNvGraphicFramePr>
              <a:graphicFrameLocks noChangeAspect="1"/>
            </p:cNvGraphicFramePr>
            <p:nvPr/>
          </p:nvGraphicFramePr>
          <p:xfrm>
            <a:off x="773" y="1308"/>
            <a:ext cx="18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57" r:id="rId13" imgW="1308100" imgH="228600" progId="Equation.DSMT4">
                    <p:embed/>
                  </p:oleObj>
                </mc:Choice>
                <mc:Fallback>
                  <p:oleObj r:id="rId13" imgW="1308100" imgH="2286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" y="1308"/>
                          <a:ext cx="180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8"/>
            <p:cNvGraphicFramePr>
              <a:graphicFrameLocks noChangeAspect="1"/>
            </p:cNvGraphicFramePr>
            <p:nvPr/>
          </p:nvGraphicFramePr>
          <p:xfrm>
            <a:off x="2532" y="1309"/>
            <a:ext cx="75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58" r:id="rId15" imgW="545863" imgH="228501" progId="Equation.DSMT4">
                    <p:embed/>
                  </p:oleObj>
                </mc:Choice>
                <mc:Fallback>
                  <p:oleObj r:id="rId15" imgW="545863" imgH="228501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309"/>
                          <a:ext cx="75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9"/>
            <p:cNvGraphicFramePr>
              <a:graphicFrameLocks noChangeAspect="1"/>
            </p:cNvGraphicFramePr>
            <p:nvPr/>
          </p:nvGraphicFramePr>
          <p:xfrm>
            <a:off x="3269" y="1330"/>
            <a:ext cx="4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59" r:id="rId17" imgW="330057" imgH="228501" progId="Equation.DSMT4">
                    <p:embed/>
                  </p:oleObj>
                </mc:Choice>
                <mc:Fallback>
                  <p:oleObj r:id="rId17" imgW="330057" imgH="228501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9" y="1330"/>
                          <a:ext cx="458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0" y="154"/>
              <a:ext cx="43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latin typeface="Century Schoolbook" pitchFamily="18" charset="0"/>
                  <a:ea typeface="+mj-ea"/>
                </a:rPr>
                <a:t>    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随机信号</a:t>
              </a:r>
              <a:r>
                <a:rPr lang="zh-CN" sz="2800" b="1" dirty="0" smtClean="0">
                  <a:latin typeface="Century Schoolbook" pitchFamily="18" charset="0"/>
                  <a:ea typeface="+mj-ea"/>
                </a:rPr>
                <a:t>方差与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平均功率的关系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:</a:t>
              </a:r>
            </a:p>
          </p:txBody>
        </p: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67544" y="1124744"/>
            <a:ext cx="83529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高斯</a:t>
            </a:r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加性</a:t>
            </a:r>
            <a:r>
              <a:rPr 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信道</a:t>
            </a:r>
            <a:r>
              <a:rPr lang="en-US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sz="2800" b="1" dirty="0" smtClean="0">
                <a:latin typeface="Century Schoolbook" pitchFamily="18" charset="0"/>
                <a:ea typeface="+mj-ea"/>
              </a:rPr>
              <a:t>是</a:t>
            </a:r>
            <a:r>
              <a:rPr lang="zh-CN" sz="2800" b="1" dirty="0">
                <a:latin typeface="Century Schoolbook" pitchFamily="18" charset="0"/>
                <a:ea typeface="+mj-ea"/>
              </a:rPr>
              <a:t>指噪声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(</a:t>
            </a:r>
            <a:r>
              <a:rPr lang="zh-CN" altLang="zh-CN" sz="2800" b="1" i="1" dirty="0">
                <a:latin typeface="Century Schoolbook" pitchFamily="18" charset="0"/>
                <a:ea typeface="+mj-ea"/>
              </a:rPr>
              <a:t>N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)</a:t>
            </a:r>
            <a:r>
              <a:rPr lang="zh-CN" sz="2800" b="1" dirty="0">
                <a:latin typeface="Century Schoolbook" pitchFamily="18" charset="0"/>
                <a:ea typeface="+mj-ea"/>
              </a:rPr>
              <a:t>的概率密度符合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高斯分布</a:t>
            </a:r>
            <a:r>
              <a:rPr lang="zh-CN" sz="2800" b="1" dirty="0">
                <a:latin typeface="Century Schoolbook" pitchFamily="18" charset="0"/>
                <a:ea typeface="+mj-ea"/>
              </a:rPr>
              <a:t>，并满足：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971600" y="2617748"/>
            <a:ext cx="3816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800" b="1" dirty="0">
                <a:latin typeface="Century Schoolbook" pitchFamily="18" charset="0"/>
                <a:ea typeface="+mj-ea"/>
              </a:rPr>
              <a:t>零均值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59583"/>
              </p:ext>
            </p:extLst>
          </p:nvPr>
        </p:nvGraphicFramePr>
        <p:xfrm>
          <a:off x="2195736" y="2405164"/>
          <a:ext cx="2092351" cy="95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60" r:id="rId19" imgW="1028700" imgH="469900" progId="Equation.DSMT4">
                  <p:embed/>
                </p:oleObj>
              </mc:Choice>
              <mc:Fallback>
                <p:oleObj r:id="rId19" imgW="1028700" imgH="4699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05164"/>
                        <a:ext cx="2092351" cy="95182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93687"/>
              </p:ext>
            </p:extLst>
          </p:nvPr>
        </p:nvGraphicFramePr>
        <p:xfrm>
          <a:off x="5148064" y="2405164"/>
          <a:ext cx="2260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61" r:id="rId21" imgW="1168400" imgH="469900" progId="Equation.DSMT4">
                  <p:embed/>
                </p:oleObj>
              </mc:Choice>
              <mc:Fallback>
                <p:oleObj r:id="rId21" imgW="1168400" imgH="4699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405164"/>
                        <a:ext cx="2260600" cy="904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76903"/>
              </p:ext>
            </p:extLst>
          </p:nvPr>
        </p:nvGraphicFramePr>
        <p:xfrm>
          <a:off x="7362627" y="2646464"/>
          <a:ext cx="650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62" r:id="rId23" imgW="342751" imgH="228501" progId="Equation.DSMT4">
                  <p:embed/>
                </p:oleObj>
              </mc:Choice>
              <mc:Fallback>
                <p:oleObj r:id="rId23" imgW="342751" imgH="228501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627" y="2646464"/>
                        <a:ext cx="650875" cy="434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8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611560" y="1268760"/>
            <a:ext cx="6912768" cy="130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根据高斯分布的概率密度                           可计算出</a:t>
            </a:r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70768"/>
              </p:ext>
            </p:extLst>
          </p:nvPr>
        </p:nvGraphicFramePr>
        <p:xfrm>
          <a:off x="4716016" y="1124744"/>
          <a:ext cx="23812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99" r:id="rId3" imgW="1231366" imgH="482391" progId="Equation.DSMT4">
                  <p:embed/>
                </p:oleObj>
              </mc:Choice>
              <mc:Fallback>
                <p:oleObj r:id="rId3" imgW="1231366" imgH="482391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124744"/>
                        <a:ext cx="2381250" cy="9286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1598"/>
              </p:ext>
            </p:extLst>
          </p:nvPr>
        </p:nvGraphicFramePr>
        <p:xfrm>
          <a:off x="2267744" y="2132856"/>
          <a:ext cx="9318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00" r:id="rId5" imgW="482391" imgH="228501" progId="Equation.DSMT4">
                  <p:embed/>
                </p:oleObj>
              </mc:Choice>
              <mc:Fallback>
                <p:oleObj r:id="rId5" imgW="482391" imgH="228501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2856"/>
                        <a:ext cx="931863" cy="439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1698"/>
              </p:ext>
            </p:extLst>
          </p:nvPr>
        </p:nvGraphicFramePr>
        <p:xfrm>
          <a:off x="854075" y="2704703"/>
          <a:ext cx="35067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01" r:id="rId7" imgW="1815312" imgH="380835" progId="Equation.DSMT4">
                  <p:embed/>
                </p:oleObj>
              </mc:Choice>
              <mc:Fallback>
                <p:oleObj r:id="rId7" imgW="1815312" imgH="380835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704703"/>
                        <a:ext cx="3506788" cy="736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66980"/>
              </p:ext>
            </p:extLst>
          </p:nvPr>
        </p:nvGraphicFramePr>
        <p:xfrm>
          <a:off x="4370388" y="2479278"/>
          <a:ext cx="3590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02" r:id="rId9" imgW="1891479" imgH="495085" progId="Equation.DSMT4">
                  <p:embed/>
                </p:oleObj>
              </mc:Choice>
              <mc:Fallback>
                <p:oleObj r:id="rId9" imgW="1891479" imgH="495085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2479278"/>
                        <a:ext cx="3590925" cy="939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17799"/>
              </p:ext>
            </p:extLst>
          </p:nvPr>
        </p:nvGraphicFramePr>
        <p:xfrm>
          <a:off x="1773238" y="5362997"/>
          <a:ext cx="4486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03" r:id="rId11" imgW="2362200" imgH="457200" progId="Equation.DSMT4">
                  <p:embed/>
                </p:oleObj>
              </mc:Choice>
              <mc:Fallback>
                <p:oleObj r:id="rId11" imgW="2362200" imgH="4572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5362997"/>
                        <a:ext cx="4486275" cy="866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924799"/>
              </p:ext>
            </p:extLst>
          </p:nvPr>
        </p:nvGraphicFramePr>
        <p:xfrm>
          <a:off x="1752600" y="4434433"/>
          <a:ext cx="55483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04" r:id="rId13" imgW="2921000" imgH="457200" progId="Equation.DSMT4">
                  <p:embed/>
                </p:oleObj>
              </mc:Choice>
              <mc:Fallback>
                <p:oleObj r:id="rId13" imgW="2921000" imgH="4572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34433"/>
                        <a:ext cx="5548313" cy="866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8194"/>
              </p:ext>
            </p:extLst>
          </p:nvPr>
        </p:nvGraphicFramePr>
        <p:xfrm>
          <a:off x="1757363" y="3426892"/>
          <a:ext cx="50673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05" r:id="rId15" imgW="2665843" imgH="495085" progId="Equation.DSMT4">
                  <p:embed/>
                </p:oleObj>
              </mc:Choice>
              <mc:Fallback>
                <p:oleObj r:id="rId15" imgW="2665843" imgH="495085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3426892"/>
                        <a:ext cx="5067300" cy="938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4" name="Line 16"/>
          <p:cNvSpPr>
            <a:spLocks noChangeShapeType="1"/>
          </p:cNvSpPr>
          <p:nvPr/>
        </p:nvSpPr>
        <p:spPr bwMode="auto">
          <a:xfrm>
            <a:off x="4427984" y="6237312"/>
            <a:ext cx="1816100" cy="0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Century Schoolbook" pitchFamily="18" charset="0"/>
              <a:ea typeface="+mj-ea"/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噪声熵的计算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50356"/>
              </p:ext>
            </p:extLst>
          </p:nvPr>
        </p:nvGraphicFramePr>
        <p:xfrm>
          <a:off x="4211960" y="2492896"/>
          <a:ext cx="1440160" cy="85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49" r:id="rId3" imgW="685205" imgH="406048" progId="Equation.DSMT4">
                  <p:embed/>
                </p:oleObj>
              </mc:Choice>
              <mc:Fallback>
                <p:oleObj r:id="rId3" imgW="685205" imgH="406048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492896"/>
                        <a:ext cx="1440160" cy="85355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87342"/>
              </p:ext>
            </p:extLst>
          </p:nvPr>
        </p:nvGraphicFramePr>
        <p:xfrm>
          <a:off x="4644008" y="1440528"/>
          <a:ext cx="2232248" cy="88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50" r:id="rId5" imgW="1117115" imgH="444307" progId="Equation.DSMT4">
                  <p:embed/>
                </p:oleObj>
              </mc:Choice>
              <mc:Fallback>
                <p:oleObj r:id="rId5" imgW="1117115" imgH="444307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440528"/>
                        <a:ext cx="2232248" cy="887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15129"/>
              </p:ext>
            </p:extLst>
          </p:nvPr>
        </p:nvGraphicFramePr>
        <p:xfrm>
          <a:off x="5796136" y="2564904"/>
          <a:ext cx="5064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51" r:id="rId7" imgW="266353" imgH="405872" progId="Equation.DSMT4">
                  <p:embed/>
                </p:oleObj>
              </mc:Choice>
              <mc:Fallback>
                <p:oleObj r:id="rId7" imgW="266353" imgH="40587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564904"/>
                        <a:ext cx="506413" cy="771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27584" y="1387946"/>
            <a:ext cx="3743327" cy="987426"/>
            <a:chOff x="0" y="-61"/>
            <a:chExt cx="2358" cy="622"/>
          </a:xfrm>
        </p:grpSpPr>
        <p:sp>
          <p:nvSpPr>
            <p:cNvPr id="165903" name="Rectangle 15"/>
            <p:cNvSpPr>
              <a:spLocks noChangeArrowheads="1"/>
            </p:cNvSpPr>
            <p:nvPr/>
          </p:nvSpPr>
          <p:spPr bwMode="auto">
            <a:xfrm>
              <a:off x="0" y="61"/>
              <a:ext cx="20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其中：</a:t>
              </a:r>
            </a:p>
          </p:txBody>
        </p:sp>
        <p:graphicFrame>
          <p:nvGraphicFramePr>
            <p:cNvPr id="165905" name="Object 17"/>
            <p:cNvGraphicFramePr>
              <a:graphicFrameLocks noChangeAspect="1"/>
            </p:cNvGraphicFramePr>
            <p:nvPr/>
          </p:nvGraphicFramePr>
          <p:xfrm>
            <a:off x="907" y="-61"/>
            <a:ext cx="1451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52" r:id="rId9" imgW="1091726" imgH="457002" progId="Equation.DSMT4">
                    <p:embed/>
                  </p:oleObj>
                </mc:Choice>
                <mc:Fallback>
                  <p:oleObj r:id="rId9" imgW="1091726" imgH="457002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-61"/>
                          <a:ext cx="1451" cy="60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06" name="Line 18"/>
            <p:cNvSpPr>
              <a:spLocks noChangeShapeType="1"/>
            </p:cNvSpPr>
            <p:nvPr/>
          </p:nvSpPr>
          <p:spPr bwMode="auto">
            <a:xfrm>
              <a:off x="603" y="561"/>
              <a:ext cx="114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115616" y="3606726"/>
            <a:ext cx="1776411" cy="542925"/>
            <a:chOff x="0" y="73"/>
            <a:chExt cx="1119" cy="342"/>
          </a:xfrm>
        </p:grpSpPr>
        <p:sp>
          <p:nvSpPr>
            <p:cNvPr id="165908" name="AutoShape 20"/>
            <p:cNvSpPr>
              <a:spLocks noChangeArrowheads="1"/>
            </p:cNvSpPr>
            <p:nvPr/>
          </p:nvSpPr>
          <p:spPr bwMode="auto">
            <a:xfrm>
              <a:off x="0" y="73"/>
              <a:ext cx="201" cy="296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400" b="1">
                <a:latin typeface="Century Schoolbook" pitchFamily="18" charset="0"/>
                <a:ea typeface="+mj-ea"/>
              </a:endParaRPr>
            </a:p>
          </p:txBody>
        </p:sp>
        <p:graphicFrame>
          <p:nvGraphicFramePr>
            <p:cNvPr id="165909" name="Object 21"/>
            <p:cNvGraphicFramePr>
              <a:graphicFrameLocks noChangeAspect="1"/>
            </p:cNvGraphicFramePr>
            <p:nvPr/>
          </p:nvGraphicFramePr>
          <p:xfrm>
            <a:off x="272" y="97"/>
            <a:ext cx="8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53" r:id="rId11" imgW="609600" imgH="228600" progId="Equation.DSMT4">
                    <p:embed/>
                  </p:oleObj>
                </mc:Choice>
                <mc:Fallback>
                  <p:oleObj r:id="rId11" imgW="609600" imgH="2286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97"/>
                          <a:ext cx="847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82254"/>
              </p:ext>
            </p:extLst>
          </p:nvPr>
        </p:nvGraphicFramePr>
        <p:xfrm>
          <a:off x="3059832" y="3485398"/>
          <a:ext cx="2736304" cy="81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54" r:id="rId13" imgW="1357721" imgH="406048" progId="Equation.DSMT4">
                  <p:embed/>
                </p:oleObj>
              </mc:Choice>
              <mc:Fallback>
                <p:oleObj r:id="rId13" imgW="1357721" imgH="406048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485398"/>
                        <a:ext cx="2736304" cy="81786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441883"/>
              </p:ext>
            </p:extLst>
          </p:nvPr>
        </p:nvGraphicFramePr>
        <p:xfrm>
          <a:off x="2592638" y="4653136"/>
          <a:ext cx="197936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55" r:id="rId15" imgW="1015119" imgH="406048" progId="Equation.DSMT4">
                  <p:embed/>
                </p:oleObj>
              </mc:Choice>
              <mc:Fallback>
                <p:oleObj r:id="rId15" imgW="1015119" imgH="406048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638" y="4653136"/>
                        <a:ext cx="1979362" cy="792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970098"/>
              </p:ext>
            </p:extLst>
          </p:nvPr>
        </p:nvGraphicFramePr>
        <p:xfrm>
          <a:off x="4716016" y="4653136"/>
          <a:ext cx="1825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56" r:id="rId17" imgW="1015119" imgH="406048" progId="Equation.DSMT4">
                  <p:embed/>
                </p:oleObj>
              </mc:Choice>
              <mc:Fallback>
                <p:oleObj r:id="rId17" imgW="1015119" imgH="406048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653136"/>
                        <a:ext cx="1825625" cy="730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噪声熵的计算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323850" y="673100"/>
            <a:ext cx="8820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问题</a:t>
            </a:r>
            <a:r>
              <a:rPr lang="zh-CN" sz="2800" b="1" dirty="0">
                <a:latin typeface="Century Schoolbook" pitchFamily="18" charset="0"/>
                <a:ea typeface="+mj-ea"/>
              </a:rPr>
              <a:t>：在信源平均功率受限的条件下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, </a:t>
            </a:r>
            <a:r>
              <a:rPr lang="zh-CN" sz="2800" b="1" dirty="0">
                <a:latin typeface="Century Schoolbook" pitchFamily="18" charset="0"/>
                <a:ea typeface="+mj-ea"/>
              </a:rPr>
              <a:t>何时         最大？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919499"/>
              </p:ext>
            </p:extLst>
          </p:nvPr>
        </p:nvGraphicFramePr>
        <p:xfrm>
          <a:off x="6972300" y="7112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602" r:id="rId3" imgW="457200" imgH="228600" progId="Equation.DSMT4">
                  <p:embed/>
                </p:oleObj>
              </mc:Choice>
              <mc:Fallback>
                <p:oleObj r:id="rId3" imgW="457200" imgH="2286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711200"/>
                        <a:ext cx="9144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17" name="Group 5"/>
          <p:cNvGrpSpPr>
            <a:grpSpLocks/>
          </p:cNvGrpSpPr>
          <p:nvPr/>
        </p:nvGrpSpPr>
        <p:grpSpPr bwMode="auto">
          <a:xfrm>
            <a:off x="323850" y="1195388"/>
            <a:ext cx="8540750" cy="554037"/>
            <a:chOff x="0" y="0"/>
            <a:chExt cx="5380" cy="349"/>
          </a:xfrm>
        </p:grpSpPr>
        <p:sp>
          <p:nvSpPr>
            <p:cNvPr id="1669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3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分析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grpSp>
          <p:nvGrpSpPr>
            <p:cNvPr id="166919" name="Group 7"/>
            <p:cNvGrpSpPr>
              <a:grpSpLocks/>
            </p:cNvGrpSpPr>
            <p:nvPr/>
          </p:nvGrpSpPr>
          <p:grpSpPr bwMode="auto">
            <a:xfrm>
              <a:off x="731" y="2"/>
              <a:ext cx="2765" cy="347"/>
              <a:chOff x="0" y="0"/>
              <a:chExt cx="2765" cy="347"/>
            </a:xfrm>
          </p:grpSpPr>
          <p:graphicFrame>
            <p:nvGraphicFramePr>
              <p:cNvPr id="166920" name="Object 8"/>
              <p:cNvGraphicFramePr>
                <a:graphicFrameLocks noChangeAspect="1"/>
              </p:cNvGraphicFramePr>
              <p:nvPr/>
            </p:nvGraphicFramePr>
            <p:xfrm>
              <a:off x="0" y="40"/>
              <a:ext cx="28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603" r:id="rId5" imgW="215619" imgH="228303" progId="Equation.DSMT4">
                      <p:embed/>
                    </p:oleObj>
                  </mc:Choice>
                  <mc:Fallback>
                    <p:oleObj r:id="rId5" imgW="215619" imgH="228303" progId="Equation.DSMT4">
                      <p:embed/>
                      <p:pic>
                        <p:nvPicPr>
                          <p:cNvPr id="0" name="Picture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0"/>
                            <a:ext cx="289" cy="30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21" name="Rectangle 9"/>
              <p:cNvSpPr>
                <a:spLocks noChangeArrowheads="1"/>
              </p:cNvSpPr>
              <p:nvPr/>
            </p:nvSpPr>
            <p:spPr bwMode="auto">
              <a:xfrm>
                <a:off x="214" y="0"/>
                <a:ext cx="182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有限，</a:t>
                </a:r>
              </a:p>
            </p:txBody>
          </p:sp>
          <p:graphicFrame>
            <p:nvGraphicFramePr>
              <p:cNvPr id="166922" name="Object 10"/>
              <p:cNvGraphicFramePr>
                <a:graphicFrameLocks noChangeAspect="1"/>
              </p:cNvGraphicFramePr>
              <p:nvPr/>
            </p:nvGraphicFramePr>
            <p:xfrm>
              <a:off x="857" y="41"/>
              <a:ext cx="28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604" r:id="rId7" imgW="215619" imgH="228303" progId="Equation.DSMT4">
                      <p:embed/>
                    </p:oleObj>
                  </mc:Choice>
                  <mc:Fallback>
                    <p:oleObj r:id="rId7" imgW="215619" imgH="228303" progId="Equation.DSMT4">
                      <p:embed/>
                      <p:pic>
                        <p:nvPicPr>
                          <p:cNvPr id="0" name="Picture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7" y="41"/>
                            <a:ext cx="289" cy="30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23" name="Rectangle 11"/>
              <p:cNvSpPr>
                <a:spLocks noChangeArrowheads="1"/>
              </p:cNvSpPr>
              <p:nvPr/>
            </p:nvSpPr>
            <p:spPr bwMode="auto">
              <a:xfrm>
                <a:off x="1086" y="10"/>
                <a:ext cx="167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有限。</a:t>
                </a:r>
              </a:p>
            </p:txBody>
          </p:sp>
        </p:grpSp>
      </p:grpSp>
      <p:grpSp>
        <p:nvGrpSpPr>
          <p:cNvPr id="166924" name="Group 12"/>
          <p:cNvGrpSpPr>
            <a:grpSpLocks/>
          </p:cNvGrpSpPr>
          <p:nvPr/>
        </p:nvGrpSpPr>
        <p:grpSpPr bwMode="auto">
          <a:xfrm>
            <a:off x="323850" y="3201988"/>
            <a:ext cx="9645650" cy="523874"/>
            <a:chOff x="0" y="0"/>
            <a:chExt cx="6076" cy="330"/>
          </a:xfrm>
        </p:grpSpPr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60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问题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：在什么条件下，   服从高斯分布？</a:t>
              </a:r>
            </a:p>
          </p:txBody>
        </p:sp>
        <p:graphicFrame>
          <p:nvGraphicFramePr>
            <p:cNvPr id="166926" name="Object 14"/>
            <p:cNvGraphicFramePr>
              <a:graphicFrameLocks noChangeAspect="1"/>
            </p:cNvGraphicFramePr>
            <p:nvPr/>
          </p:nvGraphicFramePr>
          <p:xfrm>
            <a:off x="2271" y="47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05" r:id="rId9" imgW="152202" imgH="164885" progId="Equation.DSMT4">
                    <p:embed/>
                  </p:oleObj>
                </mc:Choice>
                <mc:Fallback>
                  <p:oleObj r:id="rId9" imgW="152202" imgH="164885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47"/>
                          <a:ext cx="192" cy="2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27" name="Group 15"/>
          <p:cNvGrpSpPr>
            <a:grpSpLocks/>
          </p:cNvGrpSpPr>
          <p:nvPr/>
        </p:nvGrpSpPr>
        <p:grpSpPr bwMode="auto">
          <a:xfrm>
            <a:off x="323850" y="3686175"/>
            <a:ext cx="10726738" cy="1020764"/>
            <a:chOff x="0" y="0"/>
            <a:chExt cx="6757" cy="643"/>
          </a:xfrm>
        </p:grpSpPr>
        <p:sp>
          <p:nvSpPr>
            <p:cNvPr id="166928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60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分析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：目前的已知条件有：</a:t>
              </a:r>
            </a:p>
          </p:txBody>
        </p:sp>
        <p:sp>
          <p:nvSpPr>
            <p:cNvPr id="166929" name="Rectangle 17"/>
            <p:cNvSpPr>
              <a:spLocks noChangeArrowheads="1"/>
            </p:cNvSpPr>
            <p:nvPr/>
          </p:nvSpPr>
          <p:spPr bwMode="auto">
            <a:xfrm>
              <a:off x="681" y="313"/>
              <a:ext cx="60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噪声服从零均值的高斯分布，</a:t>
              </a:r>
              <a:r>
                <a:rPr lang="zh-CN" altLang="zh-CN" sz="2800" b="1" i="1">
                  <a:latin typeface="Century Schoolbook" pitchFamily="18" charset="0"/>
                  <a:ea typeface="+mj-ea"/>
                </a:rPr>
                <a:t>X</a:t>
              </a:r>
              <a:r>
                <a:rPr lang="zh-CN" sz="2800" b="1">
                  <a:latin typeface="Century Schoolbook" pitchFamily="18" charset="0"/>
                  <a:ea typeface="+mj-ea"/>
                </a:rPr>
                <a:t>与</a:t>
              </a:r>
              <a:r>
                <a:rPr lang="zh-CN" altLang="zh-CN" sz="2800" b="1" i="1">
                  <a:latin typeface="Century Schoolbook" pitchFamily="18" charset="0"/>
                  <a:ea typeface="+mj-ea"/>
                </a:rPr>
                <a:t>N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独立。</a:t>
              </a:r>
            </a:p>
          </p:txBody>
        </p:sp>
      </p:grpSp>
      <p:grpSp>
        <p:nvGrpSpPr>
          <p:cNvPr id="166930" name="Group 18"/>
          <p:cNvGrpSpPr>
            <a:grpSpLocks/>
          </p:cNvGrpSpPr>
          <p:nvPr/>
        </p:nvGrpSpPr>
        <p:grpSpPr bwMode="auto">
          <a:xfrm>
            <a:off x="323850" y="4694238"/>
            <a:ext cx="10044113" cy="523876"/>
            <a:chOff x="0" y="0"/>
            <a:chExt cx="6327" cy="330"/>
          </a:xfrm>
        </p:grpSpPr>
        <p:sp>
          <p:nvSpPr>
            <p:cNvPr id="16693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6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回答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：由概率论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, </a:t>
              </a:r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当   也服从零均值的高斯分布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时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, 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有：</a:t>
              </a:r>
            </a:p>
          </p:txBody>
        </p:sp>
        <p:graphicFrame>
          <p:nvGraphicFramePr>
            <p:cNvPr id="166932" name="Object 20"/>
            <p:cNvGraphicFramePr>
              <a:graphicFrameLocks noChangeAspect="1"/>
            </p:cNvGraphicFramePr>
            <p:nvPr/>
          </p:nvGraphicFramePr>
          <p:xfrm>
            <a:off x="1940" y="63"/>
            <a:ext cx="22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06" r:id="rId11" imgW="177492" imgH="164814" progId="Equation.DSMT4">
                    <p:embed/>
                  </p:oleObj>
                </mc:Choice>
                <mc:Fallback>
                  <p:oleObj r:id="rId11" imgW="177492" imgH="164814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" y="63"/>
                          <a:ext cx="225" cy="20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33" name="Group 21"/>
          <p:cNvGrpSpPr>
            <a:grpSpLocks/>
          </p:cNvGrpSpPr>
          <p:nvPr/>
        </p:nvGrpSpPr>
        <p:grpSpPr bwMode="auto">
          <a:xfrm>
            <a:off x="1498600" y="5151438"/>
            <a:ext cx="6892925" cy="523874"/>
            <a:chOff x="0" y="0"/>
            <a:chExt cx="4342" cy="330"/>
          </a:xfrm>
        </p:grpSpPr>
        <p:graphicFrame>
          <p:nvGraphicFramePr>
            <p:cNvPr id="166934" name="Object 22"/>
            <p:cNvGraphicFramePr>
              <a:graphicFrameLocks noChangeAspect="1"/>
            </p:cNvGraphicFramePr>
            <p:nvPr/>
          </p:nvGraphicFramePr>
          <p:xfrm>
            <a:off x="0" y="79"/>
            <a:ext cx="9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07" r:id="rId13" imgW="722959" imgH="164885" progId="Equation.DSMT4">
                    <p:embed/>
                  </p:oleObj>
                </mc:Choice>
                <mc:Fallback>
                  <p:oleObj r:id="rId13" imgW="722959" imgH="164885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9"/>
                          <a:ext cx="912" cy="2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35" name="Rectangle 23"/>
            <p:cNvSpPr>
              <a:spLocks noChangeArrowheads="1"/>
            </p:cNvSpPr>
            <p:nvPr/>
          </p:nvSpPr>
          <p:spPr bwMode="auto">
            <a:xfrm>
              <a:off x="851" y="0"/>
              <a:ext cx="34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也服从高斯分布，且满足：</a:t>
              </a:r>
            </a:p>
          </p:txBody>
        </p:sp>
      </p:grpSp>
      <p:grpSp>
        <p:nvGrpSpPr>
          <p:cNvPr id="166936" name="Group 24"/>
          <p:cNvGrpSpPr>
            <a:grpSpLocks noChangeAspect="1"/>
          </p:cNvGrpSpPr>
          <p:nvPr/>
        </p:nvGrpSpPr>
        <p:grpSpPr bwMode="auto">
          <a:xfrm>
            <a:off x="1411288" y="5735638"/>
            <a:ext cx="7408862" cy="482600"/>
            <a:chOff x="0" y="0"/>
            <a:chExt cx="4667" cy="304"/>
          </a:xfrm>
        </p:grpSpPr>
        <p:graphicFrame>
          <p:nvGraphicFramePr>
            <p:cNvPr id="166937" name="Object 25"/>
            <p:cNvGraphicFramePr>
              <a:graphicFrameLocks noChangeAspect="1"/>
            </p:cNvGraphicFramePr>
            <p:nvPr/>
          </p:nvGraphicFramePr>
          <p:xfrm>
            <a:off x="0" y="32"/>
            <a:ext cx="20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08" r:id="rId15" imgW="1636879" imgH="203024" progId="Equation.DSMT4">
                    <p:embed/>
                  </p:oleObj>
                </mc:Choice>
                <mc:Fallback>
                  <p:oleObj r:id="rId15" imgW="1636879" imgH="203024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2064" cy="25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8" name="Object 26"/>
            <p:cNvGraphicFramePr>
              <a:graphicFrameLocks noChangeAspect="1"/>
            </p:cNvGraphicFramePr>
            <p:nvPr/>
          </p:nvGraphicFramePr>
          <p:xfrm>
            <a:off x="2713" y="0"/>
            <a:ext cx="11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09" r:id="rId17" imgW="888614" imgH="241195" progId="Equation.DSMT4">
                    <p:embed/>
                  </p:oleObj>
                </mc:Choice>
                <mc:Fallback>
                  <p:oleObj r:id="rId17" imgW="888614" imgH="241195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3" y="0"/>
                          <a:ext cx="1120" cy="30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9" name="Object 27"/>
            <p:cNvGraphicFramePr>
              <a:graphicFrameLocks noChangeAspect="1"/>
            </p:cNvGraphicFramePr>
            <p:nvPr/>
          </p:nvGraphicFramePr>
          <p:xfrm>
            <a:off x="2314" y="0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10" r:id="rId19" imgW="330057" imgH="228501" progId="Equation.DSMT4">
                    <p:embed/>
                  </p:oleObj>
                </mc:Choice>
                <mc:Fallback>
                  <p:oleObj r:id="rId19" imgW="330057" imgH="228501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0"/>
                          <a:ext cx="416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0" name="Object 28"/>
            <p:cNvGraphicFramePr>
              <a:graphicFrameLocks noChangeAspect="1"/>
            </p:cNvGraphicFramePr>
            <p:nvPr/>
          </p:nvGraphicFramePr>
          <p:xfrm>
            <a:off x="3835" y="0"/>
            <a:ext cx="8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11" r:id="rId21" imgW="660113" imgH="228501" progId="Equation.DSMT4">
                    <p:embed/>
                  </p:oleObj>
                </mc:Choice>
                <mc:Fallback>
                  <p:oleObj r:id="rId21" imgW="660113" imgH="228501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0"/>
                          <a:ext cx="832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6942" name="Group 30"/>
          <p:cNvGrpSpPr>
            <a:grpSpLocks/>
          </p:cNvGrpSpPr>
          <p:nvPr/>
        </p:nvGrpSpPr>
        <p:grpSpPr bwMode="auto">
          <a:xfrm>
            <a:off x="323850" y="2446338"/>
            <a:ext cx="8040688" cy="561975"/>
            <a:chOff x="0" y="0"/>
            <a:chExt cx="5065" cy="354"/>
          </a:xfrm>
        </p:grpSpPr>
        <p:grpSp>
          <p:nvGrpSpPr>
            <p:cNvPr id="166943" name="Group 31"/>
            <p:cNvGrpSpPr>
              <a:grpSpLocks/>
            </p:cNvGrpSpPr>
            <p:nvPr/>
          </p:nvGrpSpPr>
          <p:grpSpPr bwMode="auto">
            <a:xfrm>
              <a:off x="732" y="24"/>
              <a:ext cx="4333" cy="330"/>
              <a:chOff x="0" y="0"/>
              <a:chExt cx="4333" cy="330"/>
            </a:xfrm>
          </p:grpSpPr>
          <p:graphicFrame>
            <p:nvGraphicFramePr>
              <p:cNvPr id="166944" name="Object 32"/>
              <p:cNvGraphicFramePr>
                <a:graphicFrameLocks noChangeAspect="1"/>
              </p:cNvGraphicFramePr>
              <p:nvPr/>
            </p:nvGraphicFramePr>
            <p:xfrm>
              <a:off x="0" y="55"/>
              <a:ext cx="204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612" r:id="rId23" imgW="152202" imgH="164885" progId="Equation.DSMT4">
                      <p:embed/>
                    </p:oleObj>
                  </mc:Choice>
                  <mc:Fallback>
                    <p:oleObj r:id="rId23" imgW="152202" imgH="164885" progId="Equation.DSMT4">
                      <p:embed/>
                      <p:pic>
                        <p:nvPicPr>
                          <p:cNvPr id="0" name="Picture 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5"/>
                            <a:ext cx="204" cy="22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45" name="Rectangle 33"/>
              <p:cNvSpPr>
                <a:spLocks noChangeArrowheads="1"/>
              </p:cNvSpPr>
              <p:nvPr/>
            </p:nvSpPr>
            <p:spPr bwMode="auto">
              <a:xfrm>
                <a:off x="140" y="0"/>
                <a:ext cx="419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满足高斯分布的条件下，        最大。</a:t>
                </a:r>
              </a:p>
            </p:txBody>
          </p:sp>
          <p:graphicFrame>
            <p:nvGraphicFramePr>
              <p:cNvPr id="166946" name="Object 34"/>
              <p:cNvGraphicFramePr>
                <a:graphicFrameLocks noChangeAspect="1"/>
              </p:cNvGraphicFramePr>
              <p:nvPr/>
            </p:nvGraphicFramePr>
            <p:xfrm>
              <a:off x="2585" y="36"/>
              <a:ext cx="57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613" r:id="rId25" imgW="457200" imgH="228600" progId="Equation.DSMT4">
                      <p:embed/>
                    </p:oleObj>
                  </mc:Choice>
                  <mc:Fallback>
                    <p:oleObj r:id="rId25" imgW="457200" imgH="228600" progId="Equation.DSMT4">
                      <p:embed/>
                      <p:pic>
                        <p:nvPicPr>
                          <p:cNvPr id="0" name="Picture 1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5" y="36"/>
                            <a:ext cx="576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6947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18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回答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：</a:t>
              </a:r>
            </a:p>
          </p:txBody>
        </p:sp>
      </p:grpSp>
      <p:grpSp>
        <p:nvGrpSpPr>
          <p:cNvPr id="166949" name="Group 37"/>
          <p:cNvGrpSpPr>
            <a:grpSpLocks/>
          </p:cNvGrpSpPr>
          <p:nvPr/>
        </p:nvGrpSpPr>
        <p:grpSpPr bwMode="auto">
          <a:xfrm>
            <a:off x="2181225" y="1189038"/>
            <a:ext cx="6962775" cy="1270000"/>
            <a:chOff x="0" y="0"/>
            <a:chExt cx="4386" cy="800"/>
          </a:xfrm>
        </p:grpSpPr>
        <p:grpSp>
          <p:nvGrpSpPr>
            <p:cNvPr id="166950" name="Group 38"/>
            <p:cNvGrpSpPr>
              <a:grpSpLocks/>
            </p:cNvGrpSpPr>
            <p:nvPr/>
          </p:nvGrpSpPr>
          <p:grpSpPr bwMode="auto">
            <a:xfrm>
              <a:off x="1409" y="0"/>
              <a:ext cx="2977" cy="800"/>
              <a:chOff x="0" y="0"/>
              <a:chExt cx="2977" cy="800"/>
            </a:xfrm>
          </p:grpSpPr>
          <p:sp>
            <p:nvSpPr>
              <p:cNvPr id="166951" name="AutoShape 39"/>
              <p:cNvSpPr>
                <a:spLocks noChangeArrowheads="1"/>
              </p:cNvSpPr>
              <p:nvPr/>
            </p:nvSpPr>
            <p:spPr bwMode="auto">
              <a:xfrm>
                <a:off x="0" y="96"/>
                <a:ext cx="201" cy="174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ln>
                <a:headEnd/>
                <a:tailEnd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graphicFrame>
            <p:nvGraphicFramePr>
              <p:cNvPr id="166952" name="Object 40"/>
              <p:cNvGraphicFramePr>
                <a:graphicFrameLocks noChangeAspect="1"/>
              </p:cNvGraphicFramePr>
              <p:nvPr/>
            </p:nvGraphicFramePr>
            <p:xfrm>
              <a:off x="325" y="51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614" r:id="rId26" imgW="190417" imgH="228501" progId="Equation.DSMT4">
                      <p:embed/>
                    </p:oleObj>
                  </mc:Choice>
                  <mc:Fallback>
                    <p:oleObj r:id="rId26" imgW="190417" imgH="228501" progId="Equation.DSMT4">
                      <p:embed/>
                      <p:pic>
                        <p:nvPicPr>
                          <p:cNvPr id="0" name="Picture 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" y="51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53" name="Rectangle 41"/>
              <p:cNvSpPr>
                <a:spLocks noChangeArrowheads="1"/>
              </p:cNvSpPr>
              <p:nvPr/>
            </p:nvSpPr>
            <p:spPr bwMode="auto">
              <a:xfrm>
                <a:off x="542" y="24"/>
                <a:ext cx="243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有限。</a:t>
                </a:r>
                <a:r>
                  <a:rPr lang="zh-CN" altLang="zh-CN" sz="2800" b="1" dirty="0">
                    <a:latin typeface="Century Schoolbook" pitchFamily="18" charset="0"/>
                    <a:ea typeface="+mj-ea"/>
                  </a:rPr>
                  <a:t>【                  】</a:t>
                </a:r>
              </a:p>
            </p:txBody>
          </p:sp>
          <p:graphicFrame>
            <p:nvGraphicFramePr>
              <p:cNvPr id="166954" name="Object 42"/>
              <p:cNvGraphicFramePr>
                <a:graphicFrameLocks noChangeAspect="1"/>
              </p:cNvGraphicFramePr>
              <p:nvPr/>
            </p:nvGraphicFramePr>
            <p:xfrm>
              <a:off x="1447" y="494"/>
              <a:ext cx="113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615" r:id="rId28" imgW="850531" imgH="228501" progId="Equation.DSMT4">
                      <p:embed/>
                    </p:oleObj>
                  </mc:Choice>
                  <mc:Fallback>
                    <p:oleObj r:id="rId28" imgW="850531" imgH="228501" progId="Equation.DSMT4">
                      <p:embed/>
                      <p:pic>
                        <p:nvPicPr>
                          <p:cNvPr id="0" name="Picture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7" y="494"/>
                            <a:ext cx="1139" cy="30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6955" name="Group 43"/>
              <p:cNvGrpSpPr>
                <a:grpSpLocks/>
              </p:cNvGrpSpPr>
              <p:nvPr/>
            </p:nvGrpSpPr>
            <p:grpSpPr bwMode="auto">
              <a:xfrm>
                <a:off x="1546" y="0"/>
                <a:ext cx="1318" cy="344"/>
                <a:chOff x="0" y="0"/>
                <a:chExt cx="1318" cy="344"/>
              </a:xfrm>
            </p:grpSpPr>
            <p:graphicFrame>
              <p:nvGraphicFramePr>
                <p:cNvPr id="166956" name="Object 44"/>
                <p:cNvGraphicFramePr>
                  <a:graphicFrameLocks noChangeAspect="1"/>
                </p:cNvGraphicFramePr>
                <p:nvPr/>
              </p:nvGraphicFramePr>
              <p:xfrm>
                <a:off x="0" y="72"/>
                <a:ext cx="52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01616" r:id="rId30" imgW="393359" imgH="203024" progId="Equation.DSMT4">
                        <p:embed/>
                      </p:oleObj>
                    </mc:Choice>
                    <mc:Fallback>
                      <p:oleObj r:id="rId30" imgW="393359" imgH="203024" progId="Equation.DSMT4">
                        <p:embed/>
                        <p:pic>
                          <p:nvPicPr>
                            <p:cNvPr id="0" name="Picture 1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72"/>
                              <a:ext cx="527" cy="272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6957" name="Rectangle 45"/>
                <p:cNvSpPr>
                  <a:spLocks noChangeArrowheads="1"/>
                </p:cNvSpPr>
                <p:nvPr/>
              </p:nvSpPr>
              <p:spPr bwMode="auto">
                <a:xfrm>
                  <a:off x="460" y="0"/>
                  <a:ext cx="858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sz="2800" b="1" dirty="0">
                      <a:latin typeface="Century Schoolbook" pitchFamily="18" charset="0"/>
                      <a:ea typeface="+mj-ea"/>
                    </a:rPr>
                    <a:t>独立</a:t>
                  </a:r>
                </a:p>
              </p:txBody>
            </p:sp>
          </p:grpSp>
          <p:sp>
            <p:nvSpPr>
              <p:cNvPr id="166958" name="AutoShape 46"/>
              <p:cNvSpPr>
                <a:spLocks noChangeArrowheads="1"/>
              </p:cNvSpPr>
              <p:nvPr/>
            </p:nvSpPr>
            <p:spPr bwMode="auto">
              <a:xfrm rot="5400000">
                <a:off x="1839" y="289"/>
                <a:ext cx="201" cy="237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ln>
                <a:headEnd/>
                <a:tailEnd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  <p:sp>
          <p:nvSpPr>
            <p:cNvPr id="166959" name="Rectangle 47"/>
            <p:cNvSpPr>
              <a:spLocks noChangeArrowheads="1"/>
            </p:cNvSpPr>
            <p:nvPr/>
          </p:nvSpPr>
          <p:spPr bwMode="auto">
            <a:xfrm>
              <a:off x="0" y="464"/>
              <a:ext cx="32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输出信号的</a:t>
              </a:r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平均功率受限</a:t>
              </a:r>
            </a:p>
          </p:txBody>
        </p:sp>
        <p:sp>
          <p:nvSpPr>
            <p:cNvPr id="166960" name="AutoShape 48"/>
            <p:cNvSpPr>
              <a:spLocks noChangeArrowheads="1"/>
            </p:cNvSpPr>
            <p:nvPr/>
          </p:nvSpPr>
          <p:spPr bwMode="auto">
            <a:xfrm flipH="1">
              <a:off x="2601" y="547"/>
              <a:ext cx="201" cy="229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66961" name="Group 49"/>
          <p:cNvGrpSpPr>
            <a:grpSpLocks/>
          </p:cNvGrpSpPr>
          <p:nvPr/>
        </p:nvGrpSpPr>
        <p:grpSpPr bwMode="auto">
          <a:xfrm>
            <a:off x="619125" y="1658938"/>
            <a:ext cx="2990850" cy="954088"/>
            <a:chOff x="0" y="0"/>
            <a:chExt cx="1884" cy="601"/>
          </a:xfrm>
        </p:grpSpPr>
        <p:sp>
          <p:nvSpPr>
            <p:cNvPr id="166962" name="Rectangle 50"/>
            <p:cNvSpPr>
              <a:spLocks noChangeArrowheads="1"/>
            </p:cNvSpPr>
            <p:nvPr/>
          </p:nvSpPr>
          <p:spPr bwMode="auto">
            <a:xfrm>
              <a:off x="0" y="0"/>
              <a:ext cx="188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高斯信道选定，</a:t>
              </a:r>
            </a:p>
            <a:p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     即确定下来</a:t>
              </a:r>
            </a:p>
          </p:txBody>
        </p:sp>
        <p:graphicFrame>
          <p:nvGraphicFramePr>
            <p:cNvPr id="166963" name="Object 51"/>
            <p:cNvGraphicFramePr>
              <a:graphicFrameLocks noChangeAspect="1"/>
            </p:cNvGraphicFramePr>
            <p:nvPr/>
          </p:nvGraphicFramePr>
          <p:xfrm>
            <a:off x="62" y="299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17" r:id="rId32" imgW="215619" imgH="228303" progId="Equation.DSMT4">
                    <p:embed/>
                  </p:oleObj>
                </mc:Choice>
                <mc:Fallback>
                  <p:oleObj r:id="rId32" imgW="215619" imgH="228303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" y="299"/>
                          <a:ext cx="272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64" name="Line 52"/>
            <p:cNvSpPr>
              <a:spLocks noChangeShapeType="1"/>
            </p:cNvSpPr>
            <p:nvPr/>
          </p:nvSpPr>
          <p:spPr bwMode="auto">
            <a:xfrm flipH="1">
              <a:off x="1386" y="11"/>
              <a:ext cx="88" cy="88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FF"/>
                </a:solidFill>
                <a:latin typeface="Century Schoolbook" pitchFamily="18" charset="0"/>
                <a:ea typeface="+mj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52" name="直接连接符 51"/>
          <p:cNvCxnSpPr/>
          <p:nvPr/>
        </p:nvCxnSpPr>
        <p:spPr>
          <a:xfrm>
            <a:off x="467544" y="3140968"/>
            <a:ext cx="784887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19014" y="1268760"/>
            <a:ext cx="3160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 dirty="0" smtClean="0">
                <a:solidFill>
                  <a:srgbClr val="FF0000"/>
                </a:solidFill>
                <a:latin typeface="+mj-ea"/>
                <a:ea typeface="+mj-ea"/>
              </a:rPr>
              <a:t>定义</a:t>
            </a:r>
            <a:endParaRPr lang="zh-CN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34149" name="Group 5"/>
          <p:cNvGrpSpPr>
            <a:grpSpLocks/>
          </p:cNvGrpSpPr>
          <p:nvPr/>
        </p:nvGrpSpPr>
        <p:grpSpPr bwMode="auto">
          <a:xfrm>
            <a:off x="319014" y="1885950"/>
            <a:ext cx="8824913" cy="1527175"/>
            <a:chOff x="0" y="0"/>
            <a:chExt cx="5559" cy="962"/>
          </a:xfrm>
        </p:grpSpPr>
        <p:grpSp>
          <p:nvGrpSpPr>
            <p:cNvPr id="134150" name="Group 6"/>
            <p:cNvGrpSpPr>
              <a:grpSpLocks/>
            </p:cNvGrpSpPr>
            <p:nvPr/>
          </p:nvGrpSpPr>
          <p:grpSpPr bwMode="auto">
            <a:xfrm>
              <a:off x="0" y="0"/>
              <a:ext cx="5491" cy="655"/>
              <a:chOff x="0" y="0"/>
              <a:chExt cx="5491" cy="655"/>
            </a:xfrm>
          </p:grpSpPr>
          <p:sp>
            <p:nvSpPr>
              <p:cNvPr id="13415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91" cy="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solidFill>
                      <a:schemeClr val="accent2">
                        <a:lumMod val="75000"/>
                      </a:schemeClr>
                    </a:solidFill>
                    <a:latin typeface="+mj-ea"/>
                    <a:ea typeface="+mj-ea"/>
                  </a:rPr>
                  <a:t>单符号离散信道</a:t>
                </a:r>
                <a:r>
                  <a:rPr lang="zh-CN" sz="2800" b="1" dirty="0">
                    <a:latin typeface="+mj-ea"/>
                    <a:ea typeface="+mj-ea"/>
                  </a:rPr>
                  <a:t>：信道的输入和输出均可用单个的随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sz="2800" b="1" dirty="0">
                    <a:latin typeface="+mj-ea"/>
                    <a:ea typeface="+mj-ea"/>
                  </a:rPr>
                  <a:t>                           </a:t>
                </a:r>
                <a:r>
                  <a:rPr lang="zh-CN" sz="2800" b="1" dirty="0" smtClean="0">
                    <a:latin typeface="+mj-ea"/>
                    <a:ea typeface="+mj-ea"/>
                  </a:rPr>
                  <a:t>机变</a:t>
                </a:r>
                <a:r>
                  <a:rPr lang="zh-CN" sz="2800" b="1" dirty="0">
                    <a:latin typeface="+mj-ea"/>
                    <a:ea typeface="+mj-ea"/>
                  </a:rPr>
                  <a:t>量         描述。</a:t>
                </a:r>
              </a:p>
            </p:txBody>
          </p:sp>
          <p:graphicFrame>
            <p:nvGraphicFramePr>
              <p:cNvPr id="13415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0568938"/>
                  </p:ext>
                </p:extLst>
              </p:nvPr>
            </p:nvGraphicFramePr>
            <p:xfrm>
              <a:off x="2588" y="327"/>
              <a:ext cx="493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1542" r:id="rId3" imgW="355292" imgH="203024" progId="Equation.DSMT4">
                      <p:embed/>
                    </p:oleObj>
                  </mc:Choice>
                  <mc:Fallback>
                    <p:oleObj r:id="rId3" imgW="355292" imgH="203024" progId="Equation.DSMT4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8" y="327"/>
                            <a:ext cx="493" cy="28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4153" name="Group 9"/>
            <p:cNvGrpSpPr>
              <a:grpSpLocks/>
            </p:cNvGrpSpPr>
            <p:nvPr/>
          </p:nvGrpSpPr>
          <p:grpSpPr bwMode="auto">
            <a:xfrm>
              <a:off x="0" y="632"/>
              <a:ext cx="5491" cy="330"/>
              <a:chOff x="0" y="0"/>
              <a:chExt cx="5491" cy="330"/>
            </a:xfrm>
          </p:grpSpPr>
          <p:sp>
            <p:nvSpPr>
              <p:cNvPr id="134154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9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+mj-ea"/>
                    <a:ea typeface="+mj-ea"/>
                  </a:rPr>
                  <a:t>信道的转移特性由信道转移概率矩阵               描述。</a:t>
                </a:r>
              </a:p>
            </p:txBody>
          </p:sp>
          <p:graphicFrame>
            <p:nvGraphicFramePr>
              <p:cNvPr id="134155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5641414"/>
                  </p:ext>
                </p:extLst>
              </p:nvPr>
            </p:nvGraphicFramePr>
            <p:xfrm>
              <a:off x="3678" y="24"/>
              <a:ext cx="825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1543" r:id="rId5" imgW="596382" imgH="203024" progId="Equation.DSMT4">
                      <p:embed/>
                    </p:oleObj>
                  </mc:Choice>
                  <mc:Fallback>
                    <p:oleObj r:id="rId5" imgW="596382" imgH="203024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8" y="24"/>
                            <a:ext cx="825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rgbClr val="00B050"/>
                            </a:solidFill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3662" y="304"/>
              <a:ext cx="18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单符号信源</a:t>
              </a:r>
              <a:r>
                <a:rPr lang="zh-CN" altLang="zh-CN" sz="2800" b="1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+</a:t>
              </a:r>
              <a:r>
                <a:rPr lang="zh-CN" sz="2800" b="1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信道</a:t>
              </a:r>
            </a:p>
          </p:txBody>
        </p:sp>
      </p:grpSp>
      <p:grpSp>
        <p:nvGrpSpPr>
          <p:cNvPr id="134157" name="Group 13"/>
          <p:cNvGrpSpPr>
            <a:grpSpLocks/>
          </p:cNvGrpSpPr>
          <p:nvPr/>
        </p:nvGrpSpPr>
        <p:grpSpPr bwMode="auto">
          <a:xfrm>
            <a:off x="319014" y="3861048"/>
            <a:ext cx="8789987" cy="2717800"/>
            <a:chOff x="0" y="0"/>
            <a:chExt cx="5537" cy="1712"/>
          </a:xfrm>
        </p:grpSpPr>
        <p:grpSp>
          <p:nvGrpSpPr>
            <p:cNvPr id="134158" name="Group 14"/>
            <p:cNvGrpSpPr>
              <a:grpSpLocks/>
            </p:cNvGrpSpPr>
            <p:nvPr/>
          </p:nvGrpSpPr>
          <p:grpSpPr bwMode="auto">
            <a:xfrm>
              <a:off x="0" y="0"/>
              <a:ext cx="5537" cy="907"/>
              <a:chOff x="0" y="0"/>
              <a:chExt cx="5537" cy="907"/>
            </a:xfrm>
          </p:grpSpPr>
          <p:sp>
            <p:nvSpPr>
              <p:cNvPr id="134159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91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多符号离散信道</a:t>
                </a:r>
                <a:r>
                  <a:rPr lang="zh-CN" sz="2800" b="1" dirty="0">
                    <a:latin typeface="+mj-ea"/>
                    <a:ea typeface="+mj-ea"/>
                  </a:rPr>
                  <a:t>：</a:t>
                </a:r>
                <a:r>
                  <a:rPr lang="zh-CN" sz="2800" b="1" dirty="0">
                    <a:solidFill>
                      <a:srgbClr val="7030A0"/>
                    </a:solidFill>
                    <a:latin typeface="+mj-ea"/>
                    <a:ea typeface="+mj-ea"/>
                  </a:rPr>
                  <a:t>传输信道还是离散信道本身</a:t>
                </a:r>
                <a:r>
                  <a:rPr lang="zh-CN" sz="2800" b="1" dirty="0">
                    <a:latin typeface="+mj-ea"/>
                    <a:ea typeface="+mj-ea"/>
                  </a:rPr>
                  <a:t>，只是</a:t>
                </a:r>
              </a:p>
              <a:p>
                <a:r>
                  <a:rPr lang="zh-CN" sz="2800" b="1" dirty="0">
                    <a:latin typeface="+mj-ea"/>
                    <a:ea typeface="+mj-ea"/>
                  </a:rPr>
                  <a:t>                           </a:t>
                </a:r>
                <a:r>
                  <a:rPr lang="zh-CN" sz="2800" b="1" dirty="0" smtClean="0">
                    <a:latin typeface="+mj-ea"/>
                    <a:ea typeface="+mj-ea"/>
                  </a:rPr>
                  <a:t>每次</a:t>
                </a:r>
                <a:r>
                  <a:rPr lang="zh-CN" sz="2800" b="1" dirty="0">
                    <a:latin typeface="+mj-ea"/>
                    <a:ea typeface="+mj-ea"/>
                  </a:rPr>
                  <a:t>输入输出有</a:t>
                </a:r>
                <a:r>
                  <a:rPr lang="zh-CN" sz="28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多个符号</a:t>
                </a:r>
                <a:r>
                  <a:rPr lang="zh-CN" sz="2800" b="1" dirty="0">
                    <a:latin typeface="+mj-ea"/>
                    <a:ea typeface="+mj-ea"/>
                  </a:rPr>
                  <a:t>在不同时</a:t>
                </a:r>
              </a:p>
              <a:p>
                <a:r>
                  <a:rPr lang="zh-CN" sz="2800" b="1" dirty="0" smtClean="0">
                    <a:latin typeface="+mj-ea"/>
                    <a:ea typeface="+mj-ea"/>
                  </a:rPr>
                  <a:t>                           刻</a:t>
                </a:r>
                <a:r>
                  <a:rPr lang="zh-CN" sz="2800" b="1" dirty="0">
                    <a:latin typeface="+mj-ea"/>
                    <a:ea typeface="+mj-ea"/>
                  </a:rPr>
                  <a:t>进行数据传递。</a:t>
                </a:r>
              </a:p>
            </p:txBody>
          </p:sp>
          <p:sp>
            <p:nvSpPr>
              <p:cNvPr id="134160" name="Rectangle 16"/>
              <p:cNvSpPr>
                <a:spLocks noChangeArrowheads="1"/>
              </p:cNvSpPr>
              <p:nvPr/>
            </p:nvSpPr>
            <p:spPr bwMode="auto">
              <a:xfrm>
                <a:off x="3572" y="577"/>
                <a:ext cx="196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多符号信源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+</a:t>
                </a:r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信道</a:t>
                </a:r>
              </a:p>
            </p:txBody>
          </p:sp>
        </p:grpSp>
        <p:grpSp>
          <p:nvGrpSpPr>
            <p:cNvPr id="134161" name="Group 17"/>
            <p:cNvGrpSpPr>
              <a:grpSpLocks/>
            </p:cNvGrpSpPr>
            <p:nvPr/>
          </p:nvGrpSpPr>
          <p:grpSpPr bwMode="auto">
            <a:xfrm>
              <a:off x="0" y="840"/>
              <a:ext cx="5491" cy="872"/>
              <a:chOff x="0" y="0"/>
              <a:chExt cx="5491" cy="872"/>
            </a:xfrm>
          </p:grpSpPr>
          <p:sp>
            <p:nvSpPr>
              <p:cNvPr id="134162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91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+mj-ea"/>
                    <a:ea typeface="+mj-ea"/>
                  </a:rPr>
                  <a:t>信道的转移特性由信道转移概率矩阵                </a:t>
                </a:r>
              </a:p>
              <a:p>
                <a:r>
                  <a:rPr lang="zh-CN" sz="2800" b="1" dirty="0">
                    <a:latin typeface="+mj-ea"/>
                    <a:ea typeface="+mj-ea"/>
                  </a:rPr>
                  <a:t>                                                                               描述。</a:t>
                </a:r>
              </a:p>
            </p:txBody>
          </p:sp>
          <p:graphicFrame>
            <p:nvGraphicFramePr>
              <p:cNvPr id="134163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144021"/>
                  </p:ext>
                </p:extLst>
              </p:nvPr>
            </p:nvGraphicFramePr>
            <p:xfrm>
              <a:off x="1500" y="282"/>
              <a:ext cx="2405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1544" r:id="rId7" imgW="1739900" imgH="228600" progId="Equation.DSMT4">
                      <p:embed/>
                    </p:oleObj>
                  </mc:Choice>
                  <mc:Fallback>
                    <p:oleObj r:id="rId7" imgW="1739900" imgH="228600" progId="Equation.DSMT4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0" y="282"/>
                            <a:ext cx="2405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rgbClr val="FF0000"/>
                            </a:solidFill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3.</a:t>
            </a:r>
            <a:r>
              <a:rPr lang="en-US" altLang="zh-CN" dirty="0" smtClean="0"/>
              <a:t>3</a:t>
            </a:r>
            <a:r>
              <a:rPr lang="zh-CN" altLang="zh-CN" dirty="0" smtClean="0"/>
              <a:t>.1</a:t>
            </a:r>
            <a:r>
              <a:rPr lang="en-US" altLang="zh-CN" dirty="0" smtClean="0"/>
              <a:t> </a:t>
            </a:r>
            <a:r>
              <a:rPr lang="zh-CN" altLang="zh-CN" dirty="0" smtClean="0"/>
              <a:t>多符号离散信道定义及数学模型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467544" y="3573016"/>
            <a:ext cx="835292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252413" y="630238"/>
            <a:ext cx="9558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根据第二章中连续信源的相关结论</a:t>
            </a:r>
            <a:r>
              <a:rPr lang="zh-CN" altLang="zh-CN" sz="2800" b="1">
                <a:latin typeface="Century Schoolbook" pitchFamily="18" charset="0"/>
                <a:ea typeface="+mj-ea"/>
              </a:rPr>
              <a:t>, </a:t>
            </a:r>
            <a:r>
              <a:rPr lang="zh-CN" sz="2800" b="1">
                <a:latin typeface="Century Schoolbook" pitchFamily="18" charset="0"/>
                <a:ea typeface="+mj-ea"/>
              </a:rPr>
              <a:t>有</a:t>
            </a:r>
            <a:r>
              <a:rPr lang="zh-CN" altLang="zh-CN" sz="2800" b="1">
                <a:latin typeface="Century Schoolbook" pitchFamily="18" charset="0"/>
                <a:ea typeface="+mj-ea"/>
              </a:rPr>
              <a:t>: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1011"/>
              </p:ext>
            </p:extLst>
          </p:nvPr>
        </p:nvGraphicFramePr>
        <p:xfrm>
          <a:off x="2489200" y="1122363"/>
          <a:ext cx="3365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46" r:id="rId3" imgW="1738391" imgH="406048" progId="Equation.DSMT4">
                  <p:embed/>
                </p:oleObj>
              </mc:Choice>
              <mc:Fallback>
                <p:oleObj r:id="rId3" imgW="1738391" imgH="406048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122363"/>
                        <a:ext cx="3365500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34858"/>
              </p:ext>
            </p:extLst>
          </p:nvPr>
        </p:nvGraphicFramePr>
        <p:xfrm>
          <a:off x="4445000" y="3221038"/>
          <a:ext cx="18748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47" r:id="rId5" imgW="990170" imgH="444307" progId="Equation.DSMT4">
                  <p:embed/>
                </p:oleObj>
              </mc:Choice>
              <mc:Fallback>
                <p:oleObj r:id="rId5" imgW="990170" imgH="444307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221038"/>
                        <a:ext cx="1874838" cy="841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24197"/>
              </p:ext>
            </p:extLst>
          </p:nvPr>
        </p:nvGraphicFramePr>
        <p:xfrm>
          <a:off x="471488" y="2432050"/>
          <a:ext cx="70500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48" r:id="rId7" imgW="3641739" imgH="406048" progId="Equation.DSMT4">
                  <p:embed/>
                </p:oleObj>
              </mc:Choice>
              <mc:Fallback>
                <p:oleObj r:id="rId7" imgW="3641739" imgH="406048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432050"/>
                        <a:ext cx="7050087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3" name="Group 7"/>
          <p:cNvGrpSpPr>
            <a:grpSpLocks/>
          </p:cNvGrpSpPr>
          <p:nvPr/>
        </p:nvGrpSpPr>
        <p:grpSpPr bwMode="auto">
          <a:xfrm>
            <a:off x="5689600" y="3263900"/>
            <a:ext cx="3622675" cy="976314"/>
            <a:chOff x="0" y="0"/>
            <a:chExt cx="2282" cy="615"/>
          </a:xfrm>
        </p:grpSpPr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0" y="0"/>
              <a:ext cx="312" cy="496"/>
            </a:xfrm>
            <a:prstGeom prst="ellips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582" y="285"/>
              <a:ext cx="1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信噪比</a:t>
              </a:r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360" y="384"/>
              <a:ext cx="224" cy="56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aphicFrame>
        <p:nvGraphicFramePr>
          <p:cNvPr id="1679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036160"/>
              </p:ext>
            </p:extLst>
          </p:nvPr>
        </p:nvGraphicFramePr>
        <p:xfrm>
          <a:off x="2298700" y="3232150"/>
          <a:ext cx="21669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49" r:id="rId9" imgW="1142504" imgH="444307" progId="Equation.DSMT4">
                  <p:embed/>
                </p:oleObj>
              </mc:Choice>
              <mc:Fallback>
                <p:oleObj r:id="rId9" imgW="1142504" imgH="444307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232150"/>
                        <a:ext cx="2166938" cy="842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8" name="Group 12"/>
          <p:cNvGrpSpPr>
            <a:grpSpLocks/>
          </p:cNvGrpSpPr>
          <p:nvPr/>
        </p:nvGrpSpPr>
        <p:grpSpPr bwMode="auto">
          <a:xfrm>
            <a:off x="769938" y="2643188"/>
            <a:ext cx="6229350" cy="1420812"/>
            <a:chOff x="0" y="0"/>
            <a:chExt cx="3924" cy="895"/>
          </a:xfrm>
        </p:grpSpPr>
        <p:graphicFrame>
          <p:nvGraphicFramePr>
            <p:cNvPr id="167949" name="Object 13"/>
            <p:cNvGraphicFramePr>
              <a:graphicFrameLocks noChangeAspect="1"/>
            </p:cNvGraphicFramePr>
            <p:nvPr/>
          </p:nvGraphicFramePr>
          <p:xfrm>
            <a:off x="0" y="364"/>
            <a:ext cx="98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350" r:id="rId11" imgW="825142" imgH="444307" progId="Equation.DSMT4">
                    <p:embed/>
                  </p:oleObj>
                </mc:Choice>
                <mc:Fallback>
                  <p:oleObj r:id="rId11" imgW="825142" imgH="444307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64"/>
                          <a:ext cx="984" cy="53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7950" name="Group 14"/>
            <p:cNvGrpSpPr>
              <a:grpSpLocks/>
            </p:cNvGrpSpPr>
            <p:nvPr/>
          </p:nvGrpSpPr>
          <p:grpSpPr bwMode="auto">
            <a:xfrm>
              <a:off x="2539" y="0"/>
              <a:ext cx="1385" cy="239"/>
              <a:chOff x="0" y="0"/>
              <a:chExt cx="1385" cy="239"/>
            </a:xfrm>
          </p:grpSpPr>
          <p:sp>
            <p:nvSpPr>
              <p:cNvPr id="167951" name="Line 15"/>
              <p:cNvSpPr>
                <a:spLocks noChangeShapeType="1"/>
              </p:cNvSpPr>
              <p:nvPr/>
            </p:nvSpPr>
            <p:spPr bwMode="auto">
              <a:xfrm flipV="1">
                <a:off x="0" y="15"/>
                <a:ext cx="224" cy="224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67952" name="Line 16"/>
              <p:cNvSpPr>
                <a:spLocks noChangeShapeType="1"/>
              </p:cNvSpPr>
              <p:nvPr/>
            </p:nvSpPr>
            <p:spPr bwMode="auto">
              <a:xfrm flipV="1">
                <a:off x="1161" y="0"/>
                <a:ext cx="224" cy="224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</p:grpSp>
      <p:grpSp>
        <p:nvGrpSpPr>
          <p:cNvPr id="167953" name="Group 17"/>
          <p:cNvGrpSpPr>
            <a:grpSpLocks/>
          </p:cNvGrpSpPr>
          <p:nvPr/>
        </p:nvGrpSpPr>
        <p:grpSpPr bwMode="auto">
          <a:xfrm>
            <a:off x="276225" y="4208463"/>
            <a:ext cx="9478963" cy="1395412"/>
            <a:chOff x="0" y="0"/>
            <a:chExt cx="5971" cy="879"/>
          </a:xfrm>
        </p:grpSpPr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3393" y="146"/>
              <a:ext cx="25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单位：比特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符号</a:t>
              </a:r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50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香农公式的</a:t>
              </a:r>
            </a:p>
            <a:p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第一种形式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graphicFrame>
          <p:nvGraphicFramePr>
            <p:cNvPr id="167956" name="Object 20"/>
            <p:cNvGraphicFramePr>
              <a:graphicFrameLocks noChangeAspect="1"/>
            </p:cNvGraphicFramePr>
            <p:nvPr/>
          </p:nvGraphicFramePr>
          <p:xfrm>
            <a:off x="1426" y="39"/>
            <a:ext cx="147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351" r:id="rId13" imgW="1129810" imgH="444307" progId="Equation.DSMT4">
                    <p:embed/>
                  </p:oleObj>
                </mc:Choice>
                <mc:Fallback>
                  <p:oleObj r:id="rId13" imgW="1129810" imgH="444307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" y="39"/>
                          <a:ext cx="1472" cy="580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57" name="Rectangle 21"/>
            <p:cNvSpPr>
              <a:spLocks noChangeArrowheads="1"/>
            </p:cNvSpPr>
            <p:nvPr/>
          </p:nvSpPr>
          <p:spPr bwMode="auto">
            <a:xfrm>
              <a:off x="2954" y="45"/>
              <a:ext cx="1200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80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*</a:t>
              </a:r>
            </a:p>
          </p:txBody>
        </p:sp>
      </p:grpSp>
      <p:grpSp>
        <p:nvGrpSpPr>
          <p:cNvPr id="167958" name="Group 22"/>
          <p:cNvGrpSpPr>
            <a:grpSpLocks/>
          </p:cNvGrpSpPr>
          <p:nvPr/>
        </p:nvGrpSpPr>
        <p:grpSpPr bwMode="auto">
          <a:xfrm>
            <a:off x="276225" y="5251450"/>
            <a:ext cx="9590088" cy="1122364"/>
            <a:chOff x="0" y="0"/>
            <a:chExt cx="6041" cy="707"/>
          </a:xfrm>
        </p:grpSpPr>
        <p:sp>
          <p:nvSpPr>
            <p:cNvPr id="167959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60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很多时候，我们更需要的是</a:t>
              </a:r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单位时间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内的信息传输率。</a:t>
              </a:r>
            </a:p>
          </p:txBody>
        </p:sp>
        <p:sp>
          <p:nvSpPr>
            <p:cNvPr id="167960" name="Rectangle 24"/>
            <p:cNvSpPr>
              <a:spLocks noChangeArrowheads="1"/>
            </p:cNvSpPr>
            <p:nvPr/>
          </p:nvSpPr>
          <p:spPr bwMode="auto">
            <a:xfrm>
              <a:off x="0" y="377"/>
              <a:ext cx="60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假设：连续信号已按采样定理进行采样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, </a:t>
              </a:r>
              <a:r>
                <a:rPr lang="zh-CN" sz="2800" b="1">
                  <a:latin typeface="Century Schoolbook" pitchFamily="18" charset="0"/>
                  <a:ea typeface="+mj-ea"/>
                </a:rPr>
                <a:t>成为离散信号。</a:t>
              </a:r>
            </a:p>
          </p:txBody>
        </p:sp>
      </p:grpSp>
      <p:sp>
        <p:nvSpPr>
          <p:cNvPr id="167962" name="Rectangle 26"/>
          <p:cNvSpPr>
            <a:spLocks noChangeArrowheads="1"/>
          </p:cNvSpPr>
          <p:nvPr/>
        </p:nvSpPr>
        <p:spPr bwMode="auto">
          <a:xfrm>
            <a:off x="252413" y="2019300"/>
            <a:ext cx="8613775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latin typeface="Century Schoolbook" pitchFamily="18" charset="0"/>
                <a:ea typeface="+mj-ea"/>
              </a:rPr>
              <a:t>再代入之前所得公式 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，</a:t>
            </a:r>
            <a:r>
              <a:rPr lang="zh-CN" sz="2800" b="1" dirty="0">
                <a:latin typeface="Century Schoolbook" pitchFamily="18" charset="0"/>
                <a:ea typeface="+mj-ea"/>
              </a:rPr>
              <a:t>最后得：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263525" y="617538"/>
            <a:ext cx="8607425" cy="954089"/>
            <a:chOff x="0" y="0"/>
            <a:chExt cx="5422" cy="60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58" y="0"/>
              <a:ext cx="476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设信道的频带为         ，则每秒需进行      次采样，在接收端才可无失真地恢复出原始信号。</a:t>
              </a:r>
            </a:p>
          </p:txBody>
        </p:sp>
        <p:sp>
          <p:nvSpPr>
            <p:cNvPr id="16896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71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C00000"/>
                  </a:solidFill>
                  <a:latin typeface="Century Schoolbook" pitchFamily="18" charset="0"/>
                  <a:ea typeface="+mj-ea"/>
                </a:rPr>
                <a:t>采样定理：</a:t>
              </a:r>
            </a:p>
          </p:txBody>
        </p:sp>
        <p:graphicFrame>
          <p:nvGraphicFramePr>
            <p:cNvPr id="168966" name="Object 6"/>
            <p:cNvGraphicFramePr>
              <a:graphicFrameLocks noChangeAspect="1"/>
            </p:cNvGraphicFramePr>
            <p:nvPr/>
          </p:nvGraphicFramePr>
          <p:xfrm>
            <a:off x="2274" y="43"/>
            <a:ext cx="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38" r:id="rId3" imgW="431425" imgH="203024" progId="Equation.DSMT4">
                    <p:embed/>
                  </p:oleObj>
                </mc:Choice>
                <mc:Fallback>
                  <p:oleObj r:id="rId3" imgW="431425" imgH="203024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43"/>
                          <a:ext cx="544" cy="25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67" name="Object 7"/>
            <p:cNvGraphicFramePr>
              <a:graphicFrameLocks noChangeAspect="1"/>
            </p:cNvGraphicFramePr>
            <p:nvPr/>
          </p:nvGraphicFramePr>
          <p:xfrm>
            <a:off x="4387" y="52"/>
            <a:ext cx="35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39" r:id="rId5" imgW="278916" imgH="177492" progId="Equation.DSMT4">
                    <p:embed/>
                  </p:oleObj>
                </mc:Choice>
                <mc:Fallback>
                  <p:oleObj r:id="rId5" imgW="278916" imgH="177492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52"/>
                          <a:ext cx="352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968" name="Group 8"/>
          <p:cNvGrpSpPr>
            <a:grpSpLocks/>
          </p:cNvGrpSpPr>
          <p:nvPr/>
        </p:nvGrpSpPr>
        <p:grpSpPr bwMode="auto">
          <a:xfrm>
            <a:off x="3114675" y="1609725"/>
            <a:ext cx="4435475" cy="1008064"/>
            <a:chOff x="0" y="0"/>
            <a:chExt cx="2794" cy="635"/>
          </a:xfrm>
        </p:grpSpPr>
        <p:graphicFrame>
          <p:nvGraphicFramePr>
            <p:cNvPr id="168969" name="Object 9"/>
            <p:cNvGraphicFramePr>
              <a:graphicFrameLocks noChangeAspect="1"/>
            </p:cNvGraphicFramePr>
            <p:nvPr/>
          </p:nvGraphicFramePr>
          <p:xfrm>
            <a:off x="0" y="236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40" r:id="rId7" imgW="126725" imgH="126725" progId="Equation.DSMT4">
                    <p:embed/>
                  </p:oleObj>
                </mc:Choice>
                <mc:Fallback>
                  <p:oleObj r:id="rId7" imgW="126725" imgH="126725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"/>
                          <a:ext cx="160" cy="1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8970" name="Group 10"/>
            <p:cNvGrpSpPr>
              <a:grpSpLocks/>
            </p:cNvGrpSpPr>
            <p:nvPr/>
          </p:nvGrpSpPr>
          <p:grpSpPr bwMode="auto">
            <a:xfrm>
              <a:off x="167" y="0"/>
              <a:ext cx="2627" cy="635"/>
              <a:chOff x="0" y="0"/>
              <a:chExt cx="2627" cy="635"/>
            </a:xfrm>
          </p:grpSpPr>
          <p:sp>
            <p:nvSpPr>
              <p:cNvPr id="168971" name="Rectangle 11"/>
              <p:cNvSpPr>
                <a:spLocks noChangeArrowheads="1"/>
              </p:cNvSpPr>
              <p:nvPr/>
            </p:nvSpPr>
            <p:spPr bwMode="auto">
              <a:xfrm>
                <a:off x="93" y="305"/>
                <a:ext cx="253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秒</a:t>
                </a:r>
              </a:p>
            </p:txBody>
          </p:sp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3" y="0"/>
                <a:ext cx="253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符号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0" y="307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</p:grpSp>
      <p:grpSp>
        <p:nvGrpSpPr>
          <p:cNvPr id="168974" name="Group 14"/>
          <p:cNvGrpSpPr>
            <a:grpSpLocks/>
          </p:cNvGrpSpPr>
          <p:nvPr/>
        </p:nvGrpSpPr>
        <p:grpSpPr bwMode="auto">
          <a:xfrm>
            <a:off x="4348163" y="1571625"/>
            <a:ext cx="4497387" cy="1008064"/>
            <a:chOff x="0" y="0"/>
            <a:chExt cx="2833" cy="635"/>
          </a:xfrm>
        </p:grpSpPr>
        <p:sp>
          <p:nvSpPr>
            <p:cNvPr id="168975" name="Rectangle 15"/>
            <p:cNvSpPr>
              <a:spLocks noChangeArrowheads="1"/>
            </p:cNvSpPr>
            <p:nvPr/>
          </p:nvSpPr>
          <p:spPr bwMode="auto">
            <a:xfrm>
              <a:off x="299" y="305"/>
              <a:ext cx="25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秒</a:t>
              </a:r>
            </a:p>
          </p:txBody>
        </p:sp>
        <p:graphicFrame>
          <p:nvGraphicFramePr>
            <p:cNvPr id="168976" name="Object 16"/>
            <p:cNvGraphicFramePr>
              <a:graphicFrameLocks noChangeAspect="1"/>
            </p:cNvGraphicFramePr>
            <p:nvPr/>
          </p:nvGraphicFramePr>
          <p:xfrm>
            <a:off x="0" y="253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41" r:id="rId9" imgW="139458" imgH="114102" progId="Equation.DSMT4">
                    <p:embed/>
                  </p:oleObj>
                </mc:Choice>
                <mc:Fallback>
                  <p:oleObj r:id="rId9" imgW="139458" imgH="114102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3"/>
                          <a:ext cx="176" cy="1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203" y="0"/>
              <a:ext cx="25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比特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190" y="307"/>
              <a:ext cx="56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68979" name="Group 19"/>
          <p:cNvGrpSpPr>
            <a:grpSpLocks/>
          </p:cNvGrpSpPr>
          <p:nvPr/>
        </p:nvGrpSpPr>
        <p:grpSpPr bwMode="auto">
          <a:xfrm>
            <a:off x="263525" y="1582738"/>
            <a:ext cx="5964238" cy="1008064"/>
            <a:chOff x="0" y="0"/>
            <a:chExt cx="3757" cy="635"/>
          </a:xfrm>
        </p:grpSpPr>
        <p:grpSp>
          <p:nvGrpSpPr>
            <p:cNvPr id="168980" name="Group 20"/>
            <p:cNvGrpSpPr>
              <a:grpSpLocks/>
            </p:cNvGrpSpPr>
            <p:nvPr/>
          </p:nvGrpSpPr>
          <p:grpSpPr bwMode="auto">
            <a:xfrm>
              <a:off x="1210" y="0"/>
              <a:ext cx="2547" cy="635"/>
              <a:chOff x="0" y="0"/>
              <a:chExt cx="2547" cy="635"/>
            </a:xfrm>
          </p:grpSpPr>
          <p:sp>
            <p:nvSpPr>
              <p:cNvPr id="168981" name="Rectangle 21"/>
              <p:cNvSpPr>
                <a:spLocks noChangeArrowheads="1"/>
              </p:cNvSpPr>
              <p:nvPr/>
            </p:nvSpPr>
            <p:spPr bwMode="auto">
              <a:xfrm>
                <a:off x="13" y="305"/>
                <a:ext cx="253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符号</a:t>
                </a:r>
              </a:p>
            </p:txBody>
          </p:sp>
          <p:sp>
            <p:nvSpPr>
              <p:cNvPr id="168982" name="Rectangle 22"/>
              <p:cNvSpPr>
                <a:spLocks noChangeArrowheads="1"/>
              </p:cNvSpPr>
              <p:nvPr/>
            </p:nvSpPr>
            <p:spPr bwMode="auto">
              <a:xfrm>
                <a:off x="13" y="0"/>
                <a:ext cx="253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比特</a:t>
                </a:r>
              </a:p>
            </p:txBody>
          </p:sp>
          <p:sp>
            <p:nvSpPr>
              <p:cNvPr id="168983" name="Line 23"/>
              <p:cNvSpPr>
                <a:spLocks noChangeShapeType="1"/>
              </p:cNvSpPr>
              <p:nvPr/>
            </p:nvSpPr>
            <p:spPr bwMode="auto">
              <a:xfrm>
                <a:off x="0" y="307"/>
                <a:ext cx="5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  <p:sp>
          <p:nvSpPr>
            <p:cNvPr id="168984" name="Rectangle 24"/>
            <p:cNvSpPr>
              <a:spLocks noChangeArrowheads="1"/>
            </p:cNvSpPr>
            <p:nvPr/>
          </p:nvSpPr>
          <p:spPr bwMode="auto">
            <a:xfrm>
              <a:off x="0" y="104"/>
              <a:ext cx="26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单位转换：</a:t>
              </a:r>
            </a:p>
          </p:txBody>
        </p:sp>
      </p:grpSp>
      <p:grpSp>
        <p:nvGrpSpPr>
          <p:cNvPr id="168985" name="Group 25"/>
          <p:cNvGrpSpPr>
            <a:grpSpLocks/>
          </p:cNvGrpSpPr>
          <p:nvPr/>
        </p:nvGrpSpPr>
        <p:grpSpPr bwMode="auto">
          <a:xfrm>
            <a:off x="468313" y="2819400"/>
            <a:ext cx="2154238" cy="458788"/>
            <a:chOff x="0" y="0"/>
            <a:chExt cx="1357" cy="289"/>
          </a:xfrm>
        </p:grpSpPr>
        <p:graphicFrame>
          <p:nvGraphicFramePr>
            <p:cNvPr id="168986" name="Object 26"/>
            <p:cNvGraphicFramePr>
              <a:graphicFrameLocks noChangeAspect="1"/>
            </p:cNvGraphicFramePr>
            <p:nvPr/>
          </p:nvGraphicFramePr>
          <p:xfrm>
            <a:off x="375" y="0"/>
            <a:ext cx="98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42" r:id="rId11" imgW="774364" imgH="228501" progId="Equation.DSMT4">
                    <p:embed/>
                  </p:oleObj>
                </mc:Choice>
                <mc:Fallback>
                  <p:oleObj r:id="rId11" imgW="774364" imgH="228501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0"/>
                          <a:ext cx="982" cy="28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87" name="AutoShape 27"/>
            <p:cNvSpPr>
              <a:spLocks noChangeArrowheads="1"/>
            </p:cNvSpPr>
            <p:nvPr/>
          </p:nvSpPr>
          <p:spPr bwMode="auto">
            <a:xfrm>
              <a:off x="0" y="21"/>
              <a:ext cx="201" cy="212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aphicFrame>
        <p:nvGraphicFramePr>
          <p:cNvPr id="1689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152960"/>
              </p:ext>
            </p:extLst>
          </p:nvPr>
        </p:nvGraphicFramePr>
        <p:xfrm>
          <a:off x="2584450" y="2597150"/>
          <a:ext cx="261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43" r:id="rId13" imgW="1307532" imgH="444307" progId="Equation.DSMT4">
                  <p:embed/>
                </p:oleObj>
              </mc:Choice>
              <mc:Fallback>
                <p:oleObj r:id="rId13" imgW="1307532" imgH="444307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2597150"/>
                        <a:ext cx="2616200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865204"/>
              </p:ext>
            </p:extLst>
          </p:nvPr>
        </p:nvGraphicFramePr>
        <p:xfrm>
          <a:off x="5138738" y="2573338"/>
          <a:ext cx="208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44" r:id="rId15" imgW="1040948" imgH="444307" progId="Equation.DSMT4">
                  <p:embed/>
                </p:oleObj>
              </mc:Choice>
              <mc:Fallback>
                <p:oleObj r:id="rId15" imgW="1040948" imgH="444307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2573338"/>
                        <a:ext cx="2082800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91" name="Group 31"/>
          <p:cNvGrpSpPr>
            <a:grpSpLocks/>
          </p:cNvGrpSpPr>
          <p:nvPr/>
        </p:nvGrpSpPr>
        <p:grpSpPr bwMode="auto">
          <a:xfrm>
            <a:off x="276225" y="3535363"/>
            <a:ext cx="9593263" cy="1395412"/>
            <a:chOff x="0" y="0"/>
            <a:chExt cx="6043" cy="879"/>
          </a:xfrm>
        </p:grpSpPr>
        <p:sp>
          <p:nvSpPr>
            <p:cNvPr id="168992" name="Rectangle 32"/>
            <p:cNvSpPr>
              <a:spLocks noChangeArrowheads="1"/>
            </p:cNvSpPr>
            <p:nvPr/>
          </p:nvSpPr>
          <p:spPr bwMode="auto">
            <a:xfrm>
              <a:off x="3465" y="146"/>
              <a:ext cx="25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单位：比特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秒</a:t>
              </a:r>
            </a:p>
          </p:txBody>
        </p:sp>
        <p:sp>
          <p:nvSpPr>
            <p:cNvPr id="168993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150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香农公式的</a:t>
              </a:r>
            </a:p>
            <a:p>
              <a:r>
                <a:rPr lang="zh-CN" sz="2800" b="1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第二种形式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graphicFrame>
          <p:nvGraphicFramePr>
            <p:cNvPr id="168994" name="Object 34"/>
            <p:cNvGraphicFramePr>
              <a:graphicFrameLocks noChangeAspect="1"/>
            </p:cNvGraphicFramePr>
            <p:nvPr/>
          </p:nvGraphicFramePr>
          <p:xfrm>
            <a:off x="1418" y="39"/>
            <a:ext cx="1521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45" r:id="rId17" imgW="1167893" imgH="444307" progId="Equation.DSMT4">
                    <p:embed/>
                  </p:oleObj>
                </mc:Choice>
                <mc:Fallback>
                  <p:oleObj r:id="rId17" imgW="1167893" imgH="444307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39"/>
                          <a:ext cx="1521" cy="580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95" name="Rectangle 35"/>
            <p:cNvSpPr>
              <a:spLocks noChangeArrowheads="1"/>
            </p:cNvSpPr>
            <p:nvPr/>
          </p:nvSpPr>
          <p:spPr bwMode="auto">
            <a:xfrm>
              <a:off x="2986" y="45"/>
              <a:ext cx="1200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80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*</a:t>
              </a:r>
            </a:p>
          </p:txBody>
        </p:sp>
      </p:grpSp>
      <p:graphicFrame>
        <p:nvGraphicFramePr>
          <p:cNvPr id="16899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080470"/>
              </p:ext>
            </p:extLst>
          </p:nvPr>
        </p:nvGraphicFramePr>
        <p:xfrm>
          <a:off x="4938713" y="5503863"/>
          <a:ext cx="26146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46" r:id="rId19" imgW="1306965" imgH="406048" progId="Equation.DSMT4">
                  <p:embed/>
                </p:oleObj>
              </mc:Choice>
              <mc:Fallback>
                <p:oleObj r:id="rId19" imgW="1306965" imgH="406048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5503863"/>
                        <a:ext cx="2614612" cy="812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97" name="Group 37"/>
          <p:cNvGrpSpPr>
            <a:grpSpLocks/>
          </p:cNvGrpSpPr>
          <p:nvPr/>
        </p:nvGrpSpPr>
        <p:grpSpPr bwMode="auto">
          <a:xfrm>
            <a:off x="263525" y="4649788"/>
            <a:ext cx="8629650" cy="1514474"/>
            <a:chOff x="0" y="0"/>
            <a:chExt cx="5436" cy="954"/>
          </a:xfrm>
        </p:grpSpPr>
        <p:sp>
          <p:nvSpPr>
            <p:cNvPr id="168998" name="Rectangle 38"/>
            <p:cNvSpPr>
              <a:spLocks noChangeArrowheads="1"/>
            </p:cNvSpPr>
            <p:nvPr/>
          </p:nvSpPr>
          <p:spPr bwMode="auto">
            <a:xfrm>
              <a:off x="0" y="0"/>
              <a:ext cx="5436" cy="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sz="2800" b="1" dirty="0">
                  <a:latin typeface="Century Schoolbook" pitchFamily="18" charset="0"/>
                  <a:ea typeface="+mj-ea"/>
                </a:rPr>
                <a:t>香农公式的形式还可以进一步地推广。在通信原理课</a:t>
              </a:r>
            </a:p>
            <a:p>
              <a:pPr>
                <a:lnSpc>
                  <a:spcPct val="110000"/>
                </a:lnSpc>
              </a:pPr>
              <a:r>
                <a:rPr lang="zh-CN" sz="2800" b="1" dirty="0" smtClean="0">
                  <a:latin typeface="Century Schoolbook" pitchFamily="18" charset="0"/>
                  <a:ea typeface="+mj-ea"/>
                </a:rPr>
                <a:t>程中</a:t>
              </a:r>
              <a:r>
                <a:rPr lang="zh-CN" altLang="en-US" sz="2800" b="1" dirty="0" smtClean="0">
                  <a:latin typeface="Century Schoolbook" pitchFamily="18" charset="0"/>
                  <a:ea typeface="+mj-ea"/>
                </a:rPr>
                <a:t>将</a:t>
              </a:r>
              <a:r>
                <a:rPr lang="zh-CN" sz="2800" b="1" dirty="0" smtClean="0">
                  <a:latin typeface="Century Schoolbook" pitchFamily="18" charset="0"/>
                  <a:ea typeface="+mj-ea"/>
                </a:rPr>
                <a:t>学习随机信号</a:t>
              </a:r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功率谱密度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         的概念，其与随</a:t>
              </a:r>
            </a:p>
            <a:p>
              <a:pPr>
                <a:lnSpc>
                  <a:spcPct val="110000"/>
                </a:lnSpc>
              </a:pPr>
              <a:r>
                <a:rPr lang="zh-CN" sz="2800" b="1" dirty="0">
                  <a:latin typeface="Century Schoolbook" pitchFamily="18" charset="0"/>
                  <a:ea typeface="+mj-ea"/>
                </a:rPr>
                <a:t>机信号平均功率    的关系为：</a:t>
              </a:r>
            </a:p>
          </p:txBody>
        </p:sp>
        <p:graphicFrame>
          <p:nvGraphicFramePr>
            <p:cNvPr id="168999" name="Object 39"/>
            <p:cNvGraphicFramePr>
              <a:graphicFrameLocks noChangeAspect="1"/>
            </p:cNvGraphicFramePr>
            <p:nvPr/>
          </p:nvGraphicFramePr>
          <p:xfrm>
            <a:off x="3208" y="366"/>
            <a:ext cx="48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47" r:id="rId21" imgW="380670" imgH="203024" progId="Equation.DSMT4">
                    <p:embed/>
                  </p:oleObj>
                </mc:Choice>
                <mc:Fallback>
                  <p:oleObj r:id="rId21" imgW="380670" imgH="203024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366"/>
                          <a:ext cx="481" cy="25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9000" name="Object 40"/>
            <p:cNvGraphicFramePr>
              <a:graphicFrameLocks noChangeAspect="1"/>
            </p:cNvGraphicFramePr>
            <p:nvPr/>
          </p:nvGraphicFramePr>
          <p:xfrm>
            <a:off x="1626" y="650"/>
            <a:ext cx="23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48" r:id="rId23" imgW="177492" imgH="228204" progId="Equation.DSMT4">
                    <p:embed/>
                  </p:oleObj>
                </mc:Choice>
                <mc:Fallback>
                  <p:oleObj r:id="rId23" imgW="177492" imgH="228204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650"/>
                          <a:ext cx="234" cy="30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90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30455"/>
              </p:ext>
            </p:extLst>
          </p:nvPr>
        </p:nvGraphicFramePr>
        <p:xfrm>
          <a:off x="7518400" y="5657850"/>
          <a:ext cx="12668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49" r:id="rId25" imgW="634725" imgH="291973" progId="Equation.DSMT4">
                  <p:embed/>
                </p:oleObj>
              </mc:Choice>
              <mc:Fallback>
                <p:oleObj r:id="rId25" imgW="634725" imgH="291973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5657850"/>
                        <a:ext cx="1266825" cy="582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312738" y="561975"/>
            <a:ext cx="8579742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通信原理中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还</a:t>
            </a:r>
            <a:r>
              <a:rPr lang="zh-CN" altLang="en-US" sz="2800" b="1" dirty="0" smtClean="0">
                <a:latin typeface="Century Schoolbook" pitchFamily="18" charset="0"/>
                <a:ea typeface="+mj-ea"/>
              </a:rPr>
              <a:t>将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学习</a:t>
            </a:r>
            <a:r>
              <a:rPr 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高斯</a:t>
            </a:r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白噪声</a:t>
            </a:r>
            <a:r>
              <a:rPr lang="zh-CN" sz="2800" b="1" dirty="0">
                <a:latin typeface="Century Schoolbook" pitchFamily="18" charset="0"/>
                <a:ea typeface="+mj-ea"/>
              </a:rPr>
              <a:t>的概念。所谓高斯白</a:t>
            </a:r>
          </a:p>
          <a:p>
            <a:pPr>
              <a:lnSpc>
                <a:spcPct val="11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噪声是指功率谱密度为常数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(         )</a:t>
            </a:r>
            <a:r>
              <a:rPr lang="zh-CN" sz="2800" b="1" dirty="0">
                <a:latin typeface="Century Schoolbook" pitchFamily="18" charset="0"/>
                <a:ea typeface="+mj-ea"/>
              </a:rPr>
              <a:t>，而在一个频带为</a:t>
            </a:r>
          </a:p>
          <a:p>
            <a:pPr>
              <a:lnSpc>
                <a:spcPct val="11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          的信道中，噪声的平均功率为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:</a:t>
            </a:r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724450"/>
              </p:ext>
            </p:extLst>
          </p:nvPr>
        </p:nvGraphicFramePr>
        <p:xfrm>
          <a:off x="354013" y="1614488"/>
          <a:ext cx="944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534" r:id="rId3" imgW="444114" imgH="203024" progId="Equation.DSMT4">
                  <p:embed/>
                </p:oleObj>
              </mc:Choice>
              <mc:Fallback>
                <p:oleObj r:id="rId3" imgW="444114" imgH="203024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614488"/>
                        <a:ext cx="944562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56572"/>
              </p:ext>
            </p:extLst>
          </p:nvPr>
        </p:nvGraphicFramePr>
        <p:xfrm>
          <a:off x="4811713" y="1125538"/>
          <a:ext cx="758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535" r:id="rId5" imgW="380835" imgH="228501" progId="Equation.DSMT4">
                  <p:embed/>
                </p:oleObj>
              </mc:Choice>
              <mc:Fallback>
                <p:oleObj r:id="rId5" imgW="380835" imgH="228501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1125538"/>
                        <a:ext cx="758825" cy="455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9989" name="Group 5"/>
          <p:cNvGrpSpPr>
            <a:grpSpLocks/>
          </p:cNvGrpSpPr>
          <p:nvPr/>
        </p:nvGrpSpPr>
        <p:grpSpPr bwMode="auto">
          <a:xfrm>
            <a:off x="347663" y="1990725"/>
            <a:ext cx="10399712" cy="812800"/>
            <a:chOff x="0" y="0"/>
            <a:chExt cx="6551" cy="512"/>
          </a:xfrm>
        </p:grpSpPr>
        <p:sp>
          <p:nvSpPr>
            <p:cNvPr id="169990" name="Rectangle 6"/>
            <p:cNvSpPr>
              <a:spLocks noChangeArrowheads="1"/>
            </p:cNvSpPr>
            <p:nvPr/>
          </p:nvSpPr>
          <p:spPr bwMode="auto">
            <a:xfrm>
              <a:off x="1611" y="93"/>
              <a:ext cx="49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Century Schoolbook" pitchFamily="18" charset="0"/>
                  <a:ea typeface="+mj-ea"/>
                </a:rPr>
                <a:t> 【</a:t>
              </a:r>
              <a:r>
                <a:rPr lang="zh-CN" sz="2800" b="1">
                  <a:latin typeface="Century Schoolbook" pitchFamily="18" charset="0"/>
                  <a:ea typeface="+mj-ea"/>
                </a:rPr>
                <a:t>乘以      是因为功率谱均为对称谱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】</a:t>
              </a:r>
            </a:p>
          </p:txBody>
        </p:sp>
        <p:graphicFrame>
          <p:nvGraphicFramePr>
            <p:cNvPr id="169991" name="Object 7"/>
            <p:cNvGraphicFramePr>
              <a:graphicFrameLocks noChangeAspect="1"/>
            </p:cNvGraphicFramePr>
            <p:nvPr/>
          </p:nvGraphicFramePr>
          <p:xfrm>
            <a:off x="2429" y="162"/>
            <a:ext cx="35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536" r:id="rId7" imgW="278916" imgH="177492" progId="Equation.DSMT4">
                    <p:embed/>
                  </p:oleObj>
                </mc:Choice>
                <mc:Fallback>
                  <p:oleObj r:id="rId7" imgW="278916" imgH="177492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" y="162"/>
                          <a:ext cx="351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9992" name="Group 8"/>
            <p:cNvGrpSpPr>
              <a:grpSpLocks/>
            </p:cNvGrpSpPr>
            <p:nvPr/>
          </p:nvGrpSpPr>
          <p:grpSpPr bwMode="auto">
            <a:xfrm>
              <a:off x="0" y="0"/>
              <a:ext cx="6456" cy="512"/>
              <a:chOff x="0" y="0"/>
              <a:chExt cx="6456" cy="512"/>
            </a:xfrm>
          </p:grpSpPr>
          <p:graphicFrame>
            <p:nvGraphicFramePr>
              <p:cNvPr id="169993" name="Object 9"/>
              <p:cNvGraphicFramePr>
                <a:graphicFrameLocks noChangeAspect="1"/>
              </p:cNvGraphicFramePr>
              <p:nvPr/>
            </p:nvGraphicFramePr>
            <p:xfrm>
              <a:off x="0" y="0"/>
              <a:ext cx="1755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4537" r:id="rId9" imgW="1395788" imgH="406048" progId="Equation.DSMT4">
                      <p:embed/>
                    </p:oleObj>
                  </mc:Choice>
                  <mc:Fallback>
                    <p:oleObj r:id="rId9" imgW="1395788" imgH="406048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755" cy="51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9994" name="Rectangle 10"/>
              <p:cNvSpPr>
                <a:spLocks noChangeArrowheads="1"/>
              </p:cNvSpPr>
              <p:nvPr/>
            </p:nvSpPr>
            <p:spPr bwMode="auto">
              <a:xfrm>
                <a:off x="1666" y="95"/>
                <a:ext cx="479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zh-CN" sz="2800" b="1">
                  <a:latin typeface="Century Schoolbook" pitchFamily="18" charset="0"/>
                  <a:ea typeface="+mj-ea"/>
                </a:endParaRPr>
              </a:p>
            </p:txBody>
          </p:sp>
        </p:grpSp>
      </p:grp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312738" y="3043238"/>
            <a:ext cx="7942262" cy="523874"/>
            <a:chOff x="0" y="0"/>
            <a:chExt cx="5003" cy="330"/>
          </a:xfrm>
        </p:grpSpPr>
        <p:sp>
          <p:nvSpPr>
            <p:cNvPr id="169997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50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将    的表示式代入第二种形式，可得：</a:t>
              </a:r>
            </a:p>
          </p:txBody>
        </p:sp>
        <p:graphicFrame>
          <p:nvGraphicFramePr>
            <p:cNvPr id="169998" name="Object 14"/>
            <p:cNvGraphicFramePr>
              <a:graphicFrameLocks noChangeAspect="1"/>
            </p:cNvGraphicFramePr>
            <p:nvPr/>
          </p:nvGraphicFramePr>
          <p:xfrm>
            <a:off x="247" y="35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538" r:id="rId11" imgW="215619" imgH="228303" progId="Equation.DSMT4">
                    <p:embed/>
                  </p:oleObj>
                </mc:Choice>
                <mc:Fallback>
                  <p:oleObj r:id="rId11" imgW="215619" imgH="228303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" y="35"/>
                          <a:ext cx="272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000" name="Group 16"/>
          <p:cNvGrpSpPr>
            <a:grpSpLocks/>
          </p:cNvGrpSpPr>
          <p:nvPr/>
        </p:nvGrpSpPr>
        <p:grpSpPr bwMode="auto">
          <a:xfrm>
            <a:off x="276225" y="3700463"/>
            <a:ext cx="9885363" cy="1395412"/>
            <a:chOff x="0" y="0"/>
            <a:chExt cx="6227" cy="879"/>
          </a:xfrm>
        </p:grpSpPr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3649" y="146"/>
              <a:ext cx="25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单位：比特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秒</a:t>
              </a:r>
            </a:p>
          </p:txBody>
        </p:sp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0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香农公式的</a:t>
              </a:r>
            </a:p>
            <a:p>
              <a:r>
                <a:rPr lang="zh-CN" sz="2800" b="1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第三种形式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graphicFrame>
          <p:nvGraphicFramePr>
            <p:cNvPr id="170003" name="Object 19"/>
            <p:cNvGraphicFramePr>
              <a:graphicFrameLocks noChangeAspect="1"/>
            </p:cNvGraphicFramePr>
            <p:nvPr/>
          </p:nvGraphicFramePr>
          <p:xfrm>
            <a:off x="1359" y="39"/>
            <a:ext cx="1719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539" r:id="rId13" imgW="1320227" imgH="444307" progId="Equation.DSMT4">
                    <p:embed/>
                  </p:oleObj>
                </mc:Choice>
                <mc:Fallback>
                  <p:oleObj r:id="rId13" imgW="1320227" imgH="444307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39"/>
                          <a:ext cx="1719" cy="580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3170" y="45"/>
              <a:ext cx="1200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80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*</a:t>
              </a:r>
            </a:p>
          </p:txBody>
        </p:sp>
      </p:grpSp>
      <p:grpSp>
        <p:nvGrpSpPr>
          <p:cNvPr id="170006" name="Group 22"/>
          <p:cNvGrpSpPr>
            <a:grpSpLocks/>
          </p:cNvGrpSpPr>
          <p:nvPr/>
        </p:nvGrpSpPr>
        <p:grpSpPr bwMode="auto">
          <a:xfrm>
            <a:off x="276225" y="4868863"/>
            <a:ext cx="10494963" cy="566738"/>
            <a:chOff x="0" y="0"/>
            <a:chExt cx="6611" cy="357"/>
          </a:xfrm>
        </p:grpSpPr>
        <p:sp>
          <p:nvSpPr>
            <p:cNvPr id="170007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661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sz="2800" b="1">
                  <a:latin typeface="Century Schoolbook" pitchFamily="18" charset="0"/>
                  <a:ea typeface="+mj-ea"/>
                </a:rPr>
                <a:t>当信道的频带很宽时，                   ，此时有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:</a:t>
              </a:r>
            </a:p>
          </p:txBody>
        </p:sp>
        <p:graphicFrame>
          <p:nvGraphicFramePr>
            <p:cNvPr id="170008" name="Object 24"/>
            <p:cNvGraphicFramePr>
              <a:graphicFrameLocks noChangeAspect="1"/>
            </p:cNvGraphicFramePr>
            <p:nvPr/>
          </p:nvGraphicFramePr>
          <p:xfrm>
            <a:off x="2162" y="65"/>
            <a:ext cx="1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540" r:id="rId15" imgW="990170" imgH="228501" progId="Equation.DSMT4">
                    <p:embed/>
                  </p:oleObj>
                </mc:Choice>
                <mc:Fallback>
                  <p:oleObj r:id="rId15" imgW="990170" imgH="228501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65"/>
                          <a:ext cx="1248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0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60456"/>
              </p:ext>
            </p:extLst>
          </p:nvPr>
        </p:nvGraphicFramePr>
        <p:xfrm>
          <a:off x="381000" y="5467350"/>
          <a:ext cx="308133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541" r:id="rId17" imgW="1713756" imgH="444307" progId="Equation.DSMT4">
                  <p:embed/>
                </p:oleObj>
              </mc:Choice>
              <mc:Fallback>
                <p:oleObj r:id="rId17" imgW="1713756" imgH="444307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67350"/>
                        <a:ext cx="3081338" cy="798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10" name="Group 26"/>
          <p:cNvGrpSpPr>
            <a:grpSpLocks/>
          </p:cNvGrpSpPr>
          <p:nvPr/>
        </p:nvGrpSpPr>
        <p:grpSpPr bwMode="auto">
          <a:xfrm>
            <a:off x="3443288" y="5481638"/>
            <a:ext cx="6818312" cy="814387"/>
            <a:chOff x="0" y="0"/>
            <a:chExt cx="4295" cy="513"/>
          </a:xfrm>
        </p:grpSpPr>
        <p:graphicFrame>
          <p:nvGraphicFramePr>
            <p:cNvPr id="170011" name="Object 27"/>
            <p:cNvGraphicFramePr>
              <a:graphicFrameLocks noChangeAspect="1"/>
            </p:cNvGraphicFramePr>
            <p:nvPr/>
          </p:nvGraphicFramePr>
          <p:xfrm>
            <a:off x="0" y="0"/>
            <a:ext cx="123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542" r:id="rId19" imgW="1091726" imgH="444307" progId="Equation.DSMT4">
                    <p:embed/>
                  </p:oleObj>
                </mc:Choice>
                <mc:Fallback>
                  <p:oleObj r:id="rId19" imgW="1091726" imgH="444307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38" cy="50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12" name="Object 28"/>
            <p:cNvGraphicFramePr>
              <a:graphicFrameLocks noChangeAspect="1"/>
            </p:cNvGraphicFramePr>
            <p:nvPr/>
          </p:nvGraphicFramePr>
          <p:xfrm>
            <a:off x="1238" y="9"/>
            <a:ext cx="763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543" r:id="rId21" imgW="672808" imgH="444307" progId="Equation.DSMT4">
                    <p:embed/>
                  </p:oleObj>
                </mc:Choice>
                <mc:Fallback>
                  <p:oleObj r:id="rId21" imgW="672808" imgH="444307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9"/>
                          <a:ext cx="763" cy="50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013" name="Rectangle 29"/>
            <p:cNvSpPr>
              <a:spLocks noChangeArrowheads="1"/>
            </p:cNvSpPr>
            <p:nvPr/>
          </p:nvSpPr>
          <p:spPr bwMode="auto">
            <a:xfrm>
              <a:off x="1982" y="72"/>
              <a:ext cx="23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Century Schoolbook" pitchFamily="18" charset="0"/>
                  <a:ea typeface="+mj-ea"/>
                </a:rPr>
                <a:t>【                】</a:t>
              </a:r>
            </a:p>
          </p:txBody>
        </p:sp>
        <p:graphicFrame>
          <p:nvGraphicFramePr>
            <p:cNvPr id="170014" name="Object 30"/>
            <p:cNvGraphicFramePr>
              <a:graphicFrameLocks noChangeAspect="1"/>
            </p:cNvGraphicFramePr>
            <p:nvPr/>
          </p:nvGraphicFramePr>
          <p:xfrm>
            <a:off x="2223" y="119"/>
            <a:ext cx="10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544" r:id="rId23" imgW="799406" imgH="203024" progId="Equation.DSMT4">
                    <p:embed/>
                  </p:oleObj>
                </mc:Choice>
                <mc:Fallback>
                  <p:oleObj r:id="rId23" imgW="799406" imgH="203024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19"/>
                          <a:ext cx="1008" cy="25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493713" y="617538"/>
            <a:ext cx="102806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例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3</a:t>
            </a:r>
            <a:r>
              <a:rPr lang="zh-CN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.</a:t>
            </a:r>
            <a:r>
              <a:rPr lang="en-US" alt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5</a:t>
            </a:r>
            <a:r>
              <a:rPr lang="zh-CN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.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1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  </a:t>
            </a:r>
            <a:r>
              <a:rPr lang="zh-CN" sz="2800" b="1" dirty="0">
                <a:latin typeface="Century Schoolbook" pitchFamily="18" charset="0"/>
                <a:ea typeface="+mj-ea"/>
              </a:rPr>
              <a:t>在图片传输中，每帧约为              个像素，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为了能很好地重现图像，需分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16</a:t>
            </a:r>
            <a:r>
              <a:rPr lang="zh-CN" sz="2800" b="1" dirty="0">
                <a:latin typeface="Century Schoolbook" pitchFamily="18" charset="0"/>
                <a:ea typeface="+mj-ea"/>
              </a:rPr>
              <a:t>个亮度电平，并假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设亮度电平等概分布。试计算每秒钟传送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30</a:t>
            </a:r>
            <a:r>
              <a:rPr lang="zh-CN" sz="2800" b="1" dirty="0">
                <a:latin typeface="Century Schoolbook" pitchFamily="18" charset="0"/>
                <a:ea typeface="+mj-ea"/>
              </a:rPr>
              <a:t>帧图片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所需信道的带宽（功率信噪比为        ）。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55422"/>
              </p:ext>
            </p:extLst>
          </p:nvPr>
        </p:nvGraphicFramePr>
        <p:xfrm>
          <a:off x="5793705" y="635000"/>
          <a:ext cx="1298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14" r:id="rId3" imgW="621760" imgH="203024" progId="Equation.DSMT4">
                  <p:embed/>
                </p:oleObj>
              </mc:Choice>
              <mc:Fallback>
                <p:oleObj r:id="rId3" imgW="621760" imgH="203024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705" y="635000"/>
                        <a:ext cx="1298575" cy="425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094150"/>
              </p:ext>
            </p:extLst>
          </p:nvPr>
        </p:nvGraphicFramePr>
        <p:xfrm>
          <a:off x="5551488" y="1970088"/>
          <a:ext cx="8651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15" r:id="rId5" imgW="418374" imgH="177492" progId="Equation.DSMT4">
                  <p:embed/>
                </p:oleObj>
              </mc:Choice>
              <mc:Fallback>
                <p:oleObj r:id="rId5" imgW="418374" imgH="177492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1970088"/>
                        <a:ext cx="865187" cy="368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13" name="Group 5"/>
          <p:cNvGrpSpPr>
            <a:grpSpLocks/>
          </p:cNvGrpSpPr>
          <p:nvPr/>
        </p:nvGrpSpPr>
        <p:grpSpPr bwMode="auto">
          <a:xfrm>
            <a:off x="533400" y="2440707"/>
            <a:ext cx="8197850" cy="920750"/>
            <a:chOff x="0" y="0"/>
            <a:chExt cx="5164" cy="580"/>
          </a:xfrm>
        </p:grpSpPr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0" y="91"/>
              <a:ext cx="51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解：                                 单位：比特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秒</a:t>
              </a:r>
            </a:p>
          </p:txBody>
        </p:sp>
        <p:graphicFrame>
          <p:nvGraphicFramePr>
            <p:cNvPr id="171015" name="Object 7"/>
            <p:cNvGraphicFramePr>
              <a:graphicFrameLocks noChangeAspect="1"/>
            </p:cNvGraphicFramePr>
            <p:nvPr/>
          </p:nvGraphicFramePr>
          <p:xfrm>
            <a:off x="576" y="0"/>
            <a:ext cx="1523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616" r:id="rId7" imgW="1167893" imgH="444307" progId="Equation.DSMT4">
                    <p:embed/>
                  </p:oleObj>
                </mc:Choice>
                <mc:Fallback>
                  <p:oleObj r:id="rId7" imgW="1167893" imgH="444307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0"/>
                          <a:ext cx="1523" cy="5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1016" name="Group 8"/>
          <p:cNvGrpSpPr>
            <a:grpSpLocks/>
          </p:cNvGrpSpPr>
          <p:nvPr/>
        </p:nvGrpSpPr>
        <p:grpSpPr bwMode="auto">
          <a:xfrm>
            <a:off x="1416050" y="3247157"/>
            <a:ext cx="7332663" cy="523874"/>
            <a:chOff x="0" y="0"/>
            <a:chExt cx="4619" cy="330"/>
          </a:xfrm>
        </p:grpSpPr>
        <p:graphicFrame>
          <p:nvGraphicFramePr>
            <p:cNvPr id="171017" name="Object 9"/>
            <p:cNvGraphicFramePr>
              <a:graphicFrameLocks noChangeAspect="1"/>
            </p:cNvGraphicFramePr>
            <p:nvPr/>
          </p:nvGraphicFramePr>
          <p:xfrm>
            <a:off x="450" y="32"/>
            <a:ext cx="32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617" r:id="rId9" imgW="240882" imgH="177492" progId="Equation.DSMT4">
                    <p:embed/>
                  </p:oleObj>
                </mc:Choice>
                <mc:Fallback>
                  <p:oleObj r:id="rId9" imgW="240882" imgH="177492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32"/>
                          <a:ext cx="320" cy="2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1018" name="Group 10"/>
            <p:cNvGrpSpPr>
              <a:grpSpLocks/>
            </p:cNvGrpSpPr>
            <p:nvPr/>
          </p:nvGrpSpPr>
          <p:grpSpPr bwMode="auto">
            <a:xfrm>
              <a:off x="0" y="0"/>
              <a:ext cx="4619" cy="330"/>
              <a:chOff x="0" y="0"/>
              <a:chExt cx="4619" cy="330"/>
            </a:xfrm>
          </p:grpSpPr>
          <p:graphicFrame>
            <p:nvGraphicFramePr>
              <p:cNvPr id="171019" name="Object 11"/>
              <p:cNvGraphicFramePr>
                <a:graphicFrameLocks noChangeAspect="1"/>
              </p:cNvGraphicFramePr>
              <p:nvPr/>
            </p:nvGraphicFramePr>
            <p:xfrm>
              <a:off x="0" y="25"/>
              <a:ext cx="422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618" r:id="rId11" imgW="317225" imgH="228402" progId="Equation.DSMT4">
                      <p:embed/>
                    </p:oleObj>
                  </mc:Choice>
                  <mc:Fallback>
                    <p:oleObj r:id="rId11" imgW="317225" imgH="228402" progId="Equation.DSMT4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5"/>
                            <a:ext cx="422" cy="30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1020" name="Rectangle 12"/>
              <p:cNvSpPr>
                <a:spLocks noChangeArrowheads="1"/>
              </p:cNvSpPr>
              <p:nvPr/>
            </p:nvSpPr>
            <p:spPr bwMode="auto">
              <a:xfrm>
                <a:off x="682" y="0"/>
                <a:ext cx="126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帧</a:t>
                </a:r>
                <a:r>
                  <a:rPr lang="zh-CN" altLang="zh-CN" sz="2800" b="1">
                    <a:latin typeface="Century Schoolbook" pitchFamily="18" charset="0"/>
                    <a:ea typeface="+mj-ea"/>
                  </a:rPr>
                  <a:t>/</a:t>
                </a:r>
                <a:r>
                  <a:rPr lang="zh-CN" sz="2800" b="1">
                    <a:latin typeface="Century Schoolbook" pitchFamily="18" charset="0"/>
                    <a:ea typeface="+mj-ea"/>
                  </a:rPr>
                  <a:t>秒</a:t>
                </a:r>
              </a:p>
            </p:txBody>
          </p:sp>
          <p:graphicFrame>
            <p:nvGraphicFramePr>
              <p:cNvPr id="171021" name="Object 13"/>
              <p:cNvGraphicFramePr>
                <a:graphicFrameLocks noChangeAspect="1"/>
              </p:cNvGraphicFramePr>
              <p:nvPr/>
            </p:nvGraphicFramePr>
            <p:xfrm>
              <a:off x="1251" y="3"/>
              <a:ext cx="979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619" r:id="rId13" imgW="735961" imgH="203024" progId="Equation.DSMT4">
                      <p:embed/>
                    </p:oleObj>
                  </mc:Choice>
                  <mc:Fallback>
                    <p:oleObj r:id="rId13" imgW="735961" imgH="203024" progId="Equation.DSMT4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1" y="3"/>
                            <a:ext cx="979" cy="27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1022" name="Rectangle 14"/>
              <p:cNvSpPr>
                <a:spLocks noChangeArrowheads="1"/>
              </p:cNvSpPr>
              <p:nvPr/>
            </p:nvSpPr>
            <p:spPr bwMode="auto">
              <a:xfrm>
                <a:off x="2107" y="0"/>
                <a:ext cx="144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像素</a:t>
                </a:r>
                <a:r>
                  <a:rPr lang="zh-CN" altLang="zh-CN" sz="2800" b="1">
                    <a:latin typeface="Century Schoolbook" pitchFamily="18" charset="0"/>
                    <a:ea typeface="+mj-ea"/>
                  </a:rPr>
                  <a:t>/</a:t>
                </a:r>
                <a:r>
                  <a:rPr lang="zh-CN" sz="2800" b="1">
                    <a:latin typeface="Century Schoolbook" pitchFamily="18" charset="0"/>
                    <a:ea typeface="+mj-ea"/>
                  </a:rPr>
                  <a:t>帧</a:t>
                </a:r>
              </a:p>
            </p:txBody>
          </p:sp>
          <p:graphicFrame>
            <p:nvGraphicFramePr>
              <p:cNvPr id="171023" name="Object 15"/>
              <p:cNvGraphicFramePr>
                <a:graphicFrameLocks noChangeAspect="1"/>
              </p:cNvGraphicFramePr>
              <p:nvPr/>
            </p:nvGraphicFramePr>
            <p:xfrm>
              <a:off x="2916" y="28"/>
              <a:ext cx="675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5620" r:id="rId15" imgW="507559" imgH="203024" progId="Equation.DSMT4">
                      <p:embed/>
                    </p:oleObj>
                  </mc:Choice>
                  <mc:Fallback>
                    <p:oleObj r:id="rId15" imgW="507559" imgH="203024" progId="Equation.DSMT4">
                      <p:embed/>
                      <p:pic>
                        <p:nvPicPr>
                          <p:cNvPr id="0" name="Picture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6" y="28"/>
                            <a:ext cx="675" cy="27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1024" name="Rectangle 16"/>
              <p:cNvSpPr>
                <a:spLocks noChangeArrowheads="1"/>
              </p:cNvSpPr>
              <p:nvPr/>
            </p:nvSpPr>
            <p:spPr bwMode="auto">
              <a:xfrm>
                <a:off x="3476" y="0"/>
                <a:ext cx="11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比特</a:t>
                </a:r>
                <a:r>
                  <a:rPr lang="zh-CN" altLang="zh-CN" sz="2800" b="1" dirty="0">
                    <a:latin typeface="Century Schoolbook" pitchFamily="18" charset="0"/>
                    <a:ea typeface="+mj-ea"/>
                  </a:rPr>
                  <a:t>/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像素</a:t>
                </a:r>
              </a:p>
            </p:txBody>
          </p:sp>
        </p:grpSp>
      </p:grpSp>
      <p:grpSp>
        <p:nvGrpSpPr>
          <p:cNvPr id="171025" name="Group 17"/>
          <p:cNvGrpSpPr>
            <a:grpSpLocks/>
          </p:cNvGrpSpPr>
          <p:nvPr/>
        </p:nvGrpSpPr>
        <p:grpSpPr bwMode="auto">
          <a:xfrm>
            <a:off x="1816100" y="3751982"/>
            <a:ext cx="4767263" cy="523874"/>
            <a:chOff x="0" y="0"/>
            <a:chExt cx="3003" cy="330"/>
          </a:xfrm>
        </p:grpSpPr>
        <p:graphicFrame>
          <p:nvGraphicFramePr>
            <p:cNvPr id="171026" name="Object 18"/>
            <p:cNvGraphicFramePr>
              <a:graphicFrameLocks noChangeAspect="1"/>
            </p:cNvGraphicFramePr>
            <p:nvPr/>
          </p:nvGraphicFramePr>
          <p:xfrm>
            <a:off x="0" y="21"/>
            <a:ext cx="89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621" r:id="rId17" imgW="672516" imgH="203024" progId="Equation.DSMT4">
                    <p:embed/>
                  </p:oleObj>
                </mc:Choice>
                <mc:Fallback>
                  <p:oleObj r:id="rId17" imgW="672516" imgH="203024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"/>
                          <a:ext cx="897" cy="27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27" name="Rectangle 19"/>
            <p:cNvSpPr>
              <a:spLocks noChangeArrowheads="1"/>
            </p:cNvSpPr>
            <p:nvPr/>
          </p:nvSpPr>
          <p:spPr bwMode="auto">
            <a:xfrm>
              <a:off x="902" y="0"/>
              <a:ext cx="21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秒</a:t>
              </a:r>
            </a:p>
          </p:txBody>
        </p:sp>
      </p:grpSp>
      <p:graphicFrame>
        <p:nvGraphicFramePr>
          <p:cNvPr id="1710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533889"/>
              </p:ext>
            </p:extLst>
          </p:nvPr>
        </p:nvGraphicFramePr>
        <p:xfrm>
          <a:off x="3592513" y="5229944"/>
          <a:ext cx="2041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22" r:id="rId19" imgW="964781" imgH="545863" progId="Equation.DSMT4">
                  <p:embed/>
                </p:oleObj>
              </mc:Choice>
              <mc:Fallback>
                <p:oleObj r:id="rId19" imgW="964781" imgH="545863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229944"/>
                        <a:ext cx="2041525" cy="1152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140142"/>
              </p:ext>
            </p:extLst>
          </p:nvPr>
        </p:nvGraphicFramePr>
        <p:xfrm>
          <a:off x="1416050" y="4256807"/>
          <a:ext cx="2536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23" r:id="rId21" imgW="1269449" imgH="482391" progId="Equation.DSMT4">
                  <p:embed/>
                </p:oleObj>
              </mc:Choice>
              <mc:Fallback>
                <p:oleObj r:id="rId21" imgW="1269449" imgH="482391" progId="Equation.DSMT4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256807"/>
                        <a:ext cx="2536825" cy="965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93555"/>
              </p:ext>
            </p:extLst>
          </p:nvPr>
        </p:nvGraphicFramePr>
        <p:xfrm>
          <a:off x="5653088" y="5518869"/>
          <a:ext cx="1450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624" r:id="rId23" imgW="684908" imgH="164885" progId="Equation.DSMT4">
                  <p:embed/>
                </p:oleObj>
              </mc:Choice>
              <mc:Fallback>
                <p:oleObj r:id="rId23" imgW="684908" imgH="164885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5518869"/>
                        <a:ext cx="1450975" cy="349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33" name="Group 25"/>
          <p:cNvGrpSpPr>
            <a:grpSpLocks/>
          </p:cNvGrpSpPr>
          <p:nvPr/>
        </p:nvGrpSpPr>
        <p:grpSpPr bwMode="auto">
          <a:xfrm>
            <a:off x="4211638" y="4048844"/>
            <a:ext cx="2328862" cy="1192213"/>
            <a:chOff x="-18" y="0"/>
            <a:chExt cx="1467" cy="751"/>
          </a:xfrm>
        </p:grpSpPr>
        <p:graphicFrame>
          <p:nvGraphicFramePr>
            <p:cNvPr id="171034" name="Object 26"/>
            <p:cNvGraphicFramePr>
              <a:graphicFrameLocks noChangeAspect="1"/>
            </p:cNvGraphicFramePr>
            <p:nvPr/>
          </p:nvGraphicFramePr>
          <p:xfrm>
            <a:off x="315" y="0"/>
            <a:ext cx="1134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625" r:id="rId25" imgW="901309" imgH="596641" progId="Equation.DSMT4">
                    <p:embed/>
                  </p:oleObj>
                </mc:Choice>
                <mc:Fallback>
                  <p:oleObj r:id="rId25" imgW="901309" imgH="596641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0"/>
                          <a:ext cx="1134" cy="75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35" name="AutoShape 27"/>
            <p:cNvSpPr>
              <a:spLocks noChangeArrowheads="1"/>
            </p:cNvSpPr>
            <p:nvPr/>
          </p:nvSpPr>
          <p:spPr bwMode="auto">
            <a:xfrm>
              <a:off x="-18" y="335"/>
              <a:ext cx="201" cy="260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71036" name="Group 28"/>
          <p:cNvGrpSpPr>
            <a:grpSpLocks/>
          </p:cNvGrpSpPr>
          <p:nvPr/>
        </p:nvGrpSpPr>
        <p:grpSpPr bwMode="auto">
          <a:xfrm>
            <a:off x="900113" y="5255344"/>
            <a:ext cx="2706687" cy="1270000"/>
            <a:chOff x="80" y="0"/>
            <a:chExt cx="1705" cy="800"/>
          </a:xfrm>
        </p:grpSpPr>
        <p:graphicFrame>
          <p:nvGraphicFramePr>
            <p:cNvPr id="171037" name="Object 29"/>
            <p:cNvGraphicFramePr>
              <a:graphicFrameLocks noChangeAspect="1"/>
            </p:cNvGraphicFramePr>
            <p:nvPr/>
          </p:nvGraphicFramePr>
          <p:xfrm>
            <a:off x="425" y="0"/>
            <a:ext cx="136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626" r:id="rId27" imgW="1079032" imgH="634725" progId="Equation.DSMT4">
                    <p:embed/>
                  </p:oleObj>
                </mc:Choice>
                <mc:Fallback>
                  <p:oleObj r:id="rId27" imgW="1079032" imgH="634725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0"/>
                          <a:ext cx="1360" cy="8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38" name="AutoShape 30"/>
            <p:cNvSpPr>
              <a:spLocks noChangeArrowheads="1"/>
            </p:cNvSpPr>
            <p:nvPr/>
          </p:nvSpPr>
          <p:spPr bwMode="auto">
            <a:xfrm>
              <a:off x="80" y="165"/>
              <a:ext cx="216" cy="175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611560" y="2420888"/>
            <a:ext cx="770485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363538" y="1345992"/>
            <a:ext cx="8412162" cy="193899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b="1" dirty="0" smtClean="0">
                <a:latin typeface="Century Schoolbook" pitchFamily="18" charset="0"/>
                <a:ea typeface="+mj-ea"/>
              </a:rPr>
              <a:t>      </a:t>
            </a:r>
            <a:r>
              <a:rPr lang="zh-CN" sz="2400" b="1" dirty="0" smtClean="0">
                <a:latin typeface="Century Schoolbook" pitchFamily="18" charset="0"/>
                <a:ea typeface="+mj-ea"/>
              </a:rPr>
              <a:t>必须</a:t>
            </a:r>
            <a:r>
              <a:rPr lang="zh-CN" sz="2400" b="1" dirty="0">
                <a:latin typeface="Century Schoolbook" pitchFamily="18" charset="0"/>
                <a:ea typeface="+mj-ea"/>
              </a:rPr>
              <a:t>指出的是，尽管香农公式在推导过程中附加了很多限制条件，如：高斯加性信道，信号与噪声独立，信号的平均功率受限等等。但是，实践表明，多数情况下，实际信道可认为是符合或者近似符合这些特点的。因此，</a:t>
            </a:r>
            <a:r>
              <a:rPr lang="zh-CN" sz="24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香农公式具有非常普遍的意义</a:t>
            </a:r>
            <a:r>
              <a:rPr lang="zh-CN" sz="2400" b="1" dirty="0">
                <a:latin typeface="Century Schoolbook" pitchFamily="18" charset="0"/>
                <a:ea typeface="+mj-ea"/>
              </a:rPr>
              <a:t>。</a:t>
            </a:r>
          </a:p>
        </p:txBody>
      </p:sp>
      <p:grpSp>
        <p:nvGrpSpPr>
          <p:cNvPr id="172038" name="Group 6"/>
          <p:cNvGrpSpPr>
            <a:grpSpLocks/>
          </p:cNvGrpSpPr>
          <p:nvPr/>
        </p:nvGrpSpPr>
        <p:grpSpPr bwMode="auto">
          <a:xfrm>
            <a:off x="363539" y="3633042"/>
            <a:ext cx="8399463" cy="2678113"/>
            <a:chOff x="0" y="0"/>
            <a:chExt cx="5291" cy="1687"/>
          </a:xfrm>
        </p:grpSpPr>
        <p:sp>
          <p:nvSpPr>
            <p:cNvPr id="17203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291" cy="1687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zh-CN" sz="2400" b="1" dirty="0" smtClean="0">
                  <a:latin typeface="Century Schoolbook" pitchFamily="18" charset="0"/>
                  <a:ea typeface="+mj-ea"/>
                </a:rPr>
                <a:t>       </a:t>
              </a:r>
              <a:r>
                <a:rPr lang="zh-CN" sz="2400" b="1" dirty="0" smtClean="0">
                  <a:latin typeface="Century Schoolbook" pitchFamily="18" charset="0"/>
                  <a:ea typeface="+mj-ea"/>
                </a:rPr>
                <a:t>另一方面</a:t>
              </a:r>
              <a:r>
                <a:rPr lang="zh-CN" sz="2400" b="1" dirty="0">
                  <a:latin typeface="Century Schoolbook" pitchFamily="18" charset="0"/>
                  <a:ea typeface="+mj-ea"/>
                </a:rPr>
                <a:t>，即便是对于非高斯信道，香农公式仍具有重要意义。原因是：根据第二章中最大连续熵定理，在平均功率受限情况下，高斯分布的噪声熵具有最大值，</a:t>
              </a:r>
              <a:r>
                <a:rPr lang="zh-CN" sz="2400" b="1" dirty="0" smtClean="0">
                  <a:latin typeface="Century Schoolbook" pitchFamily="18" charset="0"/>
                  <a:ea typeface="+mj-ea"/>
                </a:rPr>
                <a:t>根据                               </a:t>
              </a:r>
              <a:r>
                <a:rPr lang="en-US" altLang="zh-CN" sz="2400" b="1" dirty="0" smtClean="0">
                  <a:latin typeface="Century Schoolbook" pitchFamily="18" charset="0"/>
                  <a:ea typeface="+mj-ea"/>
                </a:rPr>
                <a:t>     </a:t>
              </a:r>
              <a:r>
                <a:rPr lang="zh-CN" sz="2400" b="1" dirty="0" smtClean="0">
                  <a:latin typeface="Century Schoolbook" pitchFamily="18" charset="0"/>
                  <a:ea typeface="+mj-ea"/>
                </a:rPr>
                <a:t>，</a:t>
              </a:r>
              <a:r>
                <a:rPr lang="zh-CN" sz="2400" b="1" dirty="0">
                  <a:latin typeface="Century Schoolbook" pitchFamily="18" charset="0"/>
                  <a:ea typeface="+mj-ea"/>
                </a:rPr>
                <a:t>在香农公式的推导过程中所扣除的值比实际噪声熵值要多，因此算出的信道容量比实际值偏小。对于</a:t>
              </a:r>
              <a:r>
                <a:rPr lang="zh-CN" sz="24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非高斯信道</a:t>
              </a:r>
              <a:r>
                <a:rPr lang="zh-CN" sz="2400" b="1" dirty="0">
                  <a:latin typeface="Century Schoolbook" pitchFamily="18" charset="0"/>
                  <a:ea typeface="+mj-ea"/>
                </a:rPr>
                <a:t>，用香农公式算出的信道容量是其理论上的</a:t>
              </a:r>
              <a:r>
                <a:rPr lang="zh-CN" sz="24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下限值</a:t>
              </a:r>
              <a:r>
                <a:rPr lang="zh-CN" sz="2400" b="1" dirty="0">
                  <a:latin typeface="Century Schoolbook" pitchFamily="18" charset="0"/>
                  <a:ea typeface="+mj-ea"/>
                </a:rPr>
                <a:t>。</a:t>
              </a:r>
            </a:p>
          </p:txBody>
        </p:sp>
        <p:graphicFrame>
          <p:nvGraphicFramePr>
            <p:cNvPr id="172040" name="Object 8"/>
            <p:cNvGraphicFramePr>
              <a:graphicFrameLocks noChangeAspect="1"/>
            </p:cNvGraphicFramePr>
            <p:nvPr/>
          </p:nvGraphicFramePr>
          <p:xfrm>
            <a:off x="247" y="733"/>
            <a:ext cx="19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302" r:id="rId3" imgW="1701062" imgH="291973" progId="Equation.DSMT4">
                    <p:embed/>
                  </p:oleObj>
                </mc:Choice>
                <mc:Fallback>
                  <p:oleObj r:id="rId3" imgW="1701062" imgH="291973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" y="733"/>
                          <a:ext cx="1958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3.5.4 </a:t>
            </a:r>
            <a:r>
              <a:rPr lang="zh-CN" altLang="zh-CN" sz="3200" dirty="0" smtClean="0"/>
              <a:t>关于香农公式使用范围的讨论及相关重要结论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086183"/>
              </p:ext>
            </p:extLst>
          </p:nvPr>
        </p:nvGraphicFramePr>
        <p:xfrm>
          <a:off x="2921000" y="550863"/>
          <a:ext cx="47561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550" r:id="rId3" imgW="2297703" imgH="444307" progId="Equation.DSMT4">
                  <p:embed/>
                </p:oleObj>
              </mc:Choice>
              <mc:Fallback>
                <p:oleObj r:id="rId3" imgW="2297703" imgH="444307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50863"/>
                        <a:ext cx="4756150" cy="920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898525" y="677863"/>
            <a:ext cx="2393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香农公式：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238125" y="1516063"/>
            <a:ext cx="2393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重要结论：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557213" y="2101850"/>
            <a:ext cx="810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Century Schoolbook" pitchFamily="18" charset="0"/>
                <a:ea typeface="+mj-ea"/>
              </a:rPr>
              <a:t>1.  </a:t>
            </a:r>
            <a:r>
              <a:rPr lang="zh-CN" sz="2800" b="1">
                <a:solidFill>
                  <a:srgbClr val="FF0000"/>
                </a:solidFill>
                <a:latin typeface="Century Schoolbook" pitchFamily="18" charset="0"/>
                <a:ea typeface="+mj-ea"/>
              </a:rPr>
              <a:t>带宽一定时，提高信噪比能提高信道容量</a:t>
            </a:r>
            <a:r>
              <a:rPr lang="zh-CN" sz="2800" b="1">
                <a:latin typeface="Century Schoolbook" pitchFamily="18" charset="0"/>
                <a:ea typeface="+mj-ea"/>
              </a:rPr>
              <a:t>。</a:t>
            </a:r>
          </a:p>
        </p:txBody>
      </p:sp>
      <p:grpSp>
        <p:nvGrpSpPr>
          <p:cNvPr id="173062" name="Group 6"/>
          <p:cNvGrpSpPr>
            <a:grpSpLocks/>
          </p:cNvGrpSpPr>
          <p:nvPr/>
        </p:nvGrpSpPr>
        <p:grpSpPr bwMode="auto">
          <a:xfrm>
            <a:off x="493713" y="2649538"/>
            <a:ext cx="10763250" cy="1384299"/>
            <a:chOff x="0" y="0"/>
            <a:chExt cx="6780" cy="872"/>
          </a:xfrm>
        </p:grpSpPr>
        <p:sp>
          <p:nvSpPr>
            <p:cNvPr id="17306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678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例</a:t>
              </a:r>
              <a:r>
                <a:rPr lang="zh-CN" alt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3</a:t>
              </a:r>
              <a:r>
                <a:rPr lang="zh-CN" altLang="zh-CN" sz="2800" b="1" dirty="0" smtClean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.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5</a:t>
              </a:r>
              <a:r>
                <a:rPr lang="zh-CN" altLang="zh-CN" sz="2800" b="1" dirty="0" smtClean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.</a:t>
              </a:r>
              <a:r>
                <a:rPr lang="zh-CN" altLang="zh-CN" sz="2800" b="1" dirty="0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2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  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普通电话线路的带宽可近似为              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, 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当信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噪比为          时，计算其信道容量。当信噪比提升为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为         ，重新计算信道容量。</a:t>
              </a:r>
            </a:p>
          </p:txBody>
        </p:sp>
        <p:graphicFrame>
          <p:nvGraphicFramePr>
            <p:cNvPr id="173064" name="Object 8"/>
            <p:cNvGraphicFramePr>
              <a:graphicFrameLocks noChangeAspect="1"/>
            </p:cNvGraphicFramePr>
            <p:nvPr/>
          </p:nvGraphicFramePr>
          <p:xfrm>
            <a:off x="3769" y="51"/>
            <a:ext cx="7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551" r:id="rId5" imgW="583188" imgH="177492" progId="Equation.DSMT4">
                    <p:embed/>
                  </p:oleObj>
                </mc:Choice>
                <mc:Fallback>
                  <p:oleObj r:id="rId5" imgW="583188" imgH="177492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51"/>
                          <a:ext cx="788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65" name="Object 9"/>
            <p:cNvGraphicFramePr>
              <a:graphicFrameLocks noChangeAspect="1"/>
            </p:cNvGraphicFramePr>
            <p:nvPr/>
          </p:nvGraphicFramePr>
          <p:xfrm>
            <a:off x="721" y="316"/>
            <a:ext cx="5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552" r:id="rId7" imgW="418374" imgH="177492" progId="Equation.DSMT4">
                    <p:embed/>
                  </p:oleObj>
                </mc:Choice>
                <mc:Fallback>
                  <p:oleObj r:id="rId7" imgW="418374" imgH="177492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316"/>
                          <a:ext cx="565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66" name="Object 10"/>
            <p:cNvGraphicFramePr>
              <a:graphicFrameLocks noChangeAspect="1"/>
            </p:cNvGraphicFramePr>
            <p:nvPr/>
          </p:nvGraphicFramePr>
          <p:xfrm>
            <a:off x="274" y="589"/>
            <a:ext cx="5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553" r:id="rId9" imgW="418374" imgH="177492" progId="Equation.DSMT4">
                    <p:embed/>
                  </p:oleObj>
                </mc:Choice>
                <mc:Fallback>
                  <p:oleObj r:id="rId9" imgW="418374" imgH="177492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" y="589"/>
                          <a:ext cx="565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3067" name="Group 11"/>
          <p:cNvGrpSpPr>
            <a:grpSpLocks/>
          </p:cNvGrpSpPr>
          <p:nvPr/>
        </p:nvGrpSpPr>
        <p:grpSpPr bwMode="auto">
          <a:xfrm>
            <a:off x="1317625" y="4678363"/>
            <a:ext cx="7664450" cy="523875"/>
            <a:chOff x="0" y="0"/>
            <a:chExt cx="4828" cy="330"/>
          </a:xfrm>
        </p:grpSpPr>
        <p:graphicFrame>
          <p:nvGraphicFramePr>
            <p:cNvPr id="173068" name="Object 12"/>
            <p:cNvGraphicFramePr>
              <a:graphicFrameLocks noChangeAspect="1"/>
            </p:cNvGraphicFramePr>
            <p:nvPr/>
          </p:nvGraphicFramePr>
          <p:xfrm>
            <a:off x="0" y="22"/>
            <a:ext cx="284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554" r:id="rId11" imgW="2259619" imgH="241195" progId="Equation.DSMT4">
                    <p:embed/>
                  </p:oleObj>
                </mc:Choice>
                <mc:Fallback>
                  <p:oleObj r:id="rId11" imgW="2259619" imgH="241195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"/>
                          <a:ext cx="2842" cy="30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2831" y="0"/>
              <a:ext cx="19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秒</a:t>
              </a:r>
            </a:p>
          </p:txBody>
        </p:sp>
      </p:grpSp>
      <p:grpSp>
        <p:nvGrpSpPr>
          <p:cNvPr id="173070" name="Group 14"/>
          <p:cNvGrpSpPr>
            <a:grpSpLocks/>
          </p:cNvGrpSpPr>
          <p:nvPr/>
        </p:nvGrpSpPr>
        <p:grpSpPr bwMode="auto">
          <a:xfrm>
            <a:off x="304800" y="5214938"/>
            <a:ext cx="10367963" cy="538162"/>
            <a:chOff x="0" y="0"/>
            <a:chExt cx="6531" cy="339"/>
          </a:xfrm>
        </p:grpSpPr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信噪比为         时</a:t>
              </a:r>
            </a:p>
          </p:txBody>
        </p:sp>
        <p:graphicFrame>
          <p:nvGraphicFramePr>
            <p:cNvPr id="173072" name="Object 16"/>
            <p:cNvGraphicFramePr>
              <a:graphicFrameLocks noChangeAspect="1"/>
            </p:cNvGraphicFramePr>
            <p:nvPr/>
          </p:nvGraphicFramePr>
          <p:xfrm>
            <a:off x="938" y="54"/>
            <a:ext cx="5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555" r:id="rId13" imgW="418374" imgH="177492" progId="Equation.DSMT4">
                    <p:embed/>
                  </p:oleObj>
                </mc:Choice>
                <mc:Fallback>
                  <p:oleObj r:id="rId13" imgW="418374" imgH="177492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54"/>
                          <a:ext cx="565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73" name="Object 17"/>
            <p:cNvGraphicFramePr>
              <a:graphicFrameLocks noChangeAspect="1"/>
            </p:cNvGraphicFramePr>
            <p:nvPr/>
          </p:nvGraphicFramePr>
          <p:xfrm>
            <a:off x="1711" y="37"/>
            <a:ext cx="293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556" r:id="rId15" imgW="2335786" imgH="241195" progId="Equation.DSMT4">
                    <p:embed/>
                  </p:oleObj>
                </mc:Choice>
                <mc:Fallback>
                  <p:oleObj r:id="rId15" imgW="2335786" imgH="241195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37"/>
                          <a:ext cx="2938" cy="30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4534" y="7"/>
              <a:ext cx="19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秒</a:t>
              </a:r>
            </a:p>
          </p:txBody>
        </p:sp>
      </p:grpSp>
      <p:grpSp>
        <p:nvGrpSpPr>
          <p:cNvPr id="173075" name="Group 19"/>
          <p:cNvGrpSpPr>
            <a:grpSpLocks/>
          </p:cNvGrpSpPr>
          <p:nvPr/>
        </p:nvGrpSpPr>
        <p:grpSpPr bwMode="auto">
          <a:xfrm>
            <a:off x="571500" y="5786438"/>
            <a:ext cx="9001125" cy="546098"/>
            <a:chOff x="0" y="0"/>
            <a:chExt cx="5670" cy="344"/>
          </a:xfrm>
        </p:grpSpPr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2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分析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610" y="14"/>
              <a:ext cx="50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信噪比增加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10</a:t>
              </a:r>
              <a:r>
                <a:rPr lang="zh-CN" sz="2800" b="1">
                  <a:latin typeface="Century Schoolbook" pitchFamily="18" charset="0"/>
                  <a:ea typeface="+mj-ea"/>
                </a:rPr>
                <a:t>倍，但信道容量仅增加约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1.5</a:t>
              </a:r>
              <a:r>
                <a:rPr lang="zh-CN" sz="2800" b="1">
                  <a:latin typeface="Century Schoolbook" pitchFamily="18" charset="0"/>
                  <a:ea typeface="+mj-ea"/>
                </a:rPr>
                <a:t>倍。</a:t>
              </a:r>
            </a:p>
          </p:txBody>
        </p:sp>
      </p:grpSp>
      <p:sp>
        <p:nvSpPr>
          <p:cNvPr id="173078" name="Line 22"/>
          <p:cNvSpPr>
            <a:spLocks noChangeShapeType="1"/>
          </p:cNvSpPr>
          <p:nvPr/>
        </p:nvSpPr>
        <p:spPr bwMode="auto">
          <a:xfrm>
            <a:off x="0" y="1498600"/>
            <a:ext cx="9144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grpSp>
        <p:nvGrpSpPr>
          <p:cNvPr id="173081" name="Group 25"/>
          <p:cNvGrpSpPr>
            <a:grpSpLocks/>
          </p:cNvGrpSpPr>
          <p:nvPr/>
        </p:nvGrpSpPr>
        <p:grpSpPr bwMode="auto">
          <a:xfrm>
            <a:off x="571500" y="3987801"/>
            <a:ext cx="7856538" cy="792163"/>
            <a:chOff x="0" y="0"/>
            <a:chExt cx="4949" cy="499"/>
          </a:xfrm>
        </p:grpSpPr>
        <p:sp>
          <p:nvSpPr>
            <p:cNvPr id="173082" name="Rectangle 26"/>
            <p:cNvSpPr>
              <a:spLocks noChangeArrowheads="1"/>
            </p:cNvSpPr>
            <p:nvPr/>
          </p:nvSpPr>
          <p:spPr bwMode="auto">
            <a:xfrm>
              <a:off x="0" y="86"/>
              <a:ext cx="37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解：信噪比为         时，</a:t>
              </a:r>
            </a:p>
          </p:txBody>
        </p:sp>
        <p:graphicFrame>
          <p:nvGraphicFramePr>
            <p:cNvPr id="173083" name="Object 27"/>
            <p:cNvGraphicFramePr>
              <a:graphicFrameLocks noChangeAspect="1"/>
            </p:cNvGraphicFramePr>
            <p:nvPr/>
          </p:nvGraphicFramePr>
          <p:xfrm>
            <a:off x="1393" y="130"/>
            <a:ext cx="56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557" r:id="rId17" imgW="418374" imgH="177492" progId="Equation.DSMT4">
                    <p:embed/>
                  </p:oleObj>
                </mc:Choice>
                <mc:Fallback>
                  <p:oleObj r:id="rId17" imgW="418374" imgH="177492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130"/>
                          <a:ext cx="565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084" name="Object 28"/>
            <p:cNvGraphicFramePr>
              <a:graphicFrameLocks noChangeAspect="1"/>
            </p:cNvGraphicFramePr>
            <p:nvPr/>
          </p:nvGraphicFramePr>
          <p:xfrm>
            <a:off x="2336" y="0"/>
            <a:ext cx="113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558" r:id="rId19" imgW="1040948" imgH="457002" progId="Equation.DSMT4">
                    <p:embed/>
                  </p:oleObj>
                </mc:Choice>
                <mc:Fallback>
                  <p:oleObj r:id="rId19" imgW="1040948" imgH="457002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0"/>
                          <a:ext cx="1138" cy="49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85" name="Rectangle 29"/>
            <p:cNvSpPr>
              <a:spLocks noChangeArrowheads="1"/>
            </p:cNvSpPr>
            <p:nvPr/>
          </p:nvSpPr>
          <p:spPr bwMode="auto">
            <a:xfrm>
              <a:off x="3436" y="45"/>
              <a:ext cx="15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，代入得：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82" name="Group 2"/>
          <p:cNvGrpSpPr>
            <a:grpSpLocks/>
          </p:cNvGrpSpPr>
          <p:nvPr/>
        </p:nvGrpSpPr>
        <p:grpSpPr bwMode="auto">
          <a:xfrm>
            <a:off x="249238" y="1468438"/>
            <a:ext cx="8647112" cy="1501776"/>
            <a:chOff x="0" y="0"/>
            <a:chExt cx="5447" cy="946"/>
          </a:xfrm>
        </p:grpSpPr>
        <p:sp>
          <p:nvSpPr>
            <p:cNvPr id="17408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比较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sp>
          <p:nvSpPr>
            <p:cNvPr id="174084" name="Rectangle 4"/>
            <p:cNvSpPr>
              <a:spLocks noChangeArrowheads="1"/>
            </p:cNvSpPr>
            <p:nvPr/>
          </p:nvSpPr>
          <p:spPr bwMode="auto">
            <a:xfrm>
              <a:off x="211" y="345"/>
              <a:ext cx="523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假设线路带宽从              提高到             ，而信号功率保持不变，计算信道容量。              </a:t>
              </a:r>
            </a:p>
          </p:txBody>
        </p:sp>
        <p:graphicFrame>
          <p:nvGraphicFramePr>
            <p:cNvPr id="174085" name="Object 5"/>
            <p:cNvGraphicFramePr>
              <a:graphicFrameLocks noChangeAspect="1"/>
            </p:cNvGraphicFramePr>
            <p:nvPr/>
          </p:nvGraphicFramePr>
          <p:xfrm>
            <a:off x="1868" y="396"/>
            <a:ext cx="7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18" r:id="rId3" imgW="583188" imgH="177492" progId="Equation.DSMT4">
                    <p:embed/>
                  </p:oleObj>
                </mc:Choice>
                <mc:Fallback>
                  <p:oleObj r:id="rId3" imgW="583188" imgH="177492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396"/>
                          <a:ext cx="788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086" name="Object 6"/>
            <p:cNvGraphicFramePr>
              <a:graphicFrameLocks noChangeAspect="1"/>
            </p:cNvGraphicFramePr>
            <p:nvPr/>
          </p:nvGraphicFramePr>
          <p:xfrm>
            <a:off x="3438" y="388"/>
            <a:ext cx="7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19" r:id="rId5" imgW="545154" imgH="177492" progId="Equation.DSMT4">
                    <p:embed/>
                  </p:oleObj>
                </mc:Choice>
                <mc:Fallback>
                  <p:oleObj r:id="rId5" imgW="545154" imgH="177492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388"/>
                          <a:ext cx="736" cy="24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342900" y="3070225"/>
            <a:ext cx="7613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解：由于带宽提高</a:t>
            </a:r>
            <a:r>
              <a:rPr lang="zh-CN" altLang="zh-CN" sz="2800" b="1">
                <a:latin typeface="Century Schoolbook" pitchFamily="18" charset="0"/>
                <a:ea typeface="+mj-ea"/>
              </a:rPr>
              <a:t>10</a:t>
            </a:r>
            <a:r>
              <a:rPr lang="zh-CN" sz="2800" b="1">
                <a:latin typeface="Century Schoolbook" pitchFamily="18" charset="0"/>
                <a:ea typeface="+mj-ea"/>
              </a:rPr>
              <a:t>倍，信噪比下降</a:t>
            </a:r>
            <a:r>
              <a:rPr lang="zh-CN" altLang="zh-CN" sz="2800" b="1">
                <a:latin typeface="Century Schoolbook" pitchFamily="18" charset="0"/>
                <a:ea typeface="+mj-ea"/>
              </a:rPr>
              <a:t>10</a:t>
            </a:r>
            <a:r>
              <a:rPr lang="zh-CN" sz="2800" b="1">
                <a:latin typeface="Century Schoolbook" pitchFamily="18" charset="0"/>
                <a:ea typeface="+mj-ea"/>
              </a:rPr>
              <a:t>倍。</a:t>
            </a:r>
          </a:p>
        </p:txBody>
      </p:sp>
      <p:grpSp>
        <p:nvGrpSpPr>
          <p:cNvPr id="174088" name="Group 8"/>
          <p:cNvGrpSpPr>
            <a:grpSpLocks/>
          </p:cNvGrpSpPr>
          <p:nvPr/>
        </p:nvGrpSpPr>
        <p:grpSpPr bwMode="auto">
          <a:xfrm>
            <a:off x="512763" y="3581400"/>
            <a:ext cx="10020300" cy="765175"/>
            <a:chOff x="0" y="0"/>
            <a:chExt cx="6312" cy="482"/>
          </a:xfrm>
        </p:grpSpPr>
        <p:graphicFrame>
          <p:nvGraphicFramePr>
            <p:cNvPr id="174089" name="Object 9"/>
            <p:cNvGraphicFramePr>
              <a:graphicFrameLocks noChangeAspect="1"/>
            </p:cNvGraphicFramePr>
            <p:nvPr/>
          </p:nvGraphicFramePr>
          <p:xfrm>
            <a:off x="1527" y="0"/>
            <a:ext cx="2829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520" r:id="rId7" imgW="2385529" imgH="406048" progId="Equation.DSMT4">
                    <p:embed/>
                  </p:oleObj>
                </mc:Choice>
                <mc:Fallback>
                  <p:oleObj r:id="rId7" imgW="2385529" imgH="406048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0"/>
                          <a:ext cx="2829" cy="4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90" name="Rectangle 10"/>
            <p:cNvSpPr>
              <a:spLocks noChangeArrowheads="1"/>
            </p:cNvSpPr>
            <p:nvPr/>
          </p:nvSpPr>
          <p:spPr bwMode="auto">
            <a:xfrm>
              <a:off x="0" y="69"/>
              <a:ext cx="1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代入公式可得：</a:t>
              </a:r>
            </a:p>
          </p:txBody>
        </p:sp>
        <p:sp>
          <p:nvSpPr>
            <p:cNvPr id="174091" name="Rectangle 11"/>
            <p:cNvSpPr>
              <a:spLocks noChangeArrowheads="1"/>
            </p:cNvSpPr>
            <p:nvPr/>
          </p:nvSpPr>
          <p:spPr bwMode="auto">
            <a:xfrm>
              <a:off x="4315" y="68"/>
              <a:ext cx="19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比特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/</a:t>
              </a:r>
              <a:r>
                <a:rPr lang="zh-CN" sz="2800" b="1">
                  <a:latin typeface="Century Schoolbook" pitchFamily="18" charset="0"/>
                  <a:ea typeface="+mj-ea"/>
                </a:rPr>
                <a:t>秒</a:t>
              </a:r>
            </a:p>
          </p:txBody>
        </p:sp>
      </p:grpSp>
      <p:graphicFrame>
        <p:nvGraphicFramePr>
          <p:cNvPr id="1740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73225"/>
              </p:ext>
            </p:extLst>
          </p:nvPr>
        </p:nvGraphicFramePr>
        <p:xfrm>
          <a:off x="2921000" y="550863"/>
          <a:ext cx="47561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1" r:id="rId9" imgW="2297703" imgH="444307" progId="Equation.DSMT4">
                  <p:embed/>
                </p:oleObj>
              </mc:Choice>
              <mc:Fallback>
                <p:oleObj r:id="rId9" imgW="2297703" imgH="444307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50863"/>
                        <a:ext cx="4756150" cy="920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898525" y="677863"/>
            <a:ext cx="2393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香农公式：</a:t>
            </a:r>
          </a:p>
        </p:txBody>
      </p:sp>
      <p:sp>
        <p:nvSpPr>
          <p:cNvPr id="174094" name="Line 14"/>
          <p:cNvSpPr>
            <a:spLocks noChangeShapeType="1"/>
          </p:cNvSpPr>
          <p:nvPr/>
        </p:nvSpPr>
        <p:spPr bwMode="auto">
          <a:xfrm>
            <a:off x="0" y="1460500"/>
            <a:ext cx="9144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grpSp>
        <p:nvGrpSpPr>
          <p:cNvPr id="174095" name="Group 15"/>
          <p:cNvGrpSpPr>
            <a:grpSpLocks/>
          </p:cNvGrpSpPr>
          <p:nvPr/>
        </p:nvGrpSpPr>
        <p:grpSpPr bwMode="auto">
          <a:xfrm>
            <a:off x="422275" y="4354513"/>
            <a:ext cx="8470900" cy="1109663"/>
            <a:chOff x="0" y="0"/>
            <a:chExt cx="5336" cy="699"/>
          </a:xfrm>
        </p:grpSpPr>
        <p:grpSp>
          <p:nvGrpSpPr>
            <p:cNvPr id="174096" name="Group 16"/>
            <p:cNvGrpSpPr>
              <a:grpSpLocks/>
            </p:cNvGrpSpPr>
            <p:nvPr/>
          </p:nvGrpSpPr>
          <p:grpSpPr bwMode="auto">
            <a:xfrm>
              <a:off x="0" y="366"/>
              <a:ext cx="5199" cy="333"/>
              <a:chOff x="0" y="0"/>
              <a:chExt cx="5199" cy="333"/>
            </a:xfrm>
          </p:grpSpPr>
          <p:sp>
            <p:nvSpPr>
              <p:cNvPr id="174097" name="Rectangle 17"/>
              <p:cNvSpPr>
                <a:spLocks noChangeArrowheads="1"/>
              </p:cNvSpPr>
              <p:nvPr/>
            </p:nvSpPr>
            <p:spPr bwMode="auto">
              <a:xfrm>
                <a:off x="0" y="3"/>
                <a:ext cx="519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信道容量提高：</a:t>
                </a:r>
              </a:p>
            </p:txBody>
          </p:sp>
          <p:graphicFrame>
            <p:nvGraphicFramePr>
              <p:cNvPr id="174098" name="Object 18"/>
              <p:cNvGraphicFramePr>
                <a:graphicFrameLocks noChangeAspect="1"/>
              </p:cNvGraphicFramePr>
              <p:nvPr/>
            </p:nvGraphicFramePr>
            <p:xfrm>
              <a:off x="1596" y="75"/>
              <a:ext cx="1773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8522" r:id="rId11" imgW="1356545" imgH="177492" progId="Equation.DSMT4">
                      <p:embed/>
                    </p:oleObj>
                  </mc:Choice>
                  <mc:Fallback>
                    <p:oleObj r:id="rId11" imgW="1356545" imgH="177492" progId="Equation.DSMT4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6" y="75"/>
                            <a:ext cx="1773" cy="23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099" name="Rectangle 19"/>
              <p:cNvSpPr>
                <a:spLocks noChangeArrowheads="1"/>
              </p:cNvSpPr>
              <p:nvPr/>
            </p:nvSpPr>
            <p:spPr bwMode="auto">
              <a:xfrm>
                <a:off x="3380" y="0"/>
                <a:ext cx="130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倍。</a:t>
                </a:r>
              </a:p>
            </p:txBody>
          </p:sp>
        </p:grpSp>
        <p:grpSp>
          <p:nvGrpSpPr>
            <p:cNvPr id="174101" name="Group 21"/>
            <p:cNvGrpSpPr>
              <a:grpSpLocks/>
            </p:cNvGrpSpPr>
            <p:nvPr/>
          </p:nvGrpSpPr>
          <p:grpSpPr bwMode="auto">
            <a:xfrm>
              <a:off x="23" y="0"/>
              <a:ext cx="5313" cy="330"/>
              <a:chOff x="0" y="0"/>
              <a:chExt cx="5313" cy="330"/>
            </a:xfrm>
          </p:grpSpPr>
          <p:sp>
            <p:nvSpPr>
              <p:cNvPr id="174102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31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相比于初始条件，即：带宽            </a:t>
                </a:r>
                <a:r>
                  <a:rPr lang="zh-CN" sz="2800" b="1" dirty="0" smtClean="0">
                    <a:latin typeface="Century Schoolbook" pitchFamily="18" charset="0"/>
                    <a:ea typeface="+mj-ea"/>
                  </a:rPr>
                  <a:t>，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信噪比为</a:t>
                </a:r>
              </a:p>
            </p:txBody>
          </p:sp>
          <p:graphicFrame>
            <p:nvGraphicFramePr>
              <p:cNvPr id="174103" name="Object 23"/>
              <p:cNvGraphicFramePr>
                <a:graphicFrameLocks noChangeAspect="1"/>
              </p:cNvGraphicFramePr>
              <p:nvPr/>
            </p:nvGraphicFramePr>
            <p:xfrm>
              <a:off x="2761" y="51"/>
              <a:ext cx="7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8523" r:id="rId13" imgW="583188" imgH="177492" progId="Equation.DSMT4">
                      <p:embed/>
                    </p:oleObj>
                  </mc:Choice>
                  <mc:Fallback>
                    <p:oleObj r:id="rId13" imgW="583188" imgH="177492" progId="Equation.DSMT4">
                      <p:embed/>
                      <p:pic>
                        <p:nvPicPr>
                          <p:cNvPr id="0" name="Picture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1" y="51"/>
                            <a:ext cx="788" cy="24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04" name="Object 24"/>
              <p:cNvGraphicFramePr>
                <a:graphicFrameLocks noChangeAspect="1"/>
              </p:cNvGraphicFramePr>
              <p:nvPr/>
            </p:nvGraphicFramePr>
            <p:xfrm>
              <a:off x="4657" y="35"/>
              <a:ext cx="56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8524" r:id="rId14" imgW="418374" imgH="177492" progId="Equation.DSMT4">
                      <p:embed/>
                    </p:oleObj>
                  </mc:Choice>
                  <mc:Fallback>
                    <p:oleObj r:id="rId14" imgW="418374" imgH="177492" progId="Equation.DSMT4">
                      <p:embed/>
                      <p:pic>
                        <p:nvPicPr>
                          <p:cNvPr id="0" name="Picture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7" y="35"/>
                            <a:ext cx="564" cy="24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4106" name="Group 26"/>
          <p:cNvGrpSpPr>
            <a:grpSpLocks/>
          </p:cNvGrpSpPr>
          <p:nvPr/>
        </p:nvGrpSpPr>
        <p:grpSpPr bwMode="auto">
          <a:xfrm>
            <a:off x="263525" y="5424488"/>
            <a:ext cx="8412163" cy="887414"/>
            <a:chOff x="0" y="0"/>
            <a:chExt cx="5299" cy="559"/>
          </a:xfrm>
        </p:grpSpPr>
        <p:sp>
          <p:nvSpPr>
            <p:cNvPr id="174107" name="Rectangle 27"/>
            <p:cNvSpPr>
              <a:spLocks noChangeArrowheads="1"/>
            </p:cNvSpPr>
            <p:nvPr/>
          </p:nvSpPr>
          <p:spPr bwMode="auto">
            <a:xfrm>
              <a:off x="0" y="229"/>
              <a:ext cx="52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2. </a:t>
              </a:r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当倍数相同时</a:t>
              </a:r>
              <a:r>
                <a:rPr lang="zh-CN" alt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, </a:t>
              </a:r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增加带宽通常比提高信噪比更有效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。</a:t>
              </a:r>
            </a:p>
          </p:txBody>
        </p:sp>
        <p:sp>
          <p:nvSpPr>
            <p:cNvPr id="174108" name="AutoShape 28"/>
            <p:cNvSpPr>
              <a:spLocks noChangeArrowheads="1"/>
            </p:cNvSpPr>
            <p:nvPr/>
          </p:nvSpPr>
          <p:spPr bwMode="auto">
            <a:xfrm rot="5400000">
              <a:off x="1999" y="-147"/>
              <a:ext cx="201" cy="495"/>
            </a:xfrm>
            <a:prstGeom prst="rightArrow">
              <a:avLst>
                <a:gd name="adj1" fmla="val 50000"/>
                <a:gd name="adj2" fmla="val 55220"/>
              </a:avLst>
            </a:prstGeom>
            <a:ln>
              <a:headEnd/>
              <a:tailEnd/>
            </a:ln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7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417513" y="1492250"/>
            <a:ext cx="8413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3.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 </a:t>
            </a:r>
            <a:r>
              <a:rPr 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无噪连续信道的信道容量为无穷大</a:t>
            </a:r>
            <a:r>
              <a:rPr lang="zh-CN" sz="2800" b="1" dirty="0">
                <a:latin typeface="Century Schoolbook" pitchFamily="18" charset="0"/>
                <a:ea typeface="+mj-ea"/>
              </a:rPr>
              <a:t>。</a:t>
            </a: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68236"/>
              </p:ext>
            </p:extLst>
          </p:nvPr>
        </p:nvGraphicFramePr>
        <p:xfrm>
          <a:off x="2921000" y="550863"/>
          <a:ext cx="47561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54" r:id="rId3" imgW="2297703" imgH="444307" progId="Equation.DSMT4">
                  <p:embed/>
                </p:oleObj>
              </mc:Choice>
              <mc:Fallback>
                <p:oleObj r:id="rId3" imgW="2297703" imgH="444307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50863"/>
                        <a:ext cx="4756150" cy="920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98525" y="677863"/>
            <a:ext cx="2393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香农公式：</a:t>
            </a: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0" y="1460500"/>
            <a:ext cx="9144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1047750" y="1976438"/>
            <a:ext cx="4543425" cy="550862"/>
            <a:chOff x="0" y="0"/>
            <a:chExt cx="2862" cy="347"/>
          </a:xfrm>
        </p:grpSpPr>
        <p:grpSp>
          <p:nvGrpSpPr>
            <p:cNvPr id="175111" name="Group 7"/>
            <p:cNvGrpSpPr>
              <a:grpSpLocks/>
            </p:cNvGrpSpPr>
            <p:nvPr/>
          </p:nvGrpSpPr>
          <p:grpSpPr bwMode="auto">
            <a:xfrm>
              <a:off x="0" y="0"/>
              <a:ext cx="2209" cy="347"/>
              <a:chOff x="0" y="0"/>
              <a:chExt cx="2209" cy="347"/>
            </a:xfrm>
          </p:grpSpPr>
          <p:graphicFrame>
            <p:nvGraphicFramePr>
              <p:cNvPr id="175112" name="Object 8"/>
              <p:cNvGraphicFramePr>
                <a:graphicFrameLocks noChangeAspect="1"/>
              </p:cNvGraphicFramePr>
              <p:nvPr/>
            </p:nvGraphicFramePr>
            <p:xfrm>
              <a:off x="693" y="59"/>
              <a:ext cx="118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655" r:id="rId5" imgW="939800" imgH="228600" progId="Equation.DSMT4">
                      <p:embed/>
                    </p:oleObj>
                  </mc:Choice>
                  <mc:Fallback>
                    <p:oleObj r:id="rId5" imgW="939800" imgH="228600" progId="Equation.DSMT4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3" y="59"/>
                            <a:ext cx="1187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113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0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Century Schoolbook" pitchFamily="18" charset="0"/>
                    <a:ea typeface="+mj-ea"/>
                  </a:rPr>
                  <a:t>原因：</a:t>
                </a:r>
              </a:p>
            </p:txBody>
          </p:sp>
        </p:grpSp>
        <p:grpSp>
          <p:nvGrpSpPr>
            <p:cNvPr id="175114" name="Group 10"/>
            <p:cNvGrpSpPr>
              <a:grpSpLocks/>
            </p:cNvGrpSpPr>
            <p:nvPr/>
          </p:nvGrpSpPr>
          <p:grpSpPr bwMode="auto">
            <a:xfrm>
              <a:off x="1971" y="54"/>
              <a:ext cx="891" cy="288"/>
              <a:chOff x="0" y="0"/>
              <a:chExt cx="891" cy="288"/>
            </a:xfrm>
          </p:grpSpPr>
          <p:graphicFrame>
            <p:nvGraphicFramePr>
              <p:cNvPr id="175115" name="Object 11"/>
              <p:cNvGraphicFramePr>
                <a:graphicFrameLocks noChangeAspect="1"/>
              </p:cNvGraphicFramePr>
              <p:nvPr/>
            </p:nvGraphicFramePr>
            <p:xfrm>
              <a:off x="300" y="0"/>
              <a:ext cx="59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656" r:id="rId7" imgW="469900" imgH="228600" progId="Equation.DSMT4">
                      <p:embed/>
                    </p:oleObj>
                  </mc:Choice>
                  <mc:Fallback>
                    <p:oleObj r:id="rId7" imgW="469900" imgH="228600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" y="0"/>
                            <a:ext cx="591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116" name="AutoShape 12"/>
              <p:cNvSpPr>
                <a:spLocks noChangeArrowheads="1"/>
              </p:cNvSpPr>
              <p:nvPr/>
            </p:nvSpPr>
            <p:spPr bwMode="auto">
              <a:xfrm>
                <a:off x="0" y="94"/>
                <a:ext cx="201" cy="91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solidFill>
                <a:schemeClr val="accent1"/>
              </a:solidFill>
              <a:ln w="25400" cmpd="sng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</p:grp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457200" y="2586038"/>
            <a:ext cx="9645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  <a:latin typeface="Century Schoolbook" pitchFamily="18" charset="0"/>
                <a:ea typeface="+mj-ea"/>
              </a:rPr>
              <a:t>4.  </a:t>
            </a:r>
            <a:r>
              <a:rPr lang="zh-CN" sz="2800" b="1">
                <a:solidFill>
                  <a:srgbClr val="FF0000"/>
                </a:solidFill>
                <a:latin typeface="Century Schoolbook" pitchFamily="18" charset="0"/>
                <a:ea typeface="+mj-ea"/>
              </a:rPr>
              <a:t>当增加信道带宽时，并不能使信道容量无限增加</a:t>
            </a:r>
            <a:r>
              <a:rPr lang="zh-CN" sz="2800" b="1">
                <a:latin typeface="Century Schoolbook" pitchFamily="18" charset="0"/>
                <a:ea typeface="+mj-ea"/>
              </a:rPr>
              <a:t>。</a:t>
            </a:r>
          </a:p>
        </p:txBody>
      </p:sp>
      <p:grpSp>
        <p:nvGrpSpPr>
          <p:cNvPr id="175118" name="Group 14"/>
          <p:cNvGrpSpPr>
            <a:grpSpLocks/>
          </p:cNvGrpSpPr>
          <p:nvPr/>
        </p:nvGrpSpPr>
        <p:grpSpPr bwMode="auto">
          <a:xfrm>
            <a:off x="417513" y="3079750"/>
            <a:ext cx="4410075" cy="889000"/>
            <a:chOff x="0" y="0"/>
            <a:chExt cx="2778" cy="560"/>
          </a:xfrm>
        </p:grpSpPr>
        <p:graphicFrame>
          <p:nvGraphicFramePr>
            <p:cNvPr id="175119" name="Object 15"/>
            <p:cNvGraphicFramePr>
              <a:graphicFrameLocks noChangeAspect="1"/>
            </p:cNvGraphicFramePr>
            <p:nvPr/>
          </p:nvGraphicFramePr>
          <p:xfrm>
            <a:off x="427" y="0"/>
            <a:ext cx="2351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57" r:id="rId9" imgW="1866090" imgH="444307" progId="Equation.DSMT4">
                    <p:embed/>
                  </p:oleObj>
                </mc:Choice>
                <mc:Fallback>
                  <p:oleObj r:id="rId9" imgW="1866090" imgH="444307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0"/>
                          <a:ext cx="2351" cy="5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20" name="Rectangle 16"/>
            <p:cNvSpPr>
              <a:spLocks noChangeArrowheads="1"/>
            </p:cNvSpPr>
            <p:nvPr/>
          </p:nvSpPr>
          <p:spPr bwMode="auto">
            <a:xfrm>
              <a:off x="0" y="80"/>
              <a:ext cx="15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证：</a:t>
              </a:r>
            </a:p>
          </p:txBody>
        </p:sp>
      </p:grpSp>
      <p:grpSp>
        <p:nvGrpSpPr>
          <p:cNvPr id="175121" name="Group 17"/>
          <p:cNvGrpSpPr>
            <a:grpSpLocks/>
          </p:cNvGrpSpPr>
          <p:nvPr/>
        </p:nvGrpSpPr>
        <p:grpSpPr bwMode="auto">
          <a:xfrm>
            <a:off x="4986338" y="3113088"/>
            <a:ext cx="1682750" cy="887412"/>
            <a:chOff x="0" y="0"/>
            <a:chExt cx="1060" cy="559"/>
          </a:xfrm>
        </p:grpSpPr>
        <p:graphicFrame>
          <p:nvGraphicFramePr>
            <p:cNvPr id="175122" name="Object 18"/>
            <p:cNvGraphicFramePr>
              <a:graphicFrameLocks noChangeAspect="1"/>
            </p:cNvGraphicFramePr>
            <p:nvPr/>
          </p:nvGraphicFramePr>
          <p:xfrm>
            <a:off x="291" y="0"/>
            <a:ext cx="769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58" r:id="rId11" imgW="609336" imgH="444307" progId="Equation.DSMT4">
                    <p:embed/>
                  </p:oleObj>
                </mc:Choice>
                <mc:Fallback>
                  <p:oleObj r:id="rId11" imgW="609336" imgH="444307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" y="0"/>
                          <a:ext cx="769" cy="55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23" name="Rectangle 19"/>
            <p:cNvSpPr>
              <a:spLocks noChangeArrowheads="1"/>
            </p:cNvSpPr>
            <p:nvPr/>
          </p:nvSpPr>
          <p:spPr bwMode="auto">
            <a:xfrm>
              <a:off x="0" y="76"/>
              <a:ext cx="10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令</a:t>
              </a:r>
            </a:p>
          </p:txBody>
        </p:sp>
      </p:grpSp>
      <p:graphicFrame>
        <p:nvGraphicFramePr>
          <p:cNvPr id="1751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62460"/>
              </p:ext>
            </p:extLst>
          </p:nvPr>
        </p:nvGraphicFramePr>
        <p:xfrm>
          <a:off x="4994275" y="3911600"/>
          <a:ext cx="28146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59" r:id="rId13" imgW="1409700" imgH="457200" progId="Equation.DSMT4">
                  <p:embed/>
                </p:oleObj>
              </mc:Choice>
              <mc:Fallback>
                <p:oleObj r:id="rId13" imgW="1409700" imgH="4572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3911600"/>
                        <a:ext cx="2814638" cy="91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25" name="Group 21"/>
          <p:cNvGrpSpPr>
            <a:grpSpLocks/>
          </p:cNvGrpSpPr>
          <p:nvPr/>
        </p:nvGrpSpPr>
        <p:grpSpPr bwMode="auto">
          <a:xfrm>
            <a:off x="131763" y="4706938"/>
            <a:ext cx="3873500" cy="954088"/>
            <a:chOff x="0" y="0"/>
            <a:chExt cx="2440" cy="601"/>
          </a:xfrm>
        </p:grpSpPr>
        <p:sp>
          <p:nvSpPr>
            <p:cNvPr id="17512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173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根据高数</a:t>
              </a:r>
            </a:p>
            <a:p>
              <a:r>
                <a:rPr lang="zh-CN" sz="2800" b="1">
                  <a:latin typeface="Century Schoolbook" pitchFamily="18" charset="0"/>
                  <a:ea typeface="+mj-ea"/>
                </a:rPr>
                <a:t>中的知识，</a:t>
              </a:r>
            </a:p>
          </p:txBody>
        </p:sp>
        <p:graphicFrame>
          <p:nvGraphicFramePr>
            <p:cNvPr id="175127" name="Object 23"/>
            <p:cNvGraphicFramePr>
              <a:graphicFrameLocks noChangeAspect="1"/>
            </p:cNvGraphicFramePr>
            <p:nvPr/>
          </p:nvGraphicFramePr>
          <p:xfrm>
            <a:off x="1159" y="31"/>
            <a:ext cx="1281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60" r:id="rId15" imgW="1015559" imgH="393529" progId="Equation.DSMT4">
                    <p:embed/>
                  </p:oleObj>
                </mc:Choice>
                <mc:Fallback>
                  <p:oleObj r:id="rId15" imgW="1015559" imgH="393529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31"/>
                          <a:ext cx="1281" cy="49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232575"/>
              </p:ext>
            </p:extLst>
          </p:nvPr>
        </p:nvGraphicFramePr>
        <p:xfrm>
          <a:off x="2855913" y="5514975"/>
          <a:ext cx="2767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661" r:id="rId17" imgW="1383699" imgH="444307" progId="Equation.DSMT4">
                  <p:embed/>
                </p:oleObj>
              </mc:Choice>
              <mc:Fallback>
                <p:oleObj r:id="rId17" imgW="1383699" imgH="444307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5514975"/>
                        <a:ext cx="2767012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29" name="Group 25"/>
          <p:cNvGrpSpPr>
            <a:grpSpLocks/>
          </p:cNvGrpSpPr>
          <p:nvPr/>
        </p:nvGrpSpPr>
        <p:grpSpPr bwMode="auto">
          <a:xfrm>
            <a:off x="6780213" y="3127375"/>
            <a:ext cx="1924050" cy="887413"/>
            <a:chOff x="0" y="0"/>
            <a:chExt cx="1212" cy="559"/>
          </a:xfrm>
        </p:grpSpPr>
        <p:graphicFrame>
          <p:nvGraphicFramePr>
            <p:cNvPr id="175130" name="Object 26"/>
            <p:cNvGraphicFramePr>
              <a:graphicFrameLocks noChangeAspect="1"/>
            </p:cNvGraphicFramePr>
            <p:nvPr/>
          </p:nvGraphicFramePr>
          <p:xfrm>
            <a:off x="301" y="0"/>
            <a:ext cx="911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62" r:id="rId19" imgW="723586" imgH="444307" progId="Equation.DSMT4">
                    <p:embed/>
                  </p:oleObj>
                </mc:Choice>
                <mc:Fallback>
                  <p:oleObj r:id="rId19" imgW="723586" imgH="444307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" y="0"/>
                          <a:ext cx="911" cy="55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31" name="AutoShape 27"/>
            <p:cNvSpPr>
              <a:spLocks noChangeArrowheads="1"/>
            </p:cNvSpPr>
            <p:nvPr/>
          </p:nvSpPr>
          <p:spPr bwMode="auto">
            <a:xfrm>
              <a:off x="0" y="215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75132" name="Group 28"/>
          <p:cNvGrpSpPr>
            <a:grpSpLocks/>
          </p:cNvGrpSpPr>
          <p:nvPr/>
        </p:nvGrpSpPr>
        <p:grpSpPr bwMode="auto">
          <a:xfrm>
            <a:off x="635000" y="3924300"/>
            <a:ext cx="4383088" cy="889000"/>
            <a:chOff x="0" y="0"/>
            <a:chExt cx="2761" cy="560"/>
          </a:xfrm>
        </p:grpSpPr>
        <p:graphicFrame>
          <p:nvGraphicFramePr>
            <p:cNvPr id="175133" name="Object 29"/>
            <p:cNvGraphicFramePr>
              <a:graphicFrameLocks noChangeAspect="1"/>
            </p:cNvGraphicFramePr>
            <p:nvPr/>
          </p:nvGraphicFramePr>
          <p:xfrm>
            <a:off x="256" y="0"/>
            <a:ext cx="2505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63" r:id="rId21" imgW="1993035" imgH="444307" progId="Equation.DSMT4">
                    <p:embed/>
                  </p:oleObj>
                </mc:Choice>
                <mc:Fallback>
                  <p:oleObj r:id="rId21" imgW="1993035" imgH="444307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0"/>
                          <a:ext cx="2505" cy="5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34" name="AutoShape 30"/>
            <p:cNvSpPr>
              <a:spLocks noChangeArrowheads="1"/>
            </p:cNvSpPr>
            <p:nvPr/>
          </p:nvSpPr>
          <p:spPr bwMode="auto">
            <a:xfrm>
              <a:off x="0" y="218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grpSp>
        <p:nvGrpSpPr>
          <p:cNvPr id="175135" name="Group 31"/>
          <p:cNvGrpSpPr>
            <a:grpSpLocks/>
          </p:cNvGrpSpPr>
          <p:nvPr/>
        </p:nvGrpSpPr>
        <p:grpSpPr bwMode="auto">
          <a:xfrm>
            <a:off x="4279900" y="4725988"/>
            <a:ext cx="4670425" cy="914400"/>
            <a:chOff x="0" y="0"/>
            <a:chExt cx="2942" cy="576"/>
          </a:xfrm>
        </p:grpSpPr>
        <p:graphicFrame>
          <p:nvGraphicFramePr>
            <p:cNvPr id="175136" name="Object 32"/>
            <p:cNvGraphicFramePr>
              <a:graphicFrameLocks noChangeAspect="1"/>
            </p:cNvGraphicFramePr>
            <p:nvPr/>
          </p:nvGraphicFramePr>
          <p:xfrm>
            <a:off x="258" y="0"/>
            <a:ext cx="268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64" r:id="rId23" imgW="2133600" imgH="457200" progId="Equation.DSMT4">
                    <p:embed/>
                  </p:oleObj>
                </mc:Choice>
                <mc:Fallback>
                  <p:oleObj r:id="rId23" imgW="2133600" imgH="4572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" y="0"/>
                          <a:ext cx="2684" cy="57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37" name="AutoShape 33"/>
            <p:cNvSpPr>
              <a:spLocks noChangeArrowheads="1"/>
            </p:cNvSpPr>
            <p:nvPr/>
          </p:nvSpPr>
          <p:spPr bwMode="auto">
            <a:xfrm>
              <a:off x="0" y="249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885825" y="5567363"/>
            <a:ext cx="612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信道容量随信道带宽的变化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725973"/>
              </p:ext>
            </p:extLst>
          </p:nvPr>
        </p:nvGraphicFramePr>
        <p:xfrm>
          <a:off x="971600" y="620688"/>
          <a:ext cx="264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26" r:id="rId3" imgW="1320227" imgH="444307" progId="Equation.DSMT4">
                  <p:embed/>
                </p:oleObj>
              </mc:Choice>
              <mc:Fallback>
                <p:oleObj r:id="rId3" imgW="1320227" imgH="444307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20688"/>
                        <a:ext cx="2641600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132" name="Picture 4" descr="Channel_capacity_changing_with_bandwidt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556792"/>
            <a:ext cx="5338022" cy="400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5024438" y="1847850"/>
          <a:ext cx="377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427" r:id="rId6" imgW="2031118" imgH="444307" progId="Equation.DSMT4">
                  <p:embed/>
                </p:oleObj>
              </mc:Choice>
              <mc:Fallback>
                <p:oleObj r:id="rId6" imgW="2031118" imgH="444307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1847850"/>
                        <a:ext cx="3771900" cy="825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354013" y="1831688"/>
            <a:ext cx="8538467" cy="73866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sz="2800" b="1" dirty="0">
                <a:latin typeface="Century Schoolbook" pitchFamily="18" charset="0"/>
                <a:ea typeface="+mj-ea"/>
              </a:rPr>
              <a:t>设传输时间为    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, </a:t>
            </a:r>
            <a:r>
              <a:rPr lang="zh-CN" sz="2800" b="1" dirty="0">
                <a:latin typeface="Century Schoolbook" pitchFamily="18" charset="0"/>
                <a:ea typeface="+mj-ea"/>
              </a:rPr>
              <a:t>则总信息量                                   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 </a:t>
            </a:r>
            <a:r>
              <a:rPr lang="zh-CN" sz="2800" b="1" dirty="0">
                <a:latin typeface="Century Schoolbook" pitchFamily="18" charset="0"/>
                <a:ea typeface="+mj-ea"/>
              </a:rPr>
              <a:t>。  </a:t>
            </a:r>
          </a:p>
        </p:txBody>
      </p:sp>
      <p:graphicFrame>
        <p:nvGraphicFramePr>
          <p:cNvPr id="177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34159"/>
              </p:ext>
            </p:extLst>
          </p:nvPr>
        </p:nvGraphicFramePr>
        <p:xfrm>
          <a:off x="2595563" y="2032000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702" r:id="rId3" imgW="152202" imgH="164885" progId="Equation.DSMT4">
                  <p:embed/>
                </p:oleObj>
              </mc:Choice>
              <mc:Fallback>
                <p:oleObj r:id="rId3" imgW="152202" imgH="164885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032000"/>
                        <a:ext cx="334962" cy="361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36133"/>
              </p:ext>
            </p:extLst>
          </p:nvPr>
        </p:nvGraphicFramePr>
        <p:xfrm>
          <a:off x="4955802" y="1812925"/>
          <a:ext cx="35766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703" r:id="rId5" imgW="1789923" imgH="444307" progId="Equation.DSMT4">
                  <p:embed/>
                </p:oleObj>
              </mc:Choice>
              <mc:Fallback>
                <p:oleObj r:id="rId5" imgW="1789923" imgH="444307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5802" y="1812925"/>
                        <a:ext cx="3576638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157" name="Group 5"/>
          <p:cNvGrpSpPr>
            <a:grpSpLocks/>
          </p:cNvGrpSpPr>
          <p:nvPr/>
        </p:nvGrpSpPr>
        <p:grpSpPr bwMode="auto">
          <a:xfrm>
            <a:off x="417513" y="2660650"/>
            <a:ext cx="8726488" cy="3381376"/>
            <a:chOff x="0" y="0"/>
            <a:chExt cx="5497" cy="2130"/>
          </a:xfrm>
        </p:grpSpPr>
        <p:grpSp>
          <p:nvGrpSpPr>
            <p:cNvPr id="177158" name="Group 6"/>
            <p:cNvGrpSpPr>
              <a:grpSpLocks/>
            </p:cNvGrpSpPr>
            <p:nvPr/>
          </p:nvGrpSpPr>
          <p:grpSpPr bwMode="auto">
            <a:xfrm>
              <a:off x="0" y="0"/>
              <a:ext cx="5339" cy="710"/>
              <a:chOff x="0" y="0"/>
              <a:chExt cx="5339" cy="710"/>
            </a:xfrm>
          </p:grpSpPr>
          <p:sp>
            <p:nvSpPr>
              <p:cNvPr id="17715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339" cy="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Tx/>
                  <a:buAutoNum type="arabicPeriod" startAt="5"/>
                </a:pPr>
                <a:r>
                  <a:rPr lang="zh-CN" sz="2800" b="1" dirty="0">
                    <a:solidFill>
                      <a:srgbClr val="FF0000"/>
                    </a:solidFill>
                    <a:latin typeface="Century Schoolbook" pitchFamily="18" charset="0"/>
                    <a:ea typeface="+mj-ea"/>
                  </a:rPr>
                  <a:t>当所需要传输的总信息量一定时，则带宽    、传输</a:t>
                </a:r>
              </a:p>
              <a:p>
                <a:pPr marL="342900" indent="-342900">
                  <a:lnSpc>
                    <a:spcPct val="120000"/>
                  </a:lnSpc>
                </a:pPr>
                <a:r>
                  <a:rPr lang="zh-CN" sz="2800" b="1" dirty="0">
                    <a:solidFill>
                      <a:srgbClr val="FF0000"/>
                    </a:solidFill>
                    <a:latin typeface="Century Schoolbook" pitchFamily="18" charset="0"/>
                    <a:ea typeface="+mj-ea"/>
                  </a:rPr>
                  <a:t>  时间   、信噪比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          </a:t>
                </a:r>
                <a:r>
                  <a:rPr lang="zh-CN" sz="2800" b="1" dirty="0">
                    <a:solidFill>
                      <a:srgbClr val="FF0000"/>
                    </a:solidFill>
                    <a:latin typeface="Century Schoolbook" pitchFamily="18" charset="0"/>
                    <a:ea typeface="+mj-ea"/>
                  </a:rPr>
                  <a:t>三者可进行相互转换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。     </a:t>
                </a:r>
              </a:p>
            </p:txBody>
          </p:sp>
          <p:graphicFrame>
            <p:nvGraphicFramePr>
              <p:cNvPr id="177160" name="Object 8"/>
              <p:cNvGraphicFramePr>
                <a:graphicFrameLocks noChangeAspect="1"/>
              </p:cNvGraphicFramePr>
              <p:nvPr/>
            </p:nvGraphicFramePr>
            <p:xfrm>
              <a:off x="4353" y="106"/>
              <a:ext cx="25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704" r:id="rId7" imgW="202848" imgH="177492" progId="Equation.DSMT4">
                      <p:embed/>
                    </p:oleObj>
                  </mc:Choice>
                  <mc:Fallback>
                    <p:oleObj r:id="rId7" imgW="202848" imgH="177492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3" y="106"/>
                            <a:ext cx="256" cy="22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61" name="Object 9"/>
              <p:cNvGraphicFramePr>
                <a:graphicFrameLocks noChangeAspect="1"/>
              </p:cNvGraphicFramePr>
              <p:nvPr/>
            </p:nvGraphicFramePr>
            <p:xfrm>
              <a:off x="597" y="429"/>
              <a:ext cx="193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705" r:id="rId9" imgW="152202" imgH="164885" progId="Equation.DSMT4">
                      <p:embed/>
                    </p:oleObj>
                  </mc:Choice>
                  <mc:Fallback>
                    <p:oleObj r:id="rId9" imgW="152202" imgH="164885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" y="429"/>
                            <a:ext cx="193" cy="20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62" name="Object 10"/>
              <p:cNvGraphicFramePr>
                <a:graphicFrameLocks noChangeAspect="1"/>
              </p:cNvGraphicFramePr>
              <p:nvPr/>
            </p:nvGraphicFramePr>
            <p:xfrm>
              <a:off x="1662" y="397"/>
              <a:ext cx="61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706" r:id="rId10" imgW="482391" imgH="228501" progId="Equation.DSMT4">
                      <p:embed/>
                    </p:oleObj>
                  </mc:Choice>
                  <mc:Fallback>
                    <p:oleObj r:id="rId10" imgW="482391" imgH="228501" progId="Equation.DSMT4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2" y="397"/>
                            <a:ext cx="610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7163" name="Group 11"/>
            <p:cNvGrpSpPr>
              <a:grpSpLocks/>
            </p:cNvGrpSpPr>
            <p:nvPr/>
          </p:nvGrpSpPr>
          <p:grpSpPr bwMode="auto">
            <a:xfrm>
              <a:off x="0" y="769"/>
              <a:ext cx="5497" cy="1361"/>
              <a:chOff x="0" y="0"/>
              <a:chExt cx="5497" cy="1361"/>
            </a:xfrm>
          </p:grpSpPr>
          <p:sp>
            <p:nvSpPr>
              <p:cNvPr id="177164" name="Rectangle 12"/>
              <p:cNvSpPr>
                <a:spLocks noChangeArrowheads="1"/>
              </p:cNvSpPr>
              <p:nvPr/>
            </p:nvSpPr>
            <p:spPr bwMode="auto">
              <a:xfrm>
                <a:off x="17" y="0"/>
                <a:ext cx="5480" cy="1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Tx/>
                  <a:buAutoNum type="arabicParenBoth"/>
                </a:pPr>
                <a:r>
                  <a:rPr lang="zh-CN" sz="2800" b="1" dirty="0">
                    <a:latin typeface="Century Schoolbook" pitchFamily="18" charset="0"/>
                    <a:ea typeface="+mj-ea"/>
                  </a:rPr>
                  <a:t>若传输时间    固定，则可通过扩展信道的带宽   来</a:t>
                </a:r>
              </a:p>
              <a:p>
                <a:pPr marL="342900" indent="-342900">
                  <a:lnSpc>
                    <a:spcPct val="120000"/>
                  </a:lnSpc>
                </a:pPr>
                <a:r>
                  <a:rPr lang="zh-CN" sz="2800" b="1" dirty="0">
                    <a:latin typeface="Century Schoolbook" pitchFamily="18" charset="0"/>
                    <a:ea typeface="+mj-ea"/>
                  </a:rPr>
                  <a:t>降低对信噪比          的要求；或者，通过提高信噪比</a:t>
                </a:r>
              </a:p>
              <a:p>
                <a:pPr marL="342900" indent="-342900">
                  <a:lnSpc>
                    <a:spcPct val="120000"/>
                  </a:lnSpc>
                </a:pPr>
                <a:r>
                  <a:rPr lang="zh-CN" sz="2800" b="1" dirty="0">
                    <a:latin typeface="Century Schoolbook" pitchFamily="18" charset="0"/>
                    <a:ea typeface="+mj-ea"/>
                  </a:rPr>
                  <a:t>         实现在窄带信道上进行传输（即：可降低 对    </a:t>
                </a:r>
              </a:p>
              <a:p>
                <a:pPr marL="342900" indent="-342900">
                  <a:lnSpc>
                    <a:spcPct val="120000"/>
                  </a:lnSpc>
                </a:pPr>
                <a:r>
                  <a:rPr lang="zh-CN" sz="2800" b="1" dirty="0">
                    <a:latin typeface="Century Schoolbook" pitchFamily="18" charset="0"/>
                    <a:ea typeface="+mj-ea"/>
                  </a:rPr>
                  <a:t>的要求）。</a:t>
                </a:r>
              </a:p>
            </p:txBody>
          </p:sp>
          <p:graphicFrame>
            <p:nvGraphicFramePr>
              <p:cNvPr id="177165" name="Object 13"/>
              <p:cNvGraphicFramePr>
                <a:graphicFrameLocks noChangeAspect="1"/>
              </p:cNvGraphicFramePr>
              <p:nvPr/>
            </p:nvGraphicFramePr>
            <p:xfrm>
              <a:off x="4856" y="122"/>
              <a:ext cx="25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707" r:id="rId12" imgW="202848" imgH="177492" progId="Equation.DSMT4">
                      <p:embed/>
                    </p:oleObj>
                  </mc:Choice>
                  <mc:Fallback>
                    <p:oleObj r:id="rId12" imgW="202848" imgH="177492" progId="Equation.DSMT4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6" y="122"/>
                            <a:ext cx="256" cy="22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66" name="Object 14"/>
              <p:cNvGraphicFramePr>
                <a:graphicFrameLocks noChangeAspect="1"/>
              </p:cNvGraphicFramePr>
              <p:nvPr/>
            </p:nvGraphicFramePr>
            <p:xfrm>
              <a:off x="1517" y="109"/>
              <a:ext cx="193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708" r:id="rId13" imgW="152202" imgH="164885" progId="Equation.DSMT4">
                      <p:embed/>
                    </p:oleObj>
                  </mc:Choice>
                  <mc:Fallback>
                    <p:oleObj r:id="rId13" imgW="152202" imgH="164885" progId="Equation.DSMT4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7" y="109"/>
                            <a:ext cx="193" cy="20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67" name="Object 15"/>
              <p:cNvGraphicFramePr>
                <a:graphicFrameLocks noChangeAspect="1"/>
              </p:cNvGraphicFramePr>
              <p:nvPr/>
            </p:nvGraphicFramePr>
            <p:xfrm>
              <a:off x="1399" y="397"/>
              <a:ext cx="61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709" r:id="rId14" imgW="482391" imgH="228501" progId="Equation.DSMT4">
                      <p:embed/>
                    </p:oleObj>
                  </mc:Choice>
                  <mc:Fallback>
                    <p:oleObj r:id="rId14" imgW="482391" imgH="228501" progId="Equation.DSMT4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9" y="397"/>
                            <a:ext cx="610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68" name="Object 16"/>
              <p:cNvGraphicFramePr>
                <a:graphicFrameLocks noChangeAspect="1"/>
              </p:cNvGraphicFramePr>
              <p:nvPr/>
            </p:nvGraphicFramePr>
            <p:xfrm>
              <a:off x="4946" y="755"/>
              <a:ext cx="25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710" r:id="rId15" imgW="202848" imgH="177492" progId="Equation.DSMT4">
                      <p:embed/>
                    </p:oleObj>
                  </mc:Choice>
                  <mc:Fallback>
                    <p:oleObj r:id="rId15" imgW="202848" imgH="177492" progId="Equation.DSMT4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6" y="755"/>
                            <a:ext cx="256" cy="22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69" name="Object 17"/>
              <p:cNvGraphicFramePr>
                <a:graphicFrameLocks noChangeAspect="1"/>
              </p:cNvGraphicFramePr>
              <p:nvPr/>
            </p:nvGraphicFramePr>
            <p:xfrm>
              <a:off x="0" y="718"/>
              <a:ext cx="61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711" r:id="rId16" imgW="482391" imgH="228501" progId="Equation.DSMT4">
                      <p:embed/>
                    </p:oleObj>
                  </mc:Choice>
                  <mc:Fallback>
                    <p:oleObj r:id="rId16" imgW="482391" imgH="228501" progId="Equation.DSMT4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18"/>
                            <a:ext cx="610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71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40485"/>
              </p:ext>
            </p:extLst>
          </p:nvPr>
        </p:nvGraphicFramePr>
        <p:xfrm>
          <a:off x="2921000" y="652463"/>
          <a:ext cx="47561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712" r:id="rId17" imgW="2297703" imgH="444307" progId="Equation.DSMT4">
                  <p:embed/>
                </p:oleObj>
              </mc:Choice>
              <mc:Fallback>
                <p:oleObj r:id="rId17" imgW="2297703" imgH="444307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652463"/>
                        <a:ext cx="4756150" cy="920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898525" y="779463"/>
            <a:ext cx="2393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Century Schoolbook" pitchFamily="18" charset="0"/>
                <a:ea typeface="+mj-ea"/>
              </a:rPr>
              <a:t>香农公式：</a:t>
            </a:r>
          </a:p>
        </p:txBody>
      </p:sp>
      <p:sp>
        <p:nvSpPr>
          <p:cNvPr id="177172" name="Line 20"/>
          <p:cNvSpPr>
            <a:spLocks noChangeShapeType="1"/>
          </p:cNvSpPr>
          <p:nvPr/>
        </p:nvSpPr>
        <p:spPr bwMode="auto">
          <a:xfrm>
            <a:off x="0" y="1663700"/>
            <a:ext cx="9144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1" name="Group 3"/>
          <p:cNvGrpSpPr>
            <a:grpSpLocks/>
          </p:cNvGrpSpPr>
          <p:nvPr/>
        </p:nvGrpSpPr>
        <p:grpSpPr bwMode="auto">
          <a:xfrm>
            <a:off x="387350" y="668338"/>
            <a:ext cx="8648700" cy="2889251"/>
            <a:chOff x="0" y="0"/>
            <a:chExt cx="5448" cy="1820"/>
          </a:xfrm>
        </p:grpSpPr>
        <p:sp>
          <p:nvSpPr>
            <p:cNvPr id="13517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4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+mj-ea"/>
                  <a:ea typeface="+mj-ea"/>
                </a:rPr>
                <a:t>根据信道是否具有记忆特性，可将信道划分为：</a:t>
              </a:r>
            </a:p>
          </p:txBody>
        </p:sp>
        <p:grpSp>
          <p:nvGrpSpPr>
            <p:cNvPr id="135173" name="Group 5"/>
            <p:cNvGrpSpPr>
              <a:grpSpLocks/>
            </p:cNvGrpSpPr>
            <p:nvPr/>
          </p:nvGrpSpPr>
          <p:grpSpPr bwMode="auto">
            <a:xfrm>
              <a:off x="76" y="633"/>
              <a:ext cx="5372" cy="1187"/>
              <a:chOff x="0" y="0"/>
              <a:chExt cx="5372" cy="1187"/>
            </a:xfrm>
          </p:grpSpPr>
          <p:sp>
            <p:nvSpPr>
              <p:cNvPr id="135174" name="Rectangle 6"/>
              <p:cNvSpPr>
                <a:spLocks noChangeArrowheads="1"/>
              </p:cNvSpPr>
              <p:nvPr/>
            </p:nvSpPr>
            <p:spPr bwMode="auto">
              <a:xfrm>
                <a:off x="21" y="0"/>
                <a:ext cx="535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无记忆信道</a:t>
                </a:r>
                <a:r>
                  <a:rPr lang="zh-CN" sz="2800" b="1" dirty="0">
                    <a:latin typeface="+mj-ea"/>
                    <a:ea typeface="+mj-ea"/>
                  </a:rPr>
                  <a:t>：</a:t>
                </a:r>
              </a:p>
            </p:txBody>
          </p:sp>
          <p:sp>
            <p:nvSpPr>
              <p:cNvPr id="135175" name="Rectangle 7"/>
              <p:cNvSpPr>
                <a:spLocks noChangeArrowheads="1"/>
              </p:cNvSpPr>
              <p:nvPr/>
            </p:nvSpPr>
            <p:spPr bwMode="auto">
              <a:xfrm>
                <a:off x="21" y="857"/>
                <a:ext cx="535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有记忆信道</a:t>
                </a:r>
                <a:r>
                  <a:rPr lang="zh-CN" sz="2800" b="1" dirty="0">
                    <a:latin typeface="+mj-ea"/>
                    <a:ea typeface="+mj-ea"/>
                  </a:rPr>
                  <a:t>：</a:t>
                </a:r>
              </a:p>
            </p:txBody>
          </p:sp>
          <p:sp>
            <p:nvSpPr>
              <p:cNvPr id="135176" name="AutoShape 8"/>
              <p:cNvSpPr>
                <a:spLocks/>
              </p:cNvSpPr>
              <p:nvPr/>
            </p:nvSpPr>
            <p:spPr bwMode="auto">
              <a:xfrm>
                <a:off x="0" y="146"/>
                <a:ext cx="69" cy="856"/>
              </a:xfrm>
              <a:prstGeom prst="leftBrace">
                <a:avLst>
                  <a:gd name="adj1" fmla="val 103382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ea"/>
                  <a:ea typeface="+mj-ea"/>
                </a:endParaRPr>
              </a:p>
            </p:txBody>
          </p:sp>
        </p:grpSp>
        <p:sp>
          <p:nvSpPr>
            <p:cNvPr id="135177" name="Rectangle 9"/>
            <p:cNvSpPr>
              <a:spLocks noChangeArrowheads="1"/>
            </p:cNvSpPr>
            <p:nvPr/>
          </p:nvSpPr>
          <p:spPr bwMode="auto">
            <a:xfrm>
              <a:off x="1482" y="361"/>
              <a:ext cx="3966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+mj-ea"/>
                  <a:ea typeface="+mj-ea"/>
                </a:rPr>
                <a:t>信道在任意时刻的输出只取决于当前</a:t>
              </a:r>
            </a:p>
            <a:p>
              <a:r>
                <a:rPr lang="zh-CN" sz="2800" b="1" dirty="0">
                  <a:latin typeface="+mj-ea"/>
                  <a:ea typeface="+mj-ea"/>
                </a:rPr>
                <a:t>时刻的输入，而与之前和之后时刻的</a:t>
              </a:r>
            </a:p>
            <a:p>
              <a:r>
                <a:rPr lang="zh-CN" sz="2800" b="1" dirty="0">
                  <a:latin typeface="+mj-ea"/>
                  <a:ea typeface="+mj-ea"/>
                </a:rPr>
                <a:t>输入和输出都无关。</a:t>
              </a:r>
            </a:p>
          </p:txBody>
        </p:sp>
      </p:grp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2740025" y="2627313"/>
            <a:ext cx="62960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800" b="1" dirty="0">
                <a:latin typeface="+mj-ea"/>
                <a:ea typeface="+mj-ea"/>
              </a:rPr>
              <a:t>信道在某一时刻的输出不仅取决于当</a:t>
            </a:r>
          </a:p>
          <a:p>
            <a:r>
              <a:rPr lang="zh-CN" sz="2800" b="1" dirty="0">
                <a:latin typeface="+mj-ea"/>
                <a:ea typeface="+mj-ea"/>
              </a:rPr>
              <a:t>前时刻的输入，还与之前或之后时刻</a:t>
            </a:r>
          </a:p>
          <a:p>
            <a:r>
              <a:rPr lang="zh-CN" sz="2800" b="1" dirty="0">
                <a:latin typeface="+mj-ea"/>
                <a:ea typeface="+mj-ea"/>
              </a:rPr>
              <a:t>的输入或输出有关。</a:t>
            </a:r>
          </a:p>
        </p:txBody>
      </p:sp>
      <p:grpSp>
        <p:nvGrpSpPr>
          <p:cNvPr id="135179" name="Group 11"/>
          <p:cNvGrpSpPr>
            <a:grpSpLocks/>
          </p:cNvGrpSpPr>
          <p:nvPr/>
        </p:nvGrpSpPr>
        <p:grpSpPr bwMode="auto">
          <a:xfrm>
            <a:off x="387350" y="4313238"/>
            <a:ext cx="8648700" cy="1797051"/>
            <a:chOff x="0" y="0"/>
            <a:chExt cx="5448" cy="1132"/>
          </a:xfrm>
        </p:grpSpPr>
        <p:grpSp>
          <p:nvGrpSpPr>
            <p:cNvPr id="135180" name="Group 12"/>
            <p:cNvGrpSpPr>
              <a:grpSpLocks/>
            </p:cNvGrpSpPr>
            <p:nvPr/>
          </p:nvGrpSpPr>
          <p:grpSpPr bwMode="auto">
            <a:xfrm>
              <a:off x="76" y="369"/>
              <a:ext cx="5372" cy="755"/>
              <a:chOff x="0" y="0"/>
              <a:chExt cx="5372" cy="755"/>
            </a:xfrm>
          </p:grpSpPr>
          <p:sp>
            <p:nvSpPr>
              <p:cNvPr id="135181" name="Rectangle 13"/>
              <p:cNvSpPr>
                <a:spLocks noChangeArrowheads="1"/>
              </p:cNvSpPr>
              <p:nvPr/>
            </p:nvSpPr>
            <p:spPr bwMode="auto">
              <a:xfrm>
                <a:off x="21" y="0"/>
                <a:ext cx="535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平稳信道</a:t>
                </a:r>
                <a:r>
                  <a:rPr lang="zh-CN" sz="2800" b="1" dirty="0">
                    <a:latin typeface="+mj-ea"/>
                    <a:ea typeface="+mj-ea"/>
                  </a:rPr>
                  <a:t>：</a:t>
                </a:r>
              </a:p>
            </p:txBody>
          </p:sp>
          <p:sp>
            <p:nvSpPr>
              <p:cNvPr id="135182" name="Rectangle 14"/>
              <p:cNvSpPr>
                <a:spLocks noChangeArrowheads="1"/>
              </p:cNvSpPr>
              <p:nvPr/>
            </p:nvSpPr>
            <p:spPr bwMode="auto">
              <a:xfrm>
                <a:off x="21" y="425"/>
                <a:ext cx="535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solidFill>
                      <a:srgbClr val="0000FF"/>
                    </a:solidFill>
                    <a:latin typeface="+mj-ea"/>
                    <a:ea typeface="+mj-ea"/>
                  </a:rPr>
                  <a:t>非平稳信道</a:t>
                </a:r>
                <a:r>
                  <a:rPr lang="zh-CN" sz="2800" b="1" dirty="0">
                    <a:latin typeface="+mj-ea"/>
                    <a:ea typeface="+mj-ea"/>
                  </a:rPr>
                  <a:t>：</a:t>
                </a:r>
              </a:p>
            </p:txBody>
          </p:sp>
          <p:sp>
            <p:nvSpPr>
              <p:cNvPr id="135183" name="AutoShape 15"/>
              <p:cNvSpPr>
                <a:spLocks/>
              </p:cNvSpPr>
              <p:nvPr/>
            </p:nvSpPr>
            <p:spPr bwMode="auto">
              <a:xfrm>
                <a:off x="0" y="130"/>
                <a:ext cx="101" cy="484"/>
              </a:xfrm>
              <a:prstGeom prst="leftBrace">
                <a:avLst>
                  <a:gd name="adj1" fmla="val 39934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ea"/>
                  <a:ea typeface="+mj-ea"/>
                </a:endParaRPr>
              </a:p>
            </p:txBody>
          </p:sp>
        </p:grpSp>
        <p:grpSp>
          <p:nvGrpSpPr>
            <p:cNvPr id="135184" name="Group 16"/>
            <p:cNvGrpSpPr>
              <a:grpSpLocks/>
            </p:cNvGrpSpPr>
            <p:nvPr/>
          </p:nvGrpSpPr>
          <p:grpSpPr bwMode="auto">
            <a:xfrm>
              <a:off x="0" y="0"/>
              <a:ext cx="5448" cy="1132"/>
              <a:chOff x="0" y="0"/>
              <a:chExt cx="5448" cy="1132"/>
            </a:xfrm>
          </p:grpSpPr>
          <p:sp>
            <p:nvSpPr>
              <p:cNvPr id="135185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800" b="1" dirty="0">
                    <a:latin typeface="+mj-ea"/>
                    <a:ea typeface="+mj-ea"/>
                  </a:rPr>
                  <a:t>根据信道统计特性是否随时间变化，可将信道划分为：</a:t>
                </a:r>
              </a:p>
            </p:txBody>
          </p:sp>
          <p:grpSp>
            <p:nvGrpSpPr>
              <p:cNvPr id="135186" name="Group 18"/>
              <p:cNvGrpSpPr>
                <a:grpSpLocks/>
              </p:cNvGrpSpPr>
              <p:nvPr/>
            </p:nvGrpSpPr>
            <p:grpSpPr bwMode="auto">
              <a:xfrm>
                <a:off x="1482" y="369"/>
                <a:ext cx="3966" cy="763"/>
                <a:chOff x="0" y="0"/>
                <a:chExt cx="3966" cy="763"/>
              </a:xfrm>
            </p:grpSpPr>
            <p:sp>
              <p:nvSpPr>
                <p:cNvPr id="135187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6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sz="2800" b="1" dirty="0">
                      <a:latin typeface="+mj-ea"/>
                      <a:ea typeface="+mj-ea"/>
                    </a:rPr>
                    <a:t>信道的统计特性不随时间变化。</a:t>
                  </a:r>
                  <a:r>
                    <a:rPr lang="zh-CN" altLang="zh-CN" sz="2800" b="1" dirty="0">
                      <a:latin typeface="+mj-ea"/>
                      <a:ea typeface="+mj-ea"/>
                    </a:rPr>
                    <a:t>(</a:t>
                  </a:r>
                  <a:r>
                    <a:rPr lang="zh-CN" sz="2800" b="1" dirty="0">
                      <a:solidFill>
                        <a:srgbClr val="0000FF"/>
                      </a:solidFill>
                      <a:latin typeface="+mj-ea"/>
                      <a:ea typeface="+mj-ea"/>
                    </a:rPr>
                    <a:t>恒参</a:t>
                  </a:r>
                  <a:r>
                    <a:rPr lang="zh-CN" altLang="zh-CN" sz="2800" b="1" dirty="0">
                      <a:latin typeface="+mj-ea"/>
                      <a:ea typeface="+mj-ea"/>
                    </a:rPr>
                    <a:t>)</a:t>
                  </a:r>
                </a:p>
              </p:txBody>
            </p:sp>
            <p:sp>
              <p:nvSpPr>
                <p:cNvPr id="135188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433"/>
                  <a:ext cx="396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sz="2800" b="1" dirty="0">
                      <a:latin typeface="+mj-ea"/>
                      <a:ea typeface="+mj-ea"/>
                    </a:rPr>
                    <a:t>信道的统计特性随时间而变化。</a:t>
                  </a:r>
                  <a:r>
                    <a:rPr lang="zh-CN" altLang="zh-CN" sz="2800" b="1" dirty="0">
                      <a:latin typeface="+mj-ea"/>
                      <a:ea typeface="+mj-ea"/>
                    </a:rPr>
                    <a:t>(</a:t>
                  </a:r>
                  <a:r>
                    <a:rPr lang="zh-CN" sz="2800" b="1" dirty="0">
                      <a:solidFill>
                        <a:srgbClr val="0000FF"/>
                      </a:solidFill>
                      <a:latin typeface="+mj-ea"/>
                      <a:ea typeface="+mj-ea"/>
                    </a:rPr>
                    <a:t>变参</a:t>
                  </a:r>
                  <a:r>
                    <a:rPr lang="zh-CN" altLang="zh-CN" sz="2800" b="1" dirty="0">
                      <a:latin typeface="+mj-ea"/>
                      <a:ea typeface="+mj-ea"/>
                    </a:rPr>
                    <a:t>)</a:t>
                  </a:r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1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277813" y="693738"/>
            <a:ext cx="100472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例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3</a:t>
            </a:r>
            <a:r>
              <a:rPr lang="zh-CN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.</a:t>
            </a:r>
            <a:r>
              <a:rPr lang="en-US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5</a:t>
            </a:r>
            <a:r>
              <a:rPr lang="zh-CN" altLang="zh-CN" sz="2800" b="1" dirty="0" smtClean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.</a:t>
            </a:r>
            <a:r>
              <a:rPr lang="zh-CN" altLang="zh-CN" sz="2800" b="1" dirty="0">
                <a:solidFill>
                  <a:srgbClr val="0000FF"/>
                </a:solidFill>
                <a:latin typeface="Century Schoolbook" pitchFamily="18" charset="0"/>
                <a:ea typeface="+mj-ea"/>
              </a:rPr>
              <a:t>3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  </a:t>
            </a:r>
            <a:r>
              <a:rPr lang="zh-CN" sz="2800" b="1" dirty="0">
                <a:latin typeface="Century Schoolbook" pitchFamily="18" charset="0"/>
                <a:ea typeface="+mj-ea"/>
              </a:rPr>
              <a:t>若要保持信道的信息传输率                 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比特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/</a:t>
            </a:r>
            <a:r>
              <a:rPr lang="zh-CN" sz="2800" b="1" dirty="0">
                <a:latin typeface="Century Schoolbook" pitchFamily="18" charset="0"/>
                <a:ea typeface="+mj-ea"/>
              </a:rPr>
              <a:t>秒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, 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当信道的带宽     从                 降低到               ，求信号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功率所需提高的倍数。</a:t>
            </a: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152790"/>
              </p:ext>
            </p:extLst>
          </p:nvPr>
        </p:nvGraphicFramePr>
        <p:xfrm>
          <a:off x="5964510" y="708025"/>
          <a:ext cx="1847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698" r:id="rId3" imgW="863225" imgH="241195" progId="Equation.DSMT4">
                  <p:embed/>
                </p:oleObj>
              </mc:Choice>
              <mc:Fallback>
                <p:oleObj r:id="rId3" imgW="863225" imgH="241195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510" y="708025"/>
                        <a:ext cx="1847850" cy="517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8519"/>
              </p:ext>
            </p:extLst>
          </p:nvPr>
        </p:nvGraphicFramePr>
        <p:xfrm>
          <a:off x="2555875" y="1208088"/>
          <a:ext cx="434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699" r:id="rId5" imgW="202848" imgH="177492" progId="Equation.DSMT4">
                  <p:embed/>
                </p:oleObj>
              </mc:Choice>
              <mc:Fallback>
                <p:oleObj r:id="rId5" imgW="202848" imgH="177492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208088"/>
                        <a:ext cx="434975" cy="381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99539"/>
              </p:ext>
            </p:extLst>
          </p:nvPr>
        </p:nvGraphicFramePr>
        <p:xfrm>
          <a:off x="3375025" y="1157288"/>
          <a:ext cx="14398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700" r:id="rId7" imgW="672516" imgH="203024" progId="Equation.DSMT4">
                  <p:embed/>
                </p:oleObj>
              </mc:Choice>
              <mc:Fallback>
                <p:oleObj r:id="rId7" imgW="672516" imgH="203024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1157288"/>
                        <a:ext cx="1439863" cy="434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739471"/>
              </p:ext>
            </p:extLst>
          </p:nvPr>
        </p:nvGraphicFramePr>
        <p:xfrm>
          <a:off x="6228482" y="1171575"/>
          <a:ext cx="14398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701" r:id="rId9" imgW="672516" imgH="203024" progId="Equation.DSMT4">
                  <p:embed/>
                </p:oleObj>
              </mc:Choice>
              <mc:Fallback>
                <p:oleObj r:id="rId9" imgW="672516" imgH="203024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482" y="1171575"/>
                        <a:ext cx="1439862" cy="434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183" name="Group 7"/>
          <p:cNvGrpSpPr>
            <a:grpSpLocks/>
          </p:cNvGrpSpPr>
          <p:nvPr/>
        </p:nvGrpSpPr>
        <p:grpSpPr bwMode="auto">
          <a:xfrm>
            <a:off x="212725" y="1939925"/>
            <a:ext cx="6078538" cy="954088"/>
            <a:chOff x="0" y="0"/>
            <a:chExt cx="3829" cy="601"/>
          </a:xfrm>
        </p:grpSpPr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0" y="111"/>
              <a:ext cx="13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解：</a:t>
              </a:r>
            </a:p>
          </p:txBody>
        </p:sp>
        <p:graphicFrame>
          <p:nvGraphicFramePr>
            <p:cNvPr id="178185" name="Object 9"/>
            <p:cNvGraphicFramePr>
              <a:graphicFrameLocks noChangeAspect="1"/>
            </p:cNvGraphicFramePr>
            <p:nvPr/>
          </p:nvGraphicFramePr>
          <p:xfrm>
            <a:off x="1912" y="0"/>
            <a:ext cx="1917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702" r:id="rId11" imgW="1421783" imgH="444307" progId="Equation.DSMT4">
                    <p:embed/>
                  </p:oleObj>
                </mc:Choice>
                <mc:Fallback>
                  <p:oleObj r:id="rId11" imgW="1421783" imgH="444307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0"/>
                          <a:ext cx="1917" cy="60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598" y="119"/>
              <a:ext cx="19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带宽降低前：</a:t>
              </a:r>
            </a:p>
          </p:txBody>
        </p:sp>
      </p:grpSp>
      <p:grpSp>
        <p:nvGrpSpPr>
          <p:cNvPr id="178187" name="Group 11"/>
          <p:cNvGrpSpPr>
            <a:grpSpLocks/>
          </p:cNvGrpSpPr>
          <p:nvPr/>
        </p:nvGrpSpPr>
        <p:grpSpPr bwMode="auto">
          <a:xfrm>
            <a:off x="1176338" y="2867025"/>
            <a:ext cx="5224462" cy="982663"/>
            <a:chOff x="0" y="0"/>
            <a:chExt cx="3291" cy="619"/>
          </a:xfrm>
        </p:grpSpPr>
        <p:graphicFrame>
          <p:nvGraphicFramePr>
            <p:cNvPr id="178188" name="Object 12"/>
            <p:cNvGraphicFramePr>
              <a:graphicFrameLocks noChangeAspect="1"/>
            </p:cNvGraphicFramePr>
            <p:nvPr/>
          </p:nvGraphicFramePr>
          <p:xfrm>
            <a:off x="1272" y="0"/>
            <a:ext cx="201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703" r:id="rId13" imgW="1498600" imgH="457200" progId="Equation.DSMT4">
                    <p:embed/>
                  </p:oleObj>
                </mc:Choice>
                <mc:Fallback>
                  <p:oleObj r:id="rId13" imgW="1498600" imgH="4572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0"/>
                          <a:ext cx="2019" cy="61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0" y="128"/>
              <a:ext cx="19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带宽降低后：</a:t>
              </a:r>
            </a:p>
          </p:txBody>
        </p:sp>
      </p:grpSp>
      <p:graphicFrame>
        <p:nvGraphicFramePr>
          <p:cNvPr id="178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50246"/>
              </p:ext>
            </p:extLst>
          </p:nvPr>
        </p:nvGraphicFramePr>
        <p:xfrm>
          <a:off x="6245225" y="3822700"/>
          <a:ext cx="27924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704" r:id="rId15" imgW="1397000" imgH="698500" progId="Equation.DSMT4">
                  <p:embed/>
                </p:oleObj>
              </mc:Choice>
              <mc:Fallback>
                <p:oleObj r:id="rId15" imgW="1397000" imgH="6985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3822700"/>
                        <a:ext cx="2792413" cy="1397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192" name="Group 16"/>
          <p:cNvGrpSpPr>
            <a:grpSpLocks/>
          </p:cNvGrpSpPr>
          <p:nvPr/>
        </p:nvGrpSpPr>
        <p:grpSpPr bwMode="auto">
          <a:xfrm>
            <a:off x="288925" y="2336800"/>
            <a:ext cx="6804025" cy="2868613"/>
            <a:chOff x="0" y="0"/>
            <a:chExt cx="4286" cy="1807"/>
          </a:xfrm>
        </p:grpSpPr>
        <p:grpSp>
          <p:nvGrpSpPr>
            <p:cNvPr id="178193" name="Group 17"/>
            <p:cNvGrpSpPr>
              <a:grpSpLocks/>
            </p:cNvGrpSpPr>
            <p:nvPr/>
          </p:nvGrpSpPr>
          <p:grpSpPr bwMode="auto">
            <a:xfrm>
              <a:off x="1810" y="967"/>
              <a:ext cx="1929" cy="830"/>
              <a:chOff x="0" y="0"/>
              <a:chExt cx="1929" cy="830"/>
            </a:xfrm>
          </p:grpSpPr>
          <p:sp>
            <p:nvSpPr>
              <p:cNvPr id="178194" name="AutoShape 18"/>
              <p:cNvSpPr>
                <a:spLocks/>
              </p:cNvSpPr>
              <p:nvPr/>
            </p:nvSpPr>
            <p:spPr bwMode="auto">
              <a:xfrm>
                <a:off x="0" y="129"/>
                <a:ext cx="112" cy="656"/>
              </a:xfrm>
              <a:prstGeom prst="rightBrace">
                <a:avLst>
                  <a:gd name="adj1" fmla="val 48810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graphicFrame>
            <p:nvGraphicFramePr>
              <p:cNvPr id="178195" name="Object 19"/>
              <p:cNvGraphicFramePr>
                <a:graphicFrameLocks noChangeAspect="1"/>
              </p:cNvGraphicFramePr>
              <p:nvPr/>
            </p:nvGraphicFramePr>
            <p:xfrm>
              <a:off x="397" y="0"/>
              <a:ext cx="1532" cy="8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2705" r:id="rId17" imgW="1218671" imgH="660113" progId="Equation.DSMT4">
                      <p:embed/>
                    </p:oleObj>
                  </mc:Choice>
                  <mc:Fallback>
                    <p:oleObj r:id="rId17" imgW="1218671" imgH="660113" progId="Equation.DSMT4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" y="0"/>
                            <a:ext cx="1532" cy="83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8196" name="AutoShape 20"/>
              <p:cNvSpPr>
                <a:spLocks noChangeArrowheads="1"/>
              </p:cNvSpPr>
              <p:nvPr/>
            </p:nvSpPr>
            <p:spPr bwMode="auto">
              <a:xfrm>
                <a:off x="159" y="311"/>
                <a:ext cx="201" cy="273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solidFill>
                <a:schemeClr val="accent1"/>
              </a:solidFill>
              <a:ln w="25400" cmpd="sng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  <p:grpSp>
          <p:nvGrpSpPr>
            <p:cNvPr id="178197" name="Group 21"/>
            <p:cNvGrpSpPr>
              <a:grpSpLocks/>
            </p:cNvGrpSpPr>
            <p:nvPr/>
          </p:nvGrpSpPr>
          <p:grpSpPr bwMode="auto">
            <a:xfrm>
              <a:off x="0" y="0"/>
              <a:ext cx="4286" cy="1807"/>
              <a:chOff x="0" y="0"/>
              <a:chExt cx="4286" cy="1807"/>
            </a:xfrm>
          </p:grpSpPr>
          <p:graphicFrame>
            <p:nvGraphicFramePr>
              <p:cNvPr id="178198" name="Object 22"/>
              <p:cNvGraphicFramePr>
                <a:graphicFrameLocks noChangeAspect="1"/>
              </p:cNvGraphicFramePr>
              <p:nvPr/>
            </p:nvGraphicFramePr>
            <p:xfrm>
              <a:off x="0" y="861"/>
              <a:ext cx="1723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2706" r:id="rId19" imgW="1371005" imgH="342751" progId="Equation.DSMT4">
                      <p:embed/>
                    </p:oleObj>
                  </mc:Choice>
                  <mc:Fallback>
                    <p:oleObj r:id="rId19" imgW="1371005" imgH="342751" progId="Equation.DSMT4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861"/>
                            <a:ext cx="1723" cy="43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8199" name="Object 23"/>
              <p:cNvGraphicFramePr>
                <a:graphicFrameLocks noChangeAspect="1"/>
              </p:cNvGraphicFramePr>
              <p:nvPr/>
            </p:nvGraphicFramePr>
            <p:xfrm>
              <a:off x="14" y="1358"/>
              <a:ext cx="1798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2707" r:id="rId21" imgW="1421166" imgH="355292" progId="Equation.DSMT4">
                      <p:embed/>
                    </p:oleObj>
                  </mc:Choice>
                  <mc:Fallback>
                    <p:oleObj r:id="rId21" imgW="1421166" imgH="355292" progId="Equation.DSMT4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" y="1358"/>
                            <a:ext cx="1798" cy="44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8200" name="AutoShape 24"/>
              <p:cNvSpPr>
                <a:spLocks noChangeArrowheads="1"/>
              </p:cNvSpPr>
              <p:nvPr/>
            </p:nvSpPr>
            <p:spPr bwMode="auto">
              <a:xfrm>
                <a:off x="4073" y="189"/>
                <a:ext cx="213" cy="218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solidFill>
                <a:schemeClr val="accent1"/>
              </a:solidFill>
              <a:ln w="25400" cmpd="sng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  <p:sp>
            <p:nvSpPr>
              <p:cNvPr id="178201" name="AutoShape 25"/>
              <p:cNvSpPr>
                <a:spLocks/>
              </p:cNvSpPr>
              <p:nvPr/>
            </p:nvSpPr>
            <p:spPr bwMode="auto">
              <a:xfrm>
                <a:off x="3794" y="0"/>
                <a:ext cx="136" cy="680"/>
              </a:xfrm>
              <a:prstGeom prst="rightBrace">
                <a:avLst>
                  <a:gd name="adj1" fmla="val 41667"/>
                  <a:gd name="adj2" fmla="val 50000"/>
                </a:avLst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Century Schoolbook" pitchFamily="18" charset="0"/>
                  <a:ea typeface="+mj-ea"/>
                </a:endParaRPr>
              </a:p>
            </p:txBody>
          </p:sp>
        </p:grpSp>
      </p:grpSp>
      <p:grpSp>
        <p:nvGrpSpPr>
          <p:cNvPr id="178202" name="Group 26"/>
          <p:cNvGrpSpPr>
            <a:grpSpLocks/>
          </p:cNvGrpSpPr>
          <p:nvPr/>
        </p:nvGrpSpPr>
        <p:grpSpPr bwMode="auto">
          <a:xfrm>
            <a:off x="215900" y="5338763"/>
            <a:ext cx="8604250" cy="954089"/>
            <a:chOff x="0" y="0"/>
            <a:chExt cx="5420" cy="601"/>
          </a:xfrm>
        </p:grpSpPr>
        <p:sp>
          <p:nvSpPr>
            <p:cNvPr id="178203" name="Rectangle 27"/>
            <p:cNvSpPr>
              <a:spLocks noChangeArrowheads="1"/>
            </p:cNvSpPr>
            <p:nvPr/>
          </p:nvSpPr>
          <p:spPr bwMode="auto">
            <a:xfrm>
              <a:off x="0" y="106"/>
              <a:ext cx="12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分析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：</a:t>
              </a:r>
            </a:p>
          </p:txBody>
        </p:sp>
        <p:sp>
          <p:nvSpPr>
            <p:cNvPr id="178204" name="Rectangle 28"/>
            <p:cNvSpPr>
              <a:spLocks noChangeArrowheads="1"/>
            </p:cNvSpPr>
            <p:nvPr/>
          </p:nvSpPr>
          <p:spPr bwMode="auto">
            <a:xfrm>
              <a:off x="610" y="0"/>
              <a:ext cx="481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带宽较小地降低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(25%)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要求信噪比必须有较大的</a:t>
              </a:r>
            </a:p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提高</a:t>
              </a:r>
              <a:r>
                <a:rPr lang="zh-CN" altLang="zh-CN" sz="2800" b="1" dirty="0">
                  <a:latin typeface="Century Schoolbook" pitchFamily="18" charset="0"/>
                  <a:ea typeface="+mj-ea"/>
                </a:rPr>
                <a:t>(60%)</a:t>
              </a:r>
              <a:r>
                <a:rPr lang="zh-CN" sz="2800" b="1" dirty="0">
                  <a:latin typeface="Century Schoolbook" pitchFamily="18" charset="0"/>
                  <a:ea typeface="+mj-ea"/>
                </a:rPr>
                <a:t>；</a:t>
              </a:r>
            </a:p>
          </p:txBody>
        </p:sp>
        <p:sp>
          <p:nvSpPr>
            <p:cNvPr id="178205" name="Rectangle 29"/>
            <p:cNvSpPr>
              <a:spLocks noChangeArrowheads="1"/>
            </p:cNvSpPr>
            <p:nvPr/>
          </p:nvSpPr>
          <p:spPr bwMode="auto">
            <a:xfrm>
              <a:off x="1830" y="266"/>
              <a:ext cx="24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带宽较小地增加</a:t>
              </a:r>
            </a:p>
          </p:txBody>
        </p:sp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>
              <a:off x="3470" y="430"/>
              <a:ext cx="186" cy="7"/>
            </a:xfrm>
            <a:prstGeom prst="line">
              <a:avLst/>
            </a:prstGeom>
            <a:noFill/>
            <a:ln w="5715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Century Schoolbook" pitchFamily="18" charset="0"/>
                <a:ea typeface="+mj-ea"/>
              </a:endParaRPr>
            </a:p>
          </p:txBody>
        </p:sp>
        <p:sp>
          <p:nvSpPr>
            <p:cNvPr id="178207" name="Rectangle 31"/>
            <p:cNvSpPr>
              <a:spLocks noChangeArrowheads="1"/>
            </p:cNvSpPr>
            <p:nvPr/>
          </p:nvSpPr>
          <p:spPr bwMode="auto">
            <a:xfrm>
              <a:off x="3684" y="266"/>
              <a:ext cx="16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信噪比较大改善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179512" y="620688"/>
            <a:ext cx="8712968" cy="73866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设传输时间为    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, </a:t>
            </a:r>
            <a:r>
              <a:rPr lang="zh-CN" sz="2800" b="1" dirty="0">
                <a:latin typeface="Century Schoolbook" pitchFamily="18" charset="0"/>
                <a:ea typeface="+mj-ea"/>
              </a:rPr>
              <a:t>则总信息量                                   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  </a:t>
            </a:r>
            <a:r>
              <a:rPr lang="zh-CN" sz="2800" b="1" dirty="0">
                <a:latin typeface="Century Schoolbook" pitchFamily="18" charset="0"/>
                <a:ea typeface="+mj-ea"/>
              </a:rPr>
              <a:t>。  </a:t>
            </a:r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944203"/>
              </p:ext>
            </p:extLst>
          </p:nvPr>
        </p:nvGraphicFramePr>
        <p:xfrm>
          <a:off x="2430463" y="825500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38" r:id="rId3" imgW="152202" imgH="164885" progId="Equation.DSMT4">
                  <p:embed/>
                </p:oleObj>
              </mc:Choice>
              <mc:Fallback>
                <p:oleObj r:id="rId3" imgW="152202" imgH="164885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825500"/>
                        <a:ext cx="334962" cy="361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406400" y="1697038"/>
            <a:ext cx="97980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latin typeface="Century Schoolbook" pitchFamily="18" charset="0"/>
                <a:ea typeface="+mj-ea"/>
              </a:rPr>
              <a:t>(2) </a:t>
            </a:r>
            <a:r>
              <a:rPr lang="zh-CN" sz="2800" b="1" dirty="0">
                <a:latin typeface="Century Schoolbook" pitchFamily="18" charset="0"/>
                <a:ea typeface="+mj-ea"/>
              </a:rPr>
              <a:t>若信号功率    不变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, </a:t>
            </a:r>
            <a:r>
              <a:rPr lang="zh-CN" sz="2800" b="1" dirty="0">
                <a:latin typeface="Century Schoolbook" pitchFamily="18" charset="0"/>
                <a:ea typeface="+mj-ea"/>
              </a:rPr>
              <a:t>则增加信道的带宽    可以缩短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传输时间   ，从而换取传输时间的节省；或者花费较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长的时间    来换取频带    的节省。</a:t>
            </a:r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373225"/>
              </p:ext>
            </p:extLst>
          </p:nvPr>
        </p:nvGraphicFramePr>
        <p:xfrm>
          <a:off x="1955800" y="2228850"/>
          <a:ext cx="301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39" r:id="rId5" imgW="152202" imgH="164885" progId="Equation.DSMT4">
                  <p:embed/>
                </p:oleObj>
              </mc:Choice>
              <mc:Fallback>
                <p:oleObj r:id="rId5" imgW="152202" imgH="164885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228850"/>
                        <a:ext cx="301625" cy="327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06" name="Group 6"/>
          <p:cNvGrpSpPr>
            <a:grpSpLocks/>
          </p:cNvGrpSpPr>
          <p:nvPr/>
        </p:nvGrpSpPr>
        <p:grpSpPr bwMode="auto">
          <a:xfrm>
            <a:off x="420688" y="3324225"/>
            <a:ext cx="8502650" cy="2678114"/>
            <a:chOff x="0" y="0"/>
            <a:chExt cx="5356" cy="1687"/>
          </a:xfrm>
        </p:grpSpPr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356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Century Schoolbook" pitchFamily="18" charset="0"/>
                  <a:ea typeface="+mj-ea"/>
                </a:rPr>
                <a:t>例如：为了能在窄带电缆信道中传送电视信号，往往可用增加传送时间的办法来压缩所需要的带宽。首先把电视信号以高速记录在录像带上，然后慢放这个磁带，慢到使输出频率降低到足以在窄带电缆中传送的程度。在接收端，将接收到的慢录像带进行快放，于是恢复了原来的电视信号。</a:t>
              </a:r>
            </a:p>
          </p:txBody>
        </p:sp>
        <p:sp>
          <p:nvSpPr>
            <p:cNvPr id="179208" name="Rectangle 8"/>
            <p:cNvSpPr>
              <a:spLocks noChangeArrowheads="1"/>
            </p:cNvSpPr>
            <p:nvPr/>
          </p:nvSpPr>
          <p:spPr bwMode="auto">
            <a:xfrm>
              <a:off x="2913" y="1343"/>
              <a:ext cx="21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（</a:t>
              </a:r>
              <a:r>
                <a:rPr lang="zh-CN" sz="2800" b="1">
                  <a:solidFill>
                    <a:srgbClr val="FF0000"/>
                  </a:solidFill>
                  <a:latin typeface="Century Schoolbook" pitchFamily="18" charset="0"/>
                  <a:ea typeface="+mj-ea"/>
                </a:rPr>
                <a:t>但损失了实时性</a:t>
              </a:r>
              <a:r>
                <a:rPr lang="zh-CN" sz="2800" b="1">
                  <a:latin typeface="Century Schoolbook" pitchFamily="18" charset="0"/>
                  <a:ea typeface="+mj-ea"/>
                </a:rPr>
                <a:t>）</a:t>
              </a:r>
            </a:p>
          </p:txBody>
        </p:sp>
      </p:grpSp>
      <p:graphicFrame>
        <p:nvGraphicFramePr>
          <p:cNvPr id="179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523027"/>
              </p:ext>
            </p:extLst>
          </p:nvPr>
        </p:nvGraphicFramePr>
        <p:xfrm>
          <a:off x="4706938" y="581025"/>
          <a:ext cx="3829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40" r:id="rId7" imgW="1916868" imgH="444307" progId="Equation.DSMT4">
                  <p:embed/>
                </p:oleObj>
              </mc:Choice>
              <mc:Fallback>
                <p:oleObj r:id="rId7" imgW="1916868" imgH="444307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581025"/>
                        <a:ext cx="3829050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74607"/>
              </p:ext>
            </p:extLst>
          </p:nvPr>
        </p:nvGraphicFramePr>
        <p:xfrm>
          <a:off x="2844056" y="17526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41" r:id="rId9" imgW="215619" imgH="228303" progId="Equation.DSMT4">
                  <p:embed/>
                </p:oleObj>
              </mc:Choice>
              <mc:Fallback>
                <p:oleObj r:id="rId9" imgW="215619" imgH="228303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056" y="1752600"/>
                        <a:ext cx="4318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2" name="Line 12"/>
          <p:cNvSpPr>
            <a:spLocks noChangeShapeType="1"/>
          </p:cNvSpPr>
          <p:nvPr/>
        </p:nvSpPr>
        <p:spPr bwMode="auto">
          <a:xfrm>
            <a:off x="0" y="1473200"/>
            <a:ext cx="9144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graphicFrame>
        <p:nvGraphicFramePr>
          <p:cNvPr id="179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16728"/>
              </p:ext>
            </p:extLst>
          </p:nvPr>
        </p:nvGraphicFramePr>
        <p:xfrm>
          <a:off x="6970737" y="1771650"/>
          <a:ext cx="4095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42" r:id="rId11" imgW="202848" imgH="177492" progId="Equation.DSMT4">
                  <p:embed/>
                </p:oleObj>
              </mc:Choice>
              <mc:Fallback>
                <p:oleObj r:id="rId11" imgW="202848" imgH="177492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37" y="1771650"/>
                        <a:ext cx="409575" cy="357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42499"/>
              </p:ext>
            </p:extLst>
          </p:nvPr>
        </p:nvGraphicFramePr>
        <p:xfrm>
          <a:off x="1957388" y="2624138"/>
          <a:ext cx="301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43" r:id="rId13" imgW="152202" imgH="164885" progId="Equation.DSMT4">
                  <p:embed/>
                </p:oleObj>
              </mc:Choice>
              <mc:Fallback>
                <p:oleObj r:id="rId13" imgW="152202" imgH="164885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624138"/>
                        <a:ext cx="301625" cy="327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61220"/>
              </p:ext>
            </p:extLst>
          </p:nvPr>
        </p:nvGraphicFramePr>
        <p:xfrm>
          <a:off x="4060825" y="2624138"/>
          <a:ext cx="4095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644" r:id="rId14" imgW="202848" imgH="177492" progId="Equation.DSMT4">
                  <p:embed/>
                </p:oleObj>
              </mc:Choice>
              <mc:Fallback>
                <p:oleObj r:id="rId14" imgW="202848" imgH="177492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624138"/>
                        <a:ext cx="409575" cy="3571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406400" y="1316038"/>
            <a:ext cx="102679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>
                <a:latin typeface="Century Schoolbook" pitchFamily="18" charset="0"/>
                <a:ea typeface="+mj-ea"/>
              </a:rPr>
              <a:t>(3) </a:t>
            </a:r>
            <a:r>
              <a:rPr lang="zh-CN" sz="2800" b="1" dirty="0">
                <a:latin typeface="Century Schoolbook" pitchFamily="18" charset="0"/>
                <a:ea typeface="+mj-ea"/>
              </a:rPr>
              <a:t>若保持信道的带宽   不变， 可通过花费较长的时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间    降低所需要的信噪比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(①     </a:t>
            </a:r>
            <a:r>
              <a:rPr lang="zh-CN" sz="2800" b="1" dirty="0">
                <a:latin typeface="Century Schoolbook" pitchFamily="18" charset="0"/>
                <a:ea typeface="+mj-ea"/>
              </a:rPr>
              <a:t>可以变大，系统可以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工作在噪声更恶劣的环境下或者远距离通信中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; ② </a:t>
            </a:r>
            <a:r>
              <a:rPr lang="zh-CN" sz="2800" b="1" dirty="0">
                <a:latin typeface="Century Schoolbook" pitchFamily="18" charset="0"/>
                <a:ea typeface="+mj-ea"/>
              </a:rPr>
              <a:t>可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降低对通信发射设备功率的要求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)</a:t>
            </a:r>
            <a:r>
              <a:rPr lang="zh-CN" sz="2800" b="1" dirty="0">
                <a:latin typeface="Century Schoolbook" pitchFamily="18" charset="0"/>
                <a:ea typeface="+mj-ea"/>
              </a:rPr>
              <a:t>；或者通过提高发</a:t>
            </a:r>
          </a:p>
          <a:p>
            <a:r>
              <a:rPr lang="zh-CN" sz="2800" b="1" dirty="0">
                <a:latin typeface="Century Schoolbook" pitchFamily="18" charset="0"/>
                <a:ea typeface="+mj-ea"/>
              </a:rPr>
              <a:t>射功率    加快传输时间   。</a:t>
            </a:r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99240"/>
              </p:ext>
            </p:extLst>
          </p:nvPr>
        </p:nvGraphicFramePr>
        <p:xfrm>
          <a:off x="889000" y="183515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62" r:id="rId3" imgW="152202" imgH="164885" progId="Equation.DSMT4">
                  <p:embed/>
                </p:oleObj>
              </mc:Choice>
              <mc:Fallback>
                <p:oleObj r:id="rId3" imgW="152202" imgH="164885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835150"/>
                        <a:ext cx="304800" cy="33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95700"/>
              </p:ext>
            </p:extLst>
          </p:nvPr>
        </p:nvGraphicFramePr>
        <p:xfrm>
          <a:off x="3877568" y="1411288"/>
          <a:ext cx="406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63" r:id="rId5" imgW="202848" imgH="177492" progId="Equation.DSMT4">
                  <p:embed/>
                </p:oleObj>
              </mc:Choice>
              <mc:Fallback>
                <p:oleObj r:id="rId5" imgW="202848" imgH="177492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568" y="1411288"/>
                        <a:ext cx="406400" cy="355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692819"/>
              </p:ext>
            </p:extLst>
          </p:nvPr>
        </p:nvGraphicFramePr>
        <p:xfrm>
          <a:off x="4978896" y="1772816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64" r:id="rId7" imgW="228600" imgH="228600" progId="Equation.DSMT4">
                  <p:embed/>
                </p:oleObj>
              </mc:Choice>
              <mc:Fallback>
                <p:oleObj r:id="rId7" imgW="228600" imgH="2286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896" y="1772816"/>
                        <a:ext cx="4572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179512" y="476672"/>
            <a:ext cx="8750175" cy="73866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800" b="1" dirty="0">
                <a:latin typeface="Century Schoolbook" pitchFamily="18" charset="0"/>
                <a:ea typeface="+mj-ea"/>
              </a:rPr>
              <a:t>设传输时间为    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, </a:t>
            </a:r>
            <a:r>
              <a:rPr lang="zh-CN" sz="2800" b="1" dirty="0">
                <a:latin typeface="Century Schoolbook" pitchFamily="18" charset="0"/>
                <a:ea typeface="+mj-ea"/>
              </a:rPr>
              <a:t>则总信息量                                      </a:t>
            </a:r>
            <a:r>
              <a:rPr lang="zh-CN" sz="2800" b="1" dirty="0" smtClean="0">
                <a:latin typeface="Century Schoolbook" pitchFamily="18" charset="0"/>
                <a:ea typeface="+mj-ea"/>
              </a:rPr>
              <a:t> </a:t>
            </a:r>
            <a:r>
              <a:rPr lang="zh-CN" sz="2800" b="1" dirty="0">
                <a:latin typeface="Century Schoolbook" pitchFamily="18" charset="0"/>
                <a:ea typeface="+mj-ea"/>
              </a:rPr>
              <a:t>。  </a:t>
            </a:r>
          </a:p>
        </p:txBody>
      </p:sp>
      <p:graphicFrame>
        <p:nvGraphicFramePr>
          <p:cNvPr id="180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44721"/>
              </p:ext>
            </p:extLst>
          </p:nvPr>
        </p:nvGraphicFramePr>
        <p:xfrm>
          <a:off x="4706938" y="466725"/>
          <a:ext cx="3829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65" r:id="rId9" imgW="1916868" imgH="444307" progId="Equation.DSMT4">
                  <p:embed/>
                </p:oleObj>
              </mc:Choice>
              <mc:Fallback>
                <p:oleObj r:id="rId9" imgW="1916868" imgH="444307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66725"/>
                        <a:ext cx="3829050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0" y="1320800"/>
            <a:ext cx="9144000" cy="0"/>
          </a:xfrm>
          <a:prstGeom prst="line">
            <a:avLst/>
          </a:prstGeom>
          <a:ln>
            <a:headEnd/>
            <a:tailEnd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>
              <a:latin typeface="Century Schoolbook" pitchFamily="18" charset="0"/>
              <a:ea typeface="+mj-ea"/>
            </a:endParaRPr>
          </a:p>
        </p:txBody>
      </p:sp>
      <p:graphicFrame>
        <p:nvGraphicFramePr>
          <p:cNvPr id="180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25648"/>
              </p:ext>
            </p:extLst>
          </p:nvPr>
        </p:nvGraphicFramePr>
        <p:xfrm>
          <a:off x="1517650" y="30607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66" r:id="rId11" imgW="215619" imgH="228303" progId="Equation.DSMT4">
                  <p:embed/>
                </p:oleObj>
              </mc:Choice>
              <mc:Fallback>
                <p:oleObj r:id="rId11" imgW="215619" imgH="228303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060700"/>
                        <a:ext cx="431800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830417"/>
              </p:ext>
            </p:extLst>
          </p:nvPr>
        </p:nvGraphicFramePr>
        <p:xfrm>
          <a:off x="4084638" y="3100388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67" r:id="rId13" imgW="152202" imgH="164885" progId="Equation.DSMT4">
                  <p:embed/>
                </p:oleObj>
              </mc:Choice>
              <mc:Fallback>
                <p:oleObj r:id="rId13" imgW="152202" imgH="164885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3100388"/>
                        <a:ext cx="304800" cy="33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735802"/>
              </p:ext>
            </p:extLst>
          </p:nvPr>
        </p:nvGraphicFramePr>
        <p:xfrm>
          <a:off x="2430463" y="749300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668" r:id="rId15" imgW="152202" imgH="164885" progId="Equation.DSMT4">
                  <p:embed/>
                </p:oleObj>
              </mc:Choice>
              <mc:Fallback>
                <p:oleObj r:id="rId15" imgW="152202" imgH="164885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749300"/>
                        <a:ext cx="334962" cy="361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37" name="Group 13"/>
          <p:cNvGrpSpPr>
            <a:grpSpLocks/>
          </p:cNvGrpSpPr>
          <p:nvPr/>
        </p:nvGrpSpPr>
        <p:grpSpPr bwMode="auto">
          <a:xfrm>
            <a:off x="406400" y="3567113"/>
            <a:ext cx="11182350" cy="2816226"/>
            <a:chOff x="0" y="0"/>
            <a:chExt cx="7044" cy="1774"/>
          </a:xfrm>
        </p:grpSpPr>
        <p:sp>
          <p:nvSpPr>
            <p:cNvPr id="180238" name="Rectangle 14"/>
            <p:cNvSpPr>
              <a:spLocks noChangeArrowheads="1"/>
            </p:cNvSpPr>
            <p:nvPr/>
          </p:nvSpPr>
          <p:spPr bwMode="auto">
            <a:xfrm>
              <a:off x="12" y="359"/>
              <a:ext cx="5356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Century Schoolbook" pitchFamily="18" charset="0"/>
                  <a:ea typeface="+mj-ea"/>
                </a:rPr>
                <a:t>一般而言，究竟以谁换取谁，要根据实际情况而定。例如：宇宙飞船与地面通信，由于信噪比很小，所以着重考虑增加带宽和传输时间来换取信噪比；而如果信道频带资源非常紧张，则要考虑通过提高信噪比或增加传输时间来降低对带宽的要求。</a:t>
              </a:r>
            </a:p>
          </p:txBody>
        </p:sp>
        <p:sp>
          <p:nvSpPr>
            <p:cNvPr id="18023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70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0000FF"/>
                  </a:solidFill>
                  <a:latin typeface="Century Schoolbook" pitchFamily="18" charset="0"/>
                  <a:ea typeface="+mj-ea"/>
                </a:rPr>
                <a:t>总结：通信系统中，带宽、时间、信噪比可进行互换</a:t>
              </a:r>
              <a:r>
                <a:rPr lang="zh-CN" sz="2800" b="1">
                  <a:latin typeface="Century Schoolbook" pitchFamily="18" charset="0"/>
                  <a:ea typeface="+mj-ea"/>
                </a:rPr>
                <a:t>。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章 信道容量</a:t>
            </a:r>
            <a:endParaRPr lang="zh-CN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3.0  </a:t>
            </a:r>
            <a:r>
              <a:rPr lang="zh-CN" altLang="en-US" sz="2800" dirty="0" smtClean="0"/>
              <a:t>引言</a:t>
            </a:r>
            <a:endParaRPr lang="en-US" altLang="zh-CN" sz="2800" dirty="0" smtClean="0"/>
          </a:p>
          <a:p>
            <a:r>
              <a:rPr lang="en-US" altLang="zh-CN" sz="2800" dirty="0" smtClean="0"/>
              <a:t>3.1  </a:t>
            </a:r>
            <a:r>
              <a:rPr lang="zh-CN" altLang="en-US" sz="2800" dirty="0"/>
              <a:t>信道的数学模型和分类</a:t>
            </a:r>
          </a:p>
          <a:p>
            <a:r>
              <a:rPr lang="en-US" altLang="zh-CN" sz="2800" dirty="0" smtClean="0"/>
              <a:t>3.2  </a:t>
            </a:r>
            <a:r>
              <a:rPr lang="zh-CN" altLang="en-US" sz="2800" dirty="0"/>
              <a:t>单符号离散信道的</a:t>
            </a:r>
            <a:r>
              <a:rPr lang="zh-CN" altLang="en-US" sz="2800" dirty="0" smtClean="0"/>
              <a:t>信道容量  </a:t>
            </a:r>
            <a:endParaRPr lang="zh-CN" altLang="en-US" sz="2800" dirty="0"/>
          </a:p>
          <a:p>
            <a:r>
              <a:rPr lang="en-US" altLang="zh-CN" sz="2800" dirty="0" smtClean="0"/>
              <a:t>3.3  </a:t>
            </a:r>
            <a:r>
              <a:rPr lang="zh-CN" altLang="en-US" sz="2800" dirty="0"/>
              <a:t>多符号离散信道 </a:t>
            </a:r>
            <a:endParaRPr lang="en-US" altLang="zh-CN" sz="2800" dirty="0" smtClean="0"/>
          </a:p>
          <a:p>
            <a:r>
              <a:rPr lang="en-US" altLang="zh-CN" sz="2800" dirty="0" smtClean="0"/>
              <a:t>3.4  </a:t>
            </a:r>
            <a:r>
              <a:rPr lang="zh-CN" altLang="en-US" sz="2800" dirty="0"/>
              <a:t>离散组合信道 </a:t>
            </a:r>
            <a:endParaRPr lang="en-US" altLang="zh-CN" sz="2800" dirty="0" smtClean="0"/>
          </a:p>
          <a:p>
            <a:r>
              <a:rPr lang="en-US" altLang="zh-CN" sz="2800" dirty="0" smtClean="0"/>
              <a:t>3.5  </a:t>
            </a:r>
            <a:r>
              <a:rPr lang="zh-CN" altLang="en-US" sz="2800" dirty="0" smtClean="0"/>
              <a:t>连续信道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3.6  </a:t>
            </a:r>
            <a:r>
              <a:rPr lang="zh-CN" altLang="en-US" sz="2800" dirty="0">
                <a:solidFill>
                  <a:srgbClr val="FF0000"/>
                </a:solidFill>
              </a:rPr>
              <a:t>信道编码定理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230188" y="1577180"/>
            <a:ext cx="9696450" cy="4156076"/>
            <a:chOff x="0" y="0"/>
            <a:chExt cx="6108" cy="2618"/>
          </a:xfrm>
        </p:grpSpPr>
        <p:grpSp>
          <p:nvGrpSpPr>
            <p:cNvPr id="182277" name="Group 5"/>
            <p:cNvGrpSpPr>
              <a:grpSpLocks/>
            </p:cNvGrpSpPr>
            <p:nvPr/>
          </p:nvGrpSpPr>
          <p:grpSpPr bwMode="auto">
            <a:xfrm>
              <a:off x="0" y="0"/>
              <a:ext cx="6108" cy="1876"/>
              <a:chOff x="0" y="0"/>
              <a:chExt cx="6108" cy="1876"/>
            </a:xfrm>
          </p:grpSpPr>
          <p:sp>
            <p:nvSpPr>
              <p:cNvPr id="182278" name="Rectangle 6"/>
              <p:cNvSpPr>
                <a:spLocks noChangeArrowheads="1"/>
              </p:cNvSpPr>
              <p:nvPr/>
            </p:nvSpPr>
            <p:spPr bwMode="auto">
              <a:xfrm>
                <a:off x="56" y="0"/>
                <a:ext cx="6052" cy="1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若有一离散无记忆平稳信道，其信道容量为    。输入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序列长度为   ，只要待传送的信息率         ，总可以找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到一种编码，当    足够长时，译码差错概率          ，    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为所指定的任意大于零的正数。反之，当           时，</a:t>
                </a:r>
              </a:p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任何编码的    必大于零，当            时，          。        </a:t>
                </a:r>
              </a:p>
            </p:txBody>
          </p:sp>
          <p:graphicFrame>
            <p:nvGraphicFramePr>
              <p:cNvPr id="182279" name="Object 7"/>
              <p:cNvGraphicFramePr>
                <a:graphicFrameLocks noChangeAspect="1"/>
              </p:cNvGraphicFramePr>
              <p:nvPr/>
            </p:nvGraphicFramePr>
            <p:xfrm>
              <a:off x="4403" y="49"/>
              <a:ext cx="216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0" r:id="rId3" imgW="164814" imgH="177492" progId="Equation.DSMT4">
                      <p:embed/>
                    </p:oleObj>
                  </mc:Choice>
                  <mc:Fallback>
                    <p:oleObj r:id="rId3" imgW="164814" imgH="177492" progId="Equation.DSMT4">
                      <p:embed/>
                      <p:pic>
                        <p:nvPicPr>
                          <p:cNvPr id="0" name="Picture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49"/>
                            <a:ext cx="216" cy="233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0" name="Object 8"/>
              <p:cNvGraphicFramePr>
                <a:graphicFrameLocks noChangeAspect="1"/>
              </p:cNvGraphicFramePr>
              <p:nvPr/>
            </p:nvGraphicFramePr>
            <p:xfrm>
              <a:off x="1212" y="322"/>
              <a:ext cx="199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1" r:id="rId5" imgW="152202" imgH="164885" progId="Equation.DSMT4">
                      <p:embed/>
                    </p:oleObj>
                  </mc:Choice>
                  <mc:Fallback>
                    <p:oleObj r:id="rId5" imgW="152202" imgH="164885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2" y="322"/>
                            <a:ext cx="199" cy="2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8317447"/>
                  </p:ext>
                </p:extLst>
              </p:nvPr>
            </p:nvGraphicFramePr>
            <p:xfrm>
              <a:off x="3730" y="323"/>
              <a:ext cx="54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2" r:id="rId7" imgW="418374" imgH="177492" progId="Equation.DSMT4">
                      <p:embed/>
                    </p:oleObj>
                  </mc:Choice>
                  <mc:Fallback>
                    <p:oleObj r:id="rId7" imgW="418374" imgH="177492" progId="Equation.DSMT4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0" y="323"/>
                            <a:ext cx="547" cy="23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2" name="Object 10"/>
              <p:cNvGraphicFramePr>
                <a:graphicFrameLocks noChangeAspect="1"/>
              </p:cNvGraphicFramePr>
              <p:nvPr/>
            </p:nvGraphicFramePr>
            <p:xfrm>
              <a:off x="1693" y="587"/>
              <a:ext cx="199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3" r:id="rId9" imgW="152202" imgH="164885" progId="Equation.DSMT4">
                      <p:embed/>
                    </p:oleObj>
                  </mc:Choice>
                  <mc:Fallback>
                    <p:oleObj r:id="rId9" imgW="152202" imgH="164885" progId="Equation.DSMT4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3" y="587"/>
                            <a:ext cx="199" cy="2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9321356"/>
                  </p:ext>
                </p:extLst>
              </p:nvPr>
            </p:nvGraphicFramePr>
            <p:xfrm>
              <a:off x="4456" y="562"/>
              <a:ext cx="547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4" r:id="rId11" imgW="419100" imgH="228600" progId="Equation.DSMT4">
                      <p:embed/>
                    </p:oleObj>
                  </mc:Choice>
                  <mc:Fallback>
                    <p:oleObj r:id="rId11" imgW="419100" imgH="228600" progId="Equation.DSMT4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562"/>
                            <a:ext cx="547" cy="30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1812645"/>
                  </p:ext>
                </p:extLst>
              </p:nvPr>
            </p:nvGraphicFramePr>
            <p:xfrm>
              <a:off x="5227" y="612"/>
              <a:ext cx="1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5" r:id="rId13" imgW="126725" imgH="139397" progId="Equation.DSMT4">
                      <p:embed/>
                    </p:oleObj>
                  </mc:Choice>
                  <mc:Fallback>
                    <p:oleObj r:id="rId13" imgW="126725" imgH="139397" progId="Equation.DSMT4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7" y="612"/>
                            <a:ext cx="184" cy="20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5" name="Object 13"/>
              <p:cNvGraphicFramePr>
                <a:graphicFrameLocks noChangeAspect="1"/>
              </p:cNvGraphicFramePr>
              <p:nvPr/>
            </p:nvGraphicFramePr>
            <p:xfrm>
              <a:off x="4160" y="860"/>
              <a:ext cx="54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6" r:id="rId15" imgW="418374" imgH="177492" progId="Equation.DSMT4">
                      <p:embed/>
                    </p:oleObj>
                  </mc:Choice>
                  <mc:Fallback>
                    <p:oleObj r:id="rId15" imgW="418374" imgH="177492" progId="Equation.DSMT4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0" y="860"/>
                            <a:ext cx="547" cy="23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6" name="Object 14"/>
              <p:cNvGraphicFramePr>
                <a:graphicFrameLocks noChangeAspect="1"/>
              </p:cNvGraphicFramePr>
              <p:nvPr/>
            </p:nvGraphicFramePr>
            <p:xfrm>
              <a:off x="1231" y="1100"/>
              <a:ext cx="247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7" r:id="rId17" imgW="177492" imgH="228204" progId="Equation.DSMT4">
                      <p:embed/>
                    </p:oleObj>
                  </mc:Choice>
                  <mc:Fallback>
                    <p:oleObj r:id="rId17" imgW="177492" imgH="228204" progId="Equation.DSMT4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1" y="1100"/>
                            <a:ext cx="247" cy="31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7" name="Object 15"/>
              <p:cNvGraphicFramePr>
                <a:graphicFrameLocks noChangeAspect="1"/>
              </p:cNvGraphicFramePr>
              <p:nvPr/>
            </p:nvGraphicFramePr>
            <p:xfrm>
              <a:off x="2848" y="1125"/>
              <a:ext cx="614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8" r:id="rId19" imgW="469086" imgH="177492" progId="Equation.DSMT4">
                      <p:embed/>
                    </p:oleObj>
                  </mc:Choice>
                  <mc:Fallback>
                    <p:oleObj r:id="rId19" imgW="469086" imgH="177492" progId="Equation.DSMT4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8" y="1125"/>
                            <a:ext cx="614" cy="23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228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0925152"/>
                  </p:ext>
                </p:extLst>
              </p:nvPr>
            </p:nvGraphicFramePr>
            <p:xfrm>
              <a:off x="4033" y="1109"/>
              <a:ext cx="652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5779" r:id="rId21" imgW="469900" imgH="228600" progId="Equation.DSMT4">
                      <p:embed/>
                    </p:oleObj>
                  </mc:Choice>
                  <mc:Fallback>
                    <p:oleObj r:id="rId21" imgW="469900" imgH="228600" progId="Equation.DSMT4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3" y="1109"/>
                            <a:ext cx="652" cy="31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2289" name="Rectangle 17"/>
              <p:cNvSpPr>
                <a:spLocks noChangeArrowheads="1"/>
              </p:cNvSpPr>
              <p:nvPr/>
            </p:nvSpPr>
            <p:spPr bwMode="auto">
              <a:xfrm>
                <a:off x="0" y="1546"/>
                <a:ext cx="50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800" b="1">
                    <a:latin typeface="Century Schoolbook" pitchFamily="18" charset="0"/>
                    <a:ea typeface="+mj-ea"/>
                  </a:rPr>
                  <a:t> </a:t>
                </a:r>
                <a:r>
                  <a:rPr lang="zh-CN" sz="2800" b="1">
                    <a:latin typeface="Century Schoolbook" pitchFamily="18" charset="0"/>
                    <a:ea typeface="+mj-ea"/>
                  </a:rPr>
                  <a:t>对连续信道也有类似的结论。</a:t>
                </a:r>
              </a:p>
            </p:txBody>
          </p:sp>
        </p:grpSp>
        <p:sp>
          <p:nvSpPr>
            <p:cNvPr id="182290" name="Rectangle 18"/>
            <p:cNvSpPr>
              <a:spLocks noChangeArrowheads="1"/>
            </p:cNvSpPr>
            <p:nvPr/>
          </p:nvSpPr>
          <p:spPr bwMode="auto">
            <a:xfrm>
              <a:off x="0" y="2017"/>
              <a:ext cx="602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800" b="1">
                  <a:latin typeface="Century Schoolbook" pitchFamily="18" charset="0"/>
                  <a:ea typeface="+mj-ea"/>
                </a:rPr>
                <a:t> </a:t>
              </a:r>
              <a:r>
                <a:rPr lang="zh-CN" sz="2800" b="1">
                  <a:latin typeface="Century Schoolbook" pitchFamily="18" charset="0"/>
                  <a:ea typeface="+mj-ea"/>
                </a:rPr>
                <a:t>对信道编码定理严格的数学证明可参见傅祖芸老师教 </a:t>
              </a:r>
            </a:p>
            <a:p>
              <a:r>
                <a:rPr lang="zh-CN" sz="2800" b="1">
                  <a:latin typeface="Century Schoolbook" pitchFamily="18" charset="0"/>
                  <a:ea typeface="+mj-ea"/>
                </a:rPr>
                <a:t> 材中的</a:t>
              </a:r>
              <a:r>
                <a:rPr lang="zh-CN" altLang="zh-CN" sz="2800" b="1">
                  <a:latin typeface="Century Schoolbook" pitchFamily="18" charset="0"/>
                  <a:ea typeface="+mj-ea"/>
                </a:rPr>
                <a:t>$6.4</a:t>
              </a:r>
              <a:r>
                <a:rPr lang="zh-CN" sz="2800" b="1">
                  <a:latin typeface="Century Schoolbook" pitchFamily="18" charset="0"/>
                  <a:ea typeface="+mj-ea"/>
                </a:rPr>
                <a:t>节。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信道编码定理的结论(数学描述)：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00" name="Group 4"/>
          <p:cNvGrpSpPr>
            <a:grpSpLocks/>
          </p:cNvGrpSpPr>
          <p:nvPr/>
        </p:nvGrpSpPr>
        <p:grpSpPr bwMode="auto">
          <a:xfrm>
            <a:off x="236538" y="4479925"/>
            <a:ext cx="10998200" cy="1816102"/>
            <a:chOff x="0" y="0"/>
            <a:chExt cx="6928" cy="1144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644" y="0"/>
              <a:ext cx="6284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+mj-ea"/>
                  <a:ea typeface="+mj-ea"/>
                </a:rPr>
                <a:t>信道容量     表示的是信道的极限信息传输能力。</a:t>
              </a:r>
            </a:p>
            <a:p>
              <a:r>
                <a:rPr lang="zh-CN" sz="2800" b="1" dirty="0">
                  <a:latin typeface="+mj-ea"/>
                  <a:ea typeface="+mj-ea"/>
                </a:rPr>
                <a:t>如果要求的信息传输速率超过了    ，无法实现无</a:t>
              </a:r>
            </a:p>
            <a:p>
              <a:r>
                <a:rPr lang="zh-CN" sz="2800" b="1" dirty="0">
                  <a:latin typeface="+mj-ea"/>
                  <a:ea typeface="+mj-ea"/>
                </a:rPr>
                <a:t>失真传输；否则，则总可以找到某种方法实现近</a:t>
              </a:r>
            </a:p>
            <a:p>
              <a:r>
                <a:rPr lang="zh-CN" sz="2800" b="1" dirty="0">
                  <a:latin typeface="+mj-ea"/>
                  <a:ea typeface="+mj-ea"/>
                </a:rPr>
                <a:t>乎无失真的传输。</a:t>
              </a:r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0" y="415"/>
              <a:ext cx="13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0000FF"/>
                  </a:solidFill>
                  <a:latin typeface="+mj-ea"/>
                  <a:ea typeface="+mj-ea"/>
                </a:rPr>
                <a:t>分析</a:t>
              </a:r>
              <a:r>
                <a:rPr lang="zh-CN" sz="2800" b="1">
                  <a:latin typeface="+mj-ea"/>
                  <a:ea typeface="+mj-ea"/>
                </a:rPr>
                <a:t>：</a:t>
              </a:r>
            </a:p>
          </p:txBody>
        </p:sp>
        <p:graphicFrame>
          <p:nvGraphicFramePr>
            <p:cNvPr id="183303" name="Object 7"/>
            <p:cNvGraphicFramePr>
              <a:graphicFrameLocks noChangeAspect="1"/>
            </p:cNvGraphicFramePr>
            <p:nvPr/>
          </p:nvGraphicFramePr>
          <p:xfrm>
            <a:off x="1639" y="30"/>
            <a:ext cx="22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598" r:id="rId3" imgW="164814" imgH="177492" progId="Equation.DSMT4">
                    <p:embed/>
                  </p:oleObj>
                </mc:Choice>
                <mc:Fallback>
                  <p:oleObj r:id="rId3" imgW="164814" imgH="177492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30"/>
                          <a:ext cx="226" cy="2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04" name="Object 8"/>
            <p:cNvGraphicFramePr>
              <a:graphicFrameLocks noChangeAspect="1"/>
            </p:cNvGraphicFramePr>
            <p:nvPr/>
          </p:nvGraphicFramePr>
          <p:xfrm>
            <a:off x="3840" y="319"/>
            <a:ext cx="22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599" r:id="rId5" imgW="164814" imgH="177492" progId="Equation.DSMT4">
                    <p:embed/>
                  </p:oleObj>
                </mc:Choice>
                <mc:Fallback>
                  <p:oleObj r:id="rId5" imgW="164814" imgH="177492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9"/>
                          <a:ext cx="226" cy="2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3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265420"/>
              </p:ext>
            </p:extLst>
          </p:nvPr>
        </p:nvGraphicFramePr>
        <p:xfrm>
          <a:off x="1004201" y="1223962"/>
          <a:ext cx="7206349" cy="314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600" name="Visio" r:id="rId6" imgW="8254992" imgH="3290381" progId="Visio.Drawing.11">
                  <p:embed/>
                </p:oleObj>
              </mc:Choice>
              <mc:Fallback>
                <p:oleObj name="Visio" r:id="rId6" imgW="8254992" imgH="3290381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201" y="1223962"/>
                        <a:ext cx="7206349" cy="314114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 直观解释：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446088" y="548680"/>
            <a:ext cx="8075612" cy="181588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sz="2800" b="1" dirty="0">
                <a:latin typeface="Century Schoolbook" pitchFamily="18" charset="0"/>
                <a:ea typeface="+mj-ea"/>
              </a:rPr>
              <a:t>通过刚才的分析，只要           </a:t>
            </a:r>
            <a:r>
              <a:rPr lang="zh-CN" altLang="zh-CN" sz="2800" b="1" dirty="0">
                <a:latin typeface="Century Schoolbook" pitchFamily="18" charset="0"/>
                <a:ea typeface="+mj-ea"/>
              </a:rPr>
              <a:t>, </a:t>
            </a:r>
            <a:r>
              <a:rPr lang="zh-CN" sz="2800" b="1" dirty="0">
                <a:latin typeface="Century Schoolbook" pitchFamily="18" charset="0"/>
                <a:ea typeface="+mj-ea"/>
              </a:rPr>
              <a:t>理论上就可实现近乎无失真地传输。但具体如何来实现呢？香农先生只给出了大的指导方向，即通过编码的方法。具体而言，就是</a:t>
            </a:r>
            <a:r>
              <a:rPr lang="zh-CN" sz="2800" b="1" dirty="0">
                <a:solidFill>
                  <a:srgbClr val="FF0000"/>
                </a:solidFill>
                <a:latin typeface="Century Schoolbook" pitchFamily="18" charset="0"/>
                <a:ea typeface="+mj-ea"/>
              </a:rPr>
              <a:t>增加信道符号序列的长度</a:t>
            </a:r>
            <a:r>
              <a:rPr lang="zh-CN" sz="2800" b="1" dirty="0">
                <a:latin typeface="Century Schoolbook" pitchFamily="18" charset="0"/>
                <a:ea typeface="+mj-ea"/>
              </a:rPr>
              <a:t>。</a:t>
            </a: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4465"/>
              </p:ext>
            </p:extLst>
          </p:nvPr>
        </p:nvGraphicFramePr>
        <p:xfrm>
          <a:off x="4108450" y="615355"/>
          <a:ext cx="928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94" r:id="rId3" imgW="418374" imgH="177492" progId="Equation.DSMT4">
                  <p:embed/>
                </p:oleObj>
              </mc:Choice>
              <mc:Fallback>
                <p:oleObj r:id="rId3" imgW="418374" imgH="177492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615355"/>
                        <a:ext cx="928688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446088" y="2598738"/>
            <a:ext cx="8391525" cy="3625850"/>
            <a:chOff x="0" y="0"/>
            <a:chExt cx="5286" cy="2284"/>
          </a:xfrm>
        </p:grpSpPr>
        <p:grpSp>
          <p:nvGrpSpPr>
            <p:cNvPr id="184325" name="Group 5"/>
            <p:cNvGrpSpPr>
              <a:grpSpLocks/>
            </p:cNvGrpSpPr>
            <p:nvPr/>
          </p:nvGrpSpPr>
          <p:grpSpPr bwMode="auto">
            <a:xfrm>
              <a:off x="0" y="0"/>
              <a:ext cx="5286" cy="872"/>
              <a:chOff x="0" y="0"/>
              <a:chExt cx="5286" cy="872"/>
            </a:xfrm>
          </p:grpSpPr>
          <p:sp>
            <p:nvSpPr>
              <p:cNvPr id="184326" name="Rectangle 6"/>
              <p:cNvSpPr>
                <a:spLocks noChangeArrowheads="1"/>
              </p:cNvSpPr>
              <p:nvPr/>
            </p:nvSpPr>
            <p:spPr bwMode="auto">
              <a:xfrm>
                <a:off x="0" y="145"/>
                <a:ext cx="1388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800" b="1" dirty="0">
                    <a:latin typeface="Century Schoolbook" pitchFamily="18" charset="0"/>
                    <a:ea typeface="+mj-ea"/>
                  </a:rPr>
                  <a:t> </a:t>
                </a:r>
                <a:r>
                  <a:rPr lang="zh-CN" sz="2800" b="1" dirty="0">
                    <a:solidFill>
                      <a:srgbClr val="0000FF"/>
                    </a:solidFill>
                    <a:latin typeface="Century Schoolbook" pitchFamily="18" charset="0"/>
                    <a:ea typeface="+mj-ea"/>
                  </a:rPr>
                  <a:t>信道编码的最基本思想</a:t>
                </a:r>
                <a:r>
                  <a:rPr lang="zh-CN" sz="2800" b="1" dirty="0">
                    <a:latin typeface="Century Schoolbook" pitchFamily="18" charset="0"/>
                    <a:ea typeface="+mj-ea"/>
                  </a:rPr>
                  <a:t>：</a:t>
                </a:r>
              </a:p>
            </p:txBody>
          </p:sp>
          <p:sp>
            <p:nvSpPr>
              <p:cNvPr id="184327" name="Rectangle 7"/>
              <p:cNvSpPr>
                <a:spLocks noChangeArrowheads="1"/>
              </p:cNvSpPr>
              <p:nvPr/>
            </p:nvSpPr>
            <p:spPr bwMode="auto">
              <a:xfrm>
                <a:off x="1419" y="0"/>
                <a:ext cx="3867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Century Schoolbook" pitchFamily="18" charset="0"/>
                    <a:ea typeface="+mj-ea"/>
                  </a:rPr>
                  <a:t>在信息码元的基础上增加监督码元，通过信道符号序列长度的增加实现传输差错的检验与纠正。</a:t>
                </a:r>
              </a:p>
            </p:txBody>
          </p:sp>
        </p:grpSp>
        <p:graphicFrame>
          <p:nvGraphicFramePr>
            <p:cNvPr id="184328" name="Object 8"/>
            <p:cNvGraphicFramePr>
              <a:graphicFrameLocks noChangeAspect="1"/>
            </p:cNvGraphicFramePr>
            <p:nvPr/>
          </p:nvGraphicFramePr>
          <p:xfrm>
            <a:off x="221" y="824"/>
            <a:ext cx="5033" cy="1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595" r:id="rId5" imgW="8614781" imgH="2572426" progId="Visio.Drawing.11">
                    <p:embed/>
                  </p:oleObj>
                </mc:Choice>
                <mc:Fallback>
                  <p:oleObj r:id="rId5" imgW="8614781" imgH="2572426" progId="Visio.Drawing.11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" y="824"/>
                          <a:ext cx="5033" cy="14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3.18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本章结束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01650" y="452766"/>
            <a:ext cx="9399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 dirty="0">
                <a:latin typeface="+mj-ea"/>
                <a:ea typeface="+mj-ea"/>
              </a:rPr>
              <a:t>为简化起见，本课程</a:t>
            </a:r>
            <a:r>
              <a:rPr lang="zh-CN" sz="2800" b="1" dirty="0">
                <a:solidFill>
                  <a:srgbClr val="FF0000"/>
                </a:solidFill>
                <a:latin typeface="+mj-ea"/>
                <a:ea typeface="+mj-ea"/>
              </a:rPr>
              <a:t>只研究平稳无记忆信道</a:t>
            </a:r>
            <a:r>
              <a:rPr lang="zh-CN" sz="2800" b="1" dirty="0">
                <a:latin typeface="+mj-ea"/>
                <a:ea typeface="+mj-ea"/>
              </a:rPr>
              <a:t>。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501650" y="5203825"/>
            <a:ext cx="8510588" cy="1133475"/>
            <a:chOff x="0" y="0"/>
            <a:chExt cx="5361" cy="714"/>
          </a:xfrm>
        </p:grpSpPr>
        <p:sp>
          <p:nvSpPr>
            <p:cNvPr id="136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2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solidFill>
                    <a:srgbClr val="0000FF"/>
                  </a:solidFill>
                  <a:latin typeface="+mj-ea"/>
                  <a:ea typeface="+mj-ea"/>
                </a:rPr>
                <a:t>平稳信道的数学模型</a:t>
              </a:r>
              <a:r>
                <a:rPr lang="zh-CN" sz="2800" b="1">
                  <a:latin typeface="+mj-ea"/>
                  <a:ea typeface="+mj-ea"/>
                </a:rPr>
                <a:t>：</a:t>
              </a:r>
            </a:p>
          </p:txBody>
        </p:sp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172" y="426"/>
            <a:ext cx="51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622" r:id="rId3" imgW="4114800" imgH="228600" progId="Equation.DSMT4">
                    <p:embed/>
                  </p:oleObj>
                </mc:Choice>
                <mc:Fallback>
                  <p:oleObj r:id="rId3" imgW="4114800" imgH="2286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" y="426"/>
                          <a:ext cx="5189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3812"/>
                </p:ext>
              </p:extLst>
            </p:nvPr>
          </p:nvGraphicFramePr>
          <p:xfrm>
            <a:off x="2351" y="53"/>
            <a:ext cx="62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623" r:id="rId5" imgW="494442" imgH="177492" progId="Equation.DSMT4">
                    <p:embed/>
                  </p:oleObj>
                </mc:Choice>
                <mc:Fallback>
                  <p:oleObj r:id="rId5" imgW="494442" imgH="177492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53"/>
                          <a:ext cx="625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200" name="Group 8"/>
          <p:cNvGrpSpPr>
            <a:grpSpLocks/>
          </p:cNvGrpSpPr>
          <p:nvPr/>
        </p:nvGrpSpPr>
        <p:grpSpPr bwMode="auto">
          <a:xfrm>
            <a:off x="501650" y="1392238"/>
            <a:ext cx="9099550" cy="3595689"/>
            <a:chOff x="0" y="0"/>
            <a:chExt cx="5732" cy="2265"/>
          </a:xfrm>
        </p:grpSpPr>
        <p:grpSp>
          <p:nvGrpSpPr>
            <p:cNvPr id="136201" name="Group 9"/>
            <p:cNvGrpSpPr>
              <a:grpSpLocks/>
            </p:cNvGrpSpPr>
            <p:nvPr/>
          </p:nvGrpSpPr>
          <p:grpSpPr bwMode="auto">
            <a:xfrm>
              <a:off x="0" y="1664"/>
              <a:ext cx="5660" cy="601"/>
              <a:chOff x="0" y="0"/>
              <a:chExt cx="5660" cy="601"/>
            </a:xfrm>
          </p:grpSpPr>
          <p:sp>
            <p:nvSpPr>
              <p:cNvPr id="136202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9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物理意义：</a:t>
                </a:r>
              </a:p>
            </p:txBody>
          </p:sp>
          <p:sp>
            <p:nvSpPr>
              <p:cNvPr id="136203" name="Rectangle 11"/>
              <p:cNvSpPr>
                <a:spLocks noChangeArrowheads="1"/>
              </p:cNvSpPr>
              <p:nvPr/>
            </p:nvSpPr>
            <p:spPr bwMode="auto">
              <a:xfrm>
                <a:off x="620" y="0"/>
                <a:ext cx="5040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 dirty="0">
                    <a:latin typeface="+mj-ea"/>
                    <a:ea typeface="+mj-ea"/>
                  </a:rPr>
                  <a:t>输入随机序列与输出随机序列之间的转移概率</a:t>
                </a:r>
              </a:p>
              <a:p>
                <a:r>
                  <a:rPr lang="zh-CN" sz="2800" b="1" dirty="0">
                    <a:latin typeface="+mj-ea"/>
                    <a:ea typeface="+mj-ea"/>
                  </a:rPr>
                  <a:t>等于各离散时刻随机变量间转移概率的</a:t>
                </a:r>
                <a:r>
                  <a:rPr lang="zh-CN" sz="28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连乘</a:t>
                </a:r>
                <a:r>
                  <a:rPr lang="zh-CN" sz="2800" b="1" dirty="0">
                    <a:latin typeface="+mj-ea"/>
                    <a:ea typeface="+mj-ea"/>
                  </a:rPr>
                  <a:t>。</a:t>
                </a:r>
              </a:p>
            </p:txBody>
          </p:sp>
        </p:grpSp>
        <p:grpSp>
          <p:nvGrpSpPr>
            <p:cNvPr id="136204" name="Group 12"/>
            <p:cNvGrpSpPr>
              <a:grpSpLocks/>
            </p:cNvGrpSpPr>
            <p:nvPr/>
          </p:nvGrpSpPr>
          <p:grpSpPr bwMode="auto">
            <a:xfrm>
              <a:off x="0" y="0"/>
              <a:ext cx="5732" cy="1597"/>
              <a:chOff x="0" y="0"/>
              <a:chExt cx="5732" cy="1597"/>
            </a:xfrm>
          </p:grpSpPr>
          <p:sp>
            <p:nvSpPr>
              <p:cNvPr id="136205" name="Rectangle 13"/>
              <p:cNvSpPr>
                <a:spLocks noChangeArrowheads="1"/>
              </p:cNvSpPr>
              <p:nvPr/>
            </p:nvSpPr>
            <p:spPr bwMode="auto">
              <a:xfrm>
                <a:off x="4532" y="339"/>
                <a:ext cx="1200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8000" b="1">
                    <a:solidFill>
                      <a:srgbClr val="FF0000"/>
                    </a:solidFill>
                    <a:latin typeface="+mj-ea"/>
                    <a:ea typeface="+mj-ea"/>
                  </a:rPr>
                  <a:t>*</a:t>
                </a:r>
              </a:p>
            </p:txBody>
          </p:sp>
          <p:grpSp>
            <p:nvGrpSpPr>
              <p:cNvPr id="136206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4448" cy="1597"/>
                <a:chOff x="0" y="0"/>
                <a:chExt cx="4448" cy="1597"/>
              </a:xfrm>
            </p:grpSpPr>
            <p:sp>
              <p:nvSpPr>
                <p:cNvPr id="136207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21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sz="2800" b="1">
                      <a:solidFill>
                        <a:srgbClr val="0000FF"/>
                      </a:solidFill>
                      <a:latin typeface="+mj-ea"/>
                      <a:ea typeface="+mj-ea"/>
                    </a:rPr>
                    <a:t>无记忆信道的数学模型</a:t>
                  </a:r>
                  <a:r>
                    <a:rPr lang="zh-CN" sz="2800" b="1">
                      <a:latin typeface="+mj-ea"/>
                      <a:ea typeface="+mj-ea"/>
                    </a:rPr>
                    <a:t>：</a:t>
                  </a:r>
                </a:p>
              </p:txBody>
            </p:sp>
            <p:graphicFrame>
              <p:nvGraphicFramePr>
                <p:cNvPr id="136208" name="Object 16"/>
                <p:cNvGraphicFramePr>
                  <a:graphicFrameLocks noChangeAspect="1"/>
                </p:cNvGraphicFramePr>
                <p:nvPr/>
              </p:nvGraphicFramePr>
              <p:xfrm>
                <a:off x="240" y="355"/>
                <a:ext cx="4208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2624" r:id="rId7" imgW="3338651" imgH="431613" progId="Equation.DSMT4">
                        <p:embed/>
                      </p:oleObj>
                    </mc:Choice>
                    <mc:Fallback>
                      <p:oleObj r:id="rId7" imgW="3338651" imgH="431613" progId="Equation.DSMT4">
                        <p:embed/>
                        <p:pic>
                          <p:nvPicPr>
                            <p:cNvPr id="0" name="Picture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55"/>
                              <a:ext cx="4208" cy="544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36209" name="Group 17"/>
                <p:cNvGrpSpPr>
                  <a:grpSpLocks/>
                </p:cNvGrpSpPr>
                <p:nvPr/>
              </p:nvGrpSpPr>
              <p:grpSpPr bwMode="auto">
                <a:xfrm>
                  <a:off x="0" y="912"/>
                  <a:ext cx="4436" cy="685"/>
                  <a:chOff x="0" y="0"/>
                  <a:chExt cx="4436" cy="685"/>
                </a:xfrm>
              </p:grpSpPr>
              <p:sp>
                <p:nvSpPr>
                  <p:cNvPr id="13621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34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zh-CN" sz="2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t>解释：</a:t>
                    </a:r>
                  </a:p>
                </p:txBody>
              </p:sp>
              <p:graphicFrame>
                <p:nvGraphicFramePr>
                  <p:cNvPr id="136211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740" y="60"/>
                  <a:ext cx="3696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72625" r:id="rId9" imgW="2933700" imgH="228600" progId="Equation.DSMT4">
                          <p:embed/>
                        </p:oleObj>
                      </mc:Choice>
                      <mc:Fallback>
                        <p:oleObj r:id="rId9" imgW="2933700" imgH="228600" progId="Equation.DSMT4">
                          <p:embed/>
                          <p:pic>
                            <p:nvPicPr>
                              <p:cNvPr id="0" name="Picture 5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40" y="60"/>
                                <a:ext cx="3696" cy="288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6212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1933" y="397"/>
                  <a:ext cx="187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72626" r:id="rId11" imgW="1485900" imgH="228600" progId="Equation.DSMT4">
                          <p:embed/>
                        </p:oleObj>
                      </mc:Choice>
                      <mc:Fallback>
                        <p:oleObj r:id="rId11" imgW="1485900" imgH="228600" progId="Equation.DSMT4">
                          <p:embed/>
                          <p:pic>
                            <p:nvPicPr>
                              <p:cNvPr id="0" name="Picture 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33" y="397"/>
                                <a:ext cx="1872" cy="288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398653"/>
              </p:ext>
            </p:extLst>
          </p:nvPr>
        </p:nvGraphicFramePr>
        <p:xfrm>
          <a:off x="2984500" y="4965700"/>
          <a:ext cx="59086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70" r:id="rId3" imgW="6125941" imgH="1024917" progId="Visio.Drawing.11">
                  <p:embed/>
                </p:oleObj>
              </mc:Choice>
              <mc:Fallback>
                <p:oleObj r:id="rId3" imgW="6125941" imgH="1024917" progId="Visio.Drawing.11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4965700"/>
                        <a:ext cx="5908675" cy="985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361950" y="566738"/>
            <a:ext cx="10391775" cy="2327274"/>
            <a:chOff x="0" y="0"/>
            <a:chExt cx="6546" cy="1466"/>
          </a:xfrm>
        </p:grpSpPr>
        <p:sp>
          <p:nvSpPr>
            <p:cNvPr id="1372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1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+mj-ea"/>
                  <a:ea typeface="+mj-ea"/>
                </a:rPr>
                <a:t>单符号信道即为平稳无记忆信道。</a:t>
              </a:r>
            </a:p>
          </p:txBody>
        </p:sp>
        <p:sp>
          <p:nvSpPr>
            <p:cNvPr id="137222" name="Rectangle 6"/>
            <p:cNvSpPr>
              <a:spLocks noChangeArrowheads="1"/>
            </p:cNvSpPr>
            <p:nvPr/>
          </p:nvSpPr>
          <p:spPr bwMode="auto">
            <a:xfrm>
              <a:off x="0" y="385"/>
              <a:ext cx="51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+mj-ea"/>
                  <a:ea typeface="+mj-ea"/>
                </a:rPr>
                <a:t>解释：</a:t>
              </a:r>
            </a:p>
          </p:txBody>
        </p:sp>
        <p:grpSp>
          <p:nvGrpSpPr>
            <p:cNvPr id="137223" name="Group 7"/>
            <p:cNvGrpSpPr>
              <a:grpSpLocks/>
            </p:cNvGrpSpPr>
            <p:nvPr/>
          </p:nvGrpSpPr>
          <p:grpSpPr bwMode="auto">
            <a:xfrm>
              <a:off x="817" y="385"/>
              <a:ext cx="5147" cy="330"/>
              <a:chOff x="0" y="0"/>
              <a:chExt cx="5147" cy="330"/>
            </a:xfrm>
          </p:grpSpPr>
          <p:sp>
            <p:nvSpPr>
              <p:cNvPr id="137224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14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+mj-ea"/>
                    <a:ea typeface="+mj-ea"/>
                  </a:rPr>
                  <a:t>非平稳信道</a:t>
                </a:r>
              </a:p>
            </p:txBody>
          </p:sp>
          <p:sp>
            <p:nvSpPr>
              <p:cNvPr id="137225" name="Line 9"/>
              <p:cNvSpPr>
                <a:spLocks noChangeShapeType="1"/>
              </p:cNvSpPr>
              <p:nvPr/>
            </p:nvSpPr>
            <p:spPr bwMode="auto">
              <a:xfrm>
                <a:off x="1339" y="162"/>
                <a:ext cx="344" cy="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137226" name="Object 10"/>
              <p:cNvGraphicFramePr>
                <a:graphicFrameLocks noChangeAspect="1"/>
              </p:cNvGraphicFramePr>
              <p:nvPr/>
            </p:nvGraphicFramePr>
            <p:xfrm>
              <a:off x="1815" y="42"/>
              <a:ext cx="222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3871" r:id="rId5" imgW="1765300" imgH="228600" progId="Equation.DSMT4">
                      <p:embed/>
                    </p:oleObj>
                  </mc:Choice>
                  <mc:Fallback>
                    <p:oleObj r:id="rId5" imgW="1765300" imgH="228600" progId="Equation.DSMT4">
                      <p:embed/>
                      <p:pic>
                        <p:nvPicPr>
                          <p:cNvPr id="0" name="Picture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5" y="42"/>
                            <a:ext cx="2224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7227" name="Group 11"/>
            <p:cNvGrpSpPr>
              <a:grpSpLocks/>
            </p:cNvGrpSpPr>
            <p:nvPr/>
          </p:nvGrpSpPr>
          <p:grpSpPr bwMode="auto">
            <a:xfrm>
              <a:off x="817" y="730"/>
              <a:ext cx="5147" cy="353"/>
              <a:chOff x="0" y="0"/>
              <a:chExt cx="5147" cy="353"/>
            </a:xfrm>
          </p:grpSpPr>
          <p:sp>
            <p:nvSpPr>
              <p:cNvPr id="137228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14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+mj-ea"/>
                    <a:ea typeface="+mj-ea"/>
                  </a:rPr>
                  <a:t>有记忆信道</a:t>
                </a:r>
              </a:p>
            </p:txBody>
          </p:sp>
          <p:sp>
            <p:nvSpPr>
              <p:cNvPr id="137229" name="Line 13"/>
              <p:cNvSpPr>
                <a:spLocks noChangeShapeType="1"/>
              </p:cNvSpPr>
              <p:nvPr/>
            </p:nvSpPr>
            <p:spPr bwMode="auto">
              <a:xfrm>
                <a:off x="1339" y="202"/>
                <a:ext cx="344" cy="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137230" name="Object 14"/>
              <p:cNvGraphicFramePr>
                <a:graphicFrameLocks noChangeAspect="1"/>
              </p:cNvGraphicFramePr>
              <p:nvPr/>
            </p:nvGraphicFramePr>
            <p:xfrm>
              <a:off x="1807" y="65"/>
              <a:ext cx="23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3872" r:id="rId7" imgW="1879600" imgH="228600" progId="Equation.DSMT4">
                      <p:embed/>
                    </p:oleObj>
                  </mc:Choice>
                  <mc:Fallback>
                    <p:oleObj r:id="rId7" imgW="1879600" imgH="228600" progId="Equation.DSMT4">
                      <p:embed/>
                      <p:pic>
                        <p:nvPicPr>
                          <p:cNvPr id="0" name="Picture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7" y="65"/>
                            <a:ext cx="2368" cy="28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7231" name="Group 15"/>
            <p:cNvGrpSpPr>
              <a:grpSpLocks/>
            </p:cNvGrpSpPr>
            <p:nvPr/>
          </p:nvGrpSpPr>
          <p:grpSpPr bwMode="auto">
            <a:xfrm>
              <a:off x="0" y="1136"/>
              <a:ext cx="6546" cy="330"/>
              <a:chOff x="0" y="0"/>
              <a:chExt cx="6546" cy="330"/>
            </a:xfrm>
          </p:grpSpPr>
          <p:sp>
            <p:nvSpPr>
              <p:cNvPr id="137232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14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+mj-ea"/>
                    <a:ea typeface="+mj-ea"/>
                  </a:rPr>
                  <a:t>单符号信道可由             描述</a:t>
                </a:r>
              </a:p>
            </p:txBody>
          </p:sp>
          <p:graphicFrame>
            <p:nvGraphicFramePr>
              <p:cNvPr id="137233" name="Object 17"/>
              <p:cNvGraphicFramePr>
                <a:graphicFrameLocks noChangeAspect="1"/>
              </p:cNvGraphicFramePr>
              <p:nvPr/>
            </p:nvGraphicFramePr>
            <p:xfrm>
              <a:off x="1636" y="51"/>
              <a:ext cx="75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3873" r:id="rId9" imgW="596382" imgH="203024" progId="Equation.DSMT4">
                      <p:embed/>
                    </p:oleObj>
                  </mc:Choice>
                  <mc:Fallback>
                    <p:oleObj r:id="rId9" imgW="596382" imgH="203024" progId="Equation.DSMT4">
                      <p:embed/>
                      <p:pic>
                        <p:nvPicPr>
                          <p:cNvPr id="0" name="Picture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6" y="51"/>
                            <a:ext cx="752" cy="25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34" name="Line 18"/>
              <p:cNvSpPr>
                <a:spLocks noChangeShapeType="1"/>
              </p:cNvSpPr>
              <p:nvPr/>
            </p:nvSpPr>
            <p:spPr bwMode="auto">
              <a:xfrm>
                <a:off x="2885" y="181"/>
                <a:ext cx="344" cy="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ea"/>
                  <a:ea typeface="+mj-ea"/>
                </a:endParaRPr>
              </a:p>
            </p:txBody>
          </p:sp>
          <p:sp>
            <p:nvSpPr>
              <p:cNvPr id="137235" name="Rectangle 19"/>
              <p:cNvSpPr>
                <a:spLocks noChangeArrowheads="1"/>
              </p:cNvSpPr>
              <p:nvPr/>
            </p:nvSpPr>
            <p:spPr bwMode="auto">
              <a:xfrm>
                <a:off x="3231" y="0"/>
                <a:ext cx="331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+mj-ea"/>
                    <a:ea typeface="+mj-ea"/>
                  </a:rPr>
                  <a:t>平稳无记忆信道</a:t>
                </a:r>
              </a:p>
            </p:txBody>
          </p:sp>
        </p:grpSp>
      </p:grpSp>
      <p:graphicFrame>
        <p:nvGraphicFramePr>
          <p:cNvPr id="1372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02328"/>
              </p:ext>
            </p:extLst>
          </p:nvPr>
        </p:nvGraphicFramePr>
        <p:xfrm>
          <a:off x="4786313" y="3203575"/>
          <a:ext cx="333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74" r:id="rId11" imgW="333392" imgH="452336" progId="Visio.Drawing.11">
                  <p:embed/>
                </p:oleObj>
              </mc:Choice>
              <mc:Fallback>
                <p:oleObj r:id="rId11" imgW="333392" imgH="452336" progId="Visio.Drawing.11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203575"/>
                        <a:ext cx="333375" cy="452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95934"/>
              </p:ext>
            </p:extLst>
          </p:nvPr>
        </p:nvGraphicFramePr>
        <p:xfrm>
          <a:off x="8199438" y="3203575"/>
          <a:ext cx="3159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75" r:id="rId13" imgW="316399" imgH="452336" progId="Visio.Drawing.11">
                  <p:embed/>
                </p:oleObj>
              </mc:Choice>
              <mc:Fallback>
                <p:oleObj r:id="rId13" imgW="316399" imgH="452336" progId="Visio.Drawing.11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438" y="3203575"/>
                        <a:ext cx="315912" cy="452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861605"/>
              </p:ext>
            </p:extLst>
          </p:nvPr>
        </p:nvGraphicFramePr>
        <p:xfrm>
          <a:off x="4392613" y="3203575"/>
          <a:ext cx="3333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76" r:id="rId15" imgW="333392" imgH="452336" progId="Visio.Drawing.11">
                  <p:embed/>
                </p:oleObj>
              </mc:Choice>
              <mc:Fallback>
                <p:oleObj r:id="rId15" imgW="333392" imgH="452336" progId="Visio.Drawing.11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203575"/>
                        <a:ext cx="333375" cy="452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17885"/>
              </p:ext>
            </p:extLst>
          </p:nvPr>
        </p:nvGraphicFramePr>
        <p:xfrm>
          <a:off x="7881938" y="3203575"/>
          <a:ext cx="3159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77" r:id="rId17" imgW="316399" imgH="452336" progId="Visio.Drawing.11">
                  <p:embed/>
                </p:oleObj>
              </mc:Choice>
              <mc:Fallback>
                <p:oleObj r:id="rId17" imgW="316399" imgH="452336" progId="Visio.Drawing.11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3203575"/>
                        <a:ext cx="315912" cy="452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40" name="Group 24"/>
          <p:cNvGrpSpPr>
            <a:grpSpLocks/>
          </p:cNvGrpSpPr>
          <p:nvPr/>
        </p:nvGrpSpPr>
        <p:grpSpPr bwMode="auto">
          <a:xfrm>
            <a:off x="3694113" y="3209925"/>
            <a:ext cx="6202362" cy="1512889"/>
            <a:chOff x="0" y="0"/>
            <a:chExt cx="3907" cy="953"/>
          </a:xfrm>
        </p:grpSpPr>
        <p:graphicFrame>
          <p:nvGraphicFramePr>
            <p:cNvPr id="137241" name="Object 25"/>
            <p:cNvGraphicFramePr>
              <a:graphicFrameLocks noChangeAspect="1"/>
            </p:cNvGraphicFramePr>
            <p:nvPr/>
          </p:nvGraphicFramePr>
          <p:xfrm>
            <a:off x="0" y="0"/>
            <a:ext cx="262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878" r:id="rId19" imgW="4168477" imgH="440177" progId="Visio.Drawing.11">
                    <p:embed/>
                  </p:oleObj>
                </mc:Choice>
                <mc:Fallback>
                  <p:oleObj r:id="rId19" imgW="4168477" imgH="440177" progId="Visio.Drawing.11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26" cy="27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295" y="623"/>
              <a:ext cx="3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C00000"/>
                  </a:solidFill>
                  <a:latin typeface="+mj-ea"/>
                  <a:ea typeface="+mj-ea"/>
                </a:rPr>
                <a:t>单符号信源</a:t>
              </a:r>
              <a:r>
                <a:rPr lang="zh-CN" altLang="zh-CN" sz="2800" b="1" dirty="0">
                  <a:solidFill>
                    <a:srgbClr val="C00000"/>
                  </a:solidFill>
                  <a:latin typeface="+mj-ea"/>
                  <a:ea typeface="+mj-ea"/>
                </a:rPr>
                <a:t>+</a:t>
              </a:r>
              <a:r>
                <a:rPr lang="zh-CN" sz="2800" b="1" dirty="0">
                  <a:solidFill>
                    <a:srgbClr val="C00000"/>
                  </a:solidFill>
                  <a:latin typeface="+mj-ea"/>
                  <a:ea typeface="+mj-ea"/>
                </a:rPr>
                <a:t>无记忆信道</a:t>
              </a:r>
            </a:p>
          </p:txBody>
        </p:sp>
      </p:grpSp>
      <p:graphicFrame>
        <p:nvGraphicFramePr>
          <p:cNvPr id="1372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024921"/>
              </p:ext>
            </p:extLst>
          </p:nvPr>
        </p:nvGraphicFramePr>
        <p:xfrm>
          <a:off x="3462338" y="4841875"/>
          <a:ext cx="16875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79" r:id="rId21" imgW="1686920" imgH="452336" progId="Visio.Drawing.11">
                  <p:embed/>
                </p:oleObj>
              </mc:Choice>
              <mc:Fallback>
                <p:oleObj r:id="rId21" imgW="1686920" imgH="452336" progId="Visio.Drawing.11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4841875"/>
                        <a:ext cx="1687512" cy="452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669073"/>
              </p:ext>
            </p:extLst>
          </p:nvPr>
        </p:nvGraphicFramePr>
        <p:xfrm>
          <a:off x="7004050" y="4835525"/>
          <a:ext cx="17399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80" r:id="rId23" imgW="1740597" imgH="452336" progId="Visio.Drawing.11">
                  <p:embed/>
                </p:oleObj>
              </mc:Choice>
              <mc:Fallback>
                <p:oleObj r:id="rId23" imgW="1740597" imgH="452336" progId="Visio.Drawing.11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4835525"/>
                        <a:ext cx="1739900" cy="452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46" name="Group 30"/>
          <p:cNvGrpSpPr>
            <a:grpSpLocks/>
          </p:cNvGrpSpPr>
          <p:nvPr/>
        </p:nvGrpSpPr>
        <p:grpSpPr bwMode="auto">
          <a:xfrm>
            <a:off x="3168650" y="4848225"/>
            <a:ext cx="6727825" cy="1476376"/>
            <a:chOff x="0" y="0"/>
            <a:chExt cx="4238" cy="930"/>
          </a:xfrm>
        </p:grpSpPr>
        <p:graphicFrame>
          <p:nvGraphicFramePr>
            <p:cNvPr id="137247" name="Object 31"/>
            <p:cNvGraphicFramePr>
              <a:graphicFrameLocks noChangeAspect="1"/>
            </p:cNvGraphicFramePr>
            <p:nvPr/>
          </p:nvGraphicFramePr>
          <p:xfrm>
            <a:off x="0" y="0"/>
            <a:ext cx="264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881" r:id="rId25" imgW="4204622" imgH="440177" progId="Visio.Drawing.11">
                    <p:embed/>
                  </p:oleObj>
                </mc:Choice>
                <mc:Fallback>
                  <p:oleObj r:id="rId25" imgW="4204622" imgH="440177" progId="Visio.Drawing.11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49" cy="27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626" y="600"/>
              <a:ext cx="3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+mj-ea"/>
                  <a:ea typeface="+mj-ea"/>
                </a:rPr>
                <a:t>多符号信源</a:t>
              </a:r>
              <a:r>
                <a:rPr lang="zh-CN" altLang="zh-CN" sz="2800" b="1" dirty="0">
                  <a:solidFill>
                    <a:srgbClr val="0000FF"/>
                  </a:solidFill>
                  <a:latin typeface="+mj-ea"/>
                  <a:ea typeface="+mj-ea"/>
                </a:rPr>
                <a:t>+</a:t>
              </a:r>
              <a:r>
                <a:rPr lang="zh-CN" sz="2800" b="1" dirty="0">
                  <a:solidFill>
                    <a:srgbClr val="0000FF"/>
                  </a:solidFill>
                  <a:latin typeface="+mj-ea"/>
                  <a:ea typeface="+mj-ea"/>
                </a:rPr>
                <a:t>无记忆信道</a:t>
              </a:r>
            </a:p>
          </p:txBody>
        </p:sp>
      </p:grpSp>
      <p:grpSp>
        <p:nvGrpSpPr>
          <p:cNvPr id="137251" name="Group 35"/>
          <p:cNvGrpSpPr>
            <a:grpSpLocks/>
          </p:cNvGrpSpPr>
          <p:nvPr/>
        </p:nvGrpSpPr>
        <p:grpSpPr bwMode="auto">
          <a:xfrm>
            <a:off x="361950" y="3276600"/>
            <a:ext cx="8329613" cy="2524125"/>
            <a:chOff x="0" y="0"/>
            <a:chExt cx="5247" cy="1590"/>
          </a:xfrm>
        </p:grpSpPr>
        <p:sp>
          <p:nvSpPr>
            <p:cNvPr id="137252" name="Rectangle 36"/>
            <p:cNvSpPr>
              <a:spLocks noChangeArrowheads="1"/>
            </p:cNvSpPr>
            <p:nvPr/>
          </p:nvSpPr>
          <p:spPr bwMode="auto">
            <a:xfrm>
              <a:off x="0" y="989"/>
              <a:ext cx="241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0000FF"/>
                  </a:solidFill>
                  <a:latin typeface="+mj-ea"/>
                  <a:ea typeface="+mj-ea"/>
                </a:rPr>
                <a:t>平稳无记忆信道</a:t>
              </a:r>
            </a:p>
            <a:p>
              <a:r>
                <a:rPr lang="zh-CN" sz="2800" b="1" dirty="0">
                  <a:solidFill>
                    <a:srgbClr val="0000FF"/>
                  </a:solidFill>
                  <a:latin typeface="+mj-ea"/>
                  <a:ea typeface="+mj-ea"/>
                </a:rPr>
                <a:t>的</a:t>
              </a:r>
              <a:r>
                <a:rPr lang="zh-CN" altLang="zh-CN" sz="2800" b="1" i="1" dirty="0">
                  <a:solidFill>
                    <a:srgbClr val="0000FF"/>
                  </a:solidFill>
                  <a:latin typeface="+mj-ea"/>
                  <a:ea typeface="+mj-ea"/>
                </a:rPr>
                <a:t>N</a:t>
              </a:r>
              <a:r>
                <a:rPr lang="zh-CN" sz="2800" b="1" dirty="0">
                  <a:solidFill>
                    <a:srgbClr val="0000FF"/>
                  </a:solidFill>
                  <a:latin typeface="+mj-ea"/>
                  <a:ea typeface="+mj-ea"/>
                </a:rPr>
                <a:t>次扩展信道：</a:t>
              </a:r>
            </a:p>
          </p:txBody>
        </p:sp>
        <p:graphicFrame>
          <p:nvGraphicFramePr>
            <p:cNvPr id="137253" name="Object 37"/>
            <p:cNvGraphicFramePr>
              <a:graphicFrameLocks noChangeAspect="1"/>
            </p:cNvGraphicFramePr>
            <p:nvPr/>
          </p:nvGraphicFramePr>
          <p:xfrm>
            <a:off x="1833" y="0"/>
            <a:ext cx="341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882" r:id="rId27" imgW="5420315" imgH="888460" progId="Visio.Drawing.11">
                    <p:embed/>
                  </p:oleObj>
                </mc:Choice>
                <mc:Fallback>
                  <p:oleObj r:id="rId27" imgW="5420315" imgH="888460" progId="Visio.Drawing.11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0"/>
                          <a:ext cx="3414" cy="5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54" name="Rectangle 38"/>
            <p:cNvSpPr>
              <a:spLocks noChangeArrowheads="1"/>
            </p:cNvSpPr>
            <p:nvPr/>
          </p:nvSpPr>
          <p:spPr bwMode="auto">
            <a:xfrm>
              <a:off x="0" y="29"/>
              <a:ext cx="29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C00000"/>
                  </a:solidFill>
                  <a:latin typeface="+mj-ea"/>
                  <a:ea typeface="+mj-ea"/>
                </a:rPr>
                <a:t>单符号信道：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147638" y="260648"/>
            <a:ext cx="56245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3200" b="1" dirty="0" smtClean="0">
                <a:solidFill>
                  <a:srgbClr val="FF0000"/>
                </a:solidFill>
                <a:latin typeface="+mj-ea"/>
                <a:ea typeface="+mj-ea"/>
              </a:rPr>
              <a:t>多</a:t>
            </a:r>
            <a:r>
              <a:rPr lang="zh-CN" sz="3200" b="1" dirty="0">
                <a:solidFill>
                  <a:srgbClr val="FF0000"/>
                </a:solidFill>
                <a:latin typeface="+mj-ea"/>
                <a:ea typeface="+mj-ea"/>
              </a:rPr>
              <a:t>符号信道的数学模型</a:t>
            </a:r>
          </a:p>
        </p:txBody>
      </p:sp>
      <p:grpSp>
        <p:nvGrpSpPr>
          <p:cNvPr id="138243" name="Group 3"/>
          <p:cNvGrpSpPr>
            <a:grpSpLocks/>
          </p:cNvGrpSpPr>
          <p:nvPr/>
        </p:nvGrpSpPr>
        <p:grpSpPr bwMode="auto">
          <a:xfrm>
            <a:off x="371475" y="1152525"/>
            <a:ext cx="8555038" cy="1822450"/>
            <a:chOff x="0" y="0"/>
            <a:chExt cx="5389" cy="1148"/>
          </a:xfrm>
        </p:grpSpPr>
        <p:sp>
          <p:nvSpPr>
            <p:cNvPr id="138244" name="Rectangle 4"/>
            <p:cNvSpPr>
              <a:spLocks noChangeArrowheads="1"/>
            </p:cNvSpPr>
            <p:nvPr/>
          </p:nvSpPr>
          <p:spPr bwMode="auto">
            <a:xfrm>
              <a:off x="0" y="103"/>
              <a:ext cx="110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+mj-ea"/>
                  <a:ea typeface="+mj-ea"/>
                </a:rPr>
                <a:t>单符号离散信道：</a:t>
              </a:r>
            </a:p>
          </p:txBody>
        </p:sp>
        <p:graphicFrame>
          <p:nvGraphicFramePr>
            <p:cNvPr id="138245" name="Object 5"/>
            <p:cNvGraphicFramePr>
              <a:graphicFrameLocks noChangeAspect="1"/>
            </p:cNvGraphicFramePr>
            <p:nvPr/>
          </p:nvGraphicFramePr>
          <p:xfrm>
            <a:off x="2484" y="0"/>
            <a:ext cx="2905" cy="1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54" r:id="rId3" imgW="2743200" imgH="939800" progId="Equation.DSMT4">
                    <p:embed/>
                  </p:oleObj>
                </mc:Choice>
                <mc:Fallback>
                  <p:oleObj r:id="rId3" imgW="2743200" imgH="939800" progId="Equation.DSMT4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0"/>
                          <a:ext cx="2905" cy="11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46" name="Group 6"/>
          <p:cNvGrpSpPr>
            <a:grpSpLocks/>
          </p:cNvGrpSpPr>
          <p:nvPr/>
        </p:nvGrpSpPr>
        <p:grpSpPr bwMode="auto">
          <a:xfrm>
            <a:off x="3144838" y="1155700"/>
            <a:ext cx="1585912" cy="1814513"/>
            <a:chOff x="0" y="0"/>
            <a:chExt cx="999" cy="1143"/>
          </a:xfrm>
        </p:grpSpPr>
        <p:sp>
          <p:nvSpPr>
            <p:cNvPr id="138247" name="Rectangle 7"/>
            <p:cNvSpPr>
              <a:spLocks noChangeArrowheads="1"/>
            </p:cNvSpPr>
            <p:nvPr/>
          </p:nvSpPr>
          <p:spPr bwMode="auto">
            <a:xfrm>
              <a:off x="0" y="149"/>
              <a:ext cx="9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+mj-ea"/>
                  <a:ea typeface="+mj-ea"/>
                </a:rPr>
                <a:t>行</a:t>
              </a:r>
            </a:p>
          </p:txBody>
        </p:sp>
        <p:sp>
          <p:nvSpPr>
            <p:cNvPr id="138248" name="Line 8"/>
            <p:cNvSpPr>
              <a:spLocks noChangeShapeType="1"/>
            </p:cNvSpPr>
            <p:nvPr/>
          </p:nvSpPr>
          <p:spPr bwMode="auto">
            <a:xfrm>
              <a:off x="171" y="440"/>
              <a:ext cx="0" cy="2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ea"/>
                <a:ea typeface="+mj-ea"/>
              </a:endParaRPr>
            </a:p>
          </p:txBody>
        </p:sp>
        <p:graphicFrame>
          <p:nvGraphicFramePr>
            <p:cNvPr id="138249" name="Object 9"/>
            <p:cNvGraphicFramePr>
              <a:graphicFrameLocks noChangeAspect="1"/>
            </p:cNvGraphicFramePr>
            <p:nvPr/>
          </p:nvGraphicFramePr>
          <p:xfrm>
            <a:off x="43" y="668"/>
            <a:ext cx="24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55" r:id="rId5" imgW="177492" imgH="164814" progId="Equation.DSMT4">
                    <p:embed/>
                  </p:oleObj>
                </mc:Choice>
                <mc:Fallback>
                  <p:oleObj r:id="rId5" imgW="177492" imgH="164814" progId="Equation.DSMT4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" y="668"/>
                          <a:ext cx="247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0" name="Object 10"/>
            <p:cNvGraphicFramePr>
              <a:graphicFrameLocks noChangeAspect="1"/>
            </p:cNvGraphicFramePr>
            <p:nvPr/>
          </p:nvGraphicFramePr>
          <p:xfrm>
            <a:off x="428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56" r:id="rId7" imgW="177492" imgH="228204" progId="Equation.DSMT4">
                    <p:embed/>
                  </p:oleObj>
                </mc:Choice>
                <mc:Fallback>
                  <p:oleObj r:id="rId7" imgW="177492" imgH="228204" progId="Equation.DSMT4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1" name="Object 11"/>
            <p:cNvGraphicFramePr>
              <a:graphicFrameLocks noChangeAspect="1"/>
            </p:cNvGraphicFramePr>
            <p:nvPr/>
          </p:nvGraphicFramePr>
          <p:xfrm>
            <a:off x="420" y="265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57" r:id="rId9" imgW="190417" imgH="228501" progId="Equation.DSMT4">
                    <p:embed/>
                  </p:oleObj>
                </mc:Choice>
                <mc:Fallback>
                  <p:oleObj r:id="rId9" imgW="190417" imgH="228501" progId="Equation.DSMT4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265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2" name="Object 12"/>
            <p:cNvGraphicFramePr>
              <a:graphicFrameLocks noChangeAspect="1"/>
            </p:cNvGraphicFramePr>
            <p:nvPr/>
          </p:nvGraphicFramePr>
          <p:xfrm>
            <a:off x="492" y="576"/>
            <a:ext cx="10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58" r:id="rId11" imgW="75969" imgH="177261" progId="Equation.DSMT4">
                    <p:embed/>
                  </p:oleObj>
                </mc:Choice>
                <mc:Fallback>
                  <p:oleObj r:id="rId11" imgW="75969" imgH="177261" progId="Equation.DSMT4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576"/>
                          <a:ext cx="107" cy="24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3" name="Object 13"/>
            <p:cNvGraphicFramePr>
              <a:graphicFrameLocks noChangeAspect="1"/>
            </p:cNvGraphicFramePr>
            <p:nvPr/>
          </p:nvGraphicFramePr>
          <p:xfrm>
            <a:off x="420" y="826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59" r:id="rId13" imgW="190417" imgH="228501" progId="Equation.DSMT4">
                    <p:embed/>
                  </p:oleObj>
                </mc:Choice>
                <mc:Fallback>
                  <p:oleObj r:id="rId13" imgW="190417" imgH="228501" progId="Equation.DSMT4">
                    <p:embed/>
                    <p:pic>
                      <p:nvPicPr>
                        <p:cNvPr id="0" name="Picture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826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653817"/>
              </p:ext>
            </p:extLst>
          </p:nvPr>
        </p:nvGraphicFramePr>
        <p:xfrm>
          <a:off x="4210050" y="4419600"/>
          <a:ext cx="46418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60" r:id="rId15" imgW="2730500" imgH="1016000" progId="Equation.DSMT4">
                  <p:embed/>
                </p:oleObj>
              </mc:Choice>
              <mc:Fallback>
                <p:oleObj r:id="rId15" imgW="2730500" imgH="10160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419600"/>
                        <a:ext cx="4641850" cy="172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5" name="Group 15"/>
          <p:cNvGrpSpPr>
            <a:grpSpLocks/>
          </p:cNvGrpSpPr>
          <p:nvPr/>
        </p:nvGrpSpPr>
        <p:grpSpPr bwMode="auto">
          <a:xfrm>
            <a:off x="898525" y="3984625"/>
            <a:ext cx="1585913" cy="817563"/>
            <a:chOff x="0" y="0"/>
            <a:chExt cx="999" cy="515"/>
          </a:xfrm>
        </p:grpSpPr>
        <p:sp>
          <p:nvSpPr>
            <p:cNvPr id="138256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+mj-ea"/>
                  <a:ea typeface="+mj-ea"/>
                </a:rPr>
                <a:t>行</a:t>
              </a:r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171" y="291"/>
              <a:ext cx="0" cy="2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ea"/>
                <a:ea typeface="+mj-ea"/>
              </a:endParaRPr>
            </a:p>
          </p:txBody>
        </p:sp>
      </p:grpSp>
      <p:graphicFrame>
        <p:nvGraphicFramePr>
          <p:cNvPr id="138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57217"/>
              </p:ext>
            </p:extLst>
          </p:nvPr>
        </p:nvGraphicFramePr>
        <p:xfrm>
          <a:off x="561975" y="4738688"/>
          <a:ext cx="1203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61" r:id="rId17" imgW="545863" imgH="228501" progId="Equation.DSMT4">
                  <p:embed/>
                </p:oleObj>
              </mc:Choice>
              <mc:Fallback>
                <p:oleObj r:id="rId17" imgW="545863" imgH="228501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738688"/>
                        <a:ext cx="1203325" cy="503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9" name="Group 19"/>
          <p:cNvGrpSpPr>
            <a:grpSpLocks/>
          </p:cNvGrpSpPr>
          <p:nvPr/>
        </p:nvGrpSpPr>
        <p:grpSpPr bwMode="auto">
          <a:xfrm>
            <a:off x="147638" y="5222875"/>
            <a:ext cx="3452812" cy="1150938"/>
            <a:chOff x="0" y="0"/>
            <a:chExt cx="2175" cy="725"/>
          </a:xfrm>
        </p:grpSpPr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637" y="0"/>
              <a:ext cx="0" cy="2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ea"/>
                <a:ea typeface="+mj-ea"/>
              </a:endParaRPr>
            </a:p>
          </p:txBody>
        </p:sp>
        <p:graphicFrame>
          <p:nvGraphicFramePr>
            <p:cNvPr id="138261" name="Object 21"/>
            <p:cNvGraphicFramePr>
              <a:graphicFrameLocks noChangeAspect="1"/>
            </p:cNvGraphicFramePr>
            <p:nvPr/>
          </p:nvGraphicFramePr>
          <p:xfrm>
            <a:off x="234" y="408"/>
            <a:ext cx="8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2" r:id="rId19" imgW="622030" imgH="228501" progId="Equation.DSMT4">
                    <p:embed/>
                  </p:oleObj>
                </mc:Choice>
                <mc:Fallback>
                  <p:oleObj r:id="rId19" imgW="622030" imgH="228501" progId="Equation.DSMT4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" y="408"/>
                          <a:ext cx="8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62" name="Rectangle 22"/>
            <p:cNvSpPr>
              <a:spLocks noChangeArrowheads="1"/>
            </p:cNvSpPr>
            <p:nvPr/>
          </p:nvSpPr>
          <p:spPr bwMode="auto">
            <a:xfrm>
              <a:off x="0" y="195"/>
              <a:ext cx="21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+mj-ea"/>
                  <a:ea typeface="+mj-ea"/>
                </a:rPr>
                <a:t>同一符号集</a:t>
              </a:r>
            </a:p>
          </p:txBody>
        </p:sp>
      </p:grpSp>
      <p:grpSp>
        <p:nvGrpSpPr>
          <p:cNvPr id="138263" name="Group 23"/>
          <p:cNvGrpSpPr>
            <a:grpSpLocks noChangeAspect="1"/>
          </p:cNvGrpSpPr>
          <p:nvPr/>
        </p:nvGrpSpPr>
        <p:grpSpPr bwMode="auto">
          <a:xfrm>
            <a:off x="2109788" y="4306888"/>
            <a:ext cx="1905000" cy="527050"/>
            <a:chOff x="0" y="0"/>
            <a:chExt cx="1200" cy="332"/>
          </a:xfrm>
        </p:grpSpPr>
        <p:graphicFrame>
          <p:nvGraphicFramePr>
            <p:cNvPr id="138264" name="Object 24"/>
            <p:cNvGraphicFramePr>
              <a:graphicFrameLocks noChangeAspect="1"/>
            </p:cNvGraphicFramePr>
            <p:nvPr/>
          </p:nvGraphicFramePr>
          <p:xfrm>
            <a:off x="0" y="0"/>
            <a:ext cx="77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3" r:id="rId21" imgW="558800" imgH="228600" progId="Equation.DSMT4">
                    <p:embed/>
                  </p:oleObj>
                </mc:Choice>
                <mc:Fallback>
                  <p:oleObj r:id="rId21" imgW="558800" imgH="228600" progId="Equation.DSMT4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7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5" name="Object 25"/>
            <p:cNvGraphicFramePr>
              <a:graphicFrameLocks noChangeAspect="1"/>
            </p:cNvGraphicFramePr>
            <p:nvPr/>
          </p:nvGraphicFramePr>
          <p:xfrm>
            <a:off x="971" y="15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4" r:id="rId23" imgW="164885" imgH="228303" progId="Equation.DSMT4">
                    <p:embed/>
                  </p:oleObj>
                </mc:Choice>
                <mc:Fallback>
                  <p:oleObj r:id="rId23" imgW="164885" imgH="228303" progId="Equation.DSMT4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15"/>
                          <a:ext cx="229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66" name="Group 26"/>
          <p:cNvGrpSpPr>
            <a:grpSpLocks noChangeAspect="1"/>
          </p:cNvGrpSpPr>
          <p:nvPr/>
        </p:nvGrpSpPr>
        <p:grpSpPr bwMode="auto">
          <a:xfrm>
            <a:off x="2124075" y="4765675"/>
            <a:ext cx="1890713" cy="514350"/>
            <a:chOff x="0" y="0"/>
            <a:chExt cx="1191" cy="324"/>
          </a:xfrm>
        </p:grpSpPr>
        <p:graphicFrame>
          <p:nvGraphicFramePr>
            <p:cNvPr id="138267" name="Object 27"/>
            <p:cNvGraphicFramePr>
              <a:graphicFrameLocks noChangeAspect="1"/>
            </p:cNvGraphicFramePr>
            <p:nvPr/>
          </p:nvGraphicFramePr>
          <p:xfrm>
            <a:off x="0" y="0"/>
            <a:ext cx="79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5" r:id="rId25" imgW="571252" imgH="228501" progId="Equation.DSMT4">
                    <p:embed/>
                  </p:oleObj>
                </mc:Choice>
                <mc:Fallback>
                  <p:oleObj r:id="rId25" imgW="571252" imgH="228501" progId="Equation.DSMT4">
                    <p:embed/>
                    <p:pic>
                      <p:nvPicPr>
                        <p:cNvPr id="0" name="Picture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92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8" name="Object 28"/>
            <p:cNvGraphicFramePr>
              <a:graphicFrameLocks noChangeAspect="1"/>
            </p:cNvGraphicFramePr>
            <p:nvPr/>
          </p:nvGraphicFramePr>
          <p:xfrm>
            <a:off x="962" y="7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6" r:id="rId27" imgW="164885" imgH="228303" progId="Equation.DSMT4">
                    <p:embed/>
                  </p:oleObj>
                </mc:Choice>
                <mc:Fallback>
                  <p:oleObj r:id="rId27" imgW="164885" imgH="228303" progId="Equation.DSMT4">
                    <p:embed/>
                    <p:pic>
                      <p:nvPicPr>
                        <p:cNvPr id="0" name="Picture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7"/>
                          <a:ext cx="229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69" name="Group 29"/>
          <p:cNvGrpSpPr>
            <a:grpSpLocks noChangeAspect="1"/>
          </p:cNvGrpSpPr>
          <p:nvPr/>
        </p:nvGrpSpPr>
        <p:grpSpPr bwMode="auto">
          <a:xfrm>
            <a:off x="2095500" y="5310188"/>
            <a:ext cx="2087563" cy="900112"/>
            <a:chOff x="0" y="0"/>
            <a:chExt cx="1315" cy="567"/>
          </a:xfrm>
        </p:grpSpPr>
        <p:graphicFrame>
          <p:nvGraphicFramePr>
            <p:cNvPr id="138270" name="Object 30"/>
            <p:cNvGraphicFramePr>
              <a:graphicFrameLocks noChangeAspect="1"/>
            </p:cNvGraphicFramePr>
            <p:nvPr/>
          </p:nvGraphicFramePr>
          <p:xfrm>
            <a:off x="370" y="0"/>
            <a:ext cx="10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7" r:id="rId29" imgW="75969" imgH="177261" progId="Equation.DSMT4">
                    <p:embed/>
                  </p:oleObj>
                </mc:Choice>
                <mc:Fallback>
                  <p:oleObj r:id="rId29" imgW="75969" imgH="177261" progId="Equation.DSMT4">
                    <p:embed/>
                    <p:pic>
                      <p:nvPicPr>
                        <p:cNvPr id="0" name="Picture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" y="0"/>
                          <a:ext cx="107" cy="24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1" name="Object 31"/>
            <p:cNvGraphicFramePr>
              <a:graphicFrameLocks noChangeAspect="1"/>
            </p:cNvGraphicFramePr>
            <p:nvPr/>
          </p:nvGraphicFramePr>
          <p:xfrm>
            <a:off x="0" y="194"/>
            <a:ext cx="8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8" r:id="rId30" imgW="609600" imgH="228600" progId="Equation.DSMT4">
                    <p:embed/>
                  </p:oleObj>
                </mc:Choice>
                <mc:Fallback>
                  <p:oleObj r:id="rId30" imgW="609600" imgH="228600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"/>
                          <a:ext cx="84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2" name="Object 32"/>
            <p:cNvGraphicFramePr>
              <a:graphicFrameLocks noChangeAspect="1"/>
            </p:cNvGraphicFramePr>
            <p:nvPr/>
          </p:nvGraphicFramePr>
          <p:xfrm>
            <a:off x="1011" y="0"/>
            <a:ext cx="10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69" r:id="rId32" imgW="75969" imgH="177261" progId="Equation.DSMT4">
                    <p:embed/>
                  </p:oleObj>
                </mc:Choice>
                <mc:Fallback>
                  <p:oleObj r:id="rId32" imgW="75969" imgH="177261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0"/>
                          <a:ext cx="107" cy="24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73" name="Object 33"/>
            <p:cNvGraphicFramePr>
              <a:graphicFrameLocks noChangeAspect="1"/>
            </p:cNvGraphicFramePr>
            <p:nvPr/>
          </p:nvGraphicFramePr>
          <p:xfrm>
            <a:off x="980" y="232"/>
            <a:ext cx="3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0" r:id="rId33" imgW="241195" imgH="241195" progId="Equation.DSMT4">
                    <p:embed/>
                  </p:oleObj>
                </mc:Choice>
                <mc:Fallback>
                  <p:oleObj r:id="rId33" imgW="241195" imgH="241195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232"/>
                          <a:ext cx="335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74" name="Group 34"/>
          <p:cNvGrpSpPr>
            <a:grpSpLocks/>
          </p:cNvGrpSpPr>
          <p:nvPr/>
        </p:nvGrpSpPr>
        <p:grpSpPr bwMode="auto">
          <a:xfrm>
            <a:off x="4454525" y="2954338"/>
            <a:ext cx="6284913" cy="855662"/>
            <a:chOff x="0" y="0"/>
            <a:chExt cx="3959" cy="539"/>
          </a:xfrm>
        </p:grpSpPr>
        <p:sp>
          <p:nvSpPr>
            <p:cNvPr id="138275" name="Rectangle 35"/>
            <p:cNvSpPr>
              <a:spLocks noChangeArrowheads="1"/>
            </p:cNvSpPr>
            <p:nvPr/>
          </p:nvSpPr>
          <p:spPr bwMode="auto">
            <a:xfrm>
              <a:off x="0" y="128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sz="2800" b="1">
                  <a:latin typeface="+mj-ea"/>
                  <a:ea typeface="+mj-ea"/>
                </a:rPr>
                <a:t>列</a:t>
              </a:r>
            </a:p>
          </p:txBody>
        </p:sp>
        <p:graphicFrame>
          <p:nvGraphicFramePr>
            <p:cNvPr id="138276" name="Object 36"/>
            <p:cNvGraphicFramePr>
              <a:graphicFrameLocks noChangeAspect="1"/>
            </p:cNvGraphicFramePr>
            <p:nvPr/>
          </p:nvGraphicFramePr>
          <p:xfrm>
            <a:off x="539" y="149"/>
            <a:ext cx="61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1" r:id="rId35" imgW="444307" imgH="228501" progId="Equation.DSMT4">
                    <p:embed/>
                  </p:oleObj>
                </mc:Choice>
                <mc:Fallback>
                  <p:oleObj r:id="rId35" imgW="444307" imgH="228501" progId="Equation.DSMT4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49"/>
                          <a:ext cx="61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77" name="Line 37"/>
            <p:cNvSpPr>
              <a:spLocks noChangeShapeType="1"/>
            </p:cNvSpPr>
            <p:nvPr/>
          </p:nvSpPr>
          <p:spPr bwMode="auto">
            <a:xfrm>
              <a:off x="290" y="292"/>
              <a:ext cx="2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ea"/>
                <a:ea typeface="+mj-ea"/>
              </a:endParaRPr>
            </a:p>
          </p:txBody>
        </p:sp>
        <p:sp>
          <p:nvSpPr>
            <p:cNvPr id="138278" name="Line 38"/>
            <p:cNvSpPr>
              <a:spLocks noChangeShapeType="1"/>
            </p:cNvSpPr>
            <p:nvPr/>
          </p:nvSpPr>
          <p:spPr bwMode="auto">
            <a:xfrm>
              <a:off x="1171" y="292"/>
              <a:ext cx="2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ea"/>
                <a:ea typeface="+mj-ea"/>
              </a:endParaRPr>
            </a:p>
          </p:txBody>
        </p:sp>
        <p:sp>
          <p:nvSpPr>
            <p:cNvPr id="138279" name="Rectangle 39"/>
            <p:cNvSpPr>
              <a:spLocks noChangeArrowheads="1"/>
            </p:cNvSpPr>
            <p:nvPr/>
          </p:nvSpPr>
          <p:spPr bwMode="auto">
            <a:xfrm>
              <a:off x="1478" y="0"/>
              <a:ext cx="24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>
                  <a:latin typeface="+mj-ea"/>
                  <a:ea typeface="+mj-ea"/>
                </a:rPr>
                <a:t>同一符号集</a:t>
              </a:r>
            </a:p>
          </p:txBody>
        </p:sp>
        <p:graphicFrame>
          <p:nvGraphicFramePr>
            <p:cNvPr id="138280" name="Object 40"/>
            <p:cNvGraphicFramePr>
              <a:graphicFrameLocks noChangeAspect="1"/>
            </p:cNvGraphicFramePr>
            <p:nvPr/>
          </p:nvGraphicFramePr>
          <p:xfrm>
            <a:off x="1722" y="222"/>
            <a:ext cx="8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2" r:id="rId37" imgW="634725" imgH="228501" progId="Equation.DSMT4">
                    <p:embed/>
                  </p:oleObj>
                </mc:Choice>
                <mc:Fallback>
                  <p:oleObj r:id="rId37" imgW="634725" imgH="228501" progId="Equation.DSMT4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222"/>
                          <a:ext cx="881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81" name="Group 41"/>
          <p:cNvGrpSpPr>
            <a:grpSpLocks/>
          </p:cNvGrpSpPr>
          <p:nvPr/>
        </p:nvGrpSpPr>
        <p:grpSpPr bwMode="auto">
          <a:xfrm>
            <a:off x="4800600" y="439738"/>
            <a:ext cx="4170363" cy="803275"/>
            <a:chOff x="0" y="0"/>
            <a:chExt cx="2627" cy="506"/>
          </a:xfrm>
        </p:grpSpPr>
        <p:grpSp>
          <p:nvGrpSpPr>
            <p:cNvPr id="138282" name="Group 42"/>
            <p:cNvGrpSpPr>
              <a:grpSpLocks/>
            </p:cNvGrpSpPr>
            <p:nvPr/>
          </p:nvGrpSpPr>
          <p:grpSpPr bwMode="auto">
            <a:xfrm>
              <a:off x="718" y="0"/>
              <a:ext cx="1909" cy="330"/>
              <a:chOff x="0" y="0"/>
              <a:chExt cx="1909" cy="330"/>
            </a:xfrm>
          </p:grpSpPr>
          <p:sp>
            <p:nvSpPr>
              <p:cNvPr id="138283" name="Rectangle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800" b="1">
                    <a:latin typeface="+mj-ea"/>
                    <a:ea typeface="+mj-ea"/>
                  </a:rPr>
                  <a:t>列</a:t>
                </a:r>
              </a:p>
            </p:txBody>
          </p:sp>
          <p:sp>
            <p:nvSpPr>
              <p:cNvPr id="138284" name="Line 44"/>
              <p:cNvSpPr>
                <a:spLocks noChangeShapeType="1"/>
              </p:cNvSpPr>
              <p:nvPr/>
            </p:nvSpPr>
            <p:spPr bwMode="auto">
              <a:xfrm>
                <a:off x="266" y="171"/>
                <a:ext cx="240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138285" name="Object 45"/>
              <p:cNvGraphicFramePr>
                <a:graphicFrameLocks noChangeAspect="1"/>
              </p:cNvGraphicFramePr>
              <p:nvPr/>
            </p:nvGraphicFramePr>
            <p:xfrm>
              <a:off x="522" y="55"/>
              <a:ext cx="211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473" r:id="rId39" imgW="152202" imgH="164885" progId="Equation.DSMT4">
                      <p:embed/>
                    </p:oleObj>
                  </mc:Choice>
                  <mc:Fallback>
                    <p:oleObj r:id="rId39" imgW="152202" imgH="164885" progId="Equation.DSMT4">
                      <p:embed/>
                      <p:pic>
                        <p:nvPicPr>
                          <p:cNvPr id="0" name="Picture 3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" y="55"/>
                            <a:ext cx="211" cy="22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8286" name="Object 46"/>
            <p:cNvGraphicFramePr>
              <a:graphicFrameLocks noChangeAspect="1"/>
            </p:cNvGraphicFramePr>
            <p:nvPr/>
          </p:nvGraphicFramePr>
          <p:xfrm>
            <a:off x="0" y="189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4" r:id="rId41" imgW="177492" imgH="228204" progId="Equation.DSMT4">
                    <p:embed/>
                  </p:oleObj>
                </mc:Choice>
                <mc:Fallback>
                  <p:oleObj r:id="rId41" imgW="177492" imgH="228204" progId="Equation.DSMT4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9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7" name="Object 47"/>
            <p:cNvGraphicFramePr>
              <a:graphicFrameLocks noChangeAspect="1"/>
            </p:cNvGraphicFramePr>
            <p:nvPr/>
          </p:nvGraphicFramePr>
          <p:xfrm>
            <a:off x="761" y="189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5" r:id="rId43" imgW="177492" imgH="228204" progId="Equation.DSMT4">
                    <p:embed/>
                  </p:oleObj>
                </mc:Choice>
                <mc:Fallback>
                  <p:oleObj r:id="rId43" imgW="177492" imgH="228204" progId="Equation.DSMT4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89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8" name="Object 48"/>
            <p:cNvGraphicFramePr>
              <a:graphicFrameLocks noChangeAspect="1"/>
            </p:cNvGraphicFramePr>
            <p:nvPr/>
          </p:nvGraphicFramePr>
          <p:xfrm>
            <a:off x="1904" y="189"/>
            <a:ext cx="3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6" r:id="rId45" imgW="215619" imgH="228303" progId="Equation.DSMT4">
                    <p:embed/>
                  </p:oleObj>
                </mc:Choice>
                <mc:Fallback>
                  <p:oleObj r:id="rId45" imgW="215619" imgH="228303" progId="Equation.DSMT4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189"/>
                          <a:ext cx="300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9" name="Object 49"/>
            <p:cNvGraphicFramePr>
              <a:graphicFrameLocks noChangeAspect="1"/>
            </p:cNvGraphicFramePr>
            <p:nvPr/>
          </p:nvGraphicFramePr>
          <p:xfrm>
            <a:off x="1320" y="333"/>
            <a:ext cx="247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7" r:id="rId47" imgW="177492" imgH="101424" progId="Equation.DSMT4">
                    <p:embed/>
                  </p:oleObj>
                </mc:Choice>
                <mc:Fallback>
                  <p:oleObj r:id="rId47" imgW="177492" imgH="101424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333"/>
                          <a:ext cx="247" cy="1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90" name="Group 50"/>
          <p:cNvGrpSpPr>
            <a:grpSpLocks noChangeAspect="1"/>
          </p:cNvGrpSpPr>
          <p:nvPr/>
        </p:nvGrpSpPr>
        <p:grpSpPr bwMode="auto">
          <a:xfrm>
            <a:off x="4383088" y="3624263"/>
            <a:ext cx="4410075" cy="898525"/>
            <a:chOff x="0" y="0"/>
            <a:chExt cx="2778" cy="566"/>
          </a:xfrm>
        </p:grpSpPr>
        <p:graphicFrame>
          <p:nvGraphicFramePr>
            <p:cNvPr id="138291" name="Object 51"/>
            <p:cNvGraphicFramePr>
              <a:graphicFrameLocks noChangeAspect="1"/>
            </p:cNvGraphicFramePr>
            <p:nvPr/>
          </p:nvGraphicFramePr>
          <p:xfrm>
            <a:off x="1600" y="152"/>
            <a:ext cx="247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78" r:id="rId49" imgW="177492" imgH="101424" progId="Equation.DSMT4">
                    <p:embed/>
                  </p:oleObj>
                </mc:Choice>
                <mc:Fallback>
                  <p:oleObj r:id="rId49" imgW="177492" imgH="101424" progId="Equation.DSMT4">
                    <p:embed/>
                    <p:pic>
                      <p:nvPicPr>
                        <p:cNvPr id="0" name="Picture 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52"/>
                          <a:ext cx="247" cy="1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8292" name="Group 52"/>
            <p:cNvGrpSpPr>
              <a:grpSpLocks noChangeAspect="1"/>
            </p:cNvGrpSpPr>
            <p:nvPr/>
          </p:nvGrpSpPr>
          <p:grpSpPr bwMode="auto">
            <a:xfrm>
              <a:off x="0" y="0"/>
              <a:ext cx="2778" cy="566"/>
              <a:chOff x="0" y="0"/>
              <a:chExt cx="2778" cy="566"/>
            </a:xfrm>
          </p:grpSpPr>
          <p:graphicFrame>
            <p:nvGraphicFramePr>
              <p:cNvPr id="138293" name="Object 53"/>
              <p:cNvGraphicFramePr>
                <a:graphicFrameLocks noChangeAspect="1"/>
              </p:cNvGraphicFramePr>
              <p:nvPr/>
            </p:nvGraphicFramePr>
            <p:xfrm>
              <a:off x="0" y="0"/>
              <a:ext cx="77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479" r:id="rId50" imgW="558800" imgH="228600" progId="Equation.DSMT4">
                      <p:embed/>
                    </p:oleObj>
                  </mc:Choice>
                  <mc:Fallback>
                    <p:oleObj r:id="rId50" imgW="558800" imgH="228600" progId="Equation.DSMT4">
                      <p:embed/>
                      <p:pic>
                        <p:nvPicPr>
                          <p:cNvPr id="0" name="Picture 3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776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294" name="Object 54"/>
              <p:cNvGraphicFramePr>
                <a:graphicFrameLocks noChangeAspect="1"/>
              </p:cNvGraphicFramePr>
              <p:nvPr/>
            </p:nvGraphicFramePr>
            <p:xfrm>
              <a:off x="801" y="0"/>
              <a:ext cx="793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480" r:id="rId52" imgW="571252" imgH="228501" progId="Equation.DSMT4">
                      <p:embed/>
                    </p:oleObj>
                  </mc:Choice>
                  <mc:Fallback>
                    <p:oleObj r:id="rId52" imgW="571252" imgH="228501" progId="Equation.DSMT4">
                      <p:embed/>
                      <p:pic>
                        <p:nvPicPr>
                          <p:cNvPr id="0" name="Picture 3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0"/>
                            <a:ext cx="793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295" name="Object 55"/>
              <p:cNvGraphicFramePr>
                <a:graphicFrameLocks noChangeAspect="1"/>
              </p:cNvGraphicFramePr>
              <p:nvPr/>
            </p:nvGraphicFramePr>
            <p:xfrm>
              <a:off x="1844" y="0"/>
              <a:ext cx="93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481" r:id="rId54" imgW="672808" imgH="228501" progId="Equation.DSMT4">
                      <p:embed/>
                    </p:oleObj>
                  </mc:Choice>
                  <mc:Fallback>
                    <p:oleObj r:id="rId54" imgW="672808" imgH="228501" progId="Equation.DSMT4">
                      <p:embed/>
                      <p:pic>
                        <p:nvPicPr>
                          <p:cNvPr id="0" name="Picture 3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4" y="0"/>
                            <a:ext cx="934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296" name="Object 56"/>
              <p:cNvGraphicFramePr>
                <a:graphicFrameLocks noChangeAspect="1"/>
              </p:cNvGraphicFramePr>
              <p:nvPr/>
            </p:nvGraphicFramePr>
            <p:xfrm>
              <a:off x="263" y="230"/>
              <a:ext cx="21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482" r:id="rId56" imgW="152268" imgH="228402" progId="Equation.DSMT4">
                      <p:embed/>
                    </p:oleObj>
                  </mc:Choice>
                  <mc:Fallback>
                    <p:oleObj r:id="rId56" imgW="152268" imgH="228402" progId="Equation.DSMT4">
                      <p:embed/>
                      <p:pic>
                        <p:nvPicPr>
                          <p:cNvPr id="0" name="Picture 3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" y="230"/>
                            <a:ext cx="211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297" name="Object 57"/>
              <p:cNvGraphicFramePr>
                <a:graphicFrameLocks noChangeAspect="1"/>
              </p:cNvGraphicFramePr>
              <p:nvPr/>
            </p:nvGraphicFramePr>
            <p:xfrm>
              <a:off x="1015" y="223"/>
              <a:ext cx="229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483" r:id="rId58" imgW="164885" imgH="228303" progId="Equation.DSMT4">
                      <p:embed/>
                    </p:oleObj>
                  </mc:Choice>
                  <mc:Fallback>
                    <p:oleObj r:id="rId58" imgW="164885" imgH="228303" progId="Equation.DSMT4">
                      <p:embed/>
                      <p:pic>
                        <p:nvPicPr>
                          <p:cNvPr id="0" name="Picture 3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5" y="223"/>
                            <a:ext cx="229" cy="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298" name="Object 58"/>
              <p:cNvGraphicFramePr>
                <a:graphicFrameLocks noChangeAspect="1"/>
              </p:cNvGraphicFramePr>
              <p:nvPr/>
            </p:nvGraphicFramePr>
            <p:xfrm>
              <a:off x="2106" y="231"/>
              <a:ext cx="35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5484" r:id="rId60" imgW="253780" imgH="241091" progId="Equation.DSMT4">
                      <p:embed/>
                    </p:oleObj>
                  </mc:Choice>
                  <mc:Fallback>
                    <p:oleObj r:id="rId60" imgW="253780" imgH="241091" progId="Equation.DSMT4">
                      <p:embed/>
                      <p:pic>
                        <p:nvPicPr>
                          <p:cNvPr id="0" name="Picture 3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6" y="231"/>
                            <a:ext cx="352" cy="335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8299" name="Rectangle 59"/>
          <p:cNvSpPr>
            <a:spLocks noChangeArrowheads="1"/>
          </p:cNvSpPr>
          <p:nvPr/>
        </p:nvSpPr>
        <p:spPr bwMode="auto">
          <a:xfrm>
            <a:off x="371475" y="3119438"/>
            <a:ext cx="16827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solidFill>
                  <a:srgbClr val="0000FF"/>
                </a:solidFill>
                <a:latin typeface="+mj-ea"/>
                <a:ea typeface="+mj-ea"/>
              </a:rPr>
              <a:t>多符号离散信道</a:t>
            </a:r>
            <a:r>
              <a:rPr lang="zh-CN" sz="2800" b="1">
                <a:latin typeface="+mj-ea"/>
                <a:ea typeface="+mj-ea"/>
              </a:rPr>
              <a:t>：</a:t>
            </a:r>
          </a:p>
        </p:txBody>
      </p:sp>
      <p:graphicFrame>
        <p:nvGraphicFramePr>
          <p:cNvPr id="1383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66310"/>
              </p:ext>
            </p:extLst>
          </p:nvPr>
        </p:nvGraphicFramePr>
        <p:xfrm>
          <a:off x="4357688" y="4406900"/>
          <a:ext cx="4275137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485" r:id="rId62" imgW="2514600" imgH="927100" progId="Equation.DSMT4">
                  <p:embed/>
                </p:oleObj>
              </mc:Choice>
              <mc:Fallback>
                <p:oleObj r:id="rId62" imgW="2514600" imgH="92710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4406900"/>
                        <a:ext cx="4275137" cy="1576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301" name="Group 61"/>
          <p:cNvGrpSpPr>
            <a:grpSpLocks/>
          </p:cNvGrpSpPr>
          <p:nvPr/>
        </p:nvGrpSpPr>
        <p:grpSpPr bwMode="auto">
          <a:xfrm>
            <a:off x="6432550" y="5938838"/>
            <a:ext cx="3295650" cy="523874"/>
            <a:chOff x="0" y="0"/>
            <a:chExt cx="2076" cy="330"/>
          </a:xfrm>
        </p:grpSpPr>
        <p:graphicFrame>
          <p:nvGraphicFramePr>
            <p:cNvPr id="138302" name="Object 62"/>
            <p:cNvGraphicFramePr>
              <a:graphicFrameLocks noChangeAspect="1"/>
            </p:cNvGraphicFramePr>
            <p:nvPr/>
          </p:nvGraphicFramePr>
          <p:xfrm>
            <a:off x="272" y="41"/>
            <a:ext cx="58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486" r:id="rId64" imgW="418918" imgH="190417" progId="Equation.DSMT4">
                    <p:embed/>
                  </p:oleObj>
                </mc:Choice>
                <mc:Fallback>
                  <p:oleObj r:id="rId64" imgW="418918" imgH="190417" progId="Equation.DSMT4">
                    <p:embed/>
                    <p:pic>
                      <p:nvPicPr>
                        <p:cNvPr id="0" name="Picture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" y="41"/>
                          <a:ext cx="581" cy="26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303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20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800" b="1" dirty="0">
                  <a:solidFill>
                    <a:srgbClr val="FF0000"/>
                  </a:solidFill>
                  <a:latin typeface="+mj-ea"/>
                  <a:ea typeface="+mj-ea"/>
                </a:rPr>
                <a:t>共         个元素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0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2"/>
          <p:cNvGrpSpPr>
            <a:grpSpLocks noChangeAspect="1"/>
          </p:cNvGrpSpPr>
          <p:nvPr/>
        </p:nvGrpSpPr>
        <p:grpSpPr bwMode="auto">
          <a:xfrm>
            <a:off x="8186738" y="685800"/>
            <a:ext cx="252412" cy="1955800"/>
            <a:chOff x="0" y="0"/>
            <a:chExt cx="159" cy="1232"/>
          </a:xfrm>
        </p:grpSpPr>
        <p:graphicFrame>
          <p:nvGraphicFramePr>
            <p:cNvPr id="139267" name="Object 3"/>
            <p:cNvGraphicFramePr>
              <a:graphicFrameLocks noChangeAspect="1"/>
            </p:cNvGraphicFramePr>
            <p:nvPr/>
          </p:nvGraphicFramePr>
          <p:xfrm>
            <a:off x="0" y="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14" r:id="rId3" imgW="114102" imgH="177492" progId="Equation.DSMT4">
                    <p:embed/>
                  </p:oleObj>
                </mc:Choice>
                <mc:Fallback>
                  <p:oleObj r:id="rId3" imgW="114102" imgH="177492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8" name="Object 4"/>
            <p:cNvGraphicFramePr>
              <a:graphicFrameLocks noChangeAspect="1"/>
            </p:cNvGraphicFramePr>
            <p:nvPr/>
          </p:nvGraphicFramePr>
          <p:xfrm>
            <a:off x="0" y="297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15" r:id="rId5" imgW="114102" imgH="177492" progId="Equation.DSMT4">
                    <p:embed/>
                  </p:oleObj>
                </mc:Choice>
                <mc:Fallback>
                  <p:oleObj r:id="rId5" imgW="114102" imgH="177492" progId="Equation.DSMT4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7"/>
                          <a:ext cx="15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9" name="Object 5"/>
            <p:cNvGraphicFramePr>
              <a:graphicFrameLocks noChangeAspect="1"/>
            </p:cNvGraphicFramePr>
            <p:nvPr/>
          </p:nvGraphicFramePr>
          <p:xfrm>
            <a:off x="0" y="98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16" r:id="rId7" imgW="114102" imgH="177492" progId="Equation.DSMT4">
                    <p:embed/>
                  </p:oleObj>
                </mc:Choice>
                <mc:Fallback>
                  <p:oleObj r:id="rId7" imgW="114102" imgH="177492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85"/>
                          <a:ext cx="159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270" name="Group 6"/>
          <p:cNvGrpSpPr>
            <a:grpSpLocks noChangeAspect="1"/>
          </p:cNvGrpSpPr>
          <p:nvPr/>
        </p:nvGrpSpPr>
        <p:grpSpPr bwMode="auto">
          <a:xfrm>
            <a:off x="8205788" y="642938"/>
            <a:ext cx="250825" cy="1962150"/>
            <a:chOff x="0" y="0"/>
            <a:chExt cx="158" cy="1236"/>
          </a:xfrm>
        </p:grpSpPr>
        <p:graphicFrame>
          <p:nvGraphicFramePr>
            <p:cNvPr id="139271" name="Object 7"/>
            <p:cNvGraphicFramePr>
              <a:graphicFrameLocks noChangeAspect="1"/>
            </p:cNvGraphicFramePr>
            <p:nvPr/>
          </p:nvGraphicFramePr>
          <p:xfrm>
            <a:off x="0" y="0"/>
            <a:ext cx="15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17" r:id="rId8" imgW="114102" imgH="164814" progId="Equation.DSMT4">
                    <p:embed/>
                  </p:oleObj>
                </mc:Choice>
                <mc:Fallback>
                  <p:oleObj r:id="rId8" imgW="114102" imgH="164814" progId="Equation.DSMT4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8" cy="2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2" name="Object 8"/>
            <p:cNvGraphicFramePr>
              <a:graphicFrameLocks noChangeAspect="1"/>
            </p:cNvGraphicFramePr>
            <p:nvPr/>
          </p:nvGraphicFramePr>
          <p:xfrm>
            <a:off x="0" y="313"/>
            <a:ext cx="15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18" r:id="rId10" imgW="114102" imgH="164814" progId="Equation.DSMT4">
                    <p:embed/>
                  </p:oleObj>
                </mc:Choice>
                <mc:Fallback>
                  <p:oleObj r:id="rId10" imgW="114102" imgH="164814" progId="Equation.DSMT4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13"/>
                          <a:ext cx="158" cy="2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3" name="Object 9"/>
            <p:cNvGraphicFramePr>
              <a:graphicFrameLocks noChangeAspect="1"/>
            </p:cNvGraphicFramePr>
            <p:nvPr/>
          </p:nvGraphicFramePr>
          <p:xfrm>
            <a:off x="0" y="1009"/>
            <a:ext cx="15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19" r:id="rId11" imgW="114102" imgH="164814" progId="Equation.DSMT4">
                    <p:embed/>
                  </p:oleObj>
                </mc:Choice>
                <mc:Fallback>
                  <p:oleObj r:id="rId11" imgW="114102" imgH="164814" progId="Equation.DSMT4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09"/>
                          <a:ext cx="158" cy="2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274" name="Group 10"/>
          <p:cNvGrpSpPr>
            <a:grpSpLocks noChangeAspect="1"/>
          </p:cNvGrpSpPr>
          <p:nvPr/>
        </p:nvGrpSpPr>
        <p:grpSpPr bwMode="auto">
          <a:xfrm>
            <a:off x="7593013" y="682625"/>
            <a:ext cx="576262" cy="1955800"/>
            <a:chOff x="0" y="0"/>
            <a:chExt cx="363" cy="1232"/>
          </a:xfrm>
        </p:grpSpPr>
        <p:graphicFrame>
          <p:nvGraphicFramePr>
            <p:cNvPr id="139275" name="Object 11"/>
            <p:cNvGraphicFramePr>
              <a:graphicFrameLocks noChangeAspect="1"/>
            </p:cNvGraphicFramePr>
            <p:nvPr/>
          </p:nvGraphicFramePr>
          <p:xfrm>
            <a:off x="0" y="0"/>
            <a:ext cx="3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20" r:id="rId12" imgW="279279" imgH="190417" progId="Equation.DSMT4">
                    <p:embed/>
                  </p:oleObj>
                </mc:Choice>
                <mc:Fallback>
                  <p:oleObj r:id="rId12" imgW="279279" imgH="190417" progId="Equation.DSMT4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63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6" name="Object 12"/>
            <p:cNvGraphicFramePr>
              <a:graphicFrameLocks noChangeAspect="1"/>
            </p:cNvGraphicFramePr>
            <p:nvPr/>
          </p:nvGraphicFramePr>
          <p:xfrm>
            <a:off x="0" y="297"/>
            <a:ext cx="3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21" r:id="rId14" imgW="279279" imgH="190417" progId="Equation.DSMT4">
                    <p:embed/>
                  </p:oleObj>
                </mc:Choice>
                <mc:Fallback>
                  <p:oleObj r:id="rId14" imgW="279279" imgH="190417" progId="Equation.DSMT4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7"/>
                          <a:ext cx="363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7" name="Object 13"/>
            <p:cNvGraphicFramePr>
              <a:graphicFrameLocks noChangeAspect="1"/>
            </p:cNvGraphicFramePr>
            <p:nvPr/>
          </p:nvGraphicFramePr>
          <p:xfrm>
            <a:off x="0" y="985"/>
            <a:ext cx="3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22" r:id="rId15" imgW="279279" imgH="190417" progId="Equation.DSMT4">
                    <p:embed/>
                  </p:oleObj>
                </mc:Choice>
                <mc:Fallback>
                  <p:oleObj r:id="rId15" imgW="279279" imgH="190417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85"/>
                          <a:ext cx="363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8" name="Object 14"/>
            <p:cNvGraphicFramePr>
              <a:graphicFrameLocks noChangeAspect="1"/>
            </p:cNvGraphicFramePr>
            <p:nvPr/>
          </p:nvGraphicFramePr>
          <p:xfrm>
            <a:off x="209" y="642"/>
            <a:ext cx="10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23" r:id="rId16" imgW="75969" imgH="177261" progId="Equation.DSMT4">
                    <p:embed/>
                  </p:oleObj>
                </mc:Choice>
                <mc:Fallback>
                  <p:oleObj r:id="rId16" imgW="75969" imgH="177261" progId="Equation.DSMT4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" y="642"/>
                          <a:ext cx="107" cy="24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01987"/>
              </p:ext>
            </p:extLst>
          </p:nvPr>
        </p:nvGraphicFramePr>
        <p:xfrm>
          <a:off x="1296988" y="642938"/>
          <a:ext cx="6278562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124" r:id="rId18" imgW="3048000" imgH="1016000" progId="Equation.DSMT4">
                  <p:embed/>
                </p:oleObj>
              </mc:Choice>
              <mc:Fallback>
                <p:oleObj r:id="rId18" imgW="3048000" imgH="10160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642938"/>
                        <a:ext cx="6278562" cy="20939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80" name="Group 16"/>
          <p:cNvGrpSpPr>
            <a:grpSpLocks noChangeAspect="1"/>
          </p:cNvGrpSpPr>
          <p:nvPr/>
        </p:nvGrpSpPr>
        <p:grpSpPr bwMode="auto">
          <a:xfrm>
            <a:off x="1689100" y="2890838"/>
            <a:ext cx="4757738" cy="425450"/>
            <a:chOff x="0" y="0"/>
            <a:chExt cx="2997" cy="268"/>
          </a:xfrm>
        </p:grpSpPr>
        <p:grpSp>
          <p:nvGrpSpPr>
            <p:cNvPr id="139281" name="Group 17"/>
            <p:cNvGrpSpPr>
              <a:grpSpLocks noChangeAspect="1"/>
            </p:cNvGrpSpPr>
            <p:nvPr/>
          </p:nvGrpSpPr>
          <p:grpSpPr bwMode="auto">
            <a:xfrm>
              <a:off x="0" y="0"/>
              <a:ext cx="2858" cy="262"/>
              <a:chOff x="0" y="0"/>
              <a:chExt cx="2858" cy="262"/>
            </a:xfrm>
          </p:grpSpPr>
          <p:graphicFrame>
            <p:nvGraphicFramePr>
              <p:cNvPr id="139282" name="Object 18"/>
              <p:cNvGraphicFramePr>
                <a:graphicFrameLocks noChangeAspect="1"/>
              </p:cNvGraphicFramePr>
              <p:nvPr/>
            </p:nvGraphicFramePr>
            <p:xfrm>
              <a:off x="0" y="0"/>
              <a:ext cx="385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125" r:id="rId20" imgW="279279" imgH="190417" progId="Equation.DSMT4">
                      <p:embed/>
                    </p:oleObj>
                  </mc:Choice>
                  <mc:Fallback>
                    <p:oleObj r:id="rId20" imgW="279279" imgH="190417" progId="Equation.DSMT4">
                      <p:embed/>
                      <p:pic>
                        <p:nvPicPr>
                          <p:cNvPr id="0" name="Picture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385" cy="26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83" name="Object 19"/>
              <p:cNvGraphicFramePr>
                <a:graphicFrameLocks noChangeAspect="1"/>
              </p:cNvGraphicFramePr>
              <p:nvPr/>
            </p:nvGraphicFramePr>
            <p:xfrm>
              <a:off x="993" y="0"/>
              <a:ext cx="385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126" r:id="rId22" imgW="279279" imgH="190417" progId="Equation.DSMT4">
                      <p:embed/>
                    </p:oleObj>
                  </mc:Choice>
                  <mc:Fallback>
                    <p:oleObj r:id="rId22" imgW="279279" imgH="190417" progId="Equation.DSMT4">
                      <p:embed/>
                      <p:pic>
                        <p:nvPicPr>
                          <p:cNvPr id="0" name="Picture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3" y="0"/>
                            <a:ext cx="385" cy="26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84" name="Object 20"/>
              <p:cNvGraphicFramePr>
                <a:graphicFrameLocks noChangeAspect="1"/>
              </p:cNvGraphicFramePr>
              <p:nvPr/>
            </p:nvGraphicFramePr>
            <p:xfrm>
              <a:off x="2473" y="0"/>
              <a:ext cx="385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127" r:id="rId23" imgW="279279" imgH="190417" progId="Equation.DSMT4">
                      <p:embed/>
                    </p:oleObj>
                  </mc:Choice>
                  <mc:Fallback>
                    <p:oleObj r:id="rId23" imgW="279279" imgH="190417" progId="Equation.DSMT4">
                      <p:embed/>
                      <p:pic>
                        <p:nvPicPr>
                          <p:cNvPr id="0" name="Picture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3" y="0"/>
                            <a:ext cx="385" cy="26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85" name="Object 21"/>
              <p:cNvGraphicFramePr>
                <a:graphicFrameLocks noChangeAspect="1"/>
              </p:cNvGraphicFramePr>
              <p:nvPr/>
            </p:nvGraphicFramePr>
            <p:xfrm>
              <a:off x="1832" y="96"/>
              <a:ext cx="247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128" r:id="rId24" imgW="177492" imgH="101424" progId="Equation.DSMT4">
                      <p:embed/>
                    </p:oleObj>
                  </mc:Choice>
                  <mc:Fallback>
                    <p:oleObj r:id="rId24" imgW="177492" imgH="101424" progId="Equation.DSMT4">
                      <p:embed/>
                      <p:pic>
                        <p:nvPicPr>
                          <p:cNvPr id="0" name="Picture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2" y="96"/>
                            <a:ext cx="247" cy="14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9286" name="Group 22"/>
            <p:cNvGrpSpPr>
              <a:grpSpLocks noChangeAspect="1"/>
            </p:cNvGrpSpPr>
            <p:nvPr/>
          </p:nvGrpSpPr>
          <p:grpSpPr bwMode="auto">
            <a:xfrm>
              <a:off x="388" y="21"/>
              <a:ext cx="2609" cy="247"/>
              <a:chOff x="0" y="0"/>
              <a:chExt cx="2609" cy="247"/>
            </a:xfrm>
          </p:grpSpPr>
          <p:graphicFrame>
            <p:nvGraphicFramePr>
              <p:cNvPr id="139287" name="Object 23"/>
              <p:cNvGraphicFramePr>
                <a:graphicFrameLocks noChangeAspect="1"/>
              </p:cNvGraphicFramePr>
              <p:nvPr/>
            </p:nvGraphicFramePr>
            <p:xfrm>
              <a:off x="0" y="0"/>
              <a:ext cx="15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129" r:id="rId26" imgW="114102" imgH="177492" progId="Equation.DSMT4">
                      <p:embed/>
                    </p:oleObj>
                  </mc:Choice>
                  <mc:Fallback>
                    <p:oleObj r:id="rId26" imgW="114102" imgH="177492" progId="Equation.DSMT4">
                      <p:embed/>
                      <p:pic>
                        <p:nvPicPr>
                          <p:cNvPr id="0" name="Picture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59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88" name="Object 24"/>
              <p:cNvGraphicFramePr>
                <a:graphicFrameLocks noChangeAspect="1"/>
              </p:cNvGraphicFramePr>
              <p:nvPr/>
            </p:nvGraphicFramePr>
            <p:xfrm>
              <a:off x="977" y="0"/>
              <a:ext cx="15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130" r:id="rId28" imgW="114102" imgH="177492" progId="Equation.DSMT4">
                      <p:embed/>
                    </p:oleObj>
                  </mc:Choice>
                  <mc:Fallback>
                    <p:oleObj r:id="rId28" imgW="114102" imgH="177492" progId="Equation.DSMT4">
                      <p:embed/>
                      <p:pic>
                        <p:nvPicPr>
                          <p:cNvPr id="0" name="Picture 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7" y="0"/>
                            <a:ext cx="159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9289" name="Object 25"/>
              <p:cNvGraphicFramePr>
                <a:graphicFrameLocks noChangeAspect="1"/>
              </p:cNvGraphicFramePr>
              <p:nvPr/>
            </p:nvGraphicFramePr>
            <p:xfrm>
              <a:off x="2450" y="0"/>
              <a:ext cx="15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131" r:id="rId29" imgW="114102" imgH="177492" progId="Equation.DSMT4">
                      <p:embed/>
                    </p:oleObj>
                  </mc:Choice>
                  <mc:Fallback>
                    <p:oleObj r:id="rId29" imgW="114102" imgH="177492" progId="Equation.DSMT4">
                      <p:embed/>
                      <p:pic>
                        <p:nvPicPr>
                          <p:cNvPr id="0" name="Picture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0" y="0"/>
                            <a:ext cx="159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9290" name="Rectangle 26"/>
          <p:cNvSpPr>
            <a:spLocks noChangeArrowheads="1"/>
          </p:cNvSpPr>
          <p:nvPr/>
        </p:nvSpPr>
        <p:spPr bwMode="auto">
          <a:xfrm>
            <a:off x="263525" y="2573338"/>
            <a:ext cx="1327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800" b="1">
                <a:latin typeface="+mj-ea"/>
                <a:ea typeface="+mj-ea"/>
              </a:rPr>
              <a:t>不一定等于</a:t>
            </a:r>
            <a:r>
              <a:rPr lang="zh-CN" altLang="zh-CN" sz="2800" b="1">
                <a:latin typeface="+mj-ea"/>
                <a:ea typeface="+mj-ea"/>
              </a:rPr>
              <a:t>1</a:t>
            </a:r>
          </a:p>
        </p:txBody>
      </p:sp>
      <p:grpSp>
        <p:nvGrpSpPr>
          <p:cNvPr id="139291" name="Group 27"/>
          <p:cNvGrpSpPr>
            <a:grpSpLocks/>
          </p:cNvGrpSpPr>
          <p:nvPr/>
        </p:nvGrpSpPr>
        <p:grpSpPr bwMode="auto">
          <a:xfrm>
            <a:off x="557213" y="3633788"/>
            <a:ext cx="3706812" cy="2379662"/>
            <a:chOff x="0" y="0"/>
            <a:chExt cx="2335" cy="1499"/>
          </a:xfrm>
        </p:grpSpPr>
        <p:sp>
          <p:nvSpPr>
            <p:cNvPr id="139292" name="Rectangle 28"/>
            <p:cNvSpPr>
              <a:spLocks noChangeArrowheads="1"/>
            </p:cNvSpPr>
            <p:nvPr/>
          </p:nvSpPr>
          <p:spPr bwMode="auto">
            <a:xfrm>
              <a:off x="0" y="373"/>
              <a:ext cx="83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sz="2800" b="1">
                  <a:latin typeface="+mj-ea"/>
                  <a:ea typeface="+mj-ea"/>
                </a:rPr>
                <a:t>单符号信道</a:t>
              </a:r>
            </a:p>
          </p:txBody>
        </p:sp>
        <p:graphicFrame>
          <p:nvGraphicFramePr>
            <p:cNvPr id="139293" name="Object 29"/>
            <p:cNvGraphicFramePr>
              <a:graphicFrameLocks noChangeAspect="1"/>
            </p:cNvGraphicFramePr>
            <p:nvPr/>
          </p:nvGraphicFramePr>
          <p:xfrm>
            <a:off x="821" y="0"/>
            <a:ext cx="1514" cy="1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32" r:id="rId30" imgW="1716321" imgH="1698017" progId="Visio.Drawing.11">
                    <p:embed/>
                  </p:oleObj>
                </mc:Choice>
                <mc:Fallback>
                  <p:oleObj r:id="rId30" imgW="1716321" imgH="1698017" progId="Visio.Drawing.11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0"/>
                          <a:ext cx="1514" cy="149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294" name="Group 30"/>
          <p:cNvGrpSpPr>
            <a:grpSpLocks/>
          </p:cNvGrpSpPr>
          <p:nvPr/>
        </p:nvGrpSpPr>
        <p:grpSpPr bwMode="auto">
          <a:xfrm>
            <a:off x="4813300" y="3633788"/>
            <a:ext cx="3746500" cy="2441575"/>
            <a:chOff x="0" y="0"/>
            <a:chExt cx="2360" cy="1538"/>
          </a:xfrm>
        </p:grpSpPr>
        <p:sp>
          <p:nvSpPr>
            <p:cNvPr id="139295" name="Rectangle 31"/>
            <p:cNvSpPr>
              <a:spLocks noChangeArrowheads="1"/>
            </p:cNvSpPr>
            <p:nvPr/>
          </p:nvSpPr>
          <p:spPr bwMode="auto">
            <a:xfrm>
              <a:off x="0" y="494"/>
              <a:ext cx="83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sz="2800" b="1">
                  <a:latin typeface="+mj-ea"/>
                  <a:ea typeface="+mj-ea"/>
                </a:rPr>
                <a:t>多符号信道</a:t>
              </a:r>
            </a:p>
          </p:txBody>
        </p:sp>
        <p:graphicFrame>
          <p:nvGraphicFramePr>
            <p:cNvPr id="139296" name="Object 32"/>
            <p:cNvGraphicFramePr>
              <a:graphicFrameLocks noChangeAspect="1"/>
            </p:cNvGraphicFramePr>
            <p:nvPr/>
          </p:nvGraphicFramePr>
          <p:xfrm>
            <a:off x="769" y="0"/>
            <a:ext cx="1591" cy="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133" r:id="rId32" imgW="1802096" imgH="1741521" progId="Visio.Drawing.11">
                    <p:embed/>
                  </p:oleObj>
                </mc:Choice>
                <mc:Fallback>
                  <p:oleObj r:id="rId32" imgW="1802096" imgH="1741521" progId="Visio.Drawing.11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0"/>
                          <a:ext cx="1591" cy="153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0" grpId="0" autoUpdateAnimBg="0"/>
    </p:bldLst>
  </p:timing>
</p:sld>
</file>

<file path=ppt/theme/theme1.xml><?xml version="1.0" encoding="utf-8"?>
<a:theme xmlns:a="http://schemas.openxmlformats.org/drawingml/2006/main" name="TechComputer_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 board design presentation (widescreen)</Template>
  <TotalTime>0</TotalTime>
  <Words>3267</Words>
  <Application>Microsoft Office PowerPoint</Application>
  <PresentationFormat>全屏显示(4:3)</PresentationFormat>
  <Paragraphs>506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TechComputer_16x9</vt:lpstr>
      <vt:lpstr>MathType 6.0 Equation</vt:lpstr>
      <vt:lpstr>Microsoft Visio 绘图</vt:lpstr>
      <vt:lpstr>Equation</vt:lpstr>
      <vt:lpstr>Visio</vt:lpstr>
      <vt:lpstr>第3章 信道容量</vt:lpstr>
      <vt:lpstr>第3章 信道容量</vt:lpstr>
      <vt:lpstr>第3章 信道容量</vt:lpstr>
      <vt:lpstr>3.3.1 多符号离散信道定义及数学模型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例3.3.1 求二元对称信道二次扩展信道的信道矩阵</vt:lpstr>
      <vt:lpstr>练习：求二元对称信道三次扩展信道的信道矩阵</vt:lpstr>
      <vt:lpstr>3.3.2 离散无记忆信道N次扩展信道的信道容量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 信道容量</vt:lpstr>
      <vt:lpstr>3.4.1 独立并联信道</vt:lpstr>
      <vt:lpstr>PowerPoint 演示文稿</vt:lpstr>
      <vt:lpstr>3.4.2 级联(串联)信道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 信道容量</vt:lpstr>
      <vt:lpstr>3.5.1 连续信道信道容量的定义</vt:lpstr>
      <vt:lpstr>PowerPoint 演示文稿</vt:lpstr>
      <vt:lpstr>PowerPoint 演示文稿</vt:lpstr>
      <vt:lpstr>3.5.2 加性连续信道信道容量的求取</vt:lpstr>
      <vt:lpstr>PowerPoint 演示文稿</vt:lpstr>
      <vt:lpstr>PowerPoint 演示文稿</vt:lpstr>
      <vt:lpstr>PowerPoint 演示文稿</vt:lpstr>
      <vt:lpstr>PowerPoint 演示文稿</vt:lpstr>
      <vt:lpstr>3.5.3平均功率受限条件下高斯信道的信道容量</vt:lpstr>
      <vt:lpstr>噪声熵的计算</vt:lpstr>
      <vt:lpstr>噪声熵的计算(续)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3.5.4 关于香农公式使用范围的讨论及相关重要结论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 信道容量</vt:lpstr>
      <vt:lpstr>信道编码定理的结论(数学描述)：</vt:lpstr>
      <vt:lpstr> 直观解释：</vt:lpstr>
      <vt:lpstr>PowerPoint 演示文稿</vt:lpstr>
      <vt:lpstr>作业</vt:lpstr>
      <vt:lpstr>本章结束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2012-07-22T06:18:58Z</dcterms:created>
  <dcterms:modified xsi:type="dcterms:W3CDTF">2015-12-07T02:39:16Z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