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00"/>
  </p:notesMasterIdLst>
  <p:handoutMasterIdLst>
    <p:handoutMasterId r:id="rId101"/>
  </p:handoutMasterIdLst>
  <p:sldIdLst>
    <p:sldId id="341" r:id="rId3"/>
    <p:sldId id="429" r:id="rId4"/>
    <p:sldId id="342" r:id="rId5"/>
    <p:sldId id="343" r:id="rId6"/>
    <p:sldId id="431" r:id="rId7"/>
    <p:sldId id="432" r:id="rId8"/>
    <p:sldId id="344" r:id="rId9"/>
    <p:sldId id="345" r:id="rId10"/>
    <p:sldId id="434" r:id="rId11"/>
    <p:sldId id="435" r:id="rId12"/>
    <p:sldId id="347" r:id="rId13"/>
    <p:sldId id="436" r:id="rId14"/>
    <p:sldId id="348" r:id="rId15"/>
    <p:sldId id="349" r:id="rId16"/>
    <p:sldId id="351" r:id="rId17"/>
    <p:sldId id="437" r:id="rId18"/>
    <p:sldId id="352" r:id="rId19"/>
    <p:sldId id="353" r:id="rId20"/>
    <p:sldId id="354" r:id="rId21"/>
    <p:sldId id="355" r:id="rId22"/>
    <p:sldId id="356" r:id="rId23"/>
    <p:sldId id="357" r:id="rId24"/>
    <p:sldId id="413" r:id="rId25"/>
    <p:sldId id="359" r:id="rId26"/>
    <p:sldId id="415" r:id="rId27"/>
    <p:sldId id="416" r:id="rId28"/>
    <p:sldId id="360" r:id="rId29"/>
    <p:sldId id="439" r:id="rId30"/>
    <p:sldId id="443" r:id="rId31"/>
    <p:sldId id="441" r:id="rId32"/>
    <p:sldId id="474" r:id="rId33"/>
    <p:sldId id="442" r:id="rId34"/>
    <p:sldId id="361" r:id="rId35"/>
    <p:sldId id="410" r:id="rId36"/>
    <p:sldId id="412" r:id="rId37"/>
    <p:sldId id="364" r:id="rId38"/>
    <p:sldId id="445" r:id="rId39"/>
    <p:sldId id="447" r:id="rId40"/>
    <p:sldId id="449" r:id="rId41"/>
    <p:sldId id="448" r:id="rId42"/>
    <p:sldId id="369" r:id="rId43"/>
    <p:sldId id="475" r:id="rId44"/>
    <p:sldId id="450" r:id="rId45"/>
    <p:sldId id="451" r:id="rId46"/>
    <p:sldId id="452" r:id="rId47"/>
    <p:sldId id="453" r:id="rId48"/>
    <p:sldId id="454" r:id="rId49"/>
    <p:sldId id="476" r:id="rId50"/>
    <p:sldId id="373" r:id="rId51"/>
    <p:sldId id="374" r:id="rId52"/>
    <p:sldId id="477" r:id="rId53"/>
    <p:sldId id="375" r:id="rId54"/>
    <p:sldId id="376" r:id="rId55"/>
    <p:sldId id="377" r:id="rId56"/>
    <p:sldId id="378" r:id="rId57"/>
    <p:sldId id="457" r:id="rId58"/>
    <p:sldId id="379" r:id="rId59"/>
    <p:sldId id="380" r:id="rId60"/>
    <p:sldId id="382" r:id="rId61"/>
    <p:sldId id="383" r:id="rId62"/>
    <p:sldId id="461" r:id="rId63"/>
    <p:sldId id="387" r:id="rId64"/>
    <p:sldId id="388" r:id="rId65"/>
    <p:sldId id="392" r:id="rId66"/>
    <p:sldId id="393" r:id="rId67"/>
    <p:sldId id="464" r:id="rId68"/>
    <p:sldId id="465" r:id="rId69"/>
    <p:sldId id="466" r:id="rId70"/>
    <p:sldId id="467" r:id="rId71"/>
    <p:sldId id="468" r:id="rId72"/>
    <p:sldId id="395" r:id="rId73"/>
    <p:sldId id="396" r:id="rId74"/>
    <p:sldId id="397" r:id="rId75"/>
    <p:sldId id="398" r:id="rId76"/>
    <p:sldId id="399" r:id="rId77"/>
    <p:sldId id="400" r:id="rId78"/>
    <p:sldId id="401" r:id="rId79"/>
    <p:sldId id="402" r:id="rId80"/>
    <p:sldId id="462" r:id="rId81"/>
    <p:sldId id="404" r:id="rId82"/>
    <p:sldId id="405" r:id="rId83"/>
    <p:sldId id="469" r:id="rId84"/>
    <p:sldId id="471" r:id="rId85"/>
    <p:sldId id="407" r:id="rId86"/>
    <p:sldId id="473" r:id="rId87"/>
    <p:sldId id="409" r:id="rId88"/>
    <p:sldId id="491" r:id="rId89"/>
    <p:sldId id="482" r:id="rId90"/>
    <p:sldId id="483" r:id="rId91"/>
    <p:sldId id="479" r:id="rId92"/>
    <p:sldId id="480" r:id="rId93"/>
    <p:sldId id="481" r:id="rId94"/>
    <p:sldId id="486" r:id="rId95"/>
    <p:sldId id="487" r:id="rId96"/>
    <p:sldId id="488" r:id="rId97"/>
    <p:sldId id="489" r:id="rId98"/>
    <p:sldId id="490"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FF"/>
    <a:srgbClr val="0066FF"/>
    <a:srgbClr val="A50021"/>
    <a:srgbClr val="CC3300"/>
    <a:srgbClr val="FFFFFF"/>
    <a:srgbClr val="01E4EF"/>
    <a:srgbClr val="33C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2" autoAdjust="0"/>
    <p:restoredTop sz="90462" autoAdjust="0"/>
  </p:normalViewPr>
  <p:slideViewPr>
    <p:cSldViewPr>
      <p:cViewPr varScale="1">
        <p:scale>
          <a:sx n="64" d="100"/>
          <a:sy n="64" d="100"/>
        </p:scale>
        <p:origin x="-576" y="-72"/>
      </p:cViewPr>
      <p:guideLst>
        <p:guide orient="horz" pos="2160"/>
        <p:guide pos="2880"/>
      </p:guideLst>
    </p:cSldViewPr>
  </p:slideViewPr>
  <p:outlineViewPr>
    <p:cViewPr>
      <p:scale>
        <a:sx n="33" d="100"/>
        <a:sy n="33" d="100"/>
      </p:scale>
      <p:origin x="0" y="17172"/>
    </p:cViewPr>
    <p:sldLst>
      <p:sld r:id="rId1" collapse="1"/>
    </p:sldLst>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0F8BE-52D7-434A-9106-E7F8D854A919}" type="doc">
      <dgm:prSet loTypeId="urn:microsoft.com/office/officeart/2005/8/layout/vList2" loCatId="list" qsTypeId="urn:microsoft.com/office/officeart/2005/8/quickstyle/simple3" qsCatId="simple" csTypeId="urn:microsoft.com/office/officeart/2005/8/colors/colorful1#1" csCatId="colorful" phldr="1"/>
      <dgm:spPr/>
      <dgm:t>
        <a:bodyPr/>
        <a:lstStyle/>
        <a:p>
          <a:endParaRPr lang="zh-CN" altLang="en-US"/>
        </a:p>
      </dgm:t>
    </dgm:pt>
    <dgm:pt modelId="{7E45B945-E401-4F8F-B04A-269B0517A629}">
      <dgm:prSet/>
      <dgm:spPr/>
      <dgm:t>
        <a:bodyPr/>
        <a:lstStyle/>
        <a:p>
          <a:pPr rtl="0"/>
          <a:r>
            <a:rPr lang="zh-CN" b="1" baseline="0" dirty="0" smtClean="0">
              <a:latin typeface="+mj-ea"/>
              <a:ea typeface="+mj-ea"/>
            </a:rPr>
            <a:t>信道编码定理：</a:t>
          </a:r>
          <a:endParaRPr lang="en-US" b="1" baseline="0" dirty="0">
            <a:latin typeface="+mj-ea"/>
            <a:ea typeface="+mj-ea"/>
          </a:endParaRPr>
        </a:p>
      </dgm:t>
    </dgm:pt>
    <dgm:pt modelId="{E4EED182-2D62-4DC9-B993-BE0D4BB4F9CD}" type="parTrans" cxnId="{F7C7277D-02D2-4332-A099-BDA8CE66CA35}">
      <dgm:prSet/>
      <dgm:spPr/>
      <dgm:t>
        <a:bodyPr/>
        <a:lstStyle/>
        <a:p>
          <a:endParaRPr lang="zh-CN" altLang="en-US">
            <a:latin typeface="+mj-ea"/>
            <a:ea typeface="+mj-ea"/>
          </a:endParaRPr>
        </a:p>
      </dgm:t>
    </dgm:pt>
    <dgm:pt modelId="{E687EEE8-DC87-45DC-801D-C70796DC9E0B}" type="sibTrans" cxnId="{F7C7277D-02D2-4332-A099-BDA8CE66CA35}">
      <dgm:prSet/>
      <dgm:spPr/>
      <dgm:t>
        <a:bodyPr/>
        <a:lstStyle/>
        <a:p>
          <a:endParaRPr lang="zh-CN" altLang="en-US">
            <a:latin typeface="+mj-ea"/>
            <a:ea typeface="+mj-ea"/>
          </a:endParaRPr>
        </a:p>
      </dgm:t>
    </dgm:pt>
    <dgm:pt modelId="{69B1548F-22F8-4BFA-9F8E-3DAF77BB5904}">
      <dgm:prSet/>
      <dgm:spPr/>
      <dgm:t>
        <a:bodyPr/>
        <a:lstStyle/>
        <a:p>
          <a:pPr rtl="0"/>
          <a:r>
            <a:rPr lang="zh-CN" altLang="en-US" b="1" baseline="0" dirty="0" smtClean="0">
              <a:latin typeface="+mj-ea"/>
              <a:ea typeface="+mj-ea"/>
            </a:rPr>
            <a:t>无论何种信道，只要信息率</a:t>
          </a:r>
          <a:r>
            <a:rPr lang="en-US" altLang="zh-CN" b="1" baseline="0" dirty="0" smtClean="0">
              <a:latin typeface="+mj-ea"/>
              <a:ea typeface="+mj-ea"/>
            </a:rPr>
            <a:t>R</a:t>
          </a:r>
          <a:r>
            <a:rPr lang="zh-CN" altLang="en-US" b="1" baseline="0" dirty="0" smtClean="0">
              <a:latin typeface="+mj-ea"/>
              <a:ea typeface="+mj-ea"/>
            </a:rPr>
            <a:t>小于信道容量</a:t>
          </a:r>
          <a:r>
            <a:rPr lang="en-US" altLang="zh-CN" b="1" baseline="0" dirty="0" smtClean="0">
              <a:latin typeface="+mj-ea"/>
              <a:ea typeface="+mj-ea"/>
            </a:rPr>
            <a:t>C</a:t>
          </a:r>
          <a:r>
            <a:rPr lang="zh-CN" altLang="en-US" b="1" baseline="0" dirty="0" smtClean="0">
              <a:latin typeface="+mj-ea"/>
              <a:ea typeface="+mj-ea"/>
            </a:rPr>
            <a:t>，总能找到一种编码，使在信道上能以任意小的错误概率和任意接近于</a:t>
          </a:r>
          <a:r>
            <a:rPr lang="en-US" altLang="zh-CN" b="1" baseline="0" dirty="0" smtClean="0">
              <a:latin typeface="+mj-ea"/>
              <a:ea typeface="+mj-ea"/>
            </a:rPr>
            <a:t>C</a:t>
          </a:r>
          <a:r>
            <a:rPr lang="zh-CN" altLang="en-US" b="1" baseline="0" dirty="0" smtClean="0">
              <a:latin typeface="+mj-ea"/>
              <a:ea typeface="+mj-ea"/>
            </a:rPr>
            <a:t>的传输率来传送信息。反之，若</a:t>
          </a:r>
          <a:r>
            <a:rPr lang="en-US" altLang="zh-CN" b="1" baseline="0" dirty="0" smtClean="0">
              <a:latin typeface="+mj-ea"/>
              <a:ea typeface="+mj-ea"/>
            </a:rPr>
            <a:t>R&gt;C</a:t>
          </a:r>
          <a:r>
            <a:rPr lang="zh-CN" altLang="en-US" b="1" baseline="0" dirty="0" smtClean="0">
              <a:latin typeface="+mj-ea"/>
              <a:ea typeface="+mj-ea"/>
            </a:rPr>
            <a:t>，则传输总要失真</a:t>
          </a:r>
          <a:r>
            <a:rPr lang="zh-CN" b="1" baseline="0" dirty="0" smtClean="0">
              <a:latin typeface="+mj-ea"/>
              <a:ea typeface="+mj-ea"/>
            </a:rPr>
            <a:t>。 </a:t>
          </a:r>
          <a:endParaRPr lang="zh-CN" dirty="0">
            <a:latin typeface="+mj-ea"/>
            <a:ea typeface="+mj-ea"/>
          </a:endParaRPr>
        </a:p>
      </dgm:t>
    </dgm:pt>
    <dgm:pt modelId="{E0C5016F-C424-4424-BC01-BB6F609AB95E}" type="parTrans" cxnId="{549BCD76-2E02-442D-B86B-487DD2B8D524}">
      <dgm:prSet/>
      <dgm:spPr/>
      <dgm:t>
        <a:bodyPr/>
        <a:lstStyle/>
        <a:p>
          <a:endParaRPr lang="zh-CN" altLang="en-US">
            <a:latin typeface="+mj-ea"/>
            <a:ea typeface="+mj-ea"/>
          </a:endParaRPr>
        </a:p>
      </dgm:t>
    </dgm:pt>
    <dgm:pt modelId="{540B1E1C-990E-4327-9F87-E95A29170814}" type="sibTrans" cxnId="{549BCD76-2E02-442D-B86B-487DD2B8D524}">
      <dgm:prSet/>
      <dgm:spPr/>
      <dgm:t>
        <a:bodyPr/>
        <a:lstStyle/>
        <a:p>
          <a:endParaRPr lang="zh-CN" altLang="en-US">
            <a:latin typeface="+mj-ea"/>
            <a:ea typeface="+mj-ea"/>
          </a:endParaRPr>
        </a:p>
      </dgm:t>
    </dgm:pt>
    <dgm:pt modelId="{12474283-5F4E-4E2F-9CFF-FBAFC6D10FFD}" type="pres">
      <dgm:prSet presAssocID="{9040F8BE-52D7-434A-9106-E7F8D854A919}" presName="linear" presStyleCnt="0">
        <dgm:presLayoutVars>
          <dgm:animLvl val="lvl"/>
          <dgm:resizeHandles val="exact"/>
        </dgm:presLayoutVars>
      </dgm:prSet>
      <dgm:spPr/>
      <dgm:t>
        <a:bodyPr/>
        <a:lstStyle/>
        <a:p>
          <a:endParaRPr lang="zh-CN" altLang="en-US"/>
        </a:p>
      </dgm:t>
    </dgm:pt>
    <dgm:pt modelId="{2E1A439A-9CE1-48B8-ADC3-2E7D7A70E79A}" type="pres">
      <dgm:prSet presAssocID="{7E45B945-E401-4F8F-B04A-269B0517A629}" presName="parentText" presStyleLbl="node1" presStyleIdx="0" presStyleCnt="1">
        <dgm:presLayoutVars>
          <dgm:chMax val="0"/>
          <dgm:bulletEnabled val="1"/>
        </dgm:presLayoutVars>
      </dgm:prSet>
      <dgm:spPr/>
      <dgm:t>
        <a:bodyPr/>
        <a:lstStyle/>
        <a:p>
          <a:endParaRPr lang="zh-CN" altLang="en-US"/>
        </a:p>
      </dgm:t>
    </dgm:pt>
    <dgm:pt modelId="{D05C83E9-92BE-4E80-8868-4363081F1B6B}" type="pres">
      <dgm:prSet presAssocID="{7E45B945-E401-4F8F-B04A-269B0517A629}" presName="childText" presStyleLbl="revTx" presStyleIdx="0" presStyleCnt="1">
        <dgm:presLayoutVars>
          <dgm:bulletEnabled val="1"/>
        </dgm:presLayoutVars>
      </dgm:prSet>
      <dgm:spPr/>
      <dgm:t>
        <a:bodyPr/>
        <a:lstStyle/>
        <a:p>
          <a:endParaRPr lang="zh-CN" altLang="en-US"/>
        </a:p>
      </dgm:t>
    </dgm:pt>
  </dgm:ptLst>
  <dgm:cxnLst>
    <dgm:cxn modelId="{F9D76708-238F-4049-BC2D-821EBCE59966}" type="presOf" srcId="{69B1548F-22F8-4BFA-9F8E-3DAF77BB5904}" destId="{D05C83E9-92BE-4E80-8868-4363081F1B6B}" srcOrd="0" destOrd="0" presId="urn:microsoft.com/office/officeart/2005/8/layout/vList2"/>
    <dgm:cxn modelId="{A0C04522-E9F1-4933-AD4C-B74767A2B25C}" type="presOf" srcId="{9040F8BE-52D7-434A-9106-E7F8D854A919}" destId="{12474283-5F4E-4E2F-9CFF-FBAFC6D10FFD}" srcOrd="0" destOrd="0" presId="urn:microsoft.com/office/officeart/2005/8/layout/vList2"/>
    <dgm:cxn modelId="{549BCD76-2E02-442D-B86B-487DD2B8D524}" srcId="{7E45B945-E401-4F8F-B04A-269B0517A629}" destId="{69B1548F-22F8-4BFA-9F8E-3DAF77BB5904}" srcOrd="0" destOrd="0" parTransId="{E0C5016F-C424-4424-BC01-BB6F609AB95E}" sibTransId="{540B1E1C-990E-4327-9F87-E95A29170814}"/>
    <dgm:cxn modelId="{F7C7277D-02D2-4332-A099-BDA8CE66CA35}" srcId="{9040F8BE-52D7-434A-9106-E7F8D854A919}" destId="{7E45B945-E401-4F8F-B04A-269B0517A629}" srcOrd="0" destOrd="0" parTransId="{E4EED182-2D62-4DC9-B993-BE0D4BB4F9CD}" sibTransId="{E687EEE8-DC87-45DC-801D-C70796DC9E0B}"/>
    <dgm:cxn modelId="{B1AB9FBB-3197-4A0E-A826-D164C6A1516E}" type="presOf" srcId="{7E45B945-E401-4F8F-B04A-269B0517A629}" destId="{2E1A439A-9CE1-48B8-ADC3-2E7D7A70E79A}" srcOrd="0" destOrd="0" presId="urn:microsoft.com/office/officeart/2005/8/layout/vList2"/>
    <dgm:cxn modelId="{B2A8BE4A-B968-4A92-9AD0-5A03B02FD796}" type="presParOf" srcId="{12474283-5F4E-4E2F-9CFF-FBAFC6D10FFD}" destId="{2E1A439A-9CE1-48B8-ADC3-2E7D7A70E79A}" srcOrd="0" destOrd="0" presId="urn:microsoft.com/office/officeart/2005/8/layout/vList2"/>
    <dgm:cxn modelId="{B1AE6774-91A3-4A16-83CE-04CBBC1D4825}" type="presParOf" srcId="{12474283-5F4E-4E2F-9CFF-FBAFC6D10FFD}" destId="{D05C83E9-92BE-4E80-8868-4363081F1B6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6794B0-E47D-4029-BDDF-FAA84601A00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530F53F-2F81-4F4F-BA74-42A59C8B372C}">
      <dgm:prSet/>
      <dgm:spPr/>
      <dgm:t>
        <a:bodyPr/>
        <a:lstStyle/>
        <a:p>
          <a:pPr rtl="0"/>
          <a:r>
            <a:rPr lang="zh-CN" altLang="en-US" b="1" dirty="0" smtClean="0">
              <a:latin typeface="Times New Roman" pitchFamily="18" charset="0"/>
              <a:ea typeface="+mj-ea"/>
              <a:cs typeface="Times New Roman" pitchFamily="18" charset="0"/>
            </a:rPr>
            <a:t>回答：</a:t>
          </a:r>
          <a:r>
            <a:rPr lang="zh-CN" b="1" dirty="0" smtClean="0">
              <a:latin typeface="Times New Roman" pitchFamily="18" charset="0"/>
              <a:ea typeface="+mj-ea"/>
              <a:cs typeface="Times New Roman" pitchFamily="18" charset="0"/>
            </a:rPr>
            <a:t>率失真函数性质</a:t>
          </a:r>
          <a:endParaRPr lang="zh-CN" b="1" dirty="0">
            <a:latin typeface="Times New Roman" pitchFamily="18" charset="0"/>
            <a:ea typeface="+mj-ea"/>
            <a:cs typeface="Times New Roman" pitchFamily="18" charset="0"/>
          </a:endParaRPr>
        </a:p>
      </dgm:t>
    </dgm:pt>
    <dgm:pt modelId="{1AD77B5F-4967-4DA6-BE94-C16172ACEA8D}" type="parTrans" cxnId="{0B5A0333-09E9-43E7-A40F-071D5296B139}">
      <dgm:prSet/>
      <dgm:spPr/>
      <dgm:t>
        <a:bodyPr/>
        <a:lstStyle/>
        <a:p>
          <a:endParaRPr lang="zh-CN" altLang="en-US" b="1">
            <a:latin typeface="Times New Roman" pitchFamily="18" charset="0"/>
            <a:ea typeface="+mj-ea"/>
            <a:cs typeface="Times New Roman" pitchFamily="18" charset="0"/>
          </a:endParaRPr>
        </a:p>
      </dgm:t>
    </dgm:pt>
    <dgm:pt modelId="{16BC235E-0FFB-452B-9600-2CB990546DCB}" type="sibTrans" cxnId="{0B5A0333-09E9-43E7-A40F-071D5296B139}">
      <dgm:prSet/>
      <dgm:spPr/>
      <dgm:t>
        <a:bodyPr/>
        <a:lstStyle/>
        <a:p>
          <a:endParaRPr lang="zh-CN" altLang="en-US" b="1">
            <a:latin typeface="Times New Roman" pitchFamily="18" charset="0"/>
            <a:ea typeface="+mj-ea"/>
            <a:cs typeface="Times New Roman" pitchFamily="18" charset="0"/>
          </a:endParaRPr>
        </a:p>
      </dgm:t>
    </dgm:pt>
    <dgm:pt modelId="{06AEBF5B-ED5A-4B6B-8DE7-214F4984F166}">
      <dgm:prSet/>
      <dgm:spPr/>
      <dgm:t>
        <a:bodyPr/>
        <a:lstStyle/>
        <a:p>
          <a:pPr rtl="0"/>
          <a:r>
            <a:rPr lang="en-US" b="1" dirty="0" smtClean="0">
              <a:latin typeface="Times New Roman" pitchFamily="18" charset="0"/>
              <a:ea typeface="+mj-ea"/>
              <a:cs typeface="Times New Roman" pitchFamily="18" charset="0"/>
            </a:rPr>
            <a:t>R(D)</a:t>
          </a:r>
          <a:r>
            <a:rPr lang="zh-CN" b="1" dirty="0" smtClean="0">
              <a:latin typeface="Times New Roman" pitchFamily="18" charset="0"/>
              <a:ea typeface="+mj-ea"/>
              <a:cs typeface="Times New Roman" pitchFamily="18" charset="0"/>
            </a:rPr>
            <a:t>的定义域</a:t>
          </a:r>
          <a:r>
            <a:rPr lang="en-US" b="1" dirty="0" smtClean="0">
              <a:latin typeface="Times New Roman" pitchFamily="18" charset="0"/>
              <a:ea typeface="+mj-ea"/>
              <a:cs typeface="Times New Roman" pitchFamily="18" charset="0"/>
            </a:rPr>
            <a:t>(0,Dmax)</a:t>
          </a:r>
          <a:endParaRPr lang="zh-CN" b="1" dirty="0">
            <a:latin typeface="Times New Roman" pitchFamily="18" charset="0"/>
            <a:ea typeface="+mj-ea"/>
            <a:cs typeface="Times New Roman" pitchFamily="18" charset="0"/>
          </a:endParaRPr>
        </a:p>
      </dgm:t>
    </dgm:pt>
    <dgm:pt modelId="{3FDCE889-FAB3-40F4-B0C7-312D4F0FEF2D}" type="parTrans" cxnId="{63843A8B-D3EF-4CC2-990B-28C175417237}">
      <dgm:prSet/>
      <dgm:spPr/>
      <dgm:t>
        <a:bodyPr/>
        <a:lstStyle/>
        <a:p>
          <a:endParaRPr lang="zh-CN" altLang="en-US" b="1">
            <a:latin typeface="Times New Roman" pitchFamily="18" charset="0"/>
            <a:ea typeface="+mj-ea"/>
            <a:cs typeface="Times New Roman" pitchFamily="18" charset="0"/>
          </a:endParaRPr>
        </a:p>
      </dgm:t>
    </dgm:pt>
    <dgm:pt modelId="{560A2352-0D20-4082-B3F1-74F11129D8F4}" type="sibTrans" cxnId="{63843A8B-D3EF-4CC2-990B-28C175417237}">
      <dgm:prSet/>
      <dgm:spPr/>
      <dgm:t>
        <a:bodyPr/>
        <a:lstStyle/>
        <a:p>
          <a:endParaRPr lang="zh-CN" altLang="en-US" b="1">
            <a:latin typeface="Times New Roman" pitchFamily="18" charset="0"/>
            <a:ea typeface="+mj-ea"/>
            <a:cs typeface="Times New Roman" pitchFamily="18" charset="0"/>
          </a:endParaRPr>
        </a:p>
      </dgm:t>
    </dgm:pt>
    <dgm:pt modelId="{1FC50DFB-E7B3-417A-8C46-4A17EDBA57ED}">
      <dgm:prSet/>
      <dgm:spPr/>
      <dgm:t>
        <a:bodyPr/>
        <a:lstStyle/>
        <a:p>
          <a:pPr rtl="0"/>
          <a:r>
            <a:rPr lang="en-US" b="1" u="sng" dirty="0" smtClean="0">
              <a:solidFill>
                <a:srgbClr val="C00000"/>
              </a:solidFill>
              <a:latin typeface="Times New Roman" pitchFamily="18" charset="0"/>
              <a:ea typeface="+mj-ea"/>
              <a:cs typeface="Times New Roman" pitchFamily="18" charset="0"/>
            </a:rPr>
            <a:t>R(D)</a:t>
          </a:r>
          <a:r>
            <a:rPr lang="zh-CN" b="1" u="sng" dirty="0" smtClean="0">
              <a:solidFill>
                <a:srgbClr val="C00000"/>
              </a:solidFill>
              <a:latin typeface="Times New Roman" pitchFamily="18" charset="0"/>
              <a:ea typeface="+mj-ea"/>
              <a:cs typeface="Times New Roman" pitchFamily="18" charset="0"/>
            </a:rPr>
            <a:t>是关于</a:t>
          </a:r>
          <a:r>
            <a:rPr lang="en-US" b="1" u="sng" dirty="0" smtClean="0">
              <a:solidFill>
                <a:srgbClr val="C00000"/>
              </a:solidFill>
              <a:latin typeface="Times New Roman" pitchFamily="18" charset="0"/>
              <a:ea typeface="+mj-ea"/>
              <a:cs typeface="Times New Roman" pitchFamily="18" charset="0"/>
            </a:rPr>
            <a:t>D</a:t>
          </a:r>
          <a:r>
            <a:rPr lang="zh-CN" b="1" u="sng" dirty="0" smtClean="0">
              <a:solidFill>
                <a:srgbClr val="C00000"/>
              </a:solidFill>
              <a:latin typeface="Times New Roman" pitchFamily="18" charset="0"/>
              <a:ea typeface="+mj-ea"/>
              <a:cs typeface="Times New Roman" pitchFamily="18" charset="0"/>
            </a:rPr>
            <a:t>的下凸函数</a:t>
          </a:r>
          <a:endParaRPr lang="zh-CN" b="1" u="sng" dirty="0">
            <a:solidFill>
              <a:srgbClr val="C00000"/>
            </a:solidFill>
            <a:latin typeface="Times New Roman" pitchFamily="18" charset="0"/>
            <a:ea typeface="+mj-ea"/>
            <a:cs typeface="Times New Roman" pitchFamily="18" charset="0"/>
          </a:endParaRPr>
        </a:p>
      </dgm:t>
    </dgm:pt>
    <dgm:pt modelId="{2D79B7AC-4290-43C7-AE80-5EEA2D366FBC}" type="parTrans" cxnId="{14E58EDD-85FD-4768-BE8F-EF40DEC39113}">
      <dgm:prSet/>
      <dgm:spPr/>
      <dgm:t>
        <a:bodyPr/>
        <a:lstStyle/>
        <a:p>
          <a:endParaRPr lang="zh-CN" altLang="en-US" b="1">
            <a:latin typeface="Times New Roman" pitchFamily="18" charset="0"/>
            <a:ea typeface="+mj-ea"/>
            <a:cs typeface="Times New Roman" pitchFamily="18" charset="0"/>
          </a:endParaRPr>
        </a:p>
      </dgm:t>
    </dgm:pt>
    <dgm:pt modelId="{D443A696-F483-43AC-8399-0A2396CA6745}" type="sibTrans" cxnId="{14E58EDD-85FD-4768-BE8F-EF40DEC39113}">
      <dgm:prSet/>
      <dgm:spPr/>
      <dgm:t>
        <a:bodyPr/>
        <a:lstStyle/>
        <a:p>
          <a:endParaRPr lang="zh-CN" altLang="en-US" b="1">
            <a:latin typeface="Times New Roman" pitchFamily="18" charset="0"/>
            <a:ea typeface="+mj-ea"/>
            <a:cs typeface="Times New Roman" pitchFamily="18" charset="0"/>
          </a:endParaRPr>
        </a:p>
      </dgm:t>
    </dgm:pt>
    <dgm:pt modelId="{D1C2E30A-F276-4FA8-B56B-2536DF1E8479}">
      <dgm:prSet/>
      <dgm:spPr/>
      <dgm:t>
        <a:bodyPr/>
        <a:lstStyle/>
        <a:p>
          <a:pPr rtl="0"/>
          <a:r>
            <a:rPr lang="en-US" b="1" u="sng" dirty="0" smtClean="0">
              <a:solidFill>
                <a:srgbClr val="C00000"/>
              </a:solidFill>
              <a:latin typeface="Times New Roman" pitchFamily="18" charset="0"/>
              <a:ea typeface="+mj-ea"/>
              <a:cs typeface="Times New Roman" pitchFamily="18" charset="0"/>
            </a:rPr>
            <a:t>R(D)</a:t>
          </a:r>
          <a:r>
            <a:rPr lang="zh-CN" b="1" u="sng" dirty="0" smtClean="0">
              <a:solidFill>
                <a:srgbClr val="C00000"/>
              </a:solidFill>
              <a:latin typeface="Times New Roman" pitchFamily="18" charset="0"/>
              <a:ea typeface="+mj-ea"/>
              <a:cs typeface="Times New Roman" pitchFamily="18" charset="0"/>
            </a:rPr>
            <a:t>在区间</a:t>
          </a:r>
          <a:r>
            <a:rPr lang="en-US" b="1" u="sng" dirty="0" smtClean="0">
              <a:solidFill>
                <a:srgbClr val="C00000"/>
              </a:solidFill>
              <a:latin typeface="Times New Roman" pitchFamily="18" charset="0"/>
              <a:ea typeface="+mj-ea"/>
              <a:cs typeface="Times New Roman" pitchFamily="18" charset="0"/>
            </a:rPr>
            <a:t>(0,Dmax)</a:t>
          </a:r>
          <a:r>
            <a:rPr lang="zh-CN" b="1" u="sng" dirty="0" smtClean="0">
              <a:solidFill>
                <a:srgbClr val="C00000"/>
              </a:solidFill>
              <a:latin typeface="Times New Roman" pitchFamily="18" charset="0"/>
              <a:ea typeface="+mj-ea"/>
              <a:cs typeface="Times New Roman" pitchFamily="18" charset="0"/>
            </a:rPr>
            <a:t>上是严格递减函数</a:t>
          </a:r>
          <a:endParaRPr lang="zh-CN" b="1" u="sng" dirty="0">
            <a:solidFill>
              <a:srgbClr val="C00000"/>
            </a:solidFill>
            <a:latin typeface="Times New Roman" pitchFamily="18" charset="0"/>
            <a:ea typeface="+mj-ea"/>
            <a:cs typeface="Times New Roman" pitchFamily="18" charset="0"/>
          </a:endParaRPr>
        </a:p>
      </dgm:t>
    </dgm:pt>
    <dgm:pt modelId="{95AF8910-F6B6-44E3-862B-1DD66EB460D0}" type="parTrans" cxnId="{5443B73F-3AE7-4114-AD90-544CAF221E96}">
      <dgm:prSet/>
      <dgm:spPr/>
      <dgm:t>
        <a:bodyPr/>
        <a:lstStyle/>
        <a:p>
          <a:endParaRPr lang="zh-CN" altLang="en-US" b="1">
            <a:latin typeface="Times New Roman" pitchFamily="18" charset="0"/>
            <a:ea typeface="+mj-ea"/>
            <a:cs typeface="Times New Roman" pitchFamily="18" charset="0"/>
          </a:endParaRPr>
        </a:p>
      </dgm:t>
    </dgm:pt>
    <dgm:pt modelId="{B79C3463-3578-4EAF-A29C-01956D6DC927}" type="sibTrans" cxnId="{5443B73F-3AE7-4114-AD90-544CAF221E96}">
      <dgm:prSet/>
      <dgm:spPr/>
      <dgm:t>
        <a:bodyPr/>
        <a:lstStyle/>
        <a:p>
          <a:endParaRPr lang="zh-CN" altLang="en-US" b="1">
            <a:latin typeface="Times New Roman" pitchFamily="18" charset="0"/>
            <a:ea typeface="+mj-ea"/>
            <a:cs typeface="Times New Roman" pitchFamily="18" charset="0"/>
          </a:endParaRPr>
        </a:p>
      </dgm:t>
    </dgm:pt>
    <dgm:pt modelId="{636D368C-34E7-4F72-8521-CE57920B76CB}" type="pres">
      <dgm:prSet presAssocID="{DA6794B0-E47D-4029-BDDF-FAA84601A005}" presName="Name0" presStyleCnt="0">
        <dgm:presLayoutVars>
          <dgm:dir/>
          <dgm:animLvl val="lvl"/>
          <dgm:resizeHandles val="exact"/>
        </dgm:presLayoutVars>
      </dgm:prSet>
      <dgm:spPr/>
      <dgm:t>
        <a:bodyPr/>
        <a:lstStyle/>
        <a:p>
          <a:endParaRPr lang="zh-CN" altLang="en-US"/>
        </a:p>
      </dgm:t>
    </dgm:pt>
    <dgm:pt modelId="{6029FF38-8A58-46EB-B9A9-E1337FE3BAAC}" type="pres">
      <dgm:prSet presAssocID="{E530F53F-2F81-4F4F-BA74-42A59C8B372C}" presName="composite" presStyleCnt="0"/>
      <dgm:spPr/>
    </dgm:pt>
    <dgm:pt modelId="{F08BE865-0880-4E8D-892B-52C00F55974B}" type="pres">
      <dgm:prSet presAssocID="{E530F53F-2F81-4F4F-BA74-42A59C8B372C}" presName="parTx" presStyleLbl="alignNode1" presStyleIdx="0" presStyleCnt="1">
        <dgm:presLayoutVars>
          <dgm:chMax val="0"/>
          <dgm:chPref val="0"/>
          <dgm:bulletEnabled val="1"/>
        </dgm:presLayoutVars>
      </dgm:prSet>
      <dgm:spPr/>
      <dgm:t>
        <a:bodyPr/>
        <a:lstStyle/>
        <a:p>
          <a:endParaRPr lang="zh-CN" altLang="en-US"/>
        </a:p>
      </dgm:t>
    </dgm:pt>
    <dgm:pt modelId="{F6A37157-9A84-4567-80F6-CCB78341FAB8}" type="pres">
      <dgm:prSet presAssocID="{E530F53F-2F81-4F4F-BA74-42A59C8B372C}" presName="desTx" presStyleLbl="alignAccFollowNode1" presStyleIdx="0" presStyleCnt="1">
        <dgm:presLayoutVars>
          <dgm:bulletEnabled val="1"/>
        </dgm:presLayoutVars>
      </dgm:prSet>
      <dgm:spPr/>
      <dgm:t>
        <a:bodyPr/>
        <a:lstStyle/>
        <a:p>
          <a:endParaRPr lang="zh-CN" altLang="en-US"/>
        </a:p>
      </dgm:t>
    </dgm:pt>
  </dgm:ptLst>
  <dgm:cxnLst>
    <dgm:cxn modelId="{53BBAEBE-0797-442D-BFAA-6C49D347668A}" type="presOf" srcId="{1FC50DFB-E7B3-417A-8C46-4A17EDBA57ED}" destId="{F6A37157-9A84-4567-80F6-CCB78341FAB8}" srcOrd="0" destOrd="1" presId="urn:microsoft.com/office/officeart/2005/8/layout/hList1"/>
    <dgm:cxn modelId="{1F686B4A-506C-49DE-A785-D32C7F34B1DE}" type="presOf" srcId="{DA6794B0-E47D-4029-BDDF-FAA84601A005}" destId="{636D368C-34E7-4F72-8521-CE57920B76CB}" srcOrd="0" destOrd="0" presId="urn:microsoft.com/office/officeart/2005/8/layout/hList1"/>
    <dgm:cxn modelId="{78EFF9F3-F42F-4103-8D3C-510E80BCD4F7}" type="presOf" srcId="{D1C2E30A-F276-4FA8-B56B-2536DF1E8479}" destId="{F6A37157-9A84-4567-80F6-CCB78341FAB8}" srcOrd="0" destOrd="2" presId="urn:microsoft.com/office/officeart/2005/8/layout/hList1"/>
    <dgm:cxn modelId="{6ED7954F-A8AA-4A8D-AD6B-D67249C9395C}" type="presOf" srcId="{06AEBF5B-ED5A-4B6B-8DE7-214F4984F166}" destId="{F6A37157-9A84-4567-80F6-CCB78341FAB8}" srcOrd="0" destOrd="0" presId="urn:microsoft.com/office/officeart/2005/8/layout/hList1"/>
    <dgm:cxn modelId="{5443B73F-3AE7-4114-AD90-544CAF221E96}" srcId="{E530F53F-2F81-4F4F-BA74-42A59C8B372C}" destId="{D1C2E30A-F276-4FA8-B56B-2536DF1E8479}" srcOrd="2" destOrd="0" parTransId="{95AF8910-F6B6-44E3-862B-1DD66EB460D0}" sibTransId="{B79C3463-3578-4EAF-A29C-01956D6DC927}"/>
    <dgm:cxn modelId="{14E58EDD-85FD-4768-BE8F-EF40DEC39113}" srcId="{E530F53F-2F81-4F4F-BA74-42A59C8B372C}" destId="{1FC50DFB-E7B3-417A-8C46-4A17EDBA57ED}" srcOrd="1" destOrd="0" parTransId="{2D79B7AC-4290-43C7-AE80-5EEA2D366FBC}" sibTransId="{D443A696-F483-43AC-8399-0A2396CA6745}"/>
    <dgm:cxn modelId="{0B5A0333-09E9-43E7-A40F-071D5296B139}" srcId="{DA6794B0-E47D-4029-BDDF-FAA84601A005}" destId="{E530F53F-2F81-4F4F-BA74-42A59C8B372C}" srcOrd="0" destOrd="0" parTransId="{1AD77B5F-4967-4DA6-BE94-C16172ACEA8D}" sibTransId="{16BC235E-0FFB-452B-9600-2CB990546DCB}"/>
    <dgm:cxn modelId="{4DA54974-EC36-462E-BA13-D75E8ED64C14}" type="presOf" srcId="{E530F53F-2F81-4F4F-BA74-42A59C8B372C}" destId="{F08BE865-0880-4E8D-892B-52C00F55974B}" srcOrd="0" destOrd="0" presId="urn:microsoft.com/office/officeart/2005/8/layout/hList1"/>
    <dgm:cxn modelId="{63843A8B-D3EF-4CC2-990B-28C175417237}" srcId="{E530F53F-2F81-4F4F-BA74-42A59C8B372C}" destId="{06AEBF5B-ED5A-4B6B-8DE7-214F4984F166}" srcOrd="0" destOrd="0" parTransId="{3FDCE889-FAB3-40F4-B0C7-312D4F0FEF2D}" sibTransId="{560A2352-0D20-4082-B3F1-74F11129D8F4}"/>
    <dgm:cxn modelId="{B1B1ACE5-436C-42ED-91B7-43DB693C2529}" type="presParOf" srcId="{636D368C-34E7-4F72-8521-CE57920B76CB}" destId="{6029FF38-8A58-46EB-B9A9-E1337FE3BAAC}" srcOrd="0" destOrd="0" presId="urn:microsoft.com/office/officeart/2005/8/layout/hList1"/>
    <dgm:cxn modelId="{3EF3D468-35A8-4208-831B-066C2AEA8395}" type="presParOf" srcId="{6029FF38-8A58-46EB-B9A9-E1337FE3BAAC}" destId="{F08BE865-0880-4E8D-892B-52C00F55974B}" srcOrd="0" destOrd="0" presId="urn:microsoft.com/office/officeart/2005/8/layout/hList1"/>
    <dgm:cxn modelId="{75CB1C33-124C-4971-969C-E10998090A4C}" type="presParOf" srcId="{6029FF38-8A58-46EB-B9A9-E1337FE3BAAC}" destId="{F6A37157-9A84-4567-80F6-CCB78341FAB8}"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561A5AD-268E-4256-848C-6D3C13BD1158}" type="doc">
      <dgm:prSet loTypeId="urn:microsoft.com/office/officeart/2005/8/layout/process4" loCatId="process" qsTypeId="urn:microsoft.com/office/officeart/2005/8/quickstyle/simple3" qsCatId="simple" csTypeId="urn:microsoft.com/office/officeart/2005/8/colors/colorful1#3" csCatId="colorful" phldr="1"/>
      <dgm:spPr/>
      <dgm:t>
        <a:bodyPr/>
        <a:lstStyle/>
        <a:p>
          <a:endParaRPr lang="zh-CN" altLang="en-US"/>
        </a:p>
      </dgm:t>
    </dgm:pt>
    <dgm:pt modelId="{81D7683E-7D2F-45D4-8C3A-A6EDA68BE2A4}">
      <dgm:prSet/>
      <dgm:spPr/>
      <dgm:t>
        <a:bodyPr/>
        <a:lstStyle/>
        <a:p>
          <a:pPr rtl="0"/>
          <a:r>
            <a:rPr lang="en-US" altLang="zh-CN" b="1" baseline="0" dirty="0" smtClean="0"/>
            <a:t> </a:t>
          </a:r>
          <a:endParaRPr lang="en-US" b="1" i="1" baseline="0" dirty="0"/>
        </a:p>
      </dgm:t>
    </dgm:pt>
    <dgm:pt modelId="{2BE3B162-F842-47CF-BF2E-5FD11F5BF680}" type="parTrans" cxnId="{674BEA6D-85FF-4868-89E9-0772BEB564D8}">
      <dgm:prSet/>
      <dgm:spPr/>
      <dgm:t>
        <a:bodyPr/>
        <a:lstStyle/>
        <a:p>
          <a:endParaRPr lang="zh-CN" altLang="en-US"/>
        </a:p>
      </dgm:t>
    </dgm:pt>
    <dgm:pt modelId="{E4F6216C-3676-4536-8CD6-3C7AC677199A}" type="sibTrans" cxnId="{674BEA6D-85FF-4868-89E9-0772BEB564D8}">
      <dgm:prSet/>
      <dgm:spPr/>
      <dgm:t>
        <a:bodyPr/>
        <a:lstStyle/>
        <a:p>
          <a:endParaRPr lang="zh-CN" altLang="en-US"/>
        </a:p>
      </dgm:t>
    </dgm:pt>
    <dgm:pt modelId="{9331E133-13E3-41A6-B1C4-2EAB83F3040E}">
      <dgm:prSet/>
      <dgm:spPr/>
      <dgm:t>
        <a:bodyPr/>
        <a:lstStyle/>
        <a:p>
          <a:pPr rtl="0"/>
          <a:r>
            <a:rPr lang="en-US" altLang="zh-CN" b="1" baseline="0" dirty="0" smtClean="0"/>
            <a:t> </a:t>
          </a:r>
          <a:endParaRPr lang="zh-CN" b="1" baseline="0" dirty="0"/>
        </a:p>
      </dgm:t>
    </dgm:pt>
    <dgm:pt modelId="{45DC3FCA-3101-4FD2-9880-BFAE331DF581}" type="parTrans" cxnId="{CAFE82CA-CAF7-4EBB-BC97-764FC64458A3}">
      <dgm:prSet/>
      <dgm:spPr/>
      <dgm:t>
        <a:bodyPr/>
        <a:lstStyle/>
        <a:p>
          <a:endParaRPr lang="zh-CN" altLang="en-US"/>
        </a:p>
      </dgm:t>
    </dgm:pt>
    <dgm:pt modelId="{FAD7FF3D-1F11-4A8B-9B4B-A1359C5CE75B}" type="sibTrans" cxnId="{CAFE82CA-CAF7-4EBB-BC97-764FC64458A3}">
      <dgm:prSet/>
      <dgm:spPr/>
      <dgm:t>
        <a:bodyPr/>
        <a:lstStyle/>
        <a:p>
          <a:endParaRPr lang="zh-CN" altLang="en-US"/>
        </a:p>
      </dgm:t>
    </dgm:pt>
    <dgm:pt modelId="{1AEB83E9-EE39-4D61-98BA-995AD19A19C6}">
      <dgm:prSet/>
      <dgm:spPr/>
      <dgm:t>
        <a:bodyPr/>
        <a:lstStyle/>
        <a:p>
          <a:pPr rtl="0"/>
          <a:r>
            <a:rPr lang="en-US" altLang="zh-CN" b="1" baseline="0" dirty="0" smtClean="0"/>
            <a:t> </a:t>
          </a:r>
          <a:endParaRPr lang="zh-CN" b="1" baseline="0" dirty="0"/>
        </a:p>
      </dgm:t>
    </dgm:pt>
    <dgm:pt modelId="{4F934BC9-9143-49DC-A135-1813FFC0404F}" type="parTrans" cxnId="{2C3BA188-5319-4A44-ADC3-DA9BCAEAE7E2}">
      <dgm:prSet/>
      <dgm:spPr/>
      <dgm:t>
        <a:bodyPr/>
        <a:lstStyle/>
        <a:p>
          <a:endParaRPr lang="zh-CN" altLang="en-US"/>
        </a:p>
      </dgm:t>
    </dgm:pt>
    <dgm:pt modelId="{87CEA140-093E-4077-A279-4C43A5814ADA}" type="sibTrans" cxnId="{2C3BA188-5319-4A44-ADC3-DA9BCAEAE7E2}">
      <dgm:prSet/>
      <dgm:spPr/>
      <dgm:t>
        <a:bodyPr/>
        <a:lstStyle/>
        <a:p>
          <a:endParaRPr lang="zh-CN" altLang="en-US"/>
        </a:p>
      </dgm:t>
    </dgm:pt>
    <dgm:pt modelId="{2CF7CFE7-4CA9-47B4-AD1A-300E77B60E1E}">
      <dgm:prSet/>
      <dgm:spPr/>
      <dgm:t>
        <a:bodyPr/>
        <a:lstStyle/>
        <a:p>
          <a:pPr rtl="0"/>
          <a:r>
            <a:rPr lang="en-US" altLang="zh-CN" b="1" baseline="0" dirty="0" smtClean="0"/>
            <a:t> </a:t>
          </a:r>
          <a:endParaRPr lang="zh-CN" b="1" baseline="0" dirty="0"/>
        </a:p>
      </dgm:t>
    </dgm:pt>
    <dgm:pt modelId="{CAAF5666-971B-4CEF-860F-03353A0856DE}" type="parTrans" cxnId="{1FFF89F3-E6BD-4E62-935F-956DD00518C1}">
      <dgm:prSet/>
      <dgm:spPr/>
      <dgm:t>
        <a:bodyPr/>
        <a:lstStyle/>
        <a:p>
          <a:endParaRPr lang="zh-CN" altLang="en-US"/>
        </a:p>
      </dgm:t>
    </dgm:pt>
    <dgm:pt modelId="{49FCEDB1-9D29-4FD7-A861-443831D8E78A}" type="sibTrans" cxnId="{1FFF89F3-E6BD-4E62-935F-956DD00518C1}">
      <dgm:prSet/>
      <dgm:spPr/>
      <dgm:t>
        <a:bodyPr/>
        <a:lstStyle/>
        <a:p>
          <a:endParaRPr lang="zh-CN" altLang="en-US"/>
        </a:p>
      </dgm:t>
    </dgm:pt>
    <dgm:pt modelId="{3BDF14C8-5BC3-4622-8B33-0AAB8024785D}">
      <dgm:prSet/>
      <dgm:spPr/>
      <dgm:t>
        <a:bodyPr/>
        <a:lstStyle/>
        <a:p>
          <a:pPr rtl="0"/>
          <a:r>
            <a:rPr lang="en-US" altLang="zh-CN" b="1" baseline="0" dirty="0" smtClean="0"/>
            <a:t> </a:t>
          </a:r>
          <a:endParaRPr lang="zh-CN" b="1" baseline="0" dirty="0"/>
        </a:p>
      </dgm:t>
    </dgm:pt>
    <dgm:pt modelId="{5B01EC29-4BCD-43A1-AE0A-F529BD663CF1}" type="parTrans" cxnId="{679D82C3-CF43-4C51-B635-F9BEA412B818}">
      <dgm:prSet/>
      <dgm:spPr/>
      <dgm:t>
        <a:bodyPr/>
        <a:lstStyle/>
        <a:p>
          <a:endParaRPr lang="zh-CN" altLang="en-US"/>
        </a:p>
      </dgm:t>
    </dgm:pt>
    <dgm:pt modelId="{30EE3C6B-C56E-4DF5-8132-0103EA02B7F3}" type="sibTrans" cxnId="{679D82C3-CF43-4C51-B635-F9BEA412B818}">
      <dgm:prSet/>
      <dgm:spPr/>
      <dgm:t>
        <a:bodyPr/>
        <a:lstStyle/>
        <a:p>
          <a:endParaRPr lang="zh-CN" altLang="en-US"/>
        </a:p>
      </dgm:t>
    </dgm:pt>
    <dgm:pt modelId="{DFDE60A5-8091-44C2-AEB3-D46BC0A056A8}" type="pres">
      <dgm:prSet presAssocID="{8561A5AD-268E-4256-848C-6D3C13BD1158}" presName="Name0" presStyleCnt="0">
        <dgm:presLayoutVars>
          <dgm:dir/>
          <dgm:animLvl val="lvl"/>
          <dgm:resizeHandles val="exact"/>
        </dgm:presLayoutVars>
      </dgm:prSet>
      <dgm:spPr/>
      <dgm:t>
        <a:bodyPr/>
        <a:lstStyle/>
        <a:p>
          <a:endParaRPr lang="zh-CN" altLang="en-US"/>
        </a:p>
      </dgm:t>
    </dgm:pt>
    <dgm:pt modelId="{4A4438C6-26B1-4DB9-80D4-B3BEBDE7E576}" type="pres">
      <dgm:prSet presAssocID="{3BDF14C8-5BC3-4622-8B33-0AAB8024785D}" presName="boxAndChildren" presStyleCnt="0"/>
      <dgm:spPr/>
    </dgm:pt>
    <dgm:pt modelId="{D176F8CF-8CF4-46D0-BC61-484860DF5E98}" type="pres">
      <dgm:prSet presAssocID="{3BDF14C8-5BC3-4622-8B33-0AAB8024785D}" presName="parentTextBox" presStyleLbl="node1" presStyleIdx="0" presStyleCnt="5"/>
      <dgm:spPr/>
      <dgm:t>
        <a:bodyPr/>
        <a:lstStyle/>
        <a:p>
          <a:endParaRPr lang="zh-CN" altLang="en-US"/>
        </a:p>
      </dgm:t>
    </dgm:pt>
    <dgm:pt modelId="{016A9E01-E559-4B2F-B5C2-5FC0A5C2381A}" type="pres">
      <dgm:prSet presAssocID="{49FCEDB1-9D29-4FD7-A861-443831D8E78A}" presName="sp" presStyleCnt="0"/>
      <dgm:spPr/>
    </dgm:pt>
    <dgm:pt modelId="{C5686D85-9FBD-4C86-800B-B9F4527B397E}" type="pres">
      <dgm:prSet presAssocID="{2CF7CFE7-4CA9-47B4-AD1A-300E77B60E1E}" presName="arrowAndChildren" presStyleCnt="0"/>
      <dgm:spPr/>
    </dgm:pt>
    <dgm:pt modelId="{94E100F8-08AE-4EE1-998B-B4D93AF792A9}" type="pres">
      <dgm:prSet presAssocID="{2CF7CFE7-4CA9-47B4-AD1A-300E77B60E1E}" presName="parentTextArrow" presStyleLbl="node1" presStyleIdx="1" presStyleCnt="5"/>
      <dgm:spPr/>
      <dgm:t>
        <a:bodyPr/>
        <a:lstStyle/>
        <a:p>
          <a:endParaRPr lang="zh-CN" altLang="en-US"/>
        </a:p>
      </dgm:t>
    </dgm:pt>
    <dgm:pt modelId="{DE6B9910-DA01-4695-B0E5-2E4818A59B05}" type="pres">
      <dgm:prSet presAssocID="{87CEA140-093E-4077-A279-4C43A5814ADA}" presName="sp" presStyleCnt="0"/>
      <dgm:spPr/>
    </dgm:pt>
    <dgm:pt modelId="{3CDB5EAA-7DFF-45D9-A1F1-A9D58404A5DA}" type="pres">
      <dgm:prSet presAssocID="{1AEB83E9-EE39-4D61-98BA-995AD19A19C6}" presName="arrowAndChildren" presStyleCnt="0"/>
      <dgm:spPr/>
    </dgm:pt>
    <dgm:pt modelId="{6671E37E-A233-4BF8-B852-54662F7EAC0A}" type="pres">
      <dgm:prSet presAssocID="{1AEB83E9-EE39-4D61-98BA-995AD19A19C6}" presName="parentTextArrow" presStyleLbl="node1" presStyleIdx="2" presStyleCnt="5"/>
      <dgm:spPr/>
      <dgm:t>
        <a:bodyPr/>
        <a:lstStyle/>
        <a:p>
          <a:endParaRPr lang="zh-CN" altLang="en-US"/>
        </a:p>
      </dgm:t>
    </dgm:pt>
    <dgm:pt modelId="{39353952-3E07-46F0-A8FA-A2687FE720E9}" type="pres">
      <dgm:prSet presAssocID="{FAD7FF3D-1F11-4A8B-9B4B-A1359C5CE75B}" presName="sp" presStyleCnt="0"/>
      <dgm:spPr/>
    </dgm:pt>
    <dgm:pt modelId="{5A1366EC-92D6-40B5-9B94-71CDE7B3F455}" type="pres">
      <dgm:prSet presAssocID="{9331E133-13E3-41A6-B1C4-2EAB83F3040E}" presName="arrowAndChildren" presStyleCnt="0"/>
      <dgm:spPr/>
    </dgm:pt>
    <dgm:pt modelId="{19E4E050-7D52-45CB-8FC5-CF56FCF73BED}" type="pres">
      <dgm:prSet presAssocID="{9331E133-13E3-41A6-B1C4-2EAB83F3040E}" presName="parentTextArrow" presStyleLbl="node1" presStyleIdx="3" presStyleCnt="5"/>
      <dgm:spPr/>
      <dgm:t>
        <a:bodyPr/>
        <a:lstStyle/>
        <a:p>
          <a:endParaRPr lang="zh-CN" altLang="en-US"/>
        </a:p>
      </dgm:t>
    </dgm:pt>
    <dgm:pt modelId="{84B2D996-9ACE-4EBA-83D6-EFF374C9182E}" type="pres">
      <dgm:prSet presAssocID="{E4F6216C-3676-4536-8CD6-3C7AC677199A}" presName="sp" presStyleCnt="0"/>
      <dgm:spPr/>
    </dgm:pt>
    <dgm:pt modelId="{4705E84E-3B5B-4C81-A399-9E61E8466254}" type="pres">
      <dgm:prSet presAssocID="{81D7683E-7D2F-45D4-8C3A-A6EDA68BE2A4}" presName="arrowAndChildren" presStyleCnt="0"/>
      <dgm:spPr/>
    </dgm:pt>
    <dgm:pt modelId="{2918041C-9C4F-4E63-8142-2635512293EA}" type="pres">
      <dgm:prSet presAssocID="{81D7683E-7D2F-45D4-8C3A-A6EDA68BE2A4}" presName="parentTextArrow" presStyleLbl="node1" presStyleIdx="4" presStyleCnt="5" custLinFactNeighborX="1515"/>
      <dgm:spPr/>
      <dgm:t>
        <a:bodyPr/>
        <a:lstStyle/>
        <a:p>
          <a:endParaRPr lang="zh-CN" altLang="en-US"/>
        </a:p>
      </dgm:t>
    </dgm:pt>
  </dgm:ptLst>
  <dgm:cxnLst>
    <dgm:cxn modelId="{1FFF89F3-E6BD-4E62-935F-956DD00518C1}" srcId="{8561A5AD-268E-4256-848C-6D3C13BD1158}" destId="{2CF7CFE7-4CA9-47B4-AD1A-300E77B60E1E}" srcOrd="3" destOrd="0" parTransId="{CAAF5666-971B-4CEF-860F-03353A0856DE}" sibTransId="{49FCEDB1-9D29-4FD7-A861-443831D8E78A}"/>
    <dgm:cxn modelId="{F052CF57-B506-4570-9AA7-D4B2E3CCEFF2}" type="presOf" srcId="{1AEB83E9-EE39-4D61-98BA-995AD19A19C6}" destId="{6671E37E-A233-4BF8-B852-54662F7EAC0A}" srcOrd="0" destOrd="0" presId="urn:microsoft.com/office/officeart/2005/8/layout/process4"/>
    <dgm:cxn modelId="{F0702A1A-06ED-4563-B8CA-58D1AF653D01}" type="presOf" srcId="{8561A5AD-268E-4256-848C-6D3C13BD1158}" destId="{DFDE60A5-8091-44C2-AEB3-D46BC0A056A8}" srcOrd="0" destOrd="0" presId="urn:microsoft.com/office/officeart/2005/8/layout/process4"/>
    <dgm:cxn modelId="{674BEA6D-85FF-4868-89E9-0772BEB564D8}" srcId="{8561A5AD-268E-4256-848C-6D3C13BD1158}" destId="{81D7683E-7D2F-45D4-8C3A-A6EDA68BE2A4}" srcOrd="0" destOrd="0" parTransId="{2BE3B162-F842-47CF-BF2E-5FD11F5BF680}" sibTransId="{E4F6216C-3676-4536-8CD6-3C7AC677199A}"/>
    <dgm:cxn modelId="{9636DDF3-6219-43C1-8E43-6EDE1C6F1840}" type="presOf" srcId="{3BDF14C8-5BC3-4622-8B33-0AAB8024785D}" destId="{D176F8CF-8CF4-46D0-BC61-484860DF5E98}" srcOrd="0" destOrd="0" presId="urn:microsoft.com/office/officeart/2005/8/layout/process4"/>
    <dgm:cxn modelId="{1257817C-F57E-4A7F-BF9B-2199BAFEBB98}" type="presOf" srcId="{81D7683E-7D2F-45D4-8C3A-A6EDA68BE2A4}" destId="{2918041C-9C4F-4E63-8142-2635512293EA}" srcOrd="0" destOrd="0" presId="urn:microsoft.com/office/officeart/2005/8/layout/process4"/>
    <dgm:cxn modelId="{6A193A78-983C-467D-B4C4-3BA8CE2EB586}" type="presOf" srcId="{9331E133-13E3-41A6-B1C4-2EAB83F3040E}" destId="{19E4E050-7D52-45CB-8FC5-CF56FCF73BED}" srcOrd="0" destOrd="0" presId="urn:microsoft.com/office/officeart/2005/8/layout/process4"/>
    <dgm:cxn modelId="{CAFE82CA-CAF7-4EBB-BC97-764FC64458A3}" srcId="{8561A5AD-268E-4256-848C-6D3C13BD1158}" destId="{9331E133-13E3-41A6-B1C4-2EAB83F3040E}" srcOrd="1" destOrd="0" parTransId="{45DC3FCA-3101-4FD2-9880-BFAE331DF581}" sibTransId="{FAD7FF3D-1F11-4A8B-9B4B-A1359C5CE75B}"/>
    <dgm:cxn modelId="{679D82C3-CF43-4C51-B635-F9BEA412B818}" srcId="{8561A5AD-268E-4256-848C-6D3C13BD1158}" destId="{3BDF14C8-5BC3-4622-8B33-0AAB8024785D}" srcOrd="4" destOrd="0" parTransId="{5B01EC29-4BCD-43A1-AE0A-F529BD663CF1}" sibTransId="{30EE3C6B-C56E-4DF5-8132-0103EA02B7F3}"/>
    <dgm:cxn modelId="{2C3BA188-5319-4A44-ADC3-DA9BCAEAE7E2}" srcId="{8561A5AD-268E-4256-848C-6D3C13BD1158}" destId="{1AEB83E9-EE39-4D61-98BA-995AD19A19C6}" srcOrd="2" destOrd="0" parTransId="{4F934BC9-9143-49DC-A135-1813FFC0404F}" sibTransId="{87CEA140-093E-4077-A279-4C43A5814ADA}"/>
    <dgm:cxn modelId="{22235704-92DC-4790-8557-C17E2C48363C}" type="presOf" srcId="{2CF7CFE7-4CA9-47B4-AD1A-300E77B60E1E}" destId="{94E100F8-08AE-4EE1-998B-B4D93AF792A9}" srcOrd="0" destOrd="0" presId="urn:microsoft.com/office/officeart/2005/8/layout/process4"/>
    <dgm:cxn modelId="{BCC61E13-2772-4DB2-AF49-26E09F4A1BCF}" type="presParOf" srcId="{DFDE60A5-8091-44C2-AEB3-D46BC0A056A8}" destId="{4A4438C6-26B1-4DB9-80D4-B3BEBDE7E576}" srcOrd="0" destOrd="0" presId="urn:microsoft.com/office/officeart/2005/8/layout/process4"/>
    <dgm:cxn modelId="{C2F2CD1A-D29B-4369-9480-FE7A74691329}" type="presParOf" srcId="{4A4438C6-26B1-4DB9-80D4-B3BEBDE7E576}" destId="{D176F8CF-8CF4-46D0-BC61-484860DF5E98}" srcOrd="0" destOrd="0" presId="urn:microsoft.com/office/officeart/2005/8/layout/process4"/>
    <dgm:cxn modelId="{A7C35F1D-0DF3-4E2E-B178-2E46104D1739}" type="presParOf" srcId="{DFDE60A5-8091-44C2-AEB3-D46BC0A056A8}" destId="{016A9E01-E559-4B2F-B5C2-5FC0A5C2381A}" srcOrd="1" destOrd="0" presId="urn:microsoft.com/office/officeart/2005/8/layout/process4"/>
    <dgm:cxn modelId="{156954C6-FC25-43C3-91DF-5EAE457F3529}" type="presParOf" srcId="{DFDE60A5-8091-44C2-AEB3-D46BC0A056A8}" destId="{C5686D85-9FBD-4C86-800B-B9F4527B397E}" srcOrd="2" destOrd="0" presId="urn:microsoft.com/office/officeart/2005/8/layout/process4"/>
    <dgm:cxn modelId="{8AE2BB0C-1E48-4A2F-8228-F2EE0853BE31}" type="presParOf" srcId="{C5686D85-9FBD-4C86-800B-B9F4527B397E}" destId="{94E100F8-08AE-4EE1-998B-B4D93AF792A9}" srcOrd="0" destOrd="0" presId="urn:microsoft.com/office/officeart/2005/8/layout/process4"/>
    <dgm:cxn modelId="{8485E8F5-D3FE-4393-86E0-0A1D27C450E6}" type="presParOf" srcId="{DFDE60A5-8091-44C2-AEB3-D46BC0A056A8}" destId="{DE6B9910-DA01-4695-B0E5-2E4818A59B05}" srcOrd="3" destOrd="0" presId="urn:microsoft.com/office/officeart/2005/8/layout/process4"/>
    <dgm:cxn modelId="{9A899945-E1E6-4AC7-85E6-9F73680AD52C}" type="presParOf" srcId="{DFDE60A5-8091-44C2-AEB3-D46BC0A056A8}" destId="{3CDB5EAA-7DFF-45D9-A1F1-A9D58404A5DA}" srcOrd="4" destOrd="0" presId="urn:microsoft.com/office/officeart/2005/8/layout/process4"/>
    <dgm:cxn modelId="{551431A4-1AD5-487B-8E7D-114FA350D6EA}" type="presParOf" srcId="{3CDB5EAA-7DFF-45D9-A1F1-A9D58404A5DA}" destId="{6671E37E-A233-4BF8-B852-54662F7EAC0A}" srcOrd="0" destOrd="0" presId="urn:microsoft.com/office/officeart/2005/8/layout/process4"/>
    <dgm:cxn modelId="{776852FB-B17F-4D15-8866-6073CC8EF448}" type="presParOf" srcId="{DFDE60A5-8091-44C2-AEB3-D46BC0A056A8}" destId="{39353952-3E07-46F0-A8FA-A2687FE720E9}" srcOrd="5" destOrd="0" presId="urn:microsoft.com/office/officeart/2005/8/layout/process4"/>
    <dgm:cxn modelId="{CFC92DC4-26C6-4775-A60D-B567A0DC52EB}" type="presParOf" srcId="{DFDE60A5-8091-44C2-AEB3-D46BC0A056A8}" destId="{5A1366EC-92D6-40B5-9B94-71CDE7B3F455}" srcOrd="6" destOrd="0" presId="urn:microsoft.com/office/officeart/2005/8/layout/process4"/>
    <dgm:cxn modelId="{B49B3D2C-5812-4321-9E66-7AA806FDEA79}" type="presParOf" srcId="{5A1366EC-92D6-40B5-9B94-71CDE7B3F455}" destId="{19E4E050-7D52-45CB-8FC5-CF56FCF73BED}" srcOrd="0" destOrd="0" presId="urn:microsoft.com/office/officeart/2005/8/layout/process4"/>
    <dgm:cxn modelId="{C87AF6D3-90B5-4135-ABB7-1ABBBFFE7E6B}" type="presParOf" srcId="{DFDE60A5-8091-44C2-AEB3-D46BC0A056A8}" destId="{84B2D996-9ACE-4EBA-83D6-EFF374C9182E}" srcOrd="7" destOrd="0" presId="urn:microsoft.com/office/officeart/2005/8/layout/process4"/>
    <dgm:cxn modelId="{611495D1-B11F-441E-A63E-92993E57CB5E}" type="presParOf" srcId="{DFDE60A5-8091-44C2-AEB3-D46BC0A056A8}" destId="{4705E84E-3B5B-4C81-A399-9E61E8466254}" srcOrd="8" destOrd="0" presId="urn:microsoft.com/office/officeart/2005/8/layout/process4"/>
    <dgm:cxn modelId="{6AE2A8F5-93A9-44DD-B75A-C434A0ED8D50}" type="presParOf" srcId="{4705E84E-3B5B-4C81-A399-9E61E8466254}" destId="{2918041C-9C4F-4E63-8142-2635512293E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561A5AD-268E-4256-848C-6D3C13BD1158}" type="doc">
      <dgm:prSet loTypeId="urn:microsoft.com/office/officeart/2005/8/layout/process4" loCatId="process" qsTypeId="urn:microsoft.com/office/officeart/2005/8/quickstyle/simple3" qsCatId="simple" csTypeId="urn:microsoft.com/office/officeart/2005/8/colors/colorful1#4" csCatId="colorful"/>
      <dgm:spPr/>
      <dgm:t>
        <a:bodyPr/>
        <a:lstStyle/>
        <a:p>
          <a:endParaRPr lang="zh-CN" altLang="en-US"/>
        </a:p>
      </dgm:t>
    </dgm:pt>
    <dgm:pt modelId="{81D7683E-7D2F-45D4-8C3A-A6EDA68BE2A4}">
      <dgm:prSet/>
      <dgm:spPr/>
      <dgm:t>
        <a:bodyPr/>
        <a:lstStyle/>
        <a:p>
          <a:pPr rtl="0"/>
          <a:r>
            <a:rPr lang="zh-CN" b="1" baseline="0" dirty="0" smtClean="0">
              <a:latin typeface="Times New Roman" pitchFamily="18" charset="0"/>
              <a:cs typeface="Times New Roman" pitchFamily="18" charset="0"/>
            </a:rPr>
            <a:t>第一步：求</a:t>
          </a:r>
          <a:r>
            <a:rPr lang="el-GR" b="1" baseline="0" dirty="0" smtClean="0">
              <a:latin typeface="Times New Roman" pitchFamily="18" charset="0"/>
              <a:cs typeface="Times New Roman" pitchFamily="18" charset="0"/>
            </a:rPr>
            <a:t>λ</a:t>
          </a:r>
          <a:r>
            <a:rPr lang="en-US" b="1" i="1" baseline="0" dirty="0" err="1" smtClean="0">
              <a:latin typeface="Times New Roman" pitchFamily="18" charset="0"/>
              <a:cs typeface="Times New Roman" pitchFamily="18" charset="0"/>
            </a:rPr>
            <a:t>i</a:t>
          </a:r>
          <a:endParaRPr lang="en-US" b="1" i="1" baseline="0" dirty="0">
            <a:latin typeface="Times New Roman" pitchFamily="18" charset="0"/>
            <a:cs typeface="Times New Roman" pitchFamily="18" charset="0"/>
          </a:endParaRPr>
        </a:p>
      </dgm:t>
    </dgm:pt>
    <dgm:pt modelId="{2BE3B162-F842-47CF-BF2E-5FD11F5BF680}" type="parTrans" cxnId="{674BEA6D-85FF-4868-89E9-0772BEB564D8}">
      <dgm:prSet/>
      <dgm:spPr/>
      <dgm:t>
        <a:bodyPr/>
        <a:lstStyle/>
        <a:p>
          <a:endParaRPr lang="zh-CN" altLang="en-US"/>
        </a:p>
      </dgm:t>
    </dgm:pt>
    <dgm:pt modelId="{E4F6216C-3676-4536-8CD6-3C7AC677199A}" type="sibTrans" cxnId="{674BEA6D-85FF-4868-89E9-0772BEB564D8}">
      <dgm:prSet/>
      <dgm:spPr/>
      <dgm:t>
        <a:bodyPr/>
        <a:lstStyle/>
        <a:p>
          <a:endParaRPr lang="zh-CN" altLang="en-US"/>
        </a:p>
      </dgm:t>
    </dgm:pt>
    <dgm:pt modelId="{9331E133-13E3-41A6-B1C4-2EAB83F3040E}">
      <dgm:prSet/>
      <dgm:spPr/>
      <dgm:t>
        <a:bodyPr/>
        <a:lstStyle/>
        <a:p>
          <a:pPr rtl="0"/>
          <a:r>
            <a:rPr lang="zh-CN" b="1" baseline="0" dirty="0" smtClean="0">
              <a:latin typeface="Times New Roman" pitchFamily="18" charset="0"/>
              <a:cs typeface="Times New Roman" pitchFamily="18" charset="0"/>
            </a:rPr>
            <a:t>第二步：求</a:t>
          </a:r>
          <a:r>
            <a:rPr lang="en-US" b="1" i="1" baseline="0" dirty="0" smtClean="0">
              <a:latin typeface="Times New Roman" pitchFamily="18" charset="0"/>
              <a:cs typeface="Times New Roman" pitchFamily="18" charset="0"/>
            </a:rPr>
            <a:t>p(</a:t>
          </a:r>
          <a:r>
            <a:rPr lang="en-US" b="1" i="1" baseline="0" dirty="0" err="1" smtClean="0">
              <a:latin typeface="Times New Roman" pitchFamily="18" charset="0"/>
              <a:cs typeface="Times New Roman" pitchFamily="18" charset="0"/>
            </a:rPr>
            <a:t>y</a:t>
          </a:r>
          <a:r>
            <a:rPr lang="en-US" b="1" i="1" baseline="-25000" dirty="0" err="1" smtClean="0">
              <a:latin typeface="Times New Roman" pitchFamily="18" charset="0"/>
              <a:cs typeface="Times New Roman" pitchFamily="18" charset="0"/>
            </a:rPr>
            <a:t>j</a:t>
          </a:r>
          <a:r>
            <a:rPr lang="en-US" b="1" i="1" baseline="0" dirty="0" smtClean="0">
              <a:latin typeface="Times New Roman" pitchFamily="18" charset="0"/>
              <a:cs typeface="Times New Roman" pitchFamily="18" charset="0"/>
            </a:rPr>
            <a:t>)</a:t>
          </a:r>
          <a:endParaRPr lang="zh-CN" b="1" baseline="0" dirty="0">
            <a:latin typeface="Times New Roman" pitchFamily="18" charset="0"/>
            <a:cs typeface="Times New Roman" pitchFamily="18" charset="0"/>
          </a:endParaRPr>
        </a:p>
      </dgm:t>
    </dgm:pt>
    <dgm:pt modelId="{45DC3FCA-3101-4FD2-9880-BFAE331DF581}" type="parTrans" cxnId="{CAFE82CA-CAF7-4EBB-BC97-764FC64458A3}">
      <dgm:prSet/>
      <dgm:spPr/>
      <dgm:t>
        <a:bodyPr/>
        <a:lstStyle/>
        <a:p>
          <a:endParaRPr lang="zh-CN" altLang="en-US"/>
        </a:p>
      </dgm:t>
    </dgm:pt>
    <dgm:pt modelId="{FAD7FF3D-1F11-4A8B-9B4B-A1359C5CE75B}" type="sibTrans" cxnId="{CAFE82CA-CAF7-4EBB-BC97-764FC64458A3}">
      <dgm:prSet/>
      <dgm:spPr/>
      <dgm:t>
        <a:bodyPr/>
        <a:lstStyle/>
        <a:p>
          <a:endParaRPr lang="zh-CN" altLang="en-US"/>
        </a:p>
      </dgm:t>
    </dgm:pt>
    <dgm:pt modelId="{1AEB83E9-EE39-4D61-98BA-995AD19A19C6}">
      <dgm:prSet/>
      <dgm:spPr/>
      <dgm:t>
        <a:bodyPr/>
        <a:lstStyle/>
        <a:p>
          <a:pPr rtl="0"/>
          <a:r>
            <a:rPr lang="zh-CN" b="1" baseline="0" dirty="0" smtClean="0">
              <a:latin typeface="Times New Roman" pitchFamily="18" charset="0"/>
              <a:cs typeface="Times New Roman" pitchFamily="18" charset="0"/>
            </a:rPr>
            <a:t>第三步：求</a:t>
          </a:r>
          <a:r>
            <a:rPr lang="en-US" b="1" i="1" baseline="0" dirty="0" smtClean="0">
              <a:latin typeface="Times New Roman" pitchFamily="18" charset="0"/>
              <a:cs typeface="Times New Roman" pitchFamily="18" charset="0"/>
            </a:rPr>
            <a:t>p(</a:t>
          </a:r>
          <a:r>
            <a:rPr lang="en-US" b="1" i="1" baseline="0" dirty="0" err="1" smtClean="0">
              <a:latin typeface="Times New Roman" pitchFamily="18" charset="0"/>
              <a:cs typeface="Times New Roman" pitchFamily="18" charset="0"/>
            </a:rPr>
            <a:t>y</a:t>
          </a:r>
          <a:r>
            <a:rPr lang="en-US" b="1" i="1" baseline="-25000" dirty="0" err="1" smtClean="0">
              <a:latin typeface="Times New Roman" pitchFamily="18" charset="0"/>
              <a:cs typeface="Times New Roman" pitchFamily="18" charset="0"/>
            </a:rPr>
            <a:t>j</a:t>
          </a:r>
          <a:r>
            <a:rPr lang="en-US" b="1" i="1" baseline="0" dirty="0" smtClean="0">
              <a:latin typeface="Times New Roman" pitchFamily="18" charset="0"/>
              <a:cs typeface="Times New Roman" pitchFamily="18" charset="0"/>
            </a:rPr>
            <a:t>/x</a:t>
          </a:r>
          <a:r>
            <a:rPr lang="en-US" b="1" i="1" baseline="-25000" dirty="0" smtClean="0">
              <a:latin typeface="Times New Roman" pitchFamily="18" charset="0"/>
              <a:cs typeface="Times New Roman" pitchFamily="18" charset="0"/>
            </a:rPr>
            <a:t>i</a:t>
          </a:r>
          <a:r>
            <a:rPr lang="en-US" b="1" i="1" baseline="0" dirty="0" smtClean="0">
              <a:latin typeface="Times New Roman" pitchFamily="18" charset="0"/>
              <a:cs typeface="Times New Roman" pitchFamily="18" charset="0"/>
            </a:rPr>
            <a:t>)</a:t>
          </a:r>
          <a:endParaRPr lang="zh-CN" b="1" baseline="0" dirty="0">
            <a:latin typeface="Times New Roman" pitchFamily="18" charset="0"/>
            <a:cs typeface="Times New Roman" pitchFamily="18" charset="0"/>
          </a:endParaRPr>
        </a:p>
      </dgm:t>
    </dgm:pt>
    <dgm:pt modelId="{4F934BC9-9143-49DC-A135-1813FFC0404F}" type="parTrans" cxnId="{2C3BA188-5319-4A44-ADC3-DA9BCAEAE7E2}">
      <dgm:prSet/>
      <dgm:spPr/>
      <dgm:t>
        <a:bodyPr/>
        <a:lstStyle/>
        <a:p>
          <a:endParaRPr lang="zh-CN" altLang="en-US"/>
        </a:p>
      </dgm:t>
    </dgm:pt>
    <dgm:pt modelId="{87CEA140-093E-4077-A279-4C43A5814ADA}" type="sibTrans" cxnId="{2C3BA188-5319-4A44-ADC3-DA9BCAEAE7E2}">
      <dgm:prSet/>
      <dgm:spPr/>
      <dgm:t>
        <a:bodyPr/>
        <a:lstStyle/>
        <a:p>
          <a:endParaRPr lang="zh-CN" altLang="en-US"/>
        </a:p>
      </dgm:t>
    </dgm:pt>
    <dgm:pt modelId="{2CF7CFE7-4CA9-47B4-AD1A-300E77B60E1E}">
      <dgm:prSet/>
      <dgm:spPr/>
      <dgm:t>
        <a:bodyPr/>
        <a:lstStyle/>
        <a:p>
          <a:pPr rtl="0"/>
          <a:r>
            <a:rPr lang="zh-CN" b="1" baseline="0" dirty="0" smtClean="0">
              <a:latin typeface="Times New Roman" pitchFamily="18" charset="0"/>
              <a:cs typeface="Times New Roman" pitchFamily="18" charset="0"/>
            </a:rPr>
            <a:t>第四步：求</a:t>
          </a:r>
          <a:r>
            <a:rPr lang="en-US" b="1" i="1" baseline="0" dirty="0" smtClean="0">
              <a:latin typeface="Times New Roman" pitchFamily="18" charset="0"/>
              <a:cs typeface="Times New Roman" pitchFamily="18" charset="0"/>
            </a:rPr>
            <a:t>D(S)</a:t>
          </a:r>
          <a:endParaRPr lang="zh-CN" b="1" baseline="0" dirty="0">
            <a:latin typeface="Times New Roman" pitchFamily="18" charset="0"/>
            <a:cs typeface="Times New Roman" pitchFamily="18" charset="0"/>
          </a:endParaRPr>
        </a:p>
      </dgm:t>
    </dgm:pt>
    <dgm:pt modelId="{CAAF5666-971B-4CEF-860F-03353A0856DE}" type="parTrans" cxnId="{1FFF89F3-E6BD-4E62-935F-956DD00518C1}">
      <dgm:prSet/>
      <dgm:spPr/>
      <dgm:t>
        <a:bodyPr/>
        <a:lstStyle/>
        <a:p>
          <a:endParaRPr lang="zh-CN" altLang="en-US"/>
        </a:p>
      </dgm:t>
    </dgm:pt>
    <dgm:pt modelId="{49FCEDB1-9D29-4FD7-A861-443831D8E78A}" type="sibTrans" cxnId="{1FFF89F3-E6BD-4E62-935F-956DD00518C1}">
      <dgm:prSet/>
      <dgm:spPr/>
      <dgm:t>
        <a:bodyPr/>
        <a:lstStyle/>
        <a:p>
          <a:endParaRPr lang="zh-CN" altLang="en-US"/>
        </a:p>
      </dgm:t>
    </dgm:pt>
    <dgm:pt modelId="{3BDF14C8-5BC3-4622-8B33-0AAB8024785D}">
      <dgm:prSet/>
      <dgm:spPr/>
      <dgm:t>
        <a:bodyPr/>
        <a:lstStyle/>
        <a:p>
          <a:pPr rtl="0"/>
          <a:r>
            <a:rPr lang="zh-CN" b="1" baseline="0" dirty="0" smtClean="0">
              <a:latin typeface="Times New Roman" pitchFamily="18" charset="0"/>
              <a:cs typeface="Times New Roman" pitchFamily="18" charset="0"/>
            </a:rPr>
            <a:t>第五步：求</a:t>
          </a:r>
          <a:r>
            <a:rPr lang="en-US" b="1" i="1" baseline="0" dirty="0" smtClean="0">
              <a:latin typeface="Times New Roman" pitchFamily="18" charset="0"/>
              <a:cs typeface="Times New Roman" pitchFamily="18" charset="0"/>
            </a:rPr>
            <a:t>R(S)</a:t>
          </a:r>
          <a:endParaRPr lang="zh-CN" b="1" baseline="0" dirty="0">
            <a:latin typeface="Times New Roman" pitchFamily="18" charset="0"/>
            <a:cs typeface="Times New Roman" pitchFamily="18" charset="0"/>
          </a:endParaRPr>
        </a:p>
      </dgm:t>
    </dgm:pt>
    <dgm:pt modelId="{5B01EC29-4BCD-43A1-AE0A-F529BD663CF1}" type="parTrans" cxnId="{679D82C3-CF43-4C51-B635-F9BEA412B818}">
      <dgm:prSet/>
      <dgm:spPr/>
      <dgm:t>
        <a:bodyPr/>
        <a:lstStyle/>
        <a:p>
          <a:endParaRPr lang="zh-CN" altLang="en-US"/>
        </a:p>
      </dgm:t>
    </dgm:pt>
    <dgm:pt modelId="{30EE3C6B-C56E-4DF5-8132-0103EA02B7F3}" type="sibTrans" cxnId="{679D82C3-CF43-4C51-B635-F9BEA412B818}">
      <dgm:prSet/>
      <dgm:spPr/>
      <dgm:t>
        <a:bodyPr/>
        <a:lstStyle/>
        <a:p>
          <a:endParaRPr lang="zh-CN" altLang="en-US"/>
        </a:p>
      </dgm:t>
    </dgm:pt>
    <dgm:pt modelId="{8ABC4A5F-A698-463C-83AD-2D773F3C1A58}" type="pres">
      <dgm:prSet presAssocID="{8561A5AD-268E-4256-848C-6D3C13BD1158}" presName="Name0" presStyleCnt="0">
        <dgm:presLayoutVars>
          <dgm:dir/>
          <dgm:animLvl val="lvl"/>
          <dgm:resizeHandles val="exact"/>
        </dgm:presLayoutVars>
      </dgm:prSet>
      <dgm:spPr/>
      <dgm:t>
        <a:bodyPr/>
        <a:lstStyle/>
        <a:p>
          <a:endParaRPr lang="zh-CN" altLang="en-US"/>
        </a:p>
      </dgm:t>
    </dgm:pt>
    <dgm:pt modelId="{0A2383BF-5CF2-49DF-AF0E-815A64C3B56E}" type="pres">
      <dgm:prSet presAssocID="{3BDF14C8-5BC3-4622-8B33-0AAB8024785D}" presName="boxAndChildren" presStyleCnt="0"/>
      <dgm:spPr/>
    </dgm:pt>
    <dgm:pt modelId="{059C2DED-CCA1-4FFF-B325-CD16125D5201}" type="pres">
      <dgm:prSet presAssocID="{3BDF14C8-5BC3-4622-8B33-0AAB8024785D}" presName="parentTextBox" presStyleLbl="node1" presStyleIdx="0" presStyleCnt="5"/>
      <dgm:spPr/>
      <dgm:t>
        <a:bodyPr/>
        <a:lstStyle/>
        <a:p>
          <a:endParaRPr lang="zh-CN" altLang="en-US"/>
        </a:p>
      </dgm:t>
    </dgm:pt>
    <dgm:pt modelId="{5B3B143D-68D1-4912-A401-34647AA78AD8}" type="pres">
      <dgm:prSet presAssocID="{49FCEDB1-9D29-4FD7-A861-443831D8E78A}" presName="sp" presStyleCnt="0"/>
      <dgm:spPr/>
    </dgm:pt>
    <dgm:pt modelId="{2FF3E55D-3E87-4F4D-87CA-E26070D2675E}" type="pres">
      <dgm:prSet presAssocID="{2CF7CFE7-4CA9-47B4-AD1A-300E77B60E1E}" presName="arrowAndChildren" presStyleCnt="0"/>
      <dgm:spPr/>
    </dgm:pt>
    <dgm:pt modelId="{6C1944DB-3333-4852-A7D9-3DF581ACE7FF}" type="pres">
      <dgm:prSet presAssocID="{2CF7CFE7-4CA9-47B4-AD1A-300E77B60E1E}" presName="parentTextArrow" presStyleLbl="node1" presStyleIdx="1" presStyleCnt="5"/>
      <dgm:spPr/>
      <dgm:t>
        <a:bodyPr/>
        <a:lstStyle/>
        <a:p>
          <a:endParaRPr lang="zh-CN" altLang="en-US"/>
        </a:p>
      </dgm:t>
    </dgm:pt>
    <dgm:pt modelId="{CBDAD1AD-6BAC-4C93-8F16-A4357A37CB6F}" type="pres">
      <dgm:prSet presAssocID="{87CEA140-093E-4077-A279-4C43A5814ADA}" presName="sp" presStyleCnt="0"/>
      <dgm:spPr/>
    </dgm:pt>
    <dgm:pt modelId="{CA6D61C0-A59A-4CE1-84C0-F11B0C526E41}" type="pres">
      <dgm:prSet presAssocID="{1AEB83E9-EE39-4D61-98BA-995AD19A19C6}" presName="arrowAndChildren" presStyleCnt="0"/>
      <dgm:spPr/>
    </dgm:pt>
    <dgm:pt modelId="{9ABD3E3C-9A8B-43DF-94E7-20AFFF129325}" type="pres">
      <dgm:prSet presAssocID="{1AEB83E9-EE39-4D61-98BA-995AD19A19C6}" presName="parentTextArrow" presStyleLbl="node1" presStyleIdx="2" presStyleCnt="5"/>
      <dgm:spPr/>
      <dgm:t>
        <a:bodyPr/>
        <a:lstStyle/>
        <a:p>
          <a:endParaRPr lang="zh-CN" altLang="en-US"/>
        </a:p>
      </dgm:t>
    </dgm:pt>
    <dgm:pt modelId="{C0A83F8A-DBD3-41A8-83CA-08FE03713930}" type="pres">
      <dgm:prSet presAssocID="{FAD7FF3D-1F11-4A8B-9B4B-A1359C5CE75B}" presName="sp" presStyleCnt="0"/>
      <dgm:spPr/>
    </dgm:pt>
    <dgm:pt modelId="{0BF03F7A-5A99-41F8-8D87-AC0CA3C728C8}" type="pres">
      <dgm:prSet presAssocID="{9331E133-13E3-41A6-B1C4-2EAB83F3040E}" presName="arrowAndChildren" presStyleCnt="0"/>
      <dgm:spPr/>
    </dgm:pt>
    <dgm:pt modelId="{76438572-475A-4D5B-8159-AB50A6284A5A}" type="pres">
      <dgm:prSet presAssocID="{9331E133-13E3-41A6-B1C4-2EAB83F3040E}" presName="parentTextArrow" presStyleLbl="node1" presStyleIdx="3" presStyleCnt="5"/>
      <dgm:spPr/>
      <dgm:t>
        <a:bodyPr/>
        <a:lstStyle/>
        <a:p>
          <a:endParaRPr lang="zh-CN" altLang="en-US"/>
        </a:p>
      </dgm:t>
    </dgm:pt>
    <dgm:pt modelId="{7D622422-042E-4839-95AD-C78C24252A30}" type="pres">
      <dgm:prSet presAssocID="{E4F6216C-3676-4536-8CD6-3C7AC677199A}" presName="sp" presStyleCnt="0"/>
      <dgm:spPr/>
    </dgm:pt>
    <dgm:pt modelId="{5D1F18E9-9538-4053-A29F-F076BA7FC84F}" type="pres">
      <dgm:prSet presAssocID="{81D7683E-7D2F-45D4-8C3A-A6EDA68BE2A4}" presName="arrowAndChildren" presStyleCnt="0"/>
      <dgm:spPr/>
    </dgm:pt>
    <dgm:pt modelId="{9F69CC4A-B49C-4C7F-8473-85EA3EB3AB11}" type="pres">
      <dgm:prSet presAssocID="{81D7683E-7D2F-45D4-8C3A-A6EDA68BE2A4}" presName="parentTextArrow" presStyleLbl="node1" presStyleIdx="4" presStyleCnt="5"/>
      <dgm:spPr/>
      <dgm:t>
        <a:bodyPr/>
        <a:lstStyle/>
        <a:p>
          <a:endParaRPr lang="zh-CN" altLang="en-US"/>
        </a:p>
      </dgm:t>
    </dgm:pt>
  </dgm:ptLst>
  <dgm:cxnLst>
    <dgm:cxn modelId="{91E2FB1F-18CE-4E94-97E2-1A70F90EB430}" type="presOf" srcId="{8561A5AD-268E-4256-848C-6D3C13BD1158}" destId="{8ABC4A5F-A698-463C-83AD-2D773F3C1A58}" srcOrd="0" destOrd="0" presId="urn:microsoft.com/office/officeart/2005/8/layout/process4"/>
    <dgm:cxn modelId="{7B16E26A-D798-41D0-8540-7C8F9E4C6845}" type="presOf" srcId="{1AEB83E9-EE39-4D61-98BA-995AD19A19C6}" destId="{9ABD3E3C-9A8B-43DF-94E7-20AFFF129325}" srcOrd="0" destOrd="0" presId="urn:microsoft.com/office/officeart/2005/8/layout/process4"/>
    <dgm:cxn modelId="{743B2A5F-47BF-42F8-B515-BB4C1EB9B52F}" type="presOf" srcId="{9331E133-13E3-41A6-B1C4-2EAB83F3040E}" destId="{76438572-475A-4D5B-8159-AB50A6284A5A}" srcOrd="0" destOrd="0" presId="urn:microsoft.com/office/officeart/2005/8/layout/process4"/>
    <dgm:cxn modelId="{1FFF89F3-E6BD-4E62-935F-956DD00518C1}" srcId="{8561A5AD-268E-4256-848C-6D3C13BD1158}" destId="{2CF7CFE7-4CA9-47B4-AD1A-300E77B60E1E}" srcOrd="3" destOrd="0" parTransId="{CAAF5666-971B-4CEF-860F-03353A0856DE}" sibTransId="{49FCEDB1-9D29-4FD7-A861-443831D8E78A}"/>
    <dgm:cxn modelId="{6C9D78E9-C4C2-4737-8064-3F3915C89CAC}" type="presOf" srcId="{81D7683E-7D2F-45D4-8C3A-A6EDA68BE2A4}" destId="{9F69CC4A-B49C-4C7F-8473-85EA3EB3AB11}" srcOrd="0" destOrd="0" presId="urn:microsoft.com/office/officeart/2005/8/layout/process4"/>
    <dgm:cxn modelId="{674BEA6D-85FF-4868-89E9-0772BEB564D8}" srcId="{8561A5AD-268E-4256-848C-6D3C13BD1158}" destId="{81D7683E-7D2F-45D4-8C3A-A6EDA68BE2A4}" srcOrd="0" destOrd="0" parTransId="{2BE3B162-F842-47CF-BF2E-5FD11F5BF680}" sibTransId="{E4F6216C-3676-4536-8CD6-3C7AC677199A}"/>
    <dgm:cxn modelId="{A6642248-27FE-48EC-AFEB-C13F53F38C36}" type="presOf" srcId="{2CF7CFE7-4CA9-47B4-AD1A-300E77B60E1E}" destId="{6C1944DB-3333-4852-A7D9-3DF581ACE7FF}" srcOrd="0" destOrd="0" presId="urn:microsoft.com/office/officeart/2005/8/layout/process4"/>
    <dgm:cxn modelId="{F8A07535-2C07-4543-9A2A-C982F45A9009}" type="presOf" srcId="{3BDF14C8-5BC3-4622-8B33-0AAB8024785D}" destId="{059C2DED-CCA1-4FFF-B325-CD16125D5201}" srcOrd="0" destOrd="0" presId="urn:microsoft.com/office/officeart/2005/8/layout/process4"/>
    <dgm:cxn modelId="{CAFE82CA-CAF7-4EBB-BC97-764FC64458A3}" srcId="{8561A5AD-268E-4256-848C-6D3C13BD1158}" destId="{9331E133-13E3-41A6-B1C4-2EAB83F3040E}" srcOrd="1" destOrd="0" parTransId="{45DC3FCA-3101-4FD2-9880-BFAE331DF581}" sibTransId="{FAD7FF3D-1F11-4A8B-9B4B-A1359C5CE75B}"/>
    <dgm:cxn modelId="{679D82C3-CF43-4C51-B635-F9BEA412B818}" srcId="{8561A5AD-268E-4256-848C-6D3C13BD1158}" destId="{3BDF14C8-5BC3-4622-8B33-0AAB8024785D}" srcOrd="4" destOrd="0" parTransId="{5B01EC29-4BCD-43A1-AE0A-F529BD663CF1}" sibTransId="{30EE3C6B-C56E-4DF5-8132-0103EA02B7F3}"/>
    <dgm:cxn modelId="{2C3BA188-5319-4A44-ADC3-DA9BCAEAE7E2}" srcId="{8561A5AD-268E-4256-848C-6D3C13BD1158}" destId="{1AEB83E9-EE39-4D61-98BA-995AD19A19C6}" srcOrd="2" destOrd="0" parTransId="{4F934BC9-9143-49DC-A135-1813FFC0404F}" sibTransId="{87CEA140-093E-4077-A279-4C43A5814ADA}"/>
    <dgm:cxn modelId="{65FAC36D-4FE7-48B8-93FA-BE4EE21C6743}" type="presParOf" srcId="{8ABC4A5F-A698-463C-83AD-2D773F3C1A58}" destId="{0A2383BF-5CF2-49DF-AF0E-815A64C3B56E}" srcOrd="0" destOrd="0" presId="urn:microsoft.com/office/officeart/2005/8/layout/process4"/>
    <dgm:cxn modelId="{3980A114-B931-4FB7-8EF6-E5894C09C1AC}" type="presParOf" srcId="{0A2383BF-5CF2-49DF-AF0E-815A64C3B56E}" destId="{059C2DED-CCA1-4FFF-B325-CD16125D5201}" srcOrd="0" destOrd="0" presId="urn:microsoft.com/office/officeart/2005/8/layout/process4"/>
    <dgm:cxn modelId="{CCFD1807-2133-4EF0-BECC-C823F5036250}" type="presParOf" srcId="{8ABC4A5F-A698-463C-83AD-2D773F3C1A58}" destId="{5B3B143D-68D1-4912-A401-34647AA78AD8}" srcOrd="1" destOrd="0" presId="urn:microsoft.com/office/officeart/2005/8/layout/process4"/>
    <dgm:cxn modelId="{D883E793-47DD-441B-8411-FB97FB00903C}" type="presParOf" srcId="{8ABC4A5F-A698-463C-83AD-2D773F3C1A58}" destId="{2FF3E55D-3E87-4F4D-87CA-E26070D2675E}" srcOrd="2" destOrd="0" presId="urn:microsoft.com/office/officeart/2005/8/layout/process4"/>
    <dgm:cxn modelId="{77977F76-CBED-47B4-A4F8-2365045297A2}" type="presParOf" srcId="{2FF3E55D-3E87-4F4D-87CA-E26070D2675E}" destId="{6C1944DB-3333-4852-A7D9-3DF581ACE7FF}" srcOrd="0" destOrd="0" presId="urn:microsoft.com/office/officeart/2005/8/layout/process4"/>
    <dgm:cxn modelId="{A1F37E06-6F91-4CD9-8997-FA6914D8485A}" type="presParOf" srcId="{8ABC4A5F-A698-463C-83AD-2D773F3C1A58}" destId="{CBDAD1AD-6BAC-4C93-8F16-A4357A37CB6F}" srcOrd="3" destOrd="0" presId="urn:microsoft.com/office/officeart/2005/8/layout/process4"/>
    <dgm:cxn modelId="{E7C572AE-21EC-4C15-B17A-73548B5AF1B7}" type="presParOf" srcId="{8ABC4A5F-A698-463C-83AD-2D773F3C1A58}" destId="{CA6D61C0-A59A-4CE1-84C0-F11B0C526E41}" srcOrd="4" destOrd="0" presId="urn:microsoft.com/office/officeart/2005/8/layout/process4"/>
    <dgm:cxn modelId="{4751F11A-5BC1-465A-B1F1-93DA8ACDDCF4}" type="presParOf" srcId="{CA6D61C0-A59A-4CE1-84C0-F11B0C526E41}" destId="{9ABD3E3C-9A8B-43DF-94E7-20AFFF129325}" srcOrd="0" destOrd="0" presId="urn:microsoft.com/office/officeart/2005/8/layout/process4"/>
    <dgm:cxn modelId="{F224E1FE-D4FC-450E-89BC-4A74766F6AD7}" type="presParOf" srcId="{8ABC4A5F-A698-463C-83AD-2D773F3C1A58}" destId="{C0A83F8A-DBD3-41A8-83CA-08FE03713930}" srcOrd="5" destOrd="0" presId="urn:microsoft.com/office/officeart/2005/8/layout/process4"/>
    <dgm:cxn modelId="{73F6165B-9C88-47AD-B2F8-5C30EF4579E4}" type="presParOf" srcId="{8ABC4A5F-A698-463C-83AD-2D773F3C1A58}" destId="{0BF03F7A-5A99-41F8-8D87-AC0CA3C728C8}" srcOrd="6" destOrd="0" presId="urn:microsoft.com/office/officeart/2005/8/layout/process4"/>
    <dgm:cxn modelId="{F6D5ED30-AA63-4D17-86EC-85BE8DEC5386}" type="presParOf" srcId="{0BF03F7A-5A99-41F8-8D87-AC0CA3C728C8}" destId="{76438572-475A-4D5B-8159-AB50A6284A5A}" srcOrd="0" destOrd="0" presId="urn:microsoft.com/office/officeart/2005/8/layout/process4"/>
    <dgm:cxn modelId="{FF9903F6-B5A1-4122-AC16-AA5041217875}" type="presParOf" srcId="{8ABC4A5F-A698-463C-83AD-2D773F3C1A58}" destId="{7D622422-042E-4839-95AD-C78C24252A30}" srcOrd="7" destOrd="0" presId="urn:microsoft.com/office/officeart/2005/8/layout/process4"/>
    <dgm:cxn modelId="{C8ADADA6-548A-474D-B38D-C8BCC5CB9564}" type="presParOf" srcId="{8ABC4A5F-A698-463C-83AD-2D773F3C1A58}" destId="{5D1F18E9-9538-4053-A29F-F076BA7FC84F}" srcOrd="8" destOrd="0" presId="urn:microsoft.com/office/officeart/2005/8/layout/process4"/>
    <dgm:cxn modelId="{025A8E23-C9D3-4D89-8B72-E42EEFA0561D}" type="presParOf" srcId="{5D1F18E9-9538-4053-A29F-F076BA7FC84F}" destId="{9F69CC4A-B49C-4C7F-8473-85EA3EB3AB11}"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D1B79C-DBEB-4A8B-969D-CCE745DB46A3}" type="doc">
      <dgm:prSet loTypeId="urn:microsoft.com/office/officeart/2005/8/layout/hList1" loCatId="list" qsTypeId="urn:microsoft.com/office/officeart/2005/8/quickstyle/simple3" qsCatId="simple" csTypeId="urn:microsoft.com/office/officeart/2005/8/colors/colorful1#5" csCatId="colorful"/>
      <dgm:spPr/>
      <dgm:t>
        <a:bodyPr/>
        <a:lstStyle/>
        <a:p>
          <a:endParaRPr lang="zh-CN" altLang="en-US"/>
        </a:p>
      </dgm:t>
    </dgm:pt>
    <dgm:pt modelId="{FD0EF810-FAEF-4D31-809F-4EF4C4A5BBFF}">
      <dgm:prSet/>
      <dgm:spPr/>
      <dgm:t>
        <a:bodyPr/>
        <a:lstStyle/>
        <a:p>
          <a:pPr rtl="0"/>
          <a:r>
            <a:rPr lang="zh-CN" b="1" dirty="0" smtClean="0">
              <a:latin typeface="Times New Roman" pitchFamily="18" charset="0"/>
              <a:ea typeface="+mj-ea"/>
              <a:cs typeface="Times New Roman" pitchFamily="18" charset="0"/>
            </a:rPr>
            <a:t>给定平均失真度</a:t>
          </a:r>
          <a:r>
            <a:rPr lang="en-US" b="1" dirty="0" smtClean="0">
              <a:latin typeface="Times New Roman" pitchFamily="18" charset="0"/>
              <a:ea typeface="+mj-ea"/>
              <a:cs typeface="Times New Roman" pitchFamily="18" charset="0"/>
            </a:rPr>
            <a:t>D</a:t>
          </a:r>
          <a:r>
            <a:rPr lang="zh-CN" b="1" dirty="0" smtClean="0">
              <a:latin typeface="Times New Roman" pitchFamily="18" charset="0"/>
              <a:ea typeface="+mj-ea"/>
              <a:cs typeface="Times New Roman" pitchFamily="18" charset="0"/>
            </a:rPr>
            <a:t>：</a:t>
          </a:r>
          <a:endParaRPr lang="en-US" b="1" dirty="0">
            <a:latin typeface="Times New Roman" pitchFamily="18" charset="0"/>
            <a:ea typeface="+mj-ea"/>
            <a:cs typeface="Times New Roman" pitchFamily="18" charset="0"/>
          </a:endParaRPr>
        </a:p>
      </dgm:t>
    </dgm:pt>
    <dgm:pt modelId="{60AF3CA5-5533-4CB7-A64D-9D94D232C1C7}" type="parTrans" cxnId="{ABBCDECE-FBD5-4377-90D7-D84DE442240C}">
      <dgm:prSet/>
      <dgm:spPr/>
      <dgm:t>
        <a:bodyPr/>
        <a:lstStyle/>
        <a:p>
          <a:endParaRPr lang="zh-CN" altLang="en-US"/>
        </a:p>
      </dgm:t>
    </dgm:pt>
    <dgm:pt modelId="{F592AB9B-3C45-4118-B0A9-135CC779E578}" type="sibTrans" cxnId="{ABBCDECE-FBD5-4377-90D7-D84DE442240C}">
      <dgm:prSet/>
      <dgm:spPr/>
      <dgm:t>
        <a:bodyPr/>
        <a:lstStyle/>
        <a:p>
          <a:endParaRPr lang="zh-CN" altLang="en-US"/>
        </a:p>
      </dgm:t>
    </dgm:pt>
    <dgm:pt modelId="{47B0DDBC-2639-4D92-9449-28611260BCF2}">
      <dgm:prSet/>
      <dgm:spPr/>
      <dgm:t>
        <a:bodyPr/>
        <a:lstStyle/>
        <a:p>
          <a:pPr rtl="0"/>
          <a:r>
            <a:rPr lang="zh-CN" b="1" dirty="0" smtClean="0">
              <a:latin typeface="Times New Roman" pitchFamily="18" charset="0"/>
              <a:ea typeface="+mj-ea"/>
              <a:cs typeface="Times New Roman" pitchFamily="18" charset="0"/>
            </a:rPr>
            <a:t>信源分布越均匀（</a:t>
          </a:r>
          <a:r>
            <a:rPr lang="en-US" b="1" dirty="0" smtClean="0">
              <a:latin typeface="Times New Roman" pitchFamily="18" charset="0"/>
              <a:ea typeface="+mj-ea"/>
              <a:cs typeface="Times New Roman" pitchFamily="18" charset="0"/>
            </a:rPr>
            <a:t>p</a:t>
          </a:r>
          <a:r>
            <a:rPr lang="zh-CN" b="1" dirty="0" smtClean="0">
              <a:latin typeface="Times New Roman" pitchFamily="18" charset="0"/>
              <a:ea typeface="+mj-ea"/>
              <a:cs typeface="Times New Roman" pitchFamily="18" charset="0"/>
            </a:rPr>
            <a:t>值接近</a:t>
          </a:r>
          <a:r>
            <a:rPr lang="en-US" b="1" dirty="0" smtClean="0">
              <a:latin typeface="Times New Roman" pitchFamily="18" charset="0"/>
              <a:ea typeface="+mj-ea"/>
              <a:cs typeface="Times New Roman" pitchFamily="18" charset="0"/>
            </a:rPr>
            <a:t>1/2</a:t>
          </a:r>
          <a:r>
            <a:rPr lang="zh-CN" b="1" dirty="0" smtClean="0">
              <a:latin typeface="Times New Roman" pitchFamily="18" charset="0"/>
              <a:ea typeface="+mj-ea"/>
              <a:cs typeface="Times New Roman" pitchFamily="18" charset="0"/>
            </a:rPr>
            <a:t>），</a:t>
          </a:r>
          <a:r>
            <a:rPr lang="en-US" b="1" dirty="0" smtClean="0">
              <a:latin typeface="Times New Roman" pitchFamily="18" charset="0"/>
              <a:ea typeface="+mj-ea"/>
              <a:cs typeface="Times New Roman" pitchFamily="18" charset="0"/>
            </a:rPr>
            <a:t>R(D)</a:t>
          </a:r>
          <a:r>
            <a:rPr lang="zh-CN" b="1" dirty="0" smtClean="0">
              <a:latin typeface="Times New Roman" pitchFamily="18" charset="0"/>
              <a:ea typeface="+mj-ea"/>
              <a:cs typeface="Times New Roman" pitchFamily="18" charset="0"/>
            </a:rPr>
            <a:t>越大，即可压缩性越小；</a:t>
          </a:r>
          <a:endParaRPr lang="zh-CN" dirty="0">
            <a:latin typeface="Times New Roman" pitchFamily="18" charset="0"/>
            <a:ea typeface="+mj-ea"/>
            <a:cs typeface="Times New Roman" pitchFamily="18" charset="0"/>
          </a:endParaRPr>
        </a:p>
      </dgm:t>
    </dgm:pt>
    <dgm:pt modelId="{6D879FD6-B31D-41AC-B237-15CFD2E9E55B}" type="parTrans" cxnId="{7FEF3BFE-DEC2-455D-8E4C-5E7C4D4DA155}">
      <dgm:prSet/>
      <dgm:spPr/>
      <dgm:t>
        <a:bodyPr/>
        <a:lstStyle/>
        <a:p>
          <a:endParaRPr lang="zh-CN" altLang="en-US"/>
        </a:p>
      </dgm:t>
    </dgm:pt>
    <dgm:pt modelId="{AA086984-C28E-46D7-95BD-586D0A756C15}" type="sibTrans" cxnId="{7FEF3BFE-DEC2-455D-8E4C-5E7C4D4DA155}">
      <dgm:prSet/>
      <dgm:spPr/>
      <dgm:t>
        <a:bodyPr/>
        <a:lstStyle/>
        <a:p>
          <a:endParaRPr lang="zh-CN" altLang="en-US"/>
        </a:p>
      </dgm:t>
    </dgm:pt>
    <dgm:pt modelId="{07BA54FA-8245-4D4E-BB73-2A39F2B53E9E}">
      <dgm:prSet/>
      <dgm:spPr/>
      <dgm:t>
        <a:bodyPr/>
        <a:lstStyle/>
        <a:p>
          <a:pPr rtl="0"/>
          <a:r>
            <a:rPr lang="zh-CN" b="1" dirty="0" smtClean="0">
              <a:latin typeface="Times New Roman" pitchFamily="18" charset="0"/>
              <a:ea typeface="+mj-ea"/>
              <a:cs typeface="Times New Roman" pitchFamily="18" charset="0"/>
            </a:rPr>
            <a:t>信源分布越不均匀，</a:t>
          </a:r>
          <a:r>
            <a:rPr lang="en-US" b="1" dirty="0" smtClean="0">
              <a:latin typeface="Times New Roman" pitchFamily="18" charset="0"/>
              <a:ea typeface="+mj-ea"/>
              <a:cs typeface="Times New Roman" pitchFamily="18" charset="0"/>
            </a:rPr>
            <a:t>R(D)</a:t>
          </a:r>
          <a:r>
            <a:rPr lang="zh-CN" b="1" dirty="0" smtClean="0">
              <a:latin typeface="Times New Roman" pitchFamily="18" charset="0"/>
              <a:ea typeface="+mj-ea"/>
              <a:cs typeface="Times New Roman" pitchFamily="18" charset="0"/>
            </a:rPr>
            <a:t>就越小，即可压缩性越大。 </a:t>
          </a:r>
          <a:endParaRPr lang="zh-CN" b="1" dirty="0">
            <a:latin typeface="Times New Roman" pitchFamily="18" charset="0"/>
            <a:ea typeface="+mj-ea"/>
            <a:cs typeface="Times New Roman" pitchFamily="18" charset="0"/>
          </a:endParaRPr>
        </a:p>
      </dgm:t>
    </dgm:pt>
    <dgm:pt modelId="{2733CC78-04A3-4367-9F13-62FA2D82CE97}" type="parTrans" cxnId="{90E480C1-3BBA-4683-B648-538253526947}">
      <dgm:prSet/>
      <dgm:spPr/>
      <dgm:t>
        <a:bodyPr/>
        <a:lstStyle/>
        <a:p>
          <a:endParaRPr lang="zh-CN" altLang="en-US"/>
        </a:p>
      </dgm:t>
    </dgm:pt>
    <dgm:pt modelId="{081B3EE2-FAFB-4729-B75A-B30B34B43603}" type="sibTrans" cxnId="{90E480C1-3BBA-4683-B648-538253526947}">
      <dgm:prSet/>
      <dgm:spPr/>
      <dgm:t>
        <a:bodyPr/>
        <a:lstStyle/>
        <a:p>
          <a:endParaRPr lang="zh-CN" altLang="en-US"/>
        </a:p>
      </dgm:t>
    </dgm:pt>
    <dgm:pt modelId="{BEA9A0C3-8B0D-4EAB-A230-2A83433D5933}" type="pres">
      <dgm:prSet presAssocID="{7AD1B79C-DBEB-4A8B-969D-CCE745DB46A3}" presName="Name0" presStyleCnt="0">
        <dgm:presLayoutVars>
          <dgm:dir/>
          <dgm:animLvl val="lvl"/>
          <dgm:resizeHandles val="exact"/>
        </dgm:presLayoutVars>
      </dgm:prSet>
      <dgm:spPr/>
      <dgm:t>
        <a:bodyPr/>
        <a:lstStyle/>
        <a:p>
          <a:endParaRPr lang="zh-CN" altLang="en-US"/>
        </a:p>
      </dgm:t>
    </dgm:pt>
    <dgm:pt modelId="{E00FF136-D118-4EF7-B5E2-1A5DFE95755B}" type="pres">
      <dgm:prSet presAssocID="{FD0EF810-FAEF-4D31-809F-4EF4C4A5BBFF}" presName="composite" presStyleCnt="0"/>
      <dgm:spPr/>
    </dgm:pt>
    <dgm:pt modelId="{80FCC2DE-B73A-43AE-9470-35DE9B79F3CD}" type="pres">
      <dgm:prSet presAssocID="{FD0EF810-FAEF-4D31-809F-4EF4C4A5BBFF}" presName="parTx" presStyleLbl="alignNode1" presStyleIdx="0" presStyleCnt="1" custLinFactNeighborY="-10742">
        <dgm:presLayoutVars>
          <dgm:chMax val="0"/>
          <dgm:chPref val="0"/>
          <dgm:bulletEnabled val="1"/>
        </dgm:presLayoutVars>
      </dgm:prSet>
      <dgm:spPr/>
      <dgm:t>
        <a:bodyPr/>
        <a:lstStyle/>
        <a:p>
          <a:endParaRPr lang="zh-CN" altLang="en-US"/>
        </a:p>
      </dgm:t>
    </dgm:pt>
    <dgm:pt modelId="{34FCEE45-0F94-4EFD-93F8-91CDC082DCA9}" type="pres">
      <dgm:prSet presAssocID="{FD0EF810-FAEF-4D31-809F-4EF4C4A5BBFF}" presName="desTx" presStyleLbl="alignAccFollowNode1" presStyleIdx="0" presStyleCnt="1" custLinFactNeighborY="-3224">
        <dgm:presLayoutVars>
          <dgm:bulletEnabled val="1"/>
        </dgm:presLayoutVars>
      </dgm:prSet>
      <dgm:spPr/>
      <dgm:t>
        <a:bodyPr/>
        <a:lstStyle/>
        <a:p>
          <a:endParaRPr lang="zh-CN" altLang="en-US"/>
        </a:p>
      </dgm:t>
    </dgm:pt>
  </dgm:ptLst>
  <dgm:cxnLst>
    <dgm:cxn modelId="{47D79A7A-5BB4-485A-9BA8-606BD3DA9EE4}" type="presOf" srcId="{FD0EF810-FAEF-4D31-809F-4EF4C4A5BBFF}" destId="{80FCC2DE-B73A-43AE-9470-35DE9B79F3CD}" srcOrd="0" destOrd="0" presId="urn:microsoft.com/office/officeart/2005/8/layout/hList1"/>
    <dgm:cxn modelId="{9E2224C6-3AB0-45ED-AFAF-21D2859083F5}" type="presOf" srcId="{47B0DDBC-2639-4D92-9449-28611260BCF2}" destId="{34FCEE45-0F94-4EFD-93F8-91CDC082DCA9}" srcOrd="0" destOrd="0" presId="urn:microsoft.com/office/officeart/2005/8/layout/hList1"/>
    <dgm:cxn modelId="{E1F10326-5F0B-483D-9482-EE7677DD33DE}" type="presOf" srcId="{7AD1B79C-DBEB-4A8B-969D-CCE745DB46A3}" destId="{BEA9A0C3-8B0D-4EAB-A230-2A83433D5933}" srcOrd="0" destOrd="0" presId="urn:microsoft.com/office/officeart/2005/8/layout/hList1"/>
    <dgm:cxn modelId="{CB2760BF-7086-441F-BF0F-8E58B6AEB4E1}" type="presOf" srcId="{07BA54FA-8245-4D4E-BB73-2A39F2B53E9E}" destId="{34FCEE45-0F94-4EFD-93F8-91CDC082DCA9}" srcOrd="0" destOrd="1" presId="urn:microsoft.com/office/officeart/2005/8/layout/hList1"/>
    <dgm:cxn modelId="{ABBCDECE-FBD5-4377-90D7-D84DE442240C}" srcId="{7AD1B79C-DBEB-4A8B-969D-CCE745DB46A3}" destId="{FD0EF810-FAEF-4D31-809F-4EF4C4A5BBFF}" srcOrd="0" destOrd="0" parTransId="{60AF3CA5-5533-4CB7-A64D-9D94D232C1C7}" sibTransId="{F592AB9B-3C45-4118-B0A9-135CC779E578}"/>
    <dgm:cxn modelId="{90E480C1-3BBA-4683-B648-538253526947}" srcId="{FD0EF810-FAEF-4D31-809F-4EF4C4A5BBFF}" destId="{07BA54FA-8245-4D4E-BB73-2A39F2B53E9E}" srcOrd="1" destOrd="0" parTransId="{2733CC78-04A3-4367-9F13-62FA2D82CE97}" sibTransId="{081B3EE2-FAFB-4729-B75A-B30B34B43603}"/>
    <dgm:cxn modelId="{7FEF3BFE-DEC2-455D-8E4C-5E7C4D4DA155}" srcId="{FD0EF810-FAEF-4D31-809F-4EF4C4A5BBFF}" destId="{47B0DDBC-2639-4D92-9449-28611260BCF2}" srcOrd="0" destOrd="0" parTransId="{6D879FD6-B31D-41AC-B237-15CFD2E9E55B}" sibTransId="{AA086984-C28E-46D7-95BD-586D0A756C15}"/>
    <dgm:cxn modelId="{9730F924-75F2-4D36-8199-14B3890B8FA1}" type="presParOf" srcId="{BEA9A0C3-8B0D-4EAB-A230-2A83433D5933}" destId="{E00FF136-D118-4EF7-B5E2-1A5DFE95755B}" srcOrd="0" destOrd="0" presId="urn:microsoft.com/office/officeart/2005/8/layout/hList1"/>
    <dgm:cxn modelId="{5F4F71A2-6796-4328-9B30-75C413ED28A9}" type="presParOf" srcId="{E00FF136-D118-4EF7-B5E2-1A5DFE95755B}" destId="{80FCC2DE-B73A-43AE-9470-35DE9B79F3CD}" srcOrd="0" destOrd="0" presId="urn:microsoft.com/office/officeart/2005/8/layout/hList1"/>
    <dgm:cxn modelId="{F76975F4-83BC-43D7-8018-91B22ABE56BD}" type="presParOf" srcId="{E00FF136-D118-4EF7-B5E2-1A5DFE95755B}" destId="{34FCEE45-0F94-4EFD-93F8-91CDC082DC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0F8BE-52D7-434A-9106-E7F8D854A919}"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zh-CN" altLang="en-US"/>
        </a:p>
      </dgm:t>
    </dgm:pt>
    <dgm:pt modelId="{69B1548F-22F8-4BFA-9F8E-3DAF77BB5904}">
      <dgm:prSet/>
      <dgm:spPr/>
      <dgm:t>
        <a:bodyPr/>
        <a:lstStyle/>
        <a:p>
          <a:pPr rtl="0"/>
          <a:r>
            <a:rPr lang="zh-CN" b="1" baseline="0" dirty="0" smtClean="0">
              <a:latin typeface="+mj-ea"/>
              <a:ea typeface="+mj-ea"/>
            </a:rPr>
            <a:t>完全无失真传送不可实现：</a:t>
          </a:r>
          <a:endParaRPr lang="zh-CN" dirty="0">
            <a:latin typeface="+mj-ea"/>
            <a:ea typeface="+mj-ea"/>
          </a:endParaRPr>
        </a:p>
      </dgm:t>
    </dgm:pt>
    <dgm:pt modelId="{E0C5016F-C424-4424-BC01-BB6F609AB95E}" type="parTrans" cxnId="{549BCD76-2E02-442D-B86B-487DD2B8D524}">
      <dgm:prSet/>
      <dgm:spPr/>
      <dgm:t>
        <a:bodyPr/>
        <a:lstStyle/>
        <a:p>
          <a:endParaRPr lang="zh-CN" altLang="en-US">
            <a:latin typeface="+mj-ea"/>
            <a:ea typeface="+mj-ea"/>
          </a:endParaRPr>
        </a:p>
      </dgm:t>
    </dgm:pt>
    <dgm:pt modelId="{540B1E1C-990E-4327-9F87-E95A29170814}" type="sibTrans" cxnId="{549BCD76-2E02-442D-B86B-487DD2B8D524}">
      <dgm:prSet/>
      <dgm:spPr/>
      <dgm:t>
        <a:bodyPr/>
        <a:lstStyle/>
        <a:p>
          <a:endParaRPr lang="zh-CN" altLang="en-US">
            <a:latin typeface="+mj-ea"/>
            <a:ea typeface="+mj-ea"/>
          </a:endParaRPr>
        </a:p>
      </dgm:t>
    </dgm:pt>
    <dgm:pt modelId="{A615CD92-74A4-47AA-8DAF-81643D73D3D0}">
      <dgm:prSet/>
      <dgm:spPr/>
      <dgm:t>
        <a:bodyPr/>
        <a:lstStyle/>
        <a:p>
          <a:pPr rtl="0"/>
          <a:r>
            <a:rPr lang="zh-CN" b="1" baseline="0" dirty="0" smtClean="0">
              <a:latin typeface="+mj-ea"/>
              <a:ea typeface="+mj-ea"/>
            </a:rPr>
            <a:t>实际的信源常常是连续的，信息率无限大，要无失真传送要求信息率</a:t>
          </a:r>
          <a:r>
            <a:rPr lang="en-US" b="1" baseline="0" dirty="0" smtClean="0">
              <a:latin typeface="+mj-ea"/>
              <a:ea typeface="+mj-ea"/>
            </a:rPr>
            <a:t>R</a:t>
          </a:r>
          <a:r>
            <a:rPr lang="zh-CN" b="1" baseline="0" dirty="0" smtClean="0">
              <a:latin typeface="+mj-ea"/>
              <a:ea typeface="+mj-ea"/>
            </a:rPr>
            <a:t>为无穷大；</a:t>
          </a:r>
          <a:endParaRPr lang="zh-CN" dirty="0">
            <a:latin typeface="+mj-ea"/>
            <a:ea typeface="+mj-ea"/>
          </a:endParaRPr>
        </a:p>
      </dgm:t>
    </dgm:pt>
    <dgm:pt modelId="{F8C1D458-4C83-4B5C-8AAE-7253394BC280}" type="parTrans" cxnId="{39EA6CA3-708D-469A-ADEF-F8EB94F7862A}">
      <dgm:prSet/>
      <dgm:spPr/>
      <dgm:t>
        <a:bodyPr/>
        <a:lstStyle/>
        <a:p>
          <a:endParaRPr lang="zh-CN" altLang="en-US">
            <a:latin typeface="+mj-ea"/>
            <a:ea typeface="+mj-ea"/>
          </a:endParaRPr>
        </a:p>
      </dgm:t>
    </dgm:pt>
    <dgm:pt modelId="{5408B17D-6017-4F45-909D-FF6518B324C3}" type="sibTrans" cxnId="{39EA6CA3-708D-469A-ADEF-F8EB94F7862A}">
      <dgm:prSet/>
      <dgm:spPr/>
      <dgm:t>
        <a:bodyPr/>
        <a:lstStyle/>
        <a:p>
          <a:endParaRPr lang="zh-CN" altLang="en-US">
            <a:latin typeface="+mj-ea"/>
            <a:ea typeface="+mj-ea"/>
          </a:endParaRPr>
        </a:p>
      </dgm:t>
    </dgm:pt>
    <dgm:pt modelId="{E370D1A5-4766-47E7-8B73-EDBF933FA1F3}">
      <dgm:prSet/>
      <dgm:spPr/>
      <dgm:t>
        <a:bodyPr/>
        <a:lstStyle/>
        <a:p>
          <a:pPr rtl="0"/>
          <a:r>
            <a:rPr lang="zh-CN" b="1" baseline="0" dirty="0" smtClean="0">
              <a:latin typeface="+mj-ea"/>
              <a:ea typeface="+mj-ea"/>
            </a:rPr>
            <a:t>实际信道带宽是有限的，所以信道容量受限制。要想无失真传输，所需的信息率大大超过信道容量</a:t>
          </a:r>
          <a:r>
            <a:rPr lang="en-US" b="1" baseline="0" dirty="0" smtClean="0">
              <a:latin typeface="+mj-ea"/>
              <a:ea typeface="+mj-ea"/>
            </a:rPr>
            <a:t>R&gt;&gt;C</a:t>
          </a:r>
          <a:r>
            <a:rPr lang="zh-CN" b="1" baseline="0" dirty="0" smtClean="0">
              <a:latin typeface="+mj-ea"/>
              <a:ea typeface="+mj-ea"/>
            </a:rPr>
            <a:t>。</a:t>
          </a:r>
          <a:endParaRPr lang="zh-CN" b="1" baseline="0" dirty="0">
            <a:latin typeface="+mj-ea"/>
            <a:ea typeface="+mj-ea"/>
          </a:endParaRPr>
        </a:p>
      </dgm:t>
    </dgm:pt>
    <dgm:pt modelId="{6349B036-1F96-4710-8518-665D37C019E5}" type="parTrans" cxnId="{0DE4AF3A-5FA9-4A34-9D07-364F8F7F48DF}">
      <dgm:prSet/>
      <dgm:spPr/>
      <dgm:t>
        <a:bodyPr/>
        <a:lstStyle/>
        <a:p>
          <a:endParaRPr lang="zh-CN" altLang="en-US">
            <a:latin typeface="+mj-ea"/>
            <a:ea typeface="+mj-ea"/>
          </a:endParaRPr>
        </a:p>
      </dgm:t>
    </dgm:pt>
    <dgm:pt modelId="{2E9048B8-EF43-46D0-B39F-864A35DB5597}" type="sibTrans" cxnId="{0DE4AF3A-5FA9-4A34-9D07-364F8F7F48DF}">
      <dgm:prSet/>
      <dgm:spPr/>
      <dgm:t>
        <a:bodyPr/>
        <a:lstStyle/>
        <a:p>
          <a:endParaRPr lang="zh-CN" altLang="en-US">
            <a:latin typeface="+mj-ea"/>
            <a:ea typeface="+mj-ea"/>
          </a:endParaRPr>
        </a:p>
      </dgm:t>
    </dgm:pt>
    <dgm:pt modelId="{12474283-5F4E-4E2F-9CFF-FBAFC6D10FFD}" type="pres">
      <dgm:prSet presAssocID="{9040F8BE-52D7-434A-9106-E7F8D854A919}" presName="linear" presStyleCnt="0">
        <dgm:presLayoutVars>
          <dgm:animLvl val="lvl"/>
          <dgm:resizeHandles val="exact"/>
        </dgm:presLayoutVars>
      </dgm:prSet>
      <dgm:spPr/>
      <dgm:t>
        <a:bodyPr/>
        <a:lstStyle/>
        <a:p>
          <a:endParaRPr lang="zh-CN" altLang="en-US"/>
        </a:p>
      </dgm:t>
    </dgm:pt>
    <dgm:pt modelId="{7FF5EF0E-39FE-4AC7-8280-A5E16DB1F2D1}" type="pres">
      <dgm:prSet presAssocID="{69B1548F-22F8-4BFA-9F8E-3DAF77BB5904}" presName="parentText" presStyleLbl="node1" presStyleIdx="0" presStyleCnt="1" custLinFactNeighborX="893">
        <dgm:presLayoutVars>
          <dgm:chMax val="0"/>
          <dgm:bulletEnabled val="1"/>
        </dgm:presLayoutVars>
      </dgm:prSet>
      <dgm:spPr/>
      <dgm:t>
        <a:bodyPr/>
        <a:lstStyle/>
        <a:p>
          <a:endParaRPr lang="zh-CN" altLang="en-US"/>
        </a:p>
      </dgm:t>
    </dgm:pt>
    <dgm:pt modelId="{6156BC8B-7C4C-4989-BF12-1C888FB486AE}" type="pres">
      <dgm:prSet presAssocID="{69B1548F-22F8-4BFA-9F8E-3DAF77BB5904}" presName="childText" presStyleLbl="revTx" presStyleIdx="0" presStyleCnt="1">
        <dgm:presLayoutVars>
          <dgm:bulletEnabled val="1"/>
        </dgm:presLayoutVars>
      </dgm:prSet>
      <dgm:spPr/>
      <dgm:t>
        <a:bodyPr/>
        <a:lstStyle/>
        <a:p>
          <a:endParaRPr lang="zh-CN" altLang="en-US"/>
        </a:p>
      </dgm:t>
    </dgm:pt>
  </dgm:ptLst>
  <dgm:cxnLst>
    <dgm:cxn modelId="{E009187C-A31A-467D-888E-BB00E6AF1017}" type="presOf" srcId="{9040F8BE-52D7-434A-9106-E7F8D854A919}" destId="{12474283-5F4E-4E2F-9CFF-FBAFC6D10FFD}" srcOrd="0" destOrd="0" presId="urn:microsoft.com/office/officeart/2005/8/layout/vList2"/>
    <dgm:cxn modelId="{39EA6CA3-708D-469A-ADEF-F8EB94F7862A}" srcId="{69B1548F-22F8-4BFA-9F8E-3DAF77BB5904}" destId="{A615CD92-74A4-47AA-8DAF-81643D73D3D0}" srcOrd="0" destOrd="0" parTransId="{F8C1D458-4C83-4B5C-8AAE-7253394BC280}" sibTransId="{5408B17D-6017-4F45-909D-FF6518B324C3}"/>
    <dgm:cxn modelId="{549BCD76-2E02-442D-B86B-487DD2B8D524}" srcId="{9040F8BE-52D7-434A-9106-E7F8D854A919}" destId="{69B1548F-22F8-4BFA-9F8E-3DAF77BB5904}" srcOrd="0" destOrd="0" parTransId="{E0C5016F-C424-4424-BC01-BB6F609AB95E}" sibTransId="{540B1E1C-990E-4327-9F87-E95A29170814}"/>
    <dgm:cxn modelId="{0DE4AF3A-5FA9-4A34-9D07-364F8F7F48DF}" srcId="{69B1548F-22F8-4BFA-9F8E-3DAF77BB5904}" destId="{E370D1A5-4766-47E7-8B73-EDBF933FA1F3}" srcOrd="1" destOrd="0" parTransId="{6349B036-1F96-4710-8518-665D37C019E5}" sibTransId="{2E9048B8-EF43-46D0-B39F-864A35DB5597}"/>
    <dgm:cxn modelId="{5BBEAED0-69AA-4E57-99F2-2DBD66CA11D1}" type="presOf" srcId="{69B1548F-22F8-4BFA-9F8E-3DAF77BB5904}" destId="{7FF5EF0E-39FE-4AC7-8280-A5E16DB1F2D1}" srcOrd="0" destOrd="0" presId="urn:microsoft.com/office/officeart/2005/8/layout/vList2"/>
    <dgm:cxn modelId="{B91ED3D9-8C78-4616-89EB-4E678F3B20E3}" type="presOf" srcId="{E370D1A5-4766-47E7-8B73-EDBF933FA1F3}" destId="{6156BC8B-7C4C-4989-BF12-1C888FB486AE}" srcOrd="0" destOrd="1" presId="urn:microsoft.com/office/officeart/2005/8/layout/vList2"/>
    <dgm:cxn modelId="{0E7C2723-8B21-4F83-B944-B6283B1667DB}" type="presOf" srcId="{A615CD92-74A4-47AA-8DAF-81643D73D3D0}" destId="{6156BC8B-7C4C-4989-BF12-1C888FB486AE}" srcOrd="0" destOrd="0" presId="urn:microsoft.com/office/officeart/2005/8/layout/vList2"/>
    <dgm:cxn modelId="{FE1BF388-D420-46FA-8870-FCC3E1FD4F04}" type="presParOf" srcId="{12474283-5F4E-4E2F-9CFF-FBAFC6D10FFD}" destId="{7FF5EF0E-39FE-4AC7-8280-A5E16DB1F2D1}" srcOrd="0" destOrd="0" presId="urn:microsoft.com/office/officeart/2005/8/layout/vList2"/>
    <dgm:cxn modelId="{25D8BF1E-1B98-4939-81E9-45B27D6026B4}" type="presParOf" srcId="{12474283-5F4E-4E2F-9CFF-FBAFC6D10FFD}" destId="{6156BC8B-7C4C-4989-BF12-1C888FB486AE}"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5BADAA-0459-420B-BE43-B6371BA9CA5E}" type="doc">
      <dgm:prSet loTypeId="urn:microsoft.com/office/officeart/2005/8/layout/hList1" loCatId="list" qsTypeId="urn:microsoft.com/office/officeart/2005/8/quickstyle/simple3" qsCatId="simple" csTypeId="urn:microsoft.com/office/officeart/2005/8/colors/colorful1#1" csCatId="colorful" phldr="1"/>
      <dgm:spPr/>
      <dgm:t>
        <a:bodyPr/>
        <a:lstStyle/>
        <a:p>
          <a:endParaRPr lang="zh-CN" altLang="en-US"/>
        </a:p>
      </dgm:t>
    </dgm:pt>
    <dgm:pt modelId="{E030D2FB-CB13-44C4-84F5-A9E6BC0D4247}">
      <dgm:prSet custT="1"/>
      <dgm:spPr/>
      <dgm:t>
        <a:bodyPr/>
        <a:lstStyle/>
        <a:p>
          <a:pPr rtl="0"/>
          <a:r>
            <a:rPr lang="zh-CN" altLang="en-US" sz="2400" b="1" baseline="0" dirty="0" smtClean="0">
              <a:latin typeface="+mj-ea"/>
              <a:ea typeface="+mj-ea"/>
            </a:rPr>
            <a:t>例</a:t>
          </a:r>
          <a:r>
            <a:rPr lang="en-US" altLang="zh-CN" sz="2400" b="1" baseline="0" dirty="0" smtClean="0">
              <a:latin typeface="+mj-ea"/>
              <a:ea typeface="+mj-ea"/>
            </a:rPr>
            <a:t>1</a:t>
          </a:r>
          <a:r>
            <a:rPr lang="zh-CN" altLang="en-US" sz="2400" b="1" baseline="0" dirty="0" smtClean="0">
              <a:latin typeface="+mj-ea"/>
              <a:ea typeface="+mj-ea"/>
            </a:rPr>
            <a:t>：放电影</a:t>
          </a:r>
          <a:endParaRPr lang="zh-CN" altLang="en-US" sz="2400" b="1" dirty="0">
            <a:latin typeface="+mj-ea"/>
            <a:ea typeface="+mj-ea"/>
          </a:endParaRPr>
        </a:p>
      </dgm:t>
    </dgm:pt>
    <dgm:pt modelId="{3D82DC57-D4B3-43E5-BA66-DFEA906FE503}" type="parTrans" cxnId="{77DA71D1-B961-4D7B-BD94-41B4D17BF6D0}">
      <dgm:prSet/>
      <dgm:spPr/>
      <dgm:t>
        <a:bodyPr/>
        <a:lstStyle/>
        <a:p>
          <a:endParaRPr lang="zh-CN" altLang="en-US" b="1">
            <a:latin typeface="+mj-ea"/>
            <a:ea typeface="+mj-ea"/>
          </a:endParaRPr>
        </a:p>
      </dgm:t>
    </dgm:pt>
    <dgm:pt modelId="{399CC2DE-63DC-441B-B340-58A4099E22FB}" type="sibTrans" cxnId="{77DA71D1-B961-4D7B-BD94-41B4D17BF6D0}">
      <dgm:prSet/>
      <dgm:spPr/>
      <dgm:t>
        <a:bodyPr/>
        <a:lstStyle/>
        <a:p>
          <a:endParaRPr lang="zh-CN" altLang="en-US" b="1">
            <a:latin typeface="+mj-ea"/>
            <a:ea typeface="+mj-ea"/>
          </a:endParaRPr>
        </a:p>
      </dgm:t>
    </dgm:pt>
    <dgm:pt modelId="{2BE4A609-8692-437E-9808-06048E44C081}">
      <dgm:prSet custT="1"/>
      <dgm:spPr/>
      <dgm:t>
        <a:bodyPr/>
        <a:lstStyle/>
        <a:p>
          <a:pPr rtl="0"/>
          <a:r>
            <a:rPr lang="zh-CN" sz="2000" b="1" baseline="0" dirty="0" smtClean="0">
              <a:latin typeface="+mj-ea"/>
              <a:ea typeface="+mj-ea"/>
            </a:rPr>
            <a:t>视觉有暂留性，故传送每秒</a:t>
          </a:r>
          <a:r>
            <a:rPr lang="en-US" sz="2000" b="1" baseline="0" dirty="0" smtClean="0">
              <a:latin typeface="+mj-ea"/>
              <a:ea typeface="+mj-ea"/>
            </a:rPr>
            <a:t>25</a:t>
          </a:r>
          <a:r>
            <a:rPr lang="zh-CN" sz="2000" b="1" baseline="0" dirty="0" smtClean="0">
              <a:latin typeface="+mj-ea"/>
              <a:ea typeface="+mj-ea"/>
            </a:rPr>
            <a:t>帧的图像就能满足人类通过视觉感知信息的要求，而不必占用更大的信息传输率； </a:t>
          </a:r>
          <a:endParaRPr lang="zh-CN" sz="2000" b="1" dirty="0">
            <a:latin typeface="+mj-ea"/>
            <a:ea typeface="+mj-ea"/>
          </a:endParaRPr>
        </a:p>
      </dgm:t>
    </dgm:pt>
    <dgm:pt modelId="{8726C6A8-C3F2-4672-8FC4-37D59481905B}" type="parTrans" cxnId="{A1F77A3C-3BE7-4B19-A9B1-E5AD0639A484}">
      <dgm:prSet/>
      <dgm:spPr/>
      <dgm:t>
        <a:bodyPr/>
        <a:lstStyle/>
        <a:p>
          <a:endParaRPr lang="zh-CN" altLang="en-US" b="1">
            <a:latin typeface="+mj-ea"/>
            <a:ea typeface="+mj-ea"/>
          </a:endParaRPr>
        </a:p>
      </dgm:t>
    </dgm:pt>
    <dgm:pt modelId="{659217A4-F341-4BBE-ABEF-90E7D4D41540}" type="sibTrans" cxnId="{A1F77A3C-3BE7-4B19-A9B1-E5AD0639A484}">
      <dgm:prSet/>
      <dgm:spPr/>
      <dgm:t>
        <a:bodyPr/>
        <a:lstStyle/>
        <a:p>
          <a:endParaRPr lang="zh-CN" altLang="en-US" b="1">
            <a:latin typeface="+mj-ea"/>
            <a:ea typeface="+mj-ea"/>
          </a:endParaRPr>
        </a:p>
      </dgm:t>
    </dgm:pt>
    <dgm:pt modelId="{841749E8-D988-482E-8616-F6E6CEC057A7}">
      <dgm:prSet custT="1"/>
      <dgm:spPr/>
      <dgm:t>
        <a:bodyPr/>
        <a:lstStyle/>
        <a:p>
          <a:pPr rtl="0"/>
          <a:r>
            <a:rPr lang="zh-CN" altLang="en-US" sz="2400" b="1" baseline="0" dirty="0" smtClean="0">
              <a:latin typeface="+mj-ea"/>
              <a:ea typeface="+mj-ea"/>
            </a:rPr>
            <a:t>例</a:t>
          </a:r>
          <a:r>
            <a:rPr lang="en-US" altLang="zh-CN" sz="2400" b="1" baseline="0" dirty="0" smtClean="0">
              <a:latin typeface="+mj-ea"/>
              <a:ea typeface="+mj-ea"/>
            </a:rPr>
            <a:t>2</a:t>
          </a:r>
          <a:r>
            <a:rPr lang="zh-CN" altLang="en-US" sz="2400" b="1" baseline="0" dirty="0" smtClean="0">
              <a:latin typeface="+mj-ea"/>
              <a:ea typeface="+mj-ea"/>
            </a:rPr>
            <a:t>：</a:t>
          </a:r>
          <a:r>
            <a:rPr lang="zh-CN" sz="2400" b="1" baseline="0" dirty="0" smtClean="0">
              <a:latin typeface="+mj-ea"/>
              <a:ea typeface="+mj-ea"/>
            </a:rPr>
            <a:t>听音乐</a:t>
          </a:r>
          <a:endParaRPr lang="en-US" sz="2400" b="1" baseline="0" dirty="0">
            <a:latin typeface="+mj-ea"/>
            <a:ea typeface="+mj-ea"/>
          </a:endParaRPr>
        </a:p>
      </dgm:t>
    </dgm:pt>
    <dgm:pt modelId="{1FF684CC-F92F-42AF-AD77-397FDBBFA71A}" type="parTrans" cxnId="{9DB48774-74EB-4CFA-B5CA-B7FB851DBB84}">
      <dgm:prSet/>
      <dgm:spPr/>
      <dgm:t>
        <a:bodyPr/>
        <a:lstStyle/>
        <a:p>
          <a:endParaRPr lang="zh-CN" altLang="en-US" b="1">
            <a:latin typeface="+mj-ea"/>
            <a:ea typeface="+mj-ea"/>
          </a:endParaRPr>
        </a:p>
      </dgm:t>
    </dgm:pt>
    <dgm:pt modelId="{43517189-2825-45F2-A938-1DE418D7A8FA}" type="sibTrans" cxnId="{9DB48774-74EB-4CFA-B5CA-B7FB851DBB84}">
      <dgm:prSet/>
      <dgm:spPr/>
      <dgm:t>
        <a:bodyPr/>
        <a:lstStyle/>
        <a:p>
          <a:endParaRPr lang="zh-CN" altLang="en-US" b="1">
            <a:latin typeface="+mj-ea"/>
            <a:ea typeface="+mj-ea"/>
          </a:endParaRPr>
        </a:p>
      </dgm:t>
    </dgm:pt>
    <dgm:pt modelId="{C90A7093-BCE3-4A70-B9FC-B12178223340}">
      <dgm:prSet custT="1"/>
      <dgm:spPr/>
      <dgm:t>
        <a:bodyPr/>
        <a:lstStyle/>
        <a:p>
          <a:pPr rtl="0"/>
          <a:r>
            <a:rPr lang="zh-CN" sz="2000" b="1" baseline="0" dirty="0" smtClean="0">
              <a:latin typeface="+mj-ea"/>
              <a:ea typeface="+mj-ea"/>
            </a:rPr>
            <a:t>大多数人只能听到几千赫兹到十几千赫兹，对于经过专业训练的音乐家，一般也不过听到</a:t>
          </a:r>
          <a:r>
            <a:rPr lang="en-US" sz="2000" b="1" baseline="0" dirty="0" smtClean="0">
              <a:latin typeface="+mj-ea"/>
              <a:ea typeface="+mj-ea"/>
            </a:rPr>
            <a:t>20kHz</a:t>
          </a:r>
          <a:r>
            <a:rPr lang="zh-CN" sz="2000" b="1" baseline="0" dirty="0" smtClean="0">
              <a:latin typeface="+mj-ea"/>
              <a:ea typeface="+mj-ea"/>
            </a:rPr>
            <a:t>的声音。</a:t>
          </a:r>
          <a:endParaRPr lang="zh-CN" sz="2000" b="1" dirty="0">
            <a:latin typeface="+mj-ea"/>
            <a:ea typeface="+mj-ea"/>
          </a:endParaRPr>
        </a:p>
      </dgm:t>
    </dgm:pt>
    <dgm:pt modelId="{F99FB5AC-F566-490E-AB3C-A418E2A1B154}" type="parTrans" cxnId="{858E0920-303C-4568-94B4-4DC2E43C8ACF}">
      <dgm:prSet/>
      <dgm:spPr/>
      <dgm:t>
        <a:bodyPr/>
        <a:lstStyle/>
        <a:p>
          <a:endParaRPr lang="zh-CN" altLang="en-US" b="1">
            <a:latin typeface="+mj-ea"/>
            <a:ea typeface="+mj-ea"/>
          </a:endParaRPr>
        </a:p>
      </dgm:t>
    </dgm:pt>
    <dgm:pt modelId="{D13CD3C0-D7E6-42F8-8B28-914D3BAA6C72}" type="sibTrans" cxnId="{858E0920-303C-4568-94B4-4DC2E43C8ACF}">
      <dgm:prSet/>
      <dgm:spPr/>
      <dgm:t>
        <a:bodyPr/>
        <a:lstStyle/>
        <a:p>
          <a:endParaRPr lang="zh-CN" altLang="en-US" b="1">
            <a:latin typeface="+mj-ea"/>
            <a:ea typeface="+mj-ea"/>
          </a:endParaRPr>
        </a:p>
      </dgm:t>
    </dgm:pt>
    <dgm:pt modelId="{4F68A65F-CC61-4F87-B0D5-B144183C1FAE}">
      <dgm:prSet custT="1"/>
      <dgm:spPr/>
      <dgm:t>
        <a:bodyPr/>
        <a:lstStyle/>
        <a:p>
          <a:pPr rtl="0"/>
          <a:r>
            <a:rPr lang="zh-CN" altLang="en-US" sz="2400" b="1" baseline="0" dirty="0" smtClean="0">
              <a:latin typeface="+mj-ea"/>
              <a:ea typeface="+mj-ea"/>
            </a:rPr>
            <a:t>例</a:t>
          </a:r>
          <a:r>
            <a:rPr lang="en-US" altLang="zh-CN" sz="2400" b="1" baseline="0" dirty="0" smtClean="0">
              <a:latin typeface="+mj-ea"/>
              <a:ea typeface="+mj-ea"/>
            </a:rPr>
            <a:t>3</a:t>
          </a:r>
          <a:r>
            <a:rPr lang="zh-CN" altLang="en-US" sz="2400" b="1" baseline="0" dirty="0" smtClean="0">
              <a:latin typeface="+mj-ea"/>
              <a:ea typeface="+mj-ea"/>
            </a:rPr>
            <a:t>：</a:t>
          </a:r>
          <a:r>
            <a:rPr lang="zh-CN" sz="2400" b="1" baseline="0" dirty="0" smtClean="0">
              <a:latin typeface="+mj-ea"/>
              <a:ea typeface="+mj-ea"/>
            </a:rPr>
            <a:t>打电话</a:t>
          </a:r>
          <a:endParaRPr lang="en-US" sz="2400" b="1" baseline="0" dirty="0">
            <a:latin typeface="+mj-ea"/>
            <a:ea typeface="+mj-ea"/>
          </a:endParaRPr>
        </a:p>
      </dgm:t>
    </dgm:pt>
    <dgm:pt modelId="{654031B1-2B4C-4FA5-BF10-1F4FB50A3E43}" type="parTrans" cxnId="{9EB4299B-687D-45CB-8CB7-17AA2BE0D76E}">
      <dgm:prSet/>
      <dgm:spPr/>
      <dgm:t>
        <a:bodyPr/>
        <a:lstStyle/>
        <a:p>
          <a:endParaRPr lang="zh-CN" altLang="en-US" b="1">
            <a:latin typeface="+mj-ea"/>
            <a:ea typeface="+mj-ea"/>
          </a:endParaRPr>
        </a:p>
      </dgm:t>
    </dgm:pt>
    <dgm:pt modelId="{E157DCC1-FD41-46E3-9AA1-44FA35AF42E9}" type="sibTrans" cxnId="{9EB4299B-687D-45CB-8CB7-17AA2BE0D76E}">
      <dgm:prSet/>
      <dgm:spPr/>
      <dgm:t>
        <a:bodyPr/>
        <a:lstStyle/>
        <a:p>
          <a:endParaRPr lang="zh-CN" altLang="en-US" b="1">
            <a:latin typeface="+mj-ea"/>
            <a:ea typeface="+mj-ea"/>
          </a:endParaRPr>
        </a:p>
      </dgm:t>
    </dgm:pt>
    <dgm:pt modelId="{A930A849-DC8C-4E0B-B8EC-C2F1F881C0E8}">
      <dgm:prSet custT="1"/>
      <dgm:spPr/>
      <dgm:t>
        <a:bodyPr/>
        <a:lstStyle/>
        <a:p>
          <a:pPr rtl="0"/>
          <a:r>
            <a:rPr lang="zh-CN" altLang="en-US" sz="2000" b="1" baseline="0" dirty="0" smtClean="0">
              <a:latin typeface="+mj-ea"/>
              <a:ea typeface="+mj-ea"/>
            </a:rPr>
            <a:t>由于人耳的听觉特性（接收信号带宽和分辨率均有限），话音有失真，人也可以听懂</a:t>
          </a:r>
          <a:endParaRPr lang="zh-CN" altLang="en-US" sz="2000" b="1" dirty="0">
            <a:latin typeface="+mj-ea"/>
            <a:ea typeface="+mj-ea"/>
          </a:endParaRPr>
        </a:p>
      </dgm:t>
    </dgm:pt>
    <dgm:pt modelId="{BBD823A3-555A-4E8F-A4F6-2D0BE99C6EDB}" type="parTrans" cxnId="{75A9C549-3A30-4E26-AA74-B8E915DCD07F}">
      <dgm:prSet/>
      <dgm:spPr/>
      <dgm:t>
        <a:bodyPr/>
        <a:lstStyle/>
        <a:p>
          <a:endParaRPr lang="zh-CN" altLang="en-US" b="1">
            <a:latin typeface="+mj-ea"/>
            <a:ea typeface="+mj-ea"/>
          </a:endParaRPr>
        </a:p>
      </dgm:t>
    </dgm:pt>
    <dgm:pt modelId="{60F67E72-96E8-493B-A3B7-AC8AE1F195F7}" type="sibTrans" cxnId="{75A9C549-3A30-4E26-AA74-B8E915DCD07F}">
      <dgm:prSet/>
      <dgm:spPr/>
      <dgm:t>
        <a:bodyPr/>
        <a:lstStyle/>
        <a:p>
          <a:endParaRPr lang="zh-CN" altLang="en-US" b="1">
            <a:latin typeface="+mj-ea"/>
            <a:ea typeface="+mj-ea"/>
          </a:endParaRPr>
        </a:p>
      </dgm:t>
    </dgm:pt>
    <dgm:pt modelId="{A57A8304-FABC-497B-A25A-088286504724}" type="pres">
      <dgm:prSet presAssocID="{1D5BADAA-0459-420B-BE43-B6371BA9CA5E}" presName="Name0" presStyleCnt="0">
        <dgm:presLayoutVars>
          <dgm:dir/>
          <dgm:animLvl val="lvl"/>
          <dgm:resizeHandles val="exact"/>
        </dgm:presLayoutVars>
      </dgm:prSet>
      <dgm:spPr/>
      <dgm:t>
        <a:bodyPr/>
        <a:lstStyle/>
        <a:p>
          <a:endParaRPr lang="zh-CN" altLang="en-US"/>
        </a:p>
      </dgm:t>
    </dgm:pt>
    <dgm:pt modelId="{EF1C7E23-E494-480D-9A68-CD653DDA292E}" type="pres">
      <dgm:prSet presAssocID="{E030D2FB-CB13-44C4-84F5-A9E6BC0D4247}" presName="composite" presStyleCnt="0"/>
      <dgm:spPr/>
    </dgm:pt>
    <dgm:pt modelId="{068D3DCC-F28C-44F9-B953-A6FB45523401}" type="pres">
      <dgm:prSet presAssocID="{E030D2FB-CB13-44C4-84F5-A9E6BC0D4247}" presName="parTx" presStyleLbl="alignNode1" presStyleIdx="0" presStyleCnt="3" custScaleX="101324" custScaleY="81585">
        <dgm:presLayoutVars>
          <dgm:chMax val="0"/>
          <dgm:chPref val="0"/>
          <dgm:bulletEnabled val="1"/>
        </dgm:presLayoutVars>
      </dgm:prSet>
      <dgm:spPr/>
      <dgm:t>
        <a:bodyPr/>
        <a:lstStyle/>
        <a:p>
          <a:endParaRPr lang="zh-CN" altLang="en-US"/>
        </a:p>
      </dgm:t>
    </dgm:pt>
    <dgm:pt modelId="{925BA667-B0A7-4256-8D9F-DB04CF5CF3F8}" type="pres">
      <dgm:prSet presAssocID="{E030D2FB-CB13-44C4-84F5-A9E6BC0D4247}" presName="desTx" presStyleLbl="alignAccFollowNode1" presStyleIdx="0" presStyleCnt="3">
        <dgm:presLayoutVars>
          <dgm:bulletEnabled val="1"/>
        </dgm:presLayoutVars>
      </dgm:prSet>
      <dgm:spPr/>
      <dgm:t>
        <a:bodyPr/>
        <a:lstStyle/>
        <a:p>
          <a:endParaRPr lang="zh-CN" altLang="en-US"/>
        </a:p>
      </dgm:t>
    </dgm:pt>
    <dgm:pt modelId="{E784111A-EFFF-4A1E-BBEC-523150B77370}" type="pres">
      <dgm:prSet presAssocID="{399CC2DE-63DC-441B-B340-58A4099E22FB}" presName="space" presStyleCnt="0"/>
      <dgm:spPr/>
    </dgm:pt>
    <dgm:pt modelId="{43A8D623-C27C-4E4E-8EF1-DC0348354607}" type="pres">
      <dgm:prSet presAssocID="{841749E8-D988-482E-8616-F6E6CEC057A7}" presName="composite" presStyleCnt="0"/>
      <dgm:spPr/>
    </dgm:pt>
    <dgm:pt modelId="{955F991D-B19A-4A44-B794-165DC36A699B}" type="pres">
      <dgm:prSet presAssocID="{841749E8-D988-482E-8616-F6E6CEC057A7}" presName="parTx" presStyleLbl="alignNode1" presStyleIdx="1" presStyleCnt="3" custScaleY="79359">
        <dgm:presLayoutVars>
          <dgm:chMax val="0"/>
          <dgm:chPref val="0"/>
          <dgm:bulletEnabled val="1"/>
        </dgm:presLayoutVars>
      </dgm:prSet>
      <dgm:spPr/>
      <dgm:t>
        <a:bodyPr/>
        <a:lstStyle/>
        <a:p>
          <a:endParaRPr lang="zh-CN" altLang="en-US"/>
        </a:p>
      </dgm:t>
    </dgm:pt>
    <dgm:pt modelId="{5738F730-A27F-49DC-B60D-C89257894430}" type="pres">
      <dgm:prSet presAssocID="{841749E8-D988-482E-8616-F6E6CEC057A7}" presName="desTx" presStyleLbl="alignAccFollowNode1" presStyleIdx="1" presStyleCnt="3">
        <dgm:presLayoutVars>
          <dgm:bulletEnabled val="1"/>
        </dgm:presLayoutVars>
      </dgm:prSet>
      <dgm:spPr/>
      <dgm:t>
        <a:bodyPr/>
        <a:lstStyle/>
        <a:p>
          <a:endParaRPr lang="zh-CN" altLang="en-US"/>
        </a:p>
      </dgm:t>
    </dgm:pt>
    <dgm:pt modelId="{58BDB0D0-65DD-4BD6-BF44-97C57A8F7238}" type="pres">
      <dgm:prSet presAssocID="{43517189-2825-45F2-A938-1DE418D7A8FA}" presName="space" presStyleCnt="0"/>
      <dgm:spPr/>
    </dgm:pt>
    <dgm:pt modelId="{DF1E7EAC-D6F6-4C7C-AC6F-AC7D177AD696}" type="pres">
      <dgm:prSet presAssocID="{4F68A65F-CC61-4F87-B0D5-B144183C1FAE}" presName="composite" presStyleCnt="0"/>
      <dgm:spPr/>
    </dgm:pt>
    <dgm:pt modelId="{479CF702-21A7-4E4F-A300-1E9386924545}" type="pres">
      <dgm:prSet presAssocID="{4F68A65F-CC61-4F87-B0D5-B144183C1FAE}" presName="parTx" presStyleLbl="alignNode1" presStyleIdx="2" presStyleCnt="3" custScaleY="82141">
        <dgm:presLayoutVars>
          <dgm:chMax val="0"/>
          <dgm:chPref val="0"/>
          <dgm:bulletEnabled val="1"/>
        </dgm:presLayoutVars>
      </dgm:prSet>
      <dgm:spPr/>
      <dgm:t>
        <a:bodyPr/>
        <a:lstStyle/>
        <a:p>
          <a:endParaRPr lang="zh-CN" altLang="en-US"/>
        </a:p>
      </dgm:t>
    </dgm:pt>
    <dgm:pt modelId="{C1770658-A470-4F41-AFB5-0ABFFD98D03F}" type="pres">
      <dgm:prSet presAssocID="{4F68A65F-CC61-4F87-B0D5-B144183C1FAE}" presName="desTx" presStyleLbl="alignAccFollowNode1" presStyleIdx="2" presStyleCnt="3">
        <dgm:presLayoutVars>
          <dgm:bulletEnabled val="1"/>
        </dgm:presLayoutVars>
      </dgm:prSet>
      <dgm:spPr/>
      <dgm:t>
        <a:bodyPr/>
        <a:lstStyle/>
        <a:p>
          <a:endParaRPr lang="zh-CN" altLang="en-US"/>
        </a:p>
      </dgm:t>
    </dgm:pt>
  </dgm:ptLst>
  <dgm:cxnLst>
    <dgm:cxn modelId="{9EB4299B-687D-45CB-8CB7-17AA2BE0D76E}" srcId="{1D5BADAA-0459-420B-BE43-B6371BA9CA5E}" destId="{4F68A65F-CC61-4F87-B0D5-B144183C1FAE}" srcOrd="2" destOrd="0" parTransId="{654031B1-2B4C-4FA5-BF10-1F4FB50A3E43}" sibTransId="{E157DCC1-FD41-46E3-9AA1-44FA35AF42E9}"/>
    <dgm:cxn modelId="{E46C1CFB-58D2-4868-A511-2A72EC8BE7B6}" type="presOf" srcId="{A930A849-DC8C-4E0B-B8EC-C2F1F881C0E8}" destId="{C1770658-A470-4F41-AFB5-0ABFFD98D03F}" srcOrd="0" destOrd="0" presId="urn:microsoft.com/office/officeart/2005/8/layout/hList1"/>
    <dgm:cxn modelId="{260558D4-B163-47B1-8848-6CF573D44DC6}" type="presOf" srcId="{1D5BADAA-0459-420B-BE43-B6371BA9CA5E}" destId="{A57A8304-FABC-497B-A25A-088286504724}" srcOrd="0" destOrd="0" presId="urn:microsoft.com/office/officeart/2005/8/layout/hList1"/>
    <dgm:cxn modelId="{8613034B-6E84-4CC1-8EC2-52F323231BCE}" type="presOf" srcId="{841749E8-D988-482E-8616-F6E6CEC057A7}" destId="{955F991D-B19A-4A44-B794-165DC36A699B}" srcOrd="0" destOrd="0" presId="urn:microsoft.com/office/officeart/2005/8/layout/hList1"/>
    <dgm:cxn modelId="{6D859CC8-572E-4ECC-B8BC-538C6389CFD4}" type="presOf" srcId="{E030D2FB-CB13-44C4-84F5-A9E6BC0D4247}" destId="{068D3DCC-F28C-44F9-B953-A6FB45523401}" srcOrd="0" destOrd="0" presId="urn:microsoft.com/office/officeart/2005/8/layout/hList1"/>
    <dgm:cxn modelId="{75A9C549-3A30-4E26-AA74-B8E915DCD07F}" srcId="{4F68A65F-CC61-4F87-B0D5-B144183C1FAE}" destId="{A930A849-DC8C-4E0B-B8EC-C2F1F881C0E8}" srcOrd="0" destOrd="0" parTransId="{BBD823A3-555A-4E8F-A4F6-2D0BE99C6EDB}" sibTransId="{60F67E72-96E8-493B-A3B7-AC8AE1F195F7}"/>
    <dgm:cxn modelId="{955CE2BC-7A5C-41B5-AC77-03D43F3CD253}" type="presOf" srcId="{4F68A65F-CC61-4F87-B0D5-B144183C1FAE}" destId="{479CF702-21A7-4E4F-A300-1E9386924545}" srcOrd="0" destOrd="0" presId="urn:microsoft.com/office/officeart/2005/8/layout/hList1"/>
    <dgm:cxn modelId="{A1F77A3C-3BE7-4B19-A9B1-E5AD0639A484}" srcId="{E030D2FB-CB13-44C4-84F5-A9E6BC0D4247}" destId="{2BE4A609-8692-437E-9808-06048E44C081}" srcOrd="0" destOrd="0" parTransId="{8726C6A8-C3F2-4672-8FC4-37D59481905B}" sibTransId="{659217A4-F341-4BBE-ABEF-90E7D4D41540}"/>
    <dgm:cxn modelId="{77DA71D1-B961-4D7B-BD94-41B4D17BF6D0}" srcId="{1D5BADAA-0459-420B-BE43-B6371BA9CA5E}" destId="{E030D2FB-CB13-44C4-84F5-A9E6BC0D4247}" srcOrd="0" destOrd="0" parTransId="{3D82DC57-D4B3-43E5-BA66-DFEA906FE503}" sibTransId="{399CC2DE-63DC-441B-B340-58A4099E22FB}"/>
    <dgm:cxn modelId="{5F45399D-B378-4CEE-9798-B249E78E6DA6}" type="presOf" srcId="{2BE4A609-8692-437E-9808-06048E44C081}" destId="{925BA667-B0A7-4256-8D9F-DB04CF5CF3F8}" srcOrd="0" destOrd="0" presId="urn:microsoft.com/office/officeart/2005/8/layout/hList1"/>
    <dgm:cxn modelId="{858E0920-303C-4568-94B4-4DC2E43C8ACF}" srcId="{841749E8-D988-482E-8616-F6E6CEC057A7}" destId="{C90A7093-BCE3-4A70-B9FC-B12178223340}" srcOrd="0" destOrd="0" parTransId="{F99FB5AC-F566-490E-AB3C-A418E2A1B154}" sibTransId="{D13CD3C0-D7E6-42F8-8B28-914D3BAA6C72}"/>
    <dgm:cxn modelId="{4172CF56-119E-431D-B2F8-D8C4F963943F}" type="presOf" srcId="{C90A7093-BCE3-4A70-B9FC-B12178223340}" destId="{5738F730-A27F-49DC-B60D-C89257894430}" srcOrd="0" destOrd="0" presId="urn:microsoft.com/office/officeart/2005/8/layout/hList1"/>
    <dgm:cxn modelId="{9DB48774-74EB-4CFA-B5CA-B7FB851DBB84}" srcId="{1D5BADAA-0459-420B-BE43-B6371BA9CA5E}" destId="{841749E8-D988-482E-8616-F6E6CEC057A7}" srcOrd="1" destOrd="0" parTransId="{1FF684CC-F92F-42AF-AD77-397FDBBFA71A}" sibTransId="{43517189-2825-45F2-A938-1DE418D7A8FA}"/>
    <dgm:cxn modelId="{91D38390-5197-46D3-8DEB-26A6B4B65834}" type="presParOf" srcId="{A57A8304-FABC-497B-A25A-088286504724}" destId="{EF1C7E23-E494-480D-9A68-CD653DDA292E}" srcOrd="0" destOrd="0" presId="urn:microsoft.com/office/officeart/2005/8/layout/hList1"/>
    <dgm:cxn modelId="{2F2C00CD-CB70-420F-92AA-4866E5D41407}" type="presParOf" srcId="{EF1C7E23-E494-480D-9A68-CD653DDA292E}" destId="{068D3DCC-F28C-44F9-B953-A6FB45523401}" srcOrd="0" destOrd="0" presId="urn:microsoft.com/office/officeart/2005/8/layout/hList1"/>
    <dgm:cxn modelId="{EE491631-D808-4073-A3BC-47E3598937DD}" type="presParOf" srcId="{EF1C7E23-E494-480D-9A68-CD653DDA292E}" destId="{925BA667-B0A7-4256-8D9F-DB04CF5CF3F8}" srcOrd="1" destOrd="0" presId="urn:microsoft.com/office/officeart/2005/8/layout/hList1"/>
    <dgm:cxn modelId="{2EF40A60-BC62-4945-A52B-0D8F6F5EE8B8}" type="presParOf" srcId="{A57A8304-FABC-497B-A25A-088286504724}" destId="{E784111A-EFFF-4A1E-BBEC-523150B77370}" srcOrd="1" destOrd="0" presId="urn:microsoft.com/office/officeart/2005/8/layout/hList1"/>
    <dgm:cxn modelId="{66AC5A03-3C9B-41D8-93C9-C3C2259E3534}" type="presParOf" srcId="{A57A8304-FABC-497B-A25A-088286504724}" destId="{43A8D623-C27C-4E4E-8EF1-DC0348354607}" srcOrd="2" destOrd="0" presId="urn:microsoft.com/office/officeart/2005/8/layout/hList1"/>
    <dgm:cxn modelId="{8C87260D-0AAC-4513-91D4-30884F8F7F0D}" type="presParOf" srcId="{43A8D623-C27C-4E4E-8EF1-DC0348354607}" destId="{955F991D-B19A-4A44-B794-165DC36A699B}" srcOrd="0" destOrd="0" presId="urn:microsoft.com/office/officeart/2005/8/layout/hList1"/>
    <dgm:cxn modelId="{73A93DF4-E4F5-4BC6-8703-A4C19B66F185}" type="presParOf" srcId="{43A8D623-C27C-4E4E-8EF1-DC0348354607}" destId="{5738F730-A27F-49DC-B60D-C89257894430}" srcOrd="1" destOrd="0" presId="urn:microsoft.com/office/officeart/2005/8/layout/hList1"/>
    <dgm:cxn modelId="{A8A196B9-0D8D-43A7-B6C0-0FCEDB800149}" type="presParOf" srcId="{A57A8304-FABC-497B-A25A-088286504724}" destId="{58BDB0D0-65DD-4BD6-BF44-97C57A8F7238}" srcOrd="3" destOrd="0" presId="urn:microsoft.com/office/officeart/2005/8/layout/hList1"/>
    <dgm:cxn modelId="{EB8B7E08-3E47-41CA-BE7B-955F645C06CF}" type="presParOf" srcId="{A57A8304-FABC-497B-A25A-088286504724}" destId="{DF1E7EAC-D6F6-4C7C-AC6F-AC7D177AD696}" srcOrd="4" destOrd="0" presId="urn:microsoft.com/office/officeart/2005/8/layout/hList1"/>
    <dgm:cxn modelId="{99442AD0-E83E-463E-8C8C-0DC0F1435FC9}" type="presParOf" srcId="{DF1E7EAC-D6F6-4C7C-AC6F-AC7D177AD696}" destId="{479CF702-21A7-4E4F-A300-1E9386924545}" srcOrd="0" destOrd="0" presId="urn:microsoft.com/office/officeart/2005/8/layout/hList1"/>
    <dgm:cxn modelId="{CEA6FCCC-C8D3-4295-AD87-1D6B2DB29C67}" type="presParOf" srcId="{DF1E7EAC-D6F6-4C7C-AC6F-AC7D177AD696}" destId="{C1770658-A470-4F41-AFB5-0ABFFD98D03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87344A-2694-45A7-9832-57B587004BAF}"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zh-CN" altLang="en-US"/>
        </a:p>
      </dgm:t>
    </dgm:pt>
    <dgm:pt modelId="{A323CB8F-9AEE-4A6E-942F-8EF65566F445}">
      <dgm:prSet/>
      <dgm:spPr/>
      <dgm:t>
        <a:bodyPr/>
        <a:lstStyle/>
        <a:p>
          <a:pPr rtl="0"/>
          <a:r>
            <a:rPr lang="zh-CN" altLang="en-US" b="1" dirty="0" smtClean="0">
              <a:latin typeface="+mj-ea"/>
              <a:ea typeface="+mj-ea"/>
            </a:rPr>
            <a:t>前面</a:t>
          </a:r>
          <a:endParaRPr lang="zh-CN" b="1" dirty="0">
            <a:latin typeface="+mj-ea"/>
            <a:ea typeface="+mj-ea"/>
          </a:endParaRPr>
        </a:p>
      </dgm:t>
    </dgm:pt>
    <dgm:pt modelId="{6426436B-1E36-4981-81A3-AF82DD38C0C7}" type="parTrans" cxnId="{69F596EC-5E50-4FC3-99BE-F7E4F131295A}">
      <dgm:prSet/>
      <dgm:spPr/>
      <dgm:t>
        <a:bodyPr/>
        <a:lstStyle/>
        <a:p>
          <a:endParaRPr lang="zh-CN" altLang="en-US" b="1">
            <a:latin typeface="+mj-ea"/>
            <a:ea typeface="+mj-ea"/>
          </a:endParaRPr>
        </a:p>
      </dgm:t>
    </dgm:pt>
    <dgm:pt modelId="{28B1FAF5-09CB-4A6B-9797-D14261589EE3}" type="sibTrans" cxnId="{69F596EC-5E50-4FC3-99BE-F7E4F131295A}">
      <dgm:prSet/>
      <dgm:spPr/>
      <dgm:t>
        <a:bodyPr/>
        <a:lstStyle/>
        <a:p>
          <a:endParaRPr lang="zh-CN" altLang="en-US" b="1">
            <a:latin typeface="+mj-ea"/>
            <a:ea typeface="+mj-ea"/>
          </a:endParaRPr>
        </a:p>
      </dgm:t>
    </dgm:pt>
    <dgm:pt modelId="{D27B26EF-6584-4AAF-AAE8-5EE60113AEFF}">
      <dgm:prSet/>
      <dgm:spPr/>
      <dgm:t>
        <a:bodyPr/>
        <a:lstStyle/>
        <a:p>
          <a:pPr rtl="0"/>
          <a:r>
            <a:rPr lang="zh-CN" altLang="en-US" b="1" dirty="0" smtClean="0">
              <a:latin typeface="+mj-ea"/>
              <a:ea typeface="+mj-ea"/>
            </a:rPr>
            <a:t>发现</a:t>
          </a:r>
          <a:endParaRPr lang="zh-CN" b="1" dirty="0">
            <a:latin typeface="+mj-ea"/>
            <a:ea typeface="+mj-ea"/>
          </a:endParaRPr>
        </a:p>
      </dgm:t>
    </dgm:pt>
    <dgm:pt modelId="{CE028366-65C0-4000-A2DD-E2546720DBC1}" type="parTrans" cxnId="{6EA7EE76-024A-4D2C-BADF-012905A5AA05}">
      <dgm:prSet/>
      <dgm:spPr/>
      <dgm:t>
        <a:bodyPr/>
        <a:lstStyle/>
        <a:p>
          <a:endParaRPr lang="zh-CN" altLang="en-US" b="1">
            <a:latin typeface="+mj-ea"/>
            <a:ea typeface="+mj-ea"/>
          </a:endParaRPr>
        </a:p>
      </dgm:t>
    </dgm:pt>
    <dgm:pt modelId="{17A427D5-387F-47D0-B56B-33220DEC0C6C}" type="sibTrans" cxnId="{6EA7EE76-024A-4D2C-BADF-012905A5AA05}">
      <dgm:prSet/>
      <dgm:spPr/>
      <dgm:t>
        <a:bodyPr/>
        <a:lstStyle/>
        <a:p>
          <a:endParaRPr lang="zh-CN" altLang="en-US" b="1">
            <a:latin typeface="+mj-ea"/>
            <a:ea typeface="+mj-ea"/>
          </a:endParaRPr>
        </a:p>
      </dgm:t>
    </dgm:pt>
    <dgm:pt modelId="{81A2A40A-D5E6-4E14-A2E5-D11E21BBE7C5}">
      <dgm:prSet custT="1"/>
      <dgm:spPr/>
      <dgm:t>
        <a:bodyPr/>
        <a:lstStyle/>
        <a:p>
          <a:pPr rtl="0"/>
          <a:r>
            <a:rPr lang="zh-CN" altLang="en-US" sz="2400" b="1" baseline="0" smtClean="0">
              <a:latin typeface="+mj-ea"/>
              <a:ea typeface="+mj-ea"/>
            </a:rPr>
            <a:t>在</a:t>
          </a:r>
          <a:r>
            <a:rPr lang="zh-CN" altLang="en-US" sz="2400" b="1" baseline="0" dirty="0" smtClean="0">
              <a:latin typeface="+mj-ea"/>
              <a:ea typeface="+mj-ea"/>
            </a:rPr>
            <a:t>前面的讨论中，基本出发点都是如何保证信息的无失真传输。</a:t>
          </a:r>
          <a:endParaRPr lang="zh-CN" altLang="en-US" sz="2400" b="1" dirty="0">
            <a:latin typeface="+mj-ea"/>
            <a:ea typeface="+mj-ea"/>
          </a:endParaRPr>
        </a:p>
      </dgm:t>
    </dgm:pt>
    <dgm:pt modelId="{03DDF50A-4004-468D-9F7B-A9D0FE3AF616}" type="parTrans" cxnId="{3147FE6C-EE51-41F9-BF1D-D8C84C7B3467}">
      <dgm:prSet/>
      <dgm:spPr/>
      <dgm:t>
        <a:bodyPr/>
        <a:lstStyle/>
        <a:p>
          <a:endParaRPr lang="zh-CN" altLang="en-US" b="1">
            <a:latin typeface="+mj-ea"/>
            <a:ea typeface="+mj-ea"/>
          </a:endParaRPr>
        </a:p>
      </dgm:t>
    </dgm:pt>
    <dgm:pt modelId="{1FAFB981-9DB1-474B-92B4-54593EC80C4C}" type="sibTrans" cxnId="{3147FE6C-EE51-41F9-BF1D-D8C84C7B3467}">
      <dgm:prSet/>
      <dgm:spPr/>
      <dgm:t>
        <a:bodyPr/>
        <a:lstStyle/>
        <a:p>
          <a:endParaRPr lang="zh-CN" altLang="en-US" b="1">
            <a:latin typeface="+mj-ea"/>
            <a:ea typeface="+mj-ea"/>
          </a:endParaRPr>
        </a:p>
      </dgm:t>
    </dgm:pt>
    <dgm:pt modelId="{C0709BAE-AD90-4231-B0C8-F1A46E4FEFCE}">
      <dgm:prSet custT="1"/>
      <dgm:spPr/>
      <dgm:t>
        <a:bodyPr/>
        <a:lstStyle/>
        <a:p>
          <a:pPr rtl="0"/>
          <a:r>
            <a:rPr lang="zh-CN" altLang="en-US" sz="2400" b="1" baseline="0" dirty="0" smtClean="0">
              <a:latin typeface="+mj-ea"/>
              <a:ea typeface="+mj-ea"/>
            </a:rPr>
            <a:t>但我们发现：许多实际应用，人们并不要求完全无失真地恢复消息，而是只要满足一定的条件，近似地恢复信源发出的消息就可以了。</a:t>
          </a:r>
          <a:endParaRPr lang="zh-CN" altLang="en-US" sz="2400" b="1" dirty="0">
            <a:latin typeface="+mj-ea"/>
            <a:ea typeface="+mj-ea"/>
          </a:endParaRPr>
        </a:p>
      </dgm:t>
    </dgm:pt>
    <dgm:pt modelId="{0AD02111-AF35-441D-B610-33E4045B0C27}" type="parTrans" cxnId="{0D1B9B9F-A9CE-4E49-889F-C398F19EFDB5}">
      <dgm:prSet/>
      <dgm:spPr/>
      <dgm:t>
        <a:bodyPr/>
        <a:lstStyle/>
        <a:p>
          <a:endParaRPr lang="zh-CN" altLang="en-US" b="1">
            <a:latin typeface="+mj-ea"/>
            <a:ea typeface="+mj-ea"/>
          </a:endParaRPr>
        </a:p>
      </dgm:t>
    </dgm:pt>
    <dgm:pt modelId="{02647CD9-7304-4896-B056-8183BCD2765E}" type="sibTrans" cxnId="{0D1B9B9F-A9CE-4E49-889F-C398F19EFDB5}">
      <dgm:prSet/>
      <dgm:spPr/>
      <dgm:t>
        <a:bodyPr/>
        <a:lstStyle/>
        <a:p>
          <a:endParaRPr lang="zh-CN" altLang="en-US" b="1">
            <a:latin typeface="+mj-ea"/>
            <a:ea typeface="+mj-ea"/>
          </a:endParaRPr>
        </a:p>
      </dgm:t>
    </dgm:pt>
    <dgm:pt modelId="{D1DC8A76-47F2-4EDA-8AB6-D702F716BAE4}">
      <dgm:prSet custT="1"/>
      <dgm:spPr/>
      <dgm:t>
        <a:bodyPr/>
        <a:lstStyle/>
        <a:p>
          <a:pPr rtl="0"/>
          <a:r>
            <a:rPr lang="zh-CN" altLang="en-US" sz="2400" b="1" dirty="0" smtClean="0">
              <a:latin typeface="+mj-ea"/>
              <a:ea typeface="+mj-ea"/>
            </a:rPr>
            <a:t>结论：实际应用要求在保证一定质量前提下在信宿近似地再现信源输出的信息，或者说在保真度准则下允许信源输出存在一定的失真。</a:t>
          </a:r>
          <a:endParaRPr lang="zh-CN" altLang="en-US" sz="2400" b="1" dirty="0">
            <a:latin typeface="+mj-ea"/>
            <a:ea typeface="+mj-ea"/>
          </a:endParaRPr>
        </a:p>
      </dgm:t>
    </dgm:pt>
    <dgm:pt modelId="{121821D3-3AEE-4F99-A5A4-5CB2289C91A9}" type="parTrans" cxnId="{DDC05738-4B34-4984-B75A-3728403A2392}">
      <dgm:prSet/>
      <dgm:spPr/>
      <dgm:t>
        <a:bodyPr/>
        <a:lstStyle/>
        <a:p>
          <a:endParaRPr lang="zh-CN" altLang="en-US" b="1">
            <a:latin typeface="+mj-ea"/>
            <a:ea typeface="+mj-ea"/>
          </a:endParaRPr>
        </a:p>
      </dgm:t>
    </dgm:pt>
    <dgm:pt modelId="{2FEEA5FA-AB8A-4495-89C6-41514AF7F02B}" type="sibTrans" cxnId="{DDC05738-4B34-4984-B75A-3728403A2392}">
      <dgm:prSet/>
      <dgm:spPr/>
      <dgm:t>
        <a:bodyPr/>
        <a:lstStyle/>
        <a:p>
          <a:endParaRPr lang="zh-CN" altLang="en-US" b="1">
            <a:latin typeface="+mj-ea"/>
            <a:ea typeface="+mj-ea"/>
          </a:endParaRPr>
        </a:p>
      </dgm:t>
    </dgm:pt>
    <dgm:pt modelId="{D11D7E30-CCD8-4DFB-88C7-319E7BCC6797}">
      <dgm:prSet/>
      <dgm:spPr/>
      <dgm:t>
        <a:bodyPr/>
        <a:lstStyle/>
        <a:p>
          <a:pPr rtl="0"/>
          <a:r>
            <a:rPr lang="zh-CN" altLang="en-US" b="1" dirty="0" smtClean="0">
              <a:latin typeface="+mj-ea"/>
              <a:ea typeface="+mj-ea"/>
            </a:rPr>
            <a:t>结论</a:t>
          </a:r>
          <a:endParaRPr lang="zh-CN" b="1" dirty="0">
            <a:latin typeface="+mj-ea"/>
            <a:ea typeface="+mj-ea"/>
          </a:endParaRPr>
        </a:p>
      </dgm:t>
    </dgm:pt>
    <dgm:pt modelId="{CFC82BFB-80F7-43CC-8C1A-D00F66C074E3}" type="parTrans" cxnId="{3922907C-5592-4776-8187-7A86E2CAF59C}">
      <dgm:prSet/>
      <dgm:spPr/>
      <dgm:t>
        <a:bodyPr/>
        <a:lstStyle/>
        <a:p>
          <a:endParaRPr lang="zh-CN" altLang="en-US" b="1">
            <a:latin typeface="+mj-ea"/>
            <a:ea typeface="+mj-ea"/>
          </a:endParaRPr>
        </a:p>
      </dgm:t>
    </dgm:pt>
    <dgm:pt modelId="{82C293CE-8070-4B71-92C2-58E7A4C6DC86}" type="sibTrans" cxnId="{3922907C-5592-4776-8187-7A86E2CAF59C}">
      <dgm:prSet/>
      <dgm:spPr/>
      <dgm:t>
        <a:bodyPr/>
        <a:lstStyle/>
        <a:p>
          <a:endParaRPr lang="zh-CN" altLang="en-US" b="1">
            <a:latin typeface="+mj-ea"/>
            <a:ea typeface="+mj-ea"/>
          </a:endParaRPr>
        </a:p>
      </dgm:t>
    </dgm:pt>
    <dgm:pt modelId="{9ED6BF69-EA0C-46CC-9BC9-380D4B33E553}" type="pres">
      <dgm:prSet presAssocID="{3D87344A-2694-45A7-9832-57B587004BAF}" presName="linearFlow" presStyleCnt="0">
        <dgm:presLayoutVars>
          <dgm:dir/>
          <dgm:animLvl val="lvl"/>
          <dgm:resizeHandles val="exact"/>
        </dgm:presLayoutVars>
      </dgm:prSet>
      <dgm:spPr/>
      <dgm:t>
        <a:bodyPr/>
        <a:lstStyle/>
        <a:p>
          <a:endParaRPr lang="zh-CN" altLang="en-US"/>
        </a:p>
      </dgm:t>
    </dgm:pt>
    <dgm:pt modelId="{B2D02CC4-8246-4780-B8F2-E47031CA8217}" type="pres">
      <dgm:prSet presAssocID="{A323CB8F-9AEE-4A6E-942F-8EF65566F445}" presName="composite" presStyleCnt="0"/>
      <dgm:spPr/>
    </dgm:pt>
    <dgm:pt modelId="{FB46AC59-6079-4C73-8BFE-280C5C24749E}" type="pres">
      <dgm:prSet presAssocID="{A323CB8F-9AEE-4A6E-942F-8EF65566F445}" presName="parentText" presStyleLbl="alignNode1" presStyleIdx="0" presStyleCnt="3">
        <dgm:presLayoutVars>
          <dgm:chMax val="1"/>
          <dgm:bulletEnabled val="1"/>
        </dgm:presLayoutVars>
      </dgm:prSet>
      <dgm:spPr/>
      <dgm:t>
        <a:bodyPr/>
        <a:lstStyle/>
        <a:p>
          <a:endParaRPr lang="zh-CN" altLang="en-US"/>
        </a:p>
      </dgm:t>
    </dgm:pt>
    <dgm:pt modelId="{14A37C22-AAD3-4F4B-92D2-5E985D25295A}" type="pres">
      <dgm:prSet presAssocID="{A323CB8F-9AEE-4A6E-942F-8EF65566F445}" presName="descendantText" presStyleLbl="alignAcc1" presStyleIdx="0" presStyleCnt="3">
        <dgm:presLayoutVars>
          <dgm:bulletEnabled val="1"/>
        </dgm:presLayoutVars>
      </dgm:prSet>
      <dgm:spPr/>
      <dgm:t>
        <a:bodyPr/>
        <a:lstStyle/>
        <a:p>
          <a:endParaRPr lang="zh-CN" altLang="en-US"/>
        </a:p>
      </dgm:t>
    </dgm:pt>
    <dgm:pt modelId="{4E145D41-9131-45DD-99AF-CD0C66ABB037}" type="pres">
      <dgm:prSet presAssocID="{28B1FAF5-09CB-4A6B-9797-D14261589EE3}" presName="sp" presStyleCnt="0"/>
      <dgm:spPr/>
    </dgm:pt>
    <dgm:pt modelId="{BDF25323-2231-49B7-B9E3-4439F55ECEAE}" type="pres">
      <dgm:prSet presAssocID="{D27B26EF-6584-4AAF-AAE8-5EE60113AEFF}" presName="composite" presStyleCnt="0"/>
      <dgm:spPr/>
    </dgm:pt>
    <dgm:pt modelId="{581BF2F6-CF09-442A-AE5A-8F6299FD9866}" type="pres">
      <dgm:prSet presAssocID="{D27B26EF-6584-4AAF-AAE8-5EE60113AEFF}" presName="parentText" presStyleLbl="alignNode1" presStyleIdx="1" presStyleCnt="3">
        <dgm:presLayoutVars>
          <dgm:chMax val="1"/>
          <dgm:bulletEnabled val="1"/>
        </dgm:presLayoutVars>
      </dgm:prSet>
      <dgm:spPr/>
      <dgm:t>
        <a:bodyPr/>
        <a:lstStyle/>
        <a:p>
          <a:endParaRPr lang="zh-CN" altLang="en-US"/>
        </a:p>
      </dgm:t>
    </dgm:pt>
    <dgm:pt modelId="{97999A1B-0DE8-4984-8EF2-FEFEFE3FDD7A}" type="pres">
      <dgm:prSet presAssocID="{D27B26EF-6584-4AAF-AAE8-5EE60113AEFF}" presName="descendantText" presStyleLbl="alignAcc1" presStyleIdx="1" presStyleCnt="3" custScaleY="119412">
        <dgm:presLayoutVars>
          <dgm:bulletEnabled val="1"/>
        </dgm:presLayoutVars>
      </dgm:prSet>
      <dgm:spPr/>
      <dgm:t>
        <a:bodyPr/>
        <a:lstStyle/>
        <a:p>
          <a:endParaRPr lang="zh-CN" altLang="en-US"/>
        </a:p>
      </dgm:t>
    </dgm:pt>
    <dgm:pt modelId="{E489D0D9-E296-436C-B92E-923F82E4CDAC}" type="pres">
      <dgm:prSet presAssocID="{17A427D5-387F-47D0-B56B-33220DEC0C6C}" presName="sp" presStyleCnt="0"/>
      <dgm:spPr/>
    </dgm:pt>
    <dgm:pt modelId="{B259A1B8-722C-4338-8CC9-9515102263B1}" type="pres">
      <dgm:prSet presAssocID="{D11D7E30-CCD8-4DFB-88C7-319E7BCC6797}" presName="composite" presStyleCnt="0"/>
      <dgm:spPr/>
    </dgm:pt>
    <dgm:pt modelId="{A60A06E4-0BD2-4372-B859-EB9C0DE06A3E}" type="pres">
      <dgm:prSet presAssocID="{D11D7E30-CCD8-4DFB-88C7-319E7BCC6797}" presName="parentText" presStyleLbl="alignNode1" presStyleIdx="2" presStyleCnt="3">
        <dgm:presLayoutVars>
          <dgm:chMax val="1"/>
          <dgm:bulletEnabled val="1"/>
        </dgm:presLayoutVars>
      </dgm:prSet>
      <dgm:spPr/>
      <dgm:t>
        <a:bodyPr/>
        <a:lstStyle/>
        <a:p>
          <a:endParaRPr lang="zh-CN" altLang="en-US"/>
        </a:p>
      </dgm:t>
    </dgm:pt>
    <dgm:pt modelId="{0A1C66EB-0E11-44B7-BBAD-316263CA12FF}" type="pres">
      <dgm:prSet presAssocID="{D11D7E30-CCD8-4DFB-88C7-319E7BCC6797}" presName="descendantText" presStyleLbl="alignAcc1" presStyleIdx="2" presStyleCnt="3" custScaleY="120595">
        <dgm:presLayoutVars>
          <dgm:bulletEnabled val="1"/>
        </dgm:presLayoutVars>
      </dgm:prSet>
      <dgm:spPr/>
      <dgm:t>
        <a:bodyPr/>
        <a:lstStyle/>
        <a:p>
          <a:endParaRPr lang="zh-CN" altLang="en-US"/>
        </a:p>
      </dgm:t>
    </dgm:pt>
  </dgm:ptLst>
  <dgm:cxnLst>
    <dgm:cxn modelId="{DDC05738-4B34-4984-B75A-3728403A2392}" srcId="{D11D7E30-CCD8-4DFB-88C7-319E7BCC6797}" destId="{D1DC8A76-47F2-4EDA-8AB6-D702F716BAE4}" srcOrd="0" destOrd="0" parTransId="{121821D3-3AEE-4F99-A5A4-5CB2289C91A9}" sibTransId="{2FEEA5FA-AB8A-4495-89C6-41514AF7F02B}"/>
    <dgm:cxn modelId="{6B00F5BE-3297-4591-8E08-83A4C1CCFBE7}" type="presOf" srcId="{D1DC8A76-47F2-4EDA-8AB6-D702F716BAE4}" destId="{0A1C66EB-0E11-44B7-BBAD-316263CA12FF}" srcOrd="0" destOrd="0" presId="urn:microsoft.com/office/officeart/2005/8/layout/chevron2"/>
    <dgm:cxn modelId="{3147FE6C-EE51-41F9-BF1D-D8C84C7B3467}" srcId="{A323CB8F-9AEE-4A6E-942F-8EF65566F445}" destId="{81A2A40A-D5E6-4E14-A2E5-D11E21BBE7C5}" srcOrd="0" destOrd="0" parTransId="{03DDF50A-4004-468D-9F7B-A9D0FE3AF616}" sibTransId="{1FAFB981-9DB1-474B-92B4-54593EC80C4C}"/>
    <dgm:cxn modelId="{22F34763-7E2A-4A26-94AD-E70155D04A09}" type="presOf" srcId="{D11D7E30-CCD8-4DFB-88C7-319E7BCC6797}" destId="{A60A06E4-0BD2-4372-B859-EB9C0DE06A3E}" srcOrd="0" destOrd="0" presId="urn:microsoft.com/office/officeart/2005/8/layout/chevron2"/>
    <dgm:cxn modelId="{88F9F7AA-63CF-4A80-8CBE-BE514E9A4B2F}" type="presOf" srcId="{C0709BAE-AD90-4231-B0C8-F1A46E4FEFCE}" destId="{97999A1B-0DE8-4984-8EF2-FEFEFE3FDD7A}" srcOrd="0" destOrd="0" presId="urn:microsoft.com/office/officeart/2005/8/layout/chevron2"/>
    <dgm:cxn modelId="{53EAAD37-B627-4115-A491-A7518E112E11}" type="presOf" srcId="{81A2A40A-D5E6-4E14-A2E5-D11E21BBE7C5}" destId="{14A37C22-AAD3-4F4B-92D2-5E985D25295A}" srcOrd="0" destOrd="0" presId="urn:microsoft.com/office/officeart/2005/8/layout/chevron2"/>
    <dgm:cxn modelId="{0D1B9B9F-A9CE-4E49-889F-C398F19EFDB5}" srcId="{D27B26EF-6584-4AAF-AAE8-5EE60113AEFF}" destId="{C0709BAE-AD90-4231-B0C8-F1A46E4FEFCE}" srcOrd="0" destOrd="0" parTransId="{0AD02111-AF35-441D-B610-33E4045B0C27}" sibTransId="{02647CD9-7304-4896-B056-8183BCD2765E}"/>
    <dgm:cxn modelId="{581064DF-EE09-442C-BC63-E8BC5832D974}" type="presOf" srcId="{D27B26EF-6584-4AAF-AAE8-5EE60113AEFF}" destId="{581BF2F6-CF09-442A-AE5A-8F6299FD9866}" srcOrd="0" destOrd="0" presId="urn:microsoft.com/office/officeart/2005/8/layout/chevron2"/>
    <dgm:cxn modelId="{3922907C-5592-4776-8187-7A86E2CAF59C}" srcId="{3D87344A-2694-45A7-9832-57B587004BAF}" destId="{D11D7E30-CCD8-4DFB-88C7-319E7BCC6797}" srcOrd="2" destOrd="0" parTransId="{CFC82BFB-80F7-43CC-8C1A-D00F66C074E3}" sibTransId="{82C293CE-8070-4B71-92C2-58E7A4C6DC86}"/>
    <dgm:cxn modelId="{6EA7EE76-024A-4D2C-BADF-012905A5AA05}" srcId="{3D87344A-2694-45A7-9832-57B587004BAF}" destId="{D27B26EF-6584-4AAF-AAE8-5EE60113AEFF}" srcOrd="1" destOrd="0" parTransId="{CE028366-65C0-4000-A2DD-E2546720DBC1}" sibTransId="{17A427D5-387F-47D0-B56B-33220DEC0C6C}"/>
    <dgm:cxn modelId="{69F596EC-5E50-4FC3-99BE-F7E4F131295A}" srcId="{3D87344A-2694-45A7-9832-57B587004BAF}" destId="{A323CB8F-9AEE-4A6E-942F-8EF65566F445}" srcOrd="0" destOrd="0" parTransId="{6426436B-1E36-4981-81A3-AF82DD38C0C7}" sibTransId="{28B1FAF5-09CB-4A6B-9797-D14261589EE3}"/>
    <dgm:cxn modelId="{5C599D2B-8004-4DAD-9512-38A466D7EEE9}" type="presOf" srcId="{A323CB8F-9AEE-4A6E-942F-8EF65566F445}" destId="{FB46AC59-6079-4C73-8BFE-280C5C24749E}" srcOrd="0" destOrd="0" presId="urn:microsoft.com/office/officeart/2005/8/layout/chevron2"/>
    <dgm:cxn modelId="{5B21A9C6-7B0E-484A-97B4-106E8BD4DD4A}" type="presOf" srcId="{3D87344A-2694-45A7-9832-57B587004BAF}" destId="{9ED6BF69-EA0C-46CC-9BC9-380D4B33E553}" srcOrd="0" destOrd="0" presId="urn:microsoft.com/office/officeart/2005/8/layout/chevron2"/>
    <dgm:cxn modelId="{E2068D56-AA73-4D03-A232-7F4C6390BB80}" type="presParOf" srcId="{9ED6BF69-EA0C-46CC-9BC9-380D4B33E553}" destId="{B2D02CC4-8246-4780-B8F2-E47031CA8217}" srcOrd="0" destOrd="0" presId="urn:microsoft.com/office/officeart/2005/8/layout/chevron2"/>
    <dgm:cxn modelId="{2578C793-64F6-4B8E-9DB3-D68954F3D1A5}" type="presParOf" srcId="{B2D02CC4-8246-4780-B8F2-E47031CA8217}" destId="{FB46AC59-6079-4C73-8BFE-280C5C24749E}" srcOrd="0" destOrd="0" presId="urn:microsoft.com/office/officeart/2005/8/layout/chevron2"/>
    <dgm:cxn modelId="{A8FA572E-D174-4E56-8839-35A661CC4B7A}" type="presParOf" srcId="{B2D02CC4-8246-4780-B8F2-E47031CA8217}" destId="{14A37C22-AAD3-4F4B-92D2-5E985D25295A}" srcOrd="1" destOrd="0" presId="urn:microsoft.com/office/officeart/2005/8/layout/chevron2"/>
    <dgm:cxn modelId="{89D686A4-54CC-4523-8FA2-763F186A67D9}" type="presParOf" srcId="{9ED6BF69-EA0C-46CC-9BC9-380D4B33E553}" destId="{4E145D41-9131-45DD-99AF-CD0C66ABB037}" srcOrd="1" destOrd="0" presId="urn:microsoft.com/office/officeart/2005/8/layout/chevron2"/>
    <dgm:cxn modelId="{2051367F-F1EB-495E-8C5A-176C0C97084B}" type="presParOf" srcId="{9ED6BF69-EA0C-46CC-9BC9-380D4B33E553}" destId="{BDF25323-2231-49B7-B9E3-4439F55ECEAE}" srcOrd="2" destOrd="0" presId="urn:microsoft.com/office/officeart/2005/8/layout/chevron2"/>
    <dgm:cxn modelId="{48A5E0BF-0EA5-4241-9359-B6CCDC01E4E4}" type="presParOf" srcId="{BDF25323-2231-49B7-B9E3-4439F55ECEAE}" destId="{581BF2F6-CF09-442A-AE5A-8F6299FD9866}" srcOrd="0" destOrd="0" presId="urn:microsoft.com/office/officeart/2005/8/layout/chevron2"/>
    <dgm:cxn modelId="{ADDF0836-852C-4AD7-A6ED-CB68EE6B6812}" type="presParOf" srcId="{BDF25323-2231-49B7-B9E3-4439F55ECEAE}" destId="{97999A1B-0DE8-4984-8EF2-FEFEFE3FDD7A}" srcOrd="1" destOrd="0" presId="urn:microsoft.com/office/officeart/2005/8/layout/chevron2"/>
    <dgm:cxn modelId="{1917AFDB-B942-4D48-BF4D-2DEF4A1FAA1E}" type="presParOf" srcId="{9ED6BF69-EA0C-46CC-9BC9-380D4B33E553}" destId="{E489D0D9-E296-436C-B92E-923F82E4CDAC}" srcOrd="3" destOrd="0" presId="urn:microsoft.com/office/officeart/2005/8/layout/chevron2"/>
    <dgm:cxn modelId="{3FC65A1E-9120-4831-9B27-5633EDE96C5B}" type="presParOf" srcId="{9ED6BF69-EA0C-46CC-9BC9-380D4B33E553}" destId="{B259A1B8-722C-4338-8CC9-9515102263B1}" srcOrd="4" destOrd="0" presId="urn:microsoft.com/office/officeart/2005/8/layout/chevron2"/>
    <dgm:cxn modelId="{AE70A469-5220-4C8F-9A33-FA2CFD222F41}" type="presParOf" srcId="{B259A1B8-722C-4338-8CC9-9515102263B1}" destId="{A60A06E4-0BD2-4372-B859-EB9C0DE06A3E}" srcOrd="0" destOrd="0" presId="urn:microsoft.com/office/officeart/2005/8/layout/chevron2"/>
    <dgm:cxn modelId="{CF464E36-0D6F-489B-ADB6-1730859044BF}" type="presParOf" srcId="{B259A1B8-722C-4338-8CC9-9515102263B1}" destId="{0A1C66EB-0E11-44B7-BBAD-316263CA12F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E00DDE-405F-4EAC-821E-8D6BBE54E11A}" type="doc">
      <dgm:prSet loTypeId="urn:microsoft.com/office/officeart/2005/8/layout/default#1" loCatId="list" qsTypeId="urn:microsoft.com/office/officeart/2005/8/quickstyle/simple3" qsCatId="simple" csTypeId="urn:microsoft.com/office/officeart/2005/8/colors/colorful1#2" csCatId="colorful"/>
      <dgm:spPr/>
      <dgm:t>
        <a:bodyPr/>
        <a:lstStyle/>
        <a:p>
          <a:endParaRPr lang="zh-CN" altLang="en-US"/>
        </a:p>
      </dgm:t>
    </dgm:pt>
    <dgm:pt modelId="{AECF4765-A31C-48EE-89FC-6ABAAF9903AC}">
      <dgm:prSet custT="1"/>
      <dgm:spPr/>
      <dgm:t>
        <a:bodyPr/>
        <a:lstStyle/>
        <a:p>
          <a:pPr rtl="0"/>
          <a:r>
            <a:rPr lang="zh-CN" sz="2400" b="1" dirty="0" smtClean="0">
              <a:latin typeface="+mj-ea"/>
              <a:ea typeface="+mj-ea"/>
            </a:rPr>
            <a:t>什么是允许的失真？</a:t>
          </a:r>
          <a:endParaRPr lang="en-US" sz="2400" b="1" dirty="0">
            <a:latin typeface="+mj-ea"/>
            <a:ea typeface="+mj-ea"/>
          </a:endParaRPr>
        </a:p>
      </dgm:t>
    </dgm:pt>
    <dgm:pt modelId="{AAD1C6C1-D491-44D4-AD28-79F7366A7410}" type="parTrans" cxnId="{FC0B5872-F2C2-4CA6-9AD6-05697DCF63A6}">
      <dgm:prSet/>
      <dgm:spPr/>
      <dgm:t>
        <a:bodyPr/>
        <a:lstStyle/>
        <a:p>
          <a:endParaRPr lang="zh-CN" altLang="en-US" sz="4000" b="1">
            <a:latin typeface="+mj-ea"/>
            <a:ea typeface="+mj-ea"/>
          </a:endParaRPr>
        </a:p>
      </dgm:t>
    </dgm:pt>
    <dgm:pt modelId="{78D1658E-E8C9-447C-ADE5-196FC3844047}" type="sibTrans" cxnId="{FC0B5872-F2C2-4CA6-9AD6-05697DCF63A6}">
      <dgm:prSet/>
      <dgm:spPr/>
      <dgm:t>
        <a:bodyPr/>
        <a:lstStyle/>
        <a:p>
          <a:endParaRPr lang="zh-CN" altLang="en-US" sz="4000" b="1">
            <a:latin typeface="+mj-ea"/>
            <a:ea typeface="+mj-ea"/>
          </a:endParaRPr>
        </a:p>
      </dgm:t>
    </dgm:pt>
    <dgm:pt modelId="{E1EA35D8-6D75-4F59-A7C8-116840BBE2F5}">
      <dgm:prSet custT="1"/>
      <dgm:spPr/>
      <dgm:t>
        <a:bodyPr/>
        <a:lstStyle/>
        <a:p>
          <a:pPr rtl="0"/>
          <a:r>
            <a:rPr lang="zh-CN" sz="2400" b="1" dirty="0" smtClean="0">
              <a:latin typeface="+mj-ea"/>
              <a:ea typeface="+mj-ea"/>
            </a:rPr>
            <a:t>如何对失真进行描述？？</a:t>
          </a:r>
          <a:endParaRPr lang="en-US" sz="2400" b="1" dirty="0">
            <a:latin typeface="+mj-ea"/>
            <a:ea typeface="+mj-ea"/>
          </a:endParaRPr>
        </a:p>
      </dgm:t>
    </dgm:pt>
    <dgm:pt modelId="{EA1ECF9B-B69E-4B75-A158-9F89DE95F2DD}" type="parTrans" cxnId="{564FBA38-52E2-48DF-9C99-7478098EDD58}">
      <dgm:prSet/>
      <dgm:spPr/>
      <dgm:t>
        <a:bodyPr/>
        <a:lstStyle/>
        <a:p>
          <a:endParaRPr lang="zh-CN" altLang="en-US" sz="4000" b="1">
            <a:latin typeface="+mj-ea"/>
            <a:ea typeface="+mj-ea"/>
          </a:endParaRPr>
        </a:p>
      </dgm:t>
    </dgm:pt>
    <dgm:pt modelId="{86AEF549-ED25-4A31-A9D7-5947E6A3515C}" type="sibTrans" cxnId="{564FBA38-52E2-48DF-9C99-7478098EDD58}">
      <dgm:prSet/>
      <dgm:spPr/>
      <dgm:t>
        <a:bodyPr/>
        <a:lstStyle/>
        <a:p>
          <a:endParaRPr lang="zh-CN" altLang="en-US" sz="4000" b="1">
            <a:latin typeface="+mj-ea"/>
            <a:ea typeface="+mj-ea"/>
          </a:endParaRPr>
        </a:p>
      </dgm:t>
    </dgm:pt>
    <dgm:pt modelId="{37AD49F3-8F52-430E-A557-9318FB92BAEF}">
      <dgm:prSet custT="1"/>
      <dgm:spPr/>
      <dgm:t>
        <a:bodyPr/>
        <a:lstStyle/>
        <a:p>
          <a:pPr rtl="0"/>
          <a:r>
            <a:rPr lang="zh-CN" altLang="en-US" sz="2400" b="1" dirty="0" smtClean="0">
              <a:latin typeface="+mj-ea"/>
              <a:ea typeface="+mj-ea"/>
            </a:rPr>
            <a:t>信源输出信息率被压缩的最大程度是多少？</a:t>
          </a:r>
          <a:endParaRPr lang="zh-CN" altLang="en-US" sz="2400" b="1" dirty="0">
            <a:latin typeface="+mj-ea"/>
            <a:ea typeface="+mj-ea"/>
          </a:endParaRPr>
        </a:p>
      </dgm:t>
    </dgm:pt>
    <dgm:pt modelId="{1068262A-A599-43AC-BB76-836D925B9981}" type="parTrans" cxnId="{B3E4B82E-4140-445C-9D73-C1C0A0997AD4}">
      <dgm:prSet/>
      <dgm:spPr/>
      <dgm:t>
        <a:bodyPr/>
        <a:lstStyle/>
        <a:p>
          <a:endParaRPr lang="zh-CN" altLang="en-US" sz="4000" b="1">
            <a:latin typeface="+mj-ea"/>
            <a:ea typeface="+mj-ea"/>
          </a:endParaRPr>
        </a:p>
      </dgm:t>
    </dgm:pt>
    <dgm:pt modelId="{B8423A28-8F17-48C2-AFD7-87ECD3861314}" type="sibTrans" cxnId="{B3E4B82E-4140-445C-9D73-C1C0A0997AD4}">
      <dgm:prSet/>
      <dgm:spPr/>
      <dgm:t>
        <a:bodyPr/>
        <a:lstStyle/>
        <a:p>
          <a:endParaRPr lang="zh-CN" altLang="en-US" sz="4000" b="1">
            <a:latin typeface="+mj-ea"/>
            <a:ea typeface="+mj-ea"/>
          </a:endParaRPr>
        </a:p>
      </dgm:t>
    </dgm:pt>
    <dgm:pt modelId="{EF7A506E-5A72-4FF8-B85C-F2F6D2E11231}" type="pres">
      <dgm:prSet presAssocID="{A6E00DDE-405F-4EAC-821E-8D6BBE54E11A}" presName="diagram" presStyleCnt="0">
        <dgm:presLayoutVars>
          <dgm:dir/>
          <dgm:resizeHandles val="exact"/>
        </dgm:presLayoutVars>
      </dgm:prSet>
      <dgm:spPr/>
      <dgm:t>
        <a:bodyPr/>
        <a:lstStyle/>
        <a:p>
          <a:endParaRPr lang="zh-CN" altLang="en-US"/>
        </a:p>
      </dgm:t>
    </dgm:pt>
    <dgm:pt modelId="{6D4698AD-8A6A-4CB9-9C57-3B7EBD20FF76}" type="pres">
      <dgm:prSet presAssocID="{AECF4765-A31C-48EE-89FC-6ABAAF9903AC}" presName="node" presStyleLbl="node1" presStyleIdx="0" presStyleCnt="3">
        <dgm:presLayoutVars>
          <dgm:bulletEnabled val="1"/>
        </dgm:presLayoutVars>
      </dgm:prSet>
      <dgm:spPr/>
      <dgm:t>
        <a:bodyPr/>
        <a:lstStyle/>
        <a:p>
          <a:endParaRPr lang="zh-CN" altLang="en-US"/>
        </a:p>
      </dgm:t>
    </dgm:pt>
    <dgm:pt modelId="{8778218A-7AC2-4217-9048-937FCEF7BF08}" type="pres">
      <dgm:prSet presAssocID="{78D1658E-E8C9-447C-ADE5-196FC3844047}" presName="sibTrans" presStyleCnt="0"/>
      <dgm:spPr/>
    </dgm:pt>
    <dgm:pt modelId="{651D72E6-1894-46EC-A82B-2301A56E49F1}" type="pres">
      <dgm:prSet presAssocID="{E1EA35D8-6D75-4F59-A7C8-116840BBE2F5}" presName="node" presStyleLbl="node1" presStyleIdx="1" presStyleCnt="3">
        <dgm:presLayoutVars>
          <dgm:bulletEnabled val="1"/>
        </dgm:presLayoutVars>
      </dgm:prSet>
      <dgm:spPr/>
      <dgm:t>
        <a:bodyPr/>
        <a:lstStyle/>
        <a:p>
          <a:endParaRPr lang="zh-CN" altLang="en-US"/>
        </a:p>
      </dgm:t>
    </dgm:pt>
    <dgm:pt modelId="{6EA8E42A-F49F-43BE-94E4-0241DBAF1FF5}" type="pres">
      <dgm:prSet presAssocID="{86AEF549-ED25-4A31-A9D7-5947E6A3515C}" presName="sibTrans" presStyleCnt="0"/>
      <dgm:spPr/>
    </dgm:pt>
    <dgm:pt modelId="{3FA0E9E0-32B1-4994-8F84-7DE59A7243CA}" type="pres">
      <dgm:prSet presAssocID="{37AD49F3-8F52-430E-A557-9318FB92BAEF}" presName="node" presStyleLbl="node1" presStyleIdx="2" presStyleCnt="3">
        <dgm:presLayoutVars>
          <dgm:bulletEnabled val="1"/>
        </dgm:presLayoutVars>
      </dgm:prSet>
      <dgm:spPr/>
      <dgm:t>
        <a:bodyPr/>
        <a:lstStyle/>
        <a:p>
          <a:endParaRPr lang="zh-CN" altLang="en-US"/>
        </a:p>
      </dgm:t>
    </dgm:pt>
  </dgm:ptLst>
  <dgm:cxnLst>
    <dgm:cxn modelId="{FC0B5872-F2C2-4CA6-9AD6-05697DCF63A6}" srcId="{A6E00DDE-405F-4EAC-821E-8D6BBE54E11A}" destId="{AECF4765-A31C-48EE-89FC-6ABAAF9903AC}" srcOrd="0" destOrd="0" parTransId="{AAD1C6C1-D491-44D4-AD28-79F7366A7410}" sibTransId="{78D1658E-E8C9-447C-ADE5-196FC3844047}"/>
    <dgm:cxn modelId="{69ADBBCA-A08D-45CE-A1CD-00200C1F2FB3}" type="presOf" srcId="{E1EA35D8-6D75-4F59-A7C8-116840BBE2F5}" destId="{651D72E6-1894-46EC-A82B-2301A56E49F1}" srcOrd="0" destOrd="0" presId="urn:microsoft.com/office/officeart/2005/8/layout/default#1"/>
    <dgm:cxn modelId="{564FBA38-52E2-48DF-9C99-7478098EDD58}" srcId="{A6E00DDE-405F-4EAC-821E-8D6BBE54E11A}" destId="{E1EA35D8-6D75-4F59-A7C8-116840BBE2F5}" srcOrd="1" destOrd="0" parTransId="{EA1ECF9B-B69E-4B75-A158-9F89DE95F2DD}" sibTransId="{86AEF549-ED25-4A31-A9D7-5947E6A3515C}"/>
    <dgm:cxn modelId="{7C25CD25-6015-4456-AD98-35BB8AE2F060}" type="presOf" srcId="{AECF4765-A31C-48EE-89FC-6ABAAF9903AC}" destId="{6D4698AD-8A6A-4CB9-9C57-3B7EBD20FF76}" srcOrd="0" destOrd="0" presId="urn:microsoft.com/office/officeart/2005/8/layout/default#1"/>
    <dgm:cxn modelId="{84B3434D-8CD0-4AC4-994D-1F662B8340CB}" type="presOf" srcId="{37AD49F3-8F52-430E-A557-9318FB92BAEF}" destId="{3FA0E9E0-32B1-4994-8F84-7DE59A7243CA}" srcOrd="0" destOrd="0" presId="urn:microsoft.com/office/officeart/2005/8/layout/default#1"/>
    <dgm:cxn modelId="{B3A36041-A6FC-4B41-A1D5-CD40C103588F}" type="presOf" srcId="{A6E00DDE-405F-4EAC-821E-8D6BBE54E11A}" destId="{EF7A506E-5A72-4FF8-B85C-F2F6D2E11231}" srcOrd="0" destOrd="0" presId="urn:microsoft.com/office/officeart/2005/8/layout/default#1"/>
    <dgm:cxn modelId="{B3E4B82E-4140-445C-9D73-C1C0A0997AD4}" srcId="{A6E00DDE-405F-4EAC-821E-8D6BBE54E11A}" destId="{37AD49F3-8F52-430E-A557-9318FB92BAEF}" srcOrd="2" destOrd="0" parTransId="{1068262A-A599-43AC-BB76-836D925B9981}" sibTransId="{B8423A28-8F17-48C2-AFD7-87ECD3861314}"/>
    <dgm:cxn modelId="{8615403D-DAAE-436C-B6B6-9E71BC15EC5B}" type="presParOf" srcId="{EF7A506E-5A72-4FF8-B85C-F2F6D2E11231}" destId="{6D4698AD-8A6A-4CB9-9C57-3B7EBD20FF76}" srcOrd="0" destOrd="0" presId="urn:microsoft.com/office/officeart/2005/8/layout/default#1"/>
    <dgm:cxn modelId="{04DAF3B5-84E2-48D1-AB50-D081B7DF47FB}" type="presParOf" srcId="{EF7A506E-5A72-4FF8-B85C-F2F6D2E11231}" destId="{8778218A-7AC2-4217-9048-937FCEF7BF08}" srcOrd="1" destOrd="0" presId="urn:microsoft.com/office/officeart/2005/8/layout/default#1"/>
    <dgm:cxn modelId="{9AC74BE7-98EE-4893-A13D-E775E03AAA2F}" type="presParOf" srcId="{EF7A506E-5A72-4FF8-B85C-F2F6D2E11231}" destId="{651D72E6-1894-46EC-A82B-2301A56E49F1}" srcOrd="2" destOrd="0" presId="urn:microsoft.com/office/officeart/2005/8/layout/default#1"/>
    <dgm:cxn modelId="{4B0EE0AE-6181-4417-AD9F-6F0E9D67B15E}" type="presParOf" srcId="{EF7A506E-5A72-4FF8-B85C-F2F6D2E11231}" destId="{6EA8E42A-F49F-43BE-94E4-0241DBAF1FF5}" srcOrd="3" destOrd="0" presId="urn:microsoft.com/office/officeart/2005/8/layout/default#1"/>
    <dgm:cxn modelId="{03BFB73F-3A67-456C-848A-7983F9F70F11}" type="presParOf" srcId="{EF7A506E-5A72-4FF8-B85C-F2F6D2E11231}" destId="{3FA0E9E0-32B1-4994-8F84-7DE59A7243CA}" srcOrd="4"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2C9A88-67F6-47F2-8339-A8EAD7490760}" type="doc">
      <dgm:prSet loTypeId="urn:microsoft.com/office/officeart/2005/8/layout/default#1" loCatId="list" qsTypeId="urn:microsoft.com/office/officeart/2005/8/quickstyle/simple3" qsCatId="simple" csTypeId="urn:microsoft.com/office/officeart/2005/8/colors/colorful1#2" csCatId="colorful" phldr="1"/>
      <dgm:spPr/>
      <dgm:t>
        <a:bodyPr/>
        <a:lstStyle/>
        <a:p>
          <a:endParaRPr lang="zh-CN" altLang="en-US"/>
        </a:p>
      </dgm:t>
    </dgm:pt>
    <dgm:pt modelId="{1B279BB0-941D-48A8-B511-E76B3C8E306F}">
      <dgm:prSet custT="1"/>
      <dgm:spPr/>
      <dgm:t>
        <a:bodyPr/>
        <a:lstStyle/>
        <a:p>
          <a:pPr rtl="0"/>
          <a:r>
            <a:rPr lang="en-US" sz="2400" b="1" baseline="0" dirty="0" smtClean="0">
              <a:latin typeface="+mj-ea"/>
              <a:ea typeface="+mj-ea"/>
            </a:rPr>
            <a:t>1.  </a:t>
          </a:r>
          <a:r>
            <a:rPr lang="zh-CN" sz="2400" b="1" baseline="0" dirty="0" smtClean="0">
              <a:latin typeface="+mj-ea"/>
              <a:ea typeface="+mj-ea"/>
            </a:rPr>
            <a:t>对于给定的信源（即给定信源熵 </a:t>
          </a:r>
          <a:r>
            <a:rPr lang="en-US" sz="2400" b="1" baseline="0" dirty="0" smtClean="0">
              <a:latin typeface="+mj-ea"/>
              <a:ea typeface="+mj-ea"/>
            </a:rPr>
            <a:t>H(X)</a:t>
          </a:r>
          <a:r>
            <a:rPr lang="zh-CN" sz="2400" b="1" baseline="0" dirty="0" smtClean="0">
              <a:latin typeface="+mj-ea"/>
              <a:ea typeface="+mj-ea"/>
            </a:rPr>
            <a:t>），在允许的失真条件下，信源熵所能压缩的极限（即信息率失真函数 </a:t>
          </a:r>
          <a:r>
            <a:rPr lang="en-US" sz="2400" b="1" baseline="0" dirty="0" smtClean="0">
              <a:latin typeface="+mj-ea"/>
              <a:ea typeface="+mj-ea"/>
            </a:rPr>
            <a:t>R(D)</a:t>
          </a:r>
          <a:r>
            <a:rPr lang="zh-CN" sz="2400" b="1" baseline="0" dirty="0" smtClean="0">
              <a:latin typeface="+mj-ea"/>
              <a:ea typeface="+mj-ea"/>
            </a:rPr>
            <a:t>）理论值是多少？</a:t>
          </a:r>
          <a:endParaRPr lang="zh-CN" sz="2400" b="1" dirty="0">
            <a:latin typeface="+mj-ea"/>
            <a:ea typeface="+mj-ea"/>
          </a:endParaRPr>
        </a:p>
      </dgm:t>
    </dgm:pt>
    <dgm:pt modelId="{B7CD0126-3567-4B2C-B5E3-861592969EF6}" type="parTrans" cxnId="{34D5AEF3-7141-4015-B117-5F5890A487A5}">
      <dgm:prSet/>
      <dgm:spPr/>
      <dgm:t>
        <a:bodyPr/>
        <a:lstStyle/>
        <a:p>
          <a:endParaRPr lang="zh-CN" altLang="en-US" sz="2400" b="1">
            <a:solidFill>
              <a:schemeClr val="tx1"/>
            </a:solidFill>
            <a:latin typeface="+mj-ea"/>
            <a:ea typeface="+mj-ea"/>
          </a:endParaRPr>
        </a:p>
      </dgm:t>
    </dgm:pt>
    <dgm:pt modelId="{B0F1E9A0-05B8-43DF-B0E6-72F184C7CFB5}" type="sibTrans" cxnId="{34D5AEF3-7141-4015-B117-5F5890A487A5}">
      <dgm:prSet/>
      <dgm:spPr/>
      <dgm:t>
        <a:bodyPr/>
        <a:lstStyle/>
        <a:p>
          <a:endParaRPr lang="zh-CN" altLang="en-US" sz="2400" b="1">
            <a:solidFill>
              <a:schemeClr val="tx1"/>
            </a:solidFill>
            <a:latin typeface="+mj-ea"/>
            <a:ea typeface="+mj-ea"/>
          </a:endParaRPr>
        </a:p>
      </dgm:t>
    </dgm:pt>
    <dgm:pt modelId="{E09EB74F-5D70-4A34-9175-B1FEECE44548}">
      <dgm:prSet custT="1"/>
      <dgm:spPr/>
      <dgm:t>
        <a:bodyPr/>
        <a:lstStyle/>
        <a:p>
          <a:pPr rtl="0"/>
          <a:r>
            <a:rPr lang="en-US" sz="2400" b="1" baseline="0" dirty="0" smtClean="0">
              <a:latin typeface="+mj-ea"/>
              <a:ea typeface="+mj-ea"/>
            </a:rPr>
            <a:t>2. </a:t>
          </a:r>
          <a:r>
            <a:rPr lang="zh-CN" sz="2400" b="1" baseline="0" dirty="0" smtClean="0">
              <a:latin typeface="+mj-ea"/>
              <a:ea typeface="+mj-ea"/>
            </a:rPr>
            <a:t>信息率失真理论是研究信源熵的压缩问题，采用研究信道的方法，即在数学上将信源熵压缩看成通过一个信道，寻找在保真度准则下的最小的平均互信息。</a:t>
          </a:r>
          <a:endParaRPr lang="zh-CN" sz="2400" b="1" dirty="0">
            <a:latin typeface="+mj-ea"/>
            <a:ea typeface="+mj-ea"/>
          </a:endParaRPr>
        </a:p>
      </dgm:t>
    </dgm:pt>
    <dgm:pt modelId="{11F6836E-E3E3-4F5B-9199-4B9897AFBB50}" type="parTrans" cxnId="{96F92CD7-7DBE-48CF-9396-CDF62A7885AA}">
      <dgm:prSet/>
      <dgm:spPr/>
      <dgm:t>
        <a:bodyPr/>
        <a:lstStyle/>
        <a:p>
          <a:endParaRPr lang="zh-CN" altLang="en-US" sz="2400" b="1">
            <a:solidFill>
              <a:schemeClr val="tx1"/>
            </a:solidFill>
            <a:latin typeface="+mj-ea"/>
            <a:ea typeface="+mj-ea"/>
          </a:endParaRPr>
        </a:p>
      </dgm:t>
    </dgm:pt>
    <dgm:pt modelId="{EC5F364A-CCCC-42AD-84F1-134F9FB23DB8}" type="sibTrans" cxnId="{96F92CD7-7DBE-48CF-9396-CDF62A7885AA}">
      <dgm:prSet/>
      <dgm:spPr/>
      <dgm:t>
        <a:bodyPr/>
        <a:lstStyle/>
        <a:p>
          <a:endParaRPr lang="zh-CN" altLang="en-US" sz="2400" b="1">
            <a:solidFill>
              <a:schemeClr val="tx1"/>
            </a:solidFill>
            <a:latin typeface="+mj-ea"/>
            <a:ea typeface="+mj-ea"/>
          </a:endParaRPr>
        </a:p>
      </dgm:t>
    </dgm:pt>
    <dgm:pt modelId="{6B5830E6-5934-45C6-AE09-DB42C45BA8F4}">
      <dgm:prSet custT="1"/>
      <dgm:spPr/>
      <dgm:t>
        <a:bodyPr/>
        <a:lstStyle/>
        <a:p>
          <a:pPr rtl="0"/>
          <a:r>
            <a:rPr lang="en-US" sz="2400" b="1" baseline="0" dirty="0" smtClean="0">
              <a:latin typeface="+mj-ea"/>
              <a:ea typeface="+mj-ea"/>
            </a:rPr>
            <a:t>3. </a:t>
          </a:r>
          <a:r>
            <a:rPr lang="zh-CN" sz="2400" b="1" baseline="0" dirty="0" smtClean="0">
              <a:latin typeface="+mj-ea"/>
              <a:ea typeface="+mj-ea"/>
            </a:rPr>
            <a:t>信息率失真理论是信号量化、模数转换、频带压缩和数据压缩的理论基础，在图像处理、数字通信等领域得到广泛应用。  </a:t>
          </a:r>
          <a:endParaRPr lang="zh-CN" sz="2400" b="1" baseline="0" dirty="0">
            <a:latin typeface="+mj-ea"/>
            <a:ea typeface="+mj-ea"/>
          </a:endParaRPr>
        </a:p>
      </dgm:t>
    </dgm:pt>
    <dgm:pt modelId="{835B14E4-7A2A-48C6-BE20-167A448AA866}" type="parTrans" cxnId="{1386B8AD-78D1-4FC8-A533-1A0FE2D66AC3}">
      <dgm:prSet/>
      <dgm:spPr/>
      <dgm:t>
        <a:bodyPr/>
        <a:lstStyle/>
        <a:p>
          <a:endParaRPr lang="zh-CN" altLang="en-US" sz="2400" b="1">
            <a:solidFill>
              <a:schemeClr val="tx1"/>
            </a:solidFill>
            <a:latin typeface="+mj-ea"/>
            <a:ea typeface="+mj-ea"/>
          </a:endParaRPr>
        </a:p>
      </dgm:t>
    </dgm:pt>
    <dgm:pt modelId="{DA6EF753-1A66-490E-B342-5673023AB098}" type="sibTrans" cxnId="{1386B8AD-78D1-4FC8-A533-1A0FE2D66AC3}">
      <dgm:prSet/>
      <dgm:spPr/>
      <dgm:t>
        <a:bodyPr/>
        <a:lstStyle/>
        <a:p>
          <a:endParaRPr lang="zh-CN" altLang="en-US" sz="2400" b="1">
            <a:solidFill>
              <a:schemeClr val="tx1"/>
            </a:solidFill>
            <a:latin typeface="+mj-ea"/>
            <a:ea typeface="+mj-ea"/>
          </a:endParaRPr>
        </a:p>
      </dgm:t>
    </dgm:pt>
    <dgm:pt modelId="{172B0F9A-5468-4877-B69E-EEE23C1942AD}" type="pres">
      <dgm:prSet presAssocID="{8A2C9A88-67F6-47F2-8339-A8EAD7490760}" presName="diagram" presStyleCnt="0">
        <dgm:presLayoutVars>
          <dgm:dir/>
          <dgm:resizeHandles val="exact"/>
        </dgm:presLayoutVars>
      </dgm:prSet>
      <dgm:spPr/>
      <dgm:t>
        <a:bodyPr/>
        <a:lstStyle/>
        <a:p>
          <a:endParaRPr lang="zh-CN" altLang="en-US"/>
        </a:p>
      </dgm:t>
    </dgm:pt>
    <dgm:pt modelId="{46F3F20B-CA18-45CF-B5A8-B5B92515BD90}" type="pres">
      <dgm:prSet presAssocID="{1B279BB0-941D-48A8-B511-E76B3C8E306F}" presName="node" presStyleLbl="node1" presStyleIdx="0" presStyleCnt="3" custScaleX="100905" custScaleY="115904">
        <dgm:presLayoutVars>
          <dgm:bulletEnabled val="1"/>
        </dgm:presLayoutVars>
      </dgm:prSet>
      <dgm:spPr/>
      <dgm:t>
        <a:bodyPr/>
        <a:lstStyle/>
        <a:p>
          <a:endParaRPr lang="zh-CN" altLang="en-US"/>
        </a:p>
      </dgm:t>
    </dgm:pt>
    <dgm:pt modelId="{3193906B-D38E-4A57-8FB1-C5644AF8BBF8}" type="pres">
      <dgm:prSet presAssocID="{B0F1E9A0-05B8-43DF-B0E6-72F184C7CFB5}" presName="sibTrans" presStyleCnt="0"/>
      <dgm:spPr/>
    </dgm:pt>
    <dgm:pt modelId="{F0584626-42B1-446D-AC52-62D5104B66BA}" type="pres">
      <dgm:prSet presAssocID="{E09EB74F-5D70-4A34-9175-B1FEECE44548}" presName="node" presStyleLbl="node1" presStyleIdx="1" presStyleCnt="3" custScaleY="115490">
        <dgm:presLayoutVars>
          <dgm:bulletEnabled val="1"/>
        </dgm:presLayoutVars>
      </dgm:prSet>
      <dgm:spPr/>
      <dgm:t>
        <a:bodyPr/>
        <a:lstStyle/>
        <a:p>
          <a:endParaRPr lang="zh-CN" altLang="en-US"/>
        </a:p>
      </dgm:t>
    </dgm:pt>
    <dgm:pt modelId="{7CF642A4-DE5B-4FE1-BF43-AFE229F8B5B2}" type="pres">
      <dgm:prSet presAssocID="{EC5F364A-CCCC-42AD-84F1-134F9FB23DB8}" presName="sibTrans" presStyleCnt="0"/>
      <dgm:spPr/>
    </dgm:pt>
    <dgm:pt modelId="{E4D2B443-14C7-4B5C-8FDE-192D607EAEC9}" type="pres">
      <dgm:prSet presAssocID="{6B5830E6-5934-45C6-AE09-DB42C45BA8F4}" presName="node" presStyleLbl="node1" presStyleIdx="2" presStyleCnt="3" custScaleX="120523" custScaleY="83840">
        <dgm:presLayoutVars>
          <dgm:bulletEnabled val="1"/>
        </dgm:presLayoutVars>
      </dgm:prSet>
      <dgm:spPr/>
      <dgm:t>
        <a:bodyPr/>
        <a:lstStyle/>
        <a:p>
          <a:endParaRPr lang="zh-CN" altLang="en-US"/>
        </a:p>
      </dgm:t>
    </dgm:pt>
  </dgm:ptLst>
  <dgm:cxnLst>
    <dgm:cxn modelId="{6EA65C7A-F086-442B-9D43-9E1CA14021DC}" type="presOf" srcId="{1B279BB0-941D-48A8-B511-E76B3C8E306F}" destId="{46F3F20B-CA18-45CF-B5A8-B5B92515BD90}" srcOrd="0" destOrd="0" presId="urn:microsoft.com/office/officeart/2005/8/layout/default#1"/>
    <dgm:cxn modelId="{D3E60A42-FCCC-4410-B6DB-38A75C993BB6}" type="presOf" srcId="{6B5830E6-5934-45C6-AE09-DB42C45BA8F4}" destId="{E4D2B443-14C7-4B5C-8FDE-192D607EAEC9}" srcOrd="0" destOrd="0" presId="urn:microsoft.com/office/officeart/2005/8/layout/default#1"/>
    <dgm:cxn modelId="{00A01870-B802-4356-9585-F215FAA120B2}" type="presOf" srcId="{E09EB74F-5D70-4A34-9175-B1FEECE44548}" destId="{F0584626-42B1-446D-AC52-62D5104B66BA}" srcOrd="0" destOrd="0" presId="urn:microsoft.com/office/officeart/2005/8/layout/default#1"/>
    <dgm:cxn modelId="{1F68E5CF-A0AB-42D5-BE45-77A6806B0CC0}" type="presOf" srcId="{8A2C9A88-67F6-47F2-8339-A8EAD7490760}" destId="{172B0F9A-5468-4877-B69E-EEE23C1942AD}" srcOrd="0" destOrd="0" presId="urn:microsoft.com/office/officeart/2005/8/layout/default#1"/>
    <dgm:cxn modelId="{34D5AEF3-7141-4015-B117-5F5890A487A5}" srcId="{8A2C9A88-67F6-47F2-8339-A8EAD7490760}" destId="{1B279BB0-941D-48A8-B511-E76B3C8E306F}" srcOrd="0" destOrd="0" parTransId="{B7CD0126-3567-4B2C-B5E3-861592969EF6}" sibTransId="{B0F1E9A0-05B8-43DF-B0E6-72F184C7CFB5}"/>
    <dgm:cxn modelId="{1386B8AD-78D1-4FC8-A533-1A0FE2D66AC3}" srcId="{8A2C9A88-67F6-47F2-8339-A8EAD7490760}" destId="{6B5830E6-5934-45C6-AE09-DB42C45BA8F4}" srcOrd="2" destOrd="0" parTransId="{835B14E4-7A2A-48C6-BE20-167A448AA866}" sibTransId="{DA6EF753-1A66-490E-B342-5673023AB098}"/>
    <dgm:cxn modelId="{96F92CD7-7DBE-48CF-9396-CDF62A7885AA}" srcId="{8A2C9A88-67F6-47F2-8339-A8EAD7490760}" destId="{E09EB74F-5D70-4A34-9175-B1FEECE44548}" srcOrd="1" destOrd="0" parTransId="{11F6836E-E3E3-4F5B-9199-4B9897AFBB50}" sibTransId="{EC5F364A-CCCC-42AD-84F1-134F9FB23DB8}"/>
    <dgm:cxn modelId="{032CFBCE-AA13-462A-8DCD-9E05D9EB1B8A}" type="presParOf" srcId="{172B0F9A-5468-4877-B69E-EEE23C1942AD}" destId="{46F3F20B-CA18-45CF-B5A8-B5B92515BD90}" srcOrd="0" destOrd="0" presId="urn:microsoft.com/office/officeart/2005/8/layout/default#1"/>
    <dgm:cxn modelId="{CA84E0CF-4BB8-4F3F-AFEE-6AD7EB57C00F}" type="presParOf" srcId="{172B0F9A-5468-4877-B69E-EEE23C1942AD}" destId="{3193906B-D38E-4A57-8FB1-C5644AF8BBF8}" srcOrd="1" destOrd="0" presId="urn:microsoft.com/office/officeart/2005/8/layout/default#1"/>
    <dgm:cxn modelId="{1C7A143A-9D47-4B01-8B27-833AF3C98B0F}" type="presParOf" srcId="{172B0F9A-5468-4877-B69E-EEE23C1942AD}" destId="{F0584626-42B1-446D-AC52-62D5104B66BA}" srcOrd="2" destOrd="0" presId="urn:microsoft.com/office/officeart/2005/8/layout/default#1"/>
    <dgm:cxn modelId="{F0267886-39FF-45F0-B28C-F6383898DCF7}" type="presParOf" srcId="{172B0F9A-5468-4877-B69E-EEE23C1942AD}" destId="{7CF642A4-DE5B-4FE1-BF43-AFE229F8B5B2}" srcOrd="3" destOrd="0" presId="urn:microsoft.com/office/officeart/2005/8/layout/default#1"/>
    <dgm:cxn modelId="{026770D7-CB2C-4CAB-B92A-D81DC17C8914}" type="presParOf" srcId="{172B0F9A-5468-4877-B69E-EEE23C1942AD}" destId="{E4D2B443-14C7-4B5C-8FDE-192D607EAEC9}" srcOrd="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0EBAF9-50CE-4520-918D-BF4414B3898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9397CA1D-8A31-401D-9597-EC30970399C8}">
      <dgm:prSet custT="1"/>
      <dgm:spPr/>
      <dgm:t>
        <a:bodyPr/>
        <a:lstStyle/>
        <a:p>
          <a:pPr rtl="0"/>
          <a:r>
            <a:rPr lang="en-US" sz="2000" b="1" smtClean="0">
              <a:solidFill>
                <a:srgbClr val="C00000"/>
              </a:solidFill>
              <a:latin typeface="Times New Roman" pitchFamily="18" charset="0"/>
              <a:ea typeface="+mj-ea"/>
              <a:cs typeface="Times New Roman" pitchFamily="18" charset="0"/>
            </a:rPr>
            <a:t>1. D</a:t>
          </a:r>
          <a:r>
            <a:rPr lang="zh-CN" sz="2000" b="1" smtClean="0">
              <a:solidFill>
                <a:srgbClr val="C00000"/>
              </a:solidFill>
              <a:latin typeface="Times New Roman" pitchFamily="18" charset="0"/>
              <a:ea typeface="+mj-ea"/>
              <a:cs typeface="Times New Roman" pitchFamily="18" charset="0"/>
            </a:rPr>
            <a:t>的有效取值范围是多少？</a:t>
          </a:r>
          <a:endParaRPr lang="zh-CN" sz="2000" b="1">
            <a:solidFill>
              <a:srgbClr val="C00000"/>
            </a:solidFill>
            <a:latin typeface="Times New Roman" pitchFamily="18" charset="0"/>
            <a:ea typeface="+mj-ea"/>
            <a:cs typeface="Times New Roman" pitchFamily="18" charset="0"/>
          </a:endParaRPr>
        </a:p>
      </dgm:t>
    </dgm:pt>
    <dgm:pt modelId="{BD0C5119-C63A-4A9C-8158-0A6FAE85DE42}" type="parTrans" cxnId="{AA77A2F3-C455-4B7A-A448-053142A53E83}">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89D2CFAD-7D81-4A2C-A768-0BE911A057B7}" type="sibTrans" cxnId="{AA77A2F3-C455-4B7A-A448-053142A53E83}">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A3FCD06A-9937-4D78-A1AA-25A23C2CAFE8}">
      <dgm:prSet custT="1"/>
      <dgm:spPr/>
      <dgm:t>
        <a:bodyPr/>
        <a:lstStyle/>
        <a:p>
          <a:pPr rtl="0"/>
          <a:r>
            <a:rPr lang="en-US" sz="2000" b="1" smtClean="0">
              <a:solidFill>
                <a:srgbClr val="C00000"/>
              </a:solidFill>
              <a:latin typeface="Times New Roman" pitchFamily="18" charset="0"/>
              <a:ea typeface="+mj-ea"/>
              <a:cs typeface="Times New Roman" pitchFamily="18" charset="0"/>
            </a:rPr>
            <a:t>2. R(D)</a:t>
          </a:r>
          <a:r>
            <a:rPr lang="zh-CN" sz="2000" b="1" smtClean="0">
              <a:solidFill>
                <a:srgbClr val="C00000"/>
              </a:solidFill>
              <a:latin typeface="Times New Roman" pitchFamily="18" charset="0"/>
              <a:ea typeface="+mj-ea"/>
              <a:cs typeface="Times New Roman" pitchFamily="18" charset="0"/>
            </a:rPr>
            <a:t>是关于</a:t>
          </a:r>
          <a:r>
            <a:rPr lang="en-US" sz="2000" b="1" smtClean="0">
              <a:solidFill>
                <a:srgbClr val="C00000"/>
              </a:solidFill>
              <a:latin typeface="Times New Roman" pitchFamily="18" charset="0"/>
              <a:ea typeface="+mj-ea"/>
              <a:cs typeface="Times New Roman" pitchFamily="18" charset="0"/>
            </a:rPr>
            <a:t>D</a:t>
          </a:r>
          <a:r>
            <a:rPr lang="zh-CN" sz="2000" b="1" smtClean="0">
              <a:solidFill>
                <a:srgbClr val="C00000"/>
              </a:solidFill>
              <a:latin typeface="Times New Roman" pitchFamily="18" charset="0"/>
              <a:ea typeface="+mj-ea"/>
              <a:cs typeface="Times New Roman" pitchFamily="18" charset="0"/>
            </a:rPr>
            <a:t>的形态是上凸还是下凸，还是其他？</a:t>
          </a:r>
          <a:endParaRPr lang="zh-CN" sz="2000" b="1">
            <a:solidFill>
              <a:srgbClr val="C00000"/>
            </a:solidFill>
            <a:latin typeface="Times New Roman" pitchFamily="18" charset="0"/>
            <a:ea typeface="+mj-ea"/>
            <a:cs typeface="Times New Roman" pitchFamily="18" charset="0"/>
          </a:endParaRPr>
        </a:p>
      </dgm:t>
    </dgm:pt>
    <dgm:pt modelId="{9A30DEF6-BA1B-4ECA-B473-0D98F488BC24}" type="parTrans" cxnId="{A2121D71-BFEA-448F-A69E-69E2F0961D8F}">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F46F8ED5-4B7B-4B38-B0AD-EAC5332234EA}" type="sibTrans" cxnId="{A2121D71-BFEA-448F-A69E-69E2F0961D8F}">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09B7E369-673E-4414-B459-E6AB6B70C550}">
      <dgm:prSet custT="1"/>
      <dgm:spPr/>
      <dgm:t>
        <a:bodyPr/>
        <a:lstStyle/>
        <a:p>
          <a:pPr rtl="0"/>
          <a:r>
            <a:rPr lang="en-US" sz="2000" b="1" dirty="0" smtClean="0">
              <a:solidFill>
                <a:srgbClr val="C00000"/>
              </a:solidFill>
              <a:latin typeface="Times New Roman" pitchFamily="18" charset="0"/>
              <a:ea typeface="+mj-ea"/>
              <a:cs typeface="Times New Roman" pitchFamily="18" charset="0"/>
            </a:rPr>
            <a:t>3. R(D)</a:t>
          </a:r>
          <a:r>
            <a:rPr lang="zh-CN" sz="2000" b="1" dirty="0" smtClean="0">
              <a:solidFill>
                <a:srgbClr val="C00000"/>
              </a:solidFill>
              <a:latin typeface="Times New Roman" pitchFamily="18" charset="0"/>
              <a:ea typeface="+mj-ea"/>
              <a:cs typeface="Times New Roman" pitchFamily="18" charset="0"/>
            </a:rPr>
            <a:t>在区间是递增还是递减</a:t>
          </a:r>
          <a:r>
            <a:rPr lang="zh-CN" altLang="en-US" sz="2000" b="1" dirty="0" smtClean="0">
              <a:solidFill>
                <a:srgbClr val="C00000"/>
              </a:solidFill>
              <a:latin typeface="Times New Roman" pitchFamily="18" charset="0"/>
              <a:ea typeface="+mj-ea"/>
              <a:cs typeface="Times New Roman" pitchFamily="18" charset="0"/>
            </a:rPr>
            <a:t>，或是波动？</a:t>
          </a:r>
          <a:endParaRPr lang="zh-CN" sz="2000" b="1" dirty="0">
            <a:solidFill>
              <a:srgbClr val="C00000"/>
            </a:solidFill>
            <a:latin typeface="Times New Roman" pitchFamily="18" charset="0"/>
            <a:ea typeface="+mj-ea"/>
            <a:cs typeface="Times New Roman" pitchFamily="18" charset="0"/>
          </a:endParaRPr>
        </a:p>
      </dgm:t>
    </dgm:pt>
    <dgm:pt modelId="{AF366BAF-7B50-42A5-B2A8-F4BAC3403F96}" type="parTrans" cxnId="{EE72873E-7FF0-45C3-9A45-F5C48ADBC609}">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85548762-5670-40D1-9419-BA2831FF4154}" type="sibTrans" cxnId="{EE72873E-7FF0-45C3-9A45-F5C48ADBC609}">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503F4C2A-F23A-4769-9D97-FACB3217FA01}" type="pres">
      <dgm:prSet presAssocID="{DA0EBAF9-50CE-4520-918D-BF4414B38982}" presName="linear" presStyleCnt="0">
        <dgm:presLayoutVars>
          <dgm:animLvl val="lvl"/>
          <dgm:resizeHandles val="exact"/>
        </dgm:presLayoutVars>
      </dgm:prSet>
      <dgm:spPr/>
      <dgm:t>
        <a:bodyPr/>
        <a:lstStyle/>
        <a:p>
          <a:endParaRPr lang="zh-CN" altLang="en-US"/>
        </a:p>
      </dgm:t>
    </dgm:pt>
    <dgm:pt modelId="{80A872D7-E89D-4B6B-B45E-C51FD6182BF3}" type="pres">
      <dgm:prSet presAssocID="{9397CA1D-8A31-401D-9597-EC30970399C8}" presName="parentText" presStyleLbl="node1" presStyleIdx="0" presStyleCnt="3">
        <dgm:presLayoutVars>
          <dgm:chMax val="0"/>
          <dgm:bulletEnabled val="1"/>
        </dgm:presLayoutVars>
      </dgm:prSet>
      <dgm:spPr/>
      <dgm:t>
        <a:bodyPr/>
        <a:lstStyle/>
        <a:p>
          <a:endParaRPr lang="zh-CN" altLang="en-US"/>
        </a:p>
      </dgm:t>
    </dgm:pt>
    <dgm:pt modelId="{B8DC0782-D87D-437C-BC13-79FE10CE4E33}" type="pres">
      <dgm:prSet presAssocID="{89D2CFAD-7D81-4A2C-A768-0BE911A057B7}" presName="spacer" presStyleCnt="0"/>
      <dgm:spPr/>
    </dgm:pt>
    <dgm:pt modelId="{B04F7E19-ADEF-4CCE-A270-BBEBD2CF4C07}" type="pres">
      <dgm:prSet presAssocID="{A3FCD06A-9937-4D78-A1AA-25A23C2CAFE8}" presName="parentText" presStyleLbl="node1" presStyleIdx="1" presStyleCnt="3">
        <dgm:presLayoutVars>
          <dgm:chMax val="0"/>
          <dgm:bulletEnabled val="1"/>
        </dgm:presLayoutVars>
      </dgm:prSet>
      <dgm:spPr/>
      <dgm:t>
        <a:bodyPr/>
        <a:lstStyle/>
        <a:p>
          <a:endParaRPr lang="zh-CN" altLang="en-US"/>
        </a:p>
      </dgm:t>
    </dgm:pt>
    <dgm:pt modelId="{8CD3808F-E83E-470D-8E24-679D83AD4426}" type="pres">
      <dgm:prSet presAssocID="{F46F8ED5-4B7B-4B38-B0AD-EAC5332234EA}" presName="spacer" presStyleCnt="0"/>
      <dgm:spPr/>
    </dgm:pt>
    <dgm:pt modelId="{2A4F49E7-CF85-4C29-821B-D33201810B58}" type="pres">
      <dgm:prSet presAssocID="{09B7E369-673E-4414-B459-E6AB6B70C550}" presName="parentText" presStyleLbl="node1" presStyleIdx="2" presStyleCnt="3">
        <dgm:presLayoutVars>
          <dgm:chMax val="0"/>
          <dgm:bulletEnabled val="1"/>
        </dgm:presLayoutVars>
      </dgm:prSet>
      <dgm:spPr/>
      <dgm:t>
        <a:bodyPr/>
        <a:lstStyle/>
        <a:p>
          <a:endParaRPr lang="zh-CN" altLang="en-US"/>
        </a:p>
      </dgm:t>
    </dgm:pt>
  </dgm:ptLst>
  <dgm:cxnLst>
    <dgm:cxn modelId="{064C9D65-05D1-4833-A5B1-84C2253520FC}" type="presOf" srcId="{09B7E369-673E-4414-B459-E6AB6B70C550}" destId="{2A4F49E7-CF85-4C29-821B-D33201810B58}" srcOrd="0" destOrd="0" presId="urn:microsoft.com/office/officeart/2005/8/layout/vList2"/>
    <dgm:cxn modelId="{A2121D71-BFEA-448F-A69E-69E2F0961D8F}" srcId="{DA0EBAF9-50CE-4520-918D-BF4414B38982}" destId="{A3FCD06A-9937-4D78-A1AA-25A23C2CAFE8}" srcOrd="1" destOrd="0" parTransId="{9A30DEF6-BA1B-4ECA-B473-0D98F488BC24}" sibTransId="{F46F8ED5-4B7B-4B38-B0AD-EAC5332234EA}"/>
    <dgm:cxn modelId="{63AF88DA-9EE4-4FEF-B2E4-D13DDCA29ABC}" type="presOf" srcId="{A3FCD06A-9937-4D78-A1AA-25A23C2CAFE8}" destId="{B04F7E19-ADEF-4CCE-A270-BBEBD2CF4C07}" srcOrd="0" destOrd="0" presId="urn:microsoft.com/office/officeart/2005/8/layout/vList2"/>
    <dgm:cxn modelId="{AA77A2F3-C455-4B7A-A448-053142A53E83}" srcId="{DA0EBAF9-50CE-4520-918D-BF4414B38982}" destId="{9397CA1D-8A31-401D-9597-EC30970399C8}" srcOrd="0" destOrd="0" parTransId="{BD0C5119-C63A-4A9C-8158-0A6FAE85DE42}" sibTransId="{89D2CFAD-7D81-4A2C-A768-0BE911A057B7}"/>
    <dgm:cxn modelId="{EE72873E-7FF0-45C3-9A45-F5C48ADBC609}" srcId="{DA0EBAF9-50CE-4520-918D-BF4414B38982}" destId="{09B7E369-673E-4414-B459-E6AB6B70C550}" srcOrd="2" destOrd="0" parTransId="{AF366BAF-7B50-42A5-B2A8-F4BAC3403F96}" sibTransId="{85548762-5670-40D1-9419-BA2831FF4154}"/>
    <dgm:cxn modelId="{234AC273-F8E7-4BCB-842A-0C4B59F324B1}" type="presOf" srcId="{9397CA1D-8A31-401D-9597-EC30970399C8}" destId="{80A872D7-E89D-4B6B-B45E-C51FD6182BF3}" srcOrd="0" destOrd="0" presId="urn:microsoft.com/office/officeart/2005/8/layout/vList2"/>
    <dgm:cxn modelId="{8D3F6499-1B7C-430C-83AD-ECB53F6420FC}" type="presOf" srcId="{DA0EBAF9-50CE-4520-918D-BF4414B38982}" destId="{503F4C2A-F23A-4769-9D97-FACB3217FA01}" srcOrd="0" destOrd="0" presId="urn:microsoft.com/office/officeart/2005/8/layout/vList2"/>
    <dgm:cxn modelId="{7755B528-0863-4D77-9474-8B3540983092}" type="presParOf" srcId="{503F4C2A-F23A-4769-9D97-FACB3217FA01}" destId="{80A872D7-E89D-4B6B-B45E-C51FD6182BF3}" srcOrd="0" destOrd="0" presId="urn:microsoft.com/office/officeart/2005/8/layout/vList2"/>
    <dgm:cxn modelId="{007A445D-E35E-4C95-B3CB-DF8ECA9DEEC6}" type="presParOf" srcId="{503F4C2A-F23A-4769-9D97-FACB3217FA01}" destId="{B8DC0782-D87D-437C-BC13-79FE10CE4E33}" srcOrd="1" destOrd="0" presId="urn:microsoft.com/office/officeart/2005/8/layout/vList2"/>
    <dgm:cxn modelId="{8272A38D-CB86-4D74-A44C-D85FD76C9903}" type="presParOf" srcId="{503F4C2A-F23A-4769-9D97-FACB3217FA01}" destId="{B04F7E19-ADEF-4CCE-A270-BBEBD2CF4C07}" srcOrd="2" destOrd="0" presId="urn:microsoft.com/office/officeart/2005/8/layout/vList2"/>
    <dgm:cxn modelId="{797C8478-2E22-47AB-A03D-95C0A81306B5}" type="presParOf" srcId="{503F4C2A-F23A-4769-9D97-FACB3217FA01}" destId="{8CD3808F-E83E-470D-8E24-679D83AD4426}" srcOrd="3" destOrd="0" presId="urn:microsoft.com/office/officeart/2005/8/layout/vList2"/>
    <dgm:cxn modelId="{A745A088-5A6A-4344-A232-83A10D90CD0B}" type="presParOf" srcId="{503F4C2A-F23A-4769-9D97-FACB3217FA01}" destId="{2A4F49E7-CF85-4C29-821B-D33201810B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6794B0-E47D-4029-BDDF-FAA84601A00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530F53F-2F81-4F4F-BA74-42A59C8B372C}">
      <dgm:prSet/>
      <dgm:spPr/>
      <dgm:t>
        <a:bodyPr/>
        <a:lstStyle/>
        <a:p>
          <a:pPr rtl="0"/>
          <a:r>
            <a:rPr lang="zh-CN" altLang="en-US" b="1" dirty="0" smtClean="0">
              <a:latin typeface="Times New Roman" pitchFamily="18" charset="0"/>
              <a:ea typeface="+mj-ea"/>
              <a:cs typeface="Times New Roman" pitchFamily="18" charset="0"/>
            </a:rPr>
            <a:t>回答：</a:t>
          </a:r>
          <a:r>
            <a:rPr lang="zh-CN" b="1" dirty="0" smtClean="0">
              <a:latin typeface="Times New Roman" pitchFamily="18" charset="0"/>
              <a:ea typeface="+mj-ea"/>
              <a:cs typeface="Times New Roman" pitchFamily="18" charset="0"/>
            </a:rPr>
            <a:t>率失真函数性质</a:t>
          </a:r>
          <a:endParaRPr lang="zh-CN" b="1" dirty="0">
            <a:latin typeface="Times New Roman" pitchFamily="18" charset="0"/>
            <a:ea typeface="+mj-ea"/>
            <a:cs typeface="Times New Roman" pitchFamily="18" charset="0"/>
          </a:endParaRPr>
        </a:p>
      </dgm:t>
    </dgm:pt>
    <dgm:pt modelId="{1AD77B5F-4967-4DA6-BE94-C16172ACEA8D}" type="parTrans" cxnId="{0B5A0333-09E9-43E7-A40F-071D5296B139}">
      <dgm:prSet/>
      <dgm:spPr/>
      <dgm:t>
        <a:bodyPr/>
        <a:lstStyle/>
        <a:p>
          <a:endParaRPr lang="zh-CN" altLang="en-US" b="1">
            <a:latin typeface="Times New Roman" pitchFamily="18" charset="0"/>
            <a:ea typeface="+mj-ea"/>
            <a:cs typeface="Times New Roman" pitchFamily="18" charset="0"/>
          </a:endParaRPr>
        </a:p>
      </dgm:t>
    </dgm:pt>
    <dgm:pt modelId="{16BC235E-0FFB-452B-9600-2CB990546DCB}" type="sibTrans" cxnId="{0B5A0333-09E9-43E7-A40F-071D5296B139}">
      <dgm:prSet/>
      <dgm:spPr/>
      <dgm:t>
        <a:bodyPr/>
        <a:lstStyle/>
        <a:p>
          <a:endParaRPr lang="zh-CN" altLang="en-US" b="1">
            <a:latin typeface="Times New Roman" pitchFamily="18" charset="0"/>
            <a:ea typeface="+mj-ea"/>
            <a:cs typeface="Times New Roman" pitchFamily="18" charset="0"/>
          </a:endParaRPr>
        </a:p>
      </dgm:t>
    </dgm:pt>
    <dgm:pt modelId="{06AEBF5B-ED5A-4B6B-8DE7-214F4984F166}">
      <dgm:prSet/>
      <dgm:spPr/>
      <dgm:t>
        <a:bodyPr/>
        <a:lstStyle/>
        <a:p>
          <a:pPr rtl="0"/>
          <a:r>
            <a:rPr lang="en-US" b="1" u="sng" dirty="0" smtClean="0">
              <a:solidFill>
                <a:srgbClr val="C00000"/>
              </a:solidFill>
              <a:latin typeface="Times New Roman" pitchFamily="18" charset="0"/>
              <a:ea typeface="+mj-ea"/>
              <a:cs typeface="Times New Roman" pitchFamily="18" charset="0"/>
            </a:rPr>
            <a:t>R(D)</a:t>
          </a:r>
          <a:r>
            <a:rPr lang="zh-CN" b="1" u="sng" dirty="0" smtClean="0">
              <a:solidFill>
                <a:srgbClr val="C00000"/>
              </a:solidFill>
              <a:latin typeface="Times New Roman" pitchFamily="18" charset="0"/>
              <a:ea typeface="+mj-ea"/>
              <a:cs typeface="Times New Roman" pitchFamily="18" charset="0"/>
            </a:rPr>
            <a:t>的定义域</a:t>
          </a:r>
          <a:r>
            <a:rPr lang="en-US" b="1" u="sng" dirty="0" smtClean="0">
              <a:solidFill>
                <a:srgbClr val="C00000"/>
              </a:solidFill>
              <a:latin typeface="Times New Roman" pitchFamily="18" charset="0"/>
              <a:ea typeface="+mj-ea"/>
              <a:cs typeface="Times New Roman" pitchFamily="18" charset="0"/>
            </a:rPr>
            <a:t>(0,Dmax)</a:t>
          </a:r>
          <a:endParaRPr lang="zh-CN" b="1" u="sng" dirty="0">
            <a:solidFill>
              <a:srgbClr val="C00000"/>
            </a:solidFill>
            <a:latin typeface="Times New Roman" pitchFamily="18" charset="0"/>
            <a:ea typeface="+mj-ea"/>
            <a:cs typeface="Times New Roman" pitchFamily="18" charset="0"/>
          </a:endParaRPr>
        </a:p>
      </dgm:t>
    </dgm:pt>
    <dgm:pt modelId="{3FDCE889-FAB3-40F4-B0C7-312D4F0FEF2D}" type="parTrans" cxnId="{63843A8B-D3EF-4CC2-990B-28C175417237}">
      <dgm:prSet/>
      <dgm:spPr/>
      <dgm:t>
        <a:bodyPr/>
        <a:lstStyle/>
        <a:p>
          <a:endParaRPr lang="zh-CN" altLang="en-US" b="1">
            <a:latin typeface="Times New Roman" pitchFamily="18" charset="0"/>
            <a:ea typeface="+mj-ea"/>
            <a:cs typeface="Times New Roman" pitchFamily="18" charset="0"/>
          </a:endParaRPr>
        </a:p>
      </dgm:t>
    </dgm:pt>
    <dgm:pt modelId="{560A2352-0D20-4082-B3F1-74F11129D8F4}" type="sibTrans" cxnId="{63843A8B-D3EF-4CC2-990B-28C175417237}">
      <dgm:prSet/>
      <dgm:spPr/>
      <dgm:t>
        <a:bodyPr/>
        <a:lstStyle/>
        <a:p>
          <a:endParaRPr lang="zh-CN" altLang="en-US" b="1">
            <a:latin typeface="Times New Roman" pitchFamily="18" charset="0"/>
            <a:ea typeface="+mj-ea"/>
            <a:cs typeface="Times New Roman" pitchFamily="18" charset="0"/>
          </a:endParaRPr>
        </a:p>
      </dgm:t>
    </dgm:pt>
    <dgm:pt modelId="{1FC50DFB-E7B3-417A-8C46-4A17EDBA57ED}">
      <dgm:prSet/>
      <dgm:spPr/>
      <dgm:t>
        <a:bodyPr/>
        <a:lstStyle/>
        <a:p>
          <a:pPr rtl="0"/>
          <a:r>
            <a:rPr lang="en-US" b="1" dirty="0" smtClean="0">
              <a:latin typeface="Times New Roman" pitchFamily="18" charset="0"/>
              <a:ea typeface="+mj-ea"/>
              <a:cs typeface="Times New Roman" pitchFamily="18" charset="0"/>
            </a:rPr>
            <a:t>R(D)</a:t>
          </a:r>
          <a:r>
            <a:rPr lang="zh-CN" b="1" dirty="0" smtClean="0">
              <a:latin typeface="Times New Roman" pitchFamily="18" charset="0"/>
              <a:ea typeface="+mj-ea"/>
              <a:cs typeface="Times New Roman" pitchFamily="18" charset="0"/>
            </a:rPr>
            <a:t>是关于</a:t>
          </a:r>
          <a:r>
            <a:rPr lang="en-US" b="1" dirty="0" smtClean="0">
              <a:latin typeface="Times New Roman" pitchFamily="18" charset="0"/>
              <a:ea typeface="+mj-ea"/>
              <a:cs typeface="Times New Roman" pitchFamily="18" charset="0"/>
            </a:rPr>
            <a:t>D</a:t>
          </a:r>
          <a:r>
            <a:rPr lang="zh-CN" b="1" dirty="0" smtClean="0">
              <a:latin typeface="Times New Roman" pitchFamily="18" charset="0"/>
              <a:ea typeface="+mj-ea"/>
              <a:cs typeface="Times New Roman" pitchFamily="18" charset="0"/>
            </a:rPr>
            <a:t>的下凸函数</a:t>
          </a:r>
          <a:endParaRPr lang="zh-CN" b="1" dirty="0">
            <a:latin typeface="Times New Roman" pitchFamily="18" charset="0"/>
            <a:ea typeface="+mj-ea"/>
            <a:cs typeface="Times New Roman" pitchFamily="18" charset="0"/>
          </a:endParaRPr>
        </a:p>
      </dgm:t>
    </dgm:pt>
    <dgm:pt modelId="{2D79B7AC-4290-43C7-AE80-5EEA2D366FBC}" type="parTrans" cxnId="{14E58EDD-85FD-4768-BE8F-EF40DEC39113}">
      <dgm:prSet/>
      <dgm:spPr/>
      <dgm:t>
        <a:bodyPr/>
        <a:lstStyle/>
        <a:p>
          <a:endParaRPr lang="zh-CN" altLang="en-US" b="1">
            <a:latin typeface="Times New Roman" pitchFamily="18" charset="0"/>
            <a:ea typeface="+mj-ea"/>
            <a:cs typeface="Times New Roman" pitchFamily="18" charset="0"/>
          </a:endParaRPr>
        </a:p>
      </dgm:t>
    </dgm:pt>
    <dgm:pt modelId="{D443A696-F483-43AC-8399-0A2396CA6745}" type="sibTrans" cxnId="{14E58EDD-85FD-4768-BE8F-EF40DEC39113}">
      <dgm:prSet/>
      <dgm:spPr/>
      <dgm:t>
        <a:bodyPr/>
        <a:lstStyle/>
        <a:p>
          <a:endParaRPr lang="zh-CN" altLang="en-US" b="1">
            <a:latin typeface="Times New Roman" pitchFamily="18" charset="0"/>
            <a:ea typeface="+mj-ea"/>
            <a:cs typeface="Times New Roman" pitchFamily="18" charset="0"/>
          </a:endParaRPr>
        </a:p>
      </dgm:t>
    </dgm:pt>
    <dgm:pt modelId="{D1C2E30A-F276-4FA8-B56B-2536DF1E8479}">
      <dgm:prSet/>
      <dgm:spPr/>
      <dgm:t>
        <a:bodyPr/>
        <a:lstStyle/>
        <a:p>
          <a:pPr rtl="0"/>
          <a:r>
            <a:rPr lang="en-US" b="1" dirty="0" smtClean="0">
              <a:latin typeface="Times New Roman" pitchFamily="18" charset="0"/>
              <a:ea typeface="+mj-ea"/>
              <a:cs typeface="Times New Roman" pitchFamily="18" charset="0"/>
            </a:rPr>
            <a:t>R(D)</a:t>
          </a:r>
          <a:r>
            <a:rPr lang="zh-CN" b="1" dirty="0" smtClean="0">
              <a:latin typeface="Times New Roman" pitchFamily="18" charset="0"/>
              <a:ea typeface="+mj-ea"/>
              <a:cs typeface="Times New Roman" pitchFamily="18" charset="0"/>
            </a:rPr>
            <a:t>在区间</a:t>
          </a:r>
          <a:r>
            <a:rPr lang="en-US" b="1" dirty="0" smtClean="0">
              <a:latin typeface="Times New Roman" pitchFamily="18" charset="0"/>
              <a:ea typeface="+mj-ea"/>
              <a:cs typeface="Times New Roman" pitchFamily="18" charset="0"/>
            </a:rPr>
            <a:t>(0,Dmax)</a:t>
          </a:r>
          <a:r>
            <a:rPr lang="zh-CN" b="1" dirty="0" smtClean="0">
              <a:latin typeface="Times New Roman" pitchFamily="18" charset="0"/>
              <a:ea typeface="+mj-ea"/>
              <a:cs typeface="Times New Roman" pitchFamily="18" charset="0"/>
            </a:rPr>
            <a:t>上是严格递减函数</a:t>
          </a:r>
          <a:endParaRPr lang="zh-CN" b="1" dirty="0">
            <a:latin typeface="Times New Roman" pitchFamily="18" charset="0"/>
            <a:ea typeface="+mj-ea"/>
            <a:cs typeface="Times New Roman" pitchFamily="18" charset="0"/>
          </a:endParaRPr>
        </a:p>
      </dgm:t>
    </dgm:pt>
    <dgm:pt modelId="{95AF8910-F6B6-44E3-862B-1DD66EB460D0}" type="parTrans" cxnId="{5443B73F-3AE7-4114-AD90-544CAF221E96}">
      <dgm:prSet/>
      <dgm:spPr/>
      <dgm:t>
        <a:bodyPr/>
        <a:lstStyle/>
        <a:p>
          <a:endParaRPr lang="zh-CN" altLang="en-US" b="1">
            <a:latin typeface="Times New Roman" pitchFamily="18" charset="0"/>
            <a:ea typeface="+mj-ea"/>
            <a:cs typeface="Times New Roman" pitchFamily="18" charset="0"/>
          </a:endParaRPr>
        </a:p>
      </dgm:t>
    </dgm:pt>
    <dgm:pt modelId="{B79C3463-3578-4EAF-A29C-01956D6DC927}" type="sibTrans" cxnId="{5443B73F-3AE7-4114-AD90-544CAF221E96}">
      <dgm:prSet/>
      <dgm:spPr/>
      <dgm:t>
        <a:bodyPr/>
        <a:lstStyle/>
        <a:p>
          <a:endParaRPr lang="zh-CN" altLang="en-US" b="1">
            <a:latin typeface="Times New Roman" pitchFamily="18" charset="0"/>
            <a:ea typeface="+mj-ea"/>
            <a:cs typeface="Times New Roman" pitchFamily="18" charset="0"/>
          </a:endParaRPr>
        </a:p>
      </dgm:t>
    </dgm:pt>
    <dgm:pt modelId="{636D368C-34E7-4F72-8521-CE57920B76CB}" type="pres">
      <dgm:prSet presAssocID="{DA6794B0-E47D-4029-BDDF-FAA84601A005}" presName="Name0" presStyleCnt="0">
        <dgm:presLayoutVars>
          <dgm:dir/>
          <dgm:animLvl val="lvl"/>
          <dgm:resizeHandles val="exact"/>
        </dgm:presLayoutVars>
      </dgm:prSet>
      <dgm:spPr/>
      <dgm:t>
        <a:bodyPr/>
        <a:lstStyle/>
        <a:p>
          <a:endParaRPr lang="zh-CN" altLang="en-US"/>
        </a:p>
      </dgm:t>
    </dgm:pt>
    <dgm:pt modelId="{6029FF38-8A58-46EB-B9A9-E1337FE3BAAC}" type="pres">
      <dgm:prSet presAssocID="{E530F53F-2F81-4F4F-BA74-42A59C8B372C}" presName="composite" presStyleCnt="0"/>
      <dgm:spPr/>
    </dgm:pt>
    <dgm:pt modelId="{F08BE865-0880-4E8D-892B-52C00F55974B}" type="pres">
      <dgm:prSet presAssocID="{E530F53F-2F81-4F4F-BA74-42A59C8B372C}" presName="parTx" presStyleLbl="alignNode1" presStyleIdx="0" presStyleCnt="1">
        <dgm:presLayoutVars>
          <dgm:chMax val="0"/>
          <dgm:chPref val="0"/>
          <dgm:bulletEnabled val="1"/>
        </dgm:presLayoutVars>
      </dgm:prSet>
      <dgm:spPr/>
      <dgm:t>
        <a:bodyPr/>
        <a:lstStyle/>
        <a:p>
          <a:endParaRPr lang="zh-CN" altLang="en-US"/>
        </a:p>
      </dgm:t>
    </dgm:pt>
    <dgm:pt modelId="{F6A37157-9A84-4567-80F6-CCB78341FAB8}" type="pres">
      <dgm:prSet presAssocID="{E530F53F-2F81-4F4F-BA74-42A59C8B372C}" presName="desTx" presStyleLbl="alignAccFollowNode1" presStyleIdx="0" presStyleCnt="1">
        <dgm:presLayoutVars>
          <dgm:bulletEnabled val="1"/>
        </dgm:presLayoutVars>
      </dgm:prSet>
      <dgm:spPr/>
      <dgm:t>
        <a:bodyPr/>
        <a:lstStyle/>
        <a:p>
          <a:endParaRPr lang="zh-CN" altLang="en-US"/>
        </a:p>
      </dgm:t>
    </dgm:pt>
  </dgm:ptLst>
  <dgm:cxnLst>
    <dgm:cxn modelId="{EC15E8D0-70CA-4A21-B829-56CC37ADCF43}" type="presOf" srcId="{1FC50DFB-E7B3-417A-8C46-4A17EDBA57ED}" destId="{F6A37157-9A84-4567-80F6-CCB78341FAB8}" srcOrd="0" destOrd="1" presId="urn:microsoft.com/office/officeart/2005/8/layout/hList1"/>
    <dgm:cxn modelId="{ADFF2ECD-C3B6-4C73-A8F7-477FDBFBD7C5}" type="presOf" srcId="{E530F53F-2F81-4F4F-BA74-42A59C8B372C}" destId="{F08BE865-0880-4E8D-892B-52C00F55974B}" srcOrd="0" destOrd="0" presId="urn:microsoft.com/office/officeart/2005/8/layout/hList1"/>
    <dgm:cxn modelId="{5443B73F-3AE7-4114-AD90-544CAF221E96}" srcId="{E530F53F-2F81-4F4F-BA74-42A59C8B372C}" destId="{D1C2E30A-F276-4FA8-B56B-2536DF1E8479}" srcOrd="2" destOrd="0" parTransId="{95AF8910-F6B6-44E3-862B-1DD66EB460D0}" sibTransId="{B79C3463-3578-4EAF-A29C-01956D6DC927}"/>
    <dgm:cxn modelId="{14E58EDD-85FD-4768-BE8F-EF40DEC39113}" srcId="{E530F53F-2F81-4F4F-BA74-42A59C8B372C}" destId="{1FC50DFB-E7B3-417A-8C46-4A17EDBA57ED}" srcOrd="1" destOrd="0" parTransId="{2D79B7AC-4290-43C7-AE80-5EEA2D366FBC}" sibTransId="{D443A696-F483-43AC-8399-0A2396CA6745}"/>
    <dgm:cxn modelId="{0B5A0333-09E9-43E7-A40F-071D5296B139}" srcId="{DA6794B0-E47D-4029-BDDF-FAA84601A005}" destId="{E530F53F-2F81-4F4F-BA74-42A59C8B372C}" srcOrd="0" destOrd="0" parTransId="{1AD77B5F-4967-4DA6-BE94-C16172ACEA8D}" sibTransId="{16BC235E-0FFB-452B-9600-2CB990546DCB}"/>
    <dgm:cxn modelId="{5CDCE5AE-49EE-4874-833A-B36AAB08ADEE}" type="presOf" srcId="{DA6794B0-E47D-4029-BDDF-FAA84601A005}" destId="{636D368C-34E7-4F72-8521-CE57920B76CB}" srcOrd="0" destOrd="0" presId="urn:microsoft.com/office/officeart/2005/8/layout/hList1"/>
    <dgm:cxn modelId="{7617335E-9E2C-4D17-AB43-C6CEC451A71E}" type="presOf" srcId="{D1C2E30A-F276-4FA8-B56B-2536DF1E8479}" destId="{F6A37157-9A84-4567-80F6-CCB78341FAB8}" srcOrd="0" destOrd="2" presId="urn:microsoft.com/office/officeart/2005/8/layout/hList1"/>
    <dgm:cxn modelId="{DEA526AF-D827-4899-9ED0-29716D746898}" type="presOf" srcId="{06AEBF5B-ED5A-4B6B-8DE7-214F4984F166}" destId="{F6A37157-9A84-4567-80F6-CCB78341FAB8}" srcOrd="0" destOrd="0" presId="urn:microsoft.com/office/officeart/2005/8/layout/hList1"/>
    <dgm:cxn modelId="{63843A8B-D3EF-4CC2-990B-28C175417237}" srcId="{E530F53F-2F81-4F4F-BA74-42A59C8B372C}" destId="{06AEBF5B-ED5A-4B6B-8DE7-214F4984F166}" srcOrd="0" destOrd="0" parTransId="{3FDCE889-FAB3-40F4-B0C7-312D4F0FEF2D}" sibTransId="{560A2352-0D20-4082-B3F1-74F11129D8F4}"/>
    <dgm:cxn modelId="{660975F3-A104-4313-A0A4-A66EBA135F56}" type="presParOf" srcId="{636D368C-34E7-4F72-8521-CE57920B76CB}" destId="{6029FF38-8A58-46EB-B9A9-E1337FE3BAAC}" srcOrd="0" destOrd="0" presId="urn:microsoft.com/office/officeart/2005/8/layout/hList1"/>
    <dgm:cxn modelId="{32C8905C-8ABC-4558-A2BA-328D20AABE27}" type="presParOf" srcId="{6029FF38-8A58-46EB-B9A9-E1337FE3BAAC}" destId="{F08BE865-0880-4E8D-892B-52C00F55974B}" srcOrd="0" destOrd="0" presId="urn:microsoft.com/office/officeart/2005/8/layout/hList1"/>
    <dgm:cxn modelId="{54CAAD2E-6092-4B7B-ABE6-57A26A30FD00}" type="presParOf" srcId="{6029FF38-8A58-46EB-B9A9-E1337FE3BAAC}" destId="{F6A37157-9A84-4567-80F6-CCB78341FAB8}"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0EBAF9-50CE-4520-918D-BF4414B3898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9397CA1D-8A31-401D-9597-EC30970399C8}">
      <dgm:prSet custT="1"/>
      <dgm:spPr/>
      <dgm:t>
        <a:bodyPr/>
        <a:lstStyle/>
        <a:p>
          <a:pPr rtl="0"/>
          <a:r>
            <a:rPr lang="en-US" sz="2000" b="1" smtClean="0">
              <a:solidFill>
                <a:srgbClr val="C00000"/>
              </a:solidFill>
              <a:latin typeface="Times New Roman" pitchFamily="18" charset="0"/>
              <a:ea typeface="+mj-ea"/>
              <a:cs typeface="Times New Roman" pitchFamily="18" charset="0"/>
            </a:rPr>
            <a:t>1. D</a:t>
          </a:r>
          <a:r>
            <a:rPr lang="zh-CN" sz="2000" b="1" smtClean="0">
              <a:solidFill>
                <a:srgbClr val="C00000"/>
              </a:solidFill>
              <a:latin typeface="Times New Roman" pitchFamily="18" charset="0"/>
              <a:ea typeface="+mj-ea"/>
              <a:cs typeface="Times New Roman" pitchFamily="18" charset="0"/>
            </a:rPr>
            <a:t>的有效取值范围是多少？</a:t>
          </a:r>
          <a:endParaRPr lang="zh-CN" sz="2000" b="1">
            <a:solidFill>
              <a:srgbClr val="C00000"/>
            </a:solidFill>
            <a:latin typeface="Times New Roman" pitchFamily="18" charset="0"/>
            <a:ea typeface="+mj-ea"/>
            <a:cs typeface="Times New Roman" pitchFamily="18" charset="0"/>
          </a:endParaRPr>
        </a:p>
      </dgm:t>
    </dgm:pt>
    <dgm:pt modelId="{BD0C5119-C63A-4A9C-8158-0A6FAE85DE42}" type="parTrans" cxnId="{AA77A2F3-C455-4B7A-A448-053142A53E83}">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89D2CFAD-7D81-4A2C-A768-0BE911A057B7}" type="sibTrans" cxnId="{AA77A2F3-C455-4B7A-A448-053142A53E83}">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A3FCD06A-9937-4D78-A1AA-25A23C2CAFE8}">
      <dgm:prSet custT="1"/>
      <dgm:spPr/>
      <dgm:t>
        <a:bodyPr/>
        <a:lstStyle/>
        <a:p>
          <a:pPr rtl="0"/>
          <a:r>
            <a:rPr lang="en-US" sz="2000" b="1" smtClean="0">
              <a:solidFill>
                <a:srgbClr val="C00000"/>
              </a:solidFill>
              <a:latin typeface="Times New Roman" pitchFamily="18" charset="0"/>
              <a:ea typeface="+mj-ea"/>
              <a:cs typeface="Times New Roman" pitchFamily="18" charset="0"/>
            </a:rPr>
            <a:t>2. R(D)</a:t>
          </a:r>
          <a:r>
            <a:rPr lang="zh-CN" sz="2000" b="1" smtClean="0">
              <a:solidFill>
                <a:srgbClr val="C00000"/>
              </a:solidFill>
              <a:latin typeface="Times New Roman" pitchFamily="18" charset="0"/>
              <a:ea typeface="+mj-ea"/>
              <a:cs typeface="Times New Roman" pitchFamily="18" charset="0"/>
            </a:rPr>
            <a:t>是关于</a:t>
          </a:r>
          <a:r>
            <a:rPr lang="en-US" sz="2000" b="1" smtClean="0">
              <a:solidFill>
                <a:srgbClr val="C00000"/>
              </a:solidFill>
              <a:latin typeface="Times New Roman" pitchFamily="18" charset="0"/>
              <a:ea typeface="+mj-ea"/>
              <a:cs typeface="Times New Roman" pitchFamily="18" charset="0"/>
            </a:rPr>
            <a:t>D</a:t>
          </a:r>
          <a:r>
            <a:rPr lang="zh-CN" sz="2000" b="1" smtClean="0">
              <a:solidFill>
                <a:srgbClr val="C00000"/>
              </a:solidFill>
              <a:latin typeface="Times New Roman" pitchFamily="18" charset="0"/>
              <a:ea typeface="+mj-ea"/>
              <a:cs typeface="Times New Roman" pitchFamily="18" charset="0"/>
            </a:rPr>
            <a:t>的形态是上凸还是下凸，还是其他？</a:t>
          </a:r>
          <a:endParaRPr lang="zh-CN" sz="2000" b="1">
            <a:solidFill>
              <a:srgbClr val="C00000"/>
            </a:solidFill>
            <a:latin typeface="Times New Roman" pitchFamily="18" charset="0"/>
            <a:ea typeface="+mj-ea"/>
            <a:cs typeface="Times New Roman" pitchFamily="18" charset="0"/>
          </a:endParaRPr>
        </a:p>
      </dgm:t>
    </dgm:pt>
    <dgm:pt modelId="{9A30DEF6-BA1B-4ECA-B473-0D98F488BC24}" type="parTrans" cxnId="{A2121D71-BFEA-448F-A69E-69E2F0961D8F}">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F46F8ED5-4B7B-4B38-B0AD-EAC5332234EA}" type="sibTrans" cxnId="{A2121D71-BFEA-448F-A69E-69E2F0961D8F}">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09B7E369-673E-4414-B459-E6AB6B70C550}">
      <dgm:prSet custT="1"/>
      <dgm:spPr/>
      <dgm:t>
        <a:bodyPr/>
        <a:lstStyle/>
        <a:p>
          <a:pPr rtl="0"/>
          <a:r>
            <a:rPr lang="en-US" sz="2000" b="1" dirty="0" smtClean="0">
              <a:solidFill>
                <a:srgbClr val="C00000"/>
              </a:solidFill>
              <a:latin typeface="Times New Roman" pitchFamily="18" charset="0"/>
              <a:ea typeface="+mj-ea"/>
              <a:cs typeface="Times New Roman" pitchFamily="18" charset="0"/>
            </a:rPr>
            <a:t>3. R(D)</a:t>
          </a:r>
          <a:r>
            <a:rPr lang="zh-CN" sz="2000" b="1" dirty="0" smtClean="0">
              <a:solidFill>
                <a:srgbClr val="C00000"/>
              </a:solidFill>
              <a:latin typeface="Times New Roman" pitchFamily="18" charset="0"/>
              <a:ea typeface="+mj-ea"/>
              <a:cs typeface="Times New Roman" pitchFamily="18" charset="0"/>
            </a:rPr>
            <a:t>在区间是递增还是递减</a:t>
          </a:r>
          <a:r>
            <a:rPr lang="zh-CN" altLang="en-US" sz="2000" b="1" dirty="0" smtClean="0">
              <a:solidFill>
                <a:srgbClr val="C00000"/>
              </a:solidFill>
              <a:latin typeface="Times New Roman" pitchFamily="18" charset="0"/>
              <a:ea typeface="+mj-ea"/>
              <a:cs typeface="Times New Roman" pitchFamily="18" charset="0"/>
            </a:rPr>
            <a:t>？</a:t>
          </a:r>
          <a:endParaRPr lang="zh-CN" sz="2000" b="1" dirty="0">
            <a:solidFill>
              <a:srgbClr val="C00000"/>
            </a:solidFill>
            <a:latin typeface="Times New Roman" pitchFamily="18" charset="0"/>
            <a:ea typeface="+mj-ea"/>
            <a:cs typeface="Times New Roman" pitchFamily="18" charset="0"/>
          </a:endParaRPr>
        </a:p>
      </dgm:t>
    </dgm:pt>
    <dgm:pt modelId="{AF366BAF-7B50-42A5-B2A8-F4BAC3403F96}" type="parTrans" cxnId="{EE72873E-7FF0-45C3-9A45-F5C48ADBC609}">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85548762-5670-40D1-9419-BA2831FF4154}" type="sibTrans" cxnId="{EE72873E-7FF0-45C3-9A45-F5C48ADBC609}">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503F4C2A-F23A-4769-9D97-FACB3217FA01}" type="pres">
      <dgm:prSet presAssocID="{DA0EBAF9-50CE-4520-918D-BF4414B38982}" presName="linear" presStyleCnt="0">
        <dgm:presLayoutVars>
          <dgm:animLvl val="lvl"/>
          <dgm:resizeHandles val="exact"/>
        </dgm:presLayoutVars>
      </dgm:prSet>
      <dgm:spPr/>
      <dgm:t>
        <a:bodyPr/>
        <a:lstStyle/>
        <a:p>
          <a:endParaRPr lang="zh-CN" altLang="en-US"/>
        </a:p>
      </dgm:t>
    </dgm:pt>
    <dgm:pt modelId="{80A872D7-E89D-4B6B-B45E-C51FD6182BF3}" type="pres">
      <dgm:prSet presAssocID="{9397CA1D-8A31-401D-9597-EC30970399C8}" presName="parentText" presStyleLbl="node1" presStyleIdx="0" presStyleCnt="3">
        <dgm:presLayoutVars>
          <dgm:chMax val="0"/>
          <dgm:bulletEnabled val="1"/>
        </dgm:presLayoutVars>
      </dgm:prSet>
      <dgm:spPr/>
      <dgm:t>
        <a:bodyPr/>
        <a:lstStyle/>
        <a:p>
          <a:endParaRPr lang="zh-CN" altLang="en-US"/>
        </a:p>
      </dgm:t>
    </dgm:pt>
    <dgm:pt modelId="{B8DC0782-D87D-437C-BC13-79FE10CE4E33}" type="pres">
      <dgm:prSet presAssocID="{89D2CFAD-7D81-4A2C-A768-0BE911A057B7}" presName="spacer" presStyleCnt="0"/>
      <dgm:spPr/>
    </dgm:pt>
    <dgm:pt modelId="{B04F7E19-ADEF-4CCE-A270-BBEBD2CF4C07}" type="pres">
      <dgm:prSet presAssocID="{A3FCD06A-9937-4D78-A1AA-25A23C2CAFE8}" presName="parentText" presStyleLbl="node1" presStyleIdx="1" presStyleCnt="3">
        <dgm:presLayoutVars>
          <dgm:chMax val="0"/>
          <dgm:bulletEnabled val="1"/>
        </dgm:presLayoutVars>
      </dgm:prSet>
      <dgm:spPr/>
      <dgm:t>
        <a:bodyPr/>
        <a:lstStyle/>
        <a:p>
          <a:endParaRPr lang="zh-CN" altLang="en-US"/>
        </a:p>
      </dgm:t>
    </dgm:pt>
    <dgm:pt modelId="{8CD3808F-E83E-470D-8E24-679D83AD4426}" type="pres">
      <dgm:prSet presAssocID="{F46F8ED5-4B7B-4B38-B0AD-EAC5332234EA}" presName="spacer" presStyleCnt="0"/>
      <dgm:spPr/>
    </dgm:pt>
    <dgm:pt modelId="{2A4F49E7-CF85-4C29-821B-D33201810B58}" type="pres">
      <dgm:prSet presAssocID="{09B7E369-673E-4414-B459-E6AB6B70C550}" presName="parentText" presStyleLbl="node1" presStyleIdx="2" presStyleCnt="3">
        <dgm:presLayoutVars>
          <dgm:chMax val="0"/>
          <dgm:bulletEnabled val="1"/>
        </dgm:presLayoutVars>
      </dgm:prSet>
      <dgm:spPr/>
      <dgm:t>
        <a:bodyPr/>
        <a:lstStyle/>
        <a:p>
          <a:endParaRPr lang="zh-CN" altLang="en-US"/>
        </a:p>
      </dgm:t>
    </dgm:pt>
  </dgm:ptLst>
  <dgm:cxnLst>
    <dgm:cxn modelId="{AB37DE1D-CA07-4D9E-AAA6-875AA7B12666}" type="presOf" srcId="{A3FCD06A-9937-4D78-A1AA-25A23C2CAFE8}" destId="{B04F7E19-ADEF-4CCE-A270-BBEBD2CF4C07}" srcOrd="0" destOrd="0" presId="urn:microsoft.com/office/officeart/2005/8/layout/vList2"/>
    <dgm:cxn modelId="{A2121D71-BFEA-448F-A69E-69E2F0961D8F}" srcId="{DA0EBAF9-50CE-4520-918D-BF4414B38982}" destId="{A3FCD06A-9937-4D78-A1AA-25A23C2CAFE8}" srcOrd="1" destOrd="0" parTransId="{9A30DEF6-BA1B-4ECA-B473-0D98F488BC24}" sibTransId="{F46F8ED5-4B7B-4B38-B0AD-EAC5332234EA}"/>
    <dgm:cxn modelId="{03500DF3-3978-49B3-BBCA-F88D7C008EB2}" type="presOf" srcId="{DA0EBAF9-50CE-4520-918D-BF4414B38982}" destId="{503F4C2A-F23A-4769-9D97-FACB3217FA01}" srcOrd="0" destOrd="0" presId="urn:microsoft.com/office/officeart/2005/8/layout/vList2"/>
    <dgm:cxn modelId="{EE72873E-7FF0-45C3-9A45-F5C48ADBC609}" srcId="{DA0EBAF9-50CE-4520-918D-BF4414B38982}" destId="{09B7E369-673E-4414-B459-E6AB6B70C550}" srcOrd="2" destOrd="0" parTransId="{AF366BAF-7B50-42A5-B2A8-F4BAC3403F96}" sibTransId="{85548762-5670-40D1-9419-BA2831FF4154}"/>
    <dgm:cxn modelId="{AA77A2F3-C455-4B7A-A448-053142A53E83}" srcId="{DA0EBAF9-50CE-4520-918D-BF4414B38982}" destId="{9397CA1D-8A31-401D-9597-EC30970399C8}" srcOrd="0" destOrd="0" parTransId="{BD0C5119-C63A-4A9C-8158-0A6FAE85DE42}" sibTransId="{89D2CFAD-7D81-4A2C-A768-0BE911A057B7}"/>
    <dgm:cxn modelId="{43DB05F0-7EBC-4AC0-8204-618CA94CD606}" type="presOf" srcId="{09B7E369-673E-4414-B459-E6AB6B70C550}" destId="{2A4F49E7-CF85-4C29-821B-D33201810B58}" srcOrd="0" destOrd="0" presId="urn:microsoft.com/office/officeart/2005/8/layout/vList2"/>
    <dgm:cxn modelId="{1B9B754D-BF1F-45A4-90BC-0C63963CCD9B}" type="presOf" srcId="{9397CA1D-8A31-401D-9597-EC30970399C8}" destId="{80A872D7-E89D-4B6B-B45E-C51FD6182BF3}" srcOrd="0" destOrd="0" presId="urn:microsoft.com/office/officeart/2005/8/layout/vList2"/>
    <dgm:cxn modelId="{B516F477-05A7-42A0-8E29-301567775AA1}" type="presParOf" srcId="{503F4C2A-F23A-4769-9D97-FACB3217FA01}" destId="{80A872D7-E89D-4B6B-B45E-C51FD6182BF3}" srcOrd="0" destOrd="0" presId="urn:microsoft.com/office/officeart/2005/8/layout/vList2"/>
    <dgm:cxn modelId="{5F772FC3-D08B-4270-99D5-1B43E10637B2}" type="presParOf" srcId="{503F4C2A-F23A-4769-9D97-FACB3217FA01}" destId="{B8DC0782-D87D-437C-BC13-79FE10CE4E33}" srcOrd="1" destOrd="0" presId="urn:microsoft.com/office/officeart/2005/8/layout/vList2"/>
    <dgm:cxn modelId="{BBD8CD5A-8120-4BD4-9CFC-509BD9AAB924}" type="presParOf" srcId="{503F4C2A-F23A-4769-9D97-FACB3217FA01}" destId="{B04F7E19-ADEF-4CCE-A270-BBEBD2CF4C07}" srcOrd="2" destOrd="0" presId="urn:microsoft.com/office/officeart/2005/8/layout/vList2"/>
    <dgm:cxn modelId="{791211DB-3116-4BCC-9210-0D948F83B7D3}" type="presParOf" srcId="{503F4C2A-F23A-4769-9D97-FACB3217FA01}" destId="{8CD3808F-E83E-470D-8E24-679D83AD4426}" srcOrd="3" destOrd="0" presId="urn:microsoft.com/office/officeart/2005/8/layout/vList2"/>
    <dgm:cxn modelId="{8B83B495-E709-48E7-895B-D9CD7B14CF8B}" type="presParOf" srcId="{503F4C2A-F23A-4769-9D97-FACB3217FA01}" destId="{2A4F49E7-CF85-4C29-821B-D33201810B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A439A-9CE1-48B8-ADC3-2E7D7A70E79A}">
      <dsp:nvSpPr>
        <dsp:cNvPr id="0" name=""/>
        <dsp:cNvSpPr/>
      </dsp:nvSpPr>
      <dsp:spPr>
        <a:xfrm>
          <a:off x="0" y="210747"/>
          <a:ext cx="8064896" cy="851760"/>
        </a:xfrm>
        <a:prstGeom prst="round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sz="2800" b="1" kern="1200" baseline="0" dirty="0" smtClean="0">
              <a:latin typeface="+mj-ea"/>
              <a:ea typeface="+mj-ea"/>
            </a:rPr>
            <a:t>信道编码定理：</a:t>
          </a:r>
          <a:endParaRPr lang="en-US" sz="2800" b="1" kern="1200" baseline="0" dirty="0">
            <a:latin typeface="+mj-ea"/>
            <a:ea typeface="+mj-ea"/>
          </a:endParaRPr>
        </a:p>
      </dsp:txBody>
      <dsp:txXfrm>
        <a:off x="41579" y="252326"/>
        <a:ext cx="7981738" cy="768602"/>
      </dsp:txXfrm>
    </dsp:sp>
    <dsp:sp modelId="{D05C83E9-92BE-4E80-8868-4363081F1B6B}">
      <dsp:nvSpPr>
        <dsp:cNvPr id="0" name=""/>
        <dsp:cNvSpPr/>
      </dsp:nvSpPr>
      <dsp:spPr>
        <a:xfrm>
          <a:off x="0" y="1062508"/>
          <a:ext cx="8064896"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zh-CN" altLang="en-US" sz="2200" b="1" kern="1200" baseline="0" dirty="0" smtClean="0">
              <a:latin typeface="+mj-ea"/>
              <a:ea typeface="+mj-ea"/>
            </a:rPr>
            <a:t>无论何种信道，只要信息率</a:t>
          </a:r>
          <a:r>
            <a:rPr lang="en-US" altLang="zh-CN" sz="2200" b="1" kern="1200" baseline="0" dirty="0" smtClean="0">
              <a:latin typeface="+mj-ea"/>
              <a:ea typeface="+mj-ea"/>
            </a:rPr>
            <a:t>R</a:t>
          </a:r>
          <a:r>
            <a:rPr lang="zh-CN" altLang="en-US" sz="2200" b="1" kern="1200" baseline="0" dirty="0" smtClean="0">
              <a:latin typeface="+mj-ea"/>
              <a:ea typeface="+mj-ea"/>
            </a:rPr>
            <a:t>小于信道容量</a:t>
          </a:r>
          <a:r>
            <a:rPr lang="en-US" altLang="zh-CN" sz="2200" b="1" kern="1200" baseline="0" dirty="0" smtClean="0">
              <a:latin typeface="+mj-ea"/>
              <a:ea typeface="+mj-ea"/>
            </a:rPr>
            <a:t>C</a:t>
          </a:r>
          <a:r>
            <a:rPr lang="zh-CN" altLang="en-US" sz="2200" b="1" kern="1200" baseline="0" dirty="0" smtClean="0">
              <a:latin typeface="+mj-ea"/>
              <a:ea typeface="+mj-ea"/>
            </a:rPr>
            <a:t>，总能找到一种编码，使在信道上能以任意小的错误概率和任意接近于</a:t>
          </a:r>
          <a:r>
            <a:rPr lang="en-US" altLang="zh-CN" sz="2200" b="1" kern="1200" baseline="0" dirty="0" smtClean="0">
              <a:latin typeface="+mj-ea"/>
              <a:ea typeface="+mj-ea"/>
            </a:rPr>
            <a:t>C</a:t>
          </a:r>
          <a:r>
            <a:rPr lang="zh-CN" altLang="en-US" sz="2200" b="1" kern="1200" baseline="0" dirty="0" smtClean="0">
              <a:latin typeface="+mj-ea"/>
              <a:ea typeface="+mj-ea"/>
            </a:rPr>
            <a:t>的传输率来传送信息。反之，若</a:t>
          </a:r>
          <a:r>
            <a:rPr lang="en-US" altLang="zh-CN" sz="2200" b="1" kern="1200" baseline="0" dirty="0" smtClean="0">
              <a:latin typeface="+mj-ea"/>
              <a:ea typeface="+mj-ea"/>
            </a:rPr>
            <a:t>R&gt;C</a:t>
          </a:r>
          <a:r>
            <a:rPr lang="zh-CN" altLang="en-US" sz="2200" b="1" kern="1200" baseline="0" dirty="0" smtClean="0">
              <a:latin typeface="+mj-ea"/>
              <a:ea typeface="+mj-ea"/>
            </a:rPr>
            <a:t>，则传输总要失真</a:t>
          </a:r>
          <a:r>
            <a:rPr lang="zh-CN" sz="2200" b="1" kern="1200" baseline="0" dirty="0" smtClean="0">
              <a:latin typeface="+mj-ea"/>
              <a:ea typeface="+mj-ea"/>
            </a:rPr>
            <a:t>。 </a:t>
          </a:r>
          <a:endParaRPr lang="zh-CN" sz="2200" kern="1200" dirty="0">
            <a:latin typeface="+mj-ea"/>
            <a:ea typeface="+mj-ea"/>
          </a:endParaRPr>
        </a:p>
      </dsp:txBody>
      <dsp:txXfrm>
        <a:off x="0" y="1062508"/>
        <a:ext cx="8064896" cy="13910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6F8CF-8CF4-46D0-BC61-484860DF5E98}">
      <dsp:nvSpPr>
        <dsp:cNvPr id="0" name=""/>
        <dsp:cNvSpPr/>
      </dsp:nvSpPr>
      <dsp:spPr>
        <a:xfrm>
          <a:off x="0" y="4328091"/>
          <a:ext cx="5688632" cy="710059"/>
        </a:xfrm>
        <a:prstGeom prst="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altLang="zh-CN" sz="2600" b="1" kern="1200" baseline="0" dirty="0" smtClean="0"/>
            <a:t> </a:t>
          </a:r>
          <a:endParaRPr lang="zh-CN" sz="2600" b="1" kern="1200" baseline="0" dirty="0"/>
        </a:p>
      </dsp:txBody>
      <dsp:txXfrm>
        <a:off x="0" y="4328091"/>
        <a:ext cx="5688632" cy="710059"/>
      </dsp:txXfrm>
    </dsp:sp>
    <dsp:sp modelId="{94E100F8-08AE-4EE1-998B-B4D93AF792A9}">
      <dsp:nvSpPr>
        <dsp:cNvPr id="0" name=""/>
        <dsp:cNvSpPr/>
      </dsp:nvSpPr>
      <dsp:spPr>
        <a:xfrm rot="10800000">
          <a:off x="0" y="3246670"/>
          <a:ext cx="5688632" cy="1092071"/>
        </a:xfrm>
        <a:prstGeom prst="upArrowCallou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altLang="zh-CN" sz="2600" b="1" kern="1200" baseline="0" dirty="0" smtClean="0"/>
            <a:t> </a:t>
          </a:r>
          <a:endParaRPr lang="zh-CN" sz="2600" b="1" kern="1200" baseline="0" dirty="0"/>
        </a:p>
      </dsp:txBody>
      <dsp:txXfrm rot="10800000">
        <a:off x="0" y="3246670"/>
        <a:ext cx="5688632" cy="709595"/>
      </dsp:txXfrm>
    </dsp:sp>
    <dsp:sp modelId="{6671E37E-A233-4BF8-B852-54662F7EAC0A}">
      <dsp:nvSpPr>
        <dsp:cNvPr id="0" name=""/>
        <dsp:cNvSpPr/>
      </dsp:nvSpPr>
      <dsp:spPr>
        <a:xfrm rot="10800000">
          <a:off x="0" y="2165250"/>
          <a:ext cx="5688632" cy="1092071"/>
        </a:xfrm>
        <a:prstGeom prst="upArrowCallout">
          <a:avLst/>
        </a:prstGeom>
        <a:gradFill rotWithShape="0">
          <a:gsLst>
            <a:gs pos="0">
              <a:schemeClr val="accent4">
                <a:hueOff val="0"/>
                <a:satOff val="0"/>
                <a:lumOff val="0"/>
                <a:alphaOff val="0"/>
                <a:tint val="70000"/>
                <a:satMod val="180000"/>
              </a:schemeClr>
            </a:gs>
            <a:gs pos="62000">
              <a:schemeClr val="accent4">
                <a:hueOff val="0"/>
                <a:satOff val="0"/>
                <a:lumOff val="0"/>
                <a:alphaOff val="0"/>
                <a:tint val="30000"/>
                <a:satMod val="180000"/>
              </a:schemeClr>
            </a:gs>
            <a:gs pos="100000">
              <a:schemeClr val="accent4">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altLang="zh-CN" sz="2600" b="1" kern="1200" baseline="0" dirty="0" smtClean="0"/>
            <a:t> </a:t>
          </a:r>
          <a:endParaRPr lang="zh-CN" sz="2600" b="1" kern="1200" baseline="0" dirty="0"/>
        </a:p>
      </dsp:txBody>
      <dsp:txXfrm rot="10800000">
        <a:off x="0" y="2165250"/>
        <a:ext cx="5688632" cy="709595"/>
      </dsp:txXfrm>
    </dsp:sp>
    <dsp:sp modelId="{19E4E050-7D52-45CB-8FC5-CF56FCF73BED}">
      <dsp:nvSpPr>
        <dsp:cNvPr id="0" name=""/>
        <dsp:cNvSpPr/>
      </dsp:nvSpPr>
      <dsp:spPr>
        <a:xfrm rot="10800000">
          <a:off x="0" y="1083829"/>
          <a:ext cx="5688632" cy="1092071"/>
        </a:xfrm>
        <a:prstGeom prst="upArrowCallout">
          <a:avLst/>
        </a:prstGeom>
        <a:gradFill rotWithShape="0">
          <a:gsLst>
            <a:gs pos="0">
              <a:schemeClr val="accent5">
                <a:hueOff val="0"/>
                <a:satOff val="0"/>
                <a:lumOff val="0"/>
                <a:alphaOff val="0"/>
                <a:tint val="70000"/>
                <a:satMod val="180000"/>
              </a:schemeClr>
            </a:gs>
            <a:gs pos="62000">
              <a:schemeClr val="accent5">
                <a:hueOff val="0"/>
                <a:satOff val="0"/>
                <a:lumOff val="0"/>
                <a:alphaOff val="0"/>
                <a:tint val="30000"/>
                <a:satMod val="180000"/>
              </a:schemeClr>
            </a:gs>
            <a:gs pos="100000">
              <a:schemeClr val="accent5">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altLang="zh-CN" sz="2600" b="1" kern="1200" baseline="0" dirty="0" smtClean="0"/>
            <a:t> </a:t>
          </a:r>
          <a:endParaRPr lang="zh-CN" sz="2600" b="1" kern="1200" baseline="0" dirty="0"/>
        </a:p>
      </dsp:txBody>
      <dsp:txXfrm rot="10800000">
        <a:off x="0" y="1083829"/>
        <a:ext cx="5688632" cy="709595"/>
      </dsp:txXfrm>
    </dsp:sp>
    <dsp:sp modelId="{2918041C-9C4F-4E63-8142-2635512293EA}">
      <dsp:nvSpPr>
        <dsp:cNvPr id="0" name=""/>
        <dsp:cNvSpPr/>
      </dsp:nvSpPr>
      <dsp:spPr>
        <a:xfrm rot="10800000">
          <a:off x="0" y="2409"/>
          <a:ext cx="5688632" cy="1092071"/>
        </a:xfrm>
        <a:prstGeom prst="upArrowCallout">
          <a:avLst/>
        </a:prstGeom>
        <a:gradFill rotWithShape="0">
          <a:gsLst>
            <a:gs pos="0">
              <a:schemeClr val="accent6">
                <a:hueOff val="0"/>
                <a:satOff val="0"/>
                <a:lumOff val="0"/>
                <a:alphaOff val="0"/>
                <a:tint val="70000"/>
                <a:satMod val="180000"/>
              </a:schemeClr>
            </a:gs>
            <a:gs pos="62000">
              <a:schemeClr val="accent6">
                <a:hueOff val="0"/>
                <a:satOff val="0"/>
                <a:lumOff val="0"/>
                <a:alphaOff val="0"/>
                <a:tint val="30000"/>
                <a:satMod val="180000"/>
              </a:schemeClr>
            </a:gs>
            <a:gs pos="100000">
              <a:schemeClr val="accent6">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altLang="zh-CN" sz="2600" b="1" kern="1200" baseline="0" dirty="0" smtClean="0"/>
            <a:t> </a:t>
          </a:r>
          <a:endParaRPr lang="en-US" sz="2600" b="1" i="1" kern="1200" baseline="0" dirty="0"/>
        </a:p>
      </dsp:txBody>
      <dsp:txXfrm rot="10800000">
        <a:off x="0" y="2409"/>
        <a:ext cx="5688632" cy="7095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C2DED-CCA1-4FFF-B325-CD16125D5201}">
      <dsp:nvSpPr>
        <dsp:cNvPr id="0" name=""/>
        <dsp:cNvSpPr/>
      </dsp:nvSpPr>
      <dsp:spPr>
        <a:xfrm>
          <a:off x="0" y="4328091"/>
          <a:ext cx="2808312" cy="710059"/>
        </a:xfrm>
        <a:prstGeom prst="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zh-CN" sz="2400" b="1" kern="1200" baseline="0" dirty="0" smtClean="0">
              <a:latin typeface="Times New Roman" pitchFamily="18" charset="0"/>
              <a:cs typeface="Times New Roman" pitchFamily="18" charset="0"/>
            </a:rPr>
            <a:t>第五步：求</a:t>
          </a:r>
          <a:r>
            <a:rPr lang="en-US" sz="2400" b="1" i="1" kern="1200" baseline="0" dirty="0" smtClean="0">
              <a:latin typeface="Times New Roman" pitchFamily="18" charset="0"/>
              <a:cs typeface="Times New Roman" pitchFamily="18" charset="0"/>
            </a:rPr>
            <a:t>R(S)</a:t>
          </a:r>
          <a:endParaRPr lang="zh-CN" sz="2400" b="1" kern="1200" baseline="0" dirty="0">
            <a:latin typeface="Times New Roman" pitchFamily="18" charset="0"/>
            <a:cs typeface="Times New Roman" pitchFamily="18" charset="0"/>
          </a:endParaRPr>
        </a:p>
      </dsp:txBody>
      <dsp:txXfrm>
        <a:off x="0" y="4328091"/>
        <a:ext cx="2808312" cy="710059"/>
      </dsp:txXfrm>
    </dsp:sp>
    <dsp:sp modelId="{6C1944DB-3333-4852-A7D9-3DF581ACE7FF}">
      <dsp:nvSpPr>
        <dsp:cNvPr id="0" name=""/>
        <dsp:cNvSpPr/>
      </dsp:nvSpPr>
      <dsp:spPr>
        <a:xfrm rot="10800000">
          <a:off x="0" y="3246670"/>
          <a:ext cx="2808312" cy="1092071"/>
        </a:xfrm>
        <a:prstGeom prst="upArrowCallou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zh-CN" sz="2400" b="1" kern="1200" baseline="0" dirty="0" smtClean="0">
              <a:latin typeface="Times New Roman" pitchFamily="18" charset="0"/>
              <a:cs typeface="Times New Roman" pitchFamily="18" charset="0"/>
            </a:rPr>
            <a:t>第四步：求</a:t>
          </a:r>
          <a:r>
            <a:rPr lang="en-US" sz="2400" b="1" i="1" kern="1200" baseline="0" dirty="0" smtClean="0">
              <a:latin typeface="Times New Roman" pitchFamily="18" charset="0"/>
              <a:cs typeface="Times New Roman" pitchFamily="18" charset="0"/>
            </a:rPr>
            <a:t>D(S)</a:t>
          </a:r>
          <a:endParaRPr lang="zh-CN" sz="2400" b="1" kern="1200" baseline="0" dirty="0">
            <a:latin typeface="Times New Roman" pitchFamily="18" charset="0"/>
            <a:cs typeface="Times New Roman" pitchFamily="18" charset="0"/>
          </a:endParaRPr>
        </a:p>
      </dsp:txBody>
      <dsp:txXfrm rot="10800000">
        <a:off x="0" y="3246670"/>
        <a:ext cx="2808312" cy="709595"/>
      </dsp:txXfrm>
    </dsp:sp>
    <dsp:sp modelId="{9ABD3E3C-9A8B-43DF-94E7-20AFFF129325}">
      <dsp:nvSpPr>
        <dsp:cNvPr id="0" name=""/>
        <dsp:cNvSpPr/>
      </dsp:nvSpPr>
      <dsp:spPr>
        <a:xfrm rot="10800000">
          <a:off x="0" y="2165250"/>
          <a:ext cx="2808312" cy="1092071"/>
        </a:xfrm>
        <a:prstGeom prst="upArrowCallout">
          <a:avLst/>
        </a:prstGeom>
        <a:gradFill rotWithShape="0">
          <a:gsLst>
            <a:gs pos="0">
              <a:schemeClr val="accent4">
                <a:hueOff val="0"/>
                <a:satOff val="0"/>
                <a:lumOff val="0"/>
                <a:alphaOff val="0"/>
                <a:tint val="70000"/>
                <a:satMod val="180000"/>
              </a:schemeClr>
            </a:gs>
            <a:gs pos="62000">
              <a:schemeClr val="accent4">
                <a:hueOff val="0"/>
                <a:satOff val="0"/>
                <a:lumOff val="0"/>
                <a:alphaOff val="0"/>
                <a:tint val="30000"/>
                <a:satMod val="180000"/>
              </a:schemeClr>
            </a:gs>
            <a:gs pos="100000">
              <a:schemeClr val="accent4">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zh-CN" sz="2400" b="1" kern="1200" baseline="0" dirty="0" smtClean="0">
              <a:latin typeface="Times New Roman" pitchFamily="18" charset="0"/>
              <a:cs typeface="Times New Roman" pitchFamily="18" charset="0"/>
            </a:rPr>
            <a:t>第三步：求</a:t>
          </a:r>
          <a:r>
            <a:rPr lang="en-US" sz="2400" b="1" i="1" kern="1200" baseline="0" dirty="0" smtClean="0">
              <a:latin typeface="Times New Roman" pitchFamily="18" charset="0"/>
              <a:cs typeface="Times New Roman" pitchFamily="18" charset="0"/>
            </a:rPr>
            <a:t>p(</a:t>
          </a:r>
          <a:r>
            <a:rPr lang="en-US" sz="2400" b="1" i="1" kern="1200" baseline="0" dirty="0" err="1" smtClean="0">
              <a:latin typeface="Times New Roman" pitchFamily="18" charset="0"/>
              <a:cs typeface="Times New Roman" pitchFamily="18" charset="0"/>
            </a:rPr>
            <a:t>y</a:t>
          </a:r>
          <a:r>
            <a:rPr lang="en-US" sz="2400" b="1" i="1" kern="1200" baseline="-25000" dirty="0" err="1" smtClean="0">
              <a:latin typeface="Times New Roman" pitchFamily="18" charset="0"/>
              <a:cs typeface="Times New Roman" pitchFamily="18" charset="0"/>
            </a:rPr>
            <a:t>j</a:t>
          </a:r>
          <a:r>
            <a:rPr lang="en-US" sz="2400" b="1" i="1" kern="1200" baseline="0" dirty="0" smtClean="0">
              <a:latin typeface="Times New Roman" pitchFamily="18" charset="0"/>
              <a:cs typeface="Times New Roman" pitchFamily="18" charset="0"/>
            </a:rPr>
            <a:t>/x</a:t>
          </a:r>
          <a:r>
            <a:rPr lang="en-US" sz="2400" b="1" i="1" kern="1200" baseline="-25000" dirty="0" smtClean="0">
              <a:latin typeface="Times New Roman" pitchFamily="18" charset="0"/>
              <a:cs typeface="Times New Roman" pitchFamily="18" charset="0"/>
            </a:rPr>
            <a:t>i</a:t>
          </a:r>
          <a:r>
            <a:rPr lang="en-US" sz="2400" b="1" i="1" kern="1200" baseline="0" dirty="0" smtClean="0">
              <a:latin typeface="Times New Roman" pitchFamily="18" charset="0"/>
              <a:cs typeface="Times New Roman" pitchFamily="18" charset="0"/>
            </a:rPr>
            <a:t>)</a:t>
          </a:r>
          <a:endParaRPr lang="zh-CN" sz="2400" b="1" kern="1200" baseline="0" dirty="0">
            <a:latin typeface="Times New Roman" pitchFamily="18" charset="0"/>
            <a:cs typeface="Times New Roman" pitchFamily="18" charset="0"/>
          </a:endParaRPr>
        </a:p>
      </dsp:txBody>
      <dsp:txXfrm rot="10800000">
        <a:off x="0" y="2165250"/>
        <a:ext cx="2808312" cy="709595"/>
      </dsp:txXfrm>
    </dsp:sp>
    <dsp:sp modelId="{76438572-475A-4D5B-8159-AB50A6284A5A}">
      <dsp:nvSpPr>
        <dsp:cNvPr id="0" name=""/>
        <dsp:cNvSpPr/>
      </dsp:nvSpPr>
      <dsp:spPr>
        <a:xfrm rot="10800000">
          <a:off x="0" y="1083829"/>
          <a:ext cx="2808312" cy="1092071"/>
        </a:xfrm>
        <a:prstGeom prst="upArrowCallout">
          <a:avLst/>
        </a:prstGeom>
        <a:gradFill rotWithShape="0">
          <a:gsLst>
            <a:gs pos="0">
              <a:schemeClr val="accent5">
                <a:hueOff val="0"/>
                <a:satOff val="0"/>
                <a:lumOff val="0"/>
                <a:alphaOff val="0"/>
                <a:tint val="70000"/>
                <a:satMod val="180000"/>
              </a:schemeClr>
            </a:gs>
            <a:gs pos="62000">
              <a:schemeClr val="accent5">
                <a:hueOff val="0"/>
                <a:satOff val="0"/>
                <a:lumOff val="0"/>
                <a:alphaOff val="0"/>
                <a:tint val="30000"/>
                <a:satMod val="180000"/>
              </a:schemeClr>
            </a:gs>
            <a:gs pos="100000">
              <a:schemeClr val="accent5">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zh-CN" sz="2400" b="1" kern="1200" baseline="0" dirty="0" smtClean="0">
              <a:latin typeface="Times New Roman" pitchFamily="18" charset="0"/>
              <a:cs typeface="Times New Roman" pitchFamily="18" charset="0"/>
            </a:rPr>
            <a:t>第二步：求</a:t>
          </a:r>
          <a:r>
            <a:rPr lang="en-US" sz="2400" b="1" i="1" kern="1200" baseline="0" dirty="0" smtClean="0">
              <a:latin typeface="Times New Roman" pitchFamily="18" charset="0"/>
              <a:cs typeface="Times New Roman" pitchFamily="18" charset="0"/>
            </a:rPr>
            <a:t>p(</a:t>
          </a:r>
          <a:r>
            <a:rPr lang="en-US" sz="2400" b="1" i="1" kern="1200" baseline="0" dirty="0" err="1" smtClean="0">
              <a:latin typeface="Times New Roman" pitchFamily="18" charset="0"/>
              <a:cs typeface="Times New Roman" pitchFamily="18" charset="0"/>
            </a:rPr>
            <a:t>y</a:t>
          </a:r>
          <a:r>
            <a:rPr lang="en-US" sz="2400" b="1" i="1" kern="1200" baseline="-25000" dirty="0" err="1" smtClean="0">
              <a:latin typeface="Times New Roman" pitchFamily="18" charset="0"/>
              <a:cs typeface="Times New Roman" pitchFamily="18" charset="0"/>
            </a:rPr>
            <a:t>j</a:t>
          </a:r>
          <a:r>
            <a:rPr lang="en-US" sz="2400" b="1" i="1" kern="1200" baseline="0" dirty="0" smtClean="0">
              <a:latin typeface="Times New Roman" pitchFamily="18" charset="0"/>
              <a:cs typeface="Times New Roman" pitchFamily="18" charset="0"/>
            </a:rPr>
            <a:t>)</a:t>
          </a:r>
          <a:endParaRPr lang="zh-CN" sz="2400" b="1" kern="1200" baseline="0" dirty="0">
            <a:latin typeface="Times New Roman" pitchFamily="18" charset="0"/>
            <a:cs typeface="Times New Roman" pitchFamily="18" charset="0"/>
          </a:endParaRPr>
        </a:p>
      </dsp:txBody>
      <dsp:txXfrm rot="10800000">
        <a:off x="0" y="1083829"/>
        <a:ext cx="2808312" cy="709595"/>
      </dsp:txXfrm>
    </dsp:sp>
    <dsp:sp modelId="{9F69CC4A-B49C-4C7F-8473-85EA3EB3AB11}">
      <dsp:nvSpPr>
        <dsp:cNvPr id="0" name=""/>
        <dsp:cNvSpPr/>
      </dsp:nvSpPr>
      <dsp:spPr>
        <a:xfrm rot="10800000">
          <a:off x="0" y="2409"/>
          <a:ext cx="2808312" cy="1092071"/>
        </a:xfrm>
        <a:prstGeom prst="upArrowCallout">
          <a:avLst/>
        </a:prstGeom>
        <a:gradFill rotWithShape="0">
          <a:gsLst>
            <a:gs pos="0">
              <a:schemeClr val="accent6">
                <a:hueOff val="0"/>
                <a:satOff val="0"/>
                <a:lumOff val="0"/>
                <a:alphaOff val="0"/>
                <a:tint val="70000"/>
                <a:satMod val="180000"/>
              </a:schemeClr>
            </a:gs>
            <a:gs pos="62000">
              <a:schemeClr val="accent6">
                <a:hueOff val="0"/>
                <a:satOff val="0"/>
                <a:lumOff val="0"/>
                <a:alphaOff val="0"/>
                <a:tint val="30000"/>
                <a:satMod val="180000"/>
              </a:schemeClr>
            </a:gs>
            <a:gs pos="100000">
              <a:schemeClr val="accent6">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zh-CN" sz="2400" b="1" kern="1200" baseline="0" dirty="0" smtClean="0">
              <a:latin typeface="Times New Roman" pitchFamily="18" charset="0"/>
              <a:cs typeface="Times New Roman" pitchFamily="18" charset="0"/>
            </a:rPr>
            <a:t>第一步：求</a:t>
          </a:r>
          <a:r>
            <a:rPr lang="el-GR" sz="2400" b="1" kern="1200" baseline="0" dirty="0" smtClean="0">
              <a:latin typeface="Times New Roman" pitchFamily="18" charset="0"/>
              <a:cs typeface="Times New Roman" pitchFamily="18" charset="0"/>
            </a:rPr>
            <a:t>λ</a:t>
          </a:r>
          <a:r>
            <a:rPr lang="en-US" sz="2400" b="1" i="1" kern="1200" baseline="0" dirty="0" err="1" smtClean="0">
              <a:latin typeface="Times New Roman" pitchFamily="18" charset="0"/>
              <a:cs typeface="Times New Roman" pitchFamily="18" charset="0"/>
            </a:rPr>
            <a:t>i</a:t>
          </a:r>
          <a:endParaRPr lang="en-US" sz="2400" b="1" i="1" kern="1200" baseline="0" dirty="0">
            <a:latin typeface="Times New Roman" pitchFamily="18" charset="0"/>
            <a:cs typeface="Times New Roman" pitchFamily="18" charset="0"/>
          </a:endParaRPr>
        </a:p>
      </dsp:txBody>
      <dsp:txXfrm rot="10800000">
        <a:off x="0" y="2409"/>
        <a:ext cx="2808312" cy="7095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CC2DE-B73A-43AE-9470-35DE9B79F3CD}">
      <dsp:nvSpPr>
        <dsp:cNvPr id="0" name=""/>
        <dsp:cNvSpPr/>
      </dsp:nvSpPr>
      <dsp:spPr>
        <a:xfrm>
          <a:off x="0" y="0"/>
          <a:ext cx="7632848" cy="691200"/>
        </a:xfrm>
        <a:prstGeom prst="rect">
          <a:avLst/>
        </a:prstGeom>
        <a:gradFill rotWithShape="0">
          <a:gsLst>
            <a:gs pos="0">
              <a:schemeClr val="accent2">
                <a:hueOff val="0"/>
                <a:satOff val="0"/>
                <a:lumOff val="0"/>
                <a:alphaOff val="0"/>
                <a:tint val="70000"/>
                <a:satMod val="180000"/>
              </a:schemeClr>
            </a:gs>
            <a:gs pos="62000">
              <a:schemeClr val="accent2">
                <a:hueOff val="0"/>
                <a:satOff val="0"/>
                <a:lumOff val="0"/>
                <a:alphaOff val="0"/>
                <a:tint val="30000"/>
                <a:satMod val="180000"/>
              </a:schemeClr>
            </a:gs>
            <a:gs pos="100000">
              <a:schemeClr val="accent2">
                <a:hueOff val="0"/>
                <a:satOff val="0"/>
                <a:lumOff val="0"/>
                <a:alphaOff val="0"/>
                <a:tint val="22000"/>
                <a:satMod val="180000"/>
              </a:schemeClr>
            </a:gs>
          </a:gsLst>
          <a:lin ang="16200000" scaled="0"/>
        </a:gradFill>
        <a:ln w="9525" cap="flat" cmpd="sng" algn="ctr">
          <a:solidFill>
            <a:schemeClr val="accent2">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sz="2400" b="1" kern="1200" dirty="0" smtClean="0">
              <a:latin typeface="Times New Roman" pitchFamily="18" charset="0"/>
              <a:ea typeface="+mj-ea"/>
              <a:cs typeface="Times New Roman" pitchFamily="18" charset="0"/>
            </a:rPr>
            <a:t>给定平均失真度</a:t>
          </a:r>
          <a:r>
            <a:rPr lang="en-US" sz="2400" b="1" kern="1200" dirty="0" smtClean="0">
              <a:latin typeface="Times New Roman" pitchFamily="18" charset="0"/>
              <a:ea typeface="+mj-ea"/>
              <a:cs typeface="Times New Roman" pitchFamily="18" charset="0"/>
            </a:rPr>
            <a:t>D</a:t>
          </a:r>
          <a:r>
            <a:rPr lang="zh-CN" sz="2400" b="1" kern="1200" dirty="0" smtClean="0">
              <a:latin typeface="Times New Roman" pitchFamily="18" charset="0"/>
              <a:ea typeface="+mj-ea"/>
              <a:cs typeface="Times New Roman" pitchFamily="18" charset="0"/>
            </a:rPr>
            <a:t>：</a:t>
          </a:r>
          <a:endParaRPr lang="en-US" sz="2400" b="1" kern="1200" dirty="0">
            <a:latin typeface="Times New Roman" pitchFamily="18" charset="0"/>
            <a:ea typeface="+mj-ea"/>
            <a:cs typeface="Times New Roman" pitchFamily="18" charset="0"/>
          </a:endParaRPr>
        </a:p>
      </dsp:txBody>
      <dsp:txXfrm>
        <a:off x="0" y="0"/>
        <a:ext cx="7632848" cy="691200"/>
      </dsp:txXfrm>
    </dsp:sp>
    <dsp:sp modelId="{34FCEE45-0F94-4EFD-93F8-91CDC082DCA9}">
      <dsp:nvSpPr>
        <dsp:cNvPr id="0" name=""/>
        <dsp:cNvSpPr/>
      </dsp:nvSpPr>
      <dsp:spPr>
        <a:xfrm>
          <a:off x="0" y="641480"/>
          <a:ext cx="7632848" cy="181170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1" kern="1200" dirty="0" smtClean="0">
              <a:latin typeface="Times New Roman" pitchFamily="18" charset="0"/>
              <a:ea typeface="+mj-ea"/>
              <a:cs typeface="Times New Roman" pitchFamily="18" charset="0"/>
            </a:rPr>
            <a:t>信源分布越均匀（</a:t>
          </a:r>
          <a:r>
            <a:rPr lang="en-US" sz="2400" b="1" kern="1200" dirty="0" smtClean="0">
              <a:latin typeface="Times New Roman" pitchFamily="18" charset="0"/>
              <a:ea typeface="+mj-ea"/>
              <a:cs typeface="Times New Roman" pitchFamily="18" charset="0"/>
            </a:rPr>
            <a:t>p</a:t>
          </a:r>
          <a:r>
            <a:rPr lang="zh-CN" sz="2400" b="1" kern="1200" dirty="0" smtClean="0">
              <a:latin typeface="Times New Roman" pitchFamily="18" charset="0"/>
              <a:ea typeface="+mj-ea"/>
              <a:cs typeface="Times New Roman" pitchFamily="18" charset="0"/>
            </a:rPr>
            <a:t>值接近</a:t>
          </a:r>
          <a:r>
            <a:rPr lang="en-US" sz="2400" b="1" kern="1200" dirty="0" smtClean="0">
              <a:latin typeface="Times New Roman" pitchFamily="18" charset="0"/>
              <a:ea typeface="+mj-ea"/>
              <a:cs typeface="Times New Roman" pitchFamily="18" charset="0"/>
            </a:rPr>
            <a:t>1/2</a:t>
          </a:r>
          <a:r>
            <a:rPr lang="zh-CN" sz="2400" b="1" kern="1200" dirty="0" smtClean="0">
              <a:latin typeface="Times New Roman" pitchFamily="18" charset="0"/>
              <a:ea typeface="+mj-ea"/>
              <a:cs typeface="Times New Roman" pitchFamily="18" charset="0"/>
            </a:rPr>
            <a:t>），</a:t>
          </a:r>
          <a:r>
            <a:rPr lang="en-US" sz="2400" b="1" kern="1200" dirty="0" smtClean="0">
              <a:latin typeface="Times New Roman" pitchFamily="18" charset="0"/>
              <a:ea typeface="+mj-ea"/>
              <a:cs typeface="Times New Roman" pitchFamily="18" charset="0"/>
            </a:rPr>
            <a:t>R(D)</a:t>
          </a:r>
          <a:r>
            <a:rPr lang="zh-CN" sz="2400" b="1" kern="1200" dirty="0" smtClean="0">
              <a:latin typeface="Times New Roman" pitchFamily="18" charset="0"/>
              <a:ea typeface="+mj-ea"/>
              <a:cs typeface="Times New Roman" pitchFamily="18" charset="0"/>
            </a:rPr>
            <a:t>越大，即可压缩性越小；</a:t>
          </a:r>
          <a:endParaRPr lang="zh-CN" sz="2400" kern="1200" dirty="0">
            <a:latin typeface="Times New Roman" pitchFamily="18" charset="0"/>
            <a:ea typeface="+mj-ea"/>
            <a:cs typeface="Times New Roman" pitchFamily="18" charset="0"/>
          </a:endParaRPr>
        </a:p>
        <a:p>
          <a:pPr marL="228600" lvl="1" indent="-228600" algn="l" defTabSz="1066800" rtl="0">
            <a:lnSpc>
              <a:spcPct val="90000"/>
            </a:lnSpc>
            <a:spcBef>
              <a:spcPct val="0"/>
            </a:spcBef>
            <a:spcAft>
              <a:spcPct val="15000"/>
            </a:spcAft>
            <a:buChar char="••"/>
          </a:pPr>
          <a:r>
            <a:rPr lang="zh-CN" sz="2400" b="1" kern="1200" dirty="0" smtClean="0">
              <a:latin typeface="Times New Roman" pitchFamily="18" charset="0"/>
              <a:ea typeface="+mj-ea"/>
              <a:cs typeface="Times New Roman" pitchFamily="18" charset="0"/>
            </a:rPr>
            <a:t>信源分布越不均匀，</a:t>
          </a:r>
          <a:r>
            <a:rPr lang="en-US" sz="2400" b="1" kern="1200" dirty="0" smtClean="0">
              <a:latin typeface="Times New Roman" pitchFamily="18" charset="0"/>
              <a:ea typeface="+mj-ea"/>
              <a:cs typeface="Times New Roman" pitchFamily="18" charset="0"/>
            </a:rPr>
            <a:t>R(D)</a:t>
          </a:r>
          <a:r>
            <a:rPr lang="zh-CN" sz="2400" b="1" kern="1200" dirty="0" smtClean="0">
              <a:latin typeface="Times New Roman" pitchFamily="18" charset="0"/>
              <a:ea typeface="+mj-ea"/>
              <a:cs typeface="Times New Roman" pitchFamily="18" charset="0"/>
            </a:rPr>
            <a:t>就越小，即可压缩性越大。 </a:t>
          </a:r>
          <a:endParaRPr lang="zh-CN" sz="2400" b="1" kern="1200" dirty="0">
            <a:latin typeface="Times New Roman" pitchFamily="18" charset="0"/>
            <a:ea typeface="+mj-ea"/>
            <a:cs typeface="Times New Roman" pitchFamily="18" charset="0"/>
          </a:endParaRPr>
        </a:p>
      </dsp:txBody>
      <dsp:txXfrm>
        <a:off x="0" y="641480"/>
        <a:ext cx="7632848" cy="1811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5EF0E-39FE-4AC7-8280-A5E16DB1F2D1}">
      <dsp:nvSpPr>
        <dsp:cNvPr id="0" name=""/>
        <dsp:cNvSpPr/>
      </dsp:nvSpPr>
      <dsp:spPr>
        <a:xfrm>
          <a:off x="0" y="35297"/>
          <a:ext cx="8064896" cy="821340"/>
        </a:xfrm>
        <a:prstGeom prst="roundRect">
          <a:avLst/>
        </a:prstGeom>
        <a:gradFill rotWithShape="0">
          <a:gsLst>
            <a:gs pos="0">
              <a:schemeClr val="accent3">
                <a:hueOff val="0"/>
                <a:satOff val="0"/>
                <a:lumOff val="0"/>
                <a:alphaOff val="0"/>
                <a:tint val="70000"/>
                <a:satMod val="180000"/>
              </a:schemeClr>
            </a:gs>
            <a:gs pos="62000">
              <a:schemeClr val="accent3">
                <a:hueOff val="0"/>
                <a:satOff val="0"/>
                <a:lumOff val="0"/>
                <a:alphaOff val="0"/>
                <a:tint val="30000"/>
                <a:satMod val="180000"/>
              </a:schemeClr>
            </a:gs>
            <a:gs pos="100000">
              <a:schemeClr val="accent3">
                <a:hueOff val="0"/>
                <a:satOff val="0"/>
                <a:lumOff val="0"/>
                <a:alphaOff val="0"/>
                <a:tint val="22000"/>
                <a:satMod val="180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b="1" kern="1200" baseline="0" dirty="0" smtClean="0">
              <a:latin typeface="+mj-ea"/>
              <a:ea typeface="+mj-ea"/>
            </a:rPr>
            <a:t>完全无失真传送不可实现：</a:t>
          </a:r>
          <a:endParaRPr lang="zh-CN" sz="2700" kern="1200" dirty="0">
            <a:latin typeface="+mj-ea"/>
            <a:ea typeface="+mj-ea"/>
          </a:endParaRPr>
        </a:p>
      </dsp:txBody>
      <dsp:txXfrm>
        <a:off x="40095" y="75392"/>
        <a:ext cx="7984706" cy="741150"/>
      </dsp:txXfrm>
    </dsp:sp>
    <dsp:sp modelId="{6156BC8B-7C4C-4989-BF12-1C888FB486AE}">
      <dsp:nvSpPr>
        <dsp:cNvPr id="0" name=""/>
        <dsp:cNvSpPr/>
      </dsp:nvSpPr>
      <dsp:spPr>
        <a:xfrm>
          <a:off x="0" y="856637"/>
          <a:ext cx="8064896" cy="184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zh-CN" sz="2100" b="1" kern="1200" baseline="0" dirty="0" smtClean="0">
              <a:latin typeface="+mj-ea"/>
              <a:ea typeface="+mj-ea"/>
            </a:rPr>
            <a:t>实际的信源常常是连续的，信息率无限大，要无失真传送要求信息率</a:t>
          </a:r>
          <a:r>
            <a:rPr lang="en-US" sz="2100" b="1" kern="1200" baseline="0" dirty="0" smtClean="0">
              <a:latin typeface="+mj-ea"/>
              <a:ea typeface="+mj-ea"/>
            </a:rPr>
            <a:t>R</a:t>
          </a:r>
          <a:r>
            <a:rPr lang="zh-CN" sz="2100" b="1" kern="1200" baseline="0" dirty="0" smtClean="0">
              <a:latin typeface="+mj-ea"/>
              <a:ea typeface="+mj-ea"/>
            </a:rPr>
            <a:t>为无穷大；</a:t>
          </a:r>
          <a:endParaRPr lang="zh-CN" sz="2100" kern="1200" dirty="0">
            <a:latin typeface="+mj-ea"/>
            <a:ea typeface="+mj-ea"/>
          </a:endParaRPr>
        </a:p>
        <a:p>
          <a:pPr marL="228600" lvl="1" indent="-228600" algn="l" defTabSz="933450" rtl="0">
            <a:lnSpc>
              <a:spcPct val="90000"/>
            </a:lnSpc>
            <a:spcBef>
              <a:spcPct val="0"/>
            </a:spcBef>
            <a:spcAft>
              <a:spcPct val="20000"/>
            </a:spcAft>
            <a:buChar char="••"/>
          </a:pPr>
          <a:r>
            <a:rPr lang="zh-CN" sz="2100" b="1" kern="1200" baseline="0" dirty="0" smtClean="0">
              <a:latin typeface="+mj-ea"/>
              <a:ea typeface="+mj-ea"/>
            </a:rPr>
            <a:t>实际信道带宽是有限的，所以信道容量受限制。要想无失真传输，所需的信息率大大超过信道容量</a:t>
          </a:r>
          <a:r>
            <a:rPr lang="en-US" sz="2100" b="1" kern="1200" baseline="0" dirty="0" smtClean="0">
              <a:latin typeface="+mj-ea"/>
              <a:ea typeface="+mj-ea"/>
            </a:rPr>
            <a:t>R&gt;&gt;C</a:t>
          </a:r>
          <a:r>
            <a:rPr lang="zh-CN" sz="2100" b="1" kern="1200" baseline="0" dirty="0" smtClean="0">
              <a:latin typeface="+mj-ea"/>
              <a:ea typeface="+mj-ea"/>
            </a:rPr>
            <a:t>。</a:t>
          </a:r>
          <a:endParaRPr lang="zh-CN" sz="2100" b="1" kern="1200" baseline="0" dirty="0">
            <a:latin typeface="+mj-ea"/>
            <a:ea typeface="+mj-ea"/>
          </a:endParaRPr>
        </a:p>
      </dsp:txBody>
      <dsp:txXfrm>
        <a:off x="0" y="856637"/>
        <a:ext cx="8064896" cy="184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55.wmf"/><Relationship Id="rId9"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 Id="rId5" Type="http://schemas.openxmlformats.org/officeDocument/2006/relationships/image" Target="../media/image72.emf"/><Relationship Id="rId4" Type="http://schemas.openxmlformats.org/officeDocument/2006/relationships/image" Target="../media/image7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w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e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87.wmf"/><Relationship Id="rId4"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emf"/><Relationship Id="rId5" Type="http://schemas.openxmlformats.org/officeDocument/2006/relationships/image" Target="../media/image101.wmf"/><Relationship Id="rId4" Type="http://schemas.openxmlformats.org/officeDocument/2006/relationships/image" Target="../media/image10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 Id="rId9" Type="http://schemas.openxmlformats.org/officeDocument/2006/relationships/image" Target="../media/image11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9.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10" Type="http://schemas.openxmlformats.org/officeDocument/2006/relationships/image" Target="../media/image150.wmf"/><Relationship Id="rId4" Type="http://schemas.openxmlformats.org/officeDocument/2006/relationships/image" Target="../media/image144.wmf"/><Relationship Id="rId9" Type="http://schemas.openxmlformats.org/officeDocument/2006/relationships/image" Target="../media/image14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5" Type="http://schemas.openxmlformats.org/officeDocument/2006/relationships/image" Target="../media/image160.wmf"/><Relationship Id="rId4" Type="http://schemas.openxmlformats.org/officeDocument/2006/relationships/image" Target="../media/image15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image" Target="../media/image15.wmf"/><Relationship Id="rId4"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5" Type="http://schemas.openxmlformats.org/officeDocument/2006/relationships/image" Target="../media/image187.wmf"/><Relationship Id="rId4" Type="http://schemas.openxmlformats.org/officeDocument/2006/relationships/image" Target="../media/image18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88.wmf"/><Relationship Id="rId1" Type="http://schemas.openxmlformats.org/officeDocument/2006/relationships/image" Target="NULL"/><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94.wmf"/><Relationship Id="rId7" Type="http://schemas.openxmlformats.org/officeDocument/2006/relationships/image" Target="../media/image198.w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9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05.wmf"/><Relationship Id="rId1" Type="http://schemas.openxmlformats.org/officeDocument/2006/relationships/image" Target="../media/image204.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2015/12/15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2015/12/15</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DC9AB-8485-445A-98D6-9A176D8F80E2}" type="slidenum">
              <a:rPr lang="en-US" altLang="zh-CN"/>
              <a:pPr/>
              <a:t>2</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A20E4-FD00-4BE6-9039-8223395AE5AB}" type="slidenum">
              <a:rPr lang="en-US" altLang="zh-CN"/>
              <a:pPr/>
              <a:t>15</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63B7AB-F1BE-4B6B-A825-99E5D22F95C4}" type="slidenum">
              <a:rPr lang="en-US" altLang="zh-CN"/>
              <a:pPr/>
              <a:t>16</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63B7AB-F1BE-4B6B-A825-99E5D22F95C4}" type="slidenum">
              <a:rPr lang="en-US" altLang="zh-CN"/>
              <a:pPr/>
              <a:t>17</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772D4-CF2F-43F5-AE55-81A666AD4822}" type="slidenum">
              <a:rPr lang="en-US" altLang="zh-CN"/>
              <a:pPr/>
              <a:t>18</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4849F6-AE12-4C09-986E-5C176D120F2F}" type="slidenum">
              <a:rPr lang="en-US" altLang="zh-CN"/>
              <a:pPr/>
              <a:t>19</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C4299B-805F-46AB-A1C0-4338940969E9}" type="slidenum">
              <a:rPr lang="en-US" altLang="zh-CN"/>
              <a:pPr/>
              <a:t>20</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091EB-5686-4D17-B886-F21084C61215}" type="slidenum">
              <a:rPr lang="en-US" altLang="zh-CN"/>
              <a:pPr/>
              <a:t>21</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EB5B0-821D-4C3A-A1D2-78E691B5F448}" type="slidenum">
              <a:rPr lang="en-US" altLang="zh-CN"/>
              <a:pPr/>
              <a:t>22</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E0A2F-F972-484D-BCDD-D2C21CAA1F9E}" type="slidenum">
              <a:rPr lang="en-US" altLang="zh-CN"/>
              <a:pPr/>
              <a:t>24</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886D6-C4B3-4431-8553-B7D1427908A7}" type="slidenum">
              <a:rPr lang="en-US" altLang="zh-CN"/>
              <a:pPr/>
              <a:t>27</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DC9AB-8485-445A-98D6-9A176D8F80E2}" type="slidenum">
              <a:rPr lang="en-US" altLang="zh-CN"/>
              <a:pPr/>
              <a:t>3</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837C5-7240-4406-B587-C57D02C9FF5D}" type="slidenum">
              <a:rPr lang="en-US" altLang="zh-CN"/>
              <a:pPr/>
              <a:t>35</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1F9C4-71F2-4B45-A3DE-BCCC68C9DB54}" type="slidenum">
              <a:rPr lang="en-US" altLang="zh-CN"/>
              <a:pPr/>
              <a:t>41</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6E82AF-0680-492D-B54E-26F4818DCF1F}" type="slidenum">
              <a:rPr lang="en-US" altLang="zh-CN"/>
              <a:pPr/>
              <a:t>47</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6E82AF-0680-492D-B54E-26F4818DCF1F}" type="slidenum">
              <a:rPr lang="en-US" altLang="zh-CN"/>
              <a:pPr/>
              <a:t>48</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6E82AF-0680-492D-B54E-26F4818DCF1F}" type="slidenum">
              <a:rPr lang="en-US" altLang="zh-CN"/>
              <a:pPr/>
              <a:t>49</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8C343-F346-4692-A618-CAFA63E76BEA}" type="slidenum">
              <a:rPr lang="en-US" altLang="zh-CN"/>
              <a:pPr/>
              <a:t>50</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18BAD-233D-440C-801D-DFBD010056C9}" type="slidenum">
              <a:rPr lang="en-US" altLang="zh-CN"/>
              <a:pPr/>
              <a:t>52</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BAA1A-85BE-4761-ABE4-91B9494FF421}" type="slidenum">
              <a:rPr lang="en-US" altLang="zh-CN"/>
              <a:pPr/>
              <a:t>53</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56BC-8A87-4BF1-8BEF-B84A212BB620}" type="slidenum">
              <a:rPr lang="en-US" altLang="zh-CN"/>
              <a:pPr/>
              <a:t>54</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821E4-4B48-4DC4-A84E-6B6EF05CD272}" type="slidenum">
              <a:rPr lang="en-US" altLang="zh-CN"/>
              <a:pPr/>
              <a:t>55</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AFA31-C97B-4E00-9FF9-623C552EF5C9}" type="slidenum">
              <a:rPr lang="en-US" altLang="zh-CN"/>
              <a:pPr/>
              <a:t>4</a:t>
            </a:fld>
            <a:endParaRPr lang="en-US" altLang="zh-CN"/>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151EEB-46D2-4B75-AD4D-A31D5D708BAC}" type="slidenum">
              <a:rPr lang="en-US" altLang="zh-CN"/>
              <a:pPr/>
              <a:t>57</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88F37-2814-454C-8BA5-AF7DF1DB012C}" type="slidenum">
              <a:rPr lang="en-US" altLang="zh-CN"/>
              <a:pPr/>
              <a:t>58</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363518-68EA-4F3F-A557-AC7DB04AA570}" type="slidenum">
              <a:rPr lang="en-US" altLang="zh-CN"/>
              <a:pPr/>
              <a:t>59</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979B6-2177-4F90-BBED-0AEF83B9019F}" type="slidenum">
              <a:rPr lang="en-US" altLang="zh-CN"/>
              <a:pPr/>
              <a:t>60</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2254E-5231-4B25-871A-C12AAF54D4F4}" type="slidenum">
              <a:rPr lang="en-US" altLang="zh-CN"/>
              <a:pPr/>
              <a:t>62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159D7-4564-4F48-BE7A-DB12FE2263C3}" type="slidenum">
              <a:rPr lang="en-US" altLang="zh-CN"/>
              <a:pPr/>
              <a:t>63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018EF-93B7-45E1-A807-C451617CE888}" type="slidenum">
              <a:rPr lang="en-US" altLang="zh-CN"/>
              <a:pPr/>
              <a:t>64</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5DF57-7F5C-4FC6-8E1A-86FB14C3432A}" type="slidenum">
              <a:rPr lang="en-US" altLang="zh-CN"/>
              <a:pPr/>
              <a:t>65</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A794F5-D943-4085-BC33-52BE8E0ECE9D}" type="slidenum">
              <a:rPr lang="en-US" altLang="zh-CN"/>
              <a:pPr/>
              <a:t>71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A94AF-C7C3-4541-86DB-07CBF292B6E3}" type="slidenum">
              <a:rPr lang="en-US" altLang="zh-CN"/>
              <a:pPr/>
              <a:t>72</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smtClean="0"/>
              <a:t>提高传输和处理效率的需要：数字系统应用得越来越广泛，需传送、存储和处理大量数据，为提高效率，往往需对数据压缩，会带来一定的信息损失。</a:t>
            </a:r>
            <a:endParaRPr lang="en-US" altLang="zh-CN" dirty="0" smtClean="0"/>
          </a:p>
          <a:p>
            <a:pPr lvl="1"/>
            <a:r>
              <a:rPr lang="zh-CN" altLang="en-US" dirty="0" smtClean="0"/>
              <a:t>有限资源的限制：在信息时代，信息爆炸要求人们对浩如烟海的数据有效的压缩，减少数据的存储容量</a:t>
            </a:r>
            <a:r>
              <a:rPr lang="en-US" altLang="zh-CN" dirty="0" smtClean="0"/>
              <a:t>(</a:t>
            </a:r>
            <a:r>
              <a:rPr lang="zh-CN" altLang="en-US" dirty="0" smtClean="0"/>
              <a:t>如各种数据库、电子出版物、多媒体娱乐</a:t>
            </a:r>
            <a:r>
              <a:rPr lang="en-US" altLang="zh-CN" dirty="0" smtClean="0"/>
              <a:t>)</a:t>
            </a:r>
            <a:r>
              <a:rPr lang="zh-CN" altLang="en-US" dirty="0" smtClean="0"/>
              <a:t>、传输时间</a:t>
            </a:r>
            <a:r>
              <a:rPr lang="en-US" altLang="zh-CN" dirty="0" smtClean="0"/>
              <a:t>(</a:t>
            </a:r>
            <a:r>
              <a:rPr lang="zh-CN" altLang="en-US" dirty="0" smtClean="0"/>
              <a:t>如数据通信和遥测</a:t>
            </a:r>
            <a:r>
              <a:rPr lang="en-US" altLang="zh-CN" dirty="0" smtClean="0"/>
              <a:t>)</a:t>
            </a:r>
            <a:r>
              <a:rPr lang="zh-CN" altLang="en-US" dirty="0" smtClean="0"/>
              <a:t>、或占有带宽</a:t>
            </a:r>
            <a:r>
              <a:rPr lang="en-US" altLang="zh-CN" dirty="0" smtClean="0"/>
              <a:t>(</a:t>
            </a:r>
            <a:r>
              <a:rPr lang="zh-CN" altLang="en-US" dirty="0" smtClean="0"/>
              <a:t>如多媒体通信、数字音频广播、高清晰度电视</a:t>
            </a:r>
            <a:r>
              <a:rPr lang="en-US" altLang="zh-CN" dirty="0" smtClean="0"/>
              <a:t>)</a:t>
            </a:r>
            <a:r>
              <a:rPr lang="zh-CN" altLang="en-US" dirty="0" smtClean="0"/>
              <a:t>，要想方设法压缩给定消息集合占用的空间域、时间域和频率域资源。</a:t>
            </a:r>
            <a:endParaRPr lang="en-US" altLang="zh-CN" dirty="0" smtClean="0"/>
          </a:p>
          <a:p>
            <a:endParaRPr lang="zh-CN" altLang="en-US" b="1" dirty="0"/>
          </a:p>
        </p:txBody>
      </p:sp>
      <p:sp>
        <p:nvSpPr>
          <p:cNvPr id="4" name="灯片编号占位符 3"/>
          <p:cNvSpPr>
            <a:spLocks noGrp="1"/>
          </p:cNvSpPr>
          <p:nvPr>
            <p:ph type="sldNum" sz="quarter" idx="10"/>
          </p:nvPr>
        </p:nvSpPr>
        <p:spPr/>
        <p:txBody>
          <a:bodyPr/>
          <a:lstStyle/>
          <a:p>
            <a:fld id="{5EE2CF44-2B13-41B4-A334-1CDF534EEBBF}" type="slidenum">
              <a:rPr lang="en-US" altLang="zh-CN" smtClean="0"/>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FCC00-C14E-48B0-9542-BBA2C2DA687E}" type="slidenum">
              <a:rPr lang="en-US" altLang="zh-CN"/>
              <a:pPr/>
              <a:t>73</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1EEA-06B4-4627-88E7-18A2A0B44E5B}" type="slidenum">
              <a:rPr lang="en-US" altLang="zh-CN"/>
              <a:pPr/>
              <a:t>74</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E370D-B25A-43F3-88EB-770EE2C74631}" type="slidenum">
              <a:rPr lang="en-US" altLang="zh-CN"/>
              <a:pPr/>
              <a:t>75</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AFB95-113E-446D-ABD6-7892C1993A4A}" type="slidenum">
              <a:rPr lang="en-US" altLang="zh-CN"/>
              <a:pPr/>
              <a:t>76</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BC7BA-C1B5-4731-B948-C90665EA25D8}" type="slidenum">
              <a:rPr lang="en-US" altLang="zh-CN"/>
              <a:pPr/>
              <a:t>77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9DCDC5-FA52-4142-AEAC-ED29E938A0E8}" type="slidenum">
              <a:rPr lang="en-US" altLang="zh-CN"/>
              <a:pPr/>
              <a:t>78</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E370D-B25A-43F3-88EB-770EE2C74631}" type="slidenum">
              <a:rPr lang="en-US" altLang="zh-CN"/>
              <a:pPr/>
              <a:t>79</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A4A2EE-31E3-4BC1-A5DF-6277FA9C41E8}" type="slidenum">
              <a:rPr lang="en-US" altLang="zh-CN"/>
              <a:pPr/>
              <a:t>80</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DFB0A4-719F-4F3E-9317-B9D5BD2C627B}" type="slidenum">
              <a:rPr lang="en-US" altLang="zh-CN"/>
              <a:pPr/>
              <a:t>81</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A2FE1-1E5E-4D03-B4F3-5ECC4773B49C}" type="slidenum">
              <a:rPr lang="en-US" altLang="zh-CN"/>
              <a:pPr/>
              <a:t>82</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63185-989F-4904-B3CA-B4097375C4E8}" type="slidenum">
              <a:rPr lang="en-US" altLang="zh-CN"/>
              <a:pPr/>
              <a:t>7</a:t>
            </a:fld>
            <a:endParaRPr lang="en-US" altLang="zh-CN"/>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A2FE1-1E5E-4D03-B4F3-5ECC4773B49C}" type="slidenum">
              <a:rPr lang="en-US" altLang="zh-CN"/>
              <a:pPr/>
              <a:t>83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0B69D-493E-49B6-AEF7-96C980D09704}" type="slidenum">
              <a:rPr lang="en-US" altLang="zh-CN"/>
              <a:pPr/>
              <a:t>84</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363518-68EA-4F3F-A557-AC7DB04AA570}" type="slidenum">
              <a:rPr lang="en-US" altLang="zh-CN"/>
              <a:pPr/>
              <a:t>88</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979B6-2177-4F90-BBED-0AEF83B9019F}" type="slidenum">
              <a:rPr lang="en-US" altLang="zh-CN"/>
              <a:pPr/>
              <a:t>89</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576121-D776-47EF-80A2-091B72D09AB7}" type="slidenum">
              <a:rPr lang="en-US" altLang="zh-CN"/>
              <a:pPr/>
              <a:t>90</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3F17F-2133-42F8-8E10-6DD2A0B1CD30}" type="slidenum">
              <a:rPr lang="en-US" altLang="zh-CN"/>
              <a:pPr/>
              <a:t>91</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1BC76-5BF6-4D88-B3A7-7D6B87025459}" type="slidenum">
              <a:rPr lang="en-US" altLang="zh-CN"/>
              <a:pPr/>
              <a:t>92</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159D7-4564-4F48-BE7A-DB12FE2263C3}" type="slidenum">
              <a:rPr lang="en-US" altLang="zh-CN"/>
              <a:pPr/>
              <a:t>93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E935A-BB98-446C-A069-6B0A1D07780D}" type="slidenum">
              <a:rPr lang="en-US" altLang="zh-CN"/>
              <a:pPr/>
              <a:t>94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AAC67-F55F-478D-855A-DD05870378D9}" type="slidenum">
              <a:rPr lang="en-US" altLang="zh-CN"/>
              <a:pPr/>
              <a:t>95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E3EF4-A397-4C25-B8FB-871CC695BD6D}" type="slidenum">
              <a:rPr lang="en-US" altLang="zh-CN"/>
              <a:pPr/>
              <a:t>10</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C3AAE-E1DF-44B0-AF1A-5984F8370BD9}" type="slidenum">
              <a:rPr lang="en-US" altLang="zh-CN"/>
              <a:pPr/>
              <a:t>96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018EF-93B7-45E1-A807-C451617CE888}" type="slidenum">
              <a:rPr lang="en-US" altLang="zh-CN"/>
              <a:pPr/>
              <a:t>97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8460F-370D-47A3-8F8E-A478C012C637}" type="slidenum">
              <a:rPr lang="en-US" altLang="zh-CN"/>
              <a:pPr/>
              <a:t>11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04E99A19-BD57-4017-AD87-AC6A63D90C51}" type="slidenum">
              <a:rPr lang="en-US" altLang="zh-CN" smtClean="0"/>
              <a:pPr/>
              <a:t>12</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04E99A19-BD57-4017-AD87-AC6A63D90C51}" type="slidenum">
              <a:rPr lang="en-US" altLang="zh-CN" smtClean="0"/>
              <a:pPr/>
              <a:t>13</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1B2E056B-8E6C-49B2-8F22-14916A3DEC1B}" type="datetime1">
              <a:rPr lang="zh-CN" altLang="en-US" smtClean="0"/>
              <a:t>2015/12/15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C4F02AB-782E-4C62-A00C-8D89B925F7EC}" type="datetime1">
              <a:rPr lang="zh-CN" altLang="en-US" smtClean="0"/>
              <a:t>2015/12/15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b="1">
                <a:solidFill>
                  <a:schemeClr val="tx1"/>
                </a:solidFill>
              </a:defRPr>
            </a:lvl1pPr>
            <a:lvl2pPr>
              <a:lnSpc>
                <a:spcPct val="100000"/>
              </a:lnSpc>
              <a:defRPr b="1">
                <a:solidFill>
                  <a:schemeClr val="tx1"/>
                </a:solidFill>
              </a:defRPr>
            </a:lvl2pPr>
            <a:lvl3pPr>
              <a:lnSpc>
                <a:spcPct val="100000"/>
              </a:lnSpc>
              <a:defRPr b="1">
                <a:solidFill>
                  <a:schemeClr val="tx1"/>
                </a:solidFill>
              </a:defRPr>
            </a:lvl3pPr>
            <a:lvl4pPr>
              <a:lnSpc>
                <a:spcPct val="100000"/>
              </a:lnSpc>
              <a:defRPr b="1">
                <a:solidFill>
                  <a:schemeClr val="tx1"/>
                </a:solidFill>
              </a:defRPr>
            </a:lvl4pPr>
            <a:lvl5pPr>
              <a:lnSpc>
                <a:spcPct val="100000"/>
              </a:lnSpc>
              <a:defRPr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C80B5AA7-8053-48D7-8FC1-85A59AFAD9F2}" type="datetime1">
              <a:rPr lang="zh-CN" altLang="en-US" smtClean="0"/>
              <a:t>2015/12/15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065C7921-03B0-4159-95FB-D86348AD9640}" type="datetime1">
              <a:rPr lang="zh-CN" altLang="en-US" smtClean="0"/>
              <a:t>2015/12/15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973F9728-0442-44FE-A6B7-D852F1075334}" type="datetime1">
              <a:rPr lang="zh-CN" altLang="en-US" smtClean="0"/>
              <a:t>2015/12/15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rgbClr val="0070C0"/>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94C4D44B-9B63-4D72-AAD9-9F460567D7AB}" type="datetime1">
              <a:rPr lang="zh-CN" altLang="en-US" smtClean="0"/>
              <a:t>2015/12/15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AFA4FB-A5CA-4E94-9433-2FC590220D00}" type="datetime1">
              <a:rPr lang="zh-CN" altLang="en-US" smtClean="0"/>
              <a:t>2015/12/15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02E6291-8F26-4362-BBF4-533BC4B33449}" type="datetime1">
              <a:rPr lang="zh-CN" altLang="en-US" smtClean="0"/>
              <a:t>2015/12/15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smtClean="0"/>
              <a:t>Click to edit Master title style</a:t>
            </a:r>
            <a:endParaRPr lang="en-US"/>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80E7A9A-9F21-4CFA-ADF2-C2C3FFFB28A4}" type="datetime1">
              <a:rPr lang="zh-CN" altLang="en-US" smtClean="0"/>
              <a:t>2015/12/15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4C03C50A-89FE-4C7D-8CA8-C426308F0E45}" type="datetime1">
              <a:rPr lang="zh-CN" altLang="en-US" smtClean="0"/>
              <a:t>2015/12/15</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9.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7.bin"/><Relationship Id="rId10" Type="http://schemas.openxmlformats.org/officeDocument/2006/relationships/image" Target="../media/image10.emf"/><Relationship Id="rId4" Type="http://schemas.openxmlformats.org/officeDocument/2006/relationships/image" Target="../media/image7.wmf"/><Relationship Id="rId9"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0.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2.xml"/><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20.wmf"/><Relationship Id="rId5" Type="http://schemas.openxmlformats.org/officeDocument/2006/relationships/image" Target="../media/image15.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9.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image" Target="../media/image15.wmf"/><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6.wmf"/><Relationship Id="rId18" Type="http://schemas.openxmlformats.org/officeDocument/2006/relationships/oleObject" Target="../embeddings/oleObject30.bin"/><Relationship Id="rId3" Type="http://schemas.openxmlformats.org/officeDocument/2006/relationships/notesSlide" Target="../notesSlides/notesSlide14.xml"/><Relationship Id="rId21" Type="http://schemas.openxmlformats.org/officeDocument/2006/relationships/image" Target="../media/image30.wmf"/><Relationship Id="rId7" Type="http://schemas.openxmlformats.org/officeDocument/2006/relationships/image" Target="../media/image23.wmf"/><Relationship Id="rId12" Type="http://schemas.openxmlformats.org/officeDocument/2006/relationships/oleObject" Target="../embeddings/oleObject27.bin"/><Relationship Id="rId17" Type="http://schemas.openxmlformats.org/officeDocument/2006/relationships/image" Target="../media/image28.wmf"/><Relationship Id="rId2" Type="http://schemas.openxmlformats.org/officeDocument/2006/relationships/slideLayout" Target="../slideLayouts/slideLayout2.xml"/><Relationship Id="rId16" Type="http://schemas.openxmlformats.org/officeDocument/2006/relationships/oleObject" Target="../embeddings/oleObject29.bin"/><Relationship Id="rId20" Type="http://schemas.openxmlformats.org/officeDocument/2006/relationships/oleObject" Target="../embeddings/oleObject31.bin"/><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23" Type="http://schemas.openxmlformats.org/officeDocument/2006/relationships/image" Target="../media/image31.wmf"/><Relationship Id="rId10" Type="http://schemas.openxmlformats.org/officeDocument/2006/relationships/oleObject" Target="../embeddings/oleObject26.bin"/><Relationship Id="rId19"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image" Target="../media/image24.wmf"/><Relationship Id="rId14" Type="http://schemas.openxmlformats.org/officeDocument/2006/relationships/oleObject" Target="../embeddings/oleObject28.bin"/><Relationship Id="rId22"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6.wmf"/><Relationship Id="rId18" Type="http://schemas.openxmlformats.org/officeDocument/2006/relationships/oleObject" Target="../embeddings/oleObject40.bin"/><Relationship Id="rId3" Type="http://schemas.openxmlformats.org/officeDocument/2006/relationships/notesSlide" Target="../notesSlides/notesSlide15.xml"/><Relationship Id="rId21" Type="http://schemas.openxmlformats.org/officeDocument/2006/relationships/image" Target="../media/image40.wmf"/><Relationship Id="rId7" Type="http://schemas.openxmlformats.org/officeDocument/2006/relationships/image" Target="../media/image33.wmf"/><Relationship Id="rId12" Type="http://schemas.openxmlformats.org/officeDocument/2006/relationships/oleObject" Target="../embeddings/oleObject37.bin"/><Relationship Id="rId17"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8.vml"/><Relationship Id="rId6" Type="http://schemas.openxmlformats.org/officeDocument/2006/relationships/oleObject" Target="../embeddings/oleObject34.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36.bin"/><Relationship Id="rId19" Type="http://schemas.openxmlformats.org/officeDocument/2006/relationships/image" Target="../media/image39.wmf"/><Relationship Id="rId4" Type="http://schemas.openxmlformats.org/officeDocument/2006/relationships/oleObject" Target="../embeddings/oleObject33.bin"/><Relationship Id="rId9" Type="http://schemas.openxmlformats.org/officeDocument/2006/relationships/image" Target="../media/image34.wmf"/><Relationship Id="rId14"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1.wmf"/><Relationship Id="rId4"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6.wmf"/><Relationship Id="rId3" Type="http://schemas.openxmlformats.org/officeDocument/2006/relationships/notesSlide" Target="../notesSlides/notesSlide17.xml"/><Relationship Id="rId7" Type="http://schemas.openxmlformats.org/officeDocument/2006/relationships/image" Target="../media/image43.wmf"/><Relationship Id="rId12"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4.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8.wmf"/><Relationship Id="rId5" Type="http://schemas.openxmlformats.org/officeDocument/2006/relationships/oleObject" Target="../embeddings/oleObject49.bin"/><Relationship Id="rId4" Type="http://schemas.openxmlformats.org/officeDocument/2006/relationships/image" Target="../media/image4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18.xml"/><Relationship Id="rId7" Type="http://schemas.openxmlformats.org/officeDocument/2006/relationships/image" Target="../media/image50.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51.bin"/><Relationship Id="rId5" Type="http://schemas.openxmlformats.org/officeDocument/2006/relationships/image" Target="../media/image49.wmf"/><Relationship Id="rId4" Type="http://schemas.openxmlformats.org/officeDocument/2006/relationships/oleObject" Target="../embeddings/oleObject50.bin"/><Relationship Id="rId9" Type="http://schemas.openxmlformats.org/officeDocument/2006/relationships/image" Target="../media/image51.wmf"/></Relationships>
</file>

<file path=ppt/slides/_rels/slide25.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8.bin"/><Relationship Id="rId18" Type="http://schemas.openxmlformats.org/officeDocument/2006/relationships/image" Target="../media/image59.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56.wmf"/><Relationship Id="rId17" Type="http://schemas.openxmlformats.org/officeDocument/2006/relationships/oleObject" Target="../embeddings/oleObject60.bin"/><Relationship Id="rId2" Type="http://schemas.openxmlformats.org/officeDocument/2006/relationships/slideLayout" Target="../slideLayouts/slideLayout7.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13.vml"/><Relationship Id="rId6" Type="http://schemas.openxmlformats.org/officeDocument/2006/relationships/image" Target="../media/image53.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55.wmf"/><Relationship Id="rId19" Type="http://schemas.openxmlformats.org/officeDocument/2006/relationships/oleObject" Target="../embeddings/oleObject61.bin"/><Relationship Id="rId4" Type="http://schemas.openxmlformats.org/officeDocument/2006/relationships/image" Target="../media/image52.wmf"/><Relationship Id="rId9" Type="http://schemas.openxmlformats.org/officeDocument/2006/relationships/oleObject" Target="../embeddings/oleObject56.bin"/><Relationship Id="rId14" Type="http://schemas.openxmlformats.org/officeDocument/2006/relationships/image" Target="../media/image57.wmf"/><Relationship Id="rId22" Type="http://schemas.openxmlformats.org/officeDocument/2006/relationships/image" Target="../media/image61.wmf"/></Relationships>
</file>

<file path=ppt/slides/_rels/slide26.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3.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29.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2.e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9.e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71.emf"/><Relationship Id="rId4" Type="http://schemas.openxmlformats.org/officeDocument/2006/relationships/image" Target="../media/image68.emf"/><Relationship Id="rId9" Type="http://schemas.openxmlformats.org/officeDocument/2006/relationships/oleObject" Target="../embeddings/oleObject7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74.wmf"/><Relationship Id="rId5" Type="http://schemas.openxmlformats.org/officeDocument/2006/relationships/oleObject" Target="../embeddings/oleObject75.bin"/><Relationship Id="rId4" Type="http://schemas.openxmlformats.org/officeDocument/2006/relationships/image" Target="../media/image7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76.wmf"/><Relationship Id="rId5" Type="http://schemas.openxmlformats.org/officeDocument/2006/relationships/oleObject" Target="../embeddings/oleObject78.bin"/><Relationship Id="rId4" Type="http://schemas.openxmlformats.org/officeDocument/2006/relationships/image" Target="../media/image7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77.wmf"/></Relationships>
</file>

<file path=ppt/slides/_rels/slide33.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5.bin"/><Relationship Id="rId18" Type="http://schemas.openxmlformats.org/officeDocument/2006/relationships/image" Target="../media/image85.wmf"/><Relationship Id="rId3" Type="http://schemas.openxmlformats.org/officeDocument/2006/relationships/oleObject" Target="../embeddings/oleObject80.bin"/><Relationship Id="rId21" Type="http://schemas.openxmlformats.org/officeDocument/2006/relationships/oleObject" Target="../embeddings/oleObject89.bin"/><Relationship Id="rId7" Type="http://schemas.openxmlformats.org/officeDocument/2006/relationships/oleObject" Target="../embeddings/oleObject82.bin"/><Relationship Id="rId12" Type="http://schemas.openxmlformats.org/officeDocument/2006/relationships/image" Target="../media/image82.wmf"/><Relationship Id="rId17" Type="http://schemas.openxmlformats.org/officeDocument/2006/relationships/oleObject" Target="../embeddings/oleObject87.bin"/><Relationship Id="rId25" Type="http://schemas.openxmlformats.org/officeDocument/2006/relationships/image" Target="../media/image88.wmf"/><Relationship Id="rId2" Type="http://schemas.openxmlformats.org/officeDocument/2006/relationships/slideLayout" Target="../slideLayouts/slideLayout6.xml"/><Relationship Id="rId16" Type="http://schemas.openxmlformats.org/officeDocument/2006/relationships/image" Target="../media/image84.emf"/><Relationship Id="rId20" Type="http://schemas.openxmlformats.org/officeDocument/2006/relationships/image" Target="../media/image86.emf"/><Relationship Id="rId1" Type="http://schemas.openxmlformats.org/officeDocument/2006/relationships/vmlDrawing" Target="../drawings/vmlDrawing20.vml"/><Relationship Id="rId6" Type="http://schemas.openxmlformats.org/officeDocument/2006/relationships/image" Target="../media/image79.wmf"/><Relationship Id="rId11" Type="http://schemas.openxmlformats.org/officeDocument/2006/relationships/oleObject" Target="../embeddings/oleObject84.bin"/><Relationship Id="rId24" Type="http://schemas.openxmlformats.org/officeDocument/2006/relationships/oleObject" Target="../embeddings/oleObject91.bin"/><Relationship Id="rId5" Type="http://schemas.openxmlformats.org/officeDocument/2006/relationships/oleObject" Target="../embeddings/oleObject81.bin"/><Relationship Id="rId15" Type="http://schemas.openxmlformats.org/officeDocument/2006/relationships/oleObject" Target="../embeddings/oleObject86.bin"/><Relationship Id="rId23" Type="http://schemas.openxmlformats.org/officeDocument/2006/relationships/image" Target="../media/image87.wmf"/><Relationship Id="rId10" Type="http://schemas.openxmlformats.org/officeDocument/2006/relationships/image" Target="../media/image81.wmf"/><Relationship Id="rId19" Type="http://schemas.openxmlformats.org/officeDocument/2006/relationships/oleObject" Target="../embeddings/oleObject88.bin"/><Relationship Id="rId4" Type="http://schemas.openxmlformats.org/officeDocument/2006/relationships/image" Target="../media/image78.wmf"/><Relationship Id="rId9" Type="http://schemas.openxmlformats.org/officeDocument/2006/relationships/oleObject" Target="../embeddings/oleObject83.bin"/><Relationship Id="rId14" Type="http://schemas.openxmlformats.org/officeDocument/2006/relationships/image" Target="../media/image83.wmf"/><Relationship Id="rId22" Type="http://schemas.openxmlformats.org/officeDocument/2006/relationships/oleObject" Target="../embeddings/oleObject90.bin"/></Relationships>
</file>

<file path=ppt/slides/_rels/slide34.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0.w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83.wmf"/><Relationship Id="rId4" Type="http://schemas.openxmlformats.org/officeDocument/2006/relationships/image" Target="../media/image89.wmf"/><Relationship Id="rId9" Type="http://schemas.openxmlformats.org/officeDocument/2006/relationships/oleObject" Target="../embeddings/oleObject9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96.wmf"/><Relationship Id="rId3" Type="http://schemas.openxmlformats.org/officeDocument/2006/relationships/notesSlide" Target="../notesSlides/notesSlide20.xml"/><Relationship Id="rId7" Type="http://schemas.openxmlformats.org/officeDocument/2006/relationships/image" Target="../media/image93.wmf"/><Relationship Id="rId12"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98.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94.wmf"/></Relationships>
</file>

<file path=ppt/slides/_rels/slide36.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1.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98.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00.wmf"/><Relationship Id="rId4" Type="http://schemas.openxmlformats.org/officeDocument/2006/relationships/image" Target="../media/image97.emf"/><Relationship Id="rId9" Type="http://schemas.openxmlformats.org/officeDocument/2006/relationships/oleObject" Target="../embeddings/oleObject10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102.wmf"/></Relationships>
</file>

<file path=ppt/slides/_rels/slide44.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0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4.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11.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0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109.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image" Target="../media/image114.wmf"/><Relationship Id="rId18" Type="http://schemas.openxmlformats.org/officeDocument/2006/relationships/oleObject" Target="../embeddings/oleObject122.bin"/><Relationship Id="rId3" Type="http://schemas.openxmlformats.org/officeDocument/2006/relationships/notesSlide" Target="../notesSlides/notesSlide22.xml"/><Relationship Id="rId21" Type="http://schemas.openxmlformats.org/officeDocument/2006/relationships/image" Target="../media/image118.wmf"/><Relationship Id="rId7" Type="http://schemas.openxmlformats.org/officeDocument/2006/relationships/image" Target="../media/image111.wmf"/><Relationship Id="rId12" Type="http://schemas.openxmlformats.org/officeDocument/2006/relationships/oleObject" Target="../embeddings/oleObject119.bin"/><Relationship Id="rId17" Type="http://schemas.openxmlformats.org/officeDocument/2006/relationships/image" Target="../media/image116.wmf"/><Relationship Id="rId2" Type="http://schemas.openxmlformats.org/officeDocument/2006/relationships/slideLayout" Target="../slideLayouts/slideLayout6.xml"/><Relationship Id="rId16" Type="http://schemas.openxmlformats.org/officeDocument/2006/relationships/oleObject" Target="../embeddings/oleObject121.bin"/><Relationship Id="rId20" Type="http://schemas.openxmlformats.org/officeDocument/2006/relationships/oleObject" Target="../embeddings/oleObject123.bin"/><Relationship Id="rId1" Type="http://schemas.openxmlformats.org/officeDocument/2006/relationships/vmlDrawing" Target="../drawings/vmlDrawing28.vml"/><Relationship Id="rId6" Type="http://schemas.openxmlformats.org/officeDocument/2006/relationships/oleObject" Target="../embeddings/oleObject116.bin"/><Relationship Id="rId11" Type="http://schemas.openxmlformats.org/officeDocument/2006/relationships/image" Target="../media/image113.wmf"/><Relationship Id="rId5" Type="http://schemas.openxmlformats.org/officeDocument/2006/relationships/image" Target="../media/image110.wmf"/><Relationship Id="rId15" Type="http://schemas.openxmlformats.org/officeDocument/2006/relationships/image" Target="../media/image115.wmf"/><Relationship Id="rId10" Type="http://schemas.openxmlformats.org/officeDocument/2006/relationships/oleObject" Target="../embeddings/oleObject118.bin"/><Relationship Id="rId19" Type="http://schemas.openxmlformats.org/officeDocument/2006/relationships/image" Target="../media/image117.wmf"/><Relationship Id="rId4" Type="http://schemas.openxmlformats.org/officeDocument/2006/relationships/oleObject" Target="../embeddings/oleObject115.bin"/><Relationship Id="rId9" Type="http://schemas.openxmlformats.org/officeDocument/2006/relationships/image" Target="../media/image112.wmf"/><Relationship Id="rId14" Type="http://schemas.openxmlformats.org/officeDocument/2006/relationships/oleObject" Target="../embeddings/oleObject120.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21.wmf"/><Relationship Id="rId3" Type="http://schemas.openxmlformats.org/officeDocument/2006/relationships/notesSlide" Target="../notesSlides/notesSlide23.xml"/><Relationship Id="rId7" Type="http://schemas.openxmlformats.org/officeDocument/2006/relationships/image" Target="../media/image114.wmf"/><Relationship Id="rId12" Type="http://schemas.openxmlformats.org/officeDocument/2006/relationships/oleObject" Target="../embeddings/oleObject128.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125.bin"/><Relationship Id="rId11" Type="http://schemas.openxmlformats.org/officeDocument/2006/relationships/image" Target="../media/image120.wmf"/><Relationship Id="rId5" Type="http://schemas.openxmlformats.org/officeDocument/2006/relationships/image" Target="../media/image119.wmf"/><Relationship Id="rId15" Type="http://schemas.openxmlformats.org/officeDocument/2006/relationships/image" Target="../media/image122.wmf"/><Relationship Id="rId10" Type="http://schemas.openxmlformats.org/officeDocument/2006/relationships/oleObject" Target="../embeddings/oleObject127.bin"/><Relationship Id="rId4" Type="http://schemas.openxmlformats.org/officeDocument/2006/relationships/oleObject" Target="../embeddings/oleObject124.bin"/><Relationship Id="rId9" Type="http://schemas.openxmlformats.org/officeDocument/2006/relationships/image" Target="../media/image115.wmf"/><Relationship Id="rId14" Type="http://schemas.openxmlformats.org/officeDocument/2006/relationships/oleObject" Target="../embeddings/oleObject129.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image" Target="../media/image127.wmf"/><Relationship Id="rId3" Type="http://schemas.openxmlformats.org/officeDocument/2006/relationships/notesSlide" Target="../notesSlides/notesSlide24.xml"/><Relationship Id="rId7" Type="http://schemas.openxmlformats.org/officeDocument/2006/relationships/image" Target="../media/image124.wmf"/><Relationship Id="rId12"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31.bin"/><Relationship Id="rId11" Type="http://schemas.openxmlformats.org/officeDocument/2006/relationships/image" Target="../media/image126.wmf"/><Relationship Id="rId5" Type="http://schemas.openxmlformats.org/officeDocument/2006/relationships/image" Target="../media/image123.wmf"/><Relationship Id="rId10" Type="http://schemas.openxmlformats.org/officeDocument/2006/relationships/oleObject" Target="../embeddings/oleObject133.bin"/><Relationship Id="rId4" Type="http://schemas.openxmlformats.org/officeDocument/2006/relationships/oleObject" Target="../embeddings/oleObject130.bin"/><Relationship Id="rId9" Type="http://schemas.openxmlformats.org/officeDocument/2006/relationships/image" Target="../media/image125.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28.wmf"/><Relationship Id="rId4" Type="http://schemas.openxmlformats.org/officeDocument/2006/relationships/oleObject" Target="../embeddings/oleObject135.bin"/></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notesSlide" Target="../notesSlides/notesSlide26.xml"/><Relationship Id="rId7" Type="http://schemas.openxmlformats.org/officeDocument/2006/relationships/image" Target="../media/image130.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37.bin"/><Relationship Id="rId11" Type="http://schemas.openxmlformats.org/officeDocument/2006/relationships/image" Target="../media/image132.wmf"/><Relationship Id="rId5" Type="http://schemas.openxmlformats.org/officeDocument/2006/relationships/image" Target="../media/image129.wmf"/><Relationship Id="rId10" Type="http://schemas.openxmlformats.org/officeDocument/2006/relationships/oleObject" Target="../embeddings/oleObject139.bin"/><Relationship Id="rId4" Type="http://schemas.openxmlformats.org/officeDocument/2006/relationships/oleObject" Target="../embeddings/oleObject136.bin"/><Relationship Id="rId9" Type="http://schemas.openxmlformats.org/officeDocument/2006/relationships/image" Target="../media/image131.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37.wmf"/><Relationship Id="rId3" Type="http://schemas.openxmlformats.org/officeDocument/2006/relationships/notesSlide" Target="../notesSlides/notesSlide27.xml"/><Relationship Id="rId7" Type="http://schemas.openxmlformats.org/officeDocument/2006/relationships/image" Target="../media/image134.wmf"/><Relationship Id="rId12"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41.bin"/><Relationship Id="rId11" Type="http://schemas.openxmlformats.org/officeDocument/2006/relationships/image" Target="../media/image136.wmf"/><Relationship Id="rId5" Type="http://schemas.openxmlformats.org/officeDocument/2006/relationships/image" Target="../media/image133.wmf"/><Relationship Id="rId15" Type="http://schemas.openxmlformats.org/officeDocument/2006/relationships/image" Target="../media/image138.w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35.wmf"/><Relationship Id="rId14" Type="http://schemas.openxmlformats.org/officeDocument/2006/relationships/oleObject" Target="../embeddings/oleObject145.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47.bin"/><Relationship Id="rId5" Type="http://schemas.openxmlformats.org/officeDocument/2006/relationships/image" Target="../media/image139.wmf"/><Relationship Id="rId4" Type="http://schemas.openxmlformats.org/officeDocument/2006/relationships/oleObject" Target="../embeddings/oleObject146.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50.bin"/><Relationship Id="rId13" Type="http://schemas.openxmlformats.org/officeDocument/2006/relationships/image" Target="../media/image145.wmf"/><Relationship Id="rId18" Type="http://schemas.openxmlformats.org/officeDocument/2006/relationships/oleObject" Target="../embeddings/oleObject155.bin"/><Relationship Id="rId3" Type="http://schemas.openxmlformats.org/officeDocument/2006/relationships/notesSlide" Target="../notesSlides/notesSlide29.xml"/><Relationship Id="rId21" Type="http://schemas.openxmlformats.org/officeDocument/2006/relationships/image" Target="../media/image149.wmf"/><Relationship Id="rId7" Type="http://schemas.openxmlformats.org/officeDocument/2006/relationships/image" Target="../media/image142.wmf"/><Relationship Id="rId12" Type="http://schemas.openxmlformats.org/officeDocument/2006/relationships/oleObject" Target="../embeddings/oleObject152.bin"/><Relationship Id="rId17" Type="http://schemas.openxmlformats.org/officeDocument/2006/relationships/image" Target="../media/image147.wmf"/><Relationship Id="rId2" Type="http://schemas.openxmlformats.org/officeDocument/2006/relationships/slideLayout" Target="../slideLayouts/slideLayout2.xml"/><Relationship Id="rId16" Type="http://schemas.openxmlformats.org/officeDocument/2006/relationships/oleObject" Target="../embeddings/oleObject154.bin"/><Relationship Id="rId20" Type="http://schemas.openxmlformats.org/officeDocument/2006/relationships/oleObject" Target="../embeddings/oleObject156.bin"/><Relationship Id="rId1" Type="http://schemas.openxmlformats.org/officeDocument/2006/relationships/vmlDrawing" Target="../drawings/vmlDrawing35.vml"/><Relationship Id="rId6" Type="http://schemas.openxmlformats.org/officeDocument/2006/relationships/oleObject" Target="../embeddings/oleObject149.bin"/><Relationship Id="rId11" Type="http://schemas.openxmlformats.org/officeDocument/2006/relationships/image" Target="../media/image144.wmf"/><Relationship Id="rId5" Type="http://schemas.openxmlformats.org/officeDocument/2006/relationships/image" Target="../media/image141.wmf"/><Relationship Id="rId15" Type="http://schemas.openxmlformats.org/officeDocument/2006/relationships/image" Target="../media/image146.wmf"/><Relationship Id="rId23" Type="http://schemas.openxmlformats.org/officeDocument/2006/relationships/image" Target="../media/image150.wmf"/><Relationship Id="rId10" Type="http://schemas.openxmlformats.org/officeDocument/2006/relationships/oleObject" Target="../embeddings/oleObject151.bin"/><Relationship Id="rId19" Type="http://schemas.openxmlformats.org/officeDocument/2006/relationships/image" Target="../media/image148.wmf"/><Relationship Id="rId4" Type="http://schemas.openxmlformats.org/officeDocument/2006/relationships/oleObject" Target="../embeddings/oleObject148.bin"/><Relationship Id="rId9" Type="http://schemas.openxmlformats.org/officeDocument/2006/relationships/image" Target="../media/image143.wmf"/><Relationship Id="rId14" Type="http://schemas.openxmlformats.org/officeDocument/2006/relationships/oleObject" Target="../embeddings/oleObject153.bin"/><Relationship Id="rId22" Type="http://schemas.openxmlformats.org/officeDocument/2006/relationships/oleObject" Target="../embeddings/oleObject157.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52.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59.bin"/><Relationship Id="rId5" Type="http://schemas.openxmlformats.org/officeDocument/2006/relationships/image" Target="../media/image151.wmf"/><Relationship Id="rId4" Type="http://schemas.openxmlformats.org/officeDocument/2006/relationships/oleObject" Target="../embeddings/oleObject15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62.bin"/><Relationship Id="rId3" Type="http://schemas.openxmlformats.org/officeDocument/2006/relationships/notesSlide" Target="../notesSlides/notesSlide33.xml"/><Relationship Id="rId7" Type="http://schemas.openxmlformats.org/officeDocument/2006/relationships/image" Target="../media/image154.wmf"/><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oleObject" Target="../embeddings/oleObject161.bin"/><Relationship Id="rId5" Type="http://schemas.openxmlformats.org/officeDocument/2006/relationships/image" Target="../media/image153.wmf"/><Relationship Id="rId4" Type="http://schemas.openxmlformats.org/officeDocument/2006/relationships/oleObject" Target="../embeddings/oleObject160.bin"/><Relationship Id="rId9" Type="http://schemas.openxmlformats.org/officeDocument/2006/relationships/image" Target="../media/image155.wmf"/></Relationships>
</file>

<file path=ppt/slides/_rels/slide61.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oleObject" Target="../embeddings/oleObject163.bin"/><Relationship Id="rId18" Type="http://schemas.openxmlformats.org/officeDocument/2006/relationships/image" Target="../media/image158.wmf"/><Relationship Id="rId3" Type="http://schemas.openxmlformats.org/officeDocument/2006/relationships/diagramData" Target="../diagrams/data11.xml"/><Relationship Id="rId21" Type="http://schemas.openxmlformats.org/officeDocument/2006/relationships/oleObject" Target="../embeddings/oleObject167.bin"/><Relationship Id="rId7" Type="http://schemas.microsoft.com/office/2007/relationships/diagramDrawing" Target="../diagrams/drawing11.xml"/><Relationship Id="rId12" Type="http://schemas.microsoft.com/office/2007/relationships/diagramDrawing" Target="../diagrams/drawing12.xml"/><Relationship Id="rId17" Type="http://schemas.openxmlformats.org/officeDocument/2006/relationships/oleObject" Target="../embeddings/oleObject165.bin"/><Relationship Id="rId2" Type="http://schemas.openxmlformats.org/officeDocument/2006/relationships/slideLayout" Target="../slideLayouts/slideLayout2.xml"/><Relationship Id="rId16" Type="http://schemas.openxmlformats.org/officeDocument/2006/relationships/image" Target="../media/image157.wmf"/><Relationship Id="rId20" Type="http://schemas.openxmlformats.org/officeDocument/2006/relationships/image" Target="../media/image159.wmf"/><Relationship Id="rId1" Type="http://schemas.openxmlformats.org/officeDocument/2006/relationships/vmlDrawing" Target="../drawings/vmlDrawing38.v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5" Type="http://schemas.openxmlformats.org/officeDocument/2006/relationships/oleObject" Target="../embeddings/oleObject164.bin"/><Relationship Id="rId10" Type="http://schemas.openxmlformats.org/officeDocument/2006/relationships/diagramQuickStyle" Target="../diagrams/quickStyle12.xml"/><Relationship Id="rId19" Type="http://schemas.openxmlformats.org/officeDocument/2006/relationships/oleObject" Target="../embeddings/oleObject166.bin"/><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image" Target="../media/image156.wmf"/><Relationship Id="rId22" Type="http://schemas.openxmlformats.org/officeDocument/2006/relationships/image" Target="../media/image160.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62.wmf"/><Relationship Id="rId2" Type="http://schemas.openxmlformats.org/officeDocument/2006/relationships/slideLayout" Target="../slideLayouts/slideLayout6.xml"/><Relationship Id="rId1" Type="http://schemas.openxmlformats.org/officeDocument/2006/relationships/vmlDrawing" Target="../drawings/vmlDrawing39.vml"/><Relationship Id="rId6" Type="http://schemas.openxmlformats.org/officeDocument/2006/relationships/oleObject" Target="../embeddings/oleObject169.bin"/><Relationship Id="rId5" Type="http://schemas.openxmlformats.org/officeDocument/2006/relationships/image" Target="../media/image161.wmf"/><Relationship Id="rId4" Type="http://schemas.openxmlformats.org/officeDocument/2006/relationships/oleObject" Target="../embeddings/oleObject168.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notesSlide" Target="../notesSlides/notesSlide36.xml"/><Relationship Id="rId7" Type="http://schemas.openxmlformats.org/officeDocument/2006/relationships/image" Target="../media/image164.wmf"/><Relationship Id="rId2" Type="http://schemas.openxmlformats.org/officeDocument/2006/relationships/slideLayout" Target="../slideLayouts/slideLayout6.xml"/><Relationship Id="rId1" Type="http://schemas.openxmlformats.org/officeDocument/2006/relationships/vmlDrawing" Target="../drawings/vmlDrawing40.vml"/><Relationship Id="rId6" Type="http://schemas.openxmlformats.org/officeDocument/2006/relationships/oleObject" Target="../embeddings/oleObject171.bin"/><Relationship Id="rId5" Type="http://schemas.openxmlformats.org/officeDocument/2006/relationships/image" Target="../media/image163.wmf"/><Relationship Id="rId4" Type="http://schemas.openxmlformats.org/officeDocument/2006/relationships/oleObject" Target="../embeddings/oleObject170.bin"/><Relationship Id="rId9" Type="http://schemas.openxmlformats.org/officeDocument/2006/relationships/image" Target="../media/image165.wmf"/></Relationships>
</file>

<file path=ppt/slides/_rels/slide65.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75.bin"/><Relationship Id="rId3" Type="http://schemas.openxmlformats.org/officeDocument/2006/relationships/notesSlide" Target="../notesSlides/notesSlide38.xml"/><Relationship Id="rId7" Type="http://schemas.openxmlformats.org/officeDocument/2006/relationships/image" Target="../media/image168.wmf"/><Relationship Id="rId2" Type="http://schemas.openxmlformats.org/officeDocument/2006/relationships/slideLayout" Target="../slideLayouts/slideLayout6.xml"/><Relationship Id="rId1" Type="http://schemas.openxmlformats.org/officeDocument/2006/relationships/vmlDrawing" Target="../drawings/vmlDrawing41.vml"/><Relationship Id="rId6" Type="http://schemas.openxmlformats.org/officeDocument/2006/relationships/oleObject" Target="../embeddings/oleObject174.bin"/><Relationship Id="rId5" Type="http://schemas.openxmlformats.org/officeDocument/2006/relationships/image" Target="../media/image167.wmf"/><Relationship Id="rId4" Type="http://schemas.openxmlformats.org/officeDocument/2006/relationships/oleObject" Target="../embeddings/oleObject173.bin"/><Relationship Id="rId9" Type="http://schemas.openxmlformats.org/officeDocument/2006/relationships/image" Target="../media/image169.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70.wmf"/><Relationship Id="rId4" Type="http://schemas.openxmlformats.org/officeDocument/2006/relationships/oleObject" Target="../embeddings/oleObject176.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171.wmf"/><Relationship Id="rId4" Type="http://schemas.openxmlformats.org/officeDocument/2006/relationships/oleObject" Target="../embeddings/oleObject177.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173.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79.bin"/><Relationship Id="rId5" Type="http://schemas.openxmlformats.org/officeDocument/2006/relationships/image" Target="../media/image172.wmf"/><Relationship Id="rId4" Type="http://schemas.openxmlformats.org/officeDocument/2006/relationships/oleObject" Target="../embeddings/oleObject178.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175.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81.bin"/><Relationship Id="rId5" Type="http://schemas.openxmlformats.org/officeDocument/2006/relationships/image" Target="../media/image174.wmf"/><Relationship Id="rId4" Type="http://schemas.openxmlformats.org/officeDocument/2006/relationships/oleObject" Target="../embeddings/oleObject180.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77.png"/><Relationship Id="rId5" Type="http://schemas.openxmlformats.org/officeDocument/2006/relationships/image" Target="../media/image176.wmf"/><Relationship Id="rId4" Type="http://schemas.openxmlformats.org/officeDocument/2006/relationships/oleObject" Target="../embeddings/oleObject182.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image" Target="../media/image177.png"/><Relationship Id="rId5" Type="http://schemas.openxmlformats.org/officeDocument/2006/relationships/image" Target="../media/image178.wmf"/><Relationship Id="rId4" Type="http://schemas.openxmlformats.org/officeDocument/2006/relationships/oleObject" Target="../embeddings/oleObject183.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vmlDrawing" Target="../drawings/vmlDrawing48.vml"/><Relationship Id="rId6" Type="http://schemas.openxmlformats.org/officeDocument/2006/relationships/image" Target="../media/image177.png"/><Relationship Id="rId5" Type="http://schemas.openxmlformats.org/officeDocument/2006/relationships/image" Target="../media/image178.wmf"/><Relationship Id="rId4" Type="http://schemas.openxmlformats.org/officeDocument/2006/relationships/oleObject" Target="../embeddings/oleObject184.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88.bin"/><Relationship Id="rId3" Type="http://schemas.openxmlformats.org/officeDocument/2006/relationships/image" Target="../media/image182.png"/><Relationship Id="rId7" Type="http://schemas.openxmlformats.org/officeDocument/2006/relationships/oleObject" Target="../embeddings/oleObject187.bin"/><Relationship Id="rId12" Type="http://schemas.openxmlformats.org/officeDocument/2006/relationships/image" Target="../media/image181.wmf"/><Relationship Id="rId2" Type="http://schemas.openxmlformats.org/officeDocument/2006/relationships/slideLayout" Target="../slideLayouts/slideLayout6.xml"/><Relationship Id="rId1" Type="http://schemas.openxmlformats.org/officeDocument/2006/relationships/vmlDrawing" Target="../drawings/vmlDrawing49.vml"/><Relationship Id="rId6" Type="http://schemas.openxmlformats.org/officeDocument/2006/relationships/oleObject" Target="../embeddings/oleObject186.bin"/><Relationship Id="rId11" Type="http://schemas.openxmlformats.org/officeDocument/2006/relationships/oleObject" Target="../embeddings/oleObject190.bin"/><Relationship Id="rId5" Type="http://schemas.openxmlformats.org/officeDocument/2006/relationships/image" Target="../media/image179.wmf"/><Relationship Id="rId10" Type="http://schemas.openxmlformats.org/officeDocument/2006/relationships/image" Target="../media/image180.wmf"/><Relationship Id="rId4" Type="http://schemas.openxmlformats.org/officeDocument/2006/relationships/oleObject" Target="../embeddings/oleObject185.bin"/><Relationship Id="rId9" Type="http://schemas.openxmlformats.org/officeDocument/2006/relationships/oleObject" Target="../embeddings/oleObject189.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152.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92.bin"/><Relationship Id="rId5" Type="http://schemas.openxmlformats.org/officeDocument/2006/relationships/image" Target="../media/image151.wmf"/><Relationship Id="rId4" Type="http://schemas.openxmlformats.org/officeDocument/2006/relationships/oleObject" Target="../embeddings/oleObject191.bin"/></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195.bin"/><Relationship Id="rId3" Type="http://schemas.openxmlformats.org/officeDocument/2006/relationships/notesSlide" Target="../notesSlides/notesSlide53.xml"/><Relationship Id="rId7" Type="http://schemas.openxmlformats.org/officeDocument/2006/relationships/image" Target="../media/image154.wmf"/><Relationship Id="rId2" Type="http://schemas.openxmlformats.org/officeDocument/2006/relationships/slideLayout" Target="../slideLayouts/slideLayout6.xml"/><Relationship Id="rId1" Type="http://schemas.openxmlformats.org/officeDocument/2006/relationships/vmlDrawing" Target="../drawings/vmlDrawing51.vml"/><Relationship Id="rId6" Type="http://schemas.openxmlformats.org/officeDocument/2006/relationships/oleObject" Target="../embeddings/oleObject194.bin"/><Relationship Id="rId5" Type="http://schemas.openxmlformats.org/officeDocument/2006/relationships/image" Target="../media/image153.wmf"/><Relationship Id="rId4" Type="http://schemas.openxmlformats.org/officeDocument/2006/relationships/oleObject" Target="../embeddings/oleObject193.bin"/><Relationship Id="rId9" Type="http://schemas.openxmlformats.org/officeDocument/2006/relationships/image" Target="../media/image155.w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image" Target="../media/image187.wmf"/><Relationship Id="rId3" Type="http://schemas.openxmlformats.org/officeDocument/2006/relationships/notesSlide" Target="../notesSlides/notesSlide54.xml"/><Relationship Id="rId7" Type="http://schemas.openxmlformats.org/officeDocument/2006/relationships/image" Target="../media/image184.wmf"/><Relationship Id="rId12"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97.bin"/><Relationship Id="rId11" Type="http://schemas.openxmlformats.org/officeDocument/2006/relationships/image" Target="../media/image186.wmf"/><Relationship Id="rId5" Type="http://schemas.openxmlformats.org/officeDocument/2006/relationships/image" Target="../media/image183.wmf"/><Relationship Id="rId10" Type="http://schemas.openxmlformats.org/officeDocument/2006/relationships/oleObject" Target="../embeddings/oleObject199.bin"/><Relationship Id="rId4" Type="http://schemas.openxmlformats.org/officeDocument/2006/relationships/oleObject" Target="../embeddings/oleObject196.bin"/><Relationship Id="rId9" Type="http://schemas.openxmlformats.org/officeDocument/2006/relationships/image" Target="../media/image185.wmf"/></Relationships>
</file>

<file path=ppt/slides/_rels/slide91.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206.bin"/><Relationship Id="rId3" Type="http://schemas.openxmlformats.org/officeDocument/2006/relationships/notesSlide" Target="../notesSlides/notesSlide55.xml"/><Relationship Id="rId7" Type="http://schemas.openxmlformats.org/officeDocument/2006/relationships/oleObject" Target="../embeddings/oleObject203.bin"/><Relationship Id="rId12" Type="http://schemas.openxmlformats.org/officeDocument/2006/relationships/image" Target="../media/image190.wmf"/><Relationship Id="rId2" Type="http://schemas.openxmlformats.org/officeDocument/2006/relationships/slideLayout" Target="../slideLayouts/slideLayout6.xml"/><Relationship Id="rId1" Type="http://schemas.openxmlformats.org/officeDocument/2006/relationships/vmlDrawing" Target="../drawings/vmlDrawing53.vml"/><Relationship Id="rId6" Type="http://schemas.openxmlformats.org/officeDocument/2006/relationships/image" Target="../media/image188.wmf"/><Relationship Id="rId11" Type="http://schemas.openxmlformats.org/officeDocument/2006/relationships/oleObject" Target="../embeddings/oleObject205.bin"/><Relationship Id="rId5" Type="http://schemas.openxmlformats.org/officeDocument/2006/relationships/oleObject" Target="../embeddings/oleObject202.bin"/><Relationship Id="rId10" Type="http://schemas.openxmlformats.org/officeDocument/2006/relationships/image" Target="../media/image189.wmf"/><Relationship Id="rId4" Type="http://schemas.openxmlformats.org/officeDocument/2006/relationships/oleObject" Target="../embeddings/oleObject201.bin"/><Relationship Id="rId9" Type="http://schemas.openxmlformats.org/officeDocument/2006/relationships/oleObject" Target="../embeddings/oleObject204.bin"/><Relationship Id="rId14" Type="http://schemas.openxmlformats.org/officeDocument/2006/relationships/image" Target="../media/image191.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09.bin"/><Relationship Id="rId13" Type="http://schemas.openxmlformats.org/officeDocument/2006/relationships/image" Target="../media/image196.wmf"/><Relationship Id="rId3" Type="http://schemas.openxmlformats.org/officeDocument/2006/relationships/notesSlide" Target="../notesSlides/notesSlide56.xml"/><Relationship Id="rId7" Type="http://schemas.openxmlformats.org/officeDocument/2006/relationships/image" Target="../media/image193.wmf"/><Relationship Id="rId12" Type="http://schemas.openxmlformats.org/officeDocument/2006/relationships/oleObject" Target="../embeddings/oleObject211.bin"/><Relationship Id="rId17" Type="http://schemas.openxmlformats.org/officeDocument/2006/relationships/image" Target="../media/image198.wmf"/><Relationship Id="rId2" Type="http://schemas.openxmlformats.org/officeDocument/2006/relationships/slideLayout" Target="../slideLayouts/slideLayout2.xml"/><Relationship Id="rId16" Type="http://schemas.openxmlformats.org/officeDocument/2006/relationships/oleObject" Target="../embeddings/oleObject213.bin"/><Relationship Id="rId1" Type="http://schemas.openxmlformats.org/officeDocument/2006/relationships/vmlDrawing" Target="../drawings/vmlDrawing54.vml"/><Relationship Id="rId6" Type="http://schemas.openxmlformats.org/officeDocument/2006/relationships/oleObject" Target="../embeddings/oleObject208.bin"/><Relationship Id="rId11" Type="http://schemas.openxmlformats.org/officeDocument/2006/relationships/image" Target="../media/image195.wmf"/><Relationship Id="rId5" Type="http://schemas.openxmlformats.org/officeDocument/2006/relationships/image" Target="../media/image192.wmf"/><Relationship Id="rId15" Type="http://schemas.openxmlformats.org/officeDocument/2006/relationships/image" Target="../media/image197.wmf"/><Relationship Id="rId10" Type="http://schemas.openxmlformats.org/officeDocument/2006/relationships/oleObject" Target="../embeddings/oleObject210.bin"/><Relationship Id="rId4" Type="http://schemas.openxmlformats.org/officeDocument/2006/relationships/oleObject" Target="../embeddings/oleObject207.bin"/><Relationship Id="rId9" Type="http://schemas.openxmlformats.org/officeDocument/2006/relationships/image" Target="../media/image194.wmf"/><Relationship Id="rId14" Type="http://schemas.openxmlformats.org/officeDocument/2006/relationships/oleObject" Target="../embeddings/oleObject212.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162.wmf"/><Relationship Id="rId2" Type="http://schemas.openxmlformats.org/officeDocument/2006/relationships/slideLayout" Target="../slideLayouts/slideLayout6.xml"/><Relationship Id="rId1" Type="http://schemas.openxmlformats.org/officeDocument/2006/relationships/vmlDrawing" Target="../drawings/vmlDrawing55.vml"/><Relationship Id="rId6" Type="http://schemas.openxmlformats.org/officeDocument/2006/relationships/oleObject" Target="../embeddings/oleObject215.bin"/><Relationship Id="rId5" Type="http://schemas.openxmlformats.org/officeDocument/2006/relationships/image" Target="../media/image199.wmf"/><Relationship Id="rId4" Type="http://schemas.openxmlformats.org/officeDocument/2006/relationships/oleObject" Target="../embeddings/oleObject214.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notesSlide" Target="../notesSlides/notesSlide58.xml"/><Relationship Id="rId7" Type="http://schemas.openxmlformats.org/officeDocument/2006/relationships/image" Target="../media/image201.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217.bin"/><Relationship Id="rId5" Type="http://schemas.openxmlformats.org/officeDocument/2006/relationships/image" Target="../media/image200.wmf"/><Relationship Id="rId4" Type="http://schemas.openxmlformats.org/officeDocument/2006/relationships/oleObject" Target="../embeddings/oleObject216.bin"/><Relationship Id="rId9" Type="http://schemas.openxmlformats.org/officeDocument/2006/relationships/image" Target="../media/image202.wmf"/></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vmlDrawing" Target="../drawings/vmlDrawing57.vml"/><Relationship Id="rId5" Type="http://schemas.openxmlformats.org/officeDocument/2006/relationships/image" Target="../media/image203.wmf"/><Relationship Id="rId4" Type="http://schemas.openxmlformats.org/officeDocument/2006/relationships/oleObject" Target="../embeddings/oleObject219.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205.wmf"/><Relationship Id="rId2" Type="http://schemas.openxmlformats.org/officeDocument/2006/relationships/slideLayout" Target="../slideLayouts/slideLayout6.xml"/><Relationship Id="rId1" Type="http://schemas.openxmlformats.org/officeDocument/2006/relationships/vmlDrawing" Target="../drawings/vmlDrawing58.vml"/><Relationship Id="rId6" Type="http://schemas.openxmlformats.org/officeDocument/2006/relationships/oleObject" Target="../embeddings/oleObject221.bin"/><Relationship Id="rId5" Type="http://schemas.openxmlformats.org/officeDocument/2006/relationships/image" Target="../media/image204.wmf"/><Relationship Id="rId4" Type="http://schemas.openxmlformats.org/officeDocument/2006/relationships/oleObject" Target="../embeddings/oleObject220.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224.bin"/><Relationship Id="rId3" Type="http://schemas.openxmlformats.org/officeDocument/2006/relationships/notesSlide" Target="../notesSlides/notesSlide61.xml"/><Relationship Id="rId7" Type="http://schemas.openxmlformats.org/officeDocument/2006/relationships/image" Target="../media/image164.wmf"/><Relationship Id="rId2" Type="http://schemas.openxmlformats.org/officeDocument/2006/relationships/slideLayout" Target="../slideLayouts/slideLayout6.xml"/><Relationship Id="rId1" Type="http://schemas.openxmlformats.org/officeDocument/2006/relationships/vmlDrawing" Target="../drawings/vmlDrawing59.vml"/><Relationship Id="rId6" Type="http://schemas.openxmlformats.org/officeDocument/2006/relationships/oleObject" Target="../embeddings/oleObject223.bin"/><Relationship Id="rId5" Type="http://schemas.openxmlformats.org/officeDocument/2006/relationships/image" Target="../media/image163.wmf"/><Relationship Id="rId4" Type="http://schemas.openxmlformats.org/officeDocument/2006/relationships/oleObject" Target="../embeddings/oleObject222.bin"/><Relationship Id="rId9" Type="http://schemas.openxmlformats.org/officeDocument/2006/relationships/image" Target="../media/image16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4</a:t>
            </a:r>
            <a:r>
              <a:rPr lang="zh-CN" altLang="en-US" smtClean="0"/>
              <a:t>章 信息率失真函数</a:t>
            </a:r>
            <a:endParaRPr lang="zh-CN" altLang="en-US" dirty="0"/>
          </a:p>
        </p:txBody>
      </p:sp>
      <p:sp>
        <p:nvSpPr>
          <p:cNvPr id="9" name="副标题 8"/>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348762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a:bodyPr>
          <a:lstStyle/>
          <a:p>
            <a:r>
              <a:rPr lang="zh-CN" altLang="en-US" dirty="0" smtClean="0"/>
              <a:t>本章讨论的问题：</a:t>
            </a:r>
            <a:endParaRPr lang="zh-CN" altLang="en-US" dirty="0"/>
          </a:p>
        </p:txBody>
      </p:sp>
      <p:graphicFrame>
        <p:nvGraphicFramePr>
          <p:cNvPr id="10" name="图示 9"/>
          <p:cNvGraphicFramePr/>
          <p:nvPr>
            <p:extLst>
              <p:ext uri="{D42A27DB-BD31-4B8C-83A1-F6EECF244321}">
                <p14:modId xmlns:p14="http://schemas.microsoft.com/office/powerpoint/2010/main" val="3631639461"/>
              </p:ext>
            </p:extLst>
          </p:nvPr>
        </p:nvGraphicFramePr>
        <p:xfrm>
          <a:off x="539552" y="1196752"/>
          <a:ext cx="844728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灯片编号占位符 5"/>
          <p:cNvSpPr>
            <a:spLocks noGrp="1"/>
          </p:cNvSpPr>
          <p:nvPr>
            <p:ph type="sldNum" sz="quarter" idx="12"/>
          </p:nvPr>
        </p:nvSpPr>
        <p:spPr/>
        <p:txBody>
          <a:bodyPr/>
          <a:lstStyle/>
          <a:p>
            <a:fld id="{D070C1A9-1272-492B-82F0-A9CCBC731F4E}" type="slidenum">
              <a:rPr lang="en-US" altLang="zh-CN" smtClean="0"/>
              <a:pPr/>
              <a:t>10</a:t>
            </a:fld>
            <a:endParaRPr lang="en-US" altLang="zh-CN"/>
          </a:p>
        </p:txBody>
      </p:sp>
      <p:sp>
        <p:nvSpPr>
          <p:cNvPr id="167940" name="Rectangle 4"/>
          <p:cNvSpPr>
            <a:spLocks noChangeArrowheads="1"/>
          </p:cNvSpPr>
          <p:nvPr/>
        </p:nvSpPr>
        <p:spPr bwMode="auto">
          <a:xfrm>
            <a:off x="4395788" y="3333750"/>
            <a:ext cx="9144000" cy="0"/>
          </a:xfrm>
          <a:prstGeom prst="rect">
            <a:avLst/>
          </a:prstGeom>
          <a:noFill/>
          <a:ln w="9525">
            <a:noFill/>
            <a:miter lim="800000"/>
            <a:headEnd/>
            <a:tailEnd/>
          </a:ln>
          <a:effectLst/>
        </p:spPr>
        <p:txBody>
          <a:bodyPr>
            <a:spAutoFit/>
          </a:bodyPr>
          <a:lstStyle/>
          <a:p>
            <a:endParaRPr lang="zh-CN" altLang="en-US"/>
          </a:p>
        </p:txBody>
      </p:sp>
      <p:sp>
        <p:nvSpPr>
          <p:cNvPr id="167941" name="Rectangle 5"/>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68963" name="Rectangle 3"/>
          <p:cNvSpPr>
            <a:spLocks noGrp="1" noChangeArrowheads="1"/>
          </p:cNvSpPr>
          <p:nvPr>
            <p:ph type="body" idx="1"/>
          </p:nvPr>
        </p:nvSpPr>
        <p:spPr/>
        <p:txBody>
          <a:bodyPr/>
          <a:lstStyle/>
          <a:p>
            <a:r>
              <a:rPr lang="en-US" altLang="zh-CN" dirty="0" smtClean="0"/>
              <a:t>4.1 </a:t>
            </a:r>
            <a:r>
              <a:rPr lang="zh-CN" altLang="en-US" dirty="0" smtClean="0"/>
              <a:t>基本概念</a:t>
            </a:r>
          </a:p>
          <a:p>
            <a:pPr lvl="1"/>
            <a:r>
              <a:rPr lang="en-US" altLang="zh-CN" dirty="0" smtClean="0"/>
              <a:t>4.1.1 </a:t>
            </a:r>
            <a:r>
              <a:rPr lang="zh-CN" altLang="en-US" dirty="0" smtClean="0"/>
              <a:t>引言</a:t>
            </a:r>
            <a:endParaRPr lang="en-US" altLang="zh-CN" dirty="0" smtClean="0"/>
          </a:p>
          <a:p>
            <a:pPr lvl="1"/>
            <a:r>
              <a:rPr lang="en-US" altLang="zh-CN" dirty="0" smtClean="0"/>
              <a:t>4.1.2 </a:t>
            </a:r>
            <a:r>
              <a:rPr lang="zh-CN" altLang="en-US" dirty="0" smtClean="0">
                <a:solidFill>
                  <a:srgbClr val="FF0000"/>
                </a:solidFill>
              </a:rPr>
              <a:t>失真函数与平均失真度</a:t>
            </a:r>
          </a:p>
          <a:p>
            <a:pPr lvl="1"/>
            <a:r>
              <a:rPr lang="en-US" altLang="zh-CN" dirty="0" smtClean="0"/>
              <a:t>4.1.3 </a:t>
            </a:r>
            <a:r>
              <a:rPr lang="zh-CN" altLang="en-US" dirty="0" smtClean="0"/>
              <a:t>信息率失真函数</a:t>
            </a:r>
          </a:p>
          <a:p>
            <a:pPr lvl="1"/>
            <a:r>
              <a:rPr lang="en-US" altLang="zh-CN" dirty="0" smtClean="0"/>
              <a:t>4.1.4 </a:t>
            </a:r>
            <a:r>
              <a:rPr lang="zh-CN" altLang="en-US" dirty="0" smtClean="0"/>
              <a:t>信息率失真函数的性质</a:t>
            </a:r>
          </a:p>
          <a:p>
            <a:r>
              <a:rPr lang="en-US" altLang="zh-CN" dirty="0" smtClean="0"/>
              <a:t>4.2 </a:t>
            </a:r>
            <a:r>
              <a:rPr lang="zh-CN" altLang="en-US" dirty="0" smtClean="0"/>
              <a:t>离散信源的信息率失真函数</a:t>
            </a:r>
          </a:p>
          <a:p>
            <a:r>
              <a:rPr lang="en-US" altLang="zh-CN" dirty="0" smtClean="0"/>
              <a:t>4.3 </a:t>
            </a:r>
            <a:r>
              <a:rPr lang="zh-CN" altLang="en-US" dirty="0" smtClean="0"/>
              <a:t>连续信源的信息率失真函数</a:t>
            </a:r>
          </a:p>
        </p:txBody>
      </p:sp>
      <p:sp>
        <p:nvSpPr>
          <p:cNvPr id="6" name="灯片编号占位符 5"/>
          <p:cNvSpPr>
            <a:spLocks noGrp="1"/>
          </p:cNvSpPr>
          <p:nvPr>
            <p:ph type="sldNum" sz="quarter" idx="12"/>
          </p:nvPr>
        </p:nvSpPr>
        <p:spPr/>
        <p:txBody>
          <a:bodyPr/>
          <a:lstStyle/>
          <a:p>
            <a:fld id="{C9254330-43B2-43E3-ADEB-5059F8C114FF}" type="slidenum">
              <a:rPr lang="en-US" altLang="zh-CN" smtClean="0"/>
              <a:pPr/>
              <a:t>11</a:t>
            </a:fld>
            <a:endParaRPr lang="en-US" altLang="zh-CN"/>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zh-CN" altLang="en-US" dirty="0" smtClean="0"/>
              <a:t>失真的测度</a:t>
            </a:r>
          </a:p>
        </p:txBody>
      </p:sp>
      <p:sp>
        <p:nvSpPr>
          <p:cNvPr id="24" name="内容占位符 23"/>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sz="4800" dirty="0" smtClean="0"/>
          </a:p>
        </p:txBody>
      </p:sp>
      <p:sp>
        <p:nvSpPr>
          <p:cNvPr id="18" name="灯片编号占位符 5"/>
          <p:cNvSpPr>
            <a:spLocks noGrp="1"/>
          </p:cNvSpPr>
          <p:nvPr>
            <p:ph type="sldNum" sz="quarter" idx="12"/>
          </p:nvPr>
        </p:nvSpPr>
        <p:spPr/>
        <p:txBody>
          <a:bodyPr/>
          <a:lstStyle/>
          <a:p>
            <a:fld id="{5CC94D26-E4C0-4630-9D65-3B32021B90EF}" type="slidenum">
              <a:rPr lang="en-US" altLang="zh-CN" smtClean="0"/>
              <a:pPr/>
              <a:t>12</a:t>
            </a:fld>
            <a:endParaRPr lang="en-US" altLang="zh-CN"/>
          </a:p>
        </p:txBody>
      </p:sp>
      <p:sp>
        <p:nvSpPr>
          <p:cNvPr id="48145" name="Text Box 15"/>
          <p:cNvSpPr txBox="1">
            <a:spLocks noChangeArrowheads="1"/>
          </p:cNvSpPr>
          <p:nvPr/>
        </p:nvSpPr>
        <p:spPr bwMode="auto">
          <a:xfrm>
            <a:off x="849651" y="1124744"/>
            <a:ext cx="553998" cy="3168352"/>
          </a:xfrm>
          <a:prstGeom prst="rect">
            <a:avLst/>
          </a:prstGeom>
          <a:noFill/>
          <a:ln w="9525" algn="ctr">
            <a:noFill/>
            <a:miter lim="800000"/>
            <a:headEnd/>
            <a:tailEnd/>
          </a:ln>
        </p:spPr>
        <p:txBody>
          <a:bodyPr vert="eaVert" wrap="square">
            <a:spAutoFit/>
          </a:bodyPr>
          <a:lstStyle/>
          <a:p>
            <a:pPr>
              <a:spcBef>
                <a:spcPct val="50000"/>
              </a:spcBef>
            </a:pPr>
            <a:r>
              <a:rPr lang="en-US" altLang="zh-CN" sz="2400" b="1" dirty="0">
                <a:solidFill>
                  <a:srgbClr val="7030A0"/>
                </a:solidFill>
                <a:latin typeface="+mj-ea"/>
                <a:ea typeface="+mj-ea"/>
              </a:rPr>
              <a:t>  </a:t>
            </a:r>
            <a:r>
              <a:rPr lang="zh-CN" altLang="en-US" sz="2400" b="1" dirty="0">
                <a:solidFill>
                  <a:srgbClr val="7030A0"/>
                </a:solidFill>
                <a:latin typeface="+mj-ea"/>
                <a:ea typeface="+mj-ea"/>
              </a:rPr>
              <a:t>简化的通信系统模型</a:t>
            </a:r>
          </a:p>
        </p:txBody>
      </p:sp>
      <p:grpSp>
        <p:nvGrpSpPr>
          <p:cNvPr id="2" name="组合 21"/>
          <p:cNvGrpSpPr/>
          <p:nvPr/>
        </p:nvGrpSpPr>
        <p:grpSpPr>
          <a:xfrm>
            <a:off x="1907704" y="1707890"/>
            <a:ext cx="5112568" cy="1937134"/>
            <a:chOff x="1922984" y="1138015"/>
            <a:chExt cx="4752975" cy="1786557"/>
          </a:xfrm>
        </p:grpSpPr>
        <p:sp>
          <p:nvSpPr>
            <p:cNvPr id="48134" name="Rectangle 4"/>
            <p:cNvSpPr>
              <a:spLocks noChangeArrowheads="1"/>
            </p:cNvSpPr>
            <p:nvPr/>
          </p:nvSpPr>
          <p:spPr bwMode="auto">
            <a:xfrm>
              <a:off x="1922984" y="1196752"/>
              <a:ext cx="936625" cy="6477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20000"/>
                </a:spcBef>
              </a:pPr>
              <a:r>
                <a:rPr lang="zh-CN" altLang="en-US" sz="2800" b="1" dirty="0">
                  <a:latin typeface="+mj-ea"/>
                  <a:ea typeface="+mj-ea"/>
                </a:rPr>
                <a:t>信源</a:t>
              </a:r>
            </a:p>
          </p:txBody>
        </p:sp>
        <p:sp>
          <p:nvSpPr>
            <p:cNvPr id="48135" name="Rectangle 5"/>
            <p:cNvSpPr>
              <a:spLocks noChangeArrowheads="1"/>
            </p:cNvSpPr>
            <p:nvPr/>
          </p:nvSpPr>
          <p:spPr bwMode="auto">
            <a:xfrm>
              <a:off x="2211909" y="1196752"/>
              <a:ext cx="863600" cy="360363"/>
            </a:xfrm>
            <a:prstGeom prst="rect">
              <a:avLst/>
            </a:prstGeom>
            <a:noFill/>
            <a:ln w="9525" algn="ctr">
              <a:noFill/>
              <a:miter lim="800000"/>
              <a:headEnd/>
              <a:tailEnd/>
            </a:ln>
          </p:spPr>
          <p:txBody>
            <a:bodyPr wrap="none" anchor="ctr"/>
            <a:lstStyle/>
            <a:p>
              <a:endParaRPr lang="zh-CN" altLang="en-US" b="1">
                <a:latin typeface="+mj-ea"/>
                <a:ea typeface="+mj-ea"/>
              </a:endParaRPr>
            </a:p>
          </p:txBody>
        </p:sp>
        <p:sp>
          <p:nvSpPr>
            <p:cNvPr id="48136" name="Line 6"/>
            <p:cNvSpPr>
              <a:spLocks noChangeShapeType="1"/>
            </p:cNvSpPr>
            <p:nvPr/>
          </p:nvSpPr>
          <p:spPr bwMode="auto">
            <a:xfrm>
              <a:off x="2859609" y="1528540"/>
              <a:ext cx="790575" cy="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b="1">
                <a:latin typeface="+mj-ea"/>
                <a:ea typeface="+mj-ea"/>
              </a:endParaRPr>
            </a:p>
          </p:txBody>
        </p:sp>
        <p:sp>
          <p:nvSpPr>
            <p:cNvPr id="48137" name="Rectangle 7"/>
            <p:cNvSpPr>
              <a:spLocks noChangeArrowheads="1"/>
            </p:cNvSpPr>
            <p:nvPr/>
          </p:nvSpPr>
          <p:spPr bwMode="auto">
            <a:xfrm>
              <a:off x="3635896" y="1196752"/>
              <a:ext cx="1296988" cy="6477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20000"/>
                </a:spcBef>
              </a:pPr>
              <a:r>
                <a:rPr lang="zh-CN" altLang="en-US" sz="2800" b="1">
                  <a:latin typeface="+mj-ea"/>
                  <a:ea typeface="+mj-ea"/>
                </a:rPr>
                <a:t>信道</a:t>
              </a:r>
            </a:p>
          </p:txBody>
        </p:sp>
        <p:sp>
          <p:nvSpPr>
            <p:cNvPr id="48138" name="Rectangle 8"/>
            <p:cNvSpPr>
              <a:spLocks noChangeArrowheads="1"/>
            </p:cNvSpPr>
            <p:nvPr/>
          </p:nvSpPr>
          <p:spPr bwMode="auto">
            <a:xfrm>
              <a:off x="5739334" y="1196752"/>
              <a:ext cx="936625" cy="6477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20000"/>
                </a:spcBef>
              </a:pPr>
              <a:r>
                <a:rPr lang="zh-CN" altLang="en-US" sz="2800" b="1">
                  <a:latin typeface="+mj-ea"/>
                  <a:ea typeface="+mj-ea"/>
                </a:rPr>
                <a:t>信宿</a:t>
              </a:r>
            </a:p>
          </p:txBody>
        </p:sp>
        <p:sp>
          <p:nvSpPr>
            <p:cNvPr id="48139" name="Line 9"/>
            <p:cNvSpPr>
              <a:spLocks noChangeShapeType="1"/>
            </p:cNvSpPr>
            <p:nvPr/>
          </p:nvSpPr>
          <p:spPr bwMode="auto">
            <a:xfrm>
              <a:off x="4948759" y="1528540"/>
              <a:ext cx="790575" cy="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b="1">
                <a:latin typeface="+mj-ea"/>
                <a:ea typeface="+mj-ea"/>
              </a:endParaRPr>
            </a:p>
          </p:txBody>
        </p:sp>
        <p:sp>
          <p:nvSpPr>
            <p:cNvPr id="48140" name="Rectangle 10"/>
            <p:cNvSpPr>
              <a:spLocks noChangeArrowheads="1"/>
            </p:cNvSpPr>
            <p:nvPr/>
          </p:nvSpPr>
          <p:spPr bwMode="auto">
            <a:xfrm>
              <a:off x="2919934" y="1166590"/>
              <a:ext cx="358775" cy="287337"/>
            </a:xfrm>
            <a:prstGeom prst="rect">
              <a:avLst/>
            </a:prstGeom>
            <a:noFill/>
            <a:ln w="9525" algn="ctr">
              <a:noFill/>
              <a:miter lim="800000"/>
              <a:headEnd/>
              <a:tailEnd/>
            </a:ln>
          </p:spPr>
          <p:txBody>
            <a:bodyPr wrap="none" anchor="ctr"/>
            <a:lstStyle/>
            <a:p>
              <a:pPr algn="ctr">
                <a:spcBef>
                  <a:spcPct val="20000"/>
                </a:spcBef>
              </a:pPr>
              <a:r>
                <a:rPr lang="en-US" altLang="zh-CN" sz="2800" b="1">
                  <a:latin typeface="+mj-ea"/>
                  <a:ea typeface="+mj-ea"/>
                </a:rPr>
                <a:t>X</a:t>
              </a:r>
            </a:p>
          </p:txBody>
        </p:sp>
        <p:sp>
          <p:nvSpPr>
            <p:cNvPr id="48141" name="Rectangle 11"/>
            <p:cNvSpPr>
              <a:spLocks noChangeArrowheads="1"/>
            </p:cNvSpPr>
            <p:nvPr/>
          </p:nvSpPr>
          <p:spPr bwMode="auto">
            <a:xfrm>
              <a:off x="5421834" y="1138015"/>
              <a:ext cx="288925" cy="360362"/>
            </a:xfrm>
            <a:prstGeom prst="rect">
              <a:avLst/>
            </a:prstGeom>
            <a:noFill/>
            <a:ln w="9525" algn="ctr">
              <a:noFill/>
              <a:miter lim="800000"/>
              <a:headEnd/>
              <a:tailEnd/>
            </a:ln>
          </p:spPr>
          <p:txBody>
            <a:bodyPr wrap="none" anchor="ctr"/>
            <a:lstStyle/>
            <a:p>
              <a:pPr algn="ctr">
                <a:spcBef>
                  <a:spcPct val="20000"/>
                </a:spcBef>
              </a:pPr>
              <a:r>
                <a:rPr lang="en-US" altLang="zh-CN" sz="2800" b="1">
                  <a:latin typeface="+mj-ea"/>
                  <a:ea typeface="+mj-ea"/>
                </a:rPr>
                <a:t>Y</a:t>
              </a:r>
            </a:p>
          </p:txBody>
        </p:sp>
        <p:sp>
          <p:nvSpPr>
            <p:cNvPr id="48142" name="Rectangle 12"/>
            <p:cNvSpPr>
              <a:spLocks noChangeArrowheads="1"/>
            </p:cNvSpPr>
            <p:nvPr/>
          </p:nvSpPr>
          <p:spPr bwMode="auto">
            <a:xfrm>
              <a:off x="2932634" y="2119090"/>
              <a:ext cx="431800" cy="433387"/>
            </a:xfrm>
            <a:prstGeom prst="rect">
              <a:avLst/>
            </a:prstGeom>
            <a:noFill/>
            <a:ln w="9525" algn="ctr">
              <a:noFill/>
              <a:miter lim="800000"/>
              <a:headEnd/>
              <a:tailEnd/>
            </a:ln>
          </p:spPr>
          <p:txBody>
            <a:bodyPr wrap="none" anchor="ctr"/>
            <a:lstStyle/>
            <a:p>
              <a:endParaRPr lang="zh-CN" altLang="en-US" b="1">
                <a:latin typeface="+mj-ea"/>
                <a:ea typeface="+mj-ea"/>
              </a:endParaRPr>
            </a:p>
          </p:txBody>
        </p:sp>
        <p:sp>
          <p:nvSpPr>
            <p:cNvPr id="48143" name="Rectangle 13"/>
            <p:cNvSpPr>
              <a:spLocks noChangeArrowheads="1"/>
            </p:cNvSpPr>
            <p:nvPr/>
          </p:nvSpPr>
          <p:spPr bwMode="auto">
            <a:xfrm>
              <a:off x="2932634" y="1903190"/>
              <a:ext cx="503237" cy="360362"/>
            </a:xfrm>
            <a:prstGeom prst="rect">
              <a:avLst/>
            </a:prstGeom>
            <a:noFill/>
            <a:ln w="9525" algn="ctr">
              <a:noFill/>
              <a:miter lim="800000"/>
              <a:headEnd/>
              <a:tailEnd/>
            </a:ln>
          </p:spPr>
          <p:txBody>
            <a:bodyPr wrap="none" anchor="ctr"/>
            <a:lstStyle/>
            <a:p>
              <a:pPr algn="ctr">
                <a:spcBef>
                  <a:spcPct val="20000"/>
                </a:spcBef>
              </a:pPr>
              <a:endParaRPr lang="zh-CN" altLang="zh-CN" sz="2800" b="1">
                <a:latin typeface="+mj-ea"/>
                <a:ea typeface="+mj-ea"/>
              </a:endParaRPr>
            </a:p>
          </p:txBody>
        </p:sp>
        <p:sp>
          <p:nvSpPr>
            <p:cNvPr id="19" name="Rectangle 7"/>
            <p:cNvSpPr>
              <a:spLocks noChangeArrowheads="1"/>
            </p:cNvSpPr>
            <p:nvPr/>
          </p:nvSpPr>
          <p:spPr bwMode="auto">
            <a:xfrm>
              <a:off x="3635896" y="2276872"/>
              <a:ext cx="1296988" cy="6477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20000"/>
                </a:spcBef>
              </a:pPr>
              <a:r>
                <a:rPr lang="zh-CN" altLang="en-US" sz="2800" b="1" dirty="0" smtClean="0">
                  <a:latin typeface="+mj-ea"/>
                  <a:ea typeface="+mj-ea"/>
                </a:rPr>
                <a:t>干扰</a:t>
              </a:r>
              <a:endParaRPr lang="zh-CN" altLang="en-US" sz="2800" b="1" dirty="0">
                <a:latin typeface="+mj-ea"/>
                <a:ea typeface="+mj-ea"/>
              </a:endParaRPr>
            </a:p>
          </p:txBody>
        </p:sp>
        <p:cxnSp>
          <p:nvCxnSpPr>
            <p:cNvPr id="21" name="直接箭头连接符 20"/>
            <p:cNvCxnSpPr>
              <a:stCxn id="19" idx="0"/>
              <a:endCxn id="48137" idx="2"/>
            </p:cNvCxnSpPr>
            <p:nvPr/>
          </p:nvCxnSpPr>
          <p:spPr>
            <a:xfrm flipV="1">
              <a:off x="4284390" y="1844452"/>
              <a:ext cx="0" cy="43242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sp>
        <p:nvSpPr>
          <p:cNvPr id="23" name="矩形 22"/>
          <p:cNvSpPr/>
          <p:nvPr/>
        </p:nvSpPr>
        <p:spPr>
          <a:xfrm>
            <a:off x="899592" y="4261621"/>
            <a:ext cx="7488832" cy="978729"/>
          </a:xfrm>
          <a:prstGeom prst="rect">
            <a:avLst/>
          </a:prstGeom>
        </p:spPr>
        <p:txBody>
          <a:bodyPr wrap="square">
            <a:spAutoFit/>
          </a:bodyPr>
          <a:lstStyle/>
          <a:p>
            <a:pPr>
              <a:lnSpc>
                <a:spcPct val="120000"/>
              </a:lnSpc>
            </a:pPr>
            <a:r>
              <a:rPr lang="zh-CN" altLang="en-US" sz="2400" b="1" dirty="0" smtClean="0">
                <a:latin typeface="+mj-ea"/>
                <a:ea typeface="+mj-ea"/>
              </a:rPr>
              <a:t>信道中固有的噪声和不可避免的干扰，</a:t>
            </a:r>
            <a:r>
              <a:rPr lang="zh-CN" altLang="zh-CN" sz="2400" b="1" dirty="0" smtClean="0">
                <a:latin typeface="+mj-ea"/>
                <a:ea typeface="+mj-ea"/>
              </a:rPr>
              <a:t>信源发出的消息在信道传输过程中可能会出现</a:t>
            </a:r>
            <a:r>
              <a:rPr lang="zh-CN" altLang="en-US" sz="2400" b="1" dirty="0" smtClean="0">
                <a:latin typeface="+mj-ea"/>
                <a:ea typeface="+mj-ea"/>
              </a:rPr>
              <a:t>误差和</a:t>
            </a:r>
            <a:r>
              <a:rPr lang="zh-CN" altLang="en-US" sz="2400" b="1" dirty="0" smtClean="0">
                <a:solidFill>
                  <a:srgbClr val="FF0000"/>
                </a:solidFill>
                <a:latin typeface="+mj-ea"/>
                <a:ea typeface="+mj-ea"/>
              </a:rPr>
              <a:t>失真</a:t>
            </a:r>
            <a:r>
              <a:rPr lang="zh-CN" altLang="zh-CN" sz="2400" b="1" dirty="0" smtClean="0">
                <a:latin typeface="+mj-ea"/>
                <a:ea typeface="+mj-ea"/>
              </a:rPr>
              <a:t>。</a:t>
            </a:r>
            <a:endParaRPr lang="zh-CN" altLang="zh-CN" sz="2400" b="1" dirty="0">
              <a:latin typeface="+mj-ea"/>
              <a:ea typeface="+mj-ea"/>
            </a:endParaRPr>
          </a:p>
        </p:txBody>
      </p:sp>
      <p:sp>
        <p:nvSpPr>
          <p:cNvPr id="27" name="矩形 26"/>
          <p:cNvSpPr/>
          <p:nvPr/>
        </p:nvSpPr>
        <p:spPr>
          <a:xfrm>
            <a:off x="971600" y="5485757"/>
            <a:ext cx="6912768" cy="49795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20000"/>
              </a:lnSpc>
            </a:pPr>
            <a:r>
              <a:rPr lang="zh-CN" altLang="en-US" sz="2400" b="1" dirty="0" smtClean="0">
                <a:solidFill>
                  <a:srgbClr val="3333FF"/>
                </a:solidFill>
                <a:latin typeface="+mj-ea"/>
                <a:ea typeface="+mj-ea"/>
              </a:rPr>
              <a:t>那么，失真如何定量表述？？</a:t>
            </a:r>
            <a:endParaRPr lang="zh-CN" altLang="zh-CN" sz="2400" b="1" dirty="0">
              <a:solidFill>
                <a:srgbClr val="3333FF"/>
              </a:solidFill>
              <a:latin typeface="+mj-ea"/>
              <a:ea typeface="+mj-ea"/>
            </a:endParaRPr>
          </a:p>
        </p:txBody>
      </p:sp>
    </p:spTree>
    <p:extLst>
      <p:ext uri="{BB962C8B-B14F-4D97-AF65-F5344CB8AC3E}">
        <p14:creationId xmlns:p14="http://schemas.microsoft.com/office/powerpoint/2010/main" val="39436850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zh-CN" altLang="en-US" dirty="0" smtClean="0"/>
              <a:t>失真的测度</a:t>
            </a:r>
            <a:r>
              <a:rPr lang="en-US" altLang="zh-CN" dirty="0" smtClean="0"/>
              <a:t>-</a:t>
            </a:r>
            <a:r>
              <a:rPr lang="zh-CN" altLang="en-US" dirty="0" smtClean="0"/>
              <a:t>失真函数</a:t>
            </a:r>
          </a:p>
        </p:txBody>
      </p:sp>
      <p:sp>
        <p:nvSpPr>
          <p:cNvPr id="24" name="内容占位符 23"/>
          <p:cNvSpPr>
            <a:spLocks noGrp="1"/>
          </p:cNvSpPr>
          <p:nvPr>
            <p:ph idx="1"/>
          </p:nvPr>
        </p:nvSpPr>
        <p:spPr>
          <a:xfrm>
            <a:off x="539552" y="1196752"/>
            <a:ext cx="8064896" cy="5256584"/>
          </a:xfrm>
        </p:spPr>
        <p:txBody>
          <a:bodyPr>
            <a:normAutofit/>
          </a:bodyPr>
          <a:lstStyle/>
          <a:p>
            <a:r>
              <a:rPr lang="zh-CN" altLang="en-US" dirty="0" smtClean="0"/>
              <a:t>设信源</a:t>
            </a:r>
            <a:endParaRPr lang="en-US" altLang="zh-CN" dirty="0" smtClean="0"/>
          </a:p>
          <a:p>
            <a:endParaRPr lang="en-US" altLang="zh-CN" dirty="0" smtClean="0"/>
          </a:p>
          <a:p>
            <a:r>
              <a:rPr lang="zh-CN" altLang="en-US" dirty="0" smtClean="0"/>
              <a:t>信源符号通过信道传送信宿</a:t>
            </a:r>
            <a:endParaRPr lang="en-US" altLang="zh-CN" dirty="0" smtClean="0"/>
          </a:p>
          <a:p>
            <a:endParaRPr lang="en-US" altLang="zh-CN" dirty="0" smtClean="0"/>
          </a:p>
          <a:p>
            <a:endParaRPr lang="en-US" altLang="zh-CN" dirty="0" smtClean="0"/>
          </a:p>
          <a:p>
            <a:r>
              <a:rPr lang="zh-CN" altLang="en-US" dirty="0" smtClean="0">
                <a:solidFill>
                  <a:srgbClr val="0000FF"/>
                </a:solidFill>
              </a:rPr>
              <a:t>定义失真函数</a:t>
            </a:r>
            <a:r>
              <a:rPr lang="zh-CN" altLang="en-US" dirty="0" smtClean="0"/>
              <a:t>：</a:t>
            </a:r>
            <a:endParaRPr lang="en-US" altLang="zh-CN" dirty="0" smtClean="0"/>
          </a:p>
          <a:p>
            <a:pPr lvl="1"/>
            <a:r>
              <a:rPr lang="zh-CN" altLang="en-US" sz="2400" dirty="0" smtClean="0"/>
              <a:t>对每一对</a:t>
            </a:r>
            <a:r>
              <a:rPr lang="en-US" altLang="zh-CN" sz="2400" dirty="0" smtClean="0"/>
              <a:t>(</a:t>
            </a:r>
            <a:r>
              <a:rPr lang="en-US" altLang="zh-CN" sz="2400" i="1" dirty="0" err="1" smtClean="0"/>
              <a:t>xi,yj</a:t>
            </a:r>
            <a:r>
              <a:rPr lang="en-US" altLang="zh-CN" sz="2400" i="1" dirty="0" smtClean="0"/>
              <a:t>)</a:t>
            </a:r>
            <a:r>
              <a:rPr lang="zh-CN" altLang="en-US" dirty="0" smtClean="0"/>
              <a:t>，</a:t>
            </a:r>
            <a:r>
              <a:rPr lang="zh-CN" altLang="en-US" sz="2400" dirty="0" smtClean="0"/>
              <a:t>指定一个非负函数</a:t>
            </a:r>
            <a:endParaRPr lang="en-US" altLang="zh-CN" dirty="0" smtClean="0"/>
          </a:p>
          <a:p>
            <a:pPr lvl="1">
              <a:lnSpc>
                <a:spcPct val="150000"/>
              </a:lnSpc>
            </a:pPr>
            <a:r>
              <a:rPr lang="zh-CN" altLang="en-US" sz="2400" dirty="0" smtClean="0"/>
              <a:t>表示信源发出符号      ，接收端收到符号为       的失真</a:t>
            </a:r>
            <a:endParaRPr lang="en-US" altLang="zh-CN" sz="2400" dirty="0" smtClean="0"/>
          </a:p>
          <a:p>
            <a:pPr lvl="1"/>
            <a:r>
              <a:rPr lang="zh-CN" altLang="en-US" sz="2400" dirty="0" smtClean="0">
                <a:solidFill>
                  <a:srgbClr val="FF0000"/>
                </a:solidFill>
                <a:latin typeface="+mj-ea"/>
                <a:ea typeface="+mj-ea"/>
              </a:rPr>
              <a:t>单个符号</a:t>
            </a:r>
            <a:r>
              <a:rPr lang="zh-CN" altLang="en-US" sz="2400" dirty="0" smtClean="0">
                <a:latin typeface="+mj-ea"/>
                <a:ea typeface="+mj-ea"/>
              </a:rPr>
              <a:t>的失真度</a:t>
            </a:r>
            <a:r>
              <a:rPr lang="en-US" altLang="zh-CN" sz="2400" dirty="0" smtClean="0">
                <a:latin typeface="+mj-ea"/>
                <a:ea typeface="+mj-ea"/>
              </a:rPr>
              <a:t>/</a:t>
            </a:r>
            <a:r>
              <a:rPr lang="zh-CN" altLang="en-US" sz="2400" dirty="0" smtClean="0">
                <a:latin typeface="+mj-ea"/>
                <a:ea typeface="+mj-ea"/>
              </a:rPr>
              <a:t>失真函数</a:t>
            </a:r>
            <a:endParaRPr lang="en-US" altLang="zh-CN" sz="2400" dirty="0" smtClean="0">
              <a:latin typeface="+mj-ea"/>
              <a:ea typeface="+mj-ea"/>
            </a:endParaRPr>
          </a:p>
        </p:txBody>
      </p:sp>
      <p:sp>
        <p:nvSpPr>
          <p:cNvPr id="18" name="灯片编号占位符 5"/>
          <p:cNvSpPr>
            <a:spLocks noGrp="1"/>
          </p:cNvSpPr>
          <p:nvPr>
            <p:ph type="sldNum" sz="quarter" idx="12"/>
          </p:nvPr>
        </p:nvSpPr>
        <p:spPr/>
        <p:txBody>
          <a:bodyPr/>
          <a:lstStyle/>
          <a:p>
            <a:fld id="{5CC94D26-E4C0-4630-9D65-3B32021B90EF}" type="slidenum">
              <a:rPr lang="en-US" altLang="zh-CN" smtClean="0"/>
              <a:pPr/>
              <a:t>13</a:t>
            </a:fld>
            <a:endParaRPr lang="en-US" altLang="zh-CN"/>
          </a:p>
        </p:txBody>
      </p:sp>
      <p:graphicFrame>
        <p:nvGraphicFramePr>
          <p:cNvPr id="287746" name="Object 2"/>
          <p:cNvGraphicFramePr>
            <a:graphicFrameLocks noChangeAspect="1"/>
          </p:cNvGraphicFramePr>
          <p:nvPr>
            <p:extLst>
              <p:ext uri="{D42A27DB-BD31-4B8C-83A1-F6EECF244321}">
                <p14:modId xmlns:p14="http://schemas.microsoft.com/office/powerpoint/2010/main" val="2390164412"/>
              </p:ext>
            </p:extLst>
          </p:nvPr>
        </p:nvGraphicFramePr>
        <p:xfrm>
          <a:off x="2123728" y="1196752"/>
          <a:ext cx="5328592" cy="1079053"/>
        </p:xfrm>
        <a:graphic>
          <a:graphicData uri="http://schemas.openxmlformats.org/presentationml/2006/ole">
            <mc:AlternateContent xmlns:mc="http://schemas.openxmlformats.org/markup-compatibility/2006">
              <mc:Choice xmlns:v="urn:schemas-microsoft-com:vml" Requires="v">
                <p:oleObj spid="_x0000_s1184975" name="Equation" r:id="rId4" imgW="2450880" imgH="482400" progId="Equation.DSMT4">
                  <p:embed/>
                </p:oleObj>
              </mc:Choice>
              <mc:Fallback>
                <p:oleObj name="Equation" r:id="rId4" imgW="2450880" imgH="482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1196752"/>
                        <a:ext cx="5328592" cy="107905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1"/>
          <p:cNvGraphicFramePr>
            <a:graphicFrameLocks noChangeAspect="1"/>
          </p:cNvGraphicFramePr>
          <p:nvPr>
            <p:extLst>
              <p:ext uri="{D42A27DB-BD31-4B8C-83A1-F6EECF244321}">
                <p14:modId xmlns:p14="http://schemas.microsoft.com/office/powerpoint/2010/main" val="2855094723"/>
              </p:ext>
            </p:extLst>
          </p:nvPr>
        </p:nvGraphicFramePr>
        <p:xfrm>
          <a:off x="1907704" y="2996952"/>
          <a:ext cx="5367337" cy="1062037"/>
        </p:xfrm>
        <a:graphic>
          <a:graphicData uri="http://schemas.openxmlformats.org/presentationml/2006/ole">
            <mc:AlternateContent xmlns:mc="http://schemas.openxmlformats.org/markup-compatibility/2006">
              <mc:Choice xmlns:v="urn:schemas-microsoft-com:vml" Requires="v">
                <p:oleObj spid="_x0000_s1184976" name="Equation" r:id="rId6" imgW="2438280" imgH="482400" progId="Equation.DSMT4">
                  <p:embed/>
                </p:oleObj>
              </mc:Choice>
              <mc:Fallback>
                <p:oleObj name="Equation" r:id="rId6" imgW="2438280" imgH="482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704" y="2996952"/>
                        <a:ext cx="5367337" cy="10620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4772" name="Object 4"/>
          <p:cNvGraphicFramePr>
            <a:graphicFrameLocks noGrp="1" noChangeAspect="1"/>
          </p:cNvGraphicFramePr>
          <p:nvPr/>
        </p:nvGraphicFramePr>
        <p:xfrm>
          <a:off x="6084167" y="4611553"/>
          <a:ext cx="2153847" cy="617647"/>
        </p:xfrm>
        <a:graphic>
          <a:graphicData uri="http://schemas.openxmlformats.org/presentationml/2006/ole">
            <mc:AlternateContent xmlns:mc="http://schemas.openxmlformats.org/markup-compatibility/2006">
              <mc:Choice xmlns:v="urn:schemas-microsoft-com:vml" Requires="v">
                <p:oleObj spid="_x0000_s1184977" name="Equation" r:id="rId8" imgW="698400" imgH="203040" progId="Equation.DSMT4">
                  <p:embed/>
                </p:oleObj>
              </mc:Choice>
              <mc:Fallback>
                <p:oleObj name="Equation" r:id="rId8" imgW="698400" imgH="203040" progId="Equation.DSMT4">
                  <p:embed/>
                  <p:pic>
                    <p:nvPicPr>
                      <p:cNvPr id="0" name="Picture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4167" y="4611553"/>
                        <a:ext cx="2153847" cy="617647"/>
                      </a:xfrm>
                      <a:prstGeom prst="rect">
                        <a:avLst/>
                      </a:prstGeom>
                      <a:solidFill>
                        <a:srgbClr val="FFFF00"/>
                      </a:solidFill>
                      <a:ln w="9525">
                        <a:solidFill>
                          <a:srgbClr val="FF0000"/>
                        </a:solidFill>
                        <a:miter lim="800000"/>
                        <a:headEnd/>
                        <a:tailEnd/>
                      </a:ln>
                    </p:spPr>
                  </p:pic>
                </p:oleObj>
              </mc:Fallback>
            </mc:AlternateContent>
          </a:graphicData>
        </a:graphic>
      </p:graphicFrame>
      <p:graphicFrame>
        <p:nvGraphicFramePr>
          <p:cNvPr id="1184773" name="Object 5"/>
          <p:cNvGraphicFramePr>
            <a:graphicFrameLocks noGrp="1" noChangeAspect="1"/>
          </p:cNvGraphicFramePr>
          <p:nvPr/>
        </p:nvGraphicFramePr>
        <p:xfrm>
          <a:off x="3707904" y="5229200"/>
          <a:ext cx="495300" cy="571500"/>
        </p:xfrm>
        <a:graphic>
          <a:graphicData uri="http://schemas.openxmlformats.org/presentationml/2006/ole">
            <mc:AlternateContent xmlns:mc="http://schemas.openxmlformats.org/markup-compatibility/2006">
              <mc:Choice xmlns:v="urn:schemas-microsoft-com:vml" Requires="v">
                <p:oleObj spid="_x0000_s1184978" name="Equation" r:id="rId10" imgW="164880" imgH="190440" progId="Equation.DSMT4">
                  <p:embed/>
                </p:oleObj>
              </mc:Choice>
              <mc:Fallback>
                <p:oleObj name="Equation" r:id="rId10" imgW="164880" imgH="190440" progId="Equation.DSMT4">
                  <p:embed/>
                  <p:pic>
                    <p:nvPicPr>
                      <p:cNvPr id="0" name="Picture 5"/>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7904" y="5229200"/>
                        <a:ext cx="4953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4774" name="Object 6"/>
          <p:cNvGraphicFramePr>
            <a:graphicFrameLocks noGrp="1" noChangeAspect="1"/>
          </p:cNvGraphicFramePr>
          <p:nvPr/>
        </p:nvGraphicFramePr>
        <p:xfrm>
          <a:off x="7020272" y="5301208"/>
          <a:ext cx="431800" cy="520700"/>
        </p:xfrm>
        <a:graphic>
          <a:graphicData uri="http://schemas.openxmlformats.org/presentationml/2006/ole">
            <mc:AlternateContent xmlns:mc="http://schemas.openxmlformats.org/markup-compatibility/2006">
              <mc:Choice xmlns:v="urn:schemas-microsoft-com:vml" Requires="v">
                <p:oleObj spid="_x0000_s1184979" name="Equation" r:id="rId12" imgW="177480" imgH="215640" progId="Equation.DSMT4">
                  <p:embed/>
                </p:oleObj>
              </mc:Choice>
              <mc:Fallback>
                <p:oleObj name="Equation" r:id="rId12" imgW="177480" imgH="215640" progId="Equation.DSMT4">
                  <p:embed/>
                  <p:pic>
                    <p:nvPicPr>
                      <p:cNvPr id="0" name="Picture 6"/>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20272" y="5301208"/>
                        <a:ext cx="4318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36850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xEl>
                                              <p:pRg st="5" end="5"/>
                                            </p:txEl>
                                          </p:spTgt>
                                        </p:tgtEl>
                                        <p:attrNameLst>
                                          <p:attrName>style.visibility</p:attrName>
                                        </p:attrNameLst>
                                      </p:cBhvr>
                                      <p:to>
                                        <p:strVal val="visible"/>
                                      </p:to>
                                    </p:set>
                                    <p:animEffect transition="in" filter="fade">
                                      <p:cBhvr>
                                        <p:cTn id="7" dur="1000"/>
                                        <p:tgtEl>
                                          <p:spTgt spid="24">
                                            <p:txEl>
                                              <p:pRg st="5" end="5"/>
                                            </p:txEl>
                                          </p:spTgt>
                                        </p:tgtEl>
                                      </p:cBhvr>
                                    </p:animEffect>
                                    <p:anim calcmode="lin" valueType="num">
                                      <p:cBhvr>
                                        <p:cTn id="8" dur="1000" fill="hold"/>
                                        <p:tgtEl>
                                          <p:spTgt spid="24">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4">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xEl>
                                              <p:pRg st="6" end="6"/>
                                            </p:txEl>
                                          </p:spTgt>
                                        </p:tgtEl>
                                        <p:attrNameLst>
                                          <p:attrName>style.visibility</p:attrName>
                                        </p:attrNameLst>
                                      </p:cBhvr>
                                      <p:to>
                                        <p:strVal val="visible"/>
                                      </p:to>
                                    </p:set>
                                    <p:animEffect transition="in" filter="fade">
                                      <p:cBhvr>
                                        <p:cTn id="12" dur="1000"/>
                                        <p:tgtEl>
                                          <p:spTgt spid="24">
                                            <p:txEl>
                                              <p:pRg st="6" end="6"/>
                                            </p:txEl>
                                          </p:spTgt>
                                        </p:tgtEl>
                                      </p:cBhvr>
                                    </p:animEffect>
                                    <p:anim calcmode="lin" valueType="num">
                                      <p:cBhvr>
                                        <p:cTn id="13" dur="1000" fill="hold"/>
                                        <p:tgtEl>
                                          <p:spTgt spid="24">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24">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xEl>
                                              <p:pRg st="7" end="7"/>
                                            </p:txEl>
                                          </p:spTgt>
                                        </p:tgtEl>
                                        <p:attrNameLst>
                                          <p:attrName>style.visibility</p:attrName>
                                        </p:attrNameLst>
                                      </p:cBhvr>
                                      <p:to>
                                        <p:strVal val="visible"/>
                                      </p:to>
                                    </p:set>
                                    <p:animEffect transition="in" filter="fade">
                                      <p:cBhvr>
                                        <p:cTn id="17" dur="1000"/>
                                        <p:tgtEl>
                                          <p:spTgt spid="24">
                                            <p:txEl>
                                              <p:pRg st="7" end="7"/>
                                            </p:txEl>
                                          </p:spTgt>
                                        </p:tgtEl>
                                      </p:cBhvr>
                                    </p:animEffect>
                                    <p:anim calcmode="lin" valueType="num">
                                      <p:cBhvr>
                                        <p:cTn id="18" dur="1000" fill="hold"/>
                                        <p:tgtEl>
                                          <p:spTgt spid="24">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24">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4">
                                            <p:txEl>
                                              <p:pRg st="8" end="8"/>
                                            </p:txEl>
                                          </p:spTgt>
                                        </p:tgtEl>
                                        <p:attrNameLst>
                                          <p:attrName>style.visibility</p:attrName>
                                        </p:attrNameLst>
                                      </p:cBhvr>
                                      <p:to>
                                        <p:strVal val="visible"/>
                                      </p:to>
                                    </p:set>
                                    <p:animEffect transition="in" filter="fade">
                                      <p:cBhvr>
                                        <p:cTn id="22" dur="1000"/>
                                        <p:tgtEl>
                                          <p:spTgt spid="24">
                                            <p:txEl>
                                              <p:pRg st="8" end="8"/>
                                            </p:txEl>
                                          </p:spTgt>
                                        </p:tgtEl>
                                      </p:cBhvr>
                                    </p:animEffect>
                                    <p:anim calcmode="lin" valueType="num">
                                      <p:cBhvr>
                                        <p:cTn id="23" dur="1000" fill="hold"/>
                                        <p:tgtEl>
                                          <p:spTgt spid="24">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24">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84772"/>
                                        </p:tgtEl>
                                        <p:attrNameLst>
                                          <p:attrName>style.visibility</p:attrName>
                                        </p:attrNameLst>
                                      </p:cBhvr>
                                      <p:to>
                                        <p:strVal val="visible"/>
                                      </p:to>
                                    </p:set>
                                    <p:animEffect transition="in" filter="fade">
                                      <p:cBhvr>
                                        <p:cTn id="27" dur="1000"/>
                                        <p:tgtEl>
                                          <p:spTgt spid="1184772"/>
                                        </p:tgtEl>
                                      </p:cBhvr>
                                    </p:animEffect>
                                    <p:anim calcmode="lin" valueType="num">
                                      <p:cBhvr>
                                        <p:cTn id="28" dur="1000" fill="hold"/>
                                        <p:tgtEl>
                                          <p:spTgt spid="1184772"/>
                                        </p:tgtEl>
                                        <p:attrNameLst>
                                          <p:attrName>ppt_x</p:attrName>
                                        </p:attrNameLst>
                                      </p:cBhvr>
                                      <p:tavLst>
                                        <p:tav tm="0">
                                          <p:val>
                                            <p:strVal val="#ppt_x"/>
                                          </p:val>
                                        </p:tav>
                                        <p:tav tm="100000">
                                          <p:val>
                                            <p:strVal val="#ppt_x"/>
                                          </p:val>
                                        </p:tav>
                                      </p:tavLst>
                                    </p:anim>
                                    <p:anim calcmode="lin" valueType="num">
                                      <p:cBhvr>
                                        <p:cTn id="29" dur="1000" fill="hold"/>
                                        <p:tgtEl>
                                          <p:spTgt spid="118477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84773"/>
                                        </p:tgtEl>
                                        <p:attrNameLst>
                                          <p:attrName>style.visibility</p:attrName>
                                        </p:attrNameLst>
                                      </p:cBhvr>
                                      <p:to>
                                        <p:strVal val="visible"/>
                                      </p:to>
                                    </p:set>
                                    <p:animEffect transition="in" filter="fade">
                                      <p:cBhvr>
                                        <p:cTn id="32" dur="1000"/>
                                        <p:tgtEl>
                                          <p:spTgt spid="1184773"/>
                                        </p:tgtEl>
                                      </p:cBhvr>
                                    </p:animEffect>
                                    <p:anim calcmode="lin" valueType="num">
                                      <p:cBhvr>
                                        <p:cTn id="33" dur="1000" fill="hold"/>
                                        <p:tgtEl>
                                          <p:spTgt spid="1184773"/>
                                        </p:tgtEl>
                                        <p:attrNameLst>
                                          <p:attrName>ppt_x</p:attrName>
                                        </p:attrNameLst>
                                      </p:cBhvr>
                                      <p:tavLst>
                                        <p:tav tm="0">
                                          <p:val>
                                            <p:strVal val="#ppt_x"/>
                                          </p:val>
                                        </p:tav>
                                        <p:tav tm="100000">
                                          <p:val>
                                            <p:strVal val="#ppt_x"/>
                                          </p:val>
                                        </p:tav>
                                      </p:tavLst>
                                    </p:anim>
                                    <p:anim calcmode="lin" valueType="num">
                                      <p:cBhvr>
                                        <p:cTn id="34" dur="1000" fill="hold"/>
                                        <p:tgtEl>
                                          <p:spTgt spid="118477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84774"/>
                                        </p:tgtEl>
                                        <p:attrNameLst>
                                          <p:attrName>style.visibility</p:attrName>
                                        </p:attrNameLst>
                                      </p:cBhvr>
                                      <p:to>
                                        <p:strVal val="visible"/>
                                      </p:to>
                                    </p:set>
                                    <p:animEffect transition="in" filter="fade">
                                      <p:cBhvr>
                                        <p:cTn id="37" dur="1000"/>
                                        <p:tgtEl>
                                          <p:spTgt spid="1184774"/>
                                        </p:tgtEl>
                                      </p:cBhvr>
                                    </p:animEffect>
                                    <p:anim calcmode="lin" valueType="num">
                                      <p:cBhvr>
                                        <p:cTn id="38" dur="1000" fill="hold"/>
                                        <p:tgtEl>
                                          <p:spTgt spid="1184774"/>
                                        </p:tgtEl>
                                        <p:attrNameLst>
                                          <p:attrName>ppt_x</p:attrName>
                                        </p:attrNameLst>
                                      </p:cBhvr>
                                      <p:tavLst>
                                        <p:tav tm="0">
                                          <p:val>
                                            <p:strVal val="#ppt_x"/>
                                          </p:val>
                                        </p:tav>
                                        <p:tav tm="100000">
                                          <p:val>
                                            <p:strVal val="#ppt_x"/>
                                          </p:val>
                                        </p:tav>
                                      </p:tavLst>
                                    </p:anim>
                                    <p:anim calcmode="lin" valueType="num">
                                      <p:cBhvr>
                                        <p:cTn id="39" dur="1000" fill="hold"/>
                                        <p:tgtEl>
                                          <p:spTgt spid="11847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失真测度</a:t>
            </a:r>
            <a:r>
              <a:rPr lang="en-US" altLang="zh-CN" dirty="0" smtClean="0"/>
              <a:t>-</a:t>
            </a:r>
            <a:r>
              <a:rPr lang="zh-CN" altLang="en-US" dirty="0" smtClean="0"/>
              <a:t>失真矩阵</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失真矩阵  </a:t>
            </a:r>
            <a:r>
              <a:rPr lang="en-US" altLang="zh-CN" dirty="0" smtClean="0">
                <a:solidFill>
                  <a:srgbClr val="0000FF"/>
                </a:solidFill>
              </a:rPr>
              <a:t>D</a:t>
            </a:r>
            <a:r>
              <a:rPr lang="zh-CN" altLang="en-US" dirty="0" smtClean="0">
                <a:solidFill>
                  <a:srgbClr val="0000FF"/>
                </a:solidFill>
              </a:rPr>
              <a:t>：</a:t>
            </a:r>
            <a:r>
              <a:rPr lang="zh-CN" altLang="en-US" dirty="0" smtClean="0"/>
              <a:t>所有的失真函数排列起来</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14</a:t>
            </a:fld>
            <a:endParaRPr lang="en-US"/>
          </a:p>
        </p:txBody>
      </p:sp>
      <p:graphicFrame>
        <p:nvGraphicFramePr>
          <p:cNvPr id="5" name="对象 4"/>
          <p:cNvGraphicFramePr>
            <a:graphicFrameLocks noGrp="1" noChangeAspect="1"/>
          </p:cNvGraphicFramePr>
          <p:nvPr>
            <p:extLst>
              <p:ext uri="{D42A27DB-BD31-4B8C-83A1-F6EECF244321}">
                <p14:modId xmlns:p14="http://schemas.microsoft.com/office/powerpoint/2010/main" val="2178104596"/>
              </p:ext>
            </p:extLst>
          </p:nvPr>
        </p:nvGraphicFramePr>
        <p:xfrm>
          <a:off x="971600" y="4437112"/>
          <a:ext cx="5937090" cy="1949575"/>
        </p:xfrm>
        <a:graphic>
          <a:graphicData uri="http://schemas.openxmlformats.org/presentationml/2006/ole">
            <mc:AlternateContent xmlns:mc="http://schemas.openxmlformats.org/markup-compatibility/2006">
              <mc:Choice xmlns:v="urn:schemas-microsoft-com:vml" Requires="v">
                <p:oleObj spid="_x0000_s1185966" name="Equation" r:id="rId3" imgW="2400120" imgH="787320" progId="Equation.DSMT4">
                  <p:embed/>
                </p:oleObj>
              </mc:Choice>
              <mc:Fallback>
                <p:oleObj name="Equation" r:id="rId3" imgW="2400120" imgH="787320" progId="Equation.DSMT4">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437112"/>
                        <a:ext cx="5937090" cy="194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20369119"/>
              </p:ext>
            </p:extLst>
          </p:nvPr>
        </p:nvGraphicFramePr>
        <p:xfrm>
          <a:off x="2411760" y="1916832"/>
          <a:ext cx="2813926" cy="2281561"/>
        </p:xfrm>
        <a:graphic>
          <a:graphicData uri="http://schemas.openxmlformats.org/presentationml/2006/ole">
            <mc:AlternateContent xmlns:mc="http://schemas.openxmlformats.org/markup-compatibility/2006">
              <mc:Choice xmlns:v="urn:schemas-microsoft-com:vml" Requires="v">
                <p:oleObj spid="_x0000_s1185967" r:id="rId5" imgW="1716321" imgH="1391055" progId="Visio.Drawing.11">
                  <p:embed/>
                </p:oleObj>
              </mc:Choice>
              <mc:Fallback>
                <p:oleObj r:id="rId5" imgW="1716321" imgH="1391055" progId="Visio.Drawing.11">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1916832"/>
                        <a:ext cx="2813926" cy="22815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492546447"/>
              </p:ext>
            </p:extLst>
          </p:nvPr>
        </p:nvGraphicFramePr>
        <p:xfrm>
          <a:off x="2843808" y="2204864"/>
          <a:ext cx="1908722" cy="1680565"/>
        </p:xfrm>
        <a:graphic>
          <a:graphicData uri="http://schemas.openxmlformats.org/presentationml/2006/ole">
            <mc:AlternateContent xmlns:mc="http://schemas.openxmlformats.org/markup-compatibility/2006">
              <mc:Choice xmlns:v="urn:schemas-microsoft-com:vml" Requires="v">
                <p:oleObj spid="_x0000_s1185968" r:id="rId7" imgW="1167950" imgH="1029240" progId="Visio.Drawing.11">
                  <p:embed/>
                </p:oleObj>
              </mc:Choice>
              <mc:Fallback>
                <p:oleObj r:id="rId7" imgW="1167950" imgH="1029240" progId="Visio.Drawing.11">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2204864"/>
                        <a:ext cx="1908722" cy="1680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230914399"/>
              </p:ext>
            </p:extLst>
          </p:nvPr>
        </p:nvGraphicFramePr>
        <p:xfrm>
          <a:off x="2843808" y="2204864"/>
          <a:ext cx="1912431" cy="1775165"/>
        </p:xfrm>
        <a:graphic>
          <a:graphicData uri="http://schemas.openxmlformats.org/presentationml/2006/ole">
            <mc:AlternateContent xmlns:mc="http://schemas.openxmlformats.org/markup-compatibility/2006">
              <mc:Choice xmlns:v="urn:schemas-microsoft-com:vml" Requires="v">
                <p:oleObj spid="_x0000_s1185969" r:id="rId9" imgW="1167950" imgH="1083823" progId="Visio.Drawing.11">
                  <p:embed/>
                </p:oleObj>
              </mc:Choice>
              <mc:Fallback>
                <p:oleObj r:id="rId9" imgW="1167950" imgH="1083823" progId="Visio.Drawing.11">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808" y="2204864"/>
                        <a:ext cx="1912431" cy="1775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连接符 9"/>
          <p:cNvCxnSpPr/>
          <p:nvPr/>
        </p:nvCxnSpPr>
        <p:spPr>
          <a:xfrm>
            <a:off x="1979712" y="4869160"/>
            <a:ext cx="453650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1979712" y="5445224"/>
            <a:ext cx="453650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直接连接符 11"/>
          <p:cNvCxnSpPr/>
          <p:nvPr/>
        </p:nvCxnSpPr>
        <p:spPr>
          <a:xfrm>
            <a:off x="1979712" y="6309320"/>
            <a:ext cx="453650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1590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1000"/>
                                        <p:tgtEl>
                                          <p:spTgt spid="19"/>
                                        </p:tgtEl>
                                      </p:cBhvr>
                                    </p:animEffect>
                                  </p:childTnLst>
                                </p:cTn>
                              </p:par>
                              <p:par>
                                <p:cTn id="16" presetID="3"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3" name="Rectangle 17"/>
          <p:cNvSpPr>
            <a:spLocks noGrp="1" noChangeArrowheads="1"/>
          </p:cNvSpPr>
          <p:nvPr>
            <p:ph type="title"/>
          </p:nvPr>
        </p:nvSpPr>
        <p:spPr/>
        <p:txBody>
          <a:bodyPr/>
          <a:lstStyle/>
          <a:p>
            <a:r>
              <a:rPr lang="zh-CN" altLang="en-US" dirty="0" smtClean="0"/>
              <a:t>失真函数的形式</a:t>
            </a:r>
            <a:endParaRPr lang="en-US" altLang="zh-CN" dirty="0"/>
          </a:p>
        </p:txBody>
      </p:sp>
      <p:sp>
        <p:nvSpPr>
          <p:cNvPr id="6" name="内容占位符 5"/>
          <p:cNvSpPr>
            <a:spLocks noGrp="1"/>
          </p:cNvSpPr>
          <p:nvPr>
            <p:ph idx="1"/>
          </p:nvPr>
        </p:nvSpPr>
        <p:spPr/>
        <p:txBody>
          <a:bodyPr/>
          <a:lstStyle/>
          <a:p>
            <a:r>
              <a:rPr lang="zh-CN" altLang="en-US" dirty="0" smtClean="0"/>
              <a:t>失真函数的形式可根据需要任意选取，通常由失真引起的损失、风险、主观感觉上的差别大小等因素</a:t>
            </a:r>
            <a:r>
              <a:rPr lang="zh-CN" altLang="en-US" dirty="0" smtClean="0">
                <a:solidFill>
                  <a:srgbClr val="3333FF"/>
                </a:solidFill>
              </a:rPr>
              <a:t>人为规定</a:t>
            </a:r>
            <a:r>
              <a:rPr lang="zh-CN" altLang="en-US" dirty="0" smtClean="0"/>
              <a:t>的。</a:t>
            </a:r>
          </a:p>
          <a:p>
            <a:endParaRPr lang="zh-CN" altLang="en-US" dirty="0"/>
          </a:p>
        </p:txBody>
      </p:sp>
      <p:sp>
        <p:nvSpPr>
          <p:cNvPr id="9" name="灯片编号占位符 5"/>
          <p:cNvSpPr>
            <a:spLocks noGrp="1"/>
          </p:cNvSpPr>
          <p:nvPr>
            <p:ph type="sldNum" sz="quarter" idx="12"/>
          </p:nvPr>
        </p:nvSpPr>
        <p:spPr/>
        <p:txBody>
          <a:bodyPr/>
          <a:lstStyle/>
          <a:p>
            <a:fld id="{1CC114E7-A86E-4CDE-8640-E375E4CAA93B}" type="slidenum">
              <a:rPr lang="en-US" altLang="zh-CN" smtClean="0"/>
              <a:pPr/>
              <a:t>15</a:t>
            </a:fld>
            <a:endParaRPr lang="en-US" altLang="zh-CN"/>
          </a:p>
        </p:txBody>
      </p:sp>
      <p:graphicFrame>
        <p:nvGraphicFramePr>
          <p:cNvPr id="9219" name="Object 3"/>
          <p:cNvGraphicFramePr>
            <a:graphicFrameLocks noGrp="1" noChangeAspect="1"/>
          </p:cNvGraphicFramePr>
          <p:nvPr>
            <p:ph type="body" idx="4294967295"/>
            <p:extLst>
              <p:ext uri="{D42A27DB-BD31-4B8C-83A1-F6EECF244321}">
                <p14:modId xmlns:p14="http://schemas.microsoft.com/office/powerpoint/2010/main" val="3814546455"/>
              </p:ext>
            </p:extLst>
          </p:nvPr>
        </p:nvGraphicFramePr>
        <p:xfrm>
          <a:off x="755576" y="2348880"/>
          <a:ext cx="8058150" cy="1533525"/>
        </p:xfrm>
        <a:graphic>
          <a:graphicData uri="http://schemas.openxmlformats.org/presentationml/2006/ole">
            <mc:AlternateContent xmlns:mc="http://schemas.openxmlformats.org/markup-compatibility/2006">
              <mc:Choice xmlns:v="urn:schemas-microsoft-com:vml" Requires="v">
                <p:oleObj spid="_x0000_s1187965" name="Equation" r:id="rId4" imgW="3403440" imgH="647640" progId="Equation.DSMT4">
                  <p:embed/>
                </p:oleObj>
              </mc:Choice>
              <mc:Fallback>
                <p:oleObj name="Equation" r:id="rId4" imgW="3403440" imgH="64764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2348880"/>
                        <a:ext cx="8058150"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Grp="1" noChangeAspect="1"/>
          </p:cNvGraphicFramePr>
          <p:nvPr>
            <p:extLst>
              <p:ext uri="{D42A27DB-BD31-4B8C-83A1-F6EECF244321}">
                <p14:modId xmlns:p14="http://schemas.microsoft.com/office/powerpoint/2010/main" val="3206644587"/>
              </p:ext>
            </p:extLst>
          </p:nvPr>
        </p:nvGraphicFramePr>
        <p:xfrm>
          <a:off x="1115616" y="4149080"/>
          <a:ext cx="5822950" cy="904875"/>
        </p:xfrm>
        <a:graphic>
          <a:graphicData uri="http://schemas.openxmlformats.org/presentationml/2006/ole">
            <mc:AlternateContent xmlns:mc="http://schemas.openxmlformats.org/markup-compatibility/2006">
              <mc:Choice xmlns:v="urn:schemas-microsoft-com:vml" Requires="v">
                <p:oleObj spid="_x0000_s1187966" name="Equation" r:id="rId6" imgW="2616120" imgH="406080" progId="Equation.DSMT4">
                  <p:embed/>
                </p:oleObj>
              </mc:Choice>
              <mc:Fallback>
                <p:oleObj name="Equation" r:id="rId6" imgW="2616120" imgH="40608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4149080"/>
                        <a:ext cx="582295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Grp="1" noChangeAspect="1"/>
          </p:cNvGraphicFramePr>
          <p:nvPr>
            <p:extLst>
              <p:ext uri="{D42A27DB-BD31-4B8C-83A1-F6EECF244321}">
                <p14:modId xmlns:p14="http://schemas.microsoft.com/office/powerpoint/2010/main" val="1105668268"/>
              </p:ext>
            </p:extLst>
          </p:nvPr>
        </p:nvGraphicFramePr>
        <p:xfrm>
          <a:off x="2051720" y="5373216"/>
          <a:ext cx="5087937" cy="876300"/>
        </p:xfrm>
        <a:graphic>
          <a:graphicData uri="http://schemas.openxmlformats.org/presentationml/2006/ole">
            <mc:AlternateContent xmlns:mc="http://schemas.openxmlformats.org/markup-compatibility/2006">
              <mc:Choice xmlns:v="urn:schemas-microsoft-com:vml" Requires="v">
                <p:oleObj spid="_x0000_s1187967" name="Equation" r:id="rId8" imgW="2286000" imgH="393480" progId="Equation.DSMT4">
                  <p:embed/>
                </p:oleObj>
              </mc:Choice>
              <mc:Fallback>
                <p:oleObj name="Equation" r:id="rId8" imgW="2286000" imgH="393480" progId="Equation.DSMT4">
                  <p:embed/>
                  <p:pic>
                    <p:nvPicPr>
                      <p:cNvPr id="0" name="Picture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720" y="5373216"/>
                        <a:ext cx="5087937"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dirty="0" smtClean="0"/>
              <a:t>常见失真函数</a:t>
            </a:r>
            <a:endParaRPr lang="en-US" altLang="zh-CN" dirty="0"/>
          </a:p>
        </p:txBody>
      </p:sp>
      <p:graphicFrame>
        <p:nvGraphicFramePr>
          <p:cNvPr id="161798" name="Object 6"/>
          <p:cNvGraphicFramePr>
            <a:graphicFrameLocks noGrp="1" noChangeAspect="1"/>
          </p:cNvGraphicFramePr>
          <p:nvPr>
            <p:ph idx="1"/>
            <p:extLst>
              <p:ext uri="{D42A27DB-BD31-4B8C-83A1-F6EECF244321}">
                <p14:modId xmlns:p14="http://schemas.microsoft.com/office/powerpoint/2010/main" val="1113151230"/>
              </p:ext>
            </p:extLst>
          </p:nvPr>
        </p:nvGraphicFramePr>
        <p:xfrm>
          <a:off x="971600" y="2420888"/>
          <a:ext cx="3791070" cy="864096"/>
        </p:xfrm>
        <a:graphic>
          <a:graphicData uri="http://schemas.openxmlformats.org/presentationml/2006/ole">
            <mc:AlternateContent xmlns:mc="http://schemas.openxmlformats.org/markup-compatibility/2006">
              <mc:Choice xmlns:v="urn:schemas-microsoft-com:vml" Requires="v">
                <p:oleObj spid="_x0000_s1420454" name="Equation" r:id="rId4" imgW="1447560" imgH="330120" progId="Equation.DSMT4">
                  <p:embed/>
                </p:oleObj>
              </mc:Choice>
              <mc:Fallback>
                <p:oleObj name="Equation" r:id="rId4" imgW="1447560" imgH="330120" progId="Equation.DSMT4">
                  <p:embed/>
                  <p:pic>
                    <p:nvPicPr>
                      <p:cNvPr id="0" name="Picture 2"/>
                      <p:cNvPicPr>
                        <a:picLocks noGrp="1" noChangeAspect="1" noChangeArrowheads="1"/>
                      </p:cNvPicPr>
                      <p:nvPr/>
                    </p:nvPicPr>
                    <p:blipFill>
                      <a:blip r:embed="rId5"/>
                      <a:srcRect/>
                      <a:stretch>
                        <a:fillRect/>
                      </a:stretch>
                    </p:blipFill>
                    <p:spPr bwMode="auto">
                      <a:xfrm>
                        <a:off x="971600" y="2420888"/>
                        <a:ext cx="3791070"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5"/>
          <p:cNvSpPr>
            <a:spLocks noGrp="1"/>
          </p:cNvSpPr>
          <p:nvPr>
            <p:ph type="sldNum" sz="quarter" idx="12"/>
          </p:nvPr>
        </p:nvSpPr>
        <p:spPr/>
        <p:txBody>
          <a:bodyPr/>
          <a:lstStyle/>
          <a:p>
            <a:fld id="{4D0EE624-33C4-498E-8AFE-5DB610097C9D}" type="slidenum">
              <a:rPr lang="en-US" altLang="zh-CN" smtClean="0"/>
              <a:pPr/>
              <a:t>16</a:t>
            </a:fld>
            <a:endParaRPr lang="en-US" altLang="zh-CN"/>
          </a:p>
        </p:txBody>
      </p:sp>
      <p:graphicFrame>
        <p:nvGraphicFramePr>
          <p:cNvPr id="161796"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420455" name="Equation" r:id="rId6" imgW="435285" imgH="677109" progId="Equation.DSMT4">
                  <p:embed/>
                </p:oleObj>
              </mc:Choice>
              <mc:Fallback>
                <p:oleObj name="Equation" r:id="rId6" imgW="435285" imgH="677109"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5"/>
          <p:cNvSpPr txBox="1">
            <a:spLocks/>
          </p:cNvSpPr>
          <p:nvPr/>
        </p:nvSpPr>
        <p:spPr>
          <a:xfrm>
            <a:off x="539552" y="3068960"/>
            <a:ext cx="8064896" cy="3600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zh-CN" altLang="en-US" dirty="0">
                <a:solidFill>
                  <a:srgbClr val="C00000"/>
                </a:solidFill>
              </a:rPr>
              <a:t>特点</a:t>
            </a:r>
            <a:r>
              <a:rPr lang="zh-CN" altLang="en-US" dirty="0" smtClean="0">
                <a:solidFill>
                  <a:srgbClr val="C00000"/>
                </a:solidFill>
              </a:rPr>
              <a:t>：</a:t>
            </a:r>
            <a:endParaRPr lang="en-US" altLang="zh-CN" dirty="0" smtClean="0">
              <a:solidFill>
                <a:srgbClr val="C00000"/>
              </a:solidFill>
            </a:endParaRPr>
          </a:p>
          <a:p>
            <a:pPr lvl="1">
              <a:lnSpc>
                <a:spcPct val="150000"/>
              </a:lnSpc>
            </a:pPr>
            <a:r>
              <a:rPr lang="zh-CN" altLang="en-US" sz="2400" dirty="0" smtClean="0"/>
              <a:t>当</a:t>
            </a:r>
            <a:r>
              <a:rPr lang="en-US" altLang="zh-CN" sz="2400" i="1" dirty="0" err="1"/>
              <a:t>i</a:t>
            </a:r>
            <a:r>
              <a:rPr lang="en-US" altLang="zh-CN" sz="2400" i="1" dirty="0"/>
              <a:t>=</a:t>
            </a:r>
            <a:r>
              <a:rPr lang="en-US" altLang="zh-CN" sz="2400" i="1" dirty="0" err="1"/>
              <a:t>j,X</a:t>
            </a:r>
            <a:r>
              <a:rPr lang="zh-CN" altLang="en-US" sz="2400" dirty="0"/>
              <a:t>与</a:t>
            </a:r>
            <a:r>
              <a:rPr lang="en-US" altLang="zh-CN" sz="2400" i="1" dirty="0"/>
              <a:t>Y</a:t>
            </a:r>
            <a:r>
              <a:rPr lang="zh-CN" altLang="en-US" sz="2400" dirty="0"/>
              <a:t>取值一样，</a:t>
            </a:r>
            <a:r>
              <a:rPr lang="zh-CN" altLang="en-US" sz="2400" dirty="0" smtClean="0"/>
              <a:t>表示用</a:t>
            </a:r>
            <a:r>
              <a:rPr lang="en-US" altLang="zh-CN" sz="2400" i="1" dirty="0" smtClean="0"/>
              <a:t>Y</a:t>
            </a:r>
            <a:r>
              <a:rPr lang="zh-CN" altLang="en-US" sz="2400" dirty="0" smtClean="0"/>
              <a:t>来代表 </a:t>
            </a:r>
            <a:r>
              <a:rPr lang="en-US" altLang="zh-CN" sz="2400" i="1" dirty="0" smtClean="0"/>
              <a:t>X </a:t>
            </a:r>
            <a:r>
              <a:rPr lang="zh-CN" altLang="en-US" sz="2400" dirty="0" smtClean="0"/>
              <a:t>就没有</a:t>
            </a:r>
            <a:r>
              <a:rPr lang="zh-CN" altLang="en-US" sz="2400" dirty="0"/>
              <a:t>误差</a:t>
            </a:r>
            <a:r>
              <a:rPr lang="zh-CN" altLang="en-US" sz="2400" dirty="0" smtClean="0"/>
              <a:t>，定义失真度</a:t>
            </a:r>
            <a:r>
              <a:rPr lang="zh-CN" altLang="en-US" sz="2400" dirty="0"/>
              <a:t>为</a:t>
            </a:r>
            <a:r>
              <a:rPr lang="en-US" altLang="zh-CN" sz="2400" dirty="0" smtClean="0"/>
              <a:t>0</a:t>
            </a:r>
          </a:p>
          <a:p>
            <a:pPr lvl="1">
              <a:lnSpc>
                <a:spcPct val="150000"/>
              </a:lnSpc>
            </a:pPr>
            <a:r>
              <a:rPr lang="en-US" altLang="zh-CN" sz="2400" i="1" dirty="0" err="1" smtClean="0"/>
              <a:t>i</a:t>
            </a:r>
            <a:r>
              <a:rPr lang="en-US" altLang="zh-CN" sz="2400" i="1" dirty="0" smtClean="0"/>
              <a:t>     j</a:t>
            </a:r>
            <a:r>
              <a:rPr lang="zh-CN" altLang="en-US" sz="2400" dirty="0"/>
              <a:t>时</a:t>
            </a:r>
            <a:r>
              <a:rPr lang="zh-CN" altLang="en-US" sz="2400" dirty="0" smtClean="0"/>
              <a:t>，用</a:t>
            </a:r>
            <a:r>
              <a:rPr lang="en-US" altLang="zh-CN" sz="2400" i="1" dirty="0" smtClean="0"/>
              <a:t>Y</a:t>
            </a:r>
            <a:r>
              <a:rPr lang="zh-CN" altLang="en-US" sz="2400" dirty="0" smtClean="0"/>
              <a:t>代表</a:t>
            </a:r>
            <a:r>
              <a:rPr lang="en-US" altLang="zh-CN" sz="2400" i="1" dirty="0" smtClean="0"/>
              <a:t>X</a:t>
            </a:r>
            <a:r>
              <a:rPr lang="zh-CN" altLang="en-US" sz="2400" dirty="0" smtClean="0"/>
              <a:t>就有误差</a:t>
            </a:r>
          </a:p>
          <a:p>
            <a:pPr lvl="1">
              <a:lnSpc>
                <a:spcPct val="150000"/>
              </a:lnSpc>
            </a:pPr>
            <a:r>
              <a:rPr lang="zh-CN" altLang="en-US" sz="2400" dirty="0" smtClean="0"/>
              <a:t>这种定义认为对所有不同的</a:t>
            </a:r>
            <a:r>
              <a:rPr lang="en-US" altLang="zh-CN" sz="2400" dirty="0" err="1" smtClean="0"/>
              <a:t>i</a:t>
            </a:r>
            <a:r>
              <a:rPr lang="zh-CN" altLang="en-US" sz="2400" dirty="0" smtClean="0"/>
              <a:t>和</a:t>
            </a:r>
            <a:r>
              <a:rPr lang="en-US" altLang="zh-CN" sz="2400" dirty="0" smtClean="0"/>
              <a:t>j</a:t>
            </a:r>
            <a:r>
              <a:rPr lang="zh-CN" altLang="en-US" sz="2400" dirty="0" smtClean="0"/>
              <a:t>引起的误差都一样，所以定义失真度为常数</a:t>
            </a:r>
            <a:r>
              <a:rPr lang="en-US" altLang="zh-CN" sz="2400" i="1" dirty="0" smtClean="0"/>
              <a:t>a</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2753859811"/>
              </p:ext>
            </p:extLst>
          </p:nvPr>
        </p:nvGraphicFramePr>
        <p:xfrm>
          <a:off x="1403648" y="5013176"/>
          <a:ext cx="533400" cy="381000"/>
        </p:xfrm>
        <a:graphic>
          <a:graphicData uri="http://schemas.openxmlformats.org/presentationml/2006/ole">
            <mc:AlternateContent xmlns:mc="http://schemas.openxmlformats.org/markup-compatibility/2006">
              <mc:Choice xmlns:v="urn:schemas-microsoft-com:vml" Requires="v">
                <p:oleObj spid="_x0000_s1420456" name="Equation" r:id="rId8" imgW="139700" imgH="139700" progId="Equation.DSMT4">
                  <p:embed/>
                </p:oleObj>
              </mc:Choice>
              <mc:Fallback>
                <p:oleObj name="Equation" r:id="rId8" imgW="139700" imgH="1397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648" y="5013176"/>
                        <a:ext cx="533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Grp="1" noChangeAspect="1"/>
          </p:cNvGraphicFramePr>
          <p:nvPr>
            <p:extLst>
              <p:ext uri="{D42A27DB-BD31-4B8C-83A1-F6EECF244321}">
                <p14:modId xmlns:p14="http://schemas.microsoft.com/office/powerpoint/2010/main" val="4115223905"/>
              </p:ext>
            </p:extLst>
          </p:nvPr>
        </p:nvGraphicFramePr>
        <p:xfrm>
          <a:off x="4932040" y="1772816"/>
          <a:ext cx="3528393" cy="2030525"/>
        </p:xfrm>
        <a:graphic>
          <a:graphicData uri="http://schemas.openxmlformats.org/presentationml/2006/ole">
            <mc:AlternateContent xmlns:mc="http://schemas.openxmlformats.org/markup-compatibility/2006">
              <mc:Choice xmlns:v="urn:schemas-microsoft-com:vml" Requires="v">
                <p:oleObj spid="_x0000_s1420457" name="Equation" r:id="rId10" imgW="1612800" imgH="927000" progId="Equation.DSMT4">
                  <p:embed/>
                </p:oleObj>
              </mc:Choice>
              <mc:Fallback>
                <p:oleObj name="Equation" r:id="rId10" imgW="1612800" imgH="927000" progId="Equation.DSMT4">
                  <p:embed/>
                  <p:pic>
                    <p:nvPicPr>
                      <p:cNvPr id="0" name="Picture 5"/>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040" y="1772816"/>
                        <a:ext cx="3528393" cy="203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p:nvPr/>
        </p:nvSpPr>
        <p:spPr>
          <a:xfrm>
            <a:off x="683568" y="1988840"/>
            <a:ext cx="3262432" cy="461665"/>
          </a:xfrm>
          <a:prstGeom prst="rect">
            <a:avLst/>
          </a:prstGeom>
        </p:spPr>
        <p:txBody>
          <a:bodyPr wrap="none">
            <a:spAutoFit/>
          </a:bodyPr>
          <a:lstStyle/>
          <a:p>
            <a:r>
              <a:rPr lang="zh-CN" altLang="en-US" sz="2400" b="1" dirty="0" smtClean="0">
                <a:solidFill>
                  <a:srgbClr val="3333FF"/>
                </a:solidFill>
                <a:latin typeface="+mj-ea"/>
                <a:ea typeface="+mj-ea"/>
              </a:rPr>
              <a:t>第一种常见失真函数：</a:t>
            </a:r>
            <a:endParaRPr lang="zh-CN" altLang="en-US" sz="2400" b="1" dirty="0">
              <a:solidFill>
                <a:srgbClr val="3333FF"/>
              </a:solidFill>
              <a:latin typeface="+mj-ea"/>
              <a:ea typeface="+mj-ea"/>
            </a:endParaRPr>
          </a:p>
        </p:txBody>
      </p:sp>
      <p:sp>
        <p:nvSpPr>
          <p:cNvPr id="20" name="矩形 19"/>
          <p:cNvSpPr/>
          <p:nvPr/>
        </p:nvSpPr>
        <p:spPr>
          <a:xfrm>
            <a:off x="611560" y="1124744"/>
            <a:ext cx="8280920" cy="830997"/>
          </a:xfrm>
          <a:prstGeom prst="rect">
            <a:avLst/>
          </a:prstGeom>
        </p:spPr>
        <p:txBody>
          <a:bodyPr wrap="square">
            <a:spAutoFit/>
          </a:bodyPr>
          <a:lstStyle/>
          <a:p>
            <a:r>
              <a:rPr lang="zh-CN" altLang="en-US" sz="2400" b="1" dirty="0" smtClean="0">
                <a:latin typeface="+mj-ea"/>
                <a:ea typeface="+mj-ea"/>
              </a:rPr>
              <a:t>常见失真函数有：平方代价函数、绝对代价函数、均匀代价函数等。</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61798"/>
                                        </p:tgtEl>
                                        <p:attrNameLst>
                                          <p:attrName>style.visibility</p:attrName>
                                        </p:attrNameLst>
                                      </p:cBhvr>
                                      <p:to>
                                        <p:strVal val="visible"/>
                                      </p:to>
                                    </p:set>
                                    <p:animEffect transition="in" filter="blinds(horizontal)">
                                      <p:cBhvr>
                                        <p:cTn id="10" dur="500"/>
                                        <p:tgtEl>
                                          <p:spTgt spid="161798"/>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dirty="0" smtClean="0"/>
              <a:t>常见失真函数</a:t>
            </a:r>
            <a:endParaRPr lang="en-US" altLang="zh-CN" dirty="0"/>
          </a:p>
        </p:txBody>
      </p:sp>
      <p:sp>
        <p:nvSpPr>
          <p:cNvPr id="7" name="灯片编号占位符 5"/>
          <p:cNvSpPr>
            <a:spLocks noGrp="1"/>
          </p:cNvSpPr>
          <p:nvPr>
            <p:ph type="sldNum" sz="quarter" idx="12"/>
          </p:nvPr>
        </p:nvSpPr>
        <p:spPr/>
        <p:txBody>
          <a:bodyPr/>
          <a:lstStyle/>
          <a:p>
            <a:fld id="{4D0EE624-33C4-498E-8AFE-5DB610097C9D}" type="slidenum">
              <a:rPr lang="en-US" altLang="zh-CN" smtClean="0"/>
              <a:pPr/>
              <a:t>17</a:t>
            </a:fld>
            <a:endParaRPr lang="en-US" altLang="zh-CN"/>
          </a:p>
        </p:txBody>
      </p:sp>
      <p:graphicFrame>
        <p:nvGraphicFramePr>
          <p:cNvPr id="161796"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189033" name="Equation" r:id="rId4" imgW="435285" imgH="677109" progId="Equation.DSMT4">
                  <p:embed/>
                </p:oleObj>
              </mc:Choice>
              <mc:Fallback>
                <p:oleObj name="Equation" r:id="rId4" imgW="435285" imgH="677109"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5"/>
          <p:cNvSpPr txBox="1">
            <a:spLocks/>
          </p:cNvSpPr>
          <p:nvPr/>
        </p:nvSpPr>
        <p:spPr>
          <a:xfrm>
            <a:off x="539552" y="1484784"/>
            <a:ext cx="8064896" cy="23042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zh-CN" altLang="en-US" dirty="0" smtClean="0"/>
              <a:t>当</a:t>
            </a:r>
            <a:r>
              <a:rPr lang="en-US" altLang="zh-CN" dirty="0"/>
              <a:t>a=1</a:t>
            </a:r>
            <a:r>
              <a:rPr lang="zh-CN" altLang="en-US" dirty="0"/>
              <a:t>时，失真函数称为汉明失真函数。</a:t>
            </a:r>
          </a:p>
          <a:p>
            <a:endParaRPr lang="zh-CN" altLang="en-US" dirty="0"/>
          </a:p>
        </p:txBody>
      </p:sp>
      <p:graphicFrame>
        <p:nvGraphicFramePr>
          <p:cNvPr id="14" name="Object 3"/>
          <p:cNvGraphicFramePr>
            <a:graphicFrameLocks noChangeAspect="1"/>
          </p:cNvGraphicFramePr>
          <p:nvPr>
            <p:extLst>
              <p:ext uri="{D42A27DB-BD31-4B8C-83A1-F6EECF244321}">
                <p14:modId xmlns:p14="http://schemas.microsoft.com/office/powerpoint/2010/main" val="2222955986"/>
              </p:ext>
            </p:extLst>
          </p:nvPr>
        </p:nvGraphicFramePr>
        <p:xfrm>
          <a:off x="5580112" y="2852936"/>
          <a:ext cx="2599854" cy="2284660"/>
        </p:xfrm>
        <a:graphic>
          <a:graphicData uri="http://schemas.openxmlformats.org/presentationml/2006/ole">
            <mc:AlternateContent xmlns:mc="http://schemas.openxmlformats.org/markup-compatibility/2006">
              <mc:Choice xmlns:v="urn:schemas-microsoft-com:vml" Requires="v">
                <p:oleObj spid="_x0000_s1189034" r:id="rId6" imgW="1054100" imgH="927100" progId="Equation.DSMT4">
                  <p:embed/>
                </p:oleObj>
              </mc:Choice>
              <mc:Fallback>
                <p:oleObj r:id="rId6" imgW="1054100" imgH="9271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112" y="2852936"/>
                        <a:ext cx="2599854" cy="228466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4"/>
          <p:cNvSpPr>
            <a:spLocks noChangeArrowheads="1"/>
          </p:cNvSpPr>
          <p:nvPr/>
        </p:nvSpPr>
        <p:spPr bwMode="auto">
          <a:xfrm>
            <a:off x="4283968" y="3645024"/>
            <a:ext cx="1508125" cy="1200329"/>
          </a:xfrm>
          <a:prstGeom prst="rect">
            <a:avLst/>
          </a:prstGeom>
          <a:noFill/>
          <a:ln w="9525">
            <a:noFill/>
            <a:miter lim="800000"/>
            <a:headEnd/>
            <a:tailEnd/>
          </a:ln>
          <a:effectLst/>
        </p:spPr>
        <p:txBody>
          <a:bodyPr>
            <a:spAutoFit/>
          </a:bodyPr>
          <a:lstStyle/>
          <a:p>
            <a:r>
              <a:rPr lang="zh-CN" sz="2400" b="1" dirty="0">
                <a:latin typeface="+mj-ea"/>
                <a:ea typeface="+mj-ea"/>
              </a:rPr>
              <a:t>汉明</a:t>
            </a:r>
          </a:p>
          <a:p>
            <a:r>
              <a:rPr lang="zh-CN" sz="2400" b="1" dirty="0">
                <a:latin typeface="+mj-ea"/>
                <a:ea typeface="+mj-ea"/>
              </a:rPr>
              <a:t>失真</a:t>
            </a:r>
          </a:p>
          <a:p>
            <a:r>
              <a:rPr lang="zh-CN" sz="2400" b="1" dirty="0">
                <a:latin typeface="+mj-ea"/>
                <a:ea typeface="+mj-ea"/>
              </a:rPr>
              <a:t>矩阵</a:t>
            </a:r>
          </a:p>
        </p:txBody>
      </p:sp>
      <p:graphicFrame>
        <p:nvGraphicFramePr>
          <p:cNvPr id="17" name="Object 6"/>
          <p:cNvGraphicFramePr>
            <a:graphicFrameLocks noChangeAspect="1"/>
          </p:cNvGraphicFramePr>
          <p:nvPr>
            <p:extLst>
              <p:ext uri="{D42A27DB-BD31-4B8C-83A1-F6EECF244321}">
                <p14:modId xmlns:p14="http://schemas.microsoft.com/office/powerpoint/2010/main" val="983288534"/>
              </p:ext>
            </p:extLst>
          </p:nvPr>
        </p:nvGraphicFramePr>
        <p:xfrm>
          <a:off x="827584" y="2852936"/>
          <a:ext cx="3128318" cy="2536473"/>
        </p:xfrm>
        <a:graphic>
          <a:graphicData uri="http://schemas.openxmlformats.org/presentationml/2006/ole">
            <mc:AlternateContent xmlns:mc="http://schemas.openxmlformats.org/markup-compatibility/2006">
              <mc:Choice xmlns:v="urn:schemas-microsoft-com:vml" Requires="v">
                <p:oleObj spid="_x0000_s1189035" r:id="rId8" imgW="1716321" imgH="1391055" progId="Visio.Drawing.11">
                  <p:embed/>
                </p:oleObj>
              </mc:Choice>
              <mc:Fallback>
                <p:oleObj r:id="rId8" imgW="1716321" imgH="1391055" progId="Visio.Drawing.1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584" y="2852936"/>
                        <a:ext cx="3128318" cy="253647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7"/>
          <p:cNvGraphicFramePr>
            <a:graphicFrameLocks noChangeAspect="1"/>
          </p:cNvGraphicFramePr>
          <p:nvPr>
            <p:extLst>
              <p:ext uri="{D42A27DB-BD31-4B8C-83A1-F6EECF244321}">
                <p14:modId xmlns:p14="http://schemas.microsoft.com/office/powerpoint/2010/main" val="1397463627"/>
              </p:ext>
            </p:extLst>
          </p:nvPr>
        </p:nvGraphicFramePr>
        <p:xfrm>
          <a:off x="1835696" y="2708920"/>
          <a:ext cx="925513" cy="307975"/>
        </p:xfrm>
        <a:graphic>
          <a:graphicData uri="http://schemas.openxmlformats.org/presentationml/2006/ole">
            <mc:AlternateContent xmlns:mc="http://schemas.openxmlformats.org/markup-compatibility/2006">
              <mc:Choice xmlns:v="urn:schemas-microsoft-com:vml" Requires="v">
                <p:oleObj spid="_x0000_s1189036" r:id="rId10" imgW="419100" imgH="139700" progId="Equation.DSMT4">
                  <p:embed/>
                </p:oleObj>
              </mc:Choice>
              <mc:Fallback>
                <p:oleObj r:id="rId10" imgW="419100" imgH="13970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696" y="2708920"/>
                        <a:ext cx="925513" cy="3079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dirty="0" smtClean="0"/>
              <a:t>常见失真函数</a:t>
            </a:r>
            <a:endParaRPr lang="zh-CN" altLang="en-US" dirty="0"/>
          </a:p>
        </p:txBody>
      </p:sp>
      <p:sp>
        <p:nvSpPr>
          <p:cNvPr id="162819" name="Rectangle 3"/>
          <p:cNvSpPr>
            <a:spLocks noGrp="1" noChangeArrowheads="1"/>
          </p:cNvSpPr>
          <p:nvPr>
            <p:ph idx="1"/>
          </p:nvPr>
        </p:nvSpPr>
        <p:spPr>
          <a:xfrm>
            <a:off x="539552" y="1196752"/>
            <a:ext cx="8064896" cy="5256584"/>
          </a:xfrm>
        </p:spPr>
        <p:txBody>
          <a:bodyPr>
            <a:normAutofit/>
          </a:bodyPr>
          <a:lstStyle/>
          <a:p>
            <a:r>
              <a:rPr lang="zh-CN" altLang="en-US" dirty="0" smtClean="0">
                <a:solidFill>
                  <a:srgbClr val="3333FF"/>
                </a:solidFill>
              </a:rPr>
              <a:t>第二种常见失真函数：</a:t>
            </a:r>
          </a:p>
          <a:p>
            <a:endParaRPr lang="zh-CN" altLang="en-US" dirty="0" smtClean="0"/>
          </a:p>
          <a:p>
            <a:r>
              <a:rPr lang="zh-CN" altLang="en-US" dirty="0" smtClean="0"/>
              <a:t>这种函数称为</a:t>
            </a:r>
            <a:r>
              <a:rPr lang="zh-CN" altLang="en-US" dirty="0" smtClean="0">
                <a:solidFill>
                  <a:srgbClr val="3333FF"/>
                </a:solidFill>
              </a:rPr>
              <a:t>平方误差失真函数</a:t>
            </a:r>
            <a:r>
              <a:rPr lang="zh-CN" altLang="en-US" dirty="0" smtClean="0"/>
              <a:t>，失真矩阵称为平方误差失真矩阵。</a:t>
            </a:r>
            <a:endParaRPr lang="en-US" altLang="zh-CN" dirty="0" smtClean="0"/>
          </a:p>
          <a:p>
            <a:pPr>
              <a:buNone/>
            </a:pPr>
            <a:r>
              <a:rPr lang="zh-CN" altLang="en-US" dirty="0" smtClean="0">
                <a:solidFill>
                  <a:srgbClr val="C00000"/>
                </a:solidFill>
              </a:rPr>
              <a:t>特点：</a:t>
            </a:r>
          </a:p>
          <a:p>
            <a:r>
              <a:rPr lang="zh-CN" altLang="en-US" dirty="0" smtClean="0"/>
              <a:t>一般用于表示由幅度变化引起的失真，若信源符号代表输出信号的幅度值，则较大的幅度失真比较小的幅度失真引起的错误更为严重，严重程度用平方表示。多用于连续信源。</a:t>
            </a:r>
          </a:p>
          <a:p>
            <a:endParaRPr lang="en-US" altLang="zh-CN" dirty="0"/>
          </a:p>
        </p:txBody>
      </p:sp>
      <p:sp>
        <p:nvSpPr>
          <p:cNvPr id="9" name="灯片编号占位符 5"/>
          <p:cNvSpPr>
            <a:spLocks noGrp="1"/>
          </p:cNvSpPr>
          <p:nvPr>
            <p:ph type="sldNum" sz="quarter" idx="12"/>
          </p:nvPr>
        </p:nvSpPr>
        <p:spPr/>
        <p:txBody>
          <a:bodyPr/>
          <a:lstStyle/>
          <a:p>
            <a:fld id="{4E3FCE6E-F2F9-4E28-9F33-11CB56F41A5A}" type="slidenum">
              <a:rPr lang="en-US" altLang="zh-CN" smtClean="0"/>
              <a:pPr/>
              <a:t>18</a:t>
            </a:fld>
            <a:endParaRPr lang="en-US" altLang="zh-CN"/>
          </a:p>
        </p:txBody>
      </p:sp>
      <p:graphicFrame>
        <p:nvGraphicFramePr>
          <p:cNvPr id="162820"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189972" name="Equation" r:id="rId4" imgW="435285" imgH="677109" progId="Equation.DSMT4">
                  <p:embed/>
                </p:oleObj>
              </mc:Choice>
              <mc:Fallback>
                <p:oleObj name="Equation" r:id="rId4" imgW="435285" imgH="677109"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22" name="Object 6"/>
          <p:cNvGraphicFramePr>
            <a:graphicFrameLocks noChangeAspect="1"/>
          </p:cNvGraphicFramePr>
          <p:nvPr>
            <p:extLst>
              <p:ext uri="{D42A27DB-BD31-4B8C-83A1-F6EECF244321}">
                <p14:modId xmlns:p14="http://schemas.microsoft.com/office/powerpoint/2010/main" val="150000417"/>
              </p:ext>
            </p:extLst>
          </p:nvPr>
        </p:nvGraphicFramePr>
        <p:xfrm>
          <a:off x="2123727" y="1700808"/>
          <a:ext cx="3018575" cy="576064"/>
        </p:xfrm>
        <a:graphic>
          <a:graphicData uri="http://schemas.openxmlformats.org/presentationml/2006/ole">
            <mc:AlternateContent xmlns:mc="http://schemas.openxmlformats.org/markup-compatibility/2006">
              <mc:Choice xmlns:v="urn:schemas-microsoft-com:vml" Requires="v">
                <p:oleObj spid="_x0000_s1189973" name="Equation" r:id="rId6" imgW="1333440" imgH="253800" progId="Equation.DSMT4">
                  <p:embed/>
                </p:oleObj>
              </mc:Choice>
              <mc:Fallback>
                <p:oleObj name="Equation" r:id="rId6" imgW="1333440" imgH="253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7" y="1700808"/>
                        <a:ext cx="3018575"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19">
                                            <p:txEl>
                                              <p:pRg st="3" end="3"/>
                                            </p:txEl>
                                          </p:spTgt>
                                        </p:tgtEl>
                                        <p:attrNameLst>
                                          <p:attrName>style.visibility</p:attrName>
                                        </p:attrNameLst>
                                      </p:cBhvr>
                                      <p:to>
                                        <p:strVal val="visible"/>
                                      </p:to>
                                    </p:set>
                                    <p:anim calcmode="lin" valueType="num">
                                      <p:cBhvr additive="base">
                                        <p:cTn id="7" dur="500" fill="hold"/>
                                        <p:tgtEl>
                                          <p:spTgt spid="1628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1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2819">
                                            <p:txEl>
                                              <p:pRg st="4" end="4"/>
                                            </p:txEl>
                                          </p:spTgt>
                                        </p:tgtEl>
                                        <p:attrNameLst>
                                          <p:attrName>style.visibility</p:attrName>
                                        </p:attrNameLst>
                                      </p:cBhvr>
                                      <p:to>
                                        <p:strVal val="visible"/>
                                      </p:to>
                                    </p:set>
                                    <p:anim calcmode="lin" valueType="num">
                                      <p:cBhvr additive="base">
                                        <p:cTn id="11" dur="500" fill="hold"/>
                                        <p:tgtEl>
                                          <p:spTgt spid="16281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28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0" name="Rectangle 22"/>
          <p:cNvSpPr>
            <a:spLocks noGrp="1" noChangeArrowheads="1"/>
          </p:cNvSpPr>
          <p:nvPr>
            <p:ph type="title"/>
          </p:nvPr>
        </p:nvSpPr>
        <p:spPr/>
        <p:txBody>
          <a:bodyPr/>
          <a:lstStyle/>
          <a:p>
            <a:r>
              <a:rPr lang="zh-CN" altLang="en-US" dirty="0" smtClean="0"/>
              <a:t>失真函数的定义推广到</a:t>
            </a:r>
            <a:r>
              <a:rPr lang="zh-CN" altLang="en-US" dirty="0" smtClean="0">
                <a:solidFill>
                  <a:srgbClr val="3333FF"/>
                </a:solidFill>
              </a:rPr>
              <a:t>矢量传输</a:t>
            </a:r>
            <a:endParaRPr lang="zh-CN" altLang="en-US" dirty="0">
              <a:solidFill>
                <a:srgbClr val="3333FF"/>
              </a:solidFill>
            </a:endParaRPr>
          </a:p>
        </p:txBody>
      </p:sp>
      <p:graphicFrame>
        <p:nvGraphicFramePr>
          <p:cNvPr id="12291" name="Object 3"/>
          <p:cNvGraphicFramePr>
            <a:graphicFrameLocks noGrp="1" noChangeAspect="1"/>
          </p:cNvGraphicFramePr>
          <p:nvPr>
            <p:ph type="body" idx="1"/>
            <p:extLst>
              <p:ext uri="{D42A27DB-BD31-4B8C-83A1-F6EECF244321}">
                <p14:modId xmlns:p14="http://schemas.microsoft.com/office/powerpoint/2010/main" val="4172001272"/>
              </p:ext>
            </p:extLst>
          </p:nvPr>
        </p:nvGraphicFramePr>
        <p:xfrm>
          <a:off x="6093520" y="1320982"/>
          <a:ext cx="2870968" cy="451834"/>
        </p:xfrm>
        <a:graphic>
          <a:graphicData uri="http://schemas.openxmlformats.org/presentationml/2006/ole">
            <mc:AlternateContent xmlns:mc="http://schemas.openxmlformats.org/markup-compatibility/2006">
              <mc:Choice xmlns:v="urn:schemas-microsoft-com:vml" Requires="v">
                <p:oleObj spid="_x0000_s1191324" name="Equation" r:id="rId4" imgW="1371600" imgH="215640" progId="Equation.DSMT4">
                  <p:embed/>
                </p:oleObj>
              </mc:Choice>
              <mc:Fallback>
                <p:oleObj name="Equation" r:id="rId4" imgW="1371600" imgH="21564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3520" y="1320982"/>
                        <a:ext cx="2870968" cy="4518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5"/>
          <p:cNvSpPr>
            <a:spLocks noGrp="1"/>
          </p:cNvSpPr>
          <p:nvPr>
            <p:ph type="sldNum" sz="quarter" idx="12"/>
          </p:nvPr>
        </p:nvSpPr>
        <p:spPr/>
        <p:txBody>
          <a:bodyPr/>
          <a:lstStyle/>
          <a:p>
            <a:fld id="{2FD7A535-BD28-4FE6-841B-C5577586FEA6}" type="slidenum">
              <a:rPr lang="en-US" altLang="zh-CN" smtClean="0"/>
              <a:pPr/>
              <a:t>19</a:t>
            </a:fld>
            <a:endParaRPr lang="en-US" altLang="zh-CN"/>
          </a:p>
        </p:txBody>
      </p:sp>
      <p:sp>
        <p:nvSpPr>
          <p:cNvPr id="12305" name="Rectangle 17"/>
          <p:cNvSpPr>
            <a:spLocks noChangeArrowheads="1"/>
          </p:cNvSpPr>
          <p:nvPr/>
        </p:nvSpPr>
        <p:spPr bwMode="auto">
          <a:xfrm>
            <a:off x="4481513" y="3333750"/>
            <a:ext cx="9144000" cy="0"/>
          </a:xfrm>
          <a:prstGeom prst="rect">
            <a:avLst/>
          </a:prstGeom>
          <a:noFill/>
          <a:ln w="9525">
            <a:noFill/>
            <a:miter lim="800000"/>
            <a:headEnd/>
            <a:tailEnd/>
          </a:ln>
          <a:effectLst/>
        </p:spPr>
        <p:txBody>
          <a:bodyPr>
            <a:spAutoFit/>
          </a:bodyPr>
          <a:lstStyle/>
          <a:p>
            <a:endParaRPr lang="zh-CN" altLang="en-US"/>
          </a:p>
        </p:txBody>
      </p:sp>
      <p:sp>
        <p:nvSpPr>
          <p:cNvPr id="9" name="Rectangle 3"/>
          <p:cNvSpPr txBox="1">
            <a:spLocks noChangeArrowheads="1"/>
          </p:cNvSpPr>
          <p:nvPr/>
        </p:nvSpPr>
        <p:spPr>
          <a:xfrm>
            <a:off x="539552" y="1196752"/>
            <a:ext cx="8064896" cy="50405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spcBef>
                <a:spcPts val="600"/>
              </a:spcBef>
              <a:spcAft>
                <a:spcPts val="600"/>
              </a:spcAft>
            </a:pPr>
            <a:r>
              <a:rPr lang="zh-CN" altLang="en-US" dirty="0" smtClean="0">
                <a:solidFill>
                  <a:srgbClr val="0000FF"/>
                </a:solidFill>
              </a:rPr>
              <a:t>假定</a:t>
            </a:r>
            <a:r>
              <a:rPr lang="zh-CN" altLang="en-US" dirty="0" smtClean="0"/>
              <a:t>： 离散</a:t>
            </a:r>
            <a:r>
              <a:rPr lang="zh-CN" altLang="en-US" dirty="0" smtClean="0">
                <a:solidFill>
                  <a:srgbClr val="FF0000"/>
                </a:solidFill>
              </a:rPr>
              <a:t>矢量</a:t>
            </a:r>
            <a:r>
              <a:rPr lang="zh-CN" altLang="en-US" dirty="0" smtClean="0"/>
              <a:t>信源的</a:t>
            </a:r>
            <a:r>
              <a:rPr lang="en-US" altLang="zh-CN" dirty="0" smtClean="0"/>
              <a:t>N</a:t>
            </a:r>
            <a:r>
              <a:rPr lang="zh-CN" altLang="en-US" dirty="0" smtClean="0"/>
              <a:t>长</a:t>
            </a:r>
            <a:r>
              <a:rPr lang="zh-CN" altLang="en-US" dirty="0" smtClean="0">
                <a:solidFill>
                  <a:srgbClr val="FF0000"/>
                </a:solidFill>
              </a:rPr>
              <a:t>符号序列</a:t>
            </a:r>
            <a:r>
              <a:rPr lang="zh-CN" altLang="en-US" dirty="0" smtClean="0"/>
              <a:t>为                         其中，第</a:t>
            </a:r>
            <a:r>
              <a:rPr lang="en-US" altLang="zh-CN" i="1" dirty="0" err="1" smtClean="0"/>
              <a:t>i</a:t>
            </a:r>
            <a:r>
              <a:rPr lang="zh-CN" altLang="en-US" dirty="0" smtClean="0"/>
              <a:t>个符号      的取值为                         ，经离散无记忆信道              传输后，接收端收到的</a:t>
            </a:r>
            <a:r>
              <a:rPr lang="en-US" altLang="zh-CN" dirty="0" smtClean="0"/>
              <a:t>N</a:t>
            </a:r>
            <a:r>
              <a:rPr lang="zh-CN" altLang="en-US" dirty="0" smtClean="0"/>
              <a:t>长符号序列为                                 ，其中第</a:t>
            </a:r>
            <a:r>
              <a:rPr lang="en-US" altLang="zh-CN" i="1" dirty="0" err="1" smtClean="0"/>
              <a:t>i</a:t>
            </a:r>
            <a:r>
              <a:rPr lang="zh-CN" altLang="en-US" dirty="0" smtClean="0"/>
              <a:t>个符号      的取值为             ，       </a:t>
            </a:r>
            <a:endParaRPr lang="en-US" altLang="zh-CN" dirty="0" smtClean="0"/>
          </a:p>
          <a:p>
            <a:pPr>
              <a:lnSpc>
                <a:spcPct val="150000"/>
              </a:lnSpc>
              <a:spcBef>
                <a:spcPts val="600"/>
              </a:spcBef>
              <a:spcAft>
                <a:spcPts val="600"/>
              </a:spcAft>
            </a:pPr>
            <a:r>
              <a:rPr lang="zh-CN" altLang="en-US" dirty="0"/>
              <a:t>其</a:t>
            </a:r>
            <a:r>
              <a:rPr lang="zh-CN" altLang="en-US" dirty="0" smtClean="0"/>
              <a:t>失真函数的定义为：</a:t>
            </a:r>
            <a:endParaRPr lang="en-US" altLang="zh-CN" dirty="0" smtClean="0"/>
          </a:p>
          <a:p>
            <a:pPr marL="0" indent="0">
              <a:lnSpc>
                <a:spcPct val="150000"/>
              </a:lnSpc>
              <a:spcBef>
                <a:spcPts val="600"/>
              </a:spcBef>
              <a:spcAft>
                <a:spcPts val="600"/>
              </a:spcAft>
              <a:buNone/>
            </a:pPr>
            <a:r>
              <a:rPr lang="en-US" altLang="zh-CN" dirty="0" smtClean="0"/>
              <a:t>      </a:t>
            </a:r>
            <a:r>
              <a:rPr lang="zh-CN" altLang="en-US" dirty="0" smtClean="0"/>
              <a:t>或</a:t>
            </a:r>
            <a:endParaRPr lang="en-US" altLang="zh-CN" dirty="0"/>
          </a:p>
          <a:p>
            <a:pPr>
              <a:lnSpc>
                <a:spcPct val="150000"/>
              </a:lnSpc>
              <a:spcBef>
                <a:spcPts val="600"/>
              </a:spcBef>
              <a:spcAft>
                <a:spcPts val="600"/>
              </a:spcAft>
            </a:pPr>
            <a:r>
              <a:rPr lang="zh-CN" altLang="en-US" dirty="0" smtClean="0"/>
              <a:t>对应的失真矩阵共有              个元素         </a:t>
            </a:r>
            <a:endParaRPr lang="en-US" altLang="zh-CN" dirty="0"/>
          </a:p>
        </p:txBody>
      </p:sp>
      <p:graphicFrame>
        <p:nvGraphicFramePr>
          <p:cNvPr id="2" name="对象 1"/>
          <p:cNvGraphicFramePr>
            <a:graphicFrameLocks noGrp="1" noChangeAspect="1"/>
          </p:cNvGraphicFramePr>
          <p:nvPr>
            <p:extLst>
              <p:ext uri="{D42A27DB-BD31-4B8C-83A1-F6EECF244321}">
                <p14:modId xmlns:p14="http://schemas.microsoft.com/office/powerpoint/2010/main" val="3577404932"/>
              </p:ext>
            </p:extLst>
          </p:nvPr>
        </p:nvGraphicFramePr>
        <p:xfrm>
          <a:off x="4139952" y="4077072"/>
          <a:ext cx="2886323" cy="766886"/>
        </p:xfrm>
        <a:graphic>
          <a:graphicData uri="http://schemas.openxmlformats.org/presentationml/2006/ole">
            <mc:AlternateContent xmlns:mc="http://schemas.openxmlformats.org/markup-compatibility/2006">
              <mc:Choice xmlns:v="urn:schemas-microsoft-com:vml" Requires="v">
                <p:oleObj spid="_x0000_s1191325" name="Equation" r:id="rId6" imgW="1384200" imgH="368280" progId="Equation.DSMT4">
                  <p:embed/>
                </p:oleObj>
              </mc:Choice>
              <mc:Fallback>
                <p:oleObj name="Equation" r:id="rId6" imgW="1384200" imgH="36828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952" y="4077072"/>
                        <a:ext cx="2886323" cy="7668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Grp="1" noChangeAspect="1"/>
          </p:cNvGraphicFramePr>
          <p:nvPr>
            <p:extLst>
              <p:ext uri="{D42A27DB-BD31-4B8C-83A1-F6EECF244321}">
                <p14:modId xmlns:p14="http://schemas.microsoft.com/office/powerpoint/2010/main" val="3174580340"/>
              </p:ext>
            </p:extLst>
          </p:nvPr>
        </p:nvGraphicFramePr>
        <p:xfrm>
          <a:off x="3203848" y="1885971"/>
          <a:ext cx="432048" cy="462909"/>
        </p:xfrm>
        <a:graphic>
          <a:graphicData uri="http://schemas.openxmlformats.org/presentationml/2006/ole">
            <mc:AlternateContent xmlns:mc="http://schemas.openxmlformats.org/markup-compatibility/2006">
              <mc:Choice xmlns:v="urn:schemas-microsoft-com:vml" Requires="v">
                <p:oleObj spid="_x0000_s1191326" name="Equation" r:id="rId8" imgW="177480" imgH="190440" progId="Equation.DSMT4">
                  <p:embed/>
                </p:oleObj>
              </mc:Choice>
              <mc:Fallback>
                <p:oleObj name="Equation" r:id="rId8" imgW="177480" imgH="190440" progId="Equation.DSMT4">
                  <p:embed/>
                  <p:pic>
                    <p:nvPicPr>
                      <p:cNvPr id="0" name="Picture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848" y="1885971"/>
                        <a:ext cx="432048" cy="4629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Grp="1" noChangeAspect="1"/>
          </p:cNvGraphicFramePr>
          <p:nvPr>
            <p:extLst>
              <p:ext uri="{D42A27DB-BD31-4B8C-83A1-F6EECF244321}">
                <p14:modId xmlns:p14="http://schemas.microsoft.com/office/powerpoint/2010/main" val="1102378881"/>
              </p:ext>
            </p:extLst>
          </p:nvPr>
        </p:nvGraphicFramePr>
        <p:xfrm>
          <a:off x="6372200" y="2924944"/>
          <a:ext cx="504056" cy="504056"/>
        </p:xfrm>
        <a:graphic>
          <a:graphicData uri="http://schemas.openxmlformats.org/presentationml/2006/ole">
            <mc:AlternateContent xmlns:mc="http://schemas.openxmlformats.org/markup-compatibility/2006">
              <mc:Choice xmlns:v="urn:schemas-microsoft-com:vml" Requires="v">
                <p:oleObj spid="_x0000_s1191327" name="Equation" r:id="rId10" imgW="190440" imgH="190440" progId="Equation.DSMT4">
                  <p:embed/>
                </p:oleObj>
              </mc:Choice>
              <mc:Fallback>
                <p:oleObj name="Equation" r:id="rId10" imgW="190440" imgH="190440" progId="Equation.DSMT4">
                  <p:embed/>
                  <p:pic>
                    <p:nvPicPr>
                      <p:cNvPr id="0" name="Picture 5"/>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00" y="2924944"/>
                        <a:ext cx="50405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Grp="1" noChangeAspect="1"/>
          </p:cNvGraphicFramePr>
          <p:nvPr>
            <p:extLst>
              <p:ext uri="{D42A27DB-BD31-4B8C-83A1-F6EECF244321}">
                <p14:modId xmlns:p14="http://schemas.microsoft.com/office/powerpoint/2010/main" val="461110131"/>
              </p:ext>
            </p:extLst>
          </p:nvPr>
        </p:nvGraphicFramePr>
        <p:xfrm>
          <a:off x="2457367" y="2420888"/>
          <a:ext cx="1178529" cy="432048"/>
        </p:xfrm>
        <a:graphic>
          <a:graphicData uri="http://schemas.openxmlformats.org/presentationml/2006/ole">
            <mc:AlternateContent xmlns:mc="http://schemas.openxmlformats.org/markup-compatibility/2006">
              <mc:Choice xmlns:v="urn:schemas-microsoft-com:vml" Requires="v">
                <p:oleObj spid="_x0000_s1191328" name="Equation" r:id="rId12" imgW="520560" imgH="190440" progId="Equation.DSMT4">
                  <p:embed/>
                </p:oleObj>
              </mc:Choice>
              <mc:Fallback>
                <p:oleObj name="Equation" r:id="rId12" imgW="520560" imgH="190440" progId="Equation.DSMT4">
                  <p:embed/>
                  <p:pic>
                    <p:nvPicPr>
                      <p:cNvPr id="0" name="Picture 6"/>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57367" y="2420888"/>
                        <a:ext cx="117852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Grp="1" noChangeAspect="1"/>
          </p:cNvGraphicFramePr>
          <p:nvPr>
            <p:extLst>
              <p:ext uri="{D42A27DB-BD31-4B8C-83A1-F6EECF244321}">
                <p14:modId xmlns:p14="http://schemas.microsoft.com/office/powerpoint/2010/main" val="2880232957"/>
              </p:ext>
            </p:extLst>
          </p:nvPr>
        </p:nvGraphicFramePr>
        <p:xfrm>
          <a:off x="4981959" y="1809006"/>
          <a:ext cx="1966305" cy="539874"/>
        </p:xfrm>
        <a:graphic>
          <a:graphicData uri="http://schemas.openxmlformats.org/presentationml/2006/ole">
            <mc:AlternateContent xmlns:mc="http://schemas.openxmlformats.org/markup-compatibility/2006">
              <mc:Choice xmlns:v="urn:schemas-microsoft-com:vml" Requires="v">
                <p:oleObj spid="_x0000_s1191329" name="Equation" r:id="rId14" imgW="787320" imgH="215640" progId="Equation.DSMT4">
                  <p:embed/>
                </p:oleObj>
              </mc:Choice>
              <mc:Fallback>
                <p:oleObj name="Equation" r:id="rId14" imgW="787320" imgH="215640" progId="Equation.DSMT4">
                  <p:embed/>
                  <p:pic>
                    <p:nvPicPr>
                      <p:cNvPr id="0" name="Picture 7"/>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81959" y="1809006"/>
                        <a:ext cx="1966305" cy="539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Grp="1" noChangeAspect="1"/>
          </p:cNvGraphicFramePr>
          <p:nvPr>
            <p:extLst>
              <p:ext uri="{D42A27DB-BD31-4B8C-83A1-F6EECF244321}">
                <p14:modId xmlns:p14="http://schemas.microsoft.com/office/powerpoint/2010/main" val="2267614532"/>
              </p:ext>
            </p:extLst>
          </p:nvPr>
        </p:nvGraphicFramePr>
        <p:xfrm>
          <a:off x="1259631" y="3007798"/>
          <a:ext cx="2664297" cy="493209"/>
        </p:xfrm>
        <a:graphic>
          <a:graphicData uri="http://schemas.openxmlformats.org/presentationml/2006/ole">
            <mc:AlternateContent xmlns:mc="http://schemas.openxmlformats.org/markup-compatibility/2006">
              <mc:Choice xmlns:v="urn:schemas-microsoft-com:vml" Requires="v">
                <p:oleObj spid="_x0000_s1191330" name="Equation" r:id="rId16" imgW="1168200" imgH="215640" progId="Equation.DSMT4">
                  <p:embed/>
                </p:oleObj>
              </mc:Choice>
              <mc:Fallback>
                <p:oleObj name="Equation" r:id="rId16" imgW="1168200" imgH="215640" progId="Equation.DSMT4">
                  <p:embed/>
                  <p:pic>
                    <p:nvPicPr>
                      <p:cNvPr id="0" name="Picture 8"/>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59631" y="3007798"/>
                        <a:ext cx="2664297" cy="493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Grp="1" noChangeAspect="1"/>
          </p:cNvGraphicFramePr>
          <p:nvPr>
            <p:extLst>
              <p:ext uri="{D42A27DB-BD31-4B8C-83A1-F6EECF244321}">
                <p14:modId xmlns:p14="http://schemas.microsoft.com/office/powerpoint/2010/main" val="339809495"/>
              </p:ext>
            </p:extLst>
          </p:nvPr>
        </p:nvGraphicFramePr>
        <p:xfrm>
          <a:off x="1187624" y="3453383"/>
          <a:ext cx="2044572" cy="527298"/>
        </p:xfrm>
        <a:graphic>
          <a:graphicData uri="http://schemas.openxmlformats.org/presentationml/2006/ole">
            <mc:AlternateContent xmlns:mc="http://schemas.openxmlformats.org/markup-compatibility/2006">
              <mc:Choice xmlns:v="urn:schemas-microsoft-com:vml" Requires="v">
                <p:oleObj spid="_x0000_s1191331" name="Equation" r:id="rId18" imgW="838080" imgH="215640" progId="Equation.DSMT4">
                  <p:embed/>
                </p:oleObj>
              </mc:Choice>
              <mc:Fallback>
                <p:oleObj name="Equation" r:id="rId18" imgW="838080" imgH="215640" progId="Equation.DSMT4">
                  <p:embed/>
                  <p:pic>
                    <p:nvPicPr>
                      <p:cNvPr id="0" name="Picture 9"/>
                      <p:cNvPicPr>
                        <a:picLocks noGrp="1"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87624" y="3453383"/>
                        <a:ext cx="2044572" cy="527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Grp="1" noChangeAspect="1"/>
          </p:cNvGraphicFramePr>
          <p:nvPr>
            <p:extLst>
              <p:ext uri="{D42A27DB-BD31-4B8C-83A1-F6EECF244321}">
                <p14:modId xmlns:p14="http://schemas.microsoft.com/office/powerpoint/2010/main" val="1753618304"/>
              </p:ext>
            </p:extLst>
          </p:nvPr>
        </p:nvGraphicFramePr>
        <p:xfrm>
          <a:off x="1763688" y="4797152"/>
          <a:ext cx="6577558" cy="864096"/>
        </p:xfrm>
        <a:graphic>
          <a:graphicData uri="http://schemas.openxmlformats.org/presentationml/2006/ole">
            <mc:AlternateContent xmlns:mc="http://schemas.openxmlformats.org/markup-compatibility/2006">
              <mc:Choice xmlns:v="urn:schemas-microsoft-com:vml" Requires="v">
                <p:oleObj spid="_x0000_s1191332" name="Equation" r:id="rId20" imgW="2806560" imgH="368280" progId="Equation.DSMT4">
                  <p:embed/>
                </p:oleObj>
              </mc:Choice>
              <mc:Fallback>
                <p:oleObj name="Equation" r:id="rId20" imgW="2806560" imgH="368280" progId="Equation.DSMT4">
                  <p:embed/>
                  <p:pic>
                    <p:nvPicPr>
                      <p:cNvPr id="0" name="Picture 10"/>
                      <p:cNvPicPr>
                        <a:picLocks noGrp="1"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63688" y="4797152"/>
                        <a:ext cx="6577558" cy="86409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Grp="1" noChangeAspect="1"/>
          </p:cNvGraphicFramePr>
          <p:nvPr>
            <p:extLst>
              <p:ext uri="{D42A27DB-BD31-4B8C-83A1-F6EECF244321}">
                <p14:modId xmlns:p14="http://schemas.microsoft.com/office/powerpoint/2010/main" val="2476015812"/>
              </p:ext>
            </p:extLst>
          </p:nvPr>
        </p:nvGraphicFramePr>
        <p:xfrm>
          <a:off x="3603095" y="5661248"/>
          <a:ext cx="1112921" cy="432048"/>
        </p:xfrm>
        <a:graphic>
          <a:graphicData uri="http://schemas.openxmlformats.org/presentationml/2006/ole">
            <mc:AlternateContent xmlns:mc="http://schemas.openxmlformats.org/markup-compatibility/2006">
              <mc:Choice xmlns:v="urn:schemas-microsoft-com:vml" Requires="v">
                <p:oleObj spid="_x0000_s1191333" name="Equation" r:id="rId22" imgW="520560" imgH="203040" progId="Equation.DSMT4">
                  <p:embed/>
                </p:oleObj>
              </mc:Choice>
              <mc:Fallback>
                <p:oleObj name="Equation" r:id="rId22" imgW="520560" imgH="203040" progId="Equation.DSMT4">
                  <p:embed/>
                  <p:pic>
                    <p:nvPicPr>
                      <p:cNvPr id="0" name="Picture 11"/>
                      <p:cNvPicPr>
                        <a:picLocks noGrp="1"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03095" y="5661248"/>
                        <a:ext cx="1112921"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linds(horizontal)">
                                      <p:cBhvr>
                                        <p:cTn id="10" dur="500"/>
                                        <p:tgtEl>
                                          <p:spTgt spid="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blinds(horizontal)">
                                      <p:cBhvr>
                                        <p:cTn id="21" dur="500"/>
                                        <p:tgtEl>
                                          <p:spTgt spid="9">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65891" name="Rectangle 3"/>
          <p:cNvSpPr>
            <a:spLocks noGrp="1" noChangeArrowheads="1"/>
          </p:cNvSpPr>
          <p:nvPr>
            <p:ph type="body" idx="1"/>
          </p:nvPr>
        </p:nvSpPr>
        <p:spPr/>
        <p:txBody>
          <a:bodyPr/>
          <a:lstStyle/>
          <a:p>
            <a:r>
              <a:rPr lang="en-US" altLang="zh-CN" dirty="0" smtClean="0"/>
              <a:t>4.1 </a:t>
            </a:r>
            <a:r>
              <a:rPr lang="zh-CN" altLang="en-US" dirty="0" smtClean="0"/>
              <a:t>基本概念</a:t>
            </a:r>
          </a:p>
          <a:p>
            <a:r>
              <a:rPr lang="en-US" altLang="zh-CN" dirty="0" smtClean="0"/>
              <a:t>4.2 </a:t>
            </a:r>
            <a:r>
              <a:rPr lang="zh-CN" altLang="en-US" dirty="0" smtClean="0"/>
              <a:t>离散信源的信息率失真函数</a:t>
            </a:r>
          </a:p>
          <a:p>
            <a:r>
              <a:rPr lang="en-US" altLang="zh-CN" dirty="0" smtClean="0"/>
              <a:t>4.3 </a:t>
            </a:r>
            <a:r>
              <a:rPr lang="zh-CN" altLang="en-US" dirty="0" smtClean="0"/>
              <a:t>连续信源的信息率失真函数</a:t>
            </a:r>
          </a:p>
          <a:p>
            <a:r>
              <a:rPr lang="en-US" altLang="zh-CN" dirty="0" smtClean="0">
                <a:solidFill>
                  <a:schemeClr val="bg1">
                    <a:lumMod val="65000"/>
                  </a:schemeClr>
                </a:solidFill>
              </a:rPr>
              <a:t>4.4 </a:t>
            </a:r>
            <a:r>
              <a:rPr lang="zh-CN" altLang="en-US" dirty="0" smtClean="0">
                <a:solidFill>
                  <a:schemeClr val="bg1">
                    <a:lumMod val="65000"/>
                  </a:schemeClr>
                </a:solidFill>
              </a:rPr>
              <a:t>保真度准则下的信源编码定理</a:t>
            </a:r>
            <a:endParaRPr lang="zh-CN" altLang="en-US" dirty="0">
              <a:solidFill>
                <a:schemeClr val="bg1">
                  <a:lumMod val="65000"/>
                </a:schemeClr>
              </a:solidFill>
            </a:endParaRPr>
          </a:p>
        </p:txBody>
      </p:sp>
      <p:sp>
        <p:nvSpPr>
          <p:cNvPr id="6" name="灯片编号占位符 5"/>
          <p:cNvSpPr>
            <a:spLocks noGrp="1"/>
          </p:cNvSpPr>
          <p:nvPr>
            <p:ph type="sldNum" sz="quarter" idx="12"/>
          </p:nvPr>
        </p:nvSpPr>
        <p:spPr/>
        <p:txBody>
          <a:bodyPr/>
          <a:lstStyle/>
          <a:p>
            <a:fld id="{AA824A58-A806-4F89-AA81-EADE3F40A00E}" type="slidenum">
              <a:rPr lang="en-US" altLang="zh-CN" smtClean="0"/>
              <a:pPr/>
              <a:t>2</a:t>
            </a:fld>
            <a:endParaRPr lang="en-US" altLang="zh-CN"/>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8" name="Rectangle 38"/>
          <p:cNvSpPr>
            <a:spLocks noGrp="1" noChangeArrowheads="1"/>
          </p:cNvSpPr>
          <p:nvPr>
            <p:ph type="title"/>
          </p:nvPr>
        </p:nvSpPr>
        <p:spPr/>
        <p:txBody>
          <a:bodyPr/>
          <a:lstStyle/>
          <a:p>
            <a:r>
              <a:rPr lang="zh-CN" altLang="en-US" dirty="0" smtClean="0"/>
              <a:t>失真函数举例</a:t>
            </a:r>
            <a:endParaRPr lang="en-US" altLang="zh-CN" dirty="0"/>
          </a:p>
        </p:txBody>
      </p:sp>
      <p:sp>
        <p:nvSpPr>
          <p:cNvPr id="16" name="灯片编号占位符 5"/>
          <p:cNvSpPr>
            <a:spLocks noGrp="1"/>
          </p:cNvSpPr>
          <p:nvPr>
            <p:ph type="sldNum" sz="quarter" idx="12"/>
          </p:nvPr>
        </p:nvSpPr>
        <p:spPr/>
        <p:txBody>
          <a:bodyPr/>
          <a:lstStyle/>
          <a:p>
            <a:fld id="{A82C5569-8932-4B10-BC04-BCD9BFB6F28B}" type="slidenum">
              <a:rPr lang="en-US" altLang="zh-CN" smtClean="0"/>
              <a:pPr/>
              <a:t>20</a:t>
            </a:fld>
            <a:endParaRPr lang="en-US" altLang="zh-CN"/>
          </a:p>
        </p:txBody>
      </p:sp>
      <p:sp>
        <p:nvSpPr>
          <p:cNvPr id="10245" name="Rectangle 5"/>
          <p:cNvSpPr>
            <a:spLocks noChangeArrowheads="1"/>
          </p:cNvSpPr>
          <p:nvPr/>
        </p:nvSpPr>
        <p:spPr bwMode="auto">
          <a:xfrm>
            <a:off x="4400550" y="3352800"/>
            <a:ext cx="9144000" cy="0"/>
          </a:xfrm>
          <a:prstGeom prst="rect">
            <a:avLst/>
          </a:prstGeom>
          <a:noFill/>
          <a:ln w="9525">
            <a:noFill/>
            <a:miter lim="800000"/>
            <a:headEnd/>
            <a:tailEnd/>
          </a:ln>
          <a:effectLst/>
        </p:spPr>
        <p:txBody>
          <a:bodyPr>
            <a:spAutoFit/>
          </a:bodyPr>
          <a:lstStyle/>
          <a:p>
            <a:endParaRPr lang="zh-CN" altLang="en-US"/>
          </a:p>
        </p:txBody>
      </p:sp>
      <p:sp>
        <p:nvSpPr>
          <p:cNvPr id="10247" name="Rectangle 7"/>
          <p:cNvSpPr>
            <a:spLocks noChangeArrowheads="1"/>
          </p:cNvSpPr>
          <p:nvPr/>
        </p:nvSpPr>
        <p:spPr bwMode="auto">
          <a:xfrm>
            <a:off x="4286250" y="3333750"/>
            <a:ext cx="9144000" cy="0"/>
          </a:xfrm>
          <a:prstGeom prst="rect">
            <a:avLst/>
          </a:prstGeom>
          <a:noFill/>
          <a:ln w="9525">
            <a:noFill/>
            <a:miter lim="800000"/>
            <a:headEnd/>
            <a:tailEnd/>
          </a:ln>
          <a:effectLst/>
        </p:spPr>
        <p:txBody>
          <a:bodyPr>
            <a:spAutoFit/>
          </a:bodyPr>
          <a:lstStyle/>
          <a:p>
            <a:endParaRPr lang="zh-CN" altLang="en-US"/>
          </a:p>
        </p:txBody>
      </p:sp>
      <p:sp>
        <p:nvSpPr>
          <p:cNvPr id="10252" name="Rectangle 12"/>
          <p:cNvSpPr>
            <a:spLocks noChangeArrowheads="1"/>
          </p:cNvSpPr>
          <p:nvPr/>
        </p:nvSpPr>
        <p:spPr bwMode="auto">
          <a:xfrm>
            <a:off x="4400550" y="3319463"/>
            <a:ext cx="9144000" cy="0"/>
          </a:xfrm>
          <a:prstGeom prst="rect">
            <a:avLst/>
          </a:prstGeom>
          <a:noFill/>
          <a:ln w="9525">
            <a:noFill/>
            <a:miter lim="800000"/>
            <a:headEnd/>
            <a:tailEnd/>
          </a:ln>
          <a:effectLst/>
        </p:spPr>
        <p:txBody>
          <a:bodyPr>
            <a:spAutoFit/>
          </a:bodyPr>
          <a:lstStyle/>
          <a:p>
            <a:endParaRPr lang="zh-CN" altLang="en-US"/>
          </a:p>
        </p:txBody>
      </p:sp>
      <p:sp>
        <p:nvSpPr>
          <p:cNvPr id="10254" name="Rectangle 14"/>
          <p:cNvSpPr>
            <a:spLocks noChangeArrowheads="1"/>
          </p:cNvSpPr>
          <p:nvPr/>
        </p:nvSpPr>
        <p:spPr bwMode="auto">
          <a:xfrm>
            <a:off x="4357688" y="3333750"/>
            <a:ext cx="9144000" cy="0"/>
          </a:xfrm>
          <a:prstGeom prst="rect">
            <a:avLst/>
          </a:prstGeom>
          <a:noFill/>
          <a:ln w="9525">
            <a:noFill/>
            <a:miter lim="800000"/>
            <a:headEnd/>
            <a:tailEnd/>
          </a:ln>
          <a:effectLst/>
        </p:spPr>
        <p:txBody>
          <a:bodyPr>
            <a:spAutoFit/>
          </a:bodyPr>
          <a:lstStyle/>
          <a:p>
            <a:endParaRPr lang="zh-CN" altLang="en-US"/>
          </a:p>
        </p:txBody>
      </p:sp>
      <p:sp>
        <p:nvSpPr>
          <p:cNvPr id="10260" name="Rectangle 20"/>
          <p:cNvSpPr>
            <a:spLocks noChangeArrowheads="1"/>
          </p:cNvSpPr>
          <p:nvPr/>
        </p:nvSpPr>
        <p:spPr bwMode="auto">
          <a:xfrm>
            <a:off x="4043363" y="3319463"/>
            <a:ext cx="9144000" cy="0"/>
          </a:xfrm>
          <a:prstGeom prst="rect">
            <a:avLst/>
          </a:prstGeom>
          <a:noFill/>
          <a:ln w="9525">
            <a:noFill/>
            <a:miter lim="800000"/>
            <a:headEnd/>
            <a:tailEnd/>
          </a:ln>
          <a:effectLst/>
        </p:spPr>
        <p:txBody>
          <a:bodyPr>
            <a:spAutoFit/>
          </a:bodyPr>
          <a:lstStyle/>
          <a:p>
            <a:endParaRPr lang="zh-CN" altLang="en-US"/>
          </a:p>
        </p:txBody>
      </p:sp>
      <p:sp>
        <p:nvSpPr>
          <p:cNvPr id="10266" name="Rectangle 26"/>
          <p:cNvSpPr>
            <a:spLocks noChangeArrowheads="1"/>
          </p:cNvSpPr>
          <p:nvPr/>
        </p:nvSpPr>
        <p:spPr bwMode="auto">
          <a:xfrm>
            <a:off x="4481513" y="3333750"/>
            <a:ext cx="9144000" cy="0"/>
          </a:xfrm>
          <a:prstGeom prst="rect">
            <a:avLst/>
          </a:prstGeom>
          <a:noFill/>
          <a:ln w="9525">
            <a:noFill/>
            <a:miter lim="800000"/>
            <a:headEnd/>
            <a:tailEnd/>
          </a:ln>
          <a:effectLst/>
        </p:spPr>
        <p:txBody>
          <a:bodyPr>
            <a:spAutoFit/>
          </a:bodyPr>
          <a:lstStyle/>
          <a:p>
            <a:endParaRPr lang="zh-CN" altLang="en-US"/>
          </a:p>
        </p:txBody>
      </p:sp>
      <p:sp>
        <p:nvSpPr>
          <p:cNvPr id="10272" name="Rectangle 32"/>
          <p:cNvSpPr>
            <a:spLocks noChangeArrowheads="1"/>
          </p:cNvSpPr>
          <p:nvPr/>
        </p:nvSpPr>
        <p:spPr bwMode="auto">
          <a:xfrm>
            <a:off x="3271838" y="3081338"/>
            <a:ext cx="9144000" cy="0"/>
          </a:xfrm>
          <a:prstGeom prst="rect">
            <a:avLst/>
          </a:prstGeom>
          <a:noFill/>
          <a:ln w="9525">
            <a:noFill/>
            <a:miter lim="800000"/>
            <a:headEnd/>
            <a:tailEnd/>
          </a:ln>
          <a:effectLst/>
        </p:spPr>
        <p:txBody>
          <a:bodyPr>
            <a:spAutoFit/>
          </a:bodyPr>
          <a:lstStyle/>
          <a:p>
            <a:endParaRPr lang="zh-CN" altLang="en-US"/>
          </a:p>
        </p:txBody>
      </p:sp>
      <p:sp>
        <p:nvSpPr>
          <p:cNvPr id="10274" name="Rectangle 34"/>
          <p:cNvSpPr>
            <a:spLocks noChangeArrowheads="1"/>
          </p:cNvSpPr>
          <p:nvPr/>
        </p:nvSpPr>
        <p:spPr bwMode="auto">
          <a:xfrm>
            <a:off x="3281363" y="3081338"/>
            <a:ext cx="9144000" cy="0"/>
          </a:xfrm>
          <a:prstGeom prst="rect">
            <a:avLst/>
          </a:prstGeom>
          <a:noFill/>
          <a:ln w="9525">
            <a:noFill/>
            <a:miter lim="800000"/>
            <a:headEnd/>
            <a:tailEnd/>
          </a:ln>
          <a:effectLst/>
        </p:spPr>
        <p:txBody>
          <a:bodyPr>
            <a:spAutoFit/>
          </a:bodyPr>
          <a:lstStyle/>
          <a:p>
            <a:endParaRPr lang="zh-CN" altLang="en-US"/>
          </a:p>
        </p:txBody>
      </p:sp>
      <p:sp>
        <p:nvSpPr>
          <p:cNvPr id="10276" name="Rectangle 36"/>
          <p:cNvSpPr>
            <a:spLocks noChangeArrowheads="1"/>
          </p:cNvSpPr>
          <p:nvPr/>
        </p:nvSpPr>
        <p:spPr bwMode="auto">
          <a:xfrm>
            <a:off x="4433888" y="3319463"/>
            <a:ext cx="9144000" cy="0"/>
          </a:xfrm>
          <a:prstGeom prst="rect">
            <a:avLst/>
          </a:prstGeom>
          <a:noFill/>
          <a:ln w="9525">
            <a:noFill/>
            <a:miter lim="800000"/>
            <a:headEnd/>
            <a:tailEnd/>
          </a:ln>
          <a:effectLst/>
        </p:spPr>
        <p:txBody>
          <a:bodyPr>
            <a:spAutoFit/>
          </a:bodyPr>
          <a:lstStyle/>
          <a:p>
            <a:endParaRPr lang="zh-CN" altLang="en-US"/>
          </a:p>
        </p:txBody>
      </p:sp>
      <p:sp>
        <p:nvSpPr>
          <p:cNvPr id="15" name="Rectangle 3"/>
          <p:cNvSpPr txBox="1">
            <a:spLocks noChangeArrowheads="1"/>
          </p:cNvSpPr>
          <p:nvPr/>
        </p:nvSpPr>
        <p:spPr>
          <a:xfrm>
            <a:off x="539552" y="1196752"/>
            <a:ext cx="8064896" cy="50405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spcBef>
                <a:spcPts val="600"/>
              </a:spcBef>
              <a:spcAft>
                <a:spcPts val="600"/>
              </a:spcAft>
            </a:pPr>
            <a:r>
              <a:rPr lang="zh-CN" altLang="en-US" dirty="0" smtClean="0"/>
              <a:t>假定 离散适量信源</a:t>
            </a:r>
            <a:r>
              <a:rPr lang="en-US" altLang="zh-CN" dirty="0" smtClean="0"/>
              <a:t>N=3</a:t>
            </a:r>
            <a:r>
              <a:rPr lang="zh-CN" altLang="en-US" dirty="0" smtClean="0"/>
              <a:t>，输出矢量序列为                  ，其中                  的取值为         ，经信道传输后的输出为                  ，其中                的取值为         ，定义失真函数                                                               ，求矢量失真矩阵          。</a:t>
            </a:r>
            <a:endParaRPr lang="en-US" altLang="zh-CN" dirty="0" smtClean="0"/>
          </a:p>
          <a:p>
            <a:pPr>
              <a:lnSpc>
                <a:spcPct val="150000"/>
              </a:lnSpc>
              <a:spcBef>
                <a:spcPts val="600"/>
              </a:spcBef>
              <a:spcAft>
                <a:spcPts val="600"/>
              </a:spcAft>
            </a:pPr>
            <a:r>
              <a:rPr lang="zh-CN" altLang="en-US" dirty="0" smtClean="0"/>
              <a:t>解：由失真函数的定义得：</a:t>
            </a:r>
            <a:endParaRPr lang="en-US" altLang="zh-CN" dirty="0"/>
          </a:p>
        </p:txBody>
      </p:sp>
      <p:graphicFrame>
        <p:nvGraphicFramePr>
          <p:cNvPr id="87059" name="Object 19"/>
          <p:cNvGraphicFramePr>
            <a:graphicFrameLocks noGrp="1" noChangeAspect="1"/>
          </p:cNvGraphicFramePr>
          <p:nvPr/>
        </p:nvGraphicFramePr>
        <p:xfrm>
          <a:off x="1331640" y="4725144"/>
          <a:ext cx="7179398" cy="1800200"/>
        </p:xfrm>
        <a:graphic>
          <a:graphicData uri="http://schemas.openxmlformats.org/presentationml/2006/ole">
            <mc:AlternateContent xmlns:mc="http://schemas.openxmlformats.org/markup-compatibility/2006">
              <mc:Choice xmlns:v="urn:schemas-microsoft-com:vml" Requires="v">
                <p:oleObj spid="_x0000_s1192307" name="Equation" r:id="rId4" imgW="4000320" imgH="1002960" progId="Equation.DSMT4">
                  <p:embed/>
                </p:oleObj>
              </mc:Choice>
              <mc:Fallback>
                <p:oleObj name="Equation" r:id="rId4" imgW="4000320" imgH="100296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4725144"/>
                        <a:ext cx="7179398"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0" name="Object 20"/>
          <p:cNvGraphicFramePr>
            <a:graphicFrameLocks noGrp="1" noChangeAspect="1"/>
          </p:cNvGraphicFramePr>
          <p:nvPr/>
        </p:nvGraphicFramePr>
        <p:xfrm>
          <a:off x="1259632" y="2492896"/>
          <a:ext cx="1368152" cy="375484"/>
        </p:xfrm>
        <a:graphic>
          <a:graphicData uri="http://schemas.openxmlformats.org/presentationml/2006/ole">
            <mc:AlternateContent xmlns:mc="http://schemas.openxmlformats.org/markup-compatibility/2006">
              <mc:Choice xmlns:v="urn:schemas-microsoft-com:vml" Requires="v">
                <p:oleObj spid="_x0000_s1192308" name="Equation" r:id="rId6" imgW="749160" imgH="228600" progId="Equation.DSMT4">
                  <p:embed/>
                </p:oleObj>
              </mc:Choice>
              <mc:Fallback>
                <p:oleObj name="Equation" r:id="rId6" imgW="749160" imgH="22860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2492896"/>
                        <a:ext cx="1368152" cy="37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1" name="Object 21"/>
          <p:cNvGraphicFramePr>
            <a:graphicFrameLocks noGrp="1" noChangeAspect="1"/>
          </p:cNvGraphicFramePr>
          <p:nvPr/>
        </p:nvGraphicFramePr>
        <p:xfrm>
          <a:off x="6300191" y="2348881"/>
          <a:ext cx="737373" cy="509048"/>
        </p:xfrm>
        <a:graphic>
          <a:graphicData uri="http://schemas.openxmlformats.org/presentationml/2006/ole">
            <mc:AlternateContent xmlns:mc="http://schemas.openxmlformats.org/markup-compatibility/2006">
              <mc:Choice xmlns:v="urn:schemas-microsoft-com:vml" Requires="v">
                <p:oleObj spid="_x0000_s1192309" name="Equation" r:id="rId8" imgW="368280" imgH="253800" progId="Equation.DSMT4">
                  <p:embed/>
                </p:oleObj>
              </mc:Choice>
              <mc:Fallback>
                <p:oleObj name="Equation" r:id="rId8" imgW="368280" imgH="253800" progId="Equation.DSMT4">
                  <p:embed/>
                  <p:pic>
                    <p:nvPicPr>
                      <p:cNvPr id="0" name="Picture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0191" y="2348881"/>
                        <a:ext cx="737373" cy="509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2" name="Object 22"/>
          <p:cNvGraphicFramePr>
            <a:graphicFrameLocks noGrp="1" noChangeAspect="1"/>
          </p:cNvGraphicFramePr>
          <p:nvPr/>
        </p:nvGraphicFramePr>
        <p:xfrm>
          <a:off x="1547664" y="1916832"/>
          <a:ext cx="1401796" cy="360040"/>
        </p:xfrm>
        <a:graphic>
          <a:graphicData uri="http://schemas.openxmlformats.org/presentationml/2006/ole">
            <mc:AlternateContent xmlns:mc="http://schemas.openxmlformats.org/markup-compatibility/2006">
              <mc:Choice xmlns:v="urn:schemas-microsoft-com:vml" Requires="v">
                <p:oleObj spid="_x0000_s1192310" name="Equation" r:id="rId10" imgW="888840" imgH="228600" progId="Equation.DSMT4">
                  <p:embed/>
                </p:oleObj>
              </mc:Choice>
              <mc:Fallback>
                <p:oleObj name="Equation" r:id="rId10" imgW="888840" imgH="228600" progId="Equation.DSMT4">
                  <p:embed/>
                  <p:pic>
                    <p:nvPicPr>
                      <p:cNvPr id="0" name="Picture 5"/>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664" y="1916832"/>
                        <a:ext cx="140179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3" name="Object 23"/>
          <p:cNvGraphicFramePr>
            <a:graphicFrameLocks noGrp="1" noChangeAspect="1"/>
          </p:cNvGraphicFramePr>
          <p:nvPr/>
        </p:nvGraphicFramePr>
        <p:xfrm>
          <a:off x="6516216" y="1421055"/>
          <a:ext cx="1440160" cy="351761"/>
        </p:xfrm>
        <a:graphic>
          <a:graphicData uri="http://schemas.openxmlformats.org/presentationml/2006/ole">
            <mc:AlternateContent xmlns:mc="http://schemas.openxmlformats.org/markup-compatibility/2006">
              <mc:Choice xmlns:v="urn:schemas-microsoft-com:vml" Requires="v">
                <p:oleObj spid="_x0000_s1192311" name="Equation" r:id="rId12" imgW="901440" imgH="228600" progId="Equation.DSMT4">
                  <p:embed/>
                </p:oleObj>
              </mc:Choice>
              <mc:Fallback>
                <p:oleObj name="Equation" r:id="rId12" imgW="901440" imgH="228600" progId="Equation.DSMT4">
                  <p:embed/>
                  <p:pic>
                    <p:nvPicPr>
                      <p:cNvPr id="0" name="Picture 6"/>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16216" y="1421055"/>
                        <a:ext cx="1440160" cy="3517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4" name="Object 24"/>
          <p:cNvGraphicFramePr>
            <a:graphicFrameLocks noGrp="1" noChangeAspect="1"/>
          </p:cNvGraphicFramePr>
          <p:nvPr/>
        </p:nvGraphicFramePr>
        <p:xfrm>
          <a:off x="4355976" y="1867121"/>
          <a:ext cx="648072" cy="447399"/>
        </p:xfrm>
        <a:graphic>
          <a:graphicData uri="http://schemas.openxmlformats.org/presentationml/2006/ole">
            <mc:AlternateContent xmlns:mc="http://schemas.openxmlformats.org/markup-compatibility/2006">
              <mc:Choice xmlns:v="urn:schemas-microsoft-com:vml" Requires="v">
                <p:oleObj spid="_x0000_s1192312" name="Equation" r:id="rId14" imgW="368280" imgH="253800" progId="Equation.DSMT4">
                  <p:embed/>
                </p:oleObj>
              </mc:Choice>
              <mc:Fallback>
                <p:oleObj name="Equation" r:id="rId14" imgW="368280" imgH="253800" progId="Equation.DSMT4">
                  <p:embed/>
                  <p:pic>
                    <p:nvPicPr>
                      <p:cNvPr id="0" name="Picture 7"/>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5976" y="1867121"/>
                        <a:ext cx="648072" cy="447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5" name="Object 25"/>
          <p:cNvGraphicFramePr>
            <a:graphicFrameLocks noGrp="1" noChangeAspect="1"/>
          </p:cNvGraphicFramePr>
          <p:nvPr/>
        </p:nvGraphicFramePr>
        <p:xfrm>
          <a:off x="2123728" y="3501008"/>
          <a:ext cx="648072" cy="447400"/>
        </p:xfrm>
        <a:graphic>
          <a:graphicData uri="http://schemas.openxmlformats.org/presentationml/2006/ole">
            <mc:AlternateContent xmlns:mc="http://schemas.openxmlformats.org/markup-compatibility/2006">
              <mc:Choice xmlns:v="urn:schemas-microsoft-com:vml" Requires="v">
                <p:oleObj spid="_x0000_s1192313" name="Equation" r:id="rId16" imgW="368280" imgH="253800" progId="Equation.DSMT4">
                  <p:embed/>
                </p:oleObj>
              </mc:Choice>
              <mc:Fallback>
                <p:oleObj name="Equation" r:id="rId16" imgW="368280" imgH="253800" progId="Equation.DSMT4">
                  <p:embed/>
                  <p:pic>
                    <p:nvPicPr>
                      <p:cNvPr id="0" name="Picture 8"/>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23728" y="3501008"/>
                        <a:ext cx="648072" cy="44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6" name="Object 26"/>
          <p:cNvGraphicFramePr>
            <a:graphicFrameLocks noGrp="1" noChangeAspect="1"/>
          </p:cNvGraphicFramePr>
          <p:nvPr/>
        </p:nvGraphicFramePr>
        <p:xfrm>
          <a:off x="1835696" y="2996951"/>
          <a:ext cx="5328084" cy="504057"/>
        </p:xfrm>
        <a:graphic>
          <a:graphicData uri="http://schemas.openxmlformats.org/presentationml/2006/ole">
            <mc:AlternateContent xmlns:mc="http://schemas.openxmlformats.org/markup-compatibility/2006">
              <mc:Choice xmlns:v="urn:schemas-microsoft-com:vml" Requires="v">
                <p:oleObj spid="_x0000_s1192314" name="Equation" r:id="rId18" imgW="2666880" imgH="253800" progId="Equation.DSMT4">
                  <p:embed/>
                </p:oleObj>
              </mc:Choice>
              <mc:Fallback>
                <p:oleObj name="Equation" r:id="rId18" imgW="2666880" imgH="253800" progId="Equation.DSMT4">
                  <p:embed/>
                  <p:pic>
                    <p:nvPicPr>
                      <p:cNvPr id="0" name="Picture 9"/>
                      <p:cNvPicPr>
                        <a:picLocks noGrp="1"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35696" y="2996951"/>
                        <a:ext cx="5328084" cy="5040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7" name="Object 27"/>
          <p:cNvGraphicFramePr>
            <a:graphicFrameLocks noGrp="1" noChangeAspect="1"/>
          </p:cNvGraphicFramePr>
          <p:nvPr/>
        </p:nvGraphicFramePr>
        <p:xfrm>
          <a:off x="3692688" y="2492896"/>
          <a:ext cx="1311360" cy="360040"/>
        </p:xfrm>
        <a:graphic>
          <a:graphicData uri="http://schemas.openxmlformats.org/presentationml/2006/ole">
            <mc:AlternateContent xmlns:mc="http://schemas.openxmlformats.org/markup-compatibility/2006">
              <mc:Choice xmlns:v="urn:schemas-microsoft-com:vml" Requires="v">
                <p:oleObj spid="_x0000_s1192315" name="Equation" r:id="rId20" imgW="838080" imgH="228600" progId="Equation.DSMT4">
                  <p:embed/>
                </p:oleObj>
              </mc:Choice>
              <mc:Fallback>
                <p:oleObj name="Equation" r:id="rId20" imgW="838080" imgH="228600" progId="Equation.DSMT4">
                  <p:embed/>
                  <p:pic>
                    <p:nvPicPr>
                      <p:cNvPr id="0" name="Picture 10"/>
                      <p:cNvPicPr>
                        <a:picLocks noGrp="1"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92688" y="2492896"/>
                        <a:ext cx="131136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7" name="直接连接符 26"/>
          <p:cNvCxnSpPr/>
          <p:nvPr/>
        </p:nvCxnSpPr>
        <p:spPr>
          <a:xfrm>
            <a:off x="827584" y="4077072"/>
            <a:ext cx="7416824"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7059"/>
                                        </p:tgtEl>
                                        <p:attrNameLst>
                                          <p:attrName>style.visibility</p:attrName>
                                        </p:attrNameLst>
                                      </p:cBhvr>
                                      <p:to>
                                        <p:strVal val="visible"/>
                                      </p:to>
                                    </p:set>
                                    <p:animEffect transition="in" filter="blinds(horizontal)">
                                      <p:cBhvr>
                                        <p:cTn id="10" dur="500"/>
                                        <p:tgtEl>
                                          <p:spTgt spid="87059"/>
                                        </p:tgtEl>
                                      </p:cBhvr>
                                    </p:animEffect>
                                  </p:childTnLst>
                                </p:cTn>
                              </p:par>
                              <p:par>
                                <p:cTn id="11" presetID="3" presetClass="entr" presetSubtype="1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Grp="1" noChangeArrowheads="1"/>
          </p:cNvSpPr>
          <p:nvPr>
            <p:ph type="title"/>
          </p:nvPr>
        </p:nvSpPr>
        <p:spPr/>
        <p:txBody>
          <a:bodyPr/>
          <a:lstStyle/>
          <a:p>
            <a:r>
              <a:rPr lang="zh-CN" altLang="en-US" smtClean="0"/>
              <a:t>失真函数例</a:t>
            </a:r>
            <a:r>
              <a:rPr lang="en-US" altLang="zh-CN" smtClean="0"/>
              <a:t>2-</a:t>
            </a:r>
            <a:r>
              <a:rPr lang="zh-CN" altLang="en-US" smtClean="0"/>
              <a:t>续</a:t>
            </a:r>
            <a:endParaRPr lang="zh-CN" altLang="en-US" dirty="0"/>
          </a:p>
        </p:txBody>
      </p:sp>
      <p:graphicFrame>
        <p:nvGraphicFramePr>
          <p:cNvPr id="14340" name="Object 4"/>
          <p:cNvGraphicFramePr>
            <a:graphicFrameLocks noGrp="1" noChangeAspect="1"/>
          </p:cNvGraphicFramePr>
          <p:nvPr>
            <p:ph idx="1"/>
            <p:extLst>
              <p:ext uri="{D42A27DB-BD31-4B8C-83A1-F6EECF244321}">
                <p14:modId xmlns:p14="http://schemas.microsoft.com/office/powerpoint/2010/main" val="2204676071"/>
              </p:ext>
            </p:extLst>
          </p:nvPr>
        </p:nvGraphicFramePr>
        <p:xfrm>
          <a:off x="1619672" y="1916832"/>
          <a:ext cx="4680520" cy="3701588"/>
        </p:xfrm>
        <a:graphic>
          <a:graphicData uri="http://schemas.openxmlformats.org/presentationml/2006/ole">
            <mc:AlternateContent xmlns:mc="http://schemas.openxmlformats.org/markup-compatibility/2006">
              <mc:Choice xmlns:v="urn:schemas-microsoft-com:vml" Requires="v">
                <p:oleObj spid="_x0000_s1193003" name="Equation" r:id="rId4" imgW="1942920" imgH="1536480" progId="Equation.DSMT4">
                  <p:embed/>
                </p:oleObj>
              </mc:Choice>
              <mc:Fallback>
                <p:oleObj name="Equation" r:id="rId4" imgW="1942920" imgH="153648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916832"/>
                        <a:ext cx="4680520" cy="370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6"/>
          <p:cNvSpPr>
            <a:spLocks noGrp="1"/>
          </p:cNvSpPr>
          <p:nvPr>
            <p:ph type="sldNum" sz="quarter" idx="12"/>
          </p:nvPr>
        </p:nvSpPr>
        <p:spPr/>
        <p:txBody>
          <a:bodyPr/>
          <a:lstStyle/>
          <a:p>
            <a:fld id="{CA62A62F-6BB3-4360-A065-985873F15BD9}" type="slidenum">
              <a:rPr lang="en-US" altLang="zh-CN" smtClean="0"/>
              <a:pPr/>
              <a:t>21</a:t>
            </a:fld>
            <a:endParaRPr lang="en-US" altLang="zh-CN"/>
          </a:p>
        </p:txBody>
      </p:sp>
      <p:sp>
        <p:nvSpPr>
          <p:cNvPr id="14341" name="Rectangle 5"/>
          <p:cNvSpPr>
            <a:spLocks noChangeArrowheads="1"/>
          </p:cNvSpPr>
          <p:nvPr/>
        </p:nvSpPr>
        <p:spPr bwMode="auto">
          <a:xfrm>
            <a:off x="3538538" y="2038350"/>
            <a:ext cx="9144000" cy="0"/>
          </a:xfrm>
          <a:prstGeom prst="rect">
            <a:avLst/>
          </a:prstGeom>
          <a:noFill/>
          <a:ln w="9525">
            <a:noFill/>
            <a:miter lim="800000"/>
            <a:headEnd/>
            <a:tailEnd/>
          </a:ln>
          <a:effectLst/>
        </p:spPr>
        <p:txBody>
          <a:bodyPr>
            <a:spAutoFit/>
          </a:bodyPr>
          <a:lstStyle/>
          <a:p>
            <a:endParaRPr lang="zh-CN" altLang="en-US"/>
          </a:p>
        </p:txBody>
      </p:sp>
      <p:sp>
        <p:nvSpPr>
          <p:cNvPr id="9" name="Rectangle 3"/>
          <p:cNvSpPr txBox="1">
            <a:spLocks noChangeArrowheads="1"/>
          </p:cNvSpPr>
          <p:nvPr/>
        </p:nvSpPr>
        <p:spPr>
          <a:xfrm>
            <a:off x="539552" y="1196752"/>
            <a:ext cx="8064896" cy="50405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zh-CN" altLang="en-US" dirty="0" smtClean="0"/>
              <a:t>类似可以得到其它元素数值，矢量失真矩阵为</a:t>
            </a:r>
            <a:endParaRPr lang="zh-CN" altLang="en-US" dirty="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9552" y="2420889"/>
            <a:ext cx="8136904" cy="271458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28600" lvl="0" indent="-228600" algn="just">
              <a:lnSpc>
                <a:spcPct val="130000"/>
              </a:lnSpc>
              <a:spcBef>
                <a:spcPct val="20000"/>
              </a:spcBef>
              <a:buClr>
                <a:schemeClr val="hlink"/>
              </a:buClr>
              <a:buSzPct val="120000"/>
              <a:buFont typeface="Arial" pitchFamily="34" charset="0"/>
              <a:buChar char="•"/>
              <a:defRPr/>
            </a:pPr>
            <a:r>
              <a:rPr lang="zh-CN" altLang="en-US" sz="2400" b="1" dirty="0" smtClean="0">
                <a:solidFill>
                  <a:srgbClr val="000000"/>
                </a:solidFill>
                <a:latin typeface="+mj-ea"/>
                <a:ea typeface="+mj-ea"/>
              </a:rPr>
              <a:t>限失真时的失真值，只能用它的数学期望或统计平均值。将失真函数的数学期望称为</a:t>
            </a:r>
            <a:r>
              <a:rPr lang="zh-CN" altLang="en-US" sz="2400" b="1" dirty="0" smtClean="0">
                <a:solidFill>
                  <a:srgbClr val="FF0000"/>
                </a:solidFill>
                <a:latin typeface="+mj-ea"/>
                <a:ea typeface="+mj-ea"/>
              </a:rPr>
              <a:t>平均失真度</a:t>
            </a:r>
            <a:r>
              <a:rPr lang="zh-CN" altLang="en-US" sz="2400" b="1" dirty="0" smtClean="0">
                <a:solidFill>
                  <a:srgbClr val="000000"/>
                </a:solidFill>
                <a:latin typeface="+mj-ea"/>
                <a:ea typeface="+mj-ea"/>
              </a:rPr>
              <a:t>，记为</a:t>
            </a:r>
            <a:endParaRPr lang="en-US" altLang="zh-CN" sz="2400" b="1" dirty="0" smtClean="0">
              <a:solidFill>
                <a:srgbClr val="000000"/>
              </a:solidFill>
              <a:latin typeface="+mj-ea"/>
              <a:ea typeface="+mj-ea"/>
            </a:endParaRPr>
          </a:p>
          <a:p>
            <a:pPr marL="228600" lvl="0" indent="-228600" algn="just">
              <a:lnSpc>
                <a:spcPct val="130000"/>
              </a:lnSpc>
              <a:spcBef>
                <a:spcPct val="20000"/>
              </a:spcBef>
              <a:buClr>
                <a:schemeClr val="hlink"/>
              </a:buClr>
              <a:buSzPct val="120000"/>
              <a:buFont typeface="Arial" pitchFamily="34" charset="0"/>
              <a:buChar char="•"/>
              <a:defRPr/>
            </a:pPr>
            <a:endParaRPr lang="en-US" altLang="zh-CN" sz="2400" b="1" dirty="0" smtClean="0">
              <a:solidFill>
                <a:srgbClr val="000000"/>
              </a:solidFill>
              <a:latin typeface="+mj-ea"/>
              <a:ea typeface="+mj-ea"/>
            </a:endParaRPr>
          </a:p>
          <a:p>
            <a:pPr marL="228600" lvl="0" indent="-228600" algn="just">
              <a:lnSpc>
                <a:spcPct val="130000"/>
              </a:lnSpc>
              <a:spcBef>
                <a:spcPct val="20000"/>
              </a:spcBef>
              <a:buClr>
                <a:schemeClr val="hlink"/>
              </a:buClr>
              <a:buSzPct val="120000"/>
              <a:buFont typeface="Arial" pitchFamily="34" charset="0"/>
              <a:buChar char="•"/>
              <a:defRPr/>
            </a:pPr>
            <a:endParaRPr lang="en-US" altLang="zh-CN" sz="2400" b="1" dirty="0" smtClean="0">
              <a:solidFill>
                <a:srgbClr val="000000"/>
              </a:solidFill>
              <a:latin typeface="+mj-ea"/>
              <a:ea typeface="+mj-ea"/>
            </a:endParaRPr>
          </a:p>
          <a:p>
            <a:pPr marL="228600" lvl="0" indent="-228600" algn="just">
              <a:lnSpc>
                <a:spcPct val="130000"/>
              </a:lnSpc>
              <a:spcBef>
                <a:spcPct val="20000"/>
              </a:spcBef>
              <a:buClr>
                <a:schemeClr val="hlink"/>
              </a:buClr>
              <a:buSzPct val="120000"/>
              <a:buFont typeface="Arial" pitchFamily="34" charset="0"/>
              <a:buChar char="•"/>
              <a:defRPr/>
            </a:pPr>
            <a:endParaRPr lang="zh-CN" altLang="en-US" sz="2400" b="1" dirty="0" smtClean="0">
              <a:solidFill>
                <a:srgbClr val="000000"/>
              </a:solidFill>
              <a:latin typeface="+mj-ea"/>
              <a:ea typeface="+mj-ea"/>
            </a:endParaRPr>
          </a:p>
        </p:txBody>
      </p:sp>
      <p:sp>
        <p:nvSpPr>
          <p:cNvPr id="16414" name="Rectangle 30"/>
          <p:cNvSpPr>
            <a:spLocks noGrp="1" noChangeArrowheads="1"/>
          </p:cNvSpPr>
          <p:nvPr>
            <p:ph type="title"/>
          </p:nvPr>
        </p:nvSpPr>
        <p:spPr/>
        <p:txBody>
          <a:bodyPr/>
          <a:lstStyle/>
          <a:p>
            <a:r>
              <a:rPr lang="zh-CN" altLang="en-US" dirty="0" smtClean="0"/>
              <a:t>平均失真</a:t>
            </a:r>
            <a:endParaRPr lang="zh-CN" altLang="en-US" dirty="0"/>
          </a:p>
        </p:txBody>
      </p:sp>
      <p:graphicFrame>
        <p:nvGraphicFramePr>
          <p:cNvPr id="16413" name="Object 29"/>
          <p:cNvGraphicFramePr>
            <a:graphicFrameLocks noGrp="1" noChangeAspect="1"/>
          </p:cNvGraphicFramePr>
          <p:nvPr>
            <p:ph idx="1"/>
            <p:extLst>
              <p:ext uri="{D42A27DB-BD31-4B8C-83A1-F6EECF244321}">
                <p14:modId xmlns:p14="http://schemas.microsoft.com/office/powerpoint/2010/main" val="3402508261"/>
              </p:ext>
            </p:extLst>
          </p:nvPr>
        </p:nvGraphicFramePr>
        <p:xfrm>
          <a:off x="812907" y="5229200"/>
          <a:ext cx="7260887" cy="1296144"/>
        </p:xfrm>
        <a:graphic>
          <a:graphicData uri="http://schemas.openxmlformats.org/presentationml/2006/ole">
            <mc:AlternateContent xmlns:mc="http://schemas.openxmlformats.org/markup-compatibility/2006">
              <mc:Choice xmlns:v="urn:schemas-microsoft-com:vml" Requires="v">
                <p:oleObj spid="_x0000_s1194193" name="Equation" r:id="rId4" imgW="3555720" imgH="634680" progId="Equation.DSMT4">
                  <p:embed/>
                </p:oleObj>
              </mc:Choice>
              <mc:Fallback>
                <p:oleObj name="Equation" r:id="rId4" imgW="3555720" imgH="63468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907" y="5229200"/>
                        <a:ext cx="7260887" cy="1296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1843DFAE-2CC1-446B-B135-7B772AD4C30C}" type="slidenum">
              <a:rPr lang="en-US" altLang="zh-CN" smtClean="0"/>
              <a:pPr/>
              <a:t>22</a:t>
            </a:fld>
            <a:endParaRPr lang="en-US" altLang="zh-CN"/>
          </a:p>
        </p:txBody>
      </p:sp>
      <p:graphicFrame>
        <p:nvGraphicFramePr>
          <p:cNvPr id="90170" name="Object 58"/>
          <p:cNvGraphicFramePr>
            <a:graphicFrameLocks noGrp="1" noChangeAspect="1"/>
          </p:cNvGraphicFramePr>
          <p:nvPr>
            <p:ph sz="quarter" idx="4294967295"/>
            <p:extLst>
              <p:ext uri="{D42A27DB-BD31-4B8C-83A1-F6EECF244321}">
                <p14:modId xmlns:p14="http://schemas.microsoft.com/office/powerpoint/2010/main" val="2323821312"/>
              </p:ext>
            </p:extLst>
          </p:nvPr>
        </p:nvGraphicFramePr>
        <p:xfrm>
          <a:off x="2411413" y="357188"/>
          <a:ext cx="503237" cy="587375"/>
        </p:xfrm>
        <a:graphic>
          <a:graphicData uri="http://schemas.openxmlformats.org/presentationml/2006/ole">
            <mc:AlternateContent xmlns:mc="http://schemas.openxmlformats.org/markup-compatibility/2006">
              <mc:Choice xmlns:v="urn:schemas-microsoft-com:vml" Requires="v">
                <p:oleObj spid="_x0000_s1194194" name="Equation" r:id="rId6" imgW="152280" imgH="177480" progId="Equation.DSMT4">
                  <p:embed/>
                </p:oleObj>
              </mc:Choice>
              <mc:Fallback>
                <p:oleObj name="Equation" r:id="rId6" imgW="152280" imgH="177480" progId="Equation.DSMT4">
                  <p:embed/>
                  <p:pic>
                    <p:nvPicPr>
                      <p:cNvPr id="0" name="Picture 3"/>
                      <p:cNvPicPr>
                        <a:picLocks noGrp="1" noChangeAspect="1" noChangeArrowheads="1"/>
                      </p:cNvPicPr>
                      <p:nvPr/>
                    </p:nvPicPr>
                    <p:blipFill>
                      <a:blip r:embed="rId7"/>
                      <a:srcRect/>
                      <a:stretch>
                        <a:fillRect/>
                      </a:stretch>
                    </p:blipFill>
                    <p:spPr bwMode="auto">
                      <a:xfrm>
                        <a:off x="2411413" y="357188"/>
                        <a:ext cx="503237" cy="587375"/>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90173" name="Object 61"/>
          <p:cNvGraphicFramePr>
            <a:graphicFrameLocks noChangeAspect="1"/>
          </p:cNvGraphicFramePr>
          <p:nvPr/>
        </p:nvGraphicFramePr>
        <p:xfrm>
          <a:off x="1331640" y="3429000"/>
          <a:ext cx="2662238" cy="561975"/>
        </p:xfrm>
        <a:graphic>
          <a:graphicData uri="http://schemas.openxmlformats.org/presentationml/2006/ole">
            <mc:AlternateContent xmlns:mc="http://schemas.openxmlformats.org/markup-compatibility/2006">
              <mc:Choice xmlns:v="urn:schemas-microsoft-com:vml" Requires="v">
                <p:oleObj spid="_x0000_s1194195" r:id="rId8" imgW="1205454" imgH="253780" progId="Equation.DSMT4">
                  <p:embed/>
                </p:oleObj>
              </mc:Choice>
              <mc:Fallback>
                <p:oleObj r:id="rId8" imgW="1205454" imgH="25378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640" y="3429000"/>
                        <a:ext cx="2662238" cy="5619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74" name="Object 62"/>
          <p:cNvGraphicFramePr>
            <a:graphicFrameLocks noChangeAspect="1"/>
          </p:cNvGraphicFramePr>
          <p:nvPr/>
        </p:nvGraphicFramePr>
        <p:xfrm>
          <a:off x="4139952" y="3284984"/>
          <a:ext cx="3363913" cy="984250"/>
        </p:xfrm>
        <a:graphic>
          <a:graphicData uri="http://schemas.openxmlformats.org/presentationml/2006/ole">
            <mc:AlternateContent xmlns:mc="http://schemas.openxmlformats.org/markup-compatibility/2006">
              <mc:Choice xmlns:v="urn:schemas-microsoft-com:vml" Requires="v">
                <p:oleObj spid="_x0000_s1194196" r:id="rId10" imgW="1523339" imgH="444307" progId="Equation.DSMT4">
                  <p:embed/>
                </p:oleObj>
              </mc:Choice>
              <mc:Fallback>
                <p:oleObj r:id="rId10" imgW="1523339" imgH="444307"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9952" y="3284984"/>
                        <a:ext cx="3363913" cy="9842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75" name="Object 63"/>
          <p:cNvGraphicFramePr>
            <a:graphicFrameLocks noChangeAspect="1"/>
          </p:cNvGraphicFramePr>
          <p:nvPr/>
        </p:nvGraphicFramePr>
        <p:xfrm>
          <a:off x="3851920" y="4100934"/>
          <a:ext cx="4792663" cy="984250"/>
        </p:xfrm>
        <a:graphic>
          <a:graphicData uri="http://schemas.openxmlformats.org/presentationml/2006/ole">
            <mc:AlternateContent xmlns:mc="http://schemas.openxmlformats.org/markup-compatibility/2006">
              <mc:Choice xmlns:v="urn:schemas-microsoft-com:vml" Requires="v">
                <p:oleObj spid="_x0000_s1194197" r:id="rId12" imgW="2170758" imgH="444307" progId="Equation.DSMT4">
                  <p:embed/>
                </p:oleObj>
              </mc:Choice>
              <mc:Fallback>
                <p:oleObj r:id="rId12" imgW="2170758" imgH="444307"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1920" y="4100934"/>
                        <a:ext cx="4792663" cy="9842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3"/>
          <p:cNvSpPr txBox="1">
            <a:spLocks noChangeArrowheads="1"/>
          </p:cNvSpPr>
          <p:nvPr/>
        </p:nvSpPr>
        <p:spPr>
          <a:xfrm>
            <a:off x="691952" y="4581128"/>
            <a:ext cx="8064896" cy="23042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endParaRPr lang="en-US" altLang="zh-CN" dirty="0" smtClean="0"/>
          </a:p>
          <a:p>
            <a:pPr lvl="1">
              <a:lnSpc>
                <a:spcPct val="150000"/>
              </a:lnSpc>
            </a:pPr>
            <a:endParaRPr lang="en-US" altLang="zh-CN" dirty="0" smtClean="0"/>
          </a:p>
          <a:p>
            <a:pPr lvl="1"/>
            <a:endParaRPr lang="zh-CN" altLang="en-US" sz="1800" dirty="0"/>
          </a:p>
        </p:txBody>
      </p:sp>
      <p:sp>
        <p:nvSpPr>
          <p:cNvPr id="14" name="Rectangle 5"/>
          <p:cNvSpPr txBox="1">
            <a:spLocks noChangeArrowheads="1"/>
          </p:cNvSpPr>
          <p:nvPr/>
        </p:nvSpPr>
        <p:spPr bwMode="auto">
          <a:xfrm>
            <a:off x="539552" y="1196752"/>
            <a:ext cx="8064896" cy="93610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r>
              <a:rPr kumimoji="0" lang="zh-CN" altLang="en-US" sz="2400" b="1" i="0" u="none" strike="noStrike" kern="1200" cap="none" spc="0" normalizeH="0" baseline="0" noProof="0" dirty="0" smtClean="0">
                <a:ln>
                  <a:noFill/>
                </a:ln>
                <a:solidFill>
                  <a:srgbClr val="000000"/>
                </a:solidFill>
                <a:effectLst/>
                <a:uLnTx/>
                <a:uFillTx/>
                <a:latin typeface="+mj-ea"/>
                <a:ea typeface="+mj-ea"/>
                <a:cs typeface="+mn-cs"/>
              </a:rPr>
              <a:t>由于</a:t>
            </a:r>
            <a:r>
              <a:rPr kumimoji="0" lang="en-US" altLang="zh-CN" sz="2400" b="1" i="1" u="none" strike="noStrike" kern="1200" cap="none" spc="0" normalizeH="0" baseline="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a</a:t>
            </a:r>
            <a:r>
              <a:rPr kumimoji="0" lang="en-US" altLang="zh-CN" sz="2400" b="1" i="1" u="none" strike="noStrike" kern="1200" cap="none" spc="0" normalizeH="0" baseline="-3000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i</a:t>
            </a:r>
            <a:r>
              <a:rPr kumimoji="0" lang="zh-CN" altLang="en-US" sz="2400" b="1" i="0" u="none" strike="noStrike" kern="1200" cap="none" spc="0" normalizeH="0" baseline="0" noProof="0" dirty="0" smtClean="0">
                <a:ln>
                  <a:noFill/>
                </a:ln>
                <a:solidFill>
                  <a:srgbClr val="000000"/>
                </a:solidFill>
                <a:effectLst/>
                <a:uLnTx/>
                <a:uFillTx/>
                <a:latin typeface="+mj-ea"/>
                <a:ea typeface="+mj-ea"/>
                <a:cs typeface="+mn-cs"/>
              </a:rPr>
              <a:t>和</a:t>
            </a:r>
            <a:r>
              <a:rPr kumimoji="0" lang="en-US" altLang="zh-CN" sz="2400" b="1" i="1" u="none" strike="noStrike" kern="1200" cap="none" spc="0" normalizeH="0" baseline="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b</a:t>
            </a:r>
            <a:r>
              <a:rPr kumimoji="0" lang="en-US" altLang="zh-CN" sz="2400" b="1" i="1" u="none" strike="noStrike" kern="1200" cap="none" spc="0" normalizeH="0" baseline="-3000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j</a:t>
            </a:r>
            <a:r>
              <a:rPr kumimoji="0" lang="zh-CN" altLang="en-US" sz="2400" b="1" i="0" u="none" strike="noStrike" kern="1200" cap="none" spc="0" normalizeH="0" baseline="0" noProof="0" dirty="0" smtClean="0">
                <a:ln>
                  <a:noFill/>
                </a:ln>
                <a:solidFill>
                  <a:srgbClr val="000000"/>
                </a:solidFill>
                <a:effectLst/>
                <a:uLnTx/>
                <a:uFillTx/>
                <a:latin typeface="+mj-ea"/>
                <a:ea typeface="+mj-ea"/>
                <a:cs typeface="+mn-cs"/>
              </a:rPr>
              <a:t>都是随机变量，所以失真函数</a:t>
            </a:r>
            <a:r>
              <a:rPr kumimoji="0" lang="en-US" altLang="zh-CN" sz="2400" b="1" i="1"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d</a:t>
            </a:r>
            <a:r>
              <a:rPr kumimoji="0" lang="en-US" altLang="zh-CN" sz="2400" b="1"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a:t>
            </a:r>
            <a:r>
              <a:rPr kumimoji="0" lang="en-US" altLang="zh-CN" sz="2400" b="1" i="1" u="none" strike="noStrike" kern="1200" cap="none" spc="0" normalizeH="0" baseline="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a</a:t>
            </a:r>
            <a:r>
              <a:rPr kumimoji="0" lang="en-US" altLang="zh-CN" sz="2400" b="1" i="1" u="none" strike="noStrike" kern="1200" cap="none" spc="0" normalizeH="0" baseline="-3000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i</a:t>
            </a:r>
            <a:r>
              <a:rPr kumimoji="0" lang="zh-CN" altLang="en-US" sz="2400" b="1"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宋体" charset="-122"/>
                <a:ea typeface="宋体" charset="-122"/>
                <a:cs typeface="+mn-cs"/>
              </a:rPr>
              <a:t>，</a:t>
            </a:r>
            <a:r>
              <a:rPr kumimoji="0" lang="en-US" altLang="zh-CN" sz="2400" b="1" i="1" u="none" strike="noStrike" kern="1200" cap="none" spc="0" normalizeH="0" baseline="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b</a:t>
            </a:r>
            <a:r>
              <a:rPr kumimoji="0" lang="en-US" altLang="zh-CN" sz="2400" b="1" i="1" u="none" strike="noStrike" kern="1200" cap="none" spc="0" normalizeH="0" baseline="-3000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j</a:t>
            </a:r>
            <a:r>
              <a:rPr kumimoji="0" lang="en-US" altLang="zh-CN" sz="2400" b="1"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a:t>
            </a:r>
            <a:r>
              <a:rPr kumimoji="0" lang="zh-CN" altLang="en-US" sz="2400" b="1" i="0" u="none" strike="noStrike" kern="1200" cap="none" spc="0" normalizeH="0" baseline="0" noProof="0" dirty="0" smtClean="0">
                <a:ln>
                  <a:noFill/>
                </a:ln>
                <a:solidFill>
                  <a:srgbClr val="000000"/>
                </a:solidFill>
                <a:effectLst/>
                <a:uLnTx/>
                <a:uFillTx/>
                <a:latin typeface="+mj-ea"/>
                <a:ea typeface="+mj-ea"/>
                <a:cs typeface="+mn-cs"/>
              </a:rPr>
              <a:t>也是随机变量，</a:t>
            </a:r>
            <a:r>
              <a:rPr lang="zh-CN" altLang="en-US" sz="2400" b="1" dirty="0" smtClean="0">
                <a:latin typeface="+mj-ea"/>
                <a:ea typeface="+mj-ea"/>
              </a:rPr>
              <a:t>且只能表示两个特定的具体符号</a:t>
            </a:r>
          </a:p>
          <a:p>
            <a:pPr marL="228600" marR="0" lvl="0" indent="-228600" algn="just" defTabSz="914400" rtl="0" eaLnBrk="1" fontAlgn="auto" latinLnBrk="0" hangingPunct="1">
              <a:lnSpc>
                <a:spcPct val="130000"/>
              </a:lnSpc>
              <a:spcBef>
                <a:spcPct val="20000"/>
              </a:spcBef>
              <a:spcAft>
                <a:spcPts val="0"/>
              </a:spcAft>
              <a:buClr>
                <a:schemeClr val="hlink"/>
              </a:buClr>
              <a:buSzPct val="120000"/>
              <a:buFont typeface="Arial" pitchFamily="34" charset="0"/>
              <a:buChar char="•"/>
              <a:tabLst/>
              <a:defRPr/>
            </a:pPr>
            <a:endParaRPr lang="en-US" altLang="zh-CN" sz="2400" b="1" dirty="0" smtClean="0">
              <a:solidFill>
                <a:srgbClr val="000000"/>
              </a:solidFill>
              <a:latin typeface="+mj-ea"/>
              <a:ea typeface="+mj-ea"/>
            </a:endParaRPr>
          </a:p>
          <a:p>
            <a:pPr marL="228600" marR="0" lvl="0" indent="-228600" algn="l" defTabSz="914400" rtl="0" eaLnBrk="1" fontAlgn="auto" latinLnBrk="0" hangingPunct="1">
              <a:lnSpc>
                <a:spcPct val="100000"/>
              </a:lnSpc>
              <a:spcBef>
                <a:spcPct val="20000"/>
              </a:spcBef>
              <a:spcAft>
                <a:spcPts val="0"/>
              </a:spcAft>
              <a:buClr>
                <a:schemeClr val="hlink"/>
              </a:buClr>
              <a:buSzPct val="120000"/>
              <a:buFontTx/>
              <a:buChar char="•"/>
              <a:tabLst/>
              <a:defRPr/>
            </a:pPr>
            <a:endPar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itchFamily="34" charset="0"/>
              <a:ea typeface="宋体"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15">
                                            <p:bg/>
                                          </p:spTgt>
                                        </p:tgtEl>
                                        <p:attrNameLst>
                                          <p:attrName>style.visibility</p:attrName>
                                        </p:attrNameLst>
                                      </p:cBhvr>
                                      <p:to>
                                        <p:strVal val="visible"/>
                                      </p:to>
                                    </p:set>
                                    <p:animEffect transition="in" filter="blinds(horizontal)">
                                      <p:cBhvr>
                                        <p:cTn id="9" dur="500"/>
                                        <p:tgtEl>
                                          <p:spTgt spid="15">
                                            <p:bg/>
                                          </p:spTgt>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linds(horizontal)">
                                      <p:cBhvr>
                                        <p:cTn id="12" dur="500"/>
                                        <p:tgtEl>
                                          <p:spTgt spid="1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90173"/>
                                        </p:tgtEl>
                                        <p:attrNameLst>
                                          <p:attrName>style.visibility</p:attrName>
                                        </p:attrNameLst>
                                      </p:cBhvr>
                                      <p:to>
                                        <p:strVal val="visible"/>
                                      </p:to>
                                    </p:set>
                                    <p:animEffect transition="in" filter="wipe(left)">
                                      <p:cBhvr>
                                        <p:cTn id="15" dur="1000"/>
                                        <p:tgtEl>
                                          <p:spTgt spid="90173"/>
                                        </p:tgtEl>
                                      </p:cBhvr>
                                    </p:animEffect>
                                  </p:childTnLst>
                                </p:cTn>
                              </p:par>
                              <p:par>
                                <p:cTn id="16" presetID="22" presetClass="entr" presetSubtype="8" fill="hold" nodeType="withEffect">
                                  <p:stCondLst>
                                    <p:cond delay="0"/>
                                  </p:stCondLst>
                                  <p:childTnLst>
                                    <p:set>
                                      <p:cBhvr>
                                        <p:cTn id="17" dur="1" fill="hold">
                                          <p:stCondLst>
                                            <p:cond delay="0"/>
                                          </p:stCondLst>
                                        </p:cTn>
                                        <p:tgtEl>
                                          <p:spTgt spid="90174"/>
                                        </p:tgtEl>
                                        <p:attrNameLst>
                                          <p:attrName>style.visibility</p:attrName>
                                        </p:attrNameLst>
                                      </p:cBhvr>
                                      <p:to>
                                        <p:strVal val="visible"/>
                                      </p:to>
                                    </p:set>
                                    <p:animEffect transition="in" filter="wipe(left)">
                                      <p:cBhvr>
                                        <p:cTn id="18" dur="1000"/>
                                        <p:tgtEl>
                                          <p:spTgt spid="9017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414"/>
                                        </p:tgtEl>
                                        <p:attrNameLst>
                                          <p:attrName>style.visibility</p:attrName>
                                        </p:attrNameLst>
                                      </p:cBhvr>
                                      <p:to>
                                        <p:strVal val="visible"/>
                                      </p:to>
                                    </p:set>
                                    <p:animEffect transition="in" filter="blinds(horizontal)">
                                      <p:cBhvr>
                                        <p:cTn id="21" dur="500"/>
                                        <p:tgtEl>
                                          <p:spTgt spid="16414"/>
                                        </p:tgtEl>
                                      </p:cBhvr>
                                    </p:animEffect>
                                  </p:childTnLst>
                                </p:cTn>
                              </p:par>
                              <p:par>
                                <p:cTn id="22" presetID="3" presetClass="entr" presetSubtype="10" fill="hold" nodeType="withEffect">
                                  <p:stCondLst>
                                    <p:cond delay="0"/>
                                  </p:stCondLst>
                                  <p:childTnLst>
                                    <p:set>
                                      <p:cBhvr>
                                        <p:cTn id="23" dur="1" fill="hold">
                                          <p:stCondLst>
                                            <p:cond delay="0"/>
                                          </p:stCondLst>
                                        </p:cTn>
                                        <p:tgtEl>
                                          <p:spTgt spid="90170"/>
                                        </p:tgtEl>
                                        <p:attrNameLst>
                                          <p:attrName>style.visibility</p:attrName>
                                        </p:attrNameLst>
                                      </p:cBhvr>
                                      <p:to>
                                        <p:strVal val="visible"/>
                                      </p:to>
                                    </p:set>
                                    <p:animEffect transition="in" filter="blinds(horizontal)">
                                      <p:cBhvr>
                                        <p:cTn id="24" dur="500"/>
                                        <p:tgtEl>
                                          <p:spTgt spid="9017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0175"/>
                                        </p:tgtEl>
                                        <p:attrNameLst>
                                          <p:attrName>style.visibility</p:attrName>
                                        </p:attrNameLst>
                                      </p:cBhvr>
                                      <p:to>
                                        <p:strVal val="visible"/>
                                      </p:to>
                                    </p:set>
                                    <p:animEffect transition="in" filter="wipe(left)">
                                      <p:cBhvr>
                                        <p:cTn id="29" dur="1000"/>
                                        <p:tgtEl>
                                          <p:spTgt spid="90175"/>
                                        </p:tgtEl>
                                      </p:cBhvr>
                                    </p:animEffect>
                                  </p:childTnLst>
                                </p:cTn>
                              </p:par>
                              <p:par>
                                <p:cTn id="30" presetID="3" presetClass="entr" presetSubtype="10" fill="hold" nodeType="withEffect">
                                  <p:stCondLst>
                                    <p:cond delay="0"/>
                                  </p:stCondLst>
                                  <p:childTnLst>
                                    <p:set>
                                      <p:cBhvr>
                                        <p:cTn id="31" dur="1" fill="hold">
                                          <p:stCondLst>
                                            <p:cond delay="0"/>
                                          </p:stCondLst>
                                        </p:cTn>
                                        <p:tgtEl>
                                          <p:spTgt spid="16413"/>
                                        </p:tgtEl>
                                        <p:attrNameLst>
                                          <p:attrName>style.visibility</p:attrName>
                                        </p:attrNameLst>
                                      </p:cBhvr>
                                      <p:to>
                                        <p:strVal val="visible"/>
                                      </p:to>
                                    </p:set>
                                    <p:animEffect transition="in" filter="blinds(horizontal)">
                                      <p:cBhvr>
                                        <p:cTn id="32" dur="500"/>
                                        <p:tgtEl>
                                          <p:spTgt spid="16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animBg="1"/>
      <p:bldP spid="164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平均失真度的意义</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23</a:t>
            </a:fld>
            <a:endParaRPr lang="en-US"/>
          </a:p>
        </p:txBody>
      </p:sp>
      <p:sp>
        <p:nvSpPr>
          <p:cNvPr id="9" name="Rectangle 3"/>
          <p:cNvSpPr txBox="1">
            <a:spLocks noChangeArrowheads="1"/>
          </p:cNvSpPr>
          <p:nvPr/>
        </p:nvSpPr>
        <p:spPr>
          <a:xfrm>
            <a:off x="467544" y="1268760"/>
            <a:ext cx="8064896" cy="48965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zh-CN" altLang="en-US" dirty="0" smtClean="0"/>
              <a:t>是对给定信源分布             在给定转移概率分布                            的信道中传输时的失真的</a:t>
            </a:r>
            <a:r>
              <a:rPr lang="zh-CN" altLang="en-US" dirty="0" smtClean="0">
                <a:solidFill>
                  <a:srgbClr val="3333FF"/>
                </a:solidFill>
              </a:rPr>
              <a:t>总体度量</a:t>
            </a:r>
            <a:r>
              <a:rPr lang="zh-CN" altLang="en-US" dirty="0" smtClean="0"/>
              <a:t>。</a:t>
            </a:r>
            <a:r>
              <a:rPr lang="zh-CN" altLang="zh-CN" dirty="0" smtClean="0">
                <a:latin typeface="+mj-ea"/>
              </a:rPr>
              <a:t>在平均意义上衡量信道每传递一个符号所引起的失真的大小</a:t>
            </a:r>
            <a:r>
              <a:rPr lang="zh-CN" altLang="en-US" dirty="0" smtClean="0">
                <a:latin typeface="+mj-ea"/>
              </a:rPr>
              <a:t>。</a:t>
            </a:r>
            <a:endParaRPr lang="en-US" altLang="zh-CN" dirty="0" smtClean="0">
              <a:latin typeface="+mj-ea"/>
            </a:endParaRPr>
          </a:p>
          <a:p>
            <a:pPr>
              <a:lnSpc>
                <a:spcPct val="150000"/>
              </a:lnSpc>
            </a:pPr>
            <a:r>
              <a:rPr lang="zh-CN" altLang="en-US" dirty="0" smtClean="0"/>
              <a:t>它是</a:t>
            </a:r>
            <a:r>
              <a:rPr lang="zh-CN" altLang="en-US" dirty="0" smtClean="0">
                <a:solidFill>
                  <a:srgbClr val="00B050"/>
                </a:solidFill>
              </a:rPr>
              <a:t>信源统计特性</a:t>
            </a:r>
            <a:r>
              <a:rPr lang="en-US" altLang="zh-CN" i="1" dirty="0" smtClean="0">
                <a:solidFill>
                  <a:srgbClr val="00B050"/>
                </a:solidFill>
              </a:rPr>
              <a:t>p(xi) </a:t>
            </a:r>
            <a:r>
              <a:rPr lang="zh-CN" altLang="en-US" i="1" dirty="0" smtClean="0"/>
              <a:t>、</a:t>
            </a:r>
            <a:r>
              <a:rPr lang="zh-CN" altLang="en-US" dirty="0" smtClean="0">
                <a:solidFill>
                  <a:srgbClr val="FF0000"/>
                </a:solidFill>
              </a:rPr>
              <a:t>信道统计特性</a:t>
            </a:r>
            <a:r>
              <a:rPr lang="en-US" altLang="zh-CN" i="1" dirty="0" smtClean="0">
                <a:solidFill>
                  <a:srgbClr val="FF0000"/>
                </a:solidFill>
              </a:rPr>
              <a:t>p(</a:t>
            </a:r>
            <a:r>
              <a:rPr lang="en-US" altLang="zh-CN" i="1" dirty="0" err="1" smtClean="0">
                <a:solidFill>
                  <a:srgbClr val="FF0000"/>
                </a:solidFill>
              </a:rPr>
              <a:t>yj</a:t>
            </a:r>
            <a:r>
              <a:rPr lang="en-US" altLang="zh-CN" i="1" dirty="0" smtClean="0">
                <a:solidFill>
                  <a:srgbClr val="FF0000"/>
                </a:solidFill>
              </a:rPr>
              <a:t>/xi)</a:t>
            </a:r>
            <a:r>
              <a:rPr lang="zh-CN" altLang="en-US" dirty="0" smtClean="0"/>
              <a:t>和</a:t>
            </a:r>
            <a:r>
              <a:rPr lang="zh-CN" altLang="en-US" dirty="0" smtClean="0">
                <a:solidFill>
                  <a:srgbClr val="0070C0"/>
                </a:solidFill>
              </a:rPr>
              <a:t>失真度</a:t>
            </a:r>
            <a:r>
              <a:rPr lang="en-US" altLang="zh-CN" i="1" dirty="0" smtClean="0">
                <a:solidFill>
                  <a:srgbClr val="0070C0"/>
                </a:solidFill>
              </a:rPr>
              <a:t>d(</a:t>
            </a:r>
            <a:r>
              <a:rPr lang="en-US" altLang="zh-CN" i="1" dirty="0" err="1" smtClean="0">
                <a:solidFill>
                  <a:srgbClr val="0070C0"/>
                </a:solidFill>
              </a:rPr>
              <a:t>xi,yj</a:t>
            </a:r>
            <a:r>
              <a:rPr lang="en-US" altLang="zh-CN" i="1" dirty="0" smtClean="0">
                <a:solidFill>
                  <a:srgbClr val="0070C0"/>
                </a:solidFill>
              </a:rPr>
              <a:t>)</a:t>
            </a:r>
            <a:r>
              <a:rPr lang="zh-CN" altLang="en-US" dirty="0" smtClean="0"/>
              <a:t>的函数。当</a:t>
            </a:r>
            <a:r>
              <a:rPr lang="en-US" altLang="zh-CN" i="1" dirty="0" smtClean="0"/>
              <a:t>p(xi)</a:t>
            </a:r>
            <a:r>
              <a:rPr lang="zh-CN" altLang="en-US" i="1" dirty="0" smtClean="0"/>
              <a:t>，</a:t>
            </a:r>
            <a:r>
              <a:rPr lang="en-US" altLang="zh-CN" i="1" dirty="0" smtClean="0"/>
              <a:t>p(</a:t>
            </a:r>
            <a:r>
              <a:rPr lang="en-US" altLang="zh-CN" i="1" dirty="0" err="1" smtClean="0"/>
              <a:t>yj</a:t>
            </a:r>
            <a:r>
              <a:rPr lang="en-US" altLang="zh-CN" i="1" dirty="0" smtClean="0"/>
              <a:t>/xi)</a:t>
            </a:r>
            <a:r>
              <a:rPr lang="zh-CN" altLang="en-US" i="1" dirty="0" smtClean="0"/>
              <a:t>和</a:t>
            </a:r>
            <a:r>
              <a:rPr lang="en-US" altLang="zh-CN" i="1" dirty="0" smtClean="0"/>
              <a:t>d(</a:t>
            </a:r>
            <a:r>
              <a:rPr lang="en-US" altLang="zh-CN" i="1" dirty="0" err="1" smtClean="0"/>
              <a:t>xi,yj</a:t>
            </a:r>
            <a:r>
              <a:rPr lang="en-US" altLang="zh-CN" i="1" dirty="0" smtClean="0"/>
              <a:t>)</a:t>
            </a:r>
            <a:r>
              <a:rPr lang="zh-CN" altLang="en-US" dirty="0" smtClean="0"/>
              <a:t>给定后，平均失真度就不是一个随机变量了，而是一个</a:t>
            </a:r>
            <a:r>
              <a:rPr lang="zh-CN" altLang="en-US" dirty="0" smtClean="0">
                <a:solidFill>
                  <a:srgbClr val="3333FF"/>
                </a:solidFill>
              </a:rPr>
              <a:t>确定的量</a:t>
            </a:r>
            <a:r>
              <a:rPr lang="zh-CN" altLang="en-US" dirty="0" smtClean="0"/>
              <a:t>。</a:t>
            </a:r>
            <a:endParaRPr lang="en-US" altLang="zh-CN" dirty="0" smtClean="0"/>
          </a:p>
          <a:p>
            <a:pPr>
              <a:lnSpc>
                <a:spcPct val="150000"/>
              </a:lnSpc>
            </a:pPr>
            <a:r>
              <a:rPr lang="zh-CN" altLang="en-US" dirty="0" smtClean="0"/>
              <a:t>如果</a:t>
            </a:r>
            <a:r>
              <a:rPr lang="zh-CN" altLang="en-US" dirty="0" smtClean="0">
                <a:solidFill>
                  <a:srgbClr val="00B050"/>
                </a:solidFill>
              </a:rPr>
              <a:t>信源</a:t>
            </a:r>
            <a:r>
              <a:rPr lang="zh-CN" altLang="en-US" dirty="0" smtClean="0"/>
              <a:t>和</a:t>
            </a:r>
            <a:r>
              <a:rPr lang="zh-CN" altLang="en-US" dirty="0" smtClean="0">
                <a:solidFill>
                  <a:srgbClr val="0070C0"/>
                </a:solidFill>
              </a:rPr>
              <a:t>失真度</a:t>
            </a:r>
            <a:r>
              <a:rPr lang="zh-CN" altLang="en-US" dirty="0" smtClean="0"/>
              <a:t>一定，就只是</a:t>
            </a:r>
            <a:r>
              <a:rPr lang="zh-CN" altLang="en-US" dirty="0" smtClean="0">
                <a:solidFill>
                  <a:srgbClr val="FF0000"/>
                </a:solidFill>
              </a:rPr>
              <a:t>信道统计特性</a:t>
            </a:r>
            <a:r>
              <a:rPr lang="zh-CN" altLang="en-US" dirty="0" smtClean="0"/>
              <a:t>的函数。信道传递概率不同，平均失真度随之改变。</a:t>
            </a:r>
            <a:endParaRPr lang="zh-CN" altLang="en-US" sz="2400" dirty="0"/>
          </a:p>
        </p:txBody>
      </p:sp>
      <p:graphicFrame>
        <p:nvGraphicFramePr>
          <p:cNvPr id="1418242" name="Object 2"/>
          <p:cNvGraphicFramePr>
            <a:graphicFrameLocks noGrp="1" noChangeAspect="1"/>
          </p:cNvGraphicFramePr>
          <p:nvPr/>
        </p:nvGraphicFramePr>
        <p:xfrm>
          <a:off x="3275856" y="1412776"/>
          <a:ext cx="939800" cy="431800"/>
        </p:xfrm>
        <a:graphic>
          <a:graphicData uri="http://schemas.openxmlformats.org/presentationml/2006/ole">
            <mc:AlternateContent xmlns:mc="http://schemas.openxmlformats.org/markup-compatibility/2006">
              <mc:Choice xmlns:v="urn:schemas-microsoft-com:vml" Requires="v">
                <p:oleObj spid="_x0000_s1418324" name="Equation" r:id="rId3" imgW="469800" imgH="215640" progId="Equation.DSMT4">
                  <p:embed/>
                </p:oleObj>
              </mc:Choice>
              <mc:Fallback>
                <p:oleObj name="Equation" r:id="rId3" imgW="469800" imgH="215640" progId="Equation.DSMT4">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412776"/>
                        <a:ext cx="939800" cy="431800"/>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1418243" name="Object 3"/>
          <p:cNvGraphicFramePr>
            <a:graphicFrameLocks noGrp="1" noChangeAspect="1"/>
          </p:cNvGraphicFramePr>
          <p:nvPr/>
        </p:nvGraphicFramePr>
        <p:xfrm>
          <a:off x="7092280" y="1340768"/>
          <a:ext cx="1556635" cy="576064"/>
        </p:xfrm>
        <a:graphic>
          <a:graphicData uri="http://schemas.openxmlformats.org/presentationml/2006/ole">
            <mc:AlternateContent xmlns:mc="http://schemas.openxmlformats.org/markup-compatibility/2006">
              <mc:Choice xmlns:v="urn:schemas-microsoft-com:vml" Requires="v">
                <p:oleObj spid="_x0000_s1418325" name="Equation" r:id="rId5" imgW="685800" imgH="253800" progId="Equation.DSMT4">
                  <p:embed/>
                </p:oleObj>
              </mc:Choice>
              <mc:Fallback>
                <p:oleObj name="Equation" r:id="rId5" imgW="685800" imgH="253800" progId="Equation.DSMT4">
                  <p:embed/>
                  <p:pic>
                    <p:nvPicPr>
                      <p:cNvPr id="0" name="Picture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340768"/>
                        <a:ext cx="1556635" cy="576064"/>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7" name="Rectangle 17"/>
          <p:cNvSpPr>
            <a:spLocks noGrp="1" noChangeArrowheads="1"/>
          </p:cNvSpPr>
          <p:nvPr>
            <p:ph type="title"/>
          </p:nvPr>
        </p:nvSpPr>
        <p:spPr/>
        <p:txBody>
          <a:bodyPr/>
          <a:lstStyle/>
          <a:p>
            <a:r>
              <a:rPr lang="zh-CN" altLang="en-US" dirty="0" smtClean="0">
                <a:solidFill>
                  <a:srgbClr val="3333FF"/>
                </a:solidFill>
              </a:rPr>
              <a:t>矢量传输</a:t>
            </a:r>
            <a:r>
              <a:rPr lang="zh-CN" altLang="en-US" dirty="0" smtClean="0"/>
              <a:t>的平均失真定义</a:t>
            </a:r>
            <a:endParaRPr lang="zh-CN" altLang="en-US" dirty="0"/>
          </a:p>
        </p:txBody>
      </p:sp>
      <p:sp>
        <p:nvSpPr>
          <p:cNvPr id="12" name="灯片编号占位符 6"/>
          <p:cNvSpPr>
            <a:spLocks noGrp="1"/>
          </p:cNvSpPr>
          <p:nvPr>
            <p:ph type="sldNum" sz="quarter" idx="12"/>
          </p:nvPr>
        </p:nvSpPr>
        <p:spPr/>
        <p:txBody>
          <a:bodyPr/>
          <a:lstStyle/>
          <a:p>
            <a:fld id="{BDACC24E-49B7-405B-B30B-155040A57D5A}" type="slidenum">
              <a:rPr lang="en-US" altLang="zh-CN" smtClean="0"/>
              <a:pPr/>
              <a:t>24</a:t>
            </a:fld>
            <a:endParaRPr lang="en-US" altLang="zh-CN"/>
          </a:p>
        </p:txBody>
      </p:sp>
      <p:graphicFrame>
        <p:nvGraphicFramePr>
          <p:cNvPr id="51216" name="Object 16"/>
          <p:cNvGraphicFramePr>
            <a:graphicFrameLocks noGrp="1" noChangeAspect="1"/>
          </p:cNvGraphicFramePr>
          <p:nvPr>
            <p:ph sz="half" idx="4294967295"/>
            <p:extLst>
              <p:ext uri="{D42A27DB-BD31-4B8C-83A1-F6EECF244321}">
                <p14:modId xmlns:p14="http://schemas.microsoft.com/office/powerpoint/2010/main" val="783929882"/>
              </p:ext>
            </p:extLst>
          </p:nvPr>
        </p:nvGraphicFramePr>
        <p:xfrm>
          <a:off x="1331913" y="4592638"/>
          <a:ext cx="5919787" cy="1487487"/>
        </p:xfrm>
        <a:graphic>
          <a:graphicData uri="http://schemas.openxmlformats.org/presentationml/2006/ole">
            <mc:AlternateContent xmlns:mc="http://schemas.openxmlformats.org/markup-compatibility/2006">
              <mc:Choice xmlns:v="urn:schemas-microsoft-com:vml" Requires="v">
                <p:oleObj spid="_x0000_s1196160" name="Equation" r:id="rId4" imgW="2374560" imgH="596880" progId="Equation.DSMT4">
                  <p:embed/>
                </p:oleObj>
              </mc:Choice>
              <mc:Fallback>
                <p:oleObj name="Equation" r:id="rId4" imgW="2374560" imgH="59688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4592638"/>
                        <a:ext cx="5919787" cy="148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5" name="Rectangle 5"/>
          <p:cNvSpPr>
            <a:spLocks noChangeArrowheads="1"/>
          </p:cNvSpPr>
          <p:nvPr/>
        </p:nvSpPr>
        <p:spPr bwMode="auto">
          <a:xfrm>
            <a:off x="4000500" y="3319463"/>
            <a:ext cx="9144000" cy="0"/>
          </a:xfrm>
          <a:prstGeom prst="rect">
            <a:avLst/>
          </a:prstGeom>
          <a:noFill/>
          <a:ln w="9525">
            <a:noFill/>
            <a:miter lim="800000"/>
            <a:headEnd/>
            <a:tailEnd/>
          </a:ln>
          <a:effectLst/>
        </p:spPr>
        <p:txBody>
          <a:bodyPr>
            <a:spAutoFit/>
          </a:bodyPr>
          <a:lstStyle/>
          <a:p>
            <a:endParaRPr lang="zh-CN" altLang="en-US"/>
          </a:p>
        </p:txBody>
      </p:sp>
      <p:sp>
        <p:nvSpPr>
          <p:cNvPr id="51207" name="Rectangle 7"/>
          <p:cNvSpPr>
            <a:spLocks noChangeArrowheads="1"/>
          </p:cNvSpPr>
          <p:nvPr/>
        </p:nvSpPr>
        <p:spPr bwMode="auto">
          <a:xfrm>
            <a:off x="4062413" y="3319463"/>
            <a:ext cx="9144000" cy="0"/>
          </a:xfrm>
          <a:prstGeom prst="rect">
            <a:avLst/>
          </a:prstGeom>
          <a:noFill/>
          <a:ln w="9525">
            <a:noFill/>
            <a:miter lim="800000"/>
            <a:headEnd/>
            <a:tailEnd/>
          </a:ln>
          <a:effectLst/>
        </p:spPr>
        <p:txBody>
          <a:bodyPr>
            <a:spAutoFit/>
          </a:bodyPr>
          <a:lstStyle/>
          <a:p>
            <a:endParaRPr lang="zh-CN" altLang="en-US"/>
          </a:p>
        </p:txBody>
      </p:sp>
      <p:sp>
        <p:nvSpPr>
          <p:cNvPr id="51212" name="Rectangle 12"/>
          <p:cNvSpPr>
            <a:spLocks noChangeArrowheads="1"/>
          </p:cNvSpPr>
          <p:nvPr/>
        </p:nvSpPr>
        <p:spPr bwMode="auto">
          <a:xfrm>
            <a:off x="3281363" y="3243263"/>
            <a:ext cx="9144000" cy="0"/>
          </a:xfrm>
          <a:prstGeom prst="rect">
            <a:avLst/>
          </a:prstGeom>
          <a:noFill/>
          <a:ln w="9525">
            <a:noFill/>
            <a:miter lim="800000"/>
            <a:headEnd/>
            <a:tailEnd/>
          </a:ln>
          <a:effectLst/>
        </p:spPr>
        <p:txBody>
          <a:bodyPr>
            <a:spAutoFit/>
          </a:bodyPr>
          <a:lstStyle/>
          <a:p>
            <a:endParaRPr lang="zh-CN" altLang="en-US"/>
          </a:p>
        </p:txBody>
      </p:sp>
      <p:sp>
        <p:nvSpPr>
          <p:cNvPr id="51214" name="Rectangle 14"/>
          <p:cNvSpPr>
            <a:spLocks noChangeArrowheads="1"/>
          </p:cNvSpPr>
          <p:nvPr/>
        </p:nvSpPr>
        <p:spPr bwMode="auto">
          <a:xfrm>
            <a:off x="4491038" y="3333750"/>
            <a:ext cx="9144000" cy="0"/>
          </a:xfrm>
          <a:prstGeom prst="rect">
            <a:avLst/>
          </a:prstGeom>
          <a:noFill/>
          <a:ln w="9525">
            <a:noFill/>
            <a:miter lim="800000"/>
            <a:headEnd/>
            <a:tailEnd/>
          </a:ln>
          <a:effectLst/>
        </p:spPr>
        <p:txBody>
          <a:bodyPr>
            <a:spAutoFit/>
          </a:bodyPr>
          <a:lstStyle/>
          <a:p>
            <a:endParaRPr lang="zh-CN" altLang="en-US"/>
          </a:p>
        </p:txBody>
      </p:sp>
      <p:sp>
        <p:nvSpPr>
          <p:cNvPr id="13" name="Rectangle 3"/>
          <p:cNvSpPr txBox="1">
            <a:spLocks noChangeArrowheads="1"/>
          </p:cNvSpPr>
          <p:nvPr/>
        </p:nvSpPr>
        <p:spPr>
          <a:xfrm>
            <a:off x="539552" y="1196752"/>
            <a:ext cx="8064896" cy="338437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zh-CN" altLang="en-US" dirty="0" smtClean="0"/>
              <a:t>若信道输入和输出均为</a:t>
            </a:r>
            <a:r>
              <a:rPr lang="en-US" altLang="zh-CN" dirty="0" smtClean="0"/>
              <a:t>N</a:t>
            </a:r>
            <a:r>
              <a:rPr lang="zh-CN" altLang="en-US" dirty="0" smtClean="0"/>
              <a:t>长的符号序列</a:t>
            </a:r>
            <a:endParaRPr lang="en-US" altLang="zh-CN" dirty="0" smtClean="0"/>
          </a:p>
          <a:p>
            <a:pPr>
              <a:lnSpc>
                <a:spcPct val="150000"/>
              </a:lnSpc>
            </a:pPr>
            <a:endParaRPr lang="en-US" altLang="zh-CN" sz="1200" dirty="0" smtClean="0"/>
          </a:p>
          <a:p>
            <a:pPr>
              <a:lnSpc>
                <a:spcPct val="150000"/>
              </a:lnSpc>
            </a:pPr>
            <a:r>
              <a:rPr lang="zh-CN" altLang="en-US" dirty="0" smtClean="0"/>
              <a:t>其中，第</a:t>
            </a:r>
            <a:r>
              <a:rPr lang="en-US" altLang="zh-CN" dirty="0" err="1" smtClean="0"/>
              <a:t>i</a:t>
            </a:r>
            <a:r>
              <a:rPr lang="zh-CN" altLang="en-US" dirty="0" smtClean="0"/>
              <a:t>个位置上的符号取值为</a:t>
            </a:r>
            <a:endParaRPr lang="en-US" altLang="zh-CN" dirty="0" smtClean="0"/>
          </a:p>
          <a:p>
            <a:pPr>
              <a:lnSpc>
                <a:spcPct val="150000"/>
              </a:lnSpc>
            </a:pPr>
            <a:endParaRPr lang="en-US" altLang="zh-CN" sz="1400" dirty="0" smtClean="0"/>
          </a:p>
          <a:p>
            <a:pPr>
              <a:lnSpc>
                <a:spcPct val="150000"/>
              </a:lnSpc>
            </a:pPr>
            <a:r>
              <a:rPr lang="zh-CN" altLang="en-US" dirty="0" smtClean="0"/>
              <a:t>则平均失真度为</a:t>
            </a:r>
            <a:endParaRPr lang="en-US" altLang="zh-CN" dirty="0" smtClean="0"/>
          </a:p>
        </p:txBody>
      </p:sp>
      <p:graphicFrame>
        <p:nvGraphicFramePr>
          <p:cNvPr id="1196037" name="Object 5"/>
          <p:cNvGraphicFramePr>
            <a:graphicFrameLocks noGrp="1" noChangeAspect="1"/>
          </p:cNvGraphicFramePr>
          <p:nvPr/>
        </p:nvGraphicFramePr>
        <p:xfrm>
          <a:off x="1331640" y="1916832"/>
          <a:ext cx="6298325" cy="465708"/>
        </p:xfrm>
        <a:graphic>
          <a:graphicData uri="http://schemas.openxmlformats.org/presentationml/2006/ole">
            <mc:AlternateContent xmlns:mc="http://schemas.openxmlformats.org/markup-compatibility/2006">
              <mc:Choice xmlns:v="urn:schemas-microsoft-com:vml" Requires="v">
                <p:oleObj spid="_x0000_s1196161" name="Equation" r:id="rId6" imgW="2920680" imgH="215640" progId="Equation.DSMT4">
                  <p:embed/>
                </p:oleObj>
              </mc:Choice>
              <mc:Fallback>
                <p:oleObj name="Equation" r:id="rId6" imgW="2920680" imgH="215640" progId="Equation.DSMT4">
                  <p:embed/>
                  <p:pic>
                    <p:nvPicPr>
                      <p:cNvPr id="0" name="Picture 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1916832"/>
                        <a:ext cx="6298325" cy="46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6039" name="Object 7"/>
          <p:cNvGraphicFramePr>
            <a:graphicFrameLocks noGrp="1" noChangeAspect="1"/>
          </p:cNvGraphicFramePr>
          <p:nvPr/>
        </p:nvGraphicFramePr>
        <p:xfrm>
          <a:off x="1331639" y="3284984"/>
          <a:ext cx="5839325" cy="504056"/>
        </p:xfrm>
        <a:graphic>
          <a:graphicData uri="http://schemas.openxmlformats.org/presentationml/2006/ole">
            <mc:AlternateContent xmlns:mc="http://schemas.openxmlformats.org/markup-compatibility/2006">
              <mc:Choice xmlns:v="urn:schemas-microsoft-com:vml" Requires="v">
                <p:oleObj spid="_x0000_s1196162" name="Equation" r:id="rId8" imgW="2501640" imgH="215640" progId="Equation.DSMT4">
                  <p:embed/>
                </p:oleObj>
              </mc:Choice>
              <mc:Fallback>
                <p:oleObj name="Equation" r:id="rId8" imgW="2501640" imgH="215640" progId="Equation.DSMT4">
                  <p:embed/>
                  <p:pic>
                    <p:nvPicPr>
                      <p:cNvPr id="0" name="Picture 7"/>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639" y="3284984"/>
                        <a:ext cx="5839325"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611560" y="2564904"/>
            <a:ext cx="3555628" cy="3610471"/>
            <a:chOff x="248" y="1797"/>
            <a:chExt cx="2377" cy="2450"/>
          </a:xfrm>
        </p:grpSpPr>
        <p:graphicFrame>
          <p:nvGraphicFramePr>
            <p:cNvPr id="498692" name="Object 4"/>
            <p:cNvGraphicFramePr>
              <a:graphicFrameLocks noChangeAspect="1"/>
            </p:cNvGraphicFramePr>
            <p:nvPr/>
          </p:nvGraphicFramePr>
          <p:xfrm>
            <a:off x="336" y="1797"/>
            <a:ext cx="2189" cy="488"/>
          </p:xfrm>
          <a:graphic>
            <a:graphicData uri="http://schemas.openxmlformats.org/presentationml/2006/ole">
              <mc:AlternateContent xmlns:mc="http://schemas.openxmlformats.org/markup-compatibility/2006">
                <mc:Choice xmlns:v="urn:schemas-microsoft-com:vml" Requires="v">
                  <p:oleObj spid="_x0000_s1409436" name="Equation" r:id="rId3" imgW="1143000" imgH="241200" progId="Equation.3">
                    <p:embed/>
                  </p:oleObj>
                </mc:Choice>
                <mc:Fallback>
                  <p:oleObj name="Equation" r:id="rId3" imgW="1143000" imgH="2412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797"/>
                          <a:ext cx="2189" cy="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693" name="Object 5"/>
            <p:cNvGraphicFramePr>
              <a:graphicFrameLocks noChangeAspect="1"/>
            </p:cNvGraphicFramePr>
            <p:nvPr/>
          </p:nvGraphicFramePr>
          <p:xfrm>
            <a:off x="432" y="2251"/>
            <a:ext cx="1728" cy="572"/>
          </p:xfrm>
          <a:graphic>
            <a:graphicData uri="http://schemas.openxmlformats.org/presentationml/2006/ole">
              <mc:AlternateContent xmlns:mc="http://schemas.openxmlformats.org/markup-compatibility/2006">
                <mc:Choice xmlns:v="urn:schemas-microsoft-com:vml" Requires="v">
                  <p:oleObj spid="_x0000_s1409437" name="Equation" r:id="rId5" imgW="799920" imgH="241200" progId="Equation.3">
                    <p:embed/>
                  </p:oleObj>
                </mc:Choice>
                <mc:Fallback>
                  <p:oleObj name="Equation" r:id="rId5" imgW="799920" imgH="2412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2251"/>
                          <a:ext cx="1728" cy="5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694" name="Object 6"/>
            <p:cNvGraphicFramePr>
              <a:graphicFrameLocks noChangeAspect="1"/>
            </p:cNvGraphicFramePr>
            <p:nvPr/>
          </p:nvGraphicFramePr>
          <p:xfrm>
            <a:off x="248" y="2786"/>
            <a:ext cx="2377" cy="553"/>
          </p:xfrm>
          <a:graphic>
            <a:graphicData uri="http://schemas.openxmlformats.org/presentationml/2006/ole">
              <mc:AlternateContent xmlns:mc="http://schemas.openxmlformats.org/markup-compatibility/2006">
                <mc:Choice xmlns:v="urn:schemas-microsoft-com:vml" Requires="v">
                  <p:oleObj spid="_x0000_s1409438" name="公式" r:id="rId7" imgW="1307880" imgH="241200" progId="Equation.3">
                    <p:embed/>
                  </p:oleObj>
                </mc:Choice>
                <mc:Fallback>
                  <p:oleObj name="公式" r:id="rId7" imgW="1307880" imgH="2412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 y="2786"/>
                          <a:ext cx="2377" cy="5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695" name="Object 7"/>
            <p:cNvGraphicFramePr>
              <a:graphicFrameLocks noChangeAspect="1"/>
            </p:cNvGraphicFramePr>
            <p:nvPr/>
          </p:nvGraphicFramePr>
          <p:xfrm>
            <a:off x="292" y="3335"/>
            <a:ext cx="2305" cy="458"/>
          </p:xfrm>
          <a:graphic>
            <a:graphicData uri="http://schemas.openxmlformats.org/presentationml/2006/ole">
              <mc:AlternateContent xmlns:mc="http://schemas.openxmlformats.org/markup-compatibility/2006">
                <mc:Choice xmlns:v="urn:schemas-microsoft-com:vml" Requires="v">
                  <p:oleObj spid="_x0000_s1409439" name="Equation" r:id="rId9" imgW="1041120" imgH="228600" progId="Equation.3">
                    <p:embed/>
                  </p:oleObj>
                </mc:Choice>
                <mc:Fallback>
                  <p:oleObj name="Equation" r:id="rId9" imgW="1041120" imgH="22860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 y="3335"/>
                          <a:ext cx="2305" cy="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696" name="Object 8"/>
            <p:cNvGraphicFramePr>
              <a:graphicFrameLocks noChangeAspect="1"/>
            </p:cNvGraphicFramePr>
            <p:nvPr/>
          </p:nvGraphicFramePr>
          <p:xfrm>
            <a:off x="576" y="3805"/>
            <a:ext cx="1536" cy="442"/>
          </p:xfrm>
          <a:graphic>
            <a:graphicData uri="http://schemas.openxmlformats.org/presentationml/2006/ole">
              <mc:AlternateContent xmlns:mc="http://schemas.openxmlformats.org/markup-compatibility/2006">
                <mc:Choice xmlns:v="urn:schemas-microsoft-com:vml" Requires="v">
                  <p:oleObj spid="_x0000_s1409440" name="Equation" r:id="rId11" imgW="825480" imgH="228600" progId="Equation.3">
                    <p:embed/>
                  </p:oleObj>
                </mc:Choice>
                <mc:Fallback>
                  <p:oleObj name="Equation" r:id="rId11" imgW="825480" imgH="22860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 y="3805"/>
                          <a:ext cx="1536"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8697" name="Line 9"/>
          <p:cNvSpPr>
            <a:spLocks noChangeShapeType="1"/>
          </p:cNvSpPr>
          <p:nvPr/>
        </p:nvSpPr>
        <p:spPr bwMode="auto">
          <a:xfrm>
            <a:off x="4572000" y="2514600"/>
            <a:ext cx="0" cy="4038600"/>
          </a:xfrm>
          <a:prstGeom prst="line">
            <a:avLst/>
          </a:prstGeom>
          <a:noFill/>
          <a:ln w="38100">
            <a:solidFill>
              <a:srgbClr val="009900"/>
            </a:solidFill>
            <a:prstDash val="sysDot"/>
            <a:round/>
            <a:headEnd/>
            <a:tailEnd/>
          </a:ln>
          <a:effectLst/>
        </p:spPr>
        <p:txBody>
          <a:bodyPr wrap="none" anchor="ctr"/>
          <a:lstStyle/>
          <a:p>
            <a:endParaRPr lang="zh-CN" altLang="en-US"/>
          </a:p>
        </p:txBody>
      </p:sp>
      <p:grpSp>
        <p:nvGrpSpPr>
          <p:cNvPr id="3" name="Group 10"/>
          <p:cNvGrpSpPr>
            <a:grpSpLocks/>
          </p:cNvGrpSpPr>
          <p:nvPr/>
        </p:nvGrpSpPr>
        <p:grpSpPr bwMode="auto">
          <a:xfrm>
            <a:off x="5004048" y="2492896"/>
            <a:ext cx="4092327" cy="3614217"/>
            <a:chOff x="2976" y="1680"/>
            <a:chExt cx="2754" cy="2359"/>
          </a:xfrm>
        </p:grpSpPr>
        <p:graphicFrame>
          <p:nvGraphicFramePr>
            <p:cNvPr id="498699" name="Object 11"/>
            <p:cNvGraphicFramePr>
              <a:graphicFrameLocks noChangeAspect="1"/>
            </p:cNvGraphicFramePr>
            <p:nvPr/>
          </p:nvGraphicFramePr>
          <p:xfrm>
            <a:off x="3408" y="1680"/>
            <a:ext cx="1776" cy="480"/>
          </p:xfrm>
          <a:graphic>
            <a:graphicData uri="http://schemas.openxmlformats.org/presentationml/2006/ole">
              <mc:AlternateContent xmlns:mc="http://schemas.openxmlformats.org/markup-compatibility/2006">
                <mc:Choice xmlns:v="urn:schemas-microsoft-com:vml" Requires="v">
                  <p:oleObj spid="_x0000_s1409441" name="Equation" r:id="rId13" imgW="939600" imgH="241200" progId="Equation.3">
                    <p:embed/>
                  </p:oleObj>
                </mc:Choice>
                <mc:Fallback>
                  <p:oleObj name="Equation" r:id="rId13" imgW="939600" imgH="241200" progId="Equation.3">
                    <p:embed/>
                    <p:pic>
                      <p:nvPicPr>
                        <p:cNvPr id="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8" y="1680"/>
                          <a:ext cx="1776"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700" name="Object 12"/>
            <p:cNvGraphicFramePr>
              <a:graphicFrameLocks noChangeAspect="1"/>
            </p:cNvGraphicFramePr>
            <p:nvPr/>
          </p:nvGraphicFramePr>
          <p:xfrm>
            <a:off x="3674" y="3648"/>
            <a:ext cx="1270" cy="391"/>
          </p:xfrm>
          <a:graphic>
            <a:graphicData uri="http://schemas.openxmlformats.org/presentationml/2006/ole">
              <mc:AlternateContent xmlns:mc="http://schemas.openxmlformats.org/markup-compatibility/2006">
                <mc:Choice xmlns:v="urn:schemas-microsoft-com:vml" Requires="v">
                  <p:oleObj spid="_x0000_s1409442" name="Equation" r:id="rId15" imgW="888840" imgH="228600" progId="Equation.3">
                    <p:embed/>
                  </p:oleObj>
                </mc:Choice>
                <mc:Fallback>
                  <p:oleObj name="Equation" r:id="rId15" imgW="888840" imgH="228600" progId="Equation.3">
                    <p:embed/>
                    <p:pic>
                      <p:nvPicPr>
                        <p:cNvPr id="0"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4" y="3648"/>
                          <a:ext cx="1270"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701" name="Object 13"/>
            <p:cNvGraphicFramePr>
              <a:graphicFrameLocks noChangeAspect="1"/>
            </p:cNvGraphicFramePr>
            <p:nvPr/>
          </p:nvGraphicFramePr>
          <p:xfrm>
            <a:off x="3077" y="2615"/>
            <a:ext cx="2457" cy="519"/>
          </p:xfrm>
          <a:graphic>
            <a:graphicData uri="http://schemas.openxmlformats.org/presentationml/2006/ole">
              <mc:AlternateContent xmlns:mc="http://schemas.openxmlformats.org/markup-compatibility/2006">
                <mc:Choice xmlns:v="urn:schemas-microsoft-com:vml" Requires="v">
                  <p:oleObj spid="_x0000_s1409443" name="公式" r:id="rId17" imgW="1371600" imgH="241200" progId="Equation.3">
                    <p:embed/>
                  </p:oleObj>
                </mc:Choice>
                <mc:Fallback>
                  <p:oleObj name="公式" r:id="rId17" imgW="1371600" imgH="241200" progId="Equation.3">
                    <p:embed/>
                    <p:pic>
                      <p:nvPicPr>
                        <p:cNvPr id="0" name="Picture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7" y="2615"/>
                          <a:ext cx="2457" cy="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702" name="Object 14"/>
            <p:cNvGraphicFramePr>
              <a:graphicFrameLocks noChangeAspect="1"/>
            </p:cNvGraphicFramePr>
            <p:nvPr/>
          </p:nvGraphicFramePr>
          <p:xfrm>
            <a:off x="3557" y="2112"/>
            <a:ext cx="1483" cy="537"/>
          </p:xfrm>
          <a:graphic>
            <a:graphicData uri="http://schemas.openxmlformats.org/presentationml/2006/ole">
              <mc:AlternateContent xmlns:mc="http://schemas.openxmlformats.org/markup-compatibility/2006">
                <mc:Choice xmlns:v="urn:schemas-microsoft-com:vml" Requires="v">
                  <p:oleObj spid="_x0000_s1409444" name="Equation" r:id="rId19" imgW="799920" imgH="241200" progId="Equation.3">
                    <p:embed/>
                  </p:oleObj>
                </mc:Choice>
                <mc:Fallback>
                  <p:oleObj name="Equation" r:id="rId19" imgW="799920" imgH="241200" progId="Equation.3">
                    <p:embed/>
                    <p:pic>
                      <p:nvPicPr>
                        <p:cNvPr id="0"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7" y="2112"/>
                          <a:ext cx="1483" cy="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703" name="Object 15"/>
            <p:cNvGraphicFramePr>
              <a:graphicFrameLocks noChangeAspect="1"/>
            </p:cNvGraphicFramePr>
            <p:nvPr/>
          </p:nvGraphicFramePr>
          <p:xfrm>
            <a:off x="2976" y="3120"/>
            <a:ext cx="2754" cy="458"/>
          </p:xfrm>
          <a:graphic>
            <a:graphicData uri="http://schemas.openxmlformats.org/presentationml/2006/ole">
              <mc:AlternateContent xmlns:mc="http://schemas.openxmlformats.org/markup-compatibility/2006">
                <mc:Choice xmlns:v="urn:schemas-microsoft-com:vml" Requires="v">
                  <p:oleObj spid="_x0000_s1409445" name="Equation" r:id="rId21" imgW="1244520" imgH="228600" progId="Equation.3">
                    <p:embed/>
                  </p:oleObj>
                </mc:Choice>
                <mc:Fallback>
                  <p:oleObj name="Equation" r:id="rId21" imgW="1244520" imgH="228600" progId="Equation.3">
                    <p:embed/>
                    <p:pic>
                      <p:nvPicPr>
                        <p:cNvPr id="0" name="Picture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76" y="3120"/>
                          <a:ext cx="2754" cy="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Rectangle 3"/>
          <p:cNvSpPr txBox="1">
            <a:spLocks noChangeArrowheads="1"/>
          </p:cNvSpPr>
          <p:nvPr/>
        </p:nvSpPr>
        <p:spPr>
          <a:xfrm>
            <a:off x="611560" y="764704"/>
            <a:ext cx="8064896" cy="12961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zh-CN" altLang="en-US" dirty="0" smtClean="0"/>
              <a:t>如果信源是离散无记忆</a:t>
            </a:r>
            <a:r>
              <a:rPr lang="en-US" altLang="zh-CN" dirty="0" smtClean="0"/>
              <a:t>N</a:t>
            </a:r>
            <a:r>
              <a:rPr lang="zh-CN" altLang="en-US" dirty="0" smtClean="0"/>
              <a:t>次扩展信源，且信道是离散无记忆</a:t>
            </a:r>
            <a:r>
              <a:rPr lang="en-US" altLang="zh-CN" dirty="0" smtClean="0"/>
              <a:t>N</a:t>
            </a:r>
            <a:r>
              <a:rPr lang="zh-CN" altLang="en-US" dirty="0" smtClean="0"/>
              <a:t>次扩展信道，</a:t>
            </a:r>
            <a:r>
              <a:rPr lang="zh-CN" altLang="en-US" dirty="0" smtClean="0">
                <a:solidFill>
                  <a:srgbClr val="3333FF"/>
                </a:solidFill>
                <a:latin typeface="+mj-ea"/>
              </a:rPr>
              <a:t>求</a:t>
            </a:r>
            <a:r>
              <a:rPr lang="en-US" altLang="zh-CN" i="1" dirty="0" smtClean="0">
                <a:solidFill>
                  <a:srgbClr val="3333FF"/>
                </a:solidFill>
                <a:latin typeface="+mj-ea"/>
              </a:rPr>
              <a:t>N</a:t>
            </a:r>
            <a:r>
              <a:rPr lang="zh-CN" altLang="en-US" dirty="0" smtClean="0">
                <a:solidFill>
                  <a:srgbClr val="3333FF"/>
                </a:solidFill>
                <a:latin typeface="+mj-ea"/>
              </a:rPr>
              <a:t>次扩展信道的平均失真度：</a:t>
            </a:r>
            <a:endParaRPr lang="zh-CN" altLang="en-US" sz="1800" dirty="0" smtClean="0">
              <a:solidFill>
                <a:srgbClr val="3333FF"/>
              </a:solidFill>
              <a:latin typeface="+mj-ea"/>
            </a:endParaRPr>
          </a:p>
          <a:p>
            <a:pPr>
              <a:lnSpc>
                <a:spcPct val="150000"/>
              </a:lnSpc>
            </a:pPr>
            <a:endParaRPr lang="zh-CN" altLang="en-US" sz="1800" dirty="0"/>
          </a:p>
        </p:txBody>
      </p:sp>
      <p:sp>
        <p:nvSpPr>
          <p:cNvPr id="17" name="矩形 16"/>
          <p:cNvSpPr/>
          <p:nvPr/>
        </p:nvSpPr>
        <p:spPr>
          <a:xfrm>
            <a:off x="1691680" y="2060848"/>
            <a:ext cx="800219" cy="461665"/>
          </a:xfrm>
          <a:prstGeom prst="rect">
            <a:avLst/>
          </a:prstGeom>
        </p:spPr>
        <p:txBody>
          <a:bodyPr wrap="none">
            <a:spAutoFit/>
          </a:bodyPr>
          <a:lstStyle/>
          <a:p>
            <a:r>
              <a:rPr lang="zh-CN" altLang="en-US" sz="2400" b="1" dirty="0" smtClean="0">
                <a:solidFill>
                  <a:srgbClr val="FF0000"/>
                </a:solidFill>
                <a:latin typeface="+mj-ea"/>
                <a:ea typeface="+mj-ea"/>
              </a:rPr>
              <a:t>信源</a:t>
            </a:r>
            <a:endParaRPr lang="zh-CN" altLang="en-US" sz="2400" b="1" dirty="0">
              <a:solidFill>
                <a:srgbClr val="FF0000"/>
              </a:solidFill>
              <a:latin typeface="+mj-ea"/>
              <a:ea typeface="+mj-ea"/>
            </a:endParaRPr>
          </a:p>
        </p:txBody>
      </p:sp>
      <p:sp>
        <p:nvSpPr>
          <p:cNvPr id="18" name="矩形 17"/>
          <p:cNvSpPr/>
          <p:nvPr/>
        </p:nvSpPr>
        <p:spPr>
          <a:xfrm>
            <a:off x="6300192" y="2060848"/>
            <a:ext cx="800219" cy="461665"/>
          </a:xfrm>
          <a:prstGeom prst="rect">
            <a:avLst/>
          </a:prstGeom>
        </p:spPr>
        <p:txBody>
          <a:bodyPr wrap="none">
            <a:spAutoFit/>
          </a:bodyPr>
          <a:lstStyle/>
          <a:p>
            <a:r>
              <a:rPr lang="zh-CN" altLang="en-US" sz="2400" b="1" dirty="0" smtClean="0">
                <a:solidFill>
                  <a:srgbClr val="00B050"/>
                </a:solidFill>
                <a:latin typeface="+mj-ea"/>
                <a:ea typeface="+mj-ea"/>
              </a:rPr>
              <a:t>信宿</a:t>
            </a:r>
            <a:endParaRPr lang="zh-CN" altLang="en-US" sz="2400" b="1" dirty="0">
              <a:solidFill>
                <a:srgbClr val="00B050"/>
              </a:solidFill>
              <a:latin typeface="+mj-ea"/>
              <a:ea typeface="+mj-ea"/>
            </a:endParaRPr>
          </a:p>
        </p:txBody>
      </p:sp>
      <p:sp>
        <p:nvSpPr>
          <p:cNvPr id="20" name="灯片编号占位符 6"/>
          <p:cNvSpPr>
            <a:spLocks noGrp="1"/>
          </p:cNvSpPr>
          <p:nvPr>
            <p:ph type="sldNum" sz="quarter" idx="12"/>
          </p:nvPr>
        </p:nvSpPr>
        <p:spPr>
          <a:xfrm>
            <a:off x="8407846" y="6556200"/>
            <a:ext cx="628650" cy="257176"/>
          </a:xfrm>
        </p:spPr>
        <p:txBody>
          <a:bodyPr/>
          <a:lstStyle/>
          <a:p>
            <a:fld id="{BDACC24E-49B7-405B-B30B-155040A57D5A}" type="slidenum">
              <a:rPr lang="en-US" altLang="zh-CN" smtClean="0"/>
              <a:pPr/>
              <a:t>25</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498697"/>
                                        </p:tgtEl>
                                        <p:attrNameLst>
                                          <p:attrName>style.visibility</p:attrName>
                                        </p:attrNameLst>
                                      </p:cBhvr>
                                      <p:to>
                                        <p:strVal val="visible"/>
                                      </p:to>
                                    </p:set>
                                    <p:animEffect transition="in" filter="wipe(down)">
                                      <p:cBhvr>
                                        <p:cTn id="11" dur="500"/>
                                        <p:tgtEl>
                                          <p:spTgt spid="498697"/>
                                        </p:tgtEl>
                                      </p:cBhvr>
                                    </p:animEffect>
                                  </p:childTnLst>
                                </p:cTn>
                              </p:par>
                              <p:par>
                                <p:cTn id="12" presetID="2" presetClass="entr" presetSubtype="2"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7" grpId="0" animBg="1"/>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539552" y="4869160"/>
            <a:ext cx="8064896" cy="18002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zh-CN" altLang="en-US" dirty="0" smtClean="0"/>
              <a:t>如果信源是离散无记忆</a:t>
            </a:r>
            <a:r>
              <a:rPr lang="en-US" altLang="zh-CN" dirty="0" smtClean="0"/>
              <a:t>N</a:t>
            </a:r>
            <a:r>
              <a:rPr lang="zh-CN" altLang="en-US" dirty="0" smtClean="0"/>
              <a:t>次扩展信源，且信道是离散无记忆</a:t>
            </a:r>
            <a:r>
              <a:rPr lang="en-US" altLang="zh-CN" dirty="0" smtClean="0"/>
              <a:t>N</a:t>
            </a:r>
            <a:r>
              <a:rPr lang="zh-CN" altLang="en-US" dirty="0" smtClean="0"/>
              <a:t>次扩展信道，则每个位置上符号的平均失真      相等，且等于矢量平均失真 </a:t>
            </a:r>
            <a:endParaRPr lang="zh-CN" altLang="en-US" sz="1800" dirty="0"/>
          </a:p>
        </p:txBody>
      </p:sp>
      <p:graphicFrame>
        <p:nvGraphicFramePr>
          <p:cNvPr id="356362" name="Object 10"/>
          <p:cNvGraphicFramePr>
            <a:graphicFrameLocks noChangeAspect="1"/>
          </p:cNvGraphicFramePr>
          <p:nvPr/>
        </p:nvGraphicFramePr>
        <p:xfrm>
          <a:off x="2195736" y="620688"/>
          <a:ext cx="6256337" cy="1730375"/>
        </p:xfrm>
        <a:graphic>
          <a:graphicData uri="http://schemas.openxmlformats.org/presentationml/2006/ole">
            <mc:AlternateContent xmlns:mc="http://schemas.openxmlformats.org/markup-compatibility/2006">
              <mc:Choice xmlns:v="urn:schemas-microsoft-com:vml" Requires="v">
                <p:oleObj spid="_x0000_s1410255" name="Equation" r:id="rId3" imgW="2882880" imgH="698400" progId="Equation.DSMT4">
                  <p:embed/>
                </p:oleObj>
              </mc:Choice>
              <mc:Fallback>
                <p:oleObj name="Equation" r:id="rId3" imgW="2882880" imgH="698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620688"/>
                        <a:ext cx="6256337"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1026"/>
          <p:cNvSpPr txBox="1">
            <a:spLocks noChangeArrowheads="1"/>
          </p:cNvSpPr>
          <p:nvPr/>
        </p:nvSpPr>
        <p:spPr bwMode="auto">
          <a:xfrm>
            <a:off x="539552" y="2204864"/>
            <a:ext cx="3877985" cy="461665"/>
          </a:xfrm>
          <a:prstGeom prst="rect">
            <a:avLst/>
          </a:prstGeom>
          <a:noFill/>
          <a:ln w="9525">
            <a:noFill/>
            <a:miter lim="800000"/>
            <a:headEnd/>
            <a:tailEnd/>
          </a:ln>
          <a:effectLst/>
        </p:spPr>
        <p:txBody>
          <a:bodyPr wrap="none">
            <a:spAutoFit/>
          </a:bodyPr>
          <a:lstStyle/>
          <a:p>
            <a:r>
              <a:rPr lang="zh-CN" altLang="en-US" sz="2400" b="1" dirty="0">
                <a:solidFill>
                  <a:srgbClr val="000000"/>
                </a:solidFill>
                <a:latin typeface="+mj-ea"/>
                <a:ea typeface="+mj-ea"/>
              </a:rPr>
              <a:t>由信源和信道的无记忆</a:t>
            </a:r>
            <a:r>
              <a:rPr lang="zh-CN" altLang="en-US" sz="2400" b="1" dirty="0" smtClean="0">
                <a:solidFill>
                  <a:srgbClr val="000000"/>
                </a:solidFill>
                <a:latin typeface="+mj-ea"/>
                <a:ea typeface="+mj-ea"/>
              </a:rPr>
              <a:t>性：</a:t>
            </a:r>
            <a:endParaRPr lang="zh-CN" altLang="en-US" sz="2400" b="1" dirty="0">
              <a:solidFill>
                <a:srgbClr val="000000"/>
              </a:solidFill>
              <a:latin typeface="+mj-ea"/>
              <a:ea typeface="+mj-ea"/>
            </a:endParaRPr>
          </a:p>
        </p:txBody>
      </p:sp>
      <p:graphicFrame>
        <p:nvGraphicFramePr>
          <p:cNvPr id="5" name="Object 1027"/>
          <p:cNvGraphicFramePr>
            <a:graphicFrameLocks noChangeAspect="1"/>
          </p:cNvGraphicFramePr>
          <p:nvPr/>
        </p:nvGraphicFramePr>
        <p:xfrm>
          <a:off x="1043608" y="2636912"/>
          <a:ext cx="6832600" cy="842962"/>
        </p:xfrm>
        <a:graphic>
          <a:graphicData uri="http://schemas.openxmlformats.org/presentationml/2006/ole">
            <mc:AlternateContent xmlns:mc="http://schemas.openxmlformats.org/markup-compatibility/2006">
              <mc:Choice xmlns:v="urn:schemas-microsoft-com:vml" Requires="v">
                <p:oleObj spid="_x0000_s1410256" name="Equation" r:id="rId5" imgW="3124080" imgH="419040" progId="Equation.DSMT4">
                  <p:embed/>
                </p:oleObj>
              </mc:Choice>
              <mc:Fallback>
                <p:oleObj name="Equation" r:id="rId5" imgW="3124080" imgH="419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636912"/>
                        <a:ext cx="6832600"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028"/>
          <p:cNvGraphicFramePr>
            <a:graphicFrameLocks noChangeAspect="1"/>
          </p:cNvGraphicFramePr>
          <p:nvPr/>
        </p:nvGraphicFramePr>
        <p:xfrm>
          <a:off x="971352" y="3861048"/>
          <a:ext cx="7633096" cy="1137198"/>
        </p:xfrm>
        <a:graphic>
          <a:graphicData uri="http://schemas.openxmlformats.org/presentationml/2006/ole">
            <mc:AlternateContent xmlns:mc="http://schemas.openxmlformats.org/markup-compatibility/2006">
              <mc:Choice xmlns:v="urn:schemas-microsoft-com:vml" Requires="v">
                <p:oleObj spid="_x0000_s1410257" name="Equation" r:id="rId7" imgW="3276360" imgH="469800" progId="Equation.DSMT4">
                  <p:embed/>
                </p:oleObj>
              </mc:Choice>
              <mc:Fallback>
                <p:oleObj name="Equation" r:id="rId7" imgW="3276360" imgH="4698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352" y="3861048"/>
                        <a:ext cx="7633096" cy="1137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026"/>
          <p:cNvSpPr txBox="1">
            <a:spLocks noChangeArrowheads="1"/>
          </p:cNvSpPr>
          <p:nvPr/>
        </p:nvSpPr>
        <p:spPr bwMode="auto">
          <a:xfrm>
            <a:off x="539552" y="620688"/>
            <a:ext cx="1723549" cy="461665"/>
          </a:xfrm>
          <a:prstGeom prst="rect">
            <a:avLst/>
          </a:prstGeom>
          <a:noFill/>
          <a:ln w="9525">
            <a:noFill/>
            <a:miter lim="800000"/>
            <a:headEnd/>
            <a:tailEnd/>
          </a:ln>
          <a:effectLst/>
        </p:spPr>
        <p:txBody>
          <a:bodyPr wrap="none">
            <a:spAutoFit/>
          </a:bodyPr>
          <a:lstStyle/>
          <a:p>
            <a:r>
              <a:rPr lang="zh-CN" altLang="en-US" sz="2400" b="1" dirty="0" smtClean="0">
                <a:solidFill>
                  <a:srgbClr val="000000"/>
                </a:solidFill>
                <a:latin typeface="+mj-ea"/>
                <a:ea typeface="+mj-ea"/>
              </a:rPr>
              <a:t>失真度为：</a:t>
            </a:r>
            <a:endParaRPr lang="zh-CN" altLang="en-US" sz="2400" b="1" dirty="0">
              <a:solidFill>
                <a:srgbClr val="000000"/>
              </a:solidFill>
              <a:latin typeface="+mj-ea"/>
              <a:ea typeface="+mj-ea"/>
            </a:endParaRPr>
          </a:p>
        </p:txBody>
      </p:sp>
      <p:sp>
        <p:nvSpPr>
          <p:cNvPr id="8" name="Text Box 1026"/>
          <p:cNvSpPr txBox="1">
            <a:spLocks noChangeArrowheads="1"/>
          </p:cNvSpPr>
          <p:nvPr/>
        </p:nvSpPr>
        <p:spPr bwMode="auto">
          <a:xfrm>
            <a:off x="628978" y="3501008"/>
            <a:ext cx="2646878" cy="461665"/>
          </a:xfrm>
          <a:prstGeom prst="rect">
            <a:avLst/>
          </a:prstGeom>
          <a:noFill/>
          <a:ln w="9525">
            <a:noFill/>
            <a:miter lim="800000"/>
            <a:headEnd/>
            <a:tailEnd/>
          </a:ln>
          <a:effectLst/>
        </p:spPr>
        <p:txBody>
          <a:bodyPr wrap="none">
            <a:spAutoFit/>
          </a:bodyPr>
          <a:lstStyle/>
          <a:p>
            <a:r>
              <a:rPr lang="zh-CN" altLang="en-US" sz="2400" b="1" dirty="0" smtClean="0">
                <a:solidFill>
                  <a:srgbClr val="000000"/>
                </a:solidFill>
                <a:latin typeface="+mj-ea"/>
                <a:ea typeface="+mj-ea"/>
              </a:rPr>
              <a:t>计算平均失真度：</a:t>
            </a:r>
            <a:endParaRPr lang="zh-CN" altLang="en-US" sz="2400" b="1" dirty="0">
              <a:solidFill>
                <a:srgbClr val="000000"/>
              </a:solidFill>
              <a:latin typeface="+mj-ea"/>
              <a:ea typeface="+mj-ea"/>
            </a:endParaRPr>
          </a:p>
        </p:txBody>
      </p:sp>
      <p:graphicFrame>
        <p:nvGraphicFramePr>
          <p:cNvPr id="9" name="Object 11"/>
          <p:cNvGraphicFramePr>
            <a:graphicFrameLocks noGrp="1" noChangeAspect="1"/>
          </p:cNvGraphicFramePr>
          <p:nvPr/>
        </p:nvGraphicFramePr>
        <p:xfrm>
          <a:off x="3707904" y="6093296"/>
          <a:ext cx="2946400" cy="431800"/>
        </p:xfrm>
        <a:graphic>
          <a:graphicData uri="http://schemas.openxmlformats.org/presentationml/2006/ole">
            <mc:AlternateContent xmlns:mc="http://schemas.openxmlformats.org/markup-compatibility/2006">
              <mc:Choice xmlns:v="urn:schemas-microsoft-com:vml" Requires="v">
                <p:oleObj spid="_x0000_s1410258" name="Equation" r:id="rId9" imgW="1473120" imgH="215640" progId="Equation.DSMT4">
                  <p:embed/>
                </p:oleObj>
              </mc:Choice>
              <mc:Fallback>
                <p:oleObj name="Equation" r:id="rId9" imgW="1473120" imgH="215640" progId="Equation.DSMT4">
                  <p:embed/>
                  <p:pic>
                    <p:nvPicPr>
                      <p:cNvPr id="0" name="Picture 5"/>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7904" y="6093296"/>
                        <a:ext cx="2946400" cy="431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2"/>
          <p:cNvGraphicFramePr>
            <a:graphicFrameLocks noGrp="1" noChangeAspect="1"/>
          </p:cNvGraphicFramePr>
          <p:nvPr/>
        </p:nvGraphicFramePr>
        <p:xfrm>
          <a:off x="7236296" y="5531634"/>
          <a:ext cx="432048" cy="489654"/>
        </p:xfrm>
        <a:graphic>
          <a:graphicData uri="http://schemas.openxmlformats.org/presentationml/2006/ole">
            <mc:AlternateContent xmlns:mc="http://schemas.openxmlformats.org/markup-compatibility/2006">
              <mc:Choice xmlns:v="urn:schemas-microsoft-com:vml" Requires="v">
                <p:oleObj spid="_x0000_s1410259" name="Equation" r:id="rId11" imgW="190440" imgH="215640" progId="Equation.DSMT4">
                  <p:embed/>
                </p:oleObj>
              </mc:Choice>
              <mc:Fallback>
                <p:oleObj name="Equation" r:id="rId11" imgW="190440" imgH="215640" progId="Equation.DSMT4">
                  <p:embed/>
                  <p:pic>
                    <p:nvPicPr>
                      <p:cNvPr id="0" name="Picture 6"/>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6296" y="5531634"/>
                        <a:ext cx="432048" cy="4896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26</a:t>
            </a:fld>
            <a:endParaRPr lang="en-US"/>
          </a:p>
        </p:txBody>
      </p:sp>
      <p:cxnSp>
        <p:nvCxnSpPr>
          <p:cNvPr id="12" name="直接连接符 11"/>
          <p:cNvCxnSpPr/>
          <p:nvPr/>
        </p:nvCxnSpPr>
        <p:spPr>
          <a:xfrm>
            <a:off x="179512" y="3429000"/>
            <a:ext cx="8784976"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500"/>
                            </p:stCondLst>
                            <p:childTnLst>
                              <p:par>
                                <p:cTn id="19" presetID="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utoUpdateAnimBg="0"/>
      <p:bldP spid="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71011" name="Rectangle 3"/>
          <p:cNvSpPr>
            <a:spLocks noGrp="1" noChangeArrowheads="1"/>
          </p:cNvSpPr>
          <p:nvPr>
            <p:ph type="body" idx="1"/>
          </p:nvPr>
        </p:nvSpPr>
        <p:spPr/>
        <p:txBody>
          <a:bodyPr/>
          <a:lstStyle/>
          <a:p>
            <a:r>
              <a:rPr lang="en-US" altLang="zh-CN" dirty="0" smtClean="0"/>
              <a:t>4.1 </a:t>
            </a:r>
            <a:r>
              <a:rPr lang="zh-CN" altLang="en-US" dirty="0" smtClean="0"/>
              <a:t>基本概念</a:t>
            </a:r>
          </a:p>
          <a:p>
            <a:pPr lvl="1"/>
            <a:r>
              <a:rPr lang="en-US" altLang="zh-CN" dirty="0" smtClean="0"/>
              <a:t>4.1.1 </a:t>
            </a:r>
            <a:r>
              <a:rPr lang="zh-CN" altLang="en-US" dirty="0" smtClean="0"/>
              <a:t>引言</a:t>
            </a:r>
            <a:endParaRPr lang="en-US" altLang="zh-CN" dirty="0" smtClean="0"/>
          </a:p>
          <a:p>
            <a:pPr lvl="1"/>
            <a:r>
              <a:rPr lang="en-US" altLang="zh-CN" dirty="0" smtClean="0"/>
              <a:t>4.1.2 </a:t>
            </a:r>
            <a:r>
              <a:rPr lang="zh-CN" altLang="en-US" dirty="0" smtClean="0"/>
              <a:t>失真函数与平均失真度</a:t>
            </a:r>
          </a:p>
          <a:p>
            <a:pPr lvl="1"/>
            <a:r>
              <a:rPr lang="en-US" altLang="zh-CN" dirty="0" smtClean="0"/>
              <a:t>4.1.3 </a:t>
            </a:r>
            <a:r>
              <a:rPr lang="zh-CN" altLang="en-US" dirty="0" smtClean="0">
                <a:solidFill>
                  <a:srgbClr val="FF0000"/>
                </a:solidFill>
              </a:rPr>
              <a:t>信息率失真函数</a:t>
            </a:r>
          </a:p>
          <a:p>
            <a:pPr lvl="1"/>
            <a:r>
              <a:rPr lang="en-US" altLang="zh-CN" dirty="0" smtClean="0"/>
              <a:t>4.1.4 </a:t>
            </a:r>
            <a:r>
              <a:rPr lang="zh-CN" altLang="en-US" dirty="0" smtClean="0"/>
              <a:t>信息率失真函数的性质</a:t>
            </a:r>
          </a:p>
          <a:p>
            <a:r>
              <a:rPr lang="en-US" altLang="zh-CN" dirty="0" smtClean="0"/>
              <a:t>4.2 </a:t>
            </a:r>
            <a:r>
              <a:rPr lang="zh-CN" altLang="en-US" dirty="0" smtClean="0"/>
              <a:t>离散信源的信息率失真函数</a:t>
            </a:r>
          </a:p>
          <a:p>
            <a:r>
              <a:rPr lang="en-US" altLang="zh-CN" dirty="0" smtClean="0"/>
              <a:t>4.3 </a:t>
            </a:r>
            <a:r>
              <a:rPr lang="zh-CN" altLang="en-US" dirty="0" smtClean="0"/>
              <a:t>连续信源的信息率失真函数</a:t>
            </a:r>
          </a:p>
        </p:txBody>
      </p:sp>
      <p:sp>
        <p:nvSpPr>
          <p:cNvPr id="6" name="灯片编号占位符 5"/>
          <p:cNvSpPr>
            <a:spLocks noGrp="1"/>
          </p:cNvSpPr>
          <p:nvPr>
            <p:ph type="sldNum" sz="quarter" idx="12"/>
          </p:nvPr>
        </p:nvSpPr>
        <p:spPr/>
        <p:txBody>
          <a:bodyPr/>
          <a:lstStyle/>
          <a:p>
            <a:fld id="{E29FB3C7-75A3-408A-AD5C-7F1BCFB784D3}" type="slidenum">
              <a:rPr lang="en-US" altLang="zh-CN" smtClean="0"/>
              <a:pPr/>
              <a:t>27</a:t>
            </a:fld>
            <a:endParaRPr lang="en-US" altLang="zh-CN"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ChangeArrowheads="1"/>
          </p:cNvSpPr>
          <p:nvPr/>
        </p:nvSpPr>
        <p:spPr bwMode="auto">
          <a:xfrm>
            <a:off x="433388" y="476672"/>
            <a:ext cx="8978900" cy="615553"/>
          </a:xfrm>
          <a:prstGeom prst="rect">
            <a:avLst/>
          </a:prstGeom>
          <a:noFill/>
          <a:ln w="9525">
            <a:noFill/>
            <a:miter lim="800000"/>
            <a:headEnd/>
            <a:tailEnd/>
          </a:ln>
          <a:effectLst/>
        </p:spPr>
        <p:txBody>
          <a:bodyPr>
            <a:spAutoFit/>
          </a:bodyPr>
          <a:lstStyle/>
          <a:p>
            <a:r>
              <a:rPr lang="zh-CN" altLang="en-US" sz="3400" b="1" dirty="0" smtClean="0">
                <a:solidFill>
                  <a:srgbClr val="0070C0"/>
                </a:solidFill>
                <a:latin typeface="Century Schoolbook" pitchFamily="18" charset="0"/>
                <a:ea typeface="微软雅黑" pitchFamily="34" charset="-122"/>
                <a:cs typeface="+mj-cs"/>
              </a:rPr>
              <a:t>以通信系统角度研究</a:t>
            </a:r>
            <a:r>
              <a:rPr lang="zh-CN" altLang="en-US" sz="3400" b="1" dirty="0" smtClean="0">
                <a:solidFill>
                  <a:srgbClr val="FF0000"/>
                </a:solidFill>
                <a:latin typeface="Century Schoolbook" pitchFamily="18" charset="0"/>
                <a:ea typeface="微软雅黑" pitchFamily="34" charset="-122"/>
                <a:cs typeface="+mj-cs"/>
              </a:rPr>
              <a:t>信源编码</a:t>
            </a:r>
            <a:r>
              <a:rPr lang="zh-CN" altLang="en-US" sz="3400" b="1" dirty="0" smtClean="0">
                <a:solidFill>
                  <a:srgbClr val="0070C0"/>
                </a:solidFill>
                <a:latin typeface="Century Schoolbook" pitchFamily="18" charset="0"/>
                <a:ea typeface="微软雅黑" pitchFamily="34" charset="-122"/>
                <a:cs typeface="+mj-cs"/>
              </a:rPr>
              <a:t>：</a:t>
            </a:r>
            <a:endParaRPr lang="zh-CN" altLang="en-US" sz="3400" b="1" dirty="0">
              <a:solidFill>
                <a:srgbClr val="0070C0"/>
              </a:solidFill>
              <a:latin typeface="Century Schoolbook" pitchFamily="18" charset="0"/>
              <a:ea typeface="微软雅黑" pitchFamily="34" charset="-122"/>
              <a:cs typeface="+mj-cs"/>
            </a:endParaRPr>
          </a:p>
        </p:txBody>
      </p:sp>
      <p:grpSp>
        <p:nvGrpSpPr>
          <p:cNvPr id="2" name="Group 4"/>
          <p:cNvGrpSpPr>
            <a:grpSpLocks/>
          </p:cNvGrpSpPr>
          <p:nvPr/>
        </p:nvGrpSpPr>
        <p:grpSpPr bwMode="auto">
          <a:xfrm>
            <a:off x="433388" y="1414463"/>
            <a:ext cx="7273925" cy="4521201"/>
            <a:chOff x="0" y="0"/>
            <a:chExt cx="4582" cy="2848"/>
          </a:xfrm>
        </p:grpSpPr>
        <p:grpSp>
          <p:nvGrpSpPr>
            <p:cNvPr id="3" name="Group 5"/>
            <p:cNvGrpSpPr>
              <a:grpSpLocks/>
            </p:cNvGrpSpPr>
            <p:nvPr/>
          </p:nvGrpSpPr>
          <p:grpSpPr bwMode="auto">
            <a:xfrm>
              <a:off x="744" y="0"/>
              <a:ext cx="3838" cy="2090"/>
              <a:chOff x="0" y="0"/>
              <a:chExt cx="3838" cy="2090"/>
            </a:xfrm>
          </p:grpSpPr>
          <p:graphicFrame>
            <p:nvGraphicFramePr>
              <p:cNvPr id="172038" name="Object 6"/>
              <p:cNvGraphicFramePr>
                <a:graphicFrameLocks noChangeAspect="1"/>
              </p:cNvGraphicFramePr>
              <p:nvPr/>
            </p:nvGraphicFramePr>
            <p:xfrm>
              <a:off x="37" y="0"/>
              <a:ext cx="3781" cy="1717"/>
            </p:xfrm>
            <a:graphic>
              <a:graphicData uri="http://schemas.openxmlformats.org/presentationml/2006/ole">
                <mc:AlternateContent xmlns:mc="http://schemas.openxmlformats.org/markup-compatibility/2006">
                  <mc:Choice xmlns:v="urn:schemas-microsoft-com:vml" Requires="v">
                    <p:oleObj spid="_x0000_s1421355" r:id="rId3" imgW="6001863" imgH="2725906" progId="Visio.Drawing.11">
                      <p:embed/>
                    </p:oleObj>
                  </mc:Choice>
                  <mc:Fallback>
                    <p:oleObj r:id="rId3" imgW="6001863" imgH="272590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 y="0"/>
                            <a:ext cx="3781" cy="17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39" name="Rectangle 7"/>
              <p:cNvSpPr>
                <a:spLocks noChangeArrowheads="1"/>
              </p:cNvSpPr>
              <p:nvPr/>
            </p:nvSpPr>
            <p:spPr bwMode="auto">
              <a:xfrm>
                <a:off x="0" y="1799"/>
                <a:ext cx="3838" cy="291"/>
              </a:xfrm>
              <a:prstGeom prst="rect">
                <a:avLst/>
              </a:prstGeom>
              <a:noFill/>
              <a:ln w="9525">
                <a:noFill/>
                <a:miter lim="800000"/>
                <a:headEnd/>
                <a:tailEnd/>
              </a:ln>
              <a:effectLst/>
            </p:spPr>
            <p:txBody>
              <a:bodyPr>
                <a:spAutoFit/>
              </a:bodyPr>
              <a:lstStyle/>
              <a:p>
                <a:pPr algn="ctr"/>
                <a:r>
                  <a:rPr lang="zh-CN" sz="2400" b="1">
                    <a:solidFill>
                      <a:srgbClr val="800000"/>
                    </a:solidFill>
                    <a:latin typeface="+mj-ea"/>
                    <a:ea typeface="+mj-ea"/>
                  </a:rPr>
                  <a:t>信息论</a:t>
                </a:r>
                <a:r>
                  <a:rPr lang="zh-CN" sz="2400" b="1">
                    <a:latin typeface="+mj-ea"/>
                    <a:ea typeface="+mj-ea"/>
                  </a:rPr>
                  <a:t>中的通信系统模型</a:t>
                </a:r>
              </a:p>
            </p:txBody>
          </p:sp>
        </p:grpSp>
        <p:sp>
          <p:nvSpPr>
            <p:cNvPr id="172040" name="Rectangle 8"/>
            <p:cNvSpPr>
              <a:spLocks noChangeArrowheads="1"/>
            </p:cNvSpPr>
            <p:nvPr/>
          </p:nvSpPr>
          <p:spPr bwMode="auto">
            <a:xfrm>
              <a:off x="0" y="2325"/>
              <a:ext cx="2208" cy="523"/>
            </a:xfrm>
            <a:prstGeom prst="rect">
              <a:avLst/>
            </a:prstGeom>
            <a:noFill/>
            <a:ln w="9525">
              <a:noFill/>
              <a:miter lim="800000"/>
              <a:headEnd/>
              <a:tailEnd/>
            </a:ln>
            <a:effectLst/>
          </p:spPr>
          <p:txBody>
            <a:bodyPr>
              <a:spAutoFit/>
            </a:bodyPr>
            <a:lstStyle/>
            <a:p>
              <a:r>
                <a:rPr lang="zh-CN" sz="2400" b="1">
                  <a:latin typeface="+mj-ea"/>
                  <a:ea typeface="+mj-ea"/>
                </a:rPr>
                <a:t>研究信源编码</a:t>
              </a:r>
            </a:p>
            <a:p>
              <a:r>
                <a:rPr lang="zh-CN" sz="2400" b="1">
                  <a:latin typeface="+mj-ea"/>
                  <a:ea typeface="+mj-ea"/>
                </a:rPr>
                <a:t>时所做的</a:t>
              </a:r>
              <a:r>
                <a:rPr lang="zh-CN" sz="2400" b="1">
                  <a:solidFill>
                    <a:srgbClr val="FF0000"/>
                  </a:solidFill>
                  <a:latin typeface="+mj-ea"/>
                  <a:ea typeface="+mj-ea"/>
                </a:rPr>
                <a:t>简化</a:t>
              </a:r>
              <a:r>
                <a:rPr lang="zh-CN" sz="2400" b="1">
                  <a:latin typeface="+mj-ea"/>
                  <a:ea typeface="+mj-ea"/>
                </a:rPr>
                <a:t>：</a:t>
              </a:r>
            </a:p>
          </p:txBody>
        </p:sp>
      </p:grpSp>
      <p:grpSp>
        <p:nvGrpSpPr>
          <p:cNvPr id="4" name="Group 9"/>
          <p:cNvGrpSpPr>
            <a:grpSpLocks/>
          </p:cNvGrpSpPr>
          <p:nvPr/>
        </p:nvGrpSpPr>
        <p:grpSpPr bwMode="auto">
          <a:xfrm>
            <a:off x="3044825" y="5043488"/>
            <a:ext cx="7362825" cy="1081088"/>
            <a:chOff x="0" y="0"/>
            <a:chExt cx="4638" cy="681"/>
          </a:xfrm>
        </p:grpSpPr>
        <p:sp>
          <p:nvSpPr>
            <p:cNvPr id="172042" name="Rectangle 10"/>
            <p:cNvSpPr>
              <a:spLocks noChangeArrowheads="1"/>
            </p:cNvSpPr>
            <p:nvPr/>
          </p:nvSpPr>
          <p:spPr bwMode="auto">
            <a:xfrm>
              <a:off x="0" y="0"/>
              <a:ext cx="4638" cy="291"/>
            </a:xfrm>
            <a:prstGeom prst="rect">
              <a:avLst/>
            </a:prstGeom>
            <a:noFill/>
            <a:ln w="9525">
              <a:noFill/>
              <a:miter lim="800000"/>
              <a:headEnd/>
              <a:tailEnd/>
            </a:ln>
            <a:effectLst/>
          </p:spPr>
          <p:txBody>
            <a:bodyPr>
              <a:spAutoFit/>
            </a:bodyPr>
            <a:lstStyle/>
            <a:p>
              <a:r>
                <a:rPr lang="zh-CN" altLang="zh-CN" sz="2400" b="1">
                  <a:latin typeface="+mj-ea"/>
                  <a:ea typeface="+mj-ea"/>
                </a:rPr>
                <a:t>(1) </a:t>
              </a:r>
              <a:r>
                <a:rPr lang="zh-CN" sz="2400" b="1">
                  <a:latin typeface="+mj-ea"/>
                  <a:ea typeface="+mj-ea"/>
                </a:rPr>
                <a:t>无需考虑信道编码和保密编码。</a:t>
              </a:r>
            </a:p>
          </p:txBody>
        </p:sp>
        <p:sp>
          <p:nvSpPr>
            <p:cNvPr id="172043" name="Rectangle 11"/>
            <p:cNvSpPr>
              <a:spLocks noChangeArrowheads="1"/>
            </p:cNvSpPr>
            <p:nvPr/>
          </p:nvSpPr>
          <p:spPr bwMode="auto">
            <a:xfrm>
              <a:off x="0" y="390"/>
              <a:ext cx="4638" cy="291"/>
            </a:xfrm>
            <a:prstGeom prst="rect">
              <a:avLst/>
            </a:prstGeom>
            <a:noFill/>
            <a:ln w="9525">
              <a:noFill/>
              <a:miter lim="800000"/>
              <a:headEnd/>
              <a:tailEnd/>
            </a:ln>
            <a:effectLst/>
          </p:spPr>
          <p:txBody>
            <a:bodyPr>
              <a:spAutoFit/>
            </a:bodyPr>
            <a:lstStyle/>
            <a:p>
              <a:r>
                <a:rPr lang="zh-CN" altLang="zh-CN" sz="2400" b="1">
                  <a:latin typeface="+mj-ea"/>
                  <a:ea typeface="+mj-ea"/>
                </a:rPr>
                <a:t>(2) </a:t>
              </a:r>
              <a:r>
                <a:rPr lang="zh-CN" sz="2400" b="1">
                  <a:latin typeface="+mj-ea"/>
                  <a:ea typeface="+mj-ea"/>
                </a:rPr>
                <a:t>传输信道是理想的。</a:t>
              </a:r>
            </a:p>
          </p:txBody>
        </p:sp>
      </p:grpSp>
      <p:sp>
        <p:nvSpPr>
          <p:cNvPr id="172044" name="Rectangle 12"/>
          <p:cNvSpPr>
            <a:spLocks noChangeArrowheads="1"/>
          </p:cNvSpPr>
          <p:nvPr/>
        </p:nvSpPr>
        <p:spPr bwMode="auto">
          <a:xfrm>
            <a:off x="2932113" y="1247775"/>
            <a:ext cx="3525837" cy="2932113"/>
          </a:xfrm>
          <a:prstGeom prst="rect">
            <a:avLst/>
          </a:prstGeom>
          <a:noFill/>
          <a:ln w="25400" cmpd="sng">
            <a:solidFill>
              <a:srgbClr val="FF0000"/>
            </a:solidFill>
            <a:miter lim="800000"/>
            <a:headEnd/>
            <a:tailEnd/>
          </a:ln>
          <a:effectLst/>
        </p:spPr>
        <p:txBody>
          <a:bodyPr wrap="none" anchor="ctr"/>
          <a:lstStyle/>
          <a:p>
            <a:endParaRPr lang="zh-CN" altLang="en-US" sz="2400" b="1">
              <a:latin typeface="+mj-ea"/>
              <a:ea typeface="+mj-ea"/>
            </a:endParaRPr>
          </a:p>
        </p:txBody>
      </p:sp>
      <p:sp>
        <p:nvSpPr>
          <p:cNvPr id="172045" name="Line 13"/>
          <p:cNvSpPr>
            <a:spLocks noChangeShapeType="1"/>
          </p:cNvSpPr>
          <p:nvPr/>
        </p:nvSpPr>
        <p:spPr bwMode="auto">
          <a:xfrm>
            <a:off x="2824163" y="2244725"/>
            <a:ext cx="3730625" cy="0"/>
          </a:xfrm>
          <a:prstGeom prst="line">
            <a:avLst/>
          </a:prstGeom>
          <a:noFill/>
          <a:ln w="76200" cmpd="sng">
            <a:solidFill>
              <a:srgbClr val="FF0000"/>
            </a:solidFill>
            <a:round/>
            <a:headEnd/>
            <a:tailEnd/>
          </a:ln>
          <a:effectLst/>
        </p:spPr>
        <p:txBody>
          <a:bodyPr/>
          <a:lstStyle/>
          <a:p>
            <a:endParaRPr lang="zh-CN" altLang="en-US" sz="2400" b="1">
              <a:latin typeface="+mj-ea"/>
              <a:ea typeface="+mj-ea"/>
            </a:endParaRPr>
          </a:p>
        </p:txBody>
      </p:sp>
      <p:sp>
        <p:nvSpPr>
          <p:cNvPr id="17" name="灯片编号占位符 5"/>
          <p:cNvSpPr>
            <a:spLocks noGrp="1"/>
          </p:cNvSpPr>
          <p:nvPr>
            <p:ph type="sldNum" sz="quarter" idx="12"/>
          </p:nvPr>
        </p:nvSpPr>
        <p:spPr>
          <a:xfrm>
            <a:off x="8407846" y="6556200"/>
            <a:ext cx="628650" cy="257176"/>
          </a:xfrm>
        </p:spPr>
        <p:txBody>
          <a:bodyPr/>
          <a:lstStyle/>
          <a:p>
            <a:fld id="{E29FB3C7-75A3-408A-AD5C-7F1BCFB784D3}" type="slidenum">
              <a:rPr lang="en-US" altLang="zh-CN" smtClean="0"/>
              <a:pPr/>
              <a:t>28</a:t>
            </a:fld>
            <a:endParaRPr lang="en-US" altLang="zh-CN" dirty="0"/>
          </a:p>
        </p:txBody>
      </p:sp>
    </p:spTree>
    <p:extLst>
      <p:ext uri="{BB962C8B-B14F-4D97-AF65-F5344CB8AC3E}">
        <p14:creationId xmlns:p14="http://schemas.microsoft.com/office/powerpoint/2010/main" val="38899984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44"/>
                                        </p:tgtEl>
                                        <p:attrNameLst>
                                          <p:attrName>style.visibility</p:attrName>
                                        </p:attrNameLst>
                                      </p:cBhvr>
                                      <p:to>
                                        <p:strVal val="visible"/>
                                      </p:to>
                                    </p:set>
                                    <p:animEffect transition="in" filter="wipe(left)">
                                      <p:cBhvr>
                                        <p:cTn id="17" dur="1000"/>
                                        <p:tgtEl>
                                          <p:spTgt spid="172044"/>
                                        </p:tgtEl>
                                      </p:cBhvr>
                                    </p:animEffect>
                                  </p:childTnLst>
                                </p:cTn>
                              </p:par>
                            </p:childTnLst>
                          </p:cTn>
                        </p:par>
                        <p:par>
                          <p:cTn id="18" fill="hold">
                            <p:stCondLst>
                              <p:cond delay="1000"/>
                            </p:stCondLst>
                            <p:childTnLst>
                              <p:par>
                                <p:cTn id="19" presetID="10" presetClass="exit" presetSubtype="0" fill="hold" grpId="1" nodeType="afterEffect">
                                  <p:stCondLst>
                                    <p:cond delay="1000"/>
                                  </p:stCondLst>
                                  <p:childTnLst>
                                    <p:animEffect transition="out" filter="fade">
                                      <p:cBhvr>
                                        <p:cTn id="20" dur="3000"/>
                                        <p:tgtEl>
                                          <p:spTgt spid="172044"/>
                                        </p:tgtEl>
                                      </p:cBhvr>
                                    </p:animEffect>
                                    <p:set>
                                      <p:cBhvr>
                                        <p:cTn id="21" dur="1" fill="hold">
                                          <p:stCondLst>
                                            <p:cond delay="2999"/>
                                          </p:stCondLst>
                                        </p:cTn>
                                        <p:tgtEl>
                                          <p:spTgt spid="172044"/>
                                        </p:tgtEl>
                                        <p:attrNameLst>
                                          <p:attrName>style.visibility</p:attrName>
                                        </p:attrNameLst>
                                      </p:cBhvr>
                                      <p:to>
                                        <p:strVal val="hidden"/>
                                      </p:to>
                                    </p:set>
                                  </p:childTnLst>
                                </p:cTn>
                              </p:par>
                              <p:par>
                                <p:cTn id="22" presetID="22" presetClass="entr" presetSubtype="8" fill="hold" grpId="0" nodeType="withEffect">
                                  <p:stCondLst>
                                    <p:cond delay="3000"/>
                                  </p:stCondLst>
                                  <p:childTnLst>
                                    <p:set>
                                      <p:cBhvr>
                                        <p:cTn id="23" dur="1" fill="hold">
                                          <p:stCondLst>
                                            <p:cond delay="0"/>
                                          </p:stCondLst>
                                        </p:cTn>
                                        <p:tgtEl>
                                          <p:spTgt spid="172045"/>
                                        </p:tgtEl>
                                        <p:attrNameLst>
                                          <p:attrName>style.visibility</p:attrName>
                                        </p:attrNameLst>
                                      </p:cBhvr>
                                      <p:to>
                                        <p:strVal val="visible"/>
                                      </p:to>
                                    </p:set>
                                    <p:animEffect transition="in" filter="wipe(left)">
                                      <p:cBhvr>
                                        <p:cTn id="24" dur="1000"/>
                                        <p:tgtEl>
                                          <p:spTgt spid="172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4" grpId="0" animBg="1"/>
      <p:bldP spid="172044" grpId="1" animBg="1"/>
      <p:bldP spid="1720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59" name="Object 3"/>
          <p:cNvGraphicFramePr>
            <a:graphicFrameLocks noChangeAspect="1"/>
          </p:cNvGraphicFramePr>
          <p:nvPr/>
        </p:nvGraphicFramePr>
        <p:xfrm>
          <a:off x="2244725" y="654050"/>
          <a:ext cx="4597400" cy="1663700"/>
        </p:xfrm>
        <a:graphic>
          <a:graphicData uri="http://schemas.openxmlformats.org/presentationml/2006/ole">
            <mc:AlternateContent xmlns:mc="http://schemas.openxmlformats.org/markup-compatibility/2006">
              <mc:Choice xmlns:v="urn:schemas-microsoft-com:vml" Requires="v">
                <p:oleObj spid="_x0000_s1425615" r:id="rId3" imgW="4597895" imgH="1663700" progId="Visio.Drawing.11">
                  <p:embed/>
                </p:oleObj>
              </mc:Choice>
              <mc:Fallback>
                <p:oleObj r:id="rId3" imgW="4597895" imgH="166370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725" y="654050"/>
                        <a:ext cx="4597400" cy="1663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0" name="Rectangle 4"/>
          <p:cNvSpPr>
            <a:spLocks noChangeArrowheads="1"/>
          </p:cNvSpPr>
          <p:nvPr/>
        </p:nvSpPr>
        <p:spPr bwMode="auto">
          <a:xfrm>
            <a:off x="0" y="2384425"/>
            <a:ext cx="9144000" cy="461665"/>
          </a:xfrm>
          <a:prstGeom prst="rect">
            <a:avLst/>
          </a:prstGeom>
          <a:noFill/>
          <a:ln w="9525">
            <a:noFill/>
            <a:miter lim="800000"/>
            <a:headEnd/>
            <a:tailEnd/>
          </a:ln>
          <a:effectLst/>
        </p:spPr>
        <p:txBody>
          <a:bodyPr>
            <a:spAutoFit/>
          </a:bodyPr>
          <a:lstStyle/>
          <a:p>
            <a:pPr algn="ctr"/>
            <a:r>
              <a:rPr lang="zh-CN" sz="2400" b="1">
                <a:solidFill>
                  <a:srgbClr val="800000"/>
                </a:solidFill>
                <a:latin typeface="+mj-ea"/>
                <a:ea typeface="+mj-ea"/>
              </a:rPr>
              <a:t>研究信源编码时</a:t>
            </a:r>
            <a:r>
              <a:rPr lang="zh-CN" sz="2400" b="1">
                <a:latin typeface="+mj-ea"/>
                <a:ea typeface="+mj-ea"/>
              </a:rPr>
              <a:t>的通信系统模型</a:t>
            </a:r>
          </a:p>
        </p:txBody>
      </p:sp>
      <p:grpSp>
        <p:nvGrpSpPr>
          <p:cNvPr id="2" name="Group 5"/>
          <p:cNvGrpSpPr>
            <a:grpSpLocks/>
          </p:cNvGrpSpPr>
          <p:nvPr/>
        </p:nvGrpSpPr>
        <p:grpSpPr bwMode="auto">
          <a:xfrm>
            <a:off x="211138" y="3759200"/>
            <a:ext cx="3328987" cy="2260601"/>
            <a:chOff x="0" y="0"/>
            <a:chExt cx="2097" cy="1424"/>
          </a:xfrm>
        </p:grpSpPr>
        <p:sp>
          <p:nvSpPr>
            <p:cNvPr id="173062" name="Rectangle 6"/>
            <p:cNvSpPr>
              <a:spLocks noChangeArrowheads="1"/>
            </p:cNvSpPr>
            <p:nvPr/>
          </p:nvSpPr>
          <p:spPr bwMode="auto">
            <a:xfrm>
              <a:off x="0" y="482"/>
              <a:ext cx="1125" cy="523"/>
            </a:xfrm>
            <a:prstGeom prst="rect">
              <a:avLst/>
            </a:prstGeom>
            <a:noFill/>
            <a:ln w="9525">
              <a:noFill/>
              <a:miter lim="800000"/>
              <a:headEnd/>
              <a:tailEnd/>
            </a:ln>
            <a:effectLst/>
          </p:spPr>
          <p:txBody>
            <a:bodyPr>
              <a:spAutoFit/>
            </a:bodyPr>
            <a:lstStyle/>
            <a:p>
              <a:r>
                <a:rPr lang="zh-CN" sz="2400" b="1">
                  <a:latin typeface="+mj-ea"/>
                  <a:ea typeface="+mj-ea"/>
                </a:rPr>
                <a:t>信源</a:t>
              </a:r>
            </a:p>
            <a:p>
              <a:r>
                <a:rPr lang="zh-CN" sz="2400" b="1">
                  <a:latin typeface="+mj-ea"/>
                  <a:ea typeface="+mj-ea"/>
                </a:rPr>
                <a:t>编码</a:t>
              </a:r>
            </a:p>
          </p:txBody>
        </p:sp>
        <p:sp>
          <p:nvSpPr>
            <p:cNvPr id="173063" name="AutoShape 7"/>
            <p:cNvSpPr>
              <a:spLocks/>
            </p:cNvSpPr>
            <p:nvPr/>
          </p:nvSpPr>
          <p:spPr bwMode="auto">
            <a:xfrm>
              <a:off x="572" y="246"/>
              <a:ext cx="119" cy="1106"/>
            </a:xfrm>
            <a:prstGeom prst="leftBrace">
              <a:avLst>
                <a:gd name="adj1" fmla="val 77451"/>
                <a:gd name="adj2" fmla="val 50000"/>
              </a:avLst>
            </a:prstGeom>
            <a:noFill/>
            <a:ln w="25400" cmpd="sng">
              <a:solidFill>
                <a:schemeClr val="tx1"/>
              </a:solidFill>
              <a:round/>
              <a:headEnd/>
              <a:tailEnd/>
            </a:ln>
            <a:effectLst/>
          </p:spPr>
          <p:txBody>
            <a:bodyPr wrap="none" anchor="ctr"/>
            <a:lstStyle/>
            <a:p>
              <a:endParaRPr lang="zh-CN" altLang="en-US" sz="2400" b="1">
                <a:latin typeface="+mj-ea"/>
                <a:ea typeface="+mj-ea"/>
              </a:endParaRPr>
            </a:p>
          </p:txBody>
        </p:sp>
        <p:sp>
          <p:nvSpPr>
            <p:cNvPr id="173064" name="Rectangle 8"/>
            <p:cNvSpPr>
              <a:spLocks noChangeArrowheads="1"/>
            </p:cNvSpPr>
            <p:nvPr/>
          </p:nvSpPr>
          <p:spPr bwMode="auto">
            <a:xfrm>
              <a:off x="688" y="0"/>
              <a:ext cx="1409" cy="291"/>
            </a:xfrm>
            <a:prstGeom prst="rect">
              <a:avLst/>
            </a:prstGeom>
            <a:noFill/>
            <a:ln w="9525">
              <a:noFill/>
              <a:miter lim="800000"/>
              <a:headEnd/>
              <a:tailEnd/>
            </a:ln>
            <a:effectLst/>
          </p:spPr>
          <p:txBody>
            <a:bodyPr>
              <a:spAutoFit/>
            </a:bodyPr>
            <a:lstStyle/>
            <a:p>
              <a:r>
                <a:rPr lang="zh-CN" sz="2400" b="1">
                  <a:latin typeface="+mj-ea"/>
                  <a:ea typeface="+mj-ea"/>
                </a:rPr>
                <a:t>无失真</a:t>
              </a:r>
            </a:p>
          </p:txBody>
        </p:sp>
        <p:sp>
          <p:nvSpPr>
            <p:cNvPr id="173065" name="Rectangle 9"/>
            <p:cNvSpPr>
              <a:spLocks noChangeArrowheads="1"/>
            </p:cNvSpPr>
            <p:nvPr/>
          </p:nvSpPr>
          <p:spPr bwMode="auto">
            <a:xfrm>
              <a:off x="688" y="1133"/>
              <a:ext cx="1409" cy="291"/>
            </a:xfrm>
            <a:prstGeom prst="rect">
              <a:avLst/>
            </a:prstGeom>
            <a:noFill/>
            <a:ln w="9525">
              <a:noFill/>
              <a:miter lim="800000"/>
              <a:headEnd/>
              <a:tailEnd/>
            </a:ln>
            <a:effectLst/>
          </p:spPr>
          <p:txBody>
            <a:bodyPr>
              <a:spAutoFit/>
            </a:bodyPr>
            <a:lstStyle/>
            <a:p>
              <a:r>
                <a:rPr lang="zh-CN" sz="2400" b="1">
                  <a:latin typeface="+mj-ea"/>
                  <a:ea typeface="+mj-ea"/>
                </a:rPr>
                <a:t>限失真</a:t>
              </a:r>
            </a:p>
          </p:txBody>
        </p:sp>
      </p:grpSp>
      <p:grpSp>
        <p:nvGrpSpPr>
          <p:cNvPr id="3" name="Group 10"/>
          <p:cNvGrpSpPr>
            <a:grpSpLocks noChangeAspect="1"/>
          </p:cNvGrpSpPr>
          <p:nvPr/>
        </p:nvGrpSpPr>
        <p:grpSpPr bwMode="auto">
          <a:xfrm>
            <a:off x="2563813" y="4868863"/>
            <a:ext cx="6457950" cy="1531937"/>
            <a:chOff x="0" y="0"/>
            <a:chExt cx="4068" cy="965"/>
          </a:xfrm>
        </p:grpSpPr>
        <p:graphicFrame>
          <p:nvGraphicFramePr>
            <p:cNvPr id="173067" name="Object 11"/>
            <p:cNvGraphicFramePr>
              <a:graphicFrameLocks noChangeAspect="1"/>
            </p:cNvGraphicFramePr>
            <p:nvPr/>
          </p:nvGraphicFramePr>
          <p:xfrm>
            <a:off x="2775" y="0"/>
            <a:ext cx="1293" cy="965"/>
          </p:xfrm>
          <a:graphic>
            <a:graphicData uri="http://schemas.openxmlformats.org/presentationml/2006/ole">
              <mc:AlternateContent xmlns:mc="http://schemas.openxmlformats.org/markup-compatibility/2006">
                <mc:Choice xmlns:v="urn:schemas-microsoft-com:vml" Requires="v">
                  <p:oleObj spid="_x0000_s1425616" r:id="rId5" imgW="2053219" imgH="1532377" progId="Visio.Drawing.11">
                    <p:embed/>
                  </p:oleObj>
                </mc:Choice>
                <mc:Fallback>
                  <p:oleObj r:id="rId5" imgW="2053219" imgH="1532377"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5" y="0"/>
                          <a:ext cx="1293" cy="96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8" name="Object 12"/>
            <p:cNvGraphicFramePr>
              <a:graphicFrameLocks noChangeAspect="1"/>
            </p:cNvGraphicFramePr>
            <p:nvPr/>
          </p:nvGraphicFramePr>
          <p:xfrm>
            <a:off x="0" y="31"/>
            <a:ext cx="2642" cy="864"/>
          </p:xfrm>
          <a:graphic>
            <a:graphicData uri="http://schemas.openxmlformats.org/presentationml/2006/ole">
              <mc:AlternateContent xmlns:mc="http://schemas.openxmlformats.org/markup-compatibility/2006">
                <mc:Choice xmlns:v="urn:schemas-microsoft-com:vml" Requires="v">
                  <p:oleObj spid="_x0000_s1425617" r:id="rId7" imgW="4194372" imgH="1371600" progId="Visio.Drawing.11">
                    <p:embed/>
                  </p:oleObj>
                </mc:Choice>
                <mc:Fallback>
                  <p:oleObj r:id="rId7" imgW="4194372" imgH="1371600"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1"/>
                          <a:ext cx="2642" cy="8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3"/>
          <p:cNvGrpSpPr>
            <a:grpSpLocks noChangeAspect="1"/>
          </p:cNvGrpSpPr>
          <p:nvPr/>
        </p:nvGrpSpPr>
        <p:grpSpPr bwMode="auto">
          <a:xfrm>
            <a:off x="2563813" y="2951163"/>
            <a:ext cx="6359525" cy="1890712"/>
            <a:chOff x="0" y="0"/>
            <a:chExt cx="4006" cy="1191"/>
          </a:xfrm>
        </p:grpSpPr>
        <p:graphicFrame>
          <p:nvGraphicFramePr>
            <p:cNvPr id="173070" name="Object 14"/>
            <p:cNvGraphicFramePr>
              <a:graphicFrameLocks noChangeAspect="1"/>
            </p:cNvGraphicFramePr>
            <p:nvPr/>
          </p:nvGraphicFramePr>
          <p:xfrm>
            <a:off x="2775" y="0"/>
            <a:ext cx="1231" cy="1191"/>
          </p:xfrm>
          <a:graphic>
            <a:graphicData uri="http://schemas.openxmlformats.org/presentationml/2006/ole">
              <mc:AlternateContent xmlns:mc="http://schemas.openxmlformats.org/markup-compatibility/2006">
                <mc:Choice xmlns:v="urn:schemas-microsoft-com:vml" Requires="v">
                  <p:oleObj spid="_x0000_s1425618" r:id="rId9" imgW="1954496" imgH="1890409" progId="Visio.Drawing.11">
                    <p:embed/>
                  </p:oleObj>
                </mc:Choice>
                <mc:Fallback>
                  <p:oleObj r:id="rId9" imgW="1954496" imgH="1890409" progId="Visio.Drawing.11">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5" y="0"/>
                          <a:ext cx="1231" cy="119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71" name="Object 15"/>
            <p:cNvGraphicFramePr>
              <a:graphicFrameLocks noChangeAspect="1"/>
            </p:cNvGraphicFramePr>
            <p:nvPr/>
          </p:nvGraphicFramePr>
          <p:xfrm>
            <a:off x="0" y="103"/>
            <a:ext cx="2639" cy="864"/>
          </p:xfrm>
          <a:graphic>
            <a:graphicData uri="http://schemas.openxmlformats.org/presentationml/2006/ole">
              <mc:AlternateContent xmlns:mc="http://schemas.openxmlformats.org/markup-compatibility/2006">
                <mc:Choice xmlns:v="urn:schemas-microsoft-com:vml" Requires="v">
                  <p:oleObj spid="_x0000_s1425619" r:id="rId11" imgW="4188977" imgH="1371600" progId="Visio.Drawing.11">
                    <p:embed/>
                  </p:oleObj>
                </mc:Choice>
                <mc:Fallback>
                  <p:oleObj r:id="rId11" imgW="4188977" imgH="1371600" progId="Visio.Drawing.11">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03"/>
                          <a:ext cx="2639" cy="8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 name="灯片编号占位符 5"/>
          <p:cNvSpPr>
            <a:spLocks noGrp="1"/>
          </p:cNvSpPr>
          <p:nvPr>
            <p:ph type="sldNum" sz="quarter" idx="12"/>
          </p:nvPr>
        </p:nvSpPr>
        <p:spPr/>
        <p:txBody>
          <a:bodyPr/>
          <a:lstStyle/>
          <a:p>
            <a:fld id="{E29FB3C7-75A3-408A-AD5C-7F1BCFB784D3}" type="slidenum">
              <a:rPr lang="en-US" altLang="zh-CN" smtClean="0"/>
              <a:pPr/>
              <a:t>29</a:t>
            </a:fld>
            <a:endParaRPr lang="en-US" altLang="zh-CN" dirty="0"/>
          </a:p>
        </p:txBody>
      </p:sp>
    </p:spTree>
    <p:extLst>
      <p:ext uri="{BB962C8B-B14F-4D97-AF65-F5344CB8AC3E}">
        <p14:creationId xmlns:p14="http://schemas.microsoft.com/office/powerpoint/2010/main" val="240666794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65891" name="Rectangle 3"/>
          <p:cNvSpPr>
            <a:spLocks noGrp="1" noChangeArrowheads="1"/>
          </p:cNvSpPr>
          <p:nvPr>
            <p:ph type="body" idx="1"/>
          </p:nvPr>
        </p:nvSpPr>
        <p:spPr/>
        <p:txBody>
          <a:bodyPr/>
          <a:lstStyle/>
          <a:p>
            <a:r>
              <a:rPr lang="en-US" altLang="zh-CN" dirty="0" smtClean="0"/>
              <a:t>4.1 </a:t>
            </a:r>
            <a:r>
              <a:rPr lang="zh-CN" altLang="en-US" dirty="0" smtClean="0"/>
              <a:t>基本概念</a:t>
            </a:r>
          </a:p>
          <a:p>
            <a:pPr lvl="1"/>
            <a:r>
              <a:rPr lang="en-US" altLang="zh-CN" dirty="0" smtClean="0"/>
              <a:t>4.1.1 </a:t>
            </a:r>
            <a:r>
              <a:rPr lang="zh-CN" altLang="en-US" dirty="0" smtClean="0">
                <a:solidFill>
                  <a:srgbClr val="FF0000"/>
                </a:solidFill>
              </a:rPr>
              <a:t>引言</a:t>
            </a:r>
            <a:endParaRPr lang="en-US" altLang="zh-CN" dirty="0" smtClean="0">
              <a:solidFill>
                <a:srgbClr val="FF0000"/>
              </a:solidFill>
            </a:endParaRPr>
          </a:p>
          <a:p>
            <a:pPr lvl="1"/>
            <a:r>
              <a:rPr lang="en-US" altLang="zh-CN" dirty="0" smtClean="0"/>
              <a:t>4.1.2 </a:t>
            </a:r>
            <a:r>
              <a:rPr lang="zh-CN" altLang="en-US" dirty="0" smtClean="0"/>
              <a:t>失真函数与平均失真度</a:t>
            </a:r>
          </a:p>
          <a:p>
            <a:pPr lvl="1"/>
            <a:r>
              <a:rPr lang="en-US" altLang="zh-CN" dirty="0" smtClean="0"/>
              <a:t>4.1.3 </a:t>
            </a:r>
            <a:r>
              <a:rPr lang="zh-CN" altLang="en-US" dirty="0" smtClean="0"/>
              <a:t>信息率失真函数</a:t>
            </a:r>
          </a:p>
          <a:p>
            <a:pPr lvl="1"/>
            <a:r>
              <a:rPr lang="en-US" altLang="zh-CN" dirty="0" smtClean="0"/>
              <a:t>4.1.4 </a:t>
            </a:r>
            <a:r>
              <a:rPr lang="zh-CN" altLang="en-US" dirty="0" smtClean="0"/>
              <a:t>信息率失真函数的性质</a:t>
            </a:r>
          </a:p>
          <a:p>
            <a:r>
              <a:rPr lang="en-US" altLang="zh-CN" dirty="0" smtClean="0"/>
              <a:t>4.2 </a:t>
            </a:r>
            <a:r>
              <a:rPr lang="zh-CN" altLang="en-US" dirty="0" smtClean="0"/>
              <a:t>离散信源的信息率失真函数</a:t>
            </a:r>
          </a:p>
          <a:p>
            <a:r>
              <a:rPr lang="en-US" altLang="zh-CN" dirty="0" smtClean="0"/>
              <a:t>4.3 </a:t>
            </a:r>
            <a:r>
              <a:rPr lang="zh-CN" altLang="en-US" dirty="0" smtClean="0"/>
              <a:t>连续信源的信息率失真函数</a:t>
            </a:r>
          </a:p>
        </p:txBody>
      </p:sp>
      <p:sp>
        <p:nvSpPr>
          <p:cNvPr id="6" name="灯片编号占位符 5"/>
          <p:cNvSpPr>
            <a:spLocks noGrp="1"/>
          </p:cNvSpPr>
          <p:nvPr>
            <p:ph type="sldNum" sz="quarter" idx="12"/>
          </p:nvPr>
        </p:nvSpPr>
        <p:spPr/>
        <p:txBody>
          <a:bodyPr/>
          <a:lstStyle/>
          <a:p>
            <a:fld id="{AA824A58-A806-4F89-AA81-EADE3F40A00E}" type="slidenum">
              <a:rPr lang="en-US" altLang="zh-CN" smtClean="0"/>
              <a:pPr/>
              <a:t>3</a:t>
            </a:fld>
            <a:endParaRPr lang="en-US" altLang="zh-CN"/>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496888" y="1124744"/>
            <a:ext cx="8242308" cy="1422401"/>
            <a:chOff x="313" y="619"/>
            <a:chExt cx="5192" cy="896"/>
          </a:xfrm>
        </p:grpSpPr>
        <p:graphicFrame>
          <p:nvGraphicFramePr>
            <p:cNvPr id="522243" name="Object 3"/>
            <p:cNvGraphicFramePr>
              <a:graphicFrameLocks noChangeAspect="1"/>
            </p:cNvGraphicFramePr>
            <p:nvPr>
              <p:extLst>
                <p:ext uri="{D42A27DB-BD31-4B8C-83A1-F6EECF244321}">
                  <p14:modId xmlns:p14="http://schemas.microsoft.com/office/powerpoint/2010/main" val="422189981"/>
                </p:ext>
              </p:extLst>
            </p:nvPr>
          </p:nvGraphicFramePr>
          <p:xfrm>
            <a:off x="313" y="1145"/>
            <a:ext cx="1553" cy="370"/>
          </p:xfrm>
          <a:graphic>
            <a:graphicData uri="http://schemas.openxmlformats.org/presentationml/2006/ole">
              <mc:AlternateContent xmlns:mc="http://schemas.openxmlformats.org/markup-compatibility/2006">
                <mc:Choice xmlns:v="urn:schemas-microsoft-com:vml" Requires="v">
                  <p:oleObj spid="_x0000_s1423490" name="Equation" r:id="rId3" imgW="1066680" imgH="253800" progId="Equation.DSMT4">
                    <p:embed/>
                  </p:oleObj>
                </mc:Choice>
                <mc:Fallback>
                  <p:oleObj name="Equation" r:id="rId3" imgW="1066680" imgH="253800" progId="Equation.DSMT4">
                    <p:embed/>
                    <p:pic>
                      <p:nvPicPr>
                        <p:cNvPr id="0" name="Picture 2"/>
                        <p:cNvPicPr>
                          <a:picLocks noChangeAspect="1" noChangeArrowheads="1"/>
                        </p:cNvPicPr>
                        <p:nvPr/>
                      </p:nvPicPr>
                      <p:blipFill>
                        <a:blip r:embed="rId4"/>
                        <a:srcRect/>
                        <a:stretch>
                          <a:fillRect/>
                        </a:stretch>
                      </p:blipFill>
                      <p:spPr bwMode="auto">
                        <a:xfrm>
                          <a:off x="313" y="1145"/>
                          <a:ext cx="1553"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
            <p:cNvGrpSpPr>
              <a:grpSpLocks/>
            </p:cNvGrpSpPr>
            <p:nvPr/>
          </p:nvGrpSpPr>
          <p:grpSpPr bwMode="auto">
            <a:xfrm>
              <a:off x="884" y="776"/>
              <a:ext cx="3628" cy="442"/>
              <a:chOff x="431" y="981"/>
              <a:chExt cx="3628" cy="408"/>
            </a:xfrm>
          </p:grpSpPr>
          <p:sp>
            <p:nvSpPr>
              <p:cNvPr id="522245" name="Rectangle 5"/>
              <p:cNvSpPr>
                <a:spLocks noChangeArrowheads="1"/>
              </p:cNvSpPr>
              <p:nvPr/>
            </p:nvSpPr>
            <p:spPr bwMode="auto">
              <a:xfrm>
                <a:off x="1655" y="981"/>
                <a:ext cx="1225" cy="4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lgn="ctr">
                  <a:lnSpc>
                    <a:spcPct val="130000"/>
                  </a:lnSpc>
                  <a:spcBef>
                    <a:spcPct val="20000"/>
                  </a:spcBef>
                  <a:buClr>
                    <a:schemeClr val="folHlink"/>
                  </a:buClr>
                  <a:buSzPct val="85000"/>
                  <a:buFont typeface="Wingdings 2" pitchFamily="18" charset="2"/>
                  <a:buNone/>
                </a:pPr>
                <a:r>
                  <a:rPr kumimoji="0" lang="zh-CN" altLang="en-US" sz="2400" b="1" dirty="0">
                    <a:solidFill>
                      <a:srgbClr val="000000"/>
                    </a:solidFill>
                    <a:latin typeface="+mj-ea"/>
                    <a:ea typeface="+mj-ea"/>
                  </a:rPr>
                  <a:t>信源编码器</a:t>
                </a:r>
              </a:p>
            </p:txBody>
          </p:sp>
          <p:sp>
            <p:nvSpPr>
              <p:cNvPr id="522246" name="Line 6"/>
              <p:cNvSpPr>
                <a:spLocks noChangeShapeType="1"/>
              </p:cNvSpPr>
              <p:nvPr/>
            </p:nvSpPr>
            <p:spPr bwMode="auto">
              <a:xfrm>
                <a:off x="2880" y="1207"/>
                <a:ext cx="1179" cy="0"/>
              </a:xfrm>
              <a:prstGeom prst="line">
                <a:avLst/>
              </a:prstGeom>
              <a:noFill/>
              <a:ln w="38100">
                <a:solidFill>
                  <a:srgbClr val="000000"/>
                </a:solidFill>
                <a:round/>
                <a:headEnd/>
                <a:tailEnd type="triangle" w="med" len="med"/>
              </a:ln>
              <a:effectLst/>
            </p:spPr>
            <p:txBody>
              <a:bodyPr/>
              <a:lstStyle/>
              <a:p>
                <a:endParaRPr lang="zh-CN" altLang="en-US"/>
              </a:p>
            </p:txBody>
          </p:sp>
          <p:sp>
            <p:nvSpPr>
              <p:cNvPr id="522247" name="Line 7"/>
              <p:cNvSpPr>
                <a:spLocks noChangeShapeType="1"/>
              </p:cNvSpPr>
              <p:nvPr/>
            </p:nvSpPr>
            <p:spPr bwMode="auto">
              <a:xfrm>
                <a:off x="431" y="1207"/>
                <a:ext cx="1224" cy="0"/>
              </a:xfrm>
              <a:prstGeom prst="line">
                <a:avLst/>
              </a:prstGeom>
              <a:noFill/>
              <a:ln w="38100">
                <a:solidFill>
                  <a:srgbClr val="000000"/>
                </a:solidFill>
                <a:round/>
                <a:headEnd/>
                <a:tailEnd type="triangle" w="med" len="med"/>
              </a:ln>
              <a:effectLst/>
            </p:spPr>
            <p:txBody>
              <a:bodyPr/>
              <a:lstStyle/>
              <a:p>
                <a:endParaRPr lang="zh-CN" altLang="en-US"/>
              </a:p>
            </p:txBody>
          </p:sp>
        </p:grpSp>
        <p:graphicFrame>
          <p:nvGraphicFramePr>
            <p:cNvPr id="522248" name="Object 8"/>
            <p:cNvGraphicFramePr>
              <a:graphicFrameLocks noChangeAspect="1"/>
            </p:cNvGraphicFramePr>
            <p:nvPr>
              <p:extLst>
                <p:ext uri="{D42A27DB-BD31-4B8C-83A1-F6EECF244321}">
                  <p14:modId xmlns:p14="http://schemas.microsoft.com/office/powerpoint/2010/main" val="3026608221"/>
                </p:ext>
              </p:extLst>
            </p:nvPr>
          </p:nvGraphicFramePr>
          <p:xfrm>
            <a:off x="4125" y="648"/>
            <a:ext cx="1380" cy="336"/>
          </p:xfrm>
          <a:graphic>
            <a:graphicData uri="http://schemas.openxmlformats.org/presentationml/2006/ole">
              <mc:AlternateContent xmlns:mc="http://schemas.openxmlformats.org/markup-compatibility/2006">
                <mc:Choice xmlns:v="urn:schemas-microsoft-com:vml" Requires="v">
                  <p:oleObj spid="_x0000_s1423491" name="Equation" r:id="rId5" imgW="1041120" imgH="253800" progId="Equation.DSMT4">
                    <p:embed/>
                  </p:oleObj>
                </mc:Choice>
                <mc:Fallback>
                  <p:oleObj name="Equation" r:id="rId5" imgW="1041120" imgH="253800" progId="Equation.DSMT4">
                    <p:embed/>
                    <p:pic>
                      <p:nvPicPr>
                        <p:cNvPr id="0" name="Picture 3"/>
                        <p:cNvPicPr>
                          <a:picLocks noChangeAspect="1" noChangeArrowheads="1"/>
                        </p:cNvPicPr>
                        <p:nvPr/>
                      </p:nvPicPr>
                      <p:blipFill>
                        <a:blip r:embed="rId6"/>
                        <a:srcRect/>
                        <a:stretch>
                          <a:fillRect/>
                        </a:stretch>
                      </p:blipFill>
                      <p:spPr bwMode="auto">
                        <a:xfrm>
                          <a:off x="4125" y="648"/>
                          <a:ext cx="138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49" name="Rectangle 9"/>
            <p:cNvSpPr>
              <a:spLocks noChangeArrowheads="1"/>
            </p:cNvSpPr>
            <p:nvPr/>
          </p:nvSpPr>
          <p:spPr bwMode="auto">
            <a:xfrm>
              <a:off x="1331" y="619"/>
              <a:ext cx="246" cy="330"/>
            </a:xfrm>
            <a:prstGeom prst="rect">
              <a:avLst/>
            </a:prstGeom>
            <a:noFill/>
            <a:ln w="9525">
              <a:noFill/>
              <a:miter lim="800000"/>
              <a:headEnd/>
              <a:tailEnd/>
            </a:ln>
            <a:effectLst/>
          </p:spPr>
          <p:txBody>
            <a:bodyPr wrap="none">
              <a:spAutoFit/>
            </a:bodyPr>
            <a:lstStyle/>
            <a:p>
              <a:pPr marL="342900" indent="-342900" algn="just">
                <a:lnSpc>
                  <a:spcPct val="130000"/>
                </a:lnSpc>
                <a:spcBef>
                  <a:spcPct val="50000"/>
                </a:spcBef>
                <a:buClr>
                  <a:schemeClr val="folHlink"/>
                </a:buClr>
                <a:buSzPct val="85000"/>
                <a:buFont typeface="Wingdings 2" pitchFamily="18" charset="2"/>
                <a:buNone/>
              </a:pPr>
              <a:r>
                <a:rPr lang="en-US" altLang="zh-CN" sz="2400" b="1" i="1" dirty="0">
                  <a:solidFill>
                    <a:srgbClr val="000000"/>
                  </a:solidFill>
                  <a:latin typeface="Times New Roman" pitchFamily="18" charset="0"/>
                  <a:ea typeface="+mj-ea"/>
                  <a:cs typeface="Times New Roman" pitchFamily="18" charset="0"/>
                </a:rPr>
                <a:t>X</a:t>
              </a:r>
            </a:p>
          </p:txBody>
        </p:sp>
        <p:sp>
          <p:nvSpPr>
            <p:cNvPr id="522250" name="Text Box 10"/>
            <p:cNvSpPr txBox="1">
              <a:spLocks noChangeArrowheads="1"/>
            </p:cNvSpPr>
            <p:nvPr/>
          </p:nvSpPr>
          <p:spPr bwMode="auto">
            <a:xfrm>
              <a:off x="3833" y="629"/>
              <a:ext cx="453" cy="330"/>
            </a:xfrm>
            <a:prstGeom prst="rect">
              <a:avLst/>
            </a:prstGeom>
            <a:noFill/>
            <a:ln w="9525">
              <a:noFill/>
              <a:miter lim="800000"/>
              <a:headEnd/>
              <a:tailEnd/>
            </a:ln>
            <a:effectLst/>
          </p:spPr>
          <p:txBody>
            <a:bodyPr>
              <a:spAutoFit/>
            </a:bodyPr>
            <a:lstStyle/>
            <a:p>
              <a:pPr marL="342900" indent="-342900" algn="just">
                <a:lnSpc>
                  <a:spcPct val="130000"/>
                </a:lnSpc>
                <a:spcBef>
                  <a:spcPct val="50000"/>
                </a:spcBef>
                <a:buClr>
                  <a:schemeClr val="folHlink"/>
                </a:buClr>
                <a:buSzPct val="85000"/>
                <a:buFont typeface="Wingdings 2" pitchFamily="18" charset="2"/>
                <a:buNone/>
              </a:pPr>
              <a:r>
                <a:rPr lang="en-US" altLang="zh-CN" sz="2400" b="1" i="1" dirty="0">
                  <a:solidFill>
                    <a:srgbClr val="000000"/>
                  </a:solidFill>
                  <a:latin typeface="Times New Roman" pitchFamily="18" charset="0"/>
                  <a:ea typeface="+mj-ea"/>
                  <a:cs typeface="Times New Roman" pitchFamily="18" charset="0"/>
                </a:rPr>
                <a:t>Y</a:t>
              </a:r>
            </a:p>
          </p:txBody>
        </p:sp>
      </p:grpSp>
      <p:sp>
        <p:nvSpPr>
          <p:cNvPr id="522251" name="AutoShape 11"/>
          <p:cNvSpPr>
            <a:spLocks noChangeArrowheads="1"/>
          </p:cNvSpPr>
          <p:nvPr/>
        </p:nvSpPr>
        <p:spPr bwMode="auto">
          <a:xfrm>
            <a:off x="4211960" y="2204864"/>
            <a:ext cx="360362" cy="577106"/>
          </a:xfrm>
          <a:prstGeom prst="downArrow">
            <a:avLst>
              <a:gd name="adj1" fmla="val 50000"/>
              <a:gd name="adj2" fmla="val 70485"/>
            </a:avLst>
          </a:prstGeom>
          <a:solidFill>
            <a:srgbClr val="FFBE7D"/>
          </a:solidFill>
          <a:ln w="9525">
            <a:solidFill>
              <a:srgbClr val="000000"/>
            </a:solidFill>
            <a:miter lim="800000"/>
            <a:headEnd/>
            <a:tailEnd/>
          </a:ln>
          <a:effectLst/>
        </p:spPr>
        <p:txBody>
          <a:bodyPr wrap="none" anchor="ctr"/>
          <a:lstStyle/>
          <a:p>
            <a:endParaRPr lang="zh-CN" altLang="en-US"/>
          </a:p>
        </p:txBody>
      </p:sp>
      <p:grpSp>
        <p:nvGrpSpPr>
          <p:cNvPr id="4" name="Group 18"/>
          <p:cNvGrpSpPr>
            <a:grpSpLocks/>
          </p:cNvGrpSpPr>
          <p:nvPr/>
        </p:nvGrpSpPr>
        <p:grpSpPr bwMode="auto">
          <a:xfrm>
            <a:off x="1835696" y="2852936"/>
            <a:ext cx="5041900" cy="623888"/>
            <a:chOff x="1156" y="2202"/>
            <a:chExt cx="3176" cy="393"/>
          </a:xfrm>
        </p:grpSpPr>
        <p:sp>
          <p:nvSpPr>
            <p:cNvPr id="522252" name="Rectangle 12"/>
            <p:cNvSpPr>
              <a:spLocks noChangeArrowheads="1"/>
            </p:cNvSpPr>
            <p:nvPr/>
          </p:nvSpPr>
          <p:spPr bwMode="auto">
            <a:xfrm>
              <a:off x="2200" y="2202"/>
              <a:ext cx="1088" cy="39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marL="342900" indent="-342900" algn="ctr">
                <a:lnSpc>
                  <a:spcPct val="130000"/>
                </a:lnSpc>
                <a:spcBef>
                  <a:spcPct val="20000"/>
                </a:spcBef>
                <a:buClr>
                  <a:schemeClr val="folHlink"/>
                </a:buClr>
                <a:buSzPct val="85000"/>
                <a:buFont typeface="Wingdings 2" pitchFamily="18" charset="2"/>
                <a:buNone/>
              </a:pPr>
              <a:r>
                <a:rPr kumimoji="0" lang="zh-CN" altLang="en-US" sz="2400" b="1" dirty="0">
                  <a:solidFill>
                    <a:srgbClr val="000000"/>
                  </a:solidFill>
                  <a:latin typeface="+mj-ea"/>
                  <a:ea typeface="+mj-ea"/>
                </a:rPr>
                <a:t>假想信道</a:t>
              </a:r>
            </a:p>
          </p:txBody>
        </p:sp>
        <p:sp>
          <p:nvSpPr>
            <p:cNvPr id="522253" name="Line 13"/>
            <p:cNvSpPr>
              <a:spLocks noChangeShapeType="1"/>
            </p:cNvSpPr>
            <p:nvPr/>
          </p:nvSpPr>
          <p:spPr bwMode="auto">
            <a:xfrm>
              <a:off x="3288" y="2398"/>
              <a:ext cx="1044"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pPr algn="ctr"/>
              <a:endParaRPr lang="zh-CN" altLang="en-US">
                <a:latin typeface="+mj-ea"/>
                <a:ea typeface="+mj-ea"/>
              </a:endParaRPr>
            </a:p>
          </p:txBody>
        </p:sp>
        <p:sp>
          <p:nvSpPr>
            <p:cNvPr id="522254" name="Line 14"/>
            <p:cNvSpPr>
              <a:spLocks noChangeShapeType="1"/>
            </p:cNvSpPr>
            <p:nvPr/>
          </p:nvSpPr>
          <p:spPr bwMode="auto">
            <a:xfrm>
              <a:off x="1156" y="2398"/>
              <a:ext cx="1044"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pPr algn="ctr"/>
              <a:endParaRPr lang="zh-CN" altLang="en-US">
                <a:latin typeface="+mj-ea"/>
                <a:ea typeface="+mj-ea"/>
              </a:endParaRPr>
            </a:p>
          </p:txBody>
        </p:sp>
      </p:grpSp>
      <p:sp>
        <p:nvSpPr>
          <p:cNvPr id="522255" name="Text Box 15"/>
          <p:cNvSpPr txBox="1">
            <a:spLocks noChangeArrowheads="1"/>
          </p:cNvSpPr>
          <p:nvPr/>
        </p:nvSpPr>
        <p:spPr bwMode="auto">
          <a:xfrm>
            <a:off x="4716016" y="2204864"/>
            <a:ext cx="3493021" cy="572464"/>
          </a:xfrm>
          <a:prstGeom prst="rect">
            <a:avLst/>
          </a:prstGeom>
          <a:noFill/>
          <a:ln w="9525">
            <a:noFill/>
            <a:miter lim="800000"/>
            <a:headEnd/>
            <a:tailEnd/>
          </a:ln>
          <a:effectLst/>
        </p:spPr>
        <p:txBody>
          <a:bodyPr wrap="square">
            <a:spAutoFit/>
          </a:bodyPr>
          <a:lstStyle/>
          <a:p>
            <a:pPr marL="342900" indent="-342900">
              <a:lnSpc>
                <a:spcPct val="130000"/>
              </a:lnSpc>
              <a:spcBef>
                <a:spcPct val="50000"/>
              </a:spcBef>
              <a:buClr>
                <a:schemeClr val="folHlink"/>
              </a:buClr>
              <a:buSzPct val="85000"/>
              <a:buFont typeface="Wingdings 2" pitchFamily="18" charset="2"/>
              <a:buNone/>
            </a:pPr>
            <a:r>
              <a:rPr kumimoji="0" lang="zh-CN" altLang="en-US" sz="2400" b="1" dirty="0">
                <a:solidFill>
                  <a:srgbClr val="FF0000"/>
                </a:solidFill>
                <a:latin typeface="+mj-ea"/>
                <a:ea typeface="+mj-ea"/>
                <a:cs typeface="Verdana" pitchFamily="34" charset="0"/>
              </a:rPr>
              <a:t>将信源编码器看作信道</a:t>
            </a:r>
          </a:p>
        </p:txBody>
      </p:sp>
      <p:sp>
        <p:nvSpPr>
          <p:cNvPr id="17" name="标题 16"/>
          <p:cNvSpPr>
            <a:spLocks noGrp="1"/>
          </p:cNvSpPr>
          <p:nvPr>
            <p:ph type="title"/>
          </p:nvPr>
        </p:nvSpPr>
        <p:spPr/>
        <p:txBody>
          <a:bodyPr/>
          <a:lstStyle/>
          <a:p>
            <a:r>
              <a:rPr lang="zh-CN" altLang="en-US" dirty="0" smtClean="0"/>
              <a:t>只考虑编码</a:t>
            </a:r>
            <a:endParaRPr lang="zh-CN" altLang="en-US" dirty="0"/>
          </a:p>
        </p:txBody>
      </p:sp>
      <p:sp>
        <p:nvSpPr>
          <p:cNvPr id="20" name="灯片编号占位符 3"/>
          <p:cNvSpPr>
            <a:spLocks noGrp="1"/>
          </p:cNvSpPr>
          <p:nvPr>
            <p:ph type="sldNum" sz="quarter" idx="12"/>
          </p:nvPr>
        </p:nvSpPr>
        <p:spPr>
          <a:xfrm>
            <a:off x="8407846" y="6556200"/>
            <a:ext cx="628650" cy="257176"/>
          </a:xfrm>
        </p:spPr>
        <p:txBody>
          <a:bodyPr/>
          <a:lstStyle/>
          <a:p>
            <a:fld id="{E31375A4-56A4-47D6-9801-1991572033F7}" type="slidenum">
              <a:rPr lang="en-US" smtClean="0"/>
              <a:pPr/>
              <a:t>30</a:t>
            </a:fld>
            <a:endParaRPr 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428142283"/>
              </p:ext>
            </p:extLst>
          </p:nvPr>
        </p:nvGraphicFramePr>
        <p:xfrm>
          <a:off x="2377678" y="3573016"/>
          <a:ext cx="4222750" cy="1890713"/>
        </p:xfrm>
        <a:graphic>
          <a:graphicData uri="http://schemas.openxmlformats.org/presentationml/2006/ole">
            <mc:AlternateContent xmlns:mc="http://schemas.openxmlformats.org/markup-compatibility/2006">
              <mc:Choice xmlns:v="urn:schemas-microsoft-com:vml" Requires="v">
                <p:oleObj spid="_x0000_s1423492" name="Visio" r:id="rId7" imgW="4528779" imgH="1984172" progId="Visio.Drawing.11">
                  <p:embed/>
                </p:oleObj>
              </mc:Choice>
              <mc:Fallback>
                <p:oleObj name="Visio" r:id="rId7" imgW="4528779" imgH="1984172" progId="Visio.Drawing.11">
                  <p:embed/>
                  <p:pic>
                    <p:nvPicPr>
                      <p:cNvPr id="0" name="Object 3"/>
                      <p:cNvPicPr>
                        <a:picLocks noChangeAspect="1" noChangeArrowheads="1"/>
                      </p:cNvPicPr>
                      <p:nvPr/>
                    </p:nvPicPr>
                    <p:blipFill>
                      <a:blip r:embed="rId8"/>
                      <a:srcRect/>
                      <a:stretch>
                        <a:fillRect/>
                      </a:stretch>
                    </p:blipFill>
                    <p:spPr bwMode="auto">
                      <a:xfrm>
                        <a:off x="2377678" y="3573016"/>
                        <a:ext cx="4222750"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p:cNvSpPr/>
          <p:nvPr/>
        </p:nvSpPr>
        <p:spPr>
          <a:xfrm>
            <a:off x="323528" y="5373216"/>
            <a:ext cx="8712968" cy="1200329"/>
          </a:xfrm>
          <a:prstGeom prst="rect">
            <a:avLst/>
          </a:prstGeom>
        </p:spPr>
        <p:txBody>
          <a:bodyPr wrap="square">
            <a:spAutoFit/>
          </a:bodyPr>
          <a:lstStyle/>
          <a:p>
            <a:pPr>
              <a:lnSpc>
                <a:spcPct val="150000"/>
              </a:lnSpc>
            </a:pPr>
            <a:r>
              <a:rPr lang="zh-CN" altLang="en-US" sz="2400" b="1" dirty="0">
                <a:solidFill>
                  <a:schemeClr val="accent2">
                    <a:lumMod val="75000"/>
                  </a:schemeClr>
                </a:solidFill>
                <a:latin typeface="Times New Roman" pitchFamily="18" charset="0"/>
                <a:ea typeface="+mj-ea"/>
                <a:cs typeface="Times New Roman" pitchFamily="18" charset="0"/>
              </a:rPr>
              <a:t>信源编码器的目的</a:t>
            </a:r>
            <a:r>
              <a:rPr lang="zh-CN" altLang="en-US" sz="2400" b="1" dirty="0" smtClean="0">
                <a:solidFill>
                  <a:schemeClr val="accent2">
                    <a:lumMod val="75000"/>
                  </a:schemeClr>
                </a:solidFill>
                <a:latin typeface="Times New Roman" pitchFamily="18" charset="0"/>
                <a:ea typeface="+mj-ea"/>
                <a:cs typeface="Times New Roman" pitchFamily="18" charset="0"/>
              </a:rPr>
              <a:t>：通过尽可能的压缩，提高效率。 </a:t>
            </a:r>
            <a:endParaRPr lang="en-US" altLang="zh-CN" sz="2400" b="1" dirty="0" smtClean="0">
              <a:solidFill>
                <a:schemeClr val="accent2">
                  <a:lumMod val="75000"/>
                </a:schemeClr>
              </a:solidFill>
              <a:latin typeface="Times New Roman" pitchFamily="18" charset="0"/>
              <a:ea typeface="+mj-ea"/>
              <a:cs typeface="Times New Roman" pitchFamily="18" charset="0"/>
            </a:endParaRPr>
          </a:p>
          <a:p>
            <a:pPr>
              <a:lnSpc>
                <a:spcPct val="150000"/>
              </a:lnSpc>
            </a:pPr>
            <a:r>
              <a:rPr lang="en-US" altLang="zh-CN" sz="2400" b="1" dirty="0" smtClean="0">
                <a:solidFill>
                  <a:srgbClr val="000000"/>
                </a:solidFill>
                <a:latin typeface="Times New Roman" pitchFamily="18" charset="0"/>
                <a:ea typeface="+mj-ea"/>
                <a:cs typeface="Times New Roman" pitchFamily="18" charset="0"/>
              </a:rPr>
              <a:t>——</a:t>
            </a:r>
            <a:r>
              <a:rPr lang="zh-CN" altLang="en-US" sz="2400" b="1" dirty="0" smtClean="0">
                <a:solidFill>
                  <a:srgbClr val="000000"/>
                </a:solidFill>
                <a:latin typeface="Times New Roman" pitchFamily="18" charset="0"/>
                <a:ea typeface="+mj-ea"/>
                <a:cs typeface="Times New Roman" pitchFamily="18" charset="0"/>
              </a:rPr>
              <a:t>使</a:t>
            </a:r>
            <a:r>
              <a:rPr lang="zh-CN" altLang="en-US" sz="2400" b="1" dirty="0">
                <a:solidFill>
                  <a:srgbClr val="000000"/>
                </a:solidFill>
                <a:latin typeface="Times New Roman" pitchFamily="18" charset="0"/>
                <a:ea typeface="+mj-ea"/>
                <a:cs typeface="Times New Roman" pitchFamily="18" charset="0"/>
              </a:rPr>
              <a:t>编码后所需的</a:t>
            </a:r>
            <a:r>
              <a:rPr lang="zh-CN" altLang="en-US" sz="2400" b="1" dirty="0">
                <a:solidFill>
                  <a:srgbClr val="FF0000"/>
                </a:solidFill>
                <a:latin typeface="Times New Roman" pitchFamily="18" charset="0"/>
                <a:ea typeface="+mj-ea"/>
                <a:cs typeface="Times New Roman" pitchFamily="18" charset="0"/>
              </a:rPr>
              <a:t>信息传输率</a:t>
            </a:r>
            <a:r>
              <a:rPr lang="en-US" altLang="zh-CN" sz="2400" b="1" i="1" dirty="0">
                <a:solidFill>
                  <a:srgbClr val="FF0000"/>
                </a:solidFill>
                <a:latin typeface="Times New Roman" pitchFamily="18" charset="0"/>
                <a:ea typeface="+mj-ea"/>
                <a:cs typeface="Times New Roman" pitchFamily="18" charset="0"/>
              </a:rPr>
              <a:t>R</a:t>
            </a:r>
            <a:r>
              <a:rPr lang="zh-CN" altLang="en-US" sz="2400" b="1" dirty="0">
                <a:solidFill>
                  <a:srgbClr val="FF0000"/>
                </a:solidFill>
                <a:latin typeface="Times New Roman" pitchFamily="18" charset="0"/>
                <a:ea typeface="+mj-ea"/>
                <a:cs typeface="Times New Roman" pitchFamily="18" charset="0"/>
              </a:rPr>
              <a:t>尽量</a:t>
            </a:r>
            <a:r>
              <a:rPr lang="zh-CN" altLang="en-US" sz="2400" b="1" dirty="0" smtClean="0">
                <a:solidFill>
                  <a:srgbClr val="FF0000"/>
                </a:solidFill>
                <a:latin typeface="Times New Roman" pitchFamily="18" charset="0"/>
                <a:ea typeface="+mj-ea"/>
                <a:cs typeface="Times New Roman" pitchFamily="18" charset="0"/>
              </a:rPr>
              <a:t>小</a:t>
            </a:r>
            <a:r>
              <a:rPr lang="zh-CN" altLang="en-US" sz="2400" b="1" dirty="0" smtClean="0">
                <a:solidFill>
                  <a:srgbClr val="000000"/>
                </a:solidFill>
                <a:latin typeface="Times New Roman" pitchFamily="18" charset="0"/>
                <a:ea typeface="+mj-ea"/>
                <a:cs typeface="Times New Roman" pitchFamily="18" charset="0"/>
              </a:rPr>
              <a:t>，对信道容量的需求低。</a:t>
            </a:r>
            <a:endParaRPr lang="zh-CN" altLang="en-US" sz="2400" dirty="0">
              <a:latin typeface="Times New Roman" pitchFamily="18" charset="0"/>
              <a:ea typeface="+mj-ea"/>
              <a:cs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22251"/>
                                        </p:tgtEl>
                                        <p:attrNameLst>
                                          <p:attrName>style.visibility</p:attrName>
                                        </p:attrNameLst>
                                      </p:cBhvr>
                                      <p:to>
                                        <p:strVal val="visible"/>
                                      </p:to>
                                    </p:set>
                                    <p:animEffect transition="in" filter="wipe(up)">
                                      <p:cBhvr>
                                        <p:cTn id="14" dur="500"/>
                                        <p:tgtEl>
                                          <p:spTgt spid="522251"/>
                                        </p:tgtEl>
                                      </p:cBhvr>
                                    </p:animEffect>
                                  </p:childTnLst>
                                </p:cTn>
                              </p:par>
                              <p:par>
                                <p:cTn id="15" presetID="22" presetClass="entr" presetSubtype="8"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2225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1" grpId="0" animBg="1"/>
      <p:bldP spid="52225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31</a:t>
            </a:fld>
            <a:endParaRPr lang="en-US"/>
          </a:p>
        </p:txBody>
      </p:sp>
      <p:sp>
        <p:nvSpPr>
          <p:cNvPr id="5" name="Rectangle 2"/>
          <p:cNvSpPr>
            <a:spLocks noChangeArrowheads="1"/>
          </p:cNvSpPr>
          <p:nvPr/>
        </p:nvSpPr>
        <p:spPr bwMode="auto">
          <a:xfrm>
            <a:off x="358308" y="3777867"/>
            <a:ext cx="8534172" cy="1091294"/>
          </a:xfrm>
          <a:prstGeom prst="rect">
            <a:avLst/>
          </a:prstGeom>
          <a:noFill/>
          <a:ln w="9525">
            <a:noFill/>
            <a:miter lim="800000"/>
            <a:headEnd/>
            <a:tailEnd/>
          </a:ln>
        </p:spPr>
        <p:txBody>
          <a:bodyPr/>
          <a:lstStyle/>
          <a:p>
            <a:pPr marL="82550" indent="20638" algn="just">
              <a:lnSpc>
                <a:spcPct val="130000"/>
              </a:lnSpc>
              <a:spcBef>
                <a:spcPct val="20000"/>
              </a:spcBef>
              <a:buClr>
                <a:schemeClr val="hlink"/>
              </a:buClr>
              <a:buSzPct val="120000"/>
            </a:pPr>
            <a:r>
              <a:rPr lang="zh-CN" altLang="en-US" sz="2400" b="1" dirty="0">
                <a:solidFill>
                  <a:srgbClr val="C00000"/>
                </a:solidFill>
                <a:latin typeface="+mj-ea"/>
                <a:ea typeface="+mj-ea"/>
              </a:rPr>
              <a:t>矛盾</a:t>
            </a:r>
            <a:r>
              <a:rPr kumimoji="0" lang="zh-CN" altLang="en-US" sz="2400" b="1" dirty="0" smtClean="0">
                <a:solidFill>
                  <a:srgbClr val="000000"/>
                </a:solidFill>
                <a:latin typeface="+mj-ea"/>
                <a:ea typeface="+mj-ea"/>
              </a:rPr>
              <a:t>：使</a:t>
            </a:r>
            <a:r>
              <a:rPr kumimoji="0" lang="zh-CN" altLang="en-US" sz="2400" b="1" dirty="0">
                <a:solidFill>
                  <a:srgbClr val="000000"/>
                </a:solidFill>
                <a:latin typeface="+mj-ea"/>
                <a:ea typeface="+mj-ea"/>
              </a:rPr>
              <a:t>编码后所需的信息传输率</a:t>
            </a:r>
            <a:r>
              <a:rPr lang="en-US" altLang="zh-CN" sz="2400" b="1" i="1" dirty="0">
                <a:solidFill>
                  <a:srgbClr val="000000"/>
                </a:solidFill>
                <a:latin typeface="Times New Roman" pitchFamily="18" charset="0"/>
                <a:ea typeface="+mj-ea"/>
                <a:cs typeface="Times New Roman" pitchFamily="18" charset="0"/>
              </a:rPr>
              <a:t>R</a:t>
            </a:r>
            <a:r>
              <a:rPr kumimoji="0" lang="zh-CN" altLang="en-US" sz="2400" b="1" dirty="0">
                <a:solidFill>
                  <a:srgbClr val="000000"/>
                </a:solidFill>
                <a:latin typeface="+mj-ea"/>
                <a:ea typeface="+mj-ea"/>
              </a:rPr>
              <a:t>尽量</a:t>
            </a:r>
            <a:r>
              <a:rPr kumimoji="0" lang="zh-CN" altLang="en-US" sz="2400" b="1" dirty="0" smtClean="0">
                <a:solidFill>
                  <a:srgbClr val="000000"/>
                </a:solidFill>
                <a:latin typeface="+mj-ea"/>
                <a:ea typeface="+mj-ea"/>
              </a:rPr>
              <a:t>小，然而</a:t>
            </a:r>
            <a:r>
              <a:rPr lang="en-US" altLang="zh-CN" sz="2400" b="1" i="1" dirty="0">
                <a:solidFill>
                  <a:srgbClr val="FF0000"/>
                </a:solidFill>
                <a:latin typeface="Times New Roman" pitchFamily="18" charset="0"/>
                <a:ea typeface="+mj-ea"/>
                <a:cs typeface="Times New Roman" pitchFamily="18" charset="0"/>
              </a:rPr>
              <a:t>R</a:t>
            </a:r>
            <a:r>
              <a:rPr kumimoji="0" lang="zh-CN" altLang="en-US" sz="2400" b="1" dirty="0">
                <a:solidFill>
                  <a:srgbClr val="FF0000"/>
                </a:solidFill>
                <a:latin typeface="+mj-ea"/>
                <a:ea typeface="+mj-ea"/>
              </a:rPr>
              <a:t>越小</a:t>
            </a:r>
            <a:r>
              <a:rPr kumimoji="0" lang="zh-CN" altLang="en-US" sz="2400" b="1" dirty="0" smtClean="0">
                <a:solidFill>
                  <a:srgbClr val="FF0000"/>
                </a:solidFill>
                <a:latin typeface="+mj-ea"/>
                <a:ea typeface="+mj-ea"/>
              </a:rPr>
              <a:t>，熵损失越多</a:t>
            </a:r>
            <a:r>
              <a:rPr kumimoji="0" lang="zh-CN" altLang="en-US" sz="2400" b="1" dirty="0" smtClean="0">
                <a:solidFill>
                  <a:srgbClr val="000000"/>
                </a:solidFill>
                <a:latin typeface="+mj-ea"/>
                <a:ea typeface="+mj-ea"/>
              </a:rPr>
              <a:t>，从失真的直观意义上理解，引起</a:t>
            </a:r>
            <a:r>
              <a:rPr kumimoji="0" lang="zh-CN" altLang="en-US" sz="2400" b="1" dirty="0">
                <a:solidFill>
                  <a:srgbClr val="000000"/>
                </a:solidFill>
                <a:latin typeface="+mj-ea"/>
                <a:ea typeface="+mj-ea"/>
              </a:rPr>
              <a:t>的平均失真就越大</a:t>
            </a:r>
            <a:r>
              <a:rPr kumimoji="0" lang="zh-CN" altLang="en-US" sz="2400" b="1" dirty="0" smtClean="0">
                <a:solidFill>
                  <a:srgbClr val="000000"/>
                </a:solidFill>
                <a:latin typeface="+mj-ea"/>
                <a:ea typeface="+mj-ea"/>
              </a:rPr>
              <a:t>。</a:t>
            </a:r>
            <a:endParaRPr kumimoji="0" lang="en-US" altLang="zh-CN" sz="2400" b="1" dirty="0" smtClean="0">
              <a:solidFill>
                <a:srgbClr val="000000"/>
              </a:solidFill>
              <a:latin typeface="+mj-ea"/>
              <a:ea typeface="+mj-ea"/>
            </a:endParaRPr>
          </a:p>
        </p:txBody>
      </p:sp>
      <p:sp>
        <p:nvSpPr>
          <p:cNvPr id="7" name="矩形 6"/>
          <p:cNvSpPr/>
          <p:nvPr/>
        </p:nvSpPr>
        <p:spPr>
          <a:xfrm>
            <a:off x="324155" y="1268760"/>
            <a:ext cx="8712968" cy="830997"/>
          </a:xfrm>
          <a:prstGeom prst="rect">
            <a:avLst/>
          </a:prstGeom>
        </p:spPr>
        <p:txBody>
          <a:bodyPr wrap="square">
            <a:spAutoFit/>
          </a:bodyPr>
          <a:lstStyle/>
          <a:p>
            <a:r>
              <a:rPr lang="zh-CN" altLang="en-US" sz="2400" b="1" dirty="0">
                <a:solidFill>
                  <a:srgbClr val="3333FF"/>
                </a:solidFill>
                <a:latin typeface="Times New Roman" pitchFamily="18" charset="0"/>
                <a:ea typeface="+mj-ea"/>
                <a:cs typeface="Times New Roman" pitchFamily="18" charset="0"/>
              </a:rPr>
              <a:t>信源编码器的目的</a:t>
            </a:r>
            <a:r>
              <a:rPr lang="zh-CN" altLang="en-US" sz="2400" b="1" dirty="0" smtClean="0">
                <a:solidFill>
                  <a:srgbClr val="000000"/>
                </a:solidFill>
                <a:latin typeface="Times New Roman" pitchFamily="18" charset="0"/>
                <a:ea typeface="+mj-ea"/>
                <a:cs typeface="Times New Roman" pitchFamily="18" charset="0"/>
              </a:rPr>
              <a:t>：使</a:t>
            </a:r>
            <a:r>
              <a:rPr lang="zh-CN" altLang="en-US" sz="2400" b="1" dirty="0">
                <a:solidFill>
                  <a:srgbClr val="000000"/>
                </a:solidFill>
                <a:latin typeface="Times New Roman" pitchFamily="18" charset="0"/>
                <a:ea typeface="+mj-ea"/>
                <a:cs typeface="Times New Roman" pitchFamily="18" charset="0"/>
              </a:rPr>
              <a:t>编码后所需的</a:t>
            </a:r>
            <a:r>
              <a:rPr lang="zh-CN" altLang="en-US" sz="2400" b="1" dirty="0">
                <a:solidFill>
                  <a:srgbClr val="FF0000"/>
                </a:solidFill>
                <a:latin typeface="Times New Roman" pitchFamily="18" charset="0"/>
                <a:ea typeface="+mj-ea"/>
                <a:cs typeface="Times New Roman" pitchFamily="18" charset="0"/>
              </a:rPr>
              <a:t>信息传输率</a:t>
            </a:r>
            <a:r>
              <a:rPr lang="en-US" altLang="zh-CN" sz="2400" b="1" i="1" dirty="0">
                <a:solidFill>
                  <a:srgbClr val="FF0000"/>
                </a:solidFill>
                <a:latin typeface="Times New Roman" pitchFamily="18" charset="0"/>
                <a:ea typeface="+mj-ea"/>
                <a:cs typeface="Times New Roman" pitchFamily="18" charset="0"/>
              </a:rPr>
              <a:t>R</a:t>
            </a:r>
            <a:r>
              <a:rPr lang="zh-CN" altLang="en-US" sz="2400" b="1" dirty="0">
                <a:solidFill>
                  <a:srgbClr val="000000"/>
                </a:solidFill>
                <a:latin typeface="Times New Roman" pitchFamily="18" charset="0"/>
                <a:ea typeface="+mj-ea"/>
                <a:cs typeface="Times New Roman" pitchFamily="18" charset="0"/>
              </a:rPr>
              <a:t>尽量</a:t>
            </a:r>
            <a:r>
              <a:rPr lang="zh-CN" altLang="en-US" sz="2400" b="1" dirty="0" smtClean="0">
                <a:solidFill>
                  <a:srgbClr val="000000"/>
                </a:solidFill>
                <a:latin typeface="Times New Roman" pitchFamily="18" charset="0"/>
                <a:ea typeface="+mj-ea"/>
                <a:cs typeface="Times New Roman" pitchFamily="18" charset="0"/>
              </a:rPr>
              <a:t>小，即对信道容量的需求低。</a:t>
            </a:r>
            <a:endParaRPr lang="zh-CN" altLang="en-US" sz="2400" dirty="0">
              <a:latin typeface="Times New Roman" pitchFamily="18" charset="0"/>
              <a:ea typeface="+mj-ea"/>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54970194"/>
              </p:ext>
            </p:extLst>
          </p:nvPr>
        </p:nvGraphicFramePr>
        <p:xfrm>
          <a:off x="2077442" y="2060848"/>
          <a:ext cx="4222750" cy="1890713"/>
        </p:xfrm>
        <a:graphic>
          <a:graphicData uri="http://schemas.openxmlformats.org/presentationml/2006/ole">
            <mc:AlternateContent xmlns:mc="http://schemas.openxmlformats.org/markup-compatibility/2006">
              <mc:Choice xmlns:v="urn:schemas-microsoft-com:vml" Requires="v">
                <p:oleObj spid="_x0000_s1537104" name="Visio" r:id="rId3" imgW="4528779" imgH="1984172" progId="Visio.Drawing.11">
                  <p:embed/>
                </p:oleObj>
              </mc:Choice>
              <mc:Fallback>
                <p:oleObj name="Visio" r:id="rId3" imgW="4528779" imgH="1984172"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7442" y="2060848"/>
                        <a:ext cx="4222750"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组合 10"/>
          <p:cNvGrpSpPr/>
          <p:nvPr/>
        </p:nvGrpSpPr>
        <p:grpSpPr>
          <a:xfrm>
            <a:off x="378773" y="5205489"/>
            <a:ext cx="8441699" cy="1052596"/>
            <a:chOff x="484934" y="5157192"/>
            <a:chExt cx="8280920" cy="1052596"/>
          </a:xfrm>
        </p:grpSpPr>
        <p:sp>
          <p:nvSpPr>
            <p:cNvPr id="9" name="矩形 8"/>
            <p:cNvSpPr/>
            <p:nvPr/>
          </p:nvSpPr>
          <p:spPr>
            <a:xfrm>
              <a:off x="484934" y="5157192"/>
              <a:ext cx="8280920" cy="105259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82550" indent="20638" algn="just">
                <a:lnSpc>
                  <a:spcPct val="130000"/>
                </a:lnSpc>
                <a:spcBef>
                  <a:spcPct val="20000"/>
                </a:spcBef>
                <a:buClr>
                  <a:schemeClr val="hlink"/>
                </a:buClr>
                <a:buSzPct val="120000"/>
              </a:pPr>
              <a:r>
                <a:rPr lang="zh-CN" altLang="en-US" sz="2400" b="1" dirty="0" smtClean="0">
                  <a:solidFill>
                    <a:srgbClr val="C00000"/>
                  </a:solidFill>
                  <a:latin typeface="Times New Roman" pitchFamily="18" charset="0"/>
                  <a:ea typeface="+mj-ea"/>
                  <a:cs typeface="Times New Roman" pitchFamily="18" charset="0"/>
                </a:rPr>
                <a:t>研究目标：</a:t>
              </a:r>
              <a:r>
                <a:rPr lang="zh-CN" altLang="en-US" sz="2400" b="1" dirty="0" smtClean="0">
                  <a:solidFill>
                    <a:srgbClr val="000000"/>
                  </a:solidFill>
                  <a:latin typeface="Times New Roman" pitchFamily="18" charset="0"/>
                  <a:ea typeface="+mj-ea"/>
                  <a:cs typeface="Times New Roman" pitchFamily="18" charset="0"/>
                </a:rPr>
                <a:t>给</a:t>
              </a:r>
              <a:r>
                <a:rPr lang="zh-CN" altLang="en-US" sz="2400" b="1" dirty="0">
                  <a:solidFill>
                    <a:srgbClr val="000000"/>
                  </a:solidFill>
                  <a:latin typeface="Times New Roman" pitchFamily="18" charset="0"/>
                  <a:ea typeface="+mj-ea"/>
                  <a:cs typeface="Times New Roman" pitchFamily="18" charset="0"/>
                </a:rPr>
                <a:t>出一个失真的限制值</a:t>
              </a:r>
              <a:r>
                <a:rPr lang="en-US" altLang="zh-CN" sz="2400" b="1" i="1" dirty="0">
                  <a:solidFill>
                    <a:srgbClr val="000000"/>
                  </a:solidFill>
                  <a:latin typeface="Times New Roman" pitchFamily="18" charset="0"/>
                  <a:ea typeface="+mj-ea"/>
                  <a:cs typeface="Times New Roman" pitchFamily="18" charset="0"/>
                </a:rPr>
                <a:t>D</a:t>
              </a:r>
              <a:r>
                <a:rPr lang="zh-CN" altLang="en-US" sz="2400" b="1" dirty="0">
                  <a:solidFill>
                    <a:srgbClr val="000000"/>
                  </a:solidFill>
                  <a:latin typeface="Times New Roman" pitchFamily="18" charset="0"/>
                  <a:ea typeface="+mj-ea"/>
                  <a:cs typeface="Times New Roman" pitchFamily="18" charset="0"/>
                </a:rPr>
                <a:t>，在满足平均失真   </a:t>
              </a:r>
              <a:r>
                <a:rPr lang="zh-CN" altLang="en-US" sz="2400" b="1" dirty="0">
                  <a:solidFill>
                    <a:srgbClr val="000000"/>
                  </a:solidFill>
                  <a:latin typeface="Times New Roman" pitchFamily="18" charset="0"/>
                  <a:ea typeface="+mj-ea"/>
                  <a:cs typeface="Times New Roman" pitchFamily="18" charset="0"/>
                  <a:sym typeface="Symbol" pitchFamily="18" charset="2"/>
                </a:rPr>
                <a:t></a:t>
              </a:r>
              <a:r>
                <a:rPr lang="zh-CN" altLang="en-US" sz="2400" b="1" dirty="0">
                  <a:solidFill>
                    <a:srgbClr val="000000"/>
                  </a:solidFill>
                  <a:latin typeface="Times New Roman" pitchFamily="18" charset="0"/>
                  <a:ea typeface="+mj-ea"/>
                  <a:cs typeface="Times New Roman" pitchFamily="18" charset="0"/>
                </a:rPr>
                <a:t> </a:t>
              </a:r>
              <a:r>
                <a:rPr lang="en-US" altLang="zh-CN" sz="2400" b="1" i="1" dirty="0">
                  <a:solidFill>
                    <a:srgbClr val="000000"/>
                  </a:solidFill>
                  <a:latin typeface="Times New Roman" pitchFamily="18" charset="0"/>
                  <a:ea typeface="+mj-ea"/>
                  <a:cs typeface="Times New Roman" pitchFamily="18" charset="0"/>
                </a:rPr>
                <a:t>D</a:t>
              </a:r>
              <a:r>
                <a:rPr lang="zh-CN" altLang="en-US" sz="2400" b="1" dirty="0">
                  <a:solidFill>
                    <a:srgbClr val="000000"/>
                  </a:solidFill>
                  <a:latin typeface="Times New Roman" pitchFamily="18" charset="0"/>
                  <a:ea typeface="+mj-ea"/>
                  <a:cs typeface="Times New Roman" pitchFamily="18" charset="0"/>
                </a:rPr>
                <a:t>的条件下，选择一种编码方法使信息率</a:t>
              </a:r>
              <a:r>
                <a:rPr lang="en-US" altLang="zh-CN" sz="2400" b="1" dirty="0">
                  <a:solidFill>
                    <a:srgbClr val="000000"/>
                  </a:solidFill>
                  <a:latin typeface="Times New Roman" pitchFamily="18" charset="0"/>
                  <a:ea typeface="+mj-ea"/>
                  <a:cs typeface="Times New Roman" pitchFamily="18" charset="0"/>
                </a:rPr>
                <a:t>R</a:t>
              </a:r>
              <a:r>
                <a:rPr lang="zh-CN" altLang="en-US" sz="2400" b="1" dirty="0">
                  <a:solidFill>
                    <a:srgbClr val="000000"/>
                  </a:solidFill>
                  <a:latin typeface="Times New Roman" pitchFamily="18" charset="0"/>
                  <a:ea typeface="+mj-ea"/>
                  <a:cs typeface="Times New Roman" pitchFamily="18" charset="0"/>
                </a:rPr>
                <a:t>尽可能小。</a:t>
              </a:r>
            </a:p>
          </p:txBody>
        </p:sp>
        <p:graphicFrame>
          <p:nvGraphicFramePr>
            <p:cNvPr id="10" name="Object 4"/>
            <p:cNvGraphicFramePr>
              <a:graphicFrameLocks noChangeAspect="1"/>
            </p:cNvGraphicFramePr>
            <p:nvPr>
              <p:extLst>
                <p:ext uri="{D42A27DB-BD31-4B8C-83A1-F6EECF244321}">
                  <p14:modId xmlns:p14="http://schemas.microsoft.com/office/powerpoint/2010/main" val="3652312688"/>
                </p:ext>
              </p:extLst>
            </p:nvPr>
          </p:nvGraphicFramePr>
          <p:xfrm>
            <a:off x="7830520" y="5252911"/>
            <a:ext cx="311631" cy="385192"/>
          </p:xfrm>
          <a:graphic>
            <a:graphicData uri="http://schemas.openxmlformats.org/presentationml/2006/ole">
              <mc:AlternateContent xmlns:mc="http://schemas.openxmlformats.org/markup-compatibility/2006">
                <mc:Choice xmlns:v="urn:schemas-microsoft-com:vml" Requires="v">
                  <p:oleObj spid="_x0000_s1537105" name="Equation" r:id="rId5" imgW="164880" imgH="203040" progId="Equation.DSMT4">
                    <p:embed/>
                  </p:oleObj>
                </mc:Choice>
                <mc:Fallback>
                  <p:oleObj name="Equation" r:id="rId5" imgW="164880" imgH="203040" progId="Equation.DSMT4">
                    <p:embed/>
                    <p:pic>
                      <p:nvPicPr>
                        <p:cNvPr id="0" name=""/>
                        <p:cNvPicPr>
                          <a:picLocks noChangeAspect="1" noChangeArrowheads="1"/>
                        </p:cNvPicPr>
                        <p:nvPr/>
                      </p:nvPicPr>
                      <p:blipFill>
                        <a:blip r:embed="rId6"/>
                        <a:srcRect/>
                        <a:stretch>
                          <a:fillRect/>
                        </a:stretch>
                      </p:blipFill>
                      <p:spPr bwMode="auto">
                        <a:xfrm>
                          <a:off x="7830520" y="5252911"/>
                          <a:ext cx="311631" cy="385192"/>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284527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3267" name="Object 3"/>
          <p:cNvGraphicFramePr>
            <a:graphicFrameLocks noChangeAspect="1"/>
          </p:cNvGraphicFramePr>
          <p:nvPr>
            <p:extLst>
              <p:ext uri="{D42A27DB-BD31-4B8C-83A1-F6EECF244321}">
                <p14:modId xmlns:p14="http://schemas.microsoft.com/office/powerpoint/2010/main" val="3222049034"/>
              </p:ext>
            </p:extLst>
          </p:nvPr>
        </p:nvGraphicFramePr>
        <p:xfrm>
          <a:off x="539552" y="476672"/>
          <a:ext cx="360040" cy="445028"/>
        </p:xfrm>
        <a:graphic>
          <a:graphicData uri="http://schemas.openxmlformats.org/presentationml/2006/ole">
            <mc:AlternateContent xmlns:mc="http://schemas.openxmlformats.org/markup-compatibility/2006">
              <mc:Choice xmlns:v="urn:schemas-microsoft-com:vml" Requires="v">
                <p:oleObj spid="_x0000_s1424429" name="Equation" r:id="rId3" imgW="164880" imgH="203040" progId="Equation.DSMT4">
                  <p:embed/>
                </p:oleObj>
              </mc:Choice>
              <mc:Fallback>
                <p:oleObj name="Equation" r:id="rId3" imgW="164880" imgH="203040" progId="Equation.DSMT4">
                  <p:embed/>
                  <p:pic>
                    <p:nvPicPr>
                      <p:cNvPr id="0" name="Picture 2"/>
                      <p:cNvPicPr>
                        <a:picLocks noChangeAspect="1" noChangeArrowheads="1"/>
                      </p:cNvPicPr>
                      <p:nvPr/>
                    </p:nvPicPr>
                    <p:blipFill>
                      <a:blip r:embed="rId4"/>
                      <a:srcRect/>
                      <a:stretch>
                        <a:fillRect/>
                      </a:stretch>
                    </p:blipFill>
                    <p:spPr bwMode="auto">
                      <a:xfrm>
                        <a:off x="539552" y="476672"/>
                        <a:ext cx="360040" cy="445028"/>
                      </a:xfrm>
                      <a:prstGeom prst="rect">
                        <a:avLst/>
                      </a:prstGeom>
                      <a:noFill/>
                    </p:spPr>
                  </p:pic>
                </p:oleObj>
              </mc:Fallback>
            </mc:AlternateContent>
          </a:graphicData>
        </a:graphic>
      </p:graphicFrame>
      <p:sp>
        <p:nvSpPr>
          <p:cNvPr id="4" name="Rectangle 2"/>
          <p:cNvSpPr>
            <a:spLocks noChangeArrowheads="1"/>
          </p:cNvSpPr>
          <p:nvPr/>
        </p:nvSpPr>
        <p:spPr bwMode="auto">
          <a:xfrm>
            <a:off x="1187624" y="1772816"/>
            <a:ext cx="7344816" cy="5760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82550" indent="20638" algn="just">
              <a:lnSpc>
                <a:spcPct val="130000"/>
              </a:lnSpc>
              <a:spcBef>
                <a:spcPct val="20000"/>
              </a:spcBef>
              <a:buClr>
                <a:schemeClr val="hlink"/>
              </a:buClr>
              <a:buSzPct val="120000"/>
            </a:pPr>
            <a:r>
              <a:rPr kumimoji="0" lang="zh-CN" altLang="en-US" sz="2400" b="1" dirty="0" smtClean="0">
                <a:solidFill>
                  <a:srgbClr val="000000"/>
                </a:solidFill>
                <a:latin typeface="Times New Roman" pitchFamily="18" charset="0"/>
                <a:ea typeface="+mj-ea"/>
                <a:cs typeface="Times New Roman" pitchFamily="18" charset="0"/>
              </a:rPr>
              <a:t>信息率</a:t>
            </a:r>
            <a:r>
              <a:rPr kumimoji="0" lang="en-US" altLang="zh-CN" sz="2400" b="1" i="1" dirty="0" smtClean="0">
                <a:solidFill>
                  <a:srgbClr val="000000"/>
                </a:solidFill>
                <a:latin typeface="Times New Roman" pitchFamily="18" charset="0"/>
                <a:ea typeface="+mj-ea"/>
                <a:cs typeface="Times New Roman" pitchFamily="18" charset="0"/>
              </a:rPr>
              <a:t>R </a:t>
            </a:r>
            <a:r>
              <a:rPr kumimoji="0" lang="zh-CN" altLang="en-US" sz="2400" b="1" dirty="0" smtClean="0">
                <a:solidFill>
                  <a:srgbClr val="000000"/>
                </a:solidFill>
                <a:latin typeface="Times New Roman" pitchFamily="18" charset="0"/>
                <a:ea typeface="+mj-ea"/>
                <a:cs typeface="Times New Roman" pitchFamily="18" charset="0"/>
              </a:rPr>
              <a:t>就是</a:t>
            </a:r>
            <a:r>
              <a:rPr kumimoji="0" lang="zh-CN" altLang="en-US" sz="2400" b="1" dirty="0">
                <a:solidFill>
                  <a:srgbClr val="000000"/>
                </a:solidFill>
                <a:latin typeface="Times New Roman" pitchFamily="18" charset="0"/>
                <a:ea typeface="+mj-ea"/>
                <a:cs typeface="Times New Roman" pitchFamily="18" charset="0"/>
              </a:rPr>
              <a:t>所需输出的有关信源</a:t>
            </a:r>
            <a:r>
              <a:rPr kumimoji="0" lang="en-US" altLang="zh-CN" sz="2400" b="1" i="1" dirty="0" smtClean="0">
                <a:solidFill>
                  <a:srgbClr val="000000"/>
                </a:solidFill>
                <a:latin typeface="Times New Roman" pitchFamily="18" charset="0"/>
                <a:ea typeface="+mj-ea"/>
                <a:cs typeface="Times New Roman" pitchFamily="18" charset="0"/>
              </a:rPr>
              <a:t>X </a:t>
            </a:r>
            <a:r>
              <a:rPr kumimoji="0" lang="zh-CN" altLang="en-US" sz="2400" b="1" dirty="0" smtClean="0">
                <a:solidFill>
                  <a:srgbClr val="000000"/>
                </a:solidFill>
                <a:latin typeface="Times New Roman" pitchFamily="18" charset="0"/>
                <a:ea typeface="+mj-ea"/>
                <a:cs typeface="Times New Roman" pitchFamily="18" charset="0"/>
              </a:rPr>
              <a:t>的</a:t>
            </a:r>
            <a:r>
              <a:rPr kumimoji="0" lang="zh-CN" altLang="en-US" sz="2400" b="1" dirty="0">
                <a:solidFill>
                  <a:srgbClr val="000000"/>
                </a:solidFill>
                <a:latin typeface="Times New Roman" pitchFamily="18" charset="0"/>
                <a:ea typeface="+mj-ea"/>
                <a:cs typeface="Times New Roman" pitchFamily="18" charset="0"/>
              </a:rPr>
              <a:t>信息量</a:t>
            </a:r>
            <a:r>
              <a:rPr kumimoji="0" lang="zh-CN" altLang="en-US" sz="2400" b="1" dirty="0" smtClean="0">
                <a:solidFill>
                  <a:srgbClr val="000000"/>
                </a:solidFill>
                <a:latin typeface="Times New Roman" pitchFamily="18" charset="0"/>
                <a:ea typeface="+mj-ea"/>
                <a:cs typeface="Times New Roman" pitchFamily="18" charset="0"/>
              </a:rPr>
              <a:t>。</a:t>
            </a:r>
            <a:endParaRPr kumimoji="0" lang="zh-CN" altLang="en-US" sz="2400" b="1" dirty="0">
              <a:solidFill>
                <a:srgbClr val="000000"/>
              </a:solidFill>
              <a:latin typeface="Times New Roman" pitchFamily="18" charset="0"/>
              <a:ea typeface="+mj-ea"/>
              <a:cs typeface="Times New Roman" pitchFamily="18" charset="0"/>
            </a:endParaRPr>
          </a:p>
        </p:txBody>
      </p:sp>
      <p:sp>
        <p:nvSpPr>
          <p:cNvPr id="7" name="标题 6"/>
          <p:cNvSpPr>
            <a:spLocks noGrp="1"/>
          </p:cNvSpPr>
          <p:nvPr>
            <p:ph type="title"/>
          </p:nvPr>
        </p:nvSpPr>
        <p:spPr>
          <a:xfrm>
            <a:off x="755576" y="188640"/>
            <a:ext cx="8064896" cy="811560"/>
          </a:xfrm>
        </p:spPr>
        <p:txBody>
          <a:bodyPr>
            <a:noAutofit/>
          </a:bodyPr>
          <a:lstStyle/>
          <a:p>
            <a:r>
              <a:rPr lang="zh-CN" altLang="en-US" sz="2800" dirty="0" smtClean="0">
                <a:latin typeface="+mj-ea"/>
                <a:sym typeface="Symbol" pitchFamily="18" charset="2"/>
              </a:rPr>
              <a:t> </a:t>
            </a:r>
            <a:r>
              <a:rPr lang="zh-CN" altLang="en-US" sz="2800" dirty="0" smtClean="0">
                <a:latin typeface="Times New Roman" pitchFamily="18" charset="0"/>
                <a:cs typeface="Times New Roman" pitchFamily="18" charset="0"/>
                <a:sym typeface="Symbol" pitchFamily="18" charset="2"/>
              </a:rPr>
              <a:t></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D</a:t>
            </a:r>
            <a:r>
              <a:rPr lang="zh-CN" altLang="en-US" sz="2800" dirty="0" smtClean="0">
                <a:latin typeface="+mj-ea"/>
              </a:rPr>
              <a:t>的条件下，选择编码方法使信息率</a:t>
            </a:r>
            <a:r>
              <a:rPr lang="en-US" altLang="zh-CN" sz="2800" i="1" dirty="0" smtClean="0">
                <a:cs typeface="Times New Roman" pitchFamily="18" charset="0"/>
              </a:rPr>
              <a:t>R</a:t>
            </a:r>
            <a:r>
              <a:rPr lang="zh-CN" altLang="en-US" sz="2800" dirty="0" smtClean="0">
                <a:latin typeface="+mj-ea"/>
              </a:rPr>
              <a:t>尽可能小</a:t>
            </a:r>
            <a:endParaRPr lang="zh-CN" altLang="en-US" sz="2800" dirty="0"/>
          </a:p>
        </p:txBody>
      </p:sp>
      <p:sp>
        <p:nvSpPr>
          <p:cNvPr id="8" name="内容占位符 7"/>
          <p:cNvSpPr>
            <a:spLocks noGrp="1"/>
          </p:cNvSpPr>
          <p:nvPr>
            <p:ph idx="1"/>
          </p:nvPr>
        </p:nvSpPr>
        <p:spPr>
          <a:xfrm>
            <a:off x="539552" y="1196752"/>
            <a:ext cx="8064896" cy="720080"/>
          </a:xfrm>
        </p:spPr>
        <p:txBody>
          <a:bodyPr/>
          <a:lstStyle/>
          <a:p>
            <a:r>
              <a:rPr lang="zh-CN" altLang="en-US" dirty="0" smtClean="0"/>
              <a:t>分析：</a:t>
            </a:r>
            <a:endParaRPr lang="zh-CN" altLang="en-US" dirty="0"/>
          </a:p>
        </p:txBody>
      </p:sp>
      <p:sp>
        <p:nvSpPr>
          <p:cNvPr id="10" name="Rectangle 2"/>
          <p:cNvSpPr>
            <a:spLocks noChangeArrowheads="1"/>
          </p:cNvSpPr>
          <p:nvPr/>
        </p:nvSpPr>
        <p:spPr bwMode="auto">
          <a:xfrm>
            <a:off x="1187624" y="2924944"/>
            <a:ext cx="7344816" cy="115212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82550" indent="20638" algn="just">
              <a:lnSpc>
                <a:spcPct val="130000"/>
              </a:lnSpc>
              <a:spcBef>
                <a:spcPct val="20000"/>
              </a:spcBef>
              <a:buClr>
                <a:schemeClr val="hlink"/>
              </a:buClr>
              <a:buSzPct val="120000"/>
            </a:pPr>
            <a:r>
              <a:rPr kumimoji="0" lang="zh-CN" altLang="en-US" sz="2400" b="1" dirty="0" smtClean="0">
                <a:solidFill>
                  <a:srgbClr val="000000"/>
                </a:solidFill>
                <a:latin typeface="Times New Roman" pitchFamily="18" charset="0"/>
                <a:ea typeface="+mj-ea"/>
                <a:cs typeface="Times New Roman" pitchFamily="18" charset="0"/>
              </a:rPr>
              <a:t>将</a:t>
            </a:r>
            <a:r>
              <a:rPr kumimoji="0" lang="zh-CN" altLang="en-US" sz="2400" b="1" dirty="0">
                <a:solidFill>
                  <a:srgbClr val="000000"/>
                </a:solidFill>
                <a:latin typeface="Times New Roman" pitchFamily="18" charset="0"/>
                <a:ea typeface="+mj-ea"/>
                <a:cs typeface="Times New Roman" pitchFamily="18" charset="0"/>
              </a:rPr>
              <a:t>此问题对应到信道，即为接收端</a:t>
            </a:r>
            <a:r>
              <a:rPr kumimoji="0" lang="en-US" altLang="zh-CN" sz="2400" b="1" i="1" dirty="0" smtClean="0">
                <a:solidFill>
                  <a:srgbClr val="000000"/>
                </a:solidFill>
                <a:latin typeface="Times New Roman" pitchFamily="18" charset="0"/>
                <a:ea typeface="+mj-ea"/>
                <a:cs typeface="Times New Roman" pitchFamily="18" charset="0"/>
              </a:rPr>
              <a:t>Y </a:t>
            </a:r>
            <a:r>
              <a:rPr kumimoji="0" lang="zh-CN" altLang="en-US" sz="2400" b="1" dirty="0" smtClean="0">
                <a:solidFill>
                  <a:srgbClr val="000000"/>
                </a:solidFill>
                <a:latin typeface="Times New Roman" pitchFamily="18" charset="0"/>
                <a:ea typeface="+mj-ea"/>
                <a:cs typeface="Times New Roman" pitchFamily="18" charset="0"/>
              </a:rPr>
              <a:t>需要</a:t>
            </a:r>
            <a:r>
              <a:rPr kumimoji="0" lang="zh-CN" altLang="en-US" sz="2400" b="1" dirty="0">
                <a:solidFill>
                  <a:srgbClr val="000000"/>
                </a:solidFill>
                <a:latin typeface="Times New Roman" pitchFamily="18" charset="0"/>
                <a:ea typeface="+mj-ea"/>
                <a:cs typeface="Times New Roman" pitchFamily="18" charset="0"/>
              </a:rPr>
              <a:t>获得的有关</a:t>
            </a:r>
            <a:r>
              <a:rPr kumimoji="0" lang="en-US" altLang="zh-CN" sz="2400" b="1" i="1" dirty="0">
                <a:solidFill>
                  <a:srgbClr val="000000"/>
                </a:solidFill>
                <a:latin typeface="Times New Roman" pitchFamily="18" charset="0"/>
                <a:ea typeface="+mj-ea"/>
                <a:cs typeface="Times New Roman" pitchFamily="18" charset="0"/>
              </a:rPr>
              <a:t>X</a:t>
            </a:r>
            <a:r>
              <a:rPr kumimoji="0" lang="zh-CN" altLang="en-US" sz="2400" b="1" dirty="0">
                <a:solidFill>
                  <a:srgbClr val="000000"/>
                </a:solidFill>
                <a:latin typeface="Times New Roman" pitchFamily="18" charset="0"/>
                <a:ea typeface="+mj-ea"/>
                <a:cs typeface="Times New Roman" pitchFamily="18" charset="0"/>
              </a:rPr>
              <a:t>的信息量，也就是互信息</a:t>
            </a:r>
            <a:r>
              <a:rPr kumimoji="0" lang="en-US" altLang="zh-CN" sz="2400" b="1" i="1" dirty="0">
                <a:solidFill>
                  <a:srgbClr val="000000"/>
                </a:solidFill>
                <a:latin typeface="Times New Roman" pitchFamily="18" charset="0"/>
                <a:ea typeface="+mj-ea"/>
                <a:cs typeface="Times New Roman" pitchFamily="18" charset="0"/>
              </a:rPr>
              <a:t>I</a:t>
            </a:r>
            <a:r>
              <a:rPr kumimoji="0" lang="en-US" altLang="zh-CN" sz="2400" b="1" dirty="0">
                <a:solidFill>
                  <a:srgbClr val="000000"/>
                </a:solidFill>
                <a:latin typeface="Times New Roman" pitchFamily="18" charset="0"/>
                <a:ea typeface="+mj-ea"/>
                <a:cs typeface="Times New Roman" pitchFamily="18" charset="0"/>
              </a:rPr>
              <a:t>(</a:t>
            </a:r>
            <a:r>
              <a:rPr kumimoji="0" lang="en-US" altLang="zh-CN" sz="2400" b="1" i="1" dirty="0">
                <a:solidFill>
                  <a:srgbClr val="000000"/>
                </a:solidFill>
                <a:latin typeface="Times New Roman" pitchFamily="18" charset="0"/>
                <a:ea typeface="+mj-ea"/>
                <a:cs typeface="Times New Roman" pitchFamily="18" charset="0"/>
              </a:rPr>
              <a:t>X</a:t>
            </a:r>
            <a:r>
              <a:rPr kumimoji="0" lang="en-US" altLang="zh-CN" sz="2400" b="1" dirty="0">
                <a:solidFill>
                  <a:srgbClr val="000000"/>
                </a:solidFill>
                <a:latin typeface="Times New Roman" pitchFamily="18" charset="0"/>
                <a:ea typeface="+mj-ea"/>
                <a:cs typeface="Times New Roman" pitchFamily="18" charset="0"/>
              </a:rPr>
              <a:t>;</a:t>
            </a:r>
            <a:r>
              <a:rPr kumimoji="0" lang="en-US" altLang="zh-CN" sz="2400" b="1" i="1" dirty="0">
                <a:solidFill>
                  <a:srgbClr val="000000"/>
                </a:solidFill>
                <a:latin typeface="Times New Roman" pitchFamily="18" charset="0"/>
                <a:ea typeface="+mj-ea"/>
                <a:cs typeface="Times New Roman" pitchFamily="18" charset="0"/>
              </a:rPr>
              <a:t>Y</a:t>
            </a:r>
            <a:r>
              <a:rPr kumimoji="0" lang="en-US" altLang="zh-CN" sz="2400" b="1" dirty="0">
                <a:solidFill>
                  <a:srgbClr val="000000"/>
                </a:solidFill>
                <a:latin typeface="Times New Roman" pitchFamily="18" charset="0"/>
                <a:ea typeface="+mj-ea"/>
                <a:cs typeface="Times New Roman" pitchFamily="18" charset="0"/>
              </a:rPr>
              <a:t>)</a:t>
            </a:r>
            <a:r>
              <a:rPr kumimoji="0" lang="zh-CN" altLang="en-US" sz="2400" b="1" dirty="0" smtClean="0">
                <a:solidFill>
                  <a:srgbClr val="000000"/>
                </a:solidFill>
                <a:latin typeface="Times New Roman" pitchFamily="18" charset="0"/>
                <a:ea typeface="+mj-ea"/>
                <a:cs typeface="Times New Roman" pitchFamily="18" charset="0"/>
              </a:rPr>
              <a:t>。</a:t>
            </a:r>
            <a:endParaRPr kumimoji="0" lang="zh-CN" altLang="en-US" sz="2400" b="1" dirty="0">
              <a:solidFill>
                <a:srgbClr val="000000"/>
              </a:solidFill>
              <a:latin typeface="Times New Roman" pitchFamily="18" charset="0"/>
              <a:ea typeface="+mj-ea"/>
              <a:cs typeface="Times New Roman" pitchFamily="18" charset="0"/>
            </a:endParaRPr>
          </a:p>
        </p:txBody>
      </p:sp>
      <p:sp>
        <p:nvSpPr>
          <p:cNvPr id="11" name="Rectangle 2"/>
          <p:cNvSpPr>
            <a:spLocks noChangeArrowheads="1"/>
          </p:cNvSpPr>
          <p:nvPr/>
        </p:nvSpPr>
        <p:spPr bwMode="auto">
          <a:xfrm>
            <a:off x="1187624" y="4653136"/>
            <a:ext cx="7488832" cy="115212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82550" indent="20638" algn="just">
              <a:lnSpc>
                <a:spcPct val="130000"/>
              </a:lnSpc>
              <a:spcBef>
                <a:spcPct val="20000"/>
              </a:spcBef>
              <a:buClr>
                <a:schemeClr val="hlink"/>
              </a:buClr>
              <a:buSzPct val="120000"/>
            </a:pPr>
            <a:r>
              <a:rPr kumimoji="0" lang="zh-CN" altLang="en-US" sz="2400" b="1" dirty="0" smtClean="0">
                <a:solidFill>
                  <a:srgbClr val="000000"/>
                </a:solidFill>
                <a:latin typeface="Times New Roman" pitchFamily="18" charset="0"/>
                <a:ea typeface="+mj-ea"/>
                <a:cs typeface="Times New Roman" pitchFamily="18" charset="0"/>
              </a:rPr>
              <a:t>这样</a:t>
            </a:r>
            <a:r>
              <a:rPr kumimoji="0" lang="zh-CN" altLang="en-US" sz="2400" b="1" dirty="0">
                <a:solidFill>
                  <a:srgbClr val="000000"/>
                </a:solidFill>
                <a:latin typeface="Times New Roman" pitchFamily="18" charset="0"/>
                <a:ea typeface="+mj-ea"/>
                <a:cs typeface="Times New Roman" pitchFamily="18" charset="0"/>
              </a:rPr>
              <a:t>，选择信源编码方法的问题就变成了选择假想信道的问题，符号</a:t>
            </a:r>
            <a:r>
              <a:rPr kumimoji="0" lang="zh-CN" altLang="en-US" sz="2400" b="1" dirty="0" smtClean="0">
                <a:solidFill>
                  <a:srgbClr val="000000"/>
                </a:solidFill>
                <a:latin typeface="Times New Roman" pitchFamily="18" charset="0"/>
                <a:ea typeface="+mj-ea"/>
                <a:cs typeface="Times New Roman" pitchFamily="18" charset="0"/>
              </a:rPr>
              <a:t>转移概率 </a:t>
            </a:r>
            <a:r>
              <a:rPr kumimoji="0" lang="en-US" altLang="zh-CN" sz="2400" b="1" i="1" dirty="0" smtClean="0">
                <a:solidFill>
                  <a:srgbClr val="000000"/>
                </a:solidFill>
                <a:latin typeface="Times New Roman" pitchFamily="18" charset="0"/>
                <a:ea typeface="+mj-ea"/>
                <a:cs typeface="Times New Roman" pitchFamily="18" charset="0"/>
              </a:rPr>
              <a:t>p</a:t>
            </a:r>
            <a:r>
              <a:rPr kumimoji="0" lang="en-US" altLang="zh-CN" sz="2400" b="1" dirty="0" smtClean="0">
                <a:solidFill>
                  <a:srgbClr val="000000"/>
                </a:solidFill>
                <a:latin typeface="Times New Roman" pitchFamily="18" charset="0"/>
                <a:ea typeface="+mj-ea"/>
                <a:cs typeface="Times New Roman" pitchFamily="18" charset="0"/>
              </a:rPr>
              <a:t>(</a:t>
            </a:r>
            <a:r>
              <a:rPr kumimoji="0" lang="en-US" altLang="zh-CN" sz="2400" b="1" i="1" dirty="0" err="1" smtClean="0">
                <a:solidFill>
                  <a:srgbClr val="000000"/>
                </a:solidFill>
                <a:latin typeface="Times New Roman" pitchFamily="18" charset="0"/>
                <a:ea typeface="+mj-ea"/>
                <a:cs typeface="Times New Roman" pitchFamily="18" charset="0"/>
              </a:rPr>
              <a:t>y</a:t>
            </a:r>
            <a:r>
              <a:rPr kumimoji="0" lang="en-US" altLang="zh-CN" sz="2400" b="1" i="1" baseline="-30000" dirty="0" err="1" smtClean="0">
                <a:solidFill>
                  <a:srgbClr val="000000"/>
                </a:solidFill>
                <a:latin typeface="Times New Roman" pitchFamily="18" charset="0"/>
                <a:ea typeface="+mj-ea"/>
                <a:cs typeface="Times New Roman" pitchFamily="18" charset="0"/>
              </a:rPr>
              <a:t>j</a:t>
            </a:r>
            <a:r>
              <a:rPr kumimoji="0" lang="en-US" altLang="zh-CN" sz="2400" b="1" i="1" baseline="-30000" dirty="0" smtClean="0">
                <a:solidFill>
                  <a:srgbClr val="000000"/>
                </a:solidFill>
                <a:latin typeface="Times New Roman" pitchFamily="18" charset="0"/>
                <a:ea typeface="+mj-ea"/>
                <a:cs typeface="Times New Roman" pitchFamily="18" charset="0"/>
              </a:rPr>
              <a:t> </a:t>
            </a:r>
            <a:r>
              <a:rPr kumimoji="0" lang="en-US" altLang="zh-CN" sz="2400" b="1" dirty="0" smtClean="0">
                <a:solidFill>
                  <a:srgbClr val="000000"/>
                </a:solidFill>
                <a:latin typeface="Times New Roman" pitchFamily="18" charset="0"/>
                <a:ea typeface="+mj-ea"/>
                <a:cs typeface="Times New Roman" pitchFamily="18" charset="0"/>
              </a:rPr>
              <a:t>/ </a:t>
            </a:r>
            <a:r>
              <a:rPr kumimoji="0" lang="en-US" altLang="zh-CN" sz="2400" b="1" i="1" dirty="0" smtClean="0">
                <a:solidFill>
                  <a:srgbClr val="000000"/>
                </a:solidFill>
                <a:latin typeface="Times New Roman" pitchFamily="18" charset="0"/>
                <a:ea typeface="+mj-ea"/>
                <a:cs typeface="Times New Roman" pitchFamily="18" charset="0"/>
              </a:rPr>
              <a:t>x</a:t>
            </a:r>
            <a:r>
              <a:rPr kumimoji="0" lang="en-US" altLang="zh-CN" sz="2400" b="1" i="1" baseline="-30000" dirty="0" smtClean="0">
                <a:solidFill>
                  <a:srgbClr val="000000"/>
                </a:solidFill>
                <a:latin typeface="Times New Roman" pitchFamily="18" charset="0"/>
                <a:ea typeface="+mj-ea"/>
                <a:cs typeface="Times New Roman" pitchFamily="18" charset="0"/>
              </a:rPr>
              <a:t>i</a:t>
            </a:r>
            <a:r>
              <a:rPr kumimoji="0" lang="en-US" altLang="zh-CN" sz="2400" b="1" dirty="0" smtClean="0">
                <a:solidFill>
                  <a:srgbClr val="000000"/>
                </a:solidFill>
                <a:latin typeface="Times New Roman" pitchFamily="18" charset="0"/>
                <a:ea typeface="+mj-ea"/>
                <a:cs typeface="Times New Roman" pitchFamily="18" charset="0"/>
              </a:rPr>
              <a:t>) </a:t>
            </a:r>
            <a:r>
              <a:rPr kumimoji="0" lang="zh-CN" altLang="en-US" sz="2400" b="1" dirty="0" smtClean="0">
                <a:solidFill>
                  <a:srgbClr val="000000"/>
                </a:solidFill>
                <a:latin typeface="Times New Roman" pitchFamily="18" charset="0"/>
                <a:ea typeface="+mj-ea"/>
                <a:cs typeface="Times New Roman" pitchFamily="18" charset="0"/>
              </a:rPr>
              <a:t>就</a:t>
            </a:r>
            <a:r>
              <a:rPr kumimoji="0" lang="zh-CN" altLang="en-US" sz="2400" b="1" dirty="0">
                <a:solidFill>
                  <a:srgbClr val="000000"/>
                </a:solidFill>
                <a:latin typeface="Times New Roman" pitchFamily="18" charset="0"/>
                <a:ea typeface="+mj-ea"/>
                <a:cs typeface="Times New Roman" pitchFamily="18" charset="0"/>
              </a:rPr>
              <a:t>对应信道转移概率。 </a:t>
            </a:r>
          </a:p>
        </p:txBody>
      </p:sp>
      <p:sp>
        <p:nvSpPr>
          <p:cNvPr id="12" name="下箭头 11"/>
          <p:cNvSpPr/>
          <p:nvPr/>
        </p:nvSpPr>
        <p:spPr>
          <a:xfrm>
            <a:off x="4067944" y="2492896"/>
            <a:ext cx="792088"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3" name="下箭头 12"/>
          <p:cNvSpPr/>
          <p:nvPr/>
        </p:nvSpPr>
        <p:spPr>
          <a:xfrm>
            <a:off x="4067944" y="4221088"/>
            <a:ext cx="792088"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4" name="灯片编号占位符 3"/>
          <p:cNvSpPr>
            <a:spLocks noGrp="1"/>
          </p:cNvSpPr>
          <p:nvPr>
            <p:ph type="sldNum" sz="quarter" idx="12"/>
          </p:nvPr>
        </p:nvSpPr>
        <p:spPr>
          <a:xfrm>
            <a:off x="8407846" y="6556200"/>
            <a:ext cx="628650" cy="257176"/>
          </a:xfrm>
        </p:spPr>
        <p:txBody>
          <a:bodyPr/>
          <a:lstStyle/>
          <a:p>
            <a:fld id="{E31375A4-56A4-47D6-9801-1991572033F7}" type="slidenum">
              <a:rPr lang="en-US" smtClean="0"/>
              <a:pPr/>
              <a:t>32</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P spid="10" grpId="0" animBg="1"/>
      <p:bldP spid="11"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699566" y="3089275"/>
            <a:ext cx="6536730" cy="461665"/>
          </a:xfrm>
          <a:prstGeom prst="rect">
            <a:avLst/>
          </a:prstGeom>
          <a:noFill/>
          <a:ln w="9525">
            <a:noFill/>
            <a:miter lim="800000"/>
            <a:headEnd/>
            <a:tailEnd/>
          </a:ln>
          <a:effectLst/>
        </p:spPr>
        <p:txBody>
          <a:bodyPr wrap="square">
            <a:spAutoFit/>
          </a:bodyPr>
          <a:lstStyle/>
          <a:p>
            <a:r>
              <a:rPr lang="zh-CN" altLang="zh-CN" sz="2400" b="1" dirty="0">
                <a:latin typeface="+mj-ea"/>
                <a:ea typeface="+mj-ea"/>
              </a:rPr>
              <a:t>① </a:t>
            </a:r>
            <a:r>
              <a:rPr lang="zh-CN" sz="2400" b="1" dirty="0">
                <a:latin typeface="+mj-ea"/>
                <a:ea typeface="+mj-ea"/>
              </a:rPr>
              <a:t>固定信源</a:t>
            </a:r>
            <a:r>
              <a:rPr lang="zh-CN" sz="2400" b="1" dirty="0" smtClean="0">
                <a:latin typeface="+mj-ea"/>
                <a:ea typeface="+mj-ea"/>
              </a:rPr>
              <a:t>，</a:t>
            </a:r>
            <a:r>
              <a:rPr lang="zh-CN" altLang="en-US" sz="2400" b="1" dirty="0" smtClean="0">
                <a:latin typeface="+mj-ea"/>
                <a:ea typeface="+mj-ea"/>
              </a:rPr>
              <a:t>压缩方法可变，即</a:t>
            </a:r>
            <a:r>
              <a:rPr lang="zh-CN" sz="2400" b="1" dirty="0" smtClean="0">
                <a:latin typeface="+mj-ea"/>
                <a:ea typeface="+mj-ea"/>
              </a:rPr>
              <a:t>信道</a:t>
            </a:r>
            <a:r>
              <a:rPr lang="zh-CN" sz="2400" b="1" dirty="0">
                <a:latin typeface="+mj-ea"/>
                <a:ea typeface="+mj-ea"/>
              </a:rPr>
              <a:t>可调。</a:t>
            </a:r>
          </a:p>
        </p:txBody>
      </p:sp>
      <p:grpSp>
        <p:nvGrpSpPr>
          <p:cNvPr id="2" name="Group 4"/>
          <p:cNvGrpSpPr>
            <a:grpSpLocks/>
          </p:cNvGrpSpPr>
          <p:nvPr/>
        </p:nvGrpSpPr>
        <p:grpSpPr bwMode="auto">
          <a:xfrm>
            <a:off x="688453" y="3500438"/>
            <a:ext cx="8059738" cy="989013"/>
            <a:chOff x="0" y="-6"/>
            <a:chExt cx="5077" cy="623"/>
          </a:xfrm>
        </p:grpSpPr>
        <p:sp>
          <p:nvSpPr>
            <p:cNvPr id="171013" name="Rectangle 5"/>
            <p:cNvSpPr>
              <a:spLocks noChangeArrowheads="1"/>
            </p:cNvSpPr>
            <p:nvPr/>
          </p:nvSpPr>
          <p:spPr bwMode="auto">
            <a:xfrm>
              <a:off x="0" y="0"/>
              <a:ext cx="5077" cy="617"/>
            </a:xfrm>
            <a:prstGeom prst="rect">
              <a:avLst/>
            </a:prstGeom>
            <a:noFill/>
            <a:ln w="9525">
              <a:noFill/>
              <a:miter lim="800000"/>
              <a:headEnd/>
              <a:tailEnd/>
            </a:ln>
            <a:effectLst/>
          </p:spPr>
          <p:txBody>
            <a:bodyPr wrap="square">
              <a:spAutoFit/>
            </a:bodyPr>
            <a:lstStyle/>
            <a:p>
              <a:pPr marL="342900" indent="-342900">
                <a:lnSpc>
                  <a:spcPct val="120000"/>
                </a:lnSpc>
              </a:pPr>
              <a:r>
                <a:rPr lang="zh-CN" altLang="zh-CN" sz="2400" b="1" dirty="0">
                  <a:latin typeface="+mj-ea"/>
                  <a:ea typeface="+mj-ea"/>
                </a:rPr>
                <a:t>②          </a:t>
              </a:r>
              <a:r>
                <a:rPr lang="zh-CN" sz="2400" b="1" dirty="0">
                  <a:latin typeface="+mj-ea"/>
                  <a:ea typeface="+mj-ea"/>
                </a:rPr>
                <a:t>已知，设              给定，当选定某信道后，则该信源</a:t>
              </a:r>
              <a:r>
                <a:rPr lang="zh-CN" altLang="zh-CN" sz="2400" b="1" dirty="0">
                  <a:latin typeface="+mj-ea"/>
                  <a:ea typeface="+mj-ea"/>
                </a:rPr>
                <a:t>/</a:t>
              </a:r>
              <a:r>
                <a:rPr lang="zh-CN" sz="2400" b="1" dirty="0">
                  <a:latin typeface="+mj-ea"/>
                  <a:ea typeface="+mj-ea"/>
                </a:rPr>
                <a:t>信道的平均失真度可计算。</a:t>
              </a:r>
            </a:p>
          </p:txBody>
        </p:sp>
        <p:graphicFrame>
          <p:nvGraphicFramePr>
            <p:cNvPr id="171014" name="Object 6"/>
            <p:cNvGraphicFramePr>
              <a:graphicFrameLocks noChangeAspect="1"/>
            </p:cNvGraphicFramePr>
            <p:nvPr>
              <p:extLst>
                <p:ext uri="{D42A27DB-BD31-4B8C-83A1-F6EECF244321}">
                  <p14:modId xmlns:p14="http://schemas.microsoft.com/office/powerpoint/2010/main" val="2014505283"/>
                </p:ext>
              </p:extLst>
            </p:nvPr>
          </p:nvGraphicFramePr>
          <p:xfrm>
            <a:off x="269" y="-6"/>
            <a:ext cx="547" cy="319"/>
          </p:xfrm>
          <a:graphic>
            <a:graphicData uri="http://schemas.openxmlformats.org/presentationml/2006/ole">
              <mc:AlternateContent xmlns:mc="http://schemas.openxmlformats.org/markup-compatibility/2006">
                <mc:Choice xmlns:v="urn:schemas-microsoft-com:vml" Requires="v">
                  <p:oleObj spid="_x0000_s1197616" r:id="rId3" imgW="393529" imgH="228501" progId="Equation.DSMT4">
                    <p:embed/>
                  </p:oleObj>
                </mc:Choice>
                <mc:Fallback>
                  <p:oleObj r:id="rId3" imgW="393529" imgH="228501"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 y="-6"/>
                          <a:ext cx="547"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15" name="Object 7"/>
            <p:cNvGraphicFramePr>
              <a:graphicFrameLocks noChangeAspect="1"/>
            </p:cNvGraphicFramePr>
            <p:nvPr>
              <p:extLst>
                <p:ext uri="{D42A27DB-BD31-4B8C-83A1-F6EECF244321}">
                  <p14:modId xmlns:p14="http://schemas.microsoft.com/office/powerpoint/2010/main" val="1139855013"/>
                </p:ext>
              </p:extLst>
            </p:nvPr>
          </p:nvGraphicFramePr>
          <p:xfrm>
            <a:off x="1585" y="20"/>
            <a:ext cx="812" cy="337"/>
          </p:xfrm>
          <a:graphic>
            <a:graphicData uri="http://schemas.openxmlformats.org/presentationml/2006/ole">
              <mc:AlternateContent xmlns:mc="http://schemas.openxmlformats.org/markup-compatibility/2006">
                <mc:Choice xmlns:v="urn:schemas-microsoft-com:vml" Requires="v">
                  <p:oleObj spid="_x0000_s1197617" r:id="rId5" imgW="583947" imgH="241195" progId="Equation.DSMT4">
                    <p:embed/>
                  </p:oleObj>
                </mc:Choice>
                <mc:Fallback>
                  <p:oleObj r:id="rId5" imgW="583947" imgH="241195"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 y="20"/>
                          <a:ext cx="812" cy="3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9"/>
          <p:cNvGrpSpPr>
            <a:grpSpLocks/>
          </p:cNvGrpSpPr>
          <p:nvPr/>
        </p:nvGrpSpPr>
        <p:grpSpPr bwMode="auto">
          <a:xfrm>
            <a:off x="648766" y="4551363"/>
            <a:ext cx="8243888" cy="979488"/>
            <a:chOff x="0" y="0"/>
            <a:chExt cx="5193" cy="617"/>
          </a:xfrm>
        </p:grpSpPr>
        <p:sp>
          <p:nvSpPr>
            <p:cNvPr id="171018" name="Rectangle 10"/>
            <p:cNvSpPr>
              <a:spLocks noChangeArrowheads="1"/>
            </p:cNvSpPr>
            <p:nvPr/>
          </p:nvSpPr>
          <p:spPr bwMode="auto">
            <a:xfrm>
              <a:off x="0" y="0"/>
              <a:ext cx="5193" cy="617"/>
            </a:xfrm>
            <a:prstGeom prst="rect">
              <a:avLst/>
            </a:prstGeom>
            <a:noFill/>
            <a:ln w="9525">
              <a:noFill/>
              <a:miter lim="800000"/>
              <a:headEnd/>
              <a:tailEnd/>
            </a:ln>
            <a:effectLst/>
          </p:spPr>
          <p:txBody>
            <a:bodyPr wrap="square">
              <a:spAutoFit/>
            </a:bodyPr>
            <a:lstStyle/>
            <a:p>
              <a:pPr>
                <a:lnSpc>
                  <a:spcPct val="120000"/>
                </a:lnSpc>
              </a:pPr>
              <a:r>
                <a:rPr lang="zh-CN" altLang="zh-CN" sz="2400" b="1" dirty="0">
                  <a:latin typeface="+mj-ea"/>
                  <a:ea typeface="+mj-ea"/>
                </a:rPr>
                <a:t>③ </a:t>
              </a:r>
              <a:r>
                <a:rPr lang="zh-CN" altLang="en-US" sz="2400" b="1" dirty="0" smtClean="0">
                  <a:latin typeface="+mj-ea"/>
                  <a:ea typeface="+mj-ea"/>
                </a:rPr>
                <a:t>每</a:t>
              </a:r>
              <a:r>
                <a:rPr lang="zh-CN" sz="2400" b="1" dirty="0" smtClean="0">
                  <a:latin typeface="+mj-ea"/>
                  <a:ea typeface="+mj-ea"/>
                </a:rPr>
                <a:t>设定</a:t>
              </a:r>
              <a:r>
                <a:rPr lang="zh-CN" altLang="en-US" sz="2400" b="1" dirty="0" smtClean="0">
                  <a:latin typeface="+mj-ea"/>
                  <a:ea typeface="+mj-ea"/>
                </a:rPr>
                <a:t>一个</a:t>
              </a:r>
              <a:r>
                <a:rPr lang="zh-CN" sz="2400" b="1" dirty="0" smtClean="0">
                  <a:latin typeface="+mj-ea"/>
                  <a:ea typeface="+mj-ea"/>
                </a:rPr>
                <a:t>允许</a:t>
              </a:r>
              <a:r>
                <a:rPr lang="zh-CN" sz="2400" b="1" dirty="0">
                  <a:latin typeface="+mj-ea"/>
                  <a:ea typeface="+mj-ea"/>
                </a:rPr>
                <a:t>的失真度为    ，在所有信道中选择满足</a:t>
              </a:r>
            </a:p>
            <a:p>
              <a:pPr>
                <a:lnSpc>
                  <a:spcPct val="120000"/>
                </a:lnSpc>
              </a:pPr>
              <a:r>
                <a:rPr lang="zh-CN" sz="2400" b="1" dirty="0">
                  <a:latin typeface="+mj-ea"/>
                  <a:ea typeface="+mj-ea"/>
                </a:rPr>
                <a:t>  </a:t>
              </a:r>
              <a:r>
                <a:rPr lang="en-US" altLang="zh-CN" sz="2400" b="1" dirty="0" smtClean="0">
                  <a:latin typeface="+mj-ea"/>
                  <a:ea typeface="+mj-ea"/>
                </a:rPr>
                <a:t>          </a:t>
              </a:r>
              <a:r>
                <a:rPr lang="zh-CN" sz="2400" b="1" dirty="0" smtClean="0">
                  <a:latin typeface="+mj-ea"/>
                  <a:ea typeface="+mj-ea"/>
                </a:rPr>
                <a:t>  </a:t>
              </a:r>
              <a:r>
                <a:rPr lang="en-US" altLang="zh-CN" sz="2400" b="1" dirty="0" smtClean="0">
                  <a:latin typeface="+mj-ea"/>
                  <a:ea typeface="+mj-ea"/>
                </a:rPr>
                <a:t> </a:t>
              </a:r>
              <a:r>
                <a:rPr lang="zh-CN" sz="2400" b="1" dirty="0" smtClean="0">
                  <a:latin typeface="+mj-ea"/>
                  <a:ea typeface="+mj-ea"/>
                </a:rPr>
                <a:t>的</a:t>
              </a:r>
              <a:r>
                <a:rPr lang="zh-CN" sz="2400" b="1" dirty="0">
                  <a:latin typeface="+mj-ea"/>
                  <a:ea typeface="+mj-ea"/>
                </a:rPr>
                <a:t>信道，构成     失真许可实验信道集合    。</a:t>
              </a:r>
            </a:p>
          </p:txBody>
        </p:sp>
        <p:graphicFrame>
          <p:nvGraphicFramePr>
            <p:cNvPr id="171019" name="Object 11"/>
            <p:cNvGraphicFramePr>
              <a:graphicFrameLocks noChangeAspect="1"/>
            </p:cNvGraphicFramePr>
            <p:nvPr>
              <p:extLst>
                <p:ext uri="{D42A27DB-BD31-4B8C-83A1-F6EECF244321}">
                  <p14:modId xmlns:p14="http://schemas.microsoft.com/office/powerpoint/2010/main" val="3833652121"/>
                </p:ext>
              </p:extLst>
            </p:nvPr>
          </p:nvGraphicFramePr>
          <p:xfrm>
            <a:off x="2604" y="60"/>
            <a:ext cx="230" cy="231"/>
          </p:xfrm>
          <a:graphic>
            <a:graphicData uri="http://schemas.openxmlformats.org/presentationml/2006/ole">
              <mc:AlternateContent xmlns:mc="http://schemas.openxmlformats.org/markup-compatibility/2006">
                <mc:Choice xmlns:v="urn:schemas-microsoft-com:vml" Requires="v">
                  <p:oleObj spid="_x0000_s1197618" r:id="rId7" imgW="164885" imgH="164885" progId="Equation.DSMT4">
                    <p:embed/>
                  </p:oleObj>
                </mc:Choice>
                <mc:Fallback>
                  <p:oleObj r:id="rId7" imgW="164885" imgH="164885"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4" y="60"/>
                          <a:ext cx="230" cy="23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20" name="Object 12"/>
            <p:cNvGraphicFramePr>
              <a:graphicFrameLocks noChangeAspect="1"/>
            </p:cNvGraphicFramePr>
            <p:nvPr>
              <p:extLst>
                <p:ext uri="{D42A27DB-BD31-4B8C-83A1-F6EECF244321}">
                  <p14:modId xmlns:p14="http://schemas.microsoft.com/office/powerpoint/2010/main" val="1215914899"/>
                </p:ext>
              </p:extLst>
            </p:nvPr>
          </p:nvGraphicFramePr>
          <p:xfrm>
            <a:off x="249" y="321"/>
            <a:ext cx="619" cy="267"/>
          </p:xfrm>
          <a:graphic>
            <a:graphicData uri="http://schemas.openxmlformats.org/presentationml/2006/ole">
              <mc:AlternateContent xmlns:mc="http://schemas.openxmlformats.org/markup-compatibility/2006">
                <mc:Choice xmlns:v="urn:schemas-microsoft-com:vml" Requires="v">
                  <p:oleObj spid="_x0000_s1197619" name="Equation" r:id="rId9" imgW="444307" imgH="190417" progId="Equation.DSMT4">
                    <p:embed/>
                  </p:oleObj>
                </mc:Choice>
                <mc:Fallback>
                  <p:oleObj name="Equation" r:id="rId9" imgW="444307" imgH="190417"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321"/>
                          <a:ext cx="619" cy="26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21" name="Object 13"/>
            <p:cNvGraphicFramePr>
              <a:graphicFrameLocks noChangeAspect="1"/>
            </p:cNvGraphicFramePr>
            <p:nvPr>
              <p:extLst>
                <p:ext uri="{D42A27DB-BD31-4B8C-83A1-F6EECF244321}">
                  <p14:modId xmlns:p14="http://schemas.microsoft.com/office/powerpoint/2010/main" val="1277264893"/>
                </p:ext>
              </p:extLst>
            </p:nvPr>
          </p:nvGraphicFramePr>
          <p:xfrm>
            <a:off x="2105" y="336"/>
            <a:ext cx="230" cy="231"/>
          </p:xfrm>
          <a:graphic>
            <a:graphicData uri="http://schemas.openxmlformats.org/presentationml/2006/ole">
              <mc:AlternateContent xmlns:mc="http://schemas.openxmlformats.org/markup-compatibility/2006">
                <mc:Choice xmlns:v="urn:schemas-microsoft-com:vml" Requires="v">
                  <p:oleObj spid="_x0000_s1197620" r:id="rId11" imgW="164885" imgH="164885" progId="Equation.DSMT4">
                    <p:embed/>
                  </p:oleObj>
                </mc:Choice>
                <mc:Fallback>
                  <p:oleObj r:id="rId11" imgW="164885" imgH="164885"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5" y="336"/>
                          <a:ext cx="230" cy="23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22" name="Object 14"/>
            <p:cNvGraphicFramePr>
              <a:graphicFrameLocks noChangeAspect="1"/>
            </p:cNvGraphicFramePr>
            <p:nvPr>
              <p:extLst>
                <p:ext uri="{D42A27DB-BD31-4B8C-83A1-F6EECF244321}">
                  <p14:modId xmlns:p14="http://schemas.microsoft.com/office/powerpoint/2010/main" val="397072959"/>
                </p:ext>
              </p:extLst>
            </p:nvPr>
          </p:nvGraphicFramePr>
          <p:xfrm>
            <a:off x="4240" y="291"/>
            <a:ext cx="283" cy="320"/>
          </p:xfrm>
          <a:graphic>
            <a:graphicData uri="http://schemas.openxmlformats.org/presentationml/2006/ole">
              <mc:AlternateContent xmlns:mc="http://schemas.openxmlformats.org/markup-compatibility/2006">
                <mc:Choice xmlns:v="urn:schemas-microsoft-com:vml" Requires="v">
                  <p:oleObj spid="_x0000_s1197621" r:id="rId13" imgW="203024" imgH="228402" progId="Equation.DSMT4">
                    <p:embed/>
                  </p:oleObj>
                </mc:Choice>
                <mc:Fallback>
                  <p:oleObj r:id="rId13" imgW="203024" imgH="228402"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0" y="291"/>
                          <a:ext cx="283" cy="32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1024" name="Object 16"/>
          <p:cNvGraphicFramePr>
            <a:graphicFrameLocks noChangeAspect="1"/>
          </p:cNvGraphicFramePr>
          <p:nvPr/>
        </p:nvGraphicFramePr>
        <p:xfrm>
          <a:off x="484188" y="1225550"/>
          <a:ext cx="3159125" cy="1898650"/>
        </p:xfrm>
        <a:graphic>
          <a:graphicData uri="http://schemas.openxmlformats.org/presentationml/2006/ole">
            <mc:AlternateContent xmlns:mc="http://schemas.openxmlformats.org/markup-compatibility/2006">
              <mc:Choice xmlns:v="urn:schemas-microsoft-com:vml" Requires="v">
                <p:oleObj spid="_x0000_s1197622" r:id="rId15" imgW="3511404" imgH="2111443" progId="Visio.Drawing.11">
                  <p:embed/>
                </p:oleObj>
              </mc:Choice>
              <mc:Fallback>
                <p:oleObj r:id="rId15" imgW="3511404" imgH="2111443" progId="Visio.Drawing.1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188" y="1225550"/>
                        <a:ext cx="3159125" cy="1898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7"/>
          <p:cNvGrpSpPr>
            <a:grpSpLocks/>
          </p:cNvGrpSpPr>
          <p:nvPr/>
        </p:nvGrpSpPr>
        <p:grpSpPr bwMode="auto">
          <a:xfrm>
            <a:off x="2343150" y="1609725"/>
            <a:ext cx="6262688" cy="1539875"/>
            <a:chOff x="0" y="0"/>
            <a:chExt cx="3945" cy="970"/>
          </a:xfrm>
        </p:grpSpPr>
        <p:graphicFrame>
          <p:nvGraphicFramePr>
            <p:cNvPr id="171026" name="Object 18"/>
            <p:cNvGraphicFramePr>
              <a:graphicFrameLocks noChangeAspect="1"/>
            </p:cNvGraphicFramePr>
            <p:nvPr>
              <p:extLst>
                <p:ext uri="{D42A27DB-BD31-4B8C-83A1-F6EECF244321}">
                  <p14:modId xmlns:p14="http://schemas.microsoft.com/office/powerpoint/2010/main" val="4090978317"/>
                </p:ext>
              </p:extLst>
            </p:nvPr>
          </p:nvGraphicFramePr>
          <p:xfrm>
            <a:off x="826" y="339"/>
            <a:ext cx="666" cy="333"/>
          </p:xfrm>
          <a:graphic>
            <a:graphicData uri="http://schemas.openxmlformats.org/presentationml/2006/ole">
              <mc:AlternateContent xmlns:mc="http://schemas.openxmlformats.org/markup-compatibility/2006">
                <mc:Choice xmlns:v="urn:schemas-microsoft-com:vml" Requires="v">
                  <p:oleObj spid="_x0000_s1197623" name="Equation" r:id="rId17" imgW="482400" imgH="241200" progId="Equation.DSMT4">
                    <p:embed/>
                  </p:oleObj>
                </mc:Choice>
                <mc:Fallback>
                  <p:oleObj name="Equation" r:id="rId17" imgW="482400" imgH="241200" progId="Equation.DSMT4">
                    <p:embed/>
                    <p:pic>
                      <p:nvPicPr>
                        <p:cNvPr id="0" name="Picture 9"/>
                        <p:cNvPicPr>
                          <a:picLocks noChangeAspect="1" noChangeArrowheads="1"/>
                        </p:cNvPicPr>
                        <p:nvPr/>
                      </p:nvPicPr>
                      <p:blipFill>
                        <a:blip r:embed="rId18"/>
                        <a:srcRect/>
                        <a:stretch>
                          <a:fillRect/>
                        </a:stretch>
                      </p:blipFill>
                      <p:spPr bwMode="auto">
                        <a:xfrm>
                          <a:off x="826" y="339"/>
                          <a:ext cx="666" cy="33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9"/>
            <p:cNvGrpSpPr>
              <a:grpSpLocks/>
            </p:cNvGrpSpPr>
            <p:nvPr/>
          </p:nvGrpSpPr>
          <p:grpSpPr bwMode="auto">
            <a:xfrm>
              <a:off x="0" y="0"/>
              <a:ext cx="3945" cy="970"/>
              <a:chOff x="0" y="0"/>
              <a:chExt cx="3945" cy="970"/>
            </a:xfrm>
          </p:grpSpPr>
          <p:sp>
            <p:nvSpPr>
              <p:cNvPr id="171028" name="Oval 20"/>
              <p:cNvSpPr>
                <a:spLocks noChangeArrowheads="1"/>
              </p:cNvSpPr>
              <p:nvPr/>
            </p:nvSpPr>
            <p:spPr bwMode="auto">
              <a:xfrm>
                <a:off x="0" y="194"/>
                <a:ext cx="1472" cy="624"/>
              </a:xfrm>
              <a:prstGeom prst="ellipse">
                <a:avLst/>
              </a:prstGeom>
              <a:noFill/>
              <a:ln w="25400" cmpd="sng">
                <a:solidFill>
                  <a:srgbClr val="FF0000"/>
                </a:solidFill>
                <a:round/>
                <a:headEnd/>
                <a:tailEnd/>
              </a:ln>
              <a:effectLst/>
            </p:spPr>
            <p:txBody>
              <a:bodyPr wrap="none" anchor="ctr"/>
              <a:lstStyle/>
              <a:p>
                <a:endParaRPr lang="zh-CN" altLang="en-US" sz="2400" b="1">
                  <a:latin typeface="+mj-ea"/>
                  <a:ea typeface="+mj-ea"/>
                </a:endParaRPr>
              </a:p>
            </p:txBody>
          </p:sp>
          <p:sp>
            <p:nvSpPr>
              <p:cNvPr id="171029" name="AutoShape 21"/>
              <p:cNvSpPr>
                <a:spLocks noChangeArrowheads="1"/>
              </p:cNvSpPr>
              <p:nvPr/>
            </p:nvSpPr>
            <p:spPr bwMode="auto">
              <a:xfrm>
                <a:off x="1631" y="330"/>
                <a:ext cx="201" cy="316"/>
              </a:xfrm>
              <a:prstGeom prst="rightArrow">
                <a:avLst>
                  <a:gd name="adj1" fmla="val 50000"/>
                  <a:gd name="adj2" fmla="val 5522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sz="2400" b="1">
                  <a:latin typeface="+mj-ea"/>
                  <a:ea typeface="+mj-ea"/>
                </a:endParaRPr>
              </a:p>
            </p:txBody>
          </p:sp>
          <p:graphicFrame>
            <p:nvGraphicFramePr>
              <p:cNvPr id="171030" name="Object 22"/>
              <p:cNvGraphicFramePr>
                <a:graphicFrameLocks noChangeAspect="1"/>
              </p:cNvGraphicFramePr>
              <p:nvPr/>
            </p:nvGraphicFramePr>
            <p:xfrm>
              <a:off x="1982" y="0"/>
              <a:ext cx="1963" cy="970"/>
            </p:xfrm>
            <a:graphic>
              <a:graphicData uri="http://schemas.openxmlformats.org/presentationml/2006/ole">
                <mc:AlternateContent xmlns:mc="http://schemas.openxmlformats.org/markup-compatibility/2006">
                  <mc:Choice xmlns:v="urn:schemas-microsoft-com:vml" Requires="v">
                    <p:oleObj spid="_x0000_s1197624" r:id="rId19" imgW="2965731" imgH="1465904" progId="Visio.Drawing.11">
                      <p:embed/>
                    </p:oleObj>
                  </mc:Choice>
                  <mc:Fallback>
                    <p:oleObj r:id="rId19" imgW="2965731" imgH="1465904" progId="Visio.Drawing.11">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82" y="0"/>
                            <a:ext cx="1963" cy="97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6" name="Group 23"/>
          <p:cNvGrpSpPr>
            <a:grpSpLocks/>
          </p:cNvGrpSpPr>
          <p:nvPr/>
        </p:nvGrpSpPr>
        <p:grpSpPr bwMode="auto">
          <a:xfrm>
            <a:off x="651941" y="5584825"/>
            <a:ext cx="7735888" cy="1136652"/>
            <a:chOff x="0" y="0"/>
            <a:chExt cx="4873" cy="716"/>
          </a:xfrm>
        </p:grpSpPr>
        <p:sp>
          <p:nvSpPr>
            <p:cNvPr id="171032" name="Rectangle 24"/>
            <p:cNvSpPr>
              <a:spLocks noChangeArrowheads="1"/>
            </p:cNvSpPr>
            <p:nvPr/>
          </p:nvSpPr>
          <p:spPr bwMode="auto">
            <a:xfrm>
              <a:off x="0" y="0"/>
              <a:ext cx="4873" cy="663"/>
            </a:xfrm>
            <a:prstGeom prst="rect">
              <a:avLst/>
            </a:prstGeom>
            <a:noFill/>
            <a:ln w="9525">
              <a:noFill/>
              <a:miter lim="800000"/>
              <a:headEnd/>
              <a:tailEnd/>
            </a:ln>
            <a:effectLst/>
          </p:spPr>
          <p:txBody>
            <a:bodyPr wrap="square">
              <a:spAutoFit/>
            </a:bodyPr>
            <a:lstStyle/>
            <a:p>
              <a:pPr>
                <a:lnSpc>
                  <a:spcPct val="120000"/>
                </a:lnSpc>
              </a:pPr>
              <a:r>
                <a:rPr lang="zh-CN" altLang="zh-CN" sz="2400" b="1" dirty="0">
                  <a:latin typeface="+mj-ea"/>
                  <a:ea typeface="+mj-ea"/>
                </a:rPr>
                <a:t>④ </a:t>
              </a:r>
              <a:r>
                <a:rPr lang="zh-CN" sz="2400" b="1" dirty="0">
                  <a:latin typeface="+mj-ea"/>
                  <a:ea typeface="+mj-ea"/>
                </a:rPr>
                <a:t>在  </a:t>
              </a:r>
              <a:r>
                <a:rPr lang="en-US" altLang="zh-CN" sz="2400" b="1" dirty="0" smtClean="0">
                  <a:latin typeface="+mj-ea"/>
                  <a:ea typeface="+mj-ea"/>
                </a:rPr>
                <a:t>  </a:t>
              </a:r>
              <a:r>
                <a:rPr lang="zh-CN" sz="2400" b="1" dirty="0" smtClean="0">
                  <a:latin typeface="+mj-ea"/>
                  <a:ea typeface="+mj-ea"/>
                </a:rPr>
                <a:t>中</a:t>
              </a:r>
              <a:r>
                <a:rPr lang="zh-CN" altLang="en-US" sz="2400" b="1" dirty="0" smtClean="0">
                  <a:latin typeface="+mj-ea"/>
                  <a:ea typeface="+mj-ea"/>
                </a:rPr>
                <a:t>，求最小的平均互信息</a:t>
              </a:r>
              <a:r>
                <a:rPr lang="zh-CN" altLang="en-US" sz="2400" b="1" i="1" dirty="0" smtClean="0">
                  <a:latin typeface="+mj-ea"/>
                  <a:ea typeface="+mj-ea"/>
                </a:rPr>
                <a:t>，</a:t>
              </a:r>
              <a:r>
                <a:rPr lang="zh-CN" altLang="en-US" sz="2400" b="1" i="1" dirty="0" smtClean="0">
                  <a:solidFill>
                    <a:srgbClr val="C00000"/>
                  </a:solidFill>
                  <a:latin typeface="+mj-ea"/>
                  <a:ea typeface="+mj-ea"/>
                </a:rPr>
                <a:t>即保真度准则下的最有效的压缩方法</a:t>
              </a:r>
              <a:r>
                <a:rPr lang="en-US" altLang="zh-CN" sz="2400" b="1" i="1" dirty="0" smtClean="0">
                  <a:latin typeface="+mj-ea"/>
                  <a:ea typeface="+mj-ea"/>
                </a:rPr>
                <a:t>——</a:t>
              </a:r>
              <a:r>
                <a:rPr lang="zh-CN" altLang="en-US" sz="2400" b="1" dirty="0" smtClean="0">
                  <a:latin typeface="+mj-ea"/>
                  <a:ea typeface="+mj-ea"/>
                </a:rPr>
                <a:t>即求：</a:t>
              </a:r>
              <a:r>
                <a:rPr lang="en-US" altLang="zh-CN" sz="2400" b="1" dirty="0" smtClean="0">
                  <a:latin typeface="+mj-ea"/>
                  <a:ea typeface="+mj-ea"/>
                </a:rPr>
                <a:t>                  </a:t>
              </a:r>
              <a:r>
                <a:rPr lang="zh-CN" sz="2400" b="1" dirty="0" smtClean="0">
                  <a:latin typeface="+mj-ea"/>
                  <a:ea typeface="+mj-ea"/>
                </a:rPr>
                <a:t>                 </a:t>
              </a:r>
              <a:r>
                <a:rPr lang="zh-CN" sz="2800" b="1" dirty="0" smtClean="0">
                  <a:latin typeface="+mj-ea"/>
                  <a:ea typeface="+mj-ea"/>
                </a:rPr>
                <a:t> </a:t>
              </a:r>
              <a:r>
                <a:rPr lang="zh-CN" sz="2400" b="1" dirty="0">
                  <a:latin typeface="+mj-ea"/>
                  <a:ea typeface="+mj-ea"/>
                </a:rPr>
                <a:t>。</a:t>
              </a:r>
            </a:p>
          </p:txBody>
        </p:sp>
        <p:graphicFrame>
          <p:nvGraphicFramePr>
            <p:cNvPr id="171033" name="Object 25"/>
            <p:cNvGraphicFramePr>
              <a:graphicFrameLocks noChangeAspect="1"/>
            </p:cNvGraphicFramePr>
            <p:nvPr>
              <p:extLst>
                <p:ext uri="{D42A27DB-BD31-4B8C-83A1-F6EECF244321}">
                  <p14:modId xmlns:p14="http://schemas.microsoft.com/office/powerpoint/2010/main" val="260547546"/>
                </p:ext>
              </p:extLst>
            </p:nvPr>
          </p:nvGraphicFramePr>
          <p:xfrm>
            <a:off x="474" y="46"/>
            <a:ext cx="283" cy="320"/>
          </p:xfrm>
          <a:graphic>
            <a:graphicData uri="http://schemas.openxmlformats.org/presentationml/2006/ole">
              <mc:AlternateContent xmlns:mc="http://schemas.openxmlformats.org/markup-compatibility/2006">
                <mc:Choice xmlns:v="urn:schemas-microsoft-com:vml" Requires="v">
                  <p:oleObj spid="_x0000_s1197625" r:id="rId21" imgW="203024" imgH="228402" progId="Equation.DSMT4">
                    <p:embed/>
                  </p:oleObj>
                </mc:Choice>
                <mc:Fallback>
                  <p:oleObj r:id="rId21" imgW="203024" imgH="228402" progId="Equation.DSMT4">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 y="46"/>
                          <a:ext cx="283" cy="32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34" name="Object 26"/>
            <p:cNvGraphicFramePr>
              <a:graphicFrameLocks noChangeAspect="1"/>
            </p:cNvGraphicFramePr>
            <p:nvPr>
              <p:extLst>
                <p:ext uri="{D42A27DB-BD31-4B8C-83A1-F6EECF244321}">
                  <p14:modId xmlns:p14="http://schemas.microsoft.com/office/powerpoint/2010/main" val="3684322211"/>
                </p:ext>
              </p:extLst>
            </p:nvPr>
          </p:nvGraphicFramePr>
          <p:xfrm>
            <a:off x="2370" y="317"/>
            <a:ext cx="1687" cy="399"/>
          </p:xfrm>
          <a:graphic>
            <a:graphicData uri="http://schemas.openxmlformats.org/presentationml/2006/ole">
              <mc:AlternateContent xmlns:mc="http://schemas.openxmlformats.org/markup-compatibility/2006">
                <mc:Choice xmlns:v="urn:schemas-microsoft-com:vml" Requires="v">
                  <p:oleObj spid="_x0000_s1197626" name="Equation" r:id="rId22" imgW="1346040" imgH="317160" progId="Equation.DSMT4">
                    <p:embed/>
                  </p:oleObj>
                </mc:Choice>
                <mc:Fallback>
                  <p:oleObj name="Equation" r:id="rId22" imgW="1346040" imgH="317160" progId="Equation.DSMT4">
                    <p:embed/>
                    <p:pic>
                      <p:nvPicPr>
                        <p:cNvPr id="0" name="Picture 12"/>
                        <p:cNvPicPr>
                          <a:picLocks noChangeAspect="1" noChangeArrowheads="1"/>
                        </p:cNvPicPr>
                        <p:nvPr/>
                      </p:nvPicPr>
                      <p:blipFill>
                        <a:blip r:embed="rId23"/>
                        <a:srcRect/>
                        <a:stretch>
                          <a:fillRect/>
                        </a:stretch>
                      </p:blipFill>
                      <p:spPr bwMode="auto">
                        <a:xfrm>
                          <a:off x="2370" y="317"/>
                          <a:ext cx="1687" cy="3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8" name="标题 27"/>
          <p:cNvSpPr>
            <a:spLocks noGrp="1"/>
          </p:cNvSpPr>
          <p:nvPr>
            <p:ph type="title"/>
          </p:nvPr>
        </p:nvSpPr>
        <p:spPr>
          <a:xfrm>
            <a:off x="467544" y="260648"/>
            <a:ext cx="8064896" cy="811560"/>
          </a:xfrm>
        </p:spPr>
        <p:txBody>
          <a:bodyPr>
            <a:normAutofit fontScale="90000"/>
          </a:bodyPr>
          <a:lstStyle/>
          <a:p>
            <a:r>
              <a:rPr lang="zh-CN" altLang="zh-CN" sz="3600" dirty="0" smtClean="0">
                <a:latin typeface="+mj-ea"/>
              </a:rPr>
              <a:t>由平均失真度可引出</a:t>
            </a:r>
            <a:r>
              <a:rPr lang="zh-CN" altLang="zh-CN" sz="3600" dirty="0" smtClean="0">
                <a:solidFill>
                  <a:srgbClr val="FF0000"/>
                </a:solidFill>
                <a:latin typeface="+mj-ea"/>
              </a:rPr>
              <a:t>信息率失真函数</a:t>
            </a:r>
            <a:r>
              <a:rPr lang="zh-CN" altLang="zh-CN" sz="3600" dirty="0" smtClean="0">
                <a:latin typeface="+mj-ea"/>
              </a:rPr>
              <a:t>的概念</a:t>
            </a:r>
            <a:endParaRPr lang="zh-CN" altLang="en-US" dirty="0"/>
          </a:p>
        </p:txBody>
      </p:sp>
      <p:sp>
        <p:nvSpPr>
          <p:cNvPr id="27" name="灯片编号占位符 5"/>
          <p:cNvSpPr>
            <a:spLocks noGrp="1"/>
          </p:cNvSpPr>
          <p:nvPr>
            <p:ph type="sldNum" sz="quarter" idx="12"/>
          </p:nvPr>
        </p:nvSpPr>
        <p:spPr/>
        <p:txBody>
          <a:bodyPr/>
          <a:lstStyle/>
          <a:p>
            <a:fld id="{E29FB3C7-75A3-408A-AD5C-7F1BCFB784D3}" type="slidenum">
              <a:rPr lang="en-US" altLang="zh-CN" smtClean="0"/>
              <a:pPr/>
              <a:t>33</a:t>
            </a:fld>
            <a:endParaRPr lang="en-US" altLang="zh-CN" dirty="0"/>
          </a:p>
        </p:txBody>
      </p:sp>
      <p:grpSp>
        <p:nvGrpSpPr>
          <p:cNvPr id="8" name="组合 7"/>
          <p:cNvGrpSpPr/>
          <p:nvPr/>
        </p:nvGrpSpPr>
        <p:grpSpPr>
          <a:xfrm>
            <a:off x="2411760" y="908720"/>
            <a:ext cx="2336800" cy="990600"/>
            <a:chOff x="2411760" y="908720"/>
            <a:chExt cx="2336800" cy="990600"/>
          </a:xfrm>
        </p:grpSpPr>
        <p:graphicFrame>
          <p:nvGraphicFramePr>
            <p:cNvPr id="7" name="对象 6"/>
            <p:cNvGraphicFramePr>
              <a:graphicFrameLocks noChangeAspect="1"/>
            </p:cNvGraphicFramePr>
            <p:nvPr>
              <p:extLst>
                <p:ext uri="{D42A27DB-BD31-4B8C-83A1-F6EECF244321}">
                  <p14:modId xmlns:p14="http://schemas.microsoft.com/office/powerpoint/2010/main" val="1442771728"/>
                </p:ext>
              </p:extLst>
            </p:nvPr>
          </p:nvGraphicFramePr>
          <p:xfrm>
            <a:off x="3668713" y="1214438"/>
            <a:ext cx="433387" cy="517525"/>
          </p:xfrm>
          <a:graphic>
            <a:graphicData uri="http://schemas.openxmlformats.org/presentationml/2006/ole">
              <mc:AlternateContent xmlns:mc="http://schemas.openxmlformats.org/markup-compatibility/2006">
                <mc:Choice xmlns:v="urn:schemas-microsoft-com:vml" Requires="v">
                  <p:oleObj spid="_x0000_s1197627" name="Equation" r:id="rId24" imgW="203040" imgH="241200" progId="Equation.DSMT4">
                    <p:embed/>
                  </p:oleObj>
                </mc:Choice>
                <mc:Fallback>
                  <p:oleObj name="Equation" r:id="rId24" imgW="203040" imgH="241200" progId="Equation.DSMT4">
                    <p:embed/>
                    <p:pic>
                      <p:nvPicPr>
                        <p:cNvPr id="0" name=""/>
                        <p:cNvPicPr/>
                        <p:nvPr/>
                      </p:nvPicPr>
                      <p:blipFill>
                        <a:blip r:embed="rId25"/>
                        <a:stretch>
                          <a:fillRect/>
                        </a:stretch>
                      </p:blipFill>
                      <p:spPr>
                        <a:xfrm>
                          <a:off x="3668713" y="1214438"/>
                          <a:ext cx="433387" cy="517525"/>
                        </a:xfrm>
                        <a:prstGeom prst="rect">
                          <a:avLst/>
                        </a:prstGeom>
                      </p:spPr>
                    </p:pic>
                  </p:oleObj>
                </mc:Fallback>
              </mc:AlternateContent>
            </a:graphicData>
          </a:graphic>
        </p:graphicFrame>
        <p:sp>
          <p:nvSpPr>
            <p:cNvPr id="29" name="Oval 20"/>
            <p:cNvSpPr>
              <a:spLocks noChangeArrowheads="1"/>
            </p:cNvSpPr>
            <p:nvPr/>
          </p:nvSpPr>
          <p:spPr bwMode="auto">
            <a:xfrm>
              <a:off x="2411760" y="908720"/>
              <a:ext cx="2336800" cy="990600"/>
            </a:xfrm>
            <a:prstGeom prst="ellipse">
              <a:avLst/>
            </a:prstGeom>
            <a:noFill/>
            <a:ln w="25400" cmpd="sng">
              <a:solidFill>
                <a:srgbClr val="FF0000"/>
              </a:solidFill>
              <a:round/>
              <a:headEnd/>
              <a:tailEnd/>
            </a:ln>
            <a:effectLst/>
          </p:spPr>
          <p:txBody>
            <a:bodyPr wrap="none" anchor="ctr"/>
            <a:lstStyle/>
            <a:p>
              <a:endParaRPr lang="zh-CN" altLang="en-US" sz="2400" b="1">
                <a:latin typeface="+mj-ea"/>
                <a:ea typeface="+mj-ea"/>
              </a:endParaRPr>
            </a:p>
          </p:txBody>
        </p:sp>
      </p:grpSp>
    </p:spTree>
    <p:extLst>
      <p:ext uri="{BB962C8B-B14F-4D97-AF65-F5344CB8AC3E}">
        <p14:creationId xmlns:p14="http://schemas.microsoft.com/office/powerpoint/2010/main" val="20614006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Effect transition="in" filter="wipe(left)">
                                      <p:cBhvr>
                                        <p:cTn id="7" dur="1000"/>
                                        <p:tgtEl>
                                          <p:spTgt spid="171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几个重要概念</a:t>
            </a:r>
            <a:endParaRPr lang="zh-CN" altLang="en-US" dirty="0"/>
          </a:p>
        </p:txBody>
      </p:sp>
      <p:sp>
        <p:nvSpPr>
          <p:cNvPr id="4" name="内容占位符 3"/>
          <p:cNvSpPr>
            <a:spLocks noGrp="1"/>
          </p:cNvSpPr>
          <p:nvPr>
            <p:ph idx="1"/>
          </p:nvPr>
        </p:nvSpPr>
        <p:spPr/>
        <p:txBody>
          <a:bodyPr/>
          <a:lstStyle/>
          <a:p>
            <a:r>
              <a:rPr lang="zh-CN" altLang="en-US" dirty="0" smtClean="0">
                <a:solidFill>
                  <a:srgbClr val="3333FF"/>
                </a:solidFill>
              </a:rPr>
              <a:t>保真度准则</a:t>
            </a:r>
            <a:endParaRPr lang="en-US" altLang="zh-CN" dirty="0" smtClean="0">
              <a:solidFill>
                <a:srgbClr val="3333FF"/>
              </a:solidFill>
            </a:endParaRPr>
          </a:p>
          <a:p>
            <a:endParaRPr lang="en-US" altLang="zh-CN" dirty="0" smtClean="0"/>
          </a:p>
          <a:p>
            <a:endParaRPr lang="en-US" altLang="zh-CN" dirty="0" smtClean="0"/>
          </a:p>
          <a:p>
            <a:endParaRPr lang="en-US" altLang="zh-CN" dirty="0" smtClean="0"/>
          </a:p>
          <a:p>
            <a:endParaRPr lang="en-US" altLang="zh-CN" sz="500" dirty="0" smtClean="0"/>
          </a:p>
          <a:p>
            <a:r>
              <a:rPr lang="en-US" altLang="zh-CN" i="1" dirty="0" smtClean="0">
                <a:solidFill>
                  <a:srgbClr val="3333FF"/>
                </a:solidFill>
              </a:rPr>
              <a:t>D</a:t>
            </a:r>
            <a:r>
              <a:rPr lang="zh-CN" altLang="en-US" dirty="0" smtClean="0">
                <a:solidFill>
                  <a:srgbClr val="3333FF"/>
                </a:solidFill>
              </a:rPr>
              <a:t>失真许可信道</a:t>
            </a:r>
            <a:r>
              <a:rPr lang="en-US" altLang="zh-CN" dirty="0" smtClean="0">
                <a:solidFill>
                  <a:srgbClr val="3333FF"/>
                </a:solidFill>
              </a:rPr>
              <a:t>(</a:t>
            </a:r>
            <a:r>
              <a:rPr lang="en-US" altLang="zh-CN" i="1" dirty="0" smtClean="0">
                <a:solidFill>
                  <a:srgbClr val="3333FF"/>
                </a:solidFill>
              </a:rPr>
              <a:t>D</a:t>
            </a:r>
            <a:r>
              <a:rPr lang="zh-CN" altLang="en-US" dirty="0" smtClean="0">
                <a:solidFill>
                  <a:srgbClr val="3333FF"/>
                </a:solidFill>
              </a:rPr>
              <a:t>允许的试验信道</a:t>
            </a:r>
            <a:r>
              <a:rPr lang="en-US" altLang="zh-CN" dirty="0" smtClean="0">
                <a:solidFill>
                  <a:srgbClr val="3333FF"/>
                </a:solidFill>
              </a:rPr>
              <a:t>)</a:t>
            </a:r>
          </a:p>
          <a:p>
            <a:pPr lvl="1"/>
            <a:r>
              <a:rPr lang="zh-CN" altLang="en-US" sz="2400" dirty="0" smtClean="0"/>
              <a:t>满足保真度准则的所有信道</a:t>
            </a:r>
            <a:endParaRPr lang="en-US" altLang="zh-CN" sz="2400" dirty="0" smtClean="0"/>
          </a:p>
          <a:p>
            <a:pPr lvl="1"/>
            <a:endParaRPr lang="en-US" altLang="zh-CN" sz="2400" dirty="0" smtClean="0"/>
          </a:p>
          <a:p>
            <a:pPr lvl="1"/>
            <a:r>
              <a:rPr lang="zh-CN" altLang="en-US" sz="2400" dirty="0" smtClean="0"/>
              <a:t>对于离散无记忆信道，相应有：</a:t>
            </a:r>
            <a:endParaRPr lang="en-US" altLang="zh-CN" sz="2400" dirty="0" smtClean="0"/>
          </a:p>
          <a:p>
            <a:endParaRPr lang="en-US" altLang="zh-CN" dirty="0" smtClean="0"/>
          </a:p>
        </p:txBody>
      </p:sp>
      <p:sp>
        <p:nvSpPr>
          <p:cNvPr id="2" name="灯片编号占位符 1"/>
          <p:cNvSpPr>
            <a:spLocks noGrp="1"/>
          </p:cNvSpPr>
          <p:nvPr>
            <p:ph type="sldNum" sz="quarter" idx="12"/>
          </p:nvPr>
        </p:nvSpPr>
        <p:spPr/>
        <p:txBody>
          <a:bodyPr/>
          <a:lstStyle/>
          <a:p>
            <a:fld id="{E31375A4-56A4-47D6-9801-1991572033F7}" type="slidenum">
              <a:rPr lang="en-US" smtClean="0"/>
              <a:pPr/>
              <a:t>34</a:t>
            </a:fld>
            <a:endParaRPr lang="en-US"/>
          </a:p>
        </p:txBody>
      </p:sp>
      <p:graphicFrame>
        <p:nvGraphicFramePr>
          <p:cNvPr id="1323011" name="Object 3"/>
          <p:cNvGraphicFramePr>
            <a:graphicFrameLocks noGrp="1" noChangeAspect="1"/>
          </p:cNvGraphicFramePr>
          <p:nvPr/>
        </p:nvGraphicFramePr>
        <p:xfrm>
          <a:off x="3769625" y="1340768"/>
          <a:ext cx="1234423" cy="576064"/>
        </p:xfrm>
        <a:graphic>
          <a:graphicData uri="http://schemas.openxmlformats.org/presentationml/2006/ole">
            <mc:AlternateContent xmlns:mc="http://schemas.openxmlformats.org/markup-compatibility/2006">
              <mc:Choice xmlns:v="urn:schemas-microsoft-com:vml" Requires="v">
                <p:oleObj spid="_x0000_s1323221" name="Equation" r:id="rId3" imgW="380880" imgH="177480" progId="Equation.DSMT4">
                  <p:embed/>
                </p:oleObj>
              </mc:Choice>
              <mc:Fallback>
                <p:oleObj name="Equation" r:id="rId3" imgW="380880" imgH="177480" progId="Equation.DSMT4">
                  <p:embed/>
                  <p:pic>
                    <p:nvPicPr>
                      <p:cNvPr id="0" name="Picture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625" y="1340768"/>
                        <a:ext cx="1234423" cy="576064"/>
                      </a:xfrm>
                      <a:prstGeom prst="rect">
                        <a:avLst/>
                      </a:prstGeom>
                      <a:solidFill>
                        <a:srgbClr val="FFFF00"/>
                      </a:solidFill>
                      <a:ln w="19050">
                        <a:solidFill>
                          <a:srgbClr val="FF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矩形 9"/>
          <p:cNvSpPr/>
          <p:nvPr/>
        </p:nvSpPr>
        <p:spPr>
          <a:xfrm>
            <a:off x="899592" y="2204864"/>
            <a:ext cx="4248472"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zh-CN" altLang="en-US" sz="2400" b="1" dirty="0" smtClean="0">
                <a:latin typeface="+mj-ea"/>
                <a:ea typeface="+mj-ea"/>
              </a:rPr>
              <a:t>信源压缩后的平均失真度 ，</a:t>
            </a:r>
            <a:endParaRPr lang="en-US" altLang="zh-CN" sz="2400" b="1" dirty="0" smtClean="0">
              <a:latin typeface="+mj-ea"/>
              <a:ea typeface="+mj-ea"/>
            </a:endParaRPr>
          </a:p>
          <a:p>
            <a:pPr marL="0" lvl="1"/>
            <a:r>
              <a:rPr lang="zh-CN" altLang="en-US" sz="2400" b="1" dirty="0" smtClean="0">
                <a:latin typeface="+mj-ea"/>
                <a:ea typeface="+mj-ea"/>
              </a:rPr>
              <a:t>若信源和失真度一定，就只是信道统计特性的函数。传递概率不同，平均失真度随之改变   </a:t>
            </a:r>
            <a:endParaRPr lang="en-US" altLang="zh-CN" sz="2400" b="1" dirty="0" smtClean="0">
              <a:latin typeface="+mj-ea"/>
              <a:ea typeface="+mj-ea"/>
            </a:endParaRPr>
          </a:p>
        </p:txBody>
      </p:sp>
      <p:sp>
        <p:nvSpPr>
          <p:cNvPr id="11" name="矩形 10"/>
          <p:cNvSpPr/>
          <p:nvPr/>
        </p:nvSpPr>
        <p:spPr>
          <a:xfrm>
            <a:off x="5436096" y="1268760"/>
            <a:ext cx="3528392"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lgn="ctr"/>
            <a:r>
              <a:rPr lang="zh-CN" altLang="en-US" sz="2400" b="1" dirty="0" smtClean="0">
                <a:latin typeface="+mj-ea"/>
                <a:ea typeface="+mj-ea"/>
              </a:rPr>
              <a:t>预先规定的限定失真度，是允许失真的上界</a:t>
            </a:r>
            <a:endParaRPr lang="en-US" altLang="zh-CN" sz="2400" b="1" dirty="0" smtClean="0">
              <a:latin typeface="+mj-ea"/>
              <a:ea typeface="+mj-ea"/>
            </a:endParaRPr>
          </a:p>
        </p:txBody>
      </p:sp>
      <p:graphicFrame>
        <p:nvGraphicFramePr>
          <p:cNvPr id="1323013" name="Object 5"/>
          <p:cNvGraphicFramePr>
            <a:graphicFrameLocks noGrp="1" noChangeAspect="1"/>
          </p:cNvGraphicFramePr>
          <p:nvPr>
            <p:extLst>
              <p:ext uri="{D42A27DB-BD31-4B8C-83A1-F6EECF244321}">
                <p14:modId xmlns:p14="http://schemas.microsoft.com/office/powerpoint/2010/main" val="895055738"/>
              </p:ext>
            </p:extLst>
          </p:nvPr>
        </p:nvGraphicFramePr>
        <p:xfrm>
          <a:off x="2543175" y="4797425"/>
          <a:ext cx="2986088" cy="576263"/>
        </p:xfrm>
        <a:graphic>
          <a:graphicData uri="http://schemas.openxmlformats.org/presentationml/2006/ole">
            <mc:AlternateContent xmlns:mc="http://schemas.openxmlformats.org/markup-compatibility/2006">
              <mc:Choice xmlns:v="urn:schemas-microsoft-com:vml" Requires="v">
                <p:oleObj spid="_x0000_s1323222" name="Equation" r:id="rId5" imgW="1384200" imgH="266400" progId="Equation.DSMT4">
                  <p:embed/>
                </p:oleObj>
              </mc:Choice>
              <mc:Fallback>
                <p:oleObj name="Equation" r:id="rId5" imgW="1384200" imgH="266400" progId="Equation.DSMT4">
                  <p:embed/>
                  <p:pic>
                    <p:nvPicPr>
                      <p:cNvPr id="0" name="Picture 5"/>
                      <p:cNvPicPr>
                        <a:picLocks noGrp="1" noChangeAspect="1" noChangeArrowheads="1"/>
                      </p:cNvPicPr>
                      <p:nvPr/>
                    </p:nvPicPr>
                    <p:blipFill>
                      <a:blip r:embed="rId6"/>
                      <a:srcRect/>
                      <a:stretch>
                        <a:fillRect/>
                      </a:stretch>
                    </p:blipFill>
                    <p:spPr bwMode="auto">
                      <a:xfrm>
                        <a:off x="2543175" y="4797425"/>
                        <a:ext cx="2986088" cy="5762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3015" name="Object 7"/>
          <p:cNvGraphicFramePr>
            <a:graphicFrameLocks noGrp="1" noChangeAspect="1"/>
          </p:cNvGraphicFramePr>
          <p:nvPr/>
        </p:nvGraphicFramePr>
        <p:xfrm>
          <a:off x="1259632" y="5877272"/>
          <a:ext cx="6697216" cy="598661"/>
        </p:xfrm>
        <a:graphic>
          <a:graphicData uri="http://schemas.openxmlformats.org/presentationml/2006/ole">
            <mc:AlternateContent xmlns:mc="http://schemas.openxmlformats.org/markup-compatibility/2006">
              <mc:Choice xmlns:v="urn:schemas-microsoft-com:vml" Requires="v">
                <p:oleObj spid="_x0000_s1323223" name="Equation" r:id="rId7" imgW="3124080" imgH="279360" progId="Equation.DSMT4">
                  <p:embed/>
                </p:oleObj>
              </mc:Choice>
              <mc:Fallback>
                <p:oleObj name="Equation" r:id="rId7" imgW="3124080" imgH="279360" progId="Equation.DSMT4">
                  <p:embed/>
                  <p:pic>
                    <p:nvPicPr>
                      <p:cNvPr id="0" name="Picture 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5877272"/>
                        <a:ext cx="6697216" cy="59866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 name="直接箭头连接符 14"/>
          <p:cNvCxnSpPr/>
          <p:nvPr/>
        </p:nvCxnSpPr>
        <p:spPr>
          <a:xfrm flipH="1">
            <a:off x="3779912" y="1916832"/>
            <a:ext cx="216024" cy="21602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直接箭头连接符 16"/>
          <p:cNvCxnSpPr/>
          <p:nvPr/>
        </p:nvCxnSpPr>
        <p:spPr>
          <a:xfrm>
            <a:off x="4932040" y="1700808"/>
            <a:ext cx="57606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1323008" name="组合 1323007"/>
          <p:cNvGrpSpPr/>
          <p:nvPr/>
        </p:nvGrpSpPr>
        <p:grpSpPr>
          <a:xfrm>
            <a:off x="5753223" y="2420888"/>
            <a:ext cx="3067249" cy="3434266"/>
            <a:chOff x="5753223" y="2420888"/>
            <a:chExt cx="3067249" cy="3434266"/>
          </a:xfrm>
        </p:grpSpPr>
        <p:grpSp>
          <p:nvGrpSpPr>
            <p:cNvPr id="23" name="组合 22"/>
            <p:cNvGrpSpPr/>
            <p:nvPr/>
          </p:nvGrpSpPr>
          <p:grpSpPr>
            <a:xfrm>
              <a:off x="6156176" y="2420888"/>
              <a:ext cx="1440160" cy="369332"/>
              <a:chOff x="6156176" y="2420888"/>
              <a:chExt cx="1440160" cy="369332"/>
            </a:xfrm>
          </p:grpSpPr>
          <p:sp>
            <p:nvSpPr>
              <p:cNvPr id="5" name="矩形 4"/>
              <p:cNvSpPr/>
              <p:nvPr/>
            </p:nvSpPr>
            <p:spPr>
              <a:xfrm>
                <a:off x="6156176" y="2420888"/>
                <a:ext cx="1440160"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 name="TextBox 2"/>
              <p:cNvSpPr txBox="1"/>
              <p:nvPr/>
            </p:nvSpPr>
            <p:spPr>
              <a:xfrm>
                <a:off x="6444208" y="2420888"/>
                <a:ext cx="936104" cy="369332"/>
              </a:xfrm>
              <a:prstGeom prst="rect">
                <a:avLst/>
              </a:prstGeom>
              <a:noFill/>
            </p:spPr>
            <p:txBody>
              <a:bodyPr wrap="square" rtlCol="0">
                <a:spAutoFit/>
              </a:bodyPr>
              <a:lstStyle/>
              <a:p>
                <a:r>
                  <a:rPr lang="zh-CN" altLang="en-US" b="1" dirty="0" smtClean="0">
                    <a:latin typeface="Times New Roman" pitchFamily="18" charset="0"/>
                    <a:ea typeface="+mj-ea"/>
                    <a:cs typeface="Times New Roman" pitchFamily="18" charset="0"/>
                  </a:rPr>
                  <a:t>给定</a:t>
                </a:r>
                <a:r>
                  <a:rPr lang="en-US" altLang="zh-CN" b="1" i="1" dirty="0" smtClean="0">
                    <a:latin typeface="Times New Roman" pitchFamily="18" charset="0"/>
                    <a:ea typeface="+mj-ea"/>
                    <a:cs typeface="Times New Roman" pitchFamily="18" charset="0"/>
                  </a:rPr>
                  <a:t>D</a:t>
                </a:r>
                <a:endParaRPr lang="zh-CN" altLang="en-US" b="1" i="1" dirty="0">
                  <a:latin typeface="Times New Roman" pitchFamily="18" charset="0"/>
                  <a:ea typeface="+mj-ea"/>
                  <a:cs typeface="Times New Roman" pitchFamily="18" charset="0"/>
                </a:endParaRPr>
              </a:p>
            </p:txBody>
          </p:sp>
        </p:grpSp>
        <p:grpSp>
          <p:nvGrpSpPr>
            <p:cNvPr id="31" name="组合 30"/>
            <p:cNvGrpSpPr/>
            <p:nvPr/>
          </p:nvGrpSpPr>
          <p:grpSpPr>
            <a:xfrm>
              <a:off x="6156176" y="4725144"/>
              <a:ext cx="1728192" cy="400742"/>
              <a:chOff x="6156176" y="4725144"/>
              <a:chExt cx="1728192" cy="400742"/>
            </a:xfrm>
          </p:grpSpPr>
          <p:sp>
            <p:nvSpPr>
              <p:cNvPr id="22" name="矩形 21"/>
              <p:cNvSpPr/>
              <p:nvPr/>
            </p:nvSpPr>
            <p:spPr>
              <a:xfrm>
                <a:off x="6156176" y="4756554"/>
                <a:ext cx="1440160"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6" name="TextBox 15"/>
              <p:cNvSpPr txBox="1"/>
              <p:nvPr/>
            </p:nvSpPr>
            <p:spPr>
              <a:xfrm>
                <a:off x="6156176" y="4725144"/>
                <a:ext cx="1728192" cy="369332"/>
              </a:xfrm>
              <a:prstGeom prst="rect">
                <a:avLst/>
              </a:prstGeom>
              <a:noFill/>
            </p:spPr>
            <p:txBody>
              <a:bodyPr wrap="square" rtlCol="0">
                <a:spAutoFit/>
              </a:bodyPr>
              <a:lstStyle/>
              <a:p>
                <a:r>
                  <a:rPr lang="en-US" altLang="zh-CN" b="1" i="1" dirty="0" smtClean="0">
                    <a:latin typeface="Times New Roman" pitchFamily="18" charset="0"/>
                    <a:ea typeface="+mj-ea"/>
                    <a:cs typeface="Times New Roman" pitchFamily="18" charset="0"/>
                  </a:rPr>
                  <a:t>R</a:t>
                </a:r>
                <a:r>
                  <a:rPr lang="zh-CN" altLang="en-US" b="1" dirty="0" smtClean="0">
                    <a:latin typeface="Times New Roman" pitchFamily="18" charset="0"/>
                    <a:ea typeface="+mj-ea"/>
                    <a:cs typeface="Times New Roman" pitchFamily="18" charset="0"/>
                  </a:rPr>
                  <a:t>是</a:t>
                </a:r>
                <a:r>
                  <a:rPr lang="en-US" altLang="zh-CN" b="1" i="1" dirty="0" smtClean="0">
                    <a:latin typeface="Times New Roman" pitchFamily="18" charset="0"/>
                    <a:ea typeface="+mj-ea"/>
                    <a:cs typeface="Times New Roman" pitchFamily="18" charset="0"/>
                  </a:rPr>
                  <a:t>D</a:t>
                </a:r>
                <a:r>
                  <a:rPr lang="zh-CN" altLang="en-US" b="1" dirty="0" smtClean="0">
                    <a:latin typeface="Times New Roman" pitchFamily="18" charset="0"/>
                    <a:ea typeface="+mj-ea"/>
                    <a:cs typeface="Times New Roman" pitchFamily="18" charset="0"/>
                  </a:rPr>
                  <a:t>的函数</a:t>
                </a:r>
                <a:endParaRPr lang="zh-CN" altLang="en-US" b="1" dirty="0">
                  <a:latin typeface="Times New Roman" pitchFamily="18" charset="0"/>
                  <a:ea typeface="+mj-ea"/>
                  <a:cs typeface="Times New Roman" pitchFamily="18" charset="0"/>
                </a:endParaRPr>
              </a:p>
            </p:txBody>
          </p:sp>
        </p:grpSp>
        <p:grpSp>
          <p:nvGrpSpPr>
            <p:cNvPr id="24" name="组合 23"/>
            <p:cNvGrpSpPr/>
            <p:nvPr/>
          </p:nvGrpSpPr>
          <p:grpSpPr>
            <a:xfrm>
              <a:off x="6156176" y="3152834"/>
              <a:ext cx="1728192" cy="421379"/>
              <a:chOff x="6156176" y="3152834"/>
              <a:chExt cx="1728192" cy="421379"/>
            </a:xfrm>
          </p:grpSpPr>
          <p:sp>
            <p:nvSpPr>
              <p:cNvPr id="20" name="矩形 19"/>
              <p:cNvSpPr/>
              <p:nvPr/>
            </p:nvSpPr>
            <p:spPr>
              <a:xfrm>
                <a:off x="6156176" y="3158317"/>
                <a:ext cx="1440160"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3" name="TextBox 12"/>
              <p:cNvSpPr txBox="1"/>
              <p:nvPr/>
            </p:nvSpPr>
            <p:spPr>
              <a:xfrm>
                <a:off x="6593897" y="3203684"/>
                <a:ext cx="1290471" cy="369332"/>
              </a:xfrm>
              <a:prstGeom prst="rect">
                <a:avLst/>
              </a:prstGeom>
              <a:noFill/>
            </p:spPr>
            <p:txBody>
              <a:bodyPr wrap="square" rtlCol="0">
                <a:spAutoFit/>
              </a:bodyPr>
              <a:lstStyle/>
              <a:p>
                <a:r>
                  <a:rPr lang="zh-CN" altLang="en-US" b="1" dirty="0" smtClean="0">
                    <a:latin typeface="Times New Roman" pitchFamily="18" charset="0"/>
                    <a:ea typeface="+mj-ea"/>
                    <a:cs typeface="Times New Roman" pitchFamily="18" charset="0"/>
                  </a:rPr>
                  <a:t>可确定</a:t>
                </a:r>
                <a:endParaRPr lang="zh-CN" altLang="en-US" b="1" dirty="0">
                  <a:latin typeface="Times New Roman" pitchFamily="18" charset="0"/>
                  <a:ea typeface="+mj-ea"/>
                  <a:cs typeface="Times New Roman" pitchFamily="18" charset="0"/>
                </a:endParaRPr>
              </a:p>
            </p:txBody>
          </p:sp>
          <p:graphicFrame>
            <p:nvGraphicFramePr>
              <p:cNvPr id="18" name="Object 25"/>
              <p:cNvGraphicFramePr>
                <a:graphicFrameLocks noChangeAspect="1"/>
              </p:cNvGraphicFramePr>
              <p:nvPr>
                <p:extLst>
                  <p:ext uri="{D42A27DB-BD31-4B8C-83A1-F6EECF244321}">
                    <p14:modId xmlns:p14="http://schemas.microsoft.com/office/powerpoint/2010/main" val="1000167566"/>
                  </p:ext>
                </p:extLst>
              </p:nvPr>
            </p:nvGraphicFramePr>
            <p:xfrm>
              <a:off x="6251571" y="3152834"/>
              <a:ext cx="372657" cy="421379"/>
            </p:xfrm>
            <a:graphic>
              <a:graphicData uri="http://schemas.openxmlformats.org/presentationml/2006/ole">
                <mc:AlternateContent xmlns:mc="http://schemas.openxmlformats.org/markup-compatibility/2006">
                  <mc:Choice xmlns:v="urn:schemas-microsoft-com:vml" Requires="v">
                    <p:oleObj spid="_x0000_s1323224" r:id="rId9" imgW="203024" imgH="228402" progId="Equation.DSMT4">
                      <p:embed/>
                    </p:oleObj>
                  </mc:Choice>
                  <mc:Fallback>
                    <p:oleObj r:id="rId9" imgW="203024" imgH="22840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1571" y="3152834"/>
                            <a:ext cx="372657" cy="421379"/>
                          </a:xfrm>
                          <a:prstGeom prst="rect">
                            <a:avLst/>
                          </a:prstGeom>
                          <a:noFill/>
                          <a:effectLst/>
                          <a:extLst/>
                        </p:spPr>
                      </p:pic>
                    </p:oleObj>
                  </mc:Fallback>
                </mc:AlternateContent>
              </a:graphicData>
            </a:graphic>
          </p:graphicFrame>
        </p:grpSp>
        <p:grpSp>
          <p:nvGrpSpPr>
            <p:cNvPr id="29" name="组合 28"/>
            <p:cNvGrpSpPr/>
            <p:nvPr/>
          </p:nvGrpSpPr>
          <p:grpSpPr>
            <a:xfrm>
              <a:off x="5753223" y="3881920"/>
              <a:ext cx="3067249" cy="511858"/>
              <a:chOff x="5753223" y="3881920"/>
              <a:chExt cx="3067249" cy="511858"/>
            </a:xfrm>
          </p:grpSpPr>
          <p:sp>
            <p:nvSpPr>
              <p:cNvPr id="21" name="矩形 20"/>
              <p:cNvSpPr/>
              <p:nvPr/>
            </p:nvSpPr>
            <p:spPr>
              <a:xfrm>
                <a:off x="5760132" y="3881920"/>
                <a:ext cx="2916324" cy="483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 name="TextBox 13"/>
              <p:cNvSpPr txBox="1"/>
              <p:nvPr/>
            </p:nvSpPr>
            <p:spPr>
              <a:xfrm>
                <a:off x="7853529" y="3933056"/>
                <a:ext cx="966943" cy="369332"/>
              </a:xfrm>
              <a:prstGeom prst="rect">
                <a:avLst/>
              </a:prstGeom>
              <a:noFill/>
            </p:spPr>
            <p:txBody>
              <a:bodyPr wrap="square" rtlCol="0">
                <a:spAutoFit/>
              </a:bodyPr>
              <a:lstStyle/>
              <a:p>
                <a:r>
                  <a:rPr lang="zh-CN" altLang="en-US" b="1" dirty="0" smtClean="0">
                    <a:latin typeface="Times New Roman" pitchFamily="18" charset="0"/>
                    <a:ea typeface="+mj-ea"/>
                    <a:cs typeface="Times New Roman" pitchFamily="18" charset="0"/>
                  </a:rPr>
                  <a:t>可</a:t>
                </a:r>
                <a:r>
                  <a:rPr lang="zh-CN" altLang="en-US" b="1" dirty="0">
                    <a:latin typeface="Times New Roman" pitchFamily="18" charset="0"/>
                    <a:ea typeface="+mj-ea"/>
                    <a:cs typeface="Times New Roman" pitchFamily="18" charset="0"/>
                  </a:rPr>
                  <a:t>确定</a:t>
                </a:r>
              </a:p>
            </p:txBody>
          </p:sp>
          <p:graphicFrame>
            <p:nvGraphicFramePr>
              <p:cNvPr id="19" name="Object 26"/>
              <p:cNvGraphicFramePr>
                <a:graphicFrameLocks noChangeAspect="1"/>
              </p:cNvGraphicFramePr>
              <p:nvPr>
                <p:extLst>
                  <p:ext uri="{D42A27DB-BD31-4B8C-83A1-F6EECF244321}">
                    <p14:modId xmlns:p14="http://schemas.microsoft.com/office/powerpoint/2010/main" val="990685227"/>
                  </p:ext>
                </p:extLst>
              </p:nvPr>
            </p:nvGraphicFramePr>
            <p:xfrm>
              <a:off x="5753223" y="3906761"/>
              <a:ext cx="2059137" cy="487017"/>
            </p:xfrm>
            <a:graphic>
              <a:graphicData uri="http://schemas.openxmlformats.org/presentationml/2006/ole">
                <mc:AlternateContent xmlns:mc="http://schemas.openxmlformats.org/markup-compatibility/2006">
                  <mc:Choice xmlns:v="urn:schemas-microsoft-com:vml" Requires="v">
                    <p:oleObj spid="_x0000_s1323225" name="Equation" r:id="rId11" imgW="1346040" imgH="317160" progId="Equation.DSMT4">
                      <p:embed/>
                    </p:oleObj>
                  </mc:Choice>
                  <mc:Fallback>
                    <p:oleObj name="Equation" r:id="rId11" imgW="1346040" imgH="317160" progId="Equation.DSMT4">
                      <p:embed/>
                      <p:pic>
                        <p:nvPicPr>
                          <p:cNvPr id="0" name=""/>
                          <p:cNvPicPr>
                            <a:picLocks noChangeAspect="1" noChangeArrowheads="1"/>
                          </p:cNvPicPr>
                          <p:nvPr/>
                        </p:nvPicPr>
                        <p:blipFill>
                          <a:blip r:embed="rId12"/>
                          <a:srcRect/>
                          <a:stretch>
                            <a:fillRect/>
                          </a:stretch>
                        </p:blipFill>
                        <p:spPr bwMode="auto">
                          <a:xfrm>
                            <a:off x="5753223" y="3906761"/>
                            <a:ext cx="2059137" cy="487017"/>
                          </a:xfrm>
                          <a:prstGeom prst="rect">
                            <a:avLst/>
                          </a:prstGeom>
                          <a:noFill/>
                          <a:effectLst/>
                          <a:extLst/>
                        </p:spPr>
                      </p:pic>
                    </p:oleObj>
                  </mc:Fallback>
                </mc:AlternateContent>
              </a:graphicData>
            </a:graphic>
          </p:graphicFrame>
        </p:grpSp>
        <p:cxnSp>
          <p:nvCxnSpPr>
            <p:cNvPr id="9" name="直接箭头连接符 8"/>
            <p:cNvCxnSpPr>
              <a:stCxn id="5" idx="2"/>
              <a:endCxn id="20" idx="0"/>
            </p:cNvCxnSpPr>
            <p:nvPr/>
          </p:nvCxnSpPr>
          <p:spPr>
            <a:xfrm>
              <a:off x="6876256" y="2790220"/>
              <a:ext cx="0" cy="3680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5" name="直接箭头连接符 24"/>
            <p:cNvCxnSpPr/>
            <p:nvPr/>
          </p:nvCxnSpPr>
          <p:spPr>
            <a:xfrm>
              <a:off x="6876256" y="3513823"/>
              <a:ext cx="0" cy="3680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直接箭头连接符 25"/>
            <p:cNvCxnSpPr/>
            <p:nvPr/>
          </p:nvCxnSpPr>
          <p:spPr>
            <a:xfrm>
              <a:off x="6856762" y="4365104"/>
              <a:ext cx="0" cy="3680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pSp>
          <p:nvGrpSpPr>
            <p:cNvPr id="12" name="组合 11"/>
            <p:cNvGrpSpPr/>
            <p:nvPr/>
          </p:nvGrpSpPr>
          <p:grpSpPr>
            <a:xfrm>
              <a:off x="5771028" y="5445224"/>
              <a:ext cx="2545388" cy="409930"/>
              <a:chOff x="6131068" y="5445224"/>
              <a:chExt cx="2545388" cy="409930"/>
            </a:xfrm>
          </p:grpSpPr>
          <p:sp>
            <p:nvSpPr>
              <p:cNvPr id="27" name="矩形 26"/>
              <p:cNvSpPr/>
              <p:nvPr/>
            </p:nvSpPr>
            <p:spPr>
              <a:xfrm>
                <a:off x="6131068" y="5445224"/>
                <a:ext cx="2473379" cy="3693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8" name="TextBox 27"/>
              <p:cNvSpPr txBox="1"/>
              <p:nvPr/>
            </p:nvSpPr>
            <p:spPr>
              <a:xfrm>
                <a:off x="6131068" y="5485822"/>
                <a:ext cx="2545388" cy="369332"/>
              </a:xfrm>
              <a:prstGeom prst="rect">
                <a:avLst/>
              </a:prstGeom>
              <a:noFill/>
            </p:spPr>
            <p:txBody>
              <a:bodyPr wrap="square" rtlCol="0">
                <a:spAutoFit/>
              </a:bodyPr>
              <a:lstStyle/>
              <a:p>
                <a:r>
                  <a:rPr lang="en-US" altLang="zh-CN" b="1" i="1" dirty="0" smtClean="0">
                    <a:latin typeface="Times New Roman" pitchFamily="18" charset="0"/>
                    <a:ea typeface="+mj-ea"/>
                    <a:cs typeface="Times New Roman" pitchFamily="18" charset="0"/>
                  </a:rPr>
                  <a:t>R(D)</a:t>
                </a:r>
                <a:r>
                  <a:rPr lang="zh-CN" altLang="en-US" b="1" i="1" dirty="0" smtClean="0">
                    <a:latin typeface="Times New Roman" pitchFamily="18" charset="0"/>
                    <a:ea typeface="+mj-ea"/>
                    <a:cs typeface="Times New Roman" pitchFamily="18" charset="0"/>
                  </a:rPr>
                  <a:t>：</a:t>
                </a:r>
                <a:r>
                  <a:rPr lang="zh-CN" altLang="en-US" b="1" dirty="0" smtClean="0">
                    <a:latin typeface="Times New Roman" pitchFamily="18" charset="0"/>
                    <a:ea typeface="+mj-ea"/>
                    <a:cs typeface="Times New Roman" pitchFamily="18" charset="0"/>
                  </a:rPr>
                  <a:t>信息率失真函数</a:t>
                </a:r>
                <a:endParaRPr lang="zh-CN" altLang="en-US" b="1" dirty="0">
                  <a:latin typeface="Times New Roman" pitchFamily="18" charset="0"/>
                  <a:ea typeface="+mj-ea"/>
                  <a:cs typeface="Times New Roman" pitchFamily="18" charset="0"/>
                </a:endParaRPr>
              </a:p>
            </p:txBody>
          </p:sp>
        </p:grpSp>
        <p:cxnSp>
          <p:nvCxnSpPr>
            <p:cNvPr id="30" name="直接箭头连接符 29"/>
            <p:cNvCxnSpPr/>
            <p:nvPr/>
          </p:nvCxnSpPr>
          <p:spPr>
            <a:xfrm>
              <a:off x="6856762" y="5077127"/>
              <a:ext cx="0" cy="3680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linds(horizontal)">
                                      <p:cBhvr>
                                        <p:cTn id="26" dur="500"/>
                                        <p:tgtEl>
                                          <p:spTgt spid="4">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323013"/>
                                        </p:tgtEl>
                                        <p:attrNameLst>
                                          <p:attrName>style.visibility</p:attrName>
                                        </p:attrNameLst>
                                      </p:cBhvr>
                                      <p:to>
                                        <p:strVal val="visible"/>
                                      </p:to>
                                    </p:set>
                                    <p:animEffect transition="in" filter="blinds(horizontal)">
                                      <p:cBhvr>
                                        <p:cTn id="29" dur="500"/>
                                        <p:tgtEl>
                                          <p:spTgt spid="1323013"/>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linds(horizontal)">
                                      <p:cBhvr>
                                        <p:cTn id="33" dur="500"/>
                                        <p:tgtEl>
                                          <p:spTgt spid="4">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323015"/>
                                        </p:tgtEl>
                                        <p:attrNameLst>
                                          <p:attrName>style.visibility</p:attrName>
                                        </p:attrNameLst>
                                      </p:cBhvr>
                                      <p:to>
                                        <p:strVal val="visible"/>
                                      </p:to>
                                    </p:set>
                                    <p:animEffect transition="in" filter="blinds(horizontal)">
                                      <p:cBhvr>
                                        <p:cTn id="36" dur="500"/>
                                        <p:tgtEl>
                                          <p:spTgt spid="13230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323008"/>
                                        </p:tgtEl>
                                        <p:attrNameLst>
                                          <p:attrName>style.visibility</p:attrName>
                                        </p:attrNameLst>
                                      </p:cBhvr>
                                      <p:to>
                                        <p:strVal val="visible"/>
                                      </p:to>
                                    </p:set>
                                    <p:animEffect transition="in" filter="wipe(up)">
                                      <p:cBhvr>
                                        <p:cTn id="41" dur="1000"/>
                                        <p:tgtEl>
                                          <p:spTgt spid="1323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8" name="Rectangle 36"/>
          <p:cNvSpPr>
            <a:spLocks noGrp="1" noChangeArrowheads="1"/>
          </p:cNvSpPr>
          <p:nvPr>
            <p:ph type="title"/>
          </p:nvPr>
        </p:nvSpPr>
        <p:spPr/>
        <p:txBody>
          <a:bodyPr/>
          <a:lstStyle/>
          <a:p>
            <a:r>
              <a:rPr lang="zh-CN" altLang="en-US" smtClean="0"/>
              <a:t>信息率失真函数的定义</a:t>
            </a:r>
            <a:endParaRPr lang="zh-CN" altLang="en-US" dirty="0"/>
          </a:p>
        </p:txBody>
      </p:sp>
      <p:graphicFrame>
        <p:nvGraphicFramePr>
          <p:cNvPr id="18469" name="Object 37"/>
          <p:cNvGraphicFramePr>
            <a:graphicFrameLocks noGrp="1" noChangeAspect="1"/>
          </p:cNvGraphicFramePr>
          <p:nvPr>
            <p:ph idx="1"/>
            <p:extLst>
              <p:ext uri="{D42A27DB-BD31-4B8C-83A1-F6EECF244321}">
                <p14:modId xmlns:p14="http://schemas.microsoft.com/office/powerpoint/2010/main" val="3495229644"/>
              </p:ext>
            </p:extLst>
          </p:nvPr>
        </p:nvGraphicFramePr>
        <p:xfrm>
          <a:off x="823913" y="3933825"/>
          <a:ext cx="7881937" cy="2303463"/>
        </p:xfrm>
        <a:graphic>
          <a:graphicData uri="http://schemas.openxmlformats.org/presentationml/2006/ole">
            <mc:AlternateContent xmlns:mc="http://schemas.openxmlformats.org/markup-compatibility/2006">
              <mc:Choice xmlns:v="urn:schemas-microsoft-com:vml" Requires="v">
                <p:oleObj spid="_x0000_s1322201" name="Equation" r:id="rId4" imgW="3606480" imgH="1054080" progId="Equation.DSMT4">
                  <p:embed/>
                </p:oleObj>
              </mc:Choice>
              <mc:Fallback>
                <p:oleObj name="Equation" r:id="rId4" imgW="3606480" imgH="105408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3" y="3933825"/>
                        <a:ext cx="7881937" cy="2303463"/>
                      </a:xfrm>
                      <a:prstGeom prst="rect">
                        <a:avLst/>
                      </a:prstGeom>
                      <a:solidFill>
                        <a:srgbClr val="FFFFFF"/>
                      </a:solidFill>
                    </p:spPr>
                  </p:pic>
                </p:oleObj>
              </mc:Fallback>
            </mc:AlternateContent>
          </a:graphicData>
        </a:graphic>
      </p:graphicFrame>
      <p:sp>
        <p:nvSpPr>
          <p:cNvPr id="19" name="灯片编号占位符 6"/>
          <p:cNvSpPr>
            <a:spLocks noGrp="1"/>
          </p:cNvSpPr>
          <p:nvPr>
            <p:ph type="sldNum" sz="quarter" idx="12"/>
          </p:nvPr>
        </p:nvSpPr>
        <p:spPr/>
        <p:txBody>
          <a:bodyPr/>
          <a:lstStyle/>
          <a:p>
            <a:fld id="{C4B1D9B7-45D1-49C3-8C12-2537D2F9C0A3}" type="slidenum">
              <a:rPr lang="en-US" altLang="zh-CN" smtClean="0"/>
              <a:pPr/>
              <a:t>35</a:t>
            </a:fld>
            <a:endParaRPr lang="en-US" altLang="zh-CN"/>
          </a:p>
        </p:txBody>
      </p:sp>
      <p:graphicFrame>
        <p:nvGraphicFramePr>
          <p:cNvPr id="18470" name="Object 38"/>
          <p:cNvGraphicFramePr>
            <a:graphicFrameLocks noGrp="1" noChangeAspect="1"/>
          </p:cNvGraphicFramePr>
          <p:nvPr>
            <p:ph sz="half" idx="4294967295"/>
            <p:extLst>
              <p:ext uri="{D42A27DB-BD31-4B8C-83A1-F6EECF244321}">
                <p14:modId xmlns:p14="http://schemas.microsoft.com/office/powerpoint/2010/main" val="2843260576"/>
              </p:ext>
            </p:extLst>
          </p:nvPr>
        </p:nvGraphicFramePr>
        <p:xfrm>
          <a:off x="2123729" y="2239783"/>
          <a:ext cx="3528391" cy="685161"/>
        </p:xfrm>
        <a:graphic>
          <a:graphicData uri="http://schemas.openxmlformats.org/presentationml/2006/ole">
            <mc:AlternateContent xmlns:mc="http://schemas.openxmlformats.org/markup-compatibility/2006">
              <mc:Choice xmlns:v="urn:schemas-microsoft-com:vml" Requires="v">
                <p:oleObj spid="_x0000_s1322202" name="Equation" r:id="rId6" imgW="1307880" imgH="253800" progId="Equation.DSMT4">
                  <p:embed/>
                </p:oleObj>
              </mc:Choice>
              <mc:Fallback>
                <p:oleObj name="Equation" r:id="rId6" imgW="1307880" imgH="25380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9" y="2239783"/>
                        <a:ext cx="3528391" cy="685161"/>
                      </a:xfrm>
                      <a:prstGeom prst="rect">
                        <a:avLst/>
                      </a:prstGeom>
                      <a:solidFill>
                        <a:srgbClr val="FFFF00"/>
                      </a:solidFill>
                      <a:ln w="19050">
                        <a:solidFill>
                          <a:srgbClr val="FF66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内容占位符 3"/>
          <p:cNvSpPr txBox="1">
            <a:spLocks/>
          </p:cNvSpPr>
          <p:nvPr/>
        </p:nvSpPr>
        <p:spPr>
          <a:xfrm>
            <a:off x="539552" y="1196752"/>
            <a:ext cx="8064896" cy="504056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00000"/>
              </a:lnSpc>
              <a:spcBef>
                <a:spcPts val="18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在</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D</a:t>
            </a:r>
            <a:r>
              <a:rPr lang="zh-CN" altLang="en-US" sz="2400" b="1" dirty="0" smtClean="0">
                <a:latin typeface="Century Schoolbook" pitchFamily="18" charset="0"/>
                <a:ea typeface="微软雅黑" pitchFamily="34" charset="-122"/>
              </a:rPr>
              <a:t>允许信道      中，寻找一个信道              ，使给定的信源经过此信道传输时，其信道传输率             最小</a:t>
            </a:r>
            <a:endParaRPr lang="en-US" altLang="zh-CN" sz="2400" b="1" dirty="0" smtClean="0">
              <a:latin typeface="Century Schoolbook" pitchFamily="18" charset="0"/>
              <a:ea typeface="微软雅黑" pitchFamily="34" charset="-122"/>
            </a:endParaRPr>
          </a:p>
          <a:p>
            <a:pPr marL="228600" marR="0" lvl="0" indent="-228600" algn="l" defTabSz="914400" rtl="0" eaLnBrk="1" fontAlgn="auto" latinLnBrk="0" hangingPunct="1">
              <a:lnSpc>
                <a:spcPct val="100000"/>
              </a:lnSpc>
              <a:spcBef>
                <a:spcPts val="1800"/>
              </a:spcBef>
              <a:spcAft>
                <a:spcPts val="0"/>
              </a:spcAft>
              <a:buClr>
                <a:schemeClr val="accent1"/>
              </a:buClr>
              <a:buSzTx/>
              <a:buFont typeface="Arial" pitchFamily="34" charset="0"/>
              <a:buChar char="•"/>
              <a:tabLst/>
              <a:defRPr/>
            </a:pPr>
            <a:endPar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endParaRPr>
          </a:p>
          <a:p>
            <a:pPr marL="228600" marR="0" lvl="0" indent="-228600" algn="l" defTabSz="914400" rtl="0" eaLnBrk="1" fontAlgn="auto" latinLnBrk="0" hangingPunct="1">
              <a:lnSpc>
                <a:spcPct val="100000"/>
              </a:lnSpc>
              <a:spcBef>
                <a:spcPts val="1800"/>
              </a:spcBef>
              <a:spcAft>
                <a:spcPts val="0"/>
              </a:spcAft>
              <a:buClr>
                <a:schemeClr val="accent1"/>
              </a:buClr>
              <a:buSzTx/>
              <a:buFont typeface="Arial" pitchFamily="34" charset="0"/>
              <a:buChar char="•"/>
              <a:tabLst/>
              <a:defRPr/>
            </a:pPr>
            <a:endParaRPr lang="en-US" altLang="zh-CN" sz="2400" b="1" dirty="0" smtClean="0">
              <a:latin typeface="Century Schoolbook" pitchFamily="18" charset="0"/>
              <a:ea typeface="微软雅黑" pitchFamily="34" charset="-122"/>
            </a:endParaRPr>
          </a:p>
          <a:p>
            <a:pPr marL="228600" marR="0" lvl="0" indent="-228600" algn="l" defTabSz="914400" rtl="0" eaLnBrk="1" fontAlgn="auto" latinLnBrk="0" hangingPunct="1">
              <a:lnSpc>
                <a:spcPct val="100000"/>
              </a:lnSpc>
              <a:spcBef>
                <a:spcPts val="18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对于离散无记忆信道，率失真函数可以写成：</a:t>
            </a:r>
            <a:endPar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endParaRPr>
          </a:p>
        </p:txBody>
      </p:sp>
      <p:graphicFrame>
        <p:nvGraphicFramePr>
          <p:cNvPr id="1321988" name="Object 4"/>
          <p:cNvGraphicFramePr>
            <a:graphicFrameLocks noGrp="1" noChangeAspect="1"/>
          </p:cNvGraphicFramePr>
          <p:nvPr>
            <p:extLst>
              <p:ext uri="{D42A27DB-BD31-4B8C-83A1-F6EECF244321}">
                <p14:modId xmlns:p14="http://schemas.microsoft.com/office/powerpoint/2010/main" val="516715617"/>
              </p:ext>
            </p:extLst>
          </p:nvPr>
        </p:nvGraphicFramePr>
        <p:xfrm>
          <a:off x="2627784" y="1159470"/>
          <a:ext cx="538163" cy="541338"/>
        </p:xfrm>
        <a:graphic>
          <a:graphicData uri="http://schemas.openxmlformats.org/presentationml/2006/ole">
            <mc:AlternateContent xmlns:mc="http://schemas.openxmlformats.org/markup-compatibility/2006">
              <mc:Choice xmlns:v="urn:schemas-microsoft-com:vml" Requires="v">
                <p:oleObj spid="_x0000_s1322203" name="Equation" r:id="rId8" imgW="190440" imgH="190440" progId="Equation.DSMT4">
                  <p:embed/>
                </p:oleObj>
              </mc:Choice>
              <mc:Fallback>
                <p:oleObj name="Equation" r:id="rId8" imgW="190440" imgH="190440" progId="Equation.DSMT4">
                  <p:embed/>
                  <p:pic>
                    <p:nvPicPr>
                      <p:cNvPr id="0" name="Picture 4"/>
                      <p:cNvPicPr>
                        <a:picLocks noGrp="1" noChangeAspect="1" noChangeArrowheads="1"/>
                      </p:cNvPicPr>
                      <p:nvPr/>
                    </p:nvPicPr>
                    <p:blipFill>
                      <a:blip r:embed="rId9"/>
                      <a:srcRect/>
                      <a:stretch>
                        <a:fillRect/>
                      </a:stretch>
                    </p:blipFill>
                    <p:spPr bwMode="auto">
                      <a:xfrm>
                        <a:off x="2627784" y="1159470"/>
                        <a:ext cx="538163" cy="5413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989" name="Object 5"/>
          <p:cNvGraphicFramePr>
            <a:graphicFrameLocks noGrp="1" noChangeAspect="1"/>
          </p:cNvGraphicFramePr>
          <p:nvPr/>
        </p:nvGraphicFramePr>
        <p:xfrm>
          <a:off x="5652120" y="1196752"/>
          <a:ext cx="1152128" cy="415181"/>
        </p:xfrm>
        <a:graphic>
          <a:graphicData uri="http://schemas.openxmlformats.org/presentationml/2006/ole">
            <mc:AlternateContent xmlns:mc="http://schemas.openxmlformats.org/markup-compatibility/2006">
              <mc:Choice xmlns:v="urn:schemas-microsoft-com:vml" Requires="v">
                <p:oleObj spid="_x0000_s1322204" name="Equation" r:id="rId10" imgW="495000" imgH="177480" progId="Equation.DSMT4">
                  <p:embed/>
                </p:oleObj>
              </mc:Choice>
              <mc:Fallback>
                <p:oleObj name="Equation" r:id="rId10" imgW="495000" imgH="177480" progId="Equation.DSMT4">
                  <p:embed/>
                  <p:pic>
                    <p:nvPicPr>
                      <p:cNvPr id="0" name="Picture 5"/>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2120" y="1196752"/>
                        <a:ext cx="1152128" cy="4151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990" name="Object 6"/>
          <p:cNvGraphicFramePr>
            <a:graphicFrameLocks noGrp="1" noChangeAspect="1"/>
          </p:cNvGraphicFramePr>
          <p:nvPr/>
        </p:nvGraphicFramePr>
        <p:xfrm>
          <a:off x="5948115" y="1628800"/>
          <a:ext cx="1144165" cy="432048"/>
        </p:xfrm>
        <a:graphic>
          <a:graphicData uri="http://schemas.openxmlformats.org/presentationml/2006/ole">
            <mc:AlternateContent xmlns:mc="http://schemas.openxmlformats.org/markup-compatibility/2006">
              <mc:Choice xmlns:v="urn:schemas-microsoft-com:vml" Requires="v">
                <p:oleObj spid="_x0000_s1322205" name="Equation" r:id="rId12" imgW="469800" imgH="177480" progId="Equation.DSMT4">
                  <p:embed/>
                </p:oleObj>
              </mc:Choice>
              <mc:Fallback>
                <p:oleObj name="Equation" r:id="rId12" imgW="469800" imgH="177480" progId="Equation.DSMT4">
                  <p:embed/>
                  <p:pic>
                    <p:nvPicPr>
                      <p:cNvPr id="0" name="Picture 6"/>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8115" y="1628800"/>
                        <a:ext cx="1144165" cy="4320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3" end="3"/>
                                            </p:txEl>
                                          </p:spTgt>
                                        </p:tgtEl>
                                        <p:attrNameLst>
                                          <p:attrName>style.visibility</p:attrName>
                                        </p:attrNameLst>
                                      </p:cBhvr>
                                      <p:to>
                                        <p:strVal val="visible"/>
                                      </p:to>
                                    </p:set>
                                    <p:animEffect transition="in" filter="blinds(horizontal)">
                                      <p:cBhvr>
                                        <p:cTn id="7" dur="500"/>
                                        <p:tgtEl>
                                          <p:spTgt spid="20">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69"/>
                                        </p:tgtEl>
                                        <p:attrNameLst>
                                          <p:attrName>style.visibility</p:attrName>
                                        </p:attrNameLst>
                                      </p:cBhvr>
                                      <p:to>
                                        <p:strVal val="visible"/>
                                      </p:to>
                                    </p:set>
                                    <p:animEffect transition="in" filter="blinds(horizontal)">
                                      <p:cBhvr>
                                        <p:cTn id="10" dur="500"/>
                                        <p:tgtEl>
                                          <p:spTgt spid="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82" name="Object 2"/>
          <p:cNvGraphicFramePr>
            <a:graphicFrameLocks noChangeAspect="1"/>
          </p:cNvGraphicFramePr>
          <p:nvPr/>
        </p:nvGraphicFramePr>
        <p:xfrm>
          <a:off x="2267744" y="1230189"/>
          <a:ext cx="4597400" cy="1982787"/>
        </p:xfrm>
        <a:graphic>
          <a:graphicData uri="http://schemas.openxmlformats.org/presentationml/2006/ole">
            <mc:AlternateContent xmlns:mc="http://schemas.openxmlformats.org/markup-compatibility/2006">
              <mc:Choice xmlns:v="urn:schemas-microsoft-com:vml" Requires="v">
                <p:oleObj spid="_x0000_s1200345" r:id="rId3" imgW="4597895" imgH="1983362" progId="Visio.Drawing.11">
                  <p:embed/>
                </p:oleObj>
              </mc:Choice>
              <mc:Fallback>
                <p:oleObj r:id="rId3" imgW="4597895" imgH="1983362"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230189"/>
                        <a:ext cx="4597400" cy="19827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84" name="Rectangle 4"/>
          <p:cNvSpPr>
            <a:spLocks noChangeArrowheads="1"/>
          </p:cNvSpPr>
          <p:nvPr/>
        </p:nvSpPr>
        <p:spPr bwMode="auto">
          <a:xfrm>
            <a:off x="0" y="3183359"/>
            <a:ext cx="9144000" cy="461665"/>
          </a:xfrm>
          <a:prstGeom prst="rect">
            <a:avLst/>
          </a:prstGeom>
          <a:noFill/>
          <a:ln w="9525">
            <a:noFill/>
            <a:miter lim="800000"/>
            <a:headEnd/>
            <a:tailEnd/>
          </a:ln>
          <a:effectLst/>
        </p:spPr>
        <p:txBody>
          <a:bodyPr>
            <a:spAutoFit/>
          </a:bodyPr>
          <a:lstStyle/>
          <a:p>
            <a:pPr algn="ctr"/>
            <a:r>
              <a:rPr lang="zh-CN" sz="2400" b="1" dirty="0">
                <a:solidFill>
                  <a:srgbClr val="800000"/>
                </a:solidFill>
                <a:latin typeface="+mj-ea"/>
                <a:ea typeface="+mj-ea"/>
              </a:rPr>
              <a:t>研究限失真信源编码时</a:t>
            </a:r>
            <a:r>
              <a:rPr lang="zh-CN" sz="2400" b="1" dirty="0">
                <a:latin typeface="+mj-ea"/>
                <a:ea typeface="+mj-ea"/>
              </a:rPr>
              <a:t>的通信系统模型</a:t>
            </a:r>
          </a:p>
        </p:txBody>
      </p:sp>
      <p:sp>
        <p:nvSpPr>
          <p:cNvPr id="174087" name="Rectangle 7"/>
          <p:cNvSpPr>
            <a:spLocks noChangeArrowheads="1"/>
          </p:cNvSpPr>
          <p:nvPr/>
        </p:nvSpPr>
        <p:spPr bwMode="auto">
          <a:xfrm>
            <a:off x="467544" y="3789040"/>
            <a:ext cx="7367588" cy="461963"/>
          </a:xfrm>
          <a:prstGeom prst="rect">
            <a:avLst/>
          </a:prstGeom>
          <a:noFill/>
          <a:ln w="9525">
            <a:noFill/>
            <a:miter lim="800000"/>
            <a:headEnd/>
            <a:tailEnd/>
          </a:ln>
          <a:effectLst/>
        </p:spPr>
        <p:txBody>
          <a:bodyPr>
            <a:spAutoFit/>
          </a:bodyPr>
          <a:lstStyle/>
          <a:p>
            <a:r>
              <a:rPr lang="zh-CN" sz="2400" b="1" dirty="0">
                <a:latin typeface="+mj-ea"/>
                <a:ea typeface="+mj-ea"/>
              </a:rPr>
              <a:t>将</a:t>
            </a:r>
            <a:r>
              <a:rPr lang="zh-CN" sz="2400" b="1" dirty="0" smtClean="0">
                <a:latin typeface="+mj-ea"/>
                <a:ea typeface="+mj-ea"/>
              </a:rPr>
              <a:t>实际</a:t>
            </a:r>
            <a:r>
              <a:rPr lang="zh-CN" altLang="en-US" sz="2400" b="1" dirty="0" smtClean="0">
                <a:latin typeface="+mj-ea"/>
                <a:ea typeface="+mj-ea"/>
              </a:rPr>
              <a:t>编码过程视</a:t>
            </a:r>
            <a:r>
              <a:rPr lang="zh-CN" sz="2400" b="1" dirty="0" smtClean="0">
                <a:latin typeface="+mj-ea"/>
                <a:ea typeface="+mj-ea"/>
              </a:rPr>
              <a:t>为</a:t>
            </a:r>
            <a:r>
              <a:rPr lang="zh-CN" sz="2400" b="1" dirty="0">
                <a:latin typeface="+mj-ea"/>
                <a:ea typeface="+mj-ea"/>
              </a:rPr>
              <a:t>等效信道</a:t>
            </a:r>
            <a:r>
              <a:rPr lang="zh-CN" altLang="zh-CN" sz="2400" b="1" dirty="0">
                <a:latin typeface="+mj-ea"/>
                <a:ea typeface="+mj-ea"/>
              </a:rPr>
              <a:t>(</a:t>
            </a:r>
            <a:r>
              <a:rPr lang="zh-CN" sz="2400" b="1" dirty="0">
                <a:latin typeface="+mj-ea"/>
                <a:ea typeface="+mj-ea"/>
              </a:rPr>
              <a:t>试验信道</a:t>
            </a:r>
            <a:r>
              <a:rPr lang="zh-CN" altLang="zh-CN" sz="2400" b="1" dirty="0">
                <a:latin typeface="+mj-ea"/>
                <a:ea typeface="+mj-ea"/>
              </a:rPr>
              <a:t>)</a:t>
            </a:r>
          </a:p>
        </p:txBody>
      </p:sp>
      <p:grpSp>
        <p:nvGrpSpPr>
          <p:cNvPr id="2" name="Group 8"/>
          <p:cNvGrpSpPr>
            <a:grpSpLocks/>
          </p:cNvGrpSpPr>
          <p:nvPr/>
        </p:nvGrpSpPr>
        <p:grpSpPr bwMode="auto">
          <a:xfrm>
            <a:off x="160338" y="4364038"/>
            <a:ext cx="8804275" cy="1717675"/>
            <a:chOff x="0" y="0"/>
            <a:chExt cx="5546" cy="1082"/>
          </a:xfrm>
        </p:grpSpPr>
        <p:sp>
          <p:nvSpPr>
            <p:cNvPr id="174089" name="Rectangle 9"/>
            <p:cNvSpPr>
              <a:spLocks noChangeArrowheads="1"/>
            </p:cNvSpPr>
            <p:nvPr/>
          </p:nvSpPr>
          <p:spPr bwMode="auto">
            <a:xfrm>
              <a:off x="0" y="258"/>
              <a:ext cx="2255" cy="589"/>
            </a:xfrm>
            <a:prstGeom prst="rect">
              <a:avLst/>
            </a:prstGeom>
            <a:noFill/>
            <a:ln w="9525">
              <a:noFill/>
              <a:miter lim="800000"/>
              <a:headEnd/>
              <a:tailEnd/>
            </a:ln>
            <a:effectLst/>
          </p:spPr>
          <p:txBody>
            <a:bodyPr>
              <a:spAutoFit/>
            </a:bodyPr>
            <a:lstStyle/>
            <a:p>
              <a:pPr>
                <a:lnSpc>
                  <a:spcPct val="120000"/>
                </a:lnSpc>
              </a:pPr>
              <a:r>
                <a:rPr lang="zh-CN" sz="2400" b="1">
                  <a:solidFill>
                    <a:srgbClr val="0000FF"/>
                  </a:solidFill>
                  <a:latin typeface="+mj-ea"/>
                  <a:ea typeface="+mj-ea"/>
                </a:rPr>
                <a:t>信息率失真函数         </a:t>
              </a:r>
            </a:p>
            <a:p>
              <a:pPr>
                <a:lnSpc>
                  <a:spcPct val="120000"/>
                </a:lnSpc>
              </a:pPr>
              <a:r>
                <a:rPr lang="zh-CN" sz="2400" b="1">
                  <a:solidFill>
                    <a:srgbClr val="0000FF"/>
                  </a:solidFill>
                  <a:latin typeface="+mj-ea"/>
                  <a:ea typeface="+mj-ea"/>
                </a:rPr>
                <a:t>         的物理意义</a:t>
              </a:r>
              <a:endParaRPr lang="zh-CN" sz="2400" b="1">
                <a:latin typeface="+mj-ea"/>
                <a:ea typeface="+mj-ea"/>
              </a:endParaRPr>
            </a:p>
          </p:txBody>
        </p:sp>
        <p:graphicFrame>
          <p:nvGraphicFramePr>
            <p:cNvPr id="174090" name="Object 10"/>
            <p:cNvGraphicFramePr>
              <a:graphicFrameLocks noChangeAspect="1"/>
            </p:cNvGraphicFramePr>
            <p:nvPr/>
          </p:nvGraphicFramePr>
          <p:xfrm>
            <a:off x="25" y="590"/>
            <a:ext cx="544" cy="281"/>
          </p:xfrm>
          <a:graphic>
            <a:graphicData uri="http://schemas.openxmlformats.org/presentationml/2006/ole">
              <mc:AlternateContent xmlns:mc="http://schemas.openxmlformats.org/markup-compatibility/2006">
                <mc:Choice xmlns:v="urn:schemas-microsoft-com:vml" Requires="v">
                  <p:oleObj spid="_x0000_s1200346" r:id="rId5" imgW="393359" imgH="203024" progId="Equation.DSMT4">
                    <p:embed/>
                  </p:oleObj>
                </mc:Choice>
                <mc:Fallback>
                  <p:oleObj r:id="rId5" imgW="393359" imgH="20302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 y="590"/>
                          <a:ext cx="544"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1" name="Rectangle 11"/>
            <p:cNvSpPr>
              <a:spLocks noChangeArrowheads="1"/>
            </p:cNvSpPr>
            <p:nvPr/>
          </p:nvSpPr>
          <p:spPr bwMode="auto">
            <a:xfrm>
              <a:off x="1685" y="0"/>
              <a:ext cx="3861" cy="1082"/>
            </a:xfrm>
            <a:prstGeom prst="rect">
              <a:avLst/>
            </a:prstGeom>
            <a:noFill/>
            <a:ln w="9525">
              <a:noFill/>
              <a:miter lim="800000"/>
              <a:headEnd/>
              <a:tailEnd/>
            </a:ln>
            <a:effectLst/>
          </p:spPr>
          <p:txBody>
            <a:bodyPr wrap="square">
              <a:spAutoFit/>
            </a:bodyPr>
            <a:lstStyle/>
            <a:p>
              <a:pPr>
                <a:lnSpc>
                  <a:spcPct val="110000"/>
                </a:lnSpc>
              </a:pPr>
              <a:r>
                <a:rPr lang="zh-CN" sz="2400" b="1" dirty="0">
                  <a:latin typeface="+mj-ea"/>
                  <a:ea typeface="+mj-ea"/>
                </a:rPr>
                <a:t>对于某给定信源而言，任何限失真编、</a:t>
              </a:r>
            </a:p>
            <a:p>
              <a:pPr>
                <a:lnSpc>
                  <a:spcPct val="110000"/>
                </a:lnSpc>
              </a:pPr>
              <a:r>
                <a:rPr lang="zh-CN" sz="2400" b="1" dirty="0">
                  <a:latin typeface="+mj-ea"/>
                  <a:ea typeface="+mj-ea"/>
                </a:rPr>
                <a:t>译码方法，必须保证系统的平均互信</a:t>
              </a:r>
            </a:p>
            <a:p>
              <a:pPr>
                <a:lnSpc>
                  <a:spcPct val="110000"/>
                </a:lnSpc>
              </a:pPr>
              <a:r>
                <a:rPr lang="zh-CN" sz="2400" b="1" dirty="0">
                  <a:latin typeface="+mj-ea"/>
                  <a:ea typeface="+mj-ea"/>
                </a:rPr>
                <a:t>息量                         </a:t>
              </a:r>
              <a:r>
                <a:rPr lang="en-US" altLang="zh-CN" sz="2400" b="1" dirty="0" smtClean="0">
                  <a:latin typeface="+mj-ea"/>
                  <a:ea typeface="+mj-ea"/>
                </a:rPr>
                <a:t> </a:t>
              </a:r>
              <a:r>
                <a:rPr lang="zh-CN" altLang="zh-CN" sz="2400" b="1" dirty="0" smtClean="0">
                  <a:latin typeface="+mj-ea"/>
                  <a:ea typeface="+mj-ea"/>
                </a:rPr>
                <a:t>, </a:t>
              </a:r>
              <a:r>
                <a:rPr lang="zh-CN" sz="2400" b="1" dirty="0">
                  <a:latin typeface="+mj-ea"/>
                  <a:ea typeface="+mj-ea"/>
                </a:rPr>
                <a:t>才有可能满足失真</a:t>
              </a:r>
            </a:p>
            <a:p>
              <a:pPr>
                <a:lnSpc>
                  <a:spcPct val="110000"/>
                </a:lnSpc>
              </a:pPr>
              <a:r>
                <a:rPr lang="zh-CN" sz="2400" b="1" dirty="0">
                  <a:latin typeface="+mj-ea"/>
                  <a:ea typeface="+mj-ea"/>
                </a:rPr>
                <a:t>条件        </a:t>
              </a:r>
              <a:r>
                <a:rPr lang="en-US" altLang="zh-CN" sz="2400" b="1" dirty="0" smtClean="0">
                  <a:latin typeface="+mj-ea"/>
                  <a:ea typeface="+mj-ea"/>
                </a:rPr>
                <a:t>  </a:t>
              </a:r>
              <a:r>
                <a:rPr lang="zh-CN" sz="2400" b="1" dirty="0" smtClean="0">
                  <a:latin typeface="+mj-ea"/>
                  <a:ea typeface="+mj-ea"/>
                </a:rPr>
                <a:t>  </a:t>
              </a:r>
              <a:r>
                <a:rPr lang="zh-CN" altLang="zh-CN" sz="2400" b="1" dirty="0">
                  <a:latin typeface="+mj-ea"/>
                  <a:ea typeface="+mj-ea"/>
                </a:rPr>
                <a:t>; </a:t>
              </a:r>
              <a:r>
                <a:rPr lang="zh-CN" sz="2400" b="1" dirty="0">
                  <a:latin typeface="+mj-ea"/>
                  <a:ea typeface="+mj-ea"/>
                </a:rPr>
                <a:t>否则，一定有           。</a:t>
              </a:r>
            </a:p>
          </p:txBody>
        </p:sp>
        <p:graphicFrame>
          <p:nvGraphicFramePr>
            <p:cNvPr id="174092" name="Object 12"/>
            <p:cNvGraphicFramePr>
              <a:graphicFrameLocks noChangeAspect="1"/>
            </p:cNvGraphicFramePr>
            <p:nvPr/>
          </p:nvGraphicFramePr>
          <p:xfrm>
            <a:off x="2179" y="545"/>
            <a:ext cx="1425" cy="281"/>
          </p:xfrm>
          <a:graphic>
            <a:graphicData uri="http://schemas.openxmlformats.org/presentationml/2006/ole">
              <mc:AlternateContent xmlns:mc="http://schemas.openxmlformats.org/markup-compatibility/2006">
                <mc:Choice xmlns:v="urn:schemas-microsoft-com:vml" Requires="v">
                  <p:oleObj spid="_x0000_s1200347" r:id="rId7" imgW="1027808" imgH="203024" progId="Equation.DSMT4">
                    <p:embed/>
                  </p:oleObj>
                </mc:Choice>
                <mc:Fallback>
                  <p:oleObj r:id="rId7" imgW="1027808" imgH="203024"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 y="545"/>
                          <a:ext cx="1425"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93" name="Object 13"/>
            <p:cNvGraphicFramePr>
              <a:graphicFrameLocks noChangeAspect="1"/>
            </p:cNvGraphicFramePr>
            <p:nvPr/>
          </p:nvGraphicFramePr>
          <p:xfrm>
            <a:off x="2167" y="772"/>
            <a:ext cx="616" cy="263"/>
          </p:xfrm>
          <a:graphic>
            <a:graphicData uri="http://schemas.openxmlformats.org/presentationml/2006/ole">
              <mc:AlternateContent xmlns:mc="http://schemas.openxmlformats.org/markup-compatibility/2006">
                <mc:Choice xmlns:v="urn:schemas-microsoft-com:vml" Requires="v">
                  <p:oleObj spid="_x0000_s1200348" r:id="rId9" imgW="444307" imgH="190417" progId="Equation.DSMT4">
                    <p:embed/>
                  </p:oleObj>
                </mc:Choice>
                <mc:Fallback>
                  <p:oleObj r:id="rId9" imgW="444307" imgH="190417"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7" y="772"/>
                          <a:ext cx="616" cy="2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94" name="Object 14"/>
            <p:cNvGraphicFramePr>
              <a:graphicFrameLocks noChangeAspect="1"/>
            </p:cNvGraphicFramePr>
            <p:nvPr>
              <p:extLst>
                <p:ext uri="{D42A27DB-BD31-4B8C-83A1-F6EECF244321}">
                  <p14:modId xmlns:p14="http://schemas.microsoft.com/office/powerpoint/2010/main" val="60408169"/>
                </p:ext>
              </p:extLst>
            </p:nvPr>
          </p:nvGraphicFramePr>
          <p:xfrm>
            <a:off x="4068" y="781"/>
            <a:ext cx="616" cy="263"/>
          </p:xfrm>
          <a:graphic>
            <a:graphicData uri="http://schemas.openxmlformats.org/presentationml/2006/ole">
              <mc:AlternateContent xmlns:mc="http://schemas.openxmlformats.org/markup-compatibility/2006">
                <mc:Choice xmlns:v="urn:schemas-microsoft-com:vml" Requires="v">
                  <p:oleObj spid="_x0000_s1200349" r:id="rId11" imgW="444307" imgH="190417" progId="Equation.DSMT4">
                    <p:embed/>
                  </p:oleObj>
                </mc:Choice>
                <mc:Fallback>
                  <p:oleObj r:id="rId11" imgW="444307" imgH="190417"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8" y="781"/>
                          <a:ext cx="616" cy="2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 name="标题 14"/>
          <p:cNvSpPr>
            <a:spLocks noGrp="1"/>
          </p:cNvSpPr>
          <p:nvPr>
            <p:ph type="title"/>
          </p:nvPr>
        </p:nvSpPr>
        <p:spPr/>
        <p:txBody>
          <a:bodyPr/>
          <a:lstStyle/>
          <a:p>
            <a:r>
              <a:rPr lang="zh-CN" altLang="en-US" dirty="0" smtClean="0"/>
              <a:t>信息率失真函数</a:t>
            </a:r>
            <a:r>
              <a:rPr lang="en-US" altLang="zh-CN" i="1" dirty="0" smtClean="0"/>
              <a:t>R(D)</a:t>
            </a:r>
            <a:r>
              <a:rPr lang="zh-CN" altLang="en-US" dirty="0" smtClean="0"/>
              <a:t>的意义</a:t>
            </a:r>
            <a:endParaRPr lang="zh-CN" altLang="en-US" dirty="0"/>
          </a:p>
        </p:txBody>
      </p:sp>
      <p:sp>
        <p:nvSpPr>
          <p:cNvPr id="14" name="灯片编号占位符 5"/>
          <p:cNvSpPr>
            <a:spLocks noGrp="1"/>
          </p:cNvSpPr>
          <p:nvPr>
            <p:ph type="sldNum" sz="quarter" idx="12"/>
          </p:nvPr>
        </p:nvSpPr>
        <p:spPr/>
        <p:txBody>
          <a:bodyPr/>
          <a:lstStyle/>
          <a:p>
            <a:fld id="{E29FB3C7-75A3-408A-AD5C-7F1BCFB784D3}" type="slidenum">
              <a:rPr lang="en-US" altLang="zh-CN" smtClean="0"/>
              <a:pPr/>
              <a:t>36</a:t>
            </a:fld>
            <a:endParaRPr lang="en-US" altLang="zh-CN" dirty="0"/>
          </a:p>
        </p:txBody>
      </p:sp>
    </p:spTree>
    <p:extLst>
      <p:ext uri="{BB962C8B-B14F-4D97-AF65-F5344CB8AC3E}">
        <p14:creationId xmlns:p14="http://schemas.microsoft.com/office/powerpoint/2010/main" val="5924085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pPr>
              <a:buNone/>
            </a:pPr>
            <a:r>
              <a:rPr lang="en-US" altLang="zh-CN" dirty="0" smtClean="0"/>
              <a:t>1. </a:t>
            </a:r>
            <a:r>
              <a:rPr lang="zh-CN" altLang="en-US" dirty="0" smtClean="0"/>
              <a:t>信息率失真函数是在保真度准则下，信宿必须获得的</a:t>
            </a:r>
            <a:r>
              <a:rPr lang="zh-CN" altLang="en-US" dirty="0" smtClean="0">
                <a:solidFill>
                  <a:srgbClr val="3333FF"/>
                </a:solidFill>
              </a:rPr>
              <a:t>平均信息量的最小值</a:t>
            </a:r>
            <a:r>
              <a:rPr lang="zh-CN" altLang="en-US" dirty="0" smtClean="0"/>
              <a:t>，是信源必须输出的最小信息率。</a:t>
            </a:r>
            <a:endParaRPr lang="en-US" altLang="zh-CN" dirty="0" smtClean="0"/>
          </a:p>
          <a:p>
            <a:pPr>
              <a:buNone/>
            </a:pPr>
            <a:r>
              <a:rPr lang="en-US" altLang="zh-CN" dirty="0" smtClean="0"/>
              <a:t>2. </a:t>
            </a:r>
            <a:r>
              <a:rPr lang="zh-CN" altLang="en-US" dirty="0" smtClean="0"/>
              <a:t>信息传输速率本质上是描述</a:t>
            </a:r>
            <a:r>
              <a:rPr lang="zh-CN" altLang="en-US" dirty="0" smtClean="0">
                <a:solidFill>
                  <a:srgbClr val="3333FF"/>
                </a:solidFill>
              </a:rPr>
              <a:t>信源特性</a:t>
            </a:r>
            <a:r>
              <a:rPr lang="zh-CN" altLang="en-US" dirty="0" smtClean="0"/>
              <a:t>的，因此</a:t>
            </a:r>
            <a:r>
              <a:rPr lang="en-US" altLang="zh-CN" i="1" dirty="0" smtClean="0"/>
              <a:t>R(D)</a:t>
            </a:r>
            <a:r>
              <a:rPr lang="zh-CN" altLang="en-US" dirty="0" smtClean="0"/>
              <a:t>也应该是仅仅用于描述信源。</a:t>
            </a:r>
            <a:endParaRPr lang="en-US" altLang="zh-CN" dirty="0" smtClean="0"/>
          </a:p>
          <a:p>
            <a:pPr>
              <a:buNone/>
            </a:pPr>
            <a:r>
              <a:rPr lang="en-US" altLang="zh-CN" dirty="0" smtClean="0"/>
              <a:t>3. </a:t>
            </a:r>
            <a:r>
              <a:rPr lang="zh-CN" altLang="en-US" dirty="0" smtClean="0"/>
              <a:t>若信源消息经</a:t>
            </a:r>
            <a:r>
              <a:rPr lang="zh-CN" altLang="en-US" dirty="0" smtClean="0">
                <a:solidFill>
                  <a:srgbClr val="3333FF"/>
                </a:solidFill>
              </a:rPr>
              <a:t>无失真</a:t>
            </a:r>
            <a:r>
              <a:rPr lang="zh-CN" altLang="en-US" dirty="0" smtClean="0"/>
              <a:t>编码后的信息传输速率为</a:t>
            </a:r>
            <a:r>
              <a:rPr lang="en-US" altLang="zh-CN" dirty="0" smtClean="0"/>
              <a:t>R</a:t>
            </a:r>
            <a:r>
              <a:rPr lang="zh-CN" altLang="en-US" dirty="0" smtClean="0"/>
              <a:t>，则在保真度准则下信源编码输出的信息率</a:t>
            </a:r>
            <a:r>
              <a:rPr lang="en-US" altLang="zh-CN" i="1" dirty="0" smtClean="0"/>
              <a:t>R(D) &lt; R</a:t>
            </a:r>
          </a:p>
          <a:p>
            <a:r>
              <a:rPr lang="zh-CN" altLang="en-US" dirty="0" smtClean="0"/>
              <a:t>说明在保真度准则条件下的信源编码比无失真情况得到了压缩，同时</a:t>
            </a:r>
            <a:r>
              <a:rPr lang="en-US" altLang="zh-CN" i="1" dirty="0" smtClean="0"/>
              <a:t>R(D)</a:t>
            </a:r>
            <a:r>
              <a:rPr lang="zh-CN" altLang="en-US" dirty="0" smtClean="0"/>
              <a:t>是保真度条件下对信源进行压缩的极限值，亦即信源信息率可压缩的最低限度，它</a:t>
            </a:r>
            <a:r>
              <a:rPr lang="zh-CN" altLang="en-US" dirty="0" smtClean="0">
                <a:solidFill>
                  <a:srgbClr val="FF0000"/>
                </a:solidFill>
              </a:rPr>
              <a:t>仅取决于信源特性和保真度要求，与信道特性无关</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求信息率失真函数的方法</a:t>
            </a:r>
            <a:endParaRPr lang="zh-CN" altLang="en-US" dirty="0"/>
          </a:p>
        </p:txBody>
      </p:sp>
      <p:sp>
        <p:nvSpPr>
          <p:cNvPr id="3" name="内容占位符 2"/>
          <p:cNvSpPr>
            <a:spLocks noGrp="1"/>
          </p:cNvSpPr>
          <p:nvPr>
            <p:ph idx="1"/>
          </p:nvPr>
        </p:nvSpPr>
        <p:spPr>
          <a:xfrm>
            <a:off x="539552" y="1196752"/>
            <a:ext cx="8280920" cy="5328592"/>
          </a:xfrm>
        </p:spPr>
        <p:txBody>
          <a:bodyPr>
            <a:normAutofit/>
          </a:bodyPr>
          <a:lstStyle/>
          <a:p>
            <a:pPr marL="0" indent="0">
              <a:lnSpc>
                <a:spcPct val="150000"/>
              </a:lnSpc>
              <a:buNone/>
            </a:pPr>
            <a:r>
              <a:rPr lang="zh-CN" altLang="en-US" sz="2800" dirty="0" smtClean="0">
                <a:solidFill>
                  <a:srgbClr val="7030A0"/>
                </a:solidFill>
              </a:rPr>
              <a:t>平均互信息</a:t>
            </a:r>
            <a:r>
              <a:rPr lang="en-US" altLang="zh-CN" sz="2800" i="1" dirty="0" smtClean="0">
                <a:solidFill>
                  <a:srgbClr val="7030A0"/>
                </a:solidFill>
              </a:rPr>
              <a:t>I(X;Y)</a:t>
            </a:r>
            <a:r>
              <a:rPr lang="zh-CN" altLang="en-US" sz="2800" i="1" dirty="0" smtClean="0">
                <a:solidFill>
                  <a:srgbClr val="7030A0"/>
                </a:solidFill>
              </a:rPr>
              <a:t>：</a:t>
            </a:r>
            <a:endParaRPr lang="en-US" altLang="zh-CN" sz="2800" i="1" dirty="0" smtClean="0">
              <a:solidFill>
                <a:srgbClr val="7030A0"/>
              </a:solidFill>
            </a:endParaRPr>
          </a:p>
          <a:p>
            <a:pPr>
              <a:lnSpc>
                <a:spcPct val="150000"/>
              </a:lnSpc>
            </a:pPr>
            <a:r>
              <a:rPr lang="zh-CN" altLang="en-US" sz="2800" dirty="0" smtClean="0"/>
              <a:t>既是信源概率分布</a:t>
            </a:r>
            <a:r>
              <a:rPr lang="en-US" altLang="zh-CN" sz="2800" i="1" dirty="0" smtClean="0"/>
              <a:t>p(x</a:t>
            </a:r>
            <a:r>
              <a:rPr lang="en-US" altLang="zh-CN" sz="2800" i="1" baseline="-25000" dirty="0" smtClean="0"/>
              <a:t>i</a:t>
            </a:r>
            <a:r>
              <a:rPr lang="en-US" altLang="zh-CN" sz="2800" i="1" dirty="0" smtClean="0"/>
              <a:t>)</a:t>
            </a:r>
            <a:r>
              <a:rPr lang="zh-CN" altLang="en-US" sz="2800" i="1" dirty="0" smtClean="0"/>
              <a:t>的 </a:t>
            </a:r>
            <a:r>
              <a:rPr lang="zh-CN" altLang="en-US" sz="2800" i="1" dirty="0" smtClean="0">
                <a:solidFill>
                  <a:srgbClr val="3333FF"/>
                </a:solidFill>
              </a:rPr>
              <a:t>上凸函数</a:t>
            </a:r>
            <a:endParaRPr lang="en-US" altLang="zh-CN" sz="2800" i="1" dirty="0" smtClean="0"/>
          </a:p>
          <a:p>
            <a:pPr marL="0" indent="0">
              <a:lnSpc>
                <a:spcPct val="110000"/>
              </a:lnSpc>
              <a:buNone/>
            </a:pPr>
            <a:r>
              <a:rPr lang="zh-CN" altLang="en-US" dirty="0" smtClean="0"/>
              <a:t>   信道容量</a:t>
            </a:r>
            <a:r>
              <a:rPr lang="en-US" altLang="zh-CN" i="1" dirty="0" smtClean="0"/>
              <a:t>C</a:t>
            </a:r>
            <a:r>
              <a:rPr lang="zh-CN" altLang="en-US" i="1" dirty="0" smtClean="0"/>
              <a:t>： </a:t>
            </a:r>
            <a:r>
              <a:rPr lang="zh-CN" altLang="en-US" dirty="0" smtClean="0"/>
              <a:t>在</a:t>
            </a:r>
            <a:r>
              <a:rPr lang="zh-CN" altLang="en-US" dirty="0"/>
              <a:t>信道特性</a:t>
            </a:r>
            <a:r>
              <a:rPr lang="en-US" altLang="zh-CN" i="1" dirty="0"/>
              <a:t>p(</a:t>
            </a:r>
            <a:r>
              <a:rPr lang="en-US" altLang="zh-CN" i="1" dirty="0" err="1"/>
              <a:t>y</a:t>
            </a:r>
            <a:r>
              <a:rPr lang="en-US" altLang="zh-CN" i="1" baseline="-25000" dirty="0" err="1"/>
              <a:t>j</a:t>
            </a:r>
            <a:r>
              <a:rPr lang="en-US" altLang="zh-CN" i="1" dirty="0"/>
              <a:t>/x</a:t>
            </a:r>
            <a:r>
              <a:rPr lang="en-US" altLang="zh-CN" i="1" baseline="-25000" dirty="0"/>
              <a:t>i</a:t>
            </a:r>
            <a:r>
              <a:rPr lang="en-US" altLang="zh-CN" i="1" dirty="0"/>
              <a:t>)</a:t>
            </a:r>
            <a:r>
              <a:rPr lang="zh-CN" altLang="en-US" dirty="0"/>
              <a:t>已知的条件下求平均互信息的</a:t>
            </a:r>
            <a:r>
              <a:rPr lang="zh-CN" altLang="en-US" dirty="0">
                <a:solidFill>
                  <a:srgbClr val="3333FF"/>
                </a:solidFill>
              </a:rPr>
              <a:t>极大值（最大）问题</a:t>
            </a:r>
            <a:r>
              <a:rPr lang="zh-CN" altLang="en-US" dirty="0" smtClean="0"/>
              <a:t>；</a:t>
            </a:r>
            <a:endParaRPr lang="en-US" altLang="zh-CN" dirty="0" smtClean="0"/>
          </a:p>
          <a:p>
            <a:pPr>
              <a:lnSpc>
                <a:spcPct val="150000"/>
              </a:lnSpc>
            </a:pPr>
            <a:r>
              <a:rPr lang="zh-CN" altLang="en-US" sz="2800" dirty="0" smtClean="0"/>
              <a:t>又是信道传递概率</a:t>
            </a:r>
            <a:r>
              <a:rPr lang="en-US" altLang="zh-CN" sz="2800" i="1" dirty="0" smtClean="0"/>
              <a:t>p(</a:t>
            </a:r>
            <a:r>
              <a:rPr lang="en-US" altLang="zh-CN" sz="2800" i="1" dirty="0" err="1" smtClean="0"/>
              <a:t>y</a:t>
            </a:r>
            <a:r>
              <a:rPr lang="en-US" altLang="zh-CN" sz="2800" i="1" baseline="-25000" dirty="0" err="1" smtClean="0"/>
              <a:t>j</a:t>
            </a:r>
            <a:r>
              <a:rPr lang="en-US" altLang="zh-CN" sz="2800" i="1" dirty="0" smtClean="0"/>
              <a:t>/x</a:t>
            </a:r>
            <a:r>
              <a:rPr lang="en-US" altLang="zh-CN" sz="2800" i="1" baseline="-25000" dirty="0" smtClean="0"/>
              <a:t>i</a:t>
            </a:r>
            <a:r>
              <a:rPr lang="en-US" altLang="zh-CN" sz="2800" i="1" dirty="0" smtClean="0"/>
              <a:t>)</a:t>
            </a:r>
            <a:r>
              <a:rPr lang="zh-CN" altLang="en-US" sz="2800" dirty="0" smtClean="0"/>
              <a:t>的</a:t>
            </a:r>
            <a:r>
              <a:rPr lang="zh-CN" altLang="en-US" sz="2800" i="1" dirty="0" smtClean="0">
                <a:solidFill>
                  <a:srgbClr val="FF0000"/>
                </a:solidFill>
              </a:rPr>
              <a:t>下凸函数</a:t>
            </a:r>
            <a:r>
              <a:rPr lang="zh-CN" altLang="en-US" sz="2800" dirty="0" smtClean="0"/>
              <a:t>。</a:t>
            </a:r>
            <a:endParaRPr lang="en-US" altLang="zh-CN" sz="2800" dirty="0" smtClean="0"/>
          </a:p>
          <a:p>
            <a:pPr marL="0" indent="0">
              <a:lnSpc>
                <a:spcPct val="150000"/>
              </a:lnSpc>
              <a:buNone/>
            </a:pPr>
            <a:r>
              <a:rPr lang="zh-CN" altLang="en-US" dirty="0" smtClean="0"/>
              <a:t>  率失真函数</a:t>
            </a:r>
            <a:r>
              <a:rPr lang="en-US" altLang="zh-CN" i="1" dirty="0" smtClean="0"/>
              <a:t>R(D)</a:t>
            </a:r>
            <a:r>
              <a:rPr lang="zh-CN" altLang="en-US" i="1" dirty="0" smtClean="0"/>
              <a:t>： </a:t>
            </a:r>
            <a:r>
              <a:rPr lang="zh-CN" altLang="en-US" dirty="0" smtClean="0"/>
              <a:t>在允许失真</a:t>
            </a:r>
            <a:r>
              <a:rPr lang="en-US" altLang="zh-CN" i="1" dirty="0" smtClean="0"/>
              <a:t>D</a:t>
            </a:r>
            <a:r>
              <a:rPr lang="zh-CN" altLang="en-US" dirty="0" smtClean="0"/>
              <a:t>和信源概率分布</a:t>
            </a:r>
            <a:r>
              <a:rPr lang="en-US" altLang="zh-CN" i="1" dirty="0" smtClean="0"/>
              <a:t>p(x</a:t>
            </a:r>
            <a:r>
              <a:rPr lang="en-US" altLang="zh-CN" i="1" baseline="-25000" dirty="0" smtClean="0"/>
              <a:t>i</a:t>
            </a:r>
            <a:r>
              <a:rPr lang="en-US" altLang="zh-CN" dirty="0" smtClean="0"/>
              <a:t>)</a:t>
            </a:r>
            <a:r>
              <a:rPr lang="zh-CN" altLang="en-US" dirty="0" smtClean="0"/>
              <a:t>已给的条件下，求平均互信息的</a:t>
            </a:r>
            <a:r>
              <a:rPr lang="zh-CN" altLang="en-US" dirty="0" smtClean="0">
                <a:solidFill>
                  <a:srgbClr val="FF0000"/>
                </a:solidFill>
              </a:rPr>
              <a:t>极小值（最小）问题</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38</a:t>
            </a:fld>
            <a:endParaRPr lang="en-US"/>
          </a:p>
        </p:txBody>
      </p:sp>
      <p:sp>
        <p:nvSpPr>
          <p:cNvPr id="5" name="矩形 4"/>
          <p:cNvSpPr/>
          <p:nvPr/>
        </p:nvSpPr>
        <p:spPr>
          <a:xfrm>
            <a:off x="6763537" y="2564903"/>
            <a:ext cx="2160240"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800" b="1" dirty="0">
                <a:solidFill>
                  <a:srgbClr val="FF0000"/>
                </a:solidFill>
                <a:latin typeface="+mj-ea"/>
                <a:ea typeface="+mj-ea"/>
              </a:rPr>
              <a:t>这两个问题是对偶问题。</a:t>
            </a:r>
          </a:p>
        </p:txBody>
      </p:sp>
      <p:sp>
        <p:nvSpPr>
          <p:cNvPr id="6" name="矩形 5"/>
          <p:cNvSpPr/>
          <p:nvPr/>
        </p:nvSpPr>
        <p:spPr>
          <a:xfrm>
            <a:off x="4211960" y="1268759"/>
            <a:ext cx="2954655" cy="646331"/>
          </a:xfrm>
          <a:prstGeom prst="rect">
            <a:avLst/>
          </a:prstGeom>
        </p:spPr>
        <p:txBody>
          <a:bodyPr wrap="none">
            <a:spAutoFit/>
          </a:bodyPr>
          <a:lstStyle/>
          <a:p>
            <a:pPr>
              <a:lnSpc>
                <a:spcPct val="150000"/>
              </a:lnSpc>
            </a:pPr>
            <a:r>
              <a:rPr lang="zh-CN" altLang="en-US" sz="2400" b="1" dirty="0">
                <a:latin typeface="+mj-ea"/>
                <a:ea typeface="+mj-ea"/>
              </a:rPr>
              <a:t>与</a:t>
            </a:r>
            <a:r>
              <a:rPr lang="zh-CN" altLang="en-US" sz="2400" b="1" dirty="0">
                <a:solidFill>
                  <a:srgbClr val="3333FF"/>
                </a:solidFill>
                <a:latin typeface="+mj-ea"/>
                <a:ea typeface="+mj-ea"/>
              </a:rPr>
              <a:t>信道容量</a:t>
            </a:r>
            <a:r>
              <a:rPr lang="zh-CN" altLang="en-US" sz="2400" b="1" dirty="0">
                <a:latin typeface="+mj-ea"/>
                <a:ea typeface="+mj-ea"/>
              </a:rPr>
              <a:t>求解</a:t>
            </a:r>
            <a:r>
              <a:rPr lang="zh-CN" altLang="en-US" sz="2400" b="1" dirty="0" smtClean="0">
                <a:latin typeface="+mj-ea"/>
                <a:ea typeface="+mj-ea"/>
              </a:rPr>
              <a:t>比较</a:t>
            </a:r>
            <a:endParaRPr lang="en-US" altLang="zh-CN" sz="24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求解方法对比</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3333FF"/>
                </a:solidFill>
              </a:rPr>
              <a:t>求信道容量的方法</a:t>
            </a:r>
          </a:p>
          <a:p>
            <a:r>
              <a:rPr lang="zh-CN" altLang="en-US" dirty="0" smtClean="0"/>
              <a:t>信道容量是假定信道固定的前提下，选择一种试验信源，使信息率最大。一旦找到了这个信道容量，它就与信源不再有关，而是信道特性的参量，随信道特性的变化而变化。</a:t>
            </a:r>
            <a:endParaRPr lang="en-US" altLang="zh-CN" dirty="0" smtClean="0"/>
          </a:p>
          <a:p>
            <a:r>
              <a:rPr lang="zh-CN" altLang="en-US" dirty="0" smtClean="0">
                <a:solidFill>
                  <a:srgbClr val="3333FF"/>
                </a:solidFill>
              </a:rPr>
              <a:t>求信息率失真函数的方法</a:t>
            </a:r>
          </a:p>
          <a:p>
            <a:r>
              <a:rPr lang="zh-CN" altLang="en-US" dirty="0" smtClean="0"/>
              <a:t>信息率失真函数</a:t>
            </a:r>
            <a:r>
              <a:rPr lang="en-US" altLang="zh-CN" i="1" dirty="0" smtClean="0"/>
              <a:t>R(D)</a:t>
            </a:r>
            <a:r>
              <a:rPr lang="zh-CN" altLang="en-US" dirty="0" smtClean="0"/>
              <a:t>是</a:t>
            </a:r>
            <a:r>
              <a:rPr lang="zh-CN" altLang="en-US" dirty="0" smtClean="0">
                <a:solidFill>
                  <a:srgbClr val="FF0000"/>
                </a:solidFill>
              </a:rPr>
              <a:t>假定信源给定</a:t>
            </a:r>
            <a:r>
              <a:rPr lang="zh-CN" altLang="en-US" dirty="0" smtClean="0"/>
              <a:t>的情况下，在用户可以容忍的失真度</a:t>
            </a:r>
            <a:r>
              <a:rPr lang="en-US" altLang="zh-CN" i="1" dirty="0" smtClean="0"/>
              <a:t>D</a:t>
            </a:r>
            <a:r>
              <a:rPr lang="zh-CN" altLang="en-US" dirty="0" smtClean="0"/>
              <a:t>内，再现信源消息所必须获得的</a:t>
            </a:r>
            <a:r>
              <a:rPr lang="zh-CN" altLang="en-US" dirty="0" smtClean="0">
                <a:solidFill>
                  <a:srgbClr val="FF0000"/>
                </a:solidFill>
              </a:rPr>
              <a:t>最小平均信息量</a:t>
            </a:r>
            <a:r>
              <a:rPr lang="zh-CN" altLang="en-US" dirty="0" smtClean="0"/>
              <a:t>。它反映的是信源可压缩程度。率失真函数一旦找到，就与求极值过程中选择的试验信道不再有关，而只是信源特性的参量。不同的信源，其</a:t>
            </a:r>
            <a:r>
              <a:rPr lang="en-US" altLang="zh-CN" i="1" dirty="0" smtClean="0"/>
              <a:t>R(D)</a:t>
            </a:r>
            <a:r>
              <a:rPr lang="zh-CN" altLang="en-US" dirty="0" smtClean="0"/>
              <a:t>是不同的</a:t>
            </a:r>
            <a:r>
              <a:rPr lang="zh-CN" altLang="en-US" i="1" dirty="0" smtClean="0"/>
              <a:t>。</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10"/>
          <p:cNvSpPr>
            <a:spLocks noGrp="1" noChangeArrowheads="1"/>
          </p:cNvSpPr>
          <p:nvPr>
            <p:ph type="title"/>
          </p:nvPr>
        </p:nvSpPr>
        <p:spPr/>
        <p:txBody>
          <a:bodyPr/>
          <a:lstStyle/>
          <a:p>
            <a:r>
              <a:rPr lang="en-US" altLang="zh-CN" smtClean="0"/>
              <a:t>“</a:t>
            </a:r>
            <a:r>
              <a:rPr lang="zh-CN" altLang="en-US" smtClean="0"/>
              <a:t>消息完全无失真传送”的可实现性</a:t>
            </a:r>
            <a:endParaRPr lang="zh-CN" altLang="en-US" dirty="0"/>
          </a:p>
        </p:txBody>
      </p:sp>
      <p:graphicFrame>
        <p:nvGraphicFramePr>
          <p:cNvPr id="15" name="图示 14"/>
          <p:cNvGraphicFramePr/>
          <p:nvPr/>
        </p:nvGraphicFramePr>
        <p:xfrm>
          <a:off x="539552" y="1052736"/>
          <a:ext cx="8064896" cy="2664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灯片编号占位符 5"/>
          <p:cNvSpPr>
            <a:spLocks noGrp="1"/>
          </p:cNvSpPr>
          <p:nvPr>
            <p:ph type="sldNum" sz="quarter" idx="12"/>
          </p:nvPr>
        </p:nvSpPr>
        <p:spPr/>
        <p:txBody>
          <a:bodyPr/>
          <a:lstStyle/>
          <a:p>
            <a:fld id="{1EF8597A-6E94-4D32-AC56-549E4A6D0965}" type="slidenum">
              <a:rPr lang="en-US" altLang="zh-CN" smtClean="0"/>
              <a:pPr/>
              <a:t>4</a:t>
            </a:fld>
            <a:endParaRPr lang="en-US" altLang="zh-CN"/>
          </a:p>
        </p:txBody>
      </p:sp>
      <p:graphicFrame>
        <p:nvGraphicFramePr>
          <p:cNvPr id="16" name="图示 15"/>
          <p:cNvGraphicFramePr/>
          <p:nvPr/>
        </p:nvGraphicFramePr>
        <p:xfrm>
          <a:off x="539552" y="3645024"/>
          <a:ext cx="8064896" cy="27363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6"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研究信道</a:t>
            </a:r>
            <a:r>
              <a:rPr lang="zh-CN" altLang="en-US"/>
              <a:t>容量</a:t>
            </a:r>
            <a:r>
              <a:rPr lang="zh-CN" altLang="en-US" smtClean="0"/>
              <a:t>和</a:t>
            </a:r>
            <a:r>
              <a:rPr lang="zh-CN" altLang="en-US" dirty="0" smtClean="0"/>
              <a:t>率失真函数的意义</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3333FF"/>
                </a:solidFill>
              </a:rPr>
              <a:t>研究信道容量的意义</a:t>
            </a:r>
            <a:r>
              <a:rPr lang="zh-CN" altLang="en-US" dirty="0" smtClean="0"/>
              <a:t>：</a:t>
            </a:r>
            <a:endParaRPr lang="en-US" altLang="zh-CN" dirty="0" smtClean="0"/>
          </a:p>
          <a:p>
            <a:r>
              <a:rPr lang="zh-CN" altLang="en-US" dirty="0" smtClean="0"/>
              <a:t>在实际应用中，研究信道容量是为了解决在已知信道中传送最大信息率问题。目的是充分利用已给信道，使传输的信息量最大而发生错误的概率任意小，以提高通信的可靠性。</a:t>
            </a:r>
            <a:r>
              <a:rPr lang="zh-CN" altLang="en-US" dirty="0" smtClean="0">
                <a:solidFill>
                  <a:srgbClr val="C00000"/>
                </a:solidFill>
              </a:rPr>
              <a:t>这就是信道编码问题。</a:t>
            </a:r>
          </a:p>
          <a:p>
            <a:r>
              <a:rPr lang="zh-CN" altLang="en-US" dirty="0" smtClean="0">
                <a:solidFill>
                  <a:srgbClr val="3333FF"/>
                </a:solidFill>
              </a:rPr>
              <a:t>研究信息率失真函数的意义</a:t>
            </a:r>
            <a:r>
              <a:rPr lang="zh-CN" altLang="en-US" dirty="0" smtClean="0"/>
              <a:t>：</a:t>
            </a:r>
            <a:endParaRPr lang="en-US" altLang="zh-CN" dirty="0" smtClean="0"/>
          </a:p>
          <a:p>
            <a:r>
              <a:rPr lang="zh-CN" altLang="en-US" dirty="0" smtClean="0"/>
              <a:t>研究信息率失真函数是为了解决在已知信源和允许失真度</a:t>
            </a:r>
            <a:r>
              <a:rPr lang="en-US" altLang="zh-CN" i="1" dirty="0" smtClean="0"/>
              <a:t>D</a:t>
            </a:r>
            <a:r>
              <a:rPr lang="zh-CN" altLang="en-US" dirty="0" smtClean="0"/>
              <a:t>的条件下，使信源必须传送给信宿的信息率最小。即用尽可能少的码符号尽快地传送尽可能多的信源消息，以提高通信的有效性。</a:t>
            </a:r>
            <a:r>
              <a:rPr lang="zh-CN" altLang="en-US" dirty="0" smtClean="0">
                <a:solidFill>
                  <a:srgbClr val="C00000"/>
                </a:solidFill>
              </a:rPr>
              <a:t>这是信源编码问题。</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72035" name="Rectangle 3"/>
          <p:cNvSpPr>
            <a:spLocks noGrp="1" noChangeArrowheads="1"/>
          </p:cNvSpPr>
          <p:nvPr>
            <p:ph type="body" idx="1"/>
          </p:nvPr>
        </p:nvSpPr>
        <p:spPr/>
        <p:txBody>
          <a:bodyPr/>
          <a:lstStyle/>
          <a:p>
            <a:r>
              <a:rPr lang="en-US" altLang="zh-CN" dirty="0" smtClean="0"/>
              <a:t>4.1 </a:t>
            </a:r>
            <a:r>
              <a:rPr lang="zh-CN" altLang="en-US" dirty="0" smtClean="0"/>
              <a:t>基本概念</a:t>
            </a:r>
          </a:p>
          <a:p>
            <a:pPr lvl="1"/>
            <a:r>
              <a:rPr lang="en-US" altLang="zh-CN" dirty="0" smtClean="0"/>
              <a:t>4.1.1 </a:t>
            </a:r>
            <a:r>
              <a:rPr lang="zh-CN" altLang="en-US" dirty="0" smtClean="0"/>
              <a:t>引言</a:t>
            </a:r>
            <a:endParaRPr lang="en-US" altLang="zh-CN" dirty="0" smtClean="0"/>
          </a:p>
          <a:p>
            <a:pPr lvl="1"/>
            <a:r>
              <a:rPr lang="en-US" altLang="zh-CN" dirty="0" smtClean="0"/>
              <a:t>4.1.2 </a:t>
            </a:r>
            <a:r>
              <a:rPr lang="zh-CN" altLang="en-US" dirty="0" smtClean="0"/>
              <a:t>失真函数与平均失真度</a:t>
            </a:r>
          </a:p>
          <a:p>
            <a:pPr lvl="1"/>
            <a:r>
              <a:rPr lang="en-US" altLang="zh-CN" dirty="0" smtClean="0"/>
              <a:t>4.1.3 </a:t>
            </a:r>
            <a:r>
              <a:rPr lang="zh-CN" altLang="en-US" dirty="0" smtClean="0"/>
              <a:t>信息率失真函数</a:t>
            </a:r>
          </a:p>
          <a:p>
            <a:pPr lvl="1"/>
            <a:r>
              <a:rPr lang="en-US" altLang="zh-CN" dirty="0" smtClean="0"/>
              <a:t>4.1.4 </a:t>
            </a:r>
            <a:r>
              <a:rPr lang="zh-CN" altLang="en-US" dirty="0" smtClean="0">
                <a:solidFill>
                  <a:srgbClr val="FF0000"/>
                </a:solidFill>
              </a:rPr>
              <a:t>信息率失真函数的性质</a:t>
            </a:r>
          </a:p>
          <a:p>
            <a:r>
              <a:rPr lang="en-US" altLang="zh-CN" dirty="0" smtClean="0"/>
              <a:t>4.2 </a:t>
            </a:r>
            <a:r>
              <a:rPr lang="zh-CN" altLang="en-US" dirty="0" smtClean="0"/>
              <a:t>离散信源的信息率失真函数</a:t>
            </a:r>
          </a:p>
          <a:p>
            <a:r>
              <a:rPr lang="en-US" altLang="zh-CN" dirty="0" smtClean="0"/>
              <a:t>4.3 </a:t>
            </a:r>
            <a:r>
              <a:rPr lang="zh-CN" altLang="en-US" dirty="0" smtClean="0"/>
              <a:t>连续信源的信息率失真函数</a:t>
            </a:r>
          </a:p>
        </p:txBody>
      </p:sp>
      <p:sp>
        <p:nvSpPr>
          <p:cNvPr id="6" name="灯片编号占位符 5"/>
          <p:cNvSpPr>
            <a:spLocks noGrp="1"/>
          </p:cNvSpPr>
          <p:nvPr>
            <p:ph type="sldNum" sz="quarter" idx="12"/>
          </p:nvPr>
        </p:nvSpPr>
        <p:spPr/>
        <p:txBody>
          <a:bodyPr/>
          <a:lstStyle/>
          <a:p>
            <a:fld id="{C4503553-0FBD-44F6-82F3-17CC3CFA7FAA}" type="slidenum">
              <a:rPr lang="en-US" altLang="zh-CN" smtClean="0"/>
              <a:pPr/>
              <a:t>41</a:t>
            </a:fld>
            <a:endParaRPr lang="en-US" altLang="zh-CN"/>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信息率失真函数的性质</a:t>
            </a:r>
          </a:p>
        </p:txBody>
      </p:sp>
      <p:sp>
        <p:nvSpPr>
          <p:cNvPr id="14" name="内容占位符 13"/>
          <p:cNvSpPr>
            <a:spLocks noGrp="1"/>
          </p:cNvSpPr>
          <p:nvPr>
            <p:ph idx="1"/>
          </p:nvPr>
        </p:nvSpPr>
        <p:spPr>
          <a:xfrm>
            <a:off x="539552" y="1196752"/>
            <a:ext cx="8064896" cy="1368152"/>
          </a:xfrm>
        </p:spPr>
        <p:txBody>
          <a:bodyPr/>
          <a:lstStyle/>
          <a:p>
            <a:r>
              <a:rPr lang="zh-CN" altLang="en-US" dirty="0" smtClean="0"/>
              <a:t>信息率失真函数</a:t>
            </a:r>
            <a:r>
              <a:rPr lang="en-US" altLang="zh-CN" i="1" dirty="0" smtClean="0"/>
              <a:t>R</a:t>
            </a:r>
            <a:r>
              <a:rPr lang="en-US" altLang="zh-CN" dirty="0" smtClean="0"/>
              <a:t>(</a:t>
            </a:r>
            <a:r>
              <a:rPr lang="en-US" altLang="zh-CN" i="1" dirty="0" smtClean="0"/>
              <a:t>D</a:t>
            </a:r>
            <a:r>
              <a:rPr lang="en-US" altLang="zh-CN" dirty="0" smtClean="0"/>
              <a:t>)</a:t>
            </a:r>
            <a:r>
              <a:rPr lang="zh-CN" altLang="en-US" dirty="0" smtClean="0"/>
              <a:t>是</a:t>
            </a:r>
            <a:r>
              <a:rPr lang="en-US" altLang="zh-CN" i="1" dirty="0" smtClean="0"/>
              <a:t>D</a:t>
            </a:r>
            <a:r>
              <a:rPr lang="zh-CN" altLang="en-US" dirty="0" smtClean="0"/>
              <a:t>的函数</a:t>
            </a:r>
            <a:endParaRPr lang="en-US" altLang="zh-CN" dirty="0" smtClean="0"/>
          </a:p>
          <a:p>
            <a:r>
              <a:rPr lang="zh-CN" altLang="en-US" dirty="0" smtClean="0">
                <a:solidFill>
                  <a:srgbClr val="C00000"/>
                </a:solidFill>
              </a:rPr>
              <a:t>问题：</a:t>
            </a:r>
            <a:r>
              <a:rPr lang="en-US" altLang="zh-CN" i="1" dirty="0" smtClean="0">
                <a:solidFill>
                  <a:srgbClr val="C00000"/>
                </a:solidFill>
              </a:rPr>
              <a:t>R</a:t>
            </a:r>
            <a:r>
              <a:rPr lang="zh-CN" altLang="en-US" dirty="0" smtClean="0">
                <a:solidFill>
                  <a:srgbClr val="C00000"/>
                </a:solidFill>
              </a:rPr>
              <a:t>随</a:t>
            </a:r>
            <a:r>
              <a:rPr lang="en-US" altLang="zh-CN" i="1" dirty="0" smtClean="0">
                <a:solidFill>
                  <a:srgbClr val="C00000"/>
                </a:solidFill>
              </a:rPr>
              <a:t>D</a:t>
            </a:r>
            <a:r>
              <a:rPr lang="zh-CN" altLang="en-US" dirty="0" smtClean="0">
                <a:solidFill>
                  <a:srgbClr val="C00000"/>
                </a:solidFill>
              </a:rPr>
              <a:t>的变化规律是怎样的？</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42</a:t>
            </a:fld>
            <a:endParaRPr lang="en-US"/>
          </a:p>
        </p:txBody>
      </p:sp>
      <p:graphicFrame>
        <p:nvGraphicFramePr>
          <p:cNvPr id="25" name="图示 24"/>
          <p:cNvGraphicFramePr/>
          <p:nvPr>
            <p:extLst>
              <p:ext uri="{D42A27DB-BD31-4B8C-83A1-F6EECF244321}">
                <p14:modId xmlns:p14="http://schemas.microsoft.com/office/powerpoint/2010/main" val="2448634864"/>
              </p:ext>
            </p:extLst>
          </p:nvPr>
        </p:nvGraphicFramePr>
        <p:xfrm>
          <a:off x="251520" y="2492896"/>
          <a:ext cx="4680520" cy="3313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9" name="组合 38"/>
          <p:cNvGrpSpPr/>
          <p:nvPr/>
        </p:nvGrpSpPr>
        <p:grpSpPr>
          <a:xfrm>
            <a:off x="5213206" y="1268197"/>
            <a:ext cx="3823290" cy="2088795"/>
            <a:chOff x="5213206" y="1268197"/>
            <a:chExt cx="3823290" cy="2088795"/>
          </a:xfrm>
        </p:grpSpPr>
        <p:sp>
          <p:nvSpPr>
            <p:cNvPr id="27" name="TextBox 26"/>
            <p:cNvSpPr txBox="1"/>
            <p:nvPr/>
          </p:nvSpPr>
          <p:spPr>
            <a:xfrm>
              <a:off x="7949510" y="2982208"/>
              <a:ext cx="782476"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max</a:t>
              </a:r>
              <a:endParaRPr lang="zh-CN" altLang="en-US" dirty="0">
                <a:latin typeface="Times New Roman" pitchFamily="18" charset="0"/>
                <a:cs typeface="Times New Roman" pitchFamily="18" charset="0"/>
              </a:endParaRPr>
            </a:p>
          </p:txBody>
        </p:sp>
        <p:sp>
          <p:nvSpPr>
            <p:cNvPr id="28" name="TextBox 27"/>
            <p:cNvSpPr txBox="1"/>
            <p:nvPr/>
          </p:nvSpPr>
          <p:spPr>
            <a:xfrm>
              <a:off x="6188359" y="2987660"/>
              <a:ext cx="876649"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min</a:t>
              </a:r>
              <a:endParaRPr lang="zh-CN" altLang="en-US" dirty="0">
                <a:latin typeface="Times New Roman" pitchFamily="18" charset="0"/>
                <a:cs typeface="Times New Roman" pitchFamily="18" charset="0"/>
              </a:endParaRPr>
            </a:p>
          </p:txBody>
        </p:sp>
        <p:grpSp>
          <p:nvGrpSpPr>
            <p:cNvPr id="36" name="组合 35"/>
            <p:cNvGrpSpPr/>
            <p:nvPr/>
          </p:nvGrpSpPr>
          <p:grpSpPr>
            <a:xfrm>
              <a:off x="5213206" y="1268197"/>
              <a:ext cx="3823290" cy="1953508"/>
              <a:chOff x="5213206" y="1268197"/>
              <a:chExt cx="3823290" cy="1953508"/>
            </a:xfrm>
          </p:grpSpPr>
          <p:cxnSp>
            <p:nvCxnSpPr>
              <p:cNvPr id="18" name="直接箭头连接符 17"/>
              <p:cNvCxnSpPr/>
              <p:nvPr/>
            </p:nvCxnSpPr>
            <p:spPr>
              <a:xfrm flipV="1">
                <a:off x="6221318" y="1268197"/>
                <a:ext cx="0" cy="158417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0" name="直接连接符 19"/>
              <p:cNvCxnSpPr/>
              <p:nvPr/>
            </p:nvCxnSpPr>
            <p:spPr>
              <a:xfrm>
                <a:off x="5213206" y="2852373"/>
                <a:ext cx="3672408"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861278" y="1268197"/>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R</a:t>
                </a:r>
                <a:endParaRPr lang="zh-CN" altLang="en-US" b="1" i="1" dirty="0">
                  <a:latin typeface="Times New Roman" pitchFamily="18" charset="0"/>
                  <a:cs typeface="Times New Roman" pitchFamily="18" charset="0"/>
                </a:endParaRPr>
              </a:p>
            </p:txBody>
          </p:sp>
          <p:sp>
            <p:nvSpPr>
              <p:cNvPr id="22" name="TextBox 21"/>
              <p:cNvSpPr txBox="1"/>
              <p:nvPr/>
            </p:nvSpPr>
            <p:spPr>
              <a:xfrm>
                <a:off x="8820472" y="2852373"/>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D</a:t>
                </a:r>
                <a:endParaRPr lang="zh-CN" altLang="en-US" b="1" i="1" dirty="0">
                  <a:latin typeface="Times New Roman" pitchFamily="18" charset="0"/>
                  <a:cs typeface="Times New Roman" pitchFamily="18" charset="0"/>
                </a:endParaRPr>
              </a:p>
            </p:txBody>
          </p:sp>
          <p:sp>
            <p:nvSpPr>
              <p:cNvPr id="23" name="任意多边形 22"/>
              <p:cNvSpPr/>
              <p:nvPr/>
            </p:nvSpPr>
            <p:spPr>
              <a:xfrm>
                <a:off x="6365334" y="1637529"/>
                <a:ext cx="1753299" cy="1186523"/>
              </a:xfrm>
              <a:custGeom>
                <a:avLst/>
                <a:gdLst>
                  <a:gd name="connsiteX0" fmla="*/ 0 w 1753299"/>
                  <a:gd name="connsiteY0" fmla="*/ 0 h 1188656"/>
                  <a:gd name="connsiteX1" fmla="*/ 352337 w 1753299"/>
                  <a:gd name="connsiteY1" fmla="*/ 587229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8656"/>
                  <a:gd name="connsiteX1" fmla="*/ 352337 w 1753299"/>
                  <a:gd name="connsiteY1" fmla="*/ 604007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3299" h="1186523">
                    <a:moveTo>
                      <a:pt x="0" y="0"/>
                    </a:moveTo>
                    <a:cubicBezTo>
                      <a:pt x="113950" y="213919"/>
                      <a:pt x="219511" y="439024"/>
                      <a:pt x="352337" y="604007"/>
                    </a:cubicBezTo>
                    <a:cubicBezTo>
                      <a:pt x="485163" y="768990"/>
                      <a:pt x="626378" y="921390"/>
                      <a:pt x="796954" y="989900"/>
                    </a:cubicBezTo>
                    <a:cubicBezTo>
                      <a:pt x="967530" y="1058410"/>
                      <a:pt x="1417739" y="1133911"/>
                      <a:pt x="1577130" y="1166069"/>
                    </a:cubicBezTo>
                    <a:cubicBezTo>
                      <a:pt x="1736521" y="1198227"/>
                      <a:pt x="1753299" y="1182847"/>
                      <a:pt x="1753299" y="1182847"/>
                    </a:cubicBezTo>
                    <a:lnTo>
                      <a:pt x="1753299" y="118284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6365334" y="1268197"/>
                <a:ext cx="0" cy="1616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18633" y="1268197"/>
                <a:ext cx="0" cy="1616097"/>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8" name="组合 37"/>
          <p:cNvGrpSpPr/>
          <p:nvPr/>
        </p:nvGrpSpPr>
        <p:grpSpPr>
          <a:xfrm>
            <a:off x="5076056" y="3501008"/>
            <a:ext cx="3966202" cy="2821672"/>
            <a:chOff x="5076056" y="3501008"/>
            <a:chExt cx="3966202" cy="2821672"/>
          </a:xfrm>
        </p:grpSpPr>
        <p:graphicFrame>
          <p:nvGraphicFramePr>
            <p:cNvPr id="35" name="图示 34"/>
            <p:cNvGraphicFramePr/>
            <p:nvPr>
              <p:extLst>
                <p:ext uri="{D42A27DB-BD31-4B8C-83A1-F6EECF244321}">
                  <p14:modId xmlns:p14="http://schemas.microsoft.com/office/powerpoint/2010/main" val="451451996"/>
                </p:ext>
              </p:extLst>
            </p:nvPr>
          </p:nvGraphicFramePr>
          <p:xfrm>
            <a:off x="5621878" y="3501008"/>
            <a:ext cx="3420380" cy="28216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右箭头 36"/>
            <p:cNvSpPr/>
            <p:nvPr/>
          </p:nvSpPr>
          <p:spPr>
            <a:xfrm>
              <a:off x="5076056" y="3789040"/>
              <a:ext cx="504056" cy="6480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 name="TextBox 1"/>
          <p:cNvSpPr txBox="1"/>
          <p:nvPr/>
        </p:nvSpPr>
        <p:spPr>
          <a:xfrm>
            <a:off x="7034234" y="2236222"/>
            <a:ext cx="492443" cy="461665"/>
          </a:xfrm>
          <a:prstGeom prst="rect">
            <a:avLst/>
          </a:prstGeom>
          <a:noFill/>
        </p:spPr>
        <p:txBody>
          <a:bodyPr wrap="none" rtlCol="0">
            <a:spAutoFit/>
          </a:bodyPr>
          <a:lstStyle/>
          <a:p>
            <a:r>
              <a:rPr lang="zh-CN" altLang="en-US" sz="2400" b="1" dirty="0" smtClean="0">
                <a:solidFill>
                  <a:srgbClr val="FF0000"/>
                </a:solidFill>
              </a:rPr>
              <a:t>？</a:t>
            </a:r>
            <a:endParaRPr lang="zh-CN" altLang="en-US" sz="2400" b="1" dirty="0">
              <a:solidFill>
                <a:srgbClr val="FF0000"/>
              </a:solidFill>
            </a:endParaRPr>
          </a:p>
        </p:txBody>
      </p:sp>
    </p:spTree>
    <p:extLst>
      <p:ext uri="{BB962C8B-B14F-4D97-AF65-F5344CB8AC3E}">
        <p14:creationId xmlns:p14="http://schemas.microsoft.com/office/powerpoint/2010/main" val="121296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anim calcmode="lin" valueType="num">
                                      <p:cBhvr>
                                        <p:cTn id="17" dur="500" fill="hold"/>
                                        <p:tgtEl>
                                          <p:spTgt spid="25"/>
                                        </p:tgtEl>
                                        <p:attrNameLst>
                                          <p:attrName>ppt_x</p:attrName>
                                        </p:attrNameLst>
                                      </p:cBhvr>
                                      <p:tavLst>
                                        <p:tav tm="0">
                                          <p:val>
                                            <p:strVal val="#ppt_x"/>
                                          </p:val>
                                        </p:tav>
                                        <p:tav tm="100000">
                                          <p:val>
                                            <p:strVal val="#ppt_x"/>
                                          </p:val>
                                        </p:tav>
                                      </p:tavLst>
                                    </p:anim>
                                    <p:anim calcmode="lin" valueType="num">
                                      <p:cBhvr>
                                        <p:cTn id="18"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smtClean="0"/>
              <a:t>什么是率失真函数的定义域？</a:t>
            </a:r>
            <a:endParaRPr lang="en-US" altLang="zh-CN" dirty="0" smtClean="0"/>
          </a:p>
        </p:txBody>
      </p:sp>
      <p:sp>
        <p:nvSpPr>
          <p:cNvPr id="7" name="内容占位符 6"/>
          <p:cNvSpPr>
            <a:spLocks noGrp="1"/>
          </p:cNvSpPr>
          <p:nvPr>
            <p:ph idx="1"/>
          </p:nvPr>
        </p:nvSpPr>
        <p:spPr/>
        <p:txBody>
          <a:bodyPr/>
          <a:lstStyle/>
          <a:p>
            <a:pPr>
              <a:lnSpc>
                <a:spcPct val="150000"/>
              </a:lnSpc>
            </a:pPr>
            <a:r>
              <a:rPr lang="zh-CN" altLang="en-US" dirty="0" smtClean="0"/>
              <a:t>率失真函数中的自变量：</a:t>
            </a:r>
            <a:r>
              <a:rPr lang="zh-CN" altLang="en-US" dirty="0" smtClean="0">
                <a:solidFill>
                  <a:srgbClr val="3333FF"/>
                </a:solidFill>
              </a:rPr>
              <a:t>允许平均失真度</a:t>
            </a:r>
            <a:r>
              <a:rPr lang="en-US" altLang="zh-CN" i="1" dirty="0" smtClean="0"/>
              <a:t>D</a:t>
            </a:r>
            <a:r>
              <a:rPr lang="zh-CN" altLang="en-US" dirty="0" smtClean="0"/>
              <a:t>，也就是平均失真度    的上限值。</a:t>
            </a:r>
            <a:endParaRPr lang="en-US" altLang="zh-CN" dirty="0" smtClean="0"/>
          </a:p>
          <a:p>
            <a:pPr>
              <a:lnSpc>
                <a:spcPct val="150000"/>
              </a:lnSpc>
            </a:pPr>
            <a:r>
              <a:rPr lang="zh-CN" altLang="en-US" dirty="0" smtClean="0">
                <a:solidFill>
                  <a:srgbClr val="3333FF"/>
                </a:solidFill>
              </a:rPr>
              <a:t>率失真函数的定义域问题：</a:t>
            </a:r>
            <a:endParaRPr lang="en-US" altLang="zh-CN" dirty="0" smtClean="0">
              <a:solidFill>
                <a:srgbClr val="3333FF"/>
              </a:solidFill>
            </a:endParaRPr>
          </a:p>
          <a:p>
            <a:pPr>
              <a:lnSpc>
                <a:spcPct val="150000"/>
              </a:lnSpc>
            </a:pPr>
            <a:r>
              <a:rPr lang="zh-CN" altLang="en-US" dirty="0" smtClean="0"/>
              <a:t>就是在信源和失真函数已知的情况下，讨论允许平均失真度</a:t>
            </a:r>
            <a:r>
              <a:rPr lang="en-US" altLang="zh-CN" i="1" dirty="0" smtClean="0"/>
              <a:t>D</a:t>
            </a:r>
            <a:r>
              <a:rPr lang="zh-CN" altLang="en-US" dirty="0" smtClean="0"/>
              <a:t>的最小和最大值问题。</a:t>
            </a:r>
            <a:endParaRPr lang="en-US" altLang="zh-CN" dirty="0" smtClean="0"/>
          </a:p>
          <a:p>
            <a:pPr>
              <a:lnSpc>
                <a:spcPct val="150000"/>
              </a:lnSpc>
            </a:pPr>
            <a:r>
              <a:rPr lang="en-US" altLang="zh-CN" i="1" dirty="0" smtClean="0"/>
              <a:t>D</a:t>
            </a:r>
            <a:r>
              <a:rPr lang="zh-CN" altLang="en-US" dirty="0" smtClean="0"/>
              <a:t>的选取必须根据固定信源</a:t>
            </a:r>
            <a:r>
              <a:rPr lang="en-US" altLang="zh-CN" dirty="0" smtClean="0"/>
              <a:t>X</a:t>
            </a:r>
            <a:r>
              <a:rPr lang="zh-CN" altLang="en-US" dirty="0" smtClean="0"/>
              <a:t>的统计特性</a:t>
            </a:r>
            <a:r>
              <a:rPr lang="en-US" altLang="zh-CN" i="1" dirty="0" smtClean="0"/>
              <a:t>P(X)</a:t>
            </a:r>
            <a:r>
              <a:rPr lang="zh-CN" altLang="en-US" dirty="0" smtClean="0"/>
              <a:t>和选定的失真函数</a:t>
            </a:r>
            <a:r>
              <a:rPr lang="en-US" altLang="zh-CN" i="1" dirty="0" smtClean="0"/>
              <a:t>d(x</a:t>
            </a:r>
            <a:r>
              <a:rPr lang="en-US" altLang="zh-CN" i="1" baseline="-25000" dirty="0" smtClean="0"/>
              <a:t>i</a:t>
            </a:r>
            <a:r>
              <a:rPr lang="en-US" altLang="zh-CN" i="1" dirty="0" smtClean="0"/>
              <a:t>, </a:t>
            </a:r>
            <a:r>
              <a:rPr lang="en-US" altLang="zh-CN" i="1" dirty="0" err="1" smtClean="0"/>
              <a:t>y</a:t>
            </a:r>
            <a:r>
              <a:rPr lang="en-US" altLang="zh-CN" i="1" baseline="-25000" dirty="0" err="1" smtClean="0"/>
              <a:t>j</a:t>
            </a:r>
            <a:r>
              <a:rPr lang="en-US" altLang="zh-CN" i="1" dirty="0" smtClean="0"/>
              <a:t>)</a:t>
            </a:r>
            <a:r>
              <a:rPr lang="zh-CN" altLang="en-US" dirty="0" smtClean="0"/>
              <a:t>，在平均失真度的可能取值范围内。</a:t>
            </a:r>
          </a:p>
          <a:p>
            <a:pPr>
              <a:lnSpc>
                <a:spcPct val="150000"/>
              </a:lnSpc>
            </a:pPr>
            <a:endParaRPr lang="zh-CN" altLang="en-US" dirty="0"/>
          </a:p>
        </p:txBody>
      </p:sp>
      <p:sp>
        <p:nvSpPr>
          <p:cNvPr id="5" name="灯片编号占位符 4"/>
          <p:cNvSpPr>
            <a:spLocks noGrp="1"/>
          </p:cNvSpPr>
          <p:nvPr>
            <p:ph type="sldNum" sz="quarter" idx="12"/>
          </p:nvPr>
        </p:nvSpPr>
        <p:spPr/>
        <p:txBody>
          <a:bodyPr/>
          <a:lstStyle/>
          <a:p>
            <a:fld id="{E31375A4-56A4-47D6-9801-1991572033F7}" type="slidenum">
              <a:rPr lang="en-US" smtClean="0"/>
              <a:pPr/>
              <a:t>43</a:t>
            </a:fld>
            <a:endParaRPr lang="en-US"/>
          </a:p>
        </p:txBody>
      </p:sp>
      <p:graphicFrame>
        <p:nvGraphicFramePr>
          <p:cNvPr id="1428486" name="Object 6"/>
          <p:cNvGraphicFramePr>
            <a:graphicFrameLocks noChangeAspect="1"/>
          </p:cNvGraphicFramePr>
          <p:nvPr>
            <p:extLst>
              <p:ext uri="{D42A27DB-BD31-4B8C-83A1-F6EECF244321}">
                <p14:modId xmlns:p14="http://schemas.microsoft.com/office/powerpoint/2010/main" val="3976733156"/>
              </p:ext>
            </p:extLst>
          </p:nvPr>
        </p:nvGraphicFramePr>
        <p:xfrm>
          <a:off x="1763688" y="1772816"/>
          <a:ext cx="369888" cy="457200"/>
        </p:xfrm>
        <a:graphic>
          <a:graphicData uri="http://schemas.openxmlformats.org/presentationml/2006/ole">
            <mc:AlternateContent xmlns:mc="http://schemas.openxmlformats.org/markup-compatibility/2006">
              <mc:Choice xmlns:v="urn:schemas-microsoft-com:vml" Requires="v">
                <p:oleObj spid="_x0000_s1428529" name="Equation" r:id="rId3" imgW="164880" imgH="203040" progId="Equation.DSMT4">
                  <p:embed/>
                </p:oleObj>
              </mc:Choice>
              <mc:Fallback>
                <p:oleObj name="Equation" r:id="rId3" imgW="164880" imgH="203040" progId="Equation.DSMT4">
                  <p:embed/>
                  <p:pic>
                    <p:nvPicPr>
                      <p:cNvPr id="0" name="Picture 6"/>
                      <p:cNvPicPr>
                        <a:picLocks noChangeAspect="1" noChangeArrowheads="1"/>
                      </p:cNvPicPr>
                      <p:nvPr/>
                    </p:nvPicPr>
                    <p:blipFill>
                      <a:blip r:embed="rId4"/>
                      <a:srcRect/>
                      <a:stretch>
                        <a:fillRect/>
                      </a:stretch>
                    </p:blipFill>
                    <p:spPr bwMode="auto">
                      <a:xfrm>
                        <a:off x="1763688" y="1772816"/>
                        <a:ext cx="3698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信源最小平均失真度</a:t>
            </a:r>
            <a:r>
              <a:rPr lang="en-US" altLang="zh-CN" i="1" dirty="0" err="1" smtClean="0"/>
              <a:t>D</a:t>
            </a:r>
            <a:r>
              <a:rPr lang="en-US" altLang="zh-CN" sz="2800" i="1" dirty="0" err="1" smtClean="0"/>
              <a:t>min</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3333FF"/>
                </a:solidFill>
              </a:rPr>
              <a:t>分析</a:t>
            </a:r>
            <a:endParaRPr lang="en-US" altLang="zh-CN" dirty="0" smtClean="0">
              <a:solidFill>
                <a:srgbClr val="3333FF"/>
              </a:solidFill>
            </a:endParaRPr>
          </a:p>
          <a:p>
            <a:r>
              <a:rPr lang="zh-CN" altLang="en-US" dirty="0" smtClean="0"/>
              <a:t>平均失真度     是失真函数</a:t>
            </a:r>
            <a:r>
              <a:rPr lang="en-US" altLang="zh-CN" i="1" dirty="0" smtClean="0"/>
              <a:t>               </a:t>
            </a:r>
            <a:r>
              <a:rPr lang="zh-CN" altLang="en-US" dirty="0" smtClean="0"/>
              <a:t>的数学期望</a:t>
            </a:r>
            <a:endParaRPr lang="en-US" altLang="zh-CN" dirty="0" smtClean="0"/>
          </a:p>
          <a:p>
            <a:pPr>
              <a:buNone/>
            </a:pPr>
            <a:r>
              <a:rPr lang="zh-CN" altLang="en-US" dirty="0" smtClean="0"/>
              <a:t>   而失真函数非负                   ，故有</a:t>
            </a:r>
            <a:endParaRPr lang="en-US" altLang="zh-CN" dirty="0" smtClean="0"/>
          </a:p>
          <a:p>
            <a:r>
              <a:rPr lang="zh-CN" altLang="en-US" dirty="0" smtClean="0"/>
              <a:t>因此允许平均失真度</a:t>
            </a:r>
            <a:r>
              <a:rPr lang="en-US" altLang="zh-CN" i="1" dirty="0" smtClean="0"/>
              <a:t>D</a:t>
            </a:r>
            <a:r>
              <a:rPr lang="zh-CN" altLang="en-US" dirty="0" smtClean="0"/>
              <a:t>的下限为：   </a:t>
            </a:r>
            <a:r>
              <a:rPr lang="en-US" altLang="zh-CN" dirty="0" smtClean="0"/>
              <a:t>           </a:t>
            </a:r>
          </a:p>
          <a:p>
            <a:endParaRPr lang="en-US" altLang="zh-CN" dirty="0" smtClean="0">
              <a:solidFill>
                <a:srgbClr val="3333FF"/>
              </a:solidFill>
            </a:endParaRPr>
          </a:p>
          <a:p>
            <a:r>
              <a:rPr lang="zh-CN" altLang="en-US" dirty="0" smtClean="0">
                <a:solidFill>
                  <a:srgbClr val="3333FF"/>
                </a:solidFill>
              </a:rPr>
              <a:t>问题：</a:t>
            </a:r>
            <a:r>
              <a:rPr lang="en-US" altLang="zh-CN" i="1" dirty="0" smtClean="0"/>
              <a:t>D</a:t>
            </a:r>
            <a:r>
              <a:rPr lang="zh-CN" altLang="en-US" dirty="0" smtClean="0"/>
              <a:t>能否达到其下限值</a:t>
            </a:r>
            <a:r>
              <a:rPr lang="en-US" altLang="zh-CN" dirty="0" smtClean="0"/>
              <a:t>0</a:t>
            </a:r>
            <a:r>
              <a:rPr lang="zh-CN" altLang="en-US" dirty="0" smtClean="0"/>
              <a:t>？？</a:t>
            </a:r>
            <a:endParaRPr lang="en-US" altLang="zh-CN" dirty="0" smtClean="0"/>
          </a:p>
          <a:p>
            <a:r>
              <a:rPr lang="zh-CN" altLang="en-US" dirty="0" smtClean="0">
                <a:solidFill>
                  <a:srgbClr val="3333FF"/>
                </a:solidFill>
              </a:rPr>
              <a:t>回答</a:t>
            </a:r>
            <a:r>
              <a:rPr lang="zh-CN" altLang="en-US" dirty="0" smtClean="0"/>
              <a:t>：与单个符号的失真函数有关。</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44</a:t>
            </a:fld>
            <a:endParaRPr lang="en-US"/>
          </a:p>
        </p:txBody>
      </p:sp>
      <p:graphicFrame>
        <p:nvGraphicFramePr>
          <p:cNvPr id="1429507" name="Object 3"/>
          <p:cNvGraphicFramePr>
            <a:graphicFrameLocks noGrp="1" noChangeAspect="1"/>
          </p:cNvGraphicFramePr>
          <p:nvPr/>
        </p:nvGraphicFramePr>
        <p:xfrm>
          <a:off x="2699792" y="3573016"/>
          <a:ext cx="1440642" cy="489521"/>
        </p:xfrm>
        <a:graphic>
          <a:graphicData uri="http://schemas.openxmlformats.org/presentationml/2006/ole">
            <mc:AlternateContent xmlns:mc="http://schemas.openxmlformats.org/markup-compatibility/2006">
              <mc:Choice xmlns:v="urn:schemas-microsoft-com:vml" Requires="v">
                <p:oleObj spid="_x0000_s1429718" name="Equation" r:id="rId3" imgW="558720" imgH="190440" progId="Equation.DSMT4">
                  <p:embed/>
                </p:oleObj>
              </mc:Choice>
              <mc:Fallback>
                <p:oleObj name="Equation" r:id="rId3" imgW="558720" imgH="190440" progId="Equation.DSMT4">
                  <p:embed/>
                  <p:pic>
                    <p:nvPicPr>
                      <p:cNvPr id="0" name="Picture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573016"/>
                        <a:ext cx="1440642" cy="489521"/>
                      </a:xfrm>
                      <a:prstGeom prst="rect">
                        <a:avLst/>
                      </a:prstGeom>
                      <a:noFill/>
                      <a:ln w="25400">
                        <a:solidFill>
                          <a:srgbClr val="FF0000"/>
                        </a:solidFill>
                        <a:miter lim="800000"/>
                        <a:headEnd/>
                        <a:tailEnd type="none" w="lg"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9509" name="Object 5"/>
          <p:cNvGraphicFramePr>
            <a:graphicFrameLocks noGrp="1" noChangeAspect="1"/>
          </p:cNvGraphicFramePr>
          <p:nvPr/>
        </p:nvGraphicFramePr>
        <p:xfrm>
          <a:off x="4427984" y="1844824"/>
          <a:ext cx="1080120" cy="444330"/>
        </p:xfrm>
        <a:graphic>
          <a:graphicData uri="http://schemas.openxmlformats.org/presentationml/2006/ole">
            <mc:AlternateContent xmlns:mc="http://schemas.openxmlformats.org/markup-compatibility/2006">
              <mc:Choice xmlns:v="urn:schemas-microsoft-com:vml" Requires="v">
                <p:oleObj spid="_x0000_s1429719" name="Equation" r:id="rId5" imgW="431640" imgH="177480" progId="Equation.DSMT4">
                  <p:embed/>
                </p:oleObj>
              </mc:Choice>
              <mc:Fallback>
                <p:oleObj name="Equation" r:id="rId5" imgW="431640" imgH="177480" progId="Equation.DSMT4">
                  <p:embed/>
                  <p:pic>
                    <p:nvPicPr>
                      <p:cNvPr id="0" name="Picture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1844824"/>
                        <a:ext cx="1080120" cy="44433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9510" name="Object 6"/>
          <p:cNvGraphicFramePr>
            <a:graphicFrameLocks noGrp="1" noChangeAspect="1"/>
          </p:cNvGraphicFramePr>
          <p:nvPr/>
        </p:nvGraphicFramePr>
        <p:xfrm>
          <a:off x="3059832" y="2420888"/>
          <a:ext cx="1543781" cy="432048"/>
        </p:xfrm>
        <a:graphic>
          <a:graphicData uri="http://schemas.openxmlformats.org/presentationml/2006/ole">
            <mc:AlternateContent xmlns:mc="http://schemas.openxmlformats.org/markup-compatibility/2006">
              <mc:Choice xmlns:v="urn:schemas-microsoft-com:vml" Requires="v">
                <p:oleObj spid="_x0000_s1429720" name="Equation" r:id="rId7" imgW="634680" imgH="177480" progId="Equation.DSMT4">
                  <p:embed/>
                </p:oleObj>
              </mc:Choice>
              <mc:Fallback>
                <p:oleObj name="Equation" r:id="rId7" imgW="634680" imgH="177480" progId="Equation.DSMT4">
                  <p:embed/>
                  <p:pic>
                    <p:nvPicPr>
                      <p:cNvPr id="0" name="Picture 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2420888"/>
                        <a:ext cx="1543781" cy="4320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9511" name="Object 7"/>
          <p:cNvGraphicFramePr>
            <a:graphicFrameLocks noGrp="1" noChangeAspect="1"/>
          </p:cNvGraphicFramePr>
          <p:nvPr/>
        </p:nvGraphicFramePr>
        <p:xfrm>
          <a:off x="2411760" y="1772816"/>
          <a:ext cx="334962" cy="390525"/>
        </p:xfrm>
        <a:graphic>
          <a:graphicData uri="http://schemas.openxmlformats.org/presentationml/2006/ole">
            <mc:AlternateContent xmlns:mc="http://schemas.openxmlformats.org/markup-compatibility/2006">
              <mc:Choice xmlns:v="urn:schemas-microsoft-com:vml" Requires="v">
                <p:oleObj spid="_x0000_s1429721" name="Equation" r:id="rId9" imgW="152280" imgH="177480" progId="Equation.DSMT4">
                  <p:embed/>
                </p:oleObj>
              </mc:Choice>
              <mc:Fallback>
                <p:oleObj name="Equation" r:id="rId9" imgW="152280" imgH="177480" progId="Equation.DSMT4">
                  <p:embed/>
                  <p:pic>
                    <p:nvPicPr>
                      <p:cNvPr id="0" name="Picture 7"/>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760" y="1772816"/>
                        <a:ext cx="334962" cy="390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9512" name="Object 8"/>
          <p:cNvGraphicFramePr>
            <a:graphicFrameLocks noGrp="1" noChangeAspect="1"/>
          </p:cNvGraphicFramePr>
          <p:nvPr/>
        </p:nvGraphicFramePr>
        <p:xfrm>
          <a:off x="5796136" y="2420888"/>
          <a:ext cx="752475" cy="419100"/>
        </p:xfrm>
        <a:graphic>
          <a:graphicData uri="http://schemas.openxmlformats.org/presentationml/2006/ole">
            <mc:AlternateContent xmlns:mc="http://schemas.openxmlformats.org/markup-compatibility/2006">
              <mc:Choice xmlns:v="urn:schemas-microsoft-com:vml" Requires="v">
                <p:oleObj spid="_x0000_s1429722" name="Equation" r:id="rId11" imgW="342720" imgH="190440" progId="Equation.DSMT4">
                  <p:embed/>
                </p:oleObj>
              </mc:Choice>
              <mc:Fallback>
                <p:oleObj name="Equation" r:id="rId11" imgW="342720" imgH="190440" progId="Equation.DSMT4">
                  <p:embed/>
                  <p:pic>
                    <p:nvPicPr>
                      <p:cNvPr id="0" name="Picture 8"/>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6136" y="2420888"/>
                        <a:ext cx="752475" cy="4191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矩形 11"/>
          <p:cNvSpPr/>
          <p:nvPr/>
        </p:nvSpPr>
        <p:spPr>
          <a:xfrm>
            <a:off x="4427984" y="3573016"/>
            <a:ext cx="3877985" cy="461665"/>
          </a:xfrm>
          <a:prstGeom prst="rect">
            <a:avLst/>
          </a:prstGeom>
        </p:spPr>
        <p:txBody>
          <a:bodyPr wrap="none">
            <a:spAutoFit/>
          </a:bodyPr>
          <a:lstStyle/>
          <a:p>
            <a:r>
              <a:rPr lang="zh-CN" altLang="en-US" sz="2400" b="1" dirty="0" smtClean="0">
                <a:solidFill>
                  <a:srgbClr val="FF0000"/>
                </a:solidFill>
                <a:latin typeface="+mj-ea"/>
                <a:ea typeface="+mj-ea"/>
              </a:rPr>
              <a:t>这表示不允许有任何失真。</a:t>
            </a:r>
            <a:endParaRPr lang="en-US" altLang="zh-CN" sz="2400" b="1" dirty="0" smtClean="0">
              <a:solidFill>
                <a:srgbClr val="FF0000"/>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29510"/>
                                        </p:tgtEl>
                                        <p:attrNameLst>
                                          <p:attrName>style.visibility</p:attrName>
                                        </p:attrNameLst>
                                      </p:cBhvr>
                                      <p:to>
                                        <p:strVal val="visible"/>
                                      </p:to>
                                    </p:set>
                                    <p:animEffect transition="in" filter="blinds(horizontal)">
                                      <p:cBhvr>
                                        <p:cTn id="10" dur="500"/>
                                        <p:tgtEl>
                                          <p:spTgt spid="1429510"/>
                                        </p:tgtEl>
                                      </p:cBhvr>
                                    </p:animEffect>
                                  </p:childTnLst>
                                </p:cTn>
                              </p:par>
                              <p:par>
                                <p:cTn id="11" presetID="3" presetClass="entr" presetSubtype="10" fill="hold" nodeType="withEffect">
                                  <p:stCondLst>
                                    <p:cond delay="0"/>
                                  </p:stCondLst>
                                  <p:childTnLst>
                                    <p:set>
                                      <p:cBhvr>
                                        <p:cTn id="12" dur="1" fill="hold">
                                          <p:stCondLst>
                                            <p:cond delay="0"/>
                                          </p:stCondLst>
                                        </p:cTn>
                                        <p:tgtEl>
                                          <p:spTgt spid="1429512"/>
                                        </p:tgtEl>
                                        <p:attrNameLst>
                                          <p:attrName>style.visibility</p:attrName>
                                        </p:attrNameLst>
                                      </p:cBhvr>
                                      <p:to>
                                        <p:strVal val="visible"/>
                                      </p:to>
                                    </p:set>
                                    <p:animEffect transition="in" filter="blinds(horizontal)">
                                      <p:cBhvr>
                                        <p:cTn id="13" dur="500"/>
                                        <p:tgtEl>
                                          <p:spTgt spid="14295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nodeType="withEffect">
                                  <p:stCondLst>
                                    <p:cond delay="0"/>
                                  </p:stCondLst>
                                  <p:childTnLst>
                                    <p:set>
                                      <p:cBhvr>
                                        <p:cTn id="23" dur="1" fill="hold">
                                          <p:stCondLst>
                                            <p:cond delay="0"/>
                                          </p:stCondLst>
                                        </p:cTn>
                                        <p:tgtEl>
                                          <p:spTgt spid="1429507"/>
                                        </p:tgtEl>
                                        <p:attrNameLst>
                                          <p:attrName>style.visibility</p:attrName>
                                        </p:attrNameLst>
                                      </p:cBhvr>
                                      <p:to>
                                        <p:strVal val="visible"/>
                                      </p:to>
                                    </p:set>
                                    <p:animEffect transition="in" filter="blinds(horizontal)">
                                      <p:cBhvr>
                                        <p:cTn id="24" dur="500"/>
                                        <p:tgtEl>
                                          <p:spTgt spid="142950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寻找最小平均失真度</a:t>
            </a:r>
            <a:r>
              <a:rPr lang="en-US" altLang="zh-CN" i="1" dirty="0" err="1" smtClean="0"/>
              <a:t>D</a:t>
            </a:r>
            <a:r>
              <a:rPr lang="en-US" altLang="zh-CN" sz="2800" i="1" dirty="0" err="1" smtClean="0"/>
              <a:t>min</a:t>
            </a:r>
            <a:endParaRPr lang="zh-CN" altLang="en-US" dirty="0"/>
          </a:p>
        </p:txBody>
      </p:sp>
      <p:sp>
        <p:nvSpPr>
          <p:cNvPr id="3" name="内容占位符 2"/>
          <p:cNvSpPr>
            <a:spLocks noGrp="1"/>
          </p:cNvSpPr>
          <p:nvPr>
            <p:ph idx="1"/>
          </p:nvPr>
        </p:nvSpPr>
        <p:spPr>
          <a:xfrm>
            <a:off x="539552" y="1196752"/>
            <a:ext cx="8064896" cy="5328592"/>
          </a:xfrm>
        </p:spPr>
        <p:txBody>
          <a:bodyPr>
            <a:normAutofit/>
          </a:bodyPr>
          <a:lstStyle/>
          <a:p>
            <a:pPr>
              <a:lnSpc>
                <a:spcPct val="150000"/>
              </a:lnSpc>
            </a:pPr>
            <a:r>
              <a:rPr lang="zh-CN" altLang="en-US" dirty="0" smtClean="0">
                <a:solidFill>
                  <a:srgbClr val="3333FF"/>
                </a:solidFill>
              </a:rPr>
              <a:t>方法：</a:t>
            </a:r>
            <a:r>
              <a:rPr lang="zh-CN" altLang="en-US" dirty="0" smtClean="0"/>
              <a:t>在失真矩阵的每一行找出一个最小的</a:t>
            </a:r>
            <a:r>
              <a:rPr lang="en-US" altLang="zh-CN" i="1" dirty="0" smtClean="0"/>
              <a:t>d(x</a:t>
            </a:r>
            <a:r>
              <a:rPr lang="en-US" altLang="zh-CN" i="1" baseline="-25000" dirty="0" smtClean="0"/>
              <a:t>i</a:t>
            </a:r>
            <a:r>
              <a:rPr lang="en-US" altLang="zh-CN" i="1" dirty="0" smtClean="0"/>
              <a:t>, </a:t>
            </a:r>
            <a:r>
              <a:rPr lang="en-US" altLang="zh-CN" i="1" dirty="0" err="1" smtClean="0"/>
              <a:t>y</a:t>
            </a:r>
            <a:r>
              <a:rPr lang="en-US" altLang="zh-CN" i="1" baseline="-25000" dirty="0" err="1" smtClean="0"/>
              <a:t>j</a:t>
            </a:r>
            <a:r>
              <a:rPr lang="en-US" altLang="zh-CN" i="1" dirty="0" smtClean="0"/>
              <a:t>) </a:t>
            </a:r>
            <a:r>
              <a:rPr lang="zh-CN" altLang="en-US" dirty="0" smtClean="0"/>
              <a:t>，各行的最小</a:t>
            </a:r>
            <a:r>
              <a:rPr lang="en-US" altLang="zh-CN" i="1" dirty="0" smtClean="0"/>
              <a:t>d(x</a:t>
            </a:r>
            <a:r>
              <a:rPr lang="en-US" altLang="zh-CN" i="1" baseline="-25000" dirty="0" smtClean="0"/>
              <a:t>i</a:t>
            </a:r>
            <a:r>
              <a:rPr lang="en-US" altLang="zh-CN" i="1" dirty="0" smtClean="0"/>
              <a:t>, </a:t>
            </a:r>
            <a:r>
              <a:rPr lang="en-US" altLang="zh-CN" i="1" dirty="0" err="1" smtClean="0"/>
              <a:t>y</a:t>
            </a:r>
            <a:r>
              <a:rPr lang="en-US" altLang="zh-CN" i="1" baseline="-25000" dirty="0" err="1" smtClean="0"/>
              <a:t>j</a:t>
            </a:r>
            <a:r>
              <a:rPr lang="en-US" altLang="zh-CN" i="1" dirty="0" smtClean="0"/>
              <a:t>)</a:t>
            </a:r>
            <a:r>
              <a:rPr lang="zh-CN" altLang="en-US" dirty="0" smtClean="0"/>
              <a:t>值都不同。对所有这些最小值求数学期望，就是信源的最小平均失真度。</a:t>
            </a:r>
            <a:endParaRPr lang="en-US" altLang="zh-CN" dirty="0" smtClean="0"/>
          </a:p>
          <a:p>
            <a:pPr>
              <a:lnSpc>
                <a:spcPct val="150000"/>
              </a:lnSpc>
            </a:pPr>
            <a:endParaRPr lang="en-US" altLang="zh-CN" sz="1800" dirty="0" smtClean="0"/>
          </a:p>
          <a:p>
            <a:pPr>
              <a:lnSpc>
                <a:spcPct val="110000"/>
              </a:lnSpc>
            </a:pPr>
            <a:r>
              <a:rPr lang="zh-CN" altLang="en-US" dirty="0" smtClean="0"/>
              <a:t>显然，</a:t>
            </a:r>
            <a:r>
              <a:rPr lang="zh-CN" altLang="en-US" dirty="0" smtClean="0">
                <a:solidFill>
                  <a:srgbClr val="FF0000"/>
                </a:solidFill>
              </a:rPr>
              <a:t>只有当失真矩阵的每一行至少有一个</a:t>
            </a:r>
            <a:r>
              <a:rPr lang="en-US" altLang="zh-CN" dirty="0" smtClean="0">
                <a:solidFill>
                  <a:srgbClr val="FF0000"/>
                </a:solidFill>
              </a:rPr>
              <a:t>0</a:t>
            </a:r>
            <a:r>
              <a:rPr lang="zh-CN" altLang="en-US" dirty="0" smtClean="0">
                <a:solidFill>
                  <a:srgbClr val="FF0000"/>
                </a:solidFill>
              </a:rPr>
              <a:t>元素时，平均失真度才能达到下限值</a:t>
            </a:r>
            <a:r>
              <a:rPr lang="en-US" altLang="zh-CN" dirty="0" smtClean="0">
                <a:solidFill>
                  <a:srgbClr val="FF0000"/>
                </a:solidFill>
              </a:rPr>
              <a:t>0</a:t>
            </a:r>
            <a:r>
              <a:rPr lang="zh-CN" altLang="en-US" dirty="0" smtClean="0"/>
              <a:t>。此时，信源不允许任何失真存在，信息率至少应等于信源输出的平均信息量（信源熵），即</a:t>
            </a:r>
            <a:r>
              <a:rPr lang="en-US" altLang="zh-CN" i="1" dirty="0" smtClean="0"/>
              <a:t>R(0)=H(X)</a:t>
            </a:r>
            <a:r>
              <a:rPr lang="zh-CN" altLang="en-US" i="1" dirty="0" smtClean="0"/>
              <a:t>。</a:t>
            </a:r>
            <a:endParaRPr lang="en-US" altLang="zh-CN" i="1" dirty="0" smtClean="0"/>
          </a:p>
          <a:p>
            <a:pPr>
              <a:lnSpc>
                <a:spcPct val="110000"/>
              </a:lnSpc>
            </a:pPr>
            <a:endParaRPr lang="en-US" altLang="zh-CN" i="1"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45</a:t>
            </a:fld>
            <a:endParaRPr lang="en-US"/>
          </a:p>
        </p:txBody>
      </p:sp>
      <p:graphicFrame>
        <p:nvGraphicFramePr>
          <p:cNvPr id="1430535" name="Object 7"/>
          <p:cNvGraphicFramePr>
            <a:graphicFrameLocks noGrp="1" noChangeAspect="1"/>
          </p:cNvGraphicFramePr>
          <p:nvPr>
            <p:extLst>
              <p:ext uri="{D42A27DB-BD31-4B8C-83A1-F6EECF244321}">
                <p14:modId xmlns:p14="http://schemas.microsoft.com/office/powerpoint/2010/main" val="4100801795"/>
              </p:ext>
            </p:extLst>
          </p:nvPr>
        </p:nvGraphicFramePr>
        <p:xfrm>
          <a:off x="2071688" y="2780407"/>
          <a:ext cx="4176712" cy="936625"/>
        </p:xfrm>
        <a:graphic>
          <a:graphicData uri="http://schemas.openxmlformats.org/presentationml/2006/ole">
            <mc:AlternateContent xmlns:mc="http://schemas.openxmlformats.org/markup-compatibility/2006">
              <mc:Choice xmlns:v="urn:schemas-microsoft-com:vml" Requires="v">
                <p:oleObj spid="_x0000_s1430583" name="Equation" r:id="rId3" imgW="1930320" imgH="431640" progId="Equation.DSMT4">
                  <p:embed/>
                </p:oleObj>
              </mc:Choice>
              <mc:Fallback>
                <p:oleObj name="Equation" r:id="rId3" imgW="1930320" imgH="431640" progId="Equation.DSMT4">
                  <p:embed/>
                  <p:pic>
                    <p:nvPicPr>
                      <p:cNvPr id="0" name="Picture 7"/>
                      <p:cNvPicPr>
                        <a:picLocks noGrp="1" noChangeAspect="1" noChangeArrowheads="1"/>
                      </p:cNvPicPr>
                      <p:nvPr/>
                    </p:nvPicPr>
                    <p:blipFill>
                      <a:blip r:embed="rId4"/>
                      <a:srcRect/>
                      <a:stretch>
                        <a:fillRect/>
                      </a:stretch>
                    </p:blipFill>
                    <p:spPr bwMode="auto">
                      <a:xfrm>
                        <a:off x="2071688" y="2780407"/>
                        <a:ext cx="417671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信源最大平均失真度</a:t>
            </a:r>
            <a:r>
              <a:rPr lang="en-US" altLang="zh-CN" i="1" dirty="0" err="1" smtClean="0"/>
              <a:t>D</a:t>
            </a:r>
            <a:r>
              <a:rPr lang="en-US" altLang="zh-CN" sz="2400" i="1" dirty="0" err="1" smtClean="0"/>
              <a:t>max</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solidFill>
                  <a:srgbClr val="3333FF"/>
                </a:solidFill>
              </a:rPr>
              <a:t>分析</a:t>
            </a:r>
            <a:r>
              <a:rPr lang="zh-CN" altLang="en-US" dirty="0" smtClean="0"/>
              <a:t>：</a:t>
            </a:r>
            <a:endParaRPr lang="en-US" altLang="zh-CN" dirty="0" smtClean="0"/>
          </a:p>
          <a:p>
            <a:r>
              <a:rPr lang="en-US" altLang="zh-CN" dirty="0" smtClean="0"/>
              <a:t> </a:t>
            </a:r>
            <a:r>
              <a:rPr lang="zh-CN" altLang="en-US" dirty="0" smtClean="0">
                <a:solidFill>
                  <a:srgbClr val="FF0000"/>
                </a:solidFill>
              </a:rPr>
              <a:t>必须传输的信息率</a:t>
            </a:r>
            <a:r>
              <a:rPr lang="en-US" altLang="zh-CN" i="1" dirty="0" smtClean="0">
                <a:solidFill>
                  <a:srgbClr val="FF0000"/>
                </a:solidFill>
              </a:rPr>
              <a:t>R</a:t>
            </a:r>
            <a:r>
              <a:rPr lang="zh-CN" altLang="en-US" dirty="0" smtClean="0">
                <a:solidFill>
                  <a:srgbClr val="FF0000"/>
                </a:solidFill>
              </a:rPr>
              <a:t>越小，容忍的失真</a:t>
            </a:r>
            <a:r>
              <a:rPr lang="en-US" altLang="zh-CN" i="1" dirty="0" smtClean="0">
                <a:solidFill>
                  <a:srgbClr val="FF0000"/>
                </a:solidFill>
              </a:rPr>
              <a:t>D</a:t>
            </a:r>
            <a:r>
              <a:rPr lang="zh-CN" altLang="en-US" dirty="0" smtClean="0">
                <a:solidFill>
                  <a:srgbClr val="FF0000"/>
                </a:solidFill>
              </a:rPr>
              <a:t>就越大</a:t>
            </a:r>
            <a:r>
              <a:rPr lang="zh-CN" altLang="en-US" dirty="0" smtClean="0"/>
              <a:t>。当</a:t>
            </a:r>
            <a:r>
              <a:rPr lang="en-US" altLang="zh-CN" i="1" dirty="0" smtClean="0"/>
              <a:t>R(D)</a:t>
            </a:r>
            <a:r>
              <a:rPr lang="zh-CN" altLang="en-US" dirty="0" smtClean="0"/>
              <a:t>等于</a:t>
            </a:r>
            <a:r>
              <a:rPr lang="en-US" altLang="zh-CN" dirty="0" smtClean="0"/>
              <a:t>0</a:t>
            </a:r>
            <a:r>
              <a:rPr lang="zh-CN" altLang="en-US" dirty="0" smtClean="0"/>
              <a:t>时，对应的平均失真最大，也就是函数</a:t>
            </a:r>
            <a:r>
              <a:rPr lang="en-US" altLang="zh-CN" dirty="0" smtClean="0"/>
              <a:t>R(D)</a:t>
            </a:r>
            <a:r>
              <a:rPr lang="zh-CN" altLang="en-US" dirty="0" smtClean="0"/>
              <a:t>定义域的上界值</a:t>
            </a:r>
            <a:r>
              <a:rPr lang="en-US" altLang="zh-CN" i="1" dirty="0" err="1" smtClean="0"/>
              <a:t>D</a:t>
            </a:r>
            <a:r>
              <a:rPr lang="en-US" altLang="zh-CN" sz="2000" dirty="0" err="1" smtClean="0"/>
              <a:t>max</a:t>
            </a:r>
            <a:r>
              <a:rPr lang="zh-CN" altLang="en-US" i="1" dirty="0" smtClean="0"/>
              <a:t>。</a:t>
            </a:r>
          </a:p>
          <a:p>
            <a:r>
              <a:rPr lang="zh-CN" altLang="en-US" dirty="0" smtClean="0"/>
              <a:t>信息率失真函数是平均互信息的极小值：</a:t>
            </a:r>
            <a:endParaRPr lang="en-US" altLang="zh-CN" dirty="0" smtClean="0"/>
          </a:p>
          <a:p>
            <a:endParaRPr lang="zh-CN" altLang="en-US" dirty="0" smtClean="0"/>
          </a:p>
          <a:p>
            <a:pPr lvl="1"/>
            <a:r>
              <a:rPr lang="zh-CN" altLang="en-US" sz="2400" dirty="0" smtClean="0"/>
              <a:t>当</a:t>
            </a:r>
            <a:r>
              <a:rPr lang="en-US" altLang="zh-CN" sz="2400" i="1" dirty="0" smtClean="0"/>
              <a:t>R(D) =0</a:t>
            </a:r>
            <a:r>
              <a:rPr lang="zh-CN" altLang="en-US" sz="2400" dirty="0" smtClean="0"/>
              <a:t>时，即平均互信息的极小值等于</a:t>
            </a:r>
            <a:r>
              <a:rPr lang="en-US" altLang="zh-CN" sz="2400" dirty="0" smtClean="0"/>
              <a:t>0</a:t>
            </a:r>
            <a:r>
              <a:rPr lang="zh-CN" altLang="en-US" sz="2400" i="1" dirty="0" smtClean="0"/>
              <a:t>；</a:t>
            </a:r>
          </a:p>
          <a:p>
            <a:pPr lvl="1"/>
            <a:r>
              <a:rPr lang="zh-CN" altLang="en-US" sz="2400" dirty="0" smtClean="0"/>
              <a:t>这相当于输入</a:t>
            </a:r>
            <a:r>
              <a:rPr lang="en-US" altLang="zh-CN" sz="2400" i="1" dirty="0" smtClean="0"/>
              <a:t>X</a:t>
            </a:r>
            <a:r>
              <a:rPr lang="zh-CN" altLang="en-US" sz="2400" dirty="0" smtClean="0"/>
              <a:t>和输出</a:t>
            </a:r>
            <a:r>
              <a:rPr lang="en-US" altLang="zh-CN" sz="2400" i="1" dirty="0" smtClean="0"/>
              <a:t>Y</a:t>
            </a:r>
            <a:r>
              <a:rPr lang="zh-CN" altLang="en-US" sz="2400" dirty="0" smtClean="0"/>
              <a:t>统计独立。</a:t>
            </a:r>
            <a:endParaRPr lang="en-US" altLang="zh-CN" sz="2400" dirty="0" smtClean="0"/>
          </a:p>
          <a:p>
            <a:pPr lvl="1"/>
            <a:r>
              <a:rPr lang="zh-CN" altLang="en-US" sz="2400" dirty="0" smtClean="0">
                <a:solidFill>
                  <a:srgbClr val="C00000"/>
                </a:solidFill>
              </a:rPr>
              <a:t>意味着在接收端收不到信源发送的任何信息，与信源不发送任何信息等效。或者说传送信源符号的信息率可以压缩至</a:t>
            </a:r>
            <a:r>
              <a:rPr lang="en-US" altLang="zh-CN" sz="2400" dirty="0" smtClean="0">
                <a:solidFill>
                  <a:srgbClr val="C00000"/>
                </a:solidFill>
              </a:rPr>
              <a:t>0</a:t>
            </a:r>
            <a:r>
              <a:rPr lang="zh-CN" altLang="en-US" dirty="0" smtClean="0">
                <a:solidFill>
                  <a:srgbClr val="C00000"/>
                </a:solidFill>
              </a:rPr>
              <a:t>。</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46</a:t>
            </a:fld>
            <a:endParaRPr lang="en-US"/>
          </a:p>
        </p:txBody>
      </p:sp>
      <p:graphicFrame>
        <p:nvGraphicFramePr>
          <p:cNvPr id="5" name="Object 26"/>
          <p:cNvGraphicFramePr>
            <a:graphicFrameLocks noChangeAspect="1"/>
          </p:cNvGraphicFramePr>
          <p:nvPr>
            <p:extLst>
              <p:ext uri="{D42A27DB-BD31-4B8C-83A1-F6EECF244321}">
                <p14:modId xmlns:p14="http://schemas.microsoft.com/office/powerpoint/2010/main" val="3077237105"/>
              </p:ext>
            </p:extLst>
          </p:nvPr>
        </p:nvGraphicFramePr>
        <p:xfrm>
          <a:off x="1079823" y="3356992"/>
          <a:ext cx="3132137" cy="633412"/>
        </p:xfrm>
        <a:graphic>
          <a:graphicData uri="http://schemas.openxmlformats.org/presentationml/2006/ole">
            <mc:AlternateContent xmlns:mc="http://schemas.openxmlformats.org/markup-compatibility/2006">
              <mc:Choice xmlns:v="urn:schemas-microsoft-com:vml" Requires="v">
                <p:oleObj spid="_x0000_s1538087" name="Equation" r:id="rId3" imgW="1574640" imgH="317160" progId="Equation.DSMT4">
                  <p:embed/>
                </p:oleObj>
              </mc:Choice>
              <mc:Fallback>
                <p:oleObj name="Equation" r:id="rId3" imgW="1574640" imgH="317160" progId="Equation.DSMT4">
                  <p:embed/>
                  <p:pic>
                    <p:nvPicPr>
                      <p:cNvPr id="0" name=""/>
                      <p:cNvPicPr>
                        <a:picLocks noChangeAspect="1" noChangeArrowheads="1"/>
                      </p:cNvPicPr>
                      <p:nvPr/>
                    </p:nvPicPr>
                    <p:blipFill>
                      <a:blip r:embed="rId4"/>
                      <a:srcRect/>
                      <a:stretch>
                        <a:fillRect/>
                      </a:stretch>
                    </p:blipFill>
                    <p:spPr bwMode="auto">
                      <a:xfrm>
                        <a:off x="1079823" y="3356992"/>
                        <a:ext cx="3132137" cy="6334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50"/>
                                        <p:tgtEl>
                                          <p:spTgt spid="3">
                                            <p:txEl>
                                              <p:pRg st="2" end="2"/>
                                            </p:txEl>
                                          </p:spTgt>
                                        </p:tgtEl>
                                      </p:cBhvr>
                                    </p:animEffect>
                                    <p:anim calcmode="lin" valueType="num">
                                      <p:cBhvr>
                                        <p:cTn id="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750"/>
                                        <p:tgtEl>
                                          <p:spTgt spid="3">
                                            <p:txEl>
                                              <p:pRg st="4" end="4"/>
                                            </p:txEl>
                                          </p:spTgt>
                                        </p:tgtEl>
                                      </p:cBhvr>
                                    </p:animEffect>
                                    <p:anim calcmode="lin" valueType="num">
                                      <p:cBhvr>
                                        <p:cTn id="13"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750"/>
                                        <p:tgtEl>
                                          <p:spTgt spid="3">
                                            <p:txEl>
                                              <p:pRg st="5" end="5"/>
                                            </p:txEl>
                                          </p:spTgt>
                                        </p:tgtEl>
                                      </p:cBhvr>
                                    </p:animEffect>
                                    <p:anim calcmode="lin" valueType="num">
                                      <p:cBhvr>
                                        <p:cTn id="18"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750"/>
                                        <p:tgtEl>
                                          <p:spTgt spid="3">
                                            <p:txEl>
                                              <p:pRg st="6" end="6"/>
                                            </p:txEl>
                                          </p:spTgt>
                                        </p:tgtEl>
                                      </p:cBhvr>
                                    </p:animEffect>
                                    <p:anim calcmode="lin" valueType="num">
                                      <p:cBhvr>
                                        <p:cTn id="23"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750"/>
                                        <p:tgtEl>
                                          <p:spTgt spid="5"/>
                                        </p:tgtEl>
                                      </p:cBhvr>
                                    </p:animEffect>
                                    <p:anim calcmode="lin" valueType="num">
                                      <p:cBhvr>
                                        <p:cTn id="28" dur="750" fill="hold"/>
                                        <p:tgtEl>
                                          <p:spTgt spid="5"/>
                                        </p:tgtEl>
                                        <p:attrNameLst>
                                          <p:attrName>ppt_x</p:attrName>
                                        </p:attrNameLst>
                                      </p:cBhvr>
                                      <p:tavLst>
                                        <p:tav tm="0">
                                          <p:val>
                                            <p:strVal val="#ppt_x"/>
                                          </p:val>
                                        </p:tav>
                                        <p:tav tm="100000">
                                          <p:val>
                                            <p:strVal val="#ppt_x"/>
                                          </p:val>
                                        </p:tav>
                                      </p:tavLst>
                                    </p:anim>
                                    <p:anim calcmode="lin" valueType="num">
                                      <p:cBhvr>
                                        <p:cTn id="2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39552" y="2132856"/>
            <a:ext cx="8280920" cy="1216769"/>
            <a:chOff x="539552" y="2132856"/>
            <a:chExt cx="8280920" cy="1216769"/>
          </a:xfrm>
        </p:grpSpPr>
        <p:grpSp>
          <p:nvGrpSpPr>
            <p:cNvPr id="7" name="组合 6"/>
            <p:cNvGrpSpPr/>
            <p:nvPr/>
          </p:nvGrpSpPr>
          <p:grpSpPr>
            <a:xfrm>
              <a:off x="539552" y="2132856"/>
              <a:ext cx="8280920" cy="1216769"/>
              <a:chOff x="539552" y="2132856"/>
              <a:chExt cx="8280920" cy="1216769"/>
            </a:xfrm>
          </p:grpSpPr>
          <p:sp>
            <p:nvSpPr>
              <p:cNvPr id="29" name="矩形 28"/>
              <p:cNvSpPr/>
              <p:nvPr/>
            </p:nvSpPr>
            <p:spPr>
              <a:xfrm>
                <a:off x="539552" y="2132856"/>
                <a:ext cx="8280920" cy="1200329"/>
              </a:xfrm>
              <a:prstGeom prst="rect">
                <a:avLst/>
              </a:prstGeom>
            </p:spPr>
            <p:txBody>
              <a:bodyPr wrap="square">
                <a:spAutoFit/>
              </a:bodyPr>
              <a:lstStyle/>
              <a:p>
                <a:r>
                  <a:rPr lang="zh-CN" altLang="en-US" sz="2400" b="1" dirty="0" smtClean="0">
                    <a:latin typeface="+mj-ea"/>
                    <a:ea typeface="+mj-ea"/>
                  </a:rPr>
                  <a:t>满足上式的试验信道有许多，这些试验信道对应的</a:t>
                </a:r>
                <a:r>
                  <a:rPr lang="en-US" altLang="zh-CN" sz="2400" b="1" i="1" dirty="0" smtClean="0">
                    <a:latin typeface="Times New Roman" pitchFamily="18" charset="0"/>
                    <a:ea typeface="+mj-ea"/>
                    <a:cs typeface="Times New Roman" pitchFamily="18" charset="0"/>
                  </a:rPr>
                  <a:t>R</a:t>
                </a:r>
                <a:r>
                  <a:rPr lang="zh-CN" altLang="en-US" sz="2400" b="1" dirty="0" smtClean="0">
                    <a:latin typeface="+mj-ea"/>
                    <a:ea typeface="+mj-ea"/>
                  </a:rPr>
                  <a:t>都为</a:t>
                </a:r>
                <a:r>
                  <a:rPr lang="en-US" altLang="zh-CN" sz="2400" b="1" dirty="0" smtClean="0">
                    <a:latin typeface="+mj-ea"/>
                    <a:ea typeface="+mj-ea"/>
                  </a:rPr>
                  <a:t>0</a:t>
                </a:r>
              </a:p>
              <a:p>
                <a:r>
                  <a:rPr lang="zh-CN" altLang="en-US" sz="2400" b="1" dirty="0" smtClean="0">
                    <a:latin typeface="+mj-ea"/>
                    <a:ea typeface="+mj-ea"/>
                  </a:rPr>
                  <a:t>令 </a:t>
                </a:r>
                <a:r>
                  <a:rPr lang="en-US" altLang="zh-CN" sz="2400" b="1" i="1" dirty="0" smtClean="0">
                    <a:solidFill>
                      <a:srgbClr val="C00000"/>
                    </a:solidFill>
                    <a:latin typeface="Times New Roman" pitchFamily="18" charset="0"/>
                    <a:ea typeface="+mj-ea"/>
                    <a:cs typeface="Times New Roman" pitchFamily="18" charset="0"/>
                  </a:rPr>
                  <a:t>P</a:t>
                </a:r>
                <a:r>
                  <a:rPr lang="en-US" altLang="zh-CN" sz="2400" b="1" i="1" baseline="-25000" dirty="0" smtClean="0">
                    <a:solidFill>
                      <a:srgbClr val="C00000"/>
                    </a:solidFill>
                    <a:latin typeface="Times New Roman" pitchFamily="18" charset="0"/>
                    <a:ea typeface="+mj-ea"/>
                    <a:cs typeface="Times New Roman" pitchFamily="18" charset="0"/>
                  </a:rPr>
                  <a:t>0 </a:t>
                </a:r>
                <a:r>
                  <a:rPr lang="zh-CN" altLang="en-US" sz="2400" b="1" dirty="0" smtClean="0">
                    <a:latin typeface="+mj-ea"/>
                    <a:ea typeface="+mj-ea"/>
                  </a:rPr>
                  <a:t>为满足上述独立要求的全体转移概率集合，相应地可求出许多平均失真值，                         </a:t>
                </a:r>
                <a:r>
                  <a:rPr lang="en-US" altLang="zh-CN" sz="2400" b="1" dirty="0" smtClean="0">
                    <a:latin typeface="+mj-ea"/>
                    <a:ea typeface="+mj-ea"/>
                  </a:rPr>
                  <a:t>…</a:t>
                </a:r>
                <a:r>
                  <a:rPr lang="zh-CN" altLang="en-US" sz="2400" b="1" dirty="0" smtClean="0">
                    <a:latin typeface="+mj-ea"/>
                    <a:ea typeface="+mj-ea"/>
                  </a:rPr>
                  <a:t>    。</a:t>
                </a:r>
                <a:endParaRPr lang="zh-CN" altLang="en-US" sz="2400" b="1" i="1" dirty="0" smtClean="0">
                  <a:latin typeface="+mj-ea"/>
                  <a:ea typeface="+mj-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81484157"/>
                  </p:ext>
                </p:extLst>
              </p:nvPr>
            </p:nvGraphicFramePr>
            <p:xfrm>
              <a:off x="3251200" y="2871788"/>
              <a:ext cx="685800" cy="477837"/>
            </p:xfrm>
            <a:graphic>
              <a:graphicData uri="http://schemas.openxmlformats.org/presentationml/2006/ole">
                <mc:AlternateContent xmlns:mc="http://schemas.openxmlformats.org/markup-compatibility/2006">
                  <mc:Choice xmlns:v="urn:schemas-microsoft-com:vml" Requires="v">
                    <p:oleObj spid="_x0000_s1431912" name="Equation" r:id="rId4" imgW="291960" imgH="203040" progId="Equation.DSMT4">
                      <p:embed/>
                    </p:oleObj>
                  </mc:Choice>
                  <mc:Fallback>
                    <p:oleObj name="Equation" r:id="rId4" imgW="291960" imgH="203040" progId="Equation.DSMT4">
                      <p:embed/>
                      <p:pic>
                        <p:nvPicPr>
                          <p:cNvPr id="0" name=""/>
                          <p:cNvPicPr/>
                          <p:nvPr/>
                        </p:nvPicPr>
                        <p:blipFill>
                          <a:blip r:embed="rId5"/>
                          <a:stretch>
                            <a:fillRect/>
                          </a:stretch>
                        </p:blipFill>
                        <p:spPr>
                          <a:xfrm>
                            <a:off x="3251200" y="2871788"/>
                            <a:ext cx="685800" cy="477837"/>
                          </a:xfrm>
                          <a:prstGeom prst="rect">
                            <a:avLst/>
                          </a:prstGeom>
                        </p:spPr>
                      </p:pic>
                    </p:oleObj>
                  </mc:Fallback>
                </mc:AlternateContent>
              </a:graphicData>
            </a:graphic>
          </p:graphicFrame>
        </p:grpSp>
        <p:graphicFrame>
          <p:nvGraphicFramePr>
            <p:cNvPr id="25" name="对象 24"/>
            <p:cNvGraphicFramePr>
              <a:graphicFrameLocks noChangeAspect="1"/>
            </p:cNvGraphicFramePr>
            <p:nvPr>
              <p:extLst>
                <p:ext uri="{D42A27DB-BD31-4B8C-83A1-F6EECF244321}">
                  <p14:modId xmlns:p14="http://schemas.microsoft.com/office/powerpoint/2010/main" val="560510540"/>
                </p:ext>
              </p:extLst>
            </p:nvPr>
          </p:nvGraphicFramePr>
          <p:xfrm>
            <a:off x="4031093" y="2855348"/>
            <a:ext cx="685800" cy="477837"/>
          </p:xfrm>
          <a:graphic>
            <a:graphicData uri="http://schemas.openxmlformats.org/presentationml/2006/ole">
              <mc:AlternateContent xmlns:mc="http://schemas.openxmlformats.org/markup-compatibility/2006">
                <mc:Choice xmlns:v="urn:schemas-microsoft-com:vml" Requires="v">
                  <p:oleObj spid="_x0000_s1431913" name="Equation" r:id="rId6" imgW="291960" imgH="203040" progId="Equation.DSMT4">
                    <p:embed/>
                  </p:oleObj>
                </mc:Choice>
                <mc:Fallback>
                  <p:oleObj name="Equation" r:id="rId6" imgW="291960" imgH="203040" progId="Equation.DSMT4">
                    <p:embed/>
                    <p:pic>
                      <p:nvPicPr>
                        <p:cNvPr id="0" name=""/>
                        <p:cNvPicPr/>
                        <p:nvPr/>
                      </p:nvPicPr>
                      <p:blipFill>
                        <a:blip r:embed="rId7"/>
                        <a:stretch>
                          <a:fillRect/>
                        </a:stretch>
                      </p:blipFill>
                      <p:spPr>
                        <a:xfrm>
                          <a:off x="4031093" y="2855348"/>
                          <a:ext cx="685800" cy="477837"/>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4087728805"/>
                </p:ext>
              </p:extLst>
            </p:nvPr>
          </p:nvGraphicFramePr>
          <p:xfrm>
            <a:off x="4888339" y="2855348"/>
            <a:ext cx="685800" cy="477837"/>
          </p:xfrm>
          <a:graphic>
            <a:graphicData uri="http://schemas.openxmlformats.org/presentationml/2006/ole">
              <mc:AlternateContent xmlns:mc="http://schemas.openxmlformats.org/markup-compatibility/2006">
                <mc:Choice xmlns:v="urn:schemas-microsoft-com:vml" Requires="v">
                  <p:oleObj spid="_x0000_s1431914" name="Equation" r:id="rId8" imgW="291960" imgH="203040" progId="Equation.DSMT4">
                    <p:embed/>
                  </p:oleObj>
                </mc:Choice>
                <mc:Fallback>
                  <p:oleObj name="Equation" r:id="rId8" imgW="291960" imgH="203040" progId="Equation.DSMT4">
                    <p:embed/>
                    <p:pic>
                      <p:nvPicPr>
                        <p:cNvPr id="0" name=""/>
                        <p:cNvPicPr/>
                        <p:nvPr/>
                      </p:nvPicPr>
                      <p:blipFill>
                        <a:blip r:embed="rId9"/>
                        <a:stretch>
                          <a:fillRect/>
                        </a:stretch>
                      </p:blipFill>
                      <p:spPr>
                        <a:xfrm>
                          <a:off x="4888339" y="2855348"/>
                          <a:ext cx="685800" cy="477837"/>
                        </a:xfrm>
                        <a:prstGeom prst="rect">
                          <a:avLst/>
                        </a:prstGeom>
                      </p:spPr>
                    </p:pic>
                  </p:oleObj>
                </mc:Fallback>
              </mc:AlternateContent>
            </a:graphicData>
          </a:graphic>
        </p:graphicFrame>
      </p:grpSp>
      <p:sp>
        <p:nvSpPr>
          <p:cNvPr id="54312" name="Rectangle 40"/>
          <p:cNvSpPr>
            <a:spLocks noGrp="1" noChangeArrowheads="1"/>
          </p:cNvSpPr>
          <p:nvPr>
            <p:ph type="title"/>
          </p:nvPr>
        </p:nvSpPr>
        <p:spPr/>
        <p:txBody>
          <a:bodyPr>
            <a:noAutofit/>
          </a:bodyPr>
          <a:lstStyle/>
          <a:p>
            <a:pPr algn="just"/>
            <a:r>
              <a:rPr lang="zh-CN" altLang="en-US" sz="3600" dirty="0" smtClean="0"/>
              <a:t/>
            </a:r>
            <a:br>
              <a:rPr lang="zh-CN" altLang="en-US" sz="3600" dirty="0" smtClean="0"/>
            </a:br>
            <a:r>
              <a:rPr lang="zh-CN" altLang="en-US" sz="3600" dirty="0" smtClean="0"/>
              <a:t>计算</a:t>
            </a:r>
            <a:r>
              <a:rPr lang="en-US" altLang="zh-CN" sz="3600" i="1" dirty="0" err="1" smtClean="0"/>
              <a:t>D</a:t>
            </a:r>
            <a:r>
              <a:rPr lang="en-US" altLang="zh-CN" sz="3200" baseline="-25000" dirty="0" err="1" smtClean="0"/>
              <a:t>max</a:t>
            </a:r>
            <a:r>
              <a:rPr lang="zh-CN" altLang="en-US" sz="3600" dirty="0" smtClean="0"/>
              <a:t>的值</a:t>
            </a:r>
          </a:p>
        </p:txBody>
      </p:sp>
      <p:sp>
        <p:nvSpPr>
          <p:cNvPr id="24" name="矩形 23"/>
          <p:cNvSpPr/>
          <p:nvPr/>
        </p:nvSpPr>
        <p:spPr>
          <a:xfrm>
            <a:off x="539552" y="1196752"/>
            <a:ext cx="8064896" cy="830997"/>
          </a:xfrm>
          <a:prstGeom prst="rect">
            <a:avLst/>
          </a:prstGeom>
        </p:spPr>
        <p:txBody>
          <a:bodyPr wrap="square">
            <a:spAutoFit/>
          </a:bodyPr>
          <a:lstStyle/>
          <a:p>
            <a:r>
              <a:rPr lang="zh-CN" altLang="en-US" sz="2400" b="1" dirty="0" smtClean="0">
                <a:latin typeface="+mj-ea"/>
                <a:ea typeface="+mj-ea"/>
              </a:rPr>
              <a:t>令试验信道特性          </a:t>
            </a:r>
            <a:r>
              <a:rPr lang="en-US" altLang="zh-CN" sz="2400" b="1" i="1" dirty="0" smtClean="0">
                <a:latin typeface="+mj-ea"/>
                <a:ea typeface="+mj-ea"/>
              </a:rPr>
              <a:t>                   </a:t>
            </a:r>
            <a:r>
              <a:rPr lang="zh-CN" altLang="en-US" sz="2400" b="1" i="1" dirty="0" smtClean="0">
                <a:latin typeface="+mj-ea"/>
                <a:ea typeface="+mj-ea"/>
              </a:rPr>
              <a:t>，</a:t>
            </a:r>
            <a:r>
              <a:rPr lang="zh-CN" altLang="en-US" sz="2400" b="1" dirty="0" smtClean="0">
                <a:latin typeface="+mj-ea"/>
                <a:ea typeface="+mj-ea"/>
              </a:rPr>
              <a:t>这时</a:t>
            </a:r>
            <a:r>
              <a:rPr lang="en-US" altLang="zh-CN" sz="2400" b="1" i="1" dirty="0" smtClean="0">
                <a:latin typeface="Times New Roman" pitchFamily="18" charset="0"/>
                <a:ea typeface="+mj-ea"/>
                <a:cs typeface="Times New Roman" pitchFamily="18" charset="0"/>
              </a:rPr>
              <a:t>X</a:t>
            </a:r>
            <a:r>
              <a:rPr lang="zh-CN" altLang="en-US" sz="2400" b="1" dirty="0" smtClean="0">
                <a:latin typeface="+mj-ea"/>
                <a:ea typeface="+mj-ea"/>
              </a:rPr>
              <a:t>和</a:t>
            </a:r>
            <a:r>
              <a:rPr lang="en-US" altLang="zh-CN" sz="2400" b="1" i="1" dirty="0" smtClean="0">
                <a:latin typeface="Times New Roman" pitchFamily="18" charset="0"/>
                <a:ea typeface="+mj-ea"/>
                <a:cs typeface="Times New Roman" pitchFamily="18" charset="0"/>
              </a:rPr>
              <a:t>Y</a:t>
            </a:r>
            <a:r>
              <a:rPr lang="zh-CN" altLang="en-US" sz="2400" b="1" dirty="0" smtClean="0">
                <a:latin typeface="+mj-ea"/>
                <a:ea typeface="+mj-ea"/>
              </a:rPr>
              <a:t>相互独立，等效于通信中断，因此</a:t>
            </a:r>
            <a:r>
              <a:rPr lang="en-US" altLang="zh-CN" sz="2400" b="1" i="1" dirty="0" smtClean="0">
                <a:latin typeface="+mj-ea"/>
                <a:ea typeface="+mj-ea"/>
              </a:rPr>
              <a:t>                  </a:t>
            </a:r>
            <a:r>
              <a:rPr lang="zh-CN" altLang="en-US" sz="2400" b="1" dirty="0" smtClean="0">
                <a:latin typeface="+mj-ea"/>
                <a:ea typeface="+mj-ea"/>
              </a:rPr>
              <a:t>，即</a:t>
            </a:r>
            <a:r>
              <a:rPr lang="en-US" altLang="zh-CN" sz="2400" b="1" i="1" dirty="0" smtClean="0">
                <a:latin typeface="Century Schoolbook" pitchFamily="18" charset="0"/>
                <a:ea typeface="+mj-ea"/>
              </a:rPr>
              <a:t>R(D)=0</a:t>
            </a:r>
            <a:r>
              <a:rPr lang="zh-CN" altLang="en-US" sz="2400" b="1" i="1" dirty="0" smtClean="0">
                <a:latin typeface="+mj-ea"/>
                <a:ea typeface="+mj-ea"/>
              </a:rPr>
              <a:t>。</a:t>
            </a:r>
            <a:endParaRPr lang="en-US" altLang="zh-CN" sz="2400" b="1" i="1" dirty="0" smtClean="0">
              <a:latin typeface="+mj-ea"/>
              <a:ea typeface="+mj-ea"/>
            </a:endParaRPr>
          </a:p>
        </p:txBody>
      </p:sp>
      <p:graphicFrame>
        <p:nvGraphicFramePr>
          <p:cNvPr id="1431556" name="Object 4"/>
          <p:cNvGraphicFramePr>
            <a:graphicFrameLocks noGrp="1" noChangeAspect="1"/>
          </p:cNvGraphicFramePr>
          <p:nvPr>
            <p:extLst>
              <p:ext uri="{D42A27DB-BD31-4B8C-83A1-F6EECF244321}">
                <p14:modId xmlns:p14="http://schemas.microsoft.com/office/powerpoint/2010/main" val="2281930849"/>
              </p:ext>
            </p:extLst>
          </p:nvPr>
        </p:nvGraphicFramePr>
        <p:xfrm>
          <a:off x="2065338" y="3716338"/>
          <a:ext cx="3714750" cy="660400"/>
        </p:xfrm>
        <a:graphic>
          <a:graphicData uri="http://schemas.openxmlformats.org/presentationml/2006/ole">
            <mc:AlternateContent xmlns:mc="http://schemas.openxmlformats.org/markup-compatibility/2006">
              <mc:Choice xmlns:v="urn:schemas-microsoft-com:vml" Requires="v">
                <p:oleObj spid="_x0000_s1431915" name="Equation" r:id="rId10" imgW="1574640" imgH="279360" progId="Equation.DSMT4">
                  <p:embed/>
                </p:oleObj>
              </mc:Choice>
              <mc:Fallback>
                <p:oleObj name="Equation" r:id="rId10" imgW="1574640" imgH="279360" progId="Equation.DSMT4">
                  <p:embed/>
                  <p:pic>
                    <p:nvPicPr>
                      <p:cNvPr id="0" name="Picture 4"/>
                      <p:cNvPicPr>
                        <a:picLocks noGrp="1" noChangeAspect="1" noChangeArrowheads="1"/>
                      </p:cNvPicPr>
                      <p:nvPr/>
                    </p:nvPicPr>
                    <p:blipFill>
                      <a:blip r:embed="rId11"/>
                      <a:srcRect/>
                      <a:stretch>
                        <a:fillRect/>
                      </a:stretch>
                    </p:blipFill>
                    <p:spPr bwMode="auto">
                      <a:xfrm>
                        <a:off x="2065338" y="3716338"/>
                        <a:ext cx="37147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1558" name="Object 6"/>
          <p:cNvGraphicFramePr>
            <a:graphicFrameLocks noGrp="1" noChangeAspect="1"/>
          </p:cNvGraphicFramePr>
          <p:nvPr/>
        </p:nvGraphicFramePr>
        <p:xfrm>
          <a:off x="2627784" y="1168425"/>
          <a:ext cx="2768392" cy="532383"/>
        </p:xfrm>
        <a:graphic>
          <a:graphicData uri="http://schemas.openxmlformats.org/presentationml/2006/ole">
            <mc:AlternateContent xmlns:mc="http://schemas.openxmlformats.org/markup-compatibility/2006">
              <mc:Choice xmlns:v="urn:schemas-microsoft-com:vml" Requires="v">
                <p:oleObj spid="_x0000_s1431916" name="Equation" r:id="rId12" imgW="1054080" imgH="203040" progId="Equation.DSMT4">
                  <p:embed/>
                </p:oleObj>
              </mc:Choice>
              <mc:Fallback>
                <p:oleObj name="Equation" r:id="rId12" imgW="1054080" imgH="203040" progId="Equation.DSMT4">
                  <p:embed/>
                  <p:pic>
                    <p:nvPicPr>
                      <p:cNvPr id="0" name="Picture 6"/>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7784" y="1168425"/>
                        <a:ext cx="2768392" cy="532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1559" name="Object 7"/>
          <p:cNvGraphicFramePr>
            <a:graphicFrameLocks noGrp="1" noChangeAspect="1"/>
          </p:cNvGraphicFramePr>
          <p:nvPr/>
        </p:nvGraphicFramePr>
        <p:xfrm>
          <a:off x="3707904" y="1628800"/>
          <a:ext cx="1528763" cy="403225"/>
        </p:xfrm>
        <a:graphic>
          <a:graphicData uri="http://schemas.openxmlformats.org/presentationml/2006/ole">
            <mc:AlternateContent xmlns:mc="http://schemas.openxmlformats.org/markup-compatibility/2006">
              <mc:Choice xmlns:v="urn:schemas-microsoft-com:vml" Requires="v">
                <p:oleObj spid="_x0000_s1431917" name="Equation" r:id="rId14" imgW="672840" imgH="177480" progId="Equation.DSMT4">
                  <p:embed/>
                </p:oleObj>
              </mc:Choice>
              <mc:Fallback>
                <p:oleObj name="Equation" r:id="rId14" imgW="672840" imgH="177480" progId="Equation.DSMT4">
                  <p:embed/>
                  <p:pic>
                    <p:nvPicPr>
                      <p:cNvPr id="0" name="Picture 7"/>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7904" y="1628800"/>
                        <a:ext cx="15287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矩形 29"/>
          <p:cNvSpPr/>
          <p:nvPr/>
        </p:nvSpPr>
        <p:spPr>
          <a:xfrm>
            <a:off x="539552" y="3255367"/>
            <a:ext cx="8064896" cy="461665"/>
          </a:xfrm>
          <a:prstGeom prst="rect">
            <a:avLst/>
          </a:prstGeom>
        </p:spPr>
        <p:txBody>
          <a:bodyPr wrap="square">
            <a:spAutoFit/>
          </a:bodyPr>
          <a:lstStyle/>
          <a:p>
            <a:r>
              <a:rPr lang="zh-CN" altLang="en-US" sz="2400" b="1" dirty="0" smtClean="0">
                <a:latin typeface="+mj-ea"/>
                <a:ea typeface="+mj-ea"/>
              </a:rPr>
              <a:t>从中选取最小的一个，就是这类平均失真值的</a:t>
            </a:r>
            <a:r>
              <a:rPr lang="zh-CN" altLang="en-US" sz="2400" b="1" dirty="0" smtClean="0">
                <a:solidFill>
                  <a:srgbClr val="C00000"/>
                </a:solidFill>
                <a:latin typeface="+mj-ea"/>
                <a:ea typeface="+mj-ea"/>
              </a:rPr>
              <a:t>下确界</a:t>
            </a:r>
            <a:r>
              <a:rPr lang="en-US" altLang="zh-CN" sz="2400" b="1" i="1" dirty="0" err="1" smtClean="0">
                <a:solidFill>
                  <a:srgbClr val="C00000"/>
                </a:solidFill>
                <a:latin typeface="Times New Roman" pitchFamily="18" charset="0"/>
                <a:ea typeface="+mj-ea"/>
                <a:cs typeface="Times New Roman" pitchFamily="18" charset="0"/>
              </a:rPr>
              <a:t>D</a:t>
            </a:r>
            <a:r>
              <a:rPr lang="en-US" altLang="zh-CN" b="1" dirty="0" err="1" smtClean="0">
                <a:solidFill>
                  <a:srgbClr val="C00000"/>
                </a:solidFill>
                <a:latin typeface="Times New Roman" pitchFamily="18" charset="0"/>
                <a:ea typeface="+mj-ea"/>
                <a:cs typeface="Times New Roman" pitchFamily="18" charset="0"/>
              </a:rPr>
              <a:t>max</a:t>
            </a:r>
            <a:r>
              <a:rPr lang="zh-CN" altLang="en-US" sz="2400" b="1" i="1" dirty="0" smtClean="0">
                <a:latin typeface="+mj-ea"/>
                <a:ea typeface="+mj-ea"/>
              </a:rPr>
              <a:t>。</a:t>
            </a:r>
          </a:p>
        </p:txBody>
      </p:sp>
      <p:sp>
        <p:nvSpPr>
          <p:cNvPr id="14" name="灯片编号占位符 13"/>
          <p:cNvSpPr>
            <a:spLocks noGrp="1"/>
          </p:cNvSpPr>
          <p:nvPr>
            <p:ph type="sldNum" sz="quarter" idx="12"/>
          </p:nvPr>
        </p:nvSpPr>
        <p:spPr/>
        <p:txBody>
          <a:bodyPr/>
          <a:lstStyle/>
          <a:p>
            <a:fld id="{E31375A4-56A4-47D6-9801-1991572033F7}" type="slidenum">
              <a:rPr lang="en-US" smtClean="0"/>
              <a:pPr/>
              <a:t>47</a:t>
            </a:fld>
            <a:endParaRPr lang="en-US"/>
          </a:p>
        </p:txBody>
      </p:sp>
      <p:grpSp>
        <p:nvGrpSpPr>
          <p:cNvPr id="9" name="组合 8"/>
          <p:cNvGrpSpPr/>
          <p:nvPr/>
        </p:nvGrpSpPr>
        <p:grpSpPr>
          <a:xfrm>
            <a:off x="1389916" y="4365104"/>
            <a:ext cx="7020046" cy="2385000"/>
            <a:chOff x="1389916" y="4365104"/>
            <a:chExt cx="7020046" cy="2385000"/>
          </a:xfrm>
        </p:grpSpPr>
        <p:grpSp>
          <p:nvGrpSpPr>
            <p:cNvPr id="53" name="组合 52"/>
            <p:cNvGrpSpPr/>
            <p:nvPr/>
          </p:nvGrpSpPr>
          <p:grpSpPr>
            <a:xfrm>
              <a:off x="1389916" y="4365104"/>
              <a:ext cx="7020046" cy="2385000"/>
              <a:chOff x="5213206" y="1268197"/>
              <a:chExt cx="5898523" cy="1998389"/>
            </a:xfrm>
          </p:grpSpPr>
          <p:sp>
            <p:nvSpPr>
              <p:cNvPr id="54" name="TextBox 53"/>
              <p:cNvSpPr txBox="1"/>
              <p:nvPr/>
            </p:nvSpPr>
            <p:spPr>
              <a:xfrm>
                <a:off x="7826416" y="2897254"/>
                <a:ext cx="782476"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max</a:t>
                </a:r>
                <a:endParaRPr lang="zh-CN" altLang="en-US" dirty="0">
                  <a:latin typeface="Times New Roman" pitchFamily="18" charset="0"/>
                  <a:cs typeface="Times New Roman" pitchFamily="18" charset="0"/>
                </a:endParaRPr>
              </a:p>
            </p:txBody>
          </p:sp>
          <p:sp>
            <p:nvSpPr>
              <p:cNvPr id="55" name="TextBox 54"/>
              <p:cNvSpPr txBox="1"/>
              <p:nvPr/>
            </p:nvSpPr>
            <p:spPr>
              <a:xfrm>
                <a:off x="6077302" y="2897254"/>
                <a:ext cx="876649"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min</a:t>
                </a:r>
                <a:endParaRPr lang="zh-CN" altLang="en-US" dirty="0">
                  <a:latin typeface="Times New Roman" pitchFamily="18" charset="0"/>
                  <a:cs typeface="Times New Roman" pitchFamily="18" charset="0"/>
                </a:endParaRPr>
              </a:p>
            </p:txBody>
          </p:sp>
          <p:grpSp>
            <p:nvGrpSpPr>
              <p:cNvPr id="56" name="组合 55"/>
              <p:cNvGrpSpPr/>
              <p:nvPr/>
            </p:nvGrpSpPr>
            <p:grpSpPr>
              <a:xfrm>
                <a:off x="5213206" y="1268197"/>
                <a:ext cx="5898523" cy="1987034"/>
                <a:chOff x="5213206" y="1268197"/>
                <a:chExt cx="5898523" cy="1987034"/>
              </a:xfrm>
            </p:grpSpPr>
            <p:cxnSp>
              <p:nvCxnSpPr>
                <p:cNvPr id="57" name="直接箭头连接符 56"/>
                <p:cNvCxnSpPr/>
                <p:nvPr/>
              </p:nvCxnSpPr>
              <p:spPr>
                <a:xfrm flipV="1">
                  <a:off x="6221318" y="1268197"/>
                  <a:ext cx="0" cy="158417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8" name="直接连接符 57"/>
                <p:cNvCxnSpPr/>
                <p:nvPr/>
              </p:nvCxnSpPr>
              <p:spPr>
                <a:xfrm>
                  <a:off x="5213206" y="2852373"/>
                  <a:ext cx="587903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5861278" y="1268197"/>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R</a:t>
                  </a:r>
                  <a:endParaRPr lang="zh-CN" altLang="en-US" b="1" i="1" dirty="0">
                    <a:latin typeface="Times New Roman" pitchFamily="18" charset="0"/>
                    <a:cs typeface="Times New Roman" pitchFamily="18" charset="0"/>
                  </a:endParaRPr>
                </a:p>
              </p:txBody>
            </p:sp>
            <p:sp>
              <p:nvSpPr>
                <p:cNvPr id="60" name="TextBox 59"/>
                <p:cNvSpPr txBox="1"/>
                <p:nvPr/>
              </p:nvSpPr>
              <p:spPr>
                <a:xfrm>
                  <a:off x="10895705" y="2885899"/>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D</a:t>
                  </a:r>
                  <a:endParaRPr lang="zh-CN" altLang="en-US" b="1" i="1" dirty="0">
                    <a:latin typeface="Times New Roman" pitchFamily="18" charset="0"/>
                    <a:cs typeface="Times New Roman" pitchFamily="18" charset="0"/>
                  </a:endParaRPr>
                </a:p>
              </p:txBody>
            </p:sp>
            <p:sp>
              <p:nvSpPr>
                <p:cNvPr id="61" name="任意多边形 60"/>
                <p:cNvSpPr/>
                <p:nvPr/>
              </p:nvSpPr>
              <p:spPr>
                <a:xfrm>
                  <a:off x="6365334" y="1637529"/>
                  <a:ext cx="1753299" cy="1186523"/>
                </a:xfrm>
                <a:custGeom>
                  <a:avLst/>
                  <a:gdLst>
                    <a:gd name="connsiteX0" fmla="*/ 0 w 1753299"/>
                    <a:gd name="connsiteY0" fmla="*/ 0 h 1188656"/>
                    <a:gd name="connsiteX1" fmla="*/ 352337 w 1753299"/>
                    <a:gd name="connsiteY1" fmla="*/ 587229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8656"/>
                    <a:gd name="connsiteX1" fmla="*/ 352337 w 1753299"/>
                    <a:gd name="connsiteY1" fmla="*/ 604007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3299" h="1186523">
                      <a:moveTo>
                        <a:pt x="0" y="0"/>
                      </a:moveTo>
                      <a:cubicBezTo>
                        <a:pt x="113950" y="213919"/>
                        <a:pt x="219511" y="439024"/>
                        <a:pt x="352337" y="604007"/>
                      </a:cubicBezTo>
                      <a:cubicBezTo>
                        <a:pt x="485163" y="768990"/>
                        <a:pt x="626378" y="921390"/>
                        <a:pt x="796954" y="989900"/>
                      </a:cubicBezTo>
                      <a:cubicBezTo>
                        <a:pt x="967530" y="1058410"/>
                        <a:pt x="1417739" y="1133911"/>
                        <a:pt x="1577130" y="1166069"/>
                      </a:cubicBezTo>
                      <a:cubicBezTo>
                        <a:pt x="1736521" y="1198227"/>
                        <a:pt x="1753299" y="1182847"/>
                        <a:pt x="1753299" y="1182847"/>
                      </a:cubicBezTo>
                      <a:lnTo>
                        <a:pt x="1753299" y="118284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6365334" y="1268197"/>
                  <a:ext cx="0" cy="1616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18633" y="1268197"/>
                  <a:ext cx="0" cy="1616097"/>
                </a:xfrm>
                <a:prstGeom prst="line">
                  <a:avLst/>
                </a:prstGeom>
              </p:spPr>
              <p:style>
                <a:lnRef idx="1">
                  <a:schemeClr val="accent1"/>
                </a:lnRef>
                <a:fillRef idx="0">
                  <a:schemeClr val="accent1"/>
                </a:fillRef>
                <a:effectRef idx="0">
                  <a:schemeClr val="accent1"/>
                </a:effectRef>
                <a:fontRef idx="minor">
                  <a:schemeClr val="tx1"/>
                </a:fontRef>
              </p:style>
            </p:cxnSp>
          </p:grpSp>
        </p:grpSp>
        <p:graphicFrame>
          <p:nvGraphicFramePr>
            <p:cNvPr id="4" name="对象 3"/>
            <p:cNvGraphicFramePr>
              <a:graphicFrameLocks noChangeAspect="1"/>
            </p:cNvGraphicFramePr>
            <p:nvPr>
              <p:extLst>
                <p:ext uri="{D42A27DB-BD31-4B8C-83A1-F6EECF244321}">
                  <p14:modId xmlns:p14="http://schemas.microsoft.com/office/powerpoint/2010/main" val="4188030442"/>
                </p:ext>
              </p:extLst>
            </p:nvPr>
          </p:nvGraphicFramePr>
          <p:xfrm>
            <a:off x="7013426" y="5754095"/>
            <a:ext cx="685800" cy="477837"/>
          </p:xfrm>
          <a:graphic>
            <a:graphicData uri="http://schemas.openxmlformats.org/presentationml/2006/ole">
              <mc:AlternateContent xmlns:mc="http://schemas.openxmlformats.org/markup-compatibility/2006">
                <mc:Choice xmlns:v="urn:schemas-microsoft-com:vml" Requires="v">
                  <p:oleObj spid="_x0000_s1431918" name="Equation" r:id="rId16" imgW="291960" imgH="203040" progId="Equation.DSMT4">
                    <p:embed/>
                  </p:oleObj>
                </mc:Choice>
                <mc:Fallback>
                  <p:oleObj name="Equation" r:id="rId16" imgW="291960" imgH="203040" progId="Equation.DSMT4">
                    <p:embed/>
                    <p:pic>
                      <p:nvPicPr>
                        <p:cNvPr id="0" name="对象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3426" y="5754095"/>
                          <a:ext cx="6858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2139916"/>
                </p:ext>
              </p:extLst>
            </p:nvPr>
          </p:nvGraphicFramePr>
          <p:xfrm>
            <a:off x="6156176" y="5754095"/>
            <a:ext cx="685800" cy="477837"/>
          </p:xfrm>
          <a:graphic>
            <a:graphicData uri="http://schemas.openxmlformats.org/presentationml/2006/ole">
              <mc:AlternateContent xmlns:mc="http://schemas.openxmlformats.org/markup-compatibility/2006">
                <mc:Choice xmlns:v="urn:schemas-microsoft-com:vml" Requires="v">
                  <p:oleObj spid="_x0000_s1431919" name="Equation" r:id="rId18" imgW="291960" imgH="203040" progId="Equation.DSMT4">
                    <p:embed/>
                  </p:oleObj>
                </mc:Choice>
                <mc:Fallback>
                  <p:oleObj name="Equation" r:id="rId18" imgW="291960" imgH="203040" progId="Equation.DSMT4">
                    <p:embed/>
                    <p:pic>
                      <p:nvPicPr>
                        <p:cNvPr id="0" name="对象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56176" y="5754095"/>
                          <a:ext cx="6858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51900932"/>
                </p:ext>
              </p:extLst>
            </p:nvPr>
          </p:nvGraphicFramePr>
          <p:xfrm>
            <a:off x="5376713" y="5769970"/>
            <a:ext cx="685800" cy="477837"/>
          </p:xfrm>
          <a:graphic>
            <a:graphicData uri="http://schemas.openxmlformats.org/presentationml/2006/ole">
              <mc:AlternateContent xmlns:mc="http://schemas.openxmlformats.org/markup-compatibility/2006">
                <mc:Choice xmlns:v="urn:schemas-microsoft-com:vml" Requires="v">
                  <p:oleObj spid="_x0000_s1431920" name="Equation" r:id="rId20" imgW="291960" imgH="203040" progId="Equation.DSMT4">
                    <p:embed/>
                  </p:oleObj>
                </mc:Choice>
                <mc:Fallback>
                  <p:oleObj name="Equation" r:id="rId20" imgW="291960" imgH="203040" progId="Equation.DSMT4">
                    <p:embed/>
                    <p:pic>
                      <p:nvPicPr>
                        <p:cNvPr id="0" name="对象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76713" y="5769970"/>
                          <a:ext cx="6858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椭圆 9"/>
          <p:cNvSpPr/>
          <p:nvPr/>
        </p:nvSpPr>
        <p:spPr>
          <a:xfrm>
            <a:off x="4499992" y="6221957"/>
            <a:ext cx="1008112" cy="5145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linds(horizontal)">
                                      <p:cBhvr>
                                        <p:cTn id="18" dur="500"/>
                                        <p:tgtEl>
                                          <p:spTgt spid="3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3" presetClass="entr" presetSubtype="10" fill="hold" nodeType="withEffect">
                                  <p:stCondLst>
                                    <p:cond delay="0"/>
                                  </p:stCondLst>
                                  <p:childTnLst>
                                    <p:set>
                                      <p:cBhvr>
                                        <p:cTn id="23" dur="1" fill="hold">
                                          <p:stCondLst>
                                            <p:cond delay="0"/>
                                          </p:stCondLst>
                                        </p:cTn>
                                        <p:tgtEl>
                                          <p:spTgt spid="1431556"/>
                                        </p:tgtEl>
                                        <p:attrNameLst>
                                          <p:attrName>style.visibility</p:attrName>
                                        </p:attrNameLst>
                                      </p:cBhvr>
                                      <p:to>
                                        <p:strVal val="visible"/>
                                      </p:to>
                                    </p:set>
                                    <p:animEffect transition="in" filter="blinds(horizontal)">
                                      <p:cBhvr>
                                        <p:cTn id="24" dur="500"/>
                                        <p:tgtEl>
                                          <p:spTgt spid="143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12" name="Rectangle 40"/>
          <p:cNvSpPr>
            <a:spLocks noGrp="1" noChangeArrowheads="1"/>
          </p:cNvSpPr>
          <p:nvPr>
            <p:ph type="title"/>
          </p:nvPr>
        </p:nvSpPr>
        <p:spPr/>
        <p:txBody>
          <a:bodyPr>
            <a:noAutofit/>
          </a:bodyPr>
          <a:lstStyle/>
          <a:p>
            <a:pPr algn="just"/>
            <a:r>
              <a:rPr lang="zh-CN" altLang="en-US" sz="3600" dirty="0" smtClean="0"/>
              <a:t/>
            </a:r>
            <a:br>
              <a:rPr lang="zh-CN" altLang="en-US" sz="3600" dirty="0" smtClean="0"/>
            </a:br>
            <a:r>
              <a:rPr lang="zh-CN" altLang="en-US" sz="3600" dirty="0" smtClean="0"/>
              <a:t>计算</a:t>
            </a:r>
            <a:r>
              <a:rPr lang="en-US" altLang="zh-CN" sz="3600" i="1" dirty="0" err="1" smtClean="0"/>
              <a:t>D</a:t>
            </a:r>
            <a:r>
              <a:rPr lang="en-US" altLang="zh-CN" sz="3200" baseline="-25000" dirty="0" err="1" smtClean="0"/>
              <a:t>max</a:t>
            </a:r>
            <a:r>
              <a:rPr lang="zh-CN" altLang="en-US" sz="3600" dirty="0" smtClean="0"/>
              <a:t>的值</a:t>
            </a:r>
          </a:p>
        </p:txBody>
      </p:sp>
      <p:sp>
        <p:nvSpPr>
          <p:cNvPr id="54278" name="Rectangle 6"/>
          <p:cNvSpPr>
            <a:spLocks noChangeArrowheads="1"/>
          </p:cNvSpPr>
          <p:nvPr/>
        </p:nvSpPr>
        <p:spPr bwMode="auto">
          <a:xfrm>
            <a:off x="4481513" y="3333750"/>
            <a:ext cx="9144000" cy="0"/>
          </a:xfrm>
          <a:prstGeom prst="rect">
            <a:avLst/>
          </a:prstGeom>
          <a:noFill/>
          <a:ln w="9525">
            <a:noFill/>
            <a:miter lim="800000"/>
            <a:headEnd/>
            <a:tailEnd/>
          </a:ln>
          <a:effectLst/>
        </p:spPr>
        <p:txBody>
          <a:bodyPr>
            <a:spAutoFit/>
          </a:bodyPr>
          <a:lstStyle/>
          <a:p>
            <a:endParaRPr lang="zh-CN" altLang="en-US"/>
          </a:p>
        </p:txBody>
      </p:sp>
      <p:sp>
        <p:nvSpPr>
          <p:cNvPr id="54280" name="Rectangle 8"/>
          <p:cNvSpPr>
            <a:spLocks noChangeArrowheads="1"/>
          </p:cNvSpPr>
          <p:nvPr/>
        </p:nvSpPr>
        <p:spPr bwMode="auto">
          <a:xfrm>
            <a:off x="4248150" y="3333750"/>
            <a:ext cx="9144000" cy="0"/>
          </a:xfrm>
          <a:prstGeom prst="rect">
            <a:avLst/>
          </a:prstGeom>
          <a:noFill/>
          <a:ln w="9525">
            <a:noFill/>
            <a:miter lim="800000"/>
            <a:headEnd/>
            <a:tailEnd/>
          </a:ln>
          <a:effectLst/>
        </p:spPr>
        <p:txBody>
          <a:bodyPr>
            <a:spAutoFit/>
          </a:bodyPr>
          <a:lstStyle/>
          <a:p>
            <a:endParaRPr lang="zh-CN" altLang="en-US"/>
          </a:p>
        </p:txBody>
      </p:sp>
      <p:sp>
        <p:nvSpPr>
          <p:cNvPr id="54282" name="Rectangle 10"/>
          <p:cNvSpPr>
            <a:spLocks noChangeArrowheads="1"/>
          </p:cNvSpPr>
          <p:nvPr/>
        </p:nvSpPr>
        <p:spPr bwMode="auto">
          <a:xfrm>
            <a:off x="3814763" y="3290888"/>
            <a:ext cx="9144000" cy="0"/>
          </a:xfrm>
          <a:prstGeom prst="rect">
            <a:avLst/>
          </a:prstGeom>
          <a:noFill/>
          <a:ln w="9525">
            <a:noFill/>
            <a:miter lim="800000"/>
            <a:headEnd/>
            <a:tailEnd/>
          </a:ln>
          <a:effectLst/>
        </p:spPr>
        <p:txBody>
          <a:bodyPr>
            <a:spAutoFit/>
          </a:bodyPr>
          <a:lstStyle/>
          <a:p>
            <a:endParaRPr lang="zh-CN" altLang="en-US"/>
          </a:p>
        </p:txBody>
      </p:sp>
      <p:sp>
        <p:nvSpPr>
          <p:cNvPr id="54284" name="Rectangle 12"/>
          <p:cNvSpPr>
            <a:spLocks noChangeArrowheads="1"/>
          </p:cNvSpPr>
          <p:nvPr/>
        </p:nvSpPr>
        <p:spPr bwMode="auto">
          <a:xfrm>
            <a:off x="4248150" y="3333750"/>
            <a:ext cx="9144000" cy="0"/>
          </a:xfrm>
          <a:prstGeom prst="rect">
            <a:avLst/>
          </a:prstGeom>
          <a:noFill/>
          <a:ln w="9525">
            <a:noFill/>
            <a:miter lim="800000"/>
            <a:headEnd/>
            <a:tailEnd/>
          </a:ln>
          <a:effectLst/>
        </p:spPr>
        <p:txBody>
          <a:bodyPr>
            <a:spAutoFit/>
          </a:bodyPr>
          <a:lstStyle/>
          <a:p>
            <a:endParaRPr lang="zh-CN" altLang="en-US"/>
          </a:p>
        </p:txBody>
      </p:sp>
      <p:sp>
        <p:nvSpPr>
          <p:cNvPr id="54286" name="Rectangle 14"/>
          <p:cNvSpPr>
            <a:spLocks noChangeArrowheads="1"/>
          </p:cNvSpPr>
          <p:nvPr/>
        </p:nvSpPr>
        <p:spPr bwMode="auto">
          <a:xfrm>
            <a:off x="4395788" y="3352800"/>
            <a:ext cx="9144000" cy="0"/>
          </a:xfrm>
          <a:prstGeom prst="rect">
            <a:avLst/>
          </a:prstGeom>
          <a:noFill/>
          <a:ln w="9525">
            <a:noFill/>
            <a:miter lim="800000"/>
            <a:headEnd/>
            <a:tailEnd/>
          </a:ln>
          <a:effectLst/>
        </p:spPr>
        <p:txBody>
          <a:bodyPr>
            <a:spAutoFit/>
          </a:bodyPr>
          <a:lstStyle/>
          <a:p>
            <a:endParaRPr lang="zh-CN" altLang="en-US"/>
          </a:p>
        </p:txBody>
      </p:sp>
      <p:sp>
        <p:nvSpPr>
          <p:cNvPr id="54288" name="Rectangle 16"/>
          <p:cNvSpPr>
            <a:spLocks noChangeArrowheads="1"/>
          </p:cNvSpPr>
          <p:nvPr/>
        </p:nvSpPr>
        <p:spPr bwMode="auto">
          <a:xfrm>
            <a:off x="4405313" y="3338513"/>
            <a:ext cx="9144000" cy="0"/>
          </a:xfrm>
          <a:prstGeom prst="rect">
            <a:avLst/>
          </a:prstGeom>
          <a:noFill/>
          <a:ln w="9525">
            <a:noFill/>
            <a:miter lim="800000"/>
            <a:headEnd/>
            <a:tailEnd/>
          </a:ln>
          <a:effectLst/>
        </p:spPr>
        <p:txBody>
          <a:bodyPr>
            <a:spAutoFit/>
          </a:bodyPr>
          <a:lstStyle/>
          <a:p>
            <a:endParaRPr lang="zh-CN" altLang="en-US"/>
          </a:p>
        </p:txBody>
      </p:sp>
      <p:sp>
        <p:nvSpPr>
          <p:cNvPr id="54290" name="Rectangle 18"/>
          <p:cNvSpPr>
            <a:spLocks noChangeArrowheads="1"/>
          </p:cNvSpPr>
          <p:nvPr/>
        </p:nvSpPr>
        <p:spPr bwMode="auto">
          <a:xfrm>
            <a:off x="4167188" y="3333750"/>
            <a:ext cx="9144000" cy="0"/>
          </a:xfrm>
          <a:prstGeom prst="rect">
            <a:avLst/>
          </a:prstGeom>
          <a:noFill/>
          <a:ln w="9525">
            <a:noFill/>
            <a:miter lim="800000"/>
            <a:headEnd/>
            <a:tailEnd/>
          </a:ln>
          <a:effectLst/>
        </p:spPr>
        <p:txBody>
          <a:bodyPr>
            <a:spAutoFit/>
          </a:bodyPr>
          <a:lstStyle/>
          <a:p>
            <a:endParaRPr lang="zh-CN" altLang="en-US"/>
          </a:p>
        </p:txBody>
      </p:sp>
      <p:sp>
        <p:nvSpPr>
          <p:cNvPr id="54292" name="Rectangle 20"/>
          <p:cNvSpPr>
            <a:spLocks noChangeArrowheads="1"/>
          </p:cNvSpPr>
          <p:nvPr/>
        </p:nvSpPr>
        <p:spPr bwMode="auto">
          <a:xfrm>
            <a:off x="3638550" y="3281363"/>
            <a:ext cx="9144000" cy="0"/>
          </a:xfrm>
          <a:prstGeom prst="rect">
            <a:avLst/>
          </a:prstGeom>
          <a:noFill/>
          <a:ln w="9525">
            <a:noFill/>
            <a:miter lim="800000"/>
            <a:headEnd/>
            <a:tailEnd/>
          </a:ln>
          <a:effectLst/>
        </p:spPr>
        <p:txBody>
          <a:bodyPr>
            <a:spAutoFit/>
          </a:bodyPr>
          <a:lstStyle/>
          <a:p>
            <a:endParaRPr lang="zh-CN" altLang="en-US"/>
          </a:p>
        </p:txBody>
      </p:sp>
      <p:sp>
        <p:nvSpPr>
          <p:cNvPr id="54294" name="Rectangle 22"/>
          <p:cNvSpPr>
            <a:spLocks noChangeArrowheads="1"/>
          </p:cNvSpPr>
          <p:nvPr/>
        </p:nvSpPr>
        <p:spPr bwMode="auto">
          <a:xfrm>
            <a:off x="4424363" y="3333750"/>
            <a:ext cx="9144000" cy="0"/>
          </a:xfrm>
          <a:prstGeom prst="rect">
            <a:avLst/>
          </a:prstGeom>
          <a:noFill/>
          <a:ln w="9525">
            <a:noFill/>
            <a:miter lim="800000"/>
            <a:headEnd/>
            <a:tailEnd/>
          </a:ln>
          <a:effectLst/>
        </p:spPr>
        <p:txBody>
          <a:bodyPr>
            <a:spAutoFit/>
          </a:bodyPr>
          <a:lstStyle/>
          <a:p>
            <a:endParaRPr lang="zh-CN" altLang="en-US"/>
          </a:p>
        </p:txBody>
      </p:sp>
      <p:sp>
        <p:nvSpPr>
          <p:cNvPr id="54296" name="Rectangle 24"/>
          <p:cNvSpPr>
            <a:spLocks noChangeArrowheads="1"/>
          </p:cNvSpPr>
          <p:nvPr/>
        </p:nvSpPr>
        <p:spPr bwMode="auto">
          <a:xfrm>
            <a:off x="4362450" y="3333750"/>
            <a:ext cx="9144000" cy="0"/>
          </a:xfrm>
          <a:prstGeom prst="rect">
            <a:avLst/>
          </a:prstGeom>
          <a:noFill/>
          <a:ln w="9525">
            <a:noFill/>
            <a:miter lim="800000"/>
            <a:headEnd/>
            <a:tailEnd/>
          </a:ln>
          <a:effectLst/>
        </p:spPr>
        <p:txBody>
          <a:bodyPr>
            <a:spAutoFit/>
          </a:bodyPr>
          <a:lstStyle/>
          <a:p>
            <a:endParaRPr lang="zh-CN" altLang="en-US"/>
          </a:p>
        </p:txBody>
      </p:sp>
      <p:sp>
        <p:nvSpPr>
          <p:cNvPr id="54298" name="Rectangle 26"/>
          <p:cNvSpPr>
            <a:spLocks noChangeArrowheads="1"/>
          </p:cNvSpPr>
          <p:nvPr/>
        </p:nvSpPr>
        <p:spPr bwMode="auto">
          <a:xfrm>
            <a:off x="4433888" y="3333750"/>
            <a:ext cx="9144000" cy="0"/>
          </a:xfrm>
          <a:prstGeom prst="rect">
            <a:avLst/>
          </a:prstGeom>
          <a:noFill/>
          <a:ln w="9525">
            <a:noFill/>
            <a:miter lim="800000"/>
            <a:headEnd/>
            <a:tailEnd/>
          </a:ln>
          <a:effectLst/>
        </p:spPr>
        <p:txBody>
          <a:bodyPr>
            <a:spAutoFit/>
          </a:bodyPr>
          <a:lstStyle/>
          <a:p>
            <a:endParaRPr lang="zh-CN" altLang="en-US"/>
          </a:p>
        </p:txBody>
      </p:sp>
      <p:sp>
        <p:nvSpPr>
          <p:cNvPr id="54300" name="Rectangle 28"/>
          <p:cNvSpPr>
            <a:spLocks noChangeArrowheads="1"/>
          </p:cNvSpPr>
          <p:nvPr/>
        </p:nvSpPr>
        <p:spPr bwMode="auto">
          <a:xfrm>
            <a:off x="4424363" y="3333750"/>
            <a:ext cx="9144000" cy="0"/>
          </a:xfrm>
          <a:prstGeom prst="rect">
            <a:avLst/>
          </a:prstGeom>
          <a:noFill/>
          <a:ln w="9525">
            <a:noFill/>
            <a:miter lim="800000"/>
            <a:headEnd/>
            <a:tailEnd/>
          </a:ln>
          <a:effectLst/>
        </p:spPr>
        <p:txBody>
          <a:bodyPr>
            <a:spAutoFit/>
          </a:bodyPr>
          <a:lstStyle/>
          <a:p>
            <a:endParaRPr lang="zh-CN" altLang="en-US"/>
          </a:p>
        </p:txBody>
      </p:sp>
      <p:sp>
        <p:nvSpPr>
          <p:cNvPr id="54302" name="Rectangle 30"/>
          <p:cNvSpPr>
            <a:spLocks noChangeArrowheads="1"/>
          </p:cNvSpPr>
          <p:nvPr/>
        </p:nvSpPr>
        <p:spPr bwMode="auto">
          <a:xfrm>
            <a:off x="4157663" y="3281363"/>
            <a:ext cx="9144000" cy="0"/>
          </a:xfrm>
          <a:prstGeom prst="rect">
            <a:avLst/>
          </a:prstGeom>
          <a:noFill/>
          <a:ln w="9525">
            <a:noFill/>
            <a:miter lim="800000"/>
            <a:headEnd/>
            <a:tailEnd/>
          </a:ln>
          <a:effectLst/>
        </p:spPr>
        <p:txBody>
          <a:bodyPr>
            <a:spAutoFit/>
          </a:bodyPr>
          <a:lstStyle/>
          <a:p>
            <a:endParaRPr lang="zh-CN" altLang="en-US"/>
          </a:p>
        </p:txBody>
      </p:sp>
      <p:sp>
        <p:nvSpPr>
          <p:cNvPr id="54304" name="Rectangle 32"/>
          <p:cNvSpPr>
            <a:spLocks noChangeArrowheads="1"/>
          </p:cNvSpPr>
          <p:nvPr/>
        </p:nvSpPr>
        <p:spPr bwMode="auto">
          <a:xfrm>
            <a:off x="4338638" y="3333750"/>
            <a:ext cx="9144000" cy="0"/>
          </a:xfrm>
          <a:prstGeom prst="rect">
            <a:avLst/>
          </a:prstGeom>
          <a:noFill/>
          <a:ln w="9525">
            <a:noFill/>
            <a:miter lim="800000"/>
            <a:headEnd/>
            <a:tailEnd/>
          </a:ln>
          <a:effectLst/>
        </p:spPr>
        <p:txBody>
          <a:bodyPr>
            <a:spAutoFit/>
          </a:bodyPr>
          <a:lstStyle/>
          <a:p>
            <a:endParaRPr lang="zh-CN" altLang="en-US"/>
          </a:p>
        </p:txBody>
      </p:sp>
      <p:sp>
        <p:nvSpPr>
          <p:cNvPr id="54306" name="Rectangle 34"/>
          <p:cNvSpPr>
            <a:spLocks noChangeArrowheads="1"/>
          </p:cNvSpPr>
          <p:nvPr/>
        </p:nvSpPr>
        <p:spPr bwMode="auto">
          <a:xfrm>
            <a:off x="4157663" y="3281363"/>
            <a:ext cx="9144000" cy="0"/>
          </a:xfrm>
          <a:prstGeom prst="rect">
            <a:avLst/>
          </a:prstGeom>
          <a:noFill/>
          <a:ln w="9525">
            <a:noFill/>
            <a:miter lim="800000"/>
            <a:headEnd/>
            <a:tailEnd/>
          </a:ln>
          <a:effectLst/>
        </p:spPr>
        <p:txBody>
          <a:bodyPr>
            <a:spAutoFit/>
          </a:bodyPr>
          <a:lstStyle/>
          <a:p>
            <a:endParaRPr lang="zh-CN" altLang="en-US"/>
          </a:p>
        </p:txBody>
      </p:sp>
      <p:sp>
        <p:nvSpPr>
          <p:cNvPr id="54308" name="Rectangle 36"/>
          <p:cNvSpPr>
            <a:spLocks noChangeArrowheads="1"/>
          </p:cNvSpPr>
          <p:nvPr/>
        </p:nvSpPr>
        <p:spPr bwMode="auto">
          <a:xfrm>
            <a:off x="4329113" y="3333750"/>
            <a:ext cx="9144000" cy="0"/>
          </a:xfrm>
          <a:prstGeom prst="rect">
            <a:avLst/>
          </a:prstGeom>
          <a:noFill/>
          <a:ln w="9525">
            <a:noFill/>
            <a:miter lim="800000"/>
            <a:headEnd/>
            <a:tailEnd/>
          </a:ln>
          <a:effectLst/>
        </p:spPr>
        <p:txBody>
          <a:bodyPr>
            <a:spAutoFit/>
          </a:bodyPr>
          <a:lstStyle/>
          <a:p>
            <a:endParaRPr lang="zh-CN" altLang="en-US"/>
          </a:p>
        </p:txBody>
      </p:sp>
      <p:sp>
        <p:nvSpPr>
          <p:cNvPr id="24" name="矩形 23"/>
          <p:cNvSpPr/>
          <p:nvPr/>
        </p:nvSpPr>
        <p:spPr>
          <a:xfrm>
            <a:off x="539552" y="1196752"/>
            <a:ext cx="8064896" cy="830997"/>
          </a:xfrm>
          <a:prstGeom prst="rect">
            <a:avLst/>
          </a:prstGeom>
        </p:spPr>
        <p:txBody>
          <a:bodyPr wrap="square">
            <a:spAutoFit/>
          </a:bodyPr>
          <a:lstStyle/>
          <a:p>
            <a:r>
              <a:rPr lang="zh-CN" altLang="en-US" sz="2400" b="1" dirty="0" smtClean="0">
                <a:latin typeface="+mj-ea"/>
                <a:ea typeface="+mj-ea"/>
              </a:rPr>
              <a:t>令试验信道特性          </a:t>
            </a:r>
            <a:r>
              <a:rPr lang="en-US" altLang="zh-CN" sz="2400" b="1" i="1" dirty="0" smtClean="0">
                <a:latin typeface="+mj-ea"/>
                <a:ea typeface="+mj-ea"/>
              </a:rPr>
              <a:t>                   </a:t>
            </a:r>
            <a:r>
              <a:rPr lang="zh-CN" altLang="en-US" sz="2400" b="1" i="1" dirty="0" smtClean="0">
                <a:latin typeface="+mj-ea"/>
                <a:ea typeface="+mj-ea"/>
              </a:rPr>
              <a:t>，</a:t>
            </a:r>
            <a:r>
              <a:rPr lang="zh-CN" altLang="en-US" sz="2400" b="1" dirty="0" smtClean="0">
                <a:latin typeface="+mj-ea"/>
                <a:ea typeface="+mj-ea"/>
              </a:rPr>
              <a:t>这时</a:t>
            </a:r>
            <a:r>
              <a:rPr lang="en-US" altLang="zh-CN" sz="2400" b="1" dirty="0" smtClean="0">
                <a:latin typeface="+mj-ea"/>
                <a:ea typeface="+mj-ea"/>
              </a:rPr>
              <a:t>X</a:t>
            </a:r>
            <a:r>
              <a:rPr lang="zh-CN" altLang="en-US" sz="2400" b="1" dirty="0" smtClean="0">
                <a:latin typeface="+mj-ea"/>
                <a:ea typeface="+mj-ea"/>
              </a:rPr>
              <a:t>和</a:t>
            </a:r>
            <a:r>
              <a:rPr lang="en-US" altLang="zh-CN" sz="2400" b="1" dirty="0" smtClean="0">
                <a:latin typeface="+mj-ea"/>
                <a:ea typeface="+mj-ea"/>
              </a:rPr>
              <a:t>Y</a:t>
            </a:r>
            <a:r>
              <a:rPr lang="zh-CN" altLang="en-US" sz="2400" b="1" dirty="0" smtClean="0">
                <a:latin typeface="+mj-ea"/>
                <a:ea typeface="+mj-ea"/>
              </a:rPr>
              <a:t>相互独立，等效于通信中断，因此</a:t>
            </a:r>
            <a:r>
              <a:rPr lang="en-US" altLang="zh-CN" sz="2400" b="1" i="1" dirty="0" smtClean="0">
                <a:latin typeface="+mj-ea"/>
                <a:ea typeface="+mj-ea"/>
              </a:rPr>
              <a:t>                  </a:t>
            </a:r>
            <a:r>
              <a:rPr lang="zh-CN" altLang="en-US" sz="2400" b="1" dirty="0" smtClean="0">
                <a:latin typeface="+mj-ea"/>
                <a:ea typeface="+mj-ea"/>
              </a:rPr>
              <a:t>，即</a:t>
            </a:r>
            <a:r>
              <a:rPr lang="en-US" altLang="zh-CN" sz="2400" b="1" i="1" dirty="0" smtClean="0">
                <a:latin typeface="Century Schoolbook" pitchFamily="18" charset="0"/>
                <a:ea typeface="+mj-ea"/>
              </a:rPr>
              <a:t>R(D)=0</a:t>
            </a:r>
            <a:r>
              <a:rPr lang="zh-CN" altLang="en-US" sz="2400" b="1" i="1" dirty="0" smtClean="0">
                <a:latin typeface="+mj-ea"/>
                <a:ea typeface="+mj-ea"/>
              </a:rPr>
              <a:t>。</a:t>
            </a:r>
            <a:endParaRPr lang="en-US" altLang="zh-CN" sz="2400" b="1" i="1" dirty="0" smtClean="0">
              <a:latin typeface="+mj-ea"/>
              <a:ea typeface="+mj-ea"/>
            </a:endParaRPr>
          </a:p>
        </p:txBody>
      </p:sp>
      <p:graphicFrame>
        <p:nvGraphicFramePr>
          <p:cNvPr id="1431556" name="Object 4"/>
          <p:cNvGraphicFramePr>
            <a:graphicFrameLocks noGrp="1" noChangeAspect="1"/>
          </p:cNvGraphicFramePr>
          <p:nvPr>
            <p:extLst>
              <p:ext uri="{D42A27DB-BD31-4B8C-83A1-F6EECF244321}">
                <p14:modId xmlns:p14="http://schemas.microsoft.com/office/powerpoint/2010/main" val="1508133419"/>
              </p:ext>
            </p:extLst>
          </p:nvPr>
        </p:nvGraphicFramePr>
        <p:xfrm>
          <a:off x="2065338" y="3716338"/>
          <a:ext cx="3714750" cy="660400"/>
        </p:xfrm>
        <a:graphic>
          <a:graphicData uri="http://schemas.openxmlformats.org/presentationml/2006/ole">
            <mc:AlternateContent xmlns:mc="http://schemas.openxmlformats.org/markup-compatibility/2006">
              <mc:Choice xmlns:v="urn:schemas-microsoft-com:vml" Requires="v">
                <p:oleObj spid="_x0000_s1539286" name="Equation" r:id="rId4" imgW="1574640" imgH="279360" progId="Equation.DSMT4">
                  <p:embed/>
                </p:oleObj>
              </mc:Choice>
              <mc:Fallback>
                <p:oleObj name="Equation" r:id="rId4" imgW="1574640" imgH="279360" progId="Equation.DSMT4">
                  <p:embed/>
                  <p:pic>
                    <p:nvPicPr>
                      <p:cNvPr id="0" name=""/>
                      <p:cNvPicPr>
                        <a:picLocks noGrp="1" noChangeAspect="1" noChangeArrowheads="1"/>
                      </p:cNvPicPr>
                      <p:nvPr/>
                    </p:nvPicPr>
                    <p:blipFill>
                      <a:blip r:embed="rId5"/>
                      <a:srcRect/>
                      <a:stretch>
                        <a:fillRect/>
                      </a:stretch>
                    </p:blipFill>
                    <p:spPr bwMode="auto">
                      <a:xfrm>
                        <a:off x="2065338" y="3716338"/>
                        <a:ext cx="37147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1558" name="Object 6"/>
          <p:cNvGraphicFramePr>
            <a:graphicFrameLocks noGrp="1" noChangeAspect="1"/>
          </p:cNvGraphicFramePr>
          <p:nvPr/>
        </p:nvGraphicFramePr>
        <p:xfrm>
          <a:off x="2627784" y="1168425"/>
          <a:ext cx="2768392" cy="532383"/>
        </p:xfrm>
        <a:graphic>
          <a:graphicData uri="http://schemas.openxmlformats.org/presentationml/2006/ole">
            <mc:AlternateContent xmlns:mc="http://schemas.openxmlformats.org/markup-compatibility/2006">
              <mc:Choice xmlns:v="urn:schemas-microsoft-com:vml" Requires="v">
                <p:oleObj spid="_x0000_s1539287" name="Equation" r:id="rId6" imgW="1054080" imgH="203040" progId="Equation.DSMT4">
                  <p:embed/>
                </p:oleObj>
              </mc:Choice>
              <mc:Fallback>
                <p:oleObj name="Equation" r:id="rId6" imgW="1054080" imgH="20304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1168425"/>
                        <a:ext cx="2768392" cy="532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1559" name="Object 7"/>
          <p:cNvGraphicFramePr>
            <a:graphicFrameLocks noGrp="1" noChangeAspect="1"/>
          </p:cNvGraphicFramePr>
          <p:nvPr/>
        </p:nvGraphicFramePr>
        <p:xfrm>
          <a:off x="3707904" y="1628800"/>
          <a:ext cx="1528763" cy="403225"/>
        </p:xfrm>
        <a:graphic>
          <a:graphicData uri="http://schemas.openxmlformats.org/presentationml/2006/ole">
            <mc:AlternateContent xmlns:mc="http://schemas.openxmlformats.org/markup-compatibility/2006">
              <mc:Choice xmlns:v="urn:schemas-microsoft-com:vml" Requires="v">
                <p:oleObj spid="_x0000_s1539288" name="Equation" r:id="rId8" imgW="672840" imgH="177480" progId="Equation.DSMT4">
                  <p:embed/>
                </p:oleObj>
              </mc:Choice>
              <mc:Fallback>
                <p:oleObj name="Equation" r:id="rId8" imgW="672840" imgH="177480" progId="Equation.DSMT4">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1628800"/>
                        <a:ext cx="15287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39"/>
          <p:cNvGraphicFramePr>
            <a:graphicFrameLocks noChangeAspect="1"/>
          </p:cNvGraphicFramePr>
          <p:nvPr>
            <p:extLst>
              <p:ext uri="{D42A27DB-BD31-4B8C-83A1-F6EECF244321}">
                <p14:modId xmlns:p14="http://schemas.microsoft.com/office/powerpoint/2010/main" val="2210806972"/>
              </p:ext>
            </p:extLst>
          </p:nvPr>
        </p:nvGraphicFramePr>
        <p:xfrm>
          <a:off x="539552" y="5034681"/>
          <a:ext cx="5141913" cy="1490663"/>
        </p:xfrm>
        <a:graphic>
          <a:graphicData uri="http://schemas.openxmlformats.org/presentationml/2006/ole">
            <mc:AlternateContent xmlns:mc="http://schemas.openxmlformats.org/markup-compatibility/2006">
              <mc:Choice xmlns:v="urn:schemas-microsoft-com:vml" Requires="v">
                <p:oleObj spid="_x0000_s1539289" name="Equation" r:id="rId10" imgW="2145960" imgH="622080" progId="Equation.DSMT4">
                  <p:embed/>
                </p:oleObj>
              </mc:Choice>
              <mc:Fallback>
                <p:oleObj name="Equation" r:id="rId10" imgW="2145960" imgH="622080" progId="Equation.DSMT4">
                  <p:embed/>
                  <p:pic>
                    <p:nvPicPr>
                      <p:cNvPr id="0" name=""/>
                      <p:cNvPicPr>
                        <a:picLocks noGrp="1" noChangeAspect="1" noChangeArrowheads="1"/>
                      </p:cNvPicPr>
                      <p:nvPr/>
                    </p:nvPicPr>
                    <p:blipFill>
                      <a:blip r:embed="rId11"/>
                      <a:srcRect/>
                      <a:stretch>
                        <a:fillRect/>
                      </a:stretch>
                    </p:blipFill>
                    <p:spPr bwMode="auto">
                      <a:xfrm>
                        <a:off x="539552" y="5034681"/>
                        <a:ext cx="5141913" cy="1490663"/>
                      </a:xfrm>
                      <a:prstGeom prst="rect">
                        <a:avLst/>
                      </a:prstGeom>
                      <a:noFill/>
                      <a:ln>
                        <a:noFill/>
                      </a:ln>
                      <a:effectLst/>
                      <a:extLst/>
                    </p:spPr>
                  </p:pic>
                </p:oleObj>
              </mc:Fallback>
            </mc:AlternateContent>
          </a:graphicData>
        </a:graphic>
      </p:graphicFrame>
      <p:sp>
        <p:nvSpPr>
          <p:cNvPr id="43" name="矩形 42"/>
          <p:cNvSpPr/>
          <p:nvPr/>
        </p:nvSpPr>
        <p:spPr>
          <a:xfrm>
            <a:off x="683568" y="4386584"/>
            <a:ext cx="4293163" cy="461665"/>
          </a:xfrm>
          <a:prstGeom prst="rect">
            <a:avLst/>
          </a:prstGeom>
        </p:spPr>
        <p:txBody>
          <a:bodyPr wrap="none">
            <a:spAutoFit/>
          </a:bodyPr>
          <a:lstStyle/>
          <a:p>
            <a:r>
              <a:rPr lang="zh-CN" altLang="en-US" sz="2400" b="1" dirty="0" smtClean="0">
                <a:latin typeface="Century Schoolbook" pitchFamily="18" charset="0"/>
                <a:ea typeface="+mj-ea"/>
              </a:rPr>
              <a:t>由于，</a:t>
            </a:r>
            <a:r>
              <a:rPr lang="en-US" altLang="zh-CN" sz="2400" b="1" dirty="0" smtClean="0">
                <a:latin typeface="Century Schoolbook" pitchFamily="18" charset="0"/>
                <a:ea typeface="+mj-ea"/>
              </a:rPr>
              <a:t>X</a:t>
            </a:r>
            <a:r>
              <a:rPr lang="zh-CN" altLang="en-US" sz="2400" b="1" dirty="0" smtClean="0">
                <a:latin typeface="Century Schoolbook" pitchFamily="18" charset="0"/>
                <a:ea typeface="+mj-ea"/>
              </a:rPr>
              <a:t>和</a:t>
            </a:r>
            <a:r>
              <a:rPr lang="en-US" altLang="zh-CN" sz="2400" b="1" dirty="0" smtClean="0">
                <a:latin typeface="Century Schoolbook" pitchFamily="18" charset="0"/>
                <a:ea typeface="+mj-ea"/>
              </a:rPr>
              <a:t>Y</a:t>
            </a:r>
            <a:r>
              <a:rPr lang="zh-CN" altLang="en-US" sz="2400" b="1" dirty="0" smtClean="0">
                <a:latin typeface="Century Schoolbook" pitchFamily="18" charset="0"/>
                <a:ea typeface="+mj-ea"/>
              </a:rPr>
              <a:t>相互独立，故有：</a:t>
            </a:r>
            <a:endParaRPr lang="zh-CN" altLang="en-US" sz="2400" dirty="0">
              <a:latin typeface="Century Schoolbook" pitchFamily="18" charset="0"/>
              <a:ea typeface="+mj-ea"/>
            </a:endParaRPr>
          </a:p>
        </p:txBody>
      </p:sp>
      <p:graphicFrame>
        <p:nvGraphicFramePr>
          <p:cNvPr id="44" name="对象 43"/>
          <p:cNvGraphicFramePr>
            <a:graphicFrameLocks noGrp="1" noChangeAspect="1"/>
          </p:cNvGraphicFramePr>
          <p:nvPr>
            <p:extLst>
              <p:ext uri="{D42A27DB-BD31-4B8C-83A1-F6EECF244321}">
                <p14:modId xmlns:p14="http://schemas.microsoft.com/office/powerpoint/2010/main" val="3205731104"/>
              </p:ext>
            </p:extLst>
          </p:nvPr>
        </p:nvGraphicFramePr>
        <p:xfrm>
          <a:off x="5796135" y="4610932"/>
          <a:ext cx="3265467" cy="1788602"/>
        </p:xfrm>
        <a:graphic>
          <a:graphicData uri="http://schemas.openxmlformats.org/presentationml/2006/ole">
            <mc:AlternateContent xmlns:mc="http://schemas.openxmlformats.org/markup-compatibility/2006">
              <mc:Choice xmlns:v="urn:schemas-microsoft-com:vml" Requires="v">
                <p:oleObj spid="_x0000_s1539290" name="Equation" r:id="rId12" imgW="1485720" imgH="812520" progId="Equation.DSMT4">
                  <p:embed/>
                </p:oleObj>
              </mc:Choice>
              <mc:Fallback>
                <p:oleObj name="Equation" r:id="rId12" imgW="1485720" imgH="812520" progId="Equation.DSMT4">
                  <p:embed/>
                  <p:pic>
                    <p:nvPicPr>
                      <p:cNvPr id="0" name=""/>
                      <p:cNvPicPr>
                        <a:picLocks noGrp="1" noChangeAspect="1" noChangeArrowheads="1"/>
                      </p:cNvPicPr>
                      <p:nvPr/>
                    </p:nvPicPr>
                    <p:blipFill>
                      <a:blip r:embed="rId13"/>
                      <a:srcRect/>
                      <a:stretch>
                        <a:fillRect/>
                      </a:stretch>
                    </p:blipFill>
                    <p:spPr bwMode="auto">
                      <a:xfrm>
                        <a:off x="5796135" y="4610932"/>
                        <a:ext cx="3265467" cy="1788602"/>
                      </a:xfrm>
                      <a:prstGeom prst="rect">
                        <a:avLst/>
                      </a:prstGeom>
                      <a:noFill/>
                      <a:ln>
                        <a:noFill/>
                      </a:ln>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430162863"/>
              </p:ext>
            </p:extLst>
          </p:nvPr>
        </p:nvGraphicFramePr>
        <p:xfrm>
          <a:off x="5724128" y="4098552"/>
          <a:ext cx="2771874" cy="395982"/>
        </p:xfrm>
        <a:graphic>
          <a:graphicData uri="http://schemas.openxmlformats.org/presentationml/2006/ole">
            <mc:AlternateContent xmlns:mc="http://schemas.openxmlformats.org/markup-compatibility/2006">
              <mc:Choice xmlns:v="urn:schemas-microsoft-com:vml" Requires="v">
                <p:oleObj spid="_x0000_s1539291" name="Equation" r:id="rId14" imgW="1511280" imgH="215640" progId="Equation.DSMT4">
                  <p:embed/>
                </p:oleObj>
              </mc:Choice>
              <mc:Fallback>
                <p:oleObj name="Equation" r:id="rId14" imgW="1511280" imgH="215640" progId="Equation.DSMT4">
                  <p:embed/>
                  <p:pic>
                    <p:nvPicPr>
                      <p:cNvPr id="0" name=""/>
                      <p:cNvPicPr/>
                      <p:nvPr/>
                    </p:nvPicPr>
                    <p:blipFill>
                      <a:blip r:embed="rId15"/>
                      <a:stretch>
                        <a:fillRect/>
                      </a:stretch>
                    </p:blipFill>
                    <p:spPr>
                      <a:xfrm>
                        <a:off x="5724128" y="4098552"/>
                        <a:ext cx="2771874" cy="395982"/>
                      </a:xfrm>
                      <a:prstGeom prst="rect">
                        <a:avLst/>
                      </a:prstGeom>
                    </p:spPr>
                  </p:pic>
                </p:oleObj>
              </mc:Fallback>
            </mc:AlternateContent>
          </a:graphicData>
        </a:graphic>
      </p:graphicFrame>
      <p:cxnSp>
        <p:nvCxnSpPr>
          <p:cNvPr id="46" name="直接连接符 45"/>
          <p:cNvCxnSpPr/>
          <p:nvPr/>
        </p:nvCxnSpPr>
        <p:spPr>
          <a:xfrm>
            <a:off x="5768819" y="4458592"/>
            <a:ext cx="261960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直接连接符 46"/>
          <p:cNvCxnSpPr/>
          <p:nvPr/>
        </p:nvCxnSpPr>
        <p:spPr>
          <a:xfrm>
            <a:off x="7020272" y="4674616"/>
            <a:ext cx="0" cy="1800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直接连接符 47"/>
          <p:cNvCxnSpPr/>
          <p:nvPr/>
        </p:nvCxnSpPr>
        <p:spPr>
          <a:xfrm>
            <a:off x="6444208" y="4674616"/>
            <a:ext cx="0" cy="1800200"/>
          </a:xfrm>
          <a:prstGeom prst="line">
            <a:avLst/>
          </a:prstGeom>
        </p:spPr>
        <p:style>
          <a:lnRef idx="3">
            <a:schemeClr val="accent2"/>
          </a:lnRef>
          <a:fillRef idx="0">
            <a:schemeClr val="accent2"/>
          </a:fillRef>
          <a:effectRef idx="2">
            <a:schemeClr val="accent2"/>
          </a:effectRef>
          <a:fontRef idx="minor">
            <a:schemeClr val="tx1"/>
          </a:fontRef>
        </p:style>
      </p:cxnSp>
      <p:grpSp>
        <p:nvGrpSpPr>
          <p:cNvPr id="49" name="组合 48"/>
          <p:cNvGrpSpPr/>
          <p:nvPr/>
        </p:nvGrpSpPr>
        <p:grpSpPr>
          <a:xfrm>
            <a:off x="3203848" y="5610720"/>
            <a:ext cx="2520280" cy="792088"/>
            <a:chOff x="3275856" y="5805264"/>
            <a:chExt cx="2520280" cy="792088"/>
          </a:xfrm>
        </p:grpSpPr>
        <p:sp>
          <p:nvSpPr>
            <p:cNvPr id="50" name="椭圆 49"/>
            <p:cNvSpPr/>
            <p:nvPr/>
          </p:nvSpPr>
          <p:spPr>
            <a:xfrm>
              <a:off x="3275856" y="5949280"/>
              <a:ext cx="432048" cy="64807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51" name="直接箭头连接符 50"/>
            <p:cNvCxnSpPr>
              <a:stCxn id="50" idx="6"/>
            </p:cNvCxnSpPr>
            <p:nvPr/>
          </p:nvCxnSpPr>
          <p:spPr>
            <a:xfrm flipV="1">
              <a:off x="3707904" y="5805264"/>
              <a:ext cx="2088232" cy="4680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14" name="灯片编号占位符 13"/>
          <p:cNvSpPr>
            <a:spLocks noGrp="1"/>
          </p:cNvSpPr>
          <p:nvPr>
            <p:ph type="sldNum" sz="quarter" idx="12"/>
          </p:nvPr>
        </p:nvSpPr>
        <p:spPr/>
        <p:txBody>
          <a:bodyPr/>
          <a:lstStyle/>
          <a:p>
            <a:fld id="{E31375A4-56A4-47D6-9801-1991572033F7}" type="slidenum">
              <a:rPr lang="en-US" smtClean="0"/>
              <a:pPr/>
              <a:t>48</a:t>
            </a:fld>
            <a:endParaRPr lang="en-US"/>
          </a:p>
        </p:txBody>
      </p:sp>
      <p:sp>
        <p:nvSpPr>
          <p:cNvPr id="37" name="矩形 36"/>
          <p:cNvSpPr/>
          <p:nvPr/>
        </p:nvSpPr>
        <p:spPr>
          <a:xfrm>
            <a:off x="539552" y="2132856"/>
            <a:ext cx="8280920" cy="1200329"/>
          </a:xfrm>
          <a:prstGeom prst="rect">
            <a:avLst/>
          </a:prstGeom>
        </p:spPr>
        <p:txBody>
          <a:bodyPr wrap="square">
            <a:spAutoFit/>
          </a:bodyPr>
          <a:lstStyle/>
          <a:p>
            <a:r>
              <a:rPr lang="zh-CN" altLang="en-US" sz="2400" b="1" dirty="0" smtClean="0">
                <a:latin typeface="+mj-ea"/>
                <a:ea typeface="+mj-ea"/>
              </a:rPr>
              <a:t>满足上式的试验信道有许多，这些试验信道对应的</a:t>
            </a:r>
            <a:r>
              <a:rPr lang="en-US" altLang="zh-CN" sz="2400" b="1" i="1" dirty="0" smtClean="0">
                <a:latin typeface="Times New Roman" pitchFamily="18" charset="0"/>
                <a:ea typeface="+mj-ea"/>
                <a:cs typeface="Times New Roman" pitchFamily="18" charset="0"/>
              </a:rPr>
              <a:t>R</a:t>
            </a:r>
            <a:r>
              <a:rPr lang="zh-CN" altLang="en-US" sz="2400" b="1" dirty="0" smtClean="0">
                <a:latin typeface="+mj-ea"/>
                <a:ea typeface="+mj-ea"/>
              </a:rPr>
              <a:t>都为</a:t>
            </a:r>
            <a:r>
              <a:rPr lang="en-US" altLang="zh-CN" sz="2400" b="1" dirty="0" smtClean="0">
                <a:latin typeface="+mj-ea"/>
                <a:ea typeface="+mj-ea"/>
              </a:rPr>
              <a:t>0</a:t>
            </a:r>
          </a:p>
          <a:p>
            <a:r>
              <a:rPr lang="zh-CN" altLang="en-US" sz="2400" b="1" dirty="0" smtClean="0">
                <a:latin typeface="+mj-ea"/>
                <a:ea typeface="+mj-ea"/>
              </a:rPr>
              <a:t>令 </a:t>
            </a:r>
            <a:r>
              <a:rPr lang="en-US" altLang="zh-CN" sz="2400" b="1" i="1" dirty="0" smtClean="0">
                <a:solidFill>
                  <a:srgbClr val="C00000"/>
                </a:solidFill>
                <a:latin typeface="Times New Roman" pitchFamily="18" charset="0"/>
                <a:ea typeface="+mj-ea"/>
                <a:cs typeface="Times New Roman" pitchFamily="18" charset="0"/>
              </a:rPr>
              <a:t>P</a:t>
            </a:r>
            <a:r>
              <a:rPr lang="en-US" altLang="zh-CN" sz="2400" b="1" i="1" baseline="-25000" dirty="0" smtClean="0">
                <a:solidFill>
                  <a:srgbClr val="C00000"/>
                </a:solidFill>
                <a:latin typeface="Times New Roman" pitchFamily="18" charset="0"/>
                <a:ea typeface="+mj-ea"/>
                <a:cs typeface="Times New Roman" pitchFamily="18" charset="0"/>
              </a:rPr>
              <a:t>0</a:t>
            </a:r>
            <a:r>
              <a:rPr lang="zh-CN" altLang="en-US" sz="2400" b="1" dirty="0" smtClean="0">
                <a:solidFill>
                  <a:srgbClr val="C00000"/>
                </a:solidFill>
                <a:latin typeface="Times New Roman" pitchFamily="18" charset="0"/>
                <a:ea typeface="+mj-ea"/>
                <a:cs typeface="Times New Roman" pitchFamily="18" charset="0"/>
              </a:rPr>
              <a:t> </a:t>
            </a:r>
            <a:r>
              <a:rPr lang="zh-CN" altLang="en-US" sz="2400" b="1" dirty="0" smtClean="0">
                <a:latin typeface="+mj-ea"/>
                <a:ea typeface="+mj-ea"/>
              </a:rPr>
              <a:t>为满足上述独立要求的全体转移概率集合，相应地可求出许多平均失真值。</a:t>
            </a:r>
            <a:endParaRPr lang="zh-CN" altLang="en-US" sz="2400" b="1" i="1" dirty="0" smtClean="0">
              <a:latin typeface="+mj-ea"/>
              <a:ea typeface="+mj-ea"/>
            </a:endParaRPr>
          </a:p>
        </p:txBody>
      </p:sp>
      <p:sp>
        <p:nvSpPr>
          <p:cNvPr id="38" name="矩形 37"/>
          <p:cNvSpPr/>
          <p:nvPr/>
        </p:nvSpPr>
        <p:spPr>
          <a:xfrm>
            <a:off x="539552" y="3255367"/>
            <a:ext cx="8064896" cy="461665"/>
          </a:xfrm>
          <a:prstGeom prst="rect">
            <a:avLst/>
          </a:prstGeom>
        </p:spPr>
        <p:txBody>
          <a:bodyPr wrap="square">
            <a:spAutoFit/>
          </a:bodyPr>
          <a:lstStyle/>
          <a:p>
            <a:r>
              <a:rPr lang="zh-CN" altLang="en-US" sz="2400" b="1" dirty="0" smtClean="0">
                <a:latin typeface="+mj-ea"/>
                <a:ea typeface="+mj-ea"/>
              </a:rPr>
              <a:t>从中选取最小的一个，就是这类平均失真值的</a:t>
            </a:r>
            <a:r>
              <a:rPr lang="zh-CN" altLang="en-US" sz="2400" b="1" dirty="0" smtClean="0">
                <a:solidFill>
                  <a:srgbClr val="C00000"/>
                </a:solidFill>
                <a:latin typeface="+mj-ea"/>
                <a:ea typeface="+mj-ea"/>
              </a:rPr>
              <a:t>下</a:t>
            </a:r>
            <a:r>
              <a:rPr lang="zh-CN" altLang="en-US" sz="2400" b="1" dirty="0">
                <a:solidFill>
                  <a:srgbClr val="C00000"/>
                </a:solidFill>
                <a:latin typeface="+mj-ea"/>
                <a:ea typeface="+mj-ea"/>
              </a:rPr>
              <a:t>确</a:t>
            </a:r>
            <a:r>
              <a:rPr lang="zh-CN" altLang="en-US" sz="2400" b="1" dirty="0" smtClean="0">
                <a:solidFill>
                  <a:srgbClr val="C00000"/>
                </a:solidFill>
                <a:latin typeface="+mj-ea"/>
                <a:ea typeface="+mj-ea"/>
              </a:rPr>
              <a:t>界</a:t>
            </a:r>
            <a:r>
              <a:rPr lang="en-US" altLang="zh-CN" sz="2400" b="1" i="1" dirty="0" err="1" smtClean="0">
                <a:solidFill>
                  <a:srgbClr val="C00000"/>
                </a:solidFill>
                <a:latin typeface="Times New Roman" pitchFamily="18" charset="0"/>
                <a:ea typeface="+mj-ea"/>
                <a:cs typeface="Times New Roman" pitchFamily="18" charset="0"/>
              </a:rPr>
              <a:t>D</a:t>
            </a:r>
            <a:r>
              <a:rPr lang="en-US" altLang="zh-CN" b="1" dirty="0" err="1" smtClean="0">
                <a:solidFill>
                  <a:srgbClr val="C00000"/>
                </a:solidFill>
                <a:latin typeface="Times New Roman" pitchFamily="18" charset="0"/>
                <a:ea typeface="+mj-ea"/>
                <a:cs typeface="Times New Roman" pitchFamily="18" charset="0"/>
              </a:rPr>
              <a:t>max</a:t>
            </a:r>
            <a:r>
              <a:rPr lang="zh-CN" altLang="en-US" sz="2400" b="1" i="1" dirty="0" smtClean="0">
                <a:latin typeface="+mj-ea"/>
                <a:ea typeface="+mj-ea"/>
              </a:rPr>
              <a:t>。</a:t>
            </a:r>
          </a:p>
        </p:txBody>
      </p:sp>
    </p:spTree>
    <p:extLst>
      <p:ext uri="{BB962C8B-B14F-4D97-AF65-F5344CB8AC3E}">
        <p14:creationId xmlns:p14="http://schemas.microsoft.com/office/powerpoint/2010/main" val="32987214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horizontal)">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up)">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up)">
                                      <p:cBhvr>
                                        <p:cTn id="3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899592" y="1844824"/>
            <a:ext cx="705678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latin typeface="+mj-ea"/>
                <a:ea typeface="+mj-ea"/>
              </a:rPr>
              <a:t>上式是用不同的概率分布</a:t>
            </a:r>
            <a:r>
              <a:rPr lang="en-US" altLang="zh-CN" sz="2400" b="1" dirty="0" smtClean="0">
                <a:latin typeface="+mj-ea"/>
                <a:ea typeface="+mj-ea"/>
              </a:rPr>
              <a:t>          </a:t>
            </a:r>
            <a:r>
              <a:rPr lang="zh-CN" altLang="en-US" sz="2400" b="1" dirty="0" smtClean="0">
                <a:latin typeface="+mj-ea"/>
                <a:ea typeface="+mj-ea"/>
              </a:rPr>
              <a:t>对 </a:t>
            </a:r>
            <a:r>
              <a:rPr lang="en-US" altLang="zh-CN" sz="2400" b="1" i="1" dirty="0" err="1" smtClean="0">
                <a:latin typeface="Times New Roman" pitchFamily="18" charset="0"/>
                <a:cs typeface="Times New Roman" pitchFamily="18" charset="0"/>
              </a:rPr>
              <a:t>D</a:t>
            </a:r>
            <a:r>
              <a:rPr lang="en-US" altLang="zh-CN" sz="2400" b="1" i="1" baseline="-25000" dirty="0" err="1" smtClean="0">
                <a:latin typeface="Times New Roman" pitchFamily="18" charset="0"/>
                <a:cs typeface="Times New Roman" pitchFamily="18" charset="0"/>
              </a:rPr>
              <a:t>j</a:t>
            </a:r>
            <a:r>
              <a:rPr lang="en-US" altLang="zh-CN" sz="2400" b="1" i="1" dirty="0" smtClean="0">
                <a:latin typeface="Times New Roman" pitchFamily="18" charset="0"/>
                <a:cs typeface="Times New Roman" pitchFamily="18" charset="0"/>
              </a:rPr>
              <a:t> </a:t>
            </a:r>
            <a:r>
              <a:rPr lang="zh-CN" altLang="en-US" sz="2400" b="1" dirty="0" smtClean="0">
                <a:latin typeface="+mj-ea"/>
                <a:ea typeface="+mj-ea"/>
              </a:rPr>
              <a:t>求数学期望，取数学期望当中最小的一个作为</a:t>
            </a:r>
            <a:r>
              <a:rPr lang="en-US" altLang="zh-CN" sz="3200" b="1" i="1" dirty="0" err="1" smtClean="0">
                <a:latin typeface="Times New Roman" pitchFamily="18" charset="0"/>
                <a:cs typeface="Times New Roman" pitchFamily="18" charset="0"/>
              </a:rPr>
              <a:t>D</a:t>
            </a:r>
            <a:r>
              <a:rPr lang="en-US" altLang="zh-CN" sz="2400" b="1" dirty="0" err="1" smtClean="0">
                <a:latin typeface="Times New Roman" pitchFamily="18" charset="0"/>
                <a:cs typeface="Times New Roman" pitchFamily="18" charset="0"/>
              </a:rPr>
              <a:t>max</a:t>
            </a:r>
            <a:endParaRPr lang="en-US" altLang="zh-CN" sz="2400" b="1" dirty="0" smtClean="0">
              <a:latin typeface="+mj-ea"/>
              <a:ea typeface="+mj-ea"/>
            </a:endParaRPr>
          </a:p>
        </p:txBody>
      </p:sp>
      <p:sp>
        <p:nvSpPr>
          <p:cNvPr id="32" name="矩形 31"/>
          <p:cNvSpPr/>
          <p:nvPr/>
        </p:nvSpPr>
        <p:spPr>
          <a:xfrm>
            <a:off x="899592" y="3406348"/>
            <a:ext cx="7128792"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sz="2400" b="1" dirty="0" smtClean="0">
                <a:latin typeface="+mj-ea"/>
                <a:ea typeface="+mj-ea"/>
              </a:rPr>
              <a:t>      若其中最小</a:t>
            </a:r>
            <a:r>
              <a:rPr lang="en-US" altLang="zh-CN" sz="2800" b="1" i="1" dirty="0" err="1" smtClean="0">
                <a:latin typeface="Times New Roman" pitchFamily="18" charset="0"/>
                <a:cs typeface="Times New Roman" pitchFamily="18" charset="0"/>
              </a:rPr>
              <a:t>D</a:t>
            </a:r>
            <a:r>
              <a:rPr lang="en-US" altLang="zh-CN" sz="2000" b="1" i="1" dirty="0" err="1" smtClean="0">
                <a:latin typeface="Times New Roman" pitchFamily="18" charset="0"/>
                <a:cs typeface="Times New Roman" pitchFamily="18" charset="0"/>
              </a:rPr>
              <a:t>j</a:t>
            </a:r>
            <a:r>
              <a:rPr lang="zh-CN" altLang="en-US" sz="2400" b="1" dirty="0" smtClean="0">
                <a:latin typeface="+mj-ea"/>
                <a:ea typeface="+mj-ea"/>
              </a:rPr>
              <a:t>的分布选取为                    ，而其他非最小</a:t>
            </a:r>
            <a:r>
              <a:rPr lang="en-US" altLang="zh-CN" sz="2400" b="1" i="1" dirty="0" err="1" smtClean="0">
                <a:latin typeface="Times New Roman" pitchFamily="18" charset="0"/>
                <a:cs typeface="Times New Roman" pitchFamily="18" charset="0"/>
              </a:rPr>
              <a:t>Dj</a:t>
            </a:r>
            <a:r>
              <a:rPr lang="zh-CN" altLang="en-US" sz="2400" b="1" dirty="0" smtClean="0">
                <a:latin typeface="+mj-ea"/>
                <a:ea typeface="+mj-ea"/>
              </a:rPr>
              <a:t>时的分布选取为                  ，此时数学期望必然最小</a:t>
            </a:r>
            <a:r>
              <a:rPr lang="en-US" altLang="zh-CN" sz="2400" b="1" dirty="0" smtClean="0">
                <a:latin typeface="+mj-ea"/>
                <a:ea typeface="+mj-ea"/>
              </a:rPr>
              <a:t>,</a:t>
            </a:r>
            <a:r>
              <a:rPr lang="zh-CN" altLang="en-US" sz="2400" b="1" dirty="0" smtClean="0">
                <a:latin typeface="+mj-ea"/>
                <a:ea typeface="+mj-ea"/>
              </a:rPr>
              <a:t>有：</a:t>
            </a:r>
            <a:endParaRPr lang="en-US" altLang="zh-CN" sz="2400" b="1" dirty="0" smtClean="0">
              <a:latin typeface="+mj-ea"/>
              <a:ea typeface="+mj-ea"/>
            </a:endParaRPr>
          </a:p>
          <a:p>
            <a:pPr>
              <a:lnSpc>
                <a:spcPct val="150000"/>
              </a:lnSpc>
            </a:pPr>
            <a:endParaRPr lang="en-US" altLang="zh-CN" sz="2400" b="1" dirty="0" smtClean="0">
              <a:latin typeface="+mj-ea"/>
              <a:ea typeface="+mj-ea"/>
            </a:endParaRPr>
          </a:p>
          <a:p>
            <a:pPr>
              <a:lnSpc>
                <a:spcPct val="150000"/>
              </a:lnSpc>
            </a:pPr>
            <a:endParaRPr lang="zh-CN" altLang="en-US" sz="2400" b="1" dirty="0">
              <a:latin typeface="+mj-ea"/>
              <a:ea typeface="+mj-ea"/>
            </a:endParaRPr>
          </a:p>
        </p:txBody>
      </p:sp>
      <p:sp>
        <p:nvSpPr>
          <p:cNvPr id="24" name="椭圆 23"/>
          <p:cNvSpPr/>
          <p:nvPr/>
        </p:nvSpPr>
        <p:spPr>
          <a:xfrm>
            <a:off x="3779912" y="332656"/>
            <a:ext cx="1008112"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4311" name="Object 39"/>
          <p:cNvGraphicFramePr>
            <a:graphicFrameLocks noGrp="1" noChangeAspect="1"/>
          </p:cNvGraphicFramePr>
          <p:nvPr>
            <p:ph idx="1"/>
            <p:extLst>
              <p:ext uri="{D42A27DB-BD31-4B8C-83A1-F6EECF244321}">
                <p14:modId xmlns:p14="http://schemas.microsoft.com/office/powerpoint/2010/main" val="1021893439"/>
              </p:ext>
            </p:extLst>
          </p:nvPr>
        </p:nvGraphicFramePr>
        <p:xfrm>
          <a:off x="4932363" y="4149080"/>
          <a:ext cx="1522412" cy="554038"/>
        </p:xfrm>
        <a:graphic>
          <a:graphicData uri="http://schemas.openxmlformats.org/presentationml/2006/ole">
            <mc:AlternateContent xmlns:mc="http://schemas.openxmlformats.org/markup-compatibility/2006">
              <mc:Choice xmlns:v="urn:schemas-microsoft-com:vml" Requires="v">
                <p:oleObj spid="_x0000_s1207518" name="Equation" r:id="rId4" imgW="558720" imgH="203040" progId="Equation.DSMT4">
                  <p:embed/>
                </p:oleObj>
              </mc:Choice>
              <mc:Fallback>
                <p:oleObj name="Equation" r:id="rId4" imgW="558720" imgH="203040" progId="Equation.DSMT4">
                  <p:embed/>
                  <p:pic>
                    <p:nvPicPr>
                      <p:cNvPr id="0" name="Picture 2"/>
                      <p:cNvPicPr>
                        <a:picLocks noGrp="1" noChangeAspect="1" noChangeArrowheads="1"/>
                      </p:cNvPicPr>
                      <p:nvPr/>
                    </p:nvPicPr>
                    <p:blipFill>
                      <a:blip r:embed="rId5"/>
                      <a:srcRect/>
                      <a:stretch>
                        <a:fillRect/>
                      </a:stretch>
                    </p:blipFill>
                    <p:spPr bwMode="auto">
                      <a:xfrm>
                        <a:off x="4932363" y="4149080"/>
                        <a:ext cx="1522412"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灯片编号占位符 5"/>
          <p:cNvSpPr>
            <a:spLocks noGrp="1"/>
          </p:cNvSpPr>
          <p:nvPr>
            <p:ph type="sldNum" sz="quarter" idx="12"/>
          </p:nvPr>
        </p:nvSpPr>
        <p:spPr/>
        <p:txBody>
          <a:bodyPr/>
          <a:lstStyle/>
          <a:p>
            <a:fld id="{11226958-7999-4EEC-9A6D-09DA5F22E58D}" type="slidenum">
              <a:rPr lang="en-US" altLang="zh-CN" smtClean="0"/>
              <a:pPr/>
              <a:t>49</a:t>
            </a:fld>
            <a:endParaRPr lang="en-US" altLang="zh-CN"/>
          </a:p>
        </p:txBody>
      </p:sp>
      <p:graphicFrame>
        <p:nvGraphicFramePr>
          <p:cNvPr id="54315" name="Object 43"/>
          <p:cNvGraphicFramePr>
            <a:graphicFrameLocks noGrp="1" noChangeAspect="1"/>
          </p:cNvGraphicFramePr>
          <p:nvPr>
            <p:ph sz="half" idx="4294967295"/>
          </p:nvPr>
        </p:nvGraphicFramePr>
        <p:xfrm>
          <a:off x="1043608" y="5373216"/>
          <a:ext cx="6756400" cy="903288"/>
        </p:xfrm>
        <a:graphic>
          <a:graphicData uri="http://schemas.openxmlformats.org/presentationml/2006/ole">
            <mc:AlternateContent xmlns:mc="http://schemas.openxmlformats.org/markup-compatibility/2006">
              <mc:Choice xmlns:v="urn:schemas-microsoft-com:vml" Requires="v">
                <p:oleObj spid="_x0000_s1207519" name="Equation" r:id="rId6" imgW="2184120" imgH="291960" progId="Equation.DSMT4">
                  <p:embed/>
                </p:oleObj>
              </mc:Choice>
              <mc:Fallback>
                <p:oleObj name="Equation" r:id="rId6" imgW="2184120" imgH="29196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5373216"/>
                        <a:ext cx="6756400" cy="903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8" name="Rectangle 6"/>
          <p:cNvSpPr>
            <a:spLocks noChangeArrowheads="1"/>
          </p:cNvSpPr>
          <p:nvPr/>
        </p:nvSpPr>
        <p:spPr bwMode="auto">
          <a:xfrm>
            <a:off x="4481513" y="3333750"/>
            <a:ext cx="9144000" cy="0"/>
          </a:xfrm>
          <a:prstGeom prst="rect">
            <a:avLst/>
          </a:prstGeom>
          <a:noFill/>
          <a:ln w="9525">
            <a:noFill/>
            <a:miter lim="800000"/>
            <a:headEnd/>
            <a:tailEnd/>
          </a:ln>
          <a:effectLst/>
        </p:spPr>
        <p:txBody>
          <a:bodyPr>
            <a:spAutoFit/>
          </a:bodyPr>
          <a:lstStyle/>
          <a:p>
            <a:endParaRPr lang="zh-CN" altLang="en-US"/>
          </a:p>
        </p:txBody>
      </p:sp>
      <p:sp>
        <p:nvSpPr>
          <p:cNvPr id="54280" name="Rectangle 8"/>
          <p:cNvSpPr>
            <a:spLocks noChangeArrowheads="1"/>
          </p:cNvSpPr>
          <p:nvPr/>
        </p:nvSpPr>
        <p:spPr bwMode="auto">
          <a:xfrm>
            <a:off x="4248150" y="3333750"/>
            <a:ext cx="9144000" cy="0"/>
          </a:xfrm>
          <a:prstGeom prst="rect">
            <a:avLst/>
          </a:prstGeom>
          <a:noFill/>
          <a:ln w="9525">
            <a:noFill/>
            <a:miter lim="800000"/>
            <a:headEnd/>
            <a:tailEnd/>
          </a:ln>
          <a:effectLst/>
        </p:spPr>
        <p:txBody>
          <a:bodyPr>
            <a:spAutoFit/>
          </a:bodyPr>
          <a:lstStyle/>
          <a:p>
            <a:endParaRPr lang="zh-CN" altLang="en-US"/>
          </a:p>
        </p:txBody>
      </p:sp>
      <p:sp>
        <p:nvSpPr>
          <p:cNvPr id="54282" name="Rectangle 10"/>
          <p:cNvSpPr>
            <a:spLocks noChangeArrowheads="1"/>
          </p:cNvSpPr>
          <p:nvPr/>
        </p:nvSpPr>
        <p:spPr bwMode="auto">
          <a:xfrm>
            <a:off x="3814763" y="3290888"/>
            <a:ext cx="9144000" cy="0"/>
          </a:xfrm>
          <a:prstGeom prst="rect">
            <a:avLst/>
          </a:prstGeom>
          <a:noFill/>
          <a:ln w="9525">
            <a:noFill/>
            <a:miter lim="800000"/>
            <a:headEnd/>
            <a:tailEnd/>
          </a:ln>
          <a:effectLst/>
        </p:spPr>
        <p:txBody>
          <a:bodyPr>
            <a:spAutoFit/>
          </a:bodyPr>
          <a:lstStyle/>
          <a:p>
            <a:endParaRPr lang="zh-CN" altLang="en-US"/>
          </a:p>
        </p:txBody>
      </p:sp>
      <p:sp>
        <p:nvSpPr>
          <p:cNvPr id="54284" name="Rectangle 12"/>
          <p:cNvSpPr>
            <a:spLocks noChangeArrowheads="1"/>
          </p:cNvSpPr>
          <p:nvPr/>
        </p:nvSpPr>
        <p:spPr bwMode="auto">
          <a:xfrm>
            <a:off x="4248150" y="3333750"/>
            <a:ext cx="9144000" cy="0"/>
          </a:xfrm>
          <a:prstGeom prst="rect">
            <a:avLst/>
          </a:prstGeom>
          <a:noFill/>
          <a:ln w="9525">
            <a:noFill/>
            <a:miter lim="800000"/>
            <a:headEnd/>
            <a:tailEnd/>
          </a:ln>
          <a:effectLst/>
        </p:spPr>
        <p:txBody>
          <a:bodyPr>
            <a:spAutoFit/>
          </a:bodyPr>
          <a:lstStyle/>
          <a:p>
            <a:endParaRPr lang="zh-CN" altLang="en-US"/>
          </a:p>
        </p:txBody>
      </p:sp>
      <p:sp>
        <p:nvSpPr>
          <p:cNvPr id="54286" name="Rectangle 14"/>
          <p:cNvSpPr>
            <a:spLocks noChangeArrowheads="1"/>
          </p:cNvSpPr>
          <p:nvPr/>
        </p:nvSpPr>
        <p:spPr bwMode="auto">
          <a:xfrm>
            <a:off x="4395788" y="3352800"/>
            <a:ext cx="9144000" cy="0"/>
          </a:xfrm>
          <a:prstGeom prst="rect">
            <a:avLst/>
          </a:prstGeom>
          <a:noFill/>
          <a:ln w="9525">
            <a:noFill/>
            <a:miter lim="800000"/>
            <a:headEnd/>
            <a:tailEnd/>
          </a:ln>
          <a:effectLst/>
        </p:spPr>
        <p:txBody>
          <a:bodyPr>
            <a:spAutoFit/>
          </a:bodyPr>
          <a:lstStyle/>
          <a:p>
            <a:endParaRPr lang="zh-CN" altLang="en-US"/>
          </a:p>
        </p:txBody>
      </p:sp>
      <p:sp>
        <p:nvSpPr>
          <p:cNvPr id="54288" name="Rectangle 16"/>
          <p:cNvSpPr>
            <a:spLocks noChangeArrowheads="1"/>
          </p:cNvSpPr>
          <p:nvPr/>
        </p:nvSpPr>
        <p:spPr bwMode="auto">
          <a:xfrm>
            <a:off x="4405313" y="3338513"/>
            <a:ext cx="9144000" cy="0"/>
          </a:xfrm>
          <a:prstGeom prst="rect">
            <a:avLst/>
          </a:prstGeom>
          <a:noFill/>
          <a:ln w="9525">
            <a:noFill/>
            <a:miter lim="800000"/>
            <a:headEnd/>
            <a:tailEnd/>
          </a:ln>
          <a:effectLst/>
        </p:spPr>
        <p:txBody>
          <a:bodyPr>
            <a:spAutoFit/>
          </a:bodyPr>
          <a:lstStyle/>
          <a:p>
            <a:endParaRPr lang="zh-CN" altLang="en-US"/>
          </a:p>
        </p:txBody>
      </p:sp>
      <p:sp>
        <p:nvSpPr>
          <p:cNvPr id="54290" name="Rectangle 18"/>
          <p:cNvSpPr>
            <a:spLocks noChangeArrowheads="1"/>
          </p:cNvSpPr>
          <p:nvPr/>
        </p:nvSpPr>
        <p:spPr bwMode="auto">
          <a:xfrm>
            <a:off x="4167188" y="3333750"/>
            <a:ext cx="9144000" cy="0"/>
          </a:xfrm>
          <a:prstGeom prst="rect">
            <a:avLst/>
          </a:prstGeom>
          <a:noFill/>
          <a:ln w="9525">
            <a:noFill/>
            <a:miter lim="800000"/>
            <a:headEnd/>
            <a:tailEnd/>
          </a:ln>
          <a:effectLst/>
        </p:spPr>
        <p:txBody>
          <a:bodyPr>
            <a:spAutoFit/>
          </a:bodyPr>
          <a:lstStyle/>
          <a:p>
            <a:endParaRPr lang="zh-CN" altLang="en-US"/>
          </a:p>
        </p:txBody>
      </p:sp>
      <p:sp>
        <p:nvSpPr>
          <p:cNvPr id="54292" name="Rectangle 20"/>
          <p:cNvSpPr>
            <a:spLocks noChangeArrowheads="1"/>
          </p:cNvSpPr>
          <p:nvPr/>
        </p:nvSpPr>
        <p:spPr bwMode="auto">
          <a:xfrm>
            <a:off x="3638550" y="3281363"/>
            <a:ext cx="9144000" cy="0"/>
          </a:xfrm>
          <a:prstGeom prst="rect">
            <a:avLst/>
          </a:prstGeom>
          <a:noFill/>
          <a:ln w="9525">
            <a:noFill/>
            <a:miter lim="800000"/>
            <a:headEnd/>
            <a:tailEnd/>
          </a:ln>
          <a:effectLst/>
        </p:spPr>
        <p:txBody>
          <a:bodyPr>
            <a:spAutoFit/>
          </a:bodyPr>
          <a:lstStyle/>
          <a:p>
            <a:endParaRPr lang="zh-CN" altLang="en-US"/>
          </a:p>
        </p:txBody>
      </p:sp>
      <p:sp>
        <p:nvSpPr>
          <p:cNvPr id="54294" name="Rectangle 22"/>
          <p:cNvSpPr>
            <a:spLocks noChangeArrowheads="1"/>
          </p:cNvSpPr>
          <p:nvPr/>
        </p:nvSpPr>
        <p:spPr bwMode="auto">
          <a:xfrm>
            <a:off x="4424363" y="3333750"/>
            <a:ext cx="9144000" cy="0"/>
          </a:xfrm>
          <a:prstGeom prst="rect">
            <a:avLst/>
          </a:prstGeom>
          <a:noFill/>
          <a:ln w="9525">
            <a:noFill/>
            <a:miter lim="800000"/>
            <a:headEnd/>
            <a:tailEnd/>
          </a:ln>
          <a:effectLst/>
        </p:spPr>
        <p:txBody>
          <a:bodyPr>
            <a:spAutoFit/>
          </a:bodyPr>
          <a:lstStyle/>
          <a:p>
            <a:endParaRPr lang="zh-CN" altLang="en-US"/>
          </a:p>
        </p:txBody>
      </p:sp>
      <p:sp>
        <p:nvSpPr>
          <p:cNvPr id="54296" name="Rectangle 24"/>
          <p:cNvSpPr>
            <a:spLocks noChangeArrowheads="1"/>
          </p:cNvSpPr>
          <p:nvPr/>
        </p:nvSpPr>
        <p:spPr bwMode="auto">
          <a:xfrm>
            <a:off x="4362450" y="3333750"/>
            <a:ext cx="9144000" cy="0"/>
          </a:xfrm>
          <a:prstGeom prst="rect">
            <a:avLst/>
          </a:prstGeom>
          <a:noFill/>
          <a:ln w="9525">
            <a:noFill/>
            <a:miter lim="800000"/>
            <a:headEnd/>
            <a:tailEnd/>
          </a:ln>
          <a:effectLst/>
        </p:spPr>
        <p:txBody>
          <a:bodyPr>
            <a:spAutoFit/>
          </a:bodyPr>
          <a:lstStyle/>
          <a:p>
            <a:endParaRPr lang="zh-CN" altLang="en-US"/>
          </a:p>
        </p:txBody>
      </p:sp>
      <p:sp>
        <p:nvSpPr>
          <p:cNvPr id="54298" name="Rectangle 26"/>
          <p:cNvSpPr>
            <a:spLocks noChangeArrowheads="1"/>
          </p:cNvSpPr>
          <p:nvPr/>
        </p:nvSpPr>
        <p:spPr bwMode="auto">
          <a:xfrm>
            <a:off x="4433888" y="3333750"/>
            <a:ext cx="9144000" cy="0"/>
          </a:xfrm>
          <a:prstGeom prst="rect">
            <a:avLst/>
          </a:prstGeom>
          <a:noFill/>
          <a:ln w="9525">
            <a:noFill/>
            <a:miter lim="800000"/>
            <a:headEnd/>
            <a:tailEnd/>
          </a:ln>
          <a:effectLst/>
        </p:spPr>
        <p:txBody>
          <a:bodyPr>
            <a:spAutoFit/>
          </a:bodyPr>
          <a:lstStyle/>
          <a:p>
            <a:endParaRPr lang="zh-CN" altLang="en-US"/>
          </a:p>
        </p:txBody>
      </p:sp>
      <p:sp>
        <p:nvSpPr>
          <p:cNvPr id="54300" name="Rectangle 28"/>
          <p:cNvSpPr>
            <a:spLocks noChangeArrowheads="1"/>
          </p:cNvSpPr>
          <p:nvPr/>
        </p:nvSpPr>
        <p:spPr bwMode="auto">
          <a:xfrm>
            <a:off x="4424363" y="3333750"/>
            <a:ext cx="9144000" cy="0"/>
          </a:xfrm>
          <a:prstGeom prst="rect">
            <a:avLst/>
          </a:prstGeom>
          <a:noFill/>
          <a:ln w="9525">
            <a:noFill/>
            <a:miter lim="800000"/>
            <a:headEnd/>
            <a:tailEnd/>
          </a:ln>
          <a:effectLst/>
        </p:spPr>
        <p:txBody>
          <a:bodyPr>
            <a:spAutoFit/>
          </a:bodyPr>
          <a:lstStyle/>
          <a:p>
            <a:endParaRPr lang="zh-CN" altLang="en-US"/>
          </a:p>
        </p:txBody>
      </p:sp>
      <p:sp>
        <p:nvSpPr>
          <p:cNvPr id="54302" name="Rectangle 30"/>
          <p:cNvSpPr>
            <a:spLocks noChangeArrowheads="1"/>
          </p:cNvSpPr>
          <p:nvPr/>
        </p:nvSpPr>
        <p:spPr bwMode="auto">
          <a:xfrm>
            <a:off x="4157663" y="3281363"/>
            <a:ext cx="9144000" cy="0"/>
          </a:xfrm>
          <a:prstGeom prst="rect">
            <a:avLst/>
          </a:prstGeom>
          <a:noFill/>
          <a:ln w="9525">
            <a:noFill/>
            <a:miter lim="800000"/>
            <a:headEnd/>
            <a:tailEnd/>
          </a:ln>
          <a:effectLst/>
        </p:spPr>
        <p:txBody>
          <a:bodyPr>
            <a:spAutoFit/>
          </a:bodyPr>
          <a:lstStyle/>
          <a:p>
            <a:endParaRPr lang="zh-CN" altLang="en-US"/>
          </a:p>
        </p:txBody>
      </p:sp>
      <p:sp>
        <p:nvSpPr>
          <p:cNvPr id="54304" name="Rectangle 32"/>
          <p:cNvSpPr>
            <a:spLocks noChangeArrowheads="1"/>
          </p:cNvSpPr>
          <p:nvPr/>
        </p:nvSpPr>
        <p:spPr bwMode="auto">
          <a:xfrm>
            <a:off x="4338638" y="3333750"/>
            <a:ext cx="9144000" cy="0"/>
          </a:xfrm>
          <a:prstGeom prst="rect">
            <a:avLst/>
          </a:prstGeom>
          <a:noFill/>
          <a:ln w="9525">
            <a:noFill/>
            <a:miter lim="800000"/>
            <a:headEnd/>
            <a:tailEnd/>
          </a:ln>
          <a:effectLst/>
        </p:spPr>
        <p:txBody>
          <a:bodyPr>
            <a:spAutoFit/>
          </a:bodyPr>
          <a:lstStyle/>
          <a:p>
            <a:endParaRPr lang="zh-CN" altLang="en-US"/>
          </a:p>
        </p:txBody>
      </p:sp>
      <p:sp>
        <p:nvSpPr>
          <p:cNvPr id="54306" name="Rectangle 34"/>
          <p:cNvSpPr>
            <a:spLocks noChangeArrowheads="1"/>
          </p:cNvSpPr>
          <p:nvPr/>
        </p:nvSpPr>
        <p:spPr bwMode="auto">
          <a:xfrm>
            <a:off x="4157663" y="3281363"/>
            <a:ext cx="9144000" cy="0"/>
          </a:xfrm>
          <a:prstGeom prst="rect">
            <a:avLst/>
          </a:prstGeom>
          <a:noFill/>
          <a:ln w="9525">
            <a:noFill/>
            <a:miter lim="800000"/>
            <a:headEnd/>
            <a:tailEnd/>
          </a:ln>
          <a:effectLst/>
        </p:spPr>
        <p:txBody>
          <a:bodyPr>
            <a:spAutoFit/>
          </a:bodyPr>
          <a:lstStyle/>
          <a:p>
            <a:endParaRPr lang="zh-CN" altLang="en-US"/>
          </a:p>
        </p:txBody>
      </p:sp>
      <p:sp>
        <p:nvSpPr>
          <p:cNvPr id="54308" name="Rectangle 36"/>
          <p:cNvSpPr>
            <a:spLocks noChangeArrowheads="1"/>
          </p:cNvSpPr>
          <p:nvPr/>
        </p:nvSpPr>
        <p:spPr bwMode="auto">
          <a:xfrm>
            <a:off x="4329113" y="33337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07300" name="Object 4"/>
          <p:cNvGraphicFramePr>
            <a:graphicFrameLocks noGrp="1" noChangeAspect="1"/>
          </p:cNvGraphicFramePr>
          <p:nvPr/>
        </p:nvGraphicFramePr>
        <p:xfrm>
          <a:off x="395536" y="332656"/>
          <a:ext cx="8507412" cy="815975"/>
        </p:xfrm>
        <a:graphic>
          <a:graphicData uri="http://schemas.openxmlformats.org/presentationml/2006/ole">
            <mc:AlternateContent xmlns:mc="http://schemas.openxmlformats.org/markup-compatibility/2006">
              <mc:Choice xmlns:v="urn:schemas-microsoft-com:vml" Requires="v">
                <p:oleObj spid="_x0000_s1207520" name="Equation" r:id="rId8" imgW="3174840" imgH="304560" progId="Equation.DSMT4">
                  <p:embed/>
                </p:oleObj>
              </mc:Choice>
              <mc:Fallback>
                <p:oleObj name="Equation" r:id="rId8" imgW="3174840" imgH="304560" progId="Equation.DSMT4">
                  <p:embed/>
                  <p:pic>
                    <p:nvPicPr>
                      <p:cNvPr id="0" name="Picture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536" y="332656"/>
                        <a:ext cx="8507412"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椭圆 25"/>
          <p:cNvSpPr/>
          <p:nvPr/>
        </p:nvSpPr>
        <p:spPr>
          <a:xfrm>
            <a:off x="4716016" y="260648"/>
            <a:ext cx="1368152"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372200" y="1124744"/>
            <a:ext cx="1415772" cy="461665"/>
          </a:xfrm>
          <a:prstGeom prst="rect">
            <a:avLst/>
          </a:prstGeom>
        </p:spPr>
        <p:txBody>
          <a:bodyPr wrap="none">
            <a:spAutoFit/>
          </a:bodyPr>
          <a:lstStyle/>
          <a:p>
            <a:r>
              <a:rPr lang="zh-CN" altLang="en-US" sz="2400" b="1" dirty="0" smtClean="0">
                <a:solidFill>
                  <a:srgbClr val="FF0000"/>
                </a:solidFill>
                <a:latin typeface="+mj-ea"/>
                <a:ea typeface="+mj-ea"/>
              </a:rPr>
              <a:t>已经给定</a:t>
            </a:r>
            <a:endParaRPr lang="zh-CN" altLang="en-US" sz="2400" b="1" dirty="0">
              <a:solidFill>
                <a:srgbClr val="FF0000"/>
              </a:solidFill>
              <a:latin typeface="+mj-ea"/>
              <a:ea typeface="+mj-ea"/>
            </a:endParaRPr>
          </a:p>
        </p:txBody>
      </p:sp>
      <p:sp>
        <p:nvSpPr>
          <p:cNvPr id="28" name="矩形 27"/>
          <p:cNvSpPr/>
          <p:nvPr/>
        </p:nvSpPr>
        <p:spPr>
          <a:xfrm>
            <a:off x="4932040" y="1124744"/>
            <a:ext cx="1415772" cy="461665"/>
          </a:xfrm>
          <a:prstGeom prst="rect">
            <a:avLst/>
          </a:prstGeom>
        </p:spPr>
        <p:txBody>
          <a:bodyPr wrap="none">
            <a:spAutoFit/>
          </a:bodyPr>
          <a:lstStyle/>
          <a:p>
            <a:r>
              <a:rPr lang="zh-CN" altLang="en-US" sz="2400" b="1" dirty="0" smtClean="0">
                <a:solidFill>
                  <a:srgbClr val="FF0000"/>
                </a:solidFill>
                <a:latin typeface="+mj-ea"/>
                <a:ea typeface="+mj-ea"/>
              </a:rPr>
              <a:t>失真函数</a:t>
            </a:r>
            <a:endParaRPr lang="zh-CN" altLang="en-US" sz="2400" b="1" dirty="0">
              <a:solidFill>
                <a:srgbClr val="FF0000"/>
              </a:solidFill>
              <a:latin typeface="+mj-ea"/>
              <a:ea typeface="+mj-ea"/>
            </a:endParaRPr>
          </a:p>
        </p:txBody>
      </p:sp>
      <p:sp>
        <p:nvSpPr>
          <p:cNvPr id="29" name="矩形 28"/>
          <p:cNvSpPr/>
          <p:nvPr/>
        </p:nvSpPr>
        <p:spPr>
          <a:xfrm>
            <a:off x="3563888" y="1124744"/>
            <a:ext cx="1415772" cy="461665"/>
          </a:xfrm>
          <a:prstGeom prst="rect">
            <a:avLst/>
          </a:prstGeom>
        </p:spPr>
        <p:txBody>
          <a:bodyPr wrap="none">
            <a:spAutoFit/>
          </a:bodyPr>
          <a:lstStyle/>
          <a:p>
            <a:r>
              <a:rPr lang="zh-CN" altLang="en-US" sz="2400" b="1" dirty="0" smtClean="0">
                <a:solidFill>
                  <a:srgbClr val="FF0000"/>
                </a:solidFill>
                <a:latin typeface="+mj-ea"/>
                <a:ea typeface="+mj-ea"/>
              </a:rPr>
              <a:t>信源分布</a:t>
            </a:r>
            <a:endParaRPr lang="zh-CN" altLang="en-US" sz="2400" b="1" dirty="0">
              <a:solidFill>
                <a:srgbClr val="FF0000"/>
              </a:solidFill>
              <a:latin typeface="+mj-ea"/>
              <a:ea typeface="+mj-ea"/>
            </a:endParaRPr>
          </a:p>
        </p:txBody>
      </p:sp>
      <p:graphicFrame>
        <p:nvGraphicFramePr>
          <p:cNvPr id="1207301" name="Object 5"/>
          <p:cNvGraphicFramePr>
            <a:graphicFrameLocks noGrp="1" noChangeAspect="1"/>
          </p:cNvGraphicFramePr>
          <p:nvPr/>
        </p:nvGraphicFramePr>
        <p:xfrm>
          <a:off x="4264844" y="1813322"/>
          <a:ext cx="937226" cy="535558"/>
        </p:xfrm>
        <a:graphic>
          <a:graphicData uri="http://schemas.openxmlformats.org/presentationml/2006/ole">
            <mc:AlternateContent xmlns:mc="http://schemas.openxmlformats.org/markup-compatibility/2006">
              <mc:Choice xmlns:v="urn:schemas-microsoft-com:vml" Requires="v">
                <p:oleObj spid="_x0000_s1207521" name="Equation" r:id="rId10" imgW="355320" imgH="203040" progId="Equation.DSMT4">
                  <p:embed/>
                </p:oleObj>
              </mc:Choice>
              <mc:Fallback>
                <p:oleObj name="Equation" r:id="rId10" imgW="355320" imgH="203040" progId="Equation.DSMT4">
                  <p:embed/>
                  <p:pic>
                    <p:nvPicPr>
                      <p:cNvPr id="0" name="Picture 5"/>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4844" y="1813322"/>
                        <a:ext cx="937226" cy="535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下箭头 30"/>
          <p:cNvSpPr/>
          <p:nvPr/>
        </p:nvSpPr>
        <p:spPr>
          <a:xfrm>
            <a:off x="2987824" y="1268760"/>
            <a:ext cx="576064" cy="50405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aphicFrame>
        <p:nvGraphicFramePr>
          <p:cNvPr id="1207302" name="Object 6"/>
          <p:cNvGraphicFramePr>
            <a:graphicFrameLocks noGrp="1" noChangeAspect="1"/>
          </p:cNvGraphicFramePr>
          <p:nvPr>
            <p:extLst>
              <p:ext uri="{D42A27DB-BD31-4B8C-83A1-F6EECF244321}">
                <p14:modId xmlns:p14="http://schemas.microsoft.com/office/powerpoint/2010/main" val="3300186232"/>
              </p:ext>
            </p:extLst>
          </p:nvPr>
        </p:nvGraphicFramePr>
        <p:xfrm>
          <a:off x="5310188" y="3572818"/>
          <a:ext cx="1547812" cy="576262"/>
        </p:xfrm>
        <a:graphic>
          <a:graphicData uri="http://schemas.openxmlformats.org/presentationml/2006/ole">
            <mc:AlternateContent xmlns:mc="http://schemas.openxmlformats.org/markup-compatibility/2006">
              <mc:Choice xmlns:v="urn:schemas-microsoft-com:vml" Requires="v">
                <p:oleObj spid="_x0000_s1207522" name="Equation" r:id="rId12" imgW="545760" imgH="203040" progId="Equation.DSMT4">
                  <p:embed/>
                </p:oleObj>
              </mc:Choice>
              <mc:Fallback>
                <p:oleObj name="Equation" r:id="rId12" imgW="545760" imgH="203040" progId="Equation.DSMT4">
                  <p:embed/>
                  <p:pic>
                    <p:nvPicPr>
                      <p:cNvPr id="0" name="Picture 6"/>
                      <p:cNvPicPr>
                        <a:picLocks noGrp="1" noChangeAspect="1" noChangeArrowheads="1"/>
                      </p:cNvPicPr>
                      <p:nvPr/>
                    </p:nvPicPr>
                    <p:blipFill>
                      <a:blip r:embed="rId13"/>
                      <a:srcRect/>
                      <a:stretch>
                        <a:fillRect/>
                      </a:stretch>
                    </p:blipFill>
                    <p:spPr bwMode="auto">
                      <a:xfrm>
                        <a:off x="5310188" y="3572818"/>
                        <a:ext cx="15478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下箭头 33"/>
          <p:cNvSpPr/>
          <p:nvPr/>
        </p:nvSpPr>
        <p:spPr>
          <a:xfrm>
            <a:off x="3491880" y="2852936"/>
            <a:ext cx="576064" cy="50405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073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4311"/>
                                        </p:tgtEl>
                                        <p:attrNameLst>
                                          <p:attrName>style.visibility</p:attrName>
                                        </p:attrNameLst>
                                      </p:cBhvr>
                                      <p:to>
                                        <p:strVal val="visible"/>
                                      </p:to>
                                    </p:set>
                                    <p:anim calcmode="lin" valueType="num">
                                      <p:cBhvr additive="base">
                                        <p:cTn id="31" dur="500" fill="hold"/>
                                        <p:tgtEl>
                                          <p:spTgt spid="54311"/>
                                        </p:tgtEl>
                                        <p:attrNameLst>
                                          <p:attrName>ppt_x</p:attrName>
                                        </p:attrNameLst>
                                      </p:cBhvr>
                                      <p:tavLst>
                                        <p:tav tm="0">
                                          <p:val>
                                            <p:strVal val="#ppt_x"/>
                                          </p:val>
                                        </p:tav>
                                        <p:tav tm="100000">
                                          <p:val>
                                            <p:strVal val="#ppt_x"/>
                                          </p:val>
                                        </p:tav>
                                      </p:tavLst>
                                    </p:anim>
                                    <p:anim calcmode="lin" valueType="num">
                                      <p:cBhvr additive="base">
                                        <p:cTn id="32" dur="500" fill="hold"/>
                                        <p:tgtEl>
                                          <p:spTgt spid="543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4315"/>
                                        </p:tgtEl>
                                        <p:attrNameLst>
                                          <p:attrName>style.visibility</p:attrName>
                                        </p:attrNameLst>
                                      </p:cBhvr>
                                      <p:to>
                                        <p:strVal val="visible"/>
                                      </p:to>
                                    </p:set>
                                    <p:anim calcmode="lin" valueType="num">
                                      <p:cBhvr additive="base">
                                        <p:cTn id="35" dur="500" fill="hold"/>
                                        <p:tgtEl>
                                          <p:spTgt spid="54315"/>
                                        </p:tgtEl>
                                        <p:attrNameLst>
                                          <p:attrName>ppt_x</p:attrName>
                                        </p:attrNameLst>
                                      </p:cBhvr>
                                      <p:tavLst>
                                        <p:tav tm="0">
                                          <p:val>
                                            <p:strVal val="#ppt_x"/>
                                          </p:val>
                                        </p:tav>
                                        <p:tav tm="100000">
                                          <p:val>
                                            <p:strVal val="#ppt_x"/>
                                          </p:val>
                                        </p:tav>
                                      </p:tavLst>
                                    </p:anim>
                                    <p:anim calcmode="lin" valueType="num">
                                      <p:cBhvr additive="base">
                                        <p:cTn id="36" dur="500" fill="hold"/>
                                        <p:tgtEl>
                                          <p:spTgt spid="543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07302"/>
                                        </p:tgtEl>
                                        <p:attrNameLst>
                                          <p:attrName>style.visibility</p:attrName>
                                        </p:attrNameLst>
                                      </p:cBhvr>
                                      <p:to>
                                        <p:strVal val="visible"/>
                                      </p:to>
                                    </p:set>
                                    <p:anim calcmode="lin" valueType="num">
                                      <p:cBhvr additive="base">
                                        <p:cTn id="39" dur="500" fill="hold"/>
                                        <p:tgtEl>
                                          <p:spTgt spid="1207302"/>
                                        </p:tgtEl>
                                        <p:attrNameLst>
                                          <p:attrName>ppt_x</p:attrName>
                                        </p:attrNameLst>
                                      </p:cBhvr>
                                      <p:tavLst>
                                        <p:tav tm="0">
                                          <p:val>
                                            <p:strVal val="#ppt_x"/>
                                          </p:val>
                                        </p:tav>
                                        <p:tav tm="100000">
                                          <p:val>
                                            <p:strVal val="#ppt_x"/>
                                          </p:val>
                                        </p:tav>
                                      </p:tavLst>
                                    </p:anim>
                                    <p:anim calcmode="lin" valueType="num">
                                      <p:cBhvr additive="base">
                                        <p:cTn id="40" dur="500" fill="hold"/>
                                        <p:tgtEl>
                                          <p:spTgt spid="120730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2" grpId="0" animBg="1"/>
      <p:bldP spid="24" grpId="0" animBg="1"/>
      <p:bldP spid="26" grpId="0" animBg="1"/>
      <p:bldP spid="27" grpId="0"/>
      <p:bldP spid="28" grpId="0"/>
      <p:bldP spid="29" grpId="0"/>
      <p:bldP spid="31"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问题：信道传输是否需要完全无失真？</a:t>
            </a:r>
            <a:endParaRPr lang="zh-CN" altLang="en-US" dirty="0"/>
          </a:p>
        </p:txBody>
      </p:sp>
      <p:sp>
        <p:nvSpPr>
          <p:cNvPr id="3" name="内容占位符 2"/>
          <p:cNvSpPr>
            <a:spLocks noGrp="1"/>
          </p:cNvSpPr>
          <p:nvPr>
            <p:ph idx="1"/>
          </p:nvPr>
        </p:nvSpPr>
        <p:spPr>
          <a:xfrm>
            <a:off x="539552" y="1844824"/>
            <a:ext cx="8064896" cy="4680520"/>
          </a:xfrm>
        </p:spPr>
        <p:txBody>
          <a:bodyPr>
            <a:normAutofit/>
          </a:bodyPr>
          <a:lstStyle/>
          <a:p>
            <a:pPr>
              <a:spcAft>
                <a:spcPts val="1200"/>
              </a:spcAft>
            </a:pPr>
            <a:r>
              <a:rPr lang="zh-CN" altLang="en-US" dirty="0" smtClean="0">
                <a:solidFill>
                  <a:srgbClr val="3333FF"/>
                </a:solidFill>
              </a:rPr>
              <a:t>原因</a:t>
            </a:r>
            <a:r>
              <a:rPr lang="en-US" altLang="zh-CN" dirty="0" smtClean="0">
                <a:solidFill>
                  <a:srgbClr val="3333FF"/>
                </a:solidFill>
              </a:rPr>
              <a:t>1</a:t>
            </a:r>
            <a:r>
              <a:rPr lang="zh-CN" altLang="en-US" dirty="0" smtClean="0">
                <a:solidFill>
                  <a:srgbClr val="3333FF"/>
                </a:solidFill>
              </a:rPr>
              <a:t>：技术发展的需要</a:t>
            </a:r>
          </a:p>
          <a:p>
            <a:pPr lvl="1">
              <a:spcBef>
                <a:spcPts val="1200"/>
              </a:spcBef>
              <a:spcAft>
                <a:spcPts val="1200"/>
              </a:spcAft>
            </a:pPr>
            <a:r>
              <a:rPr lang="zh-CN" altLang="en-US" sz="2400" dirty="0" smtClean="0">
                <a:solidFill>
                  <a:srgbClr val="C00000"/>
                </a:solidFill>
              </a:rPr>
              <a:t>提高传输和处理效率的需要</a:t>
            </a:r>
            <a:r>
              <a:rPr lang="zh-CN" altLang="en-US" sz="2400" dirty="0" smtClean="0"/>
              <a:t>：数字系统应用得越来越广泛，需传送、存储和处理大量数据，为提高效率，往往需对数据压缩，会带来一定的信息损失。</a:t>
            </a:r>
            <a:endParaRPr lang="en-US" altLang="zh-CN" sz="2400" dirty="0" smtClean="0"/>
          </a:p>
          <a:p>
            <a:pPr lvl="1"/>
            <a:r>
              <a:rPr lang="zh-CN" altLang="en-US" sz="2400" dirty="0" smtClean="0">
                <a:solidFill>
                  <a:srgbClr val="C00000"/>
                </a:solidFill>
              </a:rPr>
              <a:t>有限资源的限制</a:t>
            </a:r>
            <a:r>
              <a:rPr lang="zh-CN" altLang="en-US" sz="2400" dirty="0" smtClean="0"/>
              <a:t>：在信息时代，信息爆炸要求人们对浩如烟海的数据有效的压缩，减少数据的存储容量</a:t>
            </a:r>
            <a:r>
              <a:rPr lang="en-US" altLang="zh-CN" sz="2400" dirty="0" smtClean="0"/>
              <a:t>(</a:t>
            </a:r>
            <a:r>
              <a:rPr lang="zh-CN" altLang="en-US" sz="2400" dirty="0" smtClean="0"/>
              <a:t>如各种数据库、电子出版物、多媒体娱乐</a:t>
            </a:r>
            <a:r>
              <a:rPr lang="en-US" altLang="zh-CN" sz="2400" dirty="0" smtClean="0"/>
              <a:t>)</a:t>
            </a:r>
            <a:r>
              <a:rPr lang="zh-CN" altLang="en-US" sz="2400" dirty="0" smtClean="0"/>
              <a:t>、传输时间</a:t>
            </a:r>
            <a:r>
              <a:rPr lang="en-US" altLang="zh-CN" sz="2400" dirty="0" smtClean="0"/>
              <a:t>(</a:t>
            </a:r>
            <a:r>
              <a:rPr lang="zh-CN" altLang="en-US" sz="2400" dirty="0" smtClean="0"/>
              <a:t>如数据通信和遥测</a:t>
            </a:r>
            <a:r>
              <a:rPr lang="en-US" altLang="zh-CN" sz="2400" dirty="0" smtClean="0"/>
              <a:t>)</a:t>
            </a:r>
            <a:r>
              <a:rPr lang="zh-CN" altLang="en-US" sz="2400" dirty="0" smtClean="0"/>
              <a:t>、或占有带宽</a:t>
            </a:r>
            <a:r>
              <a:rPr lang="en-US" altLang="zh-CN" sz="2400" dirty="0" smtClean="0"/>
              <a:t>(</a:t>
            </a:r>
            <a:r>
              <a:rPr lang="zh-CN" altLang="en-US" sz="2400" dirty="0" smtClean="0"/>
              <a:t>如多媒体通信、数字音频广播、高清晰度电视</a:t>
            </a:r>
            <a:r>
              <a:rPr lang="en-US" altLang="zh-CN" sz="2400" dirty="0" smtClean="0"/>
              <a:t>)</a:t>
            </a:r>
            <a:r>
              <a:rPr lang="zh-CN" altLang="en-US" sz="2400" dirty="0" smtClean="0"/>
              <a:t>，要想方设法压缩给定消息集合占用的空间域、时间域和频率域资源。</a:t>
            </a:r>
            <a:endParaRPr lang="en-US" altLang="zh-CN" sz="2400"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5</a:t>
            </a:fld>
            <a:endParaRPr lang="en-US"/>
          </a:p>
        </p:txBody>
      </p:sp>
      <p:sp>
        <p:nvSpPr>
          <p:cNvPr id="8" name="矩形 7"/>
          <p:cNvSpPr/>
          <p:nvPr/>
        </p:nvSpPr>
        <p:spPr>
          <a:xfrm>
            <a:off x="611560" y="1196752"/>
            <a:ext cx="6120680" cy="523220"/>
          </a:xfrm>
          <a:prstGeom prst="rect">
            <a:avLst/>
          </a:prstGeom>
        </p:spPr>
        <p:txBody>
          <a:bodyPr wrap="square">
            <a:spAutoFit/>
          </a:bodyPr>
          <a:lstStyle/>
          <a:p>
            <a:r>
              <a:rPr lang="zh-CN" altLang="en-US" sz="2800" b="1" dirty="0" smtClean="0">
                <a:solidFill>
                  <a:srgbClr val="FF0000"/>
                </a:solidFill>
                <a:latin typeface="+mj-ea"/>
                <a:ea typeface="+mj-ea"/>
              </a:rPr>
              <a:t>回答：实际中允许一定程度的失真</a:t>
            </a:r>
            <a:endParaRPr lang="en-US" altLang="zh-CN" sz="2800" b="1" dirty="0" smtClean="0">
              <a:solidFill>
                <a:srgbClr val="FF0000"/>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smtClean="0"/>
              <a:t>R(D)</a:t>
            </a:r>
            <a:r>
              <a:rPr lang="zh-CN" altLang="en-US" smtClean="0"/>
              <a:t>的定义域例子</a:t>
            </a:r>
            <a:endParaRPr lang="zh-CN" altLang="en-US"/>
          </a:p>
        </p:txBody>
      </p:sp>
      <p:graphicFrame>
        <p:nvGraphicFramePr>
          <p:cNvPr id="164869" name="Object 5"/>
          <p:cNvGraphicFramePr>
            <a:graphicFrameLocks noGrp="1" noChangeAspect="1"/>
          </p:cNvGraphicFramePr>
          <p:nvPr>
            <p:ph idx="1"/>
            <p:extLst>
              <p:ext uri="{D42A27DB-BD31-4B8C-83A1-F6EECF244321}">
                <p14:modId xmlns:p14="http://schemas.microsoft.com/office/powerpoint/2010/main" val="488151735"/>
              </p:ext>
            </p:extLst>
          </p:nvPr>
        </p:nvGraphicFramePr>
        <p:xfrm>
          <a:off x="611559" y="1196752"/>
          <a:ext cx="7444263" cy="5655779"/>
        </p:xfrm>
        <a:graphic>
          <a:graphicData uri="http://schemas.openxmlformats.org/presentationml/2006/ole">
            <mc:AlternateContent xmlns:mc="http://schemas.openxmlformats.org/markup-compatibility/2006">
              <mc:Choice xmlns:v="urn:schemas-microsoft-com:vml" Requires="v">
                <p:oleObj spid="_x0000_s1208363" name="Equation" r:id="rId4" imgW="2908080" imgH="2209680" progId="Equation.DSMT4">
                  <p:embed/>
                </p:oleObj>
              </mc:Choice>
              <mc:Fallback>
                <p:oleObj name="Equation" r:id="rId4" imgW="2908080" imgH="2209680" progId="Equation.DSMT4">
                  <p:embed/>
                  <p:pic>
                    <p:nvPicPr>
                      <p:cNvPr id="0" name="Picture 2"/>
                      <p:cNvPicPr>
                        <a:picLocks noGrp="1" noChangeAspect="1" noChangeArrowheads="1"/>
                      </p:cNvPicPr>
                      <p:nvPr/>
                    </p:nvPicPr>
                    <p:blipFill>
                      <a:blip r:embed="rId5"/>
                      <a:srcRect/>
                      <a:stretch>
                        <a:fillRect/>
                      </a:stretch>
                    </p:blipFill>
                    <p:spPr bwMode="auto">
                      <a:xfrm>
                        <a:off x="611559" y="1196752"/>
                        <a:ext cx="7444263" cy="5655779"/>
                      </a:xfrm>
                      <a:prstGeom prst="rect">
                        <a:avLst/>
                      </a:prstGeom>
                      <a:noFill/>
                      <a:extLst/>
                    </p:spPr>
                  </p:pic>
                </p:oleObj>
              </mc:Fallback>
            </mc:AlternateContent>
          </a:graphicData>
        </a:graphic>
      </p:graphicFrame>
      <p:sp>
        <p:nvSpPr>
          <p:cNvPr id="6" name="灯片编号占位符 5"/>
          <p:cNvSpPr>
            <a:spLocks noGrp="1"/>
          </p:cNvSpPr>
          <p:nvPr>
            <p:ph type="sldNum" sz="quarter" idx="12"/>
          </p:nvPr>
        </p:nvSpPr>
        <p:spPr/>
        <p:txBody>
          <a:bodyPr/>
          <a:lstStyle/>
          <a:p>
            <a:fld id="{6CD52BE1-C746-4BE3-BF5A-DFF043DAB581}" type="slidenum">
              <a:rPr lang="en-US" altLang="zh-CN" smtClean="0"/>
              <a:pPr/>
              <a:t>50</a:t>
            </a:fld>
            <a:endParaRPr lang="en-US" altLang="zh-CN"/>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信息率失真函数的性质</a:t>
            </a:r>
          </a:p>
        </p:txBody>
      </p:sp>
      <p:sp>
        <p:nvSpPr>
          <p:cNvPr id="14" name="内容占位符 13"/>
          <p:cNvSpPr>
            <a:spLocks noGrp="1"/>
          </p:cNvSpPr>
          <p:nvPr>
            <p:ph idx="1"/>
          </p:nvPr>
        </p:nvSpPr>
        <p:spPr>
          <a:xfrm>
            <a:off x="539552" y="1196752"/>
            <a:ext cx="8064896" cy="1368152"/>
          </a:xfrm>
        </p:spPr>
        <p:txBody>
          <a:bodyPr/>
          <a:lstStyle/>
          <a:p>
            <a:r>
              <a:rPr lang="zh-CN" altLang="en-US" dirty="0" smtClean="0"/>
              <a:t>信息率失真函数</a:t>
            </a:r>
            <a:r>
              <a:rPr lang="en-US" altLang="zh-CN" i="1" dirty="0" smtClean="0"/>
              <a:t>R</a:t>
            </a:r>
            <a:r>
              <a:rPr lang="en-US" altLang="zh-CN" dirty="0" smtClean="0"/>
              <a:t>(</a:t>
            </a:r>
            <a:r>
              <a:rPr lang="en-US" altLang="zh-CN" i="1" dirty="0" smtClean="0"/>
              <a:t>D</a:t>
            </a:r>
            <a:r>
              <a:rPr lang="en-US" altLang="zh-CN" dirty="0" smtClean="0"/>
              <a:t>)</a:t>
            </a:r>
            <a:r>
              <a:rPr lang="zh-CN" altLang="en-US" dirty="0" smtClean="0"/>
              <a:t>是</a:t>
            </a:r>
            <a:r>
              <a:rPr lang="en-US" altLang="zh-CN" i="1" dirty="0" smtClean="0"/>
              <a:t>D</a:t>
            </a:r>
            <a:r>
              <a:rPr lang="zh-CN" altLang="en-US" dirty="0" smtClean="0"/>
              <a:t>的函数</a:t>
            </a:r>
            <a:endParaRPr lang="en-US" altLang="zh-CN" dirty="0" smtClean="0"/>
          </a:p>
          <a:p>
            <a:r>
              <a:rPr lang="zh-CN" altLang="en-US" dirty="0" smtClean="0">
                <a:solidFill>
                  <a:srgbClr val="C00000"/>
                </a:solidFill>
              </a:rPr>
              <a:t>问题：</a:t>
            </a:r>
            <a:r>
              <a:rPr lang="en-US" altLang="zh-CN" i="1" dirty="0" smtClean="0">
                <a:solidFill>
                  <a:srgbClr val="C00000"/>
                </a:solidFill>
              </a:rPr>
              <a:t>R</a:t>
            </a:r>
            <a:r>
              <a:rPr lang="zh-CN" altLang="en-US" dirty="0" smtClean="0">
                <a:solidFill>
                  <a:srgbClr val="C00000"/>
                </a:solidFill>
              </a:rPr>
              <a:t>随</a:t>
            </a:r>
            <a:r>
              <a:rPr lang="en-US" altLang="zh-CN" i="1" dirty="0" smtClean="0">
                <a:solidFill>
                  <a:srgbClr val="C00000"/>
                </a:solidFill>
              </a:rPr>
              <a:t>D</a:t>
            </a:r>
            <a:r>
              <a:rPr lang="zh-CN" altLang="en-US" dirty="0" smtClean="0">
                <a:solidFill>
                  <a:srgbClr val="C00000"/>
                </a:solidFill>
              </a:rPr>
              <a:t>的变化规律是怎样的？</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51</a:t>
            </a:fld>
            <a:endParaRPr lang="en-US"/>
          </a:p>
        </p:txBody>
      </p:sp>
      <p:graphicFrame>
        <p:nvGraphicFramePr>
          <p:cNvPr id="25" name="图示 24"/>
          <p:cNvGraphicFramePr/>
          <p:nvPr>
            <p:extLst>
              <p:ext uri="{D42A27DB-BD31-4B8C-83A1-F6EECF244321}">
                <p14:modId xmlns:p14="http://schemas.microsoft.com/office/powerpoint/2010/main" val="2393530486"/>
              </p:ext>
            </p:extLst>
          </p:nvPr>
        </p:nvGraphicFramePr>
        <p:xfrm>
          <a:off x="251520" y="2492896"/>
          <a:ext cx="4680520" cy="3313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9" name="组合 38"/>
          <p:cNvGrpSpPr/>
          <p:nvPr/>
        </p:nvGrpSpPr>
        <p:grpSpPr>
          <a:xfrm>
            <a:off x="5213206" y="1268197"/>
            <a:ext cx="3823290" cy="2088795"/>
            <a:chOff x="5213206" y="1268197"/>
            <a:chExt cx="3823290" cy="2088795"/>
          </a:xfrm>
        </p:grpSpPr>
        <p:sp>
          <p:nvSpPr>
            <p:cNvPr id="27" name="TextBox 26"/>
            <p:cNvSpPr txBox="1"/>
            <p:nvPr/>
          </p:nvSpPr>
          <p:spPr>
            <a:xfrm>
              <a:off x="7949510" y="2982208"/>
              <a:ext cx="782476"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max</a:t>
              </a:r>
              <a:endParaRPr lang="zh-CN" altLang="en-US" dirty="0">
                <a:latin typeface="Times New Roman" pitchFamily="18" charset="0"/>
                <a:cs typeface="Times New Roman" pitchFamily="18" charset="0"/>
              </a:endParaRPr>
            </a:p>
          </p:txBody>
        </p:sp>
        <p:sp>
          <p:nvSpPr>
            <p:cNvPr id="28" name="TextBox 27"/>
            <p:cNvSpPr txBox="1"/>
            <p:nvPr/>
          </p:nvSpPr>
          <p:spPr>
            <a:xfrm>
              <a:off x="6188359" y="2987660"/>
              <a:ext cx="876649"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min</a:t>
              </a:r>
              <a:endParaRPr lang="zh-CN" altLang="en-US" dirty="0">
                <a:latin typeface="Times New Roman" pitchFamily="18" charset="0"/>
                <a:cs typeface="Times New Roman" pitchFamily="18" charset="0"/>
              </a:endParaRPr>
            </a:p>
          </p:txBody>
        </p:sp>
        <p:grpSp>
          <p:nvGrpSpPr>
            <p:cNvPr id="36" name="组合 35"/>
            <p:cNvGrpSpPr/>
            <p:nvPr/>
          </p:nvGrpSpPr>
          <p:grpSpPr>
            <a:xfrm>
              <a:off x="5213206" y="1268197"/>
              <a:ext cx="3823290" cy="1953508"/>
              <a:chOff x="5213206" y="1268197"/>
              <a:chExt cx="3823290" cy="1953508"/>
            </a:xfrm>
          </p:grpSpPr>
          <p:cxnSp>
            <p:nvCxnSpPr>
              <p:cNvPr id="18" name="直接箭头连接符 17"/>
              <p:cNvCxnSpPr/>
              <p:nvPr/>
            </p:nvCxnSpPr>
            <p:spPr>
              <a:xfrm flipV="1">
                <a:off x="6221318" y="1268197"/>
                <a:ext cx="0" cy="158417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0" name="直接连接符 19"/>
              <p:cNvCxnSpPr/>
              <p:nvPr/>
            </p:nvCxnSpPr>
            <p:spPr>
              <a:xfrm>
                <a:off x="5213206" y="2852373"/>
                <a:ext cx="3672408"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861278" y="1268197"/>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R</a:t>
                </a:r>
                <a:endParaRPr lang="zh-CN" altLang="en-US" b="1" i="1" dirty="0">
                  <a:latin typeface="Times New Roman" pitchFamily="18" charset="0"/>
                  <a:cs typeface="Times New Roman" pitchFamily="18" charset="0"/>
                </a:endParaRPr>
              </a:p>
            </p:txBody>
          </p:sp>
          <p:sp>
            <p:nvSpPr>
              <p:cNvPr id="22" name="TextBox 21"/>
              <p:cNvSpPr txBox="1"/>
              <p:nvPr/>
            </p:nvSpPr>
            <p:spPr>
              <a:xfrm>
                <a:off x="8820472" y="2852373"/>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D</a:t>
                </a:r>
                <a:endParaRPr lang="zh-CN" altLang="en-US" b="1" i="1" dirty="0">
                  <a:latin typeface="Times New Roman" pitchFamily="18" charset="0"/>
                  <a:cs typeface="Times New Roman" pitchFamily="18" charset="0"/>
                </a:endParaRPr>
              </a:p>
            </p:txBody>
          </p:sp>
          <p:sp>
            <p:nvSpPr>
              <p:cNvPr id="23" name="任意多边形 22"/>
              <p:cNvSpPr/>
              <p:nvPr/>
            </p:nvSpPr>
            <p:spPr>
              <a:xfrm>
                <a:off x="6365334" y="1637529"/>
                <a:ext cx="1753299" cy="1186523"/>
              </a:xfrm>
              <a:custGeom>
                <a:avLst/>
                <a:gdLst>
                  <a:gd name="connsiteX0" fmla="*/ 0 w 1753299"/>
                  <a:gd name="connsiteY0" fmla="*/ 0 h 1188656"/>
                  <a:gd name="connsiteX1" fmla="*/ 352337 w 1753299"/>
                  <a:gd name="connsiteY1" fmla="*/ 587229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8656"/>
                  <a:gd name="connsiteX1" fmla="*/ 352337 w 1753299"/>
                  <a:gd name="connsiteY1" fmla="*/ 604007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3299" h="1186523">
                    <a:moveTo>
                      <a:pt x="0" y="0"/>
                    </a:moveTo>
                    <a:cubicBezTo>
                      <a:pt x="113950" y="213919"/>
                      <a:pt x="219511" y="439024"/>
                      <a:pt x="352337" y="604007"/>
                    </a:cubicBezTo>
                    <a:cubicBezTo>
                      <a:pt x="485163" y="768990"/>
                      <a:pt x="626378" y="921390"/>
                      <a:pt x="796954" y="989900"/>
                    </a:cubicBezTo>
                    <a:cubicBezTo>
                      <a:pt x="967530" y="1058410"/>
                      <a:pt x="1417739" y="1133911"/>
                      <a:pt x="1577130" y="1166069"/>
                    </a:cubicBezTo>
                    <a:cubicBezTo>
                      <a:pt x="1736521" y="1198227"/>
                      <a:pt x="1753299" y="1182847"/>
                      <a:pt x="1753299" y="1182847"/>
                    </a:cubicBezTo>
                    <a:lnTo>
                      <a:pt x="1753299" y="118284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6365334" y="1268197"/>
                <a:ext cx="0" cy="1616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18633" y="1268197"/>
                <a:ext cx="0" cy="1616097"/>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8" name="组合 37"/>
          <p:cNvGrpSpPr/>
          <p:nvPr/>
        </p:nvGrpSpPr>
        <p:grpSpPr>
          <a:xfrm>
            <a:off x="5076056" y="3501008"/>
            <a:ext cx="3966202" cy="2821672"/>
            <a:chOff x="5076056" y="3501008"/>
            <a:chExt cx="3966202" cy="2821672"/>
          </a:xfrm>
        </p:grpSpPr>
        <p:graphicFrame>
          <p:nvGraphicFramePr>
            <p:cNvPr id="35" name="图示 34"/>
            <p:cNvGraphicFramePr/>
            <p:nvPr>
              <p:extLst>
                <p:ext uri="{D42A27DB-BD31-4B8C-83A1-F6EECF244321}">
                  <p14:modId xmlns:p14="http://schemas.microsoft.com/office/powerpoint/2010/main" val="3882280930"/>
                </p:ext>
              </p:extLst>
            </p:nvPr>
          </p:nvGraphicFramePr>
          <p:xfrm>
            <a:off x="5621878" y="3501008"/>
            <a:ext cx="3420380" cy="28216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右箭头 36"/>
            <p:cNvSpPr/>
            <p:nvPr/>
          </p:nvSpPr>
          <p:spPr>
            <a:xfrm>
              <a:off x="5076056" y="3789040"/>
              <a:ext cx="504056" cy="6480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75845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0" name="Rectangle 30"/>
          <p:cNvSpPr>
            <a:spLocks noGrp="1" noChangeArrowheads="1"/>
          </p:cNvSpPr>
          <p:nvPr>
            <p:ph type="title"/>
          </p:nvPr>
        </p:nvSpPr>
        <p:spPr/>
        <p:txBody>
          <a:bodyPr/>
          <a:lstStyle/>
          <a:p>
            <a:r>
              <a:rPr lang="en-US" altLang="zh-CN" smtClean="0"/>
              <a:t>2. R(D)</a:t>
            </a:r>
            <a:r>
              <a:rPr lang="zh-CN" altLang="en-US" smtClean="0"/>
              <a:t>是关于</a:t>
            </a:r>
            <a:r>
              <a:rPr lang="en-US" altLang="zh-CN" smtClean="0"/>
              <a:t>D</a:t>
            </a:r>
            <a:r>
              <a:rPr lang="zh-CN" altLang="en-US" smtClean="0"/>
              <a:t>的下凸函数</a:t>
            </a:r>
            <a:endParaRPr lang="zh-CN" altLang="en-US"/>
          </a:p>
        </p:txBody>
      </p:sp>
      <p:sp>
        <p:nvSpPr>
          <p:cNvPr id="14" name="灯片编号占位符 5"/>
          <p:cNvSpPr>
            <a:spLocks noGrp="1"/>
          </p:cNvSpPr>
          <p:nvPr>
            <p:ph type="sldNum" sz="quarter" idx="12"/>
          </p:nvPr>
        </p:nvSpPr>
        <p:spPr/>
        <p:txBody>
          <a:bodyPr/>
          <a:lstStyle/>
          <a:p>
            <a:fld id="{D21F8760-9CD0-47AB-A160-7358E9CCB007}" type="slidenum">
              <a:rPr lang="en-US" altLang="zh-CN" smtClean="0"/>
              <a:pPr/>
              <a:t>52</a:t>
            </a:fld>
            <a:endParaRPr lang="en-US" altLang="zh-CN"/>
          </a:p>
        </p:txBody>
      </p:sp>
      <p:sp>
        <p:nvSpPr>
          <p:cNvPr id="20485" name="Rectangle 5"/>
          <p:cNvSpPr>
            <a:spLocks noChangeArrowheads="1"/>
          </p:cNvSpPr>
          <p:nvPr/>
        </p:nvSpPr>
        <p:spPr bwMode="auto">
          <a:xfrm>
            <a:off x="4481513" y="3333750"/>
            <a:ext cx="9144000" cy="0"/>
          </a:xfrm>
          <a:prstGeom prst="rect">
            <a:avLst/>
          </a:prstGeom>
          <a:noFill/>
          <a:ln w="9525">
            <a:noFill/>
            <a:miter lim="800000"/>
            <a:headEnd/>
            <a:tailEnd/>
          </a:ln>
          <a:effectLst/>
        </p:spPr>
        <p:txBody>
          <a:bodyPr>
            <a:spAutoFit/>
          </a:bodyPr>
          <a:lstStyle/>
          <a:p>
            <a:endParaRPr lang="zh-CN" altLang="en-US"/>
          </a:p>
        </p:txBody>
      </p:sp>
      <p:sp>
        <p:nvSpPr>
          <p:cNvPr id="20487" name="Rectangle 7"/>
          <p:cNvSpPr>
            <a:spLocks noChangeArrowheads="1"/>
          </p:cNvSpPr>
          <p:nvPr/>
        </p:nvSpPr>
        <p:spPr bwMode="auto">
          <a:xfrm>
            <a:off x="4476750" y="3333750"/>
            <a:ext cx="9144000" cy="0"/>
          </a:xfrm>
          <a:prstGeom prst="rect">
            <a:avLst/>
          </a:prstGeom>
          <a:noFill/>
          <a:ln w="9525">
            <a:noFill/>
            <a:miter lim="800000"/>
            <a:headEnd/>
            <a:tailEnd/>
          </a:ln>
          <a:effectLst/>
        </p:spPr>
        <p:txBody>
          <a:bodyPr>
            <a:spAutoFit/>
          </a:bodyPr>
          <a:lstStyle/>
          <a:p>
            <a:endParaRPr lang="zh-CN" altLang="en-US"/>
          </a:p>
        </p:txBody>
      </p:sp>
      <p:sp>
        <p:nvSpPr>
          <p:cNvPr id="20489" name="Rectangle 9"/>
          <p:cNvSpPr>
            <a:spLocks noChangeArrowheads="1"/>
          </p:cNvSpPr>
          <p:nvPr/>
        </p:nvSpPr>
        <p:spPr bwMode="auto">
          <a:xfrm>
            <a:off x="4329113" y="3333750"/>
            <a:ext cx="9144000" cy="0"/>
          </a:xfrm>
          <a:prstGeom prst="rect">
            <a:avLst/>
          </a:prstGeom>
          <a:noFill/>
          <a:ln w="9525">
            <a:noFill/>
            <a:miter lim="800000"/>
            <a:headEnd/>
            <a:tailEnd/>
          </a:ln>
          <a:effectLst/>
        </p:spPr>
        <p:txBody>
          <a:bodyPr>
            <a:spAutoFit/>
          </a:bodyPr>
          <a:lstStyle/>
          <a:p>
            <a:endParaRPr lang="zh-CN" altLang="en-US"/>
          </a:p>
        </p:txBody>
      </p:sp>
      <p:sp>
        <p:nvSpPr>
          <p:cNvPr id="20493" name="Rectangle 13"/>
          <p:cNvSpPr>
            <a:spLocks noChangeArrowheads="1"/>
          </p:cNvSpPr>
          <p:nvPr/>
        </p:nvSpPr>
        <p:spPr bwMode="auto">
          <a:xfrm>
            <a:off x="4481513" y="3333750"/>
            <a:ext cx="9144000" cy="0"/>
          </a:xfrm>
          <a:prstGeom prst="rect">
            <a:avLst/>
          </a:prstGeom>
          <a:noFill/>
          <a:ln w="9525">
            <a:noFill/>
            <a:miter lim="800000"/>
            <a:headEnd/>
            <a:tailEnd/>
          </a:ln>
          <a:effectLst/>
        </p:spPr>
        <p:txBody>
          <a:bodyPr>
            <a:spAutoFit/>
          </a:bodyPr>
          <a:lstStyle/>
          <a:p>
            <a:endParaRPr lang="zh-CN" altLang="en-US"/>
          </a:p>
        </p:txBody>
      </p:sp>
      <p:sp>
        <p:nvSpPr>
          <p:cNvPr id="20495" name="Rectangle 15"/>
          <p:cNvSpPr>
            <a:spLocks noChangeArrowheads="1"/>
          </p:cNvSpPr>
          <p:nvPr/>
        </p:nvSpPr>
        <p:spPr bwMode="auto">
          <a:xfrm>
            <a:off x="4476750" y="3333750"/>
            <a:ext cx="9144000" cy="0"/>
          </a:xfrm>
          <a:prstGeom prst="rect">
            <a:avLst/>
          </a:prstGeom>
          <a:noFill/>
          <a:ln w="9525">
            <a:noFill/>
            <a:miter lim="800000"/>
            <a:headEnd/>
            <a:tailEnd/>
          </a:ln>
          <a:effectLst/>
        </p:spPr>
        <p:txBody>
          <a:bodyPr>
            <a:spAutoFit/>
          </a:bodyPr>
          <a:lstStyle/>
          <a:p>
            <a:endParaRPr lang="zh-CN" altLang="en-US"/>
          </a:p>
        </p:txBody>
      </p:sp>
      <p:sp>
        <p:nvSpPr>
          <p:cNvPr id="20497" name="Rectangle 17"/>
          <p:cNvSpPr>
            <a:spLocks noChangeArrowheads="1"/>
          </p:cNvSpPr>
          <p:nvPr/>
        </p:nvSpPr>
        <p:spPr bwMode="auto">
          <a:xfrm>
            <a:off x="3505200" y="3295650"/>
            <a:ext cx="9144000" cy="0"/>
          </a:xfrm>
          <a:prstGeom prst="rect">
            <a:avLst/>
          </a:prstGeom>
          <a:noFill/>
          <a:ln w="9525">
            <a:noFill/>
            <a:miter lim="800000"/>
            <a:headEnd/>
            <a:tailEnd/>
          </a:ln>
          <a:effectLst/>
        </p:spPr>
        <p:txBody>
          <a:bodyPr>
            <a:spAutoFit/>
          </a:bodyPr>
          <a:lstStyle/>
          <a:p>
            <a:endParaRPr lang="zh-CN" altLang="en-US"/>
          </a:p>
        </p:txBody>
      </p:sp>
      <p:sp>
        <p:nvSpPr>
          <p:cNvPr id="20499" name="Rectangle 19"/>
          <p:cNvSpPr>
            <a:spLocks noChangeArrowheads="1"/>
          </p:cNvSpPr>
          <p:nvPr/>
        </p:nvSpPr>
        <p:spPr bwMode="auto">
          <a:xfrm>
            <a:off x="3486150" y="3295650"/>
            <a:ext cx="9144000" cy="0"/>
          </a:xfrm>
          <a:prstGeom prst="rect">
            <a:avLst/>
          </a:prstGeom>
          <a:noFill/>
          <a:ln w="9525">
            <a:noFill/>
            <a:miter lim="800000"/>
            <a:headEnd/>
            <a:tailEnd/>
          </a:ln>
          <a:effectLst/>
        </p:spPr>
        <p:txBody>
          <a:bodyPr>
            <a:spAutoFit/>
          </a:bodyPr>
          <a:lstStyle/>
          <a:p>
            <a:endParaRPr lang="zh-CN" altLang="en-US"/>
          </a:p>
        </p:txBody>
      </p:sp>
      <p:sp>
        <p:nvSpPr>
          <p:cNvPr id="20501" name="Rectangle 21"/>
          <p:cNvSpPr>
            <a:spLocks noChangeArrowheads="1"/>
          </p:cNvSpPr>
          <p:nvPr/>
        </p:nvSpPr>
        <p:spPr bwMode="auto">
          <a:xfrm>
            <a:off x="4000500" y="33337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20509" name="Object 29"/>
          <p:cNvGraphicFramePr>
            <a:graphicFrameLocks noChangeAspect="1"/>
          </p:cNvGraphicFramePr>
          <p:nvPr>
            <p:extLst>
              <p:ext uri="{D42A27DB-BD31-4B8C-83A1-F6EECF244321}">
                <p14:modId xmlns:p14="http://schemas.microsoft.com/office/powerpoint/2010/main" val="188204521"/>
              </p:ext>
            </p:extLst>
          </p:nvPr>
        </p:nvGraphicFramePr>
        <p:xfrm>
          <a:off x="400050" y="1125538"/>
          <a:ext cx="8320088" cy="2451100"/>
        </p:xfrm>
        <a:graphic>
          <a:graphicData uri="http://schemas.openxmlformats.org/presentationml/2006/ole">
            <mc:AlternateContent xmlns:mc="http://schemas.openxmlformats.org/markup-compatibility/2006">
              <mc:Choice xmlns:v="urn:schemas-microsoft-com:vml" Requires="v">
                <p:oleObj spid="_x0000_s1209510" name="Equation" r:id="rId4" imgW="3187440" imgH="952200" progId="Equation.DSMT4">
                  <p:embed/>
                </p:oleObj>
              </mc:Choice>
              <mc:Fallback>
                <p:oleObj name="Equation" r:id="rId4" imgW="3187440" imgH="952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1125538"/>
                        <a:ext cx="8320088"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347" name="Object 3"/>
          <p:cNvGraphicFramePr>
            <a:graphicFrameLocks noChangeAspect="1"/>
          </p:cNvGraphicFramePr>
          <p:nvPr/>
        </p:nvGraphicFramePr>
        <p:xfrm>
          <a:off x="1042988" y="4725144"/>
          <a:ext cx="6761162" cy="522288"/>
        </p:xfrm>
        <a:graphic>
          <a:graphicData uri="http://schemas.openxmlformats.org/presentationml/2006/ole">
            <mc:AlternateContent xmlns:mc="http://schemas.openxmlformats.org/markup-compatibility/2006">
              <mc:Choice xmlns:v="urn:schemas-microsoft-com:vml" Requires="v">
                <p:oleObj spid="_x0000_s1209511" name="Equation" r:id="rId6" imgW="2590560" imgH="203040" progId="Equation.DSMT4">
                  <p:embed/>
                </p:oleObj>
              </mc:Choice>
              <mc:Fallback>
                <p:oleObj name="Equation" r:id="rId6" imgW="259056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4725144"/>
                        <a:ext cx="676116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348" name="Object 4"/>
          <p:cNvGraphicFramePr>
            <a:graphicFrameLocks noChangeAspect="1"/>
          </p:cNvGraphicFramePr>
          <p:nvPr/>
        </p:nvGraphicFramePr>
        <p:xfrm>
          <a:off x="539552" y="3573016"/>
          <a:ext cx="5999162" cy="1012825"/>
        </p:xfrm>
        <a:graphic>
          <a:graphicData uri="http://schemas.openxmlformats.org/presentationml/2006/ole">
            <mc:AlternateContent xmlns:mc="http://schemas.openxmlformats.org/markup-compatibility/2006">
              <mc:Choice xmlns:v="urn:schemas-microsoft-com:vml" Requires="v">
                <p:oleObj spid="_x0000_s1209512" name="Equation" r:id="rId8" imgW="2298600" imgH="393480" progId="Equation.DSMT4">
                  <p:embed/>
                </p:oleObj>
              </mc:Choice>
              <mc:Fallback>
                <p:oleObj name="Equation" r:id="rId8" imgW="2298600" imgH="393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3573016"/>
                        <a:ext cx="599916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矩形 15"/>
          <p:cNvSpPr/>
          <p:nvPr/>
        </p:nvSpPr>
        <p:spPr>
          <a:xfrm>
            <a:off x="6252572" y="3573016"/>
            <a:ext cx="1415772" cy="461665"/>
          </a:xfrm>
          <a:prstGeom prst="rect">
            <a:avLst/>
          </a:prstGeom>
        </p:spPr>
        <p:txBody>
          <a:bodyPr wrap="none">
            <a:spAutoFit/>
          </a:bodyPr>
          <a:lstStyle/>
          <a:p>
            <a:r>
              <a:rPr lang="zh-CN" altLang="en-US" sz="2400" b="1" dirty="0" smtClean="0">
                <a:solidFill>
                  <a:srgbClr val="FF0000"/>
                </a:solidFill>
                <a:latin typeface="+mj-ea"/>
                <a:ea typeface="+mj-ea"/>
              </a:rPr>
              <a:t>新失真度</a:t>
            </a:r>
            <a:endParaRPr lang="zh-CN" altLang="en-US" sz="2400" b="1" dirty="0">
              <a:solidFill>
                <a:srgbClr val="FF0000"/>
              </a:solidFill>
              <a:latin typeface="+mj-ea"/>
              <a:ea typeface="+mj-ea"/>
            </a:endParaRPr>
          </a:p>
        </p:txBody>
      </p:sp>
      <p:sp>
        <p:nvSpPr>
          <p:cNvPr id="17" name="矩形 16"/>
          <p:cNvSpPr/>
          <p:nvPr/>
        </p:nvSpPr>
        <p:spPr>
          <a:xfrm>
            <a:off x="6588224" y="4149080"/>
            <a:ext cx="1107996" cy="461665"/>
          </a:xfrm>
          <a:prstGeom prst="rect">
            <a:avLst/>
          </a:prstGeom>
        </p:spPr>
        <p:txBody>
          <a:bodyPr wrap="none">
            <a:spAutoFit/>
          </a:bodyPr>
          <a:lstStyle/>
          <a:p>
            <a:r>
              <a:rPr lang="zh-CN" altLang="en-US" sz="2400" b="1" dirty="0" smtClean="0">
                <a:solidFill>
                  <a:srgbClr val="FF0000"/>
                </a:solidFill>
                <a:latin typeface="+mj-ea"/>
                <a:ea typeface="+mj-ea"/>
              </a:rPr>
              <a:t>新信道</a:t>
            </a:r>
            <a:endParaRPr lang="zh-CN" altLang="en-US" sz="2400" b="1" dirty="0">
              <a:solidFill>
                <a:srgbClr val="FF0000"/>
              </a:solidFill>
              <a:latin typeface="+mj-ea"/>
              <a:ea typeface="+mj-ea"/>
            </a:endParaRPr>
          </a:p>
        </p:txBody>
      </p:sp>
      <p:graphicFrame>
        <p:nvGraphicFramePr>
          <p:cNvPr id="1209349" name="Object 5"/>
          <p:cNvGraphicFramePr>
            <a:graphicFrameLocks noChangeAspect="1"/>
          </p:cNvGraphicFramePr>
          <p:nvPr/>
        </p:nvGraphicFramePr>
        <p:xfrm>
          <a:off x="971600" y="5805264"/>
          <a:ext cx="6561137" cy="555625"/>
        </p:xfrm>
        <a:graphic>
          <a:graphicData uri="http://schemas.openxmlformats.org/presentationml/2006/ole">
            <mc:AlternateContent xmlns:mc="http://schemas.openxmlformats.org/markup-compatibility/2006">
              <mc:Choice xmlns:v="urn:schemas-microsoft-com:vml" Requires="v">
                <p:oleObj spid="_x0000_s1209513" name="Equation" r:id="rId10" imgW="2514600" imgH="215640" progId="Equation.DSMT4">
                  <p:embed/>
                </p:oleObj>
              </mc:Choice>
              <mc:Fallback>
                <p:oleObj name="Equation" r:id="rId10" imgW="2514600" imgH="2156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600" y="5805264"/>
                        <a:ext cx="6561137" cy="555625"/>
                      </a:xfrm>
                      <a:prstGeom prst="rect">
                        <a:avLst/>
                      </a:prstGeom>
                      <a:noFill/>
                      <a:ln w="25400">
                        <a:solidFill>
                          <a:srgbClr val="FF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矩形 18"/>
          <p:cNvSpPr/>
          <p:nvPr/>
        </p:nvSpPr>
        <p:spPr>
          <a:xfrm>
            <a:off x="1043608" y="5199583"/>
            <a:ext cx="2031325" cy="461665"/>
          </a:xfrm>
          <a:prstGeom prst="rect">
            <a:avLst/>
          </a:prstGeom>
        </p:spPr>
        <p:txBody>
          <a:bodyPr wrap="none">
            <a:spAutoFit/>
          </a:bodyPr>
          <a:lstStyle/>
          <a:p>
            <a:r>
              <a:rPr lang="zh-CN" altLang="en-US" sz="2400" b="1" dirty="0" smtClean="0">
                <a:latin typeface="+mj-ea"/>
                <a:ea typeface="+mj-ea"/>
              </a:rPr>
              <a:t>进一步可证：</a:t>
            </a:r>
            <a:endParaRPr lang="zh-CN" altLang="en-US" sz="2400" b="1" dirty="0">
              <a:latin typeface="+mj-ea"/>
              <a:ea typeface="+mj-ea"/>
            </a:endParaRPr>
          </a:p>
        </p:txBody>
      </p:sp>
      <p:sp>
        <p:nvSpPr>
          <p:cNvPr id="20" name="矩形 19"/>
          <p:cNvSpPr/>
          <p:nvPr/>
        </p:nvSpPr>
        <p:spPr>
          <a:xfrm>
            <a:off x="3635896" y="5301208"/>
            <a:ext cx="2339102" cy="461665"/>
          </a:xfrm>
          <a:prstGeom prst="rect">
            <a:avLst/>
          </a:prstGeom>
        </p:spPr>
        <p:txBody>
          <a:bodyPr wrap="none">
            <a:spAutoFit/>
          </a:bodyPr>
          <a:lstStyle/>
          <a:p>
            <a:r>
              <a:rPr lang="zh-CN" altLang="en-US" sz="2400" b="1" dirty="0" smtClean="0">
                <a:solidFill>
                  <a:srgbClr val="FF0000"/>
                </a:solidFill>
                <a:latin typeface="+mj-ea"/>
                <a:ea typeface="+mj-ea"/>
              </a:rPr>
              <a:t>下凸函数得证！</a:t>
            </a:r>
            <a:endParaRPr lang="zh-CN" altLang="en-US" sz="2400" b="1" dirty="0">
              <a:solidFill>
                <a:srgbClr val="FF0000"/>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9348"/>
                                        </p:tgtEl>
                                        <p:attrNameLst>
                                          <p:attrName>style.visibility</p:attrName>
                                        </p:attrNameLst>
                                      </p:cBhvr>
                                      <p:to>
                                        <p:strVal val="visible"/>
                                      </p:to>
                                    </p:set>
                                    <p:animEffect transition="in" filter="blinds(horizontal)">
                                      <p:cBhvr>
                                        <p:cTn id="7" dur="500"/>
                                        <p:tgtEl>
                                          <p:spTgt spid="12093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0934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2" presetClass="entr" presetSubtype="4" fill="hold" nodeType="withEffect">
                                  <p:stCondLst>
                                    <p:cond delay="0"/>
                                  </p:stCondLst>
                                  <p:childTnLst>
                                    <p:set>
                                      <p:cBhvr>
                                        <p:cTn id="24" dur="1" fill="hold">
                                          <p:stCondLst>
                                            <p:cond delay="0"/>
                                          </p:stCondLst>
                                        </p:cTn>
                                        <p:tgtEl>
                                          <p:spTgt spid="1209349"/>
                                        </p:tgtEl>
                                        <p:attrNameLst>
                                          <p:attrName>style.visibility</p:attrName>
                                        </p:attrNameLst>
                                      </p:cBhvr>
                                      <p:to>
                                        <p:strVal val="visible"/>
                                      </p:to>
                                    </p:set>
                                    <p:anim calcmode="lin" valueType="num">
                                      <p:cBhvr additive="base">
                                        <p:cTn id="25" dur="500" fill="hold"/>
                                        <p:tgtEl>
                                          <p:spTgt spid="1209349"/>
                                        </p:tgtEl>
                                        <p:attrNameLst>
                                          <p:attrName>ppt_x</p:attrName>
                                        </p:attrNameLst>
                                      </p:cBhvr>
                                      <p:tavLst>
                                        <p:tav tm="0">
                                          <p:val>
                                            <p:strVal val="#ppt_x"/>
                                          </p:val>
                                        </p:tav>
                                        <p:tav tm="100000">
                                          <p:val>
                                            <p:strVal val="#ppt_x"/>
                                          </p:val>
                                        </p:tav>
                                      </p:tavLst>
                                    </p:anim>
                                    <p:anim calcmode="lin" valueType="num">
                                      <p:cBhvr additive="base">
                                        <p:cTn id="26" dur="500" fill="hold"/>
                                        <p:tgtEl>
                                          <p:spTgt spid="12093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5" name="Rectangle 31"/>
          <p:cNvSpPr>
            <a:spLocks noGrp="1" noChangeArrowheads="1"/>
          </p:cNvSpPr>
          <p:nvPr>
            <p:ph type="title"/>
          </p:nvPr>
        </p:nvSpPr>
        <p:spPr/>
        <p:txBody>
          <a:bodyPr>
            <a:normAutofit fontScale="90000"/>
          </a:bodyPr>
          <a:lstStyle/>
          <a:p>
            <a:r>
              <a:rPr lang="en-US" altLang="zh-CN" smtClean="0"/>
              <a:t>3. R(D)</a:t>
            </a:r>
            <a:r>
              <a:rPr lang="zh-CN" altLang="en-US" smtClean="0"/>
              <a:t>在区间</a:t>
            </a:r>
            <a:r>
              <a:rPr lang="en-US" altLang="zh-CN" smtClean="0"/>
              <a:t>(0,Dmax)</a:t>
            </a:r>
            <a:r>
              <a:rPr lang="zh-CN" altLang="en-US" smtClean="0"/>
              <a:t>上是严格递减函数</a:t>
            </a:r>
            <a:endParaRPr lang="zh-CN" altLang="en-US"/>
          </a:p>
        </p:txBody>
      </p:sp>
      <p:graphicFrame>
        <p:nvGraphicFramePr>
          <p:cNvPr id="21533" name="Object 29"/>
          <p:cNvGraphicFramePr>
            <a:graphicFrameLocks noGrp="1" noChangeAspect="1"/>
          </p:cNvGraphicFramePr>
          <p:nvPr>
            <p:ph idx="1"/>
            <p:extLst>
              <p:ext uri="{D42A27DB-BD31-4B8C-83A1-F6EECF244321}">
                <p14:modId xmlns:p14="http://schemas.microsoft.com/office/powerpoint/2010/main" val="2946946166"/>
              </p:ext>
            </p:extLst>
          </p:nvPr>
        </p:nvGraphicFramePr>
        <p:xfrm>
          <a:off x="611560" y="1268760"/>
          <a:ext cx="7981950" cy="1135062"/>
        </p:xfrm>
        <a:graphic>
          <a:graphicData uri="http://schemas.openxmlformats.org/presentationml/2006/ole">
            <mc:AlternateContent xmlns:mc="http://schemas.openxmlformats.org/markup-compatibility/2006">
              <mc:Choice xmlns:v="urn:schemas-microsoft-com:vml" Requires="v">
                <p:oleObj spid="_x0000_s1210616" name="Equation" r:id="rId4" imgW="2768400" imgH="393480" progId="Equation.DSMT4">
                  <p:embed/>
                </p:oleObj>
              </mc:Choice>
              <mc:Fallback>
                <p:oleObj name="Equation" r:id="rId4" imgW="2768400" imgH="39348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268760"/>
                        <a:ext cx="7981950"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灯片编号占位符 5"/>
          <p:cNvSpPr>
            <a:spLocks noGrp="1"/>
          </p:cNvSpPr>
          <p:nvPr>
            <p:ph type="sldNum" sz="quarter" idx="12"/>
          </p:nvPr>
        </p:nvSpPr>
        <p:spPr/>
        <p:txBody>
          <a:bodyPr/>
          <a:lstStyle/>
          <a:p>
            <a:fld id="{841E2D84-84C2-4488-9B83-42125535DEDD}" type="slidenum">
              <a:rPr lang="en-US" altLang="zh-CN" smtClean="0"/>
              <a:pPr/>
              <a:t>53</a:t>
            </a:fld>
            <a:endParaRPr lang="en-US" altLang="zh-CN"/>
          </a:p>
        </p:txBody>
      </p:sp>
      <p:sp>
        <p:nvSpPr>
          <p:cNvPr id="21509" name="Rectangle 5"/>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21513" name="Rectangle 9"/>
          <p:cNvSpPr>
            <a:spLocks noChangeArrowheads="1"/>
          </p:cNvSpPr>
          <p:nvPr/>
        </p:nvSpPr>
        <p:spPr bwMode="auto">
          <a:xfrm>
            <a:off x="4357688" y="3333750"/>
            <a:ext cx="9144000" cy="0"/>
          </a:xfrm>
          <a:prstGeom prst="rect">
            <a:avLst/>
          </a:prstGeom>
          <a:noFill/>
          <a:ln w="9525">
            <a:noFill/>
            <a:miter lim="800000"/>
            <a:headEnd/>
            <a:tailEnd/>
          </a:ln>
          <a:effectLst/>
        </p:spPr>
        <p:txBody>
          <a:bodyPr>
            <a:spAutoFit/>
          </a:bodyPr>
          <a:lstStyle/>
          <a:p>
            <a:endParaRPr lang="zh-CN" altLang="en-US"/>
          </a:p>
        </p:txBody>
      </p:sp>
      <p:sp>
        <p:nvSpPr>
          <p:cNvPr id="21516" name="Rectangle 12"/>
          <p:cNvSpPr>
            <a:spLocks noChangeArrowheads="1"/>
          </p:cNvSpPr>
          <p:nvPr/>
        </p:nvSpPr>
        <p:spPr bwMode="auto">
          <a:xfrm>
            <a:off x="4343400" y="3333750"/>
            <a:ext cx="9144000" cy="0"/>
          </a:xfrm>
          <a:prstGeom prst="rect">
            <a:avLst/>
          </a:prstGeom>
          <a:noFill/>
          <a:ln w="9525">
            <a:noFill/>
            <a:miter lim="800000"/>
            <a:headEnd/>
            <a:tailEnd/>
          </a:ln>
          <a:effectLst/>
        </p:spPr>
        <p:txBody>
          <a:bodyPr>
            <a:spAutoFit/>
          </a:bodyPr>
          <a:lstStyle/>
          <a:p>
            <a:endParaRPr lang="zh-CN" altLang="en-US"/>
          </a:p>
        </p:txBody>
      </p:sp>
      <p:sp>
        <p:nvSpPr>
          <p:cNvPr id="21519" name="Rectangle 15"/>
          <p:cNvSpPr>
            <a:spLocks noChangeArrowheads="1"/>
          </p:cNvSpPr>
          <p:nvPr/>
        </p:nvSpPr>
        <p:spPr bwMode="auto">
          <a:xfrm>
            <a:off x="4481513" y="3333750"/>
            <a:ext cx="9144000" cy="0"/>
          </a:xfrm>
          <a:prstGeom prst="rect">
            <a:avLst/>
          </a:prstGeom>
          <a:noFill/>
          <a:ln w="9525">
            <a:noFill/>
            <a:miter lim="800000"/>
            <a:headEnd/>
            <a:tailEnd/>
          </a:ln>
          <a:effectLst/>
        </p:spPr>
        <p:txBody>
          <a:bodyPr>
            <a:spAutoFit/>
          </a:bodyPr>
          <a:lstStyle/>
          <a:p>
            <a:endParaRPr lang="zh-CN" altLang="en-US"/>
          </a:p>
        </p:txBody>
      </p:sp>
      <p:sp>
        <p:nvSpPr>
          <p:cNvPr id="21521" name="Rectangle 17"/>
          <p:cNvSpPr>
            <a:spLocks noChangeArrowheads="1"/>
          </p:cNvSpPr>
          <p:nvPr/>
        </p:nvSpPr>
        <p:spPr bwMode="auto">
          <a:xfrm>
            <a:off x="4476750" y="3333750"/>
            <a:ext cx="9144000" cy="0"/>
          </a:xfrm>
          <a:prstGeom prst="rect">
            <a:avLst/>
          </a:prstGeom>
          <a:noFill/>
          <a:ln w="9525">
            <a:noFill/>
            <a:miter lim="800000"/>
            <a:headEnd/>
            <a:tailEnd/>
          </a:ln>
          <a:effectLst/>
        </p:spPr>
        <p:txBody>
          <a:bodyPr>
            <a:spAutoFit/>
          </a:bodyPr>
          <a:lstStyle/>
          <a:p>
            <a:endParaRPr lang="zh-CN" altLang="en-US"/>
          </a:p>
        </p:txBody>
      </p:sp>
      <p:sp>
        <p:nvSpPr>
          <p:cNvPr id="21523" name="Rectangle 19"/>
          <p:cNvSpPr>
            <a:spLocks noChangeArrowheads="1"/>
          </p:cNvSpPr>
          <p:nvPr/>
        </p:nvSpPr>
        <p:spPr bwMode="auto">
          <a:xfrm>
            <a:off x="4457700" y="3319463"/>
            <a:ext cx="9144000" cy="0"/>
          </a:xfrm>
          <a:prstGeom prst="rect">
            <a:avLst/>
          </a:prstGeom>
          <a:noFill/>
          <a:ln w="9525">
            <a:noFill/>
            <a:miter lim="800000"/>
            <a:headEnd/>
            <a:tailEnd/>
          </a:ln>
          <a:effectLst/>
        </p:spPr>
        <p:txBody>
          <a:bodyPr>
            <a:spAutoFit/>
          </a:bodyPr>
          <a:lstStyle/>
          <a:p>
            <a:endParaRPr lang="zh-CN" altLang="en-US"/>
          </a:p>
        </p:txBody>
      </p:sp>
      <p:sp>
        <p:nvSpPr>
          <p:cNvPr id="21525" name="Rectangle 21"/>
          <p:cNvSpPr>
            <a:spLocks noChangeArrowheads="1"/>
          </p:cNvSpPr>
          <p:nvPr/>
        </p:nvSpPr>
        <p:spPr bwMode="auto">
          <a:xfrm>
            <a:off x="4457700" y="3319463"/>
            <a:ext cx="9144000" cy="0"/>
          </a:xfrm>
          <a:prstGeom prst="rect">
            <a:avLst/>
          </a:prstGeom>
          <a:noFill/>
          <a:ln w="9525">
            <a:noFill/>
            <a:miter lim="800000"/>
            <a:headEnd/>
            <a:tailEnd/>
          </a:ln>
          <a:effectLst/>
        </p:spPr>
        <p:txBody>
          <a:bodyPr>
            <a:spAutoFit/>
          </a:bodyPr>
          <a:lstStyle/>
          <a:p>
            <a:endParaRPr lang="zh-CN" altLang="en-US"/>
          </a:p>
        </p:txBody>
      </p:sp>
      <p:sp>
        <p:nvSpPr>
          <p:cNvPr id="21527" name="Rectangle 23"/>
          <p:cNvSpPr>
            <a:spLocks noChangeArrowheads="1"/>
          </p:cNvSpPr>
          <p:nvPr/>
        </p:nvSpPr>
        <p:spPr bwMode="auto">
          <a:xfrm>
            <a:off x="4281488" y="3319463"/>
            <a:ext cx="9144000" cy="0"/>
          </a:xfrm>
          <a:prstGeom prst="rect">
            <a:avLst/>
          </a:prstGeom>
          <a:noFill/>
          <a:ln w="9525">
            <a:noFill/>
            <a:miter lim="800000"/>
            <a:headEnd/>
            <a:tailEnd/>
          </a:ln>
          <a:effectLst/>
        </p:spPr>
        <p:txBody>
          <a:bodyPr>
            <a:spAutoFit/>
          </a:bodyPr>
          <a:lstStyle/>
          <a:p>
            <a:endParaRPr lang="zh-CN" altLang="en-US"/>
          </a:p>
        </p:txBody>
      </p:sp>
      <p:sp>
        <p:nvSpPr>
          <p:cNvPr id="21529" name="Rectangle 25"/>
          <p:cNvSpPr>
            <a:spLocks noChangeArrowheads="1"/>
          </p:cNvSpPr>
          <p:nvPr/>
        </p:nvSpPr>
        <p:spPr bwMode="auto">
          <a:xfrm>
            <a:off x="3538538" y="3295650"/>
            <a:ext cx="9144000" cy="0"/>
          </a:xfrm>
          <a:prstGeom prst="rect">
            <a:avLst/>
          </a:prstGeom>
          <a:noFill/>
          <a:ln w="9525">
            <a:noFill/>
            <a:miter lim="800000"/>
            <a:headEnd/>
            <a:tailEnd/>
          </a:ln>
          <a:effectLst/>
        </p:spPr>
        <p:txBody>
          <a:bodyPr>
            <a:spAutoFit/>
          </a:bodyPr>
          <a:lstStyle/>
          <a:p>
            <a:endParaRPr lang="zh-CN" altLang="en-US"/>
          </a:p>
        </p:txBody>
      </p:sp>
      <p:sp>
        <p:nvSpPr>
          <p:cNvPr id="21531" name="Rectangle 27"/>
          <p:cNvSpPr>
            <a:spLocks noChangeArrowheads="1"/>
          </p:cNvSpPr>
          <p:nvPr/>
        </p:nvSpPr>
        <p:spPr bwMode="auto">
          <a:xfrm>
            <a:off x="4157663" y="33337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10371" name="Object 3"/>
          <p:cNvGraphicFramePr>
            <a:graphicFrameLocks noGrp="1" noChangeAspect="1"/>
          </p:cNvGraphicFramePr>
          <p:nvPr>
            <p:extLst>
              <p:ext uri="{D42A27DB-BD31-4B8C-83A1-F6EECF244321}">
                <p14:modId xmlns:p14="http://schemas.microsoft.com/office/powerpoint/2010/main" val="3467839189"/>
              </p:ext>
            </p:extLst>
          </p:nvPr>
        </p:nvGraphicFramePr>
        <p:xfrm>
          <a:off x="683568" y="2492896"/>
          <a:ext cx="7705725" cy="1169988"/>
        </p:xfrm>
        <a:graphic>
          <a:graphicData uri="http://schemas.openxmlformats.org/presentationml/2006/ole">
            <mc:AlternateContent xmlns:mc="http://schemas.openxmlformats.org/markup-compatibility/2006">
              <mc:Choice xmlns:v="urn:schemas-microsoft-com:vml" Requires="v">
                <p:oleObj spid="_x0000_s1210617" name="Equation" r:id="rId6" imgW="2844720" imgH="431640" progId="Equation.DSMT4">
                  <p:embed/>
                </p:oleObj>
              </mc:Choice>
              <mc:Fallback>
                <p:oleObj name="Equation" r:id="rId6" imgW="2844720" imgH="431640" progId="Equation.DSMT4">
                  <p:embed/>
                  <p:pic>
                    <p:nvPicPr>
                      <p:cNvPr id="0" name="Picture 3"/>
                      <p:cNvPicPr>
                        <a:picLocks noGrp="1" noChangeAspect="1" noChangeArrowheads="1"/>
                      </p:cNvPicPr>
                      <p:nvPr/>
                    </p:nvPicPr>
                    <p:blipFill>
                      <a:blip r:embed="rId7"/>
                      <a:srcRect/>
                      <a:stretch>
                        <a:fillRect/>
                      </a:stretch>
                    </p:blipFill>
                    <p:spPr bwMode="auto">
                      <a:xfrm>
                        <a:off x="683568" y="2492896"/>
                        <a:ext cx="770572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0372" name="Object 4"/>
          <p:cNvGraphicFramePr>
            <a:graphicFrameLocks noGrp="1" noChangeAspect="1"/>
          </p:cNvGraphicFramePr>
          <p:nvPr/>
        </p:nvGraphicFramePr>
        <p:xfrm>
          <a:off x="755576" y="4797152"/>
          <a:ext cx="6021387" cy="550862"/>
        </p:xfrm>
        <a:graphic>
          <a:graphicData uri="http://schemas.openxmlformats.org/presentationml/2006/ole">
            <mc:AlternateContent xmlns:mc="http://schemas.openxmlformats.org/markup-compatibility/2006">
              <mc:Choice xmlns:v="urn:schemas-microsoft-com:vml" Requires="v">
                <p:oleObj spid="_x0000_s1210618" name="Equation" r:id="rId8" imgW="2222280" imgH="203040" progId="Equation.DSMT4">
                  <p:embed/>
                </p:oleObj>
              </mc:Choice>
              <mc:Fallback>
                <p:oleObj name="Equation" r:id="rId8" imgW="2222280" imgH="203040" progId="Equation.DSMT4">
                  <p:embed/>
                  <p:pic>
                    <p:nvPicPr>
                      <p:cNvPr id="0" name="Picture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576" y="4797152"/>
                        <a:ext cx="6021387"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0374" name="Object 6"/>
          <p:cNvGraphicFramePr>
            <a:graphicFrameLocks noGrp="1" noChangeAspect="1"/>
          </p:cNvGraphicFramePr>
          <p:nvPr/>
        </p:nvGraphicFramePr>
        <p:xfrm>
          <a:off x="683568" y="5517232"/>
          <a:ext cx="6881812" cy="1066800"/>
        </p:xfrm>
        <a:graphic>
          <a:graphicData uri="http://schemas.openxmlformats.org/presentationml/2006/ole">
            <mc:AlternateContent xmlns:mc="http://schemas.openxmlformats.org/markup-compatibility/2006">
              <mc:Choice xmlns:v="urn:schemas-microsoft-com:vml" Requires="v">
                <p:oleObj spid="_x0000_s1210619" name="Equation" r:id="rId10" imgW="2539800" imgH="393480" progId="Equation.DSMT4">
                  <p:embed/>
                </p:oleObj>
              </mc:Choice>
              <mc:Fallback>
                <p:oleObj name="Equation" r:id="rId10" imgW="2539800" imgH="393480" progId="Equation.DSMT4">
                  <p:embed/>
                  <p:pic>
                    <p:nvPicPr>
                      <p:cNvPr id="0" name="Picture 6"/>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3568" y="5517232"/>
                        <a:ext cx="68818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矩形 20"/>
          <p:cNvSpPr/>
          <p:nvPr/>
        </p:nvSpPr>
        <p:spPr>
          <a:xfrm>
            <a:off x="4751512" y="2420888"/>
            <a:ext cx="406896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latin typeface="+mj-ea"/>
                <a:ea typeface="+mj-ea"/>
              </a:rPr>
              <a:t>在一个较大范围内求极小值，一定不大于在其中一个小范围内求极小值：</a:t>
            </a:r>
            <a:endParaRPr lang="en-US" altLang="zh-CN" sz="2400" b="1" dirty="0" smtClean="0">
              <a:latin typeface="+mj-ea"/>
              <a:ea typeface="+mj-ea"/>
            </a:endParaRPr>
          </a:p>
          <a:p>
            <a:endParaRPr lang="en-US" altLang="zh-CN" sz="2400" b="1" dirty="0" smtClean="0">
              <a:latin typeface="+mj-ea"/>
              <a:ea typeface="+mj-ea"/>
            </a:endParaRPr>
          </a:p>
          <a:p>
            <a:endParaRPr lang="en-US" altLang="zh-CN" sz="2400" b="1" dirty="0" smtClean="0">
              <a:latin typeface="+mj-ea"/>
              <a:ea typeface="+mj-ea"/>
            </a:endParaRPr>
          </a:p>
          <a:p>
            <a:endParaRPr lang="zh-CN" altLang="en-US" sz="2400" b="1" dirty="0">
              <a:latin typeface="+mj-ea"/>
              <a:ea typeface="+mj-ea"/>
            </a:endParaRPr>
          </a:p>
        </p:txBody>
      </p:sp>
      <p:graphicFrame>
        <p:nvGraphicFramePr>
          <p:cNvPr id="1210375" name="Object 7"/>
          <p:cNvGraphicFramePr>
            <a:graphicFrameLocks noGrp="1" noChangeAspect="1"/>
          </p:cNvGraphicFramePr>
          <p:nvPr>
            <p:extLst>
              <p:ext uri="{D42A27DB-BD31-4B8C-83A1-F6EECF244321}">
                <p14:modId xmlns:p14="http://schemas.microsoft.com/office/powerpoint/2010/main" val="988706460"/>
              </p:ext>
            </p:extLst>
          </p:nvPr>
        </p:nvGraphicFramePr>
        <p:xfrm>
          <a:off x="773113" y="3789363"/>
          <a:ext cx="3954462" cy="619125"/>
        </p:xfrm>
        <a:graphic>
          <a:graphicData uri="http://schemas.openxmlformats.org/presentationml/2006/ole">
            <mc:AlternateContent xmlns:mc="http://schemas.openxmlformats.org/markup-compatibility/2006">
              <mc:Choice xmlns:v="urn:schemas-microsoft-com:vml" Requires="v">
                <p:oleObj spid="_x0000_s1210620" name="Equation" r:id="rId12" imgW="1460160" imgH="228600" progId="Equation.DSMT4">
                  <p:embed/>
                </p:oleObj>
              </mc:Choice>
              <mc:Fallback>
                <p:oleObj name="Equation" r:id="rId12" imgW="1460160" imgH="228600" progId="Equation.DSMT4">
                  <p:embed/>
                  <p:pic>
                    <p:nvPicPr>
                      <p:cNvPr id="0" name="Picture 7"/>
                      <p:cNvPicPr>
                        <a:picLocks noGrp="1" noChangeAspect="1" noChangeArrowheads="1"/>
                      </p:cNvPicPr>
                      <p:nvPr/>
                    </p:nvPicPr>
                    <p:blipFill>
                      <a:blip r:embed="rId13"/>
                      <a:srcRect/>
                      <a:stretch>
                        <a:fillRect/>
                      </a:stretch>
                    </p:blipFill>
                    <p:spPr bwMode="auto">
                      <a:xfrm>
                        <a:off x="773113" y="3789363"/>
                        <a:ext cx="3954462"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下箭头 21"/>
          <p:cNvSpPr/>
          <p:nvPr/>
        </p:nvSpPr>
        <p:spPr>
          <a:xfrm>
            <a:off x="1691680" y="4365104"/>
            <a:ext cx="1008112" cy="43204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aphicFrame>
        <p:nvGraphicFramePr>
          <p:cNvPr id="1210373" name="Object 5"/>
          <p:cNvGraphicFramePr>
            <a:graphicFrameLocks noGrp="1" noChangeAspect="1"/>
          </p:cNvGraphicFramePr>
          <p:nvPr/>
        </p:nvGraphicFramePr>
        <p:xfrm>
          <a:off x="5364088" y="3501008"/>
          <a:ext cx="3168650" cy="1239838"/>
        </p:xfrm>
        <a:graphic>
          <a:graphicData uri="http://schemas.openxmlformats.org/presentationml/2006/ole">
            <mc:AlternateContent xmlns:mc="http://schemas.openxmlformats.org/markup-compatibility/2006">
              <mc:Choice xmlns:v="urn:schemas-microsoft-com:vml" Requires="v">
                <p:oleObj spid="_x0000_s1210621" name="Equation" r:id="rId14" imgW="1396800" imgH="545760" progId="Equation.DSMT4">
                  <p:embed/>
                </p:oleObj>
              </mc:Choice>
              <mc:Fallback>
                <p:oleObj name="Equation" r:id="rId14" imgW="1396800" imgH="545760" progId="Equation.DSMT4">
                  <p:embed/>
                  <p:pic>
                    <p:nvPicPr>
                      <p:cNvPr id="0" name="Picture 5"/>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4088" y="3501008"/>
                        <a:ext cx="316865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0371"/>
                                        </p:tgtEl>
                                        <p:attrNameLst>
                                          <p:attrName>style.visibility</p:attrName>
                                        </p:attrNameLst>
                                      </p:cBhvr>
                                      <p:to>
                                        <p:strVal val="visible"/>
                                      </p:to>
                                    </p:set>
                                    <p:animEffect transition="in" filter="blinds(horizontal)">
                                      <p:cBhvr>
                                        <p:cTn id="7" dur="500"/>
                                        <p:tgtEl>
                                          <p:spTgt spid="12103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0375"/>
                                        </p:tgtEl>
                                        <p:attrNameLst>
                                          <p:attrName>style.visibility</p:attrName>
                                        </p:attrNameLst>
                                      </p:cBhvr>
                                      <p:to>
                                        <p:strVal val="visible"/>
                                      </p:to>
                                    </p:set>
                                    <p:animEffect transition="in" filter="blinds(horizontal)">
                                      <p:cBhvr>
                                        <p:cTn id="12" dur="500"/>
                                        <p:tgtEl>
                                          <p:spTgt spid="121037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par>
                                <p:cTn id="18" presetID="16" presetClass="entr" presetSubtype="21" fill="hold" nodeType="withEffect">
                                  <p:stCondLst>
                                    <p:cond delay="0"/>
                                  </p:stCondLst>
                                  <p:childTnLst>
                                    <p:set>
                                      <p:cBhvr>
                                        <p:cTn id="19" dur="1" fill="hold">
                                          <p:stCondLst>
                                            <p:cond delay="0"/>
                                          </p:stCondLst>
                                        </p:cTn>
                                        <p:tgtEl>
                                          <p:spTgt spid="1210373"/>
                                        </p:tgtEl>
                                        <p:attrNameLst>
                                          <p:attrName>style.visibility</p:attrName>
                                        </p:attrNameLst>
                                      </p:cBhvr>
                                      <p:to>
                                        <p:strVal val="visible"/>
                                      </p:to>
                                    </p:set>
                                    <p:animEffect transition="in" filter="barn(inVertical)">
                                      <p:cBhvr>
                                        <p:cTn id="20" dur="500"/>
                                        <p:tgtEl>
                                          <p:spTgt spid="121037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nodeType="withEffect">
                                  <p:stCondLst>
                                    <p:cond delay="0"/>
                                  </p:stCondLst>
                                  <p:childTnLst>
                                    <p:set>
                                      <p:cBhvr>
                                        <p:cTn id="27" dur="1" fill="hold">
                                          <p:stCondLst>
                                            <p:cond delay="0"/>
                                          </p:stCondLst>
                                        </p:cTn>
                                        <p:tgtEl>
                                          <p:spTgt spid="1210372"/>
                                        </p:tgtEl>
                                        <p:attrNameLst>
                                          <p:attrName>style.visibility</p:attrName>
                                        </p:attrNameLst>
                                      </p:cBhvr>
                                      <p:to>
                                        <p:strVal val="visible"/>
                                      </p:to>
                                    </p:set>
                                    <p:animEffect transition="in" filter="blinds(horizontal)">
                                      <p:cBhvr>
                                        <p:cTn id="28" dur="500"/>
                                        <p:tgtEl>
                                          <p:spTgt spid="121037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10374"/>
                                        </p:tgtEl>
                                        <p:attrNameLst>
                                          <p:attrName>style.visibility</p:attrName>
                                        </p:attrNameLst>
                                      </p:cBhvr>
                                      <p:to>
                                        <p:strVal val="visible"/>
                                      </p:to>
                                    </p:set>
                                    <p:anim calcmode="lin" valueType="num">
                                      <p:cBhvr additive="base">
                                        <p:cTn id="33" dur="500" fill="hold"/>
                                        <p:tgtEl>
                                          <p:spTgt spid="1210374"/>
                                        </p:tgtEl>
                                        <p:attrNameLst>
                                          <p:attrName>ppt_x</p:attrName>
                                        </p:attrNameLst>
                                      </p:cBhvr>
                                      <p:tavLst>
                                        <p:tav tm="0">
                                          <p:val>
                                            <p:strVal val="#ppt_x"/>
                                          </p:val>
                                        </p:tav>
                                        <p:tav tm="100000">
                                          <p:val>
                                            <p:strVal val="#ppt_x"/>
                                          </p:val>
                                        </p:tav>
                                      </p:tavLst>
                                    </p:anim>
                                    <p:anim calcmode="lin" valueType="num">
                                      <p:cBhvr additive="base">
                                        <p:cTn id="34" dur="500" fill="hold"/>
                                        <p:tgtEl>
                                          <p:spTgt spid="12103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Rectangle 19"/>
          <p:cNvSpPr>
            <a:spLocks noGrp="1" noChangeArrowheads="1"/>
          </p:cNvSpPr>
          <p:nvPr>
            <p:ph type="title"/>
          </p:nvPr>
        </p:nvSpPr>
        <p:spPr/>
        <p:txBody>
          <a:bodyPr/>
          <a:lstStyle/>
          <a:p>
            <a:r>
              <a:rPr lang="en-US" altLang="zh-CN" smtClean="0"/>
              <a:t>R(D)</a:t>
            </a:r>
            <a:r>
              <a:rPr lang="zh-CN" altLang="en-US" smtClean="0"/>
              <a:t>三点结论（三个性质） </a:t>
            </a:r>
            <a:endParaRPr lang="zh-CN" altLang="en-US"/>
          </a:p>
        </p:txBody>
      </p:sp>
      <p:graphicFrame>
        <p:nvGraphicFramePr>
          <p:cNvPr id="22546" name="Object 18"/>
          <p:cNvGraphicFramePr>
            <a:graphicFrameLocks noGrp="1" noChangeAspect="1"/>
          </p:cNvGraphicFramePr>
          <p:nvPr>
            <p:ph idx="1"/>
            <p:extLst>
              <p:ext uri="{D42A27DB-BD31-4B8C-83A1-F6EECF244321}">
                <p14:modId xmlns:p14="http://schemas.microsoft.com/office/powerpoint/2010/main" val="937399024"/>
              </p:ext>
            </p:extLst>
          </p:nvPr>
        </p:nvGraphicFramePr>
        <p:xfrm>
          <a:off x="451808" y="1412776"/>
          <a:ext cx="7864608" cy="2242048"/>
        </p:xfrm>
        <a:graphic>
          <a:graphicData uri="http://schemas.openxmlformats.org/presentationml/2006/ole">
            <mc:AlternateContent xmlns:mc="http://schemas.openxmlformats.org/markup-compatibility/2006">
              <mc:Choice xmlns:v="urn:schemas-microsoft-com:vml" Requires="v">
                <p:oleObj spid="_x0000_s1211476" name="Equation" r:id="rId4" imgW="2806560" imgH="799920" progId="Equation.DSMT4">
                  <p:embed/>
                </p:oleObj>
              </mc:Choice>
              <mc:Fallback>
                <p:oleObj name="Equation" r:id="rId4" imgW="2806560" imgH="79992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08" y="1412776"/>
                        <a:ext cx="7864608" cy="224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灯片编号占位符 5"/>
          <p:cNvSpPr>
            <a:spLocks noGrp="1"/>
          </p:cNvSpPr>
          <p:nvPr>
            <p:ph type="sldNum" sz="quarter" idx="12"/>
          </p:nvPr>
        </p:nvSpPr>
        <p:spPr/>
        <p:txBody>
          <a:bodyPr/>
          <a:lstStyle/>
          <a:p>
            <a:fld id="{A13CDACF-F7E5-4D2E-8E98-9B60E6F180C2}" type="slidenum">
              <a:rPr lang="en-US" altLang="zh-CN" smtClean="0"/>
              <a:pPr/>
              <a:t>54</a:t>
            </a:fld>
            <a:endParaRPr lang="en-US" altLang="zh-CN"/>
          </a:p>
        </p:txBody>
      </p:sp>
      <p:sp>
        <p:nvSpPr>
          <p:cNvPr id="22531" name="Rectangle 3"/>
          <p:cNvSpPr>
            <a:spLocks noGrp="1" noChangeArrowheads="1"/>
          </p:cNvSpPr>
          <p:nvPr>
            <p:ph type="body" idx="4294967295"/>
          </p:nvPr>
        </p:nvSpPr>
        <p:spPr>
          <a:xfrm>
            <a:off x="0" y="1752600"/>
            <a:ext cx="8001000" cy="4267200"/>
          </a:xfrm>
        </p:spPr>
        <p:txBody>
          <a:bodyPr/>
          <a:lstStyle/>
          <a:p>
            <a:endParaRPr lang="en-US" altLang="zh-CN" sz="2000">
              <a:ea typeface="宋体" charset="-122"/>
            </a:endParaRPr>
          </a:p>
          <a:p>
            <a:endParaRPr lang="en-US" altLang="zh-CN" sz="2000">
              <a:ea typeface="宋体" charset="-122"/>
            </a:endParaRPr>
          </a:p>
        </p:txBody>
      </p:sp>
      <p:sp>
        <p:nvSpPr>
          <p:cNvPr id="22533" name="Rectangle 5"/>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22536" name="Rectangle 8"/>
          <p:cNvSpPr>
            <a:spLocks noChangeArrowheads="1"/>
          </p:cNvSpPr>
          <p:nvPr/>
        </p:nvSpPr>
        <p:spPr bwMode="auto">
          <a:xfrm>
            <a:off x="4338638" y="3333750"/>
            <a:ext cx="9144000" cy="0"/>
          </a:xfrm>
          <a:prstGeom prst="rect">
            <a:avLst/>
          </a:prstGeom>
          <a:noFill/>
          <a:ln w="9525">
            <a:noFill/>
            <a:miter lim="800000"/>
            <a:headEnd/>
            <a:tailEnd/>
          </a:ln>
          <a:effectLst/>
        </p:spPr>
        <p:txBody>
          <a:bodyPr>
            <a:spAutoFit/>
          </a:bodyPr>
          <a:lstStyle/>
          <a:p>
            <a:endParaRPr lang="zh-CN" altLang="en-US"/>
          </a:p>
        </p:txBody>
      </p:sp>
      <p:sp>
        <p:nvSpPr>
          <p:cNvPr id="22538" name="Rectangle 10"/>
          <p:cNvSpPr>
            <a:spLocks noChangeArrowheads="1"/>
          </p:cNvSpPr>
          <p:nvPr/>
        </p:nvSpPr>
        <p:spPr bwMode="auto">
          <a:xfrm>
            <a:off x="4291013" y="3333750"/>
            <a:ext cx="9144000" cy="0"/>
          </a:xfrm>
          <a:prstGeom prst="rect">
            <a:avLst/>
          </a:prstGeom>
          <a:noFill/>
          <a:ln w="9525">
            <a:noFill/>
            <a:miter lim="800000"/>
            <a:headEnd/>
            <a:tailEnd/>
          </a:ln>
          <a:effectLst/>
        </p:spPr>
        <p:txBody>
          <a:bodyPr>
            <a:spAutoFit/>
          </a:bodyPr>
          <a:lstStyle/>
          <a:p>
            <a:endParaRPr lang="zh-CN" altLang="en-US"/>
          </a:p>
        </p:txBody>
      </p:sp>
      <p:sp>
        <p:nvSpPr>
          <p:cNvPr id="22540" name="Rectangle 12"/>
          <p:cNvSpPr>
            <a:spLocks noChangeArrowheads="1"/>
          </p:cNvSpPr>
          <p:nvPr/>
        </p:nvSpPr>
        <p:spPr bwMode="auto">
          <a:xfrm>
            <a:off x="4319588" y="3333750"/>
            <a:ext cx="9144000" cy="0"/>
          </a:xfrm>
          <a:prstGeom prst="rect">
            <a:avLst/>
          </a:prstGeom>
          <a:noFill/>
          <a:ln w="9525">
            <a:noFill/>
            <a:miter lim="800000"/>
            <a:headEnd/>
            <a:tailEnd/>
          </a:ln>
          <a:effectLst/>
        </p:spPr>
        <p:txBody>
          <a:bodyPr>
            <a:spAutoFit/>
          </a:bodyPr>
          <a:lstStyle/>
          <a:p>
            <a:endParaRPr lang="zh-CN" altLang="en-US"/>
          </a:p>
        </p:txBody>
      </p:sp>
      <p:sp>
        <p:nvSpPr>
          <p:cNvPr id="22542" name="Rectangle 14"/>
          <p:cNvSpPr>
            <a:spLocks noChangeArrowheads="1"/>
          </p:cNvSpPr>
          <p:nvPr/>
        </p:nvSpPr>
        <p:spPr bwMode="auto">
          <a:xfrm>
            <a:off x="4310063" y="33337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11395" name="Object 3"/>
          <p:cNvGraphicFramePr>
            <a:graphicFrameLocks noGrp="1" noChangeAspect="1"/>
          </p:cNvGraphicFramePr>
          <p:nvPr/>
        </p:nvGraphicFramePr>
        <p:xfrm>
          <a:off x="611560" y="4221088"/>
          <a:ext cx="6757486" cy="1080120"/>
        </p:xfrm>
        <a:graphic>
          <a:graphicData uri="http://schemas.openxmlformats.org/presentationml/2006/ole">
            <mc:AlternateContent xmlns:mc="http://schemas.openxmlformats.org/markup-compatibility/2006">
              <mc:Choice xmlns:v="urn:schemas-microsoft-com:vml" Requires="v">
                <p:oleObj spid="_x0000_s1211477" name="Equation" r:id="rId6" imgW="2463480" imgH="393480" progId="Equation.DSMT4">
                  <p:embed/>
                </p:oleObj>
              </mc:Choice>
              <mc:Fallback>
                <p:oleObj name="Equation" r:id="rId6" imgW="2463480" imgH="39348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4221088"/>
                        <a:ext cx="675748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1395"/>
                                        </p:tgtEl>
                                        <p:attrNameLst>
                                          <p:attrName>style.visibility</p:attrName>
                                        </p:attrNameLst>
                                      </p:cBhvr>
                                      <p:to>
                                        <p:strVal val="visible"/>
                                      </p:to>
                                    </p:set>
                                    <p:animEffect transition="in" filter="blinds(horizontal)">
                                      <p:cBhvr>
                                        <p:cTn id="7" dur="500"/>
                                        <p:tgtEl>
                                          <p:spTgt spid="121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4" name="Rectangle 42"/>
          <p:cNvSpPr>
            <a:spLocks noGrp="1" noChangeArrowheads="1"/>
          </p:cNvSpPr>
          <p:nvPr>
            <p:ph type="title"/>
          </p:nvPr>
        </p:nvSpPr>
        <p:spPr/>
        <p:txBody>
          <a:bodyPr>
            <a:normAutofit fontScale="90000"/>
          </a:bodyPr>
          <a:lstStyle/>
          <a:p>
            <a:r>
              <a:rPr lang="zh-CN" altLang="en-US" dirty="0" smtClean="0"/>
              <a:t>离散信源信息率失真函数</a:t>
            </a:r>
            <a:r>
              <a:rPr lang="en-US" altLang="zh-CN" dirty="0" smtClean="0"/>
              <a:t>R(D)</a:t>
            </a:r>
            <a:r>
              <a:rPr lang="zh-CN" altLang="en-US" dirty="0" smtClean="0"/>
              <a:t>的一般曲线</a:t>
            </a:r>
            <a:endParaRPr lang="zh-CN" altLang="en-US" dirty="0"/>
          </a:p>
        </p:txBody>
      </p:sp>
      <p:graphicFrame>
        <p:nvGraphicFramePr>
          <p:cNvPr id="23597" name="Object 45"/>
          <p:cNvGraphicFramePr>
            <a:graphicFrameLocks noGrp="1" noChangeAspect="1"/>
          </p:cNvGraphicFramePr>
          <p:nvPr>
            <p:ph idx="1"/>
          </p:nvPr>
        </p:nvGraphicFramePr>
        <p:xfrm>
          <a:off x="251520" y="5517232"/>
          <a:ext cx="8708467" cy="1080120"/>
        </p:xfrm>
        <a:graphic>
          <a:graphicData uri="http://schemas.openxmlformats.org/presentationml/2006/ole">
            <mc:AlternateContent xmlns:mc="http://schemas.openxmlformats.org/markup-compatibility/2006">
              <mc:Choice xmlns:v="urn:schemas-microsoft-com:vml" Requires="v">
                <p:oleObj spid="_x0000_s1212828" name="Equation" r:id="rId4" imgW="3276360" imgH="406080" progId="Equation.DSMT4">
                  <p:embed/>
                </p:oleObj>
              </mc:Choice>
              <mc:Fallback>
                <p:oleObj name="Equation" r:id="rId4" imgW="3276360" imgH="40608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5517232"/>
                        <a:ext cx="8708467" cy="1080120"/>
                      </a:xfrm>
                      <a:prstGeom prst="rect">
                        <a:avLst/>
                      </a:prstGeom>
                      <a:noFill/>
                      <a:ln w="25400">
                        <a:solidFill>
                          <a:srgbClr val="FF0000"/>
                        </a:solidFill>
                        <a:miter lim="800000"/>
                        <a:headEnd/>
                        <a:tailEnd type="none" w="lg"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灯片编号占位符 5"/>
          <p:cNvSpPr>
            <a:spLocks noGrp="1"/>
          </p:cNvSpPr>
          <p:nvPr>
            <p:ph type="sldNum" sz="quarter" idx="12"/>
          </p:nvPr>
        </p:nvSpPr>
        <p:spPr/>
        <p:txBody>
          <a:bodyPr/>
          <a:lstStyle/>
          <a:p>
            <a:fld id="{612C3D29-50BD-4621-9360-737AFA64828E}" type="slidenum">
              <a:rPr lang="en-US" altLang="zh-CN" smtClean="0"/>
              <a:pPr/>
              <a:t>55</a:t>
            </a:fld>
            <a:endParaRPr lang="en-US" altLang="zh-CN"/>
          </a:p>
        </p:txBody>
      </p:sp>
      <p:graphicFrame>
        <p:nvGraphicFramePr>
          <p:cNvPr id="23555" name="Object 3"/>
          <p:cNvGraphicFramePr>
            <a:graphicFrameLocks noGrp="1" noChangeAspect="1"/>
          </p:cNvGraphicFramePr>
          <p:nvPr>
            <p:ph type="body" idx="4294967295"/>
            <p:extLst>
              <p:ext uri="{D42A27DB-BD31-4B8C-83A1-F6EECF244321}">
                <p14:modId xmlns:p14="http://schemas.microsoft.com/office/powerpoint/2010/main" val="3652666652"/>
              </p:ext>
            </p:extLst>
          </p:nvPr>
        </p:nvGraphicFramePr>
        <p:xfrm>
          <a:off x="4499992" y="1340768"/>
          <a:ext cx="3153608" cy="2160240"/>
        </p:xfrm>
        <a:graphic>
          <a:graphicData uri="http://schemas.openxmlformats.org/presentationml/2006/ole">
            <mc:AlternateContent xmlns:mc="http://schemas.openxmlformats.org/markup-compatibility/2006">
              <mc:Choice xmlns:v="urn:schemas-microsoft-com:vml" Requires="v">
                <p:oleObj spid="_x0000_s1212829" name="Equation" r:id="rId6" imgW="1168200" imgH="799920" progId="Equation.DSMT4">
                  <p:embed/>
                </p:oleObj>
              </mc:Choice>
              <mc:Fallback>
                <p:oleObj name="Equation" r:id="rId6" imgW="1168200" imgH="79992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1340768"/>
                        <a:ext cx="3153608" cy="2160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7"/>
          <p:cNvGrpSpPr>
            <a:grpSpLocks/>
          </p:cNvGrpSpPr>
          <p:nvPr/>
        </p:nvGrpSpPr>
        <p:grpSpPr bwMode="auto">
          <a:xfrm>
            <a:off x="1907704" y="1268760"/>
            <a:ext cx="5918200" cy="3151188"/>
            <a:chOff x="876" y="1820"/>
            <a:chExt cx="3728" cy="1985"/>
          </a:xfrm>
        </p:grpSpPr>
        <p:sp>
          <p:nvSpPr>
            <p:cNvPr id="23572" name="Line 20"/>
            <p:cNvSpPr>
              <a:spLocks noChangeShapeType="1"/>
            </p:cNvSpPr>
            <p:nvPr/>
          </p:nvSpPr>
          <p:spPr bwMode="auto">
            <a:xfrm flipV="1">
              <a:off x="1520" y="1820"/>
              <a:ext cx="0" cy="1745"/>
            </a:xfrm>
            <a:prstGeom prst="line">
              <a:avLst/>
            </a:prstGeom>
            <a:noFill/>
            <a:ln w="28575">
              <a:solidFill>
                <a:srgbClr val="000000"/>
              </a:solidFill>
              <a:round/>
              <a:headEnd/>
              <a:tailEnd type="stealth" w="med" len="lg"/>
            </a:ln>
          </p:spPr>
          <p:txBody>
            <a:bodyPr/>
            <a:lstStyle/>
            <a:p>
              <a:endParaRPr lang="zh-CN" altLang="en-US"/>
            </a:p>
          </p:txBody>
        </p:sp>
        <p:sp>
          <p:nvSpPr>
            <p:cNvPr id="23573" name="Line 21"/>
            <p:cNvSpPr>
              <a:spLocks noChangeShapeType="1"/>
            </p:cNvSpPr>
            <p:nvPr/>
          </p:nvSpPr>
          <p:spPr bwMode="auto">
            <a:xfrm>
              <a:off x="1520" y="3565"/>
              <a:ext cx="2800" cy="0"/>
            </a:xfrm>
            <a:prstGeom prst="line">
              <a:avLst/>
            </a:prstGeom>
            <a:noFill/>
            <a:ln w="28575">
              <a:solidFill>
                <a:srgbClr val="000000"/>
              </a:solidFill>
              <a:round/>
              <a:headEnd/>
              <a:tailEnd type="stealth" w="med" len="lg"/>
            </a:ln>
          </p:spPr>
          <p:txBody>
            <a:bodyPr/>
            <a:lstStyle/>
            <a:p>
              <a:endParaRPr lang="zh-CN" altLang="en-US"/>
            </a:p>
          </p:txBody>
        </p:sp>
        <p:sp>
          <p:nvSpPr>
            <p:cNvPr id="23574" name="Freeform 22"/>
            <p:cNvSpPr>
              <a:spLocks/>
            </p:cNvSpPr>
            <p:nvPr/>
          </p:nvSpPr>
          <p:spPr bwMode="auto">
            <a:xfrm>
              <a:off x="1520" y="2123"/>
              <a:ext cx="2800" cy="1454"/>
            </a:xfrm>
            <a:custGeom>
              <a:avLst/>
              <a:gdLst/>
              <a:ahLst/>
              <a:cxnLst>
                <a:cxn ang="0">
                  <a:pos x="0" y="0"/>
                </a:cxn>
                <a:cxn ang="0">
                  <a:pos x="720" y="1872"/>
                </a:cxn>
                <a:cxn ang="0">
                  <a:pos x="2160" y="2808"/>
                </a:cxn>
                <a:cxn ang="0">
                  <a:pos x="4320" y="2964"/>
                </a:cxn>
              </a:cxnLst>
              <a:rect l="0" t="0" r="r" b="b"/>
              <a:pathLst>
                <a:path w="4320" h="2990">
                  <a:moveTo>
                    <a:pt x="0" y="0"/>
                  </a:moveTo>
                  <a:cubicBezTo>
                    <a:pt x="180" y="702"/>
                    <a:pt x="360" y="1404"/>
                    <a:pt x="720" y="1872"/>
                  </a:cubicBezTo>
                  <a:cubicBezTo>
                    <a:pt x="1080" y="2340"/>
                    <a:pt x="1560" y="2626"/>
                    <a:pt x="2160" y="2808"/>
                  </a:cubicBezTo>
                  <a:cubicBezTo>
                    <a:pt x="2760" y="2990"/>
                    <a:pt x="3960" y="2938"/>
                    <a:pt x="4320" y="2964"/>
                  </a:cubicBezTo>
                </a:path>
              </a:pathLst>
            </a:custGeom>
            <a:noFill/>
            <a:ln w="28575">
              <a:solidFill>
                <a:srgbClr val="000000"/>
              </a:solidFill>
              <a:round/>
              <a:headEnd/>
              <a:tailEnd/>
            </a:ln>
          </p:spPr>
          <p:txBody>
            <a:bodyPr/>
            <a:lstStyle/>
            <a:p>
              <a:endParaRPr lang="zh-CN" altLang="en-US"/>
            </a:p>
          </p:txBody>
        </p:sp>
        <p:graphicFrame>
          <p:nvGraphicFramePr>
            <p:cNvPr id="23575" name="Object 23"/>
            <p:cNvGraphicFramePr>
              <a:graphicFrameLocks noChangeAspect="1"/>
            </p:cNvGraphicFramePr>
            <p:nvPr/>
          </p:nvGraphicFramePr>
          <p:xfrm>
            <a:off x="1520" y="1834"/>
            <a:ext cx="545" cy="259"/>
          </p:xfrm>
          <a:graphic>
            <a:graphicData uri="http://schemas.openxmlformats.org/presentationml/2006/ole">
              <mc:AlternateContent xmlns:mc="http://schemas.openxmlformats.org/markup-compatibility/2006">
                <mc:Choice xmlns:v="urn:schemas-microsoft-com:vml" Requires="v">
                  <p:oleObj spid="_x0000_s1212830" r:id="rId8" imgW="317225" imgH="190335" progId="Equation.DSMT4">
                    <p:embed/>
                  </p:oleObj>
                </mc:Choice>
                <mc:Fallback>
                  <p:oleObj r:id="rId8" imgW="317225" imgH="190335"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0" y="1834"/>
                          <a:ext cx="545"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6" name="Object 24"/>
            <p:cNvGraphicFramePr>
              <a:graphicFrameLocks noChangeAspect="1"/>
            </p:cNvGraphicFramePr>
            <p:nvPr/>
          </p:nvGraphicFramePr>
          <p:xfrm>
            <a:off x="1100" y="2047"/>
            <a:ext cx="465" cy="220"/>
          </p:xfrm>
          <a:graphic>
            <a:graphicData uri="http://schemas.openxmlformats.org/presentationml/2006/ole">
              <mc:AlternateContent xmlns:mc="http://schemas.openxmlformats.org/markup-compatibility/2006">
                <mc:Choice xmlns:v="urn:schemas-microsoft-com:vml" Requires="v">
                  <p:oleObj spid="_x0000_s1212831" r:id="rId10" imgW="317225" imgH="190335" progId="Equation.DSMT4">
                    <p:embed/>
                  </p:oleObj>
                </mc:Choice>
                <mc:Fallback>
                  <p:oleObj r:id="rId10" imgW="317225" imgH="190335"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0" y="2047"/>
                          <a:ext cx="4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7" name="Object 25"/>
            <p:cNvGraphicFramePr>
              <a:graphicFrameLocks noChangeAspect="1"/>
            </p:cNvGraphicFramePr>
            <p:nvPr/>
          </p:nvGraphicFramePr>
          <p:xfrm>
            <a:off x="1292" y="3492"/>
            <a:ext cx="228" cy="189"/>
          </p:xfrm>
          <a:graphic>
            <a:graphicData uri="http://schemas.openxmlformats.org/presentationml/2006/ole">
              <mc:AlternateContent xmlns:mc="http://schemas.openxmlformats.org/markup-compatibility/2006">
                <mc:Choice xmlns:v="urn:schemas-microsoft-com:vml" Requires="v">
                  <p:oleObj spid="_x0000_s1212832" r:id="rId12" imgW="139639" imgH="152334" progId="Equation.DSMT4">
                    <p:embed/>
                  </p:oleObj>
                </mc:Choice>
                <mc:Fallback>
                  <p:oleObj r:id="rId12" imgW="139639" imgH="152334"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2" y="3492"/>
                          <a:ext cx="228"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8" name="Object 26"/>
            <p:cNvGraphicFramePr>
              <a:graphicFrameLocks noChangeAspect="1"/>
            </p:cNvGraphicFramePr>
            <p:nvPr/>
          </p:nvGraphicFramePr>
          <p:xfrm>
            <a:off x="4344" y="3475"/>
            <a:ext cx="260" cy="190"/>
          </p:xfrm>
          <a:graphic>
            <a:graphicData uri="http://schemas.openxmlformats.org/presentationml/2006/ole">
              <mc:AlternateContent xmlns:mc="http://schemas.openxmlformats.org/markup-compatibility/2006">
                <mc:Choice xmlns:v="urn:schemas-microsoft-com:vml" Requires="v">
                  <p:oleObj spid="_x0000_s1212833" r:id="rId14" imgW="152334" imgH="139639" progId="Equation.DSMT4">
                    <p:embed/>
                  </p:oleObj>
                </mc:Choice>
                <mc:Fallback>
                  <p:oleObj r:id="rId14" imgW="152334" imgH="139639"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4" y="3475"/>
                          <a:ext cx="260" cy="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9" name="Object 27"/>
            <p:cNvGraphicFramePr>
              <a:graphicFrameLocks noChangeAspect="1"/>
            </p:cNvGraphicFramePr>
            <p:nvPr/>
          </p:nvGraphicFramePr>
          <p:xfrm>
            <a:off x="3657" y="3555"/>
            <a:ext cx="448" cy="250"/>
          </p:xfrm>
          <a:graphic>
            <a:graphicData uri="http://schemas.openxmlformats.org/presentationml/2006/ole">
              <mc:AlternateContent xmlns:mc="http://schemas.openxmlformats.org/markup-compatibility/2006">
                <mc:Choice xmlns:v="urn:schemas-microsoft-com:vml" Requires="v">
                  <p:oleObj spid="_x0000_s1212834" r:id="rId16" imgW="266469" imgH="190335" progId="Equation.DSMT4">
                    <p:embed/>
                  </p:oleObj>
                </mc:Choice>
                <mc:Fallback>
                  <p:oleObj r:id="rId16" imgW="266469" imgH="190335"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7" y="3555"/>
                          <a:ext cx="448"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80" name="Line 28"/>
            <p:cNvSpPr>
              <a:spLocks noChangeShapeType="1"/>
            </p:cNvSpPr>
            <p:nvPr/>
          </p:nvSpPr>
          <p:spPr bwMode="auto">
            <a:xfrm flipH="1">
              <a:off x="1520" y="3110"/>
              <a:ext cx="560" cy="0"/>
            </a:xfrm>
            <a:prstGeom prst="line">
              <a:avLst/>
            </a:prstGeom>
            <a:noFill/>
            <a:ln w="28575">
              <a:solidFill>
                <a:srgbClr val="000000"/>
              </a:solidFill>
              <a:round/>
              <a:headEnd/>
              <a:tailEnd/>
            </a:ln>
          </p:spPr>
          <p:txBody>
            <a:bodyPr/>
            <a:lstStyle/>
            <a:p>
              <a:endParaRPr lang="zh-CN" altLang="en-US"/>
            </a:p>
          </p:txBody>
        </p:sp>
        <p:sp>
          <p:nvSpPr>
            <p:cNvPr id="23581" name="Line 29"/>
            <p:cNvSpPr>
              <a:spLocks noChangeShapeType="1"/>
            </p:cNvSpPr>
            <p:nvPr/>
          </p:nvSpPr>
          <p:spPr bwMode="auto">
            <a:xfrm>
              <a:off x="2080" y="3110"/>
              <a:ext cx="0" cy="455"/>
            </a:xfrm>
            <a:prstGeom prst="line">
              <a:avLst/>
            </a:prstGeom>
            <a:noFill/>
            <a:ln w="28575">
              <a:solidFill>
                <a:srgbClr val="000000"/>
              </a:solidFill>
              <a:round/>
              <a:headEnd/>
              <a:tailEnd/>
            </a:ln>
          </p:spPr>
          <p:txBody>
            <a:bodyPr/>
            <a:lstStyle/>
            <a:p>
              <a:endParaRPr lang="zh-CN" altLang="en-US"/>
            </a:p>
          </p:txBody>
        </p:sp>
        <p:graphicFrame>
          <p:nvGraphicFramePr>
            <p:cNvPr id="23582" name="Object 30"/>
            <p:cNvGraphicFramePr>
              <a:graphicFrameLocks noChangeAspect="1"/>
            </p:cNvGraphicFramePr>
            <p:nvPr/>
          </p:nvGraphicFramePr>
          <p:xfrm>
            <a:off x="876" y="2981"/>
            <a:ext cx="697" cy="286"/>
          </p:xfrm>
          <a:graphic>
            <a:graphicData uri="http://schemas.openxmlformats.org/presentationml/2006/ole">
              <mc:AlternateContent xmlns:mc="http://schemas.openxmlformats.org/markup-compatibility/2006">
                <mc:Choice xmlns:v="urn:schemas-microsoft-com:vml" Requires="v">
                  <p:oleObj spid="_x0000_s1212835" r:id="rId18" imgW="380835" imgH="203112" progId="Equation.DSMT4">
                    <p:embed/>
                  </p:oleObj>
                </mc:Choice>
                <mc:Fallback>
                  <p:oleObj r:id="rId18" imgW="380835" imgH="203112"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6" y="2981"/>
                          <a:ext cx="697"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83" name="Object 31"/>
            <p:cNvGraphicFramePr>
              <a:graphicFrameLocks noChangeAspect="1"/>
            </p:cNvGraphicFramePr>
            <p:nvPr/>
          </p:nvGraphicFramePr>
          <p:xfrm>
            <a:off x="1927" y="3569"/>
            <a:ext cx="331" cy="219"/>
          </p:xfrm>
          <a:graphic>
            <a:graphicData uri="http://schemas.openxmlformats.org/presentationml/2006/ole">
              <mc:AlternateContent xmlns:mc="http://schemas.openxmlformats.org/markup-compatibility/2006">
                <mc:Choice xmlns:v="urn:schemas-microsoft-com:vml" Requires="v">
                  <p:oleObj spid="_x0000_s1212836" r:id="rId20" imgW="190335" imgH="164957" progId="Equation.DSMT4">
                    <p:embed/>
                  </p:oleObj>
                </mc:Choice>
                <mc:Fallback>
                  <p:oleObj r:id="rId20" imgW="190335" imgH="164957"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27" y="3569"/>
                          <a:ext cx="331"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585" name="Rectangle 33"/>
          <p:cNvSpPr>
            <a:spLocks noChangeArrowheads="1"/>
          </p:cNvSpPr>
          <p:nvPr/>
        </p:nvSpPr>
        <p:spPr bwMode="auto">
          <a:xfrm>
            <a:off x="4381500" y="3328988"/>
            <a:ext cx="9144000" cy="0"/>
          </a:xfrm>
          <a:prstGeom prst="rect">
            <a:avLst/>
          </a:prstGeom>
          <a:noFill/>
          <a:ln w="9525">
            <a:noFill/>
            <a:miter lim="800000"/>
            <a:headEnd/>
            <a:tailEnd/>
          </a:ln>
          <a:effectLst/>
        </p:spPr>
        <p:txBody>
          <a:bodyPr>
            <a:spAutoFit/>
          </a:bodyPr>
          <a:lstStyle/>
          <a:p>
            <a:endParaRPr lang="zh-CN" altLang="en-US"/>
          </a:p>
        </p:txBody>
      </p:sp>
      <p:sp>
        <p:nvSpPr>
          <p:cNvPr id="23587" name="Rectangle 35"/>
          <p:cNvSpPr>
            <a:spLocks noChangeArrowheads="1"/>
          </p:cNvSpPr>
          <p:nvPr/>
        </p:nvSpPr>
        <p:spPr bwMode="auto">
          <a:xfrm>
            <a:off x="4176713" y="3328988"/>
            <a:ext cx="9144000" cy="0"/>
          </a:xfrm>
          <a:prstGeom prst="rect">
            <a:avLst/>
          </a:prstGeom>
          <a:noFill/>
          <a:ln w="9525">
            <a:noFill/>
            <a:miter lim="800000"/>
            <a:headEnd/>
            <a:tailEnd/>
          </a:ln>
          <a:effectLst/>
        </p:spPr>
        <p:txBody>
          <a:bodyPr>
            <a:spAutoFit/>
          </a:bodyPr>
          <a:lstStyle/>
          <a:p>
            <a:endParaRPr lang="zh-CN" altLang="en-US"/>
          </a:p>
        </p:txBody>
      </p:sp>
      <p:sp>
        <p:nvSpPr>
          <p:cNvPr id="23589" name="Rectangle 37"/>
          <p:cNvSpPr>
            <a:spLocks noChangeArrowheads="1"/>
          </p:cNvSpPr>
          <p:nvPr/>
        </p:nvSpPr>
        <p:spPr bwMode="auto">
          <a:xfrm>
            <a:off x="4362450" y="3348038"/>
            <a:ext cx="9144000" cy="0"/>
          </a:xfrm>
          <a:prstGeom prst="rect">
            <a:avLst/>
          </a:prstGeom>
          <a:noFill/>
          <a:ln w="9525">
            <a:noFill/>
            <a:miter lim="800000"/>
            <a:headEnd/>
            <a:tailEnd/>
          </a:ln>
          <a:effectLst/>
        </p:spPr>
        <p:txBody>
          <a:bodyPr>
            <a:spAutoFit/>
          </a:bodyPr>
          <a:lstStyle/>
          <a:p>
            <a:endParaRPr lang="zh-CN" altLang="en-US"/>
          </a:p>
        </p:txBody>
      </p:sp>
      <p:sp>
        <p:nvSpPr>
          <p:cNvPr id="23591" name="Rectangle 39"/>
          <p:cNvSpPr>
            <a:spLocks noChangeArrowheads="1"/>
          </p:cNvSpPr>
          <p:nvPr/>
        </p:nvSpPr>
        <p:spPr bwMode="auto">
          <a:xfrm>
            <a:off x="4176713" y="33289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12427" name="Object 11"/>
          <p:cNvGraphicFramePr>
            <a:graphicFrameLocks noGrp="1" noChangeAspect="1"/>
          </p:cNvGraphicFramePr>
          <p:nvPr/>
        </p:nvGraphicFramePr>
        <p:xfrm>
          <a:off x="2195736" y="4437112"/>
          <a:ext cx="4629150" cy="1008062"/>
        </p:xfrm>
        <a:graphic>
          <a:graphicData uri="http://schemas.openxmlformats.org/presentationml/2006/ole">
            <mc:AlternateContent xmlns:mc="http://schemas.openxmlformats.org/markup-compatibility/2006">
              <mc:Choice xmlns:v="urn:schemas-microsoft-com:vml" Requires="v">
                <p:oleObj spid="_x0000_s1212837" name="Equation" r:id="rId22" imgW="1866600" imgH="406080" progId="Equation.DSMT4">
                  <p:embed/>
                </p:oleObj>
              </mc:Choice>
              <mc:Fallback>
                <p:oleObj name="Equation" r:id="rId22" imgW="1866600" imgH="406080" progId="Equation.DSMT4">
                  <p:embed/>
                  <p:pic>
                    <p:nvPicPr>
                      <p:cNvPr id="0" name="Picture 11"/>
                      <p:cNvPicPr>
                        <a:picLocks noGrp="1"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95736" y="4437112"/>
                        <a:ext cx="46291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直接箭头连接符 27"/>
          <p:cNvCxnSpPr/>
          <p:nvPr/>
        </p:nvCxnSpPr>
        <p:spPr>
          <a:xfrm flipV="1">
            <a:off x="3851920" y="2924944"/>
            <a:ext cx="432048" cy="360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椭圆 28"/>
          <p:cNvSpPr/>
          <p:nvPr/>
        </p:nvSpPr>
        <p:spPr>
          <a:xfrm>
            <a:off x="3779912" y="321297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30" name="直接箭头连接符 29"/>
          <p:cNvCxnSpPr/>
          <p:nvPr/>
        </p:nvCxnSpPr>
        <p:spPr>
          <a:xfrm flipH="1">
            <a:off x="4211960" y="3717032"/>
            <a:ext cx="216024" cy="7200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4" name="椭圆 33"/>
          <p:cNvSpPr/>
          <p:nvPr/>
        </p:nvSpPr>
        <p:spPr>
          <a:xfrm>
            <a:off x="4355976" y="3645024"/>
            <a:ext cx="144016" cy="14401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blinds(horizontal)">
                                      <p:cBhvr>
                                        <p:cTn id="13" dur="500"/>
                                        <p:tgtEl>
                                          <p:spTgt spid="2355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par>
                                <p:cTn id="19" presetID="3" presetClass="entr" presetSubtype="1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linds(horizontal)">
                                      <p:cBhvr>
                                        <p:cTn id="21" dur="500"/>
                                        <p:tgtEl>
                                          <p:spTgt spid="30"/>
                                        </p:tgtEl>
                                      </p:cBhvr>
                                    </p:animEffect>
                                  </p:childTnLst>
                                </p:cTn>
                              </p:par>
                              <p:par>
                                <p:cTn id="22" presetID="3" presetClass="entr" presetSubtype="10" fill="hold" nodeType="withEffect">
                                  <p:stCondLst>
                                    <p:cond delay="0"/>
                                  </p:stCondLst>
                                  <p:childTnLst>
                                    <p:set>
                                      <p:cBhvr>
                                        <p:cTn id="23" dur="1" fill="hold">
                                          <p:stCondLst>
                                            <p:cond delay="0"/>
                                          </p:stCondLst>
                                        </p:cTn>
                                        <p:tgtEl>
                                          <p:spTgt spid="1212427"/>
                                        </p:tgtEl>
                                        <p:attrNameLst>
                                          <p:attrName>style.visibility</p:attrName>
                                        </p:attrNameLst>
                                      </p:cBhvr>
                                      <p:to>
                                        <p:strVal val="visible"/>
                                      </p:to>
                                    </p:set>
                                    <p:animEffect transition="in" filter="blinds(horizontal)">
                                      <p:cBhvr>
                                        <p:cTn id="24" dur="500"/>
                                        <p:tgtEl>
                                          <p:spTgt spid="121242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597"/>
                                        </p:tgtEl>
                                        <p:attrNameLst>
                                          <p:attrName>style.visibility</p:attrName>
                                        </p:attrNameLst>
                                      </p:cBhvr>
                                      <p:to>
                                        <p:strVal val="visible"/>
                                      </p:to>
                                    </p:set>
                                    <p:anim calcmode="lin" valueType="num">
                                      <p:cBhvr additive="base">
                                        <p:cTn id="29" dur="500" fill="hold"/>
                                        <p:tgtEl>
                                          <p:spTgt spid="23597"/>
                                        </p:tgtEl>
                                        <p:attrNameLst>
                                          <p:attrName>ppt_x</p:attrName>
                                        </p:attrNameLst>
                                      </p:cBhvr>
                                      <p:tavLst>
                                        <p:tav tm="0">
                                          <p:val>
                                            <p:strVal val="#ppt_x"/>
                                          </p:val>
                                        </p:tav>
                                        <p:tav tm="100000">
                                          <p:val>
                                            <p:strVal val="#ppt_x"/>
                                          </p:val>
                                        </p:tav>
                                      </p:tavLst>
                                    </p:anim>
                                    <p:anim calcmode="lin" valueType="num">
                                      <p:cBhvr additive="base">
                                        <p:cTn id="30" dur="500" fill="hold"/>
                                        <p:tgtEl>
                                          <p:spTgt spid="235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由以上分析可见，当规定了允许的失真</a:t>
            </a:r>
            <a:r>
              <a:rPr lang="en-US" altLang="zh-CN" i="1" dirty="0" smtClean="0"/>
              <a:t>D</a:t>
            </a:r>
            <a:r>
              <a:rPr lang="zh-CN" altLang="en-US" dirty="0" smtClean="0"/>
              <a:t>，又找到了适当的失真函数</a:t>
            </a:r>
            <a:r>
              <a:rPr lang="en-US" altLang="zh-CN" i="1" dirty="0" err="1" smtClean="0"/>
              <a:t>d</a:t>
            </a:r>
            <a:r>
              <a:rPr lang="en-US" altLang="zh-CN" i="1" baseline="-25000" dirty="0" err="1" smtClean="0"/>
              <a:t>ij</a:t>
            </a:r>
            <a:r>
              <a:rPr lang="en-US" altLang="zh-CN" i="1" dirty="0" smtClean="0"/>
              <a:t> </a:t>
            </a:r>
            <a:r>
              <a:rPr lang="zh-CN" altLang="en-US" dirty="0" smtClean="0"/>
              <a:t>，就可以找到该失真条件下的最小信息率</a:t>
            </a:r>
            <a:r>
              <a:rPr lang="en-US" altLang="zh-CN" i="1" dirty="0" smtClean="0"/>
              <a:t>R(D) </a:t>
            </a:r>
            <a:r>
              <a:rPr lang="zh-CN" altLang="en-US" dirty="0" smtClean="0"/>
              <a:t>，这个最小信息率是一个极限值。</a:t>
            </a:r>
            <a:endParaRPr lang="en-US" altLang="zh-CN" dirty="0" smtClean="0"/>
          </a:p>
          <a:p>
            <a:pPr>
              <a:lnSpc>
                <a:spcPct val="150000"/>
              </a:lnSpc>
            </a:pPr>
            <a:r>
              <a:rPr lang="zh-CN" altLang="en-US" dirty="0" smtClean="0"/>
              <a:t>在满足保真度准则的前提下，用不同方法进行数据压缩时，</a:t>
            </a:r>
            <a:r>
              <a:rPr lang="en-US" altLang="zh-CN" i="1" dirty="0" smtClean="0"/>
              <a:t> R(D)</a:t>
            </a:r>
            <a:r>
              <a:rPr lang="zh-CN" altLang="en-US" dirty="0" smtClean="0"/>
              <a:t>函数就是压缩程度的衡量，由</a:t>
            </a:r>
            <a:r>
              <a:rPr lang="en-US" altLang="zh-CN" i="1" dirty="0" smtClean="0"/>
              <a:t>R(D)</a:t>
            </a:r>
            <a:r>
              <a:rPr lang="zh-CN" altLang="en-US" dirty="0" smtClean="0"/>
              <a:t>可知是否还有压缩的潜力，潜力有多大，因此对它的研究很有实际意义。</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73059" name="Rectangle 3"/>
          <p:cNvSpPr>
            <a:spLocks noGrp="1" noChangeArrowheads="1"/>
          </p:cNvSpPr>
          <p:nvPr>
            <p:ph type="body" idx="1"/>
          </p:nvPr>
        </p:nvSpPr>
        <p:spPr/>
        <p:txBody>
          <a:bodyPr>
            <a:normAutofit/>
          </a:bodyPr>
          <a:lstStyle/>
          <a:p>
            <a:r>
              <a:rPr lang="en-US" altLang="zh-CN" sz="2800" dirty="0" smtClean="0"/>
              <a:t>4.1 </a:t>
            </a:r>
            <a:r>
              <a:rPr lang="zh-CN" altLang="en-US" sz="2800" dirty="0" smtClean="0"/>
              <a:t>基本概念</a:t>
            </a:r>
          </a:p>
          <a:p>
            <a:r>
              <a:rPr lang="en-US" altLang="zh-CN" sz="2800" dirty="0" smtClean="0"/>
              <a:t>4.2 </a:t>
            </a:r>
            <a:r>
              <a:rPr lang="zh-CN" altLang="en-US" sz="2800" dirty="0" smtClean="0">
                <a:solidFill>
                  <a:srgbClr val="FF0000"/>
                </a:solidFill>
              </a:rPr>
              <a:t>离散信源的信息率失真函数</a:t>
            </a:r>
          </a:p>
          <a:p>
            <a:pPr lvl="1"/>
            <a:r>
              <a:rPr lang="en-US" altLang="zh-CN" sz="2400" dirty="0" smtClean="0"/>
              <a:t>4.2.1 </a:t>
            </a:r>
            <a:r>
              <a:rPr lang="zh-CN" altLang="en-US" sz="2400" dirty="0" smtClean="0"/>
              <a:t>离散信源信息率失真函数的参量表达式</a:t>
            </a:r>
          </a:p>
          <a:p>
            <a:pPr lvl="1"/>
            <a:r>
              <a:rPr lang="en-US" altLang="zh-CN" sz="2400" dirty="0" smtClean="0"/>
              <a:t>4.2.2 </a:t>
            </a:r>
            <a:r>
              <a:rPr lang="zh-CN" altLang="en-US" sz="2400" dirty="0" smtClean="0"/>
              <a:t>二元及等概离散信源的信息率失真函数</a:t>
            </a:r>
          </a:p>
          <a:p>
            <a:r>
              <a:rPr lang="en-US" altLang="zh-CN" sz="2800" dirty="0" smtClean="0"/>
              <a:t>4.3 </a:t>
            </a:r>
            <a:r>
              <a:rPr lang="zh-CN" altLang="en-US" sz="2800" dirty="0" smtClean="0"/>
              <a:t>连续信源的信息率失真函数</a:t>
            </a:r>
          </a:p>
        </p:txBody>
      </p:sp>
      <p:sp>
        <p:nvSpPr>
          <p:cNvPr id="6" name="灯片编号占位符 5"/>
          <p:cNvSpPr>
            <a:spLocks noGrp="1"/>
          </p:cNvSpPr>
          <p:nvPr>
            <p:ph type="sldNum" sz="quarter" idx="12"/>
          </p:nvPr>
        </p:nvSpPr>
        <p:spPr/>
        <p:txBody>
          <a:bodyPr/>
          <a:lstStyle/>
          <a:p>
            <a:fld id="{68C02501-A799-4D10-B31A-751D1EF5392B}" type="slidenum">
              <a:rPr lang="en-US" altLang="zh-CN" smtClean="0"/>
              <a:pPr/>
              <a:t>57</a:t>
            </a:fld>
            <a:endParaRPr lang="en-US" altLang="zh-CN"/>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99592" y="3429000"/>
            <a:ext cx="7776864"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endParaRPr lang="en-US" altLang="zh-CN" sz="2400" b="1" dirty="0" smtClean="0">
              <a:latin typeface="+mj-ea"/>
              <a:ea typeface="+mj-ea"/>
            </a:endParaRPr>
          </a:p>
          <a:p>
            <a:pPr>
              <a:lnSpc>
                <a:spcPct val="150000"/>
              </a:lnSpc>
            </a:pPr>
            <a:r>
              <a:rPr lang="zh-CN" altLang="en-US" sz="2400" b="1" dirty="0" smtClean="0">
                <a:latin typeface="+mj-ea"/>
                <a:ea typeface="+mj-ea"/>
              </a:rPr>
              <a:t>已知信源的概率分布 </a:t>
            </a:r>
            <a:r>
              <a:rPr lang="en-US" altLang="zh-CN" sz="2400" b="1" dirty="0" smtClean="0">
                <a:latin typeface="+mj-ea"/>
                <a:ea typeface="+mj-ea"/>
              </a:rPr>
              <a:t>p(x) </a:t>
            </a:r>
            <a:r>
              <a:rPr lang="zh-CN" altLang="en-US" sz="2400" b="1" dirty="0" smtClean="0">
                <a:latin typeface="+mj-ea"/>
                <a:ea typeface="+mj-ea"/>
              </a:rPr>
              <a:t>和失真函数 </a:t>
            </a:r>
            <a:r>
              <a:rPr lang="en-US" altLang="zh-CN" sz="2400" b="1" dirty="0" smtClean="0">
                <a:latin typeface="+mj-ea"/>
                <a:ea typeface="+mj-ea"/>
              </a:rPr>
              <a:t>d(</a:t>
            </a:r>
            <a:r>
              <a:rPr lang="en-US" altLang="zh-CN" sz="2400" b="1" dirty="0" err="1" smtClean="0">
                <a:latin typeface="+mj-ea"/>
                <a:ea typeface="+mj-ea"/>
              </a:rPr>
              <a:t>x,y</a:t>
            </a:r>
            <a:r>
              <a:rPr lang="en-US" altLang="zh-CN" sz="2400" b="1" dirty="0" smtClean="0">
                <a:latin typeface="+mj-ea"/>
                <a:ea typeface="+mj-ea"/>
              </a:rPr>
              <a:t>) </a:t>
            </a:r>
            <a:r>
              <a:rPr lang="zh-CN" altLang="en-US" sz="2400" b="1" dirty="0" smtClean="0">
                <a:latin typeface="+mj-ea"/>
                <a:ea typeface="+mj-ea"/>
              </a:rPr>
              <a:t>，可确定信源的信息率失真函数 </a:t>
            </a:r>
            <a:r>
              <a:rPr lang="en-US" altLang="zh-CN" sz="2400" b="1" dirty="0" smtClean="0">
                <a:latin typeface="+mj-ea"/>
                <a:ea typeface="+mj-ea"/>
              </a:rPr>
              <a:t>R(D) </a:t>
            </a:r>
            <a:r>
              <a:rPr lang="zh-CN" altLang="en-US" sz="2400" b="1" dirty="0" smtClean="0">
                <a:latin typeface="+mj-ea"/>
                <a:ea typeface="+mj-ea"/>
              </a:rPr>
              <a:t>，在约束条件（即</a:t>
            </a:r>
            <a:r>
              <a:rPr lang="zh-CN" altLang="en-US" sz="2400" b="1" dirty="0" smtClean="0">
                <a:solidFill>
                  <a:srgbClr val="FF0000"/>
                </a:solidFill>
                <a:latin typeface="+mj-ea"/>
                <a:ea typeface="+mj-ea"/>
              </a:rPr>
              <a:t>保真度准则</a:t>
            </a:r>
            <a:r>
              <a:rPr lang="zh-CN" altLang="en-US" sz="2400" b="1" dirty="0" smtClean="0">
                <a:latin typeface="+mj-ea"/>
                <a:ea typeface="+mj-ea"/>
              </a:rPr>
              <a:t>下），求极小值问题。</a:t>
            </a:r>
            <a:endParaRPr lang="zh-CN" altLang="en-US" sz="2400" b="1" dirty="0">
              <a:latin typeface="+mj-ea"/>
              <a:ea typeface="+mj-ea"/>
            </a:endParaRPr>
          </a:p>
        </p:txBody>
      </p:sp>
      <p:sp>
        <p:nvSpPr>
          <p:cNvPr id="174082" name="Rectangle 2"/>
          <p:cNvSpPr>
            <a:spLocks noGrp="1" noChangeArrowheads="1"/>
          </p:cNvSpPr>
          <p:nvPr>
            <p:ph type="title"/>
          </p:nvPr>
        </p:nvSpPr>
        <p:spPr/>
        <p:txBody>
          <a:bodyPr/>
          <a:lstStyle/>
          <a:p>
            <a:r>
              <a:rPr lang="zh-CN" altLang="en-US" dirty="0" smtClean="0"/>
              <a:t>信息率失真函数的计算 </a:t>
            </a:r>
            <a:endParaRPr lang="en-US" altLang="zh-CN" dirty="0"/>
          </a:p>
        </p:txBody>
      </p:sp>
      <p:sp>
        <p:nvSpPr>
          <p:cNvPr id="174083" name="Rectangle 3"/>
          <p:cNvSpPr>
            <a:spLocks noGrp="1" noChangeArrowheads="1"/>
          </p:cNvSpPr>
          <p:nvPr>
            <p:ph type="body" idx="1"/>
          </p:nvPr>
        </p:nvSpPr>
        <p:spPr>
          <a:xfrm>
            <a:off x="539552" y="1196752"/>
            <a:ext cx="8064896" cy="2880320"/>
          </a:xfrm>
        </p:spPr>
        <p:txBody>
          <a:bodyPr>
            <a:normAutofit/>
          </a:bodyPr>
          <a:lstStyle/>
          <a:p>
            <a:r>
              <a:rPr lang="zh-CN" altLang="en-US" dirty="0" smtClean="0"/>
              <a:t>通过前面的对偶问题分析可知：</a:t>
            </a:r>
            <a:endParaRPr lang="en-US" altLang="zh-CN" dirty="0" smtClean="0"/>
          </a:p>
          <a:p>
            <a:r>
              <a:rPr lang="zh-CN" altLang="en-US" dirty="0" smtClean="0"/>
              <a:t>对离散信源，求信息率失真函数 </a:t>
            </a:r>
            <a:r>
              <a:rPr lang="en-US" altLang="zh-CN" dirty="0" smtClean="0"/>
              <a:t>R(D) </a:t>
            </a:r>
            <a:r>
              <a:rPr lang="zh-CN" altLang="en-US" dirty="0" smtClean="0"/>
              <a:t>与求信道容量</a:t>
            </a:r>
            <a:r>
              <a:rPr lang="en-US" altLang="zh-CN" dirty="0" smtClean="0"/>
              <a:t>C </a:t>
            </a:r>
            <a:r>
              <a:rPr lang="zh-CN" altLang="en-US" dirty="0" smtClean="0"/>
              <a:t>类似，是一个在有约束条件下求平均互信息极值的问题，只是约束条件不同</a:t>
            </a:r>
          </a:p>
          <a:p>
            <a:pPr lvl="1"/>
            <a:r>
              <a:rPr lang="en-US" altLang="zh-CN" sz="2400" dirty="0" smtClean="0"/>
              <a:t>C </a:t>
            </a:r>
            <a:r>
              <a:rPr lang="zh-CN" altLang="en-US" sz="2400" dirty="0" smtClean="0"/>
              <a:t>是求平均互信息的条件极大值</a:t>
            </a:r>
            <a:endParaRPr lang="en-US" altLang="zh-CN" sz="2400" dirty="0" smtClean="0"/>
          </a:p>
          <a:p>
            <a:pPr lvl="1"/>
            <a:r>
              <a:rPr lang="en-US" altLang="zh-CN" sz="2400" dirty="0" smtClean="0">
                <a:solidFill>
                  <a:srgbClr val="3333FF"/>
                </a:solidFill>
              </a:rPr>
              <a:t>R(D)</a:t>
            </a:r>
            <a:r>
              <a:rPr lang="zh-CN" altLang="en-US" sz="2400" dirty="0" smtClean="0">
                <a:solidFill>
                  <a:srgbClr val="3333FF"/>
                </a:solidFill>
              </a:rPr>
              <a:t>是求平均互信息的条件极小值： </a:t>
            </a:r>
            <a:endParaRPr lang="zh-CN" altLang="en-US" sz="2400" dirty="0">
              <a:solidFill>
                <a:srgbClr val="3333FF"/>
              </a:solidFill>
            </a:endParaRPr>
          </a:p>
        </p:txBody>
      </p:sp>
      <p:sp>
        <p:nvSpPr>
          <p:cNvPr id="9" name="灯片编号占位符 5"/>
          <p:cNvSpPr>
            <a:spLocks noGrp="1"/>
          </p:cNvSpPr>
          <p:nvPr>
            <p:ph type="sldNum" sz="quarter" idx="12"/>
          </p:nvPr>
        </p:nvSpPr>
        <p:spPr/>
        <p:txBody>
          <a:bodyPr/>
          <a:lstStyle/>
          <a:p>
            <a:fld id="{AD4378CE-0911-4A6E-B89C-6E72BC1A96FA}" type="slidenum">
              <a:rPr lang="en-US" altLang="zh-CN" smtClean="0"/>
              <a:pPr/>
              <a:t>58</a:t>
            </a:fld>
            <a:endParaRPr lang="en-US" altLang="zh-CN"/>
          </a:p>
        </p:txBody>
      </p:sp>
      <p:sp>
        <p:nvSpPr>
          <p:cNvPr id="174084" name="Rectangle 4"/>
          <p:cNvSpPr>
            <a:spLocks noChangeArrowheads="1"/>
          </p:cNvSpPr>
          <p:nvPr/>
        </p:nvSpPr>
        <p:spPr bwMode="auto">
          <a:xfrm>
            <a:off x="4424363" y="3333750"/>
            <a:ext cx="9144000" cy="0"/>
          </a:xfrm>
          <a:prstGeom prst="rect">
            <a:avLst/>
          </a:prstGeom>
          <a:noFill/>
          <a:ln w="9525">
            <a:noFill/>
            <a:miter lim="800000"/>
            <a:headEnd/>
            <a:tailEnd/>
          </a:ln>
          <a:effectLst/>
        </p:spPr>
        <p:txBody>
          <a:bodyPr>
            <a:spAutoFit/>
          </a:bodyPr>
          <a:lstStyle/>
          <a:p>
            <a:endParaRPr lang="zh-CN" altLang="en-US"/>
          </a:p>
        </p:txBody>
      </p:sp>
      <p:sp>
        <p:nvSpPr>
          <p:cNvPr id="174085" name="Rectangle 5"/>
          <p:cNvSpPr>
            <a:spLocks noChangeArrowheads="1"/>
          </p:cNvSpPr>
          <p:nvPr/>
        </p:nvSpPr>
        <p:spPr bwMode="auto">
          <a:xfrm>
            <a:off x="4362450" y="3333750"/>
            <a:ext cx="9144000" cy="0"/>
          </a:xfrm>
          <a:prstGeom prst="rect">
            <a:avLst/>
          </a:prstGeom>
          <a:noFill/>
          <a:ln w="9525">
            <a:noFill/>
            <a:miter lim="800000"/>
            <a:headEnd/>
            <a:tailEnd/>
          </a:ln>
          <a:effectLst/>
        </p:spPr>
        <p:txBody>
          <a:bodyPr>
            <a:spAutoFit/>
          </a:bodyPr>
          <a:lstStyle/>
          <a:p>
            <a:endParaRPr lang="zh-CN" altLang="en-US"/>
          </a:p>
        </p:txBody>
      </p:sp>
      <p:sp>
        <p:nvSpPr>
          <p:cNvPr id="174086" name="Rectangle 6"/>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11" name="矩形 10"/>
          <p:cNvSpPr/>
          <p:nvPr/>
        </p:nvSpPr>
        <p:spPr>
          <a:xfrm>
            <a:off x="899592" y="5877272"/>
            <a:ext cx="777686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latin typeface="+mj-ea"/>
                <a:ea typeface="+mj-ea"/>
              </a:rPr>
              <a:t>一般情况下</a:t>
            </a:r>
            <a:r>
              <a:rPr lang="zh-CN" altLang="en-US" sz="2400" b="1" dirty="0" smtClean="0">
                <a:solidFill>
                  <a:srgbClr val="FF0000"/>
                </a:solidFill>
                <a:latin typeface="+mj-ea"/>
                <a:ea typeface="+mj-ea"/>
              </a:rPr>
              <a:t>难于求得闭式解</a:t>
            </a:r>
            <a:r>
              <a:rPr lang="zh-CN" altLang="en-US" sz="2400" b="1" dirty="0" smtClean="0">
                <a:latin typeface="+mj-ea"/>
                <a:ea typeface="+mj-ea"/>
              </a:rPr>
              <a:t>，常采用</a:t>
            </a:r>
            <a:r>
              <a:rPr lang="zh-CN" altLang="en-US" sz="2400" b="1" dirty="0" smtClean="0">
                <a:solidFill>
                  <a:srgbClr val="FF0000"/>
                </a:solidFill>
                <a:latin typeface="+mj-ea"/>
                <a:ea typeface="+mj-ea"/>
              </a:rPr>
              <a:t>参量表示法</a:t>
            </a:r>
            <a:r>
              <a:rPr lang="zh-CN" altLang="en-US" sz="2400" b="1" dirty="0" smtClean="0">
                <a:latin typeface="+mj-ea"/>
                <a:ea typeface="+mj-ea"/>
              </a:rPr>
              <a:t>，或采用迭代算法求解。 </a:t>
            </a:r>
            <a:endParaRPr lang="zh-CN" altLang="en-US" sz="24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4" name="Rectangle 18"/>
          <p:cNvSpPr>
            <a:spLocks noGrp="1" noChangeArrowheads="1"/>
          </p:cNvSpPr>
          <p:nvPr>
            <p:ph type="title"/>
          </p:nvPr>
        </p:nvSpPr>
        <p:spPr/>
        <p:txBody>
          <a:bodyPr/>
          <a:lstStyle/>
          <a:p>
            <a:r>
              <a:rPr lang="en-US" altLang="zh-CN" dirty="0" smtClean="0"/>
              <a:t>R(D)</a:t>
            </a:r>
            <a:r>
              <a:rPr lang="zh-CN" altLang="en-US" dirty="0" smtClean="0"/>
              <a:t>参量表示法求解 </a:t>
            </a:r>
            <a:endParaRPr lang="zh-CN" altLang="en-US" dirty="0"/>
          </a:p>
        </p:txBody>
      </p:sp>
      <p:graphicFrame>
        <p:nvGraphicFramePr>
          <p:cNvPr id="29716" name="Object 20"/>
          <p:cNvGraphicFramePr>
            <a:graphicFrameLocks noGrp="1" noChangeAspect="1"/>
          </p:cNvGraphicFramePr>
          <p:nvPr>
            <p:ph idx="1"/>
            <p:extLst>
              <p:ext uri="{D42A27DB-BD31-4B8C-83A1-F6EECF244321}">
                <p14:modId xmlns:p14="http://schemas.microsoft.com/office/powerpoint/2010/main" val="3387984522"/>
              </p:ext>
            </p:extLst>
          </p:nvPr>
        </p:nvGraphicFramePr>
        <p:xfrm>
          <a:off x="755576" y="4725144"/>
          <a:ext cx="7336287" cy="1943819"/>
        </p:xfrm>
        <a:graphic>
          <a:graphicData uri="http://schemas.openxmlformats.org/presentationml/2006/ole">
            <mc:AlternateContent xmlns:mc="http://schemas.openxmlformats.org/markup-compatibility/2006">
              <mc:Choice xmlns:v="urn:schemas-microsoft-com:vml" Requires="v">
                <p:oleObj spid="_x0000_s1213524" name="Equation" r:id="rId4" imgW="2971800" imgH="787320" progId="Equation.DSMT4">
                  <p:embed/>
                </p:oleObj>
              </mc:Choice>
              <mc:Fallback>
                <p:oleObj name="Equation" r:id="rId4" imgW="2971800" imgH="78732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4725144"/>
                        <a:ext cx="7336287" cy="1943819"/>
                      </a:xfrm>
                      <a:prstGeom prst="rect">
                        <a:avLst/>
                      </a:prstGeom>
                      <a:solidFill>
                        <a:srgbClr val="FFFFFF"/>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灯片编号占位符 5"/>
          <p:cNvSpPr>
            <a:spLocks noGrp="1"/>
          </p:cNvSpPr>
          <p:nvPr>
            <p:ph type="sldNum" sz="quarter" idx="12"/>
          </p:nvPr>
        </p:nvSpPr>
        <p:spPr/>
        <p:txBody>
          <a:bodyPr/>
          <a:lstStyle/>
          <a:p>
            <a:fld id="{8B799E44-167F-44A2-BDDE-9ED3944B0D57}" type="slidenum">
              <a:rPr lang="en-US" altLang="zh-CN" smtClean="0"/>
              <a:pPr/>
              <a:t>59</a:t>
            </a:fld>
            <a:endParaRPr lang="en-US" altLang="zh-CN"/>
          </a:p>
        </p:txBody>
      </p:sp>
      <p:graphicFrame>
        <p:nvGraphicFramePr>
          <p:cNvPr id="29699" name="Object 3"/>
          <p:cNvGraphicFramePr>
            <a:graphicFrameLocks noGrp="1" noChangeAspect="1"/>
          </p:cNvGraphicFramePr>
          <p:nvPr>
            <p:ph type="body" idx="4294967295"/>
            <p:extLst>
              <p:ext uri="{D42A27DB-BD31-4B8C-83A1-F6EECF244321}">
                <p14:modId xmlns:p14="http://schemas.microsoft.com/office/powerpoint/2010/main" val="1922341168"/>
              </p:ext>
            </p:extLst>
          </p:nvPr>
        </p:nvGraphicFramePr>
        <p:xfrm>
          <a:off x="683567" y="1196752"/>
          <a:ext cx="8167647" cy="3456384"/>
        </p:xfrm>
        <a:graphic>
          <a:graphicData uri="http://schemas.openxmlformats.org/presentationml/2006/ole">
            <mc:AlternateContent xmlns:mc="http://schemas.openxmlformats.org/markup-compatibility/2006">
              <mc:Choice xmlns:v="urn:schemas-microsoft-com:vml" Requires="v">
                <p:oleObj spid="_x0000_s1213525" name="Equation" r:id="rId6" imgW="3390840" imgH="1434960" progId="Equation.DSMT4">
                  <p:embed/>
                </p:oleObj>
              </mc:Choice>
              <mc:Fallback>
                <p:oleObj name="Equation" r:id="rId6" imgW="3390840" imgH="143496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7" y="1196752"/>
                        <a:ext cx="8167647" cy="3456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1" name="Rectangle 5"/>
          <p:cNvSpPr>
            <a:spLocks noChangeArrowheads="1"/>
          </p:cNvSpPr>
          <p:nvPr/>
        </p:nvSpPr>
        <p:spPr bwMode="auto">
          <a:xfrm>
            <a:off x="3671888" y="3233738"/>
            <a:ext cx="9144000" cy="0"/>
          </a:xfrm>
          <a:prstGeom prst="rect">
            <a:avLst/>
          </a:prstGeom>
          <a:noFill/>
          <a:ln w="9525">
            <a:noFill/>
            <a:miter lim="800000"/>
            <a:headEnd/>
            <a:tailEnd/>
          </a:ln>
          <a:effectLst/>
        </p:spPr>
        <p:txBody>
          <a:bodyPr>
            <a:spAutoFit/>
          </a:bodyPr>
          <a:lstStyle/>
          <a:p>
            <a:endParaRPr lang="zh-CN" altLang="en-US"/>
          </a:p>
        </p:txBody>
      </p:sp>
      <p:sp>
        <p:nvSpPr>
          <p:cNvPr id="29703" name="Rectangle 7"/>
          <p:cNvSpPr>
            <a:spLocks noChangeArrowheads="1"/>
          </p:cNvSpPr>
          <p:nvPr/>
        </p:nvSpPr>
        <p:spPr bwMode="auto">
          <a:xfrm>
            <a:off x="3657600" y="3233738"/>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28"/>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r>
              <a:rPr lang="zh-CN" altLang="en-US" dirty="0" smtClean="0"/>
              <a:t>海洋地球物理勘探遥测数据，用</a:t>
            </a:r>
            <a:r>
              <a:rPr lang="en-US" altLang="zh-CN" dirty="0" smtClean="0"/>
              <a:t>60</a:t>
            </a:r>
            <a:r>
              <a:rPr lang="zh-CN" altLang="en-US" dirty="0" smtClean="0"/>
              <a:t>路传感器，每路信号</a:t>
            </a:r>
            <a:r>
              <a:rPr lang="en-US" altLang="zh-CN" dirty="0" smtClean="0"/>
              <a:t>1KHz</a:t>
            </a:r>
            <a:r>
              <a:rPr lang="zh-CN" altLang="en-US" dirty="0" smtClean="0"/>
              <a:t>，</a:t>
            </a:r>
            <a:r>
              <a:rPr lang="en-US" altLang="zh-CN" dirty="0" smtClean="0"/>
              <a:t>16</a:t>
            </a:r>
            <a:r>
              <a:rPr lang="zh-CN" altLang="en-US" dirty="0" smtClean="0"/>
              <a:t>位</a:t>
            </a:r>
            <a:r>
              <a:rPr lang="en-US" altLang="zh-CN" dirty="0" smtClean="0"/>
              <a:t>A/D</a:t>
            </a:r>
            <a:r>
              <a:rPr lang="zh-CN" altLang="en-US" dirty="0" smtClean="0"/>
              <a:t>量化，每航测</a:t>
            </a:r>
            <a:r>
              <a:rPr lang="en-US" altLang="zh-CN" dirty="0" smtClean="0"/>
              <a:t>1Km</a:t>
            </a:r>
            <a:r>
              <a:rPr lang="zh-CN" altLang="en-US" dirty="0" smtClean="0"/>
              <a:t>就需记录</a:t>
            </a:r>
            <a:r>
              <a:rPr lang="en-US" altLang="zh-CN" dirty="0" smtClean="0"/>
              <a:t>1</a:t>
            </a:r>
            <a:r>
              <a:rPr lang="zh-CN" altLang="en-US" dirty="0" smtClean="0"/>
              <a:t>盘</a:t>
            </a:r>
            <a:r>
              <a:rPr lang="en-US" altLang="zh-CN" dirty="0" smtClean="0"/>
              <a:t>0.5</a:t>
            </a:r>
            <a:r>
              <a:rPr lang="zh-CN" altLang="en-US" dirty="0" smtClean="0"/>
              <a:t>英寸的磁带，一条测量船每年就可勘测</a:t>
            </a:r>
            <a:r>
              <a:rPr lang="en-US" altLang="zh-CN" dirty="0" smtClean="0"/>
              <a:t>15000Km</a:t>
            </a:r>
            <a:r>
              <a:rPr lang="zh-CN" altLang="en-US" dirty="0" smtClean="0"/>
              <a:t>，数据流之大可见一斑。</a:t>
            </a:r>
            <a:endParaRPr lang="en-US" altLang="zh-CN" dirty="0" smtClean="0"/>
          </a:p>
          <a:p>
            <a:endParaRPr lang="zh-CN" altLang="en-US" dirty="0" smtClean="0"/>
          </a:p>
          <a:p>
            <a:r>
              <a:rPr lang="zh-CN" altLang="en-US" dirty="0" smtClean="0"/>
              <a:t>在实际的通信系统中，信道容量有限，要求对信源进行压缩，如</a:t>
            </a:r>
            <a:r>
              <a:rPr lang="en-US" altLang="zh-CN" dirty="0" smtClean="0"/>
              <a:t>GSM</a:t>
            </a:r>
            <a:r>
              <a:rPr lang="zh-CN" altLang="en-US" dirty="0" smtClean="0"/>
              <a:t>通信：</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a:t>
            </a:fld>
            <a:endParaRPr lang="en-US"/>
          </a:p>
        </p:txBody>
      </p:sp>
      <p:grpSp>
        <p:nvGrpSpPr>
          <p:cNvPr id="5" name="Group 33"/>
          <p:cNvGrpSpPr>
            <a:grpSpLocks/>
          </p:cNvGrpSpPr>
          <p:nvPr/>
        </p:nvGrpSpPr>
        <p:grpSpPr bwMode="auto">
          <a:xfrm>
            <a:off x="899592" y="4725144"/>
            <a:ext cx="7461448" cy="1066850"/>
            <a:chOff x="768" y="1920"/>
            <a:chExt cx="4320" cy="561"/>
          </a:xfrm>
        </p:grpSpPr>
        <p:sp>
          <p:nvSpPr>
            <p:cNvPr id="6" name="Rectangle 4"/>
            <p:cNvSpPr>
              <a:spLocks noChangeArrowheads="1"/>
            </p:cNvSpPr>
            <p:nvPr/>
          </p:nvSpPr>
          <p:spPr bwMode="auto">
            <a:xfrm>
              <a:off x="768" y="1968"/>
              <a:ext cx="480" cy="240"/>
            </a:xfrm>
            <a:prstGeom prst="rect">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endParaRPr lang="zh-CN" altLang="zh-CN" sz="2800" b="1">
                <a:latin typeface="+mj-ea"/>
                <a:ea typeface="+mj-ea"/>
              </a:endParaRPr>
            </a:p>
          </p:txBody>
        </p:sp>
        <p:sp>
          <p:nvSpPr>
            <p:cNvPr id="7" name="Text Box 8"/>
            <p:cNvSpPr txBox="1">
              <a:spLocks noChangeArrowheads="1"/>
            </p:cNvSpPr>
            <p:nvPr/>
          </p:nvSpPr>
          <p:spPr bwMode="auto">
            <a:xfrm>
              <a:off x="816" y="1920"/>
              <a:ext cx="107" cy="275"/>
            </a:xfrm>
            <a:prstGeom prst="rect">
              <a:avLst/>
            </a:prstGeom>
            <a:noFill/>
            <a:ln w="19050">
              <a:noFill/>
              <a:miter lim="800000"/>
              <a:headEnd/>
              <a:tailEnd type="none" w="lg" len="lg"/>
            </a:ln>
            <a:effectLst/>
          </p:spPr>
          <p:txBody>
            <a:bodyPr wrap="none">
              <a:spAutoFit/>
            </a:bodyPr>
            <a:lstStyle/>
            <a:p>
              <a:pPr eaLnBrk="0" hangingPunct="0"/>
              <a:endParaRPr lang="zh-CN" altLang="zh-CN" sz="2800" b="1">
                <a:latin typeface="+mj-ea"/>
                <a:ea typeface="+mj-ea"/>
              </a:endParaRPr>
            </a:p>
          </p:txBody>
        </p:sp>
        <p:sp>
          <p:nvSpPr>
            <p:cNvPr id="8" name="Text Box 9"/>
            <p:cNvSpPr txBox="1">
              <a:spLocks noChangeArrowheads="1"/>
            </p:cNvSpPr>
            <p:nvPr/>
          </p:nvSpPr>
          <p:spPr bwMode="auto">
            <a:xfrm>
              <a:off x="768" y="1968"/>
              <a:ext cx="508" cy="194"/>
            </a:xfrm>
            <a:prstGeom prst="rect">
              <a:avLst/>
            </a:prstGeom>
            <a:noFill/>
            <a:ln w="19050">
              <a:noFill/>
              <a:miter lim="800000"/>
              <a:headEnd/>
              <a:tailEnd type="none" w="lg" len="lg"/>
            </a:ln>
            <a:effectLst/>
          </p:spPr>
          <p:txBody>
            <a:bodyPr wrap="none">
              <a:spAutoFit/>
            </a:bodyPr>
            <a:lstStyle/>
            <a:p>
              <a:pPr eaLnBrk="0" hangingPunct="0"/>
              <a:r>
                <a:rPr lang="zh-CN" altLang="en-US" b="1" dirty="0">
                  <a:latin typeface="+mj-ea"/>
                  <a:ea typeface="+mj-ea"/>
                </a:rPr>
                <a:t>收话器</a:t>
              </a:r>
            </a:p>
          </p:txBody>
        </p:sp>
        <p:sp>
          <p:nvSpPr>
            <p:cNvPr id="9" name="Rectangle 13"/>
            <p:cNvSpPr>
              <a:spLocks noChangeArrowheads="1"/>
            </p:cNvSpPr>
            <p:nvPr/>
          </p:nvSpPr>
          <p:spPr bwMode="auto">
            <a:xfrm>
              <a:off x="1488" y="1968"/>
              <a:ext cx="480" cy="240"/>
            </a:xfrm>
            <a:prstGeom prst="rect">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endParaRPr lang="zh-CN" altLang="zh-CN" sz="2800" b="1">
                <a:latin typeface="+mj-ea"/>
                <a:ea typeface="+mj-ea"/>
              </a:endParaRPr>
            </a:p>
          </p:txBody>
        </p:sp>
        <p:sp>
          <p:nvSpPr>
            <p:cNvPr id="10" name="Text Box 14"/>
            <p:cNvSpPr txBox="1">
              <a:spLocks noChangeArrowheads="1"/>
            </p:cNvSpPr>
            <p:nvPr/>
          </p:nvSpPr>
          <p:spPr bwMode="auto">
            <a:xfrm>
              <a:off x="1536" y="1968"/>
              <a:ext cx="372" cy="194"/>
            </a:xfrm>
            <a:prstGeom prst="rect">
              <a:avLst/>
            </a:prstGeom>
            <a:noFill/>
            <a:ln w="19050">
              <a:noFill/>
              <a:miter lim="800000"/>
              <a:headEnd/>
              <a:tailEnd type="none" w="lg" len="lg"/>
            </a:ln>
            <a:effectLst/>
          </p:spPr>
          <p:txBody>
            <a:bodyPr>
              <a:spAutoFit/>
            </a:bodyPr>
            <a:lstStyle/>
            <a:p>
              <a:pPr eaLnBrk="0" hangingPunct="0"/>
              <a:r>
                <a:rPr lang="zh-CN" altLang="en-US" b="1">
                  <a:latin typeface="+mj-ea"/>
                  <a:ea typeface="+mj-ea"/>
                </a:rPr>
                <a:t>采样</a:t>
              </a:r>
            </a:p>
          </p:txBody>
        </p:sp>
        <p:sp>
          <p:nvSpPr>
            <p:cNvPr id="11" name="Rectangle 15"/>
            <p:cNvSpPr>
              <a:spLocks noChangeArrowheads="1"/>
            </p:cNvSpPr>
            <p:nvPr/>
          </p:nvSpPr>
          <p:spPr bwMode="auto">
            <a:xfrm>
              <a:off x="2208" y="1968"/>
              <a:ext cx="480" cy="240"/>
            </a:xfrm>
            <a:prstGeom prst="rect">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endParaRPr lang="zh-CN" altLang="zh-CN" sz="2800" b="1">
                <a:latin typeface="+mj-ea"/>
                <a:ea typeface="+mj-ea"/>
              </a:endParaRPr>
            </a:p>
          </p:txBody>
        </p:sp>
        <p:sp>
          <p:nvSpPr>
            <p:cNvPr id="12" name="Line 16"/>
            <p:cNvSpPr>
              <a:spLocks noChangeShapeType="1"/>
            </p:cNvSpPr>
            <p:nvPr/>
          </p:nvSpPr>
          <p:spPr bwMode="auto">
            <a:xfrm>
              <a:off x="1968" y="2064"/>
              <a:ext cx="240" cy="0"/>
            </a:xfrm>
            <a:prstGeom prst="line">
              <a:avLst/>
            </a:prstGeom>
            <a:noFill/>
            <a:ln w="57150">
              <a:solidFill>
                <a:schemeClr val="tx1"/>
              </a:solidFill>
              <a:round/>
              <a:headEnd/>
              <a:tailEnd type="stealth" w="lg" len="lg"/>
            </a:ln>
            <a:effectLst/>
          </p:spPr>
          <p:txBody>
            <a:bodyPr wrap="none"/>
            <a:lstStyle/>
            <a:p>
              <a:endParaRPr lang="zh-CN" altLang="en-US" sz="2000" b="1">
                <a:latin typeface="+mj-ea"/>
                <a:ea typeface="+mj-ea"/>
              </a:endParaRPr>
            </a:p>
          </p:txBody>
        </p:sp>
        <p:sp>
          <p:nvSpPr>
            <p:cNvPr id="13" name="Text Box 17"/>
            <p:cNvSpPr txBox="1">
              <a:spLocks noChangeArrowheads="1"/>
            </p:cNvSpPr>
            <p:nvPr/>
          </p:nvSpPr>
          <p:spPr bwMode="auto">
            <a:xfrm>
              <a:off x="2256" y="1968"/>
              <a:ext cx="374" cy="194"/>
            </a:xfrm>
            <a:prstGeom prst="rect">
              <a:avLst/>
            </a:prstGeom>
            <a:noFill/>
            <a:ln w="19050">
              <a:noFill/>
              <a:miter lim="800000"/>
              <a:headEnd/>
              <a:tailEnd type="none" w="lg" len="lg"/>
            </a:ln>
            <a:effectLst/>
          </p:spPr>
          <p:txBody>
            <a:bodyPr wrap="none">
              <a:spAutoFit/>
            </a:bodyPr>
            <a:lstStyle/>
            <a:p>
              <a:pPr eaLnBrk="0" hangingPunct="0"/>
              <a:r>
                <a:rPr lang="zh-CN" altLang="en-US" b="1" dirty="0">
                  <a:latin typeface="+mj-ea"/>
                  <a:ea typeface="+mj-ea"/>
                </a:rPr>
                <a:t>压缩</a:t>
              </a:r>
            </a:p>
          </p:txBody>
        </p:sp>
        <p:sp>
          <p:nvSpPr>
            <p:cNvPr id="14" name="Line 18"/>
            <p:cNvSpPr>
              <a:spLocks noChangeShapeType="1"/>
            </p:cNvSpPr>
            <p:nvPr/>
          </p:nvSpPr>
          <p:spPr bwMode="auto">
            <a:xfrm>
              <a:off x="1248" y="2064"/>
              <a:ext cx="240" cy="0"/>
            </a:xfrm>
            <a:prstGeom prst="line">
              <a:avLst/>
            </a:prstGeom>
            <a:noFill/>
            <a:ln w="57150">
              <a:solidFill>
                <a:schemeClr val="tx1"/>
              </a:solidFill>
              <a:round/>
              <a:headEnd/>
              <a:tailEnd type="stealth" w="lg" len="lg"/>
            </a:ln>
            <a:effectLst/>
          </p:spPr>
          <p:txBody>
            <a:bodyPr wrap="none"/>
            <a:lstStyle/>
            <a:p>
              <a:endParaRPr lang="zh-CN" altLang="en-US" sz="2000" b="1">
                <a:latin typeface="+mj-ea"/>
                <a:ea typeface="+mj-ea"/>
              </a:endParaRPr>
            </a:p>
          </p:txBody>
        </p:sp>
        <p:sp>
          <p:nvSpPr>
            <p:cNvPr id="15" name="Rectangle 19"/>
            <p:cNvSpPr>
              <a:spLocks noChangeArrowheads="1"/>
            </p:cNvSpPr>
            <p:nvPr/>
          </p:nvSpPr>
          <p:spPr bwMode="auto">
            <a:xfrm>
              <a:off x="2928" y="1968"/>
              <a:ext cx="480" cy="240"/>
            </a:xfrm>
            <a:prstGeom prst="rect">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endParaRPr lang="zh-CN" altLang="zh-CN" sz="2800" b="1">
                <a:latin typeface="+mj-ea"/>
                <a:ea typeface="+mj-ea"/>
              </a:endParaRPr>
            </a:p>
          </p:txBody>
        </p:sp>
        <p:sp>
          <p:nvSpPr>
            <p:cNvPr id="16" name="Line 20"/>
            <p:cNvSpPr>
              <a:spLocks noChangeShapeType="1"/>
            </p:cNvSpPr>
            <p:nvPr/>
          </p:nvSpPr>
          <p:spPr bwMode="auto">
            <a:xfrm>
              <a:off x="2688" y="2064"/>
              <a:ext cx="240" cy="0"/>
            </a:xfrm>
            <a:prstGeom prst="line">
              <a:avLst/>
            </a:prstGeom>
            <a:noFill/>
            <a:ln w="57150">
              <a:solidFill>
                <a:schemeClr val="tx1"/>
              </a:solidFill>
              <a:round/>
              <a:headEnd/>
              <a:tailEnd type="stealth" w="lg" len="lg"/>
            </a:ln>
            <a:effectLst/>
          </p:spPr>
          <p:txBody>
            <a:bodyPr wrap="none"/>
            <a:lstStyle/>
            <a:p>
              <a:endParaRPr lang="zh-CN" altLang="en-US" sz="2000" b="1">
                <a:latin typeface="+mj-ea"/>
                <a:ea typeface="+mj-ea"/>
              </a:endParaRPr>
            </a:p>
          </p:txBody>
        </p:sp>
        <p:sp>
          <p:nvSpPr>
            <p:cNvPr id="17" name="Rectangle 21"/>
            <p:cNvSpPr>
              <a:spLocks noChangeArrowheads="1"/>
            </p:cNvSpPr>
            <p:nvPr/>
          </p:nvSpPr>
          <p:spPr bwMode="auto">
            <a:xfrm>
              <a:off x="3600" y="1968"/>
              <a:ext cx="768" cy="240"/>
            </a:xfrm>
            <a:prstGeom prst="rect">
              <a:avLst/>
            </a:prstGeom>
            <a:ln>
              <a:headEnd/>
              <a:tailEnd type="none" w="lg" len="lg"/>
            </a:ln>
          </p:spPr>
          <p:style>
            <a:lnRef idx="1">
              <a:schemeClr val="accent2"/>
            </a:lnRef>
            <a:fillRef idx="2">
              <a:schemeClr val="accent2"/>
            </a:fillRef>
            <a:effectRef idx="1">
              <a:schemeClr val="accent2"/>
            </a:effectRef>
            <a:fontRef idx="minor">
              <a:schemeClr val="dk1"/>
            </a:fontRef>
          </p:style>
          <p:txBody>
            <a:bodyPr wrap="none" anchor="ctr"/>
            <a:lstStyle/>
            <a:p>
              <a:pPr algn="ctr" eaLnBrk="0" hangingPunct="0"/>
              <a:endParaRPr lang="zh-CN" altLang="zh-CN" sz="2800" b="1">
                <a:latin typeface="+mj-ea"/>
                <a:ea typeface="+mj-ea"/>
              </a:endParaRPr>
            </a:p>
          </p:txBody>
        </p:sp>
        <p:sp>
          <p:nvSpPr>
            <p:cNvPr id="18" name="Line 22"/>
            <p:cNvSpPr>
              <a:spLocks noChangeShapeType="1"/>
            </p:cNvSpPr>
            <p:nvPr/>
          </p:nvSpPr>
          <p:spPr bwMode="auto">
            <a:xfrm>
              <a:off x="3408" y="2064"/>
              <a:ext cx="192" cy="0"/>
            </a:xfrm>
            <a:prstGeom prst="line">
              <a:avLst/>
            </a:prstGeom>
            <a:noFill/>
            <a:ln w="19050" cap="rnd">
              <a:solidFill>
                <a:schemeClr val="tx1"/>
              </a:solidFill>
              <a:prstDash val="sysDot"/>
              <a:round/>
              <a:headEnd/>
              <a:tailEnd type="stealth" w="lg" len="lg"/>
            </a:ln>
            <a:effectLst/>
          </p:spPr>
          <p:txBody>
            <a:bodyPr wrap="none"/>
            <a:lstStyle/>
            <a:p>
              <a:endParaRPr lang="zh-CN" altLang="en-US" sz="2000" b="1">
                <a:latin typeface="+mj-ea"/>
                <a:ea typeface="+mj-ea"/>
              </a:endParaRPr>
            </a:p>
          </p:txBody>
        </p:sp>
        <p:sp>
          <p:nvSpPr>
            <p:cNvPr id="19" name="Rectangle 23"/>
            <p:cNvSpPr>
              <a:spLocks noChangeArrowheads="1"/>
            </p:cNvSpPr>
            <p:nvPr/>
          </p:nvSpPr>
          <p:spPr bwMode="auto">
            <a:xfrm>
              <a:off x="4608" y="1968"/>
              <a:ext cx="480" cy="240"/>
            </a:xfrm>
            <a:prstGeom prst="rect">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endParaRPr lang="zh-CN" altLang="zh-CN" sz="2800" b="1">
                <a:latin typeface="+mj-ea"/>
                <a:ea typeface="+mj-ea"/>
              </a:endParaRPr>
            </a:p>
          </p:txBody>
        </p:sp>
        <p:sp>
          <p:nvSpPr>
            <p:cNvPr id="20" name="Line 25"/>
            <p:cNvSpPr>
              <a:spLocks noChangeShapeType="1"/>
            </p:cNvSpPr>
            <p:nvPr/>
          </p:nvSpPr>
          <p:spPr bwMode="auto">
            <a:xfrm>
              <a:off x="4368" y="2064"/>
              <a:ext cx="240" cy="0"/>
            </a:xfrm>
            <a:prstGeom prst="line">
              <a:avLst/>
            </a:prstGeom>
            <a:noFill/>
            <a:ln w="19050" cap="rnd">
              <a:solidFill>
                <a:schemeClr val="tx1"/>
              </a:solidFill>
              <a:prstDash val="sysDot"/>
              <a:round/>
              <a:headEnd/>
              <a:tailEnd type="stealth" w="lg" len="lg"/>
            </a:ln>
            <a:effectLst/>
          </p:spPr>
          <p:txBody>
            <a:bodyPr wrap="none"/>
            <a:lstStyle/>
            <a:p>
              <a:endParaRPr lang="zh-CN" altLang="en-US" sz="2000" b="1">
                <a:latin typeface="+mj-ea"/>
                <a:ea typeface="+mj-ea"/>
              </a:endParaRPr>
            </a:p>
          </p:txBody>
        </p:sp>
        <p:sp>
          <p:nvSpPr>
            <p:cNvPr id="21" name="Text Box 26"/>
            <p:cNvSpPr txBox="1">
              <a:spLocks noChangeArrowheads="1"/>
            </p:cNvSpPr>
            <p:nvPr/>
          </p:nvSpPr>
          <p:spPr bwMode="auto">
            <a:xfrm>
              <a:off x="2976" y="1968"/>
              <a:ext cx="374" cy="194"/>
            </a:xfrm>
            <a:prstGeom prst="rect">
              <a:avLst/>
            </a:prstGeom>
            <a:noFill/>
            <a:ln w="19050">
              <a:noFill/>
              <a:miter lim="800000"/>
              <a:headEnd/>
              <a:tailEnd type="none" w="lg" len="lg"/>
            </a:ln>
            <a:effectLst/>
          </p:spPr>
          <p:txBody>
            <a:bodyPr wrap="none">
              <a:spAutoFit/>
            </a:bodyPr>
            <a:lstStyle/>
            <a:p>
              <a:pPr eaLnBrk="0" hangingPunct="0"/>
              <a:r>
                <a:rPr lang="zh-CN" altLang="en-US" b="1">
                  <a:latin typeface="+mj-ea"/>
                  <a:ea typeface="+mj-ea"/>
                </a:rPr>
                <a:t>编码</a:t>
              </a:r>
            </a:p>
          </p:txBody>
        </p:sp>
        <p:sp>
          <p:nvSpPr>
            <p:cNvPr id="22" name="Text Box 27"/>
            <p:cNvSpPr txBox="1">
              <a:spLocks noChangeArrowheads="1"/>
            </p:cNvSpPr>
            <p:nvPr/>
          </p:nvSpPr>
          <p:spPr bwMode="auto">
            <a:xfrm>
              <a:off x="3792" y="1968"/>
              <a:ext cx="374" cy="194"/>
            </a:xfrm>
            <a:prstGeom prst="rect">
              <a:avLst/>
            </a:prstGeom>
            <a:noFill/>
            <a:ln w="19050">
              <a:noFill/>
              <a:miter lim="800000"/>
              <a:headEnd/>
              <a:tailEnd type="none" w="lg" len="lg"/>
            </a:ln>
            <a:effectLst/>
          </p:spPr>
          <p:txBody>
            <a:bodyPr wrap="none">
              <a:spAutoFit/>
            </a:bodyPr>
            <a:lstStyle/>
            <a:p>
              <a:pPr eaLnBrk="0" hangingPunct="0"/>
              <a:r>
                <a:rPr lang="zh-CN" altLang="en-US" b="1">
                  <a:latin typeface="+mj-ea"/>
                  <a:ea typeface="+mj-ea"/>
                </a:rPr>
                <a:t>无线</a:t>
              </a:r>
            </a:p>
          </p:txBody>
        </p:sp>
        <p:sp>
          <p:nvSpPr>
            <p:cNvPr id="23" name="Text Box 28"/>
            <p:cNvSpPr txBox="1">
              <a:spLocks noChangeArrowheads="1"/>
            </p:cNvSpPr>
            <p:nvPr/>
          </p:nvSpPr>
          <p:spPr bwMode="auto">
            <a:xfrm>
              <a:off x="4656" y="1968"/>
              <a:ext cx="374" cy="194"/>
            </a:xfrm>
            <a:prstGeom prst="rect">
              <a:avLst/>
            </a:prstGeom>
            <a:noFill/>
            <a:ln w="19050">
              <a:noFill/>
              <a:miter lim="800000"/>
              <a:headEnd/>
              <a:tailEnd type="none" w="lg" len="lg"/>
            </a:ln>
            <a:effectLst/>
          </p:spPr>
          <p:txBody>
            <a:bodyPr wrap="none">
              <a:spAutoFit/>
            </a:bodyPr>
            <a:lstStyle/>
            <a:p>
              <a:pPr eaLnBrk="0" hangingPunct="0"/>
              <a:r>
                <a:rPr lang="zh-CN" altLang="en-US" b="1">
                  <a:latin typeface="+mj-ea"/>
                  <a:ea typeface="+mj-ea"/>
                </a:rPr>
                <a:t>基站</a:t>
              </a:r>
            </a:p>
          </p:txBody>
        </p:sp>
        <p:sp>
          <p:nvSpPr>
            <p:cNvPr id="24" name="Text Box 30"/>
            <p:cNvSpPr txBox="1">
              <a:spLocks noChangeArrowheads="1"/>
            </p:cNvSpPr>
            <p:nvPr/>
          </p:nvSpPr>
          <p:spPr bwMode="auto">
            <a:xfrm>
              <a:off x="1574" y="2287"/>
              <a:ext cx="107" cy="194"/>
            </a:xfrm>
            <a:prstGeom prst="rect">
              <a:avLst/>
            </a:prstGeom>
            <a:noFill/>
            <a:ln w="19050">
              <a:noFill/>
              <a:miter lim="800000"/>
              <a:headEnd/>
              <a:tailEnd type="none" w="lg" len="lg"/>
            </a:ln>
            <a:effectLst/>
          </p:spPr>
          <p:txBody>
            <a:bodyPr wrap="none">
              <a:spAutoFit/>
            </a:bodyPr>
            <a:lstStyle/>
            <a:p>
              <a:pPr eaLnBrk="0" hangingPunct="0"/>
              <a:endParaRPr lang="zh-CN" altLang="zh-CN" b="1">
                <a:latin typeface="+mj-ea"/>
                <a:ea typeface="+mj-ea"/>
              </a:endParaRPr>
            </a:p>
          </p:txBody>
        </p:sp>
        <p:sp>
          <p:nvSpPr>
            <p:cNvPr id="25" name="Text Box 31"/>
            <p:cNvSpPr txBox="1">
              <a:spLocks noChangeArrowheads="1"/>
            </p:cNvSpPr>
            <p:nvPr/>
          </p:nvSpPr>
          <p:spPr bwMode="auto">
            <a:xfrm>
              <a:off x="2486" y="2287"/>
              <a:ext cx="107" cy="194"/>
            </a:xfrm>
            <a:prstGeom prst="rect">
              <a:avLst/>
            </a:prstGeom>
            <a:noFill/>
            <a:ln w="19050">
              <a:noFill/>
              <a:miter lim="800000"/>
              <a:headEnd/>
              <a:tailEnd type="none" w="lg" len="lg"/>
            </a:ln>
            <a:effectLst/>
          </p:spPr>
          <p:txBody>
            <a:bodyPr wrap="none">
              <a:spAutoFit/>
            </a:bodyPr>
            <a:lstStyle/>
            <a:p>
              <a:pPr eaLnBrk="0" hangingPunct="0"/>
              <a:endParaRPr lang="zh-CN" altLang="zh-CN" b="1">
                <a:latin typeface="+mj-ea"/>
                <a:ea typeface="+mj-ea"/>
              </a:endParaRPr>
            </a:p>
          </p:txBody>
        </p:sp>
        <p:sp>
          <p:nvSpPr>
            <p:cNvPr id="26" name="Text Box 32"/>
            <p:cNvSpPr txBox="1">
              <a:spLocks noChangeArrowheads="1"/>
            </p:cNvSpPr>
            <p:nvPr/>
          </p:nvSpPr>
          <p:spPr bwMode="auto">
            <a:xfrm>
              <a:off x="3782" y="2287"/>
              <a:ext cx="107" cy="194"/>
            </a:xfrm>
            <a:prstGeom prst="rect">
              <a:avLst/>
            </a:prstGeom>
            <a:noFill/>
            <a:ln w="19050">
              <a:noFill/>
              <a:miter lim="800000"/>
              <a:headEnd/>
              <a:tailEnd type="none" w="lg" len="lg"/>
            </a:ln>
            <a:effectLst/>
          </p:spPr>
          <p:txBody>
            <a:bodyPr wrap="none">
              <a:spAutoFit/>
            </a:bodyPr>
            <a:lstStyle/>
            <a:p>
              <a:pPr eaLnBrk="0" hangingPunct="0"/>
              <a:endParaRPr lang="zh-CN" altLang="zh-CN" b="1">
                <a:latin typeface="+mj-ea"/>
                <a:ea typeface="+mj-ea"/>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6" name="Rectangle 26"/>
          <p:cNvSpPr>
            <a:spLocks noGrp="1" noChangeArrowheads="1"/>
          </p:cNvSpPr>
          <p:nvPr>
            <p:ph type="title"/>
          </p:nvPr>
        </p:nvSpPr>
        <p:spPr/>
        <p:txBody>
          <a:bodyPr/>
          <a:lstStyle/>
          <a:p>
            <a:r>
              <a:rPr lang="en-US" altLang="zh-CN" dirty="0" smtClean="0"/>
              <a:t>R(D)</a:t>
            </a:r>
            <a:r>
              <a:rPr lang="zh-CN" altLang="en-US" dirty="0" smtClean="0"/>
              <a:t>参量表示法求解</a:t>
            </a:r>
            <a:endParaRPr lang="zh-CN" altLang="en-US" dirty="0"/>
          </a:p>
        </p:txBody>
      </p:sp>
      <p:sp>
        <p:nvSpPr>
          <p:cNvPr id="15" name="灯片编号占位符 6"/>
          <p:cNvSpPr>
            <a:spLocks noGrp="1"/>
          </p:cNvSpPr>
          <p:nvPr>
            <p:ph type="sldNum" sz="quarter" idx="12"/>
          </p:nvPr>
        </p:nvSpPr>
        <p:spPr>
          <a:xfrm>
            <a:off x="8551862" y="6556200"/>
            <a:ext cx="628650" cy="257176"/>
          </a:xfrm>
        </p:spPr>
        <p:txBody>
          <a:bodyPr/>
          <a:lstStyle/>
          <a:p>
            <a:fld id="{2544F774-DED9-4D67-B5F8-EF4FACA25506}" type="slidenum">
              <a:rPr lang="en-US" altLang="zh-CN" smtClean="0"/>
              <a:pPr/>
              <a:t>60</a:t>
            </a:fld>
            <a:endParaRPr lang="en-US" altLang="zh-CN" dirty="0"/>
          </a:p>
        </p:txBody>
      </p:sp>
      <p:graphicFrame>
        <p:nvGraphicFramePr>
          <p:cNvPr id="30748" name="Object 28"/>
          <p:cNvGraphicFramePr>
            <a:graphicFrameLocks noGrp="1" noChangeAspect="1"/>
          </p:cNvGraphicFramePr>
          <p:nvPr>
            <p:ph sz="half" idx="4294967295"/>
            <p:extLst>
              <p:ext uri="{D42A27DB-BD31-4B8C-83A1-F6EECF244321}">
                <p14:modId xmlns:p14="http://schemas.microsoft.com/office/powerpoint/2010/main" val="4083005842"/>
              </p:ext>
            </p:extLst>
          </p:nvPr>
        </p:nvGraphicFramePr>
        <p:xfrm>
          <a:off x="755576" y="1124744"/>
          <a:ext cx="6865306" cy="3528392"/>
        </p:xfrm>
        <a:graphic>
          <a:graphicData uri="http://schemas.openxmlformats.org/presentationml/2006/ole">
            <mc:AlternateContent xmlns:mc="http://schemas.openxmlformats.org/markup-compatibility/2006">
              <mc:Choice xmlns:v="urn:schemas-microsoft-com:vml" Requires="v">
                <p:oleObj spid="_x0000_s1214592" name="Equation" r:id="rId4" imgW="2743200" imgH="1409400" progId="Equation.DSMT4">
                  <p:embed/>
                </p:oleObj>
              </mc:Choice>
              <mc:Fallback>
                <p:oleObj name="Equation" r:id="rId4" imgW="2743200" imgH="1409400" progId="Equation.DSMT4">
                  <p:embed/>
                  <p:pic>
                    <p:nvPicPr>
                      <p:cNvPr id="0" name="Picture 3"/>
                      <p:cNvPicPr>
                        <a:picLocks noGrp="1" noChangeAspect="1" noChangeArrowheads="1"/>
                      </p:cNvPicPr>
                      <p:nvPr/>
                    </p:nvPicPr>
                    <p:blipFill>
                      <a:blip r:embed="rId5"/>
                      <a:srcRect/>
                      <a:stretch>
                        <a:fillRect/>
                      </a:stretch>
                    </p:blipFill>
                    <p:spPr bwMode="auto">
                      <a:xfrm>
                        <a:off x="755576" y="1124744"/>
                        <a:ext cx="6865306" cy="3528392"/>
                      </a:xfrm>
                      <a:prstGeom prst="rect">
                        <a:avLst/>
                      </a:prstGeom>
                      <a:noFill/>
                      <a:ln w="28575">
                        <a:solidFill>
                          <a:srgbClr val="FF0000"/>
                        </a:solidFill>
                        <a:miter lim="800000"/>
                        <a:headEnd/>
                        <a:tailEnd type="none" w="lg"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44" name="Object 24"/>
          <p:cNvGraphicFramePr>
            <a:graphicFrameLocks noGrp="1" noChangeAspect="1"/>
          </p:cNvGraphicFramePr>
          <p:nvPr>
            <p:ph sz="half" idx="4294967295"/>
            <p:extLst>
              <p:ext uri="{D42A27DB-BD31-4B8C-83A1-F6EECF244321}">
                <p14:modId xmlns:p14="http://schemas.microsoft.com/office/powerpoint/2010/main" val="565213185"/>
              </p:ext>
            </p:extLst>
          </p:nvPr>
        </p:nvGraphicFramePr>
        <p:xfrm>
          <a:off x="827584" y="4713461"/>
          <a:ext cx="7420570" cy="1036117"/>
        </p:xfrm>
        <a:graphic>
          <a:graphicData uri="http://schemas.openxmlformats.org/presentationml/2006/ole">
            <mc:AlternateContent xmlns:mc="http://schemas.openxmlformats.org/markup-compatibility/2006">
              <mc:Choice xmlns:v="urn:schemas-microsoft-com:vml" Requires="v">
                <p:oleObj spid="_x0000_s1214593" name="Equation" r:id="rId6" imgW="2819160" imgH="393480" progId="Equation.DSMT4">
                  <p:embed/>
                </p:oleObj>
              </mc:Choice>
              <mc:Fallback>
                <p:oleObj name="Equation" r:id="rId6" imgW="2819160" imgH="393480" progId="Equation.DSMT4">
                  <p:embed/>
                  <p:pic>
                    <p:nvPicPr>
                      <p:cNvPr id="0" name="Picture 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4713461"/>
                        <a:ext cx="7420570" cy="1036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Rectangle 5"/>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30727" name="Rectangle 7"/>
          <p:cNvSpPr>
            <a:spLocks noChangeArrowheads="1"/>
          </p:cNvSpPr>
          <p:nvPr/>
        </p:nvSpPr>
        <p:spPr bwMode="auto">
          <a:xfrm>
            <a:off x="3709988" y="3028950"/>
            <a:ext cx="9144000" cy="0"/>
          </a:xfrm>
          <a:prstGeom prst="rect">
            <a:avLst/>
          </a:prstGeom>
          <a:noFill/>
          <a:ln w="9525">
            <a:noFill/>
            <a:miter lim="800000"/>
            <a:headEnd/>
            <a:tailEnd/>
          </a:ln>
          <a:effectLst/>
        </p:spPr>
        <p:txBody>
          <a:bodyPr>
            <a:spAutoFit/>
          </a:bodyPr>
          <a:lstStyle/>
          <a:p>
            <a:endParaRPr lang="zh-CN" altLang="en-US"/>
          </a:p>
        </p:txBody>
      </p:sp>
      <p:sp>
        <p:nvSpPr>
          <p:cNvPr id="30730" name="Rectangle 10"/>
          <p:cNvSpPr>
            <a:spLocks noChangeArrowheads="1"/>
          </p:cNvSpPr>
          <p:nvPr/>
        </p:nvSpPr>
        <p:spPr bwMode="auto">
          <a:xfrm>
            <a:off x="3833813" y="3224213"/>
            <a:ext cx="9144000" cy="0"/>
          </a:xfrm>
          <a:prstGeom prst="rect">
            <a:avLst/>
          </a:prstGeom>
          <a:noFill/>
          <a:ln w="9525">
            <a:noFill/>
            <a:miter lim="800000"/>
            <a:headEnd/>
            <a:tailEnd/>
          </a:ln>
          <a:effectLst/>
        </p:spPr>
        <p:txBody>
          <a:bodyPr>
            <a:spAutoFit/>
          </a:bodyPr>
          <a:lstStyle/>
          <a:p>
            <a:endParaRPr lang="zh-CN" altLang="en-US"/>
          </a:p>
        </p:txBody>
      </p:sp>
      <p:sp>
        <p:nvSpPr>
          <p:cNvPr id="30732" name="Rectangle 12"/>
          <p:cNvSpPr>
            <a:spLocks noChangeArrowheads="1"/>
          </p:cNvSpPr>
          <p:nvPr/>
        </p:nvSpPr>
        <p:spPr bwMode="auto">
          <a:xfrm>
            <a:off x="4152900" y="3333750"/>
            <a:ext cx="9144000" cy="0"/>
          </a:xfrm>
          <a:prstGeom prst="rect">
            <a:avLst/>
          </a:prstGeom>
          <a:noFill/>
          <a:ln w="9525">
            <a:noFill/>
            <a:miter lim="800000"/>
            <a:headEnd/>
            <a:tailEnd/>
          </a:ln>
          <a:effectLst/>
        </p:spPr>
        <p:txBody>
          <a:bodyPr>
            <a:spAutoFit/>
          </a:bodyPr>
          <a:lstStyle/>
          <a:p>
            <a:endParaRPr lang="zh-CN" altLang="en-US"/>
          </a:p>
        </p:txBody>
      </p:sp>
      <p:sp>
        <p:nvSpPr>
          <p:cNvPr id="30738" name="Rectangle 18"/>
          <p:cNvSpPr>
            <a:spLocks noChangeArrowheads="1"/>
          </p:cNvSpPr>
          <p:nvPr/>
        </p:nvSpPr>
        <p:spPr bwMode="auto">
          <a:xfrm>
            <a:off x="4481513" y="3328988"/>
            <a:ext cx="9144000" cy="0"/>
          </a:xfrm>
          <a:prstGeom prst="rect">
            <a:avLst/>
          </a:prstGeom>
          <a:noFill/>
          <a:ln w="9525">
            <a:noFill/>
            <a:miter lim="800000"/>
            <a:headEnd/>
            <a:tailEnd/>
          </a:ln>
          <a:effectLst/>
        </p:spPr>
        <p:txBody>
          <a:bodyPr>
            <a:spAutoFit/>
          </a:bodyPr>
          <a:lstStyle/>
          <a:p>
            <a:endParaRPr lang="zh-CN" altLang="en-US"/>
          </a:p>
        </p:txBody>
      </p:sp>
      <p:sp>
        <p:nvSpPr>
          <p:cNvPr id="30740" name="Rectangle 20"/>
          <p:cNvSpPr>
            <a:spLocks noChangeArrowheads="1"/>
          </p:cNvSpPr>
          <p:nvPr/>
        </p:nvSpPr>
        <p:spPr bwMode="auto">
          <a:xfrm>
            <a:off x="4357688" y="3333750"/>
            <a:ext cx="9144000" cy="0"/>
          </a:xfrm>
          <a:prstGeom prst="rect">
            <a:avLst/>
          </a:prstGeom>
          <a:noFill/>
          <a:ln w="9525">
            <a:noFill/>
            <a:miter lim="800000"/>
            <a:headEnd/>
            <a:tailEnd/>
          </a:ln>
          <a:effectLst/>
        </p:spPr>
        <p:txBody>
          <a:bodyPr>
            <a:spAutoFit/>
          </a:bodyPr>
          <a:lstStyle/>
          <a:p>
            <a:endParaRPr lang="zh-CN" altLang="en-US"/>
          </a:p>
        </p:txBody>
      </p:sp>
      <p:sp>
        <p:nvSpPr>
          <p:cNvPr id="30742" name="Rectangle 22"/>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16" name="Rectangle 22"/>
          <p:cNvSpPr>
            <a:spLocks noChangeArrowheads="1"/>
          </p:cNvSpPr>
          <p:nvPr/>
        </p:nvSpPr>
        <p:spPr bwMode="auto">
          <a:xfrm>
            <a:off x="5796136" y="2852936"/>
            <a:ext cx="2592288" cy="830997"/>
          </a:xfrm>
          <a:prstGeom prst="rect">
            <a:avLst/>
          </a:prstGeom>
          <a:noFill/>
          <a:ln w="25400" cmpd="sng">
            <a:solidFill>
              <a:srgbClr val="3366FF"/>
            </a:solidFill>
            <a:miter lim="800000"/>
            <a:headEnd/>
            <a:tailEnd/>
          </a:ln>
          <a:effectLst/>
        </p:spPr>
        <p:txBody>
          <a:bodyPr wrap="square">
            <a:spAutoFit/>
          </a:bodyPr>
          <a:lstStyle/>
          <a:p>
            <a:pPr algn="ctr"/>
            <a:r>
              <a:rPr lang="zh-CN" altLang="en-US" sz="2400" b="1" dirty="0" smtClean="0">
                <a:solidFill>
                  <a:srgbClr val="3333FF"/>
                </a:solidFill>
                <a:latin typeface="+mj-ea"/>
                <a:ea typeface="+mj-ea"/>
              </a:rPr>
              <a:t>信道转移概率的归一化</a:t>
            </a:r>
            <a:endParaRPr lang="zh-CN" sz="2400" b="1" dirty="0">
              <a:solidFill>
                <a:srgbClr val="3333FF"/>
              </a:solidFill>
              <a:latin typeface="+mj-ea"/>
              <a:ea typeface="+mj-ea"/>
            </a:endParaRPr>
          </a:p>
        </p:txBody>
      </p:sp>
      <p:sp>
        <p:nvSpPr>
          <p:cNvPr id="17" name="Rectangle 22"/>
          <p:cNvSpPr>
            <a:spLocks noChangeArrowheads="1"/>
          </p:cNvSpPr>
          <p:nvPr/>
        </p:nvSpPr>
        <p:spPr bwMode="auto">
          <a:xfrm>
            <a:off x="5796136" y="1815207"/>
            <a:ext cx="2232248" cy="461665"/>
          </a:xfrm>
          <a:prstGeom prst="rect">
            <a:avLst/>
          </a:prstGeom>
          <a:noFill/>
          <a:ln w="25400" cmpd="sng">
            <a:solidFill>
              <a:srgbClr val="3366FF"/>
            </a:solidFill>
            <a:miter lim="800000"/>
            <a:headEnd/>
            <a:tailEnd/>
          </a:ln>
          <a:effectLst/>
        </p:spPr>
        <p:txBody>
          <a:bodyPr wrap="square">
            <a:spAutoFit/>
          </a:bodyPr>
          <a:lstStyle/>
          <a:p>
            <a:pPr algn="ctr"/>
            <a:r>
              <a:rPr lang="zh-CN" altLang="en-US" sz="2400" b="1" dirty="0" smtClean="0">
                <a:solidFill>
                  <a:srgbClr val="3333FF"/>
                </a:solidFill>
                <a:latin typeface="+mj-ea"/>
                <a:ea typeface="+mj-ea"/>
              </a:rPr>
              <a:t>保真度准则</a:t>
            </a:r>
            <a:endParaRPr lang="zh-CN" sz="2400" b="1" dirty="0">
              <a:solidFill>
                <a:srgbClr val="3333FF"/>
              </a:solidFill>
              <a:latin typeface="+mj-ea"/>
              <a:ea typeface="+mj-ea"/>
            </a:endParaRPr>
          </a:p>
        </p:txBody>
      </p:sp>
      <p:graphicFrame>
        <p:nvGraphicFramePr>
          <p:cNvPr id="1214469" name="Object 5"/>
          <p:cNvGraphicFramePr>
            <a:graphicFrameLocks noGrp="1" noChangeAspect="1"/>
          </p:cNvGraphicFramePr>
          <p:nvPr>
            <p:extLst>
              <p:ext uri="{D42A27DB-BD31-4B8C-83A1-F6EECF244321}">
                <p14:modId xmlns:p14="http://schemas.microsoft.com/office/powerpoint/2010/main" val="1576191383"/>
              </p:ext>
            </p:extLst>
          </p:nvPr>
        </p:nvGraphicFramePr>
        <p:xfrm>
          <a:off x="484188" y="5732463"/>
          <a:ext cx="8251825" cy="973137"/>
        </p:xfrm>
        <a:graphic>
          <a:graphicData uri="http://schemas.openxmlformats.org/presentationml/2006/ole">
            <mc:AlternateContent xmlns:mc="http://schemas.openxmlformats.org/markup-compatibility/2006">
              <mc:Choice xmlns:v="urn:schemas-microsoft-com:vml" Requires="v">
                <p:oleObj spid="_x0000_s1214594" name="Equation" r:id="rId8" imgW="3340080" imgH="393480" progId="Equation.DSMT4">
                  <p:embed/>
                </p:oleObj>
              </mc:Choice>
              <mc:Fallback>
                <p:oleObj name="Equation" r:id="rId8" imgW="3340080" imgH="393480" progId="Equation.DSMT4">
                  <p:embed/>
                  <p:pic>
                    <p:nvPicPr>
                      <p:cNvPr id="0" name="Picture 5"/>
                      <p:cNvPicPr>
                        <a:picLocks noGrp="1" noChangeAspect="1" noChangeArrowheads="1"/>
                      </p:cNvPicPr>
                      <p:nvPr/>
                    </p:nvPicPr>
                    <p:blipFill>
                      <a:blip r:embed="rId9"/>
                      <a:srcRect/>
                      <a:stretch>
                        <a:fillRect/>
                      </a:stretch>
                    </p:blipFill>
                    <p:spPr bwMode="auto">
                      <a:xfrm>
                        <a:off x="484188" y="5732463"/>
                        <a:ext cx="8251825" cy="973137"/>
                      </a:xfrm>
                      <a:prstGeom prst="rect">
                        <a:avLst/>
                      </a:prstGeom>
                      <a:solidFill>
                        <a:srgbClr val="FFFF00"/>
                      </a:solidFill>
                      <a:ln w="25400">
                        <a:solidFill>
                          <a:srgbClr val="FF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Box 17"/>
          <p:cNvSpPr txBox="1"/>
          <p:nvPr/>
        </p:nvSpPr>
        <p:spPr>
          <a:xfrm>
            <a:off x="7672536" y="4016968"/>
            <a:ext cx="1471464" cy="70788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z="2000" b="1" dirty="0" smtClean="0">
                <a:latin typeface="+mj-ea"/>
                <a:ea typeface="+mj-ea"/>
              </a:rPr>
              <a:t>（推导略）</a:t>
            </a:r>
            <a:endParaRPr lang="en-US" altLang="zh-CN" sz="2000" b="1" dirty="0" smtClean="0">
              <a:latin typeface="+mj-ea"/>
              <a:ea typeface="+mj-ea"/>
            </a:endParaRPr>
          </a:p>
          <a:p>
            <a:r>
              <a:rPr lang="zh-CN" altLang="en-US" sz="2000" b="1" dirty="0" smtClean="0">
                <a:latin typeface="+mj-ea"/>
                <a:ea typeface="+mj-ea"/>
              </a:rPr>
              <a:t>见补充内容</a:t>
            </a:r>
            <a:endParaRPr lang="zh-CN" altLang="en-US" sz="20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1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4"/>
                                        </p:tgtEl>
                                        <p:attrNameLst>
                                          <p:attrName>style.visibility</p:attrName>
                                        </p:attrNameLst>
                                      </p:cBhvr>
                                      <p:to>
                                        <p:strVal val="visible"/>
                                      </p:to>
                                    </p:set>
                                    <p:animEffect transition="in" filter="blinds(horizontal)">
                                      <p:cBhvr>
                                        <p:cTn id="15" dur="500"/>
                                        <p:tgtEl>
                                          <p:spTgt spid="30744"/>
                                        </p:tgtEl>
                                      </p:cBhvr>
                                    </p:animEffect>
                                  </p:childTnLst>
                                </p:cTn>
                              </p:par>
                              <p:par>
                                <p:cTn id="16" presetID="3" presetClass="entr" presetSubtype="10" fill="hold" nodeType="withEffect">
                                  <p:stCondLst>
                                    <p:cond delay="0"/>
                                  </p:stCondLst>
                                  <p:childTnLst>
                                    <p:set>
                                      <p:cBhvr>
                                        <p:cTn id="17" dur="1" fill="hold">
                                          <p:stCondLst>
                                            <p:cond delay="0"/>
                                          </p:stCondLst>
                                        </p:cTn>
                                        <p:tgtEl>
                                          <p:spTgt spid="1214469"/>
                                        </p:tgtEl>
                                        <p:attrNameLst>
                                          <p:attrName>style.visibility</p:attrName>
                                        </p:attrNameLst>
                                      </p:cBhvr>
                                      <p:to>
                                        <p:strVal val="visible"/>
                                      </p:to>
                                    </p:set>
                                    <p:animEffect transition="in" filter="blinds(horizontal)">
                                      <p:cBhvr>
                                        <p:cTn id="18" dur="500"/>
                                        <p:tgtEl>
                                          <p:spTgt spid="121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内容占位符 9"/>
          <p:cNvGraphicFramePr>
            <a:graphicFrameLocks/>
          </p:cNvGraphicFramePr>
          <p:nvPr/>
        </p:nvGraphicFramePr>
        <p:xfrm>
          <a:off x="3275856" y="1196752"/>
          <a:ext cx="5688632"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lang="en-US" altLang="zh-CN" dirty="0" smtClean="0"/>
              <a:t>R(D)</a:t>
            </a:r>
            <a:r>
              <a:rPr lang="zh-CN" altLang="en-US" dirty="0" smtClean="0"/>
              <a:t>参量表示法求解</a:t>
            </a:r>
            <a:r>
              <a:rPr lang="en-US" altLang="zh-CN" dirty="0" smtClean="0"/>
              <a:t>—</a:t>
            </a:r>
            <a:r>
              <a:rPr lang="zh-CN" altLang="en-US" dirty="0" smtClean="0"/>
              <a:t>总结</a:t>
            </a:r>
            <a:endParaRPr lang="zh-CN" altLang="en-US" dirty="0"/>
          </a:p>
        </p:txBody>
      </p:sp>
      <p:graphicFrame>
        <p:nvGraphicFramePr>
          <p:cNvPr id="10" name="内容占位符 9"/>
          <p:cNvGraphicFramePr>
            <a:graphicFrameLocks noGrp="1"/>
          </p:cNvGraphicFramePr>
          <p:nvPr>
            <p:ph idx="1"/>
            <p:extLst>
              <p:ext uri="{D42A27DB-BD31-4B8C-83A1-F6EECF244321}">
                <p14:modId xmlns:p14="http://schemas.microsoft.com/office/powerpoint/2010/main" val="1766452982"/>
              </p:ext>
            </p:extLst>
          </p:nvPr>
        </p:nvGraphicFramePr>
        <p:xfrm>
          <a:off x="395536" y="1196752"/>
          <a:ext cx="2808312" cy="50405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灯片编号占位符 3"/>
          <p:cNvSpPr>
            <a:spLocks noGrp="1"/>
          </p:cNvSpPr>
          <p:nvPr>
            <p:ph type="sldNum" sz="quarter" idx="12"/>
          </p:nvPr>
        </p:nvSpPr>
        <p:spPr/>
        <p:txBody>
          <a:bodyPr/>
          <a:lstStyle/>
          <a:p>
            <a:fld id="{E31375A4-56A4-47D6-9801-1991572033F7}" type="slidenum">
              <a:rPr lang="en-US" smtClean="0"/>
              <a:pPr/>
              <a:t>61</a:t>
            </a:fld>
            <a:endParaRPr lang="en-US"/>
          </a:p>
        </p:txBody>
      </p:sp>
      <p:graphicFrame>
        <p:nvGraphicFramePr>
          <p:cNvPr id="1530882" name="Object 2"/>
          <p:cNvGraphicFramePr>
            <a:graphicFrameLocks noGrp="1" noChangeAspect="1"/>
          </p:cNvGraphicFramePr>
          <p:nvPr/>
        </p:nvGraphicFramePr>
        <p:xfrm>
          <a:off x="3563888" y="1052736"/>
          <a:ext cx="3672408" cy="1095799"/>
        </p:xfrm>
        <a:graphic>
          <a:graphicData uri="http://schemas.openxmlformats.org/presentationml/2006/ole">
            <mc:AlternateContent xmlns:mc="http://schemas.openxmlformats.org/markup-compatibility/2006">
              <mc:Choice xmlns:v="urn:schemas-microsoft-com:vml" Requires="v">
                <p:oleObj spid="_x0000_s1531097" name="Equation" r:id="rId13" imgW="1447560" imgH="431640" progId="Equation.DSMT4">
                  <p:embed/>
                </p:oleObj>
              </mc:Choice>
              <mc:Fallback>
                <p:oleObj name="Equation" r:id="rId13" imgW="1447560" imgH="431640" progId="Equation.DSMT4">
                  <p:embed/>
                  <p:pic>
                    <p:nvPicPr>
                      <p:cNvPr id="0" name="Picture 2"/>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888" y="1052736"/>
                        <a:ext cx="3672408" cy="10957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0883" name="Object 3"/>
          <p:cNvGraphicFramePr>
            <a:graphicFrameLocks noGrp="1" noChangeAspect="1"/>
          </p:cNvGraphicFramePr>
          <p:nvPr/>
        </p:nvGraphicFramePr>
        <p:xfrm>
          <a:off x="3491880" y="2204864"/>
          <a:ext cx="4040852" cy="1080120"/>
        </p:xfrm>
        <a:graphic>
          <a:graphicData uri="http://schemas.openxmlformats.org/presentationml/2006/ole">
            <mc:AlternateContent xmlns:mc="http://schemas.openxmlformats.org/markup-compatibility/2006">
              <mc:Choice xmlns:v="urn:schemas-microsoft-com:vml" Requires="v">
                <p:oleObj spid="_x0000_s1531098" name="Equation" r:id="rId15" imgW="1663560" imgH="444240" progId="Equation.DSMT4">
                  <p:embed/>
                </p:oleObj>
              </mc:Choice>
              <mc:Fallback>
                <p:oleObj name="Equation" r:id="rId15" imgW="1663560" imgH="444240" progId="Equation.DSMT4">
                  <p:embed/>
                  <p:pic>
                    <p:nvPicPr>
                      <p:cNvPr id="0" name="Picture 3"/>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1880" y="2204864"/>
                        <a:ext cx="4040852"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0884" name="Object 4"/>
          <p:cNvGraphicFramePr>
            <a:graphicFrameLocks noGrp="1" noChangeAspect="1"/>
          </p:cNvGraphicFramePr>
          <p:nvPr>
            <p:extLst>
              <p:ext uri="{D42A27DB-BD31-4B8C-83A1-F6EECF244321}">
                <p14:modId xmlns:p14="http://schemas.microsoft.com/office/powerpoint/2010/main" val="158504302"/>
              </p:ext>
            </p:extLst>
          </p:nvPr>
        </p:nvGraphicFramePr>
        <p:xfrm>
          <a:off x="3563888" y="3429000"/>
          <a:ext cx="5214855" cy="648072"/>
        </p:xfrm>
        <a:graphic>
          <a:graphicData uri="http://schemas.openxmlformats.org/presentationml/2006/ole">
            <mc:AlternateContent xmlns:mc="http://schemas.openxmlformats.org/markup-compatibility/2006">
              <mc:Choice xmlns:v="urn:schemas-microsoft-com:vml" Requires="v">
                <p:oleObj spid="_x0000_s1531099" name="Equation" r:id="rId17" imgW="1942920" imgH="241200" progId="Equation.DSMT4">
                  <p:embed/>
                </p:oleObj>
              </mc:Choice>
              <mc:Fallback>
                <p:oleObj name="Equation" r:id="rId17" imgW="1942920" imgH="241200" progId="Equation.DSMT4">
                  <p:embed/>
                  <p:pic>
                    <p:nvPicPr>
                      <p:cNvPr id="0" name="Picture 4"/>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888" y="3429000"/>
                        <a:ext cx="5214855"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0885" name="Object 5"/>
          <p:cNvGraphicFramePr>
            <a:graphicFrameLocks noGrp="1" noChangeAspect="1"/>
          </p:cNvGraphicFramePr>
          <p:nvPr/>
        </p:nvGraphicFramePr>
        <p:xfrm>
          <a:off x="3275857" y="4365104"/>
          <a:ext cx="5544616" cy="917578"/>
        </p:xfrm>
        <a:graphic>
          <a:graphicData uri="http://schemas.openxmlformats.org/presentationml/2006/ole">
            <mc:AlternateContent xmlns:mc="http://schemas.openxmlformats.org/markup-compatibility/2006">
              <mc:Choice xmlns:v="urn:schemas-microsoft-com:vml" Requires="v">
                <p:oleObj spid="_x0000_s1531100" name="Equation" r:id="rId19" imgW="2692080" imgH="444240" progId="Equation.DSMT4">
                  <p:embed/>
                </p:oleObj>
              </mc:Choice>
              <mc:Fallback>
                <p:oleObj name="Equation" r:id="rId19" imgW="2692080" imgH="444240" progId="Equation.DSMT4">
                  <p:embed/>
                  <p:pic>
                    <p:nvPicPr>
                      <p:cNvPr id="0" name="Picture 5"/>
                      <p:cNvPicPr>
                        <a:picLocks noGrp="1"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75857" y="4365104"/>
                        <a:ext cx="5544616" cy="917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0886" name="Object 6"/>
          <p:cNvGraphicFramePr>
            <a:graphicFrameLocks noGrp="1" noChangeAspect="1"/>
          </p:cNvGraphicFramePr>
          <p:nvPr/>
        </p:nvGraphicFramePr>
        <p:xfrm>
          <a:off x="3635896" y="5445224"/>
          <a:ext cx="3924300" cy="903288"/>
        </p:xfrm>
        <a:graphic>
          <a:graphicData uri="http://schemas.openxmlformats.org/presentationml/2006/ole">
            <mc:AlternateContent xmlns:mc="http://schemas.openxmlformats.org/markup-compatibility/2006">
              <mc:Choice xmlns:v="urn:schemas-microsoft-com:vml" Requires="v">
                <p:oleObj spid="_x0000_s1531101" name="Equation" r:id="rId21" imgW="1879560" imgH="431640" progId="Equation.DSMT4">
                  <p:embed/>
                </p:oleObj>
              </mc:Choice>
              <mc:Fallback>
                <p:oleObj name="Equation" r:id="rId21" imgW="1879560" imgH="431640" progId="Equation.DSMT4">
                  <p:embed/>
                  <p:pic>
                    <p:nvPicPr>
                      <p:cNvPr id="0" name="Picture 6"/>
                      <p:cNvPicPr>
                        <a:picLocks noGrp="1"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35896" y="5445224"/>
                        <a:ext cx="3924300"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75107" name="Rectangle 3"/>
          <p:cNvSpPr>
            <a:spLocks noGrp="1" noChangeArrowheads="1"/>
          </p:cNvSpPr>
          <p:nvPr>
            <p:ph type="body" idx="1"/>
          </p:nvPr>
        </p:nvSpPr>
        <p:spPr/>
        <p:txBody>
          <a:bodyPr>
            <a:normAutofit/>
          </a:bodyPr>
          <a:lstStyle/>
          <a:p>
            <a:r>
              <a:rPr lang="en-US" altLang="zh-CN" sz="2800" dirty="0" smtClean="0"/>
              <a:t>4.1 </a:t>
            </a:r>
            <a:r>
              <a:rPr lang="zh-CN" altLang="en-US" sz="2800" dirty="0" smtClean="0"/>
              <a:t>基本概念</a:t>
            </a:r>
          </a:p>
          <a:p>
            <a:r>
              <a:rPr lang="en-US" altLang="zh-CN" sz="2800" dirty="0" smtClean="0"/>
              <a:t>4.2 </a:t>
            </a:r>
            <a:r>
              <a:rPr lang="zh-CN" altLang="en-US" sz="2800" dirty="0" smtClean="0"/>
              <a:t>离散信源的信息率失真函数</a:t>
            </a:r>
          </a:p>
          <a:p>
            <a:pPr lvl="1"/>
            <a:r>
              <a:rPr lang="en-US" altLang="zh-CN" sz="2400" dirty="0" smtClean="0"/>
              <a:t>4.2.1 </a:t>
            </a:r>
            <a:r>
              <a:rPr lang="zh-CN" altLang="en-US" sz="2400" dirty="0" smtClean="0"/>
              <a:t>离散信源信息率失真函数的参量表达式</a:t>
            </a:r>
          </a:p>
          <a:p>
            <a:pPr lvl="1"/>
            <a:r>
              <a:rPr lang="en-US" altLang="zh-CN" sz="2400" dirty="0" smtClean="0">
                <a:solidFill>
                  <a:srgbClr val="FF0000"/>
                </a:solidFill>
              </a:rPr>
              <a:t>4.2.2 </a:t>
            </a:r>
            <a:r>
              <a:rPr lang="zh-CN" altLang="en-US" sz="2400" dirty="0" smtClean="0">
                <a:solidFill>
                  <a:srgbClr val="FF0000"/>
                </a:solidFill>
              </a:rPr>
              <a:t>二元及等概离散信源的信息率失真函数</a:t>
            </a:r>
          </a:p>
          <a:p>
            <a:r>
              <a:rPr lang="en-US" altLang="zh-CN" sz="2800" dirty="0" smtClean="0"/>
              <a:t>4.3 </a:t>
            </a:r>
            <a:r>
              <a:rPr lang="zh-CN" altLang="en-US" sz="2800" dirty="0" smtClean="0"/>
              <a:t>连续信源的信息率失真函数</a:t>
            </a:r>
          </a:p>
        </p:txBody>
      </p:sp>
      <p:sp>
        <p:nvSpPr>
          <p:cNvPr id="6" name="灯片编号占位符 5"/>
          <p:cNvSpPr>
            <a:spLocks noGrp="1"/>
          </p:cNvSpPr>
          <p:nvPr>
            <p:ph type="sldNum" sz="quarter" idx="12"/>
          </p:nvPr>
        </p:nvSpPr>
        <p:spPr/>
        <p:txBody>
          <a:bodyPr/>
          <a:lstStyle/>
          <a:p>
            <a:fld id="{97AFCF97-32BF-4507-80BB-00913DED1F43}" type="slidenum">
              <a:rPr lang="en-US" altLang="zh-CN" smtClean="0"/>
              <a:pPr/>
              <a:t>62</a:t>
            </a:fld>
            <a:endParaRPr lang="en-US" altLang="zh-CN"/>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7" name="Rectangle 9"/>
          <p:cNvSpPr>
            <a:spLocks noGrp="1" noChangeArrowheads="1"/>
          </p:cNvSpPr>
          <p:nvPr>
            <p:ph type="title"/>
          </p:nvPr>
        </p:nvSpPr>
        <p:spPr/>
        <p:txBody>
          <a:bodyPr/>
          <a:lstStyle/>
          <a:p>
            <a:r>
              <a:rPr lang="zh-CN" altLang="en-US" smtClean="0"/>
              <a:t>二元对称信源的信息率失真函数</a:t>
            </a:r>
            <a:r>
              <a:rPr lang="en-US" altLang="zh-CN" smtClean="0"/>
              <a:t>R(D)</a:t>
            </a:r>
            <a:endParaRPr lang="en-US" altLang="zh-CN"/>
          </a:p>
        </p:txBody>
      </p:sp>
      <p:sp>
        <p:nvSpPr>
          <p:cNvPr id="14" name="灯片编号占位符 6"/>
          <p:cNvSpPr>
            <a:spLocks noGrp="1"/>
          </p:cNvSpPr>
          <p:nvPr>
            <p:ph type="sldNum" sz="quarter" idx="12"/>
          </p:nvPr>
        </p:nvSpPr>
        <p:spPr/>
        <p:txBody>
          <a:bodyPr/>
          <a:lstStyle/>
          <a:p>
            <a:fld id="{EE7E1D98-21B2-4F7C-B914-67A320B155B3}" type="slidenum">
              <a:rPr lang="en-US" altLang="zh-CN" smtClean="0"/>
              <a:pPr/>
              <a:t>63</a:t>
            </a:fld>
            <a:endParaRPr lang="en-US" altLang="zh-CN"/>
          </a:p>
        </p:txBody>
      </p:sp>
      <p:graphicFrame>
        <p:nvGraphicFramePr>
          <p:cNvPr id="206858" name="Object 10"/>
          <p:cNvGraphicFramePr>
            <a:graphicFrameLocks noGrp="1" noChangeAspect="1"/>
          </p:cNvGraphicFramePr>
          <p:nvPr>
            <p:ph sz="half" idx="4294967295"/>
            <p:extLst>
              <p:ext uri="{D42A27DB-BD31-4B8C-83A1-F6EECF244321}">
                <p14:modId xmlns:p14="http://schemas.microsoft.com/office/powerpoint/2010/main" val="2503371168"/>
              </p:ext>
            </p:extLst>
          </p:nvPr>
        </p:nvGraphicFramePr>
        <p:xfrm>
          <a:off x="899592" y="4581128"/>
          <a:ext cx="6645275" cy="1027113"/>
        </p:xfrm>
        <a:graphic>
          <a:graphicData uri="http://schemas.openxmlformats.org/presentationml/2006/ole">
            <mc:AlternateContent xmlns:mc="http://schemas.openxmlformats.org/markup-compatibility/2006">
              <mc:Choice xmlns:v="urn:schemas-microsoft-com:vml" Requires="v">
                <p:oleObj spid="_x0000_s1218644" name="Equation" r:id="rId4" imgW="2628720" imgH="406080" progId="Equation.DSMT4">
                  <p:embed/>
                </p:oleObj>
              </mc:Choice>
              <mc:Fallback>
                <p:oleObj name="Equation" r:id="rId4" imgW="2628720" imgH="406080" progId="Equation.DSMT4">
                  <p:embed/>
                  <p:pic>
                    <p:nvPicPr>
                      <p:cNvPr id="0" name="Picture 2"/>
                      <p:cNvPicPr>
                        <a:picLocks noGrp="1" noChangeAspect="1" noChangeArrowheads="1"/>
                      </p:cNvPicPr>
                      <p:nvPr/>
                    </p:nvPicPr>
                    <p:blipFill>
                      <a:blip r:embed="rId5"/>
                      <a:srcRect/>
                      <a:stretch>
                        <a:fillRect/>
                      </a:stretch>
                    </p:blipFill>
                    <p:spPr bwMode="auto">
                      <a:xfrm>
                        <a:off x="899592" y="4581128"/>
                        <a:ext cx="6645275"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9" name="Object 11"/>
          <p:cNvGraphicFramePr>
            <a:graphicFrameLocks noGrp="1" noChangeAspect="1"/>
          </p:cNvGraphicFramePr>
          <p:nvPr>
            <p:ph sz="half" idx="4294967295"/>
            <p:extLst>
              <p:ext uri="{D42A27DB-BD31-4B8C-83A1-F6EECF244321}">
                <p14:modId xmlns:p14="http://schemas.microsoft.com/office/powerpoint/2010/main" val="2717500208"/>
              </p:ext>
            </p:extLst>
          </p:nvPr>
        </p:nvGraphicFramePr>
        <p:xfrm>
          <a:off x="755576" y="1124744"/>
          <a:ext cx="7516813" cy="2916237"/>
        </p:xfrm>
        <a:graphic>
          <a:graphicData uri="http://schemas.openxmlformats.org/presentationml/2006/ole">
            <mc:AlternateContent xmlns:mc="http://schemas.openxmlformats.org/markup-compatibility/2006">
              <mc:Choice xmlns:v="urn:schemas-microsoft-com:vml" Requires="v">
                <p:oleObj spid="_x0000_s1218645" name="Equation" r:id="rId6" imgW="2946240" imgH="1143000" progId="Equation.DSMT4">
                  <p:embed/>
                </p:oleObj>
              </mc:Choice>
              <mc:Fallback>
                <p:oleObj name="Equation" r:id="rId6" imgW="2946240" imgH="114300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1124744"/>
                        <a:ext cx="7516813" cy="29162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0" name="Rectangle 2"/>
          <p:cNvSpPr>
            <a:spLocks noChangeArrowheads="1"/>
          </p:cNvSpPr>
          <p:nvPr/>
        </p:nvSpPr>
        <p:spPr bwMode="auto">
          <a:xfrm>
            <a:off x="3843338" y="3257550"/>
            <a:ext cx="9144000" cy="0"/>
          </a:xfrm>
          <a:prstGeom prst="rect">
            <a:avLst/>
          </a:prstGeom>
          <a:noFill/>
          <a:ln w="9525">
            <a:noFill/>
            <a:miter lim="800000"/>
            <a:headEnd/>
            <a:tailEnd/>
          </a:ln>
          <a:effectLst/>
        </p:spPr>
        <p:txBody>
          <a:bodyPr>
            <a:spAutoFit/>
          </a:bodyPr>
          <a:lstStyle/>
          <a:p>
            <a:endParaRPr lang="zh-CN" altLang="en-US"/>
          </a:p>
        </p:txBody>
      </p:sp>
      <p:sp>
        <p:nvSpPr>
          <p:cNvPr id="206851" name="Rectangle 3"/>
          <p:cNvSpPr>
            <a:spLocks noChangeArrowheads="1"/>
          </p:cNvSpPr>
          <p:nvPr/>
        </p:nvSpPr>
        <p:spPr bwMode="auto">
          <a:xfrm>
            <a:off x="3776663" y="3233738"/>
            <a:ext cx="9144000" cy="0"/>
          </a:xfrm>
          <a:prstGeom prst="rect">
            <a:avLst/>
          </a:prstGeom>
          <a:noFill/>
          <a:ln w="9525">
            <a:noFill/>
            <a:miter lim="800000"/>
            <a:headEnd/>
            <a:tailEnd/>
          </a:ln>
          <a:effectLst/>
        </p:spPr>
        <p:txBody>
          <a:bodyPr>
            <a:spAutoFit/>
          </a:bodyPr>
          <a:lstStyle/>
          <a:p>
            <a:endParaRPr lang="zh-CN" altLang="en-US"/>
          </a:p>
        </p:txBody>
      </p:sp>
      <p:sp>
        <p:nvSpPr>
          <p:cNvPr id="206852" name="Rectangle 4"/>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206853" name="Rectangle 5"/>
          <p:cNvSpPr>
            <a:spLocks noChangeArrowheads="1"/>
          </p:cNvSpPr>
          <p:nvPr/>
        </p:nvSpPr>
        <p:spPr bwMode="auto">
          <a:xfrm>
            <a:off x="3752850" y="3333750"/>
            <a:ext cx="9144000" cy="0"/>
          </a:xfrm>
          <a:prstGeom prst="rect">
            <a:avLst/>
          </a:prstGeom>
          <a:noFill/>
          <a:ln w="9525">
            <a:noFill/>
            <a:miter lim="800000"/>
            <a:headEnd/>
            <a:tailEnd/>
          </a:ln>
          <a:effectLst/>
        </p:spPr>
        <p:txBody>
          <a:bodyPr>
            <a:spAutoFit/>
          </a:bodyPr>
          <a:lstStyle/>
          <a:p>
            <a:endParaRPr lang="zh-CN" altLang="en-US"/>
          </a:p>
        </p:txBody>
      </p:sp>
      <p:sp>
        <p:nvSpPr>
          <p:cNvPr id="206854" name="Rectangle 6"/>
          <p:cNvSpPr>
            <a:spLocks noChangeArrowheads="1"/>
          </p:cNvSpPr>
          <p:nvPr/>
        </p:nvSpPr>
        <p:spPr bwMode="auto">
          <a:xfrm>
            <a:off x="4500563" y="3333750"/>
            <a:ext cx="9144000" cy="0"/>
          </a:xfrm>
          <a:prstGeom prst="rect">
            <a:avLst/>
          </a:prstGeom>
          <a:noFill/>
          <a:ln w="9525">
            <a:noFill/>
            <a:miter lim="800000"/>
            <a:headEnd/>
            <a:tailEnd/>
          </a:ln>
          <a:effectLst/>
        </p:spPr>
        <p:txBody>
          <a:bodyPr>
            <a:spAutoFit/>
          </a:bodyPr>
          <a:lstStyle/>
          <a:p>
            <a:endParaRPr lang="zh-CN" altLang="en-US"/>
          </a:p>
        </p:txBody>
      </p:sp>
      <p:sp>
        <p:nvSpPr>
          <p:cNvPr id="206855" name="Rectangle 7"/>
          <p:cNvSpPr>
            <a:spLocks noChangeArrowheads="1"/>
          </p:cNvSpPr>
          <p:nvPr/>
        </p:nvSpPr>
        <p:spPr bwMode="auto">
          <a:xfrm>
            <a:off x="4495800" y="3333750"/>
            <a:ext cx="9144000" cy="0"/>
          </a:xfrm>
          <a:prstGeom prst="rect">
            <a:avLst/>
          </a:prstGeom>
          <a:noFill/>
          <a:ln w="9525">
            <a:noFill/>
            <a:miter lim="800000"/>
            <a:headEnd/>
            <a:tailEnd/>
          </a:ln>
          <a:effectLst/>
        </p:spPr>
        <p:txBody>
          <a:bodyPr>
            <a:spAutoFit/>
          </a:bodyPr>
          <a:lstStyle/>
          <a:p>
            <a:endParaRPr lang="zh-CN" altLang="en-US"/>
          </a:p>
        </p:txBody>
      </p:sp>
      <p:sp>
        <p:nvSpPr>
          <p:cNvPr id="206856" name="Rectangle 8"/>
          <p:cNvSpPr>
            <a:spLocks noChangeArrowheads="1"/>
          </p:cNvSpPr>
          <p:nvPr/>
        </p:nvSpPr>
        <p:spPr bwMode="auto">
          <a:xfrm>
            <a:off x="3633788" y="3233738"/>
            <a:ext cx="9144000" cy="0"/>
          </a:xfrm>
          <a:prstGeom prst="rect">
            <a:avLst/>
          </a:prstGeom>
          <a:noFill/>
          <a:ln w="9525">
            <a:noFill/>
            <a:miter lim="800000"/>
            <a:headEnd/>
            <a:tailEnd/>
          </a:ln>
          <a:effectLst/>
        </p:spPr>
        <p:txBody>
          <a:bodyPr>
            <a:spAutoFit/>
          </a:bodyPr>
          <a:lstStyle/>
          <a:p>
            <a:endParaRPr lang="zh-CN" altLang="en-US"/>
          </a:p>
        </p:txBody>
      </p:sp>
      <p:cxnSp>
        <p:nvCxnSpPr>
          <p:cNvPr id="16" name="直接连接符 15"/>
          <p:cNvCxnSpPr/>
          <p:nvPr/>
        </p:nvCxnSpPr>
        <p:spPr>
          <a:xfrm>
            <a:off x="899592" y="4077072"/>
            <a:ext cx="7200800"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6834428" y="5848694"/>
            <a:ext cx="1471464" cy="70788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z="2000" b="1" dirty="0" smtClean="0">
                <a:latin typeface="+mj-ea"/>
                <a:ea typeface="+mj-ea"/>
              </a:rPr>
              <a:t>（推导略）</a:t>
            </a:r>
            <a:endParaRPr lang="en-US" altLang="zh-CN" sz="2000" b="1" dirty="0" smtClean="0">
              <a:latin typeface="+mj-ea"/>
              <a:ea typeface="+mj-ea"/>
            </a:endParaRPr>
          </a:p>
          <a:p>
            <a:r>
              <a:rPr lang="zh-CN" altLang="en-US" sz="2000" b="1" dirty="0" smtClean="0">
                <a:latin typeface="+mj-ea"/>
                <a:ea typeface="+mj-ea"/>
              </a:rPr>
              <a:t>见补充内容</a:t>
            </a:r>
            <a:endParaRPr lang="zh-CN" altLang="en-US" sz="20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206858"/>
                                        </p:tgtEl>
                                        <p:attrNameLst>
                                          <p:attrName>style.visibility</p:attrName>
                                        </p:attrNameLst>
                                      </p:cBhvr>
                                      <p:to>
                                        <p:strVal val="visible"/>
                                      </p:to>
                                    </p:set>
                                    <p:animEffect transition="in" filter="blinds(horizontal)">
                                      <p:cBhvr>
                                        <p:cTn id="10" dur="500"/>
                                        <p:tgtEl>
                                          <p:spTgt spid="206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54" name="Rectangle 10"/>
          <p:cNvSpPr>
            <a:spLocks noGrp="1" noChangeArrowheads="1"/>
          </p:cNvSpPr>
          <p:nvPr>
            <p:ph type="title"/>
          </p:nvPr>
        </p:nvSpPr>
        <p:spPr/>
        <p:txBody>
          <a:bodyPr/>
          <a:lstStyle/>
          <a:p>
            <a:r>
              <a:rPr lang="zh-CN" altLang="en-US" dirty="0" smtClean="0"/>
              <a:t>二元对称信源的</a:t>
            </a:r>
            <a:r>
              <a:rPr lang="en-US" altLang="zh-CN" dirty="0" smtClean="0"/>
              <a:t>R(D)</a:t>
            </a:r>
            <a:endParaRPr lang="en-US" altLang="zh-CN" dirty="0"/>
          </a:p>
        </p:txBody>
      </p:sp>
      <p:sp>
        <p:nvSpPr>
          <p:cNvPr id="14" name="灯片编号占位符 6"/>
          <p:cNvSpPr>
            <a:spLocks noGrp="1"/>
          </p:cNvSpPr>
          <p:nvPr>
            <p:ph type="sldNum" sz="quarter" idx="12"/>
          </p:nvPr>
        </p:nvSpPr>
        <p:spPr/>
        <p:txBody>
          <a:bodyPr/>
          <a:lstStyle/>
          <a:p>
            <a:fld id="{547D0643-E45D-422C-981D-A865AB228420}" type="slidenum">
              <a:rPr lang="en-US" altLang="zh-CN" smtClean="0"/>
              <a:pPr/>
              <a:t>64</a:t>
            </a:fld>
            <a:endParaRPr lang="en-US" altLang="zh-CN"/>
          </a:p>
        </p:txBody>
      </p:sp>
      <p:graphicFrame>
        <p:nvGraphicFramePr>
          <p:cNvPr id="210955" name="Object 11"/>
          <p:cNvGraphicFramePr>
            <a:graphicFrameLocks noGrp="1" noChangeAspect="1"/>
          </p:cNvGraphicFramePr>
          <p:nvPr>
            <p:ph sz="half" idx="4294967295"/>
            <p:extLst>
              <p:ext uri="{D42A27DB-BD31-4B8C-83A1-F6EECF244321}">
                <p14:modId xmlns:p14="http://schemas.microsoft.com/office/powerpoint/2010/main" val="1368848429"/>
              </p:ext>
            </p:extLst>
          </p:nvPr>
        </p:nvGraphicFramePr>
        <p:xfrm>
          <a:off x="539552" y="1196752"/>
          <a:ext cx="8349309" cy="2088232"/>
        </p:xfrm>
        <a:graphic>
          <a:graphicData uri="http://schemas.openxmlformats.org/presentationml/2006/ole">
            <mc:AlternateContent xmlns:mc="http://schemas.openxmlformats.org/markup-compatibility/2006">
              <mc:Choice xmlns:v="urn:schemas-microsoft-com:vml" Requires="v">
                <p:oleObj spid="_x0000_s1222781" name="Equation" r:id="rId4" imgW="3251160" imgH="812520" progId="Equation.DSMT4">
                  <p:embed/>
                </p:oleObj>
              </mc:Choice>
              <mc:Fallback>
                <p:oleObj name="Equation" r:id="rId4" imgW="3251160" imgH="81252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196752"/>
                        <a:ext cx="834930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946" name="Rectangle 2"/>
          <p:cNvSpPr>
            <a:spLocks noChangeArrowheads="1"/>
          </p:cNvSpPr>
          <p:nvPr/>
        </p:nvSpPr>
        <p:spPr bwMode="auto">
          <a:xfrm>
            <a:off x="4229100" y="3257550"/>
            <a:ext cx="9144000" cy="0"/>
          </a:xfrm>
          <a:prstGeom prst="rect">
            <a:avLst/>
          </a:prstGeom>
          <a:noFill/>
          <a:ln w="9525">
            <a:noFill/>
            <a:miter lim="800000"/>
            <a:headEnd/>
            <a:tailEnd/>
          </a:ln>
          <a:effectLst/>
        </p:spPr>
        <p:txBody>
          <a:bodyPr>
            <a:spAutoFit/>
          </a:bodyPr>
          <a:lstStyle/>
          <a:p>
            <a:endParaRPr lang="zh-CN" altLang="en-US"/>
          </a:p>
        </p:txBody>
      </p:sp>
      <p:sp>
        <p:nvSpPr>
          <p:cNvPr id="210947" name="Rectangle 3"/>
          <p:cNvSpPr>
            <a:spLocks noChangeArrowheads="1"/>
          </p:cNvSpPr>
          <p:nvPr/>
        </p:nvSpPr>
        <p:spPr bwMode="auto">
          <a:xfrm>
            <a:off x="2852738" y="3119438"/>
            <a:ext cx="9144000" cy="0"/>
          </a:xfrm>
          <a:prstGeom prst="rect">
            <a:avLst/>
          </a:prstGeom>
          <a:noFill/>
          <a:ln w="9525">
            <a:noFill/>
            <a:miter lim="800000"/>
            <a:headEnd/>
            <a:tailEnd/>
          </a:ln>
          <a:effectLst/>
        </p:spPr>
        <p:txBody>
          <a:bodyPr>
            <a:spAutoFit/>
          </a:bodyPr>
          <a:lstStyle/>
          <a:p>
            <a:endParaRPr lang="zh-CN" altLang="en-US"/>
          </a:p>
        </p:txBody>
      </p:sp>
      <p:sp>
        <p:nvSpPr>
          <p:cNvPr id="210948" name="Rectangle 4"/>
          <p:cNvSpPr>
            <a:spLocks noChangeArrowheads="1"/>
          </p:cNvSpPr>
          <p:nvPr/>
        </p:nvSpPr>
        <p:spPr bwMode="auto">
          <a:xfrm>
            <a:off x="4057650" y="3319463"/>
            <a:ext cx="9144000" cy="0"/>
          </a:xfrm>
          <a:prstGeom prst="rect">
            <a:avLst/>
          </a:prstGeom>
          <a:noFill/>
          <a:ln w="9525">
            <a:noFill/>
            <a:miter lim="800000"/>
            <a:headEnd/>
            <a:tailEnd/>
          </a:ln>
          <a:effectLst/>
        </p:spPr>
        <p:txBody>
          <a:bodyPr>
            <a:spAutoFit/>
          </a:bodyPr>
          <a:lstStyle/>
          <a:p>
            <a:endParaRPr lang="zh-CN" altLang="en-US"/>
          </a:p>
        </p:txBody>
      </p:sp>
      <p:sp>
        <p:nvSpPr>
          <p:cNvPr id="210949" name="Rectangle 5"/>
          <p:cNvSpPr>
            <a:spLocks noChangeArrowheads="1"/>
          </p:cNvSpPr>
          <p:nvPr/>
        </p:nvSpPr>
        <p:spPr bwMode="auto">
          <a:xfrm>
            <a:off x="3309938" y="3219450"/>
            <a:ext cx="9144000" cy="0"/>
          </a:xfrm>
          <a:prstGeom prst="rect">
            <a:avLst/>
          </a:prstGeom>
          <a:noFill/>
          <a:ln w="9525">
            <a:noFill/>
            <a:miter lim="800000"/>
            <a:headEnd/>
            <a:tailEnd/>
          </a:ln>
          <a:effectLst/>
        </p:spPr>
        <p:txBody>
          <a:bodyPr>
            <a:spAutoFit/>
          </a:bodyPr>
          <a:lstStyle/>
          <a:p>
            <a:endParaRPr lang="zh-CN" altLang="en-US"/>
          </a:p>
        </p:txBody>
      </p:sp>
      <p:sp>
        <p:nvSpPr>
          <p:cNvPr id="210950" name="Rectangle 6"/>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210951" name="Rectangle 7"/>
          <p:cNvSpPr>
            <a:spLocks noChangeArrowheads="1"/>
          </p:cNvSpPr>
          <p:nvPr/>
        </p:nvSpPr>
        <p:spPr bwMode="auto">
          <a:xfrm>
            <a:off x="4338638" y="3319463"/>
            <a:ext cx="9144000" cy="0"/>
          </a:xfrm>
          <a:prstGeom prst="rect">
            <a:avLst/>
          </a:prstGeom>
          <a:noFill/>
          <a:ln w="9525">
            <a:noFill/>
            <a:miter lim="800000"/>
            <a:headEnd/>
            <a:tailEnd/>
          </a:ln>
          <a:effectLst/>
        </p:spPr>
        <p:txBody>
          <a:bodyPr>
            <a:spAutoFit/>
          </a:bodyPr>
          <a:lstStyle/>
          <a:p>
            <a:endParaRPr lang="zh-CN" altLang="en-US"/>
          </a:p>
        </p:txBody>
      </p:sp>
      <p:sp>
        <p:nvSpPr>
          <p:cNvPr id="210952" name="Rectangle 8"/>
          <p:cNvSpPr>
            <a:spLocks noChangeArrowheads="1"/>
          </p:cNvSpPr>
          <p:nvPr/>
        </p:nvSpPr>
        <p:spPr bwMode="auto">
          <a:xfrm>
            <a:off x="4129088" y="3257550"/>
            <a:ext cx="9144000" cy="0"/>
          </a:xfrm>
          <a:prstGeom prst="rect">
            <a:avLst/>
          </a:prstGeom>
          <a:noFill/>
          <a:ln w="9525">
            <a:noFill/>
            <a:miter lim="800000"/>
            <a:headEnd/>
            <a:tailEnd/>
          </a:ln>
          <a:effectLst/>
        </p:spPr>
        <p:txBody>
          <a:bodyPr>
            <a:spAutoFit/>
          </a:bodyPr>
          <a:lstStyle/>
          <a:p>
            <a:endParaRPr lang="zh-CN" altLang="en-US"/>
          </a:p>
        </p:txBody>
      </p:sp>
      <p:sp>
        <p:nvSpPr>
          <p:cNvPr id="210953" name="Rectangle 9"/>
          <p:cNvSpPr>
            <a:spLocks noChangeArrowheads="1"/>
          </p:cNvSpPr>
          <p:nvPr/>
        </p:nvSpPr>
        <p:spPr bwMode="auto">
          <a:xfrm>
            <a:off x="4043363" y="331946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22659" name="Object 3"/>
          <p:cNvGraphicFramePr>
            <a:graphicFrameLocks noGrp="1" noChangeAspect="1"/>
          </p:cNvGraphicFramePr>
          <p:nvPr/>
        </p:nvGraphicFramePr>
        <p:xfrm>
          <a:off x="683568" y="3429000"/>
          <a:ext cx="6372709" cy="1512168"/>
        </p:xfrm>
        <a:graphic>
          <a:graphicData uri="http://schemas.openxmlformats.org/presentationml/2006/ole">
            <mc:AlternateContent xmlns:mc="http://schemas.openxmlformats.org/markup-compatibility/2006">
              <mc:Choice xmlns:v="urn:schemas-microsoft-com:vml" Requires="v">
                <p:oleObj spid="_x0000_s1222782" name="Equation" r:id="rId6" imgW="2565360" imgH="609480" progId="Equation.DSMT4">
                  <p:embed/>
                </p:oleObj>
              </mc:Choice>
              <mc:Fallback>
                <p:oleObj name="Equation" r:id="rId6" imgW="2565360" imgH="60948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3429000"/>
                        <a:ext cx="6372709"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2660" name="Object 4"/>
          <p:cNvGraphicFramePr>
            <a:graphicFrameLocks noGrp="1" noChangeAspect="1"/>
          </p:cNvGraphicFramePr>
          <p:nvPr/>
        </p:nvGraphicFramePr>
        <p:xfrm>
          <a:off x="683568" y="5085184"/>
          <a:ext cx="8192205" cy="1360041"/>
        </p:xfrm>
        <a:graphic>
          <a:graphicData uri="http://schemas.openxmlformats.org/presentationml/2006/ole">
            <mc:AlternateContent xmlns:mc="http://schemas.openxmlformats.org/markup-compatibility/2006">
              <mc:Choice xmlns:v="urn:schemas-microsoft-com:vml" Requires="v">
                <p:oleObj spid="_x0000_s1222783" name="Equation" r:id="rId8" imgW="3288960" imgH="545760" progId="Equation.DSMT4">
                  <p:embed/>
                </p:oleObj>
              </mc:Choice>
              <mc:Fallback>
                <p:oleObj name="Equation" r:id="rId8" imgW="3288960" imgH="545760" progId="Equation.DSMT4">
                  <p:embed/>
                  <p:pic>
                    <p:nvPicPr>
                      <p:cNvPr id="0" name="Picture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5085184"/>
                        <a:ext cx="8192205" cy="136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2659"/>
                                        </p:tgtEl>
                                        <p:attrNameLst>
                                          <p:attrName>style.visibility</p:attrName>
                                        </p:attrNameLst>
                                      </p:cBhvr>
                                      <p:to>
                                        <p:strVal val="visible"/>
                                      </p:to>
                                    </p:set>
                                    <p:animEffect transition="in" filter="blinds(horizontal)">
                                      <p:cBhvr>
                                        <p:cTn id="7" dur="500"/>
                                        <p:tgtEl>
                                          <p:spTgt spid="12226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2660"/>
                                        </p:tgtEl>
                                        <p:attrNameLst>
                                          <p:attrName>style.visibility</p:attrName>
                                        </p:attrNameLst>
                                      </p:cBhvr>
                                      <p:to>
                                        <p:strVal val="visible"/>
                                      </p:to>
                                    </p:set>
                                    <p:animEffect transition="in" filter="blinds(horizontal)">
                                      <p:cBhvr>
                                        <p:cTn id="12" dur="500"/>
                                        <p:tgtEl>
                                          <p:spTgt spid="122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1" name="Rectangle 11"/>
          <p:cNvSpPr>
            <a:spLocks noGrp="1" noChangeArrowheads="1"/>
          </p:cNvSpPr>
          <p:nvPr>
            <p:ph type="title"/>
          </p:nvPr>
        </p:nvSpPr>
        <p:spPr/>
        <p:txBody>
          <a:bodyPr/>
          <a:lstStyle/>
          <a:p>
            <a:r>
              <a:rPr lang="zh-CN" altLang="en-US" smtClean="0"/>
              <a:t>二元离散信源的信息率失真函数曲线</a:t>
            </a:r>
            <a:endParaRPr lang="zh-CN" altLang="en-US"/>
          </a:p>
        </p:txBody>
      </p:sp>
      <p:sp>
        <p:nvSpPr>
          <p:cNvPr id="35853" name="Rectangle 13"/>
          <p:cNvSpPr>
            <a:spLocks noGrp="1" noChangeArrowheads="1"/>
          </p:cNvSpPr>
          <p:nvPr>
            <p:ph type="body" idx="1"/>
          </p:nvPr>
        </p:nvSpPr>
        <p:spPr/>
        <p:txBody>
          <a:bodyPr/>
          <a:lstStyle/>
          <a:p>
            <a:r>
              <a:rPr lang="zh-CN" altLang="en-US" smtClean="0"/>
              <a:t>不同</a:t>
            </a:r>
            <a:r>
              <a:rPr lang="en-US" altLang="zh-CN" smtClean="0"/>
              <a:t>p</a:t>
            </a:r>
            <a:r>
              <a:rPr lang="zh-CN" altLang="en-US" smtClean="0"/>
              <a:t>值对应的二元信息率失真函数 </a:t>
            </a:r>
            <a:endParaRPr lang="zh-CN" altLang="en-US"/>
          </a:p>
        </p:txBody>
      </p:sp>
      <p:sp>
        <p:nvSpPr>
          <p:cNvPr id="13" name="灯片编号占位符 5"/>
          <p:cNvSpPr>
            <a:spLocks noGrp="1"/>
          </p:cNvSpPr>
          <p:nvPr>
            <p:ph type="sldNum" sz="quarter" idx="12"/>
          </p:nvPr>
        </p:nvSpPr>
        <p:spPr/>
        <p:txBody>
          <a:bodyPr/>
          <a:lstStyle/>
          <a:p>
            <a:fld id="{3D3A4E31-908C-40CA-AA95-7B2D2F00A5D2}" type="slidenum">
              <a:rPr lang="en-US" altLang="zh-CN" smtClean="0"/>
              <a:pPr/>
              <a:t>65</a:t>
            </a:fld>
            <a:endParaRPr lang="en-US" altLang="zh-CN"/>
          </a:p>
        </p:txBody>
      </p:sp>
      <p:sp>
        <p:nvSpPr>
          <p:cNvPr id="35845" name="AutoShape 5"/>
          <p:cNvSpPr>
            <a:spLocks noChangeAspect="1" noChangeArrowheads="1" noTextEdit="1"/>
          </p:cNvSpPr>
          <p:nvPr/>
        </p:nvSpPr>
        <p:spPr bwMode="auto">
          <a:xfrm>
            <a:off x="457200" y="2492375"/>
            <a:ext cx="8077200" cy="3657600"/>
          </a:xfrm>
          <a:prstGeom prst="rect">
            <a:avLst/>
          </a:prstGeom>
          <a:noFill/>
          <a:ln w="9525">
            <a:noFill/>
            <a:miter lim="800000"/>
            <a:headEnd/>
            <a:tailEnd/>
          </a:ln>
        </p:spPr>
        <p:txBody>
          <a:bodyPr/>
          <a:lstStyle/>
          <a:p>
            <a:endParaRPr lang="zh-CN" altLang="en-US"/>
          </a:p>
        </p:txBody>
      </p:sp>
      <p:pic>
        <p:nvPicPr>
          <p:cNvPr id="1223685" name="Picture 5"/>
          <p:cNvPicPr>
            <a:picLocks noChangeAspect="1" noChangeArrowheads="1"/>
          </p:cNvPicPr>
          <p:nvPr/>
        </p:nvPicPr>
        <p:blipFill rotWithShape="1">
          <a:blip r:embed="rId3" cstate="print"/>
          <a:srcRect b="5515"/>
          <a:stretch/>
        </p:blipFill>
        <p:spPr bwMode="auto">
          <a:xfrm>
            <a:off x="2555775" y="1778582"/>
            <a:ext cx="5344269" cy="508518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zh-CN" altLang="en-US" dirty="0" smtClean="0"/>
              <a:t>曲线图说明</a:t>
            </a:r>
            <a:r>
              <a:rPr lang="en-US" altLang="zh-CN" dirty="0" smtClean="0"/>
              <a:t>1</a:t>
            </a:r>
            <a:endParaRPr lang="zh-CN" altLang="en-US" dirty="0"/>
          </a:p>
        </p:txBody>
      </p:sp>
      <p:sp>
        <p:nvSpPr>
          <p:cNvPr id="3" name="内容占位符 2"/>
          <p:cNvSpPr>
            <a:spLocks noGrp="1"/>
          </p:cNvSpPr>
          <p:nvPr>
            <p:ph idx="1"/>
          </p:nvPr>
        </p:nvSpPr>
        <p:spPr>
          <a:xfrm>
            <a:off x="539552" y="1196752"/>
            <a:ext cx="3600400" cy="5040560"/>
          </a:xfrm>
        </p:spPr>
        <p:txBody>
          <a:bodyPr/>
          <a:lstStyle/>
          <a:p>
            <a:pPr>
              <a:lnSpc>
                <a:spcPct val="150000"/>
              </a:lnSpc>
            </a:pPr>
            <a:r>
              <a:rPr lang="zh-CN" altLang="en-US" dirty="0" smtClean="0"/>
              <a:t>二元离散信源的</a:t>
            </a:r>
            <a:r>
              <a:rPr lang="en-US" altLang="zh-CN" dirty="0" smtClean="0"/>
              <a:t>α=1</a:t>
            </a:r>
            <a:r>
              <a:rPr lang="zh-CN" altLang="en-US" dirty="0" smtClean="0"/>
              <a:t>，可把</a:t>
            </a:r>
            <a:r>
              <a:rPr lang="en-US" altLang="zh-CN" i="1" dirty="0" smtClean="0"/>
              <a:t>d(x</a:t>
            </a:r>
            <a:r>
              <a:rPr lang="en-US" altLang="zh-CN" i="1" baseline="-25000" dirty="0" smtClean="0"/>
              <a:t>i</a:t>
            </a:r>
            <a:r>
              <a:rPr lang="en-US" altLang="zh-CN" i="1" dirty="0" smtClean="0"/>
              <a:t> , </a:t>
            </a:r>
            <a:r>
              <a:rPr lang="en-US" altLang="zh-CN" i="1" dirty="0" err="1" smtClean="0"/>
              <a:t>y</a:t>
            </a:r>
            <a:r>
              <a:rPr lang="en-US" altLang="zh-CN" i="1" baseline="-25000" dirty="0" err="1" smtClean="0"/>
              <a:t>j</a:t>
            </a:r>
            <a:r>
              <a:rPr lang="en-US" altLang="zh-CN" i="1" dirty="0" smtClean="0"/>
              <a:t>)</a:t>
            </a:r>
            <a:r>
              <a:rPr lang="zh-CN" altLang="en-US" dirty="0" smtClean="0"/>
              <a:t>看作误码个数，即</a:t>
            </a:r>
            <a:r>
              <a:rPr lang="en-US" altLang="zh-CN" i="1" dirty="0" smtClean="0"/>
              <a:t>X</a:t>
            </a:r>
            <a:r>
              <a:rPr lang="zh-CN" altLang="en-US" dirty="0" smtClean="0"/>
              <a:t>和</a:t>
            </a:r>
            <a:r>
              <a:rPr lang="en-US" altLang="zh-CN" i="1" dirty="0" smtClean="0"/>
              <a:t>Y</a:t>
            </a:r>
            <a:r>
              <a:rPr lang="zh-CN" altLang="en-US" dirty="0" smtClean="0"/>
              <a:t>不一致时，认为误了一个码元，此时，</a:t>
            </a:r>
            <a:r>
              <a:rPr lang="en-US" altLang="zh-CN" i="1" dirty="0" smtClean="0"/>
              <a:t>d(x</a:t>
            </a:r>
            <a:r>
              <a:rPr lang="en-US" altLang="zh-CN" i="1" baseline="-25000" dirty="0" smtClean="0"/>
              <a:t>i</a:t>
            </a:r>
            <a:r>
              <a:rPr lang="en-US" altLang="zh-CN" i="1" dirty="0" smtClean="0"/>
              <a:t> , </a:t>
            </a:r>
            <a:r>
              <a:rPr lang="en-US" altLang="zh-CN" i="1" dirty="0" err="1" smtClean="0"/>
              <a:t>y</a:t>
            </a:r>
            <a:r>
              <a:rPr lang="en-US" altLang="zh-CN" i="1" baseline="-25000" dirty="0" err="1" smtClean="0"/>
              <a:t>j</a:t>
            </a:r>
            <a:r>
              <a:rPr lang="en-US" altLang="zh-CN" i="1" dirty="0" smtClean="0"/>
              <a:t>)</a:t>
            </a:r>
            <a:r>
              <a:rPr lang="zh-CN" altLang="en-US" dirty="0" smtClean="0"/>
              <a:t>的数学期望就是平均误码率。能容忍的失真等效于能容忍的误码率。</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66</a:t>
            </a:fld>
            <a:endParaRPr lang="en-US"/>
          </a:p>
        </p:txBody>
      </p:sp>
      <p:pic>
        <p:nvPicPr>
          <p:cNvPr id="1531906" name="Picture 2"/>
          <p:cNvPicPr>
            <a:picLocks noChangeAspect="1" noChangeArrowheads="1"/>
          </p:cNvPicPr>
          <p:nvPr/>
        </p:nvPicPr>
        <p:blipFill>
          <a:blip r:embed="rId2" cstate="print"/>
          <a:srcRect/>
          <a:stretch>
            <a:fillRect/>
          </a:stretch>
        </p:blipFill>
        <p:spPr bwMode="auto">
          <a:xfrm>
            <a:off x="4211960" y="1340768"/>
            <a:ext cx="4752528" cy="47860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曲线图说明</a:t>
            </a:r>
            <a:r>
              <a:rPr lang="en-US" altLang="zh-CN" dirty="0" smtClean="0"/>
              <a:t>2</a:t>
            </a:r>
            <a:endParaRPr lang="zh-CN" altLang="en-US" dirty="0"/>
          </a:p>
        </p:txBody>
      </p:sp>
      <p:sp>
        <p:nvSpPr>
          <p:cNvPr id="3" name="内容占位符 2"/>
          <p:cNvSpPr>
            <a:spLocks noGrp="1"/>
          </p:cNvSpPr>
          <p:nvPr>
            <p:ph idx="1"/>
          </p:nvPr>
        </p:nvSpPr>
        <p:spPr>
          <a:xfrm>
            <a:off x="539552" y="1196752"/>
            <a:ext cx="3672408" cy="5040560"/>
          </a:xfrm>
        </p:spPr>
        <p:txBody>
          <a:bodyPr/>
          <a:lstStyle/>
          <a:p>
            <a:pPr>
              <a:lnSpc>
                <a:spcPct val="150000"/>
              </a:lnSpc>
            </a:pPr>
            <a:r>
              <a:rPr lang="en-US" altLang="zh-CN" i="1" dirty="0" smtClean="0"/>
              <a:t>R(D)</a:t>
            </a:r>
            <a:r>
              <a:rPr lang="zh-CN" altLang="en-US" dirty="0" smtClean="0"/>
              <a:t>不仅与</a:t>
            </a:r>
            <a:r>
              <a:rPr lang="en-US" altLang="zh-CN" i="1" dirty="0" smtClean="0"/>
              <a:t>D</a:t>
            </a:r>
            <a:r>
              <a:rPr lang="zh-CN" altLang="en-US" dirty="0" smtClean="0"/>
              <a:t>有关，还与</a:t>
            </a:r>
            <a:r>
              <a:rPr lang="en-US" altLang="zh-CN" i="1" dirty="0" smtClean="0"/>
              <a:t>p</a:t>
            </a:r>
            <a:r>
              <a:rPr lang="zh-CN" altLang="en-US" dirty="0" smtClean="0"/>
              <a:t>有关。概率分布不同</a:t>
            </a:r>
            <a:r>
              <a:rPr lang="zh-CN" altLang="en-US" i="1" dirty="0" smtClean="0"/>
              <a:t>，</a:t>
            </a:r>
            <a:r>
              <a:rPr lang="en-US" altLang="zh-CN" i="1" dirty="0" smtClean="0"/>
              <a:t>R(D)</a:t>
            </a:r>
            <a:r>
              <a:rPr lang="zh-CN" altLang="en-US" dirty="0" smtClean="0"/>
              <a:t>曲线就不一样。当</a:t>
            </a:r>
            <a:r>
              <a:rPr lang="en-US" altLang="zh-CN" i="1" dirty="0" smtClean="0"/>
              <a:t>p=0.25</a:t>
            </a:r>
            <a:r>
              <a:rPr lang="zh-CN" altLang="en-US" dirty="0" smtClean="0"/>
              <a:t>时，如果能容忍的误码率也是</a:t>
            </a:r>
            <a:r>
              <a:rPr lang="en-US" altLang="zh-CN" i="1" dirty="0" smtClean="0"/>
              <a:t>0.25</a:t>
            </a:r>
            <a:r>
              <a:rPr lang="zh-CN" altLang="en-US" dirty="0" smtClean="0"/>
              <a:t>，不用传送信息便可达到，即</a:t>
            </a:r>
            <a:r>
              <a:rPr lang="en-US" altLang="zh-CN" i="1" dirty="0" smtClean="0"/>
              <a:t>R=0</a:t>
            </a:r>
            <a:r>
              <a:rPr lang="zh-CN" altLang="en-US" dirty="0" smtClean="0"/>
              <a:t>，这就是</a:t>
            </a:r>
            <a:r>
              <a:rPr lang="en-US" altLang="zh-CN" i="1" dirty="0" smtClean="0"/>
              <a:t>R(</a:t>
            </a:r>
            <a:r>
              <a:rPr lang="en-US" altLang="zh-CN" i="1" dirty="0" err="1" smtClean="0"/>
              <a:t>Dmax</a:t>
            </a:r>
            <a:r>
              <a:rPr lang="en-US" altLang="zh-CN" i="1" dirty="0" smtClean="0"/>
              <a:t>) =0</a:t>
            </a:r>
            <a:r>
              <a:rPr lang="zh-CN" altLang="en-US" dirty="0" smtClean="0"/>
              <a:t>的含义。</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67</a:t>
            </a:fld>
            <a:endParaRPr lang="en-US"/>
          </a:p>
        </p:txBody>
      </p:sp>
      <p:pic>
        <p:nvPicPr>
          <p:cNvPr id="5" name="Picture 2"/>
          <p:cNvPicPr>
            <a:picLocks noChangeAspect="1" noChangeArrowheads="1"/>
          </p:cNvPicPr>
          <p:nvPr/>
        </p:nvPicPr>
        <p:blipFill>
          <a:blip r:embed="rId2" cstate="print"/>
          <a:srcRect/>
          <a:stretch>
            <a:fillRect/>
          </a:stretch>
        </p:blipFill>
        <p:spPr bwMode="auto">
          <a:xfrm>
            <a:off x="4211960" y="1340768"/>
            <a:ext cx="4752528" cy="47860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曲线图说明</a:t>
            </a:r>
            <a:r>
              <a:rPr lang="en-US" altLang="zh-CN" dirty="0" smtClean="0"/>
              <a:t>3</a:t>
            </a:r>
            <a:endParaRPr lang="zh-CN" altLang="en-US" dirty="0"/>
          </a:p>
        </p:txBody>
      </p:sp>
      <p:sp>
        <p:nvSpPr>
          <p:cNvPr id="3" name="内容占位符 2"/>
          <p:cNvSpPr>
            <a:spLocks noGrp="1"/>
          </p:cNvSpPr>
          <p:nvPr>
            <p:ph idx="1"/>
          </p:nvPr>
        </p:nvSpPr>
        <p:spPr>
          <a:xfrm>
            <a:off x="539552" y="1196752"/>
            <a:ext cx="3600400" cy="5256584"/>
          </a:xfrm>
        </p:spPr>
        <p:txBody>
          <a:bodyPr>
            <a:normAutofit lnSpcReduction="10000"/>
          </a:bodyPr>
          <a:lstStyle/>
          <a:p>
            <a:pPr>
              <a:lnSpc>
                <a:spcPct val="150000"/>
              </a:lnSpc>
            </a:pPr>
            <a:r>
              <a:rPr lang="zh-CN" altLang="en-US" dirty="0" smtClean="0"/>
              <a:t>当</a:t>
            </a:r>
            <a:r>
              <a:rPr lang="en-US" altLang="zh-CN" i="1" dirty="0" smtClean="0"/>
              <a:t>D</a:t>
            </a:r>
            <a:r>
              <a:rPr lang="zh-CN" altLang="en-US" dirty="0" smtClean="0"/>
              <a:t>相同时，信源越趋于等概率分布，</a:t>
            </a:r>
            <a:r>
              <a:rPr lang="en-US" altLang="zh-CN" i="1" dirty="0" smtClean="0"/>
              <a:t>R(D)</a:t>
            </a:r>
            <a:r>
              <a:rPr lang="zh-CN" altLang="en-US" dirty="0" smtClean="0"/>
              <a:t>就越大。由最大离散熵定理，信源越趋于等概率分布，其熵越大，即不确定性越大，要去除这不确定性所需的信息传输率就越大，而</a:t>
            </a:r>
            <a:r>
              <a:rPr lang="en-US" altLang="zh-CN" i="1" dirty="0" smtClean="0"/>
              <a:t>R(D)</a:t>
            </a:r>
            <a:r>
              <a:rPr lang="zh-CN" altLang="en-US" dirty="0" smtClean="0"/>
              <a:t>正是去除信源不确定性所必须的信息传输率。</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68</a:t>
            </a:fld>
            <a:endParaRPr lang="en-US"/>
          </a:p>
        </p:txBody>
      </p:sp>
      <p:pic>
        <p:nvPicPr>
          <p:cNvPr id="5" name="Picture 2"/>
          <p:cNvPicPr>
            <a:picLocks noChangeAspect="1" noChangeArrowheads="1"/>
          </p:cNvPicPr>
          <p:nvPr/>
        </p:nvPicPr>
        <p:blipFill>
          <a:blip r:embed="rId2" cstate="print"/>
          <a:srcRect/>
          <a:stretch>
            <a:fillRect/>
          </a:stretch>
        </p:blipFill>
        <p:spPr bwMode="auto">
          <a:xfrm>
            <a:off x="4211960" y="1340768"/>
            <a:ext cx="4752528" cy="4786075"/>
          </a:xfrm>
          <a:prstGeom prst="rect">
            <a:avLst/>
          </a:prstGeom>
          <a:noFill/>
          <a:ln w="9525">
            <a:noFill/>
            <a:miter lim="800000"/>
            <a:headEnd/>
            <a:tailEnd/>
          </a:ln>
        </p:spPr>
      </p:pic>
      <p:cxnSp>
        <p:nvCxnSpPr>
          <p:cNvPr id="7" name="直接连接符 6"/>
          <p:cNvCxnSpPr/>
          <p:nvPr/>
        </p:nvCxnSpPr>
        <p:spPr>
          <a:xfrm flipV="1">
            <a:off x="5220072" y="1844824"/>
            <a:ext cx="0" cy="1440160"/>
          </a:xfrm>
          <a:prstGeom prst="line">
            <a:avLst/>
          </a:prstGeom>
          <a:ln>
            <a:prstDash val="sysDot"/>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355976" y="1340768"/>
            <a:ext cx="4752528" cy="47860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曲线图说明</a:t>
            </a:r>
            <a:r>
              <a:rPr lang="en-US" altLang="zh-CN" dirty="0" smtClean="0"/>
              <a:t>4</a:t>
            </a:r>
            <a:endParaRPr lang="zh-CN" altLang="en-US" dirty="0"/>
          </a:p>
        </p:txBody>
      </p:sp>
      <p:sp>
        <p:nvSpPr>
          <p:cNvPr id="3" name="内容占位符 2"/>
          <p:cNvSpPr>
            <a:spLocks noGrp="1"/>
          </p:cNvSpPr>
          <p:nvPr>
            <p:ph idx="1"/>
          </p:nvPr>
        </p:nvSpPr>
        <p:spPr>
          <a:xfrm>
            <a:off x="539552" y="1196752"/>
            <a:ext cx="4104456" cy="5472608"/>
          </a:xfrm>
        </p:spPr>
        <p:txBody>
          <a:bodyPr>
            <a:normAutofit lnSpcReduction="10000"/>
          </a:bodyPr>
          <a:lstStyle/>
          <a:p>
            <a:r>
              <a:rPr lang="zh-CN" altLang="en-US" dirty="0" smtClean="0"/>
              <a:t>关于</a:t>
            </a:r>
            <a:r>
              <a:rPr lang="en-US" altLang="zh-CN" i="1" dirty="0" smtClean="0">
                <a:solidFill>
                  <a:srgbClr val="3333FF"/>
                </a:solidFill>
              </a:rPr>
              <a:t>S(D)</a:t>
            </a:r>
            <a:r>
              <a:rPr lang="zh-CN" altLang="en-US" i="1" dirty="0" smtClean="0"/>
              <a:t>：</a:t>
            </a:r>
            <a:r>
              <a:rPr lang="zh-CN" altLang="en-US" dirty="0" smtClean="0"/>
              <a:t>它与</a:t>
            </a:r>
            <a:r>
              <a:rPr lang="en-US" altLang="zh-CN" i="1" dirty="0" smtClean="0"/>
              <a:t>p</a:t>
            </a:r>
            <a:r>
              <a:rPr lang="zh-CN" altLang="en-US" dirty="0" smtClean="0"/>
              <a:t>无直接关系，</a:t>
            </a:r>
            <a:r>
              <a:rPr lang="en-US" altLang="zh-CN" i="1" dirty="0" smtClean="0"/>
              <a:t>S(D)</a:t>
            </a:r>
            <a:r>
              <a:rPr lang="zh-CN" altLang="en-US" dirty="0" smtClean="0"/>
              <a:t>曲线只有一条，</a:t>
            </a:r>
            <a:r>
              <a:rPr lang="en-US" altLang="zh-CN" i="1" dirty="0" smtClean="0"/>
              <a:t>p=0.5</a:t>
            </a:r>
            <a:r>
              <a:rPr lang="zh-CN" altLang="en-US" dirty="0" smtClean="0"/>
              <a:t>和</a:t>
            </a:r>
            <a:r>
              <a:rPr lang="en-US" altLang="zh-CN" i="1" dirty="0" smtClean="0"/>
              <a:t>p=0.25</a:t>
            </a:r>
            <a:r>
              <a:rPr lang="zh-CN" altLang="en-US" dirty="0" smtClean="0"/>
              <a:t>都可以用，但它们的定义域不同；</a:t>
            </a:r>
            <a:endParaRPr lang="en-US" altLang="zh-CN" dirty="0" smtClean="0"/>
          </a:p>
          <a:p>
            <a:r>
              <a:rPr lang="en-US" altLang="zh-CN" i="1" dirty="0" smtClean="0"/>
              <a:t>p=0.25</a:t>
            </a:r>
            <a:r>
              <a:rPr lang="zh-CN" altLang="en-US" i="1" dirty="0" smtClean="0"/>
              <a:t>，</a:t>
            </a:r>
            <a:r>
              <a:rPr lang="zh-CN" altLang="en-US" dirty="0" smtClean="0"/>
              <a:t>定义域是</a:t>
            </a:r>
            <a:r>
              <a:rPr lang="en-US" altLang="zh-CN" i="1" dirty="0" smtClean="0"/>
              <a:t>D=0~0.25</a:t>
            </a:r>
            <a:r>
              <a:rPr lang="zh-CN" altLang="en-US" i="1" dirty="0" smtClean="0"/>
              <a:t>，</a:t>
            </a:r>
            <a:r>
              <a:rPr lang="zh-CN" altLang="en-US" dirty="0" smtClean="0"/>
              <a:t>即到</a:t>
            </a:r>
            <a:r>
              <a:rPr lang="en-US" altLang="zh-CN" dirty="0" smtClean="0"/>
              <a:t>A</a:t>
            </a:r>
            <a:r>
              <a:rPr lang="zh-CN" altLang="en-US" dirty="0" smtClean="0"/>
              <a:t>点为止，此时</a:t>
            </a:r>
            <a:r>
              <a:rPr lang="en-US" altLang="zh-CN" i="1" dirty="0" err="1" smtClean="0"/>
              <a:t>Smax</a:t>
            </a:r>
            <a:r>
              <a:rPr lang="en-US" altLang="zh-CN" i="1" dirty="0" smtClean="0"/>
              <a:t>=</a:t>
            </a:r>
            <a:r>
              <a:rPr lang="zh-CN" altLang="en-US" i="1" dirty="0" smtClean="0"/>
              <a:t>－</a:t>
            </a:r>
            <a:r>
              <a:rPr lang="en-US" altLang="zh-CN" i="1" dirty="0" smtClean="0"/>
              <a:t>1.59</a:t>
            </a:r>
            <a:r>
              <a:rPr lang="zh-CN" altLang="en-US" i="1" dirty="0" smtClean="0"/>
              <a:t>。</a:t>
            </a:r>
            <a:r>
              <a:rPr lang="en-US" altLang="zh-CN" i="1" dirty="0" smtClean="0"/>
              <a:t>D&gt;0.25</a:t>
            </a:r>
            <a:r>
              <a:rPr lang="zh-CN" altLang="en-US" dirty="0" smtClean="0"/>
              <a:t>时，</a:t>
            </a:r>
            <a:r>
              <a:rPr lang="en-US" altLang="zh-CN" i="1" dirty="0" smtClean="0"/>
              <a:t>S(D)</a:t>
            </a:r>
            <a:r>
              <a:rPr lang="zh-CN" altLang="en-US" dirty="0" smtClean="0"/>
              <a:t>就恒为</a:t>
            </a:r>
            <a:r>
              <a:rPr lang="en-US" altLang="zh-CN" dirty="0" smtClean="0"/>
              <a:t>0</a:t>
            </a:r>
            <a:r>
              <a:rPr lang="zh-CN" altLang="en-US" dirty="0" smtClean="0"/>
              <a:t>了。所以在</a:t>
            </a:r>
            <a:r>
              <a:rPr lang="en-US" altLang="zh-CN" dirty="0" smtClean="0"/>
              <a:t>A</a:t>
            </a:r>
            <a:r>
              <a:rPr lang="zh-CN" altLang="en-US" dirty="0" smtClean="0"/>
              <a:t>点</a:t>
            </a:r>
            <a:r>
              <a:rPr lang="en-US" altLang="zh-CN" i="1" dirty="0" smtClean="0"/>
              <a:t>S(D)</a:t>
            </a:r>
            <a:r>
              <a:rPr lang="zh-CN" altLang="en-US" dirty="0" smtClean="0"/>
              <a:t>是不连续的；</a:t>
            </a:r>
            <a:endParaRPr lang="en-US" altLang="zh-CN" dirty="0" smtClean="0"/>
          </a:p>
          <a:p>
            <a:r>
              <a:rPr lang="zh-CN" altLang="en-US" dirty="0" smtClean="0"/>
              <a:t>当</a:t>
            </a:r>
            <a:r>
              <a:rPr lang="en-US" altLang="zh-CN" i="1" dirty="0" smtClean="0"/>
              <a:t>p=0.5</a:t>
            </a:r>
            <a:r>
              <a:rPr lang="zh-CN" altLang="en-US" dirty="0" smtClean="0"/>
              <a:t>时，曲线延伸至</a:t>
            </a:r>
            <a:r>
              <a:rPr lang="en-US" altLang="zh-CN" i="1" dirty="0" smtClean="0"/>
              <a:t>D=0.5</a:t>
            </a:r>
            <a:r>
              <a:rPr lang="zh-CN" altLang="en-US" dirty="0" smtClean="0"/>
              <a:t>处，此时</a:t>
            </a:r>
            <a:r>
              <a:rPr lang="en-US" altLang="zh-CN" i="1" dirty="0" err="1" smtClean="0"/>
              <a:t>Smax</a:t>
            </a:r>
            <a:r>
              <a:rPr lang="en-US" altLang="zh-CN" i="1" dirty="0" smtClean="0"/>
              <a:t>=0</a:t>
            </a:r>
            <a:r>
              <a:rPr lang="zh-CN" altLang="en-US" i="1" dirty="0" smtClean="0"/>
              <a:t>，</a:t>
            </a:r>
            <a:r>
              <a:rPr lang="zh-CN" altLang="en-US" dirty="0" smtClean="0"/>
              <a:t>故</a:t>
            </a:r>
            <a:r>
              <a:rPr lang="en-US" altLang="zh-CN" i="1" dirty="0" smtClean="0"/>
              <a:t>S(D)</a:t>
            </a:r>
            <a:r>
              <a:rPr lang="zh-CN" altLang="en-US" dirty="0" smtClean="0"/>
              <a:t>是连续曲线，定义域为</a:t>
            </a:r>
            <a:r>
              <a:rPr lang="en-US" altLang="zh-CN" i="1" dirty="0" smtClean="0"/>
              <a:t>D=0~0.5</a:t>
            </a:r>
            <a:r>
              <a:rPr lang="zh-CN" altLang="en-US" i="1" dirty="0" smtClean="0"/>
              <a:t>。</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75D92BE-405D-4645-A306-EAEF914867B4}" type="slidenum">
              <a:rPr lang="en-US" altLang="zh-CN" smtClean="0"/>
              <a:pPr/>
              <a:t>7</a:t>
            </a:fld>
            <a:endParaRPr lang="en-US" altLang="zh-CN"/>
          </a:p>
        </p:txBody>
      </p:sp>
      <p:graphicFrame>
        <p:nvGraphicFramePr>
          <p:cNvPr id="19" name="内容占位符 18"/>
          <p:cNvGraphicFramePr>
            <a:graphicFrameLocks noGrp="1"/>
          </p:cNvGraphicFramePr>
          <p:nvPr>
            <p:ph idx="4294967295"/>
          </p:nvPr>
        </p:nvGraphicFramePr>
        <p:xfrm>
          <a:off x="611560" y="1916832"/>
          <a:ext cx="8208962" cy="4508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2"/>
          <p:cNvSpPr txBox="1">
            <a:spLocks/>
          </p:cNvSpPr>
          <p:nvPr/>
        </p:nvSpPr>
        <p:spPr>
          <a:xfrm>
            <a:off x="539552" y="980728"/>
            <a:ext cx="8064896" cy="504056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solidFill>
                  <a:srgbClr val="3333FF"/>
                </a:solidFill>
                <a:effectLst/>
                <a:uLnTx/>
                <a:uFillTx/>
                <a:latin typeface="Century Schoolbook" pitchFamily="18" charset="0"/>
                <a:ea typeface="微软雅黑" pitchFamily="34" charset="-122"/>
                <a:cs typeface="+mn-cs"/>
              </a:rPr>
              <a:t>原因</a:t>
            </a:r>
            <a:r>
              <a:rPr kumimoji="0" lang="en-US" altLang="zh-CN" sz="2400" b="1" i="0" u="none" strike="noStrike" kern="1200" cap="none" spc="0" normalizeH="0" baseline="0" noProof="0" dirty="0" smtClean="0">
                <a:ln>
                  <a:noFill/>
                </a:ln>
                <a:solidFill>
                  <a:srgbClr val="3333FF"/>
                </a:solidFill>
                <a:effectLst/>
                <a:uLnTx/>
                <a:uFillTx/>
                <a:latin typeface="Century Schoolbook" pitchFamily="18" charset="0"/>
                <a:ea typeface="微软雅黑" pitchFamily="34" charset="-122"/>
                <a:cs typeface="+mn-cs"/>
              </a:rPr>
              <a:t>2</a:t>
            </a:r>
            <a:r>
              <a:rPr kumimoji="0" lang="zh-CN" altLang="en-US" sz="2400" b="1" i="0" u="none" strike="noStrike" kern="1200" cap="none" spc="0" normalizeH="0" baseline="0" noProof="0" dirty="0" smtClean="0">
                <a:ln>
                  <a:noFill/>
                </a:ln>
                <a:solidFill>
                  <a:srgbClr val="3333FF"/>
                </a:solidFill>
                <a:effectLst/>
                <a:uLnTx/>
                <a:uFillTx/>
                <a:latin typeface="Century Schoolbook" pitchFamily="18" charset="0"/>
                <a:ea typeface="微软雅黑" pitchFamily="34" charset="-122"/>
                <a:cs typeface="+mn-cs"/>
              </a:rPr>
              <a:t>：实际生活中，并不要求获得完全无失真的消息。</a:t>
            </a:r>
            <a:endParaRPr kumimoji="0" lang="en-US" altLang="zh-CN" sz="2400" b="1" i="0" u="none" strike="noStrike" kern="1200" cap="none" spc="0" normalizeH="0" baseline="0" noProof="0" dirty="0" smtClean="0">
              <a:ln>
                <a:noFill/>
              </a:ln>
              <a:solidFill>
                <a:srgbClr val="3333FF"/>
              </a:solidFill>
              <a:effectLst/>
              <a:uLnTx/>
              <a:uFillTx/>
              <a:latin typeface="Century Schoolbook" pitchFamily="18" charset="0"/>
              <a:ea typeface="微软雅黑" pitchFamily="34" charset="-122"/>
              <a:cs typeface="+mn-cs"/>
            </a:endParaRPr>
          </a:p>
          <a:p>
            <a:pPr marL="228600" marR="0" lvl="0" indent="-228600"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effectLst/>
                <a:uLnTx/>
                <a:uFillTx/>
                <a:latin typeface="Century Schoolbook" pitchFamily="18" charset="0"/>
                <a:ea typeface="微软雅黑" pitchFamily="34" charset="-122"/>
                <a:cs typeface="+mn-cs"/>
              </a:rPr>
              <a:t>通常只要求近似地再现原始消息，即允许一定的失真存在</a:t>
            </a:r>
            <a:endParaRPr kumimoji="0" lang="zh-CN" altLang="en-US" sz="2400" b="1" i="0" u="none" strike="noStrike" kern="1200" cap="none" spc="0" normalizeH="0" baseline="0" noProof="0" dirty="0">
              <a:ln>
                <a:noFill/>
              </a:ln>
              <a:solidFill>
                <a:srgbClr val="3333FF"/>
              </a:solidFill>
              <a:effectLst/>
              <a:uLnTx/>
              <a:uFillTx/>
              <a:latin typeface="Century Schoolbook" pitchFamily="18" charset="0"/>
              <a:ea typeface="微软雅黑" pitchFamily="34"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a:xfrm>
            <a:off x="539552" y="3789040"/>
            <a:ext cx="8136904" cy="2592288"/>
          </a:xfrm>
        </p:spPr>
        <p:txBody>
          <a:bodyPr/>
          <a:lstStyle/>
          <a:p>
            <a:r>
              <a:rPr lang="zh-CN" altLang="en-US" dirty="0" smtClean="0"/>
              <a:t>这一结论对二进制的数据压缩和二进制的数字通信等实际应用都具有指导意义。</a:t>
            </a:r>
            <a:endParaRPr lang="en-US" altLang="zh-CN" dirty="0" smtClean="0"/>
          </a:p>
          <a:p>
            <a:r>
              <a:rPr lang="zh-CN" altLang="en-US" dirty="0" smtClean="0"/>
              <a:t>例如，信源数据越是偏离等概率分布其压缩比会越高；对于有类似扰码器单元的二进制的数字通信系统，由于扰码器的作用将会使其输出消息变为近似等概率分布，故压缩编码必须放在扰码之前进行。</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70</a:t>
            </a:fld>
            <a:endParaRPr lang="en-US"/>
          </a:p>
        </p:txBody>
      </p:sp>
      <p:graphicFrame>
        <p:nvGraphicFramePr>
          <p:cNvPr id="5" name="图示 4"/>
          <p:cNvGraphicFramePr/>
          <p:nvPr>
            <p:extLst>
              <p:ext uri="{D42A27DB-BD31-4B8C-83A1-F6EECF244321}">
                <p14:modId xmlns:p14="http://schemas.microsoft.com/office/powerpoint/2010/main" val="1953378263"/>
              </p:ext>
            </p:extLst>
          </p:nvPr>
        </p:nvGraphicFramePr>
        <p:xfrm>
          <a:off x="755576" y="1196752"/>
          <a:ext cx="7632848"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2" name="Rectangle 14"/>
          <p:cNvSpPr>
            <a:spLocks noGrp="1" noChangeArrowheads="1"/>
          </p:cNvSpPr>
          <p:nvPr>
            <p:ph type="title"/>
          </p:nvPr>
        </p:nvSpPr>
        <p:spPr/>
        <p:txBody>
          <a:bodyPr/>
          <a:lstStyle/>
          <a:p>
            <a:r>
              <a:rPr lang="zh-CN" altLang="en-US" dirty="0" smtClean="0"/>
              <a:t>等概离散信源的信息率失真函数</a:t>
            </a:r>
            <a:endParaRPr lang="zh-CN" altLang="en-US" dirty="0"/>
          </a:p>
        </p:txBody>
      </p:sp>
      <p:sp>
        <p:nvSpPr>
          <p:cNvPr id="11" name="灯片编号占位符 6"/>
          <p:cNvSpPr>
            <a:spLocks noGrp="1"/>
          </p:cNvSpPr>
          <p:nvPr>
            <p:ph type="sldNum" sz="quarter" idx="12"/>
          </p:nvPr>
        </p:nvSpPr>
        <p:spPr/>
        <p:txBody>
          <a:bodyPr/>
          <a:lstStyle/>
          <a:p>
            <a:fld id="{D1B37C84-908F-4F7E-B960-A7847BB25673}" type="slidenum">
              <a:rPr lang="en-US" altLang="zh-CN" smtClean="0"/>
              <a:pPr/>
              <a:t>71</a:t>
            </a:fld>
            <a:endParaRPr lang="en-US" altLang="zh-CN"/>
          </a:p>
        </p:txBody>
      </p:sp>
      <p:graphicFrame>
        <p:nvGraphicFramePr>
          <p:cNvPr id="37901" name="Object 13"/>
          <p:cNvGraphicFramePr>
            <a:graphicFrameLocks noGrp="1" noChangeAspect="1"/>
          </p:cNvGraphicFramePr>
          <p:nvPr>
            <p:ph sz="half" idx="4294967295"/>
            <p:extLst>
              <p:ext uri="{D42A27DB-BD31-4B8C-83A1-F6EECF244321}">
                <p14:modId xmlns:p14="http://schemas.microsoft.com/office/powerpoint/2010/main" val="3684572053"/>
              </p:ext>
            </p:extLst>
          </p:nvPr>
        </p:nvGraphicFramePr>
        <p:xfrm>
          <a:off x="755576" y="1268760"/>
          <a:ext cx="6336704" cy="2400442"/>
        </p:xfrm>
        <a:graphic>
          <a:graphicData uri="http://schemas.openxmlformats.org/presentationml/2006/ole">
            <mc:AlternateContent xmlns:mc="http://schemas.openxmlformats.org/markup-compatibility/2006">
              <mc:Choice xmlns:v="urn:schemas-microsoft-com:vml" Requires="v">
                <p:oleObj spid="_x0000_s1224829" name="Equation" r:id="rId4" imgW="2514600" imgH="952200" progId="Equation.DSMT4">
                  <p:embed/>
                </p:oleObj>
              </mc:Choice>
              <mc:Fallback>
                <p:oleObj name="Equation" r:id="rId4" imgW="2514600" imgH="95220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268760"/>
                        <a:ext cx="6336704" cy="240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4" name="Object 16"/>
          <p:cNvGraphicFramePr>
            <a:graphicFrameLocks noGrp="1" noChangeAspect="1"/>
          </p:cNvGraphicFramePr>
          <p:nvPr>
            <p:ph sz="half" idx="4294967295"/>
            <p:extLst>
              <p:ext uri="{D42A27DB-BD31-4B8C-83A1-F6EECF244321}">
                <p14:modId xmlns:p14="http://schemas.microsoft.com/office/powerpoint/2010/main" val="90306272"/>
              </p:ext>
            </p:extLst>
          </p:nvPr>
        </p:nvGraphicFramePr>
        <p:xfrm>
          <a:off x="1115616" y="3933056"/>
          <a:ext cx="6153150" cy="1008112"/>
        </p:xfrm>
        <a:graphic>
          <a:graphicData uri="http://schemas.openxmlformats.org/presentationml/2006/ole">
            <mc:AlternateContent xmlns:mc="http://schemas.openxmlformats.org/markup-compatibility/2006">
              <mc:Choice xmlns:v="urn:schemas-microsoft-com:vml" Requires="v">
                <p:oleObj spid="_x0000_s1224830" name="Equation" r:id="rId6" imgW="2323800" imgH="380880" progId="Equation.DSMT4">
                  <p:embed/>
                </p:oleObj>
              </mc:Choice>
              <mc:Fallback>
                <p:oleObj name="Equation" r:id="rId6" imgW="2323800" imgH="38088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3933056"/>
                        <a:ext cx="6153150" cy="1008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3" name="Rectangle 5"/>
          <p:cNvSpPr>
            <a:spLocks noChangeArrowheads="1"/>
          </p:cNvSpPr>
          <p:nvPr/>
        </p:nvSpPr>
        <p:spPr bwMode="auto">
          <a:xfrm>
            <a:off x="4081463" y="3333750"/>
            <a:ext cx="9144000" cy="0"/>
          </a:xfrm>
          <a:prstGeom prst="rect">
            <a:avLst/>
          </a:prstGeom>
          <a:noFill/>
          <a:ln w="9525">
            <a:noFill/>
            <a:miter lim="800000"/>
            <a:headEnd/>
            <a:tailEnd/>
          </a:ln>
          <a:effectLst/>
        </p:spPr>
        <p:txBody>
          <a:bodyPr>
            <a:spAutoFit/>
          </a:bodyPr>
          <a:lstStyle/>
          <a:p>
            <a:endParaRPr lang="zh-CN" altLang="en-US"/>
          </a:p>
        </p:txBody>
      </p:sp>
      <p:sp>
        <p:nvSpPr>
          <p:cNvPr id="37895" name="Rectangle 7"/>
          <p:cNvSpPr>
            <a:spLocks noChangeArrowheads="1"/>
          </p:cNvSpPr>
          <p:nvPr/>
        </p:nvSpPr>
        <p:spPr bwMode="auto">
          <a:xfrm>
            <a:off x="3771900" y="3257550"/>
            <a:ext cx="9144000" cy="0"/>
          </a:xfrm>
          <a:prstGeom prst="rect">
            <a:avLst/>
          </a:prstGeom>
          <a:noFill/>
          <a:ln w="9525">
            <a:noFill/>
            <a:miter lim="800000"/>
            <a:headEnd/>
            <a:tailEnd/>
          </a:ln>
          <a:effectLst/>
        </p:spPr>
        <p:txBody>
          <a:bodyPr>
            <a:spAutoFit/>
          </a:bodyPr>
          <a:lstStyle/>
          <a:p>
            <a:endParaRPr lang="zh-CN" altLang="en-US"/>
          </a:p>
        </p:txBody>
      </p:sp>
      <p:sp>
        <p:nvSpPr>
          <p:cNvPr id="37897" name="Rectangle 9"/>
          <p:cNvSpPr>
            <a:spLocks noChangeArrowheads="1"/>
          </p:cNvSpPr>
          <p:nvPr/>
        </p:nvSpPr>
        <p:spPr bwMode="auto">
          <a:xfrm>
            <a:off x="4024313" y="3233738"/>
            <a:ext cx="9144000" cy="0"/>
          </a:xfrm>
          <a:prstGeom prst="rect">
            <a:avLst/>
          </a:prstGeom>
          <a:noFill/>
          <a:ln w="9525">
            <a:noFill/>
            <a:miter lim="800000"/>
            <a:headEnd/>
            <a:tailEnd/>
          </a:ln>
          <a:effectLst/>
        </p:spPr>
        <p:txBody>
          <a:bodyPr>
            <a:spAutoFit/>
          </a:bodyPr>
          <a:lstStyle/>
          <a:p>
            <a:endParaRPr lang="zh-CN" altLang="en-US"/>
          </a:p>
        </p:txBody>
      </p:sp>
      <p:sp>
        <p:nvSpPr>
          <p:cNvPr id="37899" name="Rectangle 11"/>
          <p:cNvSpPr>
            <a:spLocks noChangeArrowheads="1"/>
          </p:cNvSpPr>
          <p:nvPr/>
        </p:nvSpPr>
        <p:spPr bwMode="auto">
          <a:xfrm>
            <a:off x="4362450" y="32575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24708" name="Object 4"/>
          <p:cNvGraphicFramePr>
            <a:graphicFrameLocks noGrp="1" noChangeAspect="1"/>
          </p:cNvGraphicFramePr>
          <p:nvPr/>
        </p:nvGraphicFramePr>
        <p:xfrm>
          <a:off x="1403648" y="5013176"/>
          <a:ext cx="5904656" cy="1248825"/>
        </p:xfrm>
        <a:graphic>
          <a:graphicData uri="http://schemas.openxmlformats.org/presentationml/2006/ole">
            <mc:AlternateContent xmlns:mc="http://schemas.openxmlformats.org/markup-compatibility/2006">
              <mc:Choice xmlns:v="urn:schemas-microsoft-com:vml" Requires="v">
                <p:oleObj spid="_x0000_s1224831" name="Equation" r:id="rId8" imgW="2400120" imgH="507960" progId="Equation.DSMT4">
                  <p:embed/>
                </p:oleObj>
              </mc:Choice>
              <mc:Fallback>
                <p:oleObj name="Equation" r:id="rId8" imgW="2400120" imgH="507960" progId="Equation.DSMT4">
                  <p:embed/>
                  <p:pic>
                    <p:nvPicPr>
                      <p:cNvPr id="0" name="Picture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648" y="5013176"/>
                        <a:ext cx="5904656" cy="1248825"/>
                      </a:xfrm>
                      <a:prstGeom prst="rect">
                        <a:avLst/>
                      </a:prstGeom>
                      <a:noFill/>
                      <a:ln w="28575">
                        <a:solidFill>
                          <a:srgbClr val="FF0000"/>
                        </a:solidFill>
                        <a:miter lim="800000"/>
                        <a:headEnd/>
                        <a:tailEnd type="none" w="lg"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3" name="直接连接符 12"/>
          <p:cNvCxnSpPr/>
          <p:nvPr/>
        </p:nvCxnSpPr>
        <p:spPr>
          <a:xfrm>
            <a:off x="611560" y="3789040"/>
            <a:ext cx="7488832"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904"/>
                                        </p:tgtEl>
                                        <p:attrNameLst>
                                          <p:attrName>style.visibility</p:attrName>
                                        </p:attrNameLst>
                                      </p:cBhvr>
                                      <p:to>
                                        <p:strVal val="visible"/>
                                      </p:to>
                                    </p:set>
                                    <p:anim calcmode="lin" valueType="num">
                                      <p:cBhvr additive="base">
                                        <p:cTn id="11" dur="500" fill="hold"/>
                                        <p:tgtEl>
                                          <p:spTgt spid="37904"/>
                                        </p:tgtEl>
                                        <p:attrNameLst>
                                          <p:attrName>ppt_x</p:attrName>
                                        </p:attrNameLst>
                                      </p:cBhvr>
                                      <p:tavLst>
                                        <p:tav tm="0">
                                          <p:val>
                                            <p:strVal val="#ppt_x"/>
                                          </p:val>
                                        </p:tav>
                                        <p:tav tm="100000">
                                          <p:val>
                                            <p:strVal val="#ppt_x"/>
                                          </p:val>
                                        </p:tav>
                                      </p:tavLst>
                                    </p:anim>
                                    <p:anim calcmode="lin" valueType="num">
                                      <p:cBhvr additive="base">
                                        <p:cTn id="12" dur="500" fill="hold"/>
                                        <p:tgtEl>
                                          <p:spTgt spid="3790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4708"/>
                                        </p:tgtEl>
                                        <p:attrNameLst>
                                          <p:attrName>style.visibility</p:attrName>
                                        </p:attrNameLst>
                                      </p:cBhvr>
                                      <p:to>
                                        <p:strVal val="visible"/>
                                      </p:to>
                                    </p:set>
                                    <p:anim calcmode="lin" valueType="num">
                                      <p:cBhvr additive="base">
                                        <p:cTn id="15" dur="500" fill="hold"/>
                                        <p:tgtEl>
                                          <p:spTgt spid="1224708"/>
                                        </p:tgtEl>
                                        <p:attrNameLst>
                                          <p:attrName>ppt_x</p:attrName>
                                        </p:attrNameLst>
                                      </p:cBhvr>
                                      <p:tavLst>
                                        <p:tav tm="0">
                                          <p:val>
                                            <p:strVal val="#ppt_x"/>
                                          </p:val>
                                        </p:tav>
                                        <p:tav tm="100000">
                                          <p:val>
                                            <p:strVal val="#ppt_x"/>
                                          </p:val>
                                        </p:tav>
                                      </p:tavLst>
                                    </p:anim>
                                    <p:anim calcmode="lin" valueType="num">
                                      <p:cBhvr additive="base">
                                        <p:cTn id="16" dur="500" fill="hold"/>
                                        <p:tgtEl>
                                          <p:spTgt spid="1224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smtClean="0"/>
              <a:t>等概离散信源的信息率失真函数曲线</a:t>
            </a:r>
            <a:endParaRPr lang="zh-CN" altLang="en-US"/>
          </a:p>
        </p:txBody>
      </p:sp>
      <p:sp>
        <p:nvSpPr>
          <p:cNvPr id="154627" name="Rectangle 3"/>
          <p:cNvSpPr>
            <a:spLocks noGrp="1" noChangeArrowheads="1"/>
          </p:cNvSpPr>
          <p:nvPr>
            <p:ph type="body" idx="1"/>
          </p:nvPr>
        </p:nvSpPr>
        <p:spPr/>
        <p:txBody>
          <a:bodyPr/>
          <a:lstStyle/>
          <a:p>
            <a:r>
              <a:rPr lang="zh-CN" altLang="en-US" smtClean="0"/>
              <a:t>不同</a:t>
            </a:r>
            <a:r>
              <a:rPr lang="en-US" altLang="zh-CN" smtClean="0"/>
              <a:t>n</a:t>
            </a:r>
            <a:r>
              <a:rPr lang="zh-CN" altLang="en-US" smtClean="0"/>
              <a:t>值对应的等概离散信源信息率失真函数</a:t>
            </a:r>
            <a:endParaRPr lang="zh-CN" altLang="en-US"/>
          </a:p>
        </p:txBody>
      </p:sp>
      <p:sp>
        <p:nvSpPr>
          <p:cNvPr id="32" name="灯片编号占位符 5"/>
          <p:cNvSpPr>
            <a:spLocks noGrp="1"/>
          </p:cNvSpPr>
          <p:nvPr>
            <p:ph type="sldNum" sz="quarter" idx="12"/>
          </p:nvPr>
        </p:nvSpPr>
        <p:spPr/>
        <p:txBody>
          <a:bodyPr/>
          <a:lstStyle/>
          <a:p>
            <a:fld id="{34ECB811-903D-421A-AF94-493DF718D1FB}" type="slidenum">
              <a:rPr lang="en-US" altLang="zh-CN" smtClean="0"/>
              <a:pPr/>
              <a:t>72</a:t>
            </a:fld>
            <a:endParaRPr lang="en-US" altLang="zh-CN"/>
          </a:p>
        </p:txBody>
      </p:sp>
      <p:grpSp>
        <p:nvGrpSpPr>
          <p:cNvPr id="2" name="Group 42"/>
          <p:cNvGrpSpPr>
            <a:grpSpLocks/>
          </p:cNvGrpSpPr>
          <p:nvPr/>
        </p:nvGrpSpPr>
        <p:grpSpPr bwMode="auto">
          <a:xfrm>
            <a:off x="1835696" y="2276872"/>
            <a:ext cx="5760492" cy="3744516"/>
            <a:chOff x="1066" y="1464"/>
            <a:chExt cx="3521" cy="2193"/>
          </a:xfrm>
        </p:grpSpPr>
        <p:sp>
          <p:nvSpPr>
            <p:cNvPr id="154636" name="Line 12"/>
            <p:cNvSpPr>
              <a:spLocks noChangeShapeType="1"/>
            </p:cNvSpPr>
            <p:nvPr/>
          </p:nvSpPr>
          <p:spPr bwMode="auto">
            <a:xfrm>
              <a:off x="1066" y="3385"/>
              <a:ext cx="3220" cy="0"/>
            </a:xfrm>
            <a:prstGeom prst="line">
              <a:avLst/>
            </a:prstGeom>
            <a:noFill/>
            <a:ln w="19050">
              <a:solidFill>
                <a:schemeClr val="tx1"/>
              </a:solidFill>
              <a:round/>
              <a:headEnd/>
              <a:tailEnd type="stealth" w="lg" len="lg"/>
            </a:ln>
            <a:effectLst/>
          </p:spPr>
          <p:txBody>
            <a:bodyPr wrap="none"/>
            <a:lstStyle/>
            <a:p>
              <a:endParaRPr lang="zh-CN" altLang="en-US"/>
            </a:p>
          </p:txBody>
        </p:sp>
        <p:sp>
          <p:nvSpPr>
            <p:cNvPr id="154637" name="Line 13"/>
            <p:cNvSpPr>
              <a:spLocks noChangeShapeType="1"/>
            </p:cNvSpPr>
            <p:nvPr/>
          </p:nvSpPr>
          <p:spPr bwMode="auto">
            <a:xfrm flipV="1">
              <a:off x="1474" y="1525"/>
              <a:ext cx="0" cy="2132"/>
            </a:xfrm>
            <a:prstGeom prst="line">
              <a:avLst/>
            </a:prstGeom>
            <a:noFill/>
            <a:ln w="19050">
              <a:solidFill>
                <a:schemeClr val="tx1"/>
              </a:solidFill>
              <a:round/>
              <a:headEnd/>
              <a:tailEnd type="stealth" w="lg" len="lg"/>
            </a:ln>
            <a:effectLst/>
          </p:spPr>
          <p:txBody>
            <a:bodyPr wrap="none"/>
            <a:lstStyle/>
            <a:p>
              <a:endParaRPr lang="zh-CN" altLang="en-US"/>
            </a:p>
          </p:txBody>
        </p:sp>
        <p:sp>
          <p:nvSpPr>
            <p:cNvPr id="154641" name="Freeform 17"/>
            <p:cNvSpPr>
              <a:spLocks/>
            </p:cNvSpPr>
            <p:nvPr/>
          </p:nvSpPr>
          <p:spPr bwMode="auto">
            <a:xfrm>
              <a:off x="1474" y="1888"/>
              <a:ext cx="2404" cy="1497"/>
            </a:xfrm>
            <a:custGeom>
              <a:avLst/>
              <a:gdLst/>
              <a:ahLst/>
              <a:cxnLst>
                <a:cxn ang="0">
                  <a:pos x="0" y="0"/>
                </a:cxn>
                <a:cxn ang="0">
                  <a:pos x="680" y="771"/>
                </a:cxn>
                <a:cxn ang="0">
                  <a:pos x="1361" y="1225"/>
                </a:cxn>
                <a:cxn ang="0">
                  <a:pos x="2404" y="1497"/>
                </a:cxn>
              </a:cxnLst>
              <a:rect l="0" t="0" r="r" b="b"/>
              <a:pathLst>
                <a:path w="2404" h="1497">
                  <a:moveTo>
                    <a:pt x="0" y="0"/>
                  </a:moveTo>
                  <a:cubicBezTo>
                    <a:pt x="226" y="283"/>
                    <a:pt x="453" y="567"/>
                    <a:pt x="680" y="771"/>
                  </a:cubicBezTo>
                  <a:cubicBezTo>
                    <a:pt x="907" y="975"/>
                    <a:pt x="1074" y="1104"/>
                    <a:pt x="1361" y="1225"/>
                  </a:cubicBezTo>
                  <a:cubicBezTo>
                    <a:pt x="1648" y="1346"/>
                    <a:pt x="2223" y="1452"/>
                    <a:pt x="2404" y="1497"/>
                  </a:cubicBezTo>
                </a:path>
              </a:pathLst>
            </a:custGeom>
            <a:noFill/>
            <a:ln w="19050" cap="flat" cmpd="sng">
              <a:solidFill>
                <a:schemeClr val="tx1"/>
              </a:solidFill>
              <a:prstDash val="solid"/>
              <a:round/>
              <a:headEnd type="none" w="med" len="med"/>
              <a:tailEnd type="none" w="lg" len="lg"/>
            </a:ln>
            <a:effectLst/>
          </p:spPr>
          <p:txBody>
            <a:bodyPr wrap="none"/>
            <a:lstStyle/>
            <a:p>
              <a:endParaRPr lang="zh-CN" altLang="en-US"/>
            </a:p>
          </p:txBody>
        </p:sp>
        <p:sp>
          <p:nvSpPr>
            <p:cNvPr id="154642" name="Line 18"/>
            <p:cNvSpPr>
              <a:spLocks noChangeShapeType="1"/>
            </p:cNvSpPr>
            <p:nvPr/>
          </p:nvSpPr>
          <p:spPr bwMode="auto">
            <a:xfrm>
              <a:off x="1474" y="1897"/>
              <a:ext cx="91" cy="0"/>
            </a:xfrm>
            <a:prstGeom prst="line">
              <a:avLst/>
            </a:prstGeom>
            <a:noFill/>
            <a:ln w="19050">
              <a:solidFill>
                <a:schemeClr val="tx1"/>
              </a:solidFill>
              <a:round/>
              <a:headEnd/>
              <a:tailEnd type="none" w="lg" len="lg"/>
            </a:ln>
            <a:effectLst/>
          </p:spPr>
          <p:txBody>
            <a:bodyPr wrap="none"/>
            <a:lstStyle/>
            <a:p>
              <a:endParaRPr lang="zh-CN" altLang="en-US"/>
            </a:p>
          </p:txBody>
        </p:sp>
        <p:sp>
          <p:nvSpPr>
            <p:cNvPr id="154643" name="Line 19"/>
            <p:cNvSpPr>
              <a:spLocks noChangeShapeType="1"/>
            </p:cNvSpPr>
            <p:nvPr/>
          </p:nvSpPr>
          <p:spPr bwMode="auto">
            <a:xfrm>
              <a:off x="1474" y="2387"/>
              <a:ext cx="91" cy="0"/>
            </a:xfrm>
            <a:prstGeom prst="line">
              <a:avLst/>
            </a:prstGeom>
            <a:noFill/>
            <a:ln w="19050">
              <a:solidFill>
                <a:schemeClr val="tx1"/>
              </a:solidFill>
              <a:round/>
              <a:headEnd/>
              <a:tailEnd type="none" w="lg" len="lg"/>
            </a:ln>
            <a:effectLst/>
          </p:spPr>
          <p:txBody>
            <a:bodyPr wrap="none"/>
            <a:lstStyle/>
            <a:p>
              <a:endParaRPr lang="zh-CN" altLang="en-US"/>
            </a:p>
          </p:txBody>
        </p:sp>
        <p:sp>
          <p:nvSpPr>
            <p:cNvPr id="154644" name="Line 20"/>
            <p:cNvSpPr>
              <a:spLocks noChangeShapeType="1"/>
            </p:cNvSpPr>
            <p:nvPr/>
          </p:nvSpPr>
          <p:spPr bwMode="auto">
            <a:xfrm>
              <a:off x="1474" y="2886"/>
              <a:ext cx="91" cy="0"/>
            </a:xfrm>
            <a:prstGeom prst="line">
              <a:avLst/>
            </a:prstGeom>
            <a:noFill/>
            <a:ln w="19050">
              <a:solidFill>
                <a:schemeClr val="tx1"/>
              </a:solidFill>
              <a:round/>
              <a:headEnd/>
              <a:tailEnd type="none" w="lg" len="lg"/>
            </a:ln>
            <a:effectLst/>
          </p:spPr>
          <p:txBody>
            <a:bodyPr wrap="none"/>
            <a:lstStyle/>
            <a:p>
              <a:endParaRPr lang="zh-CN" altLang="en-US"/>
            </a:p>
          </p:txBody>
        </p:sp>
        <p:sp>
          <p:nvSpPr>
            <p:cNvPr id="154646" name="Freeform 22"/>
            <p:cNvSpPr>
              <a:spLocks/>
            </p:cNvSpPr>
            <p:nvPr/>
          </p:nvSpPr>
          <p:spPr bwMode="auto">
            <a:xfrm>
              <a:off x="1474" y="2387"/>
              <a:ext cx="1996" cy="998"/>
            </a:xfrm>
            <a:custGeom>
              <a:avLst/>
              <a:gdLst/>
              <a:ahLst/>
              <a:cxnLst>
                <a:cxn ang="0">
                  <a:pos x="0" y="0"/>
                </a:cxn>
                <a:cxn ang="0">
                  <a:pos x="499" y="544"/>
                </a:cxn>
                <a:cxn ang="0">
                  <a:pos x="1315" y="907"/>
                </a:cxn>
                <a:cxn ang="0">
                  <a:pos x="1996" y="998"/>
                </a:cxn>
              </a:cxnLst>
              <a:rect l="0" t="0" r="r" b="b"/>
              <a:pathLst>
                <a:path w="1996" h="998">
                  <a:moveTo>
                    <a:pt x="0" y="0"/>
                  </a:moveTo>
                  <a:cubicBezTo>
                    <a:pt x="140" y="196"/>
                    <a:pt x="280" y="393"/>
                    <a:pt x="499" y="544"/>
                  </a:cubicBezTo>
                  <a:cubicBezTo>
                    <a:pt x="718" y="695"/>
                    <a:pt x="1065" y="831"/>
                    <a:pt x="1315" y="907"/>
                  </a:cubicBezTo>
                  <a:cubicBezTo>
                    <a:pt x="1565" y="983"/>
                    <a:pt x="1890" y="983"/>
                    <a:pt x="1996" y="998"/>
                  </a:cubicBezTo>
                </a:path>
              </a:pathLst>
            </a:custGeom>
            <a:noFill/>
            <a:ln w="19050" cap="flat" cmpd="sng">
              <a:solidFill>
                <a:schemeClr val="tx1"/>
              </a:solidFill>
              <a:prstDash val="solid"/>
              <a:round/>
              <a:headEnd type="none" w="med" len="med"/>
              <a:tailEnd type="none" w="lg" len="lg"/>
            </a:ln>
            <a:effectLst/>
          </p:spPr>
          <p:txBody>
            <a:bodyPr wrap="none"/>
            <a:lstStyle/>
            <a:p>
              <a:endParaRPr lang="zh-CN" altLang="en-US"/>
            </a:p>
          </p:txBody>
        </p:sp>
        <p:sp>
          <p:nvSpPr>
            <p:cNvPr id="154648" name="Freeform 24"/>
            <p:cNvSpPr>
              <a:spLocks/>
            </p:cNvSpPr>
            <p:nvPr/>
          </p:nvSpPr>
          <p:spPr bwMode="auto">
            <a:xfrm>
              <a:off x="1474" y="2886"/>
              <a:ext cx="1270" cy="499"/>
            </a:xfrm>
            <a:custGeom>
              <a:avLst/>
              <a:gdLst/>
              <a:ahLst/>
              <a:cxnLst>
                <a:cxn ang="0">
                  <a:pos x="0" y="0"/>
                </a:cxn>
                <a:cxn ang="0">
                  <a:pos x="408" y="317"/>
                </a:cxn>
                <a:cxn ang="0">
                  <a:pos x="1270" y="499"/>
                </a:cxn>
              </a:cxnLst>
              <a:rect l="0" t="0" r="r" b="b"/>
              <a:pathLst>
                <a:path w="1270" h="499">
                  <a:moveTo>
                    <a:pt x="0" y="0"/>
                  </a:moveTo>
                  <a:cubicBezTo>
                    <a:pt x="98" y="117"/>
                    <a:pt x="196" y="234"/>
                    <a:pt x="408" y="317"/>
                  </a:cubicBezTo>
                  <a:cubicBezTo>
                    <a:pt x="620" y="400"/>
                    <a:pt x="945" y="449"/>
                    <a:pt x="1270" y="499"/>
                  </a:cubicBezTo>
                </a:path>
              </a:pathLst>
            </a:custGeom>
            <a:noFill/>
            <a:ln w="19050" cap="flat" cmpd="sng">
              <a:solidFill>
                <a:schemeClr val="tx1"/>
              </a:solidFill>
              <a:prstDash val="solid"/>
              <a:round/>
              <a:headEnd type="none" w="med" len="med"/>
              <a:tailEnd type="none" w="lg" len="lg"/>
            </a:ln>
            <a:effectLst/>
          </p:spPr>
          <p:txBody>
            <a:bodyPr wrap="none"/>
            <a:lstStyle/>
            <a:p>
              <a:endParaRPr lang="zh-CN" altLang="en-US"/>
            </a:p>
          </p:txBody>
        </p:sp>
        <p:sp>
          <p:nvSpPr>
            <p:cNvPr id="154649" name="Text Box 25"/>
            <p:cNvSpPr txBox="1">
              <a:spLocks noChangeArrowheads="1"/>
            </p:cNvSpPr>
            <p:nvPr/>
          </p:nvSpPr>
          <p:spPr bwMode="auto">
            <a:xfrm>
              <a:off x="1474" y="1464"/>
              <a:ext cx="511" cy="288"/>
            </a:xfrm>
            <a:prstGeom prst="rect">
              <a:avLst/>
            </a:prstGeom>
            <a:noFill/>
            <a:ln w="19050" algn="ctr">
              <a:noFill/>
              <a:miter lim="800000"/>
              <a:headEnd/>
              <a:tailEnd type="none" w="lg" len="lg"/>
            </a:ln>
            <a:effectLst/>
          </p:spPr>
          <p:txBody>
            <a:bodyPr wrap="none">
              <a:spAutoFit/>
            </a:bodyPr>
            <a:lstStyle/>
            <a:p>
              <a:pPr eaLnBrk="0" hangingPunct="0"/>
              <a:r>
                <a:rPr lang="en-US" altLang="zh-CN" sz="2400">
                  <a:latin typeface="Times"/>
                </a:rPr>
                <a:t>R(D)</a:t>
              </a:r>
            </a:p>
          </p:txBody>
        </p:sp>
        <p:sp>
          <p:nvSpPr>
            <p:cNvPr id="154650" name="Text Box 26"/>
            <p:cNvSpPr txBox="1">
              <a:spLocks noChangeArrowheads="1"/>
            </p:cNvSpPr>
            <p:nvPr/>
          </p:nvSpPr>
          <p:spPr bwMode="auto">
            <a:xfrm>
              <a:off x="4332" y="3233"/>
              <a:ext cx="255" cy="288"/>
            </a:xfrm>
            <a:prstGeom prst="rect">
              <a:avLst/>
            </a:prstGeom>
            <a:noFill/>
            <a:ln w="19050" algn="ctr">
              <a:noFill/>
              <a:miter lim="800000"/>
              <a:headEnd/>
              <a:tailEnd type="none" w="lg" len="lg"/>
            </a:ln>
            <a:effectLst/>
          </p:spPr>
          <p:txBody>
            <a:bodyPr wrap="none">
              <a:spAutoFit/>
            </a:bodyPr>
            <a:lstStyle/>
            <a:p>
              <a:pPr eaLnBrk="0" hangingPunct="0"/>
              <a:r>
                <a:rPr lang="en-US" altLang="zh-CN" sz="2400">
                  <a:latin typeface="Times"/>
                </a:rPr>
                <a:t>D</a:t>
              </a:r>
            </a:p>
          </p:txBody>
        </p:sp>
        <p:sp>
          <p:nvSpPr>
            <p:cNvPr id="154651" name="Line 27"/>
            <p:cNvSpPr>
              <a:spLocks noChangeShapeType="1"/>
            </p:cNvSpPr>
            <p:nvPr/>
          </p:nvSpPr>
          <p:spPr bwMode="auto">
            <a:xfrm>
              <a:off x="4014" y="3339"/>
              <a:ext cx="0" cy="46"/>
            </a:xfrm>
            <a:prstGeom prst="line">
              <a:avLst/>
            </a:prstGeom>
            <a:noFill/>
            <a:ln w="19050">
              <a:solidFill>
                <a:schemeClr val="tx1"/>
              </a:solidFill>
              <a:round/>
              <a:headEnd/>
              <a:tailEnd type="none" w="lg" len="lg"/>
            </a:ln>
            <a:effectLst/>
          </p:spPr>
          <p:txBody>
            <a:bodyPr wrap="none"/>
            <a:lstStyle/>
            <a:p>
              <a:endParaRPr lang="zh-CN" altLang="en-US"/>
            </a:p>
          </p:txBody>
        </p:sp>
        <p:sp>
          <p:nvSpPr>
            <p:cNvPr id="154652" name="Line 28"/>
            <p:cNvSpPr>
              <a:spLocks noChangeShapeType="1"/>
            </p:cNvSpPr>
            <p:nvPr/>
          </p:nvSpPr>
          <p:spPr bwMode="auto">
            <a:xfrm>
              <a:off x="3515" y="3339"/>
              <a:ext cx="0" cy="46"/>
            </a:xfrm>
            <a:prstGeom prst="line">
              <a:avLst/>
            </a:prstGeom>
            <a:noFill/>
            <a:ln w="19050">
              <a:solidFill>
                <a:schemeClr val="tx1"/>
              </a:solidFill>
              <a:round/>
              <a:headEnd/>
              <a:tailEnd type="none" w="lg" len="lg"/>
            </a:ln>
            <a:effectLst/>
          </p:spPr>
          <p:txBody>
            <a:bodyPr wrap="none"/>
            <a:lstStyle/>
            <a:p>
              <a:endParaRPr lang="zh-CN" altLang="en-US"/>
            </a:p>
          </p:txBody>
        </p:sp>
        <p:sp>
          <p:nvSpPr>
            <p:cNvPr id="154653" name="Line 29"/>
            <p:cNvSpPr>
              <a:spLocks noChangeShapeType="1"/>
            </p:cNvSpPr>
            <p:nvPr/>
          </p:nvSpPr>
          <p:spPr bwMode="auto">
            <a:xfrm>
              <a:off x="3016" y="3339"/>
              <a:ext cx="0" cy="46"/>
            </a:xfrm>
            <a:prstGeom prst="line">
              <a:avLst/>
            </a:prstGeom>
            <a:noFill/>
            <a:ln w="19050">
              <a:solidFill>
                <a:schemeClr val="tx1"/>
              </a:solidFill>
              <a:round/>
              <a:headEnd/>
              <a:tailEnd type="none" w="lg" len="lg"/>
            </a:ln>
            <a:effectLst/>
          </p:spPr>
          <p:txBody>
            <a:bodyPr wrap="none"/>
            <a:lstStyle/>
            <a:p>
              <a:endParaRPr lang="zh-CN" altLang="en-US"/>
            </a:p>
          </p:txBody>
        </p:sp>
        <p:sp>
          <p:nvSpPr>
            <p:cNvPr id="154654" name="Line 30"/>
            <p:cNvSpPr>
              <a:spLocks noChangeShapeType="1"/>
            </p:cNvSpPr>
            <p:nvPr/>
          </p:nvSpPr>
          <p:spPr bwMode="auto">
            <a:xfrm>
              <a:off x="2508" y="3339"/>
              <a:ext cx="0" cy="46"/>
            </a:xfrm>
            <a:prstGeom prst="line">
              <a:avLst/>
            </a:prstGeom>
            <a:noFill/>
            <a:ln w="19050">
              <a:solidFill>
                <a:schemeClr val="tx1"/>
              </a:solidFill>
              <a:round/>
              <a:headEnd/>
              <a:tailEnd type="none" w="lg" len="lg"/>
            </a:ln>
            <a:effectLst/>
          </p:spPr>
          <p:txBody>
            <a:bodyPr wrap="none"/>
            <a:lstStyle/>
            <a:p>
              <a:endParaRPr lang="zh-CN" altLang="en-US"/>
            </a:p>
          </p:txBody>
        </p:sp>
        <p:sp>
          <p:nvSpPr>
            <p:cNvPr id="154655" name="Line 31"/>
            <p:cNvSpPr>
              <a:spLocks noChangeShapeType="1"/>
            </p:cNvSpPr>
            <p:nvPr/>
          </p:nvSpPr>
          <p:spPr bwMode="auto">
            <a:xfrm>
              <a:off x="1982" y="3339"/>
              <a:ext cx="0" cy="46"/>
            </a:xfrm>
            <a:prstGeom prst="line">
              <a:avLst/>
            </a:prstGeom>
            <a:noFill/>
            <a:ln w="19050">
              <a:solidFill>
                <a:schemeClr val="tx1"/>
              </a:solidFill>
              <a:round/>
              <a:headEnd/>
              <a:tailEnd type="none" w="lg" len="lg"/>
            </a:ln>
            <a:effectLst/>
          </p:spPr>
          <p:txBody>
            <a:bodyPr wrap="none"/>
            <a:lstStyle/>
            <a:p>
              <a:endParaRPr lang="zh-CN" altLang="en-US"/>
            </a:p>
          </p:txBody>
        </p:sp>
        <p:sp>
          <p:nvSpPr>
            <p:cNvPr id="154656" name="Text Box 32"/>
            <p:cNvSpPr txBox="1">
              <a:spLocks noChangeArrowheads="1"/>
            </p:cNvSpPr>
            <p:nvPr/>
          </p:nvSpPr>
          <p:spPr bwMode="auto">
            <a:xfrm>
              <a:off x="1274" y="3342"/>
              <a:ext cx="2994" cy="288"/>
            </a:xfrm>
            <a:prstGeom prst="rect">
              <a:avLst/>
            </a:prstGeom>
            <a:noFill/>
            <a:ln w="19050" algn="ctr">
              <a:noFill/>
              <a:miter lim="800000"/>
              <a:headEnd/>
              <a:tailEnd type="none" w="lg" len="lg"/>
            </a:ln>
            <a:effectLst/>
          </p:spPr>
          <p:txBody>
            <a:bodyPr>
              <a:spAutoFit/>
            </a:bodyPr>
            <a:lstStyle/>
            <a:p>
              <a:pPr eaLnBrk="0" hangingPunct="0"/>
              <a:r>
                <a:rPr lang="en-US" altLang="zh-CN" sz="2400">
                  <a:latin typeface="Times"/>
                </a:rPr>
                <a:t>0         0.2      0.4     0.6     0.8      1.0</a:t>
              </a:r>
            </a:p>
          </p:txBody>
        </p:sp>
        <p:sp>
          <p:nvSpPr>
            <p:cNvPr id="154657" name="Text Box 33"/>
            <p:cNvSpPr txBox="1">
              <a:spLocks noChangeArrowheads="1"/>
            </p:cNvSpPr>
            <p:nvPr/>
          </p:nvSpPr>
          <p:spPr bwMode="auto">
            <a:xfrm>
              <a:off x="1292" y="1765"/>
              <a:ext cx="212" cy="288"/>
            </a:xfrm>
            <a:prstGeom prst="rect">
              <a:avLst/>
            </a:prstGeom>
            <a:noFill/>
            <a:ln w="19050" algn="ctr">
              <a:noFill/>
              <a:miter lim="800000"/>
              <a:headEnd/>
              <a:tailEnd type="none" w="lg" len="lg"/>
            </a:ln>
            <a:effectLst/>
          </p:spPr>
          <p:txBody>
            <a:bodyPr wrap="none">
              <a:spAutoFit/>
            </a:bodyPr>
            <a:lstStyle/>
            <a:p>
              <a:pPr eaLnBrk="0" hangingPunct="0"/>
              <a:r>
                <a:rPr lang="en-US" altLang="zh-CN" sz="2400" dirty="0">
                  <a:latin typeface="Times"/>
                </a:rPr>
                <a:t>3</a:t>
              </a:r>
            </a:p>
          </p:txBody>
        </p:sp>
        <p:sp>
          <p:nvSpPr>
            <p:cNvPr id="154658" name="Text Box 34"/>
            <p:cNvSpPr txBox="1">
              <a:spLocks noChangeArrowheads="1"/>
            </p:cNvSpPr>
            <p:nvPr/>
          </p:nvSpPr>
          <p:spPr bwMode="auto">
            <a:xfrm>
              <a:off x="1288" y="2255"/>
              <a:ext cx="212" cy="288"/>
            </a:xfrm>
            <a:prstGeom prst="rect">
              <a:avLst/>
            </a:prstGeom>
            <a:noFill/>
            <a:ln w="19050" algn="ctr">
              <a:noFill/>
              <a:miter lim="800000"/>
              <a:headEnd/>
              <a:tailEnd type="none" w="lg" len="lg"/>
            </a:ln>
            <a:effectLst/>
          </p:spPr>
          <p:txBody>
            <a:bodyPr wrap="none">
              <a:spAutoFit/>
            </a:bodyPr>
            <a:lstStyle/>
            <a:p>
              <a:pPr eaLnBrk="0" hangingPunct="0"/>
              <a:r>
                <a:rPr lang="en-US" altLang="zh-CN" sz="2400">
                  <a:latin typeface="Times"/>
                </a:rPr>
                <a:t>2</a:t>
              </a:r>
            </a:p>
          </p:txBody>
        </p:sp>
        <p:sp>
          <p:nvSpPr>
            <p:cNvPr id="154659" name="Text Box 35"/>
            <p:cNvSpPr txBox="1">
              <a:spLocks noChangeArrowheads="1"/>
            </p:cNvSpPr>
            <p:nvPr/>
          </p:nvSpPr>
          <p:spPr bwMode="auto">
            <a:xfrm>
              <a:off x="1288" y="2744"/>
              <a:ext cx="212" cy="288"/>
            </a:xfrm>
            <a:prstGeom prst="rect">
              <a:avLst/>
            </a:prstGeom>
            <a:noFill/>
            <a:ln w="19050" algn="ctr">
              <a:noFill/>
              <a:miter lim="800000"/>
              <a:headEnd/>
              <a:tailEnd type="none" w="lg" len="lg"/>
            </a:ln>
            <a:effectLst/>
          </p:spPr>
          <p:txBody>
            <a:bodyPr wrap="none">
              <a:spAutoFit/>
            </a:bodyPr>
            <a:lstStyle/>
            <a:p>
              <a:pPr eaLnBrk="0" hangingPunct="0"/>
              <a:r>
                <a:rPr lang="en-US" altLang="zh-CN" sz="2400">
                  <a:latin typeface="Times"/>
                </a:rPr>
                <a:t>1</a:t>
              </a:r>
            </a:p>
          </p:txBody>
        </p:sp>
        <p:sp>
          <p:nvSpPr>
            <p:cNvPr id="154660" name="Line 36"/>
            <p:cNvSpPr>
              <a:spLocks noChangeShapeType="1"/>
            </p:cNvSpPr>
            <p:nvPr/>
          </p:nvSpPr>
          <p:spPr bwMode="auto">
            <a:xfrm flipH="1">
              <a:off x="1837" y="2160"/>
              <a:ext cx="227" cy="181"/>
            </a:xfrm>
            <a:prstGeom prst="line">
              <a:avLst/>
            </a:prstGeom>
            <a:noFill/>
            <a:ln w="19050">
              <a:solidFill>
                <a:schemeClr val="tx1"/>
              </a:solidFill>
              <a:round/>
              <a:headEnd/>
              <a:tailEnd type="stealth" w="lg" len="lg"/>
            </a:ln>
            <a:effectLst/>
          </p:spPr>
          <p:txBody>
            <a:bodyPr wrap="none"/>
            <a:lstStyle/>
            <a:p>
              <a:endParaRPr lang="zh-CN" altLang="en-US"/>
            </a:p>
          </p:txBody>
        </p:sp>
        <p:sp>
          <p:nvSpPr>
            <p:cNvPr id="154661" name="Text Box 37"/>
            <p:cNvSpPr txBox="1">
              <a:spLocks noChangeArrowheads="1"/>
            </p:cNvSpPr>
            <p:nvPr/>
          </p:nvSpPr>
          <p:spPr bwMode="auto">
            <a:xfrm>
              <a:off x="2009" y="1946"/>
              <a:ext cx="464" cy="288"/>
            </a:xfrm>
            <a:prstGeom prst="rect">
              <a:avLst/>
            </a:prstGeom>
            <a:noFill/>
            <a:ln w="19050" algn="ctr">
              <a:noFill/>
              <a:miter lim="800000"/>
              <a:headEnd/>
              <a:tailEnd type="none" w="lg" len="lg"/>
            </a:ln>
            <a:effectLst/>
          </p:spPr>
          <p:txBody>
            <a:bodyPr wrap="none">
              <a:spAutoFit/>
            </a:bodyPr>
            <a:lstStyle/>
            <a:p>
              <a:pPr eaLnBrk="0" hangingPunct="0"/>
              <a:r>
                <a:rPr lang="en-US" altLang="zh-CN" sz="2400">
                  <a:latin typeface="Times"/>
                </a:rPr>
                <a:t> n=8</a:t>
              </a:r>
            </a:p>
          </p:txBody>
        </p:sp>
        <p:sp>
          <p:nvSpPr>
            <p:cNvPr id="154662" name="Line 38"/>
            <p:cNvSpPr>
              <a:spLocks noChangeShapeType="1"/>
            </p:cNvSpPr>
            <p:nvPr/>
          </p:nvSpPr>
          <p:spPr bwMode="auto">
            <a:xfrm flipH="1">
              <a:off x="1810" y="2341"/>
              <a:ext cx="798" cy="454"/>
            </a:xfrm>
            <a:prstGeom prst="line">
              <a:avLst/>
            </a:prstGeom>
            <a:noFill/>
            <a:ln w="19050">
              <a:solidFill>
                <a:schemeClr val="tx1"/>
              </a:solidFill>
              <a:round/>
              <a:headEnd/>
              <a:tailEnd type="stealth" w="lg" len="lg"/>
            </a:ln>
            <a:effectLst/>
          </p:spPr>
          <p:txBody>
            <a:bodyPr wrap="none"/>
            <a:lstStyle/>
            <a:p>
              <a:endParaRPr lang="zh-CN" altLang="en-US"/>
            </a:p>
          </p:txBody>
        </p:sp>
        <p:sp>
          <p:nvSpPr>
            <p:cNvPr id="154663" name="Line 39"/>
            <p:cNvSpPr>
              <a:spLocks noChangeShapeType="1"/>
            </p:cNvSpPr>
            <p:nvPr/>
          </p:nvSpPr>
          <p:spPr bwMode="auto">
            <a:xfrm flipH="1">
              <a:off x="1882" y="2614"/>
              <a:ext cx="1089" cy="589"/>
            </a:xfrm>
            <a:prstGeom prst="line">
              <a:avLst/>
            </a:prstGeom>
            <a:noFill/>
            <a:ln w="19050">
              <a:solidFill>
                <a:schemeClr val="tx1"/>
              </a:solidFill>
              <a:round/>
              <a:headEnd/>
              <a:tailEnd type="stealth" w="lg" len="lg"/>
            </a:ln>
            <a:effectLst/>
          </p:spPr>
          <p:txBody>
            <a:bodyPr wrap="none"/>
            <a:lstStyle/>
            <a:p>
              <a:endParaRPr lang="zh-CN" altLang="en-US"/>
            </a:p>
          </p:txBody>
        </p:sp>
        <p:sp>
          <p:nvSpPr>
            <p:cNvPr id="154664" name="Text Box 40"/>
            <p:cNvSpPr txBox="1">
              <a:spLocks noChangeArrowheads="1"/>
            </p:cNvSpPr>
            <p:nvPr/>
          </p:nvSpPr>
          <p:spPr bwMode="auto">
            <a:xfrm>
              <a:off x="2543" y="2160"/>
              <a:ext cx="464" cy="288"/>
            </a:xfrm>
            <a:prstGeom prst="rect">
              <a:avLst/>
            </a:prstGeom>
            <a:noFill/>
            <a:ln w="19050" algn="ctr">
              <a:noFill/>
              <a:miter lim="800000"/>
              <a:headEnd/>
              <a:tailEnd type="none" w="lg" len="lg"/>
            </a:ln>
            <a:effectLst/>
          </p:spPr>
          <p:txBody>
            <a:bodyPr wrap="none">
              <a:spAutoFit/>
            </a:bodyPr>
            <a:lstStyle/>
            <a:p>
              <a:pPr eaLnBrk="0" hangingPunct="0"/>
              <a:r>
                <a:rPr lang="en-US" altLang="zh-CN" sz="2400">
                  <a:latin typeface="Times"/>
                </a:rPr>
                <a:t> n=4</a:t>
              </a:r>
            </a:p>
          </p:txBody>
        </p:sp>
        <p:sp>
          <p:nvSpPr>
            <p:cNvPr id="154665" name="Text Box 41"/>
            <p:cNvSpPr txBox="1">
              <a:spLocks noChangeArrowheads="1"/>
            </p:cNvSpPr>
            <p:nvPr/>
          </p:nvSpPr>
          <p:spPr bwMode="auto">
            <a:xfrm>
              <a:off x="2915" y="2444"/>
              <a:ext cx="464" cy="288"/>
            </a:xfrm>
            <a:prstGeom prst="rect">
              <a:avLst/>
            </a:prstGeom>
            <a:noFill/>
            <a:ln w="19050" algn="ctr">
              <a:noFill/>
              <a:miter lim="800000"/>
              <a:headEnd/>
              <a:tailEnd type="none" w="lg" len="lg"/>
            </a:ln>
            <a:effectLst/>
          </p:spPr>
          <p:txBody>
            <a:bodyPr wrap="none">
              <a:spAutoFit/>
            </a:bodyPr>
            <a:lstStyle/>
            <a:p>
              <a:pPr eaLnBrk="0" hangingPunct="0"/>
              <a:r>
                <a:rPr lang="en-US" altLang="zh-CN" sz="2400">
                  <a:latin typeface="Times"/>
                </a:rPr>
                <a:t> n=2</a:t>
              </a:r>
            </a:p>
          </p:txBody>
        </p:sp>
      </p:gr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3" name="Rectangle 9"/>
          <p:cNvSpPr>
            <a:spLocks noGrp="1" noChangeArrowheads="1"/>
          </p:cNvSpPr>
          <p:nvPr>
            <p:ph type="title"/>
          </p:nvPr>
        </p:nvSpPr>
        <p:spPr/>
        <p:txBody>
          <a:bodyPr/>
          <a:lstStyle/>
          <a:p>
            <a:r>
              <a:rPr lang="zh-CN" altLang="en-US" smtClean="0"/>
              <a:t>等概离散信源的信息率失真函数分析</a:t>
            </a:r>
            <a:endParaRPr lang="zh-CN" altLang="en-US"/>
          </a:p>
        </p:txBody>
      </p:sp>
      <p:graphicFrame>
        <p:nvGraphicFramePr>
          <p:cNvPr id="149508" name="Object 4"/>
          <p:cNvGraphicFramePr>
            <a:graphicFrameLocks noGrp="1" noChangeAspect="1"/>
          </p:cNvGraphicFramePr>
          <p:nvPr>
            <p:ph idx="1"/>
            <p:extLst>
              <p:ext uri="{D42A27DB-BD31-4B8C-83A1-F6EECF244321}">
                <p14:modId xmlns:p14="http://schemas.microsoft.com/office/powerpoint/2010/main" val="241637088"/>
              </p:ext>
            </p:extLst>
          </p:nvPr>
        </p:nvGraphicFramePr>
        <p:xfrm>
          <a:off x="1259632" y="1052736"/>
          <a:ext cx="6119493" cy="1296144"/>
        </p:xfrm>
        <a:graphic>
          <a:graphicData uri="http://schemas.openxmlformats.org/presentationml/2006/ole">
            <mc:AlternateContent xmlns:mc="http://schemas.openxmlformats.org/markup-compatibility/2006">
              <mc:Choice xmlns:v="urn:schemas-microsoft-com:vml" Requires="v">
                <p:oleObj spid="_x0000_s1225773" name="Equation" r:id="rId4" imgW="2400120" imgH="507960" progId="Equation.DSMT4">
                  <p:embed/>
                </p:oleObj>
              </mc:Choice>
              <mc:Fallback>
                <p:oleObj name="Equation" r:id="rId4" imgW="2400120" imgH="50796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052736"/>
                        <a:ext cx="611949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7A59409F-69FA-4556-BD78-5A7DDFC65990}" type="slidenum">
              <a:rPr lang="en-US" altLang="zh-CN" smtClean="0"/>
              <a:pPr/>
              <a:t>73</a:t>
            </a:fld>
            <a:endParaRPr lang="en-US" altLang="zh-CN"/>
          </a:p>
        </p:txBody>
      </p:sp>
      <p:sp>
        <p:nvSpPr>
          <p:cNvPr id="149514" name="Rectangle 10"/>
          <p:cNvSpPr>
            <a:spLocks noGrp="1" noChangeArrowheads="1"/>
          </p:cNvSpPr>
          <p:nvPr>
            <p:ph type="body" sz="half" idx="4294967295"/>
          </p:nvPr>
        </p:nvSpPr>
        <p:spPr>
          <a:xfrm>
            <a:off x="683568" y="2564904"/>
            <a:ext cx="8064896" cy="3888432"/>
          </a:xfrm>
        </p:spPr>
        <p:txBody>
          <a:bodyPr>
            <a:noAutofit/>
          </a:bodyPr>
          <a:lstStyle/>
          <a:p>
            <a:pPr>
              <a:buNone/>
            </a:pPr>
            <a:r>
              <a:rPr lang="zh-CN" altLang="en-US" dirty="0" smtClean="0">
                <a:solidFill>
                  <a:srgbClr val="3333FF"/>
                </a:solidFill>
                <a:latin typeface="+mj-ea"/>
                <a:ea typeface="+mj-ea"/>
              </a:rPr>
              <a:t>分析：</a:t>
            </a:r>
            <a:endParaRPr lang="en-US" altLang="zh-CN" dirty="0" smtClean="0">
              <a:solidFill>
                <a:srgbClr val="3333FF"/>
              </a:solidFill>
              <a:latin typeface="+mj-ea"/>
              <a:ea typeface="+mj-ea"/>
            </a:endParaRPr>
          </a:p>
          <a:p>
            <a:r>
              <a:rPr lang="zh-CN" altLang="en-US" dirty="0" smtClean="0">
                <a:latin typeface="+mj-ea"/>
                <a:ea typeface="+mj-ea"/>
              </a:rPr>
              <a:t>第一项是等概率信源的熵，即无失真传送信源所必须的信息率，后两项则是由于容忍一定失真可以压缩的信息率。</a:t>
            </a:r>
          </a:p>
          <a:p>
            <a:r>
              <a:rPr lang="zh-CN" altLang="en-US" dirty="0" smtClean="0">
                <a:latin typeface="+mj-ea"/>
                <a:ea typeface="+mj-ea"/>
              </a:rPr>
              <a:t>对于同一失真度</a:t>
            </a:r>
            <a:r>
              <a:rPr lang="en-US" altLang="zh-CN" i="1" dirty="0" smtClean="0">
                <a:latin typeface="Times New Roman" pitchFamily="18" charset="0"/>
                <a:ea typeface="+mj-ea"/>
                <a:cs typeface="Times New Roman" pitchFamily="18" charset="0"/>
              </a:rPr>
              <a:t>D</a:t>
            </a:r>
            <a:r>
              <a:rPr lang="zh-CN" altLang="en-US" i="1" dirty="0" smtClean="0">
                <a:latin typeface="Times New Roman" pitchFamily="18" charset="0"/>
                <a:ea typeface="+mj-ea"/>
                <a:cs typeface="Times New Roman" pitchFamily="18" charset="0"/>
              </a:rPr>
              <a:t>，</a:t>
            </a:r>
            <a:r>
              <a:rPr lang="en-US" altLang="zh-CN" i="1" dirty="0" smtClean="0">
                <a:latin typeface="Times New Roman" pitchFamily="18" charset="0"/>
                <a:ea typeface="+mj-ea"/>
                <a:cs typeface="Times New Roman" pitchFamily="18" charset="0"/>
              </a:rPr>
              <a:t>n</a:t>
            </a:r>
            <a:r>
              <a:rPr lang="zh-CN" altLang="en-US" dirty="0" smtClean="0">
                <a:latin typeface="+mj-ea"/>
                <a:ea typeface="+mj-ea"/>
              </a:rPr>
              <a:t>越大，</a:t>
            </a:r>
            <a:r>
              <a:rPr lang="en-US" altLang="zh-CN" i="1" dirty="0" smtClean="0">
                <a:latin typeface="Times New Roman" pitchFamily="18" charset="0"/>
                <a:ea typeface="+mj-ea"/>
                <a:cs typeface="Times New Roman" pitchFamily="18" charset="0"/>
              </a:rPr>
              <a:t>R(D</a:t>
            </a:r>
            <a:r>
              <a:rPr lang="en-US" altLang="zh-CN" dirty="0" smtClean="0">
                <a:latin typeface="+mj-ea"/>
                <a:ea typeface="+mj-ea"/>
              </a:rPr>
              <a:t>)</a:t>
            </a:r>
            <a:r>
              <a:rPr lang="zh-CN" altLang="en-US" dirty="0" smtClean="0">
                <a:latin typeface="+mj-ea"/>
                <a:ea typeface="+mj-ea"/>
              </a:rPr>
              <a:t>越大，压缩率（可能性）越小；</a:t>
            </a:r>
          </a:p>
          <a:p>
            <a:r>
              <a:rPr lang="zh-CN" altLang="en-US" dirty="0" smtClean="0">
                <a:latin typeface="+mj-ea"/>
                <a:ea typeface="+mj-ea"/>
              </a:rPr>
              <a:t>对于同一失真度</a:t>
            </a:r>
            <a:r>
              <a:rPr lang="en-US" altLang="zh-CN" i="1" dirty="0" smtClean="0">
                <a:latin typeface="Times New Roman" pitchFamily="18" charset="0"/>
                <a:ea typeface="+mj-ea"/>
                <a:cs typeface="Times New Roman" pitchFamily="18" charset="0"/>
              </a:rPr>
              <a:t>D</a:t>
            </a:r>
            <a:r>
              <a:rPr lang="zh-CN" altLang="en-US" i="1" dirty="0" smtClean="0">
                <a:latin typeface="Times New Roman" pitchFamily="18" charset="0"/>
                <a:ea typeface="+mj-ea"/>
                <a:cs typeface="Times New Roman" pitchFamily="18" charset="0"/>
              </a:rPr>
              <a:t>，</a:t>
            </a:r>
            <a:r>
              <a:rPr lang="en-US" altLang="zh-CN" i="1" dirty="0" smtClean="0">
                <a:latin typeface="Times New Roman" pitchFamily="18" charset="0"/>
                <a:ea typeface="+mj-ea"/>
                <a:cs typeface="Times New Roman" pitchFamily="18" charset="0"/>
              </a:rPr>
              <a:t>n</a:t>
            </a:r>
            <a:r>
              <a:rPr lang="zh-CN" altLang="en-US" dirty="0" smtClean="0">
                <a:latin typeface="+mj-ea"/>
                <a:ea typeface="+mj-ea"/>
              </a:rPr>
              <a:t>越小，</a:t>
            </a:r>
            <a:r>
              <a:rPr lang="en-US" altLang="zh-CN" i="1" dirty="0" smtClean="0">
                <a:latin typeface="Times New Roman" pitchFamily="18" charset="0"/>
                <a:ea typeface="+mj-ea"/>
                <a:cs typeface="Times New Roman" pitchFamily="18" charset="0"/>
              </a:rPr>
              <a:t>R(D)</a:t>
            </a:r>
            <a:r>
              <a:rPr lang="zh-CN" altLang="en-US" dirty="0" smtClean="0">
                <a:latin typeface="+mj-ea"/>
                <a:ea typeface="+mj-ea"/>
              </a:rPr>
              <a:t>越小，压缩率（可能性）越大。</a:t>
            </a:r>
          </a:p>
          <a:p>
            <a:r>
              <a:rPr lang="zh-CN" altLang="en-US" dirty="0" smtClean="0">
                <a:latin typeface="+mj-ea"/>
                <a:ea typeface="+mj-ea"/>
              </a:rPr>
              <a:t>当</a:t>
            </a:r>
            <a:r>
              <a:rPr lang="en-US" altLang="zh-CN" i="1" dirty="0" smtClean="0">
                <a:latin typeface="Times New Roman" pitchFamily="18" charset="0"/>
                <a:ea typeface="+mj-ea"/>
                <a:cs typeface="Times New Roman" pitchFamily="18" charset="0"/>
              </a:rPr>
              <a:t>n=2</a:t>
            </a:r>
            <a:r>
              <a:rPr lang="zh-CN" altLang="en-US" i="1" dirty="0" smtClean="0">
                <a:latin typeface="Times New Roman" pitchFamily="18" charset="0"/>
                <a:ea typeface="+mj-ea"/>
                <a:cs typeface="Times New Roman" pitchFamily="18" charset="0"/>
              </a:rPr>
              <a:t>，</a:t>
            </a:r>
            <a:r>
              <a:rPr lang="el-GR" altLang="zh-CN" i="1" dirty="0" smtClean="0">
                <a:latin typeface="Times New Roman" pitchFamily="18" charset="0"/>
                <a:ea typeface="+mj-ea"/>
                <a:cs typeface="Times New Roman" pitchFamily="18" charset="0"/>
              </a:rPr>
              <a:t>α</a:t>
            </a:r>
            <a:r>
              <a:rPr lang="en-US" altLang="zh-CN" i="1" dirty="0" smtClean="0">
                <a:latin typeface="Times New Roman" pitchFamily="18" charset="0"/>
                <a:ea typeface="+mj-ea"/>
                <a:cs typeface="Times New Roman" pitchFamily="18" charset="0"/>
              </a:rPr>
              <a:t>=1</a:t>
            </a:r>
            <a:r>
              <a:rPr lang="zh-CN" altLang="en-US" dirty="0" smtClean="0">
                <a:latin typeface="+mj-ea"/>
                <a:ea typeface="+mj-ea"/>
              </a:rPr>
              <a:t>时，</a:t>
            </a:r>
            <a:r>
              <a:rPr lang="en-US" altLang="zh-CN" i="1" dirty="0" smtClean="0">
                <a:latin typeface="Times New Roman" pitchFamily="18" charset="0"/>
                <a:ea typeface="+mj-ea"/>
                <a:cs typeface="Times New Roman" pitchFamily="18" charset="0"/>
              </a:rPr>
              <a:t>R(D)=H(p)-H(D)=</a:t>
            </a:r>
            <a:r>
              <a:rPr lang="en-US" altLang="zh-CN" dirty="0" smtClean="0">
                <a:latin typeface="Times New Roman" pitchFamily="18" charset="0"/>
                <a:ea typeface="+mj-ea"/>
                <a:cs typeface="Times New Roman" pitchFamily="18" charset="0"/>
              </a:rPr>
              <a:t>ln2</a:t>
            </a:r>
            <a:r>
              <a:rPr lang="en-US" altLang="zh-CN" i="1" dirty="0" smtClean="0">
                <a:latin typeface="Times New Roman" pitchFamily="18" charset="0"/>
                <a:ea typeface="+mj-ea"/>
                <a:cs typeface="Times New Roman" pitchFamily="18" charset="0"/>
              </a:rPr>
              <a:t> -H(D)</a:t>
            </a:r>
            <a:endParaRPr lang="zh-CN" altLang="el-GR" i="1" dirty="0" smtClean="0">
              <a:latin typeface="Times New Roman" pitchFamily="18" charset="0"/>
              <a:ea typeface="+mj-ea"/>
              <a:cs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514">
                                            <p:txEl>
                                              <p:pRg st="2" end="2"/>
                                            </p:txEl>
                                          </p:spTgt>
                                        </p:tgtEl>
                                        <p:attrNameLst>
                                          <p:attrName>style.visibility</p:attrName>
                                        </p:attrNameLst>
                                      </p:cBhvr>
                                      <p:to>
                                        <p:strVal val="visible"/>
                                      </p:to>
                                    </p:set>
                                    <p:animEffect transition="in" filter="fade">
                                      <p:cBhvr>
                                        <p:cTn id="7" dur="500"/>
                                        <p:tgtEl>
                                          <p:spTgt spid="14951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9514">
                                            <p:txEl>
                                              <p:pRg st="3" end="3"/>
                                            </p:txEl>
                                          </p:spTgt>
                                        </p:tgtEl>
                                        <p:attrNameLst>
                                          <p:attrName>style.visibility</p:attrName>
                                        </p:attrNameLst>
                                      </p:cBhvr>
                                      <p:to>
                                        <p:strVal val="visible"/>
                                      </p:to>
                                    </p:set>
                                    <p:animEffect transition="in" filter="fade">
                                      <p:cBhvr>
                                        <p:cTn id="10" dur="500"/>
                                        <p:tgtEl>
                                          <p:spTgt spid="1495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8" name="Rectangle 6"/>
          <p:cNvSpPr>
            <a:spLocks noGrp="1" noChangeArrowheads="1"/>
          </p:cNvSpPr>
          <p:nvPr>
            <p:ph type="title"/>
          </p:nvPr>
        </p:nvSpPr>
        <p:spPr/>
        <p:txBody>
          <a:bodyPr/>
          <a:lstStyle/>
          <a:p>
            <a:r>
              <a:rPr lang="zh-CN" altLang="en-US" smtClean="0"/>
              <a:t>小结</a:t>
            </a:r>
            <a:endParaRPr lang="zh-CN" altLang="en-US"/>
          </a:p>
        </p:txBody>
      </p:sp>
      <p:sp>
        <p:nvSpPr>
          <p:cNvPr id="141319" name="Rectangle 7"/>
          <p:cNvSpPr>
            <a:spLocks noGrp="1" noChangeArrowheads="1"/>
          </p:cNvSpPr>
          <p:nvPr>
            <p:ph type="body" idx="1"/>
          </p:nvPr>
        </p:nvSpPr>
        <p:spPr/>
        <p:txBody>
          <a:bodyPr/>
          <a:lstStyle/>
          <a:p>
            <a:r>
              <a:rPr lang="zh-CN" altLang="en-US" dirty="0" smtClean="0"/>
              <a:t>提出失真测度的概念，定义了失真函数</a:t>
            </a:r>
            <a:r>
              <a:rPr lang="en-US" altLang="zh-CN" dirty="0" smtClean="0"/>
              <a:t>d(</a:t>
            </a:r>
            <a:r>
              <a:rPr lang="en-US" altLang="zh-CN" i="1" dirty="0" err="1" smtClean="0"/>
              <a:t>x</a:t>
            </a:r>
            <a:r>
              <a:rPr lang="en-US" altLang="zh-CN" i="1" baseline="-25000" dirty="0" err="1" smtClean="0"/>
              <a:t>i</a:t>
            </a:r>
            <a:r>
              <a:rPr lang="en-US" altLang="zh-CN" i="1" dirty="0" err="1" smtClean="0"/>
              <a:t>,y</a:t>
            </a:r>
            <a:r>
              <a:rPr lang="en-US" altLang="zh-CN" i="1" baseline="-25000" dirty="0" err="1" smtClean="0"/>
              <a:t>i</a:t>
            </a:r>
            <a:r>
              <a:rPr lang="en-US" altLang="zh-CN" dirty="0" smtClean="0"/>
              <a:t>)</a:t>
            </a:r>
            <a:r>
              <a:rPr lang="zh-CN" altLang="en-US" dirty="0" smtClean="0"/>
              <a:t>、和平均失真度，给出了保真度准则。</a:t>
            </a:r>
          </a:p>
          <a:p>
            <a:r>
              <a:rPr lang="zh-CN" altLang="en-US" dirty="0" smtClean="0"/>
              <a:t>给出了信息率失真函数</a:t>
            </a:r>
            <a:r>
              <a:rPr lang="en-US" altLang="zh-CN" dirty="0" smtClean="0"/>
              <a:t>R(D)</a:t>
            </a:r>
            <a:r>
              <a:rPr lang="zh-CN" altLang="en-US" dirty="0" smtClean="0"/>
              <a:t>，并分析了</a:t>
            </a:r>
            <a:r>
              <a:rPr lang="en-US" altLang="zh-CN" dirty="0" smtClean="0"/>
              <a:t>R(D)</a:t>
            </a:r>
            <a:r>
              <a:rPr lang="zh-CN" altLang="en-US" dirty="0" smtClean="0"/>
              <a:t>的性质，画出了</a:t>
            </a:r>
            <a:r>
              <a:rPr lang="en-US" altLang="zh-CN" dirty="0" smtClean="0"/>
              <a:t>R(D)</a:t>
            </a:r>
            <a:r>
              <a:rPr lang="zh-CN" altLang="en-US" dirty="0" smtClean="0"/>
              <a:t>曲线。</a:t>
            </a:r>
          </a:p>
          <a:p>
            <a:r>
              <a:rPr lang="zh-CN" altLang="en-US" dirty="0" smtClean="0"/>
              <a:t>率失真函数一旦找到，就与求极值过程中选择的试验信道不再有关，而只是信源特性的参量。不同的信源其</a:t>
            </a:r>
            <a:r>
              <a:rPr lang="en-US" altLang="zh-CN" dirty="0" smtClean="0"/>
              <a:t>R(D)</a:t>
            </a:r>
            <a:r>
              <a:rPr lang="zh-CN" altLang="en-US" dirty="0" smtClean="0"/>
              <a:t>是不同的。</a:t>
            </a:r>
          </a:p>
          <a:p>
            <a:r>
              <a:rPr lang="zh-CN" altLang="en-US" dirty="0" smtClean="0"/>
              <a:t>给出了二进制对称信源和</a:t>
            </a:r>
            <a:r>
              <a:rPr lang="en-US" altLang="zh-CN" dirty="0" smtClean="0"/>
              <a:t>n</a:t>
            </a:r>
            <a:r>
              <a:rPr lang="zh-CN" altLang="en-US" dirty="0" smtClean="0"/>
              <a:t>进制对称信源等概率分布时的信息率失真函数</a:t>
            </a:r>
            <a:r>
              <a:rPr lang="en-US" altLang="zh-CN" dirty="0" smtClean="0"/>
              <a:t>R(D)</a:t>
            </a:r>
            <a:r>
              <a:rPr lang="zh-CN" altLang="en-US" dirty="0" smtClean="0"/>
              <a:t>，并分析了其意义。</a:t>
            </a:r>
            <a:endParaRPr lang="zh-CN" altLang="en-US" dirty="0"/>
          </a:p>
        </p:txBody>
      </p:sp>
      <p:sp>
        <p:nvSpPr>
          <p:cNvPr id="6" name="灯片编号占位符 5"/>
          <p:cNvSpPr>
            <a:spLocks noGrp="1"/>
          </p:cNvSpPr>
          <p:nvPr>
            <p:ph type="sldNum" sz="quarter" idx="12"/>
          </p:nvPr>
        </p:nvSpPr>
        <p:spPr/>
        <p:txBody>
          <a:bodyPr/>
          <a:lstStyle/>
          <a:p>
            <a:fld id="{F5E28EA7-CBE7-4DC4-BA04-B444304EA84C}" type="slidenum">
              <a:rPr lang="en-US" altLang="zh-CN" smtClean="0"/>
              <a:pPr/>
              <a:t>74</a:t>
            </a:fld>
            <a:endParaRPr lang="en-US" altLang="zh-CN"/>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87395" name="Rectangle 3"/>
          <p:cNvSpPr>
            <a:spLocks noGrp="1" noChangeArrowheads="1"/>
          </p:cNvSpPr>
          <p:nvPr>
            <p:ph type="body" idx="1"/>
          </p:nvPr>
        </p:nvSpPr>
        <p:spPr/>
        <p:txBody>
          <a:bodyPr>
            <a:normAutofit/>
          </a:bodyPr>
          <a:lstStyle/>
          <a:p>
            <a:r>
              <a:rPr lang="en-US" altLang="zh-CN" sz="2800" dirty="0" smtClean="0"/>
              <a:t>4.1 </a:t>
            </a:r>
            <a:r>
              <a:rPr lang="zh-CN" altLang="en-US" sz="2800" dirty="0" smtClean="0"/>
              <a:t>基本概念</a:t>
            </a:r>
          </a:p>
          <a:p>
            <a:r>
              <a:rPr lang="en-US" altLang="zh-CN" sz="2800" dirty="0" smtClean="0"/>
              <a:t>4.2 </a:t>
            </a:r>
            <a:r>
              <a:rPr lang="zh-CN" altLang="en-US" sz="2800" dirty="0" smtClean="0"/>
              <a:t>离散信源的信息率失真函数</a:t>
            </a:r>
          </a:p>
          <a:p>
            <a:r>
              <a:rPr lang="en-US" altLang="zh-CN" sz="2800" dirty="0" smtClean="0"/>
              <a:t>4.3 </a:t>
            </a:r>
            <a:r>
              <a:rPr lang="zh-CN" altLang="en-US" sz="2800" dirty="0" smtClean="0">
                <a:solidFill>
                  <a:srgbClr val="FF0000"/>
                </a:solidFill>
              </a:rPr>
              <a:t>连续信源的信息率失真函数</a:t>
            </a:r>
          </a:p>
          <a:p>
            <a:pPr lvl="1"/>
            <a:r>
              <a:rPr lang="en-US" altLang="zh-CN" sz="2400" dirty="0" smtClean="0"/>
              <a:t>4.3.1 </a:t>
            </a:r>
            <a:r>
              <a:rPr lang="zh-CN" altLang="en-US" sz="2400" dirty="0" smtClean="0">
                <a:solidFill>
                  <a:srgbClr val="FF0000"/>
                </a:solidFill>
              </a:rPr>
              <a:t>连续信源信息率失真函数的参量表达式</a:t>
            </a:r>
          </a:p>
          <a:p>
            <a:pPr lvl="1"/>
            <a:r>
              <a:rPr lang="en-US" altLang="zh-CN" sz="2400" dirty="0" smtClean="0"/>
              <a:t>4.3.2 </a:t>
            </a:r>
            <a:r>
              <a:rPr lang="zh-CN" altLang="en-US" sz="2400" dirty="0" smtClean="0"/>
              <a:t>高斯信源的信息率失真函数</a:t>
            </a:r>
          </a:p>
          <a:p>
            <a:pPr lvl="1"/>
            <a:r>
              <a:rPr lang="en-US" altLang="zh-CN" sz="2400" dirty="0" smtClean="0"/>
              <a:t>4.3.3 </a:t>
            </a:r>
            <a:r>
              <a:rPr lang="zh-CN" altLang="en-US" sz="2400" dirty="0" smtClean="0"/>
              <a:t>信息率失真函数与信息价值</a:t>
            </a:r>
          </a:p>
          <a:p>
            <a:pPr lvl="1"/>
            <a:r>
              <a:rPr lang="en-US" altLang="zh-CN" sz="2400" dirty="0" smtClean="0"/>
              <a:t>4.3.4 </a:t>
            </a:r>
            <a:r>
              <a:rPr lang="zh-CN" altLang="en-US" sz="2400" dirty="0" smtClean="0"/>
              <a:t>信道容量与信息率失真函数的比较</a:t>
            </a:r>
          </a:p>
        </p:txBody>
      </p:sp>
      <p:sp>
        <p:nvSpPr>
          <p:cNvPr id="6" name="灯片编号占位符 5"/>
          <p:cNvSpPr>
            <a:spLocks noGrp="1"/>
          </p:cNvSpPr>
          <p:nvPr>
            <p:ph type="sldNum" sz="quarter" idx="12"/>
          </p:nvPr>
        </p:nvSpPr>
        <p:spPr/>
        <p:txBody>
          <a:bodyPr/>
          <a:lstStyle/>
          <a:p>
            <a:fld id="{B77503C4-037E-42DE-9F14-2922BE83B1C9}" type="slidenum">
              <a:rPr lang="en-US" altLang="zh-CN" smtClean="0"/>
              <a:pPr/>
              <a:t>75</a:t>
            </a:fld>
            <a:endParaRPr lang="en-US" altLang="zh-CN"/>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smtClean="0"/>
              <a:t>连续信源的信息率失真函数 </a:t>
            </a:r>
            <a:endParaRPr lang="zh-CN" altLang="en-US"/>
          </a:p>
        </p:txBody>
      </p:sp>
      <p:sp>
        <p:nvSpPr>
          <p:cNvPr id="188419" name="Rectangle 3"/>
          <p:cNvSpPr>
            <a:spLocks noGrp="1" noChangeArrowheads="1"/>
          </p:cNvSpPr>
          <p:nvPr>
            <p:ph type="body" idx="1"/>
          </p:nvPr>
        </p:nvSpPr>
        <p:spPr/>
        <p:txBody>
          <a:bodyPr/>
          <a:lstStyle/>
          <a:p>
            <a:pPr>
              <a:lnSpc>
                <a:spcPct val="150000"/>
              </a:lnSpc>
            </a:pPr>
            <a:r>
              <a:rPr lang="zh-CN" altLang="en-US" dirty="0" smtClean="0"/>
              <a:t>一般情况下，信息在传输过程中必然会存在一定的</a:t>
            </a:r>
            <a:r>
              <a:rPr lang="zh-CN" altLang="en-US" dirty="0" smtClean="0">
                <a:solidFill>
                  <a:srgbClr val="0000FF"/>
                </a:solidFill>
              </a:rPr>
              <a:t>噪声</a:t>
            </a:r>
            <a:r>
              <a:rPr lang="zh-CN" altLang="en-US" dirty="0" smtClean="0"/>
              <a:t>和</a:t>
            </a:r>
            <a:r>
              <a:rPr lang="zh-CN" altLang="en-US" dirty="0" smtClean="0">
                <a:solidFill>
                  <a:srgbClr val="0000FF"/>
                </a:solidFill>
              </a:rPr>
              <a:t>干扰</a:t>
            </a:r>
            <a:r>
              <a:rPr lang="zh-CN" altLang="en-US" dirty="0" smtClean="0"/>
              <a:t>，使得信源的消息在传输过程中存在一定的误差和失真。</a:t>
            </a:r>
            <a:endParaRPr lang="en-US" altLang="zh-CN" dirty="0" smtClean="0"/>
          </a:p>
          <a:p>
            <a:pPr>
              <a:lnSpc>
                <a:spcPct val="150000"/>
              </a:lnSpc>
            </a:pPr>
            <a:r>
              <a:rPr lang="zh-CN" altLang="en-US" dirty="0" smtClean="0"/>
              <a:t>对于连续信源而言，在传输过程中总会有</a:t>
            </a:r>
            <a:r>
              <a:rPr lang="zh-CN" altLang="en-US" dirty="0" smtClean="0">
                <a:solidFill>
                  <a:srgbClr val="0000FF"/>
                </a:solidFill>
              </a:rPr>
              <a:t>波形失真</a:t>
            </a:r>
            <a:r>
              <a:rPr lang="zh-CN" altLang="en-US" dirty="0" smtClean="0"/>
              <a:t>，连续信源的信息率失真理论就是在一定意义上</a:t>
            </a:r>
            <a:r>
              <a:rPr lang="zh-CN" altLang="en-US" dirty="0" smtClean="0">
                <a:solidFill>
                  <a:srgbClr val="FF0000"/>
                </a:solidFill>
              </a:rPr>
              <a:t>定量分析信号的失真程度</a:t>
            </a:r>
            <a:r>
              <a:rPr lang="zh-CN" altLang="en-US" dirty="0" smtClean="0"/>
              <a:t>。</a:t>
            </a:r>
          </a:p>
          <a:p>
            <a:pPr>
              <a:lnSpc>
                <a:spcPct val="150000"/>
              </a:lnSpc>
            </a:pPr>
            <a:r>
              <a:rPr lang="zh-CN" altLang="en-US" dirty="0" smtClean="0"/>
              <a:t>本节主要讨论连续信源的信息率失真函数，连续信源的率失真理论与离散信源情况基本相同。</a:t>
            </a:r>
            <a:endParaRPr lang="zh-CN" altLang="en-US" dirty="0"/>
          </a:p>
        </p:txBody>
      </p:sp>
      <p:sp>
        <p:nvSpPr>
          <p:cNvPr id="6" name="灯片编号占位符 5"/>
          <p:cNvSpPr>
            <a:spLocks noGrp="1"/>
          </p:cNvSpPr>
          <p:nvPr>
            <p:ph type="sldNum" sz="quarter" idx="12"/>
          </p:nvPr>
        </p:nvSpPr>
        <p:spPr/>
        <p:txBody>
          <a:bodyPr/>
          <a:lstStyle/>
          <a:p>
            <a:fld id="{7919C5E6-9B8A-4517-9042-9E7C2DC038E9}" type="slidenum">
              <a:rPr lang="en-US" altLang="zh-CN" smtClean="0"/>
              <a:pPr/>
              <a:t>76</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7" dur="500"/>
                                        <p:tgtEl>
                                          <p:spTgt spid="188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2" dur="500"/>
                                        <p:tgtEl>
                                          <p:spTgt spid="188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smtClean="0"/>
              <a:t>平均失真度定义 </a:t>
            </a:r>
            <a:endParaRPr lang="zh-CN" altLang="en-US"/>
          </a:p>
        </p:txBody>
      </p:sp>
      <p:sp>
        <p:nvSpPr>
          <p:cNvPr id="189443" name="Rectangle 3"/>
          <p:cNvSpPr>
            <a:spLocks noGrp="1" noChangeArrowheads="1"/>
          </p:cNvSpPr>
          <p:nvPr>
            <p:ph type="body" idx="1"/>
          </p:nvPr>
        </p:nvSpPr>
        <p:spPr/>
        <p:txBody>
          <a:bodyPr/>
          <a:lstStyle/>
          <a:p>
            <a:pPr>
              <a:lnSpc>
                <a:spcPct val="150000"/>
              </a:lnSpc>
            </a:pPr>
            <a:r>
              <a:rPr lang="zh-CN" altLang="en-US" dirty="0" smtClean="0">
                <a:solidFill>
                  <a:srgbClr val="0000FF"/>
                </a:solidFill>
              </a:rPr>
              <a:t>定义：  </a:t>
            </a:r>
            <a:r>
              <a:rPr lang="zh-CN" altLang="en-US" dirty="0" smtClean="0"/>
              <a:t>设连续信源（随机变量）</a:t>
            </a:r>
            <a:r>
              <a:rPr lang="en-US" altLang="zh-CN" i="1" dirty="0" smtClean="0">
                <a:latin typeface="Times New Roman" pitchFamily="18" charset="0"/>
                <a:cs typeface="Times New Roman" pitchFamily="18" charset="0"/>
              </a:rPr>
              <a:t>X</a:t>
            </a:r>
            <a:r>
              <a:rPr lang="en-US" altLang="zh-CN" dirty="0" smtClean="0"/>
              <a:t>,</a:t>
            </a:r>
            <a:r>
              <a:rPr lang="zh-CN" altLang="en-US" dirty="0" smtClean="0"/>
              <a:t>其概率密度为 </a:t>
            </a:r>
            <a:r>
              <a:rPr lang="en-US" altLang="zh-CN" i="1" dirty="0" err="1" smtClean="0">
                <a:latin typeface="Times New Roman" pitchFamily="18" charset="0"/>
                <a:ea typeface="宋体" charset="-122"/>
              </a:rPr>
              <a:t>p</a:t>
            </a:r>
            <a:r>
              <a:rPr lang="en-US" altLang="zh-CN" i="1" baseline="-30000" dirty="0" err="1" smtClean="0">
                <a:latin typeface="Times New Roman" pitchFamily="18" charset="0"/>
                <a:ea typeface="宋体" charset="-122"/>
              </a:rPr>
              <a:t>X</a:t>
            </a:r>
            <a:r>
              <a:rPr lang="en-US" altLang="zh-CN" i="1" dirty="0" smtClean="0">
                <a:latin typeface="Times New Roman" pitchFamily="18" charset="0"/>
                <a:ea typeface="宋体" charset="-122"/>
              </a:rPr>
              <a:t>(x)</a:t>
            </a:r>
            <a:r>
              <a:rPr lang="en-US" altLang="zh-CN" dirty="0" smtClean="0"/>
              <a:t>,</a:t>
            </a:r>
            <a:r>
              <a:rPr lang="zh-CN" altLang="en-US" dirty="0" smtClean="0"/>
              <a:t>设另一变量</a:t>
            </a:r>
            <a:r>
              <a:rPr lang="en-US" altLang="zh-CN" i="1" dirty="0" smtClean="0"/>
              <a:t>Y</a:t>
            </a:r>
            <a:r>
              <a:rPr lang="zh-CN" altLang="en-US" dirty="0" smtClean="0"/>
              <a:t>，且 </a:t>
            </a:r>
            <a:r>
              <a:rPr lang="en-US" altLang="zh-CN" i="1" dirty="0" smtClean="0"/>
              <a:t>X </a:t>
            </a:r>
            <a:r>
              <a:rPr lang="zh-CN" altLang="en-US" dirty="0" smtClean="0"/>
              <a:t>和 </a:t>
            </a:r>
            <a:r>
              <a:rPr lang="en-US" altLang="zh-CN" i="1" dirty="0" smtClean="0"/>
              <a:t>Y </a:t>
            </a:r>
            <a:r>
              <a:rPr lang="zh-CN" altLang="en-US" dirty="0" smtClean="0"/>
              <a:t>之间失真函数是某一非负的二元函数</a:t>
            </a:r>
            <a:r>
              <a:rPr lang="en-US" altLang="zh-CN" i="1" dirty="0" smtClean="0">
                <a:latin typeface="Times New Roman" pitchFamily="18" charset="0"/>
                <a:cs typeface="Times New Roman" pitchFamily="18" charset="0"/>
              </a:rPr>
              <a:t>d(</a:t>
            </a:r>
            <a:r>
              <a:rPr lang="en-US" altLang="zh-CN" i="1" dirty="0" err="1" smtClean="0">
                <a:latin typeface="Times New Roman" pitchFamily="18" charset="0"/>
                <a:cs typeface="Times New Roman" pitchFamily="18" charset="0"/>
              </a:rPr>
              <a:t>x,y</a:t>
            </a:r>
            <a:r>
              <a:rPr lang="en-US" altLang="zh-CN" i="1" dirty="0" smtClean="0">
                <a:latin typeface="Times New Roman" pitchFamily="18" charset="0"/>
                <a:cs typeface="Times New Roman" pitchFamily="18" charset="0"/>
              </a:rPr>
              <a:t>)</a:t>
            </a:r>
            <a:r>
              <a:rPr lang="en-US" altLang="zh-CN" dirty="0" smtClean="0"/>
              <a:t>,</a:t>
            </a:r>
            <a:r>
              <a:rPr lang="zh-CN" altLang="en-US" dirty="0" smtClean="0"/>
              <a:t>则</a:t>
            </a:r>
            <a:r>
              <a:rPr lang="zh-CN" altLang="en-US" dirty="0" smtClean="0">
                <a:solidFill>
                  <a:srgbClr val="0000FF"/>
                </a:solidFill>
              </a:rPr>
              <a:t>平均失真度定义</a:t>
            </a:r>
            <a:r>
              <a:rPr lang="zh-CN" altLang="en-US" dirty="0" smtClean="0"/>
              <a:t>为 </a:t>
            </a:r>
            <a:endParaRPr lang="zh-CN" altLang="en-US" dirty="0"/>
          </a:p>
        </p:txBody>
      </p:sp>
      <p:sp>
        <p:nvSpPr>
          <p:cNvPr id="7" name="灯片编号占位符 5"/>
          <p:cNvSpPr>
            <a:spLocks noGrp="1"/>
          </p:cNvSpPr>
          <p:nvPr>
            <p:ph type="sldNum" sz="quarter" idx="12"/>
          </p:nvPr>
        </p:nvSpPr>
        <p:spPr/>
        <p:txBody>
          <a:bodyPr/>
          <a:lstStyle/>
          <a:p>
            <a:fld id="{26B3E5D1-2F95-4A4B-96A8-F6E8F2DBFFDF}" type="slidenum">
              <a:rPr lang="en-US" altLang="zh-CN" smtClean="0"/>
              <a:pPr/>
              <a:t>77</a:t>
            </a:fld>
            <a:endParaRPr lang="en-US" altLang="zh-CN"/>
          </a:p>
        </p:txBody>
      </p:sp>
      <p:graphicFrame>
        <p:nvGraphicFramePr>
          <p:cNvPr id="189444" name="Object 4"/>
          <p:cNvGraphicFramePr>
            <a:graphicFrameLocks noGrp="1" noChangeAspect="1"/>
          </p:cNvGraphicFramePr>
          <p:nvPr>
            <p:ph sz="half" idx="4294967295"/>
            <p:extLst>
              <p:ext uri="{D42A27DB-BD31-4B8C-83A1-F6EECF244321}">
                <p14:modId xmlns:p14="http://schemas.microsoft.com/office/powerpoint/2010/main" val="1355181618"/>
              </p:ext>
            </p:extLst>
          </p:nvPr>
        </p:nvGraphicFramePr>
        <p:xfrm>
          <a:off x="1115616" y="3140968"/>
          <a:ext cx="6492875" cy="2128838"/>
        </p:xfrm>
        <a:graphic>
          <a:graphicData uri="http://schemas.openxmlformats.org/presentationml/2006/ole">
            <mc:AlternateContent xmlns:mc="http://schemas.openxmlformats.org/markup-compatibility/2006">
              <mc:Choice xmlns:v="urn:schemas-microsoft-com:vml" Requires="v">
                <p:oleObj spid="_x0000_s1226796" name="Equation" r:id="rId4" imgW="3098520" imgH="1015920" progId="Equation.DSMT4">
                  <p:embed/>
                </p:oleObj>
              </mc:Choice>
              <mc:Fallback>
                <p:oleObj name="Equation" r:id="rId4" imgW="3098520" imgH="1015920" progId="Equation.DSMT4">
                  <p:embed/>
                  <p:pic>
                    <p:nvPicPr>
                      <p:cNvPr id="0" name="Picture 2"/>
                      <p:cNvPicPr>
                        <a:picLocks noGrp="1" noChangeAspect="1" noChangeArrowheads="1"/>
                      </p:cNvPicPr>
                      <p:nvPr/>
                    </p:nvPicPr>
                    <p:blipFill>
                      <a:blip r:embed="rId5"/>
                      <a:srcRect/>
                      <a:stretch>
                        <a:fillRect/>
                      </a:stretch>
                    </p:blipFill>
                    <p:spPr bwMode="auto">
                      <a:xfrm>
                        <a:off x="1115616" y="3140968"/>
                        <a:ext cx="6492875" cy="212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6" name="Rectangle 8"/>
          <p:cNvSpPr>
            <a:spLocks noGrp="1" noChangeArrowheads="1"/>
          </p:cNvSpPr>
          <p:nvPr>
            <p:ph type="title"/>
          </p:nvPr>
        </p:nvSpPr>
        <p:spPr/>
        <p:txBody>
          <a:bodyPr/>
          <a:lstStyle/>
          <a:p>
            <a:r>
              <a:rPr lang="zh-CN" altLang="en-US" smtClean="0"/>
              <a:t>连续信源的信息率失真函数相关定义</a:t>
            </a:r>
            <a:endParaRPr lang="zh-CN" altLang="en-US"/>
          </a:p>
        </p:txBody>
      </p:sp>
      <p:graphicFrame>
        <p:nvGraphicFramePr>
          <p:cNvPr id="191495" name="Object 7"/>
          <p:cNvGraphicFramePr>
            <a:graphicFrameLocks noGrp="1" noChangeAspect="1"/>
          </p:cNvGraphicFramePr>
          <p:nvPr>
            <p:ph idx="1"/>
            <p:extLst>
              <p:ext uri="{D42A27DB-BD31-4B8C-83A1-F6EECF244321}">
                <p14:modId xmlns:p14="http://schemas.microsoft.com/office/powerpoint/2010/main" val="2801762226"/>
              </p:ext>
            </p:extLst>
          </p:nvPr>
        </p:nvGraphicFramePr>
        <p:xfrm>
          <a:off x="727075" y="1268413"/>
          <a:ext cx="7329488" cy="2271712"/>
        </p:xfrm>
        <a:graphic>
          <a:graphicData uri="http://schemas.openxmlformats.org/presentationml/2006/ole">
            <mc:AlternateContent xmlns:mc="http://schemas.openxmlformats.org/markup-compatibility/2006">
              <mc:Choice xmlns:v="urn:schemas-microsoft-com:vml" Requires="v">
                <p:oleObj spid="_x0000_s1227862" name="Equation" r:id="rId4" imgW="3441600" imgH="1066680" progId="Equation.DSMT4">
                  <p:embed/>
                </p:oleObj>
              </mc:Choice>
              <mc:Fallback>
                <p:oleObj name="Equation" r:id="rId4" imgW="3441600" imgH="1066680" progId="Equation.DSMT4">
                  <p:embed/>
                  <p:pic>
                    <p:nvPicPr>
                      <p:cNvPr id="0" name="Picture 2"/>
                      <p:cNvPicPr>
                        <a:picLocks noGrp="1" noChangeAspect="1" noChangeArrowheads="1"/>
                      </p:cNvPicPr>
                      <p:nvPr/>
                    </p:nvPicPr>
                    <p:blipFill>
                      <a:blip r:embed="rId5"/>
                      <a:srcRect/>
                      <a:stretch>
                        <a:fillRect/>
                      </a:stretch>
                    </p:blipFill>
                    <p:spPr bwMode="auto">
                      <a:xfrm>
                        <a:off x="727075" y="1268413"/>
                        <a:ext cx="7329488" cy="227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灯片编号占位符 5"/>
          <p:cNvSpPr>
            <a:spLocks noGrp="1"/>
          </p:cNvSpPr>
          <p:nvPr>
            <p:ph type="sldNum" sz="quarter" idx="12"/>
          </p:nvPr>
        </p:nvSpPr>
        <p:spPr/>
        <p:txBody>
          <a:bodyPr/>
          <a:lstStyle/>
          <a:p>
            <a:fld id="{FE358C79-C5A9-45E8-8716-92ED1B53778C}" type="slidenum">
              <a:rPr lang="en-US" altLang="zh-CN" smtClean="0"/>
              <a:pPr/>
              <a:t>78</a:t>
            </a:fld>
            <a:endParaRPr lang="en-US" altLang="zh-CN"/>
          </a:p>
        </p:txBody>
      </p:sp>
      <p:sp>
        <p:nvSpPr>
          <p:cNvPr id="191490" name="Rectangle 2"/>
          <p:cNvSpPr>
            <a:spLocks noChangeArrowheads="1"/>
          </p:cNvSpPr>
          <p:nvPr/>
        </p:nvSpPr>
        <p:spPr bwMode="auto">
          <a:xfrm>
            <a:off x="3195638" y="3100388"/>
            <a:ext cx="9144000" cy="0"/>
          </a:xfrm>
          <a:prstGeom prst="rect">
            <a:avLst/>
          </a:prstGeom>
          <a:noFill/>
          <a:ln w="9525">
            <a:noFill/>
            <a:miter lim="800000"/>
            <a:headEnd/>
            <a:tailEnd/>
          </a:ln>
          <a:effectLst/>
        </p:spPr>
        <p:txBody>
          <a:bodyPr>
            <a:spAutoFit/>
          </a:bodyPr>
          <a:lstStyle/>
          <a:p>
            <a:endParaRPr lang="zh-CN" altLang="en-US"/>
          </a:p>
        </p:txBody>
      </p:sp>
      <p:sp>
        <p:nvSpPr>
          <p:cNvPr id="191491" name="Rectangle 3"/>
          <p:cNvSpPr>
            <a:spLocks noChangeArrowheads="1"/>
          </p:cNvSpPr>
          <p:nvPr/>
        </p:nvSpPr>
        <p:spPr bwMode="auto">
          <a:xfrm>
            <a:off x="4043363" y="3262313"/>
            <a:ext cx="9144000" cy="0"/>
          </a:xfrm>
          <a:prstGeom prst="rect">
            <a:avLst/>
          </a:prstGeom>
          <a:noFill/>
          <a:ln w="9525">
            <a:noFill/>
            <a:miter lim="800000"/>
            <a:headEnd/>
            <a:tailEnd/>
          </a:ln>
          <a:effectLst/>
        </p:spPr>
        <p:txBody>
          <a:bodyPr>
            <a:spAutoFit/>
          </a:bodyPr>
          <a:lstStyle/>
          <a:p>
            <a:endParaRPr lang="zh-CN" altLang="en-US"/>
          </a:p>
        </p:txBody>
      </p:sp>
      <p:sp>
        <p:nvSpPr>
          <p:cNvPr id="191493" name="Rectangle 5"/>
          <p:cNvSpPr>
            <a:spLocks noChangeArrowheads="1"/>
          </p:cNvSpPr>
          <p:nvPr/>
        </p:nvSpPr>
        <p:spPr bwMode="auto">
          <a:xfrm>
            <a:off x="0" y="4937125"/>
            <a:ext cx="9144000" cy="396875"/>
          </a:xfrm>
          <a:prstGeom prst="rect">
            <a:avLst/>
          </a:prstGeom>
          <a:noFill/>
          <a:ln w="9525">
            <a:noFill/>
            <a:miter lim="800000"/>
            <a:headEnd/>
            <a:tailEnd/>
          </a:ln>
          <a:effectLst/>
        </p:spPr>
        <p:txBody>
          <a:bodyPr>
            <a:spAutoFit/>
          </a:bodyPr>
          <a:lstStyle/>
          <a:p>
            <a:r>
              <a:rPr kumimoji="1" lang="en-US" altLang="zh-CN" sz="2000">
                <a:latin typeface="Times New Roman" pitchFamily="18" charset="0"/>
              </a:rPr>
              <a:t> </a:t>
            </a:r>
          </a:p>
        </p:txBody>
      </p:sp>
      <p:sp>
        <p:nvSpPr>
          <p:cNvPr id="191494" name="Rectangle 6"/>
          <p:cNvSpPr>
            <a:spLocks noChangeArrowheads="1"/>
          </p:cNvSpPr>
          <p:nvPr/>
        </p:nvSpPr>
        <p:spPr bwMode="auto">
          <a:xfrm>
            <a:off x="4457700" y="330993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27779" name="Object 3"/>
          <p:cNvGraphicFramePr>
            <a:graphicFrameLocks noGrp="1" noChangeAspect="1"/>
          </p:cNvGraphicFramePr>
          <p:nvPr/>
        </p:nvGraphicFramePr>
        <p:xfrm>
          <a:off x="683568" y="3717032"/>
          <a:ext cx="7651742" cy="2489275"/>
        </p:xfrm>
        <a:graphic>
          <a:graphicData uri="http://schemas.openxmlformats.org/presentationml/2006/ole">
            <mc:AlternateContent xmlns:mc="http://schemas.openxmlformats.org/markup-compatibility/2006">
              <mc:Choice xmlns:v="urn:schemas-microsoft-com:vml" Requires="v">
                <p:oleObj spid="_x0000_s1227863" name="Equation" r:id="rId6" imgW="3632040" imgH="1180800" progId="Equation.DSMT4">
                  <p:embed/>
                </p:oleObj>
              </mc:Choice>
              <mc:Fallback>
                <p:oleObj name="Equation" r:id="rId6" imgW="3632040" imgH="118080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3717032"/>
                        <a:ext cx="7651742" cy="24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3" name="直接连接符 12"/>
          <p:cNvCxnSpPr/>
          <p:nvPr/>
        </p:nvCxnSpPr>
        <p:spPr>
          <a:xfrm>
            <a:off x="683568" y="3573016"/>
            <a:ext cx="7416824" cy="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7779"/>
                                        </p:tgtEl>
                                        <p:attrNameLst>
                                          <p:attrName>style.visibility</p:attrName>
                                        </p:attrNameLst>
                                      </p:cBhvr>
                                      <p:to>
                                        <p:strVal val="visible"/>
                                      </p:to>
                                    </p:set>
                                    <p:animEffect transition="in" filter="blinds(horizontal)">
                                      <p:cBhvr>
                                        <p:cTn id="7" dur="500"/>
                                        <p:tgtEl>
                                          <p:spTgt spid="1227779"/>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87395" name="Rectangle 3"/>
          <p:cNvSpPr>
            <a:spLocks noGrp="1" noChangeArrowheads="1"/>
          </p:cNvSpPr>
          <p:nvPr>
            <p:ph type="body" idx="1"/>
          </p:nvPr>
        </p:nvSpPr>
        <p:spPr/>
        <p:txBody>
          <a:bodyPr>
            <a:normAutofit/>
          </a:bodyPr>
          <a:lstStyle/>
          <a:p>
            <a:r>
              <a:rPr lang="en-US" altLang="zh-CN" sz="2800" dirty="0" smtClean="0"/>
              <a:t>4.1 </a:t>
            </a:r>
            <a:r>
              <a:rPr lang="zh-CN" altLang="en-US" sz="2800" dirty="0" smtClean="0"/>
              <a:t>基本概念</a:t>
            </a:r>
          </a:p>
          <a:p>
            <a:r>
              <a:rPr lang="en-US" altLang="zh-CN" sz="2800" dirty="0" smtClean="0"/>
              <a:t>4.2 </a:t>
            </a:r>
            <a:r>
              <a:rPr lang="zh-CN" altLang="en-US" sz="2800" dirty="0" smtClean="0"/>
              <a:t>离散信源的信息率失真函数</a:t>
            </a:r>
          </a:p>
          <a:p>
            <a:r>
              <a:rPr lang="en-US" altLang="zh-CN" sz="2800" dirty="0" smtClean="0"/>
              <a:t>4.3 </a:t>
            </a:r>
            <a:r>
              <a:rPr lang="zh-CN" altLang="en-US" sz="2800" dirty="0" smtClean="0"/>
              <a:t>连续信源的信息率失真函数</a:t>
            </a:r>
          </a:p>
          <a:p>
            <a:pPr lvl="1"/>
            <a:r>
              <a:rPr lang="en-US" altLang="zh-CN" sz="2400" dirty="0" smtClean="0"/>
              <a:t>4.3.1 </a:t>
            </a:r>
            <a:r>
              <a:rPr lang="zh-CN" altLang="en-US" sz="2400" dirty="0" smtClean="0"/>
              <a:t>连续信源信息率失真函数的参量表达式</a:t>
            </a:r>
          </a:p>
          <a:p>
            <a:pPr lvl="1"/>
            <a:r>
              <a:rPr lang="en-US" altLang="zh-CN" sz="2400" dirty="0" smtClean="0"/>
              <a:t>4.3.2 </a:t>
            </a:r>
            <a:r>
              <a:rPr lang="zh-CN" altLang="en-US" sz="2400" dirty="0" smtClean="0">
                <a:solidFill>
                  <a:srgbClr val="FF0000"/>
                </a:solidFill>
              </a:rPr>
              <a:t>高斯信源的信息率失真函数</a:t>
            </a:r>
          </a:p>
          <a:p>
            <a:pPr lvl="1"/>
            <a:r>
              <a:rPr lang="en-US" altLang="zh-CN" sz="2400" dirty="0" smtClean="0"/>
              <a:t>4.3.3 </a:t>
            </a:r>
            <a:r>
              <a:rPr lang="zh-CN" altLang="en-US" sz="2400" dirty="0" smtClean="0"/>
              <a:t>信息率失真函数与信息价值</a:t>
            </a:r>
          </a:p>
          <a:p>
            <a:pPr lvl="1"/>
            <a:r>
              <a:rPr lang="en-US" altLang="zh-CN" sz="2400" dirty="0" smtClean="0"/>
              <a:t>4.3.4 </a:t>
            </a:r>
            <a:r>
              <a:rPr lang="zh-CN" altLang="en-US" sz="2400" dirty="0" smtClean="0"/>
              <a:t>信道容量与信息率失真函数的比较</a:t>
            </a:r>
          </a:p>
        </p:txBody>
      </p:sp>
      <p:sp>
        <p:nvSpPr>
          <p:cNvPr id="6" name="灯片编号占位符 5"/>
          <p:cNvSpPr>
            <a:spLocks noGrp="1"/>
          </p:cNvSpPr>
          <p:nvPr>
            <p:ph type="sldNum" sz="quarter" idx="12"/>
          </p:nvPr>
        </p:nvSpPr>
        <p:spPr/>
        <p:txBody>
          <a:bodyPr/>
          <a:lstStyle/>
          <a:p>
            <a:fld id="{B77503C4-037E-42DE-9F14-2922BE83B1C9}" type="slidenum">
              <a:rPr lang="en-US" altLang="zh-CN" smtClean="0"/>
              <a:pPr/>
              <a:t>79</a:t>
            </a:fld>
            <a:endParaRPr lang="en-US" altLang="zh-CN"/>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smtClean="0"/>
              <a:t>信道传输允许一定失真</a:t>
            </a:r>
            <a:endParaRPr lang="zh-CN" altLang="en-US" dirty="0"/>
          </a:p>
        </p:txBody>
      </p:sp>
      <p:graphicFrame>
        <p:nvGraphicFramePr>
          <p:cNvPr id="41" name="内容占位符 40"/>
          <p:cNvGraphicFramePr>
            <a:graphicFrameLocks noGrp="1"/>
          </p:cNvGraphicFramePr>
          <p:nvPr>
            <p:ph idx="1"/>
          </p:nvPr>
        </p:nvGraphicFramePr>
        <p:xfrm>
          <a:off x="539552" y="1196752"/>
          <a:ext cx="8424936" cy="5661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E31375A4-56A4-47D6-9801-1991572033F7}"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5" name="Rectangle 9"/>
          <p:cNvSpPr>
            <a:spLocks noGrp="1" noChangeArrowheads="1"/>
          </p:cNvSpPr>
          <p:nvPr>
            <p:ph type="title"/>
          </p:nvPr>
        </p:nvSpPr>
        <p:spPr/>
        <p:txBody>
          <a:bodyPr/>
          <a:lstStyle/>
          <a:p>
            <a:r>
              <a:rPr lang="zh-CN" altLang="en-US" dirty="0"/>
              <a:t>高斯信源的</a:t>
            </a:r>
            <a:r>
              <a:rPr lang="zh-CN" altLang="en-US" dirty="0" smtClean="0"/>
              <a:t>信息率失真函数推导</a:t>
            </a:r>
            <a:endParaRPr lang="zh-CN" altLang="en-US" dirty="0"/>
          </a:p>
        </p:txBody>
      </p:sp>
      <p:graphicFrame>
        <p:nvGraphicFramePr>
          <p:cNvPr id="193544" name="Object 8"/>
          <p:cNvGraphicFramePr>
            <a:graphicFrameLocks noGrp="1" noChangeAspect="1"/>
          </p:cNvGraphicFramePr>
          <p:nvPr>
            <p:ph idx="1"/>
            <p:extLst>
              <p:ext uri="{D42A27DB-BD31-4B8C-83A1-F6EECF244321}">
                <p14:modId xmlns:p14="http://schemas.microsoft.com/office/powerpoint/2010/main" val="339003095"/>
              </p:ext>
            </p:extLst>
          </p:nvPr>
        </p:nvGraphicFramePr>
        <p:xfrm>
          <a:off x="611560" y="1268760"/>
          <a:ext cx="7469188" cy="984250"/>
        </p:xfrm>
        <a:graphic>
          <a:graphicData uri="http://schemas.openxmlformats.org/presentationml/2006/ole">
            <mc:AlternateContent xmlns:mc="http://schemas.openxmlformats.org/markup-compatibility/2006">
              <mc:Choice xmlns:v="urn:schemas-microsoft-com:vml" Requires="v">
                <p:oleObj spid="_x0000_s1228884" name="Equation" r:id="rId4" imgW="3568680" imgH="469800" progId="Equation.DSMT4">
                  <p:embed/>
                </p:oleObj>
              </mc:Choice>
              <mc:Fallback>
                <p:oleObj name="Equation" r:id="rId4" imgW="3568680" imgH="46980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268760"/>
                        <a:ext cx="7469188"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灯片编号占位符 5"/>
          <p:cNvSpPr>
            <a:spLocks noGrp="1"/>
          </p:cNvSpPr>
          <p:nvPr>
            <p:ph type="sldNum" sz="quarter" idx="12"/>
          </p:nvPr>
        </p:nvSpPr>
        <p:spPr/>
        <p:txBody>
          <a:bodyPr/>
          <a:lstStyle/>
          <a:p>
            <a:fld id="{65CBCDB4-5F8B-492D-96B5-FEBA783D3175}" type="slidenum">
              <a:rPr lang="en-US" altLang="zh-CN" smtClean="0"/>
              <a:pPr/>
              <a:t>80</a:t>
            </a:fld>
            <a:endParaRPr lang="en-US" altLang="zh-CN"/>
          </a:p>
        </p:txBody>
      </p:sp>
      <p:sp>
        <p:nvSpPr>
          <p:cNvPr id="193538" name="Rectangle 2"/>
          <p:cNvSpPr>
            <a:spLocks noChangeArrowheads="1"/>
          </p:cNvSpPr>
          <p:nvPr/>
        </p:nvSpPr>
        <p:spPr bwMode="auto">
          <a:xfrm>
            <a:off x="3605213" y="3100388"/>
            <a:ext cx="9144000" cy="0"/>
          </a:xfrm>
          <a:prstGeom prst="rect">
            <a:avLst/>
          </a:prstGeom>
          <a:noFill/>
          <a:ln w="9525">
            <a:noFill/>
            <a:miter lim="800000"/>
            <a:headEnd/>
            <a:tailEnd/>
          </a:ln>
          <a:effectLst/>
        </p:spPr>
        <p:txBody>
          <a:bodyPr>
            <a:spAutoFit/>
          </a:bodyPr>
          <a:lstStyle/>
          <a:p>
            <a:endParaRPr lang="zh-CN" altLang="en-US"/>
          </a:p>
        </p:txBody>
      </p:sp>
      <p:sp>
        <p:nvSpPr>
          <p:cNvPr id="193539" name="Rectangle 3"/>
          <p:cNvSpPr>
            <a:spLocks noChangeArrowheads="1"/>
          </p:cNvSpPr>
          <p:nvPr/>
        </p:nvSpPr>
        <p:spPr bwMode="auto">
          <a:xfrm>
            <a:off x="0" y="2819400"/>
            <a:ext cx="9144000" cy="396875"/>
          </a:xfrm>
          <a:prstGeom prst="rect">
            <a:avLst/>
          </a:prstGeom>
          <a:noFill/>
          <a:ln w="9525">
            <a:noFill/>
            <a:miter lim="800000"/>
            <a:headEnd/>
            <a:tailEnd/>
          </a:ln>
          <a:effectLst/>
        </p:spPr>
        <p:txBody>
          <a:bodyPr>
            <a:spAutoFit/>
          </a:bodyPr>
          <a:lstStyle/>
          <a:p>
            <a:r>
              <a:rPr kumimoji="1" lang="en-US" altLang="zh-CN" sz="2000">
                <a:latin typeface="Times New Roman" pitchFamily="18" charset="0"/>
              </a:rPr>
              <a:t> </a:t>
            </a:r>
          </a:p>
        </p:txBody>
      </p:sp>
      <p:sp>
        <p:nvSpPr>
          <p:cNvPr id="193540" name="Rectangle 4"/>
          <p:cNvSpPr>
            <a:spLocks noChangeArrowheads="1"/>
          </p:cNvSpPr>
          <p:nvPr/>
        </p:nvSpPr>
        <p:spPr bwMode="auto">
          <a:xfrm>
            <a:off x="4043363" y="3262313"/>
            <a:ext cx="9144000" cy="0"/>
          </a:xfrm>
          <a:prstGeom prst="rect">
            <a:avLst/>
          </a:prstGeom>
          <a:noFill/>
          <a:ln w="9525">
            <a:noFill/>
            <a:miter lim="800000"/>
            <a:headEnd/>
            <a:tailEnd/>
          </a:ln>
          <a:effectLst/>
        </p:spPr>
        <p:txBody>
          <a:bodyPr>
            <a:spAutoFit/>
          </a:bodyPr>
          <a:lstStyle/>
          <a:p>
            <a:endParaRPr lang="zh-CN" altLang="en-US"/>
          </a:p>
        </p:txBody>
      </p:sp>
      <p:sp>
        <p:nvSpPr>
          <p:cNvPr id="193541" name="Rectangle 5"/>
          <p:cNvSpPr>
            <a:spLocks noChangeArrowheads="1"/>
          </p:cNvSpPr>
          <p:nvPr/>
        </p:nvSpPr>
        <p:spPr bwMode="auto">
          <a:xfrm>
            <a:off x="3943350" y="3281363"/>
            <a:ext cx="9144000" cy="0"/>
          </a:xfrm>
          <a:prstGeom prst="rect">
            <a:avLst/>
          </a:prstGeom>
          <a:noFill/>
          <a:ln w="9525">
            <a:noFill/>
            <a:miter lim="800000"/>
            <a:headEnd/>
            <a:tailEnd/>
          </a:ln>
          <a:effectLst/>
        </p:spPr>
        <p:txBody>
          <a:bodyPr>
            <a:spAutoFit/>
          </a:bodyPr>
          <a:lstStyle/>
          <a:p>
            <a:endParaRPr lang="zh-CN" altLang="en-US"/>
          </a:p>
        </p:txBody>
      </p:sp>
      <p:sp>
        <p:nvSpPr>
          <p:cNvPr id="193542" name="Rectangle 6"/>
          <p:cNvSpPr>
            <a:spLocks noChangeArrowheads="1"/>
          </p:cNvSpPr>
          <p:nvPr/>
        </p:nvSpPr>
        <p:spPr bwMode="auto">
          <a:xfrm>
            <a:off x="3162300" y="3262313"/>
            <a:ext cx="9144000" cy="0"/>
          </a:xfrm>
          <a:prstGeom prst="rect">
            <a:avLst/>
          </a:prstGeom>
          <a:noFill/>
          <a:ln w="9525">
            <a:noFill/>
            <a:miter lim="800000"/>
            <a:headEnd/>
            <a:tailEnd/>
          </a:ln>
          <a:effectLst/>
        </p:spPr>
        <p:txBody>
          <a:bodyPr>
            <a:spAutoFit/>
          </a:bodyPr>
          <a:lstStyle/>
          <a:p>
            <a:endParaRPr lang="zh-CN" altLang="en-US"/>
          </a:p>
        </p:txBody>
      </p:sp>
      <p:sp>
        <p:nvSpPr>
          <p:cNvPr id="193543" name="Rectangle 7"/>
          <p:cNvSpPr>
            <a:spLocks noChangeArrowheads="1"/>
          </p:cNvSpPr>
          <p:nvPr/>
        </p:nvSpPr>
        <p:spPr bwMode="auto">
          <a:xfrm>
            <a:off x="4057650" y="32194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28803" name="Object 3"/>
          <p:cNvGraphicFramePr>
            <a:graphicFrameLocks noGrp="1" noChangeAspect="1"/>
          </p:cNvGraphicFramePr>
          <p:nvPr/>
        </p:nvGraphicFramePr>
        <p:xfrm>
          <a:off x="611560" y="2492896"/>
          <a:ext cx="7362825" cy="3775075"/>
        </p:xfrm>
        <a:graphic>
          <a:graphicData uri="http://schemas.openxmlformats.org/presentationml/2006/ole">
            <mc:AlternateContent xmlns:mc="http://schemas.openxmlformats.org/markup-compatibility/2006">
              <mc:Choice xmlns:v="urn:schemas-microsoft-com:vml" Requires="v">
                <p:oleObj spid="_x0000_s1228885" name="Equation" r:id="rId6" imgW="3517560" imgH="1803240" progId="Equation.DSMT4">
                  <p:embed/>
                </p:oleObj>
              </mc:Choice>
              <mc:Fallback>
                <p:oleObj name="Equation" r:id="rId6" imgW="3517560" imgH="1803240" progId="Equation.DSMT4">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2492896"/>
                        <a:ext cx="7362825" cy="377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22"/>
          <p:cNvSpPr>
            <a:spLocks noChangeArrowheads="1"/>
          </p:cNvSpPr>
          <p:nvPr/>
        </p:nvSpPr>
        <p:spPr bwMode="auto">
          <a:xfrm>
            <a:off x="4788024" y="4653136"/>
            <a:ext cx="3312368" cy="461665"/>
          </a:xfrm>
          <a:prstGeom prst="rect">
            <a:avLst/>
          </a:prstGeom>
          <a:noFill/>
          <a:ln w="25400" cmpd="sng">
            <a:solidFill>
              <a:srgbClr val="3366FF"/>
            </a:solidFill>
            <a:miter lim="800000"/>
            <a:headEnd/>
            <a:tailEnd/>
          </a:ln>
          <a:effectLst/>
        </p:spPr>
        <p:txBody>
          <a:bodyPr wrap="square">
            <a:spAutoFit/>
          </a:bodyPr>
          <a:lstStyle/>
          <a:p>
            <a:pPr algn="ctr"/>
            <a:r>
              <a:rPr lang="zh-CN" altLang="en-US" sz="2400" b="1" dirty="0" smtClean="0">
                <a:solidFill>
                  <a:srgbClr val="FF0000"/>
                </a:solidFill>
                <a:latin typeface="+mj-ea"/>
                <a:ea typeface="+mj-ea"/>
              </a:rPr>
              <a:t>信道转移概率的归一化</a:t>
            </a:r>
            <a:endParaRPr lang="zh-CN" sz="2400" b="1" dirty="0">
              <a:solidFill>
                <a:srgbClr val="FF0000"/>
              </a:solidFill>
              <a:latin typeface="+mj-ea"/>
              <a:ea typeface="+mj-ea"/>
            </a:endParaRPr>
          </a:p>
        </p:txBody>
      </p:sp>
      <p:sp>
        <p:nvSpPr>
          <p:cNvPr id="14" name="Rectangle 22"/>
          <p:cNvSpPr>
            <a:spLocks noChangeArrowheads="1"/>
          </p:cNvSpPr>
          <p:nvPr/>
        </p:nvSpPr>
        <p:spPr bwMode="auto">
          <a:xfrm>
            <a:off x="5076056" y="3212976"/>
            <a:ext cx="2356262" cy="461665"/>
          </a:xfrm>
          <a:prstGeom prst="rect">
            <a:avLst/>
          </a:prstGeom>
          <a:noFill/>
          <a:ln w="25400" cmpd="sng">
            <a:solidFill>
              <a:srgbClr val="3366FF"/>
            </a:solidFill>
            <a:miter lim="800000"/>
            <a:headEnd/>
            <a:tailEnd/>
          </a:ln>
          <a:effectLst/>
        </p:spPr>
        <p:txBody>
          <a:bodyPr wrap="square">
            <a:spAutoFit/>
          </a:bodyPr>
          <a:lstStyle/>
          <a:p>
            <a:pPr algn="ctr"/>
            <a:r>
              <a:rPr lang="zh-CN" altLang="en-US" sz="2400" b="1" dirty="0" smtClean="0">
                <a:solidFill>
                  <a:srgbClr val="FF0000"/>
                </a:solidFill>
                <a:latin typeface="+mj-ea"/>
                <a:ea typeface="+mj-ea"/>
              </a:rPr>
              <a:t>保真度准则</a:t>
            </a:r>
            <a:endParaRPr lang="zh-CN" sz="2400" b="1" dirty="0">
              <a:solidFill>
                <a:srgbClr val="FF0000"/>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smtClean="0"/>
              <a:t>连续信源的信息率失真函数求法</a:t>
            </a:r>
            <a:endParaRPr lang="zh-CN" altLang="en-US"/>
          </a:p>
        </p:txBody>
      </p:sp>
      <p:graphicFrame>
        <p:nvGraphicFramePr>
          <p:cNvPr id="204804" name="Object 4"/>
          <p:cNvGraphicFramePr>
            <a:graphicFrameLocks noGrp="1" noChangeAspect="1"/>
          </p:cNvGraphicFramePr>
          <p:nvPr>
            <p:ph idx="1"/>
          </p:nvPr>
        </p:nvGraphicFramePr>
        <p:xfrm>
          <a:off x="971600" y="3429000"/>
          <a:ext cx="3528392" cy="1271078"/>
        </p:xfrm>
        <a:graphic>
          <a:graphicData uri="http://schemas.openxmlformats.org/presentationml/2006/ole">
            <mc:AlternateContent xmlns:mc="http://schemas.openxmlformats.org/markup-compatibility/2006">
              <mc:Choice xmlns:v="urn:schemas-microsoft-com:vml" Requires="v">
                <p:oleObj spid="_x0000_s1229867" name="Equation" r:id="rId4" imgW="1866600" imgH="672840" progId="Equation.DSMT4">
                  <p:embed/>
                </p:oleObj>
              </mc:Choice>
              <mc:Fallback>
                <p:oleObj name="Equation" r:id="rId4" imgW="1866600" imgH="67284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429000"/>
                        <a:ext cx="3528392" cy="12710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B750746E-1DB4-41C8-9C84-5A057D5EFCB0}" type="slidenum">
              <a:rPr lang="en-US" altLang="zh-CN" smtClean="0"/>
              <a:pPr/>
              <a:t>81</a:t>
            </a:fld>
            <a:endParaRPr lang="en-US" altLang="zh-CN"/>
          </a:p>
        </p:txBody>
      </p:sp>
      <p:sp>
        <p:nvSpPr>
          <p:cNvPr id="204803" name="Rectangle 3"/>
          <p:cNvSpPr>
            <a:spLocks noGrp="1" noChangeArrowheads="1"/>
          </p:cNvSpPr>
          <p:nvPr>
            <p:ph type="body" sz="half" idx="4294967295"/>
          </p:nvPr>
        </p:nvSpPr>
        <p:spPr>
          <a:xfrm>
            <a:off x="611560" y="1124744"/>
            <a:ext cx="7776864" cy="2448272"/>
          </a:xfrm>
        </p:spPr>
        <p:txBody>
          <a:bodyPr>
            <a:normAutofit/>
          </a:bodyPr>
          <a:lstStyle/>
          <a:p>
            <a:pPr>
              <a:lnSpc>
                <a:spcPct val="150000"/>
              </a:lnSpc>
            </a:pPr>
            <a:r>
              <a:rPr lang="zh-CN" altLang="en-US" dirty="0" smtClean="0"/>
              <a:t>有两种方法可求（略）：</a:t>
            </a:r>
            <a:br>
              <a:rPr lang="zh-CN" altLang="en-US" dirty="0" smtClean="0"/>
            </a:br>
            <a:r>
              <a:rPr lang="en-US" altLang="zh-CN" dirty="0" smtClean="0"/>
              <a:t>1. </a:t>
            </a:r>
            <a:r>
              <a:rPr lang="zh-CN" altLang="en-US" dirty="0" smtClean="0"/>
              <a:t>应用拉格朗日算子，与离散的算法类似。</a:t>
            </a:r>
            <a:br>
              <a:rPr lang="zh-CN" altLang="en-US" dirty="0" smtClean="0"/>
            </a:br>
            <a:r>
              <a:rPr lang="en-US" altLang="zh-CN" dirty="0" smtClean="0"/>
              <a:t>2. </a:t>
            </a:r>
            <a:r>
              <a:rPr lang="zh-CN" altLang="en-US" dirty="0" smtClean="0"/>
              <a:t>用反向信道。</a:t>
            </a:r>
          </a:p>
          <a:p>
            <a:pPr>
              <a:lnSpc>
                <a:spcPct val="150000"/>
              </a:lnSpc>
              <a:spcBef>
                <a:spcPts val="1200"/>
              </a:spcBef>
            </a:pPr>
            <a:r>
              <a:rPr lang="zh-CN" altLang="en-US" dirty="0" smtClean="0"/>
              <a:t>其结果是</a:t>
            </a:r>
            <a:r>
              <a:rPr lang="en-US" altLang="zh-CN" dirty="0" smtClean="0"/>
              <a:t>:</a:t>
            </a:r>
            <a:endParaRPr lang="en-US" altLang="zh-CN" dirty="0"/>
          </a:p>
        </p:txBody>
      </p:sp>
      <p:pic>
        <p:nvPicPr>
          <p:cNvPr id="9" name="Picture 4"/>
          <p:cNvPicPr>
            <a:picLocks noChangeAspect="1" noChangeArrowheads="1"/>
          </p:cNvPicPr>
          <p:nvPr/>
        </p:nvPicPr>
        <p:blipFill>
          <a:blip r:embed="rId6" cstate="print"/>
          <a:srcRect/>
          <a:stretch>
            <a:fillRect/>
          </a:stretch>
        </p:blipFill>
        <p:spPr bwMode="auto">
          <a:xfrm>
            <a:off x="5112590" y="2348880"/>
            <a:ext cx="4031410" cy="4509120"/>
          </a:xfrm>
          <a:prstGeom prst="rect">
            <a:avLst/>
          </a:prstGeom>
          <a:noFill/>
          <a:ln w="9525">
            <a:noFill/>
            <a:miter lim="800000"/>
            <a:headEnd/>
            <a:tailEnd/>
          </a:ln>
        </p:spPr>
      </p:pic>
      <p:sp>
        <p:nvSpPr>
          <p:cNvPr id="10" name="矩形 9"/>
          <p:cNvSpPr/>
          <p:nvPr/>
        </p:nvSpPr>
        <p:spPr>
          <a:xfrm>
            <a:off x="611560" y="4869160"/>
            <a:ext cx="4536504" cy="1754326"/>
          </a:xfrm>
          <a:prstGeom prst="rect">
            <a:avLst/>
          </a:prstGeom>
        </p:spPr>
        <p:txBody>
          <a:bodyPr wrap="square">
            <a:spAutoFit/>
          </a:bodyPr>
          <a:lstStyle/>
          <a:p>
            <a:pPr>
              <a:lnSpc>
                <a:spcPct val="150000"/>
              </a:lnSpc>
            </a:pPr>
            <a:r>
              <a:rPr lang="zh-CN" altLang="en-US" sz="2400" b="1" dirty="0" smtClean="0">
                <a:solidFill>
                  <a:srgbClr val="3333FF"/>
                </a:solidFill>
                <a:latin typeface="+mj-ea"/>
                <a:ea typeface="+mj-ea"/>
              </a:rPr>
              <a:t>当信源均值不为</a:t>
            </a:r>
            <a:r>
              <a:rPr lang="en-US" altLang="zh-CN" sz="2400" b="1" dirty="0" smtClean="0">
                <a:solidFill>
                  <a:srgbClr val="3333FF"/>
                </a:solidFill>
                <a:latin typeface="+mj-ea"/>
                <a:ea typeface="+mj-ea"/>
              </a:rPr>
              <a:t>0</a:t>
            </a:r>
            <a:r>
              <a:rPr lang="zh-CN" altLang="en-US" sz="2400" b="1" dirty="0" smtClean="0">
                <a:solidFill>
                  <a:srgbClr val="3333FF"/>
                </a:solidFill>
                <a:latin typeface="+mj-ea"/>
                <a:ea typeface="+mj-ea"/>
              </a:rPr>
              <a:t>时，仍有这个结果，因为高斯信源的熵只与随机变量的方差有关，与均值无关。</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blinds(horizontal)">
                                      <p:cBhvr>
                                        <p:cTn id="7" dur="500"/>
                                        <p:tgtEl>
                                          <p:spTgt spid="204803">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0480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Rectangle 5"/>
          <p:cNvSpPr>
            <a:spLocks noGrp="1" noChangeArrowheads="1"/>
          </p:cNvSpPr>
          <p:nvPr>
            <p:ph type="title"/>
          </p:nvPr>
        </p:nvSpPr>
        <p:spPr/>
        <p:txBody>
          <a:bodyPr/>
          <a:lstStyle/>
          <a:p>
            <a:r>
              <a:rPr lang="zh-CN" altLang="en-US" dirty="0" smtClean="0"/>
              <a:t>连续信源的信息率失真函数曲线</a:t>
            </a:r>
            <a:endParaRPr lang="zh-CN" altLang="en-US" dirty="0"/>
          </a:p>
        </p:txBody>
      </p:sp>
      <p:sp>
        <p:nvSpPr>
          <p:cNvPr id="10" name="灯片编号占位符 6"/>
          <p:cNvSpPr>
            <a:spLocks noGrp="1"/>
          </p:cNvSpPr>
          <p:nvPr>
            <p:ph type="sldNum" sz="quarter" idx="12"/>
          </p:nvPr>
        </p:nvSpPr>
        <p:spPr/>
        <p:txBody>
          <a:bodyPr/>
          <a:lstStyle/>
          <a:p>
            <a:fld id="{8DEFAF2F-48B2-4B5B-91C6-D44692A7DB10}" type="slidenum">
              <a:rPr lang="en-US" altLang="zh-CN" smtClean="0"/>
              <a:pPr/>
              <a:t>82</a:t>
            </a:fld>
            <a:endParaRPr lang="en-US" altLang="zh-CN"/>
          </a:p>
        </p:txBody>
      </p:sp>
      <p:graphicFrame>
        <p:nvGraphicFramePr>
          <p:cNvPr id="201734" name="Object 6"/>
          <p:cNvGraphicFramePr>
            <a:graphicFrameLocks noGrp="1" noChangeAspect="1"/>
          </p:cNvGraphicFramePr>
          <p:nvPr>
            <p:ph sz="half" idx="4294967295"/>
          </p:nvPr>
        </p:nvGraphicFramePr>
        <p:xfrm>
          <a:off x="4788024" y="1916832"/>
          <a:ext cx="3759200" cy="431800"/>
        </p:xfrm>
        <a:graphic>
          <a:graphicData uri="http://schemas.openxmlformats.org/presentationml/2006/ole">
            <mc:AlternateContent xmlns:mc="http://schemas.openxmlformats.org/markup-compatibility/2006">
              <mc:Choice xmlns:v="urn:schemas-microsoft-com:vml" Requires="v">
                <p:oleObj spid="_x0000_s1532971" name="Equation" r:id="rId4" imgW="3759200" imgH="431800" progId="Equation.DSMT4">
                  <p:embed/>
                </p:oleObj>
              </mc:Choice>
              <mc:Fallback>
                <p:oleObj name="Equation" r:id="rId4" imgW="3759200" imgH="43180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1916832"/>
                        <a:ext cx="3759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0" name="Rectangle 2"/>
          <p:cNvSpPr>
            <a:spLocks noChangeArrowheads="1"/>
          </p:cNvSpPr>
          <p:nvPr/>
        </p:nvSpPr>
        <p:spPr bwMode="auto">
          <a:xfrm>
            <a:off x="2133600" y="1819275"/>
            <a:ext cx="9144000" cy="0"/>
          </a:xfrm>
          <a:prstGeom prst="rect">
            <a:avLst/>
          </a:prstGeom>
          <a:noFill/>
          <a:ln w="9525">
            <a:noFill/>
            <a:miter lim="800000"/>
            <a:headEnd/>
            <a:tailEnd/>
          </a:ln>
          <a:effectLst/>
        </p:spPr>
        <p:txBody>
          <a:bodyPr>
            <a:spAutoFit/>
          </a:bodyPr>
          <a:lstStyle/>
          <a:p>
            <a:endParaRPr lang="zh-CN" altLang="en-US"/>
          </a:p>
        </p:txBody>
      </p:sp>
      <p:pic>
        <p:nvPicPr>
          <p:cNvPr id="1230852" name="Picture 4"/>
          <p:cNvPicPr>
            <a:picLocks noChangeAspect="1" noChangeArrowheads="1"/>
          </p:cNvPicPr>
          <p:nvPr/>
        </p:nvPicPr>
        <p:blipFill>
          <a:blip r:embed="rId6" cstate="print"/>
          <a:srcRect/>
          <a:stretch>
            <a:fillRect/>
          </a:stretch>
        </p:blipFill>
        <p:spPr bwMode="auto">
          <a:xfrm>
            <a:off x="4679504" y="1196752"/>
            <a:ext cx="4464496" cy="5112568"/>
          </a:xfrm>
          <a:prstGeom prst="rect">
            <a:avLst/>
          </a:prstGeom>
          <a:noFill/>
          <a:ln w="9525">
            <a:noFill/>
            <a:miter lim="800000"/>
            <a:headEnd/>
            <a:tailEnd/>
          </a:ln>
        </p:spPr>
      </p:pic>
      <p:sp>
        <p:nvSpPr>
          <p:cNvPr id="11" name="矩形 10"/>
          <p:cNvSpPr/>
          <p:nvPr/>
        </p:nvSpPr>
        <p:spPr>
          <a:xfrm>
            <a:off x="323528" y="1020443"/>
            <a:ext cx="4536504" cy="5786199"/>
          </a:xfrm>
          <a:prstGeom prst="rect">
            <a:avLst/>
          </a:prstGeom>
        </p:spPr>
        <p:txBody>
          <a:bodyPr wrap="square">
            <a:spAutoFit/>
          </a:bodyPr>
          <a:lstStyle/>
          <a:p>
            <a:pPr>
              <a:lnSpc>
                <a:spcPct val="150000"/>
              </a:lnSpc>
              <a:spcBef>
                <a:spcPts val="600"/>
              </a:spcBef>
              <a:spcAft>
                <a:spcPts val="600"/>
              </a:spcAft>
              <a:buFont typeface="Wingdings" pitchFamily="2" charset="2"/>
              <a:buChar char="ü"/>
            </a:pPr>
            <a:r>
              <a:rPr lang="zh-CN" altLang="en-US" sz="2400" b="1" dirty="0" smtClean="0">
                <a:solidFill>
                  <a:srgbClr val="3333FF"/>
                </a:solidFill>
                <a:latin typeface="+mj-ea"/>
                <a:ea typeface="+mj-ea"/>
              </a:rPr>
              <a:t>当</a:t>
            </a:r>
            <a:r>
              <a:rPr lang="en-US" altLang="zh-CN" sz="2400" b="1" i="1" dirty="0" smtClean="0">
                <a:solidFill>
                  <a:srgbClr val="3333FF"/>
                </a:solidFill>
                <a:latin typeface="Times New Roman" pitchFamily="18" charset="0"/>
                <a:ea typeface="+mj-ea"/>
                <a:cs typeface="Times New Roman" pitchFamily="18" charset="0"/>
              </a:rPr>
              <a:t>D=σ</a:t>
            </a:r>
            <a:r>
              <a:rPr lang="en-US" altLang="zh-CN" sz="2400" b="1" i="1" baseline="30000" dirty="0" smtClean="0">
                <a:solidFill>
                  <a:srgbClr val="3333FF"/>
                </a:solidFill>
                <a:latin typeface="Times New Roman" pitchFamily="18" charset="0"/>
                <a:ea typeface="+mj-ea"/>
                <a:cs typeface="Times New Roman" pitchFamily="18" charset="0"/>
              </a:rPr>
              <a:t>2</a:t>
            </a:r>
            <a:r>
              <a:rPr lang="zh-CN" altLang="en-US" sz="2400" b="1" dirty="0" smtClean="0">
                <a:solidFill>
                  <a:srgbClr val="3333FF"/>
                </a:solidFill>
                <a:latin typeface="+mj-ea"/>
                <a:ea typeface="+mj-ea"/>
              </a:rPr>
              <a:t>时，</a:t>
            </a:r>
            <a:r>
              <a:rPr lang="en-US" altLang="zh-CN" sz="2400" b="1" i="1" dirty="0" smtClean="0">
                <a:solidFill>
                  <a:srgbClr val="3333FF"/>
                </a:solidFill>
                <a:latin typeface="Times New Roman" pitchFamily="18" charset="0"/>
                <a:ea typeface="+mj-ea"/>
                <a:cs typeface="Times New Roman" pitchFamily="18" charset="0"/>
              </a:rPr>
              <a:t>R(D)=0</a:t>
            </a:r>
            <a:r>
              <a:rPr lang="zh-CN" altLang="en-US" sz="2400" b="1" dirty="0" smtClean="0">
                <a:latin typeface="+mj-ea"/>
                <a:ea typeface="+mj-ea"/>
              </a:rPr>
              <a:t>：这说明若允许失真（均方误差）等于信源方差，只需用均值</a:t>
            </a:r>
            <a:r>
              <a:rPr lang="en-US" altLang="zh-CN" sz="2400" b="1" dirty="0" smtClean="0">
                <a:latin typeface="+mj-ea"/>
                <a:ea typeface="+mj-ea"/>
              </a:rPr>
              <a:t>m</a:t>
            </a:r>
            <a:r>
              <a:rPr lang="zh-CN" altLang="en-US" sz="2400" b="1" dirty="0" smtClean="0">
                <a:latin typeface="+mj-ea"/>
                <a:ea typeface="+mj-ea"/>
              </a:rPr>
              <a:t>来表示信源的输出，不需要传送信源的任何实际输出；</a:t>
            </a:r>
            <a:endParaRPr lang="en-US" altLang="zh-CN" sz="2400" b="1" dirty="0" smtClean="0">
              <a:latin typeface="+mj-ea"/>
              <a:ea typeface="+mj-ea"/>
            </a:endParaRPr>
          </a:p>
          <a:p>
            <a:pPr>
              <a:lnSpc>
                <a:spcPct val="150000"/>
              </a:lnSpc>
              <a:spcBef>
                <a:spcPts val="600"/>
              </a:spcBef>
              <a:spcAft>
                <a:spcPts val="600"/>
              </a:spcAft>
              <a:buFont typeface="Wingdings" pitchFamily="2" charset="2"/>
              <a:buChar char="ü"/>
            </a:pPr>
            <a:r>
              <a:rPr lang="zh-CN" altLang="en-US" sz="2400" b="1" i="1" dirty="0" smtClean="0">
                <a:solidFill>
                  <a:srgbClr val="3333FF"/>
                </a:solidFill>
                <a:latin typeface="Times New Roman" pitchFamily="18" charset="0"/>
                <a:ea typeface="+mj-ea"/>
                <a:cs typeface="Times New Roman" pitchFamily="18" charset="0"/>
              </a:rPr>
              <a:t>当</a:t>
            </a:r>
            <a:r>
              <a:rPr lang="en-US" altLang="zh-CN" sz="2400" b="1" i="1" dirty="0" smtClean="0">
                <a:solidFill>
                  <a:srgbClr val="3333FF"/>
                </a:solidFill>
                <a:latin typeface="Times New Roman" pitchFamily="18" charset="0"/>
                <a:ea typeface="+mj-ea"/>
                <a:cs typeface="Times New Roman" pitchFamily="18" charset="0"/>
              </a:rPr>
              <a:t>D=0</a:t>
            </a:r>
            <a:r>
              <a:rPr lang="zh-CN" altLang="en-US" sz="2400" b="1" dirty="0" smtClean="0">
                <a:solidFill>
                  <a:srgbClr val="3333FF"/>
                </a:solidFill>
                <a:latin typeface="+mj-ea"/>
                <a:ea typeface="+mj-ea"/>
              </a:rPr>
              <a:t>时，</a:t>
            </a:r>
            <a:r>
              <a:rPr lang="en-US" altLang="zh-CN" sz="2400" b="1" i="1" dirty="0" smtClean="0">
                <a:solidFill>
                  <a:srgbClr val="3333FF"/>
                </a:solidFill>
                <a:latin typeface="Times New Roman" pitchFamily="18" charset="0"/>
                <a:ea typeface="+mj-ea"/>
                <a:cs typeface="Times New Roman" pitchFamily="18" charset="0"/>
              </a:rPr>
              <a:t>R(D)</a:t>
            </a:r>
            <a:r>
              <a:rPr lang="zh-CN" altLang="en-US" sz="2400" b="1" i="1" dirty="0" smtClean="0">
                <a:solidFill>
                  <a:srgbClr val="3333FF"/>
                </a:solidFill>
                <a:latin typeface="Times New Roman" pitchFamily="18" charset="0"/>
                <a:ea typeface="+mj-ea"/>
                <a:cs typeface="Times New Roman" pitchFamily="18" charset="0"/>
              </a:rPr>
              <a:t>→∞</a:t>
            </a:r>
            <a:r>
              <a:rPr lang="zh-CN" altLang="en-US" sz="2400" b="1" dirty="0" smtClean="0">
                <a:latin typeface="+mj-ea"/>
                <a:ea typeface="+mj-ea"/>
              </a:rPr>
              <a:t>：这点说明连续信源要毫无失真地传送信源的输出是不可能的。即毫无失真地传送信源的输出必须要求信道具有无限大的容量；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Rectangle 5"/>
          <p:cNvSpPr>
            <a:spLocks noGrp="1" noChangeArrowheads="1"/>
          </p:cNvSpPr>
          <p:nvPr>
            <p:ph type="title"/>
          </p:nvPr>
        </p:nvSpPr>
        <p:spPr/>
        <p:txBody>
          <a:bodyPr/>
          <a:lstStyle/>
          <a:p>
            <a:r>
              <a:rPr lang="zh-CN" altLang="en-US" dirty="0" smtClean="0"/>
              <a:t>连续信源的信息率失真函数曲线</a:t>
            </a:r>
            <a:endParaRPr lang="zh-CN" altLang="en-US" dirty="0"/>
          </a:p>
        </p:txBody>
      </p:sp>
      <p:sp>
        <p:nvSpPr>
          <p:cNvPr id="10" name="灯片编号占位符 6"/>
          <p:cNvSpPr>
            <a:spLocks noGrp="1"/>
          </p:cNvSpPr>
          <p:nvPr>
            <p:ph type="sldNum" sz="quarter" idx="12"/>
          </p:nvPr>
        </p:nvSpPr>
        <p:spPr/>
        <p:txBody>
          <a:bodyPr/>
          <a:lstStyle/>
          <a:p>
            <a:fld id="{8DEFAF2F-48B2-4B5B-91C6-D44692A7DB10}" type="slidenum">
              <a:rPr lang="en-US" altLang="zh-CN" smtClean="0"/>
              <a:pPr/>
              <a:t>83</a:t>
            </a:fld>
            <a:endParaRPr lang="en-US" altLang="zh-CN"/>
          </a:p>
        </p:txBody>
      </p:sp>
      <p:graphicFrame>
        <p:nvGraphicFramePr>
          <p:cNvPr id="201734" name="Object 6"/>
          <p:cNvGraphicFramePr>
            <a:graphicFrameLocks noGrp="1" noChangeAspect="1"/>
          </p:cNvGraphicFramePr>
          <p:nvPr>
            <p:ph sz="half" idx="4294967295"/>
          </p:nvPr>
        </p:nvGraphicFramePr>
        <p:xfrm>
          <a:off x="4788024" y="1916832"/>
          <a:ext cx="3759200" cy="431800"/>
        </p:xfrm>
        <a:graphic>
          <a:graphicData uri="http://schemas.openxmlformats.org/presentationml/2006/ole">
            <mc:AlternateContent xmlns:mc="http://schemas.openxmlformats.org/markup-compatibility/2006">
              <mc:Choice xmlns:v="urn:schemas-microsoft-com:vml" Requires="v">
                <p:oleObj spid="_x0000_s1535019" name="Equation" r:id="rId4" imgW="3759200" imgH="431800" progId="Equation.DSMT4">
                  <p:embed/>
                </p:oleObj>
              </mc:Choice>
              <mc:Fallback>
                <p:oleObj name="Equation" r:id="rId4" imgW="3759200" imgH="431800" progId="Equation.DSMT4">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1916832"/>
                        <a:ext cx="3759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0" name="Rectangle 2"/>
          <p:cNvSpPr>
            <a:spLocks noChangeArrowheads="1"/>
          </p:cNvSpPr>
          <p:nvPr/>
        </p:nvSpPr>
        <p:spPr bwMode="auto">
          <a:xfrm>
            <a:off x="2133600" y="1819275"/>
            <a:ext cx="9144000" cy="0"/>
          </a:xfrm>
          <a:prstGeom prst="rect">
            <a:avLst/>
          </a:prstGeom>
          <a:noFill/>
          <a:ln w="9525">
            <a:noFill/>
            <a:miter lim="800000"/>
            <a:headEnd/>
            <a:tailEnd/>
          </a:ln>
          <a:effectLst/>
        </p:spPr>
        <p:txBody>
          <a:bodyPr>
            <a:spAutoFit/>
          </a:bodyPr>
          <a:lstStyle/>
          <a:p>
            <a:endParaRPr lang="zh-CN" altLang="en-US"/>
          </a:p>
        </p:txBody>
      </p:sp>
      <p:pic>
        <p:nvPicPr>
          <p:cNvPr id="1230852" name="Picture 4"/>
          <p:cNvPicPr>
            <a:picLocks noChangeAspect="1" noChangeArrowheads="1"/>
          </p:cNvPicPr>
          <p:nvPr/>
        </p:nvPicPr>
        <p:blipFill>
          <a:blip r:embed="rId6" cstate="print"/>
          <a:srcRect/>
          <a:stretch>
            <a:fillRect/>
          </a:stretch>
        </p:blipFill>
        <p:spPr bwMode="auto">
          <a:xfrm>
            <a:off x="4679504" y="1196752"/>
            <a:ext cx="4464496" cy="5112568"/>
          </a:xfrm>
          <a:prstGeom prst="rect">
            <a:avLst/>
          </a:prstGeom>
          <a:noFill/>
          <a:ln w="9525">
            <a:noFill/>
            <a:miter lim="800000"/>
            <a:headEnd/>
            <a:tailEnd/>
          </a:ln>
        </p:spPr>
      </p:pic>
      <p:sp>
        <p:nvSpPr>
          <p:cNvPr id="11" name="矩形 10"/>
          <p:cNvSpPr/>
          <p:nvPr/>
        </p:nvSpPr>
        <p:spPr>
          <a:xfrm>
            <a:off x="323528" y="1020443"/>
            <a:ext cx="4536504" cy="5445080"/>
          </a:xfrm>
          <a:prstGeom prst="rect">
            <a:avLst/>
          </a:prstGeom>
        </p:spPr>
        <p:txBody>
          <a:bodyPr wrap="square">
            <a:spAutoFit/>
          </a:bodyPr>
          <a:lstStyle/>
          <a:p>
            <a:pPr>
              <a:lnSpc>
                <a:spcPts val="3500"/>
              </a:lnSpc>
              <a:buFont typeface="Wingdings" pitchFamily="2" charset="2"/>
              <a:buChar char="ü"/>
            </a:pPr>
            <a:r>
              <a:rPr lang="zh-CN" altLang="en-US" sz="2400" b="1" dirty="0" smtClean="0">
                <a:solidFill>
                  <a:srgbClr val="3333FF"/>
                </a:solidFill>
                <a:latin typeface="+mj-ea"/>
                <a:ea typeface="+mj-ea"/>
              </a:rPr>
              <a:t>当</a:t>
            </a:r>
            <a:r>
              <a:rPr lang="en-US" altLang="zh-CN" sz="2400" b="1" i="1" dirty="0" smtClean="0">
                <a:solidFill>
                  <a:srgbClr val="3333FF"/>
                </a:solidFill>
                <a:latin typeface="Times New Roman" pitchFamily="18" charset="0"/>
                <a:ea typeface="+mj-ea"/>
                <a:cs typeface="Times New Roman" pitchFamily="18" charset="0"/>
              </a:rPr>
              <a:t>0&lt;D&lt;σ</a:t>
            </a:r>
            <a:r>
              <a:rPr lang="en-US" altLang="zh-CN" sz="2400" b="1" i="1" baseline="30000" dirty="0" smtClean="0">
                <a:solidFill>
                  <a:srgbClr val="3333FF"/>
                </a:solidFill>
                <a:latin typeface="Times New Roman" pitchFamily="18" charset="0"/>
                <a:ea typeface="+mj-ea"/>
                <a:cs typeface="Times New Roman" pitchFamily="18" charset="0"/>
              </a:rPr>
              <a:t>2</a:t>
            </a:r>
            <a:r>
              <a:rPr lang="zh-CN" altLang="en-US" sz="2400" b="1" dirty="0" smtClean="0">
                <a:solidFill>
                  <a:srgbClr val="3333FF"/>
                </a:solidFill>
                <a:latin typeface="+mj-ea"/>
                <a:ea typeface="+mj-ea"/>
              </a:rPr>
              <a:t>时</a:t>
            </a:r>
            <a:r>
              <a:rPr lang="zh-CN" altLang="en-US" sz="2400" b="1" dirty="0" smtClean="0">
                <a:latin typeface="+mj-ea"/>
                <a:ea typeface="+mj-ea"/>
              </a:rPr>
              <a:t>：允许一定失真，则传送信息率可降低，意味着信源可压缩，连续信源的率失真理论正是连续信源量化、压缩的理论基础。</a:t>
            </a:r>
            <a:endParaRPr lang="en-US" altLang="zh-CN" sz="2400" b="1" dirty="0" smtClean="0">
              <a:latin typeface="+mj-ea"/>
              <a:ea typeface="+mj-ea"/>
            </a:endParaRPr>
          </a:p>
          <a:p>
            <a:pPr>
              <a:spcBef>
                <a:spcPts val="1200"/>
              </a:spcBef>
              <a:buFont typeface="Wingdings" pitchFamily="2" charset="2"/>
              <a:buChar char="ü"/>
            </a:pPr>
            <a:r>
              <a:rPr lang="zh-CN" altLang="en-US" sz="2400" b="1" dirty="0" smtClean="0">
                <a:solidFill>
                  <a:srgbClr val="3333FF"/>
                </a:solidFill>
                <a:latin typeface="+mj-ea"/>
                <a:ea typeface="+mj-ea"/>
              </a:rPr>
              <a:t>当</a:t>
            </a:r>
            <a:r>
              <a:rPr lang="en-US" altLang="zh-CN" sz="2400" b="1" i="1" dirty="0" smtClean="0">
                <a:solidFill>
                  <a:srgbClr val="3333FF"/>
                </a:solidFill>
                <a:latin typeface="Times New Roman" pitchFamily="18" charset="0"/>
                <a:ea typeface="+mj-ea"/>
                <a:cs typeface="Times New Roman" pitchFamily="18" charset="0"/>
              </a:rPr>
              <a:t>D=0.25σ</a:t>
            </a:r>
            <a:r>
              <a:rPr lang="en-US" altLang="zh-CN" sz="2400" b="1" i="1" baseline="30000" dirty="0" smtClean="0">
                <a:solidFill>
                  <a:srgbClr val="3333FF"/>
                </a:solidFill>
                <a:latin typeface="Times New Roman" pitchFamily="18" charset="0"/>
                <a:ea typeface="+mj-ea"/>
                <a:cs typeface="Times New Roman" pitchFamily="18" charset="0"/>
              </a:rPr>
              <a:t>2</a:t>
            </a:r>
            <a:r>
              <a:rPr lang="zh-CN" altLang="en-US" sz="2400" b="1" dirty="0" smtClean="0">
                <a:solidFill>
                  <a:srgbClr val="3333FF"/>
                </a:solidFill>
                <a:latin typeface="+mj-ea"/>
                <a:ea typeface="+mj-ea"/>
              </a:rPr>
              <a:t>时，</a:t>
            </a:r>
            <a:r>
              <a:rPr lang="en-US" altLang="zh-CN" sz="2400" b="1" i="1" dirty="0" smtClean="0">
                <a:solidFill>
                  <a:srgbClr val="3333FF"/>
                </a:solidFill>
                <a:latin typeface="Times New Roman" pitchFamily="18" charset="0"/>
                <a:ea typeface="+mj-ea"/>
                <a:cs typeface="Times New Roman" pitchFamily="18" charset="0"/>
              </a:rPr>
              <a:t>R(D)=1</a:t>
            </a:r>
            <a:r>
              <a:rPr lang="zh-CN" altLang="en-US" sz="2400" b="1" dirty="0" smtClean="0">
                <a:solidFill>
                  <a:srgbClr val="3333FF"/>
                </a:solidFill>
                <a:latin typeface="+mj-ea"/>
                <a:ea typeface="+mj-ea"/>
              </a:rPr>
              <a:t>比特</a:t>
            </a:r>
            <a:r>
              <a:rPr lang="en-US" altLang="zh-CN" sz="2400" b="1" dirty="0" smtClean="0">
                <a:solidFill>
                  <a:srgbClr val="3333FF"/>
                </a:solidFill>
                <a:latin typeface="+mj-ea"/>
                <a:ea typeface="+mj-ea"/>
              </a:rPr>
              <a:t>/</a:t>
            </a:r>
            <a:r>
              <a:rPr lang="zh-CN" altLang="en-US" sz="2400" b="1" dirty="0" smtClean="0">
                <a:solidFill>
                  <a:srgbClr val="3333FF"/>
                </a:solidFill>
                <a:latin typeface="+mj-ea"/>
                <a:ea typeface="+mj-ea"/>
              </a:rPr>
              <a:t>符号</a:t>
            </a:r>
            <a:r>
              <a:rPr lang="zh-CN" altLang="en-US" sz="2400" b="1" dirty="0" smtClean="0">
                <a:latin typeface="+mj-ea"/>
                <a:ea typeface="+mj-ea"/>
              </a:rPr>
              <a:t>：这说明在允许均方误差小于或等于</a:t>
            </a:r>
            <a:r>
              <a:rPr lang="en-US" altLang="zh-CN" sz="2400" b="1" i="1" dirty="0" smtClean="0">
                <a:latin typeface="Times New Roman" pitchFamily="18" charset="0"/>
                <a:ea typeface="+mj-ea"/>
                <a:cs typeface="Times New Roman" pitchFamily="18" charset="0"/>
              </a:rPr>
              <a:t>0.25σ</a:t>
            </a:r>
            <a:r>
              <a:rPr lang="en-US" altLang="zh-CN" sz="2400" b="1" i="1" baseline="30000" dirty="0" smtClean="0">
                <a:latin typeface="Times New Roman" pitchFamily="18" charset="0"/>
                <a:ea typeface="+mj-ea"/>
                <a:cs typeface="Times New Roman" pitchFamily="18" charset="0"/>
              </a:rPr>
              <a:t>2</a:t>
            </a:r>
            <a:r>
              <a:rPr lang="zh-CN" altLang="en-US" sz="2400" b="1" dirty="0" smtClean="0">
                <a:latin typeface="+mj-ea"/>
                <a:ea typeface="+mj-ea"/>
              </a:rPr>
              <a:t>时，连续信号的每个样本值最少需用一个二进制符号来传输。由香农第三定理证明了这种压缩编码是存在的，然而实际上要找到这种可实现的最佳编码方法很困难。</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信息率失真函数 </a:t>
            </a:r>
            <a:endParaRPr lang="zh-CN" altLang="en-US"/>
          </a:p>
        </p:txBody>
      </p:sp>
      <p:sp>
        <p:nvSpPr>
          <p:cNvPr id="178179" name="Rectangle 3"/>
          <p:cNvSpPr>
            <a:spLocks noGrp="1" noChangeArrowheads="1"/>
          </p:cNvSpPr>
          <p:nvPr>
            <p:ph type="body" idx="1"/>
          </p:nvPr>
        </p:nvSpPr>
        <p:spPr/>
        <p:txBody>
          <a:bodyPr/>
          <a:lstStyle/>
          <a:p>
            <a:r>
              <a:rPr lang="en-US" altLang="zh-CN" dirty="0" smtClean="0"/>
              <a:t>4.1 </a:t>
            </a:r>
            <a:r>
              <a:rPr lang="zh-CN" altLang="en-US" dirty="0" smtClean="0"/>
              <a:t>基本概念</a:t>
            </a:r>
          </a:p>
          <a:p>
            <a:r>
              <a:rPr lang="en-US" altLang="zh-CN" dirty="0" smtClean="0"/>
              <a:t>4.2 </a:t>
            </a:r>
            <a:r>
              <a:rPr lang="zh-CN" altLang="en-US" dirty="0" smtClean="0"/>
              <a:t>离散信源的信息率失真函数</a:t>
            </a:r>
          </a:p>
          <a:p>
            <a:r>
              <a:rPr lang="en-US" altLang="zh-CN" dirty="0" smtClean="0"/>
              <a:t>4.3 </a:t>
            </a:r>
            <a:r>
              <a:rPr lang="zh-CN" altLang="en-US" dirty="0" smtClean="0"/>
              <a:t>连续信源的信息率失真函数</a:t>
            </a:r>
          </a:p>
          <a:p>
            <a:pPr lvl="1"/>
            <a:r>
              <a:rPr lang="en-US" altLang="zh-CN" dirty="0" smtClean="0"/>
              <a:t>4.3.1 </a:t>
            </a:r>
            <a:r>
              <a:rPr lang="zh-CN" altLang="en-US" dirty="0" smtClean="0"/>
              <a:t>连续信源信息率失真函数的参量表达式</a:t>
            </a:r>
          </a:p>
          <a:p>
            <a:pPr lvl="1"/>
            <a:r>
              <a:rPr lang="en-US" altLang="zh-CN" dirty="0" smtClean="0"/>
              <a:t>4.3.2 </a:t>
            </a:r>
            <a:r>
              <a:rPr lang="zh-CN" altLang="en-US" dirty="0" smtClean="0"/>
              <a:t>高斯信源的信息率失真函数</a:t>
            </a:r>
          </a:p>
          <a:p>
            <a:pPr lvl="1"/>
            <a:r>
              <a:rPr lang="en-US" altLang="zh-CN" dirty="0" smtClean="0"/>
              <a:t>4.3.3 </a:t>
            </a:r>
            <a:r>
              <a:rPr lang="zh-CN" altLang="en-US" dirty="0" smtClean="0"/>
              <a:t>信息率失真函数与信息价值</a:t>
            </a:r>
          </a:p>
          <a:p>
            <a:pPr lvl="1"/>
            <a:r>
              <a:rPr lang="en-US" altLang="zh-CN" dirty="0" smtClean="0"/>
              <a:t>4.3.4 </a:t>
            </a:r>
            <a:r>
              <a:rPr lang="zh-CN" altLang="en-US" dirty="0" smtClean="0">
                <a:solidFill>
                  <a:srgbClr val="FF0000"/>
                </a:solidFill>
              </a:rPr>
              <a:t>信道容量与信息率失真函数的比较</a:t>
            </a:r>
          </a:p>
        </p:txBody>
      </p:sp>
      <p:sp>
        <p:nvSpPr>
          <p:cNvPr id="6" name="灯片编号占位符 5"/>
          <p:cNvSpPr>
            <a:spLocks noGrp="1"/>
          </p:cNvSpPr>
          <p:nvPr>
            <p:ph type="sldNum" sz="quarter" idx="12"/>
          </p:nvPr>
        </p:nvSpPr>
        <p:spPr/>
        <p:txBody>
          <a:bodyPr/>
          <a:lstStyle/>
          <a:p>
            <a:fld id="{44EF8738-295E-4337-9AC5-75DA009C65E6}" type="slidenum">
              <a:rPr lang="en-US" altLang="zh-CN" smtClean="0"/>
              <a:pPr/>
              <a:t>84</a:t>
            </a:fld>
            <a:endParaRPr lang="en-US" altLang="zh-CN"/>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7283" name="Picture 35"/>
          <p:cNvPicPr>
            <a:picLocks noChangeAspect="1" noChangeArrowheads="1"/>
          </p:cNvPicPr>
          <p:nvPr/>
        </p:nvPicPr>
        <p:blipFill>
          <a:blip r:embed="rId3" cstate="print">
            <a:lum bright="66000" contrast="-90000"/>
            <a:grayscl/>
          </a:blip>
          <a:srcRect/>
          <a:stretch>
            <a:fillRect/>
          </a:stretch>
        </p:blipFill>
        <p:spPr bwMode="auto">
          <a:xfrm>
            <a:off x="1835150" y="1222375"/>
            <a:ext cx="5400675" cy="4438650"/>
          </a:xfrm>
          <a:prstGeom prst="rect">
            <a:avLst/>
          </a:prstGeom>
          <a:noFill/>
          <a:ln w="9525">
            <a:noFill/>
            <a:miter lim="800000"/>
            <a:headEnd/>
            <a:tailEnd/>
          </a:ln>
        </p:spPr>
      </p:pic>
      <p:graphicFrame>
        <p:nvGraphicFramePr>
          <p:cNvPr id="437284" name="Group 36"/>
          <p:cNvGraphicFramePr>
            <a:graphicFrameLocks noGrp="1"/>
          </p:cNvGraphicFramePr>
          <p:nvPr>
            <p:extLst>
              <p:ext uri="{D42A27DB-BD31-4B8C-83A1-F6EECF244321}">
                <p14:modId xmlns:p14="http://schemas.microsoft.com/office/powerpoint/2010/main" val="3217109349"/>
              </p:ext>
            </p:extLst>
          </p:nvPr>
        </p:nvGraphicFramePr>
        <p:xfrm>
          <a:off x="755576" y="1196751"/>
          <a:ext cx="7855024" cy="5335812"/>
        </p:xfrm>
        <a:graphic>
          <a:graphicData uri="http://schemas.openxmlformats.org/drawingml/2006/table">
            <a:tbl>
              <a:tblPr/>
              <a:tblGrid>
                <a:gridCol w="3890107"/>
                <a:gridCol w="3964917"/>
              </a:tblGrid>
              <a:tr h="74592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2400" b="1" i="1" u="none" strike="noStrike" cap="none" normalizeH="0" baseline="0" dirty="0" smtClean="0">
                          <a:ln>
                            <a:noFill/>
                          </a:ln>
                          <a:solidFill>
                            <a:srgbClr val="000000"/>
                          </a:solidFill>
                          <a:effectLst/>
                          <a:latin typeface="Times New Roman" pitchFamily="18" charset="0"/>
                          <a:ea typeface="+mj-ea"/>
                          <a:cs typeface="Times New Roman" pitchFamily="18" charset="0"/>
                        </a:rPr>
                        <a:t>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2400" b="1" i="1" u="none" strike="noStrike" cap="none" normalizeH="0" baseline="0" dirty="0" smtClean="0">
                          <a:ln>
                            <a:noFill/>
                          </a:ln>
                          <a:solidFill>
                            <a:srgbClr val="000000"/>
                          </a:solidFill>
                          <a:effectLst/>
                          <a:latin typeface="Times New Roman" pitchFamily="18" charset="0"/>
                          <a:ea typeface="+mj-ea"/>
                          <a:cs typeface="Times New Roman" pitchFamily="18" charset="0"/>
                        </a:rPr>
                        <a:t>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8602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2400" b="1" i="0" u="none" strike="noStrike" cap="none" normalizeH="0" baseline="0" smtClean="0">
                          <a:ln>
                            <a:noFill/>
                          </a:ln>
                          <a:solidFill>
                            <a:srgbClr val="000000"/>
                          </a:solidFill>
                          <a:effectLst/>
                          <a:latin typeface="+mj-ea"/>
                          <a:ea typeface="+mj-ea"/>
                        </a:rPr>
                        <a:t>          </a:t>
                      </a:r>
                      <a:r>
                        <a:rPr kumimoji="0" lang="zh-CN" altLang="en-US" sz="2400" b="1" i="0" u="none" strike="noStrike" cap="none" normalizeH="0" baseline="0" smtClean="0">
                          <a:ln>
                            <a:noFill/>
                          </a:ln>
                          <a:solidFill>
                            <a:srgbClr val="000000"/>
                          </a:solidFill>
                          <a:effectLst/>
                          <a:latin typeface="+mj-ea"/>
                          <a:ea typeface="+mj-ea"/>
                        </a:rPr>
                        <a:t>的上凸函数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2400" b="1" i="0" u="none" strike="noStrike" cap="none" normalizeH="0" baseline="0" smtClean="0">
                          <a:ln>
                            <a:noFill/>
                          </a:ln>
                          <a:solidFill>
                            <a:schemeClr val="tx1"/>
                          </a:solidFill>
                          <a:effectLst/>
                          <a:latin typeface="+mj-ea"/>
                          <a:ea typeface="+mj-ea"/>
                        </a:rPr>
                        <a:t>             </a:t>
                      </a:r>
                      <a:r>
                        <a:rPr kumimoji="0" lang="zh-CN" altLang="en-US" sz="2400" b="1" i="0" u="none" strike="noStrike" cap="none" normalizeH="0" baseline="0" smtClean="0">
                          <a:ln>
                            <a:noFill/>
                          </a:ln>
                          <a:solidFill>
                            <a:srgbClr val="000000"/>
                          </a:solidFill>
                          <a:effectLst/>
                          <a:latin typeface="+mj-ea"/>
                          <a:ea typeface="+mj-ea"/>
                        </a:rPr>
                        <a:t>的下凸函数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4592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2400" b="1" i="0" u="none" strike="noStrike" cap="none" normalizeH="0" baseline="0" smtClean="0">
                          <a:ln>
                            <a:noFill/>
                          </a:ln>
                          <a:solidFill>
                            <a:srgbClr val="000000"/>
                          </a:solidFill>
                          <a:effectLst/>
                          <a:latin typeface="+mj-ea"/>
                          <a:ea typeface="+mj-ea"/>
                        </a:rPr>
                        <a:t>           </a:t>
                      </a:r>
                      <a:r>
                        <a:rPr kumimoji="0" lang="zh-CN" altLang="en-US" sz="2400" b="1" i="0" u="none" strike="noStrike" cap="none" normalizeH="0" baseline="0" smtClean="0">
                          <a:ln>
                            <a:noFill/>
                          </a:ln>
                          <a:solidFill>
                            <a:srgbClr val="000000"/>
                          </a:solidFill>
                          <a:effectLst/>
                          <a:latin typeface="+mj-ea"/>
                          <a:ea typeface="+mj-ea"/>
                        </a:rPr>
                        <a:t>的极大值</a:t>
                      </a:r>
                      <a:endParaRPr kumimoji="0" lang="zh-CN" altLang="en-US" sz="2400" b="1" i="0" u="none" strike="noStrike" cap="none" normalizeH="0" baseline="0" smtClean="0">
                        <a:ln>
                          <a:noFill/>
                        </a:ln>
                        <a:solidFill>
                          <a:schemeClr val="tx1"/>
                        </a:solidFill>
                        <a:effectLst/>
                        <a:latin typeface="+mj-ea"/>
                        <a:ea typeface="+mj-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2400" b="1" i="0" u="none" strike="noStrike" cap="none" normalizeH="0" baseline="0" smtClean="0">
                          <a:ln>
                            <a:noFill/>
                          </a:ln>
                          <a:solidFill>
                            <a:schemeClr val="tx1"/>
                          </a:solidFill>
                          <a:effectLst/>
                          <a:latin typeface="+mj-ea"/>
                          <a:ea typeface="+mj-ea"/>
                        </a:rPr>
                        <a:t>              </a:t>
                      </a:r>
                      <a:r>
                        <a:rPr kumimoji="0" lang="zh-CN" altLang="en-US" sz="2400" b="1" i="0" u="none" strike="noStrike" cap="none" normalizeH="0" baseline="0" smtClean="0">
                          <a:ln>
                            <a:noFill/>
                          </a:ln>
                          <a:solidFill>
                            <a:srgbClr val="000000"/>
                          </a:solidFill>
                          <a:effectLst/>
                          <a:latin typeface="+mj-ea"/>
                          <a:ea typeface="+mj-ea"/>
                        </a:rPr>
                        <a:t>的条件极小值</a:t>
                      </a:r>
                      <a:endParaRPr kumimoji="0" lang="zh-CN" altLang="en-US" sz="2400" b="1" i="0" u="none" strike="noStrike" cap="none" normalizeH="0" baseline="0" smtClean="0">
                        <a:ln>
                          <a:noFill/>
                        </a:ln>
                        <a:solidFill>
                          <a:schemeClr val="tx1"/>
                        </a:solidFill>
                        <a:effectLst/>
                        <a:latin typeface="+mj-ea"/>
                        <a:ea typeface="+mj-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4732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2400" b="1" i="0" u="none" strike="noStrike" cap="none" normalizeH="0" baseline="0" dirty="0" smtClean="0">
                          <a:ln>
                            <a:noFill/>
                          </a:ln>
                          <a:solidFill>
                            <a:schemeClr val="tx1"/>
                          </a:solidFill>
                          <a:effectLst/>
                          <a:latin typeface="+mj-ea"/>
                          <a:ea typeface="+mj-ea"/>
                        </a:rPr>
                        <a:t> </a:t>
                      </a:r>
                      <a:r>
                        <a:rPr kumimoji="0" lang="en-US" altLang="zh-CN" sz="2400" b="1" i="0" u="none" strike="noStrike" cap="none" normalizeH="0" baseline="0" dirty="0" smtClean="0">
                          <a:ln>
                            <a:noFill/>
                          </a:ln>
                          <a:solidFill>
                            <a:srgbClr val="000000"/>
                          </a:solidFill>
                          <a:effectLst/>
                          <a:latin typeface="+mj-ea"/>
                          <a:ea typeface="+mj-ea"/>
                        </a:rPr>
                        <a:t>                  </a:t>
                      </a:r>
                      <a:r>
                        <a:rPr kumimoji="0" lang="zh-CN" altLang="en-US" sz="2400" b="1" i="0" u="none" strike="noStrike" cap="none" normalizeH="0" baseline="0" dirty="0" smtClean="0">
                          <a:ln>
                            <a:noFill/>
                          </a:ln>
                          <a:solidFill>
                            <a:srgbClr val="000000"/>
                          </a:solidFill>
                          <a:effectLst/>
                          <a:latin typeface="+mj-ea"/>
                          <a:ea typeface="+mj-ea"/>
                        </a:rPr>
                        <a:t>的函数 </a:t>
                      </a:r>
                      <a:endParaRPr kumimoji="0" lang="zh-CN" altLang="en-US" sz="2400" b="1" i="0" u="none" strike="noStrike" cap="none" normalizeH="0" baseline="0" dirty="0" smtClean="0">
                        <a:ln>
                          <a:noFill/>
                        </a:ln>
                        <a:solidFill>
                          <a:schemeClr val="tx1"/>
                        </a:solidFill>
                        <a:effectLst/>
                        <a:latin typeface="+mj-ea"/>
                        <a:ea typeface="+mj-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2400" b="1" i="0" u="none" strike="noStrike" cap="none" normalizeH="0" baseline="0" dirty="0" smtClean="0">
                          <a:ln>
                            <a:noFill/>
                          </a:ln>
                          <a:solidFill>
                            <a:srgbClr val="000000"/>
                          </a:solidFill>
                          <a:effectLst/>
                          <a:latin typeface="+mj-ea"/>
                          <a:ea typeface="+mj-ea"/>
                        </a:rPr>
                        <a:t>                </a:t>
                      </a:r>
                      <a:r>
                        <a:rPr kumimoji="0" lang="zh-CN" altLang="en-US" sz="2400" b="1" i="0" u="none" strike="noStrike" cap="none" normalizeH="0" baseline="0" dirty="0" smtClean="0">
                          <a:ln>
                            <a:noFill/>
                          </a:ln>
                          <a:solidFill>
                            <a:srgbClr val="000000"/>
                          </a:solidFill>
                          <a:effectLst/>
                          <a:latin typeface="+mj-ea"/>
                          <a:ea typeface="+mj-ea"/>
                        </a:rPr>
                        <a:t>的函数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4592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2400" b="1" i="0" u="none" strike="noStrike" cap="none" normalizeH="0" baseline="0" smtClean="0">
                          <a:ln>
                            <a:noFill/>
                          </a:ln>
                          <a:solidFill>
                            <a:srgbClr val="000000"/>
                          </a:solidFill>
                          <a:effectLst/>
                          <a:latin typeface="+mj-ea"/>
                          <a:ea typeface="+mj-ea"/>
                        </a:rPr>
                        <a:t>仅与信道特性有关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2400" b="1" i="0" u="none" strike="noStrike" cap="none" normalizeH="0" baseline="0" smtClean="0">
                          <a:ln>
                            <a:noFill/>
                          </a:ln>
                          <a:solidFill>
                            <a:srgbClr val="000000"/>
                          </a:solidFill>
                          <a:effectLst/>
                          <a:latin typeface="+mj-ea"/>
                          <a:ea typeface="+mj-ea"/>
                        </a:rPr>
                        <a:t>仅与信源特性有关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4453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2400" b="1" i="0" u="none" strike="noStrike" cap="none" normalizeH="0" baseline="0" smtClean="0">
                          <a:ln>
                            <a:noFill/>
                          </a:ln>
                          <a:solidFill>
                            <a:srgbClr val="000000"/>
                          </a:solidFill>
                          <a:effectLst/>
                          <a:latin typeface="+mj-ea"/>
                          <a:ea typeface="+mj-ea"/>
                        </a:rPr>
                        <a:t>解决可靠性问题</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mj-ea"/>
                          <a:ea typeface="+mj-ea"/>
                        </a:rPr>
                        <a:t>解决有效性问题</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4592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2400" b="1" i="0" u="none" strike="noStrike" cap="none" normalizeH="0" baseline="0" dirty="0" smtClean="0">
                          <a:ln>
                            <a:noFill/>
                          </a:ln>
                          <a:solidFill>
                            <a:srgbClr val="000000"/>
                          </a:solidFill>
                          <a:effectLst/>
                          <a:latin typeface="+mj-ea"/>
                          <a:ea typeface="+mj-ea"/>
                        </a:rPr>
                        <a:t>信息传输的基础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mj-ea"/>
                          <a:ea typeface="+mj-ea"/>
                        </a:rPr>
                        <a:t>信源压缩的基础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tint val="66000"/>
                            <a:satMod val="160000"/>
                            <a:alpha val="41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graphicFrame>
        <p:nvGraphicFramePr>
          <p:cNvPr id="437285" name="Object 37"/>
          <p:cNvGraphicFramePr>
            <a:graphicFrameLocks noChangeAspect="1"/>
          </p:cNvGraphicFramePr>
          <p:nvPr/>
        </p:nvGraphicFramePr>
        <p:xfrm>
          <a:off x="1187624" y="2132856"/>
          <a:ext cx="1152128" cy="485176"/>
        </p:xfrm>
        <a:graphic>
          <a:graphicData uri="http://schemas.openxmlformats.org/presentationml/2006/ole">
            <mc:AlternateContent xmlns:mc="http://schemas.openxmlformats.org/markup-compatibility/2006">
              <mc:Choice xmlns:v="urn:schemas-microsoft-com:vml" Requires="v">
                <p:oleObj spid="_x0000_s1536248" name="Equation" r:id="rId4" imgW="571320" imgH="215640" progId="Equation.DSMT4">
                  <p:embed/>
                </p:oleObj>
              </mc:Choice>
              <mc:Fallback>
                <p:oleObj name="Equation" r:id="rId4" imgW="571320" imgH="2156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132856"/>
                        <a:ext cx="1152128" cy="485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86" name="Object 38"/>
          <p:cNvGraphicFramePr>
            <a:graphicFrameLocks noChangeAspect="1"/>
          </p:cNvGraphicFramePr>
          <p:nvPr/>
        </p:nvGraphicFramePr>
        <p:xfrm>
          <a:off x="4860032" y="2924944"/>
          <a:ext cx="1079797" cy="454717"/>
        </p:xfrm>
        <a:graphic>
          <a:graphicData uri="http://schemas.openxmlformats.org/presentationml/2006/ole">
            <mc:AlternateContent xmlns:mc="http://schemas.openxmlformats.org/markup-compatibility/2006">
              <mc:Choice xmlns:v="urn:schemas-microsoft-com:vml" Requires="v">
                <p:oleObj spid="_x0000_s1536249" name="Equation" r:id="rId6" imgW="571320" imgH="215640" progId="Equation.DSMT4">
                  <p:embed/>
                </p:oleObj>
              </mc:Choice>
              <mc:Fallback>
                <p:oleObj name="Equation" r:id="rId6" imgW="571320" imgH="2156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2924944"/>
                        <a:ext cx="1079797" cy="454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87" name="Object 39"/>
          <p:cNvGraphicFramePr>
            <a:graphicFrameLocks noChangeAspect="1"/>
          </p:cNvGraphicFramePr>
          <p:nvPr/>
        </p:nvGraphicFramePr>
        <p:xfrm>
          <a:off x="1259632" y="2924944"/>
          <a:ext cx="1152128" cy="485177"/>
        </p:xfrm>
        <a:graphic>
          <a:graphicData uri="http://schemas.openxmlformats.org/presentationml/2006/ole">
            <mc:AlternateContent xmlns:mc="http://schemas.openxmlformats.org/markup-compatibility/2006">
              <mc:Choice xmlns:v="urn:schemas-microsoft-com:vml" Requires="v">
                <p:oleObj spid="_x0000_s1536250" name="Equation" r:id="rId7" imgW="571320" imgH="215640" progId="Equation.DSMT4">
                  <p:embed/>
                </p:oleObj>
              </mc:Choice>
              <mc:Fallback>
                <p:oleObj name="Equation" r:id="rId7" imgW="571320" imgH="2156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924944"/>
                        <a:ext cx="1152128" cy="485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88" name="Object 40"/>
          <p:cNvGraphicFramePr>
            <a:graphicFrameLocks noChangeAspect="1"/>
          </p:cNvGraphicFramePr>
          <p:nvPr/>
        </p:nvGraphicFramePr>
        <p:xfrm>
          <a:off x="5220072" y="2132856"/>
          <a:ext cx="1079797" cy="454717"/>
        </p:xfrm>
        <a:graphic>
          <a:graphicData uri="http://schemas.openxmlformats.org/presentationml/2006/ole">
            <mc:AlternateContent xmlns:mc="http://schemas.openxmlformats.org/markup-compatibility/2006">
              <mc:Choice xmlns:v="urn:schemas-microsoft-com:vml" Requires="v">
                <p:oleObj spid="_x0000_s1536251" name="Equation" r:id="rId8" imgW="571320" imgH="215640" progId="Equation.DSMT4">
                  <p:embed/>
                </p:oleObj>
              </mc:Choice>
              <mc:Fallback>
                <p:oleObj name="Equation" r:id="rId8" imgW="571320" imgH="21564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2132856"/>
                        <a:ext cx="1079797" cy="454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89" name="Object 41"/>
          <p:cNvGraphicFramePr>
            <a:graphicFrameLocks noChangeAspect="1"/>
          </p:cNvGraphicFramePr>
          <p:nvPr>
            <p:extLst>
              <p:ext uri="{D42A27DB-BD31-4B8C-83A1-F6EECF244321}">
                <p14:modId xmlns:p14="http://schemas.microsoft.com/office/powerpoint/2010/main" val="2783385358"/>
              </p:ext>
            </p:extLst>
          </p:nvPr>
        </p:nvGraphicFramePr>
        <p:xfrm>
          <a:off x="4716016" y="3645024"/>
          <a:ext cx="1440656" cy="518331"/>
        </p:xfrm>
        <a:graphic>
          <a:graphicData uri="http://schemas.openxmlformats.org/presentationml/2006/ole">
            <mc:AlternateContent xmlns:mc="http://schemas.openxmlformats.org/markup-compatibility/2006">
              <mc:Choice xmlns:v="urn:schemas-microsoft-com:vml" Requires="v">
                <p:oleObj spid="_x0000_s1536252" name="Equation" r:id="rId9" imgW="749160" imgH="241200" progId="Equation.DSMT4">
                  <p:embed/>
                </p:oleObj>
              </mc:Choice>
              <mc:Fallback>
                <p:oleObj name="Equation" r:id="rId9" imgW="749160" imgH="2412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16" y="3645024"/>
                        <a:ext cx="1440656" cy="518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90" name="Object 42"/>
          <p:cNvGraphicFramePr>
            <a:graphicFrameLocks noChangeAspect="1"/>
          </p:cNvGraphicFramePr>
          <p:nvPr>
            <p:extLst>
              <p:ext uri="{D42A27DB-BD31-4B8C-83A1-F6EECF244321}">
                <p14:modId xmlns:p14="http://schemas.microsoft.com/office/powerpoint/2010/main" val="3793475902"/>
              </p:ext>
            </p:extLst>
          </p:nvPr>
        </p:nvGraphicFramePr>
        <p:xfrm>
          <a:off x="1223193" y="3717032"/>
          <a:ext cx="1223913" cy="524534"/>
        </p:xfrm>
        <a:graphic>
          <a:graphicData uri="http://schemas.openxmlformats.org/presentationml/2006/ole">
            <mc:AlternateContent xmlns:mc="http://schemas.openxmlformats.org/markup-compatibility/2006">
              <mc:Choice xmlns:v="urn:schemas-microsoft-com:vml" Requires="v">
                <p:oleObj spid="_x0000_s1536253" name="Equation" r:id="rId11" imgW="533160" imgH="228600" progId="Equation.DSMT4">
                  <p:embed/>
                </p:oleObj>
              </mc:Choice>
              <mc:Fallback>
                <p:oleObj name="Equation" r:id="rId11" imgW="533160" imgH="2286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3193" y="3717032"/>
                        <a:ext cx="1223913" cy="524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smtClean="0"/>
              <a:t>信道容量与率失真函数的比较（对偶问题）</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85</a:t>
            </a:fld>
            <a:endParaRPr lang="en-US"/>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本章结束</a:t>
            </a:r>
            <a:endParaRPr lang="zh-CN" altLang="en-US" dirty="0"/>
          </a:p>
        </p:txBody>
      </p:sp>
      <p:sp>
        <p:nvSpPr>
          <p:cNvPr id="9" name="副标题 8"/>
          <p:cNvSpPr>
            <a:spLocks noGrp="1"/>
          </p:cNvSpPr>
          <p:nvPr>
            <p:ph type="subTitle" idx="1"/>
          </p:nvPr>
        </p:nvSpPr>
        <p:spPr/>
        <p:txBody>
          <a:bodyPr>
            <a:normAutofit lnSpcReduction="10000"/>
          </a:bodyPr>
          <a:lstStyle/>
          <a:p>
            <a:r>
              <a:rPr lang="en-US" altLang="zh-CN" smtClean="0"/>
              <a:t>R(D)</a:t>
            </a:r>
            <a:r>
              <a:rPr lang="zh-CN" altLang="en-US" smtClean="0"/>
              <a:t>参量表示法求解 </a:t>
            </a:r>
            <a:endParaRPr lang="en-US" altLang="zh-CN" smtClean="0"/>
          </a:p>
          <a:p>
            <a:r>
              <a:rPr lang="zh-CN" altLang="en-US" smtClean="0"/>
              <a:t>二元离散信源的信息率失真函数计算推导</a:t>
            </a:r>
            <a:endParaRPr lang="zh-CN" altLang="en-US" dirty="0"/>
          </a:p>
        </p:txBody>
      </p:sp>
    </p:spTree>
    <p:extLst>
      <p:ext uri="{BB962C8B-B14F-4D97-AF65-F5344CB8AC3E}">
        <p14:creationId xmlns:p14="http://schemas.microsoft.com/office/powerpoint/2010/main" val="4219506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补充</a:t>
            </a:r>
            <a:endParaRPr lang="zh-CN" altLang="en-US" dirty="0"/>
          </a:p>
        </p:txBody>
      </p:sp>
      <p:sp>
        <p:nvSpPr>
          <p:cNvPr id="6" name="副标题 5"/>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4294967295"/>
          </p:nvPr>
        </p:nvSpPr>
        <p:spPr>
          <a:xfrm>
            <a:off x="8515350" y="6556375"/>
            <a:ext cx="628650" cy="257175"/>
          </a:xfrm>
        </p:spPr>
        <p:txBody>
          <a:bodyPr/>
          <a:lstStyle/>
          <a:p>
            <a:fld id="{E31375A4-56A4-47D6-9801-1991572033F7}" type="slidenum">
              <a:rPr lang="en-US" smtClean="0"/>
              <a:pPr/>
              <a:t>87</a:t>
            </a:fld>
            <a:endParaRPr lang="en-US"/>
          </a:p>
        </p:txBody>
      </p:sp>
    </p:spTree>
    <p:extLst>
      <p:ext uri="{BB962C8B-B14F-4D97-AF65-F5344CB8AC3E}">
        <p14:creationId xmlns:p14="http://schemas.microsoft.com/office/powerpoint/2010/main" val="3154976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4" name="Rectangle 18"/>
          <p:cNvSpPr>
            <a:spLocks noGrp="1" noChangeArrowheads="1"/>
          </p:cNvSpPr>
          <p:nvPr>
            <p:ph type="title"/>
          </p:nvPr>
        </p:nvSpPr>
        <p:spPr/>
        <p:txBody>
          <a:bodyPr/>
          <a:lstStyle/>
          <a:p>
            <a:r>
              <a:rPr lang="en-US" altLang="zh-CN" dirty="0" smtClean="0"/>
              <a:t>R(D)</a:t>
            </a:r>
            <a:r>
              <a:rPr lang="zh-CN" altLang="en-US" dirty="0" smtClean="0"/>
              <a:t>参量表示法求解 </a:t>
            </a:r>
            <a:endParaRPr lang="zh-CN" altLang="en-US" dirty="0"/>
          </a:p>
        </p:txBody>
      </p:sp>
      <p:graphicFrame>
        <p:nvGraphicFramePr>
          <p:cNvPr id="29716" name="Object 20"/>
          <p:cNvGraphicFramePr>
            <a:graphicFrameLocks noGrp="1" noChangeAspect="1"/>
          </p:cNvGraphicFramePr>
          <p:nvPr>
            <p:ph idx="1"/>
            <p:extLst>
              <p:ext uri="{D42A27DB-BD31-4B8C-83A1-F6EECF244321}">
                <p14:modId xmlns:p14="http://schemas.microsoft.com/office/powerpoint/2010/main" val="1297045135"/>
              </p:ext>
            </p:extLst>
          </p:nvPr>
        </p:nvGraphicFramePr>
        <p:xfrm>
          <a:off x="755576" y="4725144"/>
          <a:ext cx="7336287" cy="1943819"/>
        </p:xfrm>
        <a:graphic>
          <a:graphicData uri="http://schemas.openxmlformats.org/presentationml/2006/ole">
            <mc:AlternateContent xmlns:mc="http://schemas.openxmlformats.org/markup-compatibility/2006">
              <mc:Choice xmlns:v="urn:schemas-microsoft-com:vml" Requires="v">
                <p:oleObj spid="_x0000_s1540152" name="Equation" r:id="rId4" imgW="2971800" imgH="787320" progId="Equation.DSMT4">
                  <p:embed/>
                </p:oleObj>
              </mc:Choice>
              <mc:Fallback>
                <p:oleObj name="Equation" r:id="rId4" imgW="2971800" imgH="78732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4725144"/>
                        <a:ext cx="7336287" cy="1943819"/>
                      </a:xfrm>
                      <a:prstGeom prst="rect">
                        <a:avLst/>
                      </a:prstGeom>
                      <a:solidFill>
                        <a:srgbClr val="FFFFFF"/>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灯片编号占位符 5"/>
          <p:cNvSpPr>
            <a:spLocks noGrp="1"/>
          </p:cNvSpPr>
          <p:nvPr>
            <p:ph type="sldNum" sz="quarter" idx="12"/>
          </p:nvPr>
        </p:nvSpPr>
        <p:spPr/>
        <p:txBody>
          <a:bodyPr/>
          <a:lstStyle/>
          <a:p>
            <a:fld id="{8B799E44-167F-44A2-BDDE-9ED3944B0D57}" type="slidenum">
              <a:rPr lang="en-US" altLang="zh-CN" smtClean="0"/>
              <a:pPr/>
              <a:t>88</a:t>
            </a:fld>
            <a:endParaRPr lang="en-US" altLang="zh-CN"/>
          </a:p>
        </p:txBody>
      </p:sp>
      <p:graphicFrame>
        <p:nvGraphicFramePr>
          <p:cNvPr id="29699" name="Object 3"/>
          <p:cNvGraphicFramePr>
            <a:graphicFrameLocks noGrp="1" noChangeAspect="1"/>
          </p:cNvGraphicFramePr>
          <p:nvPr>
            <p:ph type="body" idx="4294967295"/>
            <p:extLst>
              <p:ext uri="{D42A27DB-BD31-4B8C-83A1-F6EECF244321}">
                <p14:modId xmlns:p14="http://schemas.microsoft.com/office/powerpoint/2010/main" val="2850687414"/>
              </p:ext>
            </p:extLst>
          </p:nvPr>
        </p:nvGraphicFramePr>
        <p:xfrm>
          <a:off x="683567" y="1196752"/>
          <a:ext cx="8167647" cy="3456384"/>
        </p:xfrm>
        <a:graphic>
          <a:graphicData uri="http://schemas.openxmlformats.org/presentationml/2006/ole">
            <mc:AlternateContent xmlns:mc="http://schemas.openxmlformats.org/markup-compatibility/2006">
              <mc:Choice xmlns:v="urn:schemas-microsoft-com:vml" Requires="v">
                <p:oleObj spid="_x0000_s1540153" name="Equation" r:id="rId6" imgW="3390840" imgH="1434960" progId="Equation.DSMT4">
                  <p:embed/>
                </p:oleObj>
              </mc:Choice>
              <mc:Fallback>
                <p:oleObj name="Equation" r:id="rId6" imgW="3390840" imgH="143496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7" y="1196752"/>
                        <a:ext cx="8167647" cy="3456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1" name="Rectangle 5"/>
          <p:cNvSpPr>
            <a:spLocks noChangeArrowheads="1"/>
          </p:cNvSpPr>
          <p:nvPr/>
        </p:nvSpPr>
        <p:spPr bwMode="auto">
          <a:xfrm>
            <a:off x="3671888" y="3233738"/>
            <a:ext cx="9144000" cy="0"/>
          </a:xfrm>
          <a:prstGeom prst="rect">
            <a:avLst/>
          </a:prstGeom>
          <a:noFill/>
          <a:ln w="9525">
            <a:noFill/>
            <a:miter lim="800000"/>
            <a:headEnd/>
            <a:tailEnd/>
          </a:ln>
          <a:effectLst/>
        </p:spPr>
        <p:txBody>
          <a:bodyPr>
            <a:spAutoFit/>
          </a:bodyPr>
          <a:lstStyle/>
          <a:p>
            <a:endParaRPr lang="zh-CN" altLang="en-US"/>
          </a:p>
        </p:txBody>
      </p:sp>
      <p:sp>
        <p:nvSpPr>
          <p:cNvPr id="29703" name="Rectangle 7"/>
          <p:cNvSpPr>
            <a:spLocks noChangeArrowheads="1"/>
          </p:cNvSpPr>
          <p:nvPr/>
        </p:nvSpPr>
        <p:spPr bwMode="auto">
          <a:xfrm>
            <a:off x="3657600" y="3233738"/>
            <a:ext cx="9144000" cy="0"/>
          </a:xfrm>
          <a:prstGeom prst="rect">
            <a:avLst/>
          </a:prstGeom>
          <a:noFill/>
          <a:ln w="9525">
            <a:noFill/>
            <a:miter lim="800000"/>
            <a:headEnd/>
            <a:tailEnd/>
          </a:ln>
          <a:effectLst/>
        </p:spPr>
        <p:txBody>
          <a:bodyPr>
            <a:spAutoFit/>
          </a:bodyPr>
          <a:lstStyle/>
          <a:p>
            <a:endParaRPr lang="zh-CN" altLang="en-US"/>
          </a:p>
        </p:txBody>
      </p:sp>
    </p:spTree>
    <p:extLst>
      <p:ext uri="{BB962C8B-B14F-4D97-AF65-F5344CB8AC3E}">
        <p14:creationId xmlns:p14="http://schemas.microsoft.com/office/powerpoint/2010/main" val="12998428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6" name="Rectangle 26"/>
          <p:cNvSpPr>
            <a:spLocks noGrp="1" noChangeArrowheads="1"/>
          </p:cNvSpPr>
          <p:nvPr>
            <p:ph type="title"/>
          </p:nvPr>
        </p:nvSpPr>
        <p:spPr/>
        <p:txBody>
          <a:bodyPr/>
          <a:lstStyle/>
          <a:p>
            <a:r>
              <a:rPr lang="en-US" altLang="zh-CN" dirty="0" smtClean="0"/>
              <a:t>R(D)</a:t>
            </a:r>
            <a:r>
              <a:rPr lang="zh-CN" altLang="en-US" dirty="0" smtClean="0"/>
              <a:t>参量表示法求解</a:t>
            </a:r>
            <a:endParaRPr lang="zh-CN" altLang="en-US" dirty="0"/>
          </a:p>
        </p:txBody>
      </p:sp>
      <p:sp>
        <p:nvSpPr>
          <p:cNvPr id="15" name="灯片编号占位符 6"/>
          <p:cNvSpPr>
            <a:spLocks noGrp="1"/>
          </p:cNvSpPr>
          <p:nvPr>
            <p:ph type="sldNum" sz="quarter" idx="12"/>
          </p:nvPr>
        </p:nvSpPr>
        <p:spPr>
          <a:xfrm>
            <a:off x="8551862" y="6556200"/>
            <a:ext cx="628650" cy="257176"/>
          </a:xfrm>
        </p:spPr>
        <p:txBody>
          <a:bodyPr/>
          <a:lstStyle/>
          <a:p>
            <a:fld id="{2544F774-DED9-4D67-B5F8-EF4FACA25506}" type="slidenum">
              <a:rPr lang="en-US" altLang="zh-CN" smtClean="0"/>
              <a:pPr/>
              <a:t>89</a:t>
            </a:fld>
            <a:endParaRPr lang="en-US" altLang="zh-CN" dirty="0"/>
          </a:p>
        </p:txBody>
      </p:sp>
      <p:graphicFrame>
        <p:nvGraphicFramePr>
          <p:cNvPr id="30748" name="Object 28"/>
          <p:cNvGraphicFramePr>
            <a:graphicFrameLocks noGrp="1" noChangeAspect="1"/>
          </p:cNvGraphicFramePr>
          <p:nvPr>
            <p:ph sz="half" idx="4294967295"/>
            <p:extLst>
              <p:ext uri="{D42A27DB-BD31-4B8C-83A1-F6EECF244321}">
                <p14:modId xmlns:p14="http://schemas.microsoft.com/office/powerpoint/2010/main" val="3762307404"/>
              </p:ext>
            </p:extLst>
          </p:nvPr>
        </p:nvGraphicFramePr>
        <p:xfrm>
          <a:off x="755576" y="1124744"/>
          <a:ext cx="6865306" cy="3528392"/>
        </p:xfrm>
        <a:graphic>
          <a:graphicData uri="http://schemas.openxmlformats.org/presentationml/2006/ole">
            <mc:AlternateContent xmlns:mc="http://schemas.openxmlformats.org/markup-compatibility/2006">
              <mc:Choice xmlns:v="urn:schemas-microsoft-com:vml" Requires="v">
                <p:oleObj spid="_x0000_s1541203" name="Equation" r:id="rId4" imgW="2743200" imgH="1409400" progId="Equation.DSMT4">
                  <p:embed/>
                </p:oleObj>
              </mc:Choice>
              <mc:Fallback>
                <p:oleObj name="Equation" r:id="rId4" imgW="2743200" imgH="1409400" progId="Equation.DSMT4">
                  <p:embed/>
                  <p:pic>
                    <p:nvPicPr>
                      <p:cNvPr id="0" name=""/>
                      <p:cNvPicPr>
                        <a:picLocks noGrp="1" noChangeAspect="1" noChangeArrowheads="1"/>
                      </p:cNvPicPr>
                      <p:nvPr/>
                    </p:nvPicPr>
                    <p:blipFill>
                      <a:blip r:embed="rId5"/>
                      <a:srcRect/>
                      <a:stretch>
                        <a:fillRect/>
                      </a:stretch>
                    </p:blipFill>
                    <p:spPr bwMode="auto">
                      <a:xfrm>
                        <a:off x="755576" y="1124744"/>
                        <a:ext cx="6865306" cy="3528392"/>
                      </a:xfrm>
                      <a:prstGeom prst="rect">
                        <a:avLst/>
                      </a:prstGeom>
                      <a:noFill/>
                      <a:ln w="28575">
                        <a:solidFill>
                          <a:srgbClr val="FF0000"/>
                        </a:solidFill>
                        <a:miter lim="800000"/>
                        <a:headEnd/>
                        <a:tailEnd type="none" w="lg"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44" name="Object 24"/>
          <p:cNvGraphicFramePr>
            <a:graphicFrameLocks noGrp="1" noChangeAspect="1"/>
          </p:cNvGraphicFramePr>
          <p:nvPr>
            <p:ph sz="half" idx="4294967295"/>
            <p:extLst>
              <p:ext uri="{D42A27DB-BD31-4B8C-83A1-F6EECF244321}">
                <p14:modId xmlns:p14="http://schemas.microsoft.com/office/powerpoint/2010/main" val="2059963399"/>
              </p:ext>
            </p:extLst>
          </p:nvPr>
        </p:nvGraphicFramePr>
        <p:xfrm>
          <a:off x="827584" y="4713461"/>
          <a:ext cx="7420570" cy="1036117"/>
        </p:xfrm>
        <a:graphic>
          <a:graphicData uri="http://schemas.openxmlformats.org/presentationml/2006/ole">
            <mc:AlternateContent xmlns:mc="http://schemas.openxmlformats.org/markup-compatibility/2006">
              <mc:Choice xmlns:v="urn:schemas-microsoft-com:vml" Requires="v">
                <p:oleObj spid="_x0000_s1541204" name="Equation" r:id="rId6" imgW="2819160" imgH="393480" progId="Equation.DSMT4">
                  <p:embed/>
                </p:oleObj>
              </mc:Choice>
              <mc:Fallback>
                <p:oleObj name="Equation" r:id="rId6" imgW="2819160" imgH="39348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4713461"/>
                        <a:ext cx="7420570" cy="1036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Rectangle 5"/>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30727" name="Rectangle 7"/>
          <p:cNvSpPr>
            <a:spLocks noChangeArrowheads="1"/>
          </p:cNvSpPr>
          <p:nvPr/>
        </p:nvSpPr>
        <p:spPr bwMode="auto">
          <a:xfrm>
            <a:off x="3709988" y="3028950"/>
            <a:ext cx="9144000" cy="0"/>
          </a:xfrm>
          <a:prstGeom prst="rect">
            <a:avLst/>
          </a:prstGeom>
          <a:noFill/>
          <a:ln w="9525">
            <a:noFill/>
            <a:miter lim="800000"/>
            <a:headEnd/>
            <a:tailEnd/>
          </a:ln>
          <a:effectLst/>
        </p:spPr>
        <p:txBody>
          <a:bodyPr>
            <a:spAutoFit/>
          </a:bodyPr>
          <a:lstStyle/>
          <a:p>
            <a:endParaRPr lang="zh-CN" altLang="en-US"/>
          </a:p>
        </p:txBody>
      </p:sp>
      <p:sp>
        <p:nvSpPr>
          <p:cNvPr id="30730" name="Rectangle 10"/>
          <p:cNvSpPr>
            <a:spLocks noChangeArrowheads="1"/>
          </p:cNvSpPr>
          <p:nvPr/>
        </p:nvSpPr>
        <p:spPr bwMode="auto">
          <a:xfrm>
            <a:off x="3833813" y="3224213"/>
            <a:ext cx="9144000" cy="0"/>
          </a:xfrm>
          <a:prstGeom prst="rect">
            <a:avLst/>
          </a:prstGeom>
          <a:noFill/>
          <a:ln w="9525">
            <a:noFill/>
            <a:miter lim="800000"/>
            <a:headEnd/>
            <a:tailEnd/>
          </a:ln>
          <a:effectLst/>
        </p:spPr>
        <p:txBody>
          <a:bodyPr>
            <a:spAutoFit/>
          </a:bodyPr>
          <a:lstStyle/>
          <a:p>
            <a:endParaRPr lang="zh-CN" altLang="en-US"/>
          </a:p>
        </p:txBody>
      </p:sp>
      <p:sp>
        <p:nvSpPr>
          <p:cNvPr id="30732" name="Rectangle 12"/>
          <p:cNvSpPr>
            <a:spLocks noChangeArrowheads="1"/>
          </p:cNvSpPr>
          <p:nvPr/>
        </p:nvSpPr>
        <p:spPr bwMode="auto">
          <a:xfrm>
            <a:off x="4152900" y="3333750"/>
            <a:ext cx="9144000" cy="0"/>
          </a:xfrm>
          <a:prstGeom prst="rect">
            <a:avLst/>
          </a:prstGeom>
          <a:noFill/>
          <a:ln w="9525">
            <a:noFill/>
            <a:miter lim="800000"/>
            <a:headEnd/>
            <a:tailEnd/>
          </a:ln>
          <a:effectLst/>
        </p:spPr>
        <p:txBody>
          <a:bodyPr>
            <a:spAutoFit/>
          </a:bodyPr>
          <a:lstStyle/>
          <a:p>
            <a:endParaRPr lang="zh-CN" altLang="en-US"/>
          </a:p>
        </p:txBody>
      </p:sp>
      <p:sp>
        <p:nvSpPr>
          <p:cNvPr id="30738" name="Rectangle 18"/>
          <p:cNvSpPr>
            <a:spLocks noChangeArrowheads="1"/>
          </p:cNvSpPr>
          <p:nvPr/>
        </p:nvSpPr>
        <p:spPr bwMode="auto">
          <a:xfrm>
            <a:off x="4481513" y="3328988"/>
            <a:ext cx="9144000" cy="0"/>
          </a:xfrm>
          <a:prstGeom prst="rect">
            <a:avLst/>
          </a:prstGeom>
          <a:noFill/>
          <a:ln w="9525">
            <a:noFill/>
            <a:miter lim="800000"/>
            <a:headEnd/>
            <a:tailEnd/>
          </a:ln>
          <a:effectLst/>
        </p:spPr>
        <p:txBody>
          <a:bodyPr>
            <a:spAutoFit/>
          </a:bodyPr>
          <a:lstStyle/>
          <a:p>
            <a:endParaRPr lang="zh-CN" altLang="en-US"/>
          </a:p>
        </p:txBody>
      </p:sp>
      <p:sp>
        <p:nvSpPr>
          <p:cNvPr id="30740" name="Rectangle 20"/>
          <p:cNvSpPr>
            <a:spLocks noChangeArrowheads="1"/>
          </p:cNvSpPr>
          <p:nvPr/>
        </p:nvSpPr>
        <p:spPr bwMode="auto">
          <a:xfrm>
            <a:off x="4357688" y="3333750"/>
            <a:ext cx="9144000" cy="0"/>
          </a:xfrm>
          <a:prstGeom prst="rect">
            <a:avLst/>
          </a:prstGeom>
          <a:noFill/>
          <a:ln w="9525">
            <a:noFill/>
            <a:miter lim="800000"/>
            <a:headEnd/>
            <a:tailEnd/>
          </a:ln>
          <a:effectLst/>
        </p:spPr>
        <p:txBody>
          <a:bodyPr>
            <a:spAutoFit/>
          </a:bodyPr>
          <a:lstStyle/>
          <a:p>
            <a:endParaRPr lang="zh-CN" altLang="en-US"/>
          </a:p>
        </p:txBody>
      </p:sp>
      <p:sp>
        <p:nvSpPr>
          <p:cNvPr id="30742" name="Rectangle 22"/>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16" name="Rectangle 22"/>
          <p:cNvSpPr>
            <a:spLocks noChangeArrowheads="1"/>
          </p:cNvSpPr>
          <p:nvPr/>
        </p:nvSpPr>
        <p:spPr bwMode="auto">
          <a:xfrm>
            <a:off x="5796136" y="2852936"/>
            <a:ext cx="2592288" cy="830997"/>
          </a:xfrm>
          <a:prstGeom prst="rect">
            <a:avLst/>
          </a:prstGeom>
          <a:noFill/>
          <a:ln w="25400" cmpd="sng">
            <a:solidFill>
              <a:srgbClr val="3366FF"/>
            </a:solidFill>
            <a:miter lim="800000"/>
            <a:headEnd/>
            <a:tailEnd/>
          </a:ln>
          <a:effectLst/>
        </p:spPr>
        <p:txBody>
          <a:bodyPr wrap="square">
            <a:spAutoFit/>
          </a:bodyPr>
          <a:lstStyle/>
          <a:p>
            <a:pPr algn="ctr"/>
            <a:r>
              <a:rPr lang="zh-CN" altLang="en-US" sz="2400" b="1" dirty="0" smtClean="0">
                <a:solidFill>
                  <a:srgbClr val="3333FF"/>
                </a:solidFill>
                <a:latin typeface="+mj-ea"/>
                <a:ea typeface="+mj-ea"/>
              </a:rPr>
              <a:t>信道转移概率的归一化</a:t>
            </a:r>
            <a:endParaRPr lang="zh-CN" sz="2400" b="1" dirty="0">
              <a:solidFill>
                <a:srgbClr val="3333FF"/>
              </a:solidFill>
              <a:latin typeface="+mj-ea"/>
              <a:ea typeface="+mj-ea"/>
            </a:endParaRPr>
          </a:p>
        </p:txBody>
      </p:sp>
      <p:sp>
        <p:nvSpPr>
          <p:cNvPr id="17" name="Rectangle 22"/>
          <p:cNvSpPr>
            <a:spLocks noChangeArrowheads="1"/>
          </p:cNvSpPr>
          <p:nvPr/>
        </p:nvSpPr>
        <p:spPr bwMode="auto">
          <a:xfrm>
            <a:off x="5796136" y="1815207"/>
            <a:ext cx="2232248" cy="461665"/>
          </a:xfrm>
          <a:prstGeom prst="rect">
            <a:avLst/>
          </a:prstGeom>
          <a:noFill/>
          <a:ln w="25400" cmpd="sng">
            <a:solidFill>
              <a:srgbClr val="3366FF"/>
            </a:solidFill>
            <a:miter lim="800000"/>
            <a:headEnd/>
            <a:tailEnd/>
          </a:ln>
          <a:effectLst/>
        </p:spPr>
        <p:txBody>
          <a:bodyPr wrap="square">
            <a:spAutoFit/>
          </a:bodyPr>
          <a:lstStyle/>
          <a:p>
            <a:pPr algn="ctr"/>
            <a:r>
              <a:rPr lang="zh-CN" altLang="en-US" sz="2400" b="1" dirty="0" smtClean="0">
                <a:solidFill>
                  <a:srgbClr val="3333FF"/>
                </a:solidFill>
                <a:latin typeface="+mj-ea"/>
                <a:ea typeface="+mj-ea"/>
              </a:rPr>
              <a:t>保真度准则</a:t>
            </a:r>
            <a:endParaRPr lang="zh-CN" sz="2400" b="1" dirty="0">
              <a:solidFill>
                <a:srgbClr val="3333FF"/>
              </a:solidFill>
              <a:latin typeface="+mj-ea"/>
              <a:ea typeface="+mj-ea"/>
            </a:endParaRPr>
          </a:p>
        </p:txBody>
      </p:sp>
      <p:graphicFrame>
        <p:nvGraphicFramePr>
          <p:cNvPr id="1214469" name="Object 5"/>
          <p:cNvGraphicFramePr>
            <a:graphicFrameLocks noGrp="1" noChangeAspect="1"/>
          </p:cNvGraphicFramePr>
          <p:nvPr>
            <p:extLst>
              <p:ext uri="{D42A27DB-BD31-4B8C-83A1-F6EECF244321}">
                <p14:modId xmlns:p14="http://schemas.microsoft.com/office/powerpoint/2010/main" val="68418880"/>
              </p:ext>
            </p:extLst>
          </p:nvPr>
        </p:nvGraphicFramePr>
        <p:xfrm>
          <a:off x="484188" y="5732463"/>
          <a:ext cx="8251825" cy="973137"/>
        </p:xfrm>
        <a:graphic>
          <a:graphicData uri="http://schemas.openxmlformats.org/presentationml/2006/ole">
            <mc:AlternateContent xmlns:mc="http://schemas.openxmlformats.org/markup-compatibility/2006">
              <mc:Choice xmlns:v="urn:schemas-microsoft-com:vml" Requires="v">
                <p:oleObj spid="_x0000_s1541205" name="Equation" r:id="rId8" imgW="3340080" imgH="393480" progId="Equation.DSMT4">
                  <p:embed/>
                </p:oleObj>
              </mc:Choice>
              <mc:Fallback>
                <p:oleObj name="Equation" r:id="rId8" imgW="3340080" imgH="393480" progId="Equation.DSMT4">
                  <p:embed/>
                  <p:pic>
                    <p:nvPicPr>
                      <p:cNvPr id="0" name=""/>
                      <p:cNvPicPr>
                        <a:picLocks noGrp="1" noChangeAspect="1" noChangeArrowheads="1"/>
                      </p:cNvPicPr>
                      <p:nvPr/>
                    </p:nvPicPr>
                    <p:blipFill>
                      <a:blip r:embed="rId9"/>
                      <a:srcRect/>
                      <a:stretch>
                        <a:fillRect/>
                      </a:stretch>
                    </p:blipFill>
                    <p:spPr bwMode="auto">
                      <a:xfrm>
                        <a:off x="484188" y="5732463"/>
                        <a:ext cx="8251825" cy="973137"/>
                      </a:xfrm>
                      <a:prstGeom prst="rect">
                        <a:avLst/>
                      </a:prstGeom>
                      <a:solidFill>
                        <a:srgbClr val="FFFF00"/>
                      </a:solidFill>
                      <a:ln w="25400">
                        <a:solidFill>
                          <a:srgbClr val="FF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241446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1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4"/>
                                        </p:tgtEl>
                                        <p:attrNameLst>
                                          <p:attrName>style.visibility</p:attrName>
                                        </p:attrNameLst>
                                      </p:cBhvr>
                                      <p:to>
                                        <p:strVal val="visible"/>
                                      </p:to>
                                    </p:set>
                                    <p:animEffect transition="in" filter="blinds(horizontal)">
                                      <p:cBhvr>
                                        <p:cTn id="15" dur="500"/>
                                        <p:tgtEl>
                                          <p:spTgt spid="30744"/>
                                        </p:tgtEl>
                                      </p:cBhvr>
                                    </p:animEffect>
                                  </p:childTnLst>
                                </p:cTn>
                              </p:par>
                              <p:par>
                                <p:cTn id="16" presetID="3" presetClass="entr" presetSubtype="10" fill="hold" nodeType="withEffect">
                                  <p:stCondLst>
                                    <p:cond delay="0"/>
                                  </p:stCondLst>
                                  <p:childTnLst>
                                    <p:set>
                                      <p:cBhvr>
                                        <p:cTn id="17" dur="1" fill="hold">
                                          <p:stCondLst>
                                            <p:cond delay="0"/>
                                          </p:stCondLst>
                                        </p:cTn>
                                        <p:tgtEl>
                                          <p:spTgt spid="1214469"/>
                                        </p:tgtEl>
                                        <p:attrNameLst>
                                          <p:attrName>style.visibility</p:attrName>
                                        </p:attrNameLst>
                                      </p:cBhvr>
                                      <p:to>
                                        <p:strVal val="visible"/>
                                      </p:to>
                                    </p:set>
                                    <p:animEffect transition="in" filter="blinds(horizontal)">
                                      <p:cBhvr>
                                        <p:cTn id="18" dur="500"/>
                                        <p:tgtEl>
                                          <p:spTgt spid="121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需要解决的问题</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E31375A4-56A4-47D6-9801-1991572033F7}" type="slidenum">
              <a:rPr lang="en-US" smtClean="0"/>
              <a:pPr/>
              <a:t>9</a:t>
            </a:fld>
            <a:endParaRPr lang="en-US"/>
          </a:p>
        </p:txBody>
      </p:sp>
      <p:graphicFrame>
        <p:nvGraphicFramePr>
          <p:cNvPr id="5" name="图示 4"/>
          <p:cNvGraphicFramePr/>
          <p:nvPr/>
        </p:nvGraphicFramePr>
        <p:xfrm>
          <a:off x="539552" y="1412776"/>
          <a:ext cx="8136904"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539552" y="3717032"/>
            <a:ext cx="8208912"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spcBef>
                <a:spcPts val="600"/>
              </a:spcBef>
              <a:spcAft>
                <a:spcPts val="600"/>
              </a:spcAft>
            </a:pPr>
            <a:r>
              <a:rPr lang="zh-CN" altLang="en-US" sz="2400" b="1" dirty="0" smtClean="0">
                <a:latin typeface="+mj-ea"/>
                <a:ea typeface="+mj-ea"/>
              </a:rPr>
              <a:t>信息率失真理论回答了这些问题，其中香农的限失真编码定理定量地描述了失真，研究了信息率与失真的关系，论述了在限失真范围内的信源编码问题，已成为量化、数据转换、频带压缩和数据压缩等现代通信技术的理论基础。</a:t>
            </a:r>
            <a:endParaRPr lang="zh-CN" altLang="en-US" sz="24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8" name="Object 6"/>
          <p:cNvGraphicFramePr>
            <a:graphicFrameLocks noGrp="1" noChangeAspect="1"/>
          </p:cNvGraphicFramePr>
          <p:nvPr>
            <p:ph idx="1"/>
            <p:extLst>
              <p:ext uri="{D42A27DB-BD31-4B8C-83A1-F6EECF244321}">
                <p14:modId xmlns:p14="http://schemas.microsoft.com/office/powerpoint/2010/main" val="3864031581"/>
              </p:ext>
            </p:extLst>
          </p:nvPr>
        </p:nvGraphicFramePr>
        <p:xfrm>
          <a:off x="882650" y="1196975"/>
          <a:ext cx="7437438" cy="911225"/>
        </p:xfrm>
        <a:graphic>
          <a:graphicData uri="http://schemas.openxmlformats.org/presentationml/2006/ole">
            <mc:AlternateContent xmlns:mc="http://schemas.openxmlformats.org/markup-compatibility/2006">
              <mc:Choice xmlns:v="urn:schemas-microsoft-com:vml" Requires="v">
                <p:oleObj spid="_x0000_s1542281" name="Equation" r:id="rId4" imgW="3835080" imgH="469800" progId="Equation.DSMT4">
                  <p:embed/>
                </p:oleObj>
              </mc:Choice>
              <mc:Fallback>
                <p:oleObj name="Equation" r:id="rId4" imgW="3835080" imgH="469800" progId="Equation.DSMT4">
                  <p:embed/>
                  <p:pic>
                    <p:nvPicPr>
                      <p:cNvPr id="0" name=""/>
                      <p:cNvPicPr>
                        <a:picLocks noGrp="1" noChangeAspect="1" noChangeArrowheads="1"/>
                      </p:cNvPicPr>
                      <p:nvPr/>
                    </p:nvPicPr>
                    <p:blipFill>
                      <a:blip r:embed="rId5"/>
                      <a:srcRect/>
                      <a:stretch>
                        <a:fillRect/>
                      </a:stretch>
                    </p:blipFill>
                    <p:spPr bwMode="auto">
                      <a:xfrm>
                        <a:off x="882650" y="1196975"/>
                        <a:ext cx="7437438"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5"/>
          <p:cNvSpPr>
            <a:spLocks noGrp="1"/>
          </p:cNvSpPr>
          <p:nvPr>
            <p:ph type="sldNum" sz="quarter" idx="12"/>
          </p:nvPr>
        </p:nvSpPr>
        <p:spPr/>
        <p:txBody>
          <a:bodyPr/>
          <a:lstStyle/>
          <a:p>
            <a:fld id="{620E065A-B2E8-4CD0-A8C7-5FDABB9EFF2D}" type="slidenum">
              <a:rPr lang="en-US" altLang="zh-CN" smtClean="0"/>
              <a:pPr/>
              <a:t>90</a:t>
            </a:fld>
            <a:endParaRPr lang="en-US" altLang="zh-CN"/>
          </a:p>
        </p:txBody>
      </p:sp>
      <p:graphicFrame>
        <p:nvGraphicFramePr>
          <p:cNvPr id="1215492" name="Object 4"/>
          <p:cNvGraphicFramePr>
            <a:graphicFrameLocks noGrp="1" noChangeAspect="1"/>
          </p:cNvGraphicFramePr>
          <p:nvPr>
            <p:extLst>
              <p:ext uri="{D42A27DB-BD31-4B8C-83A1-F6EECF244321}">
                <p14:modId xmlns:p14="http://schemas.microsoft.com/office/powerpoint/2010/main" val="3187655859"/>
              </p:ext>
            </p:extLst>
          </p:nvPr>
        </p:nvGraphicFramePr>
        <p:xfrm>
          <a:off x="735013" y="115888"/>
          <a:ext cx="7750175" cy="973137"/>
        </p:xfrm>
        <a:graphic>
          <a:graphicData uri="http://schemas.openxmlformats.org/presentationml/2006/ole">
            <mc:AlternateContent xmlns:mc="http://schemas.openxmlformats.org/markup-compatibility/2006">
              <mc:Choice xmlns:v="urn:schemas-microsoft-com:vml" Requires="v">
                <p:oleObj spid="_x0000_s1542282" name="Equation" r:id="rId6" imgW="3136680" imgH="393480" progId="Equation.DSMT4">
                  <p:embed/>
                </p:oleObj>
              </mc:Choice>
              <mc:Fallback>
                <p:oleObj name="Equation" r:id="rId6" imgW="3136680" imgH="393480" progId="Equation.DSMT4">
                  <p:embed/>
                  <p:pic>
                    <p:nvPicPr>
                      <p:cNvPr id="0" name=""/>
                      <p:cNvPicPr>
                        <a:picLocks noGrp="1" noChangeAspect="1" noChangeArrowheads="1"/>
                      </p:cNvPicPr>
                      <p:nvPr/>
                    </p:nvPicPr>
                    <p:blipFill>
                      <a:blip r:embed="rId7"/>
                      <a:srcRect/>
                      <a:stretch>
                        <a:fillRect/>
                      </a:stretch>
                    </p:blipFill>
                    <p:spPr bwMode="auto">
                      <a:xfrm>
                        <a:off x="735013" y="115888"/>
                        <a:ext cx="7750175" cy="9731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5494" name="Object 6"/>
          <p:cNvGraphicFramePr>
            <a:graphicFrameLocks noGrp="1" noChangeAspect="1"/>
          </p:cNvGraphicFramePr>
          <p:nvPr>
            <p:extLst>
              <p:ext uri="{D42A27DB-BD31-4B8C-83A1-F6EECF244321}">
                <p14:modId xmlns:p14="http://schemas.microsoft.com/office/powerpoint/2010/main" val="1689320503"/>
              </p:ext>
            </p:extLst>
          </p:nvPr>
        </p:nvGraphicFramePr>
        <p:xfrm>
          <a:off x="877888" y="3933825"/>
          <a:ext cx="6430962" cy="938213"/>
        </p:xfrm>
        <a:graphic>
          <a:graphicData uri="http://schemas.openxmlformats.org/presentationml/2006/ole">
            <mc:AlternateContent xmlns:mc="http://schemas.openxmlformats.org/markup-compatibility/2006">
              <mc:Choice xmlns:v="urn:schemas-microsoft-com:vml" Requires="v">
                <p:oleObj spid="_x0000_s1542283" name="Equation" r:id="rId8" imgW="3047760" imgH="444240" progId="Equation.DSMT4">
                  <p:embed/>
                </p:oleObj>
              </mc:Choice>
              <mc:Fallback>
                <p:oleObj name="Equation" r:id="rId8" imgW="3047760" imgH="444240" progId="Equation.DSMT4">
                  <p:embed/>
                  <p:pic>
                    <p:nvPicPr>
                      <p:cNvPr id="0" name=""/>
                      <p:cNvPicPr>
                        <a:picLocks noGrp="1" noChangeAspect="1" noChangeArrowheads="1"/>
                      </p:cNvPicPr>
                      <p:nvPr/>
                    </p:nvPicPr>
                    <p:blipFill>
                      <a:blip r:embed="rId9"/>
                      <a:srcRect/>
                      <a:stretch>
                        <a:fillRect/>
                      </a:stretch>
                    </p:blipFill>
                    <p:spPr bwMode="auto">
                      <a:xfrm>
                        <a:off x="877888" y="3933825"/>
                        <a:ext cx="6430962"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5" name="Object 7"/>
          <p:cNvGraphicFramePr>
            <a:graphicFrameLocks noGrp="1" noChangeAspect="1"/>
          </p:cNvGraphicFramePr>
          <p:nvPr>
            <p:extLst>
              <p:ext uri="{D42A27DB-BD31-4B8C-83A1-F6EECF244321}">
                <p14:modId xmlns:p14="http://schemas.microsoft.com/office/powerpoint/2010/main" val="3547590438"/>
              </p:ext>
            </p:extLst>
          </p:nvPr>
        </p:nvGraphicFramePr>
        <p:xfrm>
          <a:off x="693738" y="2155825"/>
          <a:ext cx="7316787" cy="1689100"/>
        </p:xfrm>
        <a:graphic>
          <a:graphicData uri="http://schemas.openxmlformats.org/presentationml/2006/ole">
            <mc:AlternateContent xmlns:mc="http://schemas.openxmlformats.org/markup-compatibility/2006">
              <mc:Choice xmlns:v="urn:schemas-microsoft-com:vml" Requires="v">
                <p:oleObj spid="_x0000_s1542284" name="Equation" r:id="rId10" imgW="3466800" imgH="799920" progId="Equation.DSMT4">
                  <p:embed/>
                </p:oleObj>
              </mc:Choice>
              <mc:Fallback>
                <p:oleObj name="Equation" r:id="rId10" imgW="3466800" imgH="799920" progId="Equation.DSMT4">
                  <p:embed/>
                  <p:pic>
                    <p:nvPicPr>
                      <p:cNvPr id="0" name=""/>
                      <p:cNvPicPr>
                        <a:picLocks noGrp="1" noChangeAspect="1" noChangeArrowheads="1"/>
                      </p:cNvPicPr>
                      <p:nvPr/>
                    </p:nvPicPr>
                    <p:blipFill>
                      <a:blip r:embed="rId11"/>
                      <a:srcRect/>
                      <a:stretch>
                        <a:fillRect/>
                      </a:stretch>
                    </p:blipFill>
                    <p:spPr bwMode="auto">
                      <a:xfrm>
                        <a:off x="693738" y="2155825"/>
                        <a:ext cx="7316787" cy="168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6" name="Object 8"/>
          <p:cNvGraphicFramePr>
            <a:graphicFrameLocks noGrp="1" noChangeAspect="1"/>
          </p:cNvGraphicFramePr>
          <p:nvPr>
            <p:extLst>
              <p:ext uri="{D42A27DB-BD31-4B8C-83A1-F6EECF244321}">
                <p14:modId xmlns:p14="http://schemas.microsoft.com/office/powerpoint/2010/main" val="758667662"/>
              </p:ext>
            </p:extLst>
          </p:nvPr>
        </p:nvGraphicFramePr>
        <p:xfrm>
          <a:off x="1036638" y="5000625"/>
          <a:ext cx="6218237" cy="1446213"/>
        </p:xfrm>
        <a:graphic>
          <a:graphicData uri="http://schemas.openxmlformats.org/presentationml/2006/ole">
            <mc:AlternateContent xmlns:mc="http://schemas.openxmlformats.org/markup-compatibility/2006">
              <mc:Choice xmlns:v="urn:schemas-microsoft-com:vml" Requires="v">
                <p:oleObj spid="_x0000_s1542285" name="Equation" r:id="rId12" imgW="2946240" imgH="685800" progId="Equation.DSMT4">
                  <p:embed/>
                </p:oleObj>
              </mc:Choice>
              <mc:Fallback>
                <p:oleObj name="Equation" r:id="rId12" imgW="2946240" imgH="685800" progId="Equation.DSMT4">
                  <p:embed/>
                  <p:pic>
                    <p:nvPicPr>
                      <p:cNvPr id="0" name=""/>
                      <p:cNvPicPr>
                        <a:picLocks noGrp="1" noChangeAspect="1" noChangeArrowheads="1"/>
                      </p:cNvPicPr>
                      <p:nvPr/>
                    </p:nvPicPr>
                    <p:blipFill>
                      <a:blip r:embed="rId13"/>
                      <a:srcRect/>
                      <a:stretch>
                        <a:fillRect/>
                      </a:stretch>
                    </p:blipFill>
                    <p:spPr bwMode="auto">
                      <a:xfrm>
                        <a:off x="1036638" y="5000625"/>
                        <a:ext cx="6218237" cy="1446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74262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2998"/>
                                        </p:tgtEl>
                                        <p:attrNameLst>
                                          <p:attrName>style.visibility</p:attrName>
                                        </p:attrNameLst>
                                      </p:cBhvr>
                                      <p:to>
                                        <p:strVal val="visible"/>
                                      </p:to>
                                    </p:set>
                                    <p:anim calcmode="lin" valueType="num">
                                      <p:cBhvr additive="base">
                                        <p:cTn id="7" dur="500" fill="hold"/>
                                        <p:tgtEl>
                                          <p:spTgt spid="212998"/>
                                        </p:tgtEl>
                                        <p:attrNameLst>
                                          <p:attrName>ppt_x</p:attrName>
                                        </p:attrNameLst>
                                      </p:cBhvr>
                                      <p:tavLst>
                                        <p:tav tm="0">
                                          <p:val>
                                            <p:strVal val="0-#ppt_w/2"/>
                                          </p:val>
                                        </p:tav>
                                        <p:tav tm="100000">
                                          <p:val>
                                            <p:strVal val="#ppt_x"/>
                                          </p:val>
                                        </p:tav>
                                      </p:tavLst>
                                    </p:anim>
                                    <p:anim calcmode="lin" valueType="num">
                                      <p:cBhvr additive="base">
                                        <p:cTn id="8" dur="500" fill="hold"/>
                                        <p:tgtEl>
                                          <p:spTgt spid="2129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15495"/>
                                        </p:tgtEl>
                                        <p:attrNameLst>
                                          <p:attrName>style.visibility</p:attrName>
                                        </p:attrNameLst>
                                      </p:cBhvr>
                                      <p:to>
                                        <p:strVal val="visible"/>
                                      </p:to>
                                    </p:set>
                                    <p:anim calcmode="lin" valueType="num">
                                      <p:cBhvr additive="base">
                                        <p:cTn id="13" dur="500" fill="hold"/>
                                        <p:tgtEl>
                                          <p:spTgt spid="1215495"/>
                                        </p:tgtEl>
                                        <p:attrNameLst>
                                          <p:attrName>ppt_x</p:attrName>
                                        </p:attrNameLst>
                                      </p:cBhvr>
                                      <p:tavLst>
                                        <p:tav tm="0">
                                          <p:val>
                                            <p:strVal val="0-#ppt_w/2"/>
                                          </p:val>
                                        </p:tav>
                                        <p:tav tm="100000">
                                          <p:val>
                                            <p:strVal val="#ppt_x"/>
                                          </p:val>
                                        </p:tav>
                                      </p:tavLst>
                                    </p:anim>
                                    <p:anim calcmode="lin" valueType="num">
                                      <p:cBhvr additive="base">
                                        <p:cTn id="14" dur="500" fill="hold"/>
                                        <p:tgtEl>
                                          <p:spTgt spid="12154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15494"/>
                                        </p:tgtEl>
                                        <p:attrNameLst>
                                          <p:attrName>style.visibility</p:attrName>
                                        </p:attrNameLst>
                                      </p:cBhvr>
                                      <p:to>
                                        <p:strVal val="visible"/>
                                      </p:to>
                                    </p:set>
                                    <p:anim calcmode="lin" valueType="num">
                                      <p:cBhvr additive="base">
                                        <p:cTn id="19" dur="500" fill="hold"/>
                                        <p:tgtEl>
                                          <p:spTgt spid="1215494"/>
                                        </p:tgtEl>
                                        <p:attrNameLst>
                                          <p:attrName>ppt_x</p:attrName>
                                        </p:attrNameLst>
                                      </p:cBhvr>
                                      <p:tavLst>
                                        <p:tav tm="0">
                                          <p:val>
                                            <p:strVal val="0-#ppt_w/2"/>
                                          </p:val>
                                        </p:tav>
                                        <p:tav tm="100000">
                                          <p:val>
                                            <p:strVal val="#ppt_x"/>
                                          </p:val>
                                        </p:tav>
                                      </p:tavLst>
                                    </p:anim>
                                    <p:anim calcmode="lin" valueType="num">
                                      <p:cBhvr additive="base">
                                        <p:cTn id="20" dur="500" fill="hold"/>
                                        <p:tgtEl>
                                          <p:spTgt spid="121549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15496"/>
                                        </p:tgtEl>
                                        <p:attrNameLst>
                                          <p:attrName>style.visibility</p:attrName>
                                        </p:attrNameLst>
                                      </p:cBhvr>
                                      <p:to>
                                        <p:strVal val="visible"/>
                                      </p:to>
                                    </p:set>
                                    <p:anim calcmode="lin" valueType="num">
                                      <p:cBhvr additive="base">
                                        <p:cTn id="25" dur="500" fill="hold"/>
                                        <p:tgtEl>
                                          <p:spTgt spid="1215496"/>
                                        </p:tgtEl>
                                        <p:attrNameLst>
                                          <p:attrName>ppt_x</p:attrName>
                                        </p:attrNameLst>
                                      </p:cBhvr>
                                      <p:tavLst>
                                        <p:tav tm="0">
                                          <p:val>
                                            <p:strVal val="0-#ppt_w/2"/>
                                          </p:val>
                                        </p:tav>
                                        <p:tav tm="100000">
                                          <p:val>
                                            <p:strVal val="#ppt_x"/>
                                          </p:val>
                                        </p:tav>
                                      </p:tavLst>
                                    </p:anim>
                                    <p:anim calcmode="lin" valueType="num">
                                      <p:cBhvr additive="base">
                                        <p:cTn id="26" dur="500" fill="hold"/>
                                        <p:tgtEl>
                                          <p:spTgt spid="12154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smtClean="0"/>
              <a:t>R(D)</a:t>
            </a:r>
            <a:r>
              <a:rPr lang="zh-CN" altLang="en-US" smtClean="0"/>
              <a:t>参量表示法求解</a:t>
            </a:r>
            <a:r>
              <a:rPr lang="en-US" altLang="zh-CN" smtClean="0"/>
              <a:t>-</a:t>
            </a:r>
            <a:r>
              <a:rPr lang="zh-CN" altLang="en-US" smtClean="0"/>
              <a:t>续</a:t>
            </a:r>
            <a:endParaRPr lang="zh-CN" altLang="en-US"/>
          </a:p>
        </p:txBody>
      </p:sp>
      <p:sp>
        <p:nvSpPr>
          <p:cNvPr id="8" name="灯片编号占位符 7"/>
          <p:cNvSpPr>
            <a:spLocks noGrp="1"/>
          </p:cNvSpPr>
          <p:nvPr>
            <p:ph type="sldNum" sz="quarter" idx="12"/>
          </p:nvPr>
        </p:nvSpPr>
        <p:spPr/>
        <p:txBody>
          <a:bodyPr/>
          <a:lstStyle/>
          <a:p>
            <a:fld id="{12B729AC-9E23-49C4-9FEB-36BD7767D55F}" type="slidenum">
              <a:rPr lang="en-US" altLang="zh-CN" smtClean="0"/>
              <a:pPr/>
              <a:t>91</a:t>
            </a:fld>
            <a:endParaRPr lang="en-US" altLang="zh-CN"/>
          </a:p>
        </p:txBody>
      </p:sp>
      <p:graphicFrame>
        <p:nvGraphicFramePr>
          <p:cNvPr id="216068" name="Rectangle 4"/>
          <p:cNvGraphicFramePr>
            <a:graphicFrameLocks noGrp="1"/>
          </p:cNvGraphicFramePr>
          <p:nvPr>
            <p:ph sz="half" idx="4294967295"/>
          </p:nvPr>
        </p:nvGraphicFramePr>
        <p:xfrm>
          <a:off x="0" y="4076700"/>
          <a:ext cx="0" cy="0"/>
        </p:xfrm>
        <a:graphic>
          <a:graphicData uri="http://schemas.openxmlformats.org/presentationml/2006/ole">
            <mc:AlternateContent xmlns:mc="http://schemas.openxmlformats.org/markup-compatibility/2006">
              <mc:Choice xmlns:v="urn:schemas-microsoft-com:vml" Requires="v">
                <p:oleObj spid="_x0000_s1543332" name="Equation" r:id="rId4" imgW="0" imgH="0" progId="Equation.DSMT4">
                  <p:embed/>
                </p:oleObj>
              </mc:Choice>
              <mc:Fallback>
                <p:oleObj name="Equation" r:id="rId4" imgW="0" imgH="0" progId="Equation.DSMT4">
                  <p:embed/>
                  <p:pic>
                    <p:nvPicPr>
                      <p:cNvPr id="0" name=""/>
                      <p:cNvPicPr>
                        <a:picLocks noGrp="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4076700"/>
                        <a:ext cx="0" cy="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70" name="Object 6"/>
          <p:cNvGraphicFramePr>
            <a:graphicFrameLocks noGrp="1" noChangeAspect="1"/>
          </p:cNvGraphicFramePr>
          <p:nvPr>
            <p:ph sz="quarter" idx="4294967295"/>
          </p:nvPr>
        </p:nvGraphicFramePr>
        <p:xfrm>
          <a:off x="8229600" y="2814638"/>
          <a:ext cx="914400" cy="200025"/>
        </p:xfrm>
        <a:graphic>
          <a:graphicData uri="http://schemas.openxmlformats.org/presentationml/2006/ole">
            <mc:AlternateContent xmlns:mc="http://schemas.openxmlformats.org/markup-compatibility/2006">
              <mc:Choice xmlns:v="urn:schemas-microsoft-com:vml" Requires="v">
                <p:oleObj spid="_x0000_s1543333" name="Equation" r:id="rId5" imgW="435285" imgH="677109" progId="Equation.DSMT4">
                  <p:embed/>
                </p:oleObj>
              </mc:Choice>
              <mc:Fallback>
                <p:oleObj name="Equation" r:id="rId5" imgW="435285" imgH="677109"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2814638"/>
                        <a:ext cx="914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72" name="Object 8"/>
          <p:cNvGraphicFramePr>
            <a:graphicFrameLocks noGrp="1" noChangeAspect="1"/>
          </p:cNvGraphicFramePr>
          <p:nvPr>
            <p:ph sz="quarter" idx="4294967295"/>
            <p:extLst>
              <p:ext uri="{D42A27DB-BD31-4B8C-83A1-F6EECF244321}">
                <p14:modId xmlns:p14="http://schemas.microsoft.com/office/powerpoint/2010/main" val="1010709443"/>
              </p:ext>
            </p:extLst>
          </p:nvPr>
        </p:nvGraphicFramePr>
        <p:xfrm>
          <a:off x="755576" y="1700808"/>
          <a:ext cx="2952328" cy="880257"/>
        </p:xfrm>
        <a:graphic>
          <a:graphicData uri="http://schemas.openxmlformats.org/presentationml/2006/ole">
            <mc:AlternateContent xmlns:mc="http://schemas.openxmlformats.org/markup-compatibility/2006">
              <mc:Choice xmlns:v="urn:schemas-microsoft-com:vml" Requires="v">
                <p:oleObj spid="_x0000_s1543334" name="Equation" r:id="rId7" imgW="1447560" imgH="431640" progId="Equation.DSMT4">
                  <p:embed/>
                </p:oleObj>
              </mc:Choice>
              <mc:Fallback>
                <p:oleObj name="Equation" r:id="rId7" imgW="1447560" imgH="43164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1700808"/>
                        <a:ext cx="2952328" cy="880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2"/>
          <p:cNvSpPr>
            <a:spLocks noChangeArrowheads="1"/>
          </p:cNvSpPr>
          <p:nvPr/>
        </p:nvSpPr>
        <p:spPr bwMode="auto">
          <a:xfrm>
            <a:off x="539552" y="1196752"/>
            <a:ext cx="5112568" cy="461665"/>
          </a:xfrm>
          <a:prstGeom prst="rect">
            <a:avLst/>
          </a:prstGeom>
          <a:noFill/>
          <a:ln w="25400" cmpd="sng">
            <a:noFill/>
            <a:miter lim="800000"/>
            <a:headEnd/>
            <a:tailEnd/>
          </a:ln>
          <a:effectLst/>
        </p:spPr>
        <p:txBody>
          <a:bodyPr wrap="square">
            <a:spAutoFit/>
          </a:bodyPr>
          <a:lstStyle/>
          <a:p>
            <a:r>
              <a:rPr lang="zh-CN" altLang="en-US" sz="2400" b="1" dirty="0" smtClean="0">
                <a:latin typeface="+mj-ea"/>
                <a:ea typeface="+mj-ea"/>
              </a:rPr>
              <a:t>由（</a:t>
            </a:r>
            <a:r>
              <a:rPr lang="en-US" altLang="zh-CN" sz="2400" b="1" dirty="0" smtClean="0">
                <a:latin typeface="+mj-ea"/>
                <a:ea typeface="+mj-ea"/>
              </a:rPr>
              <a:t>5</a:t>
            </a:r>
            <a:r>
              <a:rPr lang="zh-CN" altLang="en-US" sz="2400" b="1" dirty="0" smtClean="0">
                <a:latin typeface="+mj-ea"/>
                <a:ea typeface="+mj-ea"/>
              </a:rPr>
              <a:t>）得到</a:t>
            </a:r>
            <a:r>
              <a:rPr lang="en-US" altLang="zh-CN" sz="2400" b="1" dirty="0" smtClean="0">
                <a:latin typeface="+mj-ea"/>
                <a:ea typeface="+mj-ea"/>
              </a:rPr>
              <a:t>m</a:t>
            </a:r>
            <a:r>
              <a:rPr lang="zh-CN" altLang="en-US" sz="2400" b="1" dirty="0" smtClean="0">
                <a:latin typeface="+mj-ea"/>
                <a:ea typeface="+mj-ea"/>
              </a:rPr>
              <a:t>个联立方程</a:t>
            </a:r>
            <a:endParaRPr lang="zh-CN" sz="2400" b="1" dirty="0">
              <a:latin typeface="+mj-ea"/>
              <a:ea typeface="+mj-ea"/>
            </a:endParaRPr>
          </a:p>
        </p:txBody>
      </p:sp>
      <p:graphicFrame>
        <p:nvGraphicFramePr>
          <p:cNvPr id="1216518" name="Object 6"/>
          <p:cNvGraphicFramePr>
            <a:graphicFrameLocks noGrp="1" noChangeAspect="1"/>
          </p:cNvGraphicFramePr>
          <p:nvPr/>
        </p:nvGraphicFramePr>
        <p:xfrm>
          <a:off x="3995936" y="1772816"/>
          <a:ext cx="4104456" cy="478976"/>
        </p:xfrm>
        <a:graphic>
          <a:graphicData uri="http://schemas.openxmlformats.org/presentationml/2006/ole">
            <mc:AlternateContent xmlns:mc="http://schemas.openxmlformats.org/markup-compatibility/2006">
              <mc:Choice xmlns:v="urn:schemas-microsoft-com:vml" Requires="v">
                <p:oleObj spid="_x0000_s1543335" name="Equation" r:id="rId9" imgW="1955520" imgH="228600" progId="Equation.DSMT4">
                  <p:embed/>
                </p:oleObj>
              </mc:Choice>
              <mc:Fallback>
                <p:oleObj name="Equation" r:id="rId9" imgW="1955520" imgH="228600"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936" y="1772816"/>
                        <a:ext cx="4104456" cy="478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6519" name="Object 7"/>
          <p:cNvGraphicFramePr>
            <a:graphicFrameLocks noGrp="1" noChangeAspect="1"/>
          </p:cNvGraphicFramePr>
          <p:nvPr/>
        </p:nvGraphicFramePr>
        <p:xfrm>
          <a:off x="3995936" y="2492896"/>
          <a:ext cx="4032448" cy="479397"/>
        </p:xfrm>
        <a:graphic>
          <a:graphicData uri="http://schemas.openxmlformats.org/presentationml/2006/ole">
            <mc:AlternateContent xmlns:mc="http://schemas.openxmlformats.org/markup-compatibility/2006">
              <mc:Choice xmlns:v="urn:schemas-microsoft-com:vml" Requires="v">
                <p:oleObj spid="_x0000_s1543336" name="Equation" r:id="rId11" imgW="1815840" imgH="215640" progId="Equation.DSMT4">
                  <p:embed/>
                </p:oleObj>
              </mc:Choice>
              <mc:Fallback>
                <p:oleObj name="Equation" r:id="rId11" imgW="1815840" imgH="215640" progId="Equation.DSMT4">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936" y="2492896"/>
                        <a:ext cx="4032448" cy="479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6520" name="Object 8"/>
          <p:cNvGraphicFramePr>
            <a:graphicFrameLocks noGrp="1" noChangeAspect="1"/>
          </p:cNvGraphicFramePr>
          <p:nvPr/>
        </p:nvGraphicFramePr>
        <p:xfrm>
          <a:off x="755576" y="3212976"/>
          <a:ext cx="7053857" cy="3398156"/>
        </p:xfrm>
        <a:graphic>
          <a:graphicData uri="http://schemas.openxmlformats.org/presentationml/2006/ole">
            <mc:AlternateContent xmlns:mc="http://schemas.openxmlformats.org/markup-compatibility/2006">
              <mc:Choice xmlns:v="urn:schemas-microsoft-com:vml" Requires="v">
                <p:oleObj spid="_x0000_s1543337" name="Equation" r:id="rId13" imgW="3377880" imgH="1625400" progId="Equation.DSMT4">
                  <p:embed/>
                </p:oleObj>
              </mc:Choice>
              <mc:Fallback>
                <p:oleObj name="Equation" r:id="rId13" imgW="3377880" imgH="1625400" progId="Equation.DSMT4">
                  <p:embed/>
                  <p:pic>
                    <p:nvPicPr>
                      <p:cNvPr id="0" name=""/>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576" y="3212976"/>
                        <a:ext cx="7053857" cy="33981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2"/>
          <p:cNvSpPr>
            <a:spLocks noChangeArrowheads="1"/>
          </p:cNvSpPr>
          <p:nvPr/>
        </p:nvSpPr>
        <p:spPr bwMode="auto">
          <a:xfrm>
            <a:off x="6516216" y="3717032"/>
            <a:ext cx="2016224" cy="830997"/>
          </a:xfrm>
          <a:prstGeom prst="rect">
            <a:avLst/>
          </a:prstGeom>
          <a:noFill/>
          <a:ln w="25400" cmpd="sng">
            <a:noFill/>
            <a:miter lim="800000"/>
            <a:headEnd/>
            <a:tailEnd/>
          </a:ln>
          <a:effectLst/>
        </p:spPr>
        <p:txBody>
          <a:bodyPr wrap="square">
            <a:spAutoFit/>
          </a:bodyPr>
          <a:lstStyle/>
          <a:p>
            <a:r>
              <a:rPr lang="zh-CN" altLang="en-US" sz="2400" b="1" dirty="0" smtClean="0">
                <a:solidFill>
                  <a:srgbClr val="3333FF"/>
                </a:solidFill>
                <a:latin typeface="+mj-ea"/>
                <a:ea typeface="+mj-ea"/>
              </a:rPr>
              <a:t>以</a:t>
            </a:r>
            <a:r>
              <a:rPr lang="en-US" altLang="zh-CN" sz="2400" b="1" dirty="0" smtClean="0">
                <a:solidFill>
                  <a:srgbClr val="3333FF"/>
                </a:solidFill>
                <a:latin typeface="+mj-ea"/>
                <a:ea typeface="+mj-ea"/>
              </a:rPr>
              <a:t>s</a:t>
            </a:r>
            <a:r>
              <a:rPr lang="zh-CN" altLang="en-US" sz="2400" b="1" dirty="0" smtClean="0">
                <a:solidFill>
                  <a:srgbClr val="3333FF"/>
                </a:solidFill>
                <a:latin typeface="+mj-ea"/>
                <a:ea typeface="+mj-ea"/>
              </a:rPr>
              <a:t>为参量的平均失真</a:t>
            </a:r>
            <a:endParaRPr lang="zh-CN" sz="2400" b="1" dirty="0">
              <a:solidFill>
                <a:srgbClr val="3333FF"/>
              </a:solidFill>
              <a:latin typeface="+mj-ea"/>
              <a:ea typeface="+mj-ea"/>
            </a:endParaRPr>
          </a:p>
        </p:txBody>
      </p:sp>
      <p:sp>
        <p:nvSpPr>
          <p:cNvPr id="14" name="Rectangle 22"/>
          <p:cNvSpPr>
            <a:spLocks noChangeArrowheads="1"/>
          </p:cNvSpPr>
          <p:nvPr/>
        </p:nvSpPr>
        <p:spPr bwMode="auto">
          <a:xfrm>
            <a:off x="5292080" y="5733256"/>
            <a:ext cx="2340768" cy="830997"/>
          </a:xfrm>
          <a:prstGeom prst="rect">
            <a:avLst/>
          </a:prstGeom>
          <a:noFill/>
          <a:ln w="25400" cmpd="sng">
            <a:noFill/>
            <a:miter lim="800000"/>
            <a:headEnd/>
            <a:tailEnd/>
          </a:ln>
          <a:effectLst/>
        </p:spPr>
        <p:txBody>
          <a:bodyPr wrap="square">
            <a:spAutoFit/>
          </a:bodyPr>
          <a:lstStyle/>
          <a:p>
            <a:r>
              <a:rPr lang="zh-CN" altLang="en-US" sz="2400" b="1" dirty="0" smtClean="0">
                <a:solidFill>
                  <a:srgbClr val="3333FF"/>
                </a:solidFill>
                <a:latin typeface="+mj-ea"/>
                <a:ea typeface="+mj-ea"/>
              </a:rPr>
              <a:t>以</a:t>
            </a:r>
            <a:r>
              <a:rPr lang="en-US" altLang="zh-CN" sz="2400" b="1" dirty="0" smtClean="0">
                <a:solidFill>
                  <a:srgbClr val="3333FF"/>
                </a:solidFill>
                <a:latin typeface="+mj-ea"/>
                <a:ea typeface="+mj-ea"/>
              </a:rPr>
              <a:t>s</a:t>
            </a:r>
            <a:r>
              <a:rPr lang="zh-CN" altLang="en-US" sz="2400" b="1" dirty="0" smtClean="0">
                <a:solidFill>
                  <a:srgbClr val="3333FF"/>
                </a:solidFill>
                <a:latin typeface="+mj-ea"/>
                <a:ea typeface="+mj-ea"/>
              </a:rPr>
              <a:t>为参量的率失真函数</a:t>
            </a:r>
            <a:endParaRPr lang="zh-CN" sz="2400" b="1" dirty="0">
              <a:solidFill>
                <a:srgbClr val="3333FF"/>
              </a:solidFill>
              <a:latin typeface="+mj-ea"/>
              <a:ea typeface="+mj-ea"/>
            </a:endParaRPr>
          </a:p>
        </p:txBody>
      </p:sp>
      <p:sp>
        <p:nvSpPr>
          <p:cNvPr id="15" name="右箭头 14"/>
          <p:cNvSpPr/>
          <p:nvPr/>
        </p:nvSpPr>
        <p:spPr>
          <a:xfrm>
            <a:off x="3707904" y="1916832"/>
            <a:ext cx="288032" cy="28803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6" name="下箭头 15"/>
          <p:cNvSpPr/>
          <p:nvPr/>
        </p:nvSpPr>
        <p:spPr>
          <a:xfrm>
            <a:off x="5292080" y="2204864"/>
            <a:ext cx="288032" cy="288032"/>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7" name="下箭头 16"/>
          <p:cNvSpPr/>
          <p:nvPr/>
        </p:nvSpPr>
        <p:spPr>
          <a:xfrm>
            <a:off x="4427984" y="2924944"/>
            <a:ext cx="360040" cy="288032"/>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6679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216518"/>
                                        </p:tgtEl>
                                        <p:attrNameLst>
                                          <p:attrName>style.visibility</p:attrName>
                                        </p:attrNameLst>
                                      </p:cBhvr>
                                      <p:to>
                                        <p:strVal val="visible"/>
                                      </p:to>
                                    </p:set>
                                    <p:animEffect transition="in" filter="blinds(horizontal)">
                                      <p:cBhvr>
                                        <p:cTn id="10" dur="500"/>
                                        <p:tgtEl>
                                          <p:spTgt spid="121651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nodeType="withEffect">
                                  <p:stCondLst>
                                    <p:cond delay="0"/>
                                  </p:stCondLst>
                                  <p:childTnLst>
                                    <p:set>
                                      <p:cBhvr>
                                        <p:cTn id="17" dur="1" fill="hold">
                                          <p:stCondLst>
                                            <p:cond delay="0"/>
                                          </p:stCondLst>
                                        </p:cTn>
                                        <p:tgtEl>
                                          <p:spTgt spid="1216519"/>
                                        </p:tgtEl>
                                        <p:attrNameLst>
                                          <p:attrName>style.visibility</p:attrName>
                                        </p:attrNameLst>
                                      </p:cBhvr>
                                      <p:to>
                                        <p:strVal val="visible"/>
                                      </p:to>
                                    </p:set>
                                    <p:animEffect transition="in" filter="blinds(horizontal)">
                                      <p:cBhvr>
                                        <p:cTn id="18" dur="500"/>
                                        <p:tgtEl>
                                          <p:spTgt spid="121651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65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zh-CN" dirty="0" smtClean="0"/>
              <a:t>R(D)</a:t>
            </a:r>
            <a:r>
              <a:rPr lang="zh-CN" altLang="en-US" dirty="0" smtClean="0"/>
              <a:t>参量表示法求解</a:t>
            </a:r>
            <a:r>
              <a:rPr lang="en-US" altLang="zh-CN" dirty="0" smtClean="0"/>
              <a:t>-</a:t>
            </a:r>
            <a:r>
              <a:rPr lang="zh-CN" altLang="en-US" dirty="0" smtClean="0"/>
              <a:t>续</a:t>
            </a:r>
            <a:endParaRPr lang="zh-CN" altLang="en-US" dirty="0"/>
          </a:p>
        </p:txBody>
      </p:sp>
      <p:graphicFrame>
        <p:nvGraphicFramePr>
          <p:cNvPr id="220164" name="Object 4"/>
          <p:cNvGraphicFramePr>
            <a:graphicFrameLocks noGrp="1" noChangeAspect="1"/>
          </p:cNvGraphicFramePr>
          <p:nvPr>
            <p:ph idx="1"/>
          </p:nvPr>
        </p:nvGraphicFramePr>
        <p:xfrm>
          <a:off x="2483768" y="6046010"/>
          <a:ext cx="2736304" cy="469714"/>
        </p:xfrm>
        <a:graphic>
          <a:graphicData uri="http://schemas.openxmlformats.org/presentationml/2006/ole">
            <mc:AlternateContent xmlns:mc="http://schemas.openxmlformats.org/markup-compatibility/2006">
              <mc:Choice xmlns:v="urn:schemas-microsoft-com:vml" Requires="v">
                <p:oleObj spid="_x0000_s1544383" name="Equation" r:id="rId4" imgW="1257120" imgH="215640" progId="Equation.DSMT4">
                  <p:embed/>
                </p:oleObj>
              </mc:Choice>
              <mc:Fallback>
                <p:oleObj name="Equation" r:id="rId4" imgW="1257120" imgH="21564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6046010"/>
                        <a:ext cx="2736304" cy="469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灯片编号占位符 5"/>
          <p:cNvSpPr>
            <a:spLocks noGrp="1"/>
          </p:cNvSpPr>
          <p:nvPr>
            <p:ph type="sldNum" sz="quarter" idx="12"/>
          </p:nvPr>
        </p:nvSpPr>
        <p:spPr/>
        <p:txBody>
          <a:bodyPr/>
          <a:lstStyle/>
          <a:p>
            <a:fld id="{382DB9C4-CA50-41B3-814D-C7B4E1DBBFB8}" type="slidenum">
              <a:rPr lang="en-US" altLang="zh-CN" smtClean="0"/>
              <a:pPr/>
              <a:t>92</a:t>
            </a:fld>
            <a:endParaRPr lang="en-US" altLang="zh-CN"/>
          </a:p>
        </p:txBody>
      </p:sp>
      <p:graphicFrame>
        <p:nvGraphicFramePr>
          <p:cNvPr id="1217542" name="Object 6"/>
          <p:cNvGraphicFramePr>
            <a:graphicFrameLocks noChangeAspect="1"/>
          </p:cNvGraphicFramePr>
          <p:nvPr>
            <p:extLst>
              <p:ext uri="{D42A27DB-BD31-4B8C-83A1-F6EECF244321}">
                <p14:modId xmlns:p14="http://schemas.microsoft.com/office/powerpoint/2010/main" val="1855396266"/>
              </p:ext>
            </p:extLst>
          </p:nvPr>
        </p:nvGraphicFramePr>
        <p:xfrm>
          <a:off x="3405188" y="1254125"/>
          <a:ext cx="1254125" cy="930275"/>
        </p:xfrm>
        <a:graphic>
          <a:graphicData uri="http://schemas.openxmlformats.org/presentationml/2006/ole">
            <mc:AlternateContent xmlns:mc="http://schemas.openxmlformats.org/markup-compatibility/2006">
              <mc:Choice xmlns:v="urn:schemas-microsoft-com:vml" Requires="v">
                <p:oleObj spid="_x0000_s1544384" name="Equation" r:id="rId6" imgW="520560" imgH="406080" progId="Equation.DSMT4">
                  <p:embed/>
                </p:oleObj>
              </mc:Choice>
              <mc:Fallback>
                <p:oleObj name="Equation" r:id="rId6" imgW="520560" imgH="406080" progId="Equation.DSMT4">
                  <p:embed/>
                  <p:pic>
                    <p:nvPicPr>
                      <p:cNvPr id="0" name=""/>
                      <p:cNvPicPr>
                        <a:picLocks noChangeAspect="1" noChangeArrowheads="1"/>
                      </p:cNvPicPr>
                      <p:nvPr/>
                    </p:nvPicPr>
                    <p:blipFill>
                      <a:blip r:embed="rId7"/>
                      <a:srcRect/>
                      <a:stretch>
                        <a:fillRect/>
                      </a:stretch>
                    </p:blipFill>
                    <p:spPr bwMode="auto">
                      <a:xfrm>
                        <a:off x="3405188" y="1254125"/>
                        <a:ext cx="1254125"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15"/>
          <p:cNvSpPr txBox="1">
            <a:spLocks noChangeArrowheads="1"/>
          </p:cNvSpPr>
          <p:nvPr/>
        </p:nvSpPr>
        <p:spPr bwMode="auto">
          <a:xfrm>
            <a:off x="611560" y="1484784"/>
            <a:ext cx="6623929" cy="461665"/>
          </a:xfrm>
          <a:prstGeom prst="rect">
            <a:avLst/>
          </a:prstGeom>
          <a:noFill/>
          <a:ln w="9525">
            <a:noFill/>
            <a:miter lim="800000"/>
            <a:headEnd/>
            <a:tailEnd/>
          </a:ln>
          <a:effectLst/>
        </p:spPr>
        <p:txBody>
          <a:bodyPr wrap="none">
            <a:spAutoFit/>
          </a:bodyPr>
          <a:lstStyle/>
          <a:p>
            <a:r>
              <a:rPr lang="zh-CN" altLang="en-US" sz="2400" b="1" dirty="0" smtClean="0">
                <a:latin typeface="+mj-ea"/>
                <a:ea typeface="+mj-ea"/>
              </a:rPr>
              <a:t>可证</a:t>
            </a:r>
            <a:r>
              <a:rPr lang="en-US" altLang="zh-CN" sz="2400" b="1" dirty="0" smtClean="0">
                <a:latin typeface="+mj-ea"/>
                <a:ea typeface="+mj-ea"/>
              </a:rPr>
              <a:t>s</a:t>
            </a:r>
            <a:r>
              <a:rPr lang="zh-CN" altLang="en-US" sz="2400" b="1" dirty="0" smtClean="0">
                <a:latin typeface="+mj-ea"/>
                <a:ea typeface="+mj-ea"/>
              </a:rPr>
              <a:t>为</a:t>
            </a:r>
            <a:r>
              <a:rPr lang="en-US" altLang="zh-CN" sz="2400" b="1" dirty="0" smtClean="0">
                <a:latin typeface="+mj-ea"/>
                <a:ea typeface="+mj-ea"/>
              </a:rPr>
              <a:t>R(D)</a:t>
            </a:r>
            <a:r>
              <a:rPr lang="zh-CN" altLang="en-US" sz="2400" b="1" dirty="0" smtClean="0">
                <a:latin typeface="+mj-ea"/>
                <a:ea typeface="+mj-ea"/>
              </a:rPr>
              <a:t>的斜率              ，且为</a:t>
            </a:r>
            <a:r>
              <a:rPr lang="zh-CN" altLang="en-US" sz="2400" b="1" dirty="0" smtClean="0">
                <a:solidFill>
                  <a:srgbClr val="FF0000"/>
                </a:solidFill>
                <a:latin typeface="+mj-ea"/>
                <a:ea typeface="+mj-ea"/>
              </a:rPr>
              <a:t>负值</a:t>
            </a:r>
            <a:r>
              <a:rPr lang="zh-CN" altLang="en-US" sz="2400" b="1" dirty="0" smtClean="0">
                <a:latin typeface="+mj-ea"/>
                <a:ea typeface="+mj-ea"/>
              </a:rPr>
              <a:t>，并有</a:t>
            </a:r>
            <a:endParaRPr lang="zh-CN" altLang="en-US" sz="2400" b="1" dirty="0">
              <a:latin typeface="+mj-ea"/>
              <a:ea typeface="+mj-ea"/>
            </a:endParaRPr>
          </a:p>
        </p:txBody>
      </p:sp>
      <p:graphicFrame>
        <p:nvGraphicFramePr>
          <p:cNvPr id="1217543" name="Object 7"/>
          <p:cNvGraphicFramePr>
            <a:graphicFrameLocks noChangeAspect="1"/>
          </p:cNvGraphicFramePr>
          <p:nvPr>
            <p:extLst>
              <p:ext uri="{D42A27DB-BD31-4B8C-83A1-F6EECF244321}">
                <p14:modId xmlns:p14="http://schemas.microsoft.com/office/powerpoint/2010/main" val="1775790321"/>
              </p:ext>
            </p:extLst>
          </p:nvPr>
        </p:nvGraphicFramePr>
        <p:xfrm>
          <a:off x="7107238" y="1252538"/>
          <a:ext cx="1114425" cy="1022350"/>
        </p:xfrm>
        <a:graphic>
          <a:graphicData uri="http://schemas.openxmlformats.org/presentationml/2006/ole">
            <mc:AlternateContent xmlns:mc="http://schemas.openxmlformats.org/markup-compatibility/2006">
              <mc:Choice xmlns:v="urn:schemas-microsoft-com:vml" Requires="v">
                <p:oleObj spid="_x0000_s1544385" name="Equation" r:id="rId8" imgW="482400" imgH="406080" progId="Equation.DSMT4">
                  <p:embed/>
                </p:oleObj>
              </mc:Choice>
              <mc:Fallback>
                <p:oleObj name="Equation" r:id="rId8" imgW="482400" imgH="406080" progId="Equation.DSMT4">
                  <p:embed/>
                  <p:pic>
                    <p:nvPicPr>
                      <p:cNvPr id="0" name=""/>
                      <p:cNvPicPr>
                        <a:picLocks noChangeAspect="1" noChangeArrowheads="1"/>
                      </p:cNvPicPr>
                      <p:nvPr/>
                    </p:nvPicPr>
                    <p:blipFill>
                      <a:blip r:embed="rId9"/>
                      <a:srcRect/>
                      <a:stretch>
                        <a:fillRect/>
                      </a:stretch>
                    </p:blipFill>
                    <p:spPr bwMode="auto">
                      <a:xfrm>
                        <a:off x="7107238" y="1252538"/>
                        <a:ext cx="1114425"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 name="Group 46"/>
          <p:cNvGrpSpPr>
            <a:grpSpLocks/>
          </p:cNvGrpSpPr>
          <p:nvPr/>
        </p:nvGrpSpPr>
        <p:grpSpPr bwMode="auto">
          <a:xfrm>
            <a:off x="971600" y="2204864"/>
            <a:ext cx="5616575" cy="4297363"/>
            <a:chOff x="1323" y="1480"/>
            <a:chExt cx="3538" cy="2707"/>
          </a:xfrm>
        </p:grpSpPr>
        <p:sp>
          <p:nvSpPr>
            <p:cNvPr id="23" name="Line 28"/>
            <p:cNvSpPr>
              <a:spLocks noChangeShapeType="1"/>
            </p:cNvSpPr>
            <p:nvPr/>
          </p:nvSpPr>
          <p:spPr bwMode="auto">
            <a:xfrm>
              <a:off x="1700" y="3049"/>
              <a:ext cx="2832" cy="0"/>
            </a:xfrm>
            <a:prstGeom prst="line">
              <a:avLst/>
            </a:prstGeom>
            <a:noFill/>
            <a:ln w="38100">
              <a:solidFill>
                <a:srgbClr val="000000"/>
              </a:solidFill>
              <a:round/>
              <a:headEnd/>
              <a:tailEnd type="triangle" w="med" len="med"/>
            </a:ln>
            <a:effectLst/>
          </p:spPr>
          <p:txBody>
            <a:bodyPr wrap="none" anchor="ctr"/>
            <a:lstStyle/>
            <a:p>
              <a:endParaRPr lang="zh-CN" altLang="en-US"/>
            </a:p>
          </p:txBody>
        </p:sp>
        <p:sp>
          <p:nvSpPr>
            <p:cNvPr id="24" name="Line 29"/>
            <p:cNvSpPr>
              <a:spLocks noChangeShapeType="1"/>
            </p:cNvSpPr>
            <p:nvPr/>
          </p:nvSpPr>
          <p:spPr bwMode="auto">
            <a:xfrm flipV="1">
              <a:off x="1968" y="1776"/>
              <a:ext cx="0" cy="1279"/>
            </a:xfrm>
            <a:prstGeom prst="line">
              <a:avLst/>
            </a:prstGeom>
            <a:noFill/>
            <a:ln w="38100">
              <a:solidFill>
                <a:srgbClr val="000000"/>
              </a:solidFill>
              <a:round/>
              <a:headEnd/>
              <a:tailEnd type="triangle" w="med" len="med"/>
            </a:ln>
            <a:effectLst/>
          </p:spPr>
          <p:txBody>
            <a:bodyPr wrap="none" anchor="ctr"/>
            <a:lstStyle/>
            <a:p>
              <a:endParaRPr lang="zh-CN" altLang="en-US"/>
            </a:p>
          </p:txBody>
        </p:sp>
        <p:sp>
          <p:nvSpPr>
            <p:cNvPr id="25" name="Line 30"/>
            <p:cNvSpPr>
              <a:spLocks noChangeShapeType="1"/>
            </p:cNvSpPr>
            <p:nvPr/>
          </p:nvSpPr>
          <p:spPr bwMode="auto">
            <a:xfrm>
              <a:off x="1968" y="3044"/>
              <a:ext cx="0" cy="1132"/>
            </a:xfrm>
            <a:prstGeom prst="line">
              <a:avLst/>
            </a:prstGeom>
            <a:noFill/>
            <a:ln w="38100">
              <a:solidFill>
                <a:srgbClr val="000000"/>
              </a:solidFill>
              <a:round/>
              <a:headEnd/>
              <a:tailEnd type="triangle" w="med" len="med"/>
            </a:ln>
            <a:effectLst/>
          </p:spPr>
          <p:txBody>
            <a:bodyPr wrap="none" anchor="ctr"/>
            <a:lstStyle/>
            <a:p>
              <a:endParaRPr lang="zh-CN" altLang="en-US"/>
            </a:p>
          </p:txBody>
        </p:sp>
        <p:sp>
          <p:nvSpPr>
            <p:cNvPr id="26" name="Freeform 31"/>
            <p:cNvSpPr>
              <a:spLocks/>
            </p:cNvSpPr>
            <p:nvPr/>
          </p:nvSpPr>
          <p:spPr bwMode="auto">
            <a:xfrm>
              <a:off x="1968" y="2496"/>
              <a:ext cx="816" cy="541"/>
            </a:xfrm>
            <a:custGeom>
              <a:avLst/>
              <a:gdLst/>
              <a:ahLst/>
              <a:cxnLst>
                <a:cxn ang="0">
                  <a:pos x="0" y="0"/>
                </a:cxn>
                <a:cxn ang="0">
                  <a:pos x="288" y="336"/>
                </a:cxn>
                <a:cxn ang="0">
                  <a:pos x="816" y="528"/>
                </a:cxn>
              </a:cxnLst>
              <a:rect l="0" t="0" r="r" b="b"/>
              <a:pathLst>
                <a:path w="816" h="528">
                  <a:moveTo>
                    <a:pt x="0" y="0"/>
                  </a:moveTo>
                  <a:cubicBezTo>
                    <a:pt x="76" y="124"/>
                    <a:pt x="152" y="248"/>
                    <a:pt x="288" y="336"/>
                  </a:cubicBezTo>
                  <a:cubicBezTo>
                    <a:pt x="424" y="424"/>
                    <a:pt x="712" y="520"/>
                    <a:pt x="816" y="528"/>
                  </a:cubicBezTo>
                </a:path>
              </a:pathLst>
            </a:custGeom>
            <a:noFill/>
            <a:ln w="38100" cap="flat" cmpd="sng">
              <a:solidFill>
                <a:srgbClr val="99FF66"/>
              </a:solidFill>
              <a:prstDash val="solid"/>
              <a:round/>
              <a:headEnd/>
              <a:tailEnd/>
            </a:ln>
            <a:effectLst/>
          </p:spPr>
          <p:txBody>
            <a:bodyPr wrap="none" anchor="ctr"/>
            <a:lstStyle/>
            <a:p>
              <a:endParaRPr lang="zh-CN" altLang="en-US"/>
            </a:p>
          </p:txBody>
        </p:sp>
        <p:sp>
          <p:nvSpPr>
            <p:cNvPr id="27" name="Freeform 32"/>
            <p:cNvSpPr>
              <a:spLocks/>
            </p:cNvSpPr>
            <p:nvPr/>
          </p:nvSpPr>
          <p:spPr bwMode="auto">
            <a:xfrm>
              <a:off x="1968" y="2208"/>
              <a:ext cx="1536" cy="836"/>
            </a:xfrm>
            <a:custGeom>
              <a:avLst/>
              <a:gdLst/>
              <a:ahLst/>
              <a:cxnLst>
                <a:cxn ang="0">
                  <a:pos x="0" y="0"/>
                </a:cxn>
                <a:cxn ang="0">
                  <a:pos x="624" y="480"/>
                </a:cxn>
                <a:cxn ang="0">
                  <a:pos x="1536" y="816"/>
                </a:cxn>
              </a:cxnLst>
              <a:rect l="0" t="0" r="r" b="b"/>
              <a:pathLst>
                <a:path w="1536" h="816">
                  <a:moveTo>
                    <a:pt x="0" y="0"/>
                  </a:moveTo>
                  <a:cubicBezTo>
                    <a:pt x="184" y="172"/>
                    <a:pt x="368" y="344"/>
                    <a:pt x="624" y="480"/>
                  </a:cubicBezTo>
                  <a:cubicBezTo>
                    <a:pt x="880" y="616"/>
                    <a:pt x="1384" y="768"/>
                    <a:pt x="1536" y="816"/>
                  </a:cubicBezTo>
                </a:path>
              </a:pathLst>
            </a:custGeom>
            <a:noFill/>
            <a:ln w="38100" cap="flat" cmpd="sng">
              <a:solidFill>
                <a:srgbClr val="000000"/>
              </a:solidFill>
              <a:prstDash val="solid"/>
              <a:round/>
              <a:headEnd/>
              <a:tailEnd/>
            </a:ln>
            <a:effectLst/>
          </p:spPr>
          <p:txBody>
            <a:bodyPr wrap="none" anchor="ctr"/>
            <a:lstStyle/>
            <a:p>
              <a:endParaRPr lang="zh-CN" altLang="en-US"/>
            </a:p>
          </p:txBody>
        </p:sp>
        <p:sp>
          <p:nvSpPr>
            <p:cNvPr id="28" name="Freeform 33"/>
            <p:cNvSpPr>
              <a:spLocks/>
            </p:cNvSpPr>
            <p:nvPr/>
          </p:nvSpPr>
          <p:spPr bwMode="auto">
            <a:xfrm>
              <a:off x="2160" y="3024"/>
              <a:ext cx="1316" cy="983"/>
            </a:xfrm>
            <a:custGeom>
              <a:avLst/>
              <a:gdLst/>
              <a:ahLst/>
              <a:cxnLst>
                <a:cxn ang="0">
                  <a:pos x="1344" y="0"/>
                </a:cxn>
                <a:cxn ang="0">
                  <a:pos x="384" y="336"/>
                </a:cxn>
                <a:cxn ang="0">
                  <a:pos x="0" y="624"/>
                </a:cxn>
              </a:cxnLst>
              <a:rect l="0" t="0" r="r" b="b"/>
              <a:pathLst>
                <a:path w="1344" h="624">
                  <a:moveTo>
                    <a:pt x="1344" y="0"/>
                  </a:moveTo>
                  <a:cubicBezTo>
                    <a:pt x="976" y="116"/>
                    <a:pt x="608" y="232"/>
                    <a:pt x="384" y="336"/>
                  </a:cubicBezTo>
                  <a:cubicBezTo>
                    <a:pt x="160" y="440"/>
                    <a:pt x="16" y="560"/>
                    <a:pt x="0" y="624"/>
                  </a:cubicBezTo>
                </a:path>
              </a:pathLst>
            </a:custGeom>
            <a:noFill/>
            <a:ln w="38100" cap="flat" cmpd="sng">
              <a:solidFill>
                <a:srgbClr val="FF00FF"/>
              </a:solidFill>
              <a:prstDash val="solid"/>
              <a:round/>
              <a:headEnd/>
              <a:tailEnd/>
            </a:ln>
            <a:effectLst/>
          </p:spPr>
          <p:txBody>
            <a:bodyPr wrap="none" anchor="ctr"/>
            <a:lstStyle/>
            <a:p>
              <a:endParaRPr lang="zh-CN" altLang="en-US"/>
            </a:p>
          </p:txBody>
        </p:sp>
        <p:sp>
          <p:nvSpPr>
            <p:cNvPr id="29" name="Text Box 35"/>
            <p:cNvSpPr txBox="1">
              <a:spLocks noChangeArrowheads="1"/>
            </p:cNvSpPr>
            <p:nvPr/>
          </p:nvSpPr>
          <p:spPr bwMode="auto">
            <a:xfrm>
              <a:off x="4560" y="2851"/>
              <a:ext cx="301" cy="365"/>
            </a:xfrm>
            <a:prstGeom prst="rect">
              <a:avLst/>
            </a:prstGeom>
            <a:noFill/>
            <a:ln w="9525">
              <a:noFill/>
              <a:miter lim="800000"/>
              <a:headEnd/>
              <a:tailEnd/>
            </a:ln>
            <a:effectLst/>
          </p:spPr>
          <p:txBody>
            <a:bodyPr wrap="none">
              <a:spAutoFit/>
            </a:bodyPr>
            <a:lstStyle/>
            <a:p>
              <a:pPr algn="l"/>
              <a:r>
                <a:rPr lang="en-US" altLang="zh-CN" sz="3200" i="1">
                  <a:solidFill>
                    <a:srgbClr val="000000"/>
                  </a:solidFill>
                  <a:ea typeface="宋体" charset="-122"/>
                </a:rPr>
                <a:t>D</a:t>
              </a:r>
            </a:p>
          </p:txBody>
        </p:sp>
        <p:graphicFrame>
          <p:nvGraphicFramePr>
            <p:cNvPr id="30" name="Object 36"/>
            <p:cNvGraphicFramePr>
              <a:graphicFrameLocks noChangeAspect="1"/>
            </p:cNvGraphicFramePr>
            <p:nvPr/>
          </p:nvGraphicFramePr>
          <p:xfrm>
            <a:off x="3312" y="3094"/>
            <a:ext cx="432" cy="362"/>
          </p:xfrm>
          <a:graphic>
            <a:graphicData uri="http://schemas.openxmlformats.org/presentationml/2006/ole">
              <mc:AlternateContent xmlns:mc="http://schemas.openxmlformats.org/markup-compatibility/2006">
                <mc:Choice xmlns:v="urn:schemas-microsoft-com:vml" Requires="v">
                  <p:oleObj spid="_x0000_s1544386" name="Equation" r:id="rId10" imgW="317160" imgH="228600" progId="Equation.3">
                    <p:embed/>
                  </p:oleObj>
                </mc:Choice>
                <mc:Fallback>
                  <p:oleObj name="Equation" r:id="rId10" imgW="31716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2" y="3094"/>
                          <a:ext cx="432"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7"/>
            <p:cNvGraphicFramePr>
              <a:graphicFrameLocks noChangeAspect="1"/>
            </p:cNvGraphicFramePr>
            <p:nvPr/>
          </p:nvGraphicFramePr>
          <p:xfrm>
            <a:off x="2544" y="2160"/>
            <a:ext cx="1008" cy="672"/>
          </p:xfrm>
          <a:graphic>
            <a:graphicData uri="http://schemas.openxmlformats.org/presentationml/2006/ole">
              <mc:AlternateContent xmlns:mc="http://schemas.openxmlformats.org/markup-compatibility/2006">
                <mc:Choice xmlns:v="urn:schemas-microsoft-com:vml" Requires="v">
                  <p:oleObj spid="_x0000_s1544387" name="公式" r:id="rId12" imgW="622080" imgH="393480" progId="Equation.3">
                    <p:embed/>
                  </p:oleObj>
                </mc:Choice>
                <mc:Fallback>
                  <p:oleObj name="公式" r:id="rId12" imgW="622080" imgH="393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4" y="2160"/>
                          <a:ext cx="1008"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8"/>
            <p:cNvGraphicFramePr>
              <a:graphicFrameLocks noChangeAspect="1"/>
            </p:cNvGraphicFramePr>
            <p:nvPr/>
          </p:nvGraphicFramePr>
          <p:xfrm>
            <a:off x="1323" y="3840"/>
            <a:ext cx="597" cy="347"/>
          </p:xfrm>
          <a:graphic>
            <a:graphicData uri="http://schemas.openxmlformats.org/presentationml/2006/ole">
              <mc:AlternateContent xmlns:mc="http://schemas.openxmlformats.org/markup-compatibility/2006">
                <mc:Choice xmlns:v="urn:schemas-microsoft-com:vml" Requires="v">
                  <p:oleObj spid="_x0000_s1544388" name="Equation" r:id="rId14" imgW="368280" imgH="203040" progId="Equation.3">
                    <p:embed/>
                  </p:oleObj>
                </mc:Choice>
                <mc:Fallback>
                  <p:oleObj name="Equation" r:id="rId14" imgW="368280" imgH="2030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3" y="3840"/>
                          <a:ext cx="597"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39"/>
            <p:cNvSpPr>
              <a:spLocks noChangeShapeType="1"/>
            </p:cNvSpPr>
            <p:nvPr/>
          </p:nvSpPr>
          <p:spPr bwMode="auto">
            <a:xfrm>
              <a:off x="2784" y="3072"/>
              <a:ext cx="0" cy="336"/>
            </a:xfrm>
            <a:prstGeom prst="line">
              <a:avLst/>
            </a:prstGeom>
            <a:noFill/>
            <a:ln w="38100">
              <a:solidFill>
                <a:srgbClr val="000000"/>
              </a:solidFill>
              <a:prstDash val="sysDot"/>
              <a:round/>
              <a:headEnd/>
              <a:tailEnd/>
            </a:ln>
            <a:effectLst/>
          </p:spPr>
          <p:txBody>
            <a:bodyPr wrap="none" anchor="ctr"/>
            <a:lstStyle/>
            <a:p>
              <a:endParaRPr lang="zh-CN" altLang="en-US"/>
            </a:p>
          </p:txBody>
        </p:sp>
        <p:graphicFrame>
          <p:nvGraphicFramePr>
            <p:cNvPr id="34" name="Object 45"/>
            <p:cNvGraphicFramePr>
              <a:graphicFrameLocks noChangeAspect="1"/>
            </p:cNvGraphicFramePr>
            <p:nvPr/>
          </p:nvGraphicFramePr>
          <p:xfrm>
            <a:off x="1701" y="1480"/>
            <a:ext cx="664" cy="354"/>
          </p:xfrm>
          <a:graphic>
            <a:graphicData uri="http://schemas.openxmlformats.org/presentationml/2006/ole">
              <mc:AlternateContent xmlns:mc="http://schemas.openxmlformats.org/markup-compatibility/2006">
                <mc:Choice xmlns:v="urn:schemas-microsoft-com:vml" Requires="v">
                  <p:oleObj spid="_x0000_s1544389" name="公式" r:id="rId16" imgW="380880" imgH="203040" progId="Equation.3">
                    <p:embed/>
                  </p:oleObj>
                </mc:Choice>
                <mc:Fallback>
                  <p:oleObj name="公式" r:id="rId16" imgW="380880" imgH="203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01" y="1480"/>
                          <a:ext cx="664"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388429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7542"/>
                                        </p:tgtEl>
                                        <p:attrNameLst>
                                          <p:attrName>style.visibility</p:attrName>
                                        </p:attrNameLst>
                                      </p:cBhvr>
                                      <p:to>
                                        <p:strVal val="visible"/>
                                      </p:to>
                                    </p:set>
                                    <p:anim calcmode="lin" valueType="num">
                                      <p:cBhvr additive="base">
                                        <p:cTn id="7" dur="500" fill="hold"/>
                                        <p:tgtEl>
                                          <p:spTgt spid="1217542"/>
                                        </p:tgtEl>
                                        <p:attrNameLst>
                                          <p:attrName>ppt_x</p:attrName>
                                        </p:attrNameLst>
                                      </p:cBhvr>
                                      <p:tavLst>
                                        <p:tav tm="0">
                                          <p:val>
                                            <p:strVal val="0-#ppt_w/2"/>
                                          </p:val>
                                        </p:tav>
                                        <p:tav tm="100000">
                                          <p:val>
                                            <p:strVal val="#ppt_x"/>
                                          </p:val>
                                        </p:tav>
                                      </p:tavLst>
                                    </p:anim>
                                    <p:anim calcmode="lin" valueType="num">
                                      <p:cBhvr additive="base">
                                        <p:cTn id="8" dur="500" fill="hold"/>
                                        <p:tgtEl>
                                          <p:spTgt spid="12175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3" presetClass="entr" presetSubtype="10" fill="hold" nodeType="withEffect">
                                  <p:stCondLst>
                                    <p:cond delay="0"/>
                                  </p:stCondLst>
                                  <p:childTnLst>
                                    <p:set>
                                      <p:cBhvr>
                                        <p:cTn id="14" dur="1" fill="hold">
                                          <p:stCondLst>
                                            <p:cond delay="0"/>
                                          </p:stCondLst>
                                        </p:cTn>
                                        <p:tgtEl>
                                          <p:spTgt spid="1217543"/>
                                        </p:tgtEl>
                                        <p:attrNameLst>
                                          <p:attrName>style.visibility</p:attrName>
                                        </p:attrNameLst>
                                      </p:cBhvr>
                                      <p:to>
                                        <p:strVal val="visible"/>
                                      </p:to>
                                    </p:set>
                                    <p:animEffect transition="in" filter="blinds(horizontal)">
                                      <p:cBhvr>
                                        <p:cTn id="15" dur="500"/>
                                        <p:tgtEl>
                                          <p:spTgt spid="12175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7" name="Rectangle 9"/>
          <p:cNvSpPr>
            <a:spLocks noGrp="1" noChangeArrowheads="1"/>
          </p:cNvSpPr>
          <p:nvPr>
            <p:ph type="title"/>
          </p:nvPr>
        </p:nvSpPr>
        <p:spPr/>
        <p:txBody>
          <a:bodyPr/>
          <a:lstStyle/>
          <a:p>
            <a:r>
              <a:rPr lang="zh-CN" altLang="en-US" smtClean="0"/>
              <a:t>二元对称信源的信息率失真函数</a:t>
            </a:r>
            <a:r>
              <a:rPr lang="en-US" altLang="zh-CN" smtClean="0"/>
              <a:t>R(D)</a:t>
            </a:r>
            <a:endParaRPr lang="en-US" altLang="zh-CN"/>
          </a:p>
        </p:txBody>
      </p:sp>
      <p:sp>
        <p:nvSpPr>
          <p:cNvPr id="14" name="灯片编号占位符 6"/>
          <p:cNvSpPr>
            <a:spLocks noGrp="1"/>
          </p:cNvSpPr>
          <p:nvPr>
            <p:ph type="sldNum" sz="quarter" idx="12"/>
          </p:nvPr>
        </p:nvSpPr>
        <p:spPr/>
        <p:txBody>
          <a:bodyPr/>
          <a:lstStyle/>
          <a:p>
            <a:fld id="{EE7E1D98-21B2-4F7C-B914-67A320B155B3}" type="slidenum">
              <a:rPr lang="en-US" altLang="zh-CN" smtClean="0"/>
              <a:pPr/>
              <a:t>93</a:t>
            </a:fld>
            <a:endParaRPr lang="en-US" altLang="zh-CN"/>
          </a:p>
        </p:txBody>
      </p:sp>
      <p:graphicFrame>
        <p:nvGraphicFramePr>
          <p:cNvPr id="206858" name="Object 10"/>
          <p:cNvGraphicFramePr>
            <a:graphicFrameLocks noGrp="1" noChangeAspect="1"/>
          </p:cNvGraphicFramePr>
          <p:nvPr>
            <p:ph sz="half" idx="4294967295"/>
            <p:extLst>
              <p:ext uri="{D42A27DB-BD31-4B8C-83A1-F6EECF244321}">
                <p14:modId xmlns:p14="http://schemas.microsoft.com/office/powerpoint/2010/main" val="1381828756"/>
              </p:ext>
            </p:extLst>
          </p:nvPr>
        </p:nvGraphicFramePr>
        <p:xfrm>
          <a:off x="899592" y="4365104"/>
          <a:ext cx="6645275" cy="2159000"/>
        </p:xfrm>
        <a:graphic>
          <a:graphicData uri="http://schemas.openxmlformats.org/presentationml/2006/ole">
            <mc:AlternateContent xmlns:mc="http://schemas.openxmlformats.org/markup-compatibility/2006">
              <mc:Choice xmlns:v="urn:schemas-microsoft-com:vml" Requires="v">
                <p:oleObj spid="_x0000_s1545272" name="Equation" r:id="rId4" imgW="2501640" imgH="812520" progId="Equation.DSMT4">
                  <p:embed/>
                </p:oleObj>
              </mc:Choice>
              <mc:Fallback>
                <p:oleObj name="Equation" r:id="rId4" imgW="2501640" imgH="81252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365104"/>
                        <a:ext cx="6645275"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9" name="Object 11"/>
          <p:cNvGraphicFramePr>
            <a:graphicFrameLocks noGrp="1" noChangeAspect="1"/>
          </p:cNvGraphicFramePr>
          <p:nvPr>
            <p:ph sz="half" idx="4294967295"/>
            <p:extLst>
              <p:ext uri="{D42A27DB-BD31-4B8C-83A1-F6EECF244321}">
                <p14:modId xmlns:p14="http://schemas.microsoft.com/office/powerpoint/2010/main" val="3653737476"/>
              </p:ext>
            </p:extLst>
          </p:nvPr>
        </p:nvGraphicFramePr>
        <p:xfrm>
          <a:off x="755576" y="1124744"/>
          <a:ext cx="7516813" cy="2916237"/>
        </p:xfrm>
        <a:graphic>
          <a:graphicData uri="http://schemas.openxmlformats.org/presentationml/2006/ole">
            <mc:AlternateContent xmlns:mc="http://schemas.openxmlformats.org/markup-compatibility/2006">
              <mc:Choice xmlns:v="urn:schemas-microsoft-com:vml" Requires="v">
                <p:oleObj spid="_x0000_s1545273" name="Equation" r:id="rId6" imgW="2946240" imgH="1143000" progId="Equation.DSMT4">
                  <p:embed/>
                </p:oleObj>
              </mc:Choice>
              <mc:Fallback>
                <p:oleObj name="Equation" r:id="rId6" imgW="2946240" imgH="11430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1124744"/>
                        <a:ext cx="7516813" cy="29162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0" name="Rectangle 2"/>
          <p:cNvSpPr>
            <a:spLocks noChangeArrowheads="1"/>
          </p:cNvSpPr>
          <p:nvPr/>
        </p:nvSpPr>
        <p:spPr bwMode="auto">
          <a:xfrm>
            <a:off x="3843338" y="3257550"/>
            <a:ext cx="9144000" cy="0"/>
          </a:xfrm>
          <a:prstGeom prst="rect">
            <a:avLst/>
          </a:prstGeom>
          <a:noFill/>
          <a:ln w="9525">
            <a:noFill/>
            <a:miter lim="800000"/>
            <a:headEnd/>
            <a:tailEnd/>
          </a:ln>
          <a:effectLst/>
        </p:spPr>
        <p:txBody>
          <a:bodyPr>
            <a:spAutoFit/>
          </a:bodyPr>
          <a:lstStyle/>
          <a:p>
            <a:endParaRPr lang="zh-CN" altLang="en-US"/>
          </a:p>
        </p:txBody>
      </p:sp>
      <p:sp>
        <p:nvSpPr>
          <p:cNvPr id="206851" name="Rectangle 3"/>
          <p:cNvSpPr>
            <a:spLocks noChangeArrowheads="1"/>
          </p:cNvSpPr>
          <p:nvPr/>
        </p:nvSpPr>
        <p:spPr bwMode="auto">
          <a:xfrm>
            <a:off x="3776663" y="3233738"/>
            <a:ext cx="9144000" cy="0"/>
          </a:xfrm>
          <a:prstGeom prst="rect">
            <a:avLst/>
          </a:prstGeom>
          <a:noFill/>
          <a:ln w="9525">
            <a:noFill/>
            <a:miter lim="800000"/>
            <a:headEnd/>
            <a:tailEnd/>
          </a:ln>
          <a:effectLst/>
        </p:spPr>
        <p:txBody>
          <a:bodyPr>
            <a:spAutoFit/>
          </a:bodyPr>
          <a:lstStyle/>
          <a:p>
            <a:endParaRPr lang="zh-CN" altLang="en-US"/>
          </a:p>
        </p:txBody>
      </p:sp>
      <p:sp>
        <p:nvSpPr>
          <p:cNvPr id="206852" name="Rectangle 4"/>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206853" name="Rectangle 5"/>
          <p:cNvSpPr>
            <a:spLocks noChangeArrowheads="1"/>
          </p:cNvSpPr>
          <p:nvPr/>
        </p:nvSpPr>
        <p:spPr bwMode="auto">
          <a:xfrm>
            <a:off x="3752850" y="3333750"/>
            <a:ext cx="9144000" cy="0"/>
          </a:xfrm>
          <a:prstGeom prst="rect">
            <a:avLst/>
          </a:prstGeom>
          <a:noFill/>
          <a:ln w="9525">
            <a:noFill/>
            <a:miter lim="800000"/>
            <a:headEnd/>
            <a:tailEnd/>
          </a:ln>
          <a:effectLst/>
        </p:spPr>
        <p:txBody>
          <a:bodyPr>
            <a:spAutoFit/>
          </a:bodyPr>
          <a:lstStyle/>
          <a:p>
            <a:endParaRPr lang="zh-CN" altLang="en-US"/>
          </a:p>
        </p:txBody>
      </p:sp>
      <p:sp>
        <p:nvSpPr>
          <p:cNvPr id="206854" name="Rectangle 6"/>
          <p:cNvSpPr>
            <a:spLocks noChangeArrowheads="1"/>
          </p:cNvSpPr>
          <p:nvPr/>
        </p:nvSpPr>
        <p:spPr bwMode="auto">
          <a:xfrm>
            <a:off x="4500563" y="3333750"/>
            <a:ext cx="9144000" cy="0"/>
          </a:xfrm>
          <a:prstGeom prst="rect">
            <a:avLst/>
          </a:prstGeom>
          <a:noFill/>
          <a:ln w="9525">
            <a:noFill/>
            <a:miter lim="800000"/>
            <a:headEnd/>
            <a:tailEnd/>
          </a:ln>
          <a:effectLst/>
        </p:spPr>
        <p:txBody>
          <a:bodyPr>
            <a:spAutoFit/>
          </a:bodyPr>
          <a:lstStyle/>
          <a:p>
            <a:endParaRPr lang="zh-CN" altLang="en-US"/>
          </a:p>
        </p:txBody>
      </p:sp>
      <p:sp>
        <p:nvSpPr>
          <p:cNvPr id="206855" name="Rectangle 7"/>
          <p:cNvSpPr>
            <a:spLocks noChangeArrowheads="1"/>
          </p:cNvSpPr>
          <p:nvPr/>
        </p:nvSpPr>
        <p:spPr bwMode="auto">
          <a:xfrm>
            <a:off x="4495800" y="3333750"/>
            <a:ext cx="9144000" cy="0"/>
          </a:xfrm>
          <a:prstGeom prst="rect">
            <a:avLst/>
          </a:prstGeom>
          <a:noFill/>
          <a:ln w="9525">
            <a:noFill/>
            <a:miter lim="800000"/>
            <a:headEnd/>
            <a:tailEnd/>
          </a:ln>
          <a:effectLst/>
        </p:spPr>
        <p:txBody>
          <a:bodyPr>
            <a:spAutoFit/>
          </a:bodyPr>
          <a:lstStyle/>
          <a:p>
            <a:endParaRPr lang="zh-CN" altLang="en-US"/>
          </a:p>
        </p:txBody>
      </p:sp>
      <p:sp>
        <p:nvSpPr>
          <p:cNvPr id="206856" name="Rectangle 8"/>
          <p:cNvSpPr>
            <a:spLocks noChangeArrowheads="1"/>
          </p:cNvSpPr>
          <p:nvPr/>
        </p:nvSpPr>
        <p:spPr bwMode="auto">
          <a:xfrm>
            <a:off x="3633788" y="3233738"/>
            <a:ext cx="9144000" cy="0"/>
          </a:xfrm>
          <a:prstGeom prst="rect">
            <a:avLst/>
          </a:prstGeom>
          <a:noFill/>
          <a:ln w="9525">
            <a:noFill/>
            <a:miter lim="800000"/>
            <a:headEnd/>
            <a:tailEnd/>
          </a:ln>
          <a:effectLst/>
        </p:spPr>
        <p:txBody>
          <a:bodyPr>
            <a:spAutoFit/>
          </a:bodyPr>
          <a:lstStyle/>
          <a:p>
            <a:endParaRPr lang="zh-CN" altLang="en-US"/>
          </a:p>
        </p:txBody>
      </p:sp>
      <p:cxnSp>
        <p:nvCxnSpPr>
          <p:cNvPr id="16" name="直接连接符 15"/>
          <p:cNvCxnSpPr/>
          <p:nvPr/>
        </p:nvCxnSpPr>
        <p:spPr>
          <a:xfrm>
            <a:off x="899592" y="4077072"/>
            <a:ext cx="720080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254564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206858"/>
                                        </p:tgtEl>
                                        <p:attrNameLst>
                                          <p:attrName>style.visibility</p:attrName>
                                        </p:attrNameLst>
                                      </p:cBhvr>
                                      <p:to>
                                        <p:strVal val="visible"/>
                                      </p:to>
                                    </p:set>
                                    <p:animEffect transition="in" filter="blinds(horizontal)">
                                      <p:cBhvr>
                                        <p:cTn id="10" dur="500"/>
                                        <p:tgtEl>
                                          <p:spTgt spid="206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81" name="Rectangle 9"/>
          <p:cNvSpPr>
            <a:spLocks noGrp="1" noChangeArrowheads="1"/>
          </p:cNvSpPr>
          <p:nvPr>
            <p:ph type="title"/>
          </p:nvPr>
        </p:nvSpPr>
        <p:spPr/>
        <p:txBody>
          <a:bodyPr/>
          <a:lstStyle/>
          <a:p>
            <a:r>
              <a:rPr lang="zh-CN" altLang="en-US" smtClean="0"/>
              <a:t>（略）二元对称信源的</a:t>
            </a:r>
            <a:r>
              <a:rPr lang="en-US" altLang="zh-CN" smtClean="0"/>
              <a:t>R(D) -</a:t>
            </a:r>
            <a:r>
              <a:rPr lang="zh-CN" altLang="en-US" smtClean="0"/>
              <a:t>续</a:t>
            </a:r>
            <a:r>
              <a:rPr lang="en-US" altLang="zh-CN" smtClean="0"/>
              <a:t>1</a:t>
            </a:r>
            <a:endParaRPr lang="en-US" altLang="zh-CN"/>
          </a:p>
        </p:txBody>
      </p:sp>
      <p:graphicFrame>
        <p:nvGraphicFramePr>
          <p:cNvPr id="207880" name="Object 8"/>
          <p:cNvGraphicFramePr>
            <a:graphicFrameLocks noGrp="1" noChangeAspect="1"/>
          </p:cNvGraphicFramePr>
          <p:nvPr>
            <p:ph idx="1"/>
            <p:extLst>
              <p:ext uri="{D42A27DB-BD31-4B8C-83A1-F6EECF244321}">
                <p14:modId xmlns:p14="http://schemas.microsoft.com/office/powerpoint/2010/main" val="3401588405"/>
              </p:ext>
            </p:extLst>
          </p:nvPr>
        </p:nvGraphicFramePr>
        <p:xfrm>
          <a:off x="899592" y="1124744"/>
          <a:ext cx="6126257" cy="2304256"/>
        </p:xfrm>
        <a:graphic>
          <a:graphicData uri="http://schemas.openxmlformats.org/presentationml/2006/ole">
            <mc:AlternateContent xmlns:mc="http://schemas.openxmlformats.org/markup-compatibility/2006">
              <mc:Choice xmlns:v="urn:schemas-microsoft-com:vml" Requires="v">
                <p:oleObj spid="_x0000_s1546323" name="Equation" r:id="rId4" imgW="2565360" imgH="965160" progId="Equation.DSMT4">
                  <p:embed/>
                </p:oleObj>
              </mc:Choice>
              <mc:Fallback>
                <p:oleObj name="Equation" r:id="rId4" imgW="2565360" imgH="96516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124744"/>
                        <a:ext cx="6126257"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灯片编号占位符 5"/>
          <p:cNvSpPr>
            <a:spLocks noGrp="1"/>
          </p:cNvSpPr>
          <p:nvPr>
            <p:ph type="sldNum" sz="quarter" idx="12"/>
          </p:nvPr>
        </p:nvSpPr>
        <p:spPr/>
        <p:txBody>
          <a:bodyPr/>
          <a:lstStyle/>
          <a:p>
            <a:fld id="{91E70966-5ABA-4342-9864-CFEA52CD345D}" type="slidenum">
              <a:rPr lang="en-US" altLang="zh-CN" smtClean="0"/>
              <a:pPr/>
              <a:t>94</a:t>
            </a:fld>
            <a:endParaRPr lang="en-US" altLang="zh-CN"/>
          </a:p>
        </p:txBody>
      </p:sp>
      <p:sp>
        <p:nvSpPr>
          <p:cNvPr id="207874" name="Rectangle 2"/>
          <p:cNvSpPr>
            <a:spLocks noChangeArrowheads="1"/>
          </p:cNvSpPr>
          <p:nvPr/>
        </p:nvSpPr>
        <p:spPr bwMode="auto">
          <a:xfrm>
            <a:off x="3481388" y="3238500"/>
            <a:ext cx="9144000" cy="0"/>
          </a:xfrm>
          <a:prstGeom prst="rect">
            <a:avLst/>
          </a:prstGeom>
          <a:noFill/>
          <a:ln w="9525">
            <a:noFill/>
            <a:miter lim="800000"/>
            <a:headEnd/>
            <a:tailEnd/>
          </a:ln>
          <a:effectLst/>
        </p:spPr>
        <p:txBody>
          <a:bodyPr>
            <a:spAutoFit/>
          </a:bodyPr>
          <a:lstStyle/>
          <a:p>
            <a:endParaRPr lang="zh-CN" altLang="en-US"/>
          </a:p>
        </p:txBody>
      </p:sp>
      <p:sp>
        <p:nvSpPr>
          <p:cNvPr id="207875" name="Rectangle 3"/>
          <p:cNvSpPr>
            <a:spLocks noChangeArrowheads="1"/>
          </p:cNvSpPr>
          <p:nvPr/>
        </p:nvSpPr>
        <p:spPr bwMode="auto">
          <a:xfrm>
            <a:off x="3443288" y="3238500"/>
            <a:ext cx="9144000" cy="0"/>
          </a:xfrm>
          <a:prstGeom prst="rect">
            <a:avLst/>
          </a:prstGeom>
          <a:noFill/>
          <a:ln w="9525">
            <a:noFill/>
            <a:miter lim="800000"/>
            <a:headEnd/>
            <a:tailEnd/>
          </a:ln>
          <a:effectLst/>
        </p:spPr>
        <p:txBody>
          <a:bodyPr>
            <a:spAutoFit/>
          </a:bodyPr>
          <a:lstStyle/>
          <a:p>
            <a:endParaRPr lang="zh-CN" altLang="en-US"/>
          </a:p>
        </p:txBody>
      </p:sp>
      <p:sp>
        <p:nvSpPr>
          <p:cNvPr id="207876" name="Rectangle 4"/>
          <p:cNvSpPr>
            <a:spLocks noChangeArrowheads="1"/>
          </p:cNvSpPr>
          <p:nvPr/>
        </p:nvSpPr>
        <p:spPr bwMode="auto">
          <a:xfrm>
            <a:off x="4090988" y="3238500"/>
            <a:ext cx="9144000" cy="0"/>
          </a:xfrm>
          <a:prstGeom prst="rect">
            <a:avLst/>
          </a:prstGeom>
          <a:noFill/>
          <a:ln w="9525">
            <a:noFill/>
            <a:miter lim="800000"/>
            <a:headEnd/>
            <a:tailEnd/>
          </a:ln>
          <a:effectLst/>
        </p:spPr>
        <p:txBody>
          <a:bodyPr>
            <a:spAutoFit/>
          </a:bodyPr>
          <a:lstStyle/>
          <a:p>
            <a:endParaRPr lang="zh-CN" altLang="en-US"/>
          </a:p>
        </p:txBody>
      </p:sp>
      <p:sp>
        <p:nvSpPr>
          <p:cNvPr id="207877" name="Rectangle 5"/>
          <p:cNvSpPr>
            <a:spLocks noChangeArrowheads="1"/>
          </p:cNvSpPr>
          <p:nvPr/>
        </p:nvSpPr>
        <p:spPr bwMode="auto">
          <a:xfrm>
            <a:off x="3957638" y="3238500"/>
            <a:ext cx="9144000" cy="0"/>
          </a:xfrm>
          <a:prstGeom prst="rect">
            <a:avLst/>
          </a:prstGeom>
          <a:noFill/>
          <a:ln w="9525">
            <a:noFill/>
            <a:miter lim="800000"/>
            <a:headEnd/>
            <a:tailEnd/>
          </a:ln>
          <a:effectLst/>
        </p:spPr>
        <p:txBody>
          <a:bodyPr>
            <a:spAutoFit/>
          </a:bodyPr>
          <a:lstStyle/>
          <a:p>
            <a:endParaRPr lang="zh-CN" altLang="en-US"/>
          </a:p>
        </p:txBody>
      </p:sp>
      <p:sp>
        <p:nvSpPr>
          <p:cNvPr id="207878" name="Rectangle 6"/>
          <p:cNvSpPr>
            <a:spLocks noChangeArrowheads="1"/>
          </p:cNvSpPr>
          <p:nvPr/>
        </p:nvSpPr>
        <p:spPr bwMode="auto">
          <a:xfrm>
            <a:off x="4500563" y="3333750"/>
            <a:ext cx="9144000" cy="0"/>
          </a:xfrm>
          <a:prstGeom prst="rect">
            <a:avLst/>
          </a:prstGeom>
          <a:noFill/>
          <a:ln w="9525">
            <a:noFill/>
            <a:miter lim="800000"/>
            <a:headEnd/>
            <a:tailEnd/>
          </a:ln>
          <a:effectLst/>
        </p:spPr>
        <p:txBody>
          <a:bodyPr>
            <a:spAutoFit/>
          </a:bodyPr>
          <a:lstStyle/>
          <a:p>
            <a:endParaRPr lang="zh-CN" altLang="en-US"/>
          </a:p>
        </p:txBody>
      </p:sp>
      <p:sp>
        <p:nvSpPr>
          <p:cNvPr id="207879" name="Rectangle 7"/>
          <p:cNvSpPr>
            <a:spLocks noChangeArrowheads="1"/>
          </p:cNvSpPr>
          <p:nvPr/>
        </p:nvSpPr>
        <p:spPr bwMode="auto">
          <a:xfrm>
            <a:off x="4495800" y="33337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19587" name="Object 3"/>
          <p:cNvGraphicFramePr>
            <a:graphicFrameLocks noGrp="1" noChangeAspect="1"/>
          </p:cNvGraphicFramePr>
          <p:nvPr/>
        </p:nvGraphicFramePr>
        <p:xfrm>
          <a:off x="899592" y="3429000"/>
          <a:ext cx="6414529" cy="1368152"/>
        </p:xfrm>
        <a:graphic>
          <a:graphicData uri="http://schemas.openxmlformats.org/presentationml/2006/ole">
            <mc:AlternateContent xmlns:mc="http://schemas.openxmlformats.org/markup-compatibility/2006">
              <mc:Choice xmlns:v="urn:schemas-microsoft-com:vml" Requires="v">
                <p:oleObj spid="_x0000_s1546324" name="Equation" r:id="rId6" imgW="2679480" imgH="571320" progId="Equation.DSMT4">
                  <p:embed/>
                </p:oleObj>
              </mc:Choice>
              <mc:Fallback>
                <p:oleObj name="Equation" r:id="rId6" imgW="2679480" imgH="57132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3429000"/>
                        <a:ext cx="6414529"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9588" name="Object 4"/>
          <p:cNvGraphicFramePr>
            <a:graphicFrameLocks noGrp="1" noChangeAspect="1"/>
          </p:cNvGraphicFramePr>
          <p:nvPr/>
        </p:nvGraphicFramePr>
        <p:xfrm>
          <a:off x="836267" y="4831610"/>
          <a:ext cx="7048101" cy="1837750"/>
        </p:xfrm>
        <a:graphic>
          <a:graphicData uri="http://schemas.openxmlformats.org/presentationml/2006/ole">
            <mc:AlternateContent xmlns:mc="http://schemas.openxmlformats.org/markup-compatibility/2006">
              <mc:Choice xmlns:v="urn:schemas-microsoft-com:vml" Requires="v">
                <p:oleObj spid="_x0000_s1546325" name="Equation" r:id="rId8" imgW="2971800" imgH="774360" progId="Equation.DSMT4">
                  <p:embed/>
                </p:oleObj>
              </mc:Choice>
              <mc:Fallback>
                <p:oleObj name="Equation" r:id="rId8" imgW="2971800" imgH="774360" progId="Equation.DSMT4">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6267" y="4831610"/>
                        <a:ext cx="7048101" cy="183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05830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9587"/>
                                        </p:tgtEl>
                                        <p:attrNameLst>
                                          <p:attrName>style.visibility</p:attrName>
                                        </p:attrNameLst>
                                      </p:cBhvr>
                                      <p:to>
                                        <p:strVal val="visible"/>
                                      </p:to>
                                    </p:set>
                                    <p:animEffect transition="in" filter="blinds(horizontal)">
                                      <p:cBhvr>
                                        <p:cTn id="7" dur="500"/>
                                        <p:tgtEl>
                                          <p:spTgt spid="12195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9588"/>
                                        </p:tgtEl>
                                        <p:attrNameLst>
                                          <p:attrName>style.visibility</p:attrName>
                                        </p:attrNameLst>
                                      </p:cBhvr>
                                      <p:to>
                                        <p:strVal val="visible"/>
                                      </p:to>
                                    </p:set>
                                    <p:animEffect transition="in" filter="blinds(horizontal)">
                                      <p:cBhvr>
                                        <p:cTn id="12" dur="500"/>
                                        <p:tgtEl>
                                          <p:spTgt spid="1219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title"/>
          </p:nvPr>
        </p:nvSpPr>
        <p:spPr/>
        <p:txBody>
          <a:bodyPr/>
          <a:lstStyle/>
          <a:p>
            <a:r>
              <a:rPr lang="zh-CN" altLang="en-US" smtClean="0"/>
              <a:t>（略）二元对称信源的</a:t>
            </a:r>
            <a:r>
              <a:rPr lang="en-US" altLang="zh-CN" smtClean="0"/>
              <a:t>R(D) -</a:t>
            </a:r>
            <a:r>
              <a:rPr lang="zh-CN" altLang="en-US" smtClean="0"/>
              <a:t>续</a:t>
            </a:r>
            <a:r>
              <a:rPr lang="en-US" altLang="zh-CN" smtClean="0"/>
              <a:t>2</a:t>
            </a:r>
            <a:endParaRPr lang="en-US" altLang="zh-CN"/>
          </a:p>
        </p:txBody>
      </p:sp>
      <p:sp>
        <p:nvSpPr>
          <p:cNvPr id="7" name="灯片编号占位符 6"/>
          <p:cNvSpPr>
            <a:spLocks noGrp="1"/>
          </p:cNvSpPr>
          <p:nvPr>
            <p:ph type="sldNum" sz="quarter" idx="12"/>
          </p:nvPr>
        </p:nvSpPr>
        <p:spPr/>
        <p:txBody>
          <a:bodyPr/>
          <a:lstStyle/>
          <a:p>
            <a:fld id="{B164F078-3C7A-4449-95A4-2091F09691BF}" type="slidenum">
              <a:rPr lang="en-US" altLang="zh-CN" smtClean="0"/>
              <a:pPr/>
              <a:t>95</a:t>
            </a:fld>
            <a:endParaRPr lang="en-US" altLang="zh-CN"/>
          </a:p>
        </p:txBody>
      </p:sp>
      <p:graphicFrame>
        <p:nvGraphicFramePr>
          <p:cNvPr id="208900" name="Object 4"/>
          <p:cNvGraphicFramePr>
            <a:graphicFrameLocks noGrp="1" noChangeAspect="1"/>
          </p:cNvGraphicFramePr>
          <p:nvPr>
            <p:ph sz="half" idx="4294967295"/>
            <p:extLst>
              <p:ext uri="{D42A27DB-BD31-4B8C-83A1-F6EECF244321}">
                <p14:modId xmlns:p14="http://schemas.microsoft.com/office/powerpoint/2010/main" val="3632350"/>
              </p:ext>
            </p:extLst>
          </p:nvPr>
        </p:nvGraphicFramePr>
        <p:xfrm>
          <a:off x="1331640" y="1340767"/>
          <a:ext cx="6624736" cy="4837637"/>
        </p:xfrm>
        <a:graphic>
          <a:graphicData uri="http://schemas.openxmlformats.org/presentationml/2006/ole">
            <mc:AlternateContent xmlns:mc="http://schemas.openxmlformats.org/markup-compatibility/2006">
              <mc:Choice xmlns:v="urn:schemas-microsoft-com:vml" Requires="v">
                <p:oleObj spid="_x0000_s1547293" name="Equation" r:id="rId4" imgW="2590560" imgH="1892160" progId="Equation.DSMT4">
                  <p:embed/>
                </p:oleObj>
              </mc:Choice>
              <mc:Fallback>
                <p:oleObj name="Equation" r:id="rId4" imgW="2590560" imgH="189216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340767"/>
                        <a:ext cx="6624736" cy="483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898" name="Rectangle 2"/>
          <p:cNvSpPr>
            <a:spLocks noChangeArrowheads="1"/>
          </p:cNvSpPr>
          <p:nvPr/>
        </p:nvSpPr>
        <p:spPr bwMode="auto">
          <a:xfrm>
            <a:off x="3981450" y="3238500"/>
            <a:ext cx="9144000" cy="0"/>
          </a:xfrm>
          <a:prstGeom prst="rect">
            <a:avLst/>
          </a:prstGeom>
          <a:noFill/>
          <a:ln w="9525">
            <a:noFill/>
            <a:miter lim="800000"/>
            <a:headEnd/>
            <a:tailEnd/>
          </a:ln>
          <a:effectLst/>
        </p:spPr>
        <p:txBody>
          <a:bodyPr>
            <a:spAutoFit/>
          </a:bodyPr>
          <a:lstStyle/>
          <a:p>
            <a:endParaRPr lang="zh-CN" altLang="en-US"/>
          </a:p>
        </p:txBody>
      </p:sp>
    </p:spTree>
    <p:extLst>
      <p:ext uri="{BB962C8B-B14F-4D97-AF65-F5344CB8AC3E}">
        <p14:creationId xmlns:p14="http://schemas.microsoft.com/office/powerpoint/2010/main" val="691012013"/>
      </p:ext>
    </p:extLst>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30" name="Rectangle 10"/>
          <p:cNvSpPr>
            <a:spLocks noGrp="1" noChangeArrowheads="1"/>
          </p:cNvSpPr>
          <p:nvPr>
            <p:ph type="title"/>
          </p:nvPr>
        </p:nvSpPr>
        <p:spPr/>
        <p:txBody>
          <a:bodyPr/>
          <a:lstStyle/>
          <a:p>
            <a:r>
              <a:rPr lang="zh-CN" altLang="en-US" dirty="0" smtClean="0"/>
              <a:t>（略）二元对称信源的</a:t>
            </a:r>
            <a:r>
              <a:rPr lang="en-US" altLang="zh-CN" dirty="0" smtClean="0"/>
              <a:t>R(D) -</a:t>
            </a:r>
            <a:r>
              <a:rPr lang="zh-CN" altLang="en-US" dirty="0" smtClean="0"/>
              <a:t>续</a:t>
            </a:r>
            <a:r>
              <a:rPr lang="en-US" altLang="zh-CN" dirty="0" smtClean="0"/>
              <a:t>3</a:t>
            </a:r>
            <a:endParaRPr lang="en-US" altLang="zh-CN" dirty="0"/>
          </a:p>
        </p:txBody>
      </p:sp>
      <p:sp>
        <p:nvSpPr>
          <p:cNvPr id="14" name="灯片编号占位符 6"/>
          <p:cNvSpPr>
            <a:spLocks noGrp="1"/>
          </p:cNvSpPr>
          <p:nvPr>
            <p:ph type="sldNum" sz="quarter" idx="12"/>
          </p:nvPr>
        </p:nvSpPr>
        <p:spPr/>
        <p:txBody>
          <a:bodyPr/>
          <a:lstStyle/>
          <a:p>
            <a:fld id="{4F2FDC67-907D-449E-8920-DDEF4BC2B891}" type="slidenum">
              <a:rPr lang="en-US" altLang="zh-CN" smtClean="0"/>
              <a:pPr/>
              <a:t>96</a:t>
            </a:fld>
            <a:endParaRPr lang="en-US" altLang="zh-CN"/>
          </a:p>
        </p:txBody>
      </p:sp>
      <p:graphicFrame>
        <p:nvGraphicFramePr>
          <p:cNvPr id="209931" name="Object 11"/>
          <p:cNvGraphicFramePr>
            <a:graphicFrameLocks noGrp="1" noChangeAspect="1"/>
          </p:cNvGraphicFramePr>
          <p:nvPr>
            <p:ph sz="half" idx="4294967295"/>
            <p:extLst>
              <p:ext uri="{D42A27DB-BD31-4B8C-83A1-F6EECF244321}">
                <p14:modId xmlns:p14="http://schemas.microsoft.com/office/powerpoint/2010/main" val="2232804908"/>
              </p:ext>
            </p:extLst>
          </p:nvPr>
        </p:nvGraphicFramePr>
        <p:xfrm>
          <a:off x="613402" y="1340768"/>
          <a:ext cx="7526994" cy="2519734"/>
        </p:xfrm>
        <a:graphic>
          <a:graphicData uri="http://schemas.openxmlformats.org/presentationml/2006/ole">
            <mc:AlternateContent xmlns:mc="http://schemas.openxmlformats.org/markup-compatibility/2006">
              <mc:Choice xmlns:v="urn:schemas-microsoft-com:vml" Requires="v">
                <p:oleObj spid="_x0000_s1548344" name="Equation" r:id="rId4" imgW="2920680" imgH="977760" progId="Equation.DSMT4">
                  <p:embed/>
                </p:oleObj>
              </mc:Choice>
              <mc:Fallback>
                <p:oleObj name="Equation" r:id="rId4" imgW="2920680" imgH="97776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02" y="1340768"/>
                        <a:ext cx="7526994" cy="251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922" name="Rectangle 2"/>
          <p:cNvSpPr>
            <a:spLocks noChangeArrowheads="1"/>
          </p:cNvSpPr>
          <p:nvPr/>
        </p:nvSpPr>
        <p:spPr bwMode="auto">
          <a:xfrm>
            <a:off x="4229100" y="3257550"/>
            <a:ext cx="9144000" cy="0"/>
          </a:xfrm>
          <a:prstGeom prst="rect">
            <a:avLst/>
          </a:prstGeom>
          <a:noFill/>
          <a:ln w="9525">
            <a:noFill/>
            <a:miter lim="800000"/>
            <a:headEnd/>
            <a:tailEnd/>
          </a:ln>
          <a:effectLst/>
        </p:spPr>
        <p:txBody>
          <a:bodyPr>
            <a:spAutoFit/>
          </a:bodyPr>
          <a:lstStyle/>
          <a:p>
            <a:endParaRPr lang="zh-CN" altLang="en-US"/>
          </a:p>
        </p:txBody>
      </p:sp>
      <p:sp>
        <p:nvSpPr>
          <p:cNvPr id="209923" name="Rectangle 3"/>
          <p:cNvSpPr>
            <a:spLocks noChangeArrowheads="1"/>
          </p:cNvSpPr>
          <p:nvPr/>
        </p:nvSpPr>
        <p:spPr bwMode="auto">
          <a:xfrm>
            <a:off x="2852738" y="3119438"/>
            <a:ext cx="9144000" cy="0"/>
          </a:xfrm>
          <a:prstGeom prst="rect">
            <a:avLst/>
          </a:prstGeom>
          <a:noFill/>
          <a:ln w="9525">
            <a:noFill/>
            <a:miter lim="800000"/>
            <a:headEnd/>
            <a:tailEnd/>
          </a:ln>
          <a:effectLst/>
        </p:spPr>
        <p:txBody>
          <a:bodyPr>
            <a:spAutoFit/>
          </a:bodyPr>
          <a:lstStyle/>
          <a:p>
            <a:endParaRPr lang="zh-CN" altLang="en-US"/>
          </a:p>
        </p:txBody>
      </p:sp>
      <p:sp>
        <p:nvSpPr>
          <p:cNvPr id="209924" name="Rectangle 4"/>
          <p:cNvSpPr>
            <a:spLocks noChangeArrowheads="1"/>
          </p:cNvSpPr>
          <p:nvPr/>
        </p:nvSpPr>
        <p:spPr bwMode="auto">
          <a:xfrm>
            <a:off x="4057650" y="3319463"/>
            <a:ext cx="9144000" cy="0"/>
          </a:xfrm>
          <a:prstGeom prst="rect">
            <a:avLst/>
          </a:prstGeom>
          <a:noFill/>
          <a:ln w="9525">
            <a:noFill/>
            <a:miter lim="800000"/>
            <a:headEnd/>
            <a:tailEnd/>
          </a:ln>
          <a:effectLst/>
        </p:spPr>
        <p:txBody>
          <a:bodyPr>
            <a:spAutoFit/>
          </a:bodyPr>
          <a:lstStyle/>
          <a:p>
            <a:endParaRPr lang="zh-CN" altLang="en-US"/>
          </a:p>
        </p:txBody>
      </p:sp>
      <p:sp>
        <p:nvSpPr>
          <p:cNvPr id="209925" name="Rectangle 5"/>
          <p:cNvSpPr>
            <a:spLocks noChangeArrowheads="1"/>
          </p:cNvSpPr>
          <p:nvPr/>
        </p:nvSpPr>
        <p:spPr bwMode="auto">
          <a:xfrm>
            <a:off x="3309938" y="3219450"/>
            <a:ext cx="9144000" cy="0"/>
          </a:xfrm>
          <a:prstGeom prst="rect">
            <a:avLst/>
          </a:prstGeom>
          <a:noFill/>
          <a:ln w="9525">
            <a:noFill/>
            <a:miter lim="800000"/>
            <a:headEnd/>
            <a:tailEnd/>
          </a:ln>
          <a:effectLst/>
        </p:spPr>
        <p:txBody>
          <a:bodyPr>
            <a:spAutoFit/>
          </a:bodyPr>
          <a:lstStyle/>
          <a:p>
            <a:endParaRPr lang="zh-CN" altLang="en-US"/>
          </a:p>
        </p:txBody>
      </p:sp>
      <p:sp>
        <p:nvSpPr>
          <p:cNvPr id="209926" name="Rectangle 6"/>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209927" name="Rectangle 7"/>
          <p:cNvSpPr>
            <a:spLocks noChangeArrowheads="1"/>
          </p:cNvSpPr>
          <p:nvPr/>
        </p:nvSpPr>
        <p:spPr bwMode="auto">
          <a:xfrm>
            <a:off x="4338638" y="3319463"/>
            <a:ext cx="9144000" cy="0"/>
          </a:xfrm>
          <a:prstGeom prst="rect">
            <a:avLst/>
          </a:prstGeom>
          <a:noFill/>
          <a:ln w="9525">
            <a:noFill/>
            <a:miter lim="800000"/>
            <a:headEnd/>
            <a:tailEnd/>
          </a:ln>
          <a:effectLst/>
        </p:spPr>
        <p:txBody>
          <a:bodyPr>
            <a:spAutoFit/>
          </a:bodyPr>
          <a:lstStyle/>
          <a:p>
            <a:endParaRPr lang="zh-CN" altLang="en-US"/>
          </a:p>
        </p:txBody>
      </p:sp>
      <p:sp>
        <p:nvSpPr>
          <p:cNvPr id="209928" name="Rectangle 8"/>
          <p:cNvSpPr>
            <a:spLocks noChangeArrowheads="1"/>
          </p:cNvSpPr>
          <p:nvPr/>
        </p:nvSpPr>
        <p:spPr bwMode="auto">
          <a:xfrm>
            <a:off x="4129088" y="3257550"/>
            <a:ext cx="9144000" cy="0"/>
          </a:xfrm>
          <a:prstGeom prst="rect">
            <a:avLst/>
          </a:prstGeom>
          <a:noFill/>
          <a:ln w="9525">
            <a:noFill/>
            <a:miter lim="800000"/>
            <a:headEnd/>
            <a:tailEnd/>
          </a:ln>
          <a:effectLst/>
        </p:spPr>
        <p:txBody>
          <a:bodyPr>
            <a:spAutoFit/>
          </a:bodyPr>
          <a:lstStyle/>
          <a:p>
            <a:endParaRPr lang="zh-CN" altLang="en-US"/>
          </a:p>
        </p:txBody>
      </p:sp>
      <p:sp>
        <p:nvSpPr>
          <p:cNvPr id="209929" name="Rectangle 9"/>
          <p:cNvSpPr>
            <a:spLocks noChangeArrowheads="1"/>
          </p:cNvSpPr>
          <p:nvPr/>
        </p:nvSpPr>
        <p:spPr bwMode="auto">
          <a:xfrm>
            <a:off x="4043363" y="331946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21635" name="Object 3"/>
          <p:cNvGraphicFramePr>
            <a:graphicFrameLocks noGrp="1" noChangeAspect="1"/>
          </p:cNvGraphicFramePr>
          <p:nvPr/>
        </p:nvGraphicFramePr>
        <p:xfrm>
          <a:off x="683568" y="4293096"/>
          <a:ext cx="4259263" cy="950913"/>
        </p:xfrm>
        <a:graphic>
          <a:graphicData uri="http://schemas.openxmlformats.org/presentationml/2006/ole">
            <mc:AlternateContent xmlns:mc="http://schemas.openxmlformats.org/markup-compatibility/2006">
              <mc:Choice xmlns:v="urn:schemas-microsoft-com:vml" Requires="v">
                <p:oleObj spid="_x0000_s1548345" name="Equation" r:id="rId6" imgW="1536480" imgH="342720" progId="Equation.DSMT4">
                  <p:embed/>
                </p:oleObj>
              </mc:Choice>
              <mc:Fallback>
                <p:oleObj name="Equation" r:id="rId6" imgW="1536480" imgH="34272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4293096"/>
                        <a:ext cx="425926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38655035"/>
      </p:ext>
    </p:extLst>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54" name="Rectangle 10"/>
          <p:cNvSpPr>
            <a:spLocks noGrp="1" noChangeArrowheads="1"/>
          </p:cNvSpPr>
          <p:nvPr>
            <p:ph type="title"/>
          </p:nvPr>
        </p:nvSpPr>
        <p:spPr/>
        <p:txBody>
          <a:bodyPr/>
          <a:lstStyle/>
          <a:p>
            <a:r>
              <a:rPr lang="zh-CN" altLang="en-US" smtClean="0"/>
              <a:t>（略）二元对称信源的</a:t>
            </a:r>
            <a:r>
              <a:rPr lang="en-US" altLang="zh-CN" smtClean="0"/>
              <a:t>R(D) -</a:t>
            </a:r>
            <a:r>
              <a:rPr lang="zh-CN" altLang="en-US" smtClean="0"/>
              <a:t>续</a:t>
            </a:r>
            <a:r>
              <a:rPr lang="en-US" altLang="zh-CN" smtClean="0"/>
              <a:t>4</a:t>
            </a:r>
            <a:endParaRPr lang="en-US" altLang="zh-CN"/>
          </a:p>
        </p:txBody>
      </p:sp>
      <p:sp>
        <p:nvSpPr>
          <p:cNvPr id="14" name="灯片编号占位符 6"/>
          <p:cNvSpPr>
            <a:spLocks noGrp="1"/>
          </p:cNvSpPr>
          <p:nvPr>
            <p:ph type="sldNum" sz="quarter" idx="12"/>
          </p:nvPr>
        </p:nvSpPr>
        <p:spPr/>
        <p:txBody>
          <a:bodyPr/>
          <a:lstStyle/>
          <a:p>
            <a:fld id="{547D0643-E45D-422C-981D-A865AB228420}" type="slidenum">
              <a:rPr lang="en-US" altLang="zh-CN" smtClean="0"/>
              <a:pPr/>
              <a:t>97</a:t>
            </a:fld>
            <a:endParaRPr lang="en-US" altLang="zh-CN"/>
          </a:p>
        </p:txBody>
      </p:sp>
      <p:graphicFrame>
        <p:nvGraphicFramePr>
          <p:cNvPr id="210955" name="Object 11"/>
          <p:cNvGraphicFramePr>
            <a:graphicFrameLocks noGrp="1" noChangeAspect="1"/>
          </p:cNvGraphicFramePr>
          <p:nvPr>
            <p:ph sz="half" idx="4294967295"/>
            <p:extLst>
              <p:ext uri="{D42A27DB-BD31-4B8C-83A1-F6EECF244321}">
                <p14:modId xmlns:p14="http://schemas.microsoft.com/office/powerpoint/2010/main" val="1358103378"/>
              </p:ext>
            </p:extLst>
          </p:nvPr>
        </p:nvGraphicFramePr>
        <p:xfrm>
          <a:off x="539552" y="1196752"/>
          <a:ext cx="8349309" cy="2088232"/>
        </p:xfrm>
        <a:graphic>
          <a:graphicData uri="http://schemas.openxmlformats.org/presentationml/2006/ole">
            <mc:AlternateContent xmlns:mc="http://schemas.openxmlformats.org/markup-compatibility/2006">
              <mc:Choice xmlns:v="urn:schemas-microsoft-com:vml" Requires="v">
                <p:oleObj spid="_x0000_s1549395" name="Equation" r:id="rId4" imgW="3251160" imgH="812520" progId="Equation.DSMT4">
                  <p:embed/>
                </p:oleObj>
              </mc:Choice>
              <mc:Fallback>
                <p:oleObj name="Equation" r:id="rId4" imgW="3251160" imgH="81252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196752"/>
                        <a:ext cx="834930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946" name="Rectangle 2"/>
          <p:cNvSpPr>
            <a:spLocks noChangeArrowheads="1"/>
          </p:cNvSpPr>
          <p:nvPr/>
        </p:nvSpPr>
        <p:spPr bwMode="auto">
          <a:xfrm>
            <a:off x="4229100" y="3257550"/>
            <a:ext cx="9144000" cy="0"/>
          </a:xfrm>
          <a:prstGeom prst="rect">
            <a:avLst/>
          </a:prstGeom>
          <a:noFill/>
          <a:ln w="9525">
            <a:noFill/>
            <a:miter lim="800000"/>
            <a:headEnd/>
            <a:tailEnd/>
          </a:ln>
          <a:effectLst/>
        </p:spPr>
        <p:txBody>
          <a:bodyPr>
            <a:spAutoFit/>
          </a:bodyPr>
          <a:lstStyle/>
          <a:p>
            <a:endParaRPr lang="zh-CN" altLang="en-US"/>
          </a:p>
        </p:txBody>
      </p:sp>
      <p:sp>
        <p:nvSpPr>
          <p:cNvPr id="210947" name="Rectangle 3"/>
          <p:cNvSpPr>
            <a:spLocks noChangeArrowheads="1"/>
          </p:cNvSpPr>
          <p:nvPr/>
        </p:nvSpPr>
        <p:spPr bwMode="auto">
          <a:xfrm>
            <a:off x="2852738" y="3119438"/>
            <a:ext cx="9144000" cy="0"/>
          </a:xfrm>
          <a:prstGeom prst="rect">
            <a:avLst/>
          </a:prstGeom>
          <a:noFill/>
          <a:ln w="9525">
            <a:noFill/>
            <a:miter lim="800000"/>
            <a:headEnd/>
            <a:tailEnd/>
          </a:ln>
          <a:effectLst/>
        </p:spPr>
        <p:txBody>
          <a:bodyPr>
            <a:spAutoFit/>
          </a:bodyPr>
          <a:lstStyle/>
          <a:p>
            <a:endParaRPr lang="zh-CN" altLang="en-US"/>
          </a:p>
        </p:txBody>
      </p:sp>
      <p:sp>
        <p:nvSpPr>
          <p:cNvPr id="210948" name="Rectangle 4"/>
          <p:cNvSpPr>
            <a:spLocks noChangeArrowheads="1"/>
          </p:cNvSpPr>
          <p:nvPr/>
        </p:nvSpPr>
        <p:spPr bwMode="auto">
          <a:xfrm>
            <a:off x="4057650" y="3319463"/>
            <a:ext cx="9144000" cy="0"/>
          </a:xfrm>
          <a:prstGeom prst="rect">
            <a:avLst/>
          </a:prstGeom>
          <a:noFill/>
          <a:ln w="9525">
            <a:noFill/>
            <a:miter lim="800000"/>
            <a:headEnd/>
            <a:tailEnd/>
          </a:ln>
          <a:effectLst/>
        </p:spPr>
        <p:txBody>
          <a:bodyPr>
            <a:spAutoFit/>
          </a:bodyPr>
          <a:lstStyle/>
          <a:p>
            <a:endParaRPr lang="zh-CN" altLang="en-US"/>
          </a:p>
        </p:txBody>
      </p:sp>
      <p:sp>
        <p:nvSpPr>
          <p:cNvPr id="210949" name="Rectangle 5"/>
          <p:cNvSpPr>
            <a:spLocks noChangeArrowheads="1"/>
          </p:cNvSpPr>
          <p:nvPr/>
        </p:nvSpPr>
        <p:spPr bwMode="auto">
          <a:xfrm>
            <a:off x="3309938" y="3219450"/>
            <a:ext cx="9144000" cy="0"/>
          </a:xfrm>
          <a:prstGeom prst="rect">
            <a:avLst/>
          </a:prstGeom>
          <a:noFill/>
          <a:ln w="9525">
            <a:noFill/>
            <a:miter lim="800000"/>
            <a:headEnd/>
            <a:tailEnd/>
          </a:ln>
          <a:effectLst/>
        </p:spPr>
        <p:txBody>
          <a:bodyPr>
            <a:spAutoFit/>
          </a:bodyPr>
          <a:lstStyle/>
          <a:p>
            <a:endParaRPr lang="zh-CN" altLang="en-US"/>
          </a:p>
        </p:txBody>
      </p:sp>
      <p:sp>
        <p:nvSpPr>
          <p:cNvPr id="210950" name="Rectangle 6"/>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210951" name="Rectangle 7"/>
          <p:cNvSpPr>
            <a:spLocks noChangeArrowheads="1"/>
          </p:cNvSpPr>
          <p:nvPr/>
        </p:nvSpPr>
        <p:spPr bwMode="auto">
          <a:xfrm>
            <a:off x="4338638" y="3319463"/>
            <a:ext cx="9144000" cy="0"/>
          </a:xfrm>
          <a:prstGeom prst="rect">
            <a:avLst/>
          </a:prstGeom>
          <a:noFill/>
          <a:ln w="9525">
            <a:noFill/>
            <a:miter lim="800000"/>
            <a:headEnd/>
            <a:tailEnd/>
          </a:ln>
          <a:effectLst/>
        </p:spPr>
        <p:txBody>
          <a:bodyPr>
            <a:spAutoFit/>
          </a:bodyPr>
          <a:lstStyle/>
          <a:p>
            <a:endParaRPr lang="zh-CN" altLang="en-US"/>
          </a:p>
        </p:txBody>
      </p:sp>
      <p:sp>
        <p:nvSpPr>
          <p:cNvPr id="210952" name="Rectangle 8"/>
          <p:cNvSpPr>
            <a:spLocks noChangeArrowheads="1"/>
          </p:cNvSpPr>
          <p:nvPr/>
        </p:nvSpPr>
        <p:spPr bwMode="auto">
          <a:xfrm>
            <a:off x="4129088" y="3257550"/>
            <a:ext cx="9144000" cy="0"/>
          </a:xfrm>
          <a:prstGeom prst="rect">
            <a:avLst/>
          </a:prstGeom>
          <a:noFill/>
          <a:ln w="9525">
            <a:noFill/>
            <a:miter lim="800000"/>
            <a:headEnd/>
            <a:tailEnd/>
          </a:ln>
          <a:effectLst/>
        </p:spPr>
        <p:txBody>
          <a:bodyPr>
            <a:spAutoFit/>
          </a:bodyPr>
          <a:lstStyle/>
          <a:p>
            <a:endParaRPr lang="zh-CN" altLang="en-US"/>
          </a:p>
        </p:txBody>
      </p:sp>
      <p:sp>
        <p:nvSpPr>
          <p:cNvPr id="210953" name="Rectangle 9"/>
          <p:cNvSpPr>
            <a:spLocks noChangeArrowheads="1"/>
          </p:cNvSpPr>
          <p:nvPr/>
        </p:nvSpPr>
        <p:spPr bwMode="auto">
          <a:xfrm>
            <a:off x="4043363" y="331946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22659" name="Object 3"/>
          <p:cNvGraphicFramePr>
            <a:graphicFrameLocks noGrp="1" noChangeAspect="1"/>
          </p:cNvGraphicFramePr>
          <p:nvPr/>
        </p:nvGraphicFramePr>
        <p:xfrm>
          <a:off x="683568" y="3429000"/>
          <a:ext cx="6372709" cy="1512168"/>
        </p:xfrm>
        <a:graphic>
          <a:graphicData uri="http://schemas.openxmlformats.org/presentationml/2006/ole">
            <mc:AlternateContent xmlns:mc="http://schemas.openxmlformats.org/markup-compatibility/2006">
              <mc:Choice xmlns:v="urn:schemas-microsoft-com:vml" Requires="v">
                <p:oleObj spid="_x0000_s1549396" name="Equation" r:id="rId6" imgW="2565360" imgH="609480" progId="Equation.DSMT4">
                  <p:embed/>
                </p:oleObj>
              </mc:Choice>
              <mc:Fallback>
                <p:oleObj name="Equation" r:id="rId6" imgW="2565360" imgH="60948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3429000"/>
                        <a:ext cx="6372709"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2660" name="Object 4"/>
          <p:cNvGraphicFramePr>
            <a:graphicFrameLocks noGrp="1" noChangeAspect="1"/>
          </p:cNvGraphicFramePr>
          <p:nvPr/>
        </p:nvGraphicFramePr>
        <p:xfrm>
          <a:off x="683568" y="5085184"/>
          <a:ext cx="8192205" cy="1360041"/>
        </p:xfrm>
        <a:graphic>
          <a:graphicData uri="http://schemas.openxmlformats.org/presentationml/2006/ole">
            <mc:AlternateContent xmlns:mc="http://schemas.openxmlformats.org/markup-compatibility/2006">
              <mc:Choice xmlns:v="urn:schemas-microsoft-com:vml" Requires="v">
                <p:oleObj spid="_x0000_s1549397" name="Equation" r:id="rId8" imgW="3288960" imgH="545760" progId="Equation.DSMT4">
                  <p:embed/>
                </p:oleObj>
              </mc:Choice>
              <mc:Fallback>
                <p:oleObj name="Equation" r:id="rId8" imgW="3288960" imgH="545760" progId="Equation.DSMT4">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5085184"/>
                        <a:ext cx="8192205" cy="136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81545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2659"/>
                                        </p:tgtEl>
                                        <p:attrNameLst>
                                          <p:attrName>style.visibility</p:attrName>
                                        </p:attrNameLst>
                                      </p:cBhvr>
                                      <p:to>
                                        <p:strVal val="visible"/>
                                      </p:to>
                                    </p:set>
                                    <p:animEffect transition="in" filter="blinds(horizontal)">
                                      <p:cBhvr>
                                        <p:cTn id="7" dur="500"/>
                                        <p:tgtEl>
                                          <p:spTgt spid="12226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2660"/>
                                        </p:tgtEl>
                                        <p:attrNameLst>
                                          <p:attrName>style.visibility</p:attrName>
                                        </p:attrNameLst>
                                      </p:cBhvr>
                                      <p:to>
                                        <p:strVal val="visible"/>
                                      </p:to>
                                    </p:set>
                                    <p:animEffect transition="in" filter="blinds(horizontal)">
                                      <p:cBhvr>
                                        <p:cTn id="12" dur="500"/>
                                        <p:tgtEl>
                                          <p:spTgt spid="122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5504</Words>
  <Application>Microsoft Office PowerPoint</Application>
  <PresentationFormat>全屏显示(4:3)</PresentationFormat>
  <Paragraphs>658</Paragraphs>
  <Slides>97</Slides>
  <Notes>61</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97</vt:i4>
      </vt:variant>
    </vt:vector>
  </HeadingPairs>
  <TitlesOfParts>
    <vt:vector size="103" baseType="lpstr">
      <vt:lpstr>TechComputer_16x9</vt:lpstr>
      <vt:lpstr>Equation</vt:lpstr>
      <vt:lpstr>Microsoft Visio 绘图</vt:lpstr>
      <vt:lpstr>MathType 6.0 Equation</vt:lpstr>
      <vt:lpstr>公式</vt:lpstr>
      <vt:lpstr>Visio</vt:lpstr>
      <vt:lpstr>第4章 信息率失真函数</vt:lpstr>
      <vt:lpstr>第4章 信息率失真函数 </vt:lpstr>
      <vt:lpstr>第4章 信息率失真函数 </vt:lpstr>
      <vt:lpstr>“消息完全无失真传送”的可实现性</vt:lpstr>
      <vt:lpstr>问题：信道传输是否需要完全无失真？</vt:lpstr>
      <vt:lpstr>例</vt:lpstr>
      <vt:lpstr>PowerPoint 演示文稿</vt:lpstr>
      <vt:lpstr>信道传输允许一定失真</vt:lpstr>
      <vt:lpstr>需要解决的问题</vt:lpstr>
      <vt:lpstr>本章讨论的问题：</vt:lpstr>
      <vt:lpstr>第4章 信息率失真函数 </vt:lpstr>
      <vt:lpstr>失真的测度</vt:lpstr>
      <vt:lpstr>失真的测度-失真函数</vt:lpstr>
      <vt:lpstr>失真测度-失真矩阵</vt:lpstr>
      <vt:lpstr>失真函数的形式</vt:lpstr>
      <vt:lpstr>常见失真函数</vt:lpstr>
      <vt:lpstr>常见失真函数</vt:lpstr>
      <vt:lpstr>常见失真函数</vt:lpstr>
      <vt:lpstr>失真函数的定义推广到矢量传输</vt:lpstr>
      <vt:lpstr>失真函数举例</vt:lpstr>
      <vt:lpstr>失真函数例2-续</vt:lpstr>
      <vt:lpstr>平均失真</vt:lpstr>
      <vt:lpstr>平均失真度的意义</vt:lpstr>
      <vt:lpstr>矢量传输的平均失真定义</vt:lpstr>
      <vt:lpstr>PowerPoint 演示文稿</vt:lpstr>
      <vt:lpstr>PowerPoint 演示文稿</vt:lpstr>
      <vt:lpstr>第4章 信息率失真函数 </vt:lpstr>
      <vt:lpstr>PowerPoint 演示文稿</vt:lpstr>
      <vt:lpstr>PowerPoint 演示文稿</vt:lpstr>
      <vt:lpstr>只考虑编码</vt:lpstr>
      <vt:lpstr>问题：</vt:lpstr>
      <vt:lpstr>  D的条件下，选择编码方法使信息率R尽可能小</vt:lpstr>
      <vt:lpstr>由平均失真度可引出信息率失真函数的概念</vt:lpstr>
      <vt:lpstr>几个重要概念</vt:lpstr>
      <vt:lpstr>信息率失真函数的定义</vt:lpstr>
      <vt:lpstr>信息率失真函数R(D)的意义</vt:lpstr>
      <vt:lpstr>说明：</vt:lpstr>
      <vt:lpstr>求信息率失真函数的方法</vt:lpstr>
      <vt:lpstr>求解方法对比</vt:lpstr>
      <vt:lpstr>研究信道容量和率失真函数的意义</vt:lpstr>
      <vt:lpstr>第4章 信息率失真函数 </vt:lpstr>
      <vt:lpstr>信息率失真函数的性质</vt:lpstr>
      <vt:lpstr>什么是率失真函数的定义域？</vt:lpstr>
      <vt:lpstr>信源最小平均失真度Dmin</vt:lpstr>
      <vt:lpstr>寻找最小平均失真度Dmin</vt:lpstr>
      <vt:lpstr>信源最大平均失真度Dmax</vt:lpstr>
      <vt:lpstr> 计算Dmax的值</vt:lpstr>
      <vt:lpstr> 计算Dmax的值</vt:lpstr>
      <vt:lpstr>PowerPoint 演示文稿</vt:lpstr>
      <vt:lpstr>R(D)的定义域例子</vt:lpstr>
      <vt:lpstr>信息率失真函数的性质</vt:lpstr>
      <vt:lpstr>2. R(D)是关于D的下凸函数</vt:lpstr>
      <vt:lpstr>3. R(D)在区间(0,Dmax)上是严格递减函数</vt:lpstr>
      <vt:lpstr>R(D)三点结论（三个性质） </vt:lpstr>
      <vt:lpstr>离散信源信息率失真函数R(D)的一般曲线</vt:lpstr>
      <vt:lpstr>总结</vt:lpstr>
      <vt:lpstr>第4章 信息率失真函数 </vt:lpstr>
      <vt:lpstr>信息率失真函数的计算 </vt:lpstr>
      <vt:lpstr>R(D)参量表示法求解 </vt:lpstr>
      <vt:lpstr>R(D)参量表示法求解</vt:lpstr>
      <vt:lpstr>R(D)参量表示法求解—总结</vt:lpstr>
      <vt:lpstr>第4章 信息率失真函数 </vt:lpstr>
      <vt:lpstr>二元对称信源的信息率失真函数R(D)</vt:lpstr>
      <vt:lpstr>二元对称信源的R(D)</vt:lpstr>
      <vt:lpstr>二元离散信源的信息率失真函数曲线</vt:lpstr>
      <vt:lpstr> 曲线图说明1</vt:lpstr>
      <vt:lpstr>曲线图说明2</vt:lpstr>
      <vt:lpstr>曲线图说明3</vt:lpstr>
      <vt:lpstr>曲线图说明4</vt:lpstr>
      <vt:lpstr>总结</vt:lpstr>
      <vt:lpstr>等概离散信源的信息率失真函数</vt:lpstr>
      <vt:lpstr>等概离散信源的信息率失真函数曲线</vt:lpstr>
      <vt:lpstr>等概离散信源的信息率失真函数分析</vt:lpstr>
      <vt:lpstr>小结</vt:lpstr>
      <vt:lpstr>第4章 信息率失真函数 </vt:lpstr>
      <vt:lpstr>连续信源的信息率失真函数 </vt:lpstr>
      <vt:lpstr>平均失真度定义 </vt:lpstr>
      <vt:lpstr>连续信源的信息率失真函数相关定义</vt:lpstr>
      <vt:lpstr>第4章 信息率失真函数 </vt:lpstr>
      <vt:lpstr>高斯信源的信息率失真函数推导</vt:lpstr>
      <vt:lpstr>连续信源的信息率失真函数求法</vt:lpstr>
      <vt:lpstr>连续信源的信息率失真函数曲线</vt:lpstr>
      <vt:lpstr>连续信源的信息率失真函数曲线</vt:lpstr>
      <vt:lpstr>第4章 信息率失真函数 </vt:lpstr>
      <vt:lpstr>信道容量与率失真函数的比较（对偶问题）</vt:lpstr>
      <vt:lpstr>本章结束</vt:lpstr>
      <vt:lpstr>补充</vt:lpstr>
      <vt:lpstr>R(D)参量表示法求解 </vt:lpstr>
      <vt:lpstr>R(D)参量表示法求解</vt:lpstr>
      <vt:lpstr>PowerPoint 演示文稿</vt:lpstr>
      <vt:lpstr>R(D)参量表示法求解-续</vt:lpstr>
      <vt:lpstr>R(D)参量表示法求解-续</vt:lpstr>
      <vt:lpstr>二元对称信源的信息率失真函数R(D)</vt:lpstr>
      <vt:lpstr>（略）二元对称信源的R(D) -续1</vt:lpstr>
      <vt:lpstr>（略）二元对称信源的R(D) -续2</vt:lpstr>
      <vt:lpstr>（略）二元对称信源的R(D) -续3</vt:lpstr>
      <vt:lpstr>（略）二元对称信源的R(D) -续4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2015-12-15T03:56:42Z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