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82"/>
  </p:notesMasterIdLst>
  <p:handoutMasterIdLst>
    <p:handoutMasterId r:id="rId83"/>
  </p:handoutMasterIdLst>
  <p:sldIdLst>
    <p:sldId id="341" r:id="rId3"/>
    <p:sldId id="430" r:id="rId4"/>
    <p:sldId id="433" r:id="rId5"/>
    <p:sldId id="469" r:id="rId6"/>
    <p:sldId id="470" r:id="rId7"/>
    <p:sldId id="471" r:id="rId8"/>
    <p:sldId id="472" r:id="rId9"/>
    <p:sldId id="473" r:id="rId10"/>
    <p:sldId id="474" r:id="rId11"/>
    <p:sldId id="519" r:id="rId12"/>
    <p:sldId id="475" r:id="rId13"/>
    <p:sldId id="476" r:id="rId14"/>
    <p:sldId id="567" r:id="rId15"/>
    <p:sldId id="478" r:id="rId16"/>
    <p:sldId id="479" r:id="rId17"/>
    <p:sldId id="480" r:id="rId18"/>
    <p:sldId id="559" r:id="rId19"/>
    <p:sldId id="557" r:id="rId20"/>
    <p:sldId id="552" r:id="rId21"/>
    <p:sldId id="553" r:id="rId22"/>
    <p:sldId id="601" r:id="rId23"/>
    <p:sldId id="482" r:id="rId24"/>
    <p:sldId id="563" r:id="rId25"/>
    <p:sldId id="564" r:id="rId26"/>
    <p:sldId id="565" r:id="rId27"/>
    <p:sldId id="566" r:id="rId28"/>
    <p:sldId id="568" r:id="rId29"/>
    <p:sldId id="584" r:id="rId30"/>
    <p:sldId id="492" r:id="rId31"/>
    <p:sldId id="495" r:id="rId32"/>
    <p:sldId id="534" r:id="rId33"/>
    <p:sldId id="496" r:id="rId34"/>
    <p:sldId id="581" r:id="rId35"/>
    <p:sldId id="582" r:id="rId36"/>
    <p:sldId id="573" r:id="rId37"/>
    <p:sldId id="579" r:id="rId38"/>
    <p:sldId id="580" r:id="rId39"/>
    <p:sldId id="583" r:id="rId40"/>
    <p:sldId id="498" r:id="rId41"/>
    <p:sldId id="499" r:id="rId42"/>
    <p:sldId id="576" r:id="rId43"/>
    <p:sldId id="500" r:id="rId44"/>
    <p:sldId id="585" r:id="rId45"/>
    <p:sldId id="501" r:id="rId46"/>
    <p:sldId id="600" r:id="rId47"/>
    <p:sldId id="608" r:id="rId48"/>
    <p:sldId id="604" r:id="rId49"/>
    <p:sldId id="502" r:id="rId50"/>
    <p:sldId id="503" r:id="rId51"/>
    <p:sldId id="506" r:id="rId52"/>
    <p:sldId id="609" r:id="rId53"/>
    <p:sldId id="605" r:id="rId54"/>
    <p:sldId id="508" r:id="rId55"/>
    <p:sldId id="606" r:id="rId56"/>
    <p:sldId id="511" r:id="rId57"/>
    <p:sldId id="513" r:id="rId58"/>
    <p:sldId id="514" r:id="rId59"/>
    <p:sldId id="515" r:id="rId60"/>
    <p:sldId id="516" r:id="rId61"/>
    <p:sldId id="517" r:id="rId62"/>
    <p:sldId id="610" r:id="rId63"/>
    <p:sldId id="611" r:id="rId64"/>
    <p:sldId id="621" r:id="rId65"/>
    <p:sldId id="613" r:id="rId66"/>
    <p:sldId id="614" r:id="rId67"/>
    <p:sldId id="615" r:id="rId68"/>
    <p:sldId id="616" r:id="rId69"/>
    <p:sldId id="618" r:id="rId70"/>
    <p:sldId id="619" r:id="rId71"/>
    <p:sldId id="620" r:id="rId72"/>
    <p:sldId id="521" r:id="rId73"/>
    <p:sldId id="622" r:id="rId74"/>
    <p:sldId id="623" r:id="rId75"/>
    <p:sldId id="624" r:id="rId76"/>
    <p:sldId id="629" r:id="rId77"/>
    <p:sldId id="630" r:id="rId78"/>
    <p:sldId id="625" r:id="rId79"/>
    <p:sldId id="626" r:id="rId80"/>
    <p:sldId id="628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A50021"/>
    <a:srgbClr val="CC3300"/>
    <a:srgbClr val="FFFFFF"/>
    <a:srgbClr val="01E4EF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2" autoAdjust="0"/>
    <p:restoredTop sz="90164" autoAdjust="0"/>
  </p:normalViewPr>
  <p:slideViewPr>
    <p:cSldViewPr>
      <p:cViewPr varScale="1">
        <p:scale>
          <a:sx n="64" d="100"/>
          <a:sy n="64" d="100"/>
        </p:scale>
        <p:origin x="-133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17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20.xml"/><Relationship Id="rId1" Type="http://schemas.openxmlformats.org/officeDocument/2006/relationships/slide" Target="slides/slide17.xml"/><Relationship Id="rId6" Type="http://schemas.openxmlformats.org/officeDocument/2006/relationships/slide" Target="slides/slide62.xml"/><Relationship Id="rId5" Type="http://schemas.openxmlformats.org/officeDocument/2006/relationships/slide" Target="slides/slide61.xml"/><Relationship Id="rId4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EE483-73E4-488E-B6AC-A01B198AD07F}" type="doc">
      <dgm:prSet loTypeId="urn:microsoft.com/office/officeart/2005/8/layout/hList1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06862DF1-0BF5-44F4-871D-C28FB63383D3}">
      <dgm:prSet custT="1"/>
      <dgm:spPr/>
      <dgm:t>
        <a:bodyPr/>
        <a:lstStyle/>
        <a:p>
          <a:pPr algn="ctr" rtl="0"/>
          <a:r>
            <a:rPr lang="zh-CN" sz="2800" b="1" dirty="0" smtClean="0">
              <a:solidFill>
                <a:srgbClr val="3333FF"/>
              </a:solidFill>
              <a:latin typeface="+mj-ea"/>
              <a:ea typeface="+mj-ea"/>
            </a:rPr>
            <a:t>分</a:t>
          </a:r>
          <a:r>
            <a:rPr lang="en-US" altLang="zh-CN" sz="2800" b="1" dirty="0" smtClean="0">
              <a:solidFill>
                <a:srgbClr val="3333FF"/>
              </a:solidFill>
              <a:latin typeface="+mj-ea"/>
              <a:ea typeface="+mj-ea"/>
            </a:rPr>
            <a:t>   </a:t>
          </a:r>
          <a:r>
            <a:rPr lang="zh-CN" sz="2800" b="1" dirty="0" smtClean="0">
              <a:solidFill>
                <a:srgbClr val="3333FF"/>
              </a:solidFill>
              <a:latin typeface="+mj-ea"/>
              <a:ea typeface="+mj-ea"/>
            </a:rPr>
            <a:t>析</a:t>
          </a:r>
          <a:endParaRPr lang="en-US" sz="2800" b="1" dirty="0">
            <a:solidFill>
              <a:srgbClr val="3333FF"/>
            </a:solidFill>
            <a:latin typeface="+mj-ea"/>
            <a:ea typeface="+mj-ea"/>
          </a:endParaRPr>
        </a:p>
      </dgm:t>
    </dgm:pt>
    <dgm:pt modelId="{835AA1B3-788B-4E75-A78B-F9A845D7D785}" type="parTrans" cxnId="{0507BFA9-7AC2-43D0-B536-A3E611B0E089}">
      <dgm:prSet/>
      <dgm:spPr/>
      <dgm:t>
        <a:bodyPr/>
        <a:lstStyle/>
        <a:p>
          <a:pPr algn="ctr"/>
          <a:endParaRPr lang="zh-CN" altLang="en-US">
            <a:latin typeface="+mj-ea"/>
            <a:ea typeface="+mj-ea"/>
          </a:endParaRPr>
        </a:p>
      </dgm:t>
    </dgm:pt>
    <dgm:pt modelId="{288B7CB4-0859-4C0B-B4B6-0FEB1D034CD9}" type="sibTrans" cxnId="{0507BFA9-7AC2-43D0-B536-A3E611B0E089}">
      <dgm:prSet/>
      <dgm:spPr/>
      <dgm:t>
        <a:bodyPr/>
        <a:lstStyle/>
        <a:p>
          <a:pPr algn="ctr"/>
          <a:endParaRPr lang="zh-CN" altLang="en-US">
            <a:latin typeface="+mj-ea"/>
            <a:ea typeface="+mj-ea"/>
          </a:endParaRPr>
        </a:p>
      </dgm:t>
    </dgm:pt>
    <dgm:pt modelId="{3B13F24D-51A5-470D-8677-D9F5CA3A598D}">
      <dgm:prSet/>
      <dgm:spPr/>
      <dgm:t>
        <a:bodyPr/>
        <a:lstStyle/>
        <a:p>
          <a:pPr algn="l" rtl="0"/>
          <a:r>
            <a:rPr lang="zh-CN" b="1" dirty="0" smtClean="0">
              <a:latin typeface="+mj-ea"/>
              <a:ea typeface="+mj-ea"/>
            </a:rPr>
            <a:t>在编码效率和译码差错概率都不十分苛刻的情况下，所需的符号长度也是非常惊人的。一般只有在信源接近等概率分布时，算出的符号序列长度才是实际可接受的。</a:t>
          </a:r>
          <a:endParaRPr lang="zh-CN" dirty="0">
            <a:latin typeface="+mj-ea"/>
            <a:ea typeface="+mj-ea"/>
          </a:endParaRPr>
        </a:p>
      </dgm:t>
    </dgm:pt>
    <dgm:pt modelId="{13E01604-5C32-42CB-8311-8BBB1091A61C}" type="parTrans" cxnId="{67A9AE9A-13FF-4542-BDA0-AB55B673D317}">
      <dgm:prSet/>
      <dgm:spPr/>
      <dgm:t>
        <a:bodyPr/>
        <a:lstStyle/>
        <a:p>
          <a:pPr algn="ctr"/>
          <a:endParaRPr lang="zh-CN" altLang="en-US">
            <a:latin typeface="+mj-ea"/>
            <a:ea typeface="+mj-ea"/>
          </a:endParaRPr>
        </a:p>
      </dgm:t>
    </dgm:pt>
    <dgm:pt modelId="{E93A2644-FC16-41CB-9347-DE34EA857B2E}" type="sibTrans" cxnId="{67A9AE9A-13FF-4542-BDA0-AB55B673D317}">
      <dgm:prSet/>
      <dgm:spPr/>
      <dgm:t>
        <a:bodyPr/>
        <a:lstStyle/>
        <a:p>
          <a:pPr algn="ctr"/>
          <a:endParaRPr lang="zh-CN" altLang="en-US">
            <a:latin typeface="+mj-ea"/>
            <a:ea typeface="+mj-ea"/>
          </a:endParaRPr>
        </a:p>
      </dgm:t>
    </dgm:pt>
    <dgm:pt modelId="{651E817F-F06E-4FA4-A57E-EEFA7EF2BD33}" type="pres">
      <dgm:prSet presAssocID="{463EE483-73E4-488E-B6AC-A01B198AD0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8F560A-15A1-4B6E-918E-9C8AD99B319E}" type="pres">
      <dgm:prSet presAssocID="{06862DF1-0BF5-44F4-871D-C28FB63383D3}" presName="composite" presStyleCnt="0"/>
      <dgm:spPr/>
    </dgm:pt>
    <dgm:pt modelId="{0F4E57EF-A890-48CA-8BE4-399C120785BB}" type="pres">
      <dgm:prSet presAssocID="{06862DF1-0BF5-44F4-871D-C28FB63383D3}" presName="parTx" presStyleLbl="alignNode1" presStyleIdx="0" presStyleCnt="1" custLinFactNeighborX="9109" custLinFactNeighborY="20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90D247-F77D-4898-9268-E9F4F1D94E12}" type="pres">
      <dgm:prSet presAssocID="{06862DF1-0BF5-44F4-871D-C28FB63383D3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507BFA9-7AC2-43D0-B536-A3E611B0E089}" srcId="{463EE483-73E4-488E-B6AC-A01B198AD07F}" destId="{06862DF1-0BF5-44F4-871D-C28FB63383D3}" srcOrd="0" destOrd="0" parTransId="{835AA1B3-788B-4E75-A78B-F9A845D7D785}" sibTransId="{288B7CB4-0859-4C0B-B4B6-0FEB1D034CD9}"/>
    <dgm:cxn modelId="{D946586F-AA75-460F-8891-78B50F58C503}" type="presOf" srcId="{3B13F24D-51A5-470D-8677-D9F5CA3A598D}" destId="{3D90D247-F77D-4898-9268-E9F4F1D94E12}" srcOrd="0" destOrd="0" presId="urn:microsoft.com/office/officeart/2005/8/layout/hList1"/>
    <dgm:cxn modelId="{67A9AE9A-13FF-4542-BDA0-AB55B673D317}" srcId="{06862DF1-0BF5-44F4-871D-C28FB63383D3}" destId="{3B13F24D-51A5-470D-8677-D9F5CA3A598D}" srcOrd="0" destOrd="0" parTransId="{13E01604-5C32-42CB-8311-8BBB1091A61C}" sibTransId="{E93A2644-FC16-41CB-9347-DE34EA857B2E}"/>
    <dgm:cxn modelId="{E1777947-F573-4801-99D7-EA675FD3F8AC}" type="presOf" srcId="{06862DF1-0BF5-44F4-871D-C28FB63383D3}" destId="{0F4E57EF-A890-48CA-8BE4-399C120785BB}" srcOrd="0" destOrd="0" presId="urn:microsoft.com/office/officeart/2005/8/layout/hList1"/>
    <dgm:cxn modelId="{658F2038-536F-407B-AC9A-819CBB9B30F2}" type="presOf" srcId="{463EE483-73E4-488E-B6AC-A01B198AD07F}" destId="{651E817F-F06E-4FA4-A57E-EEFA7EF2BD33}" srcOrd="0" destOrd="0" presId="urn:microsoft.com/office/officeart/2005/8/layout/hList1"/>
    <dgm:cxn modelId="{ACEA32CA-3361-42FA-ACA9-5DEF1B69B283}" type="presParOf" srcId="{651E817F-F06E-4FA4-A57E-EEFA7EF2BD33}" destId="{108F560A-15A1-4B6E-918E-9C8AD99B319E}" srcOrd="0" destOrd="0" presId="urn:microsoft.com/office/officeart/2005/8/layout/hList1"/>
    <dgm:cxn modelId="{BD8CC8E7-B34B-444A-AECF-39763126CBC9}" type="presParOf" srcId="{108F560A-15A1-4B6E-918E-9C8AD99B319E}" destId="{0F4E57EF-A890-48CA-8BE4-399C120785BB}" srcOrd="0" destOrd="0" presId="urn:microsoft.com/office/officeart/2005/8/layout/hList1"/>
    <dgm:cxn modelId="{41D3E8A4-ECA5-4148-BCB9-B39B977E0286}" type="presParOf" srcId="{108F560A-15A1-4B6E-918E-9C8AD99B319E}" destId="{3D90D247-F77D-4898-9268-E9F4F1D94E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E57EF-A890-48CA-8BE4-399C120785BB}">
      <dsp:nvSpPr>
        <dsp:cNvPr id="0" name=""/>
        <dsp:cNvSpPr/>
      </dsp:nvSpPr>
      <dsp:spPr>
        <a:xfrm>
          <a:off x="0" y="34425"/>
          <a:ext cx="8064896" cy="7983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8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30000"/>
                <a:satMod val="18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2000"/>
                <a:satMod val="18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b="1" kern="1200" dirty="0" smtClean="0">
              <a:solidFill>
                <a:srgbClr val="3333FF"/>
              </a:solidFill>
              <a:latin typeface="+mj-ea"/>
              <a:ea typeface="+mj-ea"/>
            </a:rPr>
            <a:t>分</a:t>
          </a:r>
          <a:r>
            <a:rPr lang="en-US" altLang="zh-CN" sz="2800" b="1" kern="1200" dirty="0" smtClean="0">
              <a:solidFill>
                <a:srgbClr val="3333FF"/>
              </a:solidFill>
              <a:latin typeface="+mj-ea"/>
              <a:ea typeface="+mj-ea"/>
            </a:rPr>
            <a:t>   </a:t>
          </a:r>
          <a:r>
            <a:rPr lang="zh-CN" sz="2800" b="1" kern="1200" dirty="0" smtClean="0">
              <a:solidFill>
                <a:srgbClr val="3333FF"/>
              </a:solidFill>
              <a:latin typeface="+mj-ea"/>
              <a:ea typeface="+mj-ea"/>
            </a:rPr>
            <a:t>析</a:t>
          </a:r>
          <a:endParaRPr lang="en-US" sz="2800" b="1" kern="1200" dirty="0">
            <a:solidFill>
              <a:srgbClr val="3333FF"/>
            </a:solidFill>
            <a:latin typeface="+mj-ea"/>
            <a:ea typeface="+mj-ea"/>
          </a:endParaRPr>
        </a:p>
      </dsp:txBody>
      <dsp:txXfrm>
        <a:off x="0" y="34425"/>
        <a:ext cx="8064896" cy="798311"/>
      </dsp:txXfrm>
    </dsp:sp>
    <dsp:sp modelId="{3D90D247-F77D-4898-9268-E9F4F1D94E12}">
      <dsp:nvSpPr>
        <dsp:cNvPr id="0" name=""/>
        <dsp:cNvSpPr/>
      </dsp:nvSpPr>
      <dsp:spPr>
        <a:xfrm>
          <a:off x="0" y="816706"/>
          <a:ext cx="8064896" cy="23332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500" b="1" kern="1200" dirty="0" smtClean="0">
              <a:latin typeface="+mj-ea"/>
              <a:ea typeface="+mj-ea"/>
            </a:rPr>
            <a:t>在编码效率和译码差错概率都不十分苛刻的情况下，所需的符号长度也是非常惊人的。一般只有在信源接近等概率分布时，算出的符号序列长度才是实际可接受的。</a:t>
          </a:r>
          <a:endParaRPr lang="zh-CN" sz="2500" kern="1200" dirty="0">
            <a:latin typeface="+mj-ea"/>
            <a:ea typeface="+mj-ea"/>
          </a:endParaRPr>
        </a:p>
      </dsp:txBody>
      <dsp:txXfrm>
        <a:off x="0" y="816706"/>
        <a:ext cx="8064896" cy="233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0" Type="http://schemas.openxmlformats.org/officeDocument/2006/relationships/image" Target="../media/image84.wmf"/><Relationship Id="rId4" Type="http://schemas.openxmlformats.org/officeDocument/2006/relationships/image" Target="../media/image78.emf"/><Relationship Id="rId9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110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0.e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4.emf"/><Relationship Id="rId5" Type="http://schemas.openxmlformats.org/officeDocument/2006/relationships/image" Target="../media/image117.wmf"/><Relationship Id="rId10" Type="http://schemas.openxmlformats.org/officeDocument/2006/relationships/image" Target="../media/image110.emf"/><Relationship Id="rId4" Type="http://schemas.openxmlformats.org/officeDocument/2006/relationships/image" Target="../media/image116.wmf"/><Relationship Id="rId9" Type="http://schemas.openxmlformats.org/officeDocument/2006/relationships/image" Target="../media/image11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12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05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wmf"/><Relationship Id="rId1" Type="http://schemas.openxmlformats.org/officeDocument/2006/relationships/image" Target="../media/image169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4" Type="http://schemas.openxmlformats.org/officeDocument/2006/relationships/image" Target="../media/image175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image" Target="../media/image216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12" Type="http://schemas.openxmlformats.org/officeDocument/2006/relationships/image" Target="../media/image215.w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5" Type="http://schemas.openxmlformats.org/officeDocument/2006/relationships/image" Target="../media/image218.wmf"/><Relationship Id="rId10" Type="http://schemas.openxmlformats.org/officeDocument/2006/relationships/image" Target="../media/image213.emf"/><Relationship Id="rId4" Type="http://schemas.openxmlformats.org/officeDocument/2006/relationships/image" Target="../media/image207.wmf"/><Relationship Id="rId9" Type="http://schemas.openxmlformats.org/officeDocument/2006/relationships/image" Target="../media/image212.emf"/><Relationship Id="rId14" Type="http://schemas.openxmlformats.org/officeDocument/2006/relationships/image" Target="../media/image217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image" Target="../media/image230.wmf"/><Relationship Id="rId3" Type="http://schemas.openxmlformats.org/officeDocument/2006/relationships/image" Target="../media/image194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3.wmf"/><Relationship Id="rId11" Type="http://schemas.openxmlformats.org/officeDocument/2006/relationships/image" Target="../media/image228.emf"/><Relationship Id="rId5" Type="http://schemas.openxmlformats.org/officeDocument/2006/relationships/image" Target="../media/image222.wmf"/><Relationship Id="rId10" Type="http://schemas.openxmlformats.org/officeDocument/2006/relationships/image" Target="../media/image227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5.wmf"/><Relationship Id="rId5" Type="http://schemas.openxmlformats.org/officeDocument/2006/relationships/image" Target="../media/image220.wmf"/><Relationship Id="rId4" Type="http://schemas.openxmlformats.org/officeDocument/2006/relationships/image" Target="../media/image23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4" Type="http://schemas.openxmlformats.org/officeDocument/2006/relationships/image" Target="../media/image25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4" Type="http://schemas.openxmlformats.org/officeDocument/2006/relationships/image" Target="../media/image262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3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4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6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4" Type="http://schemas.openxmlformats.org/officeDocument/2006/relationships/image" Target="../media/image270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13" Type="http://schemas.openxmlformats.org/officeDocument/2006/relationships/image" Target="../media/image283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12" Type="http://schemas.openxmlformats.org/officeDocument/2006/relationships/image" Target="../media/image282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11" Type="http://schemas.openxmlformats.org/officeDocument/2006/relationships/image" Target="../media/image281.wmf"/><Relationship Id="rId5" Type="http://schemas.openxmlformats.org/officeDocument/2006/relationships/image" Target="../media/image275.emf"/><Relationship Id="rId10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wmf"/><Relationship Id="rId13" Type="http://schemas.openxmlformats.org/officeDocument/2006/relationships/image" Target="../media/image296.wmf"/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12" Type="http://schemas.openxmlformats.org/officeDocument/2006/relationships/image" Target="../media/image295.wmf"/><Relationship Id="rId17" Type="http://schemas.openxmlformats.org/officeDocument/2006/relationships/image" Target="../media/image300.wmf"/><Relationship Id="rId2" Type="http://schemas.openxmlformats.org/officeDocument/2006/relationships/image" Target="../media/image285.wmf"/><Relationship Id="rId16" Type="http://schemas.openxmlformats.org/officeDocument/2006/relationships/image" Target="../media/image299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11" Type="http://schemas.openxmlformats.org/officeDocument/2006/relationships/image" Target="../media/image294.wmf"/><Relationship Id="rId5" Type="http://schemas.openxmlformats.org/officeDocument/2006/relationships/image" Target="../media/image288.wmf"/><Relationship Id="rId15" Type="http://schemas.openxmlformats.org/officeDocument/2006/relationships/image" Target="../media/image298.wmf"/><Relationship Id="rId10" Type="http://schemas.openxmlformats.org/officeDocument/2006/relationships/image" Target="../media/image293.wmf"/><Relationship Id="rId4" Type="http://schemas.openxmlformats.org/officeDocument/2006/relationships/image" Target="../media/image287.wmf"/><Relationship Id="rId9" Type="http://schemas.openxmlformats.org/officeDocument/2006/relationships/image" Target="../media/image292.wmf"/><Relationship Id="rId14" Type="http://schemas.openxmlformats.org/officeDocument/2006/relationships/image" Target="../media/image297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4" Type="http://schemas.openxmlformats.org/officeDocument/2006/relationships/image" Target="../media/image302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13" Type="http://schemas.openxmlformats.org/officeDocument/2006/relationships/image" Target="../media/image315.wmf"/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12" Type="http://schemas.openxmlformats.org/officeDocument/2006/relationships/image" Target="../media/image314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11" Type="http://schemas.openxmlformats.org/officeDocument/2006/relationships/image" Target="../media/image313.wmf"/><Relationship Id="rId5" Type="http://schemas.openxmlformats.org/officeDocument/2006/relationships/image" Target="../media/image307.wmf"/><Relationship Id="rId10" Type="http://schemas.openxmlformats.org/officeDocument/2006/relationships/image" Target="../media/image312.wmf"/><Relationship Id="rId4" Type="http://schemas.openxmlformats.org/officeDocument/2006/relationships/image" Target="../media/image306.wmf"/><Relationship Id="rId9" Type="http://schemas.openxmlformats.org/officeDocument/2006/relationships/image" Target="../media/image311.wmf"/><Relationship Id="rId14" Type="http://schemas.openxmlformats.org/officeDocument/2006/relationships/image" Target="../media/image316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3" Type="http://schemas.openxmlformats.org/officeDocument/2006/relationships/image" Target="../media/image319.wmf"/><Relationship Id="rId7" Type="http://schemas.openxmlformats.org/officeDocument/2006/relationships/image" Target="../media/image323.wmf"/><Relationship Id="rId12" Type="http://schemas.openxmlformats.org/officeDocument/2006/relationships/image" Target="../media/image202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6" Type="http://schemas.openxmlformats.org/officeDocument/2006/relationships/image" Target="../media/image322.wmf"/><Relationship Id="rId11" Type="http://schemas.openxmlformats.org/officeDocument/2006/relationships/image" Target="../media/image201.wmf"/><Relationship Id="rId5" Type="http://schemas.openxmlformats.org/officeDocument/2006/relationships/image" Target="../media/image321.wmf"/><Relationship Id="rId10" Type="http://schemas.openxmlformats.org/officeDocument/2006/relationships/image" Target="../media/image200.wmf"/><Relationship Id="rId4" Type="http://schemas.openxmlformats.org/officeDocument/2006/relationships/image" Target="../media/image320.wmf"/><Relationship Id="rId9" Type="http://schemas.openxmlformats.org/officeDocument/2006/relationships/image" Target="../media/image325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image" Target="../media/image338.wmf"/><Relationship Id="rId3" Type="http://schemas.openxmlformats.org/officeDocument/2006/relationships/image" Target="../media/image328.wmf"/><Relationship Id="rId7" Type="http://schemas.openxmlformats.org/officeDocument/2006/relationships/image" Target="../media/image332.wmf"/><Relationship Id="rId12" Type="http://schemas.openxmlformats.org/officeDocument/2006/relationships/image" Target="../media/image337.wmf"/><Relationship Id="rId2" Type="http://schemas.openxmlformats.org/officeDocument/2006/relationships/image" Target="../media/image327.wmf"/><Relationship Id="rId16" Type="http://schemas.openxmlformats.org/officeDocument/2006/relationships/image" Target="../media/image341.wmf"/><Relationship Id="rId1" Type="http://schemas.openxmlformats.org/officeDocument/2006/relationships/image" Target="../media/image326.wmf"/><Relationship Id="rId6" Type="http://schemas.openxmlformats.org/officeDocument/2006/relationships/image" Target="../media/image331.wmf"/><Relationship Id="rId11" Type="http://schemas.openxmlformats.org/officeDocument/2006/relationships/image" Target="../media/image336.wmf"/><Relationship Id="rId5" Type="http://schemas.openxmlformats.org/officeDocument/2006/relationships/image" Target="../media/image330.wmf"/><Relationship Id="rId15" Type="http://schemas.openxmlformats.org/officeDocument/2006/relationships/image" Target="../media/image340.wmf"/><Relationship Id="rId10" Type="http://schemas.openxmlformats.org/officeDocument/2006/relationships/image" Target="../media/image335.wmf"/><Relationship Id="rId4" Type="http://schemas.openxmlformats.org/officeDocument/2006/relationships/image" Target="../media/image329.wmf"/><Relationship Id="rId9" Type="http://schemas.openxmlformats.org/officeDocument/2006/relationships/image" Target="../media/image334.wmf"/><Relationship Id="rId14" Type="http://schemas.openxmlformats.org/officeDocument/2006/relationships/image" Target="../media/image3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46.wmf"/><Relationship Id="rId7" Type="http://schemas.openxmlformats.org/officeDocument/2006/relationships/image" Target="../media/image2.emf"/><Relationship Id="rId12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emf"/><Relationship Id="rId11" Type="http://schemas.openxmlformats.org/officeDocument/2006/relationships/image" Target="../media/image6.emf"/><Relationship Id="rId5" Type="http://schemas.openxmlformats.org/officeDocument/2006/relationships/image" Target="../media/image48.wmf"/><Relationship Id="rId10" Type="http://schemas.openxmlformats.org/officeDocument/2006/relationships/image" Target="../media/image5.emf"/><Relationship Id="rId4" Type="http://schemas.openxmlformats.org/officeDocument/2006/relationships/image" Target="../media/image47.wmf"/><Relationship Id="rId9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zh-CN" altLang="en-US"/>
              <a:pPr/>
              <a:t>2014/1/9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zh-CN" altLang="en-US"/>
              <a:pPr/>
              <a:t>2014/1/9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9755C-134A-4930-9E00-0D294BD7C75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ED9DF-89C2-4CB3-B8A8-06494C67CAC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CAD60-8FEA-4C3C-A135-44ACDDC48C6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04B1-87A6-4AB2-97C0-7A4AD0BD7BF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89D4B-64F7-4A3B-B426-EEC8F17FF95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89D4B-64F7-4A3B-B426-EEC8F17FF95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A4406-FFD1-4D1D-B9B6-DDEEF28FEC2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AD398-811F-4D62-8627-6442254D7DD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E3B74-C101-4FC4-856A-5EE27264B86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 dirty="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04B1-87A6-4AB2-97C0-7A4AD0BD7BF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F25AF-C249-4385-B34E-BA4118BAB3F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04B1-87A6-4AB2-97C0-7A4AD0BD7BF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04B1-87A6-4AB2-97C0-7A4AD0BD7BF3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45D22-1ACD-48CF-99A3-3019F7C3A2C4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D130-8971-40BB-A21E-777FAD7A44F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F7085-A7B8-48D0-944C-D1FE7E128503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99BDF-58A7-4B2E-9B6C-F9429A5CD09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5884C-8BA7-4C12-8971-592427245FB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04C86-5B83-4FAA-AF80-9A81776D90F9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24E5B-DC6D-4DB6-BD7C-1146F68E02B3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04B1-87A6-4AB2-97C0-7A4AD0BD7BF3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08E7D-5A9E-4540-9FF7-175EB3CB5737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A67F2-F10B-4213-B746-7ECB35A73551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04B1-87A6-4AB2-97C0-7A4AD0BD7BF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D3E00-DC98-4955-A1E0-DE3A6F29795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3AFB1-A82E-449E-8798-816E715F8B5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宋体" pitchFamily="2" charset="-122"/>
              </a:rPr>
              <a:t>树图中自根部经过一个分支到达</a:t>
            </a:r>
            <a:r>
              <a:rPr lang="en-US" altLang="zh-CN" sz="2400" dirty="0"/>
              <a:t>m</a:t>
            </a:r>
            <a:r>
              <a:rPr lang="zh-CN" altLang="en-US" sz="2400" dirty="0">
                <a:latin typeface="宋体" pitchFamily="2" charset="-122"/>
              </a:rPr>
              <a:t>个节点称为一阶节点。二阶节点的可能个数为</a:t>
            </a:r>
            <a:r>
              <a:rPr lang="en-US" altLang="zh-CN" sz="2400" dirty="0"/>
              <a:t>m</a:t>
            </a:r>
            <a:r>
              <a:rPr lang="en-US" altLang="zh-CN" sz="2400" baseline="30000" dirty="0"/>
              <a:t>2</a:t>
            </a:r>
            <a:r>
              <a:rPr lang="zh-CN" altLang="en-US" sz="2400" dirty="0">
                <a:latin typeface="宋体" pitchFamily="2" charset="-122"/>
              </a:rPr>
              <a:t>个，一般</a:t>
            </a:r>
            <a:r>
              <a:rPr lang="en-US" altLang="zh-CN" sz="2400" dirty="0"/>
              <a:t>n</a:t>
            </a:r>
            <a:r>
              <a:rPr lang="zh-CN" altLang="en-US" sz="2400" dirty="0">
                <a:latin typeface="宋体" pitchFamily="2" charset="-122"/>
              </a:rPr>
              <a:t>级节点有</a:t>
            </a:r>
            <a:r>
              <a:rPr lang="en-US" altLang="zh-CN" sz="2400" dirty="0" err="1"/>
              <a:t>m</a:t>
            </a:r>
            <a:r>
              <a:rPr lang="en-US" altLang="zh-CN" sz="2400" baseline="30000" dirty="0" err="1"/>
              <a:t>n</a:t>
            </a:r>
            <a:r>
              <a:rPr lang="zh-CN" altLang="en-US" sz="2400" dirty="0">
                <a:latin typeface="宋体" pitchFamily="2" charset="-122"/>
              </a:rPr>
              <a:t>个。若将从每个节点出发的</a:t>
            </a:r>
            <a:r>
              <a:rPr lang="en-US" altLang="zh-CN" sz="2400" dirty="0"/>
              <a:t>m</a:t>
            </a:r>
            <a:r>
              <a:rPr lang="zh-CN" altLang="en-US" sz="2400" dirty="0">
                <a:latin typeface="宋体" pitchFamily="2" charset="-122"/>
              </a:rPr>
              <a:t>个分支分别标以</a:t>
            </a:r>
            <a:r>
              <a:rPr lang="en-US" altLang="zh-CN" sz="2400" dirty="0"/>
              <a:t>0</a:t>
            </a:r>
            <a:r>
              <a:rPr lang="zh-CN" altLang="en-US" sz="2400" dirty="0">
                <a:latin typeface="宋体" pitchFamily="2" charset="-122"/>
              </a:rPr>
              <a:t>，</a:t>
            </a:r>
            <a:r>
              <a:rPr lang="en-US" altLang="zh-CN" sz="2400" dirty="0"/>
              <a:t>1</a:t>
            </a:r>
            <a:r>
              <a:rPr lang="zh-CN" altLang="en-US" sz="2400" dirty="0">
                <a:latin typeface="宋体" pitchFamily="2" charset="-122"/>
              </a:rPr>
              <a:t>，</a:t>
            </a:r>
            <a:r>
              <a:rPr lang="en-US" altLang="zh-CN" sz="2400" dirty="0"/>
              <a:t>…m</a:t>
            </a:r>
            <a:r>
              <a:rPr lang="zh-CN" altLang="en-US" sz="2400" dirty="0">
                <a:latin typeface="宋体" pitchFamily="2" charset="-122"/>
              </a:rPr>
              <a:t>－</a:t>
            </a:r>
            <a:r>
              <a:rPr lang="en-US" altLang="zh-CN" sz="2400" dirty="0"/>
              <a:t>1,</a:t>
            </a:r>
            <a:r>
              <a:rPr lang="zh-CN" altLang="en-US" sz="2400" dirty="0">
                <a:latin typeface="宋体" pitchFamily="2" charset="-122"/>
              </a:rPr>
              <a:t>则每个</a:t>
            </a:r>
            <a:r>
              <a:rPr lang="en-US" altLang="zh-CN" sz="2400" dirty="0"/>
              <a:t>n</a:t>
            </a:r>
            <a:r>
              <a:rPr lang="zh-CN" altLang="en-US" sz="2400" dirty="0">
                <a:latin typeface="宋体" pitchFamily="2" charset="-122"/>
              </a:rPr>
              <a:t>级节点需要用</a:t>
            </a:r>
            <a:r>
              <a:rPr lang="en-US" altLang="zh-CN" sz="2400" dirty="0"/>
              <a:t>n</a:t>
            </a:r>
            <a:r>
              <a:rPr lang="zh-CN" altLang="en-US" sz="2400" dirty="0">
                <a:latin typeface="宋体" pitchFamily="2" charset="-122"/>
              </a:rPr>
              <a:t>个</a:t>
            </a:r>
            <a:r>
              <a:rPr lang="en-US" altLang="zh-CN" sz="2400" dirty="0"/>
              <a:t>m</a:t>
            </a:r>
            <a:r>
              <a:rPr lang="zh-CN" altLang="en-US" sz="2400" dirty="0">
                <a:latin typeface="宋体" pitchFamily="2" charset="-122"/>
              </a:rPr>
              <a:t>元数字表示。如果指定某个</a:t>
            </a:r>
            <a:r>
              <a:rPr lang="en-US" altLang="zh-CN" sz="2400" dirty="0"/>
              <a:t>n</a:t>
            </a:r>
            <a:r>
              <a:rPr lang="zh-CN" altLang="en-US" sz="2400" dirty="0">
                <a:latin typeface="宋体" pitchFamily="2" charset="-122"/>
              </a:rPr>
              <a:t>阶节点为终端节点表示一个信源符号，则该节点就不再延伸，相应的码字即为从树根到此端点的分枝标号序列，其长度为</a:t>
            </a:r>
            <a:r>
              <a:rPr lang="en-US" altLang="zh-CN" sz="2400" dirty="0"/>
              <a:t>n</a:t>
            </a:r>
            <a:r>
              <a:rPr lang="zh-CN" altLang="en-US" sz="2400" dirty="0">
                <a:latin typeface="宋体" pitchFamily="2" charset="-122"/>
              </a:rPr>
              <a:t>。这样构造的码满足即时码的条件。因为从树根到每一个终端节点所走的路径均不相同，故一定满足对前缀的限制。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116BDA-F9D5-435A-901A-B203762BB3B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704B1-87A6-4AB2-97C0-7A4AD0BD7BF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965DD-5191-4AD1-8D22-4DDD2F03D6F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 sz="2400">
              <a:latin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-1191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-1191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C11-F30C-4729-90A4-FD1A568F081F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904B-014A-4EC2-B8EA-9C6D4BFB3FCD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1717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4152900"/>
            <a:ext cx="8229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7ADED27-6887-4012-8367-AE9A342168EF}" type="datetime1">
              <a:rPr lang="zh-CN" altLang="en-US"/>
              <a:pPr/>
              <a:t>2014/1/9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F285480-69E1-4FBB-ADFD-10FF4D0268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86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866B800-7BDA-449C-B04D-DE97750A54CB}" type="datetime1">
              <a:rPr lang="zh-CN" altLang="en-US"/>
              <a:pPr/>
              <a:t>2014/1/9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704CB3B-DB8E-4C92-A291-5A517B3769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59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59799330-28C6-42CA-BDBA-7808A95004FE}" type="datetime1">
              <a:rPr lang="zh-CN" altLang="en-US"/>
              <a:pPr/>
              <a:t>2014/1/9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ADA21AF-6EDC-4066-AE95-7A571A3B4D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D0250E1-4E02-469E-9686-CEF0061F115A}" type="datetime1">
              <a:rPr lang="zh-CN" altLang="en-US"/>
              <a:pPr/>
              <a:t>2014/1/9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E566BE5B-4DD5-49DA-98E2-17BC8AE29C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b="1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b="1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b="1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32A4-193B-4BB3-95E8-09D81BEF9519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412777"/>
            <a:ext cx="3788990" cy="46832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5458" y="1412777"/>
            <a:ext cx="3788990" cy="46832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A7B4-9076-4843-9BA4-EBA954CE3AA4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650" y="1196752"/>
            <a:ext cx="3791276" cy="57606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650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3172" y="1196752"/>
            <a:ext cx="3791276" cy="5760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3172" y="1916832"/>
            <a:ext cx="3791276" cy="43204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B080-AAC2-45B3-8CBF-A0B04AD50995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3B11-EE8F-4206-B978-B34F81652F0C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C85E-7120-4E60-ABF0-C1E66EFE9E2D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D0D2-0FA0-4107-9DC1-F22C46B56C53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EFB4-8EBB-48E3-A8D3-B0CD5FF2E9CB}" type="datetime1">
              <a:rPr lang="zh-CN" altLang="en-US" smtClean="0"/>
              <a:pPr/>
              <a:t>2014/1/9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064896" cy="8115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196752"/>
            <a:ext cx="806489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2200" y="65562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8955D879-6FAD-453D-A606-DE00A31E76C4}" type="datetime1">
              <a:rPr lang="zh-CN" altLang="en-US" smtClean="0"/>
              <a:pPr/>
              <a:t>2014/1/9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552" y="65562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7846" y="65562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baseline="0">
                <a:solidFill>
                  <a:schemeClr val="tx1">
                    <a:lumMod val="85000"/>
                  </a:schemeClr>
                </a:solidFill>
                <a:latin typeface="Century Schoolbook" pitchFamily="18" charset="0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0070C0"/>
          </a:solidFill>
          <a:latin typeface="Century Schoolbook" pitchFamily="18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4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20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8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b="1" kern="1200" baseline="0">
          <a:solidFill>
            <a:schemeClr val="tx1"/>
          </a:solidFill>
          <a:effectLst/>
          <a:latin typeface="Century Schoolbook" pitchFamily="18" charset="0"/>
          <a:ea typeface="微软雅黑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115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288">
          <p15:clr>
            <a:srgbClr val="F26B43"/>
          </p15:clr>
        </p15:guide>
        <p15:guide id="7" pos="6720">
          <p15:clr>
            <a:srgbClr val="F26B43"/>
          </p15:clr>
        </p15:guide>
        <p15:guide id="8" pos="960">
          <p15:clr>
            <a:srgbClr val="F26B43"/>
          </p15:clr>
        </p15:guide>
        <p15:guide id="9" pos="672">
          <p15:clr>
            <a:srgbClr val="F26B43"/>
          </p15:clr>
        </p15:guide>
        <p15:guide id="10" pos="7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.e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.emf"/><Relationship Id="rId20" Type="http://schemas.openxmlformats.org/officeDocument/2006/relationships/image" Target="../media/image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.e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emf"/><Relationship Id="rId2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e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85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0.emf"/><Relationship Id="rId22" Type="http://schemas.openxmlformats.org/officeDocument/2006/relationships/image" Target="../media/image8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8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0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09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1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3.emf"/><Relationship Id="rId26" Type="http://schemas.openxmlformats.org/officeDocument/2006/relationships/image" Target="../media/image120.e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12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4.e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8.wmf"/><Relationship Id="rId22" Type="http://schemas.openxmlformats.org/officeDocument/2006/relationships/image" Target="../media/image1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3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3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9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02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57.bin"/><Relationship Id="rId25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45.wmf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57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diagramLayout" Target="../diagrams/layout1.xm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8.wmf"/><Relationship Id="rId12" Type="http://schemas.openxmlformats.org/officeDocument/2006/relationships/diagramData" Target="../diagrams/data1.xml"/><Relationship Id="rId2" Type="http://schemas.openxmlformats.org/officeDocument/2006/relationships/slideLayout" Target="../slideLayouts/slideLayout2.xml"/><Relationship Id="rId16" Type="http://schemas.microsoft.com/office/2007/relationships/diagramDrawing" Target="../diagrams/drawing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60.wmf"/><Relationship Id="rId5" Type="http://schemas.openxmlformats.org/officeDocument/2006/relationships/image" Target="../media/image162.wmf"/><Relationship Id="rId15" Type="http://schemas.openxmlformats.org/officeDocument/2006/relationships/diagramColors" Target="../diagrams/colors1.xml"/><Relationship Id="rId10" Type="http://schemas.openxmlformats.org/officeDocument/2006/relationships/oleObject" Target="../embeddings/oleObject175.bin"/><Relationship Id="rId4" Type="http://schemas.openxmlformats.org/officeDocument/2006/relationships/image" Target="../media/image161.wmf"/><Relationship Id="rId9" Type="http://schemas.openxmlformats.org/officeDocument/2006/relationships/image" Target="../media/image159.wmf"/><Relationship Id="rId1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68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3.e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75.emf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8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9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86.wmf"/><Relationship Id="rId4" Type="http://schemas.openxmlformats.org/officeDocument/2006/relationships/oleObject" Target="../embeddings/oleObject19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99.wmf"/><Relationship Id="rId22" Type="http://schemas.openxmlformats.org/officeDocument/2006/relationships/image" Target="../media/image20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11.wmf"/><Relationship Id="rId26" Type="http://schemas.openxmlformats.org/officeDocument/2006/relationships/oleObject" Target="../embeddings/oleObject230.bin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34" Type="http://schemas.openxmlformats.org/officeDocument/2006/relationships/oleObject" Target="../embeddings/oleObject234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9.bin"/><Relationship Id="rId33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0.wmf"/><Relationship Id="rId20" Type="http://schemas.openxmlformats.org/officeDocument/2006/relationships/image" Target="../media/image212.emf"/><Relationship Id="rId29" Type="http://schemas.openxmlformats.org/officeDocument/2006/relationships/image" Target="../media/image21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05.emf"/><Relationship Id="rId11" Type="http://schemas.openxmlformats.org/officeDocument/2006/relationships/oleObject" Target="../embeddings/oleObject221.bin"/><Relationship Id="rId24" Type="http://schemas.openxmlformats.org/officeDocument/2006/relationships/oleObject" Target="../embeddings/oleObject228.bin"/><Relationship Id="rId32" Type="http://schemas.openxmlformats.org/officeDocument/2006/relationships/oleObject" Target="../embeddings/oleObject233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oleObject" Target="../embeddings/oleObject231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25.bin"/><Relationship Id="rId31" Type="http://schemas.openxmlformats.org/officeDocument/2006/relationships/image" Target="../media/image216.wmf"/><Relationship Id="rId4" Type="http://schemas.openxmlformats.org/officeDocument/2006/relationships/image" Target="../media/image204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09.wmf"/><Relationship Id="rId22" Type="http://schemas.openxmlformats.org/officeDocument/2006/relationships/image" Target="../media/image213.emf"/><Relationship Id="rId27" Type="http://schemas.openxmlformats.org/officeDocument/2006/relationships/image" Target="../media/image214.wmf"/><Relationship Id="rId30" Type="http://schemas.openxmlformats.org/officeDocument/2006/relationships/oleObject" Target="../embeddings/oleObject232.bin"/><Relationship Id="rId35" Type="http://schemas.openxmlformats.org/officeDocument/2006/relationships/image" Target="../media/image218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25.emf"/><Relationship Id="rId26" Type="http://schemas.openxmlformats.org/officeDocument/2006/relationships/image" Target="../media/image229.wmf"/><Relationship Id="rId3" Type="http://schemas.openxmlformats.org/officeDocument/2006/relationships/oleObject" Target="../embeddings/oleObject235.bin"/><Relationship Id="rId21" Type="http://schemas.openxmlformats.org/officeDocument/2006/relationships/oleObject" Target="../embeddings/oleObject24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4.w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28.emf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30.wmf"/><Relationship Id="rId10" Type="http://schemas.openxmlformats.org/officeDocument/2006/relationships/image" Target="../media/image221.wmf"/><Relationship Id="rId19" Type="http://schemas.openxmlformats.org/officeDocument/2006/relationships/oleObject" Target="../embeddings/oleObject243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23.wmf"/><Relationship Id="rId22" Type="http://schemas.openxmlformats.org/officeDocument/2006/relationships/image" Target="../media/image227.wmf"/><Relationship Id="rId27" Type="http://schemas.openxmlformats.org/officeDocument/2006/relationships/oleObject" Target="../embeddings/oleObject24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53.bin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35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42.wmf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57.bin"/><Relationship Id="rId14" Type="http://schemas.openxmlformats.org/officeDocument/2006/relationships/oleObject" Target="../embeddings/oleObject260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48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271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4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7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254.wmf"/><Relationship Id="rId4" Type="http://schemas.openxmlformats.org/officeDocument/2006/relationships/oleObject" Target="../embeddings/oleObject27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58.wmf"/><Relationship Id="rId5" Type="http://schemas.openxmlformats.org/officeDocument/2006/relationships/image" Target="../media/image255.wmf"/><Relationship Id="rId10" Type="http://schemas.openxmlformats.org/officeDocument/2006/relationships/oleObject" Target="../embeddings/oleObject280.bin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5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8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263.wmf"/><Relationship Id="rId4" Type="http://schemas.openxmlformats.org/officeDocument/2006/relationships/oleObject" Target="../embeddings/oleObject28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264.emf"/><Relationship Id="rId4" Type="http://schemas.openxmlformats.org/officeDocument/2006/relationships/oleObject" Target="../embeddings/Microsoft_Word_97_-_2003_Document1.doc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265.emf"/><Relationship Id="rId4" Type="http://schemas.openxmlformats.org/officeDocument/2006/relationships/oleObject" Target="../embeddings/Microsoft_Word_97_-_2003_Document2.doc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266.wmf"/><Relationship Id="rId4" Type="http://schemas.openxmlformats.org/officeDocument/2006/relationships/oleObject" Target="../embeddings/oleObject28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29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70.wmf"/><Relationship Id="rId5" Type="http://schemas.openxmlformats.org/officeDocument/2006/relationships/image" Target="../media/image267.wmf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69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296.bin"/><Relationship Id="rId18" Type="http://schemas.openxmlformats.org/officeDocument/2006/relationships/oleObject" Target="../embeddings/oleObject299.bin"/><Relationship Id="rId26" Type="http://schemas.openxmlformats.org/officeDocument/2006/relationships/oleObject" Target="../embeddings/oleObject303.bin"/><Relationship Id="rId3" Type="http://schemas.openxmlformats.org/officeDocument/2006/relationships/oleObject" Target="../embeddings/oleObject291.bin"/><Relationship Id="rId21" Type="http://schemas.openxmlformats.org/officeDocument/2006/relationships/image" Target="../media/image279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75.emf"/><Relationship Id="rId17" Type="http://schemas.openxmlformats.org/officeDocument/2006/relationships/oleObject" Target="../embeddings/oleObject298.bin"/><Relationship Id="rId25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0" Type="http://schemas.openxmlformats.org/officeDocument/2006/relationships/oleObject" Target="../embeddings/oleObject300.bin"/><Relationship Id="rId29" Type="http://schemas.openxmlformats.org/officeDocument/2006/relationships/image" Target="../media/image283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295.bin"/><Relationship Id="rId24" Type="http://schemas.openxmlformats.org/officeDocument/2006/relationships/oleObject" Target="../embeddings/oleObject302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23" Type="http://schemas.openxmlformats.org/officeDocument/2006/relationships/image" Target="../media/image280.wmf"/><Relationship Id="rId28" Type="http://schemas.openxmlformats.org/officeDocument/2006/relationships/oleObject" Target="../embeddings/oleObject304.bin"/><Relationship Id="rId10" Type="http://schemas.openxmlformats.org/officeDocument/2006/relationships/image" Target="../media/image274.wmf"/><Relationship Id="rId19" Type="http://schemas.openxmlformats.org/officeDocument/2006/relationships/image" Target="../media/image278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76.wmf"/><Relationship Id="rId22" Type="http://schemas.openxmlformats.org/officeDocument/2006/relationships/oleObject" Target="../embeddings/oleObject301.bin"/><Relationship Id="rId27" Type="http://schemas.openxmlformats.org/officeDocument/2006/relationships/image" Target="../media/image28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310.bin"/><Relationship Id="rId18" Type="http://schemas.openxmlformats.org/officeDocument/2006/relationships/oleObject" Target="../embeddings/oleObject313.bin"/><Relationship Id="rId26" Type="http://schemas.openxmlformats.org/officeDocument/2006/relationships/image" Target="../media/image294.wmf"/><Relationship Id="rId3" Type="http://schemas.openxmlformats.org/officeDocument/2006/relationships/oleObject" Target="../embeddings/oleObject305.bin"/><Relationship Id="rId21" Type="http://schemas.openxmlformats.org/officeDocument/2006/relationships/image" Target="../media/image292.wmf"/><Relationship Id="rId34" Type="http://schemas.openxmlformats.org/officeDocument/2006/relationships/image" Target="../media/image298.wmf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88.wmf"/><Relationship Id="rId17" Type="http://schemas.openxmlformats.org/officeDocument/2006/relationships/oleObject" Target="../embeddings/oleObject312.bin"/><Relationship Id="rId25" Type="http://schemas.openxmlformats.org/officeDocument/2006/relationships/oleObject" Target="../embeddings/oleObject317.bin"/><Relationship Id="rId33" Type="http://schemas.openxmlformats.org/officeDocument/2006/relationships/oleObject" Target="../embeddings/oleObject321.bin"/><Relationship Id="rId38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wmf"/><Relationship Id="rId20" Type="http://schemas.openxmlformats.org/officeDocument/2006/relationships/oleObject" Target="../embeddings/oleObject314.bin"/><Relationship Id="rId29" Type="http://schemas.openxmlformats.org/officeDocument/2006/relationships/oleObject" Target="../embeddings/oleObject319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293.wmf"/><Relationship Id="rId32" Type="http://schemas.openxmlformats.org/officeDocument/2006/relationships/image" Target="../media/image297.wmf"/><Relationship Id="rId37" Type="http://schemas.openxmlformats.org/officeDocument/2006/relationships/oleObject" Target="../embeddings/oleObject323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295.wmf"/><Relationship Id="rId36" Type="http://schemas.openxmlformats.org/officeDocument/2006/relationships/image" Target="../media/image299.wmf"/><Relationship Id="rId10" Type="http://schemas.openxmlformats.org/officeDocument/2006/relationships/image" Target="../media/image287.wmf"/><Relationship Id="rId19" Type="http://schemas.openxmlformats.org/officeDocument/2006/relationships/image" Target="../media/image291.wmf"/><Relationship Id="rId31" Type="http://schemas.openxmlformats.org/officeDocument/2006/relationships/oleObject" Target="../embeddings/oleObject320.bin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89.wmf"/><Relationship Id="rId22" Type="http://schemas.openxmlformats.org/officeDocument/2006/relationships/oleObject" Target="../embeddings/oleObject315.bin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296.wmf"/><Relationship Id="rId35" Type="http://schemas.openxmlformats.org/officeDocument/2006/relationships/oleObject" Target="../embeddings/oleObject32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89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wmf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326.bin"/><Relationship Id="rId10" Type="http://schemas.openxmlformats.org/officeDocument/2006/relationships/image" Target="../media/image302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328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34.bin"/><Relationship Id="rId18" Type="http://schemas.openxmlformats.org/officeDocument/2006/relationships/image" Target="../media/image310.wmf"/><Relationship Id="rId26" Type="http://schemas.openxmlformats.org/officeDocument/2006/relationships/image" Target="../media/image314.wmf"/><Relationship Id="rId3" Type="http://schemas.openxmlformats.org/officeDocument/2006/relationships/oleObject" Target="../embeddings/oleObject329.bin"/><Relationship Id="rId21" Type="http://schemas.openxmlformats.org/officeDocument/2006/relationships/oleObject" Target="../embeddings/oleObject338.bin"/><Relationship Id="rId7" Type="http://schemas.openxmlformats.org/officeDocument/2006/relationships/oleObject" Target="../embeddings/oleObject331.bin"/><Relationship Id="rId12" Type="http://schemas.openxmlformats.org/officeDocument/2006/relationships/image" Target="../media/image307.wmf"/><Relationship Id="rId17" Type="http://schemas.openxmlformats.org/officeDocument/2006/relationships/oleObject" Target="../embeddings/oleObject336.bin"/><Relationship Id="rId25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9.wmf"/><Relationship Id="rId20" Type="http://schemas.openxmlformats.org/officeDocument/2006/relationships/image" Target="../media/image311.wmf"/><Relationship Id="rId29" Type="http://schemas.openxmlformats.org/officeDocument/2006/relationships/oleObject" Target="../embeddings/oleObject342.bin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33.bin"/><Relationship Id="rId24" Type="http://schemas.openxmlformats.org/officeDocument/2006/relationships/image" Target="../media/image313.wmf"/><Relationship Id="rId5" Type="http://schemas.openxmlformats.org/officeDocument/2006/relationships/oleObject" Target="../embeddings/oleObject330.bin"/><Relationship Id="rId15" Type="http://schemas.openxmlformats.org/officeDocument/2006/relationships/oleObject" Target="../embeddings/oleObject335.bin"/><Relationship Id="rId23" Type="http://schemas.openxmlformats.org/officeDocument/2006/relationships/oleObject" Target="../embeddings/oleObject339.bin"/><Relationship Id="rId28" Type="http://schemas.openxmlformats.org/officeDocument/2006/relationships/image" Target="../media/image315.wmf"/><Relationship Id="rId10" Type="http://schemas.openxmlformats.org/officeDocument/2006/relationships/image" Target="../media/image306.wmf"/><Relationship Id="rId19" Type="http://schemas.openxmlformats.org/officeDocument/2006/relationships/oleObject" Target="../embeddings/oleObject337.bin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32.bin"/><Relationship Id="rId14" Type="http://schemas.openxmlformats.org/officeDocument/2006/relationships/image" Target="../media/image308.wmf"/><Relationship Id="rId22" Type="http://schemas.openxmlformats.org/officeDocument/2006/relationships/image" Target="../media/image312.wmf"/><Relationship Id="rId27" Type="http://schemas.openxmlformats.org/officeDocument/2006/relationships/oleObject" Target="../embeddings/oleObject341.bin"/><Relationship Id="rId30" Type="http://schemas.openxmlformats.org/officeDocument/2006/relationships/image" Target="../media/image316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13" Type="http://schemas.openxmlformats.org/officeDocument/2006/relationships/oleObject" Target="../embeddings/oleObject348.bin"/><Relationship Id="rId18" Type="http://schemas.openxmlformats.org/officeDocument/2006/relationships/image" Target="../media/image324.wmf"/><Relationship Id="rId26" Type="http://schemas.openxmlformats.org/officeDocument/2006/relationships/image" Target="../media/image202.wmf"/><Relationship Id="rId3" Type="http://schemas.openxmlformats.org/officeDocument/2006/relationships/oleObject" Target="../embeddings/oleObject343.bin"/><Relationship Id="rId21" Type="http://schemas.openxmlformats.org/officeDocument/2006/relationships/oleObject" Target="../embeddings/oleObject352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321.wmf"/><Relationship Id="rId17" Type="http://schemas.openxmlformats.org/officeDocument/2006/relationships/oleObject" Target="../embeddings/oleObject350.bin"/><Relationship Id="rId25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3.wmf"/><Relationship Id="rId20" Type="http://schemas.openxmlformats.org/officeDocument/2006/relationships/image" Target="../media/image325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18.wmf"/><Relationship Id="rId11" Type="http://schemas.openxmlformats.org/officeDocument/2006/relationships/oleObject" Target="../embeddings/oleObject347.bin"/><Relationship Id="rId24" Type="http://schemas.openxmlformats.org/officeDocument/2006/relationships/image" Target="../media/image201.wmf"/><Relationship Id="rId5" Type="http://schemas.openxmlformats.org/officeDocument/2006/relationships/oleObject" Target="../embeddings/oleObject344.bin"/><Relationship Id="rId15" Type="http://schemas.openxmlformats.org/officeDocument/2006/relationships/oleObject" Target="../embeddings/oleObject349.bin"/><Relationship Id="rId23" Type="http://schemas.openxmlformats.org/officeDocument/2006/relationships/oleObject" Target="../embeddings/oleObject353.bin"/><Relationship Id="rId10" Type="http://schemas.openxmlformats.org/officeDocument/2006/relationships/image" Target="../media/image320.wmf"/><Relationship Id="rId19" Type="http://schemas.openxmlformats.org/officeDocument/2006/relationships/oleObject" Target="../embeddings/oleObject351.bin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46.bin"/><Relationship Id="rId14" Type="http://schemas.openxmlformats.org/officeDocument/2006/relationships/image" Target="../media/image322.wmf"/><Relationship Id="rId22" Type="http://schemas.openxmlformats.org/officeDocument/2006/relationships/image" Target="../media/image200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33.wmf"/><Relationship Id="rId26" Type="http://schemas.openxmlformats.org/officeDocument/2006/relationships/image" Target="../media/image337.wmf"/><Relationship Id="rId3" Type="http://schemas.openxmlformats.org/officeDocument/2006/relationships/oleObject" Target="../embeddings/oleObject355.bin"/><Relationship Id="rId21" Type="http://schemas.openxmlformats.org/officeDocument/2006/relationships/oleObject" Target="../embeddings/oleObject364.bin"/><Relationship Id="rId34" Type="http://schemas.openxmlformats.org/officeDocument/2006/relationships/image" Target="../media/image341.wmf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30.wmf"/><Relationship Id="rId17" Type="http://schemas.openxmlformats.org/officeDocument/2006/relationships/oleObject" Target="../embeddings/oleObject362.bin"/><Relationship Id="rId25" Type="http://schemas.openxmlformats.org/officeDocument/2006/relationships/oleObject" Target="../embeddings/oleObject366.bin"/><Relationship Id="rId33" Type="http://schemas.openxmlformats.org/officeDocument/2006/relationships/oleObject" Target="../embeddings/oleObject3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2.wmf"/><Relationship Id="rId20" Type="http://schemas.openxmlformats.org/officeDocument/2006/relationships/image" Target="../media/image334.wmf"/><Relationship Id="rId29" Type="http://schemas.openxmlformats.org/officeDocument/2006/relationships/oleObject" Target="../embeddings/oleObject368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27.wmf"/><Relationship Id="rId11" Type="http://schemas.openxmlformats.org/officeDocument/2006/relationships/oleObject" Target="../embeddings/oleObject359.bin"/><Relationship Id="rId24" Type="http://schemas.openxmlformats.org/officeDocument/2006/relationships/image" Target="../media/image336.wmf"/><Relationship Id="rId32" Type="http://schemas.openxmlformats.org/officeDocument/2006/relationships/image" Target="../media/image340.wmf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23" Type="http://schemas.openxmlformats.org/officeDocument/2006/relationships/oleObject" Target="../embeddings/oleObject365.bin"/><Relationship Id="rId28" Type="http://schemas.openxmlformats.org/officeDocument/2006/relationships/image" Target="../media/image338.wmf"/><Relationship Id="rId10" Type="http://schemas.openxmlformats.org/officeDocument/2006/relationships/image" Target="../media/image329.wmf"/><Relationship Id="rId19" Type="http://schemas.openxmlformats.org/officeDocument/2006/relationships/oleObject" Target="../embeddings/oleObject363.bin"/><Relationship Id="rId31" Type="http://schemas.openxmlformats.org/officeDocument/2006/relationships/oleObject" Target="../embeddings/oleObject369.bin"/><Relationship Id="rId4" Type="http://schemas.openxmlformats.org/officeDocument/2006/relationships/image" Target="../media/image326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31.wmf"/><Relationship Id="rId22" Type="http://schemas.openxmlformats.org/officeDocument/2006/relationships/image" Target="../media/image335.wmf"/><Relationship Id="rId27" Type="http://schemas.openxmlformats.org/officeDocument/2006/relationships/oleObject" Target="../embeddings/oleObject367.bin"/><Relationship Id="rId30" Type="http://schemas.openxmlformats.org/officeDocument/2006/relationships/image" Target="../media/image3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e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信源编码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76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信源编码定理（</a:t>
            </a:r>
            <a:r>
              <a:rPr lang="zh-CN" altLang="zh-CN" sz="2800" dirty="0" smtClean="0">
                <a:ea typeface="黑体" pitchFamily="49" charset="-122"/>
              </a:rPr>
              <a:t>定</a:t>
            </a:r>
            <a:r>
              <a:rPr lang="zh-CN" altLang="zh-CN" sz="2800" dirty="0">
                <a:ea typeface="黑体" pitchFamily="49" charset="-122"/>
              </a:rPr>
              <a:t>长、变长编码定理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信源编码的相关概念：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定长编码定理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变长编码定理（香农第一定理）</a:t>
            </a:r>
          </a:p>
          <a:p>
            <a:pPr lvl="1"/>
            <a:r>
              <a:rPr lang="zh-CN" altLang="en-US" sz="2400" dirty="0" smtClean="0"/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B6D-9E04-4057-AD88-313D1519E38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7041-D8BD-4566-9E38-ADDBA642A71F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355976" y="1722718"/>
            <a:ext cx="237626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400" b="1" dirty="0">
                <a:solidFill>
                  <a:schemeClr val="tx1"/>
                </a:solidFill>
                <a:latin typeface="+mj-ea"/>
                <a:ea typeface="+mj-ea"/>
              </a:rPr>
              <a:t>目的及基本</a:t>
            </a:r>
            <a:r>
              <a:rPr lang="zh-CN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思路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基本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术语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949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 smtClean="0">
                <a:solidFill>
                  <a:srgbClr val="800000"/>
                </a:solidFill>
                <a:latin typeface="+mj-ea"/>
              </a:rPr>
              <a:t>信源编码</a:t>
            </a:r>
            <a:r>
              <a:rPr lang="zh-CN" altLang="zh-CN" sz="3600" dirty="0">
                <a:solidFill>
                  <a:srgbClr val="800000"/>
                </a:solidFill>
                <a:latin typeface="+mj-ea"/>
              </a:rPr>
              <a:t>的一些基本</a:t>
            </a:r>
            <a:r>
              <a:rPr lang="zh-CN" altLang="zh-CN" sz="3600" dirty="0" smtClean="0">
                <a:solidFill>
                  <a:srgbClr val="800000"/>
                </a:solidFill>
                <a:latin typeface="+mj-ea"/>
              </a:rPr>
              <a:t>术语</a:t>
            </a:r>
            <a:endParaRPr lang="zh-CN" altLang="en-US" dirty="0"/>
          </a:p>
        </p:txBody>
      </p:sp>
      <p:grpSp>
        <p:nvGrpSpPr>
          <p:cNvPr id="95236" name="Group 4"/>
          <p:cNvGrpSpPr>
            <a:grpSpLocks noChangeAspect="1"/>
          </p:cNvGrpSpPr>
          <p:nvPr/>
        </p:nvGrpSpPr>
        <p:grpSpPr bwMode="auto">
          <a:xfrm>
            <a:off x="452438" y="5230813"/>
            <a:ext cx="3405187" cy="1076325"/>
            <a:chOff x="0" y="0"/>
            <a:chExt cx="2145" cy="678"/>
          </a:xfrm>
        </p:grpSpPr>
        <p:graphicFrame>
          <p:nvGraphicFramePr>
            <p:cNvPr id="95237" name="Object 5"/>
            <p:cNvGraphicFramePr>
              <a:graphicFrameLocks noChangeAspect="1"/>
            </p:cNvGraphicFramePr>
            <p:nvPr/>
          </p:nvGraphicFramePr>
          <p:xfrm>
            <a:off x="0" y="0"/>
            <a:ext cx="160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74" r:id="rId3" imgW="1154698" imgH="253780" progId="Equation.DSMT4">
                    <p:embed/>
                  </p:oleObj>
                </mc:Choice>
                <mc:Fallback>
                  <p:oleObj r:id="rId3" imgW="1154698" imgH="253780" progId="Equation.DSMT4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03" cy="3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8" name="Object 6"/>
            <p:cNvGraphicFramePr>
              <a:graphicFrameLocks noChangeAspect="1"/>
            </p:cNvGraphicFramePr>
            <p:nvPr/>
          </p:nvGraphicFramePr>
          <p:xfrm>
            <a:off x="223" y="361"/>
            <a:ext cx="192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75" r:id="rId5" imgW="1384300" imgH="228600" progId="Equation.DSMT4">
                    <p:embed/>
                  </p:oleObj>
                </mc:Choice>
                <mc:Fallback>
                  <p:oleObj r:id="rId5" imgW="1384300" imgH="22860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" y="361"/>
                          <a:ext cx="1922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4641850" y="5230813"/>
            <a:ext cx="4451350" cy="1076325"/>
            <a:chOff x="0" y="0"/>
            <a:chExt cx="2804" cy="678"/>
          </a:xfrm>
        </p:grpSpPr>
        <p:graphicFrame>
          <p:nvGraphicFramePr>
            <p:cNvPr id="95240" name="Object 8"/>
            <p:cNvGraphicFramePr>
              <a:graphicFrameLocks noChangeAspect="1"/>
            </p:cNvGraphicFramePr>
            <p:nvPr/>
          </p:nvGraphicFramePr>
          <p:xfrm>
            <a:off x="258" y="0"/>
            <a:ext cx="1603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76" r:id="rId7" imgW="1154197" imgH="266353" progId="Equation.DSMT4">
                    <p:embed/>
                  </p:oleObj>
                </mc:Choice>
                <mc:Fallback>
                  <p:oleObj r:id="rId7" imgW="1154197" imgH="266353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0"/>
                          <a:ext cx="1603" cy="36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1" name="Object 9"/>
            <p:cNvGraphicFramePr>
              <a:graphicFrameLocks noChangeAspect="1"/>
            </p:cNvGraphicFramePr>
            <p:nvPr/>
          </p:nvGraphicFramePr>
          <p:xfrm>
            <a:off x="0" y="361"/>
            <a:ext cx="17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77" r:id="rId9" imgW="1269449" imgH="228501" progId="Equation.DSMT4">
                    <p:embed/>
                  </p:oleObj>
                </mc:Choice>
                <mc:Fallback>
                  <p:oleObj r:id="rId9" imgW="1269449" imgH="228501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61"/>
                          <a:ext cx="17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42" name="Object 10"/>
            <p:cNvGraphicFramePr>
              <a:graphicFrameLocks noChangeAspect="1"/>
            </p:cNvGraphicFramePr>
            <p:nvPr/>
          </p:nvGraphicFramePr>
          <p:xfrm>
            <a:off x="1834" y="361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78" r:id="rId11" imgW="203024" imgH="228402" progId="Equation.DSMT4">
                    <p:embed/>
                  </p:oleObj>
                </mc:Choice>
                <mc:Fallback>
                  <p:oleObj r:id="rId11" imgW="203024" imgH="228402" progId="Equation.DSMT4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361"/>
                          <a:ext cx="283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2122" y="134"/>
              <a:ext cx="68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码字长度</a:t>
              </a:r>
            </a:p>
          </p:txBody>
        </p:sp>
      </p:grpSp>
      <p:grpSp>
        <p:nvGrpSpPr>
          <p:cNvPr id="95244" name="Group 12"/>
          <p:cNvGrpSpPr>
            <a:grpSpLocks/>
          </p:cNvGrpSpPr>
          <p:nvPr/>
        </p:nvGrpSpPr>
        <p:grpSpPr bwMode="auto">
          <a:xfrm>
            <a:off x="4772025" y="3906838"/>
            <a:ext cx="5032375" cy="1073149"/>
            <a:chOff x="0" y="0"/>
            <a:chExt cx="3170" cy="676"/>
          </a:xfrm>
        </p:grpSpPr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0" y="153"/>
              <a:ext cx="11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+mj-ea"/>
                  <a:ea typeface="+mj-ea"/>
                </a:rPr>
                <a:t>码符号</a:t>
              </a:r>
            </a:p>
            <a:p>
              <a:pPr algn="ctr"/>
              <a:r>
                <a:rPr lang="zh-CN" sz="2400" b="1">
                  <a:latin typeface="+mj-ea"/>
                  <a:ea typeface="+mj-ea"/>
                </a:rPr>
                <a:t>序列集合</a:t>
              </a:r>
            </a:p>
          </p:txBody>
        </p:sp>
        <p:graphicFrame>
          <p:nvGraphicFramePr>
            <p:cNvPr id="95246" name="Object 14"/>
            <p:cNvGraphicFramePr>
              <a:graphicFrameLocks noChangeAspect="1"/>
            </p:cNvGraphicFramePr>
            <p:nvPr/>
          </p:nvGraphicFramePr>
          <p:xfrm>
            <a:off x="1058" y="302"/>
            <a:ext cx="1453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79" r:id="rId13" imgW="2205000" imgH="501840" progId="Equation.DSMT4">
                    <p:embed/>
                  </p:oleObj>
                </mc:Choice>
                <mc:Fallback>
                  <p:oleObj r:id="rId13" imgW="2205000" imgH="501840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302"/>
                          <a:ext cx="1453" cy="33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V="1">
              <a:off x="954" y="227"/>
              <a:ext cx="176" cy="56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5248" name="Rectangle 16"/>
            <p:cNvSpPr>
              <a:spLocks noChangeArrowheads="1"/>
            </p:cNvSpPr>
            <p:nvPr/>
          </p:nvSpPr>
          <p:spPr bwMode="auto">
            <a:xfrm>
              <a:off x="1112" y="0"/>
              <a:ext cx="20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又称码书，码</a:t>
              </a:r>
            </a:p>
          </p:txBody>
        </p:sp>
      </p:grpSp>
      <p:grpSp>
        <p:nvGrpSpPr>
          <p:cNvPr id="95249" name="Group 17"/>
          <p:cNvGrpSpPr>
            <a:grpSpLocks/>
          </p:cNvGrpSpPr>
          <p:nvPr/>
        </p:nvGrpSpPr>
        <p:grpSpPr bwMode="auto">
          <a:xfrm>
            <a:off x="5029200" y="693738"/>
            <a:ext cx="4892675" cy="1185862"/>
            <a:chOff x="0" y="0"/>
            <a:chExt cx="3082" cy="747"/>
          </a:xfrm>
        </p:grpSpPr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0" y="403"/>
              <a:ext cx="1392" cy="344"/>
            </a:xfrm>
            <a:prstGeom prst="ellips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 flipV="1">
              <a:off x="456" y="275"/>
              <a:ext cx="120" cy="96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534" y="8"/>
              <a:ext cx="16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又称码字</a:t>
              </a: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1544" y="411"/>
              <a:ext cx="816" cy="296"/>
            </a:xfrm>
            <a:prstGeom prst="ellips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2200" y="315"/>
              <a:ext cx="64" cy="12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5255" name="Rectangle 23"/>
            <p:cNvSpPr>
              <a:spLocks noChangeArrowheads="1"/>
            </p:cNvSpPr>
            <p:nvPr/>
          </p:nvSpPr>
          <p:spPr bwMode="auto">
            <a:xfrm>
              <a:off x="1486" y="0"/>
              <a:ext cx="15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又称码元</a:t>
              </a:r>
            </a:p>
          </p:txBody>
        </p:sp>
      </p:grpSp>
      <p:grpSp>
        <p:nvGrpSpPr>
          <p:cNvPr id="95256" name="Group 24"/>
          <p:cNvGrpSpPr>
            <a:grpSpLocks/>
          </p:cNvGrpSpPr>
          <p:nvPr/>
        </p:nvGrpSpPr>
        <p:grpSpPr bwMode="auto">
          <a:xfrm>
            <a:off x="395288" y="1292225"/>
            <a:ext cx="9507537" cy="2568576"/>
            <a:chOff x="0" y="0"/>
            <a:chExt cx="5989" cy="1618"/>
          </a:xfrm>
        </p:grpSpPr>
        <p:graphicFrame>
          <p:nvGraphicFramePr>
            <p:cNvPr id="95257" name="Object 25"/>
            <p:cNvGraphicFramePr>
              <a:graphicFrameLocks noChangeAspect="1"/>
            </p:cNvGraphicFramePr>
            <p:nvPr/>
          </p:nvGraphicFramePr>
          <p:xfrm>
            <a:off x="87" y="433"/>
            <a:ext cx="40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80" r:id="rId15" imgW="8000595" imgH="589064" progId="Visio.Drawing.11">
                    <p:embed/>
                  </p:oleObj>
                </mc:Choice>
                <mc:Fallback>
                  <p:oleObj r:id="rId15" imgW="8000595" imgH="589064" progId="Visio.Drawing.11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" y="433"/>
                          <a:ext cx="4035" cy="29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8" name="Object 26"/>
            <p:cNvGraphicFramePr>
              <a:graphicFrameLocks noChangeAspect="1"/>
            </p:cNvGraphicFramePr>
            <p:nvPr/>
          </p:nvGraphicFramePr>
          <p:xfrm>
            <a:off x="0" y="480"/>
            <a:ext cx="2904" cy="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81" r:id="rId17" imgW="5762608" imgH="1506706" progId="Visio.Drawing.11">
                    <p:embed/>
                  </p:oleObj>
                </mc:Choice>
                <mc:Fallback>
                  <p:oleObj r:id="rId17" imgW="5762608" imgH="1506706" progId="Visio.Drawing.11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0"/>
                          <a:ext cx="2904" cy="75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9" name="Object 27"/>
            <p:cNvGraphicFramePr>
              <a:graphicFrameLocks noChangeAspect="1"/>
            </p:cNvGraphicFramePr>
            <p:nvPr/>
          </p:nvGraphicFramePr>
          <p:xfrm>
            <a:off x="1702" y="484"/>
            <a:ext cx="16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82" r:id="rId19" imgW="333392" imgH="452336" progId="Visio.Drawing.11">
                    <p:embed/>
                  </p:oleObj>
                </mc:Choice>
                <mc:Fallback>
                  <p:oleObj r:id="rId19" imgW="333392" imgH="452336" progId="Visio.Drawing.11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484"/>
                          <a:ext cx="168" cy="2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260" name="Group 28"/>
            <p:cNvGrpSpPr>
              <a:grpSpLocks/>
            </p:cNvGrpSpPr>
            <p:nvPr/>
          </p:nvGrpSpPr>
          <p:grpSpPr bwMode="auto">
            <a:xfrm>
              <a:off x="1685" y="0"/>
              <a:ext cx="1500" cy="522"/>
              <a:chOff x="0" y="0"/>
              <a:chExt cx="1500" cy="522"/>
            </a:xfrm>
          </p:grpSpPr>
          <p:sp>
            <p:nvSpPr>
              <p:cNvPr id="95261" name="Line 29"/>
              <p:cNvSpPr>
                <a:spLocks noChangeShapeType="1"/>
              </p:cNvSpPr>
              <p:nvPr/>
            </p:nvSpPr>
            <p:spPr bwMode="auto">
              <a:xfrm flipH="1">
                <a:off x="242" y="289"/>
                <a:ext cx="111" cy="233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5262" name="Rectangl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0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信源符号</a:t>
                </a:r>
              </a:p>
            </p:txBody>
          </p:sp>
        </p:grpSp>
        <p:grpSp>
          <p:nvGrpSpPr>
            <p:cNvPr id="95263" name="Group 31"/>
            <p:cNvGrpSpPr>
              <a:grpSpLocks/>
            </p:cNvGrpSpPr>
            <p:nvPr/>
          </p:nvGrpSpPr>
          <p:grpSpPr bwMode="auto">
            <a:xfrm>
              <a:off x="39" y="0"/>
              <a:ext cx="2268" cy="458"/>
              <a:chOff x="0" y="0"/>
              <a:chExt cx="2268" cy="458"/>
            </a:xfrm>
          </p:grpSpPr>
          <p:sp>
            <p:nvSpPr>
              <p:cNvPr id="95264" name="Line 32"/>
              <p:cNvSpPr>
                <a:spLocks noChangeShapeType="1"/>
              </p:cNvSpPr>
              <p:nvPr/>
            </p:nvSpPr>
            <p:spPr bwMode="auto">
              <a:xfrm>
                <a:off x="1216" y="298"/>
                <a:ext cx="176" cy="16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5265" name="Rectangle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信源符号序列</a:t>
                </a:r>
              </a:p>
            </p:txBody>
          </p:sp>
        </p:grpSp>
        <p:grpSp>
          <p:nvGrpSpPr>
            <p:cNvPr id="95266" name="Group 34"/>
            <p:cNvGrpSpPr>
              <a:grpSpLocks/>
            </p:cNvGrpSpPr>
            <p:nvPr/>
          </p:nvGrpSpPr>
          <p:grpSpPr bwMode="auto">
            <a:xfrm>
              <a:off x="485" y="1234"/>
              <a:ext cx="2292" cy="384"/>
              <a:chOff x="0" y="0"/>
              <a:chExt cx="2292" cy="384"/>
            </a:xfrm>
          </p:grpSpPr>
          <p:sp>
            <p:nvSpPr>
              <p:cNvPr id="95267" name="Line 35"/>
              <p:cNvSpPr>
                <a:spLocks noChangeShapeType="1"/>
              </p:cNvSpPr>
              <p:nvPr/>
            </p:nvSpPr>
            <p:spPr bwMode="auto">
              <a:xfrm flipH="1">
                <a:off x="514" y="0"/>
                <a:ext cx="96" cy="144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5268" name="Rectangle 36"/>
              <p:cNvSpPr>
                <a:spLocks noChangeArrowheads="1"/>
              </p:cNvSpPr>
              <p:nvPr/>
            </p:nvSpPr>
            <p:spPr bwMode="auto">
              <a:xfrm>
                <a:off x="0" y="93"/>
                <a:ext cx="22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信源符号集</a:t>
                </a:r>
              </a:p>
            </p:txBody>
          </p:sp>
        </p:grpSp>
        <p:graphicFrame>
          <p:nvGraphicFramePr>
            <p:cNvPr id="95269" name="Object 37"/>
            <p:cNvGraphicFramePr>
              <a:graphicFrameLocks noChangeAspect="1"/>
            </p:cNvGraphicFramePr>
            <p:nvPr/>
          </p:nvGraphicFramePr>
          <p:xfrm>
            <a:off x="1319" y="439"/>
            <a:ext cx="78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83" r:id="rId21" imgW="1549625" imgH="567717" progId="Visio.Drawing.11">
                    <p:embed/>
                  </p:oleObj>
                </mc:Choice>
                <mc:Fallback>
                  <p:oleObj r:id="rId21" imgW="1549625" imgH="567717" progId="Visio.Drawing.11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439"/>
                          <a:ext cx="780" cy="28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270" name="Group 38"/>
            <p:cNvGrpSpPr>
              <a:grpSpLocks/>
            </p:cNvGrpSpPr>
            <p:nvPr/>
          </p:nvGrpSpPr>
          <p:grpSpPr bwMode="auto">
            <a:xfrm>
              <a:off x="2283" y="0"/>
              <a:ext cx="3706" cy="1618"/>
              <a:chOff x="0" y="0"/>
              <a:chExt cx="3706" cy="1618"/>
            </a:xfrm>
          </p:grpSpPr>
          <p:sp>
            <p:nvSpPr>
              <p:cNvPr id="95271" name="Rectangle 39"/>
              <p:cNvSpPr>
                <a:spLocks noChangeArrowheads="1"/>
              </p:cNvSpPr>
              <p:nvPr/>
            </p:nvSpPr>
            <p:spPr bwMode="auto">
              <a:xfrm>
                <a:off x="701" y="0"/>
                <a:ext cx="2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码符号序列</a:t>
                </a:r>
              </a:p>
            </p:txBody>
          </p:sp>
          <p:sp>
            <p:nvSpPr>
              <p:cNvPr id="95272" name="Line 40"/>
              <p:cNvSpPr>
                <a:spLocks noChangeShapeType="1"/>
              </p:cNvSpPr>
              <p:nvPr/>
            </p:nvSpPr>
            <p:spPr bwMode="auto">
              <a:xfrm>
                <a:off x="1757" y="298"/>
                <a:ext cx="176" cy="16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5273" name="Line 41"/>
              <p:cNvSpPr>
                <a:spLocks noChangeShapeType="1"/>
              </p:cNvSpPr>
              <p:nvPr/>
            </p:nvSpPr>
            <p:spPr bwMode="auto">
              <a:xfrm flipH="1">
                <a:off x="610" y="1234"/>
                <a:ext cx="96" cy="144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5274" name="Rectangle 42"/>
              <p:cNvSpPr>
                <a:spLocks noChangeArrowheads="1"/>
              </p:cNvSpPr>
              <p:nvPr/>
            </p:nvSpPr>
            <p:spPr bwMode="auto">
              <a:xfrm>
                <a:off x="0" y="1327"/>
                <a:ext cx="35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码符号集  符合信道传输特性</a:t>
                </a:r>
              </a:p>
            </p:txBody>
          </p:sp>
          <p:grpSp>
            <p:nvGrpSpPr>
              <p:cNvPr id="95275" name="Group 43"/>
              <p:cNvGrpSpPr>
                <a:grpSpLocks/>
              </p:cNvGrpSpPr>
              <p:nvPr/>
            </p:nvGrpSpPr>
            <p:grpSpPr bwMode="auto">
              <a:xfrm>
                <a:off x="2206" y="0"/>
                <a:ext cx="1500" cy="516"/>
                <a:chOff x="0" y="0"/>
                <a:chExt cx="1500" cy="516"/>
              </a:xfrm>
            </p:grpSpPr>
            <p:sp>
              <p:nvSpPr>
                <p:cNvPr id="9527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42" y="283"/>
                  <a:ext cx="111" cy="233"/>
                </a:xfrm>
                <a:prstGeom prst="line">
                  <a:avLst/>
                </a:prstGeom>
                <a:noFill/>
                <a:ln w="25400" cmpd="sng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95277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sz="2400" b="1">
                      <a:latin typeface="+mj-ea"/>
                      <a:ea typeface="+mj-ea"/>
                    </a:rPr>
                    <a:t>码符号</a:t>
                  </a:r>
                </a:p>
              </p:txBody>
            </p:sp>
          </p:grpSp>
          <p:graphicFrame>
            <p:nvGraphicFramePr>
              <p:cNvPr id="95278" name="Object 46"/>
              <p:cNvGraphicFramePr>
                <a:graphicFrameLocks noChangeAspect="1"/>
              </p:cNvGraphicFramePr>
              <p:nvPr/>
            </p:nvGraphicFramePr>
            <p:xfrm>
              <a:off x="599" y="423"/>
              <a:ext cx="2124" cy="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0984" r:id="rId23" imgW="4209207" imgH="1585338" progId="Visio.Drawing.11">
                      <p:embed/>
                    </p:oleObj>
                  </mc:Choice>
                  <mc:Fallback>
                    <p:oleObj r:id="rId23" imgW="4209207" imgH="1585338" progId="Visio.Drawing.11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9" y="423"/>
                            <a:ext cx="2124" cy="80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5280" name="Group 48"/>
          <p:cNvGrpSpPr>
            <a:grpSpLocks/>
          </p:cNvGrpSpPr>
          <p:nvPr/>
        </p:nvGrpSpPr>
        <p:grpSpPr bwMode="auto">
          <a:xfrm>
            <a:off x="87313" y="4149725"/>
            <a:ext cx="4887912" cy="830263"/>
            <a:chOff x="0" y="0"/>
            <a:chExt cx="3079" cy="523"/>
          </a:xfrm>
        </p:grpSpPr>
        <p:sp>
          <p:nvSpPr>
            <p:cNvPr id="95281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11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400" b="1" dirty="0">
                  <a:latin typeface="+mj-ea"/>
                  <a:ea typeface="+mj-ea"/>
                </a:rPr>
                <a:t>信源符号</a:t>
              </a:r>
            </a:p>
            <a:p>
              <a:pPr algn="ctr"/>
              <a:r>
                <a:rPr lang="zh-CN" sz="2400" b="1" dirty="0">
                  <a:latin typeface="+mj-ea"/>
                  <a:ea typeface="+mj-ea"/>
                </a:rPr>
                <a:t>序列集合</a:t>
              </a:r>
            </a:p>
          </p:txBody>
        </p:sp>
        <p:graphicFrame>
          <p:nvGraphicFramePr>
            <p:cNvPr id="95282" name="Object 50"/>
            <p:cNvGraphicFramePr>
              <a:graphicFrameLocks noChangeAspect="1"/>
            </p:cNvGraphicFramePr>
            <p:nvPr/>
          </p:nvGraphicFramePr>
          <p:xfrm>
            <a:off x="1039" y="130"/>
            <a:ext cx="204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85" r:id="rId25" imgW="1624895" imgH="291973" progId="Equation.DSMT4">
                    <p:embed/>
                  </p:oleObj>
                </mc:Choice>
                <mc:Fallback>
                  <p:oleObj r:id="rId25" imgW="1624895" imgH="291973" progId="Equation.DSMT4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130"/>
                          <a:ext cx="2040" cy="36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507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60077" y="1203399"/>
            <a:ext cx="5619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无失真编码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769865" y="1027186"/>
            <a:ext cx="56905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实现从信源符号序列集合到码符号序列集合间的一一映射。</a:t>
            </a:r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660077" y="2130499"/>
            <a:ext cx="2012950" cy="461962"/>
            <a:chOff x="0" y="0"/>
            <a:chExt cx="1268" cy="291"/>
          </a:xfrm>
        </p:grpSpPr>
        <p:sp>
          <p:nvSpPr>
            <p:cNvPr id="9626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solidFill>
                    <a:srgbClr val="0000FF"/>
                  </a:solidFill>
                  <a:latin typeface="+mj-ea"/>
                  <a:ea typeface="+mj-ea"/>
                </a:rPr>
                <a:t>    </a:t>
              </a:r>
              <a:r>
                <a:rPr lang="zh-CN" sz="2400" b="1">
                  <a:solidFill>
                    <a:srgbClr val="0000FF"/>
                  </a:solidFill>
                  <a:latin typeface="+mj-ea"/>
                  <a:ea typeface="+mj-ea"/>
                </a:rPr>
                <a:t>元码</a:t>
              </a:r>
              <a:r>
                <a:rPr lang="zh-CN" sz="2400" b="1">
                  <a:latin typeface="+mj-ea"/>
                  <a:ea typeface="+mj-ea"/>
                </a:rPr>
                <a:t>：</a:t>
              </a:r>
            </a:p>
          </p:txBody>
        </p:sp>
        <p:graphicFrame>
          <p:nvGraphicFramePr>
            <p:cNvPr id="96263" name="Object 7"/>
            <p:cNvGraphicFramePr>
              <a:graphicFrameLocks noChangeAspect="1"/>
            </p:cNvGraphicFramePr>
            <p:nvPr/>
          </p:nvGraphicFramePr>
          <p:xfrm>
            <a:off x="76" y="78"/>
            <a:ext cx="24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668" r:id="rId3" imgW="177492" imgH="139458" progId="Equation.DSMT4">
                    <p:embed/>
                  </p:oleObj>
                </mc:Choice>
                <mc:Fallback>
                  <p:oleObj r:id="rId3" imgW="177492" imgH="139458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" y="78"/>
                          <a:ext cx="246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64" name="Group 8"/>
          <p:cNvGrpSpPr>
            <a:grpSpLocks/>
          </p:cNvGrpSpPr>
          <p:nvPr/>
        </p:nvGrpSpPr>
        <p:grpSpPr bwMode="auto">
          <a:xfrm>
            <a:off x="2031677" y="2130499"/>
            <a:ext cx="6656388" cy="461962"/>
            <a:chOff x="0" y="228"/>
            <a:chExt cx="4193" cy="291"/>
          </a:xfrm>
        </p:grpSpPr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0" y="228"/>
              <a:ext cx="41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又称    进制码，指码符号集合中符号的个数。</a:t>
              </a:r>
            </a:p>
          </p:txBody>
        </p:sp>
        <p:graphicFrame>
          <p:nvGraphicFramePr>
            <p:cNvPr id="96266" name="Object 10"/>
            <p:cNvGraphicFramePr>
              <a:graphicFrameLocks noChangeAspect="1"/>
            </p:cNvGraphicFramePr>
            <p:nvPr/>
          </p:nvGraphicFramePr>
          <p:xfrm>
            <a:off x="466" y="299"/>
            <a:ext cx="24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669" r:id="rId5" imgW="177492" imgH="139458" progId="Equation.DSMT4">
                    <p:embed/>
                  </p:oleObj>
                </mc:Choice>
                <mc:Fallback>
                  <p:oleObj r:id="rId5" imgW="177492" imgH="139458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299"/>
                          <a:ext cx="245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660077" y="2740099"/>
            <a:ext cx="73794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等长码</a:t>
            </a:r>
            <a:r>
              <a:rPr lang="zh-CN" sz="2400" b="1" dirty="0">
                <a:latin typeface="+mj-ea"/>
                <a:ea typeface="+mj-ea"/>
              </a:rPr>
              <a:t>：又称定长码，指所有码字的长度相等。</a:t>
            </a: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660077" y="3414786"/>
            <a:ext cx="6369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变长码</a:t>
            </a:r>
            <a:r>
              <a:rPr lang="zh-CN" sz="2400" b="1" dirty="0">
                <a:latin typeface="+mj-ea"/>
                <a:ea typeface="+mj-ea"/>
              </a:rPr>
              <a:t>：所有码字的长度可以不相等。</a:t>
            </a: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660077" y="4086299"/>
            <a:ext cx="184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分组码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2069777" y="4086299"/>
            <a:ext cx="6761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将信源的输出符号序列，分组处理的编码。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660077" y="4760986"/>
            <a:ext cx="184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非分组码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2282502" y="4760986"/>
            <a:ext cx="66930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当前码符号与信源已经输出的全部符号有关。</a:t>
            </a: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660077" y="5343599"/>
            <a:ext cx="7042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本课程只研究分组码。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15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8" grpId="0" autoUpdateAnimBg="0"/>
      <p:bldP spid="96269" grpId="0" autoUpdateAnimBg="0"/>
      <p:bldP spid="96270" grpId="0" autoUpdateAnimBg="0"/>
      <p:bldP spid="96271" grpId="0" autoUpdateAnimBg="0"/>
      <p:bldP spid="96272" grpId="0" autoUpdateAnimBg="0"/>
      <p:bldP spid="96273" grpId="0" autoUpdateAnimBg="0"/>
      <p:bldP spid="9627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77825" y="1652116"/>
            <a:ext cx="2317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实例：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168864"/>
              </p:ext>
            </p:extLst>
          </p:nvPr>
        </p:nvGraphicFramePr>
        <p:xfrm>
          <a:off x="1490663" y="1764828"/>
          <a:ext cx="324167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376" r:id="rId3" imgW="3241669" imgH="1918781" progId="Visio.Drawing.11">
                  <p:embed/>
                </p:oleObj>
              </mc:Choice>
              <mc:Fallback>
                <p:oleObj r:id="rId3" imgW="3241669" imgH="1918781" progId="Visio.Drawing.11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64828"/>
                        <a:ext cx="3241675" cy="191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026025" y="1652116"/>
            <a:ext cx="1974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码</a:t>
            </a:r>
            <a:r>
              <a:rPr lang="zh-CN" altLang="zh-CN" sz="2400" b="1">
                <a:latin typeface="+mj-ea"/>
                <a:ea typeface="+mj-ea"/>
              </a:rPr>
              <a:t>1</a:t>
            </a:r>
            <a:r>
              <a:rPr lang="zh-CN" sz="2400" b="1">
                <a:latin typeface="+mj-ea"/>
                <a:ea typeface="+mj-ea"/>
              </a:rPr>
              <a:t>是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026025" y="2174403"/>
            <a:ext cx="1974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码</a:t>
            </a:r>
            <a:r>
              <a:rPr lang="zh-CN" altLang="zh-CN" sz="2400" b="1" dirty="0">
                <a:latin typeface="+mj-ea"/>
                <a:ea typeface="+mj-ea"/>
              </a:rPr>
              <a:t>2</a:t>
            </a:r>
            <a:r>
              <a:rPr lang="zh-CN" sz="2400" b="1" dirty="0">
                <a:latin typeface="+mj-ea"/>
                <a:ea typeface="+mj-ea"/>
              </a:rPr>
              <a:t>是</a:t>
            </a:r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6072188" y="2063278"/>
            <a:ext cx="15875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6072188" y="2598266"/>
            <a:ext cx="15875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6084168" y="1599183"/>
            <a:ext cx="229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奇异码</a:t>
            </a:r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6018213" y="2110903"/>
            <a:ext cx="229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非奇异码</a:t>
            </a:r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685254" y="3850803"/>
            <a:ext cx="6623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sz="2400" b="1" dirty="0" smtClean="0">
                <a:latin typeface="+mj-ea"/>
                <a:ea typeface="+mj-ea"/>
              </a:rPr>
              <a:t>：</a:t>
            </a:r>
            <a:r>
              <a:rPr lang="zh-CN" sz="2400" b="1" dirty="0">
                <a:latin typeface="+mj-ea"/>
                <a:ea typeface="+mj-ea"/>
              </a:rPr>
              <a:t>奇异码能否实现无失真传输？</a:t>
            </a: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669787" y="4344516"/>
            <a:ext cx="6926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sz="2400" b="1" dirty="0" smtClean="0">
                <a:latin typeface="+mj-ea"/>
              </a:rPr>
              <a:t>：</a:t>
            </a:r>
            <a:r>
              <a:rPr lang="zh-CN" sz="2400" b="1" dirty="0" smtClean="0">
                <a:latin typeface="+mj-ea"/>
                <a:ea typeface="+mj-ea"/>
              </a:rPr>
              <a:t>非</a:t>
            </a:r>
            <a:r>
              <a:rPr lang="zh-CN" sz="2400" b="1" dirty="0">
                <a:latin typeface="+mj-ea"/>
                <a:ea typeface="+mj-ea"/>
              </a:rPr>
              <a:t>奇异码是否一定能实现无失真传输？</a:t>
            </a:r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708174" y="4911551"/>
            <a:ext cx="2711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回答</a:t>
            </a:r>
            <a:r>
              <a:rPr lang="zh-CN" altLang="zh-CN" sz="2400" b="1" dirty="0" smtClean="0">
                <a:latin typeface="+mj-ea"/>
                <a:ea typeface="+mj-ea"/>
              </a:rPr>
              <a:t>：</a:t>
            </a:r>
            <a:r>
              <a:rPr lang="zh-CN" sz="2400" b="1" dirty="0" smtClean="0">
                <a:latin typeface="+mj-ea"/>
                <a:ea typeface="+mj-ea"/>
              </a:rPr>
              <a:t>不一定</a:t>
            </a:r>
            <a:r>
              <a:rPr lang="zh-CN" sz="2400" b="1" dirty="0">
                <a:latin typeface="+mj-ea"/>
                <a:ea typeface="+mj-ea"/>
              </a:rPr>
              <a:t>。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824534" y="4869160"/>
            <a:ext cx="7004050" cy="461963"/>
            <a:chOff x="0" y="0"/>
            <a:chExt cx="4412" cy="291"/>
          </a:xfrm>
        </p:grpSpPr>
        <p:sp>
          <p:nvSpPr>
            <p:cNvPr id="97297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4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例如：码</a:t>
              </a:r>
              <a:r>
                <a:rPr lang="zh-CN" altLang="zh-CN" sz="2400" b="1" dirty="0">
                  <a:latin typeface="+mj-ea"/>
                  <a:ea typeface="+mj-ea"/>
                </a:rPr>
                <a:t>2</a:t>
              </a:r>
              <a:r>
                <a:rPr lang="zh-CN" sz="2400" b="1" dirty="0">
                  <a:latin typeface="+mj-ea"/>
                  <a:ea typeface="+mj-ea"/>
                </a:rPr>
                <a:t>中的    可翻译成</a:t>
              </a:r>
            </a:p>
          </p:txBody>
        </p:sp>
        <p:graphicFrame>
          <p:nvGraphicFramePr>
            <p:cNvPr id="97298" name="Object 18"/>
            <p:cNvGraphicFramePr>
              <a:graphicFrameLocks noChangeAspect="1"/>
            </p:cNvGraphicFramePr>
            <p:nvPr/>
          </p:nvGraphicFramePr>
          <p:xfrm>
            <a:off x="1292" y="42"/>
            <a:ext cx="28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7377" r:id="rId5" imgW="202848" imgH="177492" progId="Equation.DSMT4">
                    <p:embed/>
                  </p:oleObj>
                </mc:Choice>
                <mc:Fallback>
                  <p:oleObj r:id="rId5" imgW="202848" imgH="177492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42"/>
                          <a:ext cx="283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56684" y="4858866"/>
            <a:ext cx="2363788" cy="514350"/>
            <a:chOff x="-8" y="188"/>
            <a:chExt cx="1489" cy="324"/>
          </a:xfrm>
        </p:grpSpPr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181" y="190"/>
              <a:ext cx="1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或      。</a:t>
              </a:r>
            </a:p>
          </p:txBody>
        </p:sp>
        <p:graphicFrame>
          <p:nvGraphicFramePr>
            <p:cNvPr id="97301" name="Object 21"/>
            <p:cNvGraphicFramePr>
              <a:graphicFrameLocks noChangeAspect="1"/>
            </p:cNvGraphicFramePr>
            <p:nvPr/>
          </p:nvGraphicFramePr>
          <p:xfrm>
            <a:off x="-8" y="193"/>
            <a:ext cx="26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7378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" y="193"/>
                          <a:ext cx="266" cy="3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2" name="Object 22"/>
            <p:cNvGraphicFramePr>
              <a:graphicFrameLocks noChangeAspect="1"/>
            </p:cNvGraphicFramePr>
            <p:nvPr/>
          </p:nvGraphicFramePr>
          <p:xfrm>
            <a:off x="426" y="188"/>
            <a:ext cx="42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7379" r:id="rId9" imgW="304536" imgH="228402" progId="Equation.DSMT4">
                    <p:embed/>
                  </p:oleObj>
                </mc:Choice>
                <mc:Fallback>
                  <p:oleObj r:id="rId9" imgW="304536" imgH="22840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188"/>
                          <a:ext cx="425" cy="3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07125" y="2795116"/>
            <a:ext cx="2644775" cy="1517651"/>
            <a:chOff x="0" y="0"/>
            <a:chExt cx="1666" cy="956"/>
          </a:xfrm>
        </p:grpSpPr>
        <p:sp>
          <p:nvSpPr>
            <p:cNvPr id="97304" name="Rectangle 24"/>
            <p:cNvSpPr>
              <a:spLocks noChangeArrowheads="1"/>
            </p:cNvSpPr>
            <p:nvPr/>
          </p:nvSpPr>
          <p:spPr bwMode="auto">
            <a:xfrm>
              <a:off x="0" y="665"/>
              <a:ext cx="15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回答</a:t>
              </a:r>
              <a:r>
                <a:rPr lang="zh-CN" sz="2400" b="1" dirty="0">
                  <a:latin typeface="+mj-ea"/>
                  <a:ea typeface="+mj-ea"/>
                </a:rPr>
                <a:t>：不能。</a:t>
              </a:r>
            </a:p>
          </p:txBody>
        </p:sp>
        <p:graphicFrame>
          <p:nvGraphicFramePr>
            <p:cNvPr id="97305" name="Object 25"/>
            <p:cNvGraphicFramePr>
              <a:graphicFrameLocks noChangeAspect="1"/>
            </p:cNvGraphicFramePr>
            <p:nvPr/>
          </p:nvGraphicFramePr>
          <p:xfrm>
            <a:off x="89" y="239"/>
            <a:ext cx="265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7380" r:id="rId11" imgW="190252" imgH="164885" progId="Equation.DSMT4">
                    <p:embed/>
                  </p:oleObj>
                </mc:Choice>
                <mc:Fallback>
                  <p:oleObj r:id="rId11" imgW="190252" imgH="164885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" y="239"/>
                          <a:ext cx="265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 flipV="1">
              <a:off x="362" y="263"/>
              <a:ext cx="160" cy="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7307" name="Line 27"/>
            <p:cNvSpPr>
              <a:spLocks noChangeShapeType="1"/>
            </p:cNvSpPr>
            <p:nvPr/>
          </p:nvSpPr>
          <p:spPr bwMode="auto">
            <a:xfrm>
              <a:off x="371" y="400"/>
              <a:ext cx="160" cy="9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97308" name="Object 28"/>
            <p:cNvGraphicFramePr>
              <a:graphicFrameLocks noChangeAspect="1"/>
            </p:cNvGraphicFramePr>
            <p:nvPr/>
          </p:nvGraphicFramePr>
          <p:xfrm>
            <a:off x="554" y="12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7381" r:id="rId13" imgW="190417" imgH="228501" progId="Equation.DSMT4">
                    <p:embed/>
                  </p:oleObj>
                </mc:Choice>
                <mc:Fallback>
                  <p:oleObj r:id="rId13" imgW="190417" imgH="228501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12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09" name="Object 29"/>
            <p:cNvGraphicFramePr>
              <a:graphicFrameLocks noChangeAspect="1"/>
            </p:cNvGraphicFramePr>
            <p:nvPr/>
          </p:nvGraphicFramePr>
          <p:xfrm>
            <a:off x="554" y="341"/>
            <a:ext cx="24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7382" r:id="rId15" imgW="177492" imgH="228204" progId="Equation.DSMT4">
                    <p:embed/>
                  </p:oleObj>
                </mc:Choice>
                <mc:Fallback>
                  <p:oleObj r:id="rId15" imgW="177492" imgH="228204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341"/>
                          <a:ext cx="248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10" name="Rectangle 30"/>
            <p:cNvSpPr>
              <a:spLocks noChangeArrowheads="1"/>
            </p:cNvSpPr>
            <p:nvPr/>
          </p:nvSpPr>
          <p:spPr bwMode="auto">
            <a:xfrm>
              <a:off x="792" y="0"/>
              <a:ext cx="8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？</a:t>
              </a:r>
            </a:p>
          </p:txBody>
        </p:sp>
        <p:sp>
          <p:nvSpPr>
            <p:cNvPr id="97311" name="Rectangle 31"/>
            <p:cNvSpPr>
              <a:spLocks noChangeArrowheads="1"/>
            </p:cNvSpPr>
            <p:nvPr/>
          </p:nvSpPr>
          <p:spPr bwMode="auto">
            <a:xfrm>
              <a:off x="792" y="361"/>
              <a:ext cx="8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？</a:t>
              </a:r>
            </a:p>
          </p:txBody>
        </p:sp>
      </p:grp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755576" y="5445224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原因：非奇异码只是正确译码的</a:t>
            </a: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必要条件</a:t>
            </a:r>
            <a:r>
              <a:rPr lang="zh-CN" altLang="en-US" sz="2400" b="1" dirty="0" smtClean="0">
                <a:latin typeface="+mj-ea"/>
                <a:ea typeface="+mj-ea"/>
              </a:rPr>
              <a:t>，因为当码字排在一起时还有可能出现奇异性。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660077" y="581779"/>
            <a:ext cx="2457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奇异码与</a:t>
            </a:r>
          </a:p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非奇异码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</p:txBody>
      </p:sp>
      <p:sp>
        <p:nvSpPr>
          <p:cNvPr id="35" name="Rectangle 20"/>
          <p:cNvSpPr>
            <a:spLocks noChangeArrowheads="1"/>
          </p:cNvSpPr>
          <p:nvPr/>
        </p:nvSpPr>
        <p:spPr bwMode="auto">
          <a:xfrm>
            <a:off x="2349177" y="581779"/>
            <a:ext cx="6183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若分组码中所有码字不相同，称非奇异码，否则称为奇异码。</a:t>
            </a:r>
          </a:p>
        </p:txBody>
      </p:sp>
    </p:spTree>
    <p:extLst>
      <p:ext uri="{BB962C8B-B14F-4D97-AF65-F5344CB8AC3E}">
        <p14:creationId xmlns:p14="http://schemas.microsoft.com/office/powerpoint/2010/main" val="36427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5" grpId="0"/>
      <p:bldP spid="97286" grpId="0"/>
      <p:bldP spid="97287" grpId="0" animBg="1"/>
      <p:bldP spid="97288" grpId="0" animBg="1"/>
      <p:bldP spid="97289" grpId="0" autoUpdateAnimBg="0"/>
      <p:bldP spid="97290" grpId="0" autoUpdateAnimBg="0"/>
      <p:bldP spid="97293" grpId="0" autoUpdateAnimBg="0"/>
      <p:bldP spid="97294" grpId="0" autoUpdateAnimBg="0"/>
      <p:bldP spid="97295" grpId="0" autoUpdateAnimBg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77825" y="1678434"/>
            <a:ext cx="796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zh-CN" sz="2400" b="1" dirty="0">
                <a:latin typeface="+mj-ea"/>
                <a:ea typeface="+mj-ea"/>
              </a:rPr>
              <a:t>：如何才能保证码为唯一可译码？</a:t>
            </a:r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377825" y="2197546"/>
            <a:ext cx="9045575" cy="858839"/>
            <a:chOff x="0" y="0"/>
            <a:chExt cx="5698" cy="541"/>
          </a:xfrm>
        </p:grpSpPr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0" y="18"/>
              <a:ext cx="569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分析</a:t>
              </a:r>
              <a:r>
                <a:rPr lang="zh-CN" sz="2400" b="1" dirty="0">
                  <a:latin typeface="+mj-ea"/>
                  <a:ea typeface="+mj-ea"/>
                </a:rPr>
                <a:t>：假设所编的码为                     。则所有可能的码</a:t>
              </a:r>
            </a:p>
            <a:p>
              <a:r>
                <a:rPr lang="zh-CN" sz="2400" b="1" dirty="0">
                  <a:latin typeface="+mj-ea"/>
                  <a:ea typeface="+mj-ea"/>
                </a:rPr>
                <a:t>          符号序列应包括：</a:t>
              </a:r>
            </a:p>
          </p:txBody>
        </p:sp>
        <p:graphicFrame>
          <p:nvGraphicFramePr>
            <p:cNvPr id="98310" name="Object 6"/>
            <p:cNvGraphicFramePr>
              <a:graphicFrameLocks noChangeAspect="1"/>
            </p:cNvGraphicFramePr>
            <p:nvPr/>
          </p:nvGraphicFramePr>
          <p:xfrm>
            <a:off x="1962" y="0"/>
            <a:ext cx="126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74" r:id="rId3" imgW="1002865" imgH="291973" progId="Equation.DSMT4">
                    <p:embed/>
                  </p:oleObj>
                </mc:Choice>
                <mc:Fallback>
                  <p:oleObj r:id="rId3" imgW="1002865" imgH="291973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" y="0"/>
                          <a:ext cx="1263" cy="36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11" name="Group 7"/>
          <p:cNvGrpSpPr>
            <a:grpSpLocks/>
          </p:cNvGrpSpPr>
          <p:nvPr/>
        </p:nvGrpSpPr>
        <p:grpSpPr bwMode="auto">
          <a:xfrm>
            <a:off x="1279525" y="3177034"/>
            <a:ext cx="8156575" cy="582612"/>
            <a:chOff x="0" y="0"/>
            <a:chExt cx="5138" cy="367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0" y="8"/>
              <a:ext cx="21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一次扩展码：</a:t>
              </a:r>
            </a:p>
          </p:txBody>
        </p:sp>
        <p:graphicFrame>
          <p:nvGraphicFramePr>
            <p:cNvPr id="98313" name="Object 9"/>
            <p:cNvGraphicFramePr>
              <a:graphicFrameLocks noChangeAspect="1"/>
            </p:cNvGraphicFramePr>
            <p:nvPr/>
          </p:nvGraphicFramePr>
          <p:xfrm>
            <a:off x="1309" y="0"/>
            <a:ext cx="126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75" r:id="rId5" imgW="1002865" imgH="291973" progId="Equation.DSMT4">
                    <p:embed/>
                  </p:oleObj>
                </mc:Choice>
                <mc:Fallback>
                  <p:oleObj r:id="rId5" imgW="1002865" imgH="291973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0"/>
                          <a:ext cx="1263" cy="36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3622" y="24"/>
              <a:ext cx="1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共   个</a:t>
              </a:r>
            </a:p>
          </p:txBody>
        </p:sp>
        <p:graphicFrame>
          <p:nvGraphicFramePr>
            <p:cNvPr id="98315" name="Object 11"/>
            <p:cNvGraphicFramePr>
              <a:graphicFrameLocks noChangeAspect="1"/>
            </p:cNvGraphicFramePr>
            <p:nvPr/>
          </p:nvGraphicFramePr>
          <p:xfrm>
            <a:off x="3923" y="78"/>
            <a:ext cx="17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76" r:id="rId7" imgW="126725" imgH="164742" progId="Equation.DSMT4">
                    <p:embed/>
                  </p:oleObj>
                </mc:Choice>
                <mc:Fallback>
                  <p:oleObj r:id="rId7" imgW="126725" imgH="164742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78"/>
                          <a:ext cx="176" cy="2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16" name="Group 12"/>
          <p:cNvGrpSpPr>
            <a:grpSpLocks/>
          </p:cNvGrpSpPr>
          <p:nvPr/>
        </p:nvGrpSpPr>
        <p:grpSpPr bwMode="auto">
          <a:xfrm>
            <a:off x="1279525" y="3753296"/>
            <a:ext cx="8156575" cy="2025650"/>
            <a:chOff x="0" y="0"/>
            <a:chExt cx="5138" cy="1276"/>
          </a:xfrm>
        </p:grpSpPr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0" y="6"/>
              <a:ext cx="21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二次扩展码：</a:t>
              </a:r>
            </a:p>
          </p:txBody>
        </p:sp>
        <p:graphicFrame>
          <p:nvGraphicFramePr>
            <p:cNvPr id="98318" name="Object 14"/>
            <p:cNvGraphicFramePr>
              <a:graphicFrameLocks noChangeAspect="1"/>
            </p:cNvGraphicFramePr>
            <p:nvPr/>
          </p:nvGraphicFramePr>
          <p:xfrm>
            <a:off x="1271" y="15"/>
            <a:ext cx="1870" cy="1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77" r:id="rId9" imgW="1485255" imgH="1002865" progId="Equation.DSMT4">
                    <p:embed/>
                  </p:oleObj>
                </mc:Choice>
                <mc:Fallback>
                  <p:oleObj r:id="rId9" imgW="1485255" imgH="1002865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15"/>
                          <a:ext cx="1870" cy="12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3622" y="22"/>
              <a:ext cx="1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共   个</a:t>
              </a:r>
            </a:p>
          </p:txBody>
        </p:sp>
        <p:graphicFrame>
          <p:nvGraphicFramePr>
            <p:cNvPr id="98320" name="Object 16"/>
            <p:cNvGraphicFramePr>
              <a:graphicFrameLocks noChangeAspect="1"/>
            </p:cNvGraphicFramePr>
            <p:nvPr/>
          </p:nvGraphicFramePr>
          <p:xfrm>
            <a:off x="3904" y="0"/>
            <a:ext cx="24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78" r:id="rId11" imgW="177492" imgH="228204" progId="Equation.DSMT4">
                    <p:embed/>
                  </p:oleObj>
                </mc:Choice>
                <mc:Fallback>
                  <p:oleObj r:id="rId11" imgW="177492" imgH="228204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0"/>
                          <a:ext cx="246" cy="3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21" name="Group 17"/>
          <p:cNvGrpSpPr>
            <a:grpSpLocks/>
          </p:cNvGrpSpPr>
          <p:nvPr/>
        </p:nvGrpSpPr>
        <p:grpSpPr bwMode="auto">
          <a:xfrm>
            <a:off x="1279525" y="5534744"/>
            <a:ext cx="8156575" cy="990600"/>
            <a:chOff x="0" y="0"/>
            <a:chExt cx="5138" cy="624"/>
          </a:xfrm>
        </p:grpSpPr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0" y="263"/>
              <a:ext cx="21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    </a:t>
              </a:r>
              <a:r>
                <a:rPr lang="zh-CN" sz="2400" b="1">
                  <a:latin typeface="+mj-ea"/>
                  <a:ea typeface="+mj-ea"/>
                </a:rPr>
                <a:t>次扩展码：</a:t>
              </a:r>
            </a:p>
          </p:txBody>
        </p:sp>
        <p:graphicFrame>
          <p:nvGraphicFramePr>
            <p:cNvPr id="98323" name="Object 19"/>
            <p:cNvGraphicFramePr>
              <a:graphicFrameLocks noChangeAspect="1"/>
            </p:cNvGraphicFramePr>
            <p:nvPr/>
          </p:nvGraphicFramePr>
          <p:xfrm>
            <a:off x="72" y="300"/>
            <a:ext cx="26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79" r:id="rId13" imgW="190252" imgH="164885" progId="Equation.DSMT4">
                    <p:embed/>
                  </p:oleObj>
                </mc:Choice>
                <mc:Fallback>
                  <p:oleObj r:id="rId13" imgW="190252" imgH="164885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" y="300"/>
                          <a:ext cx="264" cy="2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4" name="Text Box 20"/>
            <p:cNvSpPr txBox="1">
              <a:spLocks noChangeArrowheads="1"/>
            </p:cNvSpPr>
            <p:nvPr/>
          </p:nvSpPr>
          <p:spPr bwMode="auto">
            <a:xfrm>
              <a:off x="547" y="0"/>
              <a:ext cx="349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 dirty="0">
                  <a:latin typeface="+mj-ea"/>
                  <a:ea typeface="+mj-ea"/>
                </a:rPr>
                <a:t>…</a:t>
              </a:r>
            </a:p>
          </p:txBody>
        </p:sp>
        <p:sp>
          <p:nvSpPr>
            <p:cNvPr id="98325" name="Text Box 21"/>
            <p:cNvSpPr txBox="1">
              <a:spLocks noChangeArrowheads="1"/>
            </p:cNvSpPr>
            <p:nvPr/>
          </p:nvSpPr>
          <p:spPr bwMode="auto">
            <a:xfrm>
              <a:off x="3852" y="0"/>
              <a:ext cx="349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+mj-ea"/>
                  <a:ea typeface="+mj-ea"/>
                </a:rPr>
                <a:t>…</a:t>
              </a:r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3622" y="270"/>
              <a:ext cx="1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共   个</a:t>
              </a:r>
            </a:p>
          </p:txBody>
        </p:sp>
        <p:graphicFrame>
          <p:nvGraphicFramePr>
            <p:cNvPr id="98327" name="Object 23"/>
            <p:cNvGraphicFramePr>
              <a:graphicFrameLocks noChangeAspect="1"/>
            </p:cNvGraphicFramePr>
            <p:nvPr/>
          </p:nvGraphicFramePr>
          <p:xfrm>
            <a:off x="3878" y="248"/>
            <a:ext cx="3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880" r:id="rId15" imgW="215619" imgH="228303" progId="Equation.DSMT4">
                    <p:embed/>
                  </p:oleObj>
                </mc:Choice>
                <mc:Fallback>
                  <p:oleObj r:id="rId15" imgW="215619" imgH="228303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48"/>
                          <a:ext cx="300" cy="3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399504" y="665584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唯一可译码与</a:t>
            </a:r>
          </a:p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非唯一可译码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699792" y="476672"/>
            <a:ext cx="6045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对于任意有限长的码符号系列，若只能唯一的分割成一个个码字，则为唯一可译码；否则为非唯一可译码。</a:t>
            </a:r>
          </a:p>
        </p:txBody>
      </p:sp>
    </p:spTree>
    <p:extLst>
      <p:ext uri="{BB962C8B-B14F-4D97-AF65-F5344CB8AC3E}">
        <p14:creationId xmlns:p14="http://schemas.microsoft.com/office/powerpoint/2010/main" val="7180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195263" y="476672"/>
            <a:ext cx="8753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2400" b="1">
                <a:latin typeface="+mj-ea"/>
                <a:ea typeface="+mj-ea"/>
              </a:rPr>
              <a:t>例：一连串的码符号序列有两种解释</a:t>
            </a:r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23547"/>
              </p:ext>
            </p:extLst>
          </p:nvPr>
        </p:nvGraphicFramePr>
        <p:xfrm>
          <a:off x="1093788" y="1052736"/>
          <a:ext cx="6956425" cy="295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38" r:id="rId3" imgW="6955914" imgH="2950723" progId="Visio.Drawing.11">
                  <p:embed/>
                </p:oleObj>
              </mc:Choice>
              <mc:Fallback>
                <p:oleObj r:id="rId3" imgW="6955914" imgH="2950723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052736"/>
                        <a:ext cx="6956425" cy="2951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060316"/>
              </p:ext>
            </p:extLst>
          </p:nvPr>
        </p:nvGraphicFramePr>
        <p:xfrm>
          <a:off x="3663950" y="4496866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39" r:id="rId5" imgW="990170" imgH="241195" progId="Equation.DSMT4">
                  <p:embed/>
                </p:oleObj>
              </mc:Choice>
              <mc:Fallback>
                <p:oleObj r:id="rId5" imgW="990170" imgH="241195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496866"/>
                        <a:ext cx="1981200" cy="482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Line 6"/>
          <p:cNvSpPr>
            <a:spLocks noChangeShapeType="1"/>
          </p:cNvSpPr>
          <p:nvPr/>
        </p:nvSpPr>
        <p:spPr bwMode="auto">
          <a:xfrm flipH="1">
            <a:off x="3149600" y="4738166"/>
            <a:ext cx="495300" cy="114300"/>
          </a:xfrm>
          <a:prstGeom prst="line">
            <a:avLst/>
          </a:prstGeom>
          <a:noFill/>
          <a:ln w="254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806450" y="4365104"/>
            <a:ext cx="37099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  </a:t>
            </a:r>
            <a:r>
              <a:rPr lang="zh-CN" sz="2400" b="1" dirty="0">
                <a:latin typeface="+mj-ea"/>
                <a:ea typeface="+mj-ea"/>
              </a:rPr>
              <a:t>三次扩展码</a:t>
            </a:r>
          </a:p>
          <a:p>
            <a:r>
              <a:rPr lang="zh-CN" sz="2400" b="1" dirty="0">
                <a:latin typeface="+mj-ea"/>
                <a:ea typeface="+mj-ea"/>
              </a:rPr>
              <a:t>中的一个元素</a:t>
            </a:r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>
            <a:off x="5640388" y="4725466"/>
            <a:ext cx="495300" cy="114300"/>
          </a:xfrm>
          <a:prstGeom prst="line">
            <a:avLst/>
          </a:prstGeom>
          <a:noFill/>
          <a:ln w="25400" cmpd="sng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6027738" y="4365104"/>
            <a:ext cx="37099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  </a:t>
            </a:r>
            <a:r>
              <a:rPr lang="zh-CN" sz="2400" b="1" dirty="0">
                <a:latin typeface="+mj-ea"/>
                <a:ea typeface="+mj-ea"/>
              </a:rPr>
              <a:t>二次扩展码</a:t>
            </a:r>
          </a:p>
          <a:p>
            <a:r>
              <a:rPr lang="zh-CN" sz="2400" b="1" dirty="0">
                <a:latin typeface="+mj-ea"/>
                <a:ea typeface="+mj-ea"/>
              </a:rPr>
              <a:t>中的一个元素</a:t>
            </a:r>
          </a:p>
        </p:txBody>
      </p:sp>
      <p:sp>
        <p:nvSpPr>
          <p:cNvPr id="99338" name="Line 10"/>
          <p:cNvSpPr>
            <a:spLocks noChangeShapeType="1"/>
          </p:cNvSpPr>
          <p:nvPr/>
        </p:nvSpPr>
        <p:spPr bwMode="auto">
          <a:xfrm>
            <a:off x="2806700" y="1844824"/>
            <a:ext cx="0" cy="2590800"/>
          </a:xfrm>
          <a:prstGeom prst="line">
            <a:avLst/>
          </a:prstGeom>
          <a:noFill/>
          <a:ln w="25400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539552" y="5461546"/>
            <a:ext cx="9034464" cy="1495427"/>
            <a:chOff x="0" y="93"/>
            <a:chExt cx="5691" cy="942"/>
          </a:xfrm>
        </p:grpSpPr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0" y="93"/>
              <a:ext cx="5216" cy="601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sz="2800" b="1" dirty="0">
                  <a:solidFill>
                    <a:srgbClr val="3333FF"/>
                  </a:solidFill>
                  <a:latin typeface="+mj-ea"/>
                  <a:ea typeface="+mj-ea"/>
                </a:rPr>
                <a:t>回答</a:t>
              </a:r>
              <a:r>
                <a:rPr lang="zh-CN" sz="2800" b="1" dirty="0" smtClean="0">
                  <a:latin typeface="+mj-ea"/>
                  <a:ea typeface="+mj-ea"/>
                </a:rPr>
                <a:t>：</a:t>
              </a:r>
              <a:r>
                <a:rPr lang="zh-CN" altLang="en-US" sz="2800" b="1" dirty="0" smtClean="0">
                  <a:latin typeface="+mj-ea"/>
                  <a:ea typeface="+mj-ea"/>
                </a:rPr>
                <a:t>唯一可译要求</a:t>
              </a:r>
              <a:r>
                <a:rPr lang="zh-CN" sz="2800" b="1" dirty="0" smtClean="0">
                  <a:latin typeface="+mj-ea"/>
                  <a:ea typeface="+mj-ea"/>
                </a:rPr>
                <a:t>码</a:t>
              </a:r>
              <a:r>
                <a:rPr lang="zh-CN" sz="2800" b="1" dirty="0">
                  <a:latin typeface="+mj-ea"/>
                  <a:ea typeface="+mj-ea"/>
                </a:rPr>
                <a:t>的任意有限次扩展码应为非奇异码</a:t>
              </a:r>
              <a:r>
                <a:rPr lang="zh-CN" sz="2800" b="1" dirty="0" smtClean="0">
                  <a:latin typeface="+mj-ea"/>
                  <a:ea typeface="+mj-ea"/>
                </a:rPr>
                <a:t>。</a:t>
              </a:r>
              <a:r>
                <a:rPr lang="zh-CN" altLang="en-US" sz="2800" b="1" dirty="0" smtClean="0">
                  <a:latin typeface="+mj-ea"/>
                  <a:ea typeface="+mj-ea"/>
                </a:rPr>
                <a:t>（唯一可译性）</a:t>
              </a:r>
              <a:endParaRPr lang="zh-CN" sz="2800" b="1" dirty="0">
                <a:latin typeface="+mj-ea"/>
                <a:ea typeface="+mj-ea"/>
              </a:endParaRP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4491" y="279"/>
              <a:ext cx="120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7200" b="1" dirty="0">
                  <a:solidFill>
                    <a:srgbClr val="FF0000"/>
                  </a:solidFill>
                  <a:latin typeface="+mj-ea"/>
                  <a:ea typeface="+mj-ea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8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30425" y="579438"/>
            <a:ext cx="67754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在唯一可译码中，有一类码，在译码时无需参考后续的码符号就能立即做出判断，译成对应的信源符号序列，称此类码为即时码；否则，称为非即时码。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77825" y="1000125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即时码与</a:t>
            </a:r>
          </a:p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非即时码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458489" y="2349501"/>
            <a:ext cx="7497764" cy="2273299"/>
            <a:chOff x="0" y="-21"/>
            <a:chExt cx="4723" cy="1432"/>
          </a:xfrm>
        </p:grpSpPr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4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实例：</a:t>
              </a:r>
            </a:p>
          </p:txBody>
        </p:sp>
        <p:graphicFrame>
          <p:nvGraphicFramePr>
            <p:cNvPr id="100359" name="Object 7"/>
            <p:cNvGraphicFramePr>
              <a:graphicFrameLocks noChangeAspect="1"/>
            </p:cNvGraphicFramePr>
            <p:nvPr/>
          </p:nvGraphicFramePr>
          <p:xfrm>
            <a:off x="657" y="-21"/>
            <a:ext cx="2419" cy="1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90" r:id="rId3" imgW="3241669" imgH="1918781" progId="Visio.Drawing.11">
                    <p:embed/>
                  </p:oleObj>
                </mc:Choice>
                <mc:Fallback>
                  <p:oleObj r:id="rId3" imgW="3241669" imgH="1918781" progId="Visio.Drawing.11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-21"/>
                          <a:ext cx="2419" cy="143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3071" y="32"/>
              <a:ext cx="12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</a:t>
              </a:r>
              <a:r>
                <a:rPr lang="zh-CN" altLang="zh-CN" sz="2400" b="1" dirty="0">
                  <a:latin typeface="+mj-ea"/>
                  <a:ea typeface="+mj-ea"/>
                </a:rPr>
                <a:t>1</a:t>
              </a:r>
              <a:r>
                <a:rPr lang="zh-CN" sz="2400" b="1" dirty="0">
                  <a:latin typeface="+mj-ea"/>
                  <a:ea typeface="+mj-ea"/>
                </a:rPr>
                <a:t>是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3116" y="931"/>
              <a:ext cx="12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</a:t>
              </a:r>
              <a:r>
                <a:rPr lang="zh-CN" altLang="zh-CN" sz="2400" b="1" dirty="0">
                  <a:latin typeface="+mj-ea"/>
                  <a:ea typeface="+mj-ea"/>
                </a:rPr>
                <a:t>2</a:t>
              </a:r>
              <a:r>
                <a:rPr lang="zh-CN" sz="2400" b="1" dirty="0">
                  <a:latin typeface="+mj-ea"/>
                  <a:ea typeface="+mj-ea"/>
                </a:rPr>
                <a:t>是</a:t>
              </a:r>
            </a:p>
          </p:txBody>
        </p:sp>
        <p:sp>
          <p:nvSpPr>
            <p:cNvPr id="100362" name="Line 10"/>
            <p:cNvSpPr>
              <a:spLocks noChangeShapeType="1"/>
            </p:cNvSpPr>
            <p:nvPr/>
          </p:nvSpPr>
          <p:spPr bwMode="auto">
            <a:xfrm>
              <a:off x="3723" y="291"/>
              <a:ext cx="10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3723" y="1203"/>
              <a:ext cx="10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6460554" y="2348880"/>
            <a:ext cx="2647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非即时码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6588224" y="3789040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即时码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3264173" y="4931668"/>
            <a:ext cx="39468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第</a:t>
            </a:r>
            <a:r>
              <a:rPr lang="zh-CN" altLang="zh-CN" sz="2400" b="1" dirty="0">
                <a:latin typeface="+mj-ea"/>
                <a:ea typeface="+mj-ea"/>
              </a:rPr>
              <a:t>1</a:t>
            </a:r>
            <a:r>
              <a:rPr lang="zh-CN" sz="2400" b="1" dirty="0">
                <a:latin typeface="+mj-ea"/>
                <a:ea typeface="+mj-ea"/>
              </a:rPr>
              <a:t>位 第</a:t>
            </a:r>
            <a:r>
              <a:rPr lang="zh-CN" altLang="zh-CN" sz="2400" b="1" dirty="0">
                <a:latin typeface="+mj-ea"/>
                <a:ea typeface="+mj-ea"/>
              </a:rPr>
              <a:t>2</a:t>
            </a:r>
            <a:r>
              <a:rPr lang="zh-CN" sz="2400" b="1" dirty="0">
                <a:latin typeface="+mj-ea"/>
                <a:ea typeface="+mj-ea"/>
              </a:rPr>
              <a:t>位 第</a:t>
            </a:r>
            <a:r>
              <a:rPr lang="zh-CN" altLang="zh-CN" sz="2400" b="1" dirty="0">
                <a:latin typeface="+mj-ea"/>
                <a:ea typeface="+mj-ea"/>
              </a:rPr>
              <a:t>3</a:t>
            </a:r>
            <a:r>
              <a:rPr lang="zh-CN" sz="2400" b="1" dirty="0">
                <a:latin typeface="+mj-ea"/>
                <a:ea typeface="+mj-ea"/>
              </a:rPr>
              <a:t>位 第</a:t>
            </a:r>
            <a:r>
              <a:rPr lang="zh-CN" altLang="zh-CN" sz="2400" b="1" dirty="0">
                <a:latin typeface="+mj-ea"/>
                <a:ea typeface="+mj-ea"/>
              </a:rPr>
              <a:t>4</a:t>
            </a:r>
            <a:r>
              <a:rPr lang="zh-CN" sz="2400" b="1" dirty="0">
                <a:latin typeface="+mj-ea"/>
                <a:ea typeface="+mj-ea"/>
              </a:rPr>
              <a:t>位</a:t>
            </a:r>
          </a:p>
        </p:txBody>
      </p:sp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3632473" y="5452368"/>
            <a:ext cx="85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1</a:t>
            </a:r>
          </a:p>
        </p:txBody>
      </p:sp>
      <p:grpSp>
        <p:nvGrpSpPr>
          <p:cNvPr id="100368" name="Group 16"/>
          <p:cNvGrpSpPr>
            <a:grpSpLocks/>
          </p:cNvGrpSpPr>
          <p:nvPr/>
        </p:nvGrpSpPr>
        <p:grpSpPr bwMode="auto">
          <a:xfrm>
            <a:off x="3203848" y="5609530"/>
            <a:ext cx="533400" cy="503238"/>
            <a:chOff x="0" y="0"/>
            <a:chExt cx="336" cy="317"/>
          </a:xfrm>
        </p:grpSpPr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 flipH="1">
              <a:off x="216" y="80"/>
              <a:ext cx="120" cy="64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00370" name="Object 18"/>
            <p:cNvGraphicFramePr>
              <a:graphicFrameLocks noChangeAspect="1"/>
            </p:cNvGraphicFramePr>
            <p:nvPr/>
          </p:nvGraphicFramePr>
          <p:xfrm>
            <a:off x="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91" r:id="rId5" imgW="177492" imgH="228204" progId="Equation.DSMT4">
                    <p:embed/>
                  </p:oleObj>
                </mc:Choice>
                <mc:Fallback>
                  <p:oleObj r:id="rId5" imgW="177492" imgH="228204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71" name="Rectangle 19"/>
          <p:cNvSpPr>
            <a:spLocks noChangeArrowheads="1"/>
          </p:cNvSpPr>
          <p:nvPr/>
        </p:nvSpPr>
        <p:spPr bwMode="auto">
          <a:xfrm>
            <a:off x="3632473" y="5847655"/>
            <a:ext cx="85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0</a:t>
            </a:r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4611961" y="5452368"/>
            <a:ext cx="85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1</a:t>
            </a:r>
          </a:p>
        </p:txBody>
      </p:sp>
      <p:grpSp>
        <p:nvGrpSpPr>
          <p:cNvPr id="100373" name="Group 21"/>
          <p:cNvGrpSpPr>
            <a:grpSpLocks/>
          </p:cNvGrpSpPr>
          <p:nvPr/>
        </p:nvGrpSpPr>
        <p:grpSpPr bwMode="auto">
          <a:xfrm>
            <a:off x="4169048" y="5609530"/>
            <a:ext cx="547688" cy="503238"/>
            <a:chOff x="0" y="0"/>
            <a:chExt cx="345" cy="317"/>
          </a:xfrm>
        </p:grpSpPr>
        <p:sp>
          <p:nvSpPr>
            <p:cNvPr id="100374" name="Line 22"/>
            <p:cNvSpPr>
              <a:spLocks noChangeShapeType="1"/>
            </p:cNvSpPr>
            <p:nvPr/>
          </p:nvSpPr>
          <p:spPr bwMode="auto">
            <a:xfrm flipH="1">
              <a:off x="225" y="80"/>
              <a:ext cx="120" cy="64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00375" name="Object 23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92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4611961" y="5847655"/>
            <a:ext cx="85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0</a:t>
            </a:r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5591448" y="5452368"/>
            <a:ext cx="85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1</a:t>
            </a: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5123136" y="5609530"/>
            <a:ext cx="547687" cy="503238"/>
            <a:chOff x="0" y="0"/>
            <a:chExt cx="345" cy="317"/>
          </a:xfrm>
        </p:grpSpPr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 flipH="1">
              <a:off x="225" y="80"/>
              <a:ext cx="120" cy="64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00380" name="Object 28"/>
            <p:cNvGraphicFramePr>
              <a:graphicFrameLocks noChangeAspect="1"/>
            </p:cNvGraphicFramePr>
            <p:nvPr/>
          </p:nvGraphicFramePr>
          <p:xfrm>
            <a:off x="0" y="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93" r:id="rId9" imgW="190417" imgH="228501" progId="Equation.DSMT4">
                    <p:embed/>
                  </p:oleObj>
                </mc:Choice>
                <mc:Fallback>
                  <p:oleObj r:id="rId9" imgW="190417" imgH="228501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65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81" name="Rectangle 29"/>
          <p:cNvSpPr>
            <a:spLocks noChangeArrowheads="1"/>
          </p:cNvSpPr>
          <p:nvPr/>
        </p:nvSpPr>
        <p:spPr bwMode="auto">
          <a:xfrm>
            <a:off x="5591448" y="5847655"/>
            <a:ext cx="85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0</a:t>
            </a: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6562998" y="5452368"/>
            <a:ext cx="85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1</a:t>
            </a:r>
          </a:p>
        </p:txBody>
      </p:sp>
      <p:grpSp>
        <p:nvGrpSpPr>
          <p:cNvPr id="100383" name="Group 31"/>
          <p:cNvGrpSpPr>
            <a:grpSpLocks/>
          </p:cNvGrpSpPr>
          <p:nvPr/>
        </p:nvGrpSpPr>
        <p:grpSpPr bwMode="auto">
          <a:xfrm>
            <a:off x="6142311" y="5609530"/>
            <a:ext cx="533400" cy="503238"/>
            <a:chOff x="0" y="0"/>
            <a:chExt cx="336" cy="317"/>
          </a:xfrm>
        </p:grpSpPr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 flipH="1">
              <a:off x="216" y="80"/>
              <a:ext cx="120" cy="64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00385" name="Object 33"/>
            <p:cNvGraphicFramePr>
              <a:graphicFrameLocks noChangeAspect="1"/>
            </p:cNvGraphicFramePr>
            <p:nvPr/>
          </p:nvGraphicFramePr>
          <p:xfrm>
            <a:off x="0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94" r:id="rId11" imgW="177492" imgH="228204" progId="Equation.DSMT4">
                    <p:embed/>
                  </p:oleObj>
                </mc:Choice>
                <mc:Fallback>
                  <p:oleObj r:id="rId11" imgW="177492" imgH="228204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87" name="Group 35"/>
          <p:cNvGrpSpPr>
            <a:grpSpLocks/>
          </p:cNvGrpSpPr>
          <p:nvPr/>
        </p:nvGrpSpPr>
        <p:grpSpPr bwMode="auto">
          <a:xfrm>
            <a:off x="6676578" y="2996952"/>
            <a:ext cx="1150937" cy="503237"/>
            <a:chOff x="0" y="0"/>
            <a:chExt cx="725" cy="317"/>
          </a:xfrm>
        </p:grpSpPr>
        <p:sp>
          <p:nvSpPr>
            <p:cNvPr id="100388" name="Rectangle 36"/>
            <p:cNvSpPr>
              <a:spLocks noChangeArrowheads="1"/>
            </p:cNvSpPr>
            <p:nvPr/>
          </p:nvSpPr>
          <p:spPr bwMode="auto">
            <a:xfrm>
              <a:off x="0" y="5"/>
              <a:ext cx="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100389" name="Line 37"/>
            <p:cNvSpPr>
              <a:spLocks noChangeShapeType="1"/>
            </p:cNvSpPr>
            <p:nvPr/>
          </p:nvSpPr>
          <p:spPr bwMode="auto">
            <a:xfrm rot="5400000" flipV="1">
              <a:off x="311" y="54"/>
              <a:ext cx="0" cy="236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00390" name="Object 38"/>
            <p:cNvGraphicFramePr>
              <a:graphicFrameLocks noChangeAspect="1"/>
            </p:cNvGraphicFramePr>
            <p:nvPr/>
          </p:nvGraphicFramePr>
          <p:xfrm>
            <a:off x="417" y="0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5895" r:id="rId13" imgW="177492" imgH="228204" progId="Equation.DSMT4">
                    <p:embed/>
                  </p:oleObj>
                </mc:Choice>
                <mc:Fallback>
                  <p:oleObj r:id="rId13" imgW="177492" imgH="228204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" y="0"/>
                          <a:ext cx="24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91" name="Rectangle 39"/>
            <p:cNvSpPr>
              <a:spLocks noChangeArrowheads="1"/>
            </p:cNvSpPr>
            <p:nvPr/>
          </p:nvSpPr>
          <p:spPr bwMode="auto">
            <a:xfrm>
              <a:off x="185" y="6"/>
              <a:ext cx="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solidFill>
                    <a:srgbClr val="FF0000"/>
                  </a:solidFill>
                  <a:latin typeface="+mj-ea"/>
                  <a:ea typeface="+mj-ea"/>
                </a:rPr>
                <a:t>?</a:t>
              </a:r>
            </a:p>
          </p:txBody>
        </p:sp>
      </p:grp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619672" y="4941168"/>
            <a:ext cx="1974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分析码</a:t>
            </a: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65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64" grpId="0" autoUpdateAnimBg="0"/>
      <p:bldP spid="100365" grpId="0" autoUpdateAnimBg="0"/>
      <p:bldP spid="100366" grpId="0" autoUpdateAnimBg="0"/>
      <p:bldP spid="100367" grpId="0" autoUpdateAnimBg="0"/>
      <p:bldP spid="100371" grpId="0" autoUpdateAnimBg="0"/>
      <p:bldP spid="100372" grpId="0" autoUpdateAnimBg="0"/>
      <p:bldP spid="100376" grpId="0" autoUpdateAnimBg="0"/>
      <p:bldP spid="100377" grpId="0" autoUpdateAnimBg="0"/>
      <p:bldP spid="100381" grpId="0" autoUpdateAnimBg="0"/>
      <p:bldP spid="100382" grpId="0" autoUpdateAnimBg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即时码的条件</a:t>
            </a:r>
            <a:endParaRPr lang="zh-CN" altLang="en-US" dirty="0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3068960"/>
            <a:ext cx="8064896" cy="1224136"/>
          </a:xfrm>
        </p:spPr>
        <p:txBody>
          <a:bodyPr/>
          <a:lstStyle/>
          <a:p>
            <a:r>
              <a:rPr lang="zh-CN" altLang="en-US" dirty="0" smtClean="0"/>
              <a:t>因为如果没有一个码字是其它码字的前缀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则在接收到一个相当于一个完整码字的码符号序列后</a:t>
            </a:r>
            <a:r>
              <a:rPr lang="en-US" altLang="zh-CN" dirty="0" smtClean="0"/>
              <a:t>,</a:t>
            </a:r>
            <a:r>
              <a:rPr lang="zh-CN" altLang="en-US" dirty="0" smtClean="0"/>
              <a:t>便可立即译码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而无须考虑其后的码符号。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6DEE-B35F-4253-A3FE-C314513C1AD1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01DA-AB05-4DDF-BD42-6C1EEC4BCF7E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83568" y="1315368"/>
            <a:ext cx="796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zh-CN" sz="2400" b="1" dirty="0">
                <a:latin typeface="+mj-ea"/>
                <a:ea typeface="+mj-ea"/>
              </a:rPr>
              <a:t>：</a:t>
            </a:r>
            <a:r>
              <a:rPr lang="zh-CN" sz="2400" b="1" dirty="0" smtClean="0">
                <a:latin typeface="+mj-ea"/>
                <a:ea typeface="+mj-ea"/>
              </a:rPr>
              <a:t>如何判断</a:t>
            </a:r>
            <a:r>
              <a:rPr lang="zh-CN" sz="2400" b="1" dirty="0">
                <a:latin typeface="+mj-ea"/>
                <a:ea typeface="+mj-ea"/>
              </a:rPr>
              <a:t>码是否为即时码</a:t>
            </a:r>
            <a:r>
              <a:rPr lang="zh-CN" sz="2400" b="1" dirty="0" smtClean="0">
                <a:latin typeface="+mj-ea"/>
                <a:ea typeface="+mj-ea"/>
              </a:rPr>
              <a:t>？</a:t>
            </a:r>
            <a:r>
              <a:rPr lang="zh-CN" altLang="en-US" sz="2400" b="1" dirty="0" smtClean="0">
                <a:latin typeface="+mj-ea"/>
                <a:ea typeface="+mj-ea"/>
              </a:rPr>
              <a:t>（条件）</a:t>
            </a:r>
            <a:endParaRPr lang="zh-CN" sz="2400" b="1" dirty="0">
              <a:latin typeface="+mj-ea"/>
              <a:ea typeface="+mj-ea"/>
            </a:endParaRP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83568" y="1786856"/>
            <a:ext cx="9582150" cy="1095375"/>
            <a:chOff x="0" y="281"/>
            <a:chExt cx="6036" cy="690"/>
          </a:xfrm>
        </p:grpSpPr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0" y="281"/>
              <a:ext cx="60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回答</a:t>
              </a:r>
              <a:r>
                <a:rPr lang="zh-CN" sz="2400" b="1" dirty="0">
                  <a:latin typeface="+mj-ea"/>
                  <a:ea typeface="+mj-ea"/>
                </a:rPr>
                <a:t>：要求任何一个码字都不是其它码字的前缀。</a:t>
              </a:r>
            </a:p>
          </p:txBody>
        </p:sp>
        <p:sp>
          <p:nvSpPr>
            <p:cNvPr id="10" name="Rectangle 44"/>
            <p:cNvSpPr>
              <a:spLocks noChangeArrowheads="1"/>
            </p:cNvSpPr>
            <p:nvPr/>
          </p:nvSpPr>
          <p:spPr bwMode="auto">
            <a:xfrm>
              <a:off x="635" y="680"/>
              <a:ext cx="23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0000FF"/>
                  </a:solidFill>
                  <a:latin typeface="+mj-ea"/>
                  <a:ea typeface="+mj-ea"/>
                </a:rPr>
                <a:t>例：码</a:t>
              </a:r>
              <a:r>
                <a:rPr lang="zh-CN" altLang="zh-CN" sz="2400" b="1" dirty="0">
                  <a:solidFill>
                    <a:srgbClr val="0000FF"/>
                  </a:solidFill>
                  <a:latin typeface="+mj-ea"/>
                  <a:ea typeface="+mj-ea"/>
                </a:rPr>
                <a:t>1</a:t>
              </a:r>
              <a:r>
                <a:rPr lang="zh-CN" sz="2400" b="1" dirty="0">
                  <a:solidFill>
                    <a:srgbClr val="0000FF"/>
                  </a:solidFill>
                  <a:latin typeface="+mj-ea"/>
                  <a:ea typeface="+mj-ea"/>
                </a:rPr>
                <a:t>反例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66750"/>
              </p:ext>
            </p:extLst>
          </p:nvPr>
        </p:nvGraphicFramePr>
        <p:xfrm>
          <a:off x="3529013" y="1189038"/>
          <a:ext cx="2898775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04" r:id="rId3" imgW="2899107" imgH="1916079" progId="Visio.Drawing.11">
                  <p:embed/>
                </p:oleObj>
              </mc:Choice>
              <mc:Fallback>
                <p:oleObj r:id="rId3" imgW="2899107" imgH="1916079" progId="Visio.Drawing.11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1189038"/>
                        <a:ext cx="2898775" cy="1916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63525" y="593725"/>
            <a:ext cx="3003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即时码的构造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614613" y="593725"/>
            <a:ext cx="7854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最简单、最常用的方法是利用码树图法。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610940"/>
              </p:ext>
            </p:extLst>
          </p:nvPr>
        </p:nvGraphicFramePr>
        <p:xfrm>
          <a:off x="1343025" y="3654425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05" r:id="rId5" imgW="158604" imgH="158615" progId="Visio.Drawing.11">
                  <p:embed/>
                </p:oleObj>
              </mc:Choice>
              <mc:Fallback>
                <p:oleObj r:id="rId5" imgW="158604" imgH="158615" progId="Visio.Drawing.11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3654425"/>
                        <a:ext cx="158750" cy="158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329881"/>
              </p:ext>
            </p:extLst>
          </p:nvPr>
        </p:nvGraphicFramePr>
        <p:xfrm>
          <a:off x="1400175" y="2235200"/>
          <a:ext cx="444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06" r:id="rId7" imgW="43697" imgH="1472660" progId="Visio.Drawing.11">
                  <p:embed/>
                </p:oleObj>
              </mc:Choice>
              <mc:Fallback>
                <p:oleObj r:id="rId7" imgW="43697" imgH="1472660" progId="Visio.Drawing.11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235200"/>
                        <a:ext cx="44450" cy="1473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181076"/>
              </p:ext>
            </p:extLst>
          </p:nvPr>
        </p:nvGraphicFramePr>
        <p:xfrm>
          <a:off x="796925" y="1830388"/>
          <a:ext cx="12525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07" r:id="rId9" imgW="1252108" imgH="454768" progId="Visio.Drawing.11">
                  <p:embed/>
                </p:oleObj>
              </mc:Choice>
              <mc:Fallback>
                <p:oleObj r:id="rId9" imgW="1252108" imgH="454768" progId="Visio.Drawing.11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830388"/>
                        <a:ext cx="1252538" cy="454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49133"/>
              </p:ext>
            </p:extLst>
          </p:nvPr>
        </p:nvGraphicFramePr>
        <p:xfrm>
          <a:off x="407988" y="1309688"/>
          <a:ext cx="2105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08" r:id="rId11" imgW="2105008" imgH="759298" progId="Visio.Drawing.11">
                  <p:embed/>
                </p:oleObj>
              </mc:Choice>
              <mc:Fallback>
                <p:oleObj r:id="rId11" imgW="2105008" imgH="759298" progId="Visio.Drawing.11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309688"/>
                        <a:ext cx="2105025" cy="758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87558"/>
              </p:ext>
            </p:extLst>
          </p:nvPr>
        </p:nvGraphicFramePr>
        <p:xfrm>
          <a:off x="3311525" y="1712913"/>
          <a:ext cx="6921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09" r:id="rId13" imgW="691869" imgH="1069772" progId="Visio.Drawing.11">
                  <p:embed/>
                </p:oleObj>
              </mc:Choice>
              <mc:Fallback>
                <p:oleObj r:id="rId13" imgW="691869" imgH="1069772" progId="Visio.Drawing.11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1712913"/>
                        <a:ext cx="692150" cy="10699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473325" y="1304925"/>
            <a:ext cx="3487738" cy="2468564"/>
            <a:chOff x="0" y="0"/>
            <a:chExt cx="2197" cy="1555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0" y="650"/>
              <a:ext cx="1980" cy="360"/>
              <a:chOff x="0" y="0"/>
              <a:chExt cx="1980" cy="360"/>
            </a:xfrm>
          </p:grpSpPr>
          <p:sp>
            <p:nvSpPr>
              <p:cNvPr id="101389" name="Line 13"/>
              <p:cNvSpPr>
                <a:spLocks noChangeShapeType="1"/>
              </p:cNvSpPr>
              <p:nvPr/>
            </p:nvSpPr>
            <p:spPr bwMode="auto">
              <a:xfrm flipH="1">
                <a:off x="426" y="0"/>
                <a:ext cx="112" cy="88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01390" name="Rectangle 14"/>
              <p:cNvSpPr>
                <a:spLocks noChangeArrowheads="1"/>
              </p:cNvSpPr>
              <p:nvPr/>
            </p:nvSpPr>
            <p:spPr bwMode="auto">
              <a:xfrm>
                <a:off x="0" y="69"/>
                <a:ext cx="19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根节点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17" y="0"/>
              <a:ext cx="1980" cy="435"/>
              <a:chOff x="0" y="0"/>
              <a:chExt cx="1980" cy="435"/>
            </a:xfrm>
          </p:grpSpPr>
          <p:sp>
            <p:nvSpPr>
              <p:cNvPr id="101392" name="Line 16"/>
              <p:cNvSpPr>
                <a:spLocks noChangeShapeType="1"/>
              </p:cNvSpPr>
              <p:nvPr/>
            </p:nvSpPr>
            <p:spPr bwMode="auto">
              <a:xfrm flipV="1">
                <a:off x="442" y="299"/>
                <a:ext cx="8" cy="136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01393" name="Rectangle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树枝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522" y="943"/>
              <a:ext cx="756" cy="612"/>
              <a:chOff x="0" y="0"/>
              <a:chExt cx="756" cy="612"/>
            </a:xfrm>
          </p:grpSpPr>
          <p:sp>
            <p:nvSpPr>
              <p:cNvPr id="101395" name="Rectangle 19"/>
              <p:cNvSpPr>
                <a:spLocks noChangeArrowheads="1"/>
              </p:cNvSpPr>
              <p:nvPr/>
            </p:nvSpPr>
            <p:spPr bwMode="auto">
              <a:xfrm>
                <a:off x="0" y="89"/>
                <a:ext cx="75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一级</a:t>
                </a:r>
              </a:p>
              <a:p>
                <a:r>
                  <a:rPr lang="zh-CN" sz="2400" b="1" dirty="0">
                    <a:latin typeface="+mj-ea"/>
                    <a:ea typeface="+mj-ea"/>
                  </a:rPr>
                  <a:t>节点</a:t>
                </a:r>
              </a:p>
            </p:txBody>
          </p:sp>
          <p:sp>
            <p:nvSpPr>
              <p:cNvPr id="101396" name="Line 20"/>
              <p:cNvSpPr>
                <a:spLocks noChangeShapeType="1"/>
              </p:cNvSpPr>
              <p:nvPr/>
            </p:nvSpPr>
            <p:spPr bwMode="auto">
              <a:xfrm flipH="1">
                <a:off x="288" y="0"/>
                <a:ext cx="51" cy="119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3338" y="1366838"/>
            <a:ext cx="1585912" cy="2603501"/>
            <a:chOff x="0" y="0"/>
            <a:chExt cx="999" cy="1640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141" y="1035"/>
              <a:ext cx="858" cy="605"/>
              <a:chOff x="0" y="0"/>
              <a:chExt cx="858" cy="605"/>
            </a:xfrm>
          </p:grpSpPr>
          <p:sp>
            <p:nvSpPr>
              <p:cNvPr id="101399" name="Line 23"/>
              <p:cNvSpPr>
                <a:spLocks noChangeShapeType="1"/>
              </p:cNvSpPr>
              <p:nvPr/>
            </p:nvSpPr>
            <p:spPr bwMode="auto">
              <a:xfrm flipH="1">
                <a:off x="150" y="0"/>
                <a:ext cx="8" cy="12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01400" name="Rectangle 24"/>
              <p:cNvSpPr>
                <a:spLocks noChangeArrowheads="1"/>
              </p:cNvSpPr>
              <p:nvPr/>
            </p:nvSpPr>
            <p:spPr bwMode="auto">
              <a:xfrm>
                <a:off x="0" y="82"/>
                <a:ext cx="858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二级</a:t>
                </a:r>
              </a:p>
              <a:p>
                <a:r>
                  <a:rPr lang="zh-CN" sz="2400" b="1">
                    <a:latin typeface="+mj-ea"/>
                    <a:ea typeface="+mj-ea"/>
                  </a:rPr>
                  <a:t>节点</a:t>
                </a:r>
              </a:p>
            </p:txBody>
          </p:sp>
        </p:grpSp>
        <p:graphicFrame>
          <p:nvGraphicFramePr>
            <p:cNvPr id="101401" name="Object 25"/>
            <p:cNvGraphicFramePr>
              <a:graphicFrameLocks noChangeAspect="1"/>
            </p:cNvGraphicFramePr>
            <p:nvPr/>
          </p:nvGraphicFramePr>
          <p:xfrm>
            <a:off x="0" y="0"/>
            <a:ext cx="402" cy="1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310" r:id="rId15" imgW="637922" imgH="1629653" progId="Visio.Drawing.11">
                    <p:embed/>
                  </p:oleObj>
                </mc:Choice>
                <mc:Fallback>
                  <p:oleObj r:id="rId15" imgW="637922" imgH="1629653" progId="Visio.Drawing.11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2" cy="10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414838" y="1960563"/>
            <a:ext cx="1738312" cy="1406526"/>
            <a:chOff x="0" y="0"/>
            <a:chExt cx="1095" cy="886"/>
          </a:xfrm>
        </p:grpSpPr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255" y="363"/>
              <a:ext cx="8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三级</a:t>
              </a:r>
            </a:p>
            <a:p>
              <a:r>
                <a:rPr lang="zh-CN" sz="2400" b="1">
                  <a:latin typeface="+mj-ea"/>
                  <a:ea typeface="+mj-ea"/>
                </a:rPr>
                <a:t>节点</a:t>
              </a:r>
            </a:p>
          </p:txBody>
        </p:sp>
        <p:graphicFrame>
          <p:nvGraphicFramePr>
            <p:cNvPr id="101404" name="Object 28"/>
            <p:cNvGraphicFramePr>
              <a:graphicFrameLocks noChangeAspect="1"/>
            </p:cNvGraphicFramePr>
            <p:nvPr/>
          </p:nvGraphicFramePr>
          <p:xfrm>
            <a:off x="0" y="0"/>
            <a:ext cx="35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311" r:id="rId17" imgW="562127" imgH="538804" progId="Visio.Drawing.11">
                    <p:embed/>
                  </p:oleObj>
                </mc:Choice>
                <mc:Fallback>
                  <p:oleObj r:id="rId17" imgW="562127" imgH="538804" progId="Visio.Drawing.11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54" cy="33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05" name="Line 29"/>
            <p:cNvSpPr>
              <a:spLocks noChangeShapeType="1"/>
            </p:cNvSpPr>
            <p:nvPr/>
          </p:nvSpPr>
          <p:spPr bwMode="auto">
            <a:xfrm>
              <a:off x="309" y="349"/>
              <a:ext cx="65" cy="113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101406" name="Rectangle 30"/>
          <p:cNvSpPr>
            <a:spLocks noChangeArrowheads="1"/>
          </p:cNvSpPr>
          <p:nvPr/>
        </p:nvSpPr>
        <p:spPr bwMode="auto">
          <a:xfrm>
            <a:off x="263525" y="4059238"/>
            <a:ext cx="4502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编码过程及要点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80082" y="4579938"/>
            <a:ext cx="7397750" cy="461963"/>
            <a:chOff x="0" y="0"/>
            <a:chExt cx="4660" cy="291"/>
          </a:xfrm>
        </p:grpSpPr>
        <p:sp>
          <p:nvSpPr>
            <p:cNvPr id="101408" name="Rectangle 32"/>
            <p:cNvSpPr>
              <a:spLocks noChangeArrowheads="1"/>
            </p:cNvSpPr>
            <p:nvPr/>
          </p:nvSpPr>
          <p:spPr bwMode="auto">
            <a:xfrm>
              <a:off x="0" y="0"/>
              <a:ext cx="46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对于   元码，每个节点应延伸出    个树枝。</a:t>
              </a:r>
            </a:p>
          </p:txBody>
        </p:sp>
        <p:graphicFrame>
          <p:nvGraphicFramePr>
            <p:cNvPr id="101409" name="Object 33"/>
            <p:cNvGraphicFramePr>
              <a:graphicFrameLocks noChangeAspect="1"/>
            </p:cNvGraphicFramePr>
            <p:nvPr/>
          </p:nvGraphicFramePr>
          <p:xfrm>
            <a:off x="438" y="79"/>
            <a:ext cx="24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312" r:id="rId19" imgW="177492" imgH="139458" progId="Equation.DSMT4">
                    <p:embed/>
                  </p:oleObj>
                </mc:Choice>
                <mc:Fallback>
                  <p:oleObj r:id="rId19" imgW="177492" imgH="139458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79"/>
                          <a:ext cx="247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1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560322"/>
                </p:ext>
              </p:extLst>
            </p:nvPr>
          </p:nvGraphicFramePr>
          <p:xfrm>
            <a:off x="2706" y="72"/>
            <a:ext cx="24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313" r:id="rId21" imgW="177492" imgH="139458" progId="Equation.DSMT4">
                    <p:embed/>
                  </p:oleObj>
                </mc:Choice>
                <mc:Fallback>
                  <p:oleObj r:id="rId21" imgW="177492" imgH="139458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72"/>
                          <a:ext cx="247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11" name="Rectangle 35"/>
          <p:cNvSpPr>
            <a:spLocks noChangeArrowheads="1"/>
          </p:cNvSpPr>
          <p:nvPr/>
        </p:nvSpPr>
        <p:spPr bwMode="auto">
          <a:xfrm>
            <a:off x="780082" y="5049838"/>
            <a:ext cx="798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从第一级树枝开始，每个树枝分配一个码元。</a:t>
            </a:r>
          </a:p>
        </p:txBody>
      </p:sp>
      <p:sp>
        <p:nvSpPr>
          <p:cNvPr id="101412" name="Rectangle 36"/>
          <p:cNvSpPr>
            <a:spLocks noChangeArrowheads="1"/>
          </p:cNvSpPr>
          <p:nvPr/>
        </p:nvSpPr>
        <p:spPr bwMode="auto">
          <a:xfrm>
            <a:off x="780082" y="5559425"/>
            <a:ext cx="9480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从根节点开始，到终节点结束的联枝，对应一个码字。</a:t>
            </a:r>
          </a:p>
        </p:txBody>
      </p: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218113" y="2005013"/>
            <a:ext cx="3049587" cy="2352676"/>
            <a:chOff x="0" y="0"/>
            <a:chExt cx="1921" cy="1482"/>
          </a:xfrm>
        </p:grpSpPr>
        <p:graphicFrame>
          <p:nvGraphicFramePr>
            <p:cNvPr id="101414" name="Object 38"/>
            <p:cNvGraphicFramePr>
              <a:graphicFrameLocks noChangeAspect="1"/>
            </p:cNvGraphicFramePr>
            <p:nvPr/>
          </p:nvGraphicFramePr>
          <p:xfrm>
            <a:off x="0" y="0"/>
            <a:ext cx="85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314" r:id="rId23" imgW="1350291" imgH="538804" progId="Visio.Drawing.11">
                    <p:embed/>
                  </p:oleObj>
                </mc:Choice>
                <mc:Fallback>
                  <p:oleObj r:id="rId23" imgW="1350291" imgH="538804" progId="Visio.Drawing.11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51" cy="33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357" y="337"/>
              <a:ext cx="1564" cy="1145"/>
              <a:chOff x="0" y="0"/>
              <a:chExt cx="1564" cy="1145"/>
            </a:xfrm>
          </p:grpSpPr>
          <p:sp>
            <p:nvSpPr>
              <p:cNvPr id="101416" name="Rectangle 40"/>
              <p:cNvSpPr>
                <a:spLocks noChangeArrowheads="1"/>
              </p:cNvSpPr>
              <p:nvPr/>
            </p:nvSpPr>
            <p:spPr bwMode="auto">
              <a:xfrm>
                <a:off x="44" y="46"/>
                <a:ext cx="117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终端</a:t>
                </a:r>
              </a:p>
              <a:p>
                <a:r>
                  <a:rPr lang="zh-CN" sz="2400" b="1">
                    <a:latin typeface="+mj-ea"/>
                    <a:ea typeface="+mj-ea"/>
                  </a:rPr>
                  <a:t>节点</a:t>
                </a:r>
              </a:p>
            </p:txBody>
          </p:sp>
          <p:sp>
            <p:nvSpPr>
              <p:cNvPr id="101417" name="Line 41"/>
              <p:cNvSpPr>
                <a:spLocks noChangeShapeType="1"/>
              </p:cNvSpPr>
              <p:nvPr/>
            </p:nvSpPr>
            <p:spPr bwMode="auto">
              <a:xfrm flipH="1">
                <a:off x="380" y="0"/>
                <a:ext cx="56" cy="112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01418" name="Rectangle 42"/>
              <p:cNvSpPr>
                <a:spLocks noChangeArrowheads="1"/>
              </p:cNvSpPr>
              <p:nvPr/>
            </p:nvSpPr>
            <p:spPr bwMode="auto">
              <a:xfrm>
                <a:off x="0" y="589"/>
                <a:ext cx="14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终节点</a:t>
                </a:r>
              </a:p>
            </p:txBody>
          </p:sp>
          <p:sp>
            <p:nvSpPr>
              <p:cNvPr id="101419" name="Rectangle 43"/>
              <p:cNvSpPr>
                <a:spLocks noChangeArrowheads="1"/>
              </p:cNvSpPr>
              <p:nvPr/>
            </p:nvSpPr>
            <p:spPr bwMode="auto">
              <a:xfrm>
                <a:off x="0" y="854"/>
                <a:ext cx="14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叶节点</a:t>
                </a:r>
              </a:p>
            </p:txBody>
          </p:sp>
          <p:sp>
            <p:nvSpPr>
              <p:cNvPr id="101420" name="Rectangle 44"/>
              <p:cNvSpPr>
                <a:spLocks noChangeArrowheads="1"/>
              </p:cNvSpPr>
              <p:nvPr/>
            </p:nvSpPr>
            <p:spPr bwMode="auto">
              <a:xfrm>
                <a:off x="538" y="46"/>
                <a:ext cx="102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其后不再有树枝</a:t>
                </a:r>
              </a:p>
            </p:txBody>
          </p:sp>
        </p:grp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3378200" y="1506538"/>
            <a:ext cx="5715000" cy="830263"/>
            <a:chOff x="0" y="0"/>
            <a:chExt cx="3600" cy="523"/>
          </a:xfrm>
        </p:grpSpPr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0" y="144"/>
              <a:ext cx="2754" cy="349"/>
              <a:chOff x="0" y="0"/>
              <a:chExt cx="2754" cy="349"/>
            </a:xfrm>
          </p:grpSpPr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0" y="317"/>
                <a:ext cx="1970" cy="32"/>
                <a:chOff x="0" y="0"/>
                <a:chExt cx="1970" cy="32"/>
              </a:xfrm>
            </p:grpSpPr>
            <p:sp>
              <p:nvSpPr>
                <p:cNvPr id="101424" name="Line 48"/>
                <p:cNvSpPr>
                  <a:spLocks noChangeShapeType="1"/>
                </p:cNvSpPr>
                <p:nvPr/>
              </p:nvSpPr>
              <p:spPr bwMode="auto">
                <a:xfrm>
                  <a:off x="0" y="6"/>
                  <a:ext cx="360" cy="0"/>
                </a:xfrm>
                <a:prstGeom prst="line">
                  <a:avLst/>
                </a:prstGeom>
                <a:noFill/>
                <a:ln w="254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101425" name="Line 49"/>
                <p:cNvSpPr>
                  <a:spLocks noChangeShapeType="1"/>
                </p:cNvSpPr>
                <p:nvPr/>
              </p:nvSpPr>
              <p:spPr bwMode="auto">
                <a:xfrm>
                  <a:off x="385" y="7"/>
                  <a:ext cx="272" cy="0"/>
                </a:xfrm>
                <a:prstGeom prst="line">
                  <a:avLst/>
                </a:prstGeom>
                <a:noFill/>
                <a:ln w="254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101426" name="Line 50"/>
                <p:cNvSpPr>
                  <a:spLocks noChangeShapeType="1"/>
                </p:cNvSpPr>
                <p:nvPr/>
              </p:nvSpPr>
              <p:spPr bwMode="auto">
                <a:xfrm>
                  <a:off x="698" y="0"/>
                  <a:ext cx="272" cy="0"/>
                </a:xfrm>
                <a:prstGeom prst="line">
                  <a:avLst/>
                </a:prstGeom>
                <a:noFill/>
                <a:ln w="254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101427" name="Line 51"/>
                <p:cNvSpPr>
                  <a:spLocks noChangeShapeType="1"/>
                </p:cNvSpPr>
                <p:nvPr/>
              </p:nvSpPr>
              <p:spPr bwMode="auto">
                <a:xfrm>
                  <a:off x="1698" y="32"/>
                  <a:ext cx="272" cy="0"/>
                </a:xfrm>
                <a:prstGeom prst="line">
                  <a:avLst/>
                </a:prstGeom>
                <a:noFill/>
                <a:ln w="254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428" name="Line 52"/>
              <p:cNvSpPr>
                <a:spLocks noChangeShapeType="1"/>
              </p:cNvSpPr>
              <p:nvPr/>
            </p:nvSpPr>
            <p:spPr bwMode="auto">
              <a:xfrm flipV="1">
                <a:off x="1896" y="243"/>
                <a:ext cx="136" cy="64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01429" name="Rectangle 53"/>
              <p:cNvSpPr>
                <a:spLocks noChangeArrowheads="1"/>
              </p:cNvSpPr>
              <p:nvPr/>
            </p:nvSpPr>
            <p:spPr bwMode="auto">
              <a:xfrm>
                <a:off x="1990" y="0"/>
                <a:ext cx="7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联枝</a:t>
                </a:r>
              </a:p>
            </p:txBody>
          </p:sp>
        </p:grpSp>
        <p:sp>
          <p:nvSpPr>
            <p:cNvPr id="101430" name="Rectangle 54"/>
            <p:cNvSpPr>
              <a:spLocks noChangeArrowheads="1"/>
            </p:cNvSpPr>
            <p:nvPr/>
          </p:nvSpPr>
          <p:spPr bwMode="auto">
            <a:xfrm>
              <a:off x="2486" y="0"/>
              <a:ext cx="111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</a:t>
              </a:r>
              <a:r>
                <a:rPr lang="zh-CN" sz="2400" b="1">
                  <a:latin typeface="+mj-ea"/>
                  <a:ea typeface="+mj-ea"/>
                </a:rPr>
                <a:t>连在一起的树枝</a:t>
              </a:r>
              <a:r>
                <a:rPr lang="zh-CN" altLang="zh-CN" sz="2400" b="1">
                  <a:latin typeface="+mj-ea"/>
                  <a:ea typeface="+mj-ea"/>
                </a:rPr>
                <a:t>)</a:t>
              </a:r>
            </a:p>
          </p:txBody>
        </p:sp>
      </p:grpSp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761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406" grpId="0" autoUpdateAnimBg="0"/>
      <p:bldP spid="101411" grpId="0" autoUpdateAnimBg="0"/>
      <p:bldP spid="101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</a:t>
            </a:r>
            <a:r>
              <a:rPr lang="zh-CN" altLang="en-US" smtClean="0"/>
              <a:t>＝</a:t>
            </a:r>
            <a:r>
              <a:rPr lang="en-US" altLang="zh-CN" smtClean="0"/>
              <a:t>2</a:t>
            </a:r>
            <a:r>
              <a:rPr lang="zh-CN" altLang="en-US" smtClean="0"/>
              <a:t>的二进制树图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BC91-6205-4BE7-A138-E00801F0D377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E951-D605-4636-B573-607B10832764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2066925" y="224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899592" y="1268760"/>
          <a:ext cx="670489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028" name="Visio" r:id="rId4" imgW="5014980" imgH="2370647" progId="Visio.Drawing.11">
                  <p:embed/>
                </p:oleObj>
              </mc:Choice>
              <mc:Fallback>
                <p:oleObj name="Visio" r:id="rId4" imgW="5014980" imgH="2370647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6704896" cy="3384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4474" y="4869160"/>
            <a:ext cx="8882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zh-CN" sz="2400" b="1" dirty="0">
                <a:latin typeface="+mj-ea"/>
                <a:ea typeface="+mj-ea"/>
              </a:rPr>
              <a:t>：为什么上述编码过程，能保证编码为即时码？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4474" y="5315248"/>
            <a:ext cx="82339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回答</a:t>
            </a:r>
            <a:r>
              <a:rPr lang="zh-CN" sz="2400" b="1" dirty="0">
                <a:latin typeface="+mj-ea"/>
                <a:ea typeface="+mj-ea"/>
              </a:rPr>
              <a:t>：关键是对到终节点结束的联枝编码字</a:t>
            </a:r>
            <a:r>
              <a:rPr lang="zh-CN" sz="2400" b="1" dirty="0" smtClean="0">
                <a:latin typeface="+mj-ea"/>
                <a:ea typeface="+mj-ea"/>
              </a:rPr>
              <a:t>。</a:t>
            </a:r>
            <a:r>
              <a:rPr lang="zh-CN" altLang="en-US" sz="2400" b="1" dirty="0" smtClean="0">
                <a:latin typeface="+mj-ea"/>
                <a:ea typeface="+mj-ea"/>
              </a:rPr>
              <a:t>从树根到每一个终端节点所走的路径均不相同，故一定满足对前缀的限制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zh-CN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24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</a:t>
            </a:r>
            <a:endParaRPr lang="zh-CN" altLang="en-US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信源编码的基础是信息论中的两个编码定理：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3333FF"/>
                </a:solidFill>
              </a:rPr>
              <a:t>无失真编码定理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FF"/>
                </a:solidFill>
              </a:rPr>
              <a:t> 限失真编码定理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   无失真编码只适用于离散信源；对于连续信源，只能在失真受限制的情况下进行限失真编码。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本章首先介绍信源编码的相关概念以及信源编码定理，然后描述编码方法。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FE07-FC11-43C3-B614-9957A0D73F73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CBD6-37EC-43FC-AE4B-9BDE1B9F89C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0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整树与非整树</a:t>
            </a:r>
            <a:endParaRPr lang="zh-CN" alt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3600400" cy="52565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考虑一个树有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阶节点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FF"/>
                </a:solidFill>
              </a:rPr>
              <a:t>整树</a:t>
            </a:r>
            <a:r>
              <a:rPr lang="zh-CN" altLang="en-US" dirty="0" smtClean="0"/>
              <a:t>：码树的各个分支都延伸到最后一级端点，此时，将共有</a:t>
            </a:r>
            <a:r>
              <a:rPr lang="en-US" altLang="zh-CN" i="1" dirty="0" err="1" smtClean="0"/>
              <a:t>m</a:t>
            </a:r>
            <a:r>
              <a:rPr lang="en-US" altLang="zh-CN" i="1" baseline="30000" dirty="0" err="1" smtClean="0"/>
              <a:t>n</a:t>
            </a:r>
            <a:r>
              <a:rPr lang="zh-CN" altLang="en-US" dirty="0" smtClean="0"/>
              <a:t>个码字；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3333FF"/>
                </a:solidFill>
              </a:rPr>
              <a:t>非整树</a:t>
            </a:r>
            <a:r>
              <a:rPr lang="zh-CN" altLang="en-US" dirty="0" smtClean="0"/>
              <a:t>：码树中存在分支，没有延伸到最后一级端点，此时，将少于</a:t>
            </a:r>
            <a:r>
              <a:rPr lang="en-US" altLang="zh-CN" i="1" dirty="0" err="1" smtClean="0"/>
              <a:t>m</a:t>
            </a:r>
            <a:r>
              <a:rPr lang="en-US" altLang="zh-CN" i="1" baseline="30000" dirty="0" err="1"/>
              <a:t>n</a:t>
            </a:r>
            <a:r>
              <a:rPr lang="zh-CN" altLang="en-US" dirty="0" smtClean="0"/>
              <a:t>个码字。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CE56-3B23-4215-BD53-F540FF7D8FD7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3745-6761-49FD-97C3-F10BA0B21C82}" type="slidenum">
              <a:rPr lang="en-US" altLang="zh-CN" smtClean="0"/>
              <a:pPr/>
              <a:t>20</a:t>
            </a:fld>
            <a:endParaRPr lang="en-US" altLang="zh-CN"/>
          </a:p>
        </p:txBody>
      </p:sp>
      <p:graphicFrame>
        <p:nvGraphicFramePr>
          <p:cNvPr id="1712130" name="Object 2"/>
          <p:cNvGraphicFramePr>
            <a:graphicFrameLocks noChangeAspect="1"/>
          </p:cNvGraphicFramePr>
          <p:nvPr/>
        </p:nvGraphicFramePr>
        <p:xfrm>
          <a:off x="4788024" y="0"/>
          <a:ext cx="4672643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66" name="Visio" r:id="rId4" imgW="5014980" imgH="2370647" progId="Visio.Drawing.11">
                  <p:embed/>
                </p:oleObj>
              </mc:Choice>
              <mc:Fallback>
                <p:oleObj name="Visio" r:id="rId4" imgW="5014980" imgH="2370647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0"/>
                        <a:ext cx="4672643" cy="3168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2131" name="Object 3"/>
          <p:cNvGraphicFramePr>
            <a:graphicFrameLocks noChangeAspect="1"/>
          </p:cNvGraphicFramePr>
          <p:nvPr/>
        </p:nvGraphicFramePr>
        <p:xfrm>
          <a:off x="5004048" y="3055733"/>
          <a:ext cx="3042593" cy="380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67" name="Visio" r:id="rId6" imgW="2575800" imgH="2728912" progId="Visio.Drawing.11">
                  <p:embed/>
                </p:oleObj>
              </mc:Choice>
              <mc:Fallback>
                <p:oleObj name="Visio" r:id="rId6" imgW="2575800" imgH="2728912" progId="Visio.Drawing.11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055733"/>
                        <a:ext cx="3042593" cy="3802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1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608905"/>
              </p:ext>
            </p:extLst>
          </p:nvPr>
        </p:nvGraphicFramePr>
        <p:xfrm>
          <a:off x="1152525" y="842963"/>
          <a:ext cx="6650038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9664" r:id="rId3" imgW="5113627" imgH="2886683" progId="Visio.Drawing.11">
                  <p:embed/>
                </p:oleObj>
              </mc:Choice>
              <mc:Fallback>
                <p:oleObj r:id="rId3" imgW="5113627" imgH="288668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842963"/>
                        <a:ext cx="6650038" cy="3754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441450" y="4808538"/>
            <a:ext cx="8253413" cy="100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>
                <a:latin typeface="+mj-ea"/>
                <a:ea typeface="+mj-ea"/>
              </a:rPr>
              <a:t>从根节点开始，每级节点中所有的节点都向下</a:t>
            </a:r>
          </a:p>
          <a:p>
            <a:pPr>
              <a:lnSpc>
                <a:spcPct val="130000"/>
              </a:lnSpc>
            </a:pPr>
            <a:r>
              <a:rPr lang="zh-CN" sz="2400" b="1">
                <a:latin typeface="+mj-ea"/>
                <a:ea typeface="+mj-ea"/>
              </a:rPr>
              <a:t>延伸出</a:t>
            </a:r>
            <a:r>
              <a:rPr lang="zh-CN" altLang="zh-CN" sz="2400" b="1" i="1">
                <a:latin typeface="+mj-ea"/>
                <a:ea typeface="+mj-ea"/>
              </a:rPr>
              <a:t>m</a:t>
            </a:r>
            <a:r>
              <a:rPr lang="zh-CN" sz="2400" b="1">
                <a:latin typeface="+mj-ea"/>
                <a:ea typeface="+mj-ea"/>
              </a:rPr>
              <a:t>个节点，直到最后一级。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88938" y="517683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</a:rPr>
              <a:t>满树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503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683568" y="3356992"/>
            <a:ext cx="7704856" cy="46166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码的分类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539552" y="620688"/>
            <a:ext cx="34563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同价码</a:t>
            </a:r>
            <a:r>
              <a:rPr 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与非</a:t>
            </a:r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同价码</a:t>
            </a:r>
            <a:r>
              <a:rPr lang="zh-CN" sz="2400" b="1" dirty="0">
                <a:latin typeface="+mj-ea"/>
                <a:ea typeface="+mj-ea"/>
              </a:rPr>
              <a:t>：</a:t>
            </a:r>
          </a:p>
        </p:txBody>
      </p:sp>
      <p:grpSp>
        <p:nvGrpSpPr>
          <p:cNvPr id="102407" name="Group 7"/>
          <p:cNvGrpSpPr>
            <a:grpSpLocks/>
          </p:cNvGrpSpPr>
          <p:nvPr/>
        </p:nvGrpSpPr>
        <p:grpSpPr bwMode="auto">
          <a:xfrm>
            <a:off x="972177" y="1052736"/>
            <a:ext cx="7632055" cy="1271586"/>
            <a:chOff x="-578" y="-139"/>
            <a:chExt cx="4808" cy="801"/>
          </a:xfrm>
        </p:grpSpPr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-578" y="-94"/>
              <a:ext cx="480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若码符号集中                      </a:t>
              </a:r>
              <a:r>
                <a:rPr lang="en-US" altLang="zh-CN" sz="2400" b="1" dirty="0" smtClean="0">
                  <a:latin typeface="+mj-ea"/>
                  <a:ea typeface="+mj-ea"/>
                </a:rPr>
                <a:t>   </a:t>
              </a:r>
              <a:r>
                <a:rPr lang="zh-CN" sz="2400" b="1" dirty="0" smtClean="0">
                  <a:latin typeface="+mj-ea"/>
                  <a:ea typeface="+mj-ea"/>
                </a:rPr>
                <a:t>的</a:t>
              </a:r>
              <a:r>
                <a:rPr lang="zh-CN" sz="2400" b="1" dirty="0">
                  <a:latin typeface="+mj-ea"/>
                  <a:ea typeface="+mj-ea"/>
                </a:rPr>
                <a:t>每个码</a:t>
              </a:r>
              <a:r>
                <a:rPr lang="zh-CN" sz="2400" b="1" dirty="0" smtClean="0">
                  <a:latin typeface="+mj-ea"/>
                  <a:ea typeface="+mj-ea"/>
                </a:rPr>
                <a:t>符号</a:t>
              </a:r>
              <a:r>
                <a:rPr lang="en-US" altLang="zh-CN" sz="2400" b="1" dirty="0" smtClean="0">
                  <a:latin typeface="+mj-ea"/>
                  <a:ea typeface="+mj-ea"/>
                </a:rPr>
                <a:t>       </a:t>
              </a:r>
              <a:r>
                <a:rPr lang="zh-CN" sz="2400" b="1" dirty="0" smtClean="0">
                  <a:latin typeface="+mj-ea"/>
                  <a:ea typeface="+mj-ea"/>
                </a:rPr>
                <a:t>所</a:t>
              </a:r>
              <a:r>
                <a:rPr lang="zh-CN" sz="2400" b="1" dirty="0">
                  <a:latin typeface="+mj-ea"/>
                  <a:ea typeface="+mj-ea"/>
                </a:rPr>
                <a:t>占的传输时间都相同，称为同价码；否则</a:t>
              </a:r>
              <a:r>
                <a:rPr lang="zh-CN" sz="2400" b="1" dirty="0" smtClean="0">
                  <a:latin typeface="+mj-ea"/>
                  <a:ea typeface="+mj-ea"/>
                </a:rPr>
                <a:t>，称为</a:t>
              </a:r>
              <a:r>
                <a:rPr lang="zh-CN" sz="2400" b="1" dirty="0">
                  <a:latin typeface="+mj-ea"/>
                  <a:ea typeface="+mj-ea"/>
                </a:rPr>
                <a:t>非同价码（如：电报中的莫尔斯码）。</a:t>
              </a:r>
            </a:p>
          </p:txBody>
        </p:sp>
        <p:graphicFrame>
          <p:nvGraphicFramePr>
            <p:cNvPr id="102409" name="Object 9"/>
            <p:cNvGraphicFramePr>
              <a:graphicFrameLocks noChangeAspect="1"/>
            </p:cNvGraphicFramePr>
            <p:nvPr/>
          </p:nvGraphicFramePr>
          <p:xfrm>
            <a:off x="692" y="-139"/>
            <a:ext cx="130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812" r:id="rId3" imgW="938985" imgH="253780" progId="Equation.DSMT4">
                    <p:embed/>
                  </p:oleObj>
                </mc:Choice>
                <mc:Fallback>
                  <p:oleObj r:id="rId3" imgW="938985" imgH="25378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-139"/>
                          <a:ext cx="1307" cy="35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0" name="Object 10"/>
            <p:cNvGraphicFramePr>
              <a:graphicFrameLocks noChangeAspect="1"/>
            </p:cNvGraphicFramePr>
            <p:nvPr/>
          </p:nvGraphicFramePr>
          <p:xfrm>
            <a:off x="3323" y="-139"/>
            <a:ext cx="24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813" r:id="rId5" imgW="177492" imgH="240882" progId="Equation.DSMT4">
                    <p:embed/>
                  </p:oleObj>
                </mc:Choice>
                <mc:Fallback>
                  <p:oleObj r:id="rId5" imgW="177492" imgH="240882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-139"/>
                          <a:ext cx="247" cy="33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1018530" y="2348880"/>
            <a:ext cx="8882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显然，对于同价码，定长码中每个码字的传输时间都</a:t>
            </a:r>
          </a:p>
          <a:p>
            <a:r>
              <a:rPr lang="zh-CN" sz="2400" b="1" dirty="0">
                <a:latin typeface="+mj-ea"/>
                <a:ea typeface="+mj-ea"/>
              </a:rPr>
              <a:t>相同，而变长码则可能不同。</a:t>
            </a:r>
            <a:r>
              <a:rPr lang="zh-CN" altLang="zh-CN" sz="2400" b="1" dirty="0">
                <a:latin typeface="+mj-ea"/>
                <a:ea typeface="+mj-ea"/>
              </a:rPr>
              <a:t>(</a:t>
            </a:r>
            <a:r>
              <a:rPr lang="zh-CN" sz="2400" b="1" dirty="0">
                <a:latin typeface="+mj-ea"/>
                <a:ea typeface="+mj-ea"/>
              </a:rPr>
              <a:t>本课程只研究同价码</a:t>
            </a:r>
            <a:r>
              <a:rPr lang="zh-CN" altLang="zh-CN" sz="2400" b="1" dirty="0">
                <a:latin typeface="+mj-ea"/>
                <a:ea typeface="+mj-ea"/>
              </a:rPr>
              <a:t>)</a:t>
            </a:r>
          </a:p>
        </p:txBody>
      </p:sp>
      <p:grpSp>
        <p:nvGrpSpPr>
          <p:cNvPr id="102412" name="Group 12"/>
          <p:cNvGrpSpPr>
            <a:grpSpLocks/>
          </p:cNvGrpSpPr>
          <p:nvPr/>
        </p:nvGrpSpPr>
        <p:grpSpPr bwMode="auto">
          <a:xfrm>
            <a:off x="200025" y="3832225"/>
            <a:ext cx="10394951" cy="2506663"/>
            <a:chOff x="0" y="0"/>
            <a:chExt cx="6548" cy="1579"/>
          </a:xfrm>
        </p:grpSpPr>
        <p:sp>
          <p:nvSpPr>
            <p:cNvPr id="102413" name="Rectangle 13"/>
            <p:cNvSpPr>
              <a:spLocks noChangeArrowheads="1"/>
            </p:cNvSpPr>
            <p:nvPr/>
          </p:nvSpPr>
          <p:spPr bwMode="auto">
            <a:xfrm>
              <a:off x="2248" y="759"/>
              <a:ext cx="17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非唯一可译码</a:t>
              </a:r>
            </a:p>
          </p:txBody>
        </p:sp>
        <p:sp>
          <p:nvSpPr>
            <p:cNvPr id="102414" name="Rectangle 14"/>
            <p:cNvSpPr>
              <a:spLocks noChangeArrowheads="1"/>
            </p:cNvSpPr>
            <p:nvPr/>
          </p:nvSpPr>
          <p:spPr bwMode="auto">
            <a:xfrm>
              <a:off x="1214" y="1018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非奇异码</a:t>
              </a:r>
            </a:p>
          </p:txBody>
        </p:sp>
        <p:sp>
          <p:nvSpPr>
            <p:cNvPr id="102415" name="Rectangle 15"/>
            <p:cNvSpPr>
              <a:spLocks noChangeArrowheads="1"/>
            </p:cNvSpPr>
            <p:nvPr/>
          </p:nvSpPr>
          <p:spPr bwMode="auto">
            <a:xfrm>
              <a:off x="408" y="816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分组码</a:t>
              </a:r>
            </a:p>
          </p:txBody>
        </p:sp>
        <p:sp>
          <p:nvSpPr>
            <p:cNvPr id="102416" name="Rectangle 16"/>
            <p:cNvSpPr>
              <a:spLocks noChangeArrowheads="1"/>
            </p:cNvSpPr>
            <p:nvPr/>
          </p:nvSpPr>
          <p:spPr bwMode="auto">
            <a:xfrm>
              <a:off x="0" y="639"/>
              <a:ext cx="1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</a:t>
              </a:r>
            </a:p>
          </p:txBody>
        </p:sp>
        <p:sp>
          <p:nvSpPr>
            <p:cNvPr id="102417" name="AutoShape 17"/>
            <p:cNvSpPr>
              <a:spLocks/>
            </p:cNvSpPr>
            <p:nvPr/>
          </p:nvSpPr>
          <p:spPr bwMode="auto">
            <a:xfrm>
              <a:off x="354" y="626"/>
              <a:ext cx="103" cy="360"/>
            </a:xfrm>
            <a:prstGeom prst="leftBrace">
              <a:avLst>
                <a:gd name="adj1" fmla="val 29126"/>
                <a:gd name="adj2" fmla="val 50000"/>
              </a:avLst>
            </a:pr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02418" name="Rectangle 18"/>
            <p:cNvSpPr>
              <a:spLocks noChangeArrowheads="1"/>
            </p:cNvSpPr>
            <p:nvPr/>
          </p:nvSpPr>
          <p:spPr bwMode="auto">
            <a:xfrm>
              <a:off x="408" y="439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非分组码</a:t>
              </a:r>
            </a:p>
          </p:txBody>
        </p:sp>
        <p:sp>
          <p:nvSpPr>
            <p:cNvPr id="102419" name="AutoShape 19"/>
            <p:cNvSpPr>
              <a:spLocks/>
            </p:cNvSpPr>
            <p:nvPr/>
          </p:nvSpPr>
          <p:spPr bwMode="auto">
            <a:xfrm>
              <a:off x="1155" y="811"/>
              <a:ext cx="95" cy="424"/>
            </a:xfrm>
            <a:prstGeom prst="leftBrace">
              <a:avLst>
                <a:gd name="adj1" fmla="val 37193"/>
                <a:gd name="adj2" fmla="val 50000"/>
              </a:avLst>
            </a:pr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02420" name="Rectangle 20"/>
            <p:cNvSpPr>
              <a:spLocks noChangeArrowheads="1"/>
            </p:cNvSpPr>
            <p:nvPr/>
          </p:nvSpPr>
          <p:spPr bwMode="auto">
            <a:xfrm>
              <a:off x="1213" y="681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奇异码</a:t>
              </a:r>
            </a:p>
          </p:txBody>
        </p:sp>
        <p:sp>
          <p:nvSpPr>
            <p:cNvPr id="102421" name="AutoShape 21"/>
            <p:cNvSpPr>
              <a:spLocks/>
            </p:cNvSpPr>
            <p:nvPr/>
          </p:nvSpPr>
          <p:spPr bwMode="auto">
            <a:xfrm>
              <a:off x="2220" y="980"/>
              <a:ext cx="95" cy="424"/>
            </a:xfrm>
            <a:prstGeom prst="leftBrace">
              <a:avLst>
                <a:gd name="adj1" fmla="val 37193"/>
                <a:gd name="adj2" fmla="val 50000"/>
              </a:avLst>
            </a:pr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02422" name="Rectangle 22"/>
            <p:cNvSpPr>
              <a:spLocks noChangeArrowheads="1"/>
            </p:cNvSpPr>
            <p:nvPr/>
          </p:nvSpPr>
          <p:spPr bwMode="auto">
            <a:xfrm>
              <a:off x="2272" y="1184"/>
              <a:ext cx="1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唯一可译码</a:t>
              </a:r>
            </a:p>
          </p:txBody>
        </p:sp>
        <p:sp>
          <p:nvSpPr>
            <p:cNvPr id="102423" name="AutoShape 23"/>
            <p:cNvSpPr>
              <a:spLocks/>
            </p:cNvSpPr>
            <p:nvPr/>
          </p:nvSpPr>
          <p:spPr bwMode="auto">
            <a:xfrm>
              <a:off x="3493" y="1125"/>
              <a:ext cx="95" cy="424"/>
            </a:xfrm>
            <a:prstGeom prst="leftBrace">
              <a:avLst>
                <a:gd name="adj1" fmla="val 37193"/>
                <a:gd name="adj2" fmla="val 50000"/>
              </a:avLst>
            </a:pr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02424" name="Rectangle 24"/>
            <p:cNvSpPr>
              <a:spLocks noChangeArrowheads="1"/>
            </p:cNvSpPr>
            <p:nvPr/>
          </p:nvSpPr>
          <p:spPr bwMode="auto">
            <a:xfrm>
              <a:off x="3584" y="983"/>
              <a:ext cx="1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即时码</a:t>
              </a:r>
            </a:p>
          </p:txBody>
        </p:sp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3584" y="1288"/>
              <a:ext cx="1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非即时码</a:t>
              </a:r>
            </a:p>
          </p:txBody>
        </p:sp>
        <p:sp>
          <p:nvSpPr>
            <p:cNvPr id="102426" name="Rectangle 26"/>
            <p:cNvSpPr>
              <a:spLocks noChangeArrowheads="1"/>
            </p:cNvSpPr>
            <p:nvPr/>
          </p:nvSpPr>
          <p:spPr bwMode="auto">
            <a:xfrm>
              <a:off x="4528" y="377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非同价码</a:t>
              </a:r>
            </a:p>
          </p:txBody>
        </p:sp>
        <p:sp>
          <p:nvSpPr>
            <p:cNvPr id="102427" name="Rectangle 27"/>
            <p:cNvSpPr>
              <a:spLocks noChangeArrowheads="1"/>
            </p:cNvSpPr>
            <p:nvPr/>
          </p:nvSpPr>
          <p:spPr bwMode="auto">
            <a:xfrm>
              <a:off x="4176" y="191"/>
              <a:ext cx="1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</a:t>
              </a:r>
            </a:p>
          </p:txBody>
        </p:sp>
        <p:sp>
          <p:nvSpPr>
            <p:cNvPr id="102428" name="AutoShape 28"/>
            <p:cNvSpPr>
              <a:spLocks/>
            </p:cNvSpPr>
            <p:nvPr/>
          </p:nvSpPr>
          <p:spPr bwMode="auto">
            <a:xfrm>
              <a:off x="4482" y="187"/>
              <a:ext cx="103" cy="360"/>
            </a:xfrm>
            <a:prstGeom prst="leftBrace">
              <a:avLst>
                <a:gd name="adj1" fmla="val 29126"/>
                <a:gd name="adj2" fmla="val 50000"/>
              </a:avLst>
            </a:pr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02429" name="Rectangle 29"/>
            <p:cNvSpPr>
              <a:spLocks noChangeArrowheads="1"/>
            </p:cNvSpPr>
            <p:nvPr/>
          </p:nvSpPr>
          <p:spPr bwMode="auto">
            <a:xfrm>
              <a:off x="4528" y="0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同价码</a:t>
              </a:r>
            </a:p>
          </p:txBody>
        </p:sp>
        <p:sp>
          <p:nvSpPr>
            <p:cNvPr id="102430" name="Rectangle 30"/>
            <p:cNvSpPr>
              <a:spLocks noChangeArrowheads="1"/>
            </p:cNvSpPr>
            <p:nvPr/>
          </p:nvSpPr>
          <p:spPr bwMode="auto">
            <a:xfrm>
              <a:off x="3273" y="386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变长码</a:t>
              </a: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2921" y="191"/>
              <a:ext cx="1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</a:t>
              </a:r>
            </a:p>
          </p:txBody>
        </p:sp>
        <p:sp>
          <p:nvSpPr>
            <p:cNvPr id="102432" name="AutoShape 32"/>
            <p:cNvSpPr>
              <a:spLocks/>
            </p:cNvSpPr>
            <p:nvPr/>
          </p:nvSpPr>
          <p:spPr bwMode="auto">
            <a:xfrm>
              <a:off x="3227" y="196"/>
              <a:ext cx="103" cy="360"/>
            </a:xfrm>
            <a:prstGeom prst="leftBrace">
              <a:avLst>
                <a:gd name="adj1" fmla="val 29126"/>
                <a:gd name="adj2" fmla="val 50000"/>
              </a:avLst>
            </a:prstGeom>
            <a:noFill/>
            <a:ln w="2540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02433" name="Rectangle 33"/>
            <p:cNvSpPr>
              <a:spLocks noChangeArrowheads="1"/>
            </p:cNvSpPr>
            <p:nvPr/>
          </p:nvSpPr>
          <p:spPr bwMode="auto">
            <a:xfrm>
              <a:off x="3273" y="9"/>
              <a:ext cx="20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定长码</a:t>
              </a:r>
            </a:p>
          </p:txBody>
        </p:sp>
      </p:grp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370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 autoUpdateAnimBg="0"/>
      <p:bldP spid="1024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信源编码定理（</a:t>
            </a:r>
            <a:r>
              <a:rPr lang="zh-CN" altLang="zh-CN" sz="2800" dirty="0" smtClean="0">
                <a:ea typeface="黑体" pitchFamily="49" charset="-122"/>
              </a:rPr>
              <a:t>定</a:t>
            </a:r>
            <a:r>
              <a:rPr lang="zh-CN" altLang="zh-CN" sz="2800" dirty="0">
                <a:ea typeface="黑体" pitchFamily="49" charset="-122"/>
              </a:rPr>
              <a:t>长、变长编码定理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/>
              <a:t>信源编码的相关概念：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定长编码定理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变长编码定理（香农第一定理）</a:t>
            </a:r>
          </a:p>
          <a:p>
            <a:pPr lvl="1"/>
            <a:r>
              <a:rPr lang="zh-CN" altLang="en-US" sz="2400" dirty="0" smtClean="0"/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B6D-9E04-4057-AD88-313D1519E38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03848" y="2132856"/>
            <a:ext cx="424847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唯一可译定长码的存在条件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定长信源编码定理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3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唯一可译定长码的存在条件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D9830-99E8-4DED-A915-242E5D7F5BFF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2FCE-2979-4875-AEC3-E61E35C0004D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3501008"/>
            <a:ext cx="8208912" cy="28083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j-ea"/>
                <a:ea typeface="+mj-ea"/>
              </a:rPr>
              <a:t>对一个简单信源</a:t>
            </a:r>
            <a:r>
              <a:rPr lang="en-US" altLang="zh-CN" sz="2800" dirty="0" smtClean="0">
                <a:latin typeface="+mj-ea"/>
                <a:ea typeface="+mj-ea"/>
              </a:rPr>
              <a:t>X</a:t>
            </a:r>
            <a:r>
              <a:rPr lang="zh-CN" altLang="en-US" sz="2800" dirty="0" smtClean="0">
                <a:latin typeface="+mj-ea"/>
                <a:ea typeface="+mj-ea"/>
              </a:rPr>
              <a:t>进行定长编码，信源</a:t>
            </a:r>
            <a:r>
              <a:rPr lang="en-US" altLang="zh-CN" sz="2800" dirty="0" smtClean="0">
                <a:latin typeface="+mj-ea"/>
                <a:ea typeface="+mj-ea"/>
              </a:rPr>
              <a:t>X</a:t>
            </a:r>
            <a:r>
              <a:rPr lang="zh-CN" altLang="en-US" sz="2800" dirty="0" smtClean="0">
                <a:latin typeface="+mj-ea"/>
                <a:ea typeface="+mj-ea"/>
              </a:rPr>
              <a:t>存在唯一可译定长码的条件是：</a:t>
            </a:r>
            <a:endParaRPr lang="en-US" altLang="zh-CN" sz="2800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8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latin typeface="+mj-ea"/>
                <a:ea typeface="+mj-ea"/>
              </a:rPr>
              <a:t>其中，</a:t>
            </a:r>
            <a:r>
              <a:rPr lang="en-US" altLang="zh-CN" sz="2800" dirty="0" smtClean="0">
                <a:latin typeface="+mj-ea"/>
                <a:ea typeface="+mj-ea"/>
              </a:rPr>
              <a:t>n</a:t>
            </a:r>
            <a:r>
              <a:rPr lang="zh-CN" altLang="en-US" sz="2800" dirty="0" smtClean="0">
                <a:latin typeface="+mj-ea"/>
                <a:ea typeface="+mj-ea"/>
              </a:rPr>
              <a:t>是信源</a:t>
            </a:r>
            <a:r>
              <a:rPr lang="en-US" altLang="zh-CN" sz="2800" dirty="0" smtClean="0">
                <a:latin typeface="+mj-ea"/>
                <a:ea typeface="+mj-ea"/>
              </a:rPr>
              <a:t>X</a:t>
            </a:r>
            <a:r>
              <a:rPr lang="zh-CN" altLang="en-US" sz="2800" dirty="0" smtClean="0">
                <a:latin typeface="+mj-ea"/>
                <a:ea typeface="+mj-ea"/>
              </a:rPr>
              <a:t>的符号个数，</a:t>
            </a:r>
            <a:r>
              <a:rPr lang="en-US" altLang="zh-CN" sz="2800" dirty="0" smtClean="0">
                <a:latin typeface="+mj-ea"/>
                <a:ea typeface="+mj-ea"/>
              </a:rPr>
              <a:t>m</a:t>
            </a:r>
            <a:r>
              <a:rPr lang="zh-CN" altLang="en-US" sz="2800" dirty="0" smtClean="0">
                <a:latin typeface="+mj-ea"/>
                <a:ea typeface="+mj-ea"/>
              </a:rPr>
              <a:t>是码符号数（码元个数），</a:t>
            </a:r>
            <a:r>
              <a:rPr lang="en-US" altLang="zh-CN" sz="2800" dirty="0" smtClean="0">
                <a:latin typeface="+mj-ea"/>
                <a:ea typeface="+mj-ea"/>
              </a:rPr>
              <a:t>K </a:t>
            </a:r>
            <a:r>
              <a:rPr lang="zh-CN" altLang="en-US" sz="2800" dirty="0" smtClean="0">
                <a:latin typeface="+mj-ea"/>
                <a:ea typeface="+mj-ea"/>
              </a:rPr>
              <a:t>是定长码的码长（码字长）。 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467544" y="1177588"/>
            <a:ext cx="8280401" cy="523220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唯一可译要求</a:t>
            </a:r>
            <a:r>
              <a:rPr lang="en-US" altLang="zh-CN" sz="2800" b="1" dirty="0" smtClean="0">
                <a:latin typeface="+mj-ea"/>
                <a:ea typeface="+mj-ea"/>
              </a:rPr>
              <a:t>: </a:t>
            </a:r>
            <a:r>
              <a:rPr lang="zh-CN" sz="2800" b="1" dirty="0" smtClean="0">
                <a:latin typeface="+mj-ea"/>
                <a:ea typeface="+mj-ea"/>
              </a:rPr>
              <a:t>码</a:t>
            </a:r>
            <a:r>
              <a:rPr lang="zh-CN" sz="2800" b="1" dirty="0">
                <a:latin typeface="+mj-ea"/>
                <a:ea typeface="+mj-ea"/>
              </a:rPr>
              <a:t>的任意有限次扩展码应为非奇异码</a:t>
            </a:r>
            <a:r>
              <a:rPr lang="zh-CN" sz="2800" b="1" dirty="0" smtClean="0">
                <a:latin typeface="+mj-ea"/>
                <a:ea typeface="+mj-ea"/>
              </a:rPr>
              <a:t>。</a:t>
            </a:r>
            <a:endParaRPr lang="zh-CN" sz="28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060848"/>
            <a:ext cx="8280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定长码</a:t>
            </a:r>
            <a:r>
              <a:rPr lang="en-US" altLang="zh-CN" sz="2800" b="1" dirty="0" smtClean="0">
                <a:latin typeface="+mj-ea"/>
                <a:ea typeface="+mj-ea"/>
              </a:rPr>
              <a:t>: </a:t>
            </a:r>
            <a:r>
              <a:rPr lang="zh-CN" altLang="en-US" sz="2800" b="1" dirty="0" smtClean="0">
                <a:latin typeface="+mj-ea"/>
                <a:ea typeface="+mj-ea"/>
              </a:rPr>
              <a:t>每个码字长度相等，所以只要定长码是非奇异码，则必为唯一可译码。</a:t>
            </a:r>
          </a:p>
        </p:txBody>
      </p:sp>
      <p:sp>
        <p:nvSpPr>
          <p:cNvPr id="9" name="下箭头 8"/>
          <p:cNvSpPr/>
          <p:nvPr/>
        </p:nvSpPr>
        <p:spPr>
          <a:xfrm>
            <a:off x="3635896" y="1700808"/>
            <a:ext cx="864096" cy="36004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779912" y="3068960"/>
            <a:ext cx="864096" cy="36004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27489" name="Object 1"/>
          <p:cNvGraphicFramePr>
            <a:graphicFrameLocks noGrp="1" noChangeAspect="1"/>
          </p:cNvGraphicFramePr>
          <p:nvPr/>
        </p:nvGraphicFramePr>
        <p:xfrm>
          <a:off x="3563888" y="4394621"/>
          <a:ext cx="16859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507" name="Equation" r:id="rId4" imgW="494870" imgH="203024" progId="Equation.DSMT4">
                  <p:embed/>
                </p:oleObj>
              </mc:Choice>
              <mc:Fallback>
                <p:oleObj name="Equation" r:id="rId4" imgW="494870" imgH="203024" progId="Equation.DSMT4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394621"/>
                        <a:ext cx="1685925" cy="6905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79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19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 uiExpand="1" build="p" animBg="1"/>
      <p:bldP spid="8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</a:t>
            </a:r>
            <a:r>
              <a:rPr lang="zh-CN" altLang="en-US" smtClean="0"/>
              <a:t>次扩展信源的定长码</a:t>
            </a:r>
            <a:endParaRPr lang="zh-CN" altLang="en-US"/>
          </a:p>
        </p:txBody>
      </p:sp>
      <p:sp>
        <p:nvSpPr>
          <p:cNvPr id="21607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L</a:t>
            </a:r>
            <a:r>
              <a:rPr lang="zh-CN" altLang="en-US" dirty="0" smtClean="0"/>
              <a:t>次扩展信源</a:t>
            </a:r>
            <a:r>
              <a:rPr lang="en-US" altLang="zh-CN" dirty="0" smtClean="0"/>
              <a:t>XL</a:t>
            </a:r>
            <a:r>
              <a:rPr lang="zh-CN" altLang="en-US" dirty="0" smtClean="0"/>
              <a:t>进行定长编码，若要编得的定长码是唯一可译码，则必须满足：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F69B-4F84-487E-B45D-58448B7A5E8B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2A66-7DD3-4986-B322-C04368E09483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216073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59832" y="2204864"/>
          <a:ext cx="1944687" cy="69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238" name="Equation" r:id="rId4" imgW="571252" imgH="203112" progId="Equation.DSMT4">
                  <p:embed/>
                </p:oleObj>
              </mc:Choice>
              <mc:Fallback>
                <p:oleObj name="Equation" r:id="rId4" imgW="571252" imgH="203112" progId="Equation.DSMT4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04864"/>
                        <a:ext cx="1944687" cy="69087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407670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715203" name="Object 3"/>
          <p:cNvGraphicFramePr>
            <a:graphicFrameLocks noGrp="1" noChangeAspect="1"/>
          </p:cNvGraphicFramePr>
          <p:nvPr/>
        </p:nvGraphicFramePr>
        <p:xfrm>
          <a:off x="1691680" y="3284984"/>
          <a:ext cx="4262288" cy="2672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239" name="Equation" r:id="rId6" imgW="1803400" imgH="1130300" progId="Equation.DSMT4">
                  <p:embed/>
                </p:oleObj>
              </mc:Choice>
              <mc:Fallback>
                <p:oleObj name="Equation" r:id="rId6" imgW="1803400" imgH="1130300" progId="Equation.DSMT4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84984"/>
                        <a:ext cx="4262288" cy="26727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1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唯一可译定长码的存在条件－举例</a:t>
            </a:r>
            <a:endParaRPr lang="zh-CN" altLang="en-US"/>
          </a:p>
        </p:txBody>
      </p:sp>
      <p:sp>
        <p:nvSpPr>
          <p:cNvPr id="2181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136904" cy="14401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英文电报信源有</a:t>
            </a:r>
            <a:r>
              <a:rPr lang="en-US" altLang="zh-CN" sz="2800" dirty="0" smtClean="0"/>
              <a:t>32</a:t>
            </a:r>
            <a:r>
              <a:rPr lang="zh-CN" altLang="en-US" sz="2800" dirty="0" smtClean="0"/>
              <a:t>个符号，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个英文字母加上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个标点符号，对此信源的每个符号进行二元编码。如何实现唯一可译码？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03DB-E0E6-44E5-A88E-C1BF4E3B2957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E4C5-96C6-4B32-99D7-3DB28080FCDB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3690938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1531938" y="4613855"/>
          <a:ext cx="53260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244" name="Equation" r:id="rId4" imgW="1943100" imgH="228600" progId="Equation.DSMT4">
                  <p:embed/>
                </p:oleObj>
              </mc:Choice>
              <mc:Fallback>
                <p:oleObj name="Equation" r:id="rId4" imgW="19431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613855"/>
                        <a:ext cx="532606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71600" y="5478323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这就是说，每个英文电报符号至少要用</a:t>
            </a:r>
            <a:r>
              <a:rPr lang="en-US" altLang="zh-CN" sz="2400" b="1" dirty="0" smtClean="0">
                <a:latin typeface="+mj-ea"/>
                <a:ea typeface="+mj-ea"/>
              </a:rPr>
              <a:t>5</a:t>
            </a:r>
            <a:r>
              <a:rPr lang="zh-CN" altLang="en-US" sz="2400" b="1" dirty="0" smtClean="0">
                <a:latin typeface="+mj-ea"/>
                <a:ea typeface="+mj-ea"/>
              </a:rPr>
              <a:t>位二元符号进行编码才能得到唯一可译码。 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7584" y="3174067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分析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信源符号数为</a:t>
            </a:r>
            <a:r>
              <a:rPr lang="en-US" altLang="zh-CN" sz="2400" b="1" dirty="0" smtClean="0">
                <a:latin typeface="+mj-ea"/>
                <a:ea typeface="+mj-ea"/>
              </a:rPr>
              <a:t>n</a:t>
            </a:r>
            <a:r>
              <a:rPr lang="zh-CN" altLang="en-US" sz="2400" b="1" dirty="0" smtClean="0">
                <a:latin typeface="+mj-ea"/>
                <a:ea typeface="+mj-ea"/>
              </a:rPr>
              <a:t>＝</a:t>
            </a:r>
            <a:r>
              <a:rPr lang="en-US" altLang="zh-CN" sz="2400" b="1" dirty="0" smtClean="0">
                <a:latin typeface="+mj-ea"/>
                <a:ea typeface="+mj-ea"/>
              </a:rPr>
              <a:t>32</a:t>
            </a:r>
            <a:r>
              <a:rPr lang="zh-CN" altLang="en-US" sz="2400" b="1" dirty="0" smtClean="0">
                <a:latin typeface="+mj-ea"/>
                <a:ea typeface="+mj-ea"/>
              </a:rPr>
              <a:t>，码元个数为</a:t>
            </a:r>
            <a:r>
              <a:rPr lang="en-US" altLang="zh-CN" sz="2400" b="1" dirty="0" smtClean="0">
                <a:latin typeface="+mj-ea"/>
                <a:ea typeface="+mj-ea"/>
              </a:rPr>
              <a:t>m</a:t>
            </a:r>
            <a:r>
              <a:rPr lang="zh-CN" altLang="en-US" sz="2400" b="1" dirty="0" smtClean="0">
                <a:latin typeface="+mj-ea"/>
                <a:ea typeface="+mj-ea"/>
              </a:rPr>
              <a:t>＝</a:t>
            </a: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，码字长度？</a:t>
            </a:r>
            <a:endParaRPr lang="zh-CN" altLang="en-US" sz="2400" b="1" dirty="0"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27584" y="3140968"/>
            <a:ext cx="756084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7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定长信源编码定理－引入 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70E7-F57B-4B8C-8F2E-7BC40B275A3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1BF0-99A9-4C0C-9AF2-22A321443BA3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14030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204864"/>
            <a:ext cx="8064896" cy="576064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满足上述条件的定长编码 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可保证无失真的编码</a:t>
            </a:r>
            <a:endParaRPr lang="zh-CN" altLang="en-US" sz="2800" dirty="0"/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3690938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2195736" y="1196752"/>
          <a:ext cx="2930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92" name="Equation" r:id="rId4" imgW="1269449" imgH="431613" progId="Equation.DSMT4">
                  <p:embed/>
                </p:oleObj>
              </mc:Choice>
              <mc:Fallback>
                <p:oleObj name="Equation" r:id="rId4" imgW="1269449" imgH="431613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196752"/>
                        <a:ext cx="29305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 txBox="1">
            <a:spLocks noChangeArrowheads="1"/>
          </p:cNvSpPr>
          <p:nvPr/>
        </p:nvSpPr>
        <p:spPr>
          <a:xfrm>
            <a:off x="755576" y="3068960"/>
            <a:ext cx="8064500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zh-CN" altLang="en-US" sz="2800" b="1" dirty="0" smtClean="0">
                <a:solidFill>
                  <a:srgbClr val="3333FF"/>
                </a:solidFill>
                <a:latin typeface="Century Schoolbook" pitchFamily="18" charset="0"/>
                <a:ea typeface="微软雅黑" pitchFamily="34" charset="-122"/>
              </a:rPr>
              <a:t>问题</a:t>
            </a:r>
            <a:r>
              <a:rPr lang="zh-CN" altLang="en-US" sz="2800" b="1" dirty="0" smtClean="0">
                <a:latin typeface="Century Schoolbook" pitchFamily="18" charset="0"/>
                <a:ea typeface="微软雅黑" pitchFamily="34" charset="-122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微软雅黑" pitchFamily="34" charset="-122"/>
                <a:cs typeface="+mn-cs"/>
              </a:rPr>
              <a:t>平均码长很大，编码的效率很低。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  <a:ea typeface="微软雅黑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Schoolbook" pitchFamily="18" charset="0"/>
                <a:ea typeface="微软雅黑" pitchFamily="34" charset="-122"/>
                <a:cs typeface="+mn-cs"/>
              </a:rPr>
              <a:t>定长编码定理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微软雅黑" pitchFamily="34" charset="-122"/>
                <a:cs typeface="+mn-cs"/>
              </a:rPr>
              <a:t>：讨论了编码的有关参数对译码差错的限制关系。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Schoolbook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987824" y="3717032"/>
            <a:ext cx="792088" cy="5760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信源编码定理（</a:t>
            </a:r>
            <a:r>
              <a:rPr lang="zh-CN" altLang="zh-CN" sz="2800" dirty="0" smtClean="0">
                <a:ea typeface="黑体" pitchFamily="49" charset="-122"/>
              </a:rPr>
              <a:t>定</a:t>
            </a:r>
            <a:r>
              <a:rPr lang="zh-CN" altLang="zh-CN" sz="2800" dirty="0">
                <a:ea typeface="黑体" pitchFamily="49" charset="-122"/>
              </a:rPr>
              <a:t>长、变长编码定理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/>
              <a:t>信源编码的相关概念：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定长编码定理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变长编码定理（香农第一定理）</a:t>
            </a:r>
          </a:p>
          <a:p>
            <a:pPr lvl="1"/>
            <a:r>
              <a:rPr lang="zh-CN" altLang="en-US" sz="2400" dirty="0" smtClean="0"/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B6D-9E04-4057-AD88-313D1519E38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03848" y="2132856"/>
            <a:ext cx="424847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唯一可译定长码的存在条件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定长信源编码定理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3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4" name="Group 4"/>
          <p:cNvGrpSpPr>
            <a:grpSpLocks/>
          </p:cNvGrpSpPr>
          <p:nvPr/>
        </p:nvGrpSpPr>
        <p:grpSpPr bwMode="auto">
          <a:xfrm>
            <a:off x="646310" y="1268760"/>
            <a:ext cx="7958138" cy="3116263"/>
            <a:chOff x="0" y="0"/>
            <a:chExt cx="5013" cy="1963"/>
          </a:xfrm>
        </p:grpSpPr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6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000099"/>
                  </a:solidFill>
                  <a:latin typeface="+mj-ea"/>
                  <a:ea typeface="+mj-ea"/>
                </a:rPr>
                <a:t>正定理：</a:t>
              </a:r>
            </a:p>
          </p:txBody>
        </p:sp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6" y="304"/>
              <a:ext cx="5007" cy="1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一个熵为          的离散无记忆信源，若对长度为   的信源符号序列进行等长编码，设码字是从    个码符号集</a:t>
              </a:r>
            </a:p>
            <a:p>
              <a:r>
                <a:rPr lang="zh-CN" sz="2400" b="1" dirty="0">
                  <a:latin typeface="+mj-ea"/>
                  <a:ea typeface="+mj-ea"/>
                </a:rPr>
                <a:t>中选取的    个码元组成。对于任意的         和          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</a:p>
            <a:p>
              <a:pPr>
                <a:spcBef>
                  <a:spcPct val="30000"/>
                </a:spcBef>
              </a:pPr>
              <a:r>
                <a:rPr lang="zh-CN" sz="2400" b="1" dirty="0">
                  <a:latin typeface="+mj-ea"/>
                  <a:ea typeface="+mj-ea"/>
                </a:rPr>
                <a:t>只要满足：</a:t>
              </a:r>
            </a:p>
          </p:txBody>
        </p:sp>
        <p:graphicFrame>
          <p:nvGraphicFramePr>
            <p:cNvPr id="112647" name="Object 7"/>
            <p:cNvGraphicFramePr>
              <a:graphicFrameLocks noChangeAspect="1"/>
            </p:cNvGraphicFramePr>
            <p:nvPr/>
          </p:nvGraphicFramePr>
          <p:xfrm>
            <a:off x="826" y="341"/>
            <a:ext cx="59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0" r:id="rId3" imgW="431425" imgH="203024" progId="Equation.DSMT4">
                    <p:embed/>
                  </p:oleObj>
                </mc:Choice>
                <mc:Fallback>
                  <p:oleObj r:id="rId3" imgW="431425" imgH="203024" progId="Equation.DSMT4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341"/>
                          <a:ext cx="597" cy="2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48" name="Object 8"/>
            <p:cNvGraphicFramePr>
              <a:graphicFrameLocks noChangeAspect="1"/>
            </p:cNvGraphicFramePr>
            <p:nvPr/>
          </p:nvGraphicFramePr>
          <p:xfrm>
            <a:off x="849" y="771"/>
            <a:ext cx="24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1" name="Equation" r:id="rId5" imgW="177492" imgH="164814" progId="Equation.DSMT4">
                    <p:embed/>
                  </p:oleObj>
                </mc:Choice>
                <mc:Fallback>
                  <p:oleObj name="Equation" r:id="rId5" imgW="177492" imgH="164814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771"/>
                          <a:ext cx="246" cy="2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49" name="Object 9"/>
            <p:cNvGraphicFramePr>
              <a:graphicFrameLocks noChangeAspect="1"/>
            </p:cNvGraphicFramePr>
            <p:nvPr/>
          </p:nvGraphicFramePr>
          <p:xfrm>
            <a:off x="3153" y="597"/>
            <a:ext cx="24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2" r:id="rId7" imgW="177492" imgH="139458" progId="Equation.DSMT4">
                    <p:embed/>
                  </p:oleObj>
                </mc:Choice>
                <mc:Fallback>
                  <p:oleObj r:id="rId7" imgW="177492" imgH="139458" progId="Equation.DSMT4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597"/>
                          <a:ext cx="246" cy="19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0" name="Object 10"/>
            <p:cNvGraphicFramePr>
              <a:graphicFrameLocks noChangeAspect="1"/>
            </p:cNvGraphicFramePr>
            <p:nvPr/>
          </p:nvGraphicFramePr>
          <p:xfrm>
            <a:off x="4060" y="318"/>
            <a:ext cx="21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3" r:id="rId9" imgW="152202" imgH="164885" progId="Equation.DSMT4">
                    <p:embed/>
                  </p:oleObj>
                </mc:Choice>
                <mc:Fallback>
                  <p:oleObj r:id="rId9" imgW="152202" imgH="164885" progId="Equation.DSMT4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318"/>
                          <a:ext cx="211" cy="2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1" name="Object 11"/>
            <p:cNvGraphicFramePr>
              <a:graphicFrameLocks noChangeAspect="1"/>
            </p:cNvGraphicFramePr>
            <p:nvPr/>
          </p:nvGraphicFramePr>
          <p:xfrm>
            <a:off x="3199" y="779"/>
            <a:ext cx="49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4" r:id="rId11" imgW="354984" imgH="177492" progId="Equation.DSMT4">
                    <p:embed/>
                  </p:oleObj>
                </mc:Choice>
                <mc:Fallback>
                  <p:oleObj r:id="rId11" imgW="354984" imgH="177492" progId="Equation.DSMT4">
                    <p:embed/>
                    <p:pic>
                      <p:nvPicPr>
                        <p:cNvPr id="0" name="Picture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9" y="779"/>
                          <a:ext cx="492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2" name="Object 12"/>
            <p:cNvGraphicFramePr>
              <a:graphicFrameLocks noChangeAspect="1"/>
            </p:cNvGraphicFramePr>
            <p:nvPr/>
          </p:nvGraphicFramePr>
          <p:xfrm>
            <a:off x="1418" y="1117"/>
            <a:ext cx="191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5" name="Equation" r:id="rId13" imgW="1383699" imgH="406224" progId="Equation.DSMT4">
                    <p:embed/>
                  </p:oleObj>
                </mc:Choice>
                <mc:Fallback>
                  <p:oleObj name="Equation" r:id="rId13" imgW="1383699" imgH="406224" progId="Equation.DSMT4">
                    <p:embed/>
                    <p:pic>
                      <p:nvPicPr>
                        <p:cNvPr id="0" name="Picture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117"/>
                          <a:ext cx="1916" cy="55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3" name="Object 13"/>
            <p:cNvGraphicFramePr>
              <a:graphicFrameLocks noChangeAspect="1"/>
            </p:cNvGraphicFramePr>
            <p:nvPr/>
          </p:nvGraphicFramePr>
          <p:xfrm>
            <a:off x="3924" y="824"/>
            <a:ext cx="50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6" r:id="rId15" imgW="367662" imgH="177492" progId="Equation.DSMT4">
                    <p:embed/>
                  </p:oleObj>
                </mc:Choice>
                <mc:Fallback>
                  <p:oleObj r:id="rId15" imgW="367662" imgH="177492" progId="Equation.DSMT4">
                    <p:embed/>
                    <p:pic>
                      <p:nvPicPr>
                        <p:cNvPr id="0" name="Picture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824"/>
                          <a:ext cx="509" cy="24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6" y="1672"/>
              <a:ext cx="4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则当      </a:t>
              </a:r>
              <a:r>
                <a:rPr lang="zh-CN" altLang="en-US" sz="2400" b="1" dirty="0" smtClean="0">
                  <a:latin typeface="+mj-ea"/>
                  <a:ea typeface="+mj-ea"/>
                </a:rPr>
                <a:t>足够长</a:t>
              </a:r>
              <a:r>
                <a:rPr lang="zh-CN" sz="2400" b="1" dirty="0" smtClean="0">
                  <a:latin typeface="+mj-ea"/>
                  <a:ea typeface="+mj-ea"/>
                </a:rPr>
                <a:t> 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必可使译码差错小于   。</a:t>
              </a:r>
            </a:p>
          </p:txBody>
        </p:sp>
        <p:graphicFrame>
          <p:nvGraphicFramePr>
            <p:cNvPr id="112655" name="Object 15"/>
            <p:cNvGraphicFramePr>
              <a:graphicFrameLocks noChangeAspect="1"/>
            </p:cNvGraphicFramePr>
            <p:nvPr/>
          </p:nvGraphicFramePr>
          <p:xfrm>
            <a:off x="477" y="1678"/>
            <a:ext cx="21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7" name="Equation" r:id="rId17" imgW="152268" imgH="164957" progId="Equation.DSMT4">
                    <p:embed/>
                  </p:oleObj>
                </mc:Choice>
                <mc:Fallback>
                  <p:oleObj name="Equation" r:id="rId17" imgW="152268" imgH="164957" progId="Equation.DSMT4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1678"/>
                          <a:ext cx="211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56" name="Object 16"/>
            <p:cNvGraphicFramePr>
              <a:graphicFrameLocks noChangeAspect="1"/>
            </p:cNvGraphicFramePr>
            <p:nvPr/>
          </p:nvGraphicFramePr>
          <p:xfrm>
            <a:off x="3244" y="1678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8" r:id="rId19" imgW="139458" imgH="177492" progId="Equation.DSMT4">
                    <p:embed/>
                  </p:oleObj>
                </mc:Choice>
                <mc:Fallback>
                  <p:oleObj r:id="rId19" imgW="139458" imgH="177492" progId="Equation.DSMT4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1678"/>
                          <a:ext cx="195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57" name="Group 17"/>
          <p:cNvGrpSpPr>
            <a:grpSpLocks/>
          </p:cNvGrpSpPr>
          <p:nvPr/>
        </p:nvGrpSpPr>
        <p:grpSpPr bwMode="auto">
          <a:xfrm>
            <a:off x="578916" y="4797425"/>
            <a:ext cx="9537700" cy="1471613"/>
            <a:chOff x="0" y="0"/>
            <a:chExt cx="6008" cy="927"/>
          </a:xfrm>
        </p:grpSpPr>
        <p:sp>
          <p:nvSpPr>
            <p:cNvPr id="112658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6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000099"/>
                  </a:solidFill>
                  <a:latin typeface="+mj-ea"/>
                  <a:ea typeface="+mj-ea"/>
                </a:rPr>
                <a:t>逆定理：</a:t>
              </a:r>
            </a:p>
          </p:txBody>
        </p:sp>
        <p:sp>
          <p:nvSpPr>
            <p:cNvPr id="112659" name="Rectangle 19"/>
            <p:cNvSpPr>
              <a:spLocks noChangeArrowheads="1"/>
            </p:cNvSpPr>
            <p:nvPr/>
          </p:nvSpPr>
          <p:spPr bwMode="auto">
            <a:xfrm>
              <a:off x="6" y="335"/>
              <a:ext cx="6002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反之，当：                                 ，译码差错一定大于   。</a:t>
              </a:r>
            </a:p>
            <a:p>
              <a:pPr>
                <a:lnSpc>
                  <a:spcPct val="140000"/>
                </a:lnSpc>
              </a:pPr>
              <a:r>
                <a:rPr lang="zh-CN" sz="2400" b="1">
                  <a:latin typeface="+mj-ea"/>
                  <a:ea typeface="+mj-ea"/>
                </a:rPr>
                <a:t>当           时，译码差错趋近于</a:t>
              </a:r>
              <a:r>
                <a:rPr lang="zh-CN" altLang="zh-CN" sz="2400" b="1">
                  <a:latin typeface="+mj-ea"/>
                  <a:ea typeface="+mj-ea"/>
                </a:rPr>
                <a:t>1</a:t>
              </a:r>
              <a:r>
                <a:rPr lang="zh-CN" sz="2400" b="1">
                  <a:latin typeface="+mj-ea"/>
                  <a:ea typeface="+mj-ea"/>
                </a:rPr>
                <a:t>。</a:t>
              </a:r>
            </a:p>
          </p:txBody>
        </p:sp>
        <p:graphicFrame>
          <p:nvGraphicFramePr>
            <p:cNvPr id="112660" name="Object 20"/>
            <p:cNvGraphicFramePr>
              <a:graphicFrameLocks noChangeAspect="1"/>
            </p:cNvGraphicFramePr>
            <p:nvPr/>
          </p:nvGraphicFramePr>
          <p:xfrm>
            <a:off x="1038" y="194"/>
            <a:ext cx="2024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09" name="Equation" r:id="rId21" imgW="1459866" imgH="406224" progId="Equation.DSMT4">
                    <p:embed/>
                  </p:oleObj>
                </mc:Choice>
                <mc:Fallback>
                  <p:oleObj name="Equation" r:id="rId21" imgW="1459866" imgH="406224" progId="Equation.DSMT4">
                    <p:embed/>
                    <p:pic>
                      <p:nvPicPr>
                        <p:cNvPr id="0" name="Picture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194"/>
                          <a:ext cx="2024" cy="5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1" name="Object 21"/>
            <p:cNvGraphicFramePr>
              <a:graphicFrameLocks noChangeAspect="1"/>
            </p:cNvGraphicFramePr>
            <p:nvPr/>
          </p:nvGraphicFramePr>
          <p:xfrm>
            <a:off x="4602" y="363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10" r:id="rId23" imgW="139458" imgH="177492" progId="Equation.DSMT4">
                    <p:embed/>
                  </p:oleObj>
                </mc:Choice>
                <mc:Fallback>
                  <p:oleObj r:id="rId23" imgW="139458" imgH="177492" progId="Equation.DSMT4">
                    <p:embed/>
                    <p:pic>
                      <p:nvPicPr>
                        <p:cNvPr id="0" name="Picture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363"/>
                          <a:ext cx="195" cy="24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62" name="Object 22"/>
            <p:cNvGraphicFramePr>
              <a:graphicFrameLocks noChangeAspect="1"/>
            </p:cNvGraphicFramePr>
            <p:nvPr/>
          </p:nvGraphicFramePr>
          <p:xfrm>
            <a:off x="242" y="680"/>
            <a:ext cx="67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411" name="Equation" r:id="rId25" imgW="482181" imgH="177646" progId="Equation.DSMT4">
                    <p:embed/>
                  </p:oleObj>
                </mc:Choice>
                <mc:Fallback>
                  <p:oleObj name="Equation" r:id="rId25" imgW="482181" imgH="177646" progId="Equation.DSMT4">
                    <p:embed/>
                    <p:pic>
                      <p:nvPicPr>
                        <p:cNvPr id="0" name="Picture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" y="680"/>
                          <a:ext cx="671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标题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定长编码定理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aphicFrame>
        <p:nvGraphicFramePr>
          <p:cNvPr id="28" name="Object 36"/>
          <p:cNvGraphicFramePr>
            <a:graphicFrameLocks noChangeAspect="1"/>
          </p:cNvGraphicFramePr>
          <p:nvPr/>
        </p:nvGraphicFramePr>
        <p:xfrm>
          <a:off x="6438677" y="3658047"/>
          <a:ext cx="558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12" r:id="rId27" imgW="253560" imgH="177492" progId="Equation.DSMT4">
                  <p:embed/>
                </p:oleObj>
              </mc:Choice>
              <mc:Fallback>
                <p:oleObj r:id="rId27" imgW="253560" imgH="177492" progId="Equation.DSMT4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677" y="3658047"/>
                        <a:ext cx="558800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6948264" y="3284984"/>
            <a:ext cx="27241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所要求的译</a:t>
            </a:r>
          </a:p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码差错概率</a:t>
            </a:r>
          </a:p>
        </p:txBody>
      </p:sp>
    </p:spTree>
    <p:extLst>
      <p:ext uri="{BB962C8B-B14F-4D97-AF65-F5344CB8AC3E}">
        <p14:creationId xmlns:p14="http://schemas.microsoft.com/office/powerpoint/2010/main" val="12456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信源编码定理（</a:t>
            </a:r>
            <a:r>
              <a:rPr lang="zh-CN" altLang="zh-CN" sz="2800" dirty="0" smtClean="0">
                <a:ea typeface="黑体" pitchFamily="49" charset="-122"/>
              </a:rPr>
              <a:t>定</a:t>
            </a:r>
            <a:r>
              <a:rPr lang="zh-CN" altLang="zh-CN" sz="2800" dirty="0">
                <a:ea typeface="黑体" pitchFamily="49" charset="-122"/>
              </a:rPr>
              <a:t>长、变长编码定理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信源编码的相关概念：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定长编码定理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变长编码定理（香农第一定理）</a:t>
            </a:r>
          </a:p>
          <a:p>
            <a:pPr lvl="1"/>
            <a:r>
              <a:rPr lang="zh-CN" altLang="en-US" sz="2400" dirty="0" smtClean="0"/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</a:p>
          <a:p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B6D-9E04-4057-AD88-313D1519E38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7041-D8BD-4566-9E38-ADDBA642A71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355976" y="1722718"/>
            <a:ext cx="237626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400" b="1" dirty="0">
                <a:solidFill>
                  <a:srgbClr val="FF0000"/>
                </a:solidFill>
                <a:latin typeface="+mj-ea"/>
                <a:ea typeface="+mj-ea"/>
              </a:rPr>
              <a:t>目的及基本</a:t>
            </a: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思路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相关</a:t>
            </a:r>
            <a:r>
              <a:rPr lang="zh-CN" altLang="zh-CN" sz="2400" b="1" dirty="0" smtClean="0">
                <a:latin typeface="+mj-ea"/>
                <a:ea typeface="+mj-ea"/>
              </a:rPr>
              <a:t>术语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657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97718"/>
              </p:ext>
            </p:extLst>
          </p:nvPr>
        </p:nvGraphicFramePr>
        <p:xfrm>
          <a:off x="457200" y="2843956"/>
          <a:ext cx="64055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51" name="Visio" r:id="rId3" imgW="8335710" imgH="608162" progId="Visio.Drawing.11">
                  <p:embed/>
                </p:oleObj>
              </mc:Choice>
              <mc:Fallback>
                <p:oleObj name="Visio" r:id="rId3" imgW="8335710" imgH="608162" progId="Visio.Drawing.11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43956"/>
                        <a:ext cx="6405563" cy="471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66481"/>
              </p:ext>
            </p:extLst>
          </p:nvPr>
        </p:nvGraphicFramePr>
        <p:xfrm>
          <a:off x="319088" y="2918568"/>
          <a:ext cx="46101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52" r:id="rId5" imgW="5762608" imgH="1506706" progId="Visio.Drawing.11">
                  <p:embed/>
                </p:oleObj>
              </mc:Choice>
              <mc:Fallback>
                <p:oleObj r:id="rId5" imgW="5762608" imgH="1506706" progId="Visio.Drawing.11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918568"/>
                        <a:ext cx="4610100" cy="1204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689010"/>
              </p:ext>
            </p:extLst>
          </p:nvPr>
        </p:nvGraphicFramePr>
        <p:xfrm>
          <a:off x="3021013" y="2924918"/>
          <a:ext cx="266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53" r:id="rId7" imgW="333392" imgH="452336" progId="Visio.Drawing.11">
                  <p:embed/>
                </p:oleObj>
              </mc:Choice>
              <mc:Fallback>
                <p:oleObj r:id="rId7" imgW="333392" imgH="452336" progId="Visio.Drawing.11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924918"/>
                        <a:ext cx="266700" cy="361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40" name="Group 28"/>
          <p:cNvGrpSpPr>
            <a:grpSpLocks/>
          </p:cNvGrpSpPr>
          <p:nvPr/>
        </p:nvGrpSpPr>
        <p:grpSpPr bwMode="auto">
          <a:xfrm>
            <a:off x="2994025" y="2156568"/>
            <a:ext cx="2381250" cy="828675"/>
            <a:chOff x="0" y="0"/>
            <a:chExt cx="1500" cy="522"/>
          </a:xfrm>
        </p:grpSpPr>
        <p:sp>
          <p:nvSpPr>
            <p:cNvPr id="115741" name="Line 29"/>
            <p:cNvSpPr>
              <a:spLocks noChangeShapeType="1"/>
            </p:cNvSpPr>
            <p:nvPr/>
          </p:nvSpPr>
          <p:spPr bwMode="auto">
            <a:xfrm flipH="1">
              <a:off x="242" y="289"/>
              <a:ext cx="111" cy="233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15742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15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信源符号</a:t>
              </a:r>
            </a:p>
          </p:txBody>
        </p:sp>
      </p:grpSp>
      <p:grpSp>
        <p:nvGrpSpPr>
          <p:cNvPr id="115743" name="Group 31"/>
          <p:cNvGrpSpPr>
            <a:grpSpLocks/>
          </p:cNvGrpSpPr>
          <p:nvPr/>
        </p:nvGrpSpPr>
        <p:grpSpPr bwMode="auto">
          <a:xfrm>
            <a:off x="381000" y="2156568"/>
            <a:ext cx="3600450" cy="727075"/>
            <a:chOff x="0" y="0"/>
            <a:chExt cx="2268" cy="458"/>
          </a:xfrm>
        </p:grpSpPr>
        <p:sp>
          <p:nvSpPr>
            <p:cNvPr id="115744" name="Line 32"/>
            <p:cNvSpPr>
              <a:spLocks noChangeShapeType="1"/>
            </p:cNvSpPr>
            <p:nvPr/>
          </p:nvSpPr>
          <p:spPr bwMode="auto">
            <a:xfrm>
              <a:off x="1216" y="298"/>
              <a:ext cx="176" cy="16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15745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2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信源符号序列</a:t>
              </a:r>
            </a:p>
          </p:txBody>
        </p:sp>
      </p:grpSp>
      <p:grpSp>
        <p:nvGrpSpPr>
          <p:cNvPr id="115746" name="Group 34"/>
          <p:cNvGrpSpPr>
            <a:grpSpLocks/>
          </p:cNvGrpSpPr>
          <p:nvPr/>
        </p:nvGrpSpPr>
        <p:grpSpPr bwMode="auto">
          <a:xfrm>
            <a:off x="1089025" y="4115543"/>
            <a:ext cx="3638550" cy="609601"/>
            <a:chOff x="0" y="0"/>
            <a:chExt cx="2292" cy="384"/>
          </a:xfrm>
        </p:grpSpPr>
        <p:sp>
          <p:nvSpPr>
            <p:cNvPr id="115747" name="Line 35"/>
            <p:cNvSpPr>
              <a:spLocks noChangeShapeType="1"/>
            </p:cNvSpPr>
            <p:nvPr/>
          </p:nvSpPr>
          <p:spPr bwMode="auto">
            <a:xfrm flipH="1">
              <a:off x="514" y="0"/>
              <a:ext cx="96" cy="144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15748" name="Rectangle 36"/>
            <p:cNvSpPr>
              <a:spLocks noChangeArrowheads="1"/>
            </p:cNvSpPr>
            <p:nvPr/>
          </p:nvSpPr>
          <p:spPr bwMode="auto">
            <a:xfrm>
              <a:off x="0" y="93"/>
              <a:ext cx="2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信源符号集</a:t>
              </a:r>
            </a:p>
          </p:txBody>
        </p:sp>
      </p:grpSp>
      <p:graphicFrame>
        <p:nvGraphicFramePr>
          <p:cNvPr id="11574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920656"/>
              </p:ext>
            </p:extLst>
          </p:nvPr>
        </p:nvGraphicFramePr>
        <p:xfrm>
          <a:off x="2413000" y="2853481"/>
          <a:ext cx="1238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54" name="Visio" r:id="rId9" imgW="1630983" imgH="586836" progId="Visio.Drawing.11">
                  <p:embed/>
                </p:oleObj>
              </mc:Choice>
              <mc:Fallback>
                <p:oleObj name="Visio" r:id="rId9" imgW="1630983" imgH="586836" progId="Visio.Drawing.11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853481"/>
                        <a:ext cx="1238250" cy="454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50" name="Group 38"/>
          <p:cNvGrpSpPr>
            <a:grpSpLocks/>
          </p:cNvGrpSpPr>
          <p:nvPr/>
        </p:nvGrpSpPr>
        <p:grpSpPr bwMode="auto">
          <a:xfrm>
            <a:off x="3943350" y="2094656"/>
            <a:ext cx="5883275" cy="2630488"/>
            <a:chOff x="0" y="-39"/>
            <a:chExt cx="3706" cy="1657"/>
          </a:xfrm>
        </p:grpSpPr>
        <p:sp>
          <p:nvSpPr>
            <p:cNvPr id="115751" name="Rectangle 39"/>
            <p:cNvSpPr>
              <a:spLocks noChangeArrowheads="1"/>
            </p:cNvSpPr>
            <p:nvPr/>
          </p:nvSpPr>
          <p:spPr bwMode="auto">
            <a:xfrm>
              <a:off x="701" y="-39"/>
              <a:ext cx="137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码符号</a:t>
              </a:r>
              <a:r>
                <a:rPr lang="zh-CN" sz="2400" b="1" dirty="0" smtClean="0">
                  <a:latin typeface="+mj-ea"/>
                  <a:ea typeface="+mj-ea"/>
                </a:rPr>
                <a:t>序列</a:t>
              </a:r>
              <a:r>
                <a:rPr lang="zh-CN" altLang="en-US" sz="2400" b="1" dirty="0" smtClean="0">
                  <a:latin typeface="+mj-ea"/>
                  <a:ea typeface="+mj-ea"/>
                </a:rPr>
                <a:t>（码字）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sp>
          <p:nvSpPr>
            <p:cNvPr id="115752" name="Line 40"/>
            <p:cNvSpPr>
              <a:spLocks noChangeShapeType="1"/>
            </p:cNvSpPr>
            <p:nvPr/>
          </p:nvSpPr>
          <p:spPr bwMode="auto">
            <a:xfrm>
              <a:off x="1757" y="298"/>
              <a:ext cx="176" cy="16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15753" name="Line 41"/>
            <p:cNvSpPr>
              <a:spLocks noChangeShapeType="1"/>
            </p:cNvSpPr>
            <p:nvPr/>
          </p:nvSpPr>
          <p:spPr bwMode="auto">
            <a:xfrm flipH="1">
              <a:off x="610" y="1234"/>
              <a:ext cx="96" cy="144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15754" name="Rectangle 42"/>
            <p:cNvSpPr>
              <a:spLocks noChangeArrowheads="1"/>
            </p:cNvSpPr>
            <p:nvPr/>
          </p:nvSpPr>
          <p:spPr bwMode="auto">
            <a:xfrm>
              <a:off x="0" y="1327"/>
              <a:ext cx="35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码符号集  符合信道传输特性</a:t>
              </a:r>
            </a:p>
          </p:txBody>
        </p:sp>
        <p:grpSp>
          <p:nvGrpSpPr>
            <p:cNvPr id="115755" name="Group 43"/>
            <p:cNvGrpSpPr>
              <a:grpSpLocks/>
            </p:cNvGrpSpPr>
            <p:nvPr/>
          </p:nvGrpSpPr>
          <p:grpSpPr bwMode="auto">
            <a:xfrm>
              <a:off x="2206" y="0"/>
              <a:ext cx="1500" cy="516"/>
              <a:chOff x="0" y="0"/>
              <a:chExt cx="1500" cy="516"/>
            </a:xfrm>
          </p:grpSpPr>
          <p:sp>
            <p:nvSpPr>
              <p:cNvPr id="115756" name="Line 44"/>
              <p:cNvSpPr>
                <a:spLocks noChangeShapeType="1"/>
              </p:cNvSpPr>
              <p:nvPr/>
            </p:nvSpPr>
            <p:spPr bwMode="auto">
              <a:xfrm flipH="1">
                <a:off x="242" y="283"/>
                <a:ext cx="111" cy="233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15757" name="Rectangle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0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码</a:t>
                </a:r>
                <a:r>
                  <a:rPr lang="zh-CN" sz="2400" b="1" dirty="0" smtClean="0">
                    <a:latin typeface="+mj-ea"/>
                    <a:ea typeface="+mj-ea"/>
                  </a:rPr>
                  <a:t>符号</a:t>
                </a:r>
                <a:endParaRPr lang="zh-CN" sz="2400" b="1" dirty="0">
                  <a:latin typeface="+mj-ea"/>
                  <a:ea typeface="+mj-ea"/>
                </a:endParaRPr>
              </a:p>
            </p:txBody>
          </p:sp>
        </p:grpSp>
        <p:graphicFrame>
          <p:nvGraphicFramePr>
            <p:cNvPr id="115758" name="Object 46"/>
            <p:cNvGraphicFramePr>
              <a:graphicFrameLocks noChangeAspect="1"/>
            </p:cNvGraphicFramePr>
            <p:nvPr/>
          </p:nvGraphicFramePr>
          <p:xfrm>
            <a:off x="668" y="410"/>
            <a:ext cx="2124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355" name="Visio" r:id="rId11" imgW="4325670" imgH="1609096" progId="Visio.Drawing.11">
                    <p:embed/>
                  </p:oleObj>
                </mc:Choice>
                <mc:Fallback>
                  <p:oleObj name="Visio" r:id="rId11" imgW="4325670" imgH="1609096" progId="Visio.Drawing.11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410"/>
                          <a:ext cx="2124" cy="8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标题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定长编码定理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物理意义</a:t>
            </a:r>
            <a:endParaRPr lang="zh-CN" altLang="en-US" dirty="0"/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290761" y="1340768"/>
            <a:ext cx="471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编码场景</a:t>
            </a:r>
            <a:endParaRPr lang="zh-CN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467545" y="5013176"/>
            <a:ext cx="3600400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smtClean="0">
                <a:latin typeface="+mj-ea"/>
                <a:ea typeface="+mj-ea"/>
              </a:rPr>
              <a:t>n</a:t>
            </a:r>
            <a:r>
              <a:rPr lang="zh-CN" altLang="en-US" sz="2800" b="1" dirty="0" smtClean="0">
                <a:latin typeface="+mj-ea"/>
                <a:ea typeface="+mj-ea"/>
              </a:rPr>
              <a:t>：信源符号个数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r>
              <a:rPr lang="en-US" altLang="zh-CN" sz="2800" b="1" i="1" dirty="0" smtClean="0">
                <a:latin typeface="+mj-ea"/>
                <a:ea typeface="+mj-ea"/>
              </a:rPr>
              <a:t>L</a:t>
            </a:r>
            <a:r>
              <a:rPr lang="en-US" altLang="zh-CN" sz="2800" b="1" dirty="0" smtClean="0">
                <a:latin typeface="+mj-ea"/>
                <a:ea typeface="+mj-ea"/>
              </a:rPr>
              <a:t> : </a:t>
            </a:r>
            <a:r>
              <a:rPr lang="zh-CN" altLang="en-US" sz="2800" b="1" dirty="0" smtClean="0">
                <a:latin typeface="+mj-ea"/>
                <a:ea typeface="+mj-ea"/>
              </a:rPr>
              <a:t>信源符号序列长</a:t>
            </a:r>
            <a:endParaRPr lang="zh-CN" sz="2800" b="1" dirty="0">
              <a:latin typeface="+mj-ea"/>
              <a:ea typeface="+mj-ea"/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5148064" y="4995173"/>
            <a:ext cx="3240360" cy="95410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i="1" dirty="0" smtClean="0">
                <a:latin typeface="+mj-ea"/>
                <a:ea typeface="+mj-ea"/>
              </a:rPr>
              <a:t>m</a:t>
            </a:r>
            <a:r>
              <a:rPr lang="zh-CN" altLang="en-US" sz="2800" b="1" dirty="0" smtClean="0">
                <a:latin typeface="+mj-ea"/>
                <a:ea typeface="+mj-ea"/>
              </a:rPr>
              <a:t>：码符号个数</a:t>
            </a:r>
            <a:endParaRPr lang="en-US" altLang="zh-CN" sz="2800" b="1" dirty="0" smtClean="0">
              <a:latin typeface="+mj-ea"/>
              <a:ea typeface="+mj-ea"/>
            </a:endParaRPr>
          </a:p>
          <a:p>
            <a:r>
              <a:rPr lang="en-US" altLang="zh-CN" sz="2800" b="1" i="1" dirty="0" smtClean="0">
                <a:latin typeface="+mj-ea"/>
                <a:ea typeface="+mj-ea"/>
              </a:rPr>
              <a:t>K</a:t>
            </a:r>
            <a:r>
              <a:rPr lang="en-US" altLang="zh-CN" sz="2800" b="1" dirty="0" smtClean="0">
                <a:latin typeface="+mj-ea"/>
                <a:ea typeface="+mj-ea"/>
              </a:rPr>
              <a:t> : </a:t>
            </a:r>
            <a:r>
              <a:rPr lang="zh-CN" altLang="en-US" sz="2800" b="1" dirty="0" smtClean="0">
                <a:latin typeface="+mj-ea"/>
                <a:ea typeface="+mj-ea"/>
              </a:rPr>
              <a:t>码符号序列长</a:t>
            </a:r>
            <a:endParaRPr lang="zh-CN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3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08451"/>
              </p:ext>
            </p:extLst>
          </p:nvPr>
        </p:nvGraphicFramePr>
        <p:xfrm>
          <a:off x="1770063" y="2708920"/>
          <a:ext cx="30146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15" name="Equation" r:id="rId3" imgW="1434477" imgH="406224" progId="Equation.DSMT4">
                  <p:embed/>
                </p:oleObj>
              </mc:Choice>
              <mc:Fallback>
                <p:oleObj name="Equation" r:id="rId3" imgW="1434477" imgH="406224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708920"/>
                        <a:ext cx="3014662" cy="854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48655" y="2844056"/>
            <a:ext cx="315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正定理：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1962" y="3789238"/>
            <a:ext cx="8013701" cy="461963"/>
            <a:chOff x="48" y="0"/>
            <a:chExt cx="5048" cy="291"/>
          </a:xfrm>
        </p:grpSpPr>
        <p:graphicFrame>
          <p:nvGraphicFramePr>
            <p:cNvPr id="115718" name="Object 6"/>
            <p:cNvGraphicFramePr>
              <a:graphicFrameLocks noChangeAspect="1"/>
            </p:cNvGraphicFramePr>
            <p:nvPr/>
          </p:nvGraphicFramePr>
          <p:xfrm>
            <a:off x="48" y="0"/>
            <a:ext cx="94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016" name="Equation" r:id="rId5" imgW="749300" imgH="228600" progId="Equation.DSMT4">
                    <p:embed/>
                  </p:oleObj>
                </mc:Choice>
                <mc:Fallback>
                  <p:oleObj name="Equation" r:id="rId5" imgW="749300" imgH="2286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942" cy="2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096" y="0"/>
              <a:ext cx="4000" cy="291"/>
              <a:chOff x="51" y="0"/>
              <a:chExt cx="4000" cy="291"/>
            </a:xfrm>
          </p:grpSpPr>
          <p:sp>
            <p:nvSpPr>
              <p:cNvPr id="115720" name="Rectangle 8"/>
              <p:cNvSpPr>
                <a:spLocks noChangeArrowheads="1"/>
              </p:cNvSpPr>
              <p:nvPr/>
            </p:nvSpPr>
            <p:spPr bwMode="auto">
              <a:xfrm>
                <a:off x="51" y="0"/>
                <a:ext cx="400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sz="2400" b="1" dirty="0">
                    <a:latin typeface="+mj-ea"/>
                    <a:ea typeface="+mj-ea"/>
                  </a:rPr>
                  <a:t>     </a:t>
                </a:r>
                <a:r>
                  <a:rPr lang="zh-CN" sz="2400" b="1" dirty="0">
                    <a:latin typeface="+mj-ea"/>
                    <a:ea typeface="+mj-ea"/>
                  </a:rPr>
                  <a:t>长码符号序列的最大可能载荷信息量。</a:t>
                </a:r>
              </a:p>
            </p:txBody>
          </p:sp>
          <p:graphicFrame>
            <p:nvGraphicFramePr>
              <p:cNvPr id="115721" name="Object 9"/>
              <p:cNvGraphicFramePr>
                <a:graphicFrameLocks noChangeAspect="1"/>
              </p:cNvGraphicFramePr>
              <p:nvPr/>
            </p:nvGraphicFramePr>
            <p:xfrm>
              <a:off x="103" y="0"/>
              <a:ext cx="24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8017" name="Equation" r:id="rId7" imgW="177492" imgH="164814" progId="Equation.DSMT4">
                      <p:embed/>
                    </p:oleObj>
                  </mc:Choice>
                  <mc:Fallback>
                    <p:oleObj name="Equation" r:id="rId7" imgW="177492" imgH="164814" progId="Equation.DSMT4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" y="0"/>
                            <a:ext cx="247" cy="22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23862" y="4293096"/>
            <a:ext cx="8123239" cy="809625"/>
            <a:chOff x="48" y="0"/>
            <a:chExt cx="5117" cy="510"/>
          </a:xfrm>
        </p:grpSpPr>
        <p:graphicFrame>
          <p:nvGraphicFramePr>
            <p:cNvPr id="115723" name="Object 11"/>
            <p:cNvGraphicFramePr>
              <a:graphicFrameLocks noChangeAspect="1"/>
            </p:cNvGraphicFramePr>
            <p:nvPr/>
          </p:nvGraphicFramePr>
          <p:xfrm>
            <a:off x="48" y="0"/>
            <a:ext cx="972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018" name="Equation" r:id="rId9" imgW="774364" imgH="406224" progId="Equation.DSMT4">
                    <p:embed/>
                  </p:oleObj>
                </mc:Choice>
                <mc:Fallback>
                  <p:oleObj name="Equation" r:id="rId9" imgW="774364" imgH="406224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972" cy="51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1071" y="104"/>
              <a:ext cx="40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折算后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平均每个信源符号的最大可能载信量。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83568" y="5085184"/>
            <a:ext cx="8113713" cy="468313"/>
            <a:chOff x="0" y="43"/>
            <a:chExt cx="5111" cy="295"/>
          </a:xfrm>
        </p:grpSpPr>
        <p:graphicFrame>
          <p:nvGraphicFramePr>
            <p:cNvPr id="115726" name="Object 14"/>
            <p:cNvGraphicFramePr>
              <a:graphicFrameLocks noChangeAspect="1"/>
            </p:cNvGraphicFramePr>
            <p:nvPr/>
          </p:nvGraphicFramePr>
          <p:xfrm>
            <a:off x="0" y="57"/>
            <a:ext cx="7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019" r:id="rId11" imgW="507559" imgH="203024" progId="Equation.DSMT4">
                    <p:embed/>
                  </p:oleObj>
                </mc:Choice>
                <mc:Fallback>
                  <p:oleObj r:id="rId11" imgW="507559" imgH="203024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7"/>
                          <a:ext cx="703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7" name="Rectangle 15"/>
            <p:cNvSpPr>
              <a:spLocks noChangeArrowheads="1"/>
            </p:cNvSpPr>
            <p:nvPr/>
          </p:nvSpPr>
          <p:spPr bwMode="auto">
            <a:xfrm>
              <a:off x="837" y="43"/>
              <a:ext cx="4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每个信源符号的实际载信量。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895255" y="2852936"/>
            <a:ext cx="3565525" cy="671513"/>
            <a:chOff x="0" y="0"/>
            <a:chExt cx="2246" cy="423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0" y="0"/>
              <a:ext cx="2246" cy="423"/>
              <a:chOff x="0" y="0"/>
              <a:chExt cx="2246" cy="423"/>
            </a:xfrm>
          </p:grpSpPr>
          <p:sp>
            <p:nvSpPr>
              <p:cNvPr id="115730" name="Rectangle 18"/>
              <p:cNvSpPr>
                <a:spLocks noChangeArrowheads="1"/>
              </p:cNvSpPr>
              <p:nvPr/>
            </p:nvSpPr>
            <p:spPr bwMode="auto">
              <a:xfrm>
                <a:off x="26" y="0"/>
                <a:ext cx="2174" cy="423"/>
              </a:xfrm>
              <a:prstGeom prst="rect">
                <a:avLst/>
              </a:prstGeom>
              <a:noFill/>
              <a:ln w="25400" cmpd="sng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15731" name="Rectangle 19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2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若            </a:t>
                </a:r>
                <a:r>
                  <a:rPr lang="zh-CN" altLang="zh-CN" sz="2400" b="1" dirty="0">
                    <a:latin typeface="+mj-ea"/>
                    <a:ea typeface="+mj-ea"/>
                  </a:rPr>
                  <a:t>, </a:t>
                </a:r>
                <a:r>
                  <a:rPr lang="zh-CN" sz="2400" b="1" dirty="0">
                    <a:latin typeface="+mj-ea"/>
                    <a:ea typeface="+mj-ea"/>
                  </a:rPr>
                  <a:t>说明    不够。</a:t>
                </a:r>
              </a:p>
            </p:txBody>
          </p:sp>
          <p:sp>
            <p:nvSpPr>
              <p:cNvPr id="115733" name="AutoShape 21"/>
              <p:cNvSpPr>
                <a:spLocks noChangeArrowheads="1"/>
              </p:cNvSpPr>
              <p:nvPr/>
            </p:nvSpPr>
            <p:spPr bwMode="auto">
              <a:xfrm>
                <a:off x="386" y="183"/>
                <a:ext cx="201" cy="91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solidFill>
                <a:schemeClr val="accent1"/>
              </a:solidFill>
              <a:ln w="25400" cmpd="sng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115734" name="Object 22"/>
              <p:cNvGraphicFramePr>
                <a:graphicFrameLocks noChangeAspect="1"/>
              </p:cNvGraphicFramePr>
              <p:nvPr/>
            </p:nvGraphicFramePr>
            <p:xfrm>
              <a:off x="723" y="150"/>
              <a:ext cx="193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8020" r:id="rId13" imgW="139397" imgH="126725" progId="Equation.DSMT4">
                      <p:embed/>
                    </p:oleObj>
                  </mc:Choice>
                  <mc:Fallback>
                    <p:oleObj r:id="rId13" imgW="139397" imgH="126725" progId="Equation.DSMT4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" y="150"/>
                            <a:ext cx="193" cy="175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5735" name="Object 23"/>
            <p:cNvGraphicFramePr>
              <a:graphicFrameLocks noChangeAspect="1"/>
            </p:cNvGraphicFramePr>
            <p:nvPr/>
          </p:nvGraphicFramePr>
          <p:xfrm>
            <a:off x="1405" y="99"/>
            <a:ext cx="24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021" name="Equation" r:id="rId15" imgW="177492" imgH="164814" progId="Equation.DSMT4">
                    <p:embed/>
                  </p:oleObj>
                </mc:Choice>
                <mc:Fallback>
                  <p:oleObj name="Equation" r:id="rId15" imgW="177492" imgH="164814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99"/>
                          <a:ext cx="246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287338" y="563563"/>
            <a:ext cx="47132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sz="2800" b="1" dirty="0">
                <a:solidFill>
                  <a:srgbClr val="0000FF"/>
                </a:solidFill>
                <a:latin typeface="+mj-ea"/>
                <a:ea typeface="+mj-ea"/>
              </a:rPr>
              <a:t>物理意义的</a:t>
            </a:r>
            <a:r>
              <a:rPr lang="zh-CN" sz="2800" b="1" dirty="0" smtClean="0">
                <a:solidFill>
                  <a:srgbClr val="0000FF"/>
                </a:solidFill>
                <a:latin typeface="+mj-ea"/>
                <a:ea typeface="+mj-ea"/>
              </a:rPr>
              <a:t>解释</a:t>
            </a:r>
            <a:r>
              <a:rPr lang="zh-CN" altLang="en-US" sz="2800" b="1" dirty="0" smtClean="0">
                <a:solidFill>
                  <a:srgbClr val="0000FF"/>
                </a:solidFill>
                <a:latin typeface="+mj-ea"/>
                <a:ea typeface="+mj-ea"/>
              </a:rPr>
              <a:t>：</a:t>
            </a:r>
            <a:endParaRPr lang="zh-CN" sz="28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aphicFrame>
        <p:nvGraphicFramePr>
          <p:cNvPr id="1157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66481"/>
              </p:ext>
            </p:extLst>
          </p:nvPr>
        </p:nvGraphicFramePr>
        <p:xfrm>
          <a:off x="513407" y="1359247"/>
          <a:ext cx="46101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22" r:id="rId17" imgW="5762608" imgH="1506706" progId="Visio.Drawing.11">
                  <p:embed/>
                </p:oleObj>
              </mc:Choice>
              <mc:Fallback>
                <p:oleObj r:id="rId17" imgW="5762608" imgH="1506706" progId="Visio.Drawing.11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07" y="1359247"/>
                        <a:ext cx="4610100" cy="1204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graphicFrame>
        <p:nvGraphicFramePr>
          <p:cNvPr id="30" name="Object 46"/>
          <p:cNvGraphicFramePr>
            <a:graphicFrameLocks noChangeAspect="1"/>
          </p:cNvGraphicFramePr>
          <p:nvPr/>
        </p:nvGraphicFramePr>
        <p:xfrm>
          <a:off x="5292080" y="1268760"/>
          <a:ext cx="337185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23" name="Visio" r:id="rId19" imgW="4325670" imgH="1609096" progId="Visio.Drawing.11">
                  <p:embed/>
                </p:oleObj>
              </mc:Choice>
              <mc:Fallback>
                <p:oleObj name="Visio" r:id="rId19" imgW="4325670" imgH="1609096" progId="Visio.Drawing.11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268760"/>
                        <a:ext cx="3371850" cy="1270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7808" name="Object 16"/>
          <p:cNvGraphicFramePr>
            <a:graphicFrameLocks noChangeAspect="1"/>
          </p:cNvGraphicFramePr>
          <p:nvPr/>
        </p:nvGraphicFramePr>
        <p:xfrm>
          <a:off x="686717" y="1268760"/>
          <a:ext cx="64055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24" name="Visio" r:id="rId21" imgW="8335710" imgH="608162" progId="Visio.Drawing.11">
                  <p:embed/>
                </p:oleObj>
              </mc:Choice>
              <mc:Fallback>
                <p:oleObj name="Visio" r:id="rId21" imgW="8335710" imgH="608162" progId="Visio.Drawing.11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17" y="1268760"/>
                        <a:ext cx="6405563" cy="471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7809" name="Object 17"/>
          <p:cNvGraphicFramePr>
            <a:graphicFrameLocks noChangeAspect="1"/>
          </p:cNvGraphicFramePr>
          <p:nvPr/>
        </p:nvGraphicFramePr>
        <p:xfrm>
          <a:off x="3250530" y="1349722"/>
          <a:ext cx="266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25" r:id="rId23" imgW="333392" imgH="452336" progId="Visio.Drawing.11">
                  <p:embed/>
                </p:oleObj>
              </mc:Choice>
              <mc:Fallback>
                <p:oleObj r:id="rId23" imgW="333392" imgH="452336" progId="Visio.Drawing.11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530" y="1349722"/>
                        <a:ext cx="266700" cy="361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7810" name="Object 18"/>
          <p:cNvGraphicFramePr>
            <a:graphicFrameLocks noChangeAspect="1"/>
          </p:cNvGraphicFramePr>
          <p:nvPr/>
        </p:nvGraphicFramePr>
        <p:xfrm>
          <a:off x="2642517" y="1278285"/>
          <a:ext cx="1238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26" name="Visio" r:id="rId25" imgW="1630800" imgH="586866" progId="Visio.Drawing.11">
                  <p:embed/>
                </p:oleObj>
              </mc:Choice>
              <mc:Fallback>
                <p:oleObj name="Visio" r:id="rId25" imgW="1630800" imgH="586866" progId="Visio.Drawing.11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517" y="1278285"/>
                        <a:ext cx="1238250" cy="454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539552" y="5733256"/>
            <a:ext cx="813690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意义：定长编码后，所能携带的最大信息量，一定要大于信源所携带的平均信息量</a:t>
            </a:r>
            <a:r>
              <a:rPr lang="en-US" alt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熵</a:t>
            </a:r>
            <a:r>
              <a:rPr lang="en-US" alt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)</a:t>
            </a:r>
            <a:endParaRPr lang="en-US" altLang="zh-CN" sz="2400" b="1" dirty="0">
              <a:solidFill>
                <a:srgbClr val="3333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3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02033"/>
              </p:ext>
            </p:extLst>
          </p:nvPr>
        </p:nvGraphicFramePr>
        <p:xfrm>
          <a:off x="1760538" y="1214438"/>
          <a:ext cx="6237287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115" name="Visio" r:id="rId3" imgW="3478950" imgH="2517835" progId="Visio.Drawing.11">
                  <p:embed/>
                </p:oleObj>
              </mc:Choice>
              <mc:Fallback>
                <p:oleObj name="Visio" r:id="rId3" imgW="3478950" imgH="2517835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214438"/>
                        <a:ext cx="6237287" cy="4502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6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定长编码定理－提高效率</a:t>
            </a:r>
            <a:endParaRPr lang="zh-CN" altLang="en-US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381979"/>
            <a:ext cx="8064896" cy="165618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分析：</a:t>
            </a:r>
            <a:endParaRPr lang="en-US" altLang="zh-CN" dirty="0" smtClean="0">
              <a:solidFill>
                <a:srgbClr val="3333FF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      一般情况下，信源符号非等概率分布，且相互关联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             信源极限熵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H∞(X)</a:t>
            </a:r>
            <a:r>
              <a:rPr lang="zh-CN" altLang="en-US" dirty="0" smtClean="0"/>
              <a:t>        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Hmax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(X)=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688F-30DF-4786-94BB-903D372B26C4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3099-E9D8-4EFC-81C7-6E7E11397578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043608" y="4725144"/>
            <a:ext cx="748883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进行定长编码可使每个信源符号平均所需的码符号长大大减少，从而提高效率</a:t>
            </a:r>
          </a:p>
        </p:txBody>
      </p:sp>
      <p:sp>
        <p:nvSpPr>
          <p:cNvPr id="10" name="右箭头 9"/>
          <p:cNvSpPr/>
          <p:nvPr/>
        </p:nvSpPr>
        <p:spPr>
          <a:xfrm>
            <a:off x="1259632" y="3462099"/>
            <a:ext cx="432048" cy="36004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4283968" y="3534107"/>
          <a:ext cx="390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534" name="Equation" r:id="rId4" imgW="177646" imgH="139579" progId="Equation.DSMT4">
                  <p:embed/>
                </p:oleObj>
              </mc:Choice>
              <mc:Fallback>
                <p:oleObj name="Equation" r:id="rId4" imgW="177646" imgH="139579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534107"/>
                        <a:ext cx="390525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下箭头 11"/>
          <p:cNvSpPr/>
          <p:nvPr/>
        </p:nvSpPr>
        <p:spPr>
          <a:xfrm>
            <a:off x="3491880" y="4077072"/>
            <a:ext cx="1296144" cy="5760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70499" name="Object 3"/>
          <p:cNvGraphicFramePr>
            <a:graphicFrameLocks noChangeAspect="1"/>
          </p:cNvGraphicFramePr>
          <p:nvPr/>
        </p:nvGraphicFramePr>
        <p:xfrm>
          <a:off x="2771800" y="1196752"/>
          <a:ext cx="2376487" cy="80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535" name="Equation" r:id="rId6" imgW="1269449" imgH="431613" progId="Equation.DSMT4">
                  <p:embed/>
                </p:oleObj>
              </mc:Choice>
              <mc:Fallback>
                <p:oleObj name="Equation" r:id="rId6" imgW="1269449" imgH="431613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196752"/>
                        <a:ext cx="2376487" cy="808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11560" y="1196752"/>
            <a:ext cx="2304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唯一可译定长码的存在条件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36096" y="1196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800"/>
              </a:spcBef>
              <a:buClr>
                <a:schemeClr val="accent1"/>
              </a:buClr>
              <a:defRPr/>
            </a:pPr>
            <a:r>
              <a:rPr lang="zh-CN" altLang="en-US" sz="2400" b="1" dirty="0" smtClean="0">
                <a:solidFill>
                  <a:srgbClr val="3333FF"/>
                </a:solidFill>
                <a:latin typeface="Century Schoolbook" pitchFamily="18" charset="0"/>
                <a:ea typeface="微软雅黑" pitchFamily="34" charset="-122"/>
              </a:rPr>
              <a:t>问题</a:t>
            </a:r>
            <a:r>
              <a:rPr lang="zh-CN" altLang="en-US" sz="2400" b="1" dirty="0" smtClean="0">
                <a:latin typeface="Century Schoolbook" pitchFamily="18" charset="0"/>
                <a:ea typeface="微软雅黑" pitchFamily="34" charset="-122"/>
              </a:rPr>
              <a:t>：平均码长很大，编码的效率很低。</a:t>
            </a:r>
          </a:p>
        </p:txBody>
      </p:sp>
    </p:spTree>
    <p:extLst>
      <p:ext uri="{BB962C8B-B14F-4D97-AF65-F5344CB8AC3E}">
        <p14:creationId xmlns:p14="http://schemas.microsoft.com/office/powerpoint/2010/main" val="9350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uiExpand="1" build="p"/>
      <p:bldP spid="9" grpId="0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定长编码定理－提高效率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688F-30DF-4786-94BB-903D372B26C4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3099-E9D8-4EFC-81C7-6E7E11397578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55576" y="4077072"/>
            <a:ext cx="8064896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平均每个英文信源符号只需近似用</a:t>
            </a:r>
            <a:r>
              <a:rPr lang="en-US" altLang="zh-CN" sz="2400" b="1" dirty="0" smtClean="0">
                <a:latin typeface="+mj-ea"/>
                <a:ea typeface="+mj-ea"/>
              </a:rPr>
              <a:t>1.4</a:t>
            </a:r>
            <a:r>
              <a:rPr lang="zh-CN" altLang="en-US" sz="2400" b="1" dirty="0" smtClean="0">
                <a:latin typeface="+mj-ea"/>
                <a:ea typeface="+mj-ea"/>
              </a:rPr>
              <a:t>个二元符号来编码，这比由式</a:t>
            </a:r>
            <a:r>
              <a:rPr lang="en-US" altLang="zh-CN" sz="2400" b="1" dirty="0" smtClean="0">
                <a:latin typeface="+mj-ea"/>
                <a:ea typeface="+mj-ea"/>
              </a:rPr>
              <a:t>(K/L) ≥</a:t>
            </a:r>
            <a:r>
              <a:rPr lang="en-US" altLang="zh-CN" sz="2400" b="1" dirty="0" err="1" smtClean="0">
                <a:latin typeface="+mj-ea"/>
                <a:ea typeface="+mj-ea"/>
              </a:rPr>
              <a:t>logn</a:t>
            </a:r>
            <a:r>
              <a:rPr lang="zh-CN" altLang="en-US" sz="2400" b="1" dirty="0" smtClean="0">
                <a:latin typeface="+mj-ea"/>
                <a:ea typeface="+mj-ea"/>
              </a:rPr>
              <a:t>计算的需要</a:t>
            </a:r>
            <a:r>
              <a:rPr lang="en-US" altLang="zh-CN" sz="2400" b="1" dirty="0" smtClean="0">
                <a:latin typeface="+mj-ea"/>
                <a:ea typeface="+mj-ea"/>
              </a:rPr>
              <a:t>5</a:t>
            </a:r>
            <a:r>
              <a:rPr lang="zh-CN" altLang="en-US" sz="2400" b="1" dirty="0" smtClean="0">
                <a:latin typeface="+mj-ea"/>
                <a:ea typeface="+mj-ea"/>
              </a:rPr>
              <a:t>位二元符号减少了许多，从而提高了信息传输速率。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536" y="1340768"/>
            <a:ext cx="874846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例：英文电报的二元编码：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       已知信源极限熵</a:t>
            </a:r>
            <a:r>
              <a:rPr lang="en-US" altLang="zh-CN" sz="2400" b="1" dirty="0" smtClean="0">
                <a:latin typeface="+mj-ea"/>
                <a:ea typeface="+mj-ea"/>
              </a:rPr>
              <a:t>H∞(X) ≈1.4</a:t>
            </a:r>
            <a:r>
              <a:rPr lang="zh-CN" altLang="en-US" sz="2400" b="1" dirty="0" smtClean="0">
                <a:latin typeface="+mj-ea"/>
                <a:ea typeface="+mj-ea"/>
              </a:rPr>
              <a:t>比特</a:t>
            </a:r>
            <a:r>
              <a:rPr lang="en-US" altLang="zh-CN" sz="2400" b="1" dirty="0" smtClean="0">
                <a:latin typeface="+mj-ea"/>
                <a:ea typeface="+mj-ea"/>
              </a:rPr>
              <a:t>/</a:t>
            </a:r>
            <a:r>
              <a:rPr lang="zh-CN" altLang="en-US" sz="2400" b="1" dirty="0" smtClean="0">
                <a:latin typeface="+mj-ea"/>
                <a:ea typeface="+mj-ea"/>
              </a:rPr>
              <a:t>符号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      由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      可以得出：即</a:t>
            </a:r>
            <a:r>
              <a:rPr lang="en-US" altLang="zh-CN" sz="2400" b="1" dirty="0" smtClean="0">
                <a:latin typeface="+mj-ea"/>
                <a:ea typeface="+mj-ea"/>
              </a:rPr>
              <a:t>(K/L)&gt;1.4 </a:t>
            </a:r>
            <a:r>
              <a:rPr lang="zh-CN" altLang="en-US" sz="2400" b="1" dirty="0" smtClean="0">
                <a:latin typeface="+mj-ea"/>
                <a:ea typeface="+mj-ea"/>
              </a:rPr>
              <a:t>；</a:t>
            </a:r>
          </a:p>
        </p:txBody>
      </p:sp>
      <p:graphicFrame>
        <p:nvGraphicFramePr>
          <p:cNvPr id="1773572" name="Object 4"/>
          <p:cNvGraphicFramePr>
            <a:graphicFrameLocks noChangeAspect="1"/>
          </p:cNvGraphicFramePr>
          <p:nvPr/>
        </p:nvGraphicFramePr>
        <p:xfrm>
          <a:off x="1691680" y="2564904"/>
          <a:ext cx="30146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90" name="Equation" r:id="rId4" imgW="1434477" imgH="406224" progId="Equation.DSMT4">
                  <p:embed/>
                </p:oleObj>
              </mc:Choice>
              <mc:Fallback>
                <p:oleObj name="Equation" r:id="rId4" imgW="1434477" imgH="406224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564904"/>
                        <a:ext cx="3014662" cy="854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0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编码信息率</a:t>
            </a:r>
            <a:endParaRPr lang="zh-CN" altLang="en-US"/>
          </a:p>
        </p:txBody>
      </p:sp>
      <p:graphicFrame>
        <p:nvGraphicFramePr>
          <p:cNvPr id="228363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043607" y="3789040"/>
          <a:ext cx="771690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88" name="Equation" r:id="rId4" imgW="3556000" imgH="431800" progId="Equation.DSMT4">
                  <p:embed/>
                </p:oleObj>
              </mc:Choice>
              <mc:Fallback>
                <p:oleObj name="Equation" r:id="rId4" imgW="3556000" imgH="431800" progId="Equation.DSMT4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7" y="3789040"/>
                        <a:ext cx="7716909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678C-7511-487C-8797-C1052DC6A25A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B2D31-8F1C-4519-AC5B-B789BD70AAC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228362" name="Rectangle 10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9552" y="1340768"/>
            <a:ext cx="8244408" cy="21602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编码信息率</a:t>
            </a:r>
            <a:r>
              <a:rPr lang="zh-CN" altLang="en-US" dirty="0" smtClean="0"/>
              <a:t>：编码后平均每个信源符号能载荷的最大信息量。 </a:t>
            </a:r>
          </a:p>
          <a:p>
            <a:r>
              <a:rPr lang="zh-CN" altLang="en-US" dirty="0" smtClean="0"/>
              <a:t>若对长为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的信源符号序列进行定长编码，每个序列对应的码字长度为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，则</a:t>
            </a:r>
          </a:p>
          <a:p>
            <a:endParaRPr lang="zh-CN" altLang="en-US" dirty="0" smtClean="0"/>
          </a:p>
          <a:p>
            <a:endParaRPr lang="en-US" altLang="zh-CN" dirty="0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407670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995738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4262438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7092280" y="4869160"/>
            <a:ext cx="16716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比特</a:t>
            </a:r>
            <a:r>
              <a:rPr lang="zh-CN" altLang="zh-CN" sz="2400" b="1" dirty="0">
                <a:latin typeface="+mj-ea"/>
                <a:ea typeface="+mj-ea"/>
              </a:rPr>
              <a:t>/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信源</a:t>
            </a:r>
            <a:r>
              <a:rPr lang="zh-CN" sz="2400" b="1" dirty="0">
                <a:latin typeface="+mj-ea"/>
                <a:ea typeface="+mj-ea"/>
              </a:rPr>
              <a:t>符号</a:t>
            </a:r>
          </a:p>
        </p:txBody>
      </p:sp>
    </p:spTree>
    <p:extLst>
      <p:ext uri="{BB962C8B-B14F-4D97-AF65-F5344CB8AC3E}">
        <p14:creationId xmlns:p14="http://schemas.microsoft.com/office/powerpoint/2010/main" val="12972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240382" y="1556792"/>
            <a:ext cx="2927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编码效率</a:t>
            </a:r>
            <a:r>
              <a:rPr lang="zh-CN" sz="2400" b="1" dirty="0" smtClean="0">
                <a:latin typeface="+mj-ea"/>
                <a:ea typeface="+mj-ea"/>
              </a:rPr>
              <a:t>：</a:t>
            </a:r>
            <a:r>
              <a:rPr lang="en-US" altLang="zh-CN" sz="2400" b="1" dirty="0" smtClean="0">
                <a:latin typeface="+mj-ea"/>
                <a:ea typeface="+mj-ea"/>
              </a:rPr>
              <a:t>=</a:t>
            </a:r>
            <a:endParaRPr lang="zh-CN" sz="2400" b="1" dirty="0">
              <a:latin typeface="+mj-ea"/>
              <a:ea typeface="+mj-ea"/>
            </a:endParaRP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2683" y="1268760"/>
            <a:ext cx="6734176" cy="1109663"/>
            <a:chOff x="51" y="0"/>
            <a:chExt cx="4242" cy="699"/>
          </a:xfrm>
        </p:grpSpPr>
        <p:sp>
          <p:nvSpPr>
            <p:cNvPr id="117785" name="Rectangle 25"/>
            <p:cNvSpPr>
              <a:spLocks noChangeArrowheads="1"/>
            </p:cNvSpPr>
            <p:nvPr/>
          </p:nvSpPr>
          <p:spPr bwMode="auto">
            <a:xfrm>
              <a:off x="101" y="408"/>
              <a:ext cx="3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latin typeface="+mj-ea"/>
                  <a:ea typeface="+mj-ea"/>
                </a:rPr>
                <a:t>编码</a:t>
              </a:r>
              <a:r>
                <a:rPr lang="zh-CN" sz="2400" b="1" dirty="0" smtClean="0">
                  <a:latin typeface="+mj-ea"/>
                  <a:ea typeface="+mj-ea"/>
                </a:rPr>
                <a:t>后</a:t>
              </a:r>
              <a:r>
                <a:rPr lang="zh-CN" sz="2400" b="1" dirty="0">
                  <a:latin typeface="+mj-ea"/>
                  <a:ea typeface="+mj-ea"/>
                </a:rPr>
                <a:t>平均每个信源符号的最大可能载信量</a:t>
              </a:r>
            </a:p>
          </p:txBody>
        </p:sp>
        <p:sp>
          <p:nvSpPr>
            <p:cNvPr id="117786" name="Line 26"/>
            <p:cNvSpPr>
              <a:spLocks noChangeShapeType="1"/>
            </p:cNvSpPr>
            <p:nvPr/>
          </p:nvSpPr>
          <p:spPr bwMode="auto">
            <a:xfrm>
              <a:off x="51" y="363"/>
              <a:ext cx="424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17787" name="Rectangle 27"/>
            <p:cNvSpPr>
              <a:spLocks noChangeArrowheads="1"/>
            </p:cNvSpPr>
            <p:nvPr/>
          </p:nvSpPr>
          <p:spPr bwMode="auto">
            <a:xfrm>
              <a:off x="192" y="0"/>
              <a:ext cx="39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要求平均每个信源符号携带的实际信息量</a:t>
              </a:r>
            </a:p>
          </p:txBody>
        </p:sp>
      </p:grp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编码效率</a:t>
            </a:r>
            <a:endParaRPr lang="zh-CN" altLang="en-US" dirty="0"/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grpSp>
        <p:nvGrpSpPr>
          <p:cNvPr id="45" name="Group 24"/>
          <p:cNvGrpSpPr>
            <a:grpSpLocks/>
          </p:cNvGrpSpPr>
          <p:nvPr/>
        </p:nvGrpSpPr>
        <p:grpSpPr bwMode="auto">
          <a:xfrm>
            <a:off x="2195760" y="2535759"/>
            <a:ext cx="2808288" cy="995363"/>
            <a:chOff x="0" y="27"/>
            <a:chExt cx="1769" cy="627"/>
          </a:xfrm>
        </p:grpSpPr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0" y="363"/>
              <a:ext cx="17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latin typeface="+mj-ea"/>
                  <a:ea typeface="+mj-ea"/>
                </a:rPr>
                <a:t>编码后的实际码长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51" y="363"/>
              <a:ext cx="171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94" y="27"/>
              <a:ext cx="16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latin typeface="+mj-ea"/>
                  <a:ea typeface="+mj-ea"/>
                </a:rPr>
                <a:t>最小可能码长</a:t>
              </a:r>
              <a:endParaRPr lang="zh-CN" sz="2400" b="1" dirty="0">
                <a:latin typeface="+mj-ea"/>
                <a:ea typeface="+mj-ea"/>
              </a:endParaRPr>
            </a:p>
          </p:txBody>
        </p:sp>
      </p:grpSp>
      <p:graphicFrame>
        <p:nvGraphicFramePr>
          <p:cNvPr id="1768463" name="Object 15"/>
          <p:cNvGraphicFramePr>
            <a:graphicFrameLocks noGrp="1" noChangeAspect="1"/>
          </p:cNvGraphicFramePr>
          <p:nvPr/>
        </p:nvGraphicFramePr>
        <p:xfrm>
          <a:off x="2699792" y="3573016"/>
          <a:ext cx="4811450" cy="130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81" name="Equation" r:id="rId3" imgW="2197100" imgH="596900" progId="Equation.DSMT4">
                  <p:embed/>
                </p:oleObj>
              </mc:Choice>
              <mc:Fallback>
                <p:oleObj name="Equation" r:id="rId3" imgW="2197100" imgH="596900" progId="Equation.DSMT4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573016"/>
                        <a:ext cx="4811450" cy="1307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1835720" y="2780928"/>
            <a:ext cx="432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j-ea"/>
              </a:rPr>
              <a:t>=</a:t>
            </a:r>
            <a:endParaRPr lang="zh-CN" altLang="en-US" dirty="0"/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gray">
          <a:xfrm>
            <a:off x="395536" y="4653136"/>
            <a:ext cx="846043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indent="-342900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</a:pP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说明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endParaRPr lang="zh-CN" altLang="en-US" sz="2400" b="1" dirty="0">
              <a:latin typeface="+mj-ea"/>
              <a:ea typeface="+mj-ea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</a:pPr>
            <a:r>
              <a:rPr lang="zh-CN" altLang="en-US" sz="2400" b="1" dirty="0" smtClean="0">
                <a:latin typeface="+mj-ea"/>
                <a:ea typeface="+mj-ea"/>
              </a:rPr>
              <a:t>       编码效率是</a:t>
            </a:r>
            <a:r>
              <a:rPr lang="zh-CN" altLang="en-US" sz="2400" b="1" dirty="0">
                <a:latin typeface="+mj-ea"/>
                <a:ea typeface="+mj-ea"/>
              </a:rPr>
              <a:t>小于或等于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的数</a:t>
            </a:r>
            <a:r>
              <a:rPr lang="zh-CN" altLang="en-US" sz="2400" b="1" dirty="0" smtClean="0">
                <a:latin typeface="+mj-ea"/>
                <a:ea typeface="+mj-ea"/>
              </a:rPr>
              <a:t>。对</a:t>
            </a:r>
            <a:r>
              <a:rPr lang="zh-CN" altLang="en-US" sz="2400" b="1" dirty="0">
                <a:latin typeface="+mj-ea"/>
                <a:ea typeface="+mj-ea"/>
              </a:rPr>
              <a:t>同一</a:t>
            </a:r>
            <a:r>
              <a:rPr lang="zh-CN" altLang="en-US" sz="2400" b="1" dirty="0" smtClean="0">
                <a:latin typeface="+mj-ea"/>
                <a:ea typeface="+mj-ea"/>
              </a:rPr>
              <a:t>信源，平均</a:t>
            </a:r>
            <a:r>
              <a:rPr lang="zh-CN" altLang="en-US" sz="2400" b="1" dirty="0">
                <a:latin typeface="+mj-ea"/>
                <a:ea typeface="+mj-ea"/>
              </a:rPr>
              <a:t>码长越短，信息传输率就越高</a:t>
            </a:r>
            <a:r>
              <a:rPr lang="zh-CN" altLang="en-US" sz="2400" b="1" dirty="0" smtClean="0">
                <a:latin typeface="+mj-ea"/>
                <a:ea typeface="+mj-ea"/>
              </a:rPr>
              <a:t>，编码效率也</a:t>
            </a:r>
            <a:r>
              <a:rPr lang="zh-CN" altLang="en-US" sz="2400" b="1" dirty="0">
                <a:latin typeface="+mj-ea"/>
                <a:ea typeface="+mj-ea"/>
              </a:rPr>
              <a:t>越接近</a:t>
            </a:r>
            <a:r>
              <a:rPr lang="en-US" altLang="zh-CN" sz="2400" b="1" dirty="0">
                <a:latin typeface="+mj-ea"/>
                <a:ea typeface="+mj-ea"/>
              </a:rPr>
              <a:t>1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</a:pPr>
            <a:r>
              <a:rPr lang="zh-CN" altLang="en-US" sz="2400" b="1" dirty="0" smtClean="0">
                <a:latin typeface="+mj-ea"/>
                <a:ea typeface="+mj-ea"/>
              </a:rPr>
              <a:t>     编码效率</a:t>
            </a:r>
            <a:r>
              <a:rPr lang="zh-CN" altLang="en-US" sz="2400" b="1" dirty="0">
                <a:latin typeface="+mj-ea"/>
                <a:ea typeface="+mj-ea"/>
              </a:rPr>
              <a:t>可以用来衡量各种编码方法在有效性方面的优劣。 </a:t>
            </a:r>
          </a:p>
        </p:txBody>
      </p:sp>
      <p:sp>
        <p:nvSpPr>
          <p:cNvPr id="52" name="矩形 51"/>
          <p:cNvSpPr/>
          <p:nvPr/>
        </p:nvSpPr>
        <p:spPr>
          <a:xfrm>
            <a:off x="539552" y="386104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对于等长编码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77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1788" y="1412578"/>
            <a:ext cx="4487863" cy="889000"/>
            <a:chOff x="0" y="-82"/>
            <a:chExt cx="2827" cy="560"/>
          </a:xfrm>
        </p:grpSpPr>
        <p:graphicFrame>
          <p:nvGraphicFramePr>
            <p:cNvPr id="117764" name="Object 4"/>
            <p:cNvGraphicFramePr>
              <a:graphicFrameLocks noChangeAspect="1"/>
            </p:cNvGraphicFramePr>
            <p:nvPr/>
          </p:nvGraphicFramePr>
          <p:xfrm>
            <a:off x="909" y="-82"/>
            <a:ext cx="191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601" name="Equation" r:id="rId3" imgW="1383699" imgH="406224" progId="Equation.DSMT4">
                    <p:embed/>
                  </p:oleObj>
                </mc:Choice>
                <mc:Fallback>
                  <p:oleObj name="Equation" r:id="rId3" imgW="1383699" imgH="406224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-82"/>
                          <a:ext cx="1918" cy="5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0" y="-82"/>
              <a:ext cx="85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latin typeface="+mj-ea"/>
                  <a:ea typeface="+mj-ea"/>
                </a:rPr>
                <a:t>观察</a:t>
              </a:r>
              <a:r>
                <a:rPr lang="zh-CN" sz="2400" b="1" dirty="0" smtClean="0">
                  <a:latin typeface="+mj-ea"/>
                  <a:ea typeface="+mj-ea"/>
                </a:rPr>
                <a:t>正</a:t>
              </a:r>
              <a:r>
                <a:rPr lang="zh-CN" sz="2400" b="1" dirty="0">
                  <a:latin typeface="+mj-ea"/>
                  <a:ea typeface="+mj-ea"/>
                </a:rPr>
                <a:t>定理：</a:t>
              </a:r>
            </a:p>
          </p:txBody>
        </p:sp>
      </p:grp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0" y="2463503"/>
            <a:ext cx="9144000" cy="0"/>
          </a:xfrm>
          <a:prstGeom prst="line">
            <a:avLst/>
          </a:prstGeom>
          <a:noFill/>
          <a:ln w="19050" cmpd="sng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5575" y="3074963"/>
            <a:ext cx="2513013" cy="461963"/>
            <a:chOff x="0" y="0"/>
            <a:chExt cx="1583" cy="291"/>
          </a:xfrm>
        </p:grpSpPr>
        <p:graphicFrame>
          <p:nvGraphicFramePr>
            <p:cNvPr id="117768" name="Object 8"/>
            <p:cNvGraphicFramePr>
              <a:graphicFrameLocks noChangeAspect="1"/>
            </p:cNvGraphicFramePr>
            <p:nvPr/>
          </p:nvGraphicFramePr>
          <p:xfrm>
            <a:off x="0" y="92"/>
            <a:ext cx="17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602" r:id="rId5" imgW="126725" imgH="139397" progId="Equation.DSMT4">
                    <p:embed/>
                  </p:oleObj>
                </mc:Choice>
                <mc:Fallback>
                  <p:oleObj r:id="rId5" imgW="126725" imgH="139397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2"/>
                          <a:ext cx="176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114" y="0"/>
              <a:ext cx="1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3333FF"/>
                  </a:solidFill>
                  <a:latin typeface="+mj-ea"/>
                  <a:ea typeface="+mj-ea"/>
                </a:rPr>
                <a:t>的含义：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51025" y="2671465"/>
            <a:ext cx="2520950" cy="461963"/>
            <a:chOff x="0" y="0"/>
            <a:chExt cx="1588" cy="291"/>
          </a:xfrm>
        </p:grpSpPr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1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当         时，</a:t>
              </a:r>
            </a:p>
          </p:txBody>
        </p:sp>
        <p:graphicFrame>
          <p:nvGraphicFramePr>
            <p:cNvPr id="117772" name="Object 12"/>
            <p:cNvGraphicFramePr>
              <a:graphicFrameLocks noChangeAspect="1"/>
            </p:cNvGraphicFramePr>
            <p:nvPr/>
          </p:nvGraphicFramePr>
          <p:xfrm>
            <a:off x="295" y="36"/>
            <a:ext cx="4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603" r:id="rId7" imgW="354984" imgH="177492" progId="Equation.DSMT4">
                    <p:embed/>
                  </p:oleObj>
                </mc:Choice>
                <mc:Fallback>
                  <p:oleObj r:id="rId7" imgW="354984" imgH="17749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6"/>
                          <a:ext cx="492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7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62746"/>
              </p:ext>
            </p:extLst>
          </p:nvPr>
        </p:nvGraphicFramePr>
        <p:xfrm>
          <a:off x="3694212" y="2467992"/>
          <a:ext cx="2894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04" name="Equation" r:id="rId9" imgW="1320227" imgH="406224" progId="Equation.DSMT4">
                  <p:embed/>
                </p:oleObj>
              </mc:Choice>
              <mc:Fallback>
                <p:oleObj name="Equation" r:id="rId9" imgW="1320227" imgH="406224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212" y="2467992"/>
                        <a:ext cx="2894012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1851025" y="3233439"/>
            <a:ext cx="7041455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说明：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latin typeface="+mj-ea"/>
                <a:ea typeface="+mj-ea"/>
              </a:rPr>
              <a:t>折算后平均每</a:t>
            </a:r>
            <a:r>
              <a:rPr lang="zh-CN" sz="2400" b="1" dirty="0" smtClean="0">
                <a:latin typeface="+mj-ea"/>
                <a:ea typeface="+mj-ea"/>
              </a:rPr>
              <a:t>个</a:t>
            </a:r>
            <a:r>
              <a:rPr lang="zh-CN" sz="2400" b="1" dirty="0">
                <a:latin typeface="+mj-ea"/>
                <a:ea typeface="+mj-ea"/>
              </a:rPr>
              <a:t>信源符号携带的最大可能信息量等于</a:t>
            </a:r>
            <a:r>
              <a:rPr lang="zh-CN" sz="2400" b="1" dirty="0" smtClean="0">
                <a:latin typeface="+mj-ea"/>
                <a:ea typeface="+mj-ea"/>
              </a:rPr>
              <a:t>要求携带</a:t>
            </a:r>
            <a:r>
              <a:rPr lang="zh-CN" sz="2400" b="1" dirty="0">
                <a:latin typeface="+mj-ea"/>
                <a:ea typeface="+mj-ea"/>
              </a:rPr>
              <a:t>的实际信息量。</a:t>
            </a: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907704" y="5055269"/>
            <a:ext cx="3571875" cy="461963"/>
            <a:chOff x="0" y="0"/>
            <a:chExt cx="2250" cy="291"/>
          </a:xfrm>
        </p:grpSpPr>
        <p:sp>
          <p:nvSpPr>
            <p:cNvPr id="117778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2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此时编码效率为          。</a:t>
              </a:r>
            </a:p>
          </p:txBody>
        </p:sp>
        <p:graphicFrame>
          <p:nvGraphicFramePr>
            <p:cNvPr id="117779" name="Object 19"/>
            <p:cNvGraphicFramePr>
              <a:graphicFrameLocks noChangeAspect="1"/>
            </p:cNvGraphicFramePr>
            <p:nvPr/>
          </p:nvGraphicFramePr>
          <p:xfrm>
            <a:off x="1388" y="44"/>
            <a:ext cx="58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605" r:id="rId11" imgW="418374" imgH="177492" progId="Equation.DSMT4">
                    <p:embed/>
                  </p:oleObj>
                </mc:Choice>
                <mc:Fallback>
                  <p:oleObj r:id="rId11" imgW="418374" imgH="177492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44"/>
                          <a:ext cx="583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979712" y="5774780"/>
            <a:ext cx="4779963" cy="461963"/>
            <a:chOff x="0" y="56"/>
            <a:chExt cx="3011" cy="291"/>
          </a:xfrm>
        </p:grpSpPr>
        <p:graphicFrame>
          <p:nvGraphicFramePr>
            <p:cNvPr id="117781" name="Object 21"/>
            <p:cNvGraphicFramePr>
              <a:graphicFrameLocks noChangeAspect="1"/>
            </p:cNvGraphicFramePr>
            <p:nvPr/>
          </p:nvGraphicFramePr>
          <p:xfrm>
            <a:off x="0" y="109"/>
            <a:ext cx="17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9606" r:id="rId13" imgW="126725" imgH="139397" progId="Equation.DSMT4">
                    <p:embed/>
                  </p:oleObj>
                </mc:Choice>
                <mc:Fallback>
                  <p:oleObj r:id="rId13" imgW="126725" imgH="139397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9"/>
                          <a:ext cx="175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82" name="Rectangle 22"/>
            <p:cNvSpPr>
              <a:spLocks noChangeArrowheads="1"/>
            </p:cNvSpPr>
            <p:nvPr/>
          </p:nvSpPr>
          <p:spPr bwMode="auto">
            <a:xfrm>
              <a:off x="130" y="56"/>
              <a:ext cx="28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越大，编码效率越低。</a:t>
              </a:r>
            </a:p>
          </p:txBody>
        </p:sp>
      </p:grpSp>
      <p:sp>
        <p:nvSpPr>
          <p:cNvPr id="117789" name="AutoShape 29"/>
          <p:cNvSpPr>
            <a:spLocks noChangeArrowheads="1"/>
          </p:cNvSpPr>
          <p:nvPr/>
        </p:nvSpPr>
        <p:spPr bwMode="auto">
          <a:xfrm>
            <a:off x="5002213" y="1628800"/>
            <a:ext cx="361875" cy="428303"/>
          </a:xfrm>
          <a:prstGeom prst="rightArrow">
            <a:avLst>
              <a:gd name="adj1" fmla="val 50000"/>
              <a:gd name="adj2" fmla="val 55220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graphicFrame>
        <p:nvGraphicFramePr>
          <p:cNvPr id="1177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97234"/>
              </p:ext>
            </p:extLst>
          </p:nvPr>
        </p:nvGraphicFramePr>
        <p:xfrm>
          <a:off x="5494338" y="1412776"/>
          <a:ext cx="340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07" name="Equation" r:id="rId15" imgW="1548728" imgH="406224" progId="Equation.DSMT4">
                  <p:embed/>
                </p:oleObj>
              </mc:Choice>
              <mc:Fallback>
                <p:oleObj name="Equation" r:id="rId15" imgW="1548728" imgH="406224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1412776"/>
                        <a:ext cx="3402012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编码效率分析</a:t>
            </a:r>
            <a:endParaRPr lang="zh-CN" altLang="en-US" dirty="0"/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77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编码效率与扩展次数</a:t>
            </a:r>
            <a:r>
              <a:rPr lang="en-US" altLang="zh-CN" smtClean="0"/>
              <a:t>L</a:t>
            </a:r>
            <a:r>
              <a:rPr lang="zh-CN" altLang="en-US" smtClean="0"/>
              <a:t>的关系</a:t>
            </a:r>
            <a:endParaRPr lang="zh-CN" altLang="en-US"/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39552" y="2564904"/>
            <a:ext cx="8208912" cy="388843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3333FF"/>
                </a:solidFill>
              </a:rPr>
              <a:t>回答</a:t>
            </a:r>
            <a:r>
              <a:rPr lang="zh-CN" altLang="en-US" dirty="0" smtClean="0"/>
              <a:t>：定长编码定理中，只有在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足够大的时候，</a:t>
            </a:r>
            <a:r>
              <a:rPr lang="zh-CN" altLang="zh-CN" dirty="0" smtClean="0">
                <a:latin typeface="+mj-ea"/>
              </a:rPr>
              <a:t>必可使译码差错小于</a:t>
            </a:r>
            <a:r>
              <a:rPr lang="en-US" altLang="zh-CN" dirty="0" smtClean="0">
                <a:latin typeface="+mj-ea"/>
              </a:rPr>
              <a:t>    </a:t>
            </a:r>
            <a:r>
              <a:rPr lang="zh-CN" altLang="en-US" dirty="0" smtClean="0">
                <a:latin typeface="+mj-ea"/>
              </a:rPr>
              <a:t>，</a:t>
            </a:r>
            <a:r>
              <a:rPr lang="zh-CN" altLang="en-US" dirty="0" smtClean="0"/>
              <a:t>编码效率才能趋近于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经计算，当允许错误概率     小于   时，信源序列长度</a:t>
            </a:r>
            <a:r>
              <a:rPr lang="en-US" altLang="zh-CN" dirty="0" smtClean="0"/>
              <a:t>L</a:t>
            </a:r>
            <a:r>
              <a:rPr lang="zh-CN" altLang="en-US" dirty="0" smtClean="0"/>
              <a:t>必满足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58E4-67DA-43D9-BD27-AFD4EA6A3509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BAB-DD94-405D-BE95-5CFC8700C5A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3690938" y="332898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304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0608" y="3395464"/>
            <a:ext cx="533400" cy="6096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</p:pic>
      <p:graphicFrame>
        <p:nvGraphicFramePr>
          <p:cNvPr id="230411" name="Object 11"/>
          <p:cNvGraphicFramePr>
            <a:graphicFrameLocks noChangeAspect="1"/>
          </p:cNvGraphicFramePr>
          <p:nvPr/>
        </p:nvGraphicFramePr>
        <p:xfrm>
          <a:off x="2771800" y="4365104"/>
          <a:ext cx="173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85" name="Equation" r:id="rId5" imgW="698197" imgH="406224" progId="Equation.DSMT4">
                  <p:embed/>
                </p:oleObj>
              </mc:Choice>
              <mc:Fallback>
                <p:oleObj name="Equation" r:id="rId5" imgW="698197" imgH="406224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365104"/>
                        <a:ext cx="1739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2" name="Object 12"/>
          <p:cNvGraphicFramePr>
            <a:graphicFrameLocks noChangeAspect="1"/>
          </p:cNvGraphicFramePr>
          <p:nvPr/>
        </p:nvGraphicFramePr>
        <p:xfrm>
          <a:off x="1331639" y="5373216"/>
          <a:ext cx="6618867" cy="98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86" name="Equation" r:id="rId7" imgW="3200400" imgH="431800" progId="Equation.DSMT4">
                  <p:embed/>
                </p:oleObj>
              </mc:Choice>
              <mc:Fallback>
                <p:oleObj name="Equation" r:id="rId7" imgW="3200400" imgH="431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39" y="5373216"/>
                        <a:ext cx="6618867" cy="986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2483768" y="1700808"/>
          <a:ext cx="30416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87" name="Equation" r:id="rId9" imgW="1383699" imgH="406224" progId="Equation.DSMT4">
                  <p:embed/>
                </p:oleObj>
              </mc:Choice>
              <mc:Fallback>
                <p:oleObj name="Equation" r:id="rId9" imgW="1383699" imgH="406224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00808"/>
                        <a:ext cx="3041650" cy="887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11560" y="1239143"/>
            <a:ext cx="7054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问题</a:t>
            </a:r>
            <a:r>
              <a:rPr lang="zh-CN" altLang="en-US" sz="2400" b="1" dirty="0" smtClean="0">
                <a:latin typeface="+mj-ea"/>
                <a:ea typeface="+mj-ea"/>
              </a:rPr>
              <a:t>：什么时候编码效率趋近</a:t>
            </a:r>
            <a:r>
              <a:rPr lang="en-US" altLang="zh-CN" sz="2400" b="1" dirty="0" smtClean="0">
                <a:latin typeface="+mj-ea"/>
                <a:ea typeface="+mj-ea"/>
              </a:rPr>
              <a:t>1</a:t>
            </a:r>
            <a:r>
              <a:rPr lang="zh-CN" altLang="en-US" sz="2400" b="1" dirty="0" smtClean="0">
                <a:latin typeface="+mj-ea"/>
                <a:ea typeface="+mj-ea"/>
              </a:rPr>
              <a:t>？？</a:t>
            </a:r>
            <a:endParaRPr lang="zh-CN" sz="2400" b="1" dirty="0">
              <a:latin typeface="+mj-ea"/>
              <a:ea typeface="+mj-ea"/>
            </a:endParaRP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2843808" y="2996952"/>
          <a:ext cx="3095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88" r:id="rId11" imgW="139458" imgH="177492" progId="Equation.DSMT4">
                  <p:embed/>
                </p:oleObj>
              </mc:Choice>
              <mc:Fallback>
                <p:oleObj r:id="rId11" imgW="139458" imgH="177492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96952"/>
                        <a:ext cx="3095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5220072" y="3573016"/>
          <a:ext cx="3095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89" r:id="rId13" imgW="139458" imgH="177492" progId="Equation.DSMT4">
                  <p:embed/>
                </p:oleObj>
              </mc:Choice>
              <mc:Fallback>
                <p:oleObj r:id="rId13" imgW="139458" imgH="177492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573016"/>
                        <a:ext cx="309563" cy="39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0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7" name="Group 3"/>
          <p:cNvGrpSpPr>
            <a:grpSpLocks/>
          </p:cNvGrpSpPr>
          <p:nvPr/>
        </p:nvGrpSpPr>
        <p:grpSpPr bwMode="auto">
          <a:xfrm>
            <a:off x="425450" y="1211263"/>
            <a:ext cx="8366125" cy="2473325"/>
            <a:chOff x="0" y="0"/>
            <a:chExt cx="5270" cy="1558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14" y="0"/>
              <a:ext cx="38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 smtClean="0">
                  <a:latin typeface="+mj-ea"/>
                  <a:ea typeface="+mj-ea"/>
                </a:rPr>
                <a:t>例</a:t>
              </a:r>
              <a:r>
                <a:rPr lang="en-US" altLang="zh-CN" sz="2400" b="1" dirty="0" smtClean="0">
                  <a:latin typeface="+mj-ea"/>
                  <a:ea typeface="+mj-ea"/>
                </a:rPr>
                <a:t>1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  </a:t>
              </a:r>
              <a:r>
                <a:rPr lang="zh-CN" sz="2400" b="1" dirty="0" smtClean="0">
                  <a:latin typeface="+mj-ea"/>
                  <a:ea typeface="+mj-ea"/>
                </a:rPr>
                <a:t>设有</a:t>
              </a:r>
              <a:r>
                <a:rPr lang="zh-CN" sz="2400" b="1" dirty="0">
                  <a:latin typeface="+mj-ea"/>
                  <a:ea typeface="+mj-ea"/>
                </a:rPr>
                <a:t>离散无记忆信源</a:t>
              </a:r>
            </a:p>
          </p:txBody>
        </p:sp>
        <p:graphicFrame>
          <p:nvGraphicFramePr>
            <p:cNvPr id="118789" name="Object 5"/>
            <p:cNvGraphicFramePr>
              <a:graphicFrameLocks noChangeAspect="1"/>
            </p:cNvGraphicFramePr>
            <p:nvPr/>
          </p:nvGraphicFramePr>
          <p:xfrm>
            <a:off x="0" y="338"/>
            <a:ext cx="5170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42" r:id="rId3" imgW="3721100" imgH="469900" progId="Equation.DSMT4">
                    <p:embed/>
                  </p:oleObj>
                </mc:Choice>
                <mc:Fallback>
                  <p:oleObj r:id="rId3" imgW="3721100" imgH="469900" progId="Equation.DSMT4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38"/>
                          <a:ext cx="5170" cy="6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10" y="988"/>
              <a:ext cx="526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sz="2400" b="1" dirty="0">
                  <a:latin typeface="+mj-ea"/>
                  <a:ea typeface="+mj-ea"/>
                </a:rPr>
                <a:t>要求编码效率               </a:t>
              </a:r>
              <a:r>
                <a:rPr lang="zh-CN" altLang="zh-CN" sz="2400" b="1" dirty="0">
                  <a:latin typeface="+mj-ea"/>
                  <a:ea typeface="+mj-ea"/>
                </a:rPr>
                <a:t>,  </a:t>
              </a:r>
              <a:r>
                <a:rPr lang="zh-CN" sz="2400" b="1" dirty="0">
                  <a:latin typeface="+mj-ea"/>
                  <a:ea typeface="+mj-ea"/>
                </a:rPr>
                <a:t>译码错误概率              </a:t>
              </a:r>
              <a:r>
                <a:rPr lang="zh-CN" altLang="zh-CN" sz="2400" b="1" dirty="0">
                  <a:latin typeface="+mj-ea"/>
                  <a:ea typeface="+mj-ea"/>
                </a:rPr>
                <a:t>,  </a:t>
              </a:r>
              <a:r>
                <a:rPr lang="zh-CN" sz="2400" b="1" dirty="0" smtClean="0">
                  <a:latin typeface="+mj-ea"/>
                  <a:ea typeface="+mj-ea"/>
                </a:rPr>
                <a:t>求</a:t>
              </a:r>
              <a:r>
                <a:rPr lang="zh-CN" sz="2400" b="1" dirty="0">
                  <a:latin typeface="+mj-ea"/>
                  <a:ea typeface="+mj-ea"/>
                </a:rPr>
                <a:t>需要的信源序列长度 </a:t>
              </a:r>
              <a:r>
                <a:rPr lang="en-US" altLang="zh-CN" sz="2400" b="1" i="1" dirty="0" smtClean="0">
                  <a:latin typeface="+mj-ea"/>
                  <a:ea typeface="+mj-ea"/>
                </a:rPr>
                <a:t>L</a:t>
              </a:r>
              <a:r>
                <a:rPr lang="zh-CN" sz="2400" b="1" dirty="0" smtClean="0">
                  <a:latin typeface="+mj-ea"/>
                  <a:ea typeface="+mj-ea"/>
                </a:rPr>
                <a:t>  </a:t>
              </a:r>
              <a:r>
                <a:rPr lang="zh-CN" sz="2400" b="1" dirty="0">
                  <a:latin typeface="+mj-ea"/>
                  <a:ea typeface="+mj-ea"/>
                </a:rPr>
                <a:t>。           </a:t>
              </a:r>
            </a:p>
          </p:txBody>
        </p:sp>
        <p:graphicFrame>
          <p:nvGraphicFramePr>
            <p:cNvPr id="118791" name="Object 7"/>
            <p:cNvGraphicFramePr>
              <a:graphicFrameLocks noChangeAspect="1"/>
            </p:cNvGraphicFramePr>
            <p:nvPr/>
          </p:nvGraphicFramePr>
          <p:xfrm>
            <a:off x="1251" y="989"/>
            <a:ext cx="82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43" r:id="rId5" imgW="596382" imgH="203024" progId="Equation.DSMT4">
                    <p:embed/>
                  </p:oleObj>
                </mc:Choice>
                <mc:Fallback>
                  <p:oleObj r:id="rId5" imgW="596382" imgH="203024" progId="Equation.DSMT4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989"/>
                          <a:ext cx="827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2" name="Object 8"/>
            <p:cNvGraphicFramePr>
              <a:graphicFrameLocks noChangeAspect="1"/>
            </p:cNvGraphicFramePr>
            <p:nvPr/>
          </p:nvGraphicFramePr>
          <p:xfrm>
            <a:off x="3383" y="989"/>
            <a:ext cx="75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44" r:id="rId7" imgW="545626" imgH="203024" progId="Equation.DSMT4">
                    <p:embed/>
                  </p:oleObj>
                </mc:Choice>
                <mc:Fallback>
                  <p:oleObj r:id="rId7" imgW="545626" imgH="203024" progId="Equation.DSMT4">
                    <p:embed/>
                    <p:pic>
                      <p:nvPicPr>
                        <p:cNvPr id="0" name="Picture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989"/>
                          <a:ext cx="757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794" name="Group 10"/>
          <p:cNvGrpSpPr>
            <a:grpSpLocks/>
          </p:cNvGrpSpPr>
          <p:nvPr/>
        </p:nvGrpSpPr>
        <p:grpSpPr bwMode="auto">
          <a:xfrm>
            <a:off x="444500" y="4552950"/>
            <a:ext cx="8642350" cy="534988"/>
            <a:chOff x="0" y="0"/>
            <a:chExt cx="5444" cy="337"/>
          </a:xfrm>
        </p:grpSpPr>
        <p:sp>
          <p:nvSpPr>
            <p:cNvPr id="118795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5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(1) </a:t>
              </a:r>
              <a:r>
                <a:rPr lang="zh-CN" sz="2400" b="1">
                  <a:latin typeface="+mj-ea"/>
                  <a:ea typeface="+mj-ea"/>
                </a:rPr>
                <a:t>计算自信息量的数学期望            和方差</a:t>
              </a:r>
            </a:p>
          </p:txBody>
        </p:sp>
        <p:graphicFrame>
          <p:nvGraphicFramePr>
            <p:cNvPr id="118796" name="Object 12"/>
            <p:cNvGraphicFramePr>
              <a:graphicFrameLocks noChangeAspect="1"/>
            </p:cNvGraphicFramePr>
            <p:nvPr/>
          </p:nvGraphicFramePr>
          <p:xfrm>
            <a:off x="2509" y="38"/>
            <a:ext cx="6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45" r:id="rId9" imgW="431425" imgH="203024" progId="Equation.DSMT4">
                    <p:embed/>
                  </p:oleObj>
                </mc:Choice>
                <mc:Fallback>
                  <p:oleObj r:id="rId9" imgW="431425" imgH="203024" progId="Equation.DSMT4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38"/>
                          <a:ext cx="688" cy="2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7" name="Object 13"/>
            <p:cNvGraphicFramePr>
              <a:graphicFrameLocks noChangeAspect="1"/>
            </p:cNvGraphicFramePr>
            <p:nvPr/>
          </p:nvGraphicFramePr>
          <p:xfrm>
            <a:off x="3870" y="22"/>
            <a:ext cx="80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46" r:id="rId11" imgW="583947" imgH="228501" progId="Equation.DSMT4">
                    <p:embed/>
                  </p:oleObj>
                </mc:Choice>
                <mc:Fallback>
                  <p:oleObj r:id="rId11" imgW="583947" imgH="228501" progId="Equation.DSMT4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0" y="22"/>
                          <a:ext cx="807" cy="3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7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693081"/>
              </p:ext>
            </p:extLst>
          </p:nvPr>
        </p:nvGraphicFramePr>
        <p:xfrm>
          <a:off x="241300" y="5215160"/>
          <a:ext cx="5418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47" r:id="rId13" imgW="2461663" imgH="203024" progId="Equation.DSMT4">
                  <p:embed/>
                </p:oleObj>
              </mc:Choice>
              <mc:Fallback>
                <p:oleObj r:id="rId13" imgW="2461663" imgH="203024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5215160"/>
                        <a:ext cx="5418138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99" name="Group 15"/>
          <p:cNvGrpSpPr>
            <a:grpSpLocks/>
          </p:cNvGrpSpPr>
          <p:nvPr/>
        </p:nvGrpSpPr>
        <p:grpSpPr bwMode="auto">
          <a:xfrm>
            <a:off x="5641975" y="5131023"/>
            <a:ext cx="4189413" cy="477837"/>
            <a:chOff x="0" y="0"/>
            <a:chExt cx="2639" cy="301"/>
          </a:xfrm>
        </p:grpSpPr>
        <p:graphicFrame>
          <p:nvGraphicFramePr>
            <p:cNvPr id="118800" name="Object 16"/>
            <p:cNvGraphicFramePr>
              <a:graphicFrameLocks noChangeAspect="1"/>
            </p:cNvGraphicFramePr>
            <p:nvPr/>
          </p:nvGraphicFramePr>
          <p:xfrm>
            <a:off x="0" y="55"/>
            <a:ext cx="65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48" r:id="rId15" imgW="469086" imgH="177492" progId="Equation.DSMT4">
                    <p:embed/>
                  </p:oleObj>
                </mc:Choice>
                <mc:Fallback>
                  <p:oleObj r:id="rId15" imgW="469086" imgH="177492" progId="Equation.DSMT4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5"/>
                          <a:ext cx="651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1" name="Rectangle 17"/>
            <p:cNvSpPr>
              <a:spLocks noChangeArrowheads="1"/>
            </p:cNvSpPr>
            <p:nvPr/>
          </p:nvSpPr>
          <p:spPr bwMode="auto">
            <a:xfrm>
              <a:off x="575" y="0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信源符号</a:t>
              </a:r>
            </a:p>
          </p:txBody>
        </p:sp>
      </p:grpSp>
      <p:graphicFrame>
        <p:nvGraphicFramePr>
          <p:cNvPr id="1188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145147"/>
              </p:ext>
            </p:extLst>
          </p:nvPr>
        </p:nvGraphicFramePr>
        <p:xfrm>
          <a:off x="169863" y="5895677"/>
          <a:ext cx="15605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49" r:id="rId17" imgW="710891" imgH="228501" progId="Equation.DSMT4">
                  <p:embed/>
                </p:oleObj>
              </mc:Choice>
              <mc:Fallback>
                <p:oleObj r:id="rId17" imgW="710891" imgH="228501" progId="Equation.DSMT4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5895677"/>
                        <a:ext cx="1560512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591378"/>
              </p:ext>
            </p:extLst>
          </p:nvPr>
        </p:nvGraphicFramePr>
        <p:xfrm>
          <a:off x="1660525" y="5649615"/>
          <a:ext cx="35956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550" r:id="rId19" imgW="1637589" imgH="431613" progId="Equation.DSMT4">
                  <p:embed/>
                </p:oleObj>
              </mc:Choice>
              <mc:Fallback>
                <p:oleObj r:id="rId19" imgW="1637589" imgH="431613" progId="Equation.DSMT4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5649615"/>
                        <a:ext cx="3595688" cy="9477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04" name="Group 20"/>
          <p:cNvGrpSpPr>
            <a:grpSpLocks/>
          </p:cNvGrpSpPr>
          <p:nvPr/>
        </p:nvGrpSpPr>
        <p:grpSpPr bwMode="auto">
          <a:xfrm>
            <a:off x="5240338" y="5859165"/>
            <a:ext cx="4321175" cy="490537"/>
            <a:chOff x="0" y="0"/>
            <a:chExt cx="2722" cy="309"/>
          </a:xfrm>
        </p:grpSpPr>
        <p:graphicFrame>
          <p:nvGraphicFramePr>
            <p:cNvPr id="118805" name="Object 21"/>
            <p:cNvGraphicFramePr>
              <a:graphicFrameLocks noChangeAspect="1"/>
            </p:cNvGraphicFramePr>
            <p:nvPr/>
          </p:nvGraphicFramePr>
          <p:xfrm>
            <a:off x="0" y="63"/>
            <a:ext cx="63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4551" r:id="rId21" imgW="456408" imgH="177492" progId="Equation.DSMT4">
                    <p:embed/>
                  </p:oleObj>
                </mc:Choice>
                <mc:Fallback>
                  <p:oleObj r:id="rId21" imgW="456408" imgH="177492" progId="Equation.DSMT4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3"/>
                          <a:ext cx="633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6" name="Rectangle 22"/>
            <p:cNvSpPr>
              <a:spLocks noChangeArrowheads="1"/>
            </p:cNvSpPr>
            <p:nvPr/>
          </p:nvSpPr>
          <p:spPr bwMode="auto">
            <a:xfrm>
              <a:off x="658" y="0"/>
              <a:ext cx="20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 baseline="30000">
                  <a:latin typeface="+mj-ea"/>
                  <a:ea typeface="+mj-ea"/>
                </a:rPr>
                <a:t>2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信源符号</a:t>
              </a:r>
              <a:r>
                <a:rPr lang="zh-CN" altLang="zh-CN" sz="2400" b="1" baseline="30000">
                  <a:latin typeface="+mj-ea"/>
                  <a:ea typeface="+mj-ea"/>
                </a:rPr>
                <a:t>2</a:t>
              </a:r>
            </a:p>
          </p:txBody>
        </p:sp>
      </p:grpSp>
      <p:grpSp>
        <p:nvGrpSpPr>
          <p:cNvPr id="118808" name="Group 24"/>
          <p:cNvGrpSpPr>
            <a:grpSpLocks/>
          </p:cNvGrpSpPr>
          <p:nvPr/>
        </p:nvGrpSpPr>
        <p:grpSpPr bwMode="auto">
          <a:xfrm>
            <a:off x="425450" y="3622676"/>
            <a:ext cx="7824788" cy="946150"/>
            <a:chOff x="0" y="169"/>
            <a:chExt cx="4929" cy="596"/>
          </a:xfrm>
        </p:grpSpPr>
        <p:grpSp>
          <p:nvGrpSpPr>
            <p:cNvPr id="118809" name="Group 25"/>
            <p:cNvGrpSpPr>
              <a:grpSpLocks/>
            </p:cNvGrpSpPr>
            <p:nvPr/>
          </p:nvGrpSpPr>
          <p:grpSpPr bwMode="auto">
            <a:xfrm>
              <a:off x="0" y="300"/>
              <a:ext cx="2791" cy="296"/>
              <a:chOff x="0" y="0"/>
              <a:chExt cx="2791" cy="296"/>
            </a:xfrm>
          </p:grpSpPr>
          <p:sp>
            <p:nvSpPr>
              <p:cNvPr id="118810" name="Rectangle 26"/>
              <p:cNvSpPr>
                <a:spLocks noChangeArrowheads="1"/>
              </p:cNvSpPr>
              <p:nvPr/>
            </p:nvSpPr>
            <p:spPr bwMode="auto">
              <a:xfrm>
                <a:off x="0" y="5"/>
                <a:ext cx="18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解：</a:t>
                </a:r>
              </a:p>
            </p:txBody>
          </p:sp>
          <p:sp>
            <p:nvSpPr>
              <p:cNvPr id="118811" name="Rectangle 27"/>
              <p:cNvSpPr>
                <a:spLocks noChangeArrowheads="1"/>
              </p:cNvSpPr>
              <p:nvPr/>
            </p:nvSpPr>
            <p:spPr bwMode="auto">
              <a:xfrm>
                <a:off x="627" y="0"/>
                <a:ext cx="21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分析计算步骤</a:t>
                </a:r>
              </a:p>
            </p:txBody>
          </p:sp>
        </p:grpSp>
        <p:grpSp>
          <p:nvGrpSpPr>
            <p:cNvPr id="118812" name="Group 28"/>
            <p:cNvGrpSpPr>
              <a:grpSpLocks noChangeAspect="1"/>
            </p:cNvGrpSpPr>
            <p:nvPr/>
          </p:nvGrpSpPr>
          <p:grpSpPr bwMode="auto">
            <a:xfrm>
              <a:off x="2342" y="169"/>
              <a:ext cx="2587" cy="596"/>
              <a:chOff x="24" y="0"/>
              <a:chExt cx="2587" cy="596"/>
            </a:xfrm>
          </p:grpSpPr>
          <p:graphicFrame>
            <p:nvGraphicFramePr>
              <p:cNvPr id="118813" name="Object 29"/>
              <p:cNvGraphicFramePr>
                <a:graphicFrameLocks noChangeAspect="1"/>
              </p:cNvGraphicFramePr>
              <p:nvPr/>
            </p:nvGraphicFramePr>
            <p:xfrm>
              <a:off x="24" y="14"/>
              <a:ext cx="1195" cy="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4552" name="Equation" r:id="rId23" imgW="863225" imgH="406224" progId="Equation.DSMT4">
                      <p:embed/>
                    </p:oleObj>
                  </mc:Choice>
                  <mc:Fallback>
                    <p:oleObj name="Equation" r:id="rId23" imgW="863225" imgH="406224" progId="Equation.DSMT4">
                      <p:embed/>
                      <p:pic>
                        <p:nvPicPr>
                          <p:cNvPr id="0" name="Picture 2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" y="14"/>
                            <a:ext cx="1195" cy="56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814" name="Object 30"/>
              <p:cNvGraphicFramePr>
                <a:graphicFrameLocks noChangeAspect="1"/>
              </p:cNvGraphicFramePr>
              <p:nvPr/>
            </p:nvGraphicFramePr>
            <p:xfrm>
              <a:off x="1329" y="0"/>
              <a:ext cx="1282" cy="5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4553" r:id="rId25" imgW="926698" imgH="431613" progId="Equation.DSMT4">
                      <p:embed/>
                    </p:oleObj>
                  </mc:Choice>
                  <mc:Fallback>
                    <p:oleObj r:id="rId25" imgW="926698" imgH="431613" progId="Equation.DSMT4">
                      <p:embed/>
                      <p:pic>
                        <p:nvPicPr>
                          <p:cNvPr id="0" name="Picture 2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9" y="0"/>
                            <a:ext cx="1282" cy="59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定理的应用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zh-CN" dirty="0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67544" y="3645024"/>
            <a:ext cx="806489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3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信源编码</a:t>
            </a:r>
            <a:r>
              <a:rPr lang="zh-CN" altLang="zh-CN" dirty="0"/>
              <a:t>的目的及基本思路</a:t>
            </a:r>
            <a:endParaRPr lang="zh-CN" alt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539552" y="3284984"/>
            <a:ext cx="3638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00B050"/>
                </a:solidFill>
                <a:latin typeface="+mj-ea"/>
                <a:ea typeface="+mj-ea"/>
              </a:rPr>
              <a:t>信源编码的过程：</a:t>
            </a:r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262327"/>
              </p:ext>
            </p:extLst>
          </p:nvPr>
        </p:nvGraphicFramePr>
        <p:xfrm>
          <a:off x="736600" y="4506913"/>
          <a:ext cx="64055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99" r:id="rId3" imgW="8000595" imgH="589064" progId="Visio.Drawing.11">
                  <p:embed/>
                </p:oleObj>
              </mc:Choice>
              <mc:Fallback>
                <p:oleObj r:id="rId3" imgW="8000595" imgH="589064" progId="Visio.Drawing.11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506913"/>
                        <a:ext cx="6405563" cy="471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86030"/>
              </p:ext>
            </p:extLst>
          </p:nvPr>
        </p:nvGraphicFramePr>
        <p:xfrm>
          <a:off x="598488" y="4581525"/>
          <a:ext cx="46101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00" r:id="rId5" imgW="5762608" imgH="1506706" progId="Visio.Drawing.11">
                  <p:embed/>
                </p:oleObj>
              </mc:Choice>
              <mc:Fallback>
                <p:oleObj r:id="rId5" imgW="5762608" imgH="1506706" progId="Visio.Drawing.11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581525"/>
                        <a:ext cx="4610100" cy="1204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91820" y="1196752"/>
            <a:ext cx="1744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2800" b="1" dirty="0">
                <a:solidFill>
                  <a:srgbClr val="3333FF"/>
                </a:solidFill>
                <a:latin typeface="+mj-ea"/>
                <a:ea typeface="+mj-ea"/>
              </a:rPr>
              <a:t>目的：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1154906" y="1685675"/>
            <a:ext cx="70421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用尽可能少的码符号数</a:t>
            </a:r>
            <a:r>
              <a:rPr lang="zh-CN" altLang="zh-CN" sz="2400" b="1" dirty="0">
                <a:latin typeface="+mj-ea"/>
                <a:ea typeface="+mj-ea"/>
              </a:rPr>
              <a:t>(</a:t>
            </a:r>
            <a:r>
              <a:rPr lang="zh-CN" sz="2400" b="1" dirty="0">
                <a:latin typeface="+mj-ea"/>
                <a:ea typeface="+mj-ea"/>
              </a:rPr>
              <a:t>条件：码进制数相同</a:t>
            </a:r>
            <a:r>
              <a:rPr lang="zh-CN" altLang="zh-CN" sz="2400" b="1" dirty="0">
                <a:latin typeface="+mj-ea"/>
                <a:ea typeface="+mj-ea"/>
              </a:rPr>
              <a:t>), </a:t>
            </a:r>
            <a:r>
              <a:rPr lang="zh-CN" sz="2400" b="1" dirty="0">
                <a:latin typeface="+mj-ea"/>
                <a:ea typeface="+mj-ea"/>
              </a:rPr>
              <a:t>去传递同样多的信息量。</a:t>
            </a:r>
          </a:p>
        </p:txBody>
      </p:sp>
      <p:graphicFrame>
        <p:nvGraphicFramePr>
          <p:cNvPr id="89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652689"/>
              </p:ext>
            </p:extLst>
          </p:nvPr>
        </p:nvGraphicFramePr>
        <p:xfrm>
          <a:off x="3300413" y="4587875"/>
          <a:ext cx="266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01" r:id="rId7" imgW="333392" imgH="452336" progId="Visio.Drawing.11">
                  <p:embed/>
                </p:oleObj>
              </mc:Choice>
              <mc:Fallback>
                <p:oleObj r:id="rId7" imgW="333392" imgH="452336" progId="Visio.Drawing.11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587875"/>
                        <a:ext cx="266700" cy="361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8" name="Group 10"/>
          <p:cNvGrpSpPr>
            <a:grpSpLocks/>
          </p:cNvGrpSpPr>
          <p:nvPr/>
        </p:nvGrpSpPr>
        <p:grpSpPr bwMode="auto">
          <a:xfrm>
            <a:off x="3273425" y="3819525"/>
            <a:ext cx="2381250" cy="828675"/>
            <a:chOff x="0" y="0"/>
            <a:chExt cx="1500" cy="522"/>
          </a:xfrm>
        </p:grpSpPr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 flipH="1">
              <a:off x="242" y="289"/>
              <a:ext cx="111" cy="233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5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信源符号</a:t>
              </a:r>
            </a:p>
          </p:txBody>
        </p:sp>
      </p:grp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660400" y="3819525"/>
            <a:ext cx="3600450" cy="727075"/>
            <a:chOff x="0" y="0"/>
            <a:chExt cx="2268" cy="458"/>
          </a:xfrm>
        </p:grpSpPr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>
              <a:off x="1216" y="298"/>
              <a:ext cx="176" cy="16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89103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2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信源符号序列</a:t>
              </a:r>
            </a:p>
          </p:txBody>
        </p:sp>
      </p:grpSp>
      <p:grpSp>
        <p:nvGrpSpPr>
          <p:cNvPr id="89104" name="Group 16"/>
          <p:cNvGrpSpPr>
            <a:grpSpLocks/>
          </p:cNvGrpSpPr>
          <p:nvPr/>
        </p:nvGrpSpPr>
        <p:grpSpPr bwMode="auto">
          <a:xfrm>
            <a:off x="1168400" y="5295900"/>
            <a:ext cx="3838575" cy="1092201"/>
            <a:chOff x="0" y="0"/>
            <a:chExt cx="2418" cy="688"/>
          </a:xfrm>
        </p:grpSpPr>
        <p:sp>
          <p:nvSpPr>
            <p:cNvPr id="89105" name="Line 17"/>
            <p:cNvSpPr>
              <a:spLocks noChangeShapeType="1"/>
            </p:cNvSpPr>
            <p:nvPr/>
          </p:nvSpPr>
          <p:spPr bwMode="auto">
            <a:xfrm>
              <a:off x="0" y="0"/>
              <a:ext cx="280" cy="408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>
              <a:off x="126" y="397"/>
              <a:ext cx="2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信源符号集</a:t>
              </a:r>
            </a:p>
          </p:txBody>
        </p:sp>
      </p:grp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581322" y="2707135"/>
            <a:ext cx="8189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   </a:t>
            </a:r>
            <a:r>
              <a:rPr lang="zh-CN" altLang="en-US" sz="2400" b="1" dirty="0" smtClean="0">
                <a:latin typeface="+mj-ea"/>
                <a:ea typeface="+mj-ea"/>
              </a:rPr>
              <a:t>类</a:t>
            </a:r>
            <a:r>
              <a:rPr lang="zh-CN" sz="2400" b="1" dirty="0" smtClean="0">
                <a:latin typeface="+mj-ea"/>
                <a:ea typeface="+mj-ea"/>
              </a:rPr>
              <a:t>比</a:t>
            </a:r>
            <a:r>
              <a:rPr lang="zh-CN" sz="2400" b="1" dirty="0">
                <a:latin typeface="+mj-ea"/>
                <a:ea typeface="+mj-ea"/>
              </a:rPr>
              <a:t>：同样多货物，用尽可能少车次</a:t>
            </a:r>
            <a:r>
              <a:rPr lang="zh-CN" altLang="zh-CN" sz="2400" b="1" dirty="0">
                <a:latin typeface="+mj-ea"/>
                <a:ea typeface="+mj-ea"/>
              </a:rPr>
              <a:t>(</a:t>
            </a:r>
            <a:r>
              <a:rPr lang="zh-CN" sz="2400" b="1" dirty="0">
                <a:latin typeface="+mj-ea"/>
                <a:ea typeface="+mj-ea"/>
              </a:rPr>
              <a:t>载重量相同</a:t>
            </a:r>
            <a:r>
              <a:rPr lang="zh-CN" altLang="zh-CN" sz="2400" b="1" dirty="0">
                <a:latin typeface="+mj-ea"/>
                <a:ea typeface="+mj-ea"/>
              </a:rPr>
              <a:t>)</a:t>
            </a:r>
            <a:r>
              <a:rPr lang="zh-CN" sz="2400" b="1" dirty="0">
                <a:latin typeface="+mj-ea"/>
                <a:ea typeface="+mj-ea"/>
              </a:rPr>
              <a:t>去拉。</a:t>
            </a:r>
          </a:p>
        </p:txBody>
      </p:sp>
      <p:graphicFrame>
        <p:nvGraphicFramePr>
          <p:cNvPr id="891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296738"/>
              </p:ext>
            </p:extLst>
          </p:nvPr>
        </p:nvGraphicFramePr>
        <p:xfrm>
          <a:off x="2692400" y="4516438"/>
          <a:ext cx="12382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02" r:id="rId9" imgW="1549625" imgH="567717" progId="Visio.Drawing.11">
                  <p:embed/>
                </p:oleObj>
              </mc:Choice>
              <mc:Fallback>
                <p:oleObj r:id="rId9" imgW="1549625" imgH="567717" progId="Visio.Drawing.11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516438"/>
                        <a:ext cx="1238250" cy="4540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10" name="Group 22"/>
          <p:cNvGrpSpPr>
            <a:grpSpLocks/>
          </p:cNvGrpSpPr>
          <p:nvPr/>
        </p:nvGrpSpPr>
        <p:grpSpPr bwMode="auto">
          <a:xfrm>
            <a:off x="4222750" y="3819525"/>
            <a:ext cx="5883275" cy="2568576"/>
            <a:chOff x="0" y="0"/>
            <a:chExt cx="3706" cy="1618"/>
          </a:xfrm>
        </p:grpSpPr>
        <p:grpSp>
          <p:nvGrpSpPr>
            <p:cNvPr id="89111" name="Group 23"/>
            <p:cNvGrpSpPr>
              <a:grpSpLocks/>
            </p:cNvGrpSpPr>
            <p:nvPr/>
          </p:nvGrpSpPr>
          <p:grpSpPr bwMode="auto">
            <a:xfrm>
              <a:off x="0" y="0"/>
              <a:ext cx="3706" cy="1618"/>
              <a:chOff x="0" y="0"/>
              <a:chExt cx="3706" cy="1618"/>
            </a:xfrm>
          </p:grpSpPr>
          <p:sp>
            <p:nvSpPr>
              <p:cNvPr id="89112" name="Rectangle 24"/>
              <p:cNvSpPr>
                <a:spLocks noChangeArrowheads="1"/>
              </p:cNvSpPr>
              <p:nvPr/>
            </p:nvSpPr>
            <p:spPr bwMode="auto">
              <a:xfrm>
                <a:off x="701" y="0"/>
                <a:ext cx="22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码符号序列</a:t>
                </a:r>
              </a:p>
            </p:txBody>
          </p:sp>
          <p:sp>
            <p:nvSpPr>
              <p:cNvPr id="89113" name="Line 25"/>
              <p:cNvSpPr>
                <a:spLocks noChangeShapeType="1"/>
              </p:cNvSpPr>
              <p:nvPr/>
            </p:nvSpPr>
            <p:spPr bwMode="auto">
              <a:xfrm>
                <a:off x="1757" y="298"/>
                <a:ext cx="176" cy="16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89114" name="Line 26"/>
              <p:cNvSpPr>
                <a:spLocks noChangeShapeType="1"/>
              </p:cNvSpPr>
              <p:nvPr/>
            </p:nvSpPr>
            <p:spPr bwMode="auto">
              <a:xfrm flipH="1">
                <a:off x="370" y="938"/>
                <a:ext cx="304" cy="416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89115" name="Rectangle 27"/>
              <p:cNvSpPr>
                <a:spLocks noChangeArrowheads="1"/>
              </p:cNvSpPr>
              <p:nvPr/>
            </p:nvSpPr>
            <p:spPr bwMode="auto">
              <a:xfrm>
                <a:off x="0" y="1327"/>
                <a:ext cx="35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码符号集  符合信道传输特性</a:t>
                </a:r>
              </a:p>
            </p:txBody>
          </p:sp>
          <p:grpSp>
            <p:nvGrpSpPr>
              <p:cNvPr id="89116" name="Group 28"/>
              <p:cNvGrpSpPr>
                <a:grpSpLocks/>
              </p:cNvGrpSpPr>
              <p:nvPr/>
            </p:nvGrpSpPr>
            <p:grpSpPr bwMode="auto">
              <a:xfrm>
                <a:off x="2206" y="0"/>
                <a:ext cx="1500" cy="516"/>
                <a:chOff x="0" y="0"/>
                <a:chExt cx="1500" cy="516"/>
              </a:xfrm>
            </p:grpSpPr>
            <p:sp>
              <p:nvSpPr>
                <p:cNvPr id="8911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42" y="283"/>
                  <a:ext cx="111" cy="233"/>
                </a:xfrm>
                <a:prstGeom prst="line">
                  <a:avLst/>
                </a:prstGeom>
                <a:noFill/>
                <a:ln w="25400" cmpd="sng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89118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0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sz="2400" b="1">
                      <a:latin typeface="+mj-ea"/>
                      <a:ea typeface="+mj-ea"/>
                    </a:rPr>
                    <a:t>码符号</a:t>
                  </a:r>
                </a:p>
              </p:txBody>
            </p:sp>
          </p:grpSp>
        </p:grpSp>
        <p:graphicFrame>
          <p:nvGraphicFramePr>
            <p:cNvPr id="89119" name="Object 31"/>
            <p:cNvGraphicFramePr>
              <a:graphicFrameLocks noChangeAspect="1"/>
            </p:cNvGraphicFramePr>
            <p:nvPr/>
          </p:nvGraphicFramePr>
          <p:xfrm>
            <a:off x="599" y="423"/>
            <a:ext cx="2124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603" r:id="rId11" imgW="4209207" imgH="1585338" progId="Visio.Drawing.11">
                    <p:embed/>
                  </p:oleObj>
                </mc:Choice>
                <mc:Fallback>
                  <p:oleObj r:id="rId11" imgW="4209207" imgH="1585338" progId="Visio.Drawing.11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423"/>
                          <a:ext cx="2124" cy="8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2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autoUpdateAnimBg="0"/>
      <p:bldP spid="89095" grpId="0" autoUpdateAnimBg="0"/>
      <p:bldP spid="89096" grpId="0" autoUpdateAnimBg="0"/>
      <p:bldP spid="8910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525463" y="1354683"/>
            <a:ext cx="612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或者利用方差的简便计算公式：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918641"/>
              </p:ext>
            </p:extLst>
          </p:nvPr>
        </p:nvGraphicFramePr>
        <p:xfrm>
          <a:off x="601663" y="1899196"/>
          <a:ext cx="7553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17" r:id="rId3" imgW="3440207" imgH="241195" progId="Equation.DSMT4">
                  <p:embed/>
                </p:oleObj>
              </mc:Choice>
              <mc:Fallback>
                <p:oleObj r:id="rId3" imgW="3440207" imgH="241195" progId="Equation.DSMT4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899196"/>
                        <a:ext cx="7553325" cy="5286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525463" y="2842121"/>
            <a:ext cx="7796212" cy="461963"/>
            <a:chOff x="0" y="0"/>
            <a:chExt cx="4911" cy="291"/>
          </a:xfrm>
        </p:grpSpPr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49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(2) </a:t>
              </a:r>
              <a:r>
                <a:rPr lang="zh-CN" sz="2400" b="1" dirty="0">
                  <a:latin typeface="+mj-ea"/>
                  <a:ea typeface="+mj-ea"/>
                </a:rPr>
                <a:t>根据要求的编码效率   计算</a:t>
              </a:r>
            </a:p>
          </p:txBody>
        </p:sp>
        <p:graphicFrame>
          <p:nvGraphicFramePr>
            <p:cNvPr id="119815" name="Object 7"/>
            <p:cNvGraphicFramePr>
              <a:graphicFrameLocks noChangeAspect="1"/>
            </p:cNvGraphicFramePr>
            <p:nvPr/>
          </p:nvGraphicFramePr>
          <p:xfrm>
            <a:off x="2095" y="60"/>
            <a:ext cx="19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518" r:id="rId5" imgW="139518" imgH="164885" progId="Equation.DSMT4">
                    <p:embed/>
                  </p:oleObj>
                </mc:Choice>
                <mc:Fallback>
                  <p:oleObj r:id="rId5" imgW="139518" imgH="164885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60"/>
                          <a:ext cx="195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6" name="Object 8"/>
            <p:cNvGraphicFramePr>
              <a:graphicFrameLocks noChangeAspect="1"/>
            </p:cNvGraphicFramePr>
            <p:nvPr/>
          </p:nvGraphicFramePr>
          <p:xfrm>
            <a:off x="2640" y="62"/>
            <a:ext cx="17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519" r:id="rId7" imgW="126725" imgH="139397" progId="Equation.DSMT4">
                    <p:embed/>
                  </p:oleObj>
                </mc:Choice>
                <mc:Fallback>
                  <p:oleObj r:id="rId7" imgW="126725" imgH="139397" progId="Equation.DSMT4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62"/>
                          <a:ext cx="177" cy="19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82580"/>
              </p:ext>
            </p:extLst>
          </p:nvPr>
        </p:nvGraphicFramePr>
        <p:xfrm>
          <a:off x="239713" y="3429496"/>
          <a:ext cx="1857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20" r:id="rId9" imgW="926698" imgH="431613" progId="Equation.DSMT4">
                  <p:embed/>
                </p:oleObj>
              </mc:Choice>
              <mc:Fallback>
                <p:oleObj r:id="rId9" imgW="926698" imgH="431613" progId="Equation.DSMT4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3429496"/>
                        <a:ext cx="1857375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323680"/>
              </p:ext>
            </p:extLst>
          </p:nvPr>
        </p:nvGraphicFramePr>
        <p:xfrm>
          <a:off x="4762500" y="3389809"/>
          <a:ext cx="18573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21" r:id="rId11" imgW="926296" imgH="406048" progId="Equation.DSMT4">
                  <p:embed/>
                </p:oleObj>
              </mc:Choice>
              <mc:Fallback>
                <p:oleObj r:id="rId11" imgW="926296" imgH="406048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389809"/>
                        <a:ext cx="1857375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9" name="Group 11"/>
          <p:cNvGrpSpPr>
            <a:grpSpLocks/>
          </p:cNvGrpSpPr>
          <p:nvPr/>
        </p:nvGrpSpPr>
        <p:grpSpPr bwMode="auto">
          <a:xfrm>
            <a:off x="2170113" y="3421559"/>
            <a:ext cx="2530475" cy="863600"/>
            <a:chOff x="0" y="0"/>
            <a:chExt cx="1594" cy="544"/>
          </a:xfrm>
        </p:grpSpPr>
        <p:sp>
          <p:nvSpPr>
            <p:cNvPr id="119820" name="AutoShape 12"/>
            <p:cNvSpPr>
              <a:spLocks noChangeArrowheads="1"/>
            </p:cNvSpPr>
            <p:nvPr/>
          </p:nvSpPr>
          <p:spPr bwMode="auto">
            <a:xfrm>
              <a:off x="0" y="229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19821" name="Object 13"/>
            <p:cNvGraphicFramePr>
              <a:graphicFrameLocks noChangeAspect="1"/>
            </p:cNvGraphicFramePr>
            <p:nvPr/>
          </p:nvGraphicFramePr>
          <p:xfrm>
            <a:off x="250" y="0"/>
            <a:ext cx="1344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522" r:id="rId13" imgW="1066337" imgH="431613" progId="Equation.DSMT4">
                    <p:embed/>
                  </p:oleObj>
                </mc:Choice>
                <mc:Fallback>
                  <p:oleObj r:id="rId13" imgW="1066337" imgH="431613" progId="Equation.DSMT4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0"/>
                          <a:ext cx="1344" cy="5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822" name="Group 14"/>
          <p:cNvGrpSpPr>
            <a:grpSpLocks/>
          </p:cNvGrpSpPr>
          <p:nvPr/>
        </p:nvGrpSpPr>
        <p:grpSpPr bwMode="auto">
          <a:xfrm>
            <a:off x="6683375" y="3286621"/>
            <a:ext cx="2479675" cy="830263"/>
            <a:chOff x="0" y="0"/>
            <a:chExt cx="1562" cy="523"/>
          </a:xfrm>
        </p:grpSpPr>
        <p:graphicFrame>
          <p:nvGraphicFramePr>
            <p:cNvPr id="119823" name="Object 15"/>
            <p:cNvGraphicFramePr>
              <a:graphicFrameLocks noChangeAspect="1"/>
            </p:cNvGraphicFramePr>
            <p:nvPr/>
          </p:nvGraphicFramePr>
          <p:xfrm>
            <a:off x="0" y="199"/>
            <a:ext cx="54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523" r:id="rId15" imgW="431052" imgH="177492" progId="Equation.DSMT4">
                    <p:embed/>
                  </p:oleObj>
                </mc:Choice>
                <mc:Fallback>
                  <p:oleObj r:id="rId15" imgW="431052" imgH="177492" progId="Equation.DSMT4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9"/>
                          <a:ext cx="546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4" name="Rectangle 16"/>
            <p:cNvSpPr>
              <a:spLocks noChangeArrowheads="1"/>
            </p:cNvSpPr>
            <p:nvPr/>
          </p:nvSpPr>
          <p:spPr bwMode="auto">
            <a:xfrm>
              <a:off x="542" y="0"/>
              <a:ext cx="10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信源符号</a:t>
              </a:r>
            </a:p>
          </p:txBody>
        </p:sp>
      </p:grpSp>
      <p:grpSp>
        <p:nvGrpSpPr>
          <p:cNvPr id="119825" name="Group 17"/>
          <p:cNvGrpSpPr>
            <a:grpSpLocks/>
          </p:cNvGrpSpPr>
          <p:nvPr/>
        </p:nvGrpSpPr>
        <p:grpSpPr bwMode="auto">
          <a:xfrm>
            <a:off x="525463" y="4615780"/>
            <a:ext cx="8104187" cy="461963"/>
            <a:chOff x="0" y="0"/>
            <a:chExt cx="5105" cy="291"/>
          </a:xfrm>
        </p:grpSpPr>
        <p:sp>
          <p:nvSpPr>
            <p:cNvPr id="11982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1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(3) </a:t>
              </a:r>
              <a:r>
                <a:rPr lang="zh-CN" sz="2400" b="1" dirty="0">
                  <a:latin typeface="+mj-ea"/>
                  <a:ea typeface="+mj-ea"/>
                </a:rPr>
                <a:t>代入公式，计算信源符号序列长度   。</a:t>
              </a:r>
            </a:p>
          </p:txBody>
        </p:sp>
        <p:graphicFrame>
          <p:nvGraphicFramePr>
            <p:cNvPr id="119827" name="Object 19"/>
            <p:cNvGraphicFramePr>
              <a:graphicFrameLocks noChangeAspect="1"/>
            </p:cNvGraphicFramePr>
            <p:nvPr/>
          </p:nvGraphicFramePr>
          <p:xfrm>
            <a:off x="3201" y="38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524" r:id="rId17" imgW="152202" imgH="164885" progId="Equation.DSMT4">
                    <p:embed/>
                  </p:oleObj>
                </mc:Choice>
                <mc:Fallback>
                  <p:oleObj r:id="rId17" imgW="152202" imgH="164885" progId="Equation.DSMT4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38"/>
                          <a:ext cx="210" cy="2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70669"/>
              </p:ext>
            </p:extLst>
          </p:nvPr>
        </p:nvGraphicFramePr>
        <p:xfrm>
          <a:off x="1069975" y="5060280"/>
          <a:ext cx="18970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25" name="Equation" r:id="rId19" imgW="863225" imgH="406224" progId="Equation.DSMT4">
                  <p:embed/>
                </p:oleObj>
              </mc:Choice>
              <mc:Fallback>
                <p:oleObj name="Equation" r:id="rId19" imgW="863225" imgH="406224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060280"/>
                        <a:ext cx="1897063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084648"/>
              </p:ext>
            </p:extLst>
          </p:nvPr>
        </p:nvGraphicFramePr>
        <p:xfrm>
          <a:off x="3001963" y="5026943"/>
          <a:ext cx="22907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26" r:id="rId21" imgW="1040497" imgH="406048" progId="Equation.DSMT4">
                  <p:embed/>
                </p:oleObj>
              </mc:Choice>
              <mc:Fallback>
                <p:oleObj r:id="rId21" imgW="1040497" imgH="406048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026943"/>
                        <a:ext cx="2290762" cy="892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895876"/>
              </p:ext>
            </p:extLst>
          </p:nvPr>
        </p:nvGraphicFramePr>
        <p:xfrm>
          <a:off x="5226050" y="5239668"/>
          <a:ext cx="1620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527" r:id="rId23" imgW="735961" imgH="203024" progId="Equation.DSMT4">
                  <p:embed/>
                </p:oleObj>
              </mc:Choice>
              <mc:Fallback>
                <p:oleObj r:id="rId23" imgW="735961" imgH="203024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5239668"/>
                        <a:ext cx="1620838" cy="446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标题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定理的应用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33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定理的应用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zh-CN" dirty="0"/>
          </a:p>
        </p:txBody>
      </p:sp>
      <p:sp>
        <p:nvSpPr>
          <p:cNvPr id="23245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064896" cy="5040560"/>
          </a:xfrm>
        </p:spPr>
        <p:txBody>
          <a:bodyPr/>
          <a:lstStyle/>
          <a:p>
            <a:endParaRPr lang="en-US" altLang="zh-CN" sz="6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 设离散无记忆信源                                ，采取等长二元编码时，要求编码效率              ，允许错误概率              </a:t>
            </a:r>
            <a:endParaRPr lang="en-US" altLang="zh-CN" dirty="0" smtClean="0"/>
          </a:p>
          <a:p>
            <a:r>
              <a:rPr lang="zh-CN" altLang="en-US" dirty="0" smtClean="0"/>
              <a:t>求得：</a:t>
            </a:r>
            <a:r>
              <a:rPr lang="en-US" altLang="zh-CN" dirty="0" smtClean="0"/>
              <a:t>H(X)=0.811</a:t>
            </a:r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97F7-F12C-4DB4-B1B9-9EB5EB913A5C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E8A1-18EB-4AEC-B12F-66B13E85F551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3690938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3245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060848"/>
            <a:ext cx="12001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45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060848"/>
            <a:ext cx="113982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2479" name="Object 31"/>
          <p:cNvGraphicFramePr>
            <a:graphicFrameLocks noChangeAspect="1"/>
          </p:cNvGraphicFramePr>
          <p:nvPr/>
        </p:nvGraphicFramePr>
        <p:xfrm>
          <a:off x="3995936" y="1052736"/>
          <a:ext cx="254158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496" name="Equation" r:id="rId6" imgW="1206500" imgH="558800" progId="Equation.DSMT4">
                  <p:embed/>
                </p:oleObj>
              </mc:Choice>
              <mc:Fallback>
                <p:oleObj name="Equation" r:id="rId6" imgW="1206500" imgH="5588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052736"/>
                        <a:ext cx="2541588" cy="1176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80" name="Object 32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497" name="Equation" r:id="rId8" imgW="435285" imgH="677109" progId="Equation.DSMT4">
                  <p:embed/>
                </p:oleObj>
              </mc:Choice>
              <mc:Fallback>
                <p:oleObj name="Equation" r:id="rId8" imgW="435285" imgH="677109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82" name="Object 34"/>
          <p:cNvGraphicFramePr>
            <a:graphicFrameLocks noChangeAspect="1"/>
          </p:cNvGraphicFramePr>
          <p:nvPr/>
        </p:nvGraphicFramePr>
        <p:xfrm>
          <a:off x="827585" y="3284985"/>
          <a:ext cx="6120679" cy="197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5498" name="Equation" r:id="rId10" imgW="2336800" imgH="952500" progId="Equation.DSMT4">
                  <p:embed/>
                </p:oleObj>
              </mc:Choice>
              <mc:Fallback>
                <p:oleObj name="Equation" r:id="rId10" imgW="2336800" imgH="9525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3284985"/>
                        <a:ext cx="6120679" cy="197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图示 17"/>
          <p:cNvGraphicFramePr/>
          <p:nvPr/>
        </p:nvGraphicFramePr>
        <p:xfrm>
          <a:off x="539552" y="3140968"/>
          <a:ext cx="8064896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611560" y="2564904"/>
            <a:ext cx="792088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331788" y="708025"/>
            <a:ext cx="720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对定长编码定理应用范围的说明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60375" y="1233488"/>
            <a:ext cx="81772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虽然定长编码定理的推导过程中要求信源是无记忆信源，但所得结论可推广到有记忆信源。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55947"/>
              </p:ext>
            </p:extLst>
          </p:nvPr>
        </p:nvGraphicFramePr>
        <p:xfrm>
          <a:off x="5597525" y="3071813"/>
          <a:ext cx="312578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376" r:id="rId3" imgW="1421166" imgH="406048" progId="Equation.DSMT4">
                  <p:embed/>
                </p:oleObj>
              </mc:Choice>
              <mc:Fallback>
                <p:oleObj r:id="rId3" imgW="1421166" imgH="406048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3071813"/>
                        <a:ext cx="3125788" cy="8937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39" name="Group 7"/>
          <p:cNvGrpSpPr>
            <a:grpSpLocks/>
          </p:cNvGrpSpPr>
          <p:nvPr/>
        </p:nvGrpSpPr>
        <p:grpSpPr bwMode="auto">
          <a:xfrm>
            <a:off x="385763" y="2452688"/>
            <a:ext cx="8299450" cy="1614487"/>
            <a:chOff x="0" y="0"/>
            <a:chExt cx="5228" cy="1017"/>
          </a:xfrm>
        </p:grpSpPr>
        <p:graphicFrame>
          <p:nvGraphicFramePr>
            <p:cNvPr id="120840" name="Object 8"/>
            <p:cNvGraphicFramePr>
              <a:graphicFrameLocks noChangeAspect="1"/>
            </p:cNvGraphicFramePr>
            <p:nvPr/>
          </p:nvGraphicFramePr>
          <p:xfrm>
            <a:off x="1078" y="454"/>
            <a:ext cx="1881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377" r:id="rId5" imgW="1357721" imgH="406048" progId="Equation.DSMT4">
                    <p:embed/>
                  </p:oleObj>
                </mc:Choice>
                <mc:Fallback>
                  <p:oleObj r:id="rId5" imgW="1357721" imgH="406048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454"/>
                          <a:ext cx="1881" cy="5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1" name="Rectangle 9"/>
            <p:cNvSpPr>
              <a:spLocks noChangeArrowheads="1"/>
            </p:cNvSpPr>
            <p:nvPr/>
          </p:nvSpPr>
          <p:spPr bwMode="auto">
            <a:xfrm>
              <a:off x="1046" y="0"/>
              <a:ext cx="17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+mj-ea"/>
                  <a:ea typeface="+mj-ea"/>
                </a:rPr>
                <a:t>无记忆信源</a:t>
              </a:r>
            </a:p>
          </p:txBody>
        </p:sp>
        <p:sp>
          <p:nvSpPr>
            <p:cNvPr id="120842" name="Rectangle 10"/>
            <p:cNvSpPr>
              <a:spLocks noChangeArrowheads="1"/>
            </p:cNvSpPr>
            <p:nvPr/>
          </p:nvSpPr>
          <p:spPr bwMode="auto">
            <a:xfrm>
              <a:off x="3256" y="0"/>
              <a:ext cx="19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+mj-ea"/>
                  <a:ea typeface="+mj-ea"/>
                </a:rPr>
                <a:t>有记忆信源</a:t>
              </a:r>
            </a:p>
          </p:txBody>
        </p:sp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0" y="572"/>
              <a:ext cx="19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正定理</a:t>
              </a:r>
            </a:p>
          </p:txBody>
        </p:sp>
      </p:grpSp>
      <p:grpSp>
        <p:nvGrpSpPr>
          <p:cNvPr id="120844" name="Group 12"/>
          <p:cNvGrpSpPr>
            <a:grpSpLocks/>
          </p:cNvGrpSpPr>
          <p:nvPr/>
        </p:nvGrpSpPr>
        <p:grpSpPr bwMode="auto">
          <a:xfrm>
            <a:off x="385763" y="4027488"/>
            <a:ext cx="8421687" cy="904875"/>
            <a:chOff x="0" y="0"/>
            <a:chExt cx="5305" cy="570"/>
          </a:xfrm>
        </p:grpSpPr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>
              <a:off x="0" y="103"/>
              <a:ext cx="17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逆定理</a:t>
              </a:r>
            </a:p>
          </p:txBody>
        </p:sp>
        <p:graphicFrame>
          <p:nvGraphicFramePr>
            <p:cNvPr id="120846" name="Object 14"/>
            <p:cNvGraphicFramePr>
              <a:graphicFrameLocks noChangeAspect="1"/>
            </p:cNvGraphicFramePr>
            <p:nvPr/>
          </p:nvGraphicFramePr>
          <p:xfrm>
            <a:off x="1025" y="7"/>
            <a:ext cx="1987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378" r:id="rId7" imgW="1433855" imgH="406048" progId="Equation.DSMT4">
                    <p:embed/>
                  </p:oleObj>
                </mc:Choice>
                <mc:Fallback>
                  <p:oleObj r:id="rId7" imgW="1433855" imgH="406048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" y="7"/>
                          <a:ext cx="1987" cy="5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7" name="Object 15"/>
            <p:cNvGraphicFramePr>
              <a:graphicFrameLocks noChangeAspect="1"/>
            </p:cNvGraphicFramePr>
            <p:nvPr/>
          </p:nvGraphicFramePr>
          <p:xfrm>
            <a:off x="3231" y="0"/>
            <a:ext cx="2074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379" r:id="rId9" imgW="1497300" imgH="406048" progId="Equation.DSMT4">
                    <p:embed/>
                  </p:oleObj>
                </mc:Choice>
                <mc:Fallback>
                  <p:oleObj r:id="rId9" imgW="1497300" imgH="406048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0"/>
                          <a:ext cx="2074" cy="5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49" name="Group 17"/>
          <p:cNvGrpSpPr>
            <a:grpSpLocks/>
          </p:cNvGrpSpPr>
          <p:nvPr/>
        </p:nvGrpSpPr>
        <p:grpSpPr bwMode="auto">
          <a:xfrm>
            <a:off x="2741613" y="4897438"/>
            <a:ext cx="6246812" cy="1346200"/>
            <a:chOff x="0" y="0"/>
            <a:chExt cx="3935" cy="848"/>
          </a:xfrm>
        </p:grpSpPr>
        <p:sp>
          <p:nvSpPr>
            <p:cNvPr id="120850" name="Rectangle 18"/>
            <p:cNvSpPr>
              <a:spLocks noChangeArrowheads="1"/>
            </p:cNvSpPr>
            <p:nvPr/>
          </p:nvSpPr>
          <p:spPr bwMode="auto">
            <a:xfrm>
              <a:off x="215" y="120"/>
              <a:ext cx="2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多符号信源：</a:t>
              </a:r>
            </a:p>
          </p:txBody>
        </p:sp>
        <p:graphicFrame>
          <p:nvGraphicFramePr>
            <p:cNvPr id="120851" name="Object 19"/>
            <p:cNvGraphicFramePr>
              <a:graphicFrameLocks noChangeAspect="1"/>
            </p:cNvGraphicFramePr>
            <p:nvPr/>
          </p:nvGraphicFramePr>
          <p:xfrm>
            <a:off x="1556" y="0"/>
            <a:ext cx="2379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380" r:id="rId11" imgW="1713013" imgH="406048" progId="Equation.DSMT4">
                    <p:embed/>
                  </p:oleObj>
                </mc:Choice>
                <mc:Fallback>
                  <p:oleObj r:id="rId11" imgW="1713013" imgH="406048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0"/>
                          <a:ext cx="2379" cy="5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2" name="Rectangle 20"/>
            <p:cNvSpPr>
              <a:spLocks noChangeArrowheads="1"/>
            </p:cNvSpPr>
            <p:nvPr/>
          </p:nvSpPr>
          <p:spPr bwMode="auto">
            <a:xfrm>
              <a:off x="0" y="513"/>
              <a:ext cx="2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马尔可夫信源：</a:t>
              </a:r>
            </a:p>
          </p:txBody>
        </p:sp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571" y="531"/>
            <a:ext cx="13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381" r:id="rId13" imgW="977900" imgH="228600" progId="Equation.DSMT4">
                    <p:embed/>
                  </p:oleObj>
                </mc:Choice>
                <mc:Fallback>
                  <p:oleObj r:id="rId13" imgW="977900" imgH="22860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" y="531"/>
                          <a:ext cx="135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11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信源编码定理（</a:t>
            </a:r>
            <a:r>
              <a:rPr lang="zh-CN" altLang="zh-CN" sz="2800" dirty="0" smtClean="0">
                <a:ea typeface="黑体" pitchFamily="49" charset="-122"/>
              </a:rPr>
              <a:t>定</a:t>
            </a:r>
            <a:r>
              <a:rPr lang="zh-CN" altLang="zh-CN" sz="2800" dirty="0">
                <a:ea typeface="黑体" pitchFamily="49" charset="-122"/>
              </a:rPr>
              <a:t>长、变长编码定理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/>
              <a:t>信源编码的相关概念：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定长编码定理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变长编码定理（香农第一定理）</a:t>
            </a:r>
          </a:p>
          <a:p>
            <a:pPr lvl="1"/>
            <a:r>
              <a:rPr lang="zh-CN" altLang="en-US" sz="2400" dirty="0" smtClean="0"/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B6D-9E04-4057-AD88-313D1519E38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419872" y="3212976"/>
            <a:ext cx="424847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变长编码的必要性及付出代价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变长码唯一可译码的条件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变长信源编码定理</a:t>
            </a:r>
            <a:endParaRPr lang="zh-CN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3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变长编码的必要性</a:t>
            </a:r>
            <a:endParaRPr lang="zh-CN" altLang="en-US" dirty="0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grpSp>
        <p:nvGrpSpPr>
          <p:cNvPr id="121860" name="Group 4"/>
          <p:cNvGrpSpPr>
            <a:grpSpLocks/>
          </p:cNvGrpSpPr>
          <p:nvPr/>
        </p:nvGrpSpPr>
        <p:grpSpPr bwMode="auto">
          <a:xfrm>
            <a:off x="466725" y="1269330"/>
            <a:ext cx="8208963" cy="2771779"/>
            <a:chOff x="4" y="-45"/>
            <a:chExt cx="5171" cy="1746"/>
          </a:xfrm>
        </p:grpSpPr>
        <p:sp>
          <p:nvSpPr>
            <p:cNvPr id="121861" name="Rectangle 5"/>
            <p:cNvSpPr>
              <a:spLocks noChangeArrowheads="1"/>
            </p:cNvSpPr>
            <p:nvPr/>
          </p:nvSpPr>
          <p:spPr bwMode="auto">
            <a:xfrm>
              <a:off x="231" y="288"/>
              <a:ext cx="4944" cy="1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>
                  <a:latin typeface="+mj-ea"/>
                  <a:ea typeface="+mj-ea"/>
                </a:rPr>
                <a:t>定长编码在理论上可以达到很高的编码效率，但是从例子中可以看到，在编码效率、错误概率要求较高的情况下，扩展次数</a:t>
              </a:r>
              <a:r>
                <a:rPr lang="en-US" altLang="zh-CN" sz="2400" b="1" dirty="0" smtClean="0">
                  <a:latin typeface="+mj-ea"/>
                  <a:ea typeface="+mj-ea"/>
                </a:rPr>
                <a:t>L</a:t>
              </a:r>
              <a:r>
                <a:rPr lang="zh-CN" altLang="en-US" sz="2400" b="1" dirty="0" smtClean="0">
                  <a:latin typeface="+mj-ea"/>
                  <a:ea typeface="+mj-ea"/>
                </a:rPr>
                <a:t>（</a:t>
              </a:r>
              <a:r>
                <a:rPr lang="zh-CN" altLang="zh-CN" sz="24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定长编码需要的符号数</a:t>
              </a:r>
              <a:r>
                <a:rPr lang="zh-CN" altLang="en-US" sz="2400" b="1" dirty="0" smtClean="0">
                  <a:latin typeface="+mj-ea"/>
                  <a:ea typeface="+mj-ea"/>
                </a:rPr>
                <a:t>）需要非常大，这在实际工程中是无法实现的。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4" y="-45"/>
              <a:ext cx="20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+mj-ea"/>
                  <a:ea typeface="+mj-ea"/>
                </a:rPr>
                <a:t>1. </a:t>
              </a:r>
              <a:r>
                <a:rPr lang="zh-CN" altLang="en-US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变长编码的</a:t>
              </a:r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必要性</a:t>
              </a:r>
              <a:endParaRPr lang="zh-CN" sz="2400" b="1" dirty="0">
                <a:solidFill>
                  <a:srgbClr val="0000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755576" y="4119463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当</a:t>
            </a:r>
            <a:r>
              <a:rPr lang="en-US" altLang="zh-CN" sz="2400" b="1" dirty="0" smtClean="0">
                <a:latin typeface="+mj-ea"/>
                <a:ea typeface="+mj-ea"/>
              </a:rPr>
              <a:t>L</a:t>
            </a:r>
            <a:r>
              <a:rPr lang="zh-CN" altLang="en-US" sz="2400" b="1" dirty="0" smtClean="0">
                <a:latin typeface="+mj-ea"/>
                <a:ea typeface="+mj-ea"/>
              </a:rPr>
              <a:t>有限时，高传输效率的等长码往往要</a:t>
            </a:r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引入一定的失真和错误</a:t>
            </a:r>
            <a:r>
              <a:rPr lang="zh-CN" altLang="en-US" sz="2400" b="1" dirty="0" smtClean="0">
                <a:latin typeface="+mj-ea"/>
                <a:ea typeface="+mj-ea"/>
              </a:rPr>
              <a:t>，它不像变长码那样可以实现无失真编码。</a:t>
            </a:r>
          </a:p>
        </p:txBody>
      </p:sp>
      <p:sp>
        <p:nvSpPr>
          <p:cNvPr id="37" name="矩形 36"/>
          <p:cNvSpPr/>
          <p:nvPr/>
        </p:nvSpPr>
        <p:spPr>
          <a:xfrm>
            <a:off x="1619672" y="5631631"/>
            <a:ext cx="5200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在实际过程中，普遍使用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变长编码</a:t>
            </a:r>
            <a:r>
              <a:rPr lang="zh-CN" altLang="en-US" sz="2400" b="1" dirty="0" smtClean="0">
                <a:latin typeface="+mj-ea"/>
                <a:ea typeface="+mj-ea"/>
              </a:rPr>
              <a:t>。 </a:t>
            </a:r>
          </a:p>
        </p:txBody>
      </p:sp>
      <p:sp>
        <p:nvSpPr>
          <p:cNvPr id="38" name="右箭头 37"/>
          <p:cNvSpPr/>
          <p:nvPr/>
        </p:nvSpPr>
        <p:spPr>
          <a:xfrm>
            <a:off x="971600" y="5631631"/>
            <a:ext cx="576064" cy="43204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8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变长编码付出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代价</a:t>
            </a:r>
            <a:endParaRPr lang="zh-CN" altLang="en-US" dirty="0"/>
          </a:p>
        </p:txBody>
      </p:sp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539552" y="1268760"/>
            <a:ext cx="3968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2. </a:t>
            </a:r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付出的代价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742453" y="1772816"/>
            <a:ext cx="7573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(1) </a:t>
            </a:r>
            <a:r>
              <a:rPr lang="zh-CN" sz="2400" b="1" dirty="0">
                <a:latin typeface="+mj-ea"/>
                <a:ea typeface="+mj-ea"/>
              </a:rPr>
              <a:t>译码时需要同步。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83000" y="2853233"/>
            <a:ext cx="5257800" cy="946150"/>
            <a:chOff x="0" y="-165"/>
            <a:chExt cx="3312" cy="596"/>
          </a:xfrm>
        </p:grpSpPr>
        <p:graphicFrame>
          <p:nvGraphicFramePr>
            <p:cNvPr id="121866" name="Object 10"/>
            <p:cNvGraphicFramePr>
              <a:graphicFrameLocks noChangeAspect="1"/>
            </p:cNvGraphicFramePr>
            <p:nvPr/>
          </p:nvGraphicFramePr>
          <p:xfrm>
            <a:off x="0" y="123"/>
            <a:ext cx="270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936" r:id="rId3" imgW="3582074" imgH="407481" progId="Visio.Drawing.11">
                    <p:embed/>
                  </p:oleObj>
                </mc:Choice>
                <mc:Fallback>
                  <p:oleObj r:id="rId3" imgW="3582074" imgH="407481" progId="Visio.Drawing.11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3"/>
                          <a:ext cx="2707" cy="3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694" y="-165"/>
              <a:ext cx="1618" cy="291"/>
              <a:chOff x="-690" y="-165"/>
              <a:chExt cx="1618" cy="291"/>
            </a:xfrm>
          </p:grpSpPr>
          <p:sp>
            <p:nvSpPr>
              <p:cNvPr id="121868" name="Rectangle 12"/>
              <p:cNvSpPr>
                <a:spLocks noChangeArrowheads="1"/>
              </p:cNvSpPr>
              <p:nvPr/>
            </p:nvSpPr>
            <p:spPr bwMode="auto">
              <a:xfrm>
                <a:off x="-690" y="-165"/>
                <a:ext cx="161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信源符号序列</a:t>
                </a:r>
                <a:r>
                  <a:rPr lang="zh-CN" altLang="zh-CN" sz="2400" b="1" dirty="0"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121869" name="Line 13"/>
              <p:cNvSpPr>
                <a:spLocks noChangeShapeType="1"/>
              </p:cNvSpPr>
              <p:nvPr/>
            </p:nvSpPr>
            <p:spPr bwMode="auto">
              <a:xfrm flipV="1">
                <a:off x="0" y="62"/>
                <a:ext cx="110" cy="64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21870" name="Text Box 14"/>
          <p:cNvSpPr txBox="1">
            <a:spLocks noChangeArrowheads="1"/>
          </p:cNvSpPr>
          <p:nvPr/>
        </p:nvSpPr>
        <p:spPr bwMode="auto">
          <a:xfrm>
            <a:off x="5796136" y="3861048"/>
            <a:ext cx="553998" cy="1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 dirty="0">
                <a:latin typeface="+mj-ea"/>
                <a:ea typeface="+mj-ea"/>
              </a:rPr>
              <a:t>…</a:t>
            </a: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899592" y="2924944"/>
            <a:ext cx="24482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C00000"/>
                </a:solidFill>
                <a:latin typeface="+mj-ea"/>
                <a:ea typeface="+mj-ea"/>
              </a:rPr>
              <a:t>变长码通常需要专门的同步通道。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27584" y="4335115"/>
            <a:ext cx="7573963" cy="1254125"/>
            <a:chOff x="0" y="0"/>
            <a:chExt cx="4771" cy="790"/>
          </a:xfrm>
        </p:grpSpPr>
        <p:sp>
          <p:nvSpPr>
            <p:cNvPr id="12187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47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 dirty="0">
                  <a:latin typeface="+mj-ea"/>
                  <a:ea typeface="+mj-ea"/>
                </a:rPr>
                <a:t>(2) </a:t>
              </a:r>
              <a:r>
                <a:rPr lang="zh-CN" sz="2400" b="1" dirty="0">
                  <a:latin typeface="+mj-ea"/>
                  <a:ea typeface="+mj-ea"/>
                </a:rPr>
                <a:t>可能遇到译码延迟。</a:t>
              </a:r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45" y="499"/>
              <a:ext cx="35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延迟问题：可利用编成即时码解决。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683000" y="1238598"/>
            <a:ext cx="5316538" cy="1539874"/>
            <a:chOff x="0" y="-19"/>
            <a:chExt cx="3349" cy="970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24" y="0"/>
              <a:ext cx="1542" cy="523"/>
              <a:chOff x="204" y="-280"/>
              <a:chExt cx="1542" cy="523"/>
            </a:xfrm>
          </p:grpSpPr>
          <p:sp>
            <p:nvSpPr>
              <p:cNvPr id="121880" name="Rectangle 24"/>
              <p:cNvSpPr>
                <a:spLocks noChangeArrowheads="1"/>
              </p:cNvSpPr>
              <p:nvPr/>
            </p:nvSpPr>
            <p:spPr bwMode="auto">
              <a:xfrm>
                <a:off x="204" y="-280"/>
                <a:ext cx="154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sz="24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定长</a:t>
                </a:r>
                <a:r>
                  <a:rPr lang="zh-CN" sz="24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码</a:t>
                </a:r>
                <a:endParaRPr lang="en-US" altLang="zh-CN" sz="2400" b="1" dirty="0" smtClean="0">
                  <a:solidFill>
                    <a:srgbClr val="C00000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sz="2400" b="1" dirty="0" smtClean="0">
                    <a:latin typeface="+mj-ea"/>
                    <a:ea typeface="+mj-ea"/>
                  </a:rPr>
                  <a:t>（</a:t>
                </a:r>
                <a:r>
                  <a:rPr lang="zh-CN" sz="2400" b="1" dirty="0">
                    <a:latin typeface="+mj-ea"/>
                    <a:ea typeface="+mj-ea"/>
                  </a:rPr>
                  <a:t>例：         ）</a:t>
                </a:r>
              </a:p>
            </p:txBody>
          </p:sp>
          <p:graphicFrame>
            <p:nvGraphicFramePr>
              <p:cNvPr id="121881" name="Object 25"/>
              <p:cNvGraphicFramePr>
                <a:graphicFrameLocks noChangeAspect="1"/>
              </p:cNvGraphicFramePr>
              <p:nvPr/>
            </p:nvGraphicFramePr>
            <p:xfrm>
              <a:off x="839" y="-8"/>
              <a:ext cx="530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6937" r:id="rId5" imgW="380340" imgH="177492" progId="Equation.DSMT4">
                      <p:embed/>
                    </p:oleObj>
                  </mc:Choice>
                  <mc:Fallback>
                    <p:oleObj r:id="rId5" imgW="380340" imgH="177492" progId="Equation.DSMT4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-8"/>
                            <a:ext cx="530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0" y="-19"/>
              <a:ext cx="3349" cy="970"/>
              <a:chOff x="0" y="-19"/>
              <a:chExt cx="3349" cy="970"/>
            </a:xfrm>
          </p:grpSpPr>
          <p:graphicFrame>
            <p:nvGraphicFramePr>
              <p:cNvPr id="121883" name="Object 27"/>
              <p:cNvGraphicFramePr>
                <a:graphicFrameLocks noChangeAspect="1"/>
              </p:cNvGraphicFramePr>
              <p:nvPr/>
            </p:nvGraphicFramePr>
            <p:xfrm>
              <a:off x="0" y="643"/>
              <a:ext cx="270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6938" r:id="rId7" imgW="3582074" imgH="407481" progId="Visio.Drawing.11">
                      <p:embed/>
                    </p:oleObj>
                  </mc:Choice>
                  <mc:Fallback>
                    <p:oleObj r:id="rId7" imgW="3582074" imgH="407481" progId="Visio.Drawing.11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643"/>
                            <a:ext cx="2707" cy="30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1875" y="-19"/>
                <a:ext cx="1474" cy="654"/>
                <a:chOff x="-509" y="-19"/>
                <a:chExt cx="1474" cy="654"/>
              </a:xfrm>
            </p:grpSpPr>
            <p:sp>
              <p:nvSpPr>
                <p:cNvPr id="121885" name="Rectangle 29"/>
                <p:cNvSpPr>
                  <a:spLocks noChangeArrowheads="1"/>
                </p:cNvSpPr>
                <p:nvPr/>
              </p:nvSpPr>
              <p:spPr bwMode="auto">
                <a:xfrm>
                  <a:off x="-509" y="299"/>
                  <a:ext cx="147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sz="2400" b="1" dirty="0">
                      <a:latin typeface="+mj-ea"/>
                      <a:ea typeface="+mj-ea"/>
                    </a:rPr>
                    <a:t>信源符号序列</a:t>
                  </a:r>
                  <a:r>
                    <a:rPr lang="zh-CN" altLang="zh-CN" sz="2400" b="1" dirty="0">
                      <a:latin typeface="+mj-ea"/>
                      <a:ea typeface="+mj-ea"/>
                    </a:rPr>
                    <a:t>1</a:t>
                  </a:r>
                </a:p>
              </p:txBody>
            </p:sp>
            <p:sp>
              <p:nvSpPr>
                <p:cNvPr id="12188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0" y="571"/>
                  <a:ext cx="110" cy="64"/>
                </a:xfrm>
                <a:prstGeom prst="line">
                  <a:avLst/>
                </a:prstGeom>
                <a:noFill/>
                <a:ln w="25400" cmpd="sng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latin typeface="+mj-ea"/>
                    <a:ea typeface="+mj-ea"/>
                  </a:endParaRPr>
                </a:p>
              </p:txBody>
            </p:sp>
            <p:sp>
              <p:nvSpPr>
                <p:cNvPr id="121887" name="Rectangle 31"/>
                <p:cNvSpPr>
                  <a:spLocks noChangeArrowheads="1"/>
                </p:cNvSpPr>
                <p:nvPr/>
              </p:nvSpPr>
              <p:spPr bwMode="auto">
                <a:xfrm>
                  <a:off x="-282" y="-19"/>
                  <a:ext cx="94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sz="2400" b="1" dirty="0">
                      <a:latin typeface="+mj-ea"/>
                      <a:ea typeface="+mj-ea"/>
                    </a:rPr>
                    <a:t>译码为</a:t>
                  </a:r>
                </a:p>
              </p:txBody>
            </p:sp>
          </p:grpSp>
        </p:grpSp>
      </p:grp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6300192" y="3861048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+mj-ea"/>
                <a:ea typeface="+mj-ea"/>
              </a:rPr>
              <a:t>不</a:t>
            </a:r>
            <a:r>
              <a:rPr lang="zh-CN" sz="2400" b="1" dirty="0" smtClean="0">
                <a:solidFill>
                  <a:srgbClr val="C00000"/>
                </a:solidFill>
                <a:latin typeface="+mj-ea"/>
                <a:ea typeface="+mj-ea"/>
              </a:rPr>
              <a:t>需要同步通道</a:t>
            </a:r>
            <a:endParaRPr lang="zh-CN"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98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 autoUpdateAnimBg="0"/>
      <p:bldP spid="121870" grpId="0" autoUpdateAnimBg="0"/>
      <p:bldP spid="121871" grpId="0" autoUpdateAnimBg="0"/>
      <p:bldP spid="3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信源编码定理（</a:t>
            </a:r>
            <a:r>
              <a:rPr lang="zh-CN" altLang="zh-CN" sz="2800" dirty="0" smtClean="0">
                <a:ea typeface="黑体" pitchFamily="49" charset="-122"/>
              </a:rPr>
              <a:t>定</a:t>
            </a:r>
            <a:r>
              <a:rPr lang="zh-CN" altLang="zh-CN" sz="2800" dirty="0">
                <a:ea typeface="黑体" pitchFamily="49" charset="-122"/>
              </a:rPr>
              <a:t>长、变长编码定理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/>
              <a:t>信源编码的相关概念：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定长编码定理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变长编码定理（香农第一定理）</a:t>
            </a:r>
          </a:p>
          <a:p>
            <a:pPr lvl="1"/>
            <a:r>
              <a:rPr lang="zh-CN" altLang="en-US" sz="2400" dirty="0" smtClean="0"/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B6D-9E04-4057-AD88-313D1519E38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419872" y="3212976"/>
            <a:ext cx="424847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变长编码的必要性及付出代价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变长码唯一可译码的条件</a:t>
            </a:r>
            <a:endParaRPr lang="en-US" altLang="zh-CN" sz="2400" b="1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变长信源编码定理</a:t>
            </a:r>
            <a:endParaRPr lang="zh-CN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3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+mj-ea"/>
              </a:rPr>
              <a:t>变长码唯一可译码的条件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11560" y="1196752"/>
            <a:ext cx="784887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唯一可译码的条件</a:t>
            </a:r>
            <a:r>
              <a:rPr lang="en-US" altLang="zh-CN" sz="2400" b="1" dirty="0" smtClean="0">
                <a:latin typeface="+mj-ea"/>
                <a:ea typeface="+mj-ea"/>
              </a:rPr>
              <a:t>:</a:t>
            </a:r>
            <a:r>
              <a:rPr lang="zh-CN" altLang="en-US" sz="2400" b="1" dirty="0" smtClean="0">
                <a:latin typeface="+mj-ea"/>
                <a:ea typeface="+mj-ea"/>
              </a:rPr>
              <a:t> 变长码必须是非奇异码，而且任意有限长</a:t>
            </a:r>
            <a:r>
              <a:rPr lang="en-US" altLang="zh-CN" sz="2400" b="1" dirty="0" smtClean="0">
                <a:latin typeface="+mj-ea"/>
                <a:ea typeface="+mj-ea"/>
              </a:rPr>
              <a:t>L</a:t>
            </a:r>
            <a:r>
              <a:rPr lang="zh-CN" altLang="en-US" sz="2400" b="1" dirty="0" smtClean="0">
                <a:latin typeface="+mj-ea"/>
                <a:ea typeface="+mj-ea"/>
              </a:rPr>
              <a:t>次扩展码也应该是非奇异码。</a:t>
            </a:r>
          </a:p>
        </p:txBody>
      </p:sp>
      <p:sp>
        <p:nvSpPr>
          <p:cNvPr id="7" name="矩形 6"/>
          <p:cNvSpPr/>
          <p:nvPr/>
        </p:nvSpPr>
        <p:spPr>
          <a:xfrm>
            <a:off x="1493912" y="2636912"/>
            <a:ext cx="58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latin typeface="+mj-ea"/>
                <a:ea typeface="+mj-ea"/>
              </a:rPr>
              <a:t>为了能够即时译码，变长码必须是即时码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779912" y="2420888"/>
            <a:ext cx="648072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8291" y="4473972"/>
            <a:ext cx="7874149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sz="2400" b="1" dirty="0" smtClean="0">
                <a:latin typeface="+mj-ea"/>
                <a:ea typeface="+mj-ea"/>
              </a:rPr>
              <a:t>: </a:t>
            </a:r>
            <a:r>
              <a:rPr lang="zh-CN" sz="2400" b="1" dirty="0">
                <a:latin typeface="+mj-ea"/>
                <a:ea typeface="+mj-ea"/>
              </a:rPr>
              <a:t>如何判断一组由给定码字构成的码是否为即时码？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8291" y="4983559"/>
            <a:ext cx="794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回答</a:t>
            </a:r>
            <a:r>
              <a:rPr lang="zh-CN" altLang="zh-CN" sz="2400" b="1" dirty="0">
                <a:latin typeface="+mj-ea"/>
                <a:ea typeface="+mj-ea"/>
              </a:rPr>
              <a:t>: </a:t>
            </a:r>
            <a:r>
              <a:rPr lang="zh-CN" sz="2400" b="1" dirty="0">
                <a:latin typeface="+mj-ea"/>
                <a:ea typeface="+mj-ea"/>
              </a:rPr>
              <a:t>要求任何一个码字都不是其它码字的前缀。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771800" y="371703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即时码的判定</a:t>
            </a:r>
            <a:r>
              <a:rPr lang="zh-CN" altLang="en-US" sz="2400" b="1" dirty="0" smtClean="0">
                <a:solidFill>
                  <a:srgbClr val="3333FF"/>
                </a:solidFill>
                <a:latin typeface="+mj-ea"/>
                <a:ea typeface="+mj-ea"/>
              </a:rPr>
              <a:t>问题</a:t>
            </a:r>
            <a:endParaRPr lang="zh-CN" altLang="en-US" sz="2400" b="1" dirty="0">
              <a:solidFill>
                <a:srgbClr val="3333FF"/>
              </a:solidFill>
              <a:latin typeface="+mj-ea"/>
              <a:ea typeface="+mj-ea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3779912" y="3284984"/>
            <a:ext cx="648072" cy="28803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utoUpdateAnimBg="0"/>
      <p:bldP spid="11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586283" y="1268760"/>
            <a:ext cx="794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判断</a:t>
            </a:r>
            <a:r>
              <a:rPr lang="zh-CN" sz="2400" b="1" dirty="0" smtClean="0">
                <a:latin typeface="+mj-ea"/>
                <a:ea typeface="+mj-ea"/>
              </a:rPr>
              <a:t>任何</a:t>
            </a:r>
            <a:r>
              <a:rPr lang="zh-CN" sz="2400" b="1" dirty="0">
                <a:latin typeface="+mj-ea"/>
                <a:ea typeface="+mj-ea"/>
              </a:rPr>
              <a:t>一个</a:t>
            </a:r>
            <a:r>
              <a:rPr lang="zh-CN" sz="2400" b="1" dirty="0" smtClean="0">
                <a:latin typeface="+mj-ea"/>
                <a:ea typeface="+mj-ea"/>
              </a:rPr>
              <a:t>码字</a:t>
            </a:r>
            <a:r>
              <a:rPr lang="zh-CN" altLang="en-US" sz="2400" b="1" dirty="0" smtClean="0">
                <a:latin typeface="+mj-ea"/>
                <a:ea typeface="+mj-ea"/>
              </a:rPr>
              <a:t>是</a:t>
            </a:r>
            <a:r>
              <a:rPr lang="zh-CN" sz="2400" b="1" dirty="0" smtClean="0">
                <a:latin typeface="+mj-ea"/>
                <a:ea typeface="+mj-ea"/>
              </a:rPr>
              <a:t>不是</a:t>
            </a:r>
            <a:r>
              <a:rPr lang="zh-CN" sz="2400" b="1" dirty="0">
                <a:latin typeface="+mj-ea"/>
                <a:ea typeface="+mj-ea"/>
              </a:rPr>
              <a:t>其它码字的</a:t>
            </a:r>
            <a:r>
              <a:rPr lang="zh-CN" sz="2400" b="1" dirty="0" smtClean="0">
                <a:latin typeface="+mj-ea"/>
                <a:ea typeface="+mj-ea"/>
              </a:rPr>
              <a:t>前缀</a:t>
            </a:r>
            <a:r>
              <a:rPr lang="zh-CN" altLang="en-US" sz="2400" b="1" dirty="0" smtClean="0">
                <a:latin typeface="+mj-ea"/>
                <a:ea typeface="+mj-ea"/>
              </a:rPr>
              <a:t>的方法？</a:t>
            </a:r>
            <a:endParaRPr lang="zh-CN" sz="2400" b="1" dirty="0">
              <a:latin typeface="+mj-ea"/>
              <a:ea typeface="+mj-ea"/>
            </a:endParaRPr>
          </a:p>
        </p:txBody>
      </p: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612007" y="1773236"/>
            <a:ext cx="8064500" cy="1814515"/>
            <a:chOff x="91" y="-171"/>
            <a:chExt cx="5080" cy="1143"/>
          </a:xfrm>
        </p:grpSpPr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91" y="146"/>
              <a:ext cx="508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sz="2400" b="1" dirty="0">
                  <a:latin typeface="+mj-ea"/>
                  <a:ea typeface="+mj-ea"/>
                </a:rPr>
                <a:t>将给定的一组码字转成码树图的形式：</a:t>
              </a:r>
            </a:p>
            <a:p>
              <a:pPr>
                <a:lnSpc>
                  <a:spcPct val="110000"/>
                </a:lnSpc>
              </a:pPr>
              <a:r>
                <a:rPr lang="zh-CN" sz="2400" b="1" dirty="0">
                  <a:latin typeface="+mj-ea"/>
                  <a:ea typeface="+mj-ea"/>
                </a:rPr>
                <a:t>若所有码字均对应从根节点到终节点的联枝</a:t>
              </a:r>
              <a:r>
                <a:rPr lang="zh-CN" altLang="zh-CN" sz="2400" b="1" dirty="0">
                  <a:latin typeface="+mj-ea"/>
                  <a:ea typeface="+mj-ea"/>
                </a:rPr>
                <a:t>,</a:t>
              </a:r>
              <a:r>
                <a:rPr lang="zh-CN" sz="2400" b="1" dirty="0">
                  <a:latin typeface="+mj-ea"/>
                  <a:ea typeface="+mj-ea"/>
                </a:rPr>
                <a:t>则为即时码</a:t>
              </a:r>
              <a:r>
                <a:rPr lang="zh-CN" altLang="zh-CN" sz="2400" b="1" dirty="0">
                  <a:latin typeface="+mj-ea"/>
                  <a:ea typeface="+mj-ea"/>
                </a:rPr>
                <a:t>; </a:t>
              </a:r>
            </a:p>
            <a:p>
              <a:pPr>
                <a:lnSpc>
                  <a:spcPct val="110000"/>
                </a:lnSpc>
              </a:pPr>
              <a:r>
                <a:rPr lang="zh-CN" sz="2400" b="1" dirty="0">
                  <a:latin typeface="+mj-ea"/>
                  <a:ea typeface="+mj-ea"/>
                </a:rPr>
                <a:t>若某个码字位于另一码字对应节点之后，则为非即时码。</a:t>
              </a:r>
            </a:p>
          </p:txBody>
        </p:sp>
        <p:sp>
          <p:nvSpPr>
            <p:cNvPr id="122889" name="AutoShape 9"/>
            <p:cNvSpPr>
              <a:spLocks noChangeArrowheads="1"/>
            </p:cNvSpPr>
            <p:nvPr/>
          </p:nvSpPr>
          <p:spPr bwMode="auto">
            <a:xfrm>
              <a:off x="2223" y="-171"/>
              <a:ext cx="362" cy="297"/>
            </a:xfrm>
            <a:prstGeom prst="upDownArrow">
              <a:avLst>
                <a:gd name="adj1" fmla="val 50000"/>
                <a:gd name="adj2" fmla="val 30000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aphicFrame>
        <p:nvGraphicFramePr>
          <p:cNvPr id="122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041494"/>
              </p:ext>
            </p:extLst>
          </p:nvPr>
        </p:nvGraphicFramePr>
        <p:xfrm>
          <a:off x="430213" y="4278313"/>
          <a:ext cx="638175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58" r:id="rId3" imgW="638192" imgH="2113064" progId="Visio.Drawing.11">
                  <p:embed/>
                </p:oleObj>
              </mc:Choice>
              <mc:Fallback>
                <p:oleObj r:id="rId3" imgW="638192" imgH="2113064" progId="Visio.Drawing.11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278313"/>
                        <a:ext cx="638175" cy="2112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93139"/>
              </p:ext>
            </p:extLst>
          </p:nvPr>
        </p:nvGraphicFramePr>
        <p:xfrm>
          <a:off x="1285875" y="4506913"/>
          <a:ext cx="29083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59" r:id="rId5" imgW="2077765" imgH="1248923" progId="Visio.Drawing.11">
                  <p:embed/>
                </p:oleObj>
              </mc:Choice>
              <mc:Fallback>
                <p:oleObj r:id="rId5" imgW="2077765" imgH="1248923" progId="Visio.Drawing.11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506913"/>
                        <a:ext cx="2908300" cy="17478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2" name="Group 12"/>
          <p:cNvGrpSpPr>
            <a:grpSpLocks/>
          </p:cNvGrpSpPr>
          <p:nvPr/>
        </p:nvGrpSpPr>
        <p:grpSpPr bwMode="auto">
          <a:xfrm>
            <a:off x="3517900" y="5041900"/>
            <a:ext cx="749300" cy="889000"/>
            <a:chOff x="0" y="0"/>
            <a:chExt cx="472" cy="560"/>
          </a:xfrm>
        </p:grpSpPr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0" y="47"/>
              <a:ext cx="472" cy="47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 flipH="1">
              <a:off x="57" y="0"/>
              <a:ext cx="344" cy="56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aphicFrame>
        <p:nvGraphicFramePr>
          <p:cNvPr id="1228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8708"/>
              </p:ext>
            </p:extLst>
          </p:nvPr>
        </p:nvGraphicFramePr>
        <p:xfrm>
          <a:off x="4608513" y="4278313"/>
          <a:ext cx="790575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60" r:id="rId7" imgW="790592" imgH="2113064" progId="Visio.Drawing.11">
                  <p:embed/>
                </p:oleObj>
              </mc:Choice>
              <mc:Fallback>
                <p:oleObj r:id="rId7" imgW="790592" imgH="2113064" progId="Visio.Drawing.11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4278313"/>
                        <a:ext cx="790575" cy="2112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499466"/>
              </p:ext>
            </p:extLst>
          </p:nvPr>
        </p:nvGraphicFramePr>
        <p:xfrm>
          <a:off x="5568950" y="4243388"/>
          <a:ext cx="3090863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61" r:id="rId9" imgW="2577313" imgH="1877979" progId="Visio.Drawing.11">
                  <p:embed/>
                </p:oleObj>
              </mc:Choice>
              <mc:Fallback>
                <p:oleObj r:id="rId9" imgW="2577313" imgH="1877979" progId="Visio.Drawing.11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4243388"/>
                        <a:ext cx="3090863" cy="2251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7721600" y="5473700"/>
            <a:ext cx="776288" cy="838200"/>
            <a:chOff x="0" y="0"/>
            <a:chExt cx="489" cy="528"/>
          </a:xfrm>
        </p:grpSpPr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>
              <a:off x="0" y="416"/>
              <a:ext cx="192" cy="111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 flipV="1">
              <a:off x="184" y="0"/>
              <a:ext cx="305" cy="528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0" y="385603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2400" b="1" dirty="0">
                <a:latin typeface="+mj-ea"/>
                <a:ea typeface="+mj-ea"/>
              </a:rPr>
              <a:t>实例：判断以下码是否为即时码？</a:t>
            </a: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即时码的判定</a:t>
            </a:r>
            <a:endParaRPr lang="zh-CN" altLang="en-US" dirty="0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54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  <p:bldP spid="12290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23529" y="1268760"/>
            <a:ext cx="8424936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en-US" altLang="zh-CN" sz="2400" b="1" dirty="0" smtClean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zh-CN" sz="2400" b="1" dirty="0" smtClean="0">
                <a:latin typeface="+mj-ea"/>
                <a:ea typeface="+mj-ea"/>
              </a:rPr>
              <a:t>: </a:t>
            </a:r>
            <a:r>
              <a:rPr lang="zh-CN" sz="2400" b="1" dirty="0">
                <a:latin typeface="+mj-ea"/>
                <a:ea typeface="+mj-ea"/>
              </a:rPr>
              <a:t>当未给定码字</a:t>
            </a:r>
            <a:r>
              <a:rPr lang="zh-CN" altLang="zh-CN" sz="2400" b="1" dirty="0">
                <a:latin typeface="+mj-ea"/>
                <a:ea typeface="+mj-ea"/>
              </a:rPr>
              <a:t>, </a:t>
            </a:r>
            <a:r>
              <a:rPr lang="zh-CN" altLang="zh-CN" sz="2400" b="1" dirty="0" smtClean="0">
                <a:latin typeface="+mj-ea"/>
                <a:ea typeface="+mj-ea"/>
              </a:rPr>
              <a:t> </a:t>
            </a:r>
            <a:r>
              <a:rPr lang="zh-CN" sz="2400" b="1" dirty="0">
                <a:latin typeface="+mj-ea"/>
                <a:ea typeface="+mj-ea"/>
              </a:rPr>
              <a:t>如何判断能否</a:t>
            </a:r>
            <a:r>
              <a:rPr lang="zh-CN" sz="2400" b="1" dirty="0" smtClean="0">
                <a:latin typeface="+mj-ea"/>
                <a:ea typeface="+mj-ea"/>
              </a:rPr>
              <a:t>构造出</a:t>
            </a:r>
            <a:r>
              <a:rPr lang="zh-CN" sz="2400" b="1" dirty="0">
                <a:latin typeface="+mj-ea"/>
                <a:ea typeface="+mj-ea"/>
              </a:rPr>
              <a:t>一种即时码？</a:t>
            </a:r>
          </a:p>
        </p:txBody>
      </p: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4355976" y="3140968"/>
            <a:ext cx="38164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+mj-ea"/>
                <a:ea typeface="+mj-ea"/>
              </a:rPr>
              <a:t>Kraft </a:t>
            </a:r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（克拉夫特）</a:t>
            </a:r>
            <a:r>
              <a:rPr 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不等式</a:t>
            </a:r>
            <a:endParaRPr lang="zh-CN" sz="2400" b="1" dirty="0">
              <a:latin typeface="+mj-ea"/>
              <a:ea typeface="+mj-ea"/>
            </a:endParaRPr>
          </a:p>
        </p:txBody>
      </p:sp>
      <p:sp>
        <p:nvSpPr>
          <p:cNvPr id="51" name="标题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即时码的条件</a:t>
            </a:r>
            <a:endParaRPr lang="zh-CN" altLang="en-US" dirty="0"/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4247456" y="3606115"/>
            <a:ext cx="47170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  <a:cs typeface="Verdana" pitchFamily="34" charset="0"/>
              </a:rPr>
              <a:t>描述了信源符号数和码字长度之间满足什么条件才能构成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Verdana" pitchFamily="34" charset="0"/>
              </a:rPr>
              <a:t>即时码。</a:t>
            </a:r>
            <a:endParaRPr lang="zh-CN" altLang="en-US" sz="2400" b="1" dirty="0">
              <a:latin typeface="+mj-ea"/>
              <a:ea typeface="+mj-ea"/>
              <a:cs typeface="Verdana" pitchFamily="34" charset="0"/>
            </a:endParaRPr>
          </a:p>
        </p:txBody>
      </p:sp>
      <p:sp>
        <p:nvSpPr>
          <p:cNvPr id="1589532" name="Rectangle 28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89531" name="Object 283"/>
          <p:cNvGraphicFramePr>
            <a:graphicFrameLocks noChangeAspect="1"/>
          </p:cNvGraphicFramePr>
          <p:nvPr/>
        </p:nvGraphicFramePr>
        <p:xfrm>
          <a:off x="2339752" y="3297163"/>
          <a:ext cx="16573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12" name="Equation" r:id="rId3" imgW="761669" imgH="431613" progId="Equation.DSMT4">
                  <p:embed/>
                </p:oleObj>
              </mc:Choice>
              <mc:Fallback>
                <p:oleObj name="Equation" r:id="rId3" imgW="761669" imgH="431613" progId="Equation.DSMT4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97163"/>
                        <a:ext cx="1657350" cy="923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9534" name="Rectangle 2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9536" name="Rectangle 2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9538" name="Rectangle 2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9540" name="Rectangle 2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9542" name="Rectangle 2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395536" y="1844824"/>
            <a:ext cx="8280920" cy="1200329"/>
            <a:chOff x="467544" y="2060848"/>
            <a:chExt cx="8280920" cy="1200329"/>
          </a:xfrm>
        </p:grpSpPr>
        <p:graphicFrame>
          <p:nvGraphicFramePr>
            <p:cNvPr id="1589535" name="Object 287"/>
            <p:cNvGraphicFramePr>
              <a:graphicFrameLocks noChangeAspect="1"/>
            </p:cNvGraphicFramePr>
            <p:nvPr/>
          </p:nvGraphicFramePr>
          <p:xfrm>
            <a:off x="3131840" y="2132856"/>
            <a:ext cx="194945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613" name="Equation" r:id="rId5" imgW="1168200" imgH="228600" progId="Equation.DSMT4">
                    <p:embed/>
                  </p:oleObj>
                </mc:Choice>
                <mc:Fallback>
                  <p:oleObj name="Equation" r:id="rId5" imgW="1168200" imgH="228600" progId="Equation.DSMT4">
                    <p:embed/>
                    <p:pic>
                      <p:nvPicPr>
                        <p:cNvPr id="0" name="Picture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132856"/>
                          <a:ext cx="1949450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9537" name="Object 289"/>
            <p:cNvGraphicFramePr>
              <a:graphicFrameLocks noChangeAspect="1"/>
            </p:cNvGraphicFramePr>
            <p:nvPr/>
          </p:nvGraphicFramePr>
          <p:xfrm>
            <a:off x="6660232" y="2132856"/>
            <a:ext cx="19335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614" name="Equation" r:id="rId7" imgW="1143000" imgH="228600" progId="Equation.DSMT4">
                    <p:embed/>
                  </p:oleObj>
                </mc:Choice>
                <mc:Fallback>
                  <p:oleObj name="Equation" r:id="rId7" imgW="1143000" imgH="228600" progId="Equation.DSMT4">
                    <p:embed/>
                    <p:pic>
                      <p:nvPicPr>
                        <p:cNvPr id="0" name="Picture 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2132856"/>
                          <a:ext cx="193357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9539" name="Object 291"/>
            <p:cNvGraphicFramePr>
              <a:graphicFrameLocks noChangeAspect="1"/>
            </p:cNvGraphicFramePr>
            <p:nvPr/>
          </p:nvGraphicFramePr>
          <p:xfrm>
            <a:off x="1835696" y="2852936"/>
            <a:ext cx="1176337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615" name="Equation" r:id="rId9" imgW="711000" imgH="228600" progId="Equation.DSMT4">
                    <p:embed/>
                  </p:oleObj>
                </mc:Choice>
                <mc:Fallback>
                  <p:oleObj name="Equation" r:id="rId9" imgW="711000" imgH="22860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852936"/>
                          <a:ext cx="1176337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9541" name="Object 293"/>
            <p:cNvGraphicFramePr>
              <a:graphicFrameLocks noChangeAspect="1"/>
            </p:cNvGraphicFramePr>
            <p:nvPr/>
          </p:nvGraphicFramePr>
          <p:xfrm>
            <a:off x="4809331" y="2553469"/>
            <a:ext cx="206692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616" name="Equation" r:id="rId11" imgW="1269720" imgH="228600" progId="Equation.DSMT4">
                    <p:embed/>
                  </p:oleObj>
                </mc:Choice>
                <mc:Fallback>
                  <p:oleObj name="Equation" r:id="rId11" imgW="1269720" imgH="228600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331" y="2553469"/>
                          <a:ext cx="2066925" cy="371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467544" y="2060848"/>
              <a:ext cx="828092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sz="2400" b="1" i="0" u="none" strike="noStrike" cap="none" normalizeH="0" baseline="0" dirty="0" smtClean="0">
                  <a:ln>
                    <a:noFill/>
                  </a:ln>
                  <a:solidFill>
                    <a:srgbClr val="3333FF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定理</a:t>
              </a:r>
              <a:r>
                <a:rPr kumimoji="0" 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 设信源符号集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ea"/>
                  <a:ea typeface="+mj-ea"/>
                  <a:cs typeface="Times New Roman" pitchFamily="18" charset="0"/>
                </a:rPr>
                <a:t>                    </a:t>
              </a:r>
              <a:r>
                <a:rPr lang="zh-CN" altLang="zh-CN" sz="2400" b="1" dirty="0" smtClean="0">
                  <a:latin typeface="+mj-ea"/>
                  <a:ea typeface="+mj-ea"/>
                  <a:cs typeface="Times New Roman" pitchFamily="18" charset="0"/>
                </a:rPr>
                <a:t>，码符号集为</a:t>
              </a:r>
              <a:r>
                <a:rPr lang="en-US" altLang="zh-CN" sz="2400" b="1" dirty="0" smtClean="0">
                  <a:latin typeface="+mj-ea"/>
                  <a:ea typeface="+mj-ea"/>
                  <a:cs typeface="Times New Roman" pitchFamily="18" charset="0"/>
                </a:rPr>
                <a:t>                    </a:t>
              </a:r>
              <a:r>
                <a:rPr lang="zh-CN" altLang="zh-CN" sz="2400" b="1" dirty="0" smtClean="0">
                  <a:latin typeface="+mj-ea"/>
                  <a:ea typeface="+mj-ea"/>
                  <a:cs typeface="Times New Roman" pitchFamily="18" charset="0"/>
                </a:rPr>
                <a:t>，对信源进行编码，相应的码字为</a:t>
              </a:r>
              <a:r>
                <a:rPr lang="en-US" altLang="zh-CN" sz="2400" b="1" dirty="0" smtClean="0">
                  <a:latin typeface="+mj-ea"/>
                  <a:ea typeface="+mj-ea"/>
                  <a:cs typeface="Times New Roman" pitchFamily="18" charset="0"/>
                </a:rPr>
                <a:t>                      </a:t>
              </a:r>
              <a:r>
                <a:rPr lang="zh-CN" altLang="zh-CN" sz="2400" b="1" dirty="0" smtClean="0">
                  <a:latin typeface="+mj-ea"/>
                  <a:ea typeface="+mj-ea"/>
                  <a:cs typeface="Times New Roman" pitchFamily="18" charset="0"/>
                </a:rPr>
                <a:t>，其分别对应的码长为</a:t>
              </a:r>
              <a:r>
                <a:rPr lang="en-US" altLang="zh-CN" sz="2400" b="1" dirty="0" smtClean="0">
                  <a:latin typeface="+mj-ea"/>
                  <a:ea typeface="+mj-ea"/>
                  <a:cs typeface="Times New Roman" pitchFamily="18" charset="0"/>
                </a:rPr>
                <a:t>             </a:t>
              </a:r>
              <a:r>
                <a:rPr lang="zh-CN" altLang="zh-CN" sz="2400" b="1" dirty="0" smtClean="0">
                  <a:latin typeface="+mj-ea"/>
                  <a:ea typeface="+mj-ea"/>
                  <a:cs typeface="Times New Roman" pitchFamily="18" charset="0"/>
                </a:rPr>
                <a:t>，则即时码</a:t>
              </a:r>
              <a:r>
                <a:rPr lang="zh-CN" altLang="zh-CN" sz="2400" b="1" dirty="0" smtClean="0">
                  <a:solidFill>
                    <a:srgbClr val="FF0000"/>
                  </a:solidFill>
                  <a:latin typeface="+mj-ea"/>
                  <a:ea typeface="+mj-ea"/>
                  <a:cs typeface="Times New Roman" pitchFamily="18" charset="0"/>
                </a:rPr>
                <a:t>存在</a:t>
              </a:r>
              <a:r>
                <a:rPr lang="zh-CN" altLang="zh-CN" sz="2400" b="1" dirty="0" smtClean="0">
                  <a:latin typeface="+mj-ea"/>
                  <a:ea typeface="+mj-ea"/>
                  <a:cs typeface="Times New Roman" pitchFamily="18" charset="0"/>
                </a:rPr>
                <a:t>的</a:t>
              </a:r>
              <a:r>
                <a:rPr lang="zh-CN" altLang="zh-CN" sz="2400" b="1" dirty="0" smtClean="0">
                  <a:solidFill>
                    <a:srgbClr val="3333FF"/>
                  </a:solidFill>
                  <a:latin typeface="+mj-ea"/>
                  <a:ea typeface="+mj-ea"/>
                  <a:cs typeface="Times New Roman" pitchFamily="18" charset="0"/>
                </a:rPr>
                <a:t>充要条件</a:t>
              </a:r>
              <a:r>
                <a:rPr lang="zh-CN" altLang="zh-CN" sz="2400" b="1" dirty="0" smtClean="0">
                  <a:latin typeface="+mj-ea"/>
                  <a:ea typeface="+mj-ea"/>
                  <a:cs typeface="Times New Roman" pitchFamily="18" charset="0"/>
                </a:rPr>
                <a:t>是</a:t>
              </a:r>
              <a:r>
                <a:rPr lang="zh-CN" altLang="en-US" sz="2400" b="1" dirty="0" smtClean="0">
                  <a:latin typeface="+mj-ea"/>
                  <a:ea typeface="+mj-ea"/>
                  <a:cs typeface="Times New Roman" pitchFamily="18" charset="0"/>
                  <a:sym typeface="Wingdings" pitchFamily="2" charset="2"/>
                </a:rPr>
                <a:t>： 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  <a:sym typeface="Wingdings" pitchFamily="2" charset="2"/>
                </a:rPr>
                <a:t>（附录证明</a:t>
              </a:r>
              <a:r>
                <a:rPr lang="zh-CN" altLang="en-US" sz="2000" b="1" dirty="0">
                  <a:solidFill>
                    <a:srgbClr val="C00000"/>
                  </a:solidFill>
                  <a:latin typeface="+mj-ea"/>
                  <a:ea typeface="+mj-ea"/>
                  <a:cs typeface="Times New Roman" pitchFamily="18" charset="0"/>
                  <a:sym typeface="Wingdings" pitchFamily="2" charset="2"/>
                </a:rPr>
                <a:t>）</a:t>
              </a:r>
              <a:endParaRPr lang="zh-CN" sz="2000" b="1" dirty="0">
                <a:solidFill>
                  <a:srgbClr val="C00000"/>
                </a:solidFill>
                <a:latin typeface="+mj-ea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68" name="Group 3"/>
          <p:cNvGrpSpPr>
            <a:grpSpLocks/>
          </p:cNvGrpSpPr>
          <p:nvPr/>
        </p:nvGrpSpPr>
        <p:grpSpPr bwMode="auto">
          <a:xfrm>
            <a:off x="555549" y="4739284"/>
            <a:ext cx="8048626" cy="1570036"/>
            <a:chOff x="53" y="0"/>
            <a:chExt cx="5070" cy="989"/>
          </a:xfrm>
        </p:grpSpPr>
        <p:sp>
          <p:nvSpPr>
            <p:cNvPr id="69" name="Rectangle 4"/>
            <p:cNvSpPr>
              <a:spLocks noChangeArrowheads="1"/>
            </p:cNvSpPr>
            <p:nvPr/>
          </p:nvSpPr>
          <p:spPr bwMode="auto">
            <a:xfrm>
              <a:off x="53" y="363"/>
              <a:ext cx="13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说明：</a:t>
              </a:r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697" y="0"/>
              <a:ext cx="442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 dirty="0">
                  <a:latin typeface="+mj-ea"/>
                  <a:ea typeface="+mj-ea"/>
                </a:rPr>
                <a:t>给定码字</a:t>
              </a:r>
              <a:r>
                <a:rPr lang="zh-CN" sz="2400" b="1" dirty="0" smtClean="0">
                  <a:latin typeface="+mj-ea"/>
                  <a:ea typeface="+mj-ea"/>
                </a:rPr>
                <a:t>个数</a:t>
              </a:r>
              <a:r>
                <a:rPr lang="zh-CN" altLang="en-US" sz="2400" b="1" dirty="0" smtClean="0">
                  <a:latin typeface="+mj-ea"/>
                  <a:ea typeface="+mj-ea"/>
                </a:rPr>
                <a:t>，</a:t>
              </a:r>
              <a:r>
                <a:rPr lang="zh-CN" sz="2400" b="1" dirty="0" smtClean="0">
                  <a:latin typeface="+mj-ea"/>
                  <a:ea typeface="+mj-ea"/>
                </a:rPr>
                <a:t>码</a:t>
              </a:r>
              <a:r>
                <a:rPr lang="zh-CN" sz="2400" b="1" dirty="0">
                  <a:latin typeface="+mj-ea"/>
                  <a:ea typeface="+mj-ea"/>
                </a:rPr>
                <a:t>符号集中的符号</a:t>
              </a:r>
              <a:r>
                <a:rPr lang="zh-CN" sz="2400" b="1" dirty="0" smtClean="0">
                  <a:latin typeface="+mj-ea"/>
                  <a:ea typeface="+mj-ea"/>
                </a:rPr>
                <a:t>个数</a:t>
              </a:r>
              <a:r>
                <a:rPr lang="zh-CN" altLang="zh-CN" sz="2400" b="1" dirty="0" smtClean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各</a:t>
              </a:r>
              <a:r>
                <a:rPr lang="zh-CN" sz="2400" b="1" dirty="0" smtClean="0">
                  <a:latin typeface="+mj-ea"/>
                  <a:ea typeface="+mj-ea"/>
                </a:rPr>
                <a:t>码字的</a:t>
              </a:r>
              <a:r>
                <a:rPr lang="zh-CN" sz="2400" b="1" dirty="0">
                  <a:latin typeface="+mj-ea"/>
                  <a:ea typeface="+mj-ea"/>
                </a:rPr>
                <a:t>码元</a:t>
              </a:r>
              <a:r>
                <a:rPr lang="zh-CN" sz="2400" b="1" dirty="0" smtClean="0">
                  <a:latin typeface="+mj-ea"/>
                  <a:ea typeface="+mj-ea"/>
                </a:rPr>
                <a:t>长度，满足</a:t>
              </a:r>
              <a:r>
                <a:rPr lang="zh-CN" alt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Kraft （克拉夫特）不等式</a:t>
              </a:r>
              <a:r>
                <a:rPr lang="zh-CN" sz="2400" b="1" dirty="0" smtClean="0">
                  <a:latin typeface="+mj-ea"/>
                  <a:ea typeface="+mj-ea"/>
                </a:rPr>
                <a:t>的</a:t>
              </a:r>
              <a:r>
                <a:rPr lang="zh-CN" sz="2400" b="1" dirty="0">
                  <a:latin typeface="+mj-ea"/>
                  <a:ea typeface="+mj-ea"/>
                </a:rPr>
                <a:t>构成一类码，这</a:t>
              </a:r>
              <a:r>
                <a:rPr lang="zh-CN" sz="2400" b="1" dirty="0" smtClean="0">
                  <a:latin typeface="+mj-ea"/>
                  <a:ea typeface="+mj-ea"/>
                </a:rPr>
                <a:t>类码</a:t>
              </a:r>
              <a:r>
                <a:rPr lang="zh-CN" sz="2400" b="1" dirty="0">
                  <a:latin typeface="+mj-ea"/>
                  <a:ea typeface="+mj-ea"/>
                </a:rPr>
                <a:t>中一定至少有一个是即时码，但并不是该类码</a:t>
              </a:r>
              <a:r>
                <a:rPr lang="zh-CN" sz="2400" b="1" dirty="0" smtClean="0">
                  <a:latin typeface="+mj-ea"/>
                  <a:ea typeface="+mj-ea"/>
                </a:rPr>
                <a:t>中的</a:t>
              </a:r>
              <a:r>
                <a:rPr lang="zh-CN" sz="2400" b="1" dirty="0">
                  <a:latin typeface="+mj-ea"/>
                  <a:ea typeface="+mj-ea"/>
                </a:rPr>
                <a:t>每个码都是即时码。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5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2231740" y="2615257"/>
            <a:ext cx="4680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sz="2400" b="1" dirty="0">
                <a:solidFill>
                  <a:srgbClr val="C00000"/>
                </a:solidFill>
                <a:latin typeface="+mj-ea"/>
                <a:ea typeface="+mj-ea"/>
              </a:rPr>
              <a:t>研究信源编码时的通信系统模型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778891"/>
              </p:ext>
            </p:extLst>
          </p:nvPr>
        </p:nvGraphicFramePr>
        <p:xfrm>
          <a:off x="2273300" y="692150"/>
          <a:ext cx="4597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24" r:id="rId3" imgW="4597895" imgH="1663700" progId="Visio.Drawing.11">
                  <p:embed/>
                </p:oleObj>
              </mc:Choice>
              <mc:Fallback>
                <p:oleObj r:id="rId3" imgW="4597895" imgH="1663700" progId="Visio.Drawing.11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692150"/>
                        <a:ext cx="4597400" cy="1663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228600" y="3398838"/>
            <a:ext cx="8712200" cy="2798763"/>
            <a:chOff x="144" y="24"/>
            <a:chExt cx="5488" cy="1763"/>
          </a:xfrm>
        </p:grpSpPr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612" y="1496"/>
              <a:ext cx="45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sz="2400" b="1" dirty="0">
                  <a:latin typeface="+mj-ea"/>
                  <a:ea typeface="+mj-ea"/>
                </a:rPr>
                <a:t>编码后的符号序列要符合信道传输特性</a:t>
              </a:r>
            </a:p>
          </p:txBody>
        </p:sp>
        <p:grpSp>
          <p:nvGrpSpPr>
            <p:cNvPr id="90119" name="Group 7"/>
            <p:cNvGrpSpPr>
              <a:grpSpLocks/>
            </p:cNvGrpSpPr>
            <p:nvPr/>
          </p:nvGrpSpPr>
          <p:grpSpPr bwMode="auto">
            <a:xfrm>
              <a:off x="144" y="24"/>
              <a:ext cx="5488" cy="1349"/>
              <a:chOff x="0" y="24"/>
              <a:chExt cx="5488" cy="1349"/>
            </a:xfrm>
          </p:grpSpPr>
          <p:graphicFrame>
            <p:nvGraphicFramePr>
              <p:cNvPr id="90120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7353238"/>
                  </p:ext>
                </p:extLst>
              </p:nvPr>
            </p:nvGraphicFramePr>
            <p:xfrm>
              <a:off x="0" y="42"/>
              <a:ext cx="5488" cy="1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5525" name="Visio" r:id="rId5" imgW="10895084" imgH="2793003" progId="Visio.Drawing.11">
                      <p:embed/>
                    </p:oleObj>
                  </mc:Choice>
                  <mc:Fallback>
                    <p:oleObj name="Visio" r:id="rId5" imgW="10895084" imgH="2793003" progId="Visio.Drawing.11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2"/>
                            <a:ext cx="5488" cy="133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21" name="Rectangle 9"/>
              <p:cNvSpPr>
                <a:spLocks noChangeArrowheads="1"/>
              </p:cNvSpPr>
              <p:nvPr/>
            </p:nvSpPr>
            <p:spPr bwMode="auto">
              <a:xfrm>
                <a:off x="1194" y="24"/>
                <a:ext cx="19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400" b="1" dirty="0">
                    <a:latin typeface="+mj-ea"/>
                    <a:ea typeface="+mj-ea"/>
                  </a:rPr>
                  <a:t>(32</a:t>
                </a:r>
                <a:r>
                  <a:rPr lang="zh-CN" sz="2400" b="1" dirty="0">
                    <a:latin typeface="+mj-ea"/>
                    <a:ea typeface="+mj-ea"/>
                  </a:rPr>
                  <a:t>个符号</a:t>
                </a:r>
                <a:r>
                  <a:rPr lang="zh-CN" altLang="zh-CN" sz="2400" b="1" dirty="0">
                    <a:latin typeface="+mj-ea"/>
                    <a:ea typeface="+mj-ea"/>
                  </a:rPr>
                  <a:t>)</a:t>
                </a:r>
              </a:p>
            </p:txBody>
          </p:sp>
        </p:grpSp>
      </p:grp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2771800" y="5140237"/>
            <a:ext cx="593726" cy="357065"/>
          </a:xfrm>
          <a:prstGeom prst="rightArrow">
            <a:avLst>
              <a:gd name="adj1" fmla="val 50000"/>
              <a:gd name="adj2" fmla="val 55220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3563938" y="5087938"/>
            <a:ext cx="3395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010010100 …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64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1115616" y="548680"/>
            <a:ext cx="7056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 smtClean="0">
                <a:latin typeface="+mj-ea"/>
                <a:ea typeface="+mj-ea"/>
              </a:rPr>
              <a:t>即时</a:t>
            </a:r>
            <a:r>
              <a:rPr lang="zh-CN" sz="2400" b="1" dirty="0">
                <a:latin typeface="+mj-ea"/>
                <a:ea typeface="+mj-ea"/>
              </a:rPr>
              <a:t>码一定满足</a:t>
            </a:r>
            <a:r>
              <a:rPr lang="zh-CN" altLang="zh-CN" sz="2400" b="1" dirty="0">
                <a:latin typeface="+mj-ea"/>
                <a:ea typeface="+mj-ea"/>
              </a:rPr>
              <a:t>Kraft</a:t>
            </a:r>
            <a:r>
              <a:rPr lang="zh-CN" sz="2400" b="1" dirty="0">
                <a:latin typeface="+mj-ea"/>
                <a:ea typeface="+mj-ea"/>
              </a:rPr>
              <a:t>不等式，但反过来则不一定。</a:t>
            </a: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611560" y="1340768"/>
            <a:ext cx="6534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实例：仅举一反例即可</a:t>
            </a:r>
            <a:r>
              <a:rPr lang="zh-CN" sz="2400" b="1" dirty="0" smtClean="0">
                <a:latin typeface="+mj-ea"/>
                <a:ea typeface="+mj-ea"/>
              </a:rPr>
              <a:t>。</a:t>
            </a:r>
            <a:r>
              <a:rPr lang="zh-CN" altLang="en-US" sz="2400" b="1" dirty="0" smtClean="0">
                <a:latin typeface="+mj-ea"/>
                <a:ea typeface="+mj-ea"/>
              </a:rPr>
              <a:t>有如下码字：</a:t>
            </a:r>
            <a:endParaRPr lang="zh-CN" sz="2400" b="1" dirty="0">
              <a:latin typeface="+mj-ea"/>
              <a:ea typeface="+mj-ea"/>
            </a:endParaRP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63036"/>
              </p:ext>
            </p:extLst>
          </p:nvPr>
        </p:nvGraphicFramePr>
        <p:xfrm>
          <a:off x="1259632" y="1988840"/>
          <a:ext cx="49164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567" r:id="rId3" imgW="2247900" imgH="228600" progId="Equation.DSMT4">
                  <p:embed/>
                </p:oleObj>
              </mc:Choice>
              <mc:Fallback>
                <p:oleObj r:id="rId3" imgW="2247900" imgH="2286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88840"/>
                        <a:ext cx="4916488" cy="498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89" name="Group 13"/>
          <p:cNvGrpSpPr>
            <a:grpSpLocks/>
          </p:cNvGrpSpPr>
          <p:nvPr/>
        </p:nvGrpSpPr>
        <p:grpSpPr bwMode="auto">
          <a:xfrm>
            <a:off x="1115616" y="2780928"/>
            <a:ext cx="7880350" cy="504825"/>
            <a:chOff x="0" y="0"/>
            <a:chExt cx="4964" cy="318"/>
          </a:xfrm>
        </p:grpSpPr>
        <p:sp>
          <p:nvSpPr>
            <p:cNvPr id="12699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9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由于     是      的前缀，为非即时码。      </a:t>
              </a:r>
            </a:p>
          </p:txBody>
        </p:sp>
        <p:graphicFrame>
          <p:nvGraphicFramePr>
            <p:cNvPr id="126991" name="Object 15"/>
            <p:cNvGraphicFramePr>
              <a:graphicFrameLocks noChangeAspect="1"/>
            </p:cNvGraphicFramePr>
            <p:nvPr/>
          </p:nvGraphicFramePr>
          <p:xfrm>
            <a:off x="454" y="1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568" r:id="rId5" imgW="190417" imgH="228501" progId="Equation.DSMT4">
                    <p:embed/>
                  </p:oleObj>
                </mc:Choice>
                <mc:Fallback>
                  <p:oleObj r:id="rId5" imgW="190417" imgH="228501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1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2" name="Object 16"/>
            <p:cNvGraphicFramePr>
              <a:graphicFrameLocks noChangeAspect="1"/>
            </p:cNvGraphicFramePr>
            <p:nvPr/>
          </p:nvGraphicFramePr>
          <p:xfrm>
            <a:off x="953" y="0"/>
            <a:ext cx="26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569" r:id="rId7" imgW="190417" imgH="228501" progId="Equation.DSMT4">
                    <p:embed/>
                  </p:oleObj>
                </mc:Choice>
                <mc:Fallback>
                  <p:oleObj r:id="rId7" imgW="190417" imgH="228501" progId="Equation.DSMT4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3" y="0"/>
                          <a:ext cx="264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993" name="Group 17"/>
          <p:cNvGrpSpPr>
            <a:grpSpLocks/>
          </p:cNvGrpSpPr>
          <p:nvPr/>
        </p:nvGrpSpPr>
        <p:grpSpPr bwMode="auto">
          <a:xfrm>
            <a:off x="1114425" y="3501008"/>
            <a:ext cx="8029575" cy="519112"/>
            <a:chOff x="0" y="0"/>
            <a:chExt cx="5058" cy="327"/>
          </a:xfrm>
        </p:grpSpPr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0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但代入                                                           ，得：</a:t>
              </a:r>
            </a:p>
          </p:txBody>
        </p:sp>
        <p:graphicFrame>
          <p:nvGraphicFramePr>
            <p:cNvPr id="126995" name="Object 19"/>
            <p:cNvGraphicFramePr>
              <a:graphicFrameLocks noChangeAspect="1"/>
            </p:cNvGraphicFramePr>
            <p:nvPr/>
          </p:nvGraphicFramePr>
          <p:xfrm>
            <a:off x="591" y="8"/>
            <a:ext cx="353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570" name="Equation" r:id="rId9" imgW="2539800" imgH="228600" progId="Equation.DSMT4">
                    <p:embed/>
                  </p:oleObj>
                </mc:Choice>
                <mc:Fallback>
                  <p:oleObj name="Equation" r:id="rId9" imgW="2539800" imgH="228600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8"/>
                          <a:ext cx="3538" cy="3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996" name="Group 20"/>
          <p:cNvGrpSpPr>
            <a:grpSpLocks/>
          </p:cNvGrpSpPr>
          <p:nvPr/>
        </p:nvGrpSpPr>
        <p:grpSpPr bwMode="auto">
          <a:xfrm>
            <a:off x="1232644" y="4235376"/>
            <a:ext cx="7126288" cy="949325"/>
            <a:chOff x="-17" y="9"/>
            <a:chExt cx="4489" cy="598"/>
          </a:xfrm>
        </p:grpSpPr>
        <p:graphicFrame>
          <p:nvGraphicFramePr>
            <p:cNvPr id="126997" name="Object 21"/>
            <p:cNvGraphicFramePr>
              <a:graphicFrameLocks noChangeAspect="1"/>
            </p:cNvGraphicFramePr>
            <p:nvPr/>
          </p:nvGraphicFramePr>
          <p:xfrm>
            <a:off x="-17" y="9"/>
            <a:ext cx="1814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571" name="Equation" r:id="rId11" imgW="1307880" imgH="431640" progId="Equation.DSMT4">
                    <p:embed/>
                  </p:oleObj>
                </mc:Choice>
                <mc:Fallback>
                  <p:oleObj name="Equation" r:id="rId11" imgW="1307880" imgH="431640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" y="9"/>
                          <a:ext cx="1814" cy="5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1708" y="145"/>
              <a:ext cx="27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，满足</a:t>
              </a:r>
              <a:r>
                <a:rPr lang="zh-CN" altLang="zh-CN" sz="2400" b="1">
                  <a:latin typeface="+mj-ea"/>
                  <a:ea typeface="+mj-ea"/>
                </a:rPr>
                <a:t>Kraft</a:t>
              </a:r>
              <a:r>
                <a:rPr lang="zh-CN" sz="2400" b="1">
                  <a:latin typeface="+mj-ea"/>
                  <a:ea typeface="+mj-ea"/>
                </a:rPr>
                <a:t>不等式。</a:t>
              </a:r>
            </a:p>
          </p:txBody>
        </p:sp>
      </p:grp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759197" y="5373216"/>
            <a:ext cx="1987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另外：</a:t>
            </a: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1808535" y="5398616"/>
            <a:ext cx="607583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+mj-ea"/>
                <a:ea typeface="+mj-ea"/>
              </a:rPr>
              <a:t>Kraft</a:t>
            </a:r>
            <a:r>
              <a:rPr lang="zh-CN" sz="2400" b="1" dirty="0">
                <a:latin typeface="+mj-ea"/>
                <a:ea typeface="+mj-ea"/>
              </a:rPr>
              <a:t>不等式同样适用于唯一可译码的判别。</a:t>
            </a: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25" name="右箭头 24"/>
          <p:cNvSpPr/>
          <p:nvPr/>
        </p:nvSpPr>
        <p:spPr>
          <a:xfrm>
            <a:off x="611560" y="548680"/>
            <a:ext cx="504056" cy="4320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1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7" grpId="0" autoUpdateAnimBg="0"/>
      <p:bldP spid="126999" grpId="0" autoUpdateAnimBg="0"/>
      <p:bldP spid="12700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信源编码定理（</a:t>
            </a:r>
            <a:r>
              <a:rPr lang="zh-CN" altLang="zh-CN" sz="2800" dirty="0" smtClean="0">
                <a:ea typeface="黑体" pitchFamily="49" charset="-122"/>
              </a:rPr>
              <a:t>定</a:t>
            </a:r>
            <a:r>
              <a:rPr lang="zh-CN" altLang="zh-CN" sz="2800" dirty="0">
                <a:ea typeface="黑体" pitchFamily="49" charset="-122"/>
              </a:rPr>
              <a:t>长、变长编码定理</a:t>
            </a:r>
            <a:r>
              <a:rPr lang="zh-CN" altLang="en-US" sz="2800" dirty="0" smtClean="0"/>
              <a:t>）</a:t>
            </a:r>
          </a:p>
          <a:p>
            <a:pPr lvl="1"/>
            <a:r>
              <a:rPr lang="zh-CN" altLang="en-US" sz="2400" dirty="0" smtClean="0"/>
              <a:t>信源编码的相关概念：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定长编码定理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变长编码定理（香农第一定理）</a:t>
            </a:r>
          </a:p>
          <a:p>
            <a:pPr lvl="1"/>
            <a:r>
              <a:rPr lang="zh-CN" altLang="en-US" sz="2400" dirty="0" smtClean="0"/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FB6D-9E04-4057-AD88-313D1519E388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491880" y="3212976"/>
            <a:ext cx="424847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zh-CN" sz="2400" b="1" dirty="0" smtClean="0">
                <a:solidFill>
                  <a:schemeClr val="tx1"/>
                </a:solidFill>
                <a:latin typeface="+mj-ea"/>
                <a:ea typeface="+mj-ea"/>
              </a:rPr>
              <a:t>变长编码的必要性及付出代价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变长码唯一可译码的条件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变长信源编码定理</a:t>
            </a:r>
            <a:endParaRPr lang="zh-CN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3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619125" y="1268760"/>
            <a:ext cx="83248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对同一信源，用同一码符号集编成的即时码或唯一可译码可能有很多种。从高效传输信息的角度出发，当然是希望寻找平均码长最短的编码。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3887" y="2540991"/>
            <a:ext cx="5656263" cy="2616201"/>
            <a:chOff x="259" y="0"/>
            <a:chExt cx="3563" cy="1648"/>
          </a:xfrm>
        </p:grpSpPr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259" y="1357"/>
              <a:ext cx="18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3333FF"/>
                  </a:solidFill>
                  <a:latin typeface="+mj-ea"/>
                  <a:ea typeface="+mj-ea"/>
                </a:rPr>
                <a:t>平均码长：</a:t>
              </a:r>
            </a:p>
          </p:txBody>
        </p:sp>
        <p:graphicFrame>
          <p:nvGraphicFramePr>
            <p:cNvPr id="128008" name="Object 8"/>
            <p:cNvGraphicFramePr>
              <a:graphicFrameLocks noChangeAspect="1"/>
            </p:cNvGraphicFramePr>
            <p:nvPr/>
          </p:nvGraphicFramePr>
          <p:xfrm>
            <a:off x="342" y="0"/>
            <a:ext cx="3480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870" name="Equation" r:id="rId4" imgW="2755800" imgH="939600" progId="Equation.DSMT4">
                    <p:embed/>
                  </p:oleObj>
                </mc:Choice>
                <mc:Fallback>
                  <p:oleObj name="Equation" r:id="rId4" imgW="2755800" imgH="939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" y="0"/>
                          <a:ext cx="3480" cy="118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67744" y="4437608"/>
            <a:ext cx="5046663" cy="863600"/>
            <a:chOff x="82" y="42"/>
            <a:chExt cx="3179" cy="544"/>
          </a:xfrm>
        </p:grpSpPr>
        <p:graphicFrame>
          <p:nvGraphicFramePr>
            <p:cNvPr id="128013" name="Object 13"/>
            <p:cNvGraphicFramePr>
              <a:graphicFrameLocks noChangeAspect="1"/>
            </p:cNvGraphicFramePr>
            <p:nvPr/>
          </p:nvGraphicFramePr>
          <p:xfrm>
            <a:off x="82" y="42"/>
            <a:ext cx="1319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871" name="Equation" r:id="rId6" imgW="1054080" imgH="431640" progId="Equation.DSMT4">
                    <p:embed/>
                  </p:oleObj>
                </mc:Choice>
                <mc:Fallback>
                  <p:oleObj name="Equation" r:id="rId6" imgW="1054080" imgH="4316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" y="42"/>
                          <a:ext cx="1319" cy="5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1583" y="133"/>
              <a:ext cx="16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码符号</a:t>
              </a:r>
              <a:r>
                <a:rPr lang="zh-CN" altLang="zh-CN" sz="2400" b="1" dirty="0">
                  <a:latin typeface="+mj-ea"/>
                  <a:ea typeface="+mj-ea"/>
                </a:rPr>
                <a:t>/</a:t>
              </a:r>
              <a:r>
                <a:rPr lang="zh-CN" sz="2400" b="1" dirty="0">
                  <a:latin typeface="+mj-ea"/>
                  <a:ea typeface="+mj-ea"/>
                </a:rPr>
                <a:t>信源符号</a:t>
              </a:r>
            </a:p>
          </p:txBody>
        </p:sp>
      </p:grp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紧致码</a:t>
            </a:r>
            <a:r>
              <a:rPr lang="zh-CN" altLang="en-US" dirty="0" smtClean="0"/>
              <a:t>的定义</a:t>
            </a:r>
            <a:endParaRPr lang="zh-CN" altLang="en-US" dirty="0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6372200" y="2651428"/>
            <a:ext cx="2376264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因为是唯一可译码，信源符号</a:t>
            </a:r>
            <a:r>
              <a:rPr lang="en-US" altLang="zh-CN" sz="2400" b="1" i="1" dirty="0" smtClean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="1" i="1" baseline="-25000" dirty="0" smtClean="0"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+mj-ea"/>
                <a:ea typeface="+mj-ea"/>
              </a:rPr>
              <a:t>和码字</a:t>
            </a:r>
            <a:r>
              <a:rPr lang="en-US" altLang="zh-CN" sz="2400" b="1" i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W</a:t>
            </a:r>
            <a:r>
              <a:rPr lang="en-US" altLang="zh-CN" sz="2400" b="1" i="1" baseline="-250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latin typeface="+mj-ea"/>
                <a:ea typeface="+mj-ea"/>
              </a:rPr>
              <a:t>是一一对应的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581024" y="5397201"/>
            <a:ext cx="8023225" cy="1200151"/>
            <a:chOff x="232" y="-45"/>
            <a:chExt cx="5054" cy="756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232" y="76"/>
              <a:ext cx="17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0000FF"/>
                  </a:solidFill>
                  <a:latin typeface="+mj-ea"/>
                  <a:ea typeface="+mj-ea"/>
                </a:rPr>
                <a:t>紧致码</a:t>
              </a:r>
              <a:r>
                <a:rPr lang="zh-CN" altLang="zh-CN" sz="2400" b="1" dirty="0">
                  <a:latin typeface="+mj-ea"/>
                  <a:ea typeface="+mj-ea"/>
                </a:rPr>
                <a:t>: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932" y="-45"/>
              <a:ext cx="435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对于给定的信源和码符号集，若存在一个唯一可译码，其平均码长小于所有其它唯一可译码的平均码长，则称为紧致码。（</a:t>
              </a:r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最佳码</a:t>
              </a:r>
              <a:r>
                <a:rPr lang="zh-CN" sz="2400" b="1" dirty="0">
                  <a:latin typeface="+mj-ea"/>
                  <a:ea typeface="+mj-ea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9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utoUpdateAnimBg="0"/>
      <p:bldP spid="1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67744" y="1196752"/>
            <a:ext cx="70567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经信源编码后，平均每个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码符号</a:t>
            </a:r>
            <a:r>
              <a:rPr lang="zh-CN" sz="2400" b="1" dirty="0">
                <a:latin typeface="+mj-ea"/>
                <a:ea typeface="+mj-ea"/>
              </a:rPr>
              <a:t>所携带的信息量。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971600" y="1700808"/>
            <a:ext cx="421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单位：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979712" y="1700808"/>
            <a:ext cx="4181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latin typeface="+mj-ea"/>
                <a:ea typeface="+mj-ea"/>
              </a:rPr>
              <a:t>比特</a:t>
            </a:r>
            <a:r>
              <a:rPr lang="zh-CN" altLang="zh-CN" sz="2400" b="1" dirty="0">
                <a:latin typeface="+mj-ea"/>
                <a:ea typeface="+mj-ea"/>
              </a:rPr>
              <a:t>/</a:t>
            </a:r>
            <a:r>
              <a:rPr lang="zh-CN" sz="2400" b="1" dirty="0">
                <a:latin typeface="+mj-ea"/>
                <a:ea typeface="+mj-ea"/>
              </a:rPr>
              <a:t>码符号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1010022" y="2348880"/>
            <a:ext cx="421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如何计算？</a:t>
            </a:r>
          </a:p>
        </p:txBody>
      </p:sp>
      <p:grpSp>
        <p:nvGrpSpPr>
          <p:cNvPr id="129032" name="Group 8"/>
          <p:cNvGrpSpPr>
            <a:grpSpLocks/>
          </p:cNvGrpSpPr>
          <p:nvPr/>
        </p:nvGrpSpPr>
        <p:grpSpPr bwMode="auto">
          <a:xfrm>
            <a:off x="2843808" y="2118617"/>
            <a:ext cx="4184650" cy="1022351"/>
            <a:chOff x="0" y="0"/>
            <a:chExt cx="2636" cy="644"/>
          </a:xfrm>
        </p:grpSpPr>
        <p:sp>
          <p:nvSpPr>
            <p:cNvPr id="129033" name="Rectangle 9"/>
            <p:cNvSpPr>
              <a:spLocks noChangeArrowheads="1"/>
            </p:cNvSpPr>
            <p:nvPr/>
          </p:nvSpPr>
          <p:spPr bwMode="auto">
            <a:xfrm>
              <a:off x="0" y="353"/>
              <a:ext cx="26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码符号</a:t>
              </a:r>
              <a:r>
                <a:rPr lang="zh-CN" altLang="zh-CN" sz="2400" b="1" dirty="0">
                  <a:latin typeface="+mj-ea"/>
                  <a:ea typeface="+mj-ea"/>
                </a:rPr>
                <a:t>/</a:t>
              </a:r>
              <a:r>
                <a:rPr lang="zh-CN" sz="2400" b="1" dirty="0">
                  <a:latin typeface="+mj-ea"/>
                  <a:ea typeface="+mj-ea"/>
                </a:rPr>
                <a:t>信源符号</a:t>
              </a:r>
            </a:p>
          </p:txBody>
        </p:sp>
        <p:sp>
          <p:nvSpPr>
            <p:cNvPr id="129034" name="Rectangle 10"/>
            <p:cNvSpPr>
              <a:spLocks noChangeArrowheads="1"/>
            </p:cNvSpPr>
            <p:nvPr/>
          </p:nvSpPr>
          <p:spPr bwMode="auto">
            <a:xfrm>
              <a:off x="79" y="0"/>
              <a:ext cx="25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比特</a:t>
              </a:r>
              <a:r>
                <a:rPr lang="zh-CN" altLang="zh-CN" sz="2400" b="1">
                  <a:latin typeface="+mj-ea"/>
                  <a:ea typeface="+mj-ea"/>
                </a:rPr>
                <a:t>/</a:t>
              </a:r>
              <a:r>
                <a:rPr lang="zh-CN" sz="2400" b="1">
                  <a:latin typeface="+mj-ea"/>
                  <a:ea typeface="+mj-ea"/>
                </a:rPr>
                <a:t>信源符号</a:t>
              </a:r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153" y="323"/>
              <a:ext cx="1424" cy="0"/>
            </a:xfrm>
            <a:prstGeom prst="line">
              <a:avLst/>
            </a:prstGeom>
            <a:noFill/>
            <a:ln w="254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29036" name="Group 12"/>
          <p:cNvGrpSpPr>
            <a:grpSpLocks noChangeAspect="1"/>
          </p:cNvGrpSpPr>
          <p:nvPr/>
        </p:nvGrpSpPr>
        <p:grpSpPr bwMode="auto">
          <a:xfrm>
            <a:off x="5380211" y="2147666"/>
            <a:ext cx="1452563" cy="903287"/>
            <a:chOff x="0" y="0"/>
            <a:chExt cx="915" cy="569"/>
          </a:xfrm>
        </p:grpSpPr>
        <p:graphicFrame>
          <p:nvGraphicFramePr>
            <p:cNvPr id="129037" name="Object 13"/>
            <p:cNvGraphicFramePr>
              <a:graphicFrameLocks noChangeAspect="1"/>
            </p:cNvGraphicFramePr>
            <p:nvPr/>
          </p:nvGraphicFramePr>
          <p:xfrm>
            <a:off x="0" y="211"/>
            <a:ext cx="19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629" r:id="rId3" imgW="139458" imgH="114102" progId="Equation.DSMT4">
                    <p:embed/>
                  </p:oleObj>
                </mc:Choice>
                <mc:Fallback>
                  <p:oleObj r:id="rId3" imgW="139458" imgH="114102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1"/>
                          <a:ext cx="195" cy="1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8" name="Object 14"/>
            <p:cNvGraphicFramePr>
              <a:graphicFrameLocks noChangeAspect="1"/>
            </p:cNvGraphicFramePr>
            <p:nvPr/>
          </p:nvGraphicFramePr>
          <p:xfrm>
            <a:off x="242" y="0"/>
            <a:ext cx="673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630" r:id="rId5" imgW="482181" imgH="406048" progId="Equation.DSMT4">
                    <p:embed/>
                  </p:oleObj>
                </mc:Choice>
                <mc:Fallback>
                  <p:oleObj r:id="rId5" imgW="482181" imgH="406048" progId="Equation.DSMT4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" y="0"/>
                          <a:ext cx="673" cy="56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773596"/>
              </p:ext>
            </p:extLst>
          </p:nvPr>
        </p:nvGraphicFramePr>
        <p:xfrm>
          <a:off x="5796136" y="2204864"/>
          <a:ext cx="9509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631" r:id="rId7" imgW="431425" imgH="203024" progId="Equation.DSMT4">
                  <p:embed/>
                </p:oleObj>
              </mc:Choice>
              <mc:Fallback>
                <p:oleObj r:id="rId7" imgW="431425" imgH="203024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204864"/>
                        <a:ext cx="950913" cy="446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0" name="Group 16"/>
          <p:cNvGrpSpPr>
            <a:grpSpLocks noChangeAspect="1"/>
          </p:cNvGrpSpPr>
          <p:nvPr/>
        </p:nvGrpSpPr>
        <p:grpSpPr bwMode="auto">
          <a:xfrm>
            <a:off x="6058074" y="2349278"/>
            <a:ext cx="1331912" cy="723901"/>
            <a:chOff x="-22" y="-17"/>
            <a:chExt cx="839" cy="456"/>
          </a:xfrm>
        </p:grpSpPr>
        <p:graphicFrame>
          <p:nvGraphicFramePr>
            <p:cNvPr id="129041" name="Object 17"/>
            <p:cNvGraphicFramePr>
              <a:graphicFrameLocks noChangeAspect="1"/>
            </p:cNvGraphicFramePr>
            <p:nvPr/>
          </p:nvGraphicFramePr>
          <p:xfrm>
            <a:off x="-22" y="183"/>
            <a:ext cx="24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632" name="Equation" r:id="rId9" imgW="177480" imgH="190440" progId="Equation.DSMT4">
                    <p:embed/>
                  </p:oleObj>
                </mc:Choice>
                <mc:Fallback>
                  <p:oleObj name="Equation" r:id="rId9" imgW="177480" imgH="190440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" y="183"/>
                          <a:ext cx="243" cy="25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3" name="Object 19"/>
            <p:cNvGraphicFramePr>
              <a:graphicFrameLocks noChangeAspect="1"/>
            </p:cNvGraphicFramePr>
            <p:nvPr/>
          </p:nvGraphicFramePr>
          <p:xfrm>
            <a:off x="429" y="-17"/>
            <a:ext cx="38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4633" name="Equation" r:id="rId11" imgW="279360" imgH="164880" progId="Equation.DSMT4">
                    <p:embed/>
                  </p:oleObj>
                </mc:Choice>
                <mc:Fallback>
                  <p:oleObj name="Equation" r:id="rId11" imgW="279360" imgH="164880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-17"/>
                          <a:ext cx="388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信息传输率和信息传输速率</a:t>
            </a:r>
            <a:endParaRPr lang="zh-CN" altLang="en-US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graphicFrame>
        <p:nvGraphicFramePr>
          <p:cNvPr id="32" name="Object 1"/>
          <p:cNvGraphicFramePr>
            <a:graphicFrameLocks noChangeAspect="1"/>
          </p:cNvGraphicFramePr>
          <p:nvPr/>
        </p:nvGraphicFramePr>
        <p:xfrm>
          <a:off x="2195736" y="4437112"/>
          <a:ext cx="165469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634" name="Equation" r:id="rId13" imgW="774360" imgH="444240" progId="Equation.DSMT4">
                  <p:embed/>
                </p:oleObj>
              </mc:Choice>
              <mc:Fallback>
                <p:oleObj name="Equation" r:id="rId13" imgW="774360" imgH="444240" progId="Equation.DSMT4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437112"/>
                        <a:ext cx="165469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755576" y="3284984"/>
            <a:ext cx="74168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1925" algn="l"/>
              </a:tabLst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+mj-ea"/>
                <a:ea typeface="+mj-ea"/>
                <a:cs typeface="Times New Roman" pitchFamily="18" charset="0"/>
              </a:rPr>
              <a:t>信息传输速率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：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单位时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间传输的信息量。（设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: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传输一个码符号平均需要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t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秒）         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899592" y="5485874"/>
            <a:ext cx="7632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1925" algn="l"/>
              </a:tabLst>
            </a:pPr>
            <a:r>
              <a:rPr kumimoji="0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R</a:t>
            </a:r>
            <a:r>
              <a:rPr kumimoji="0" lang="en-US" altLang="zh-CN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t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越大，信息传输率就越高。信源熵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H(X)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是确定的，因此，提高信息传输率的方法是使平均码长最短。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67944" y="4581128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比特</a:t>
            </a:r>
            <a:r>
              <a:rPr lang="en-US" altLang="zh-CN" sz="2400" b="1" dirty="0" smtClean="0">
                <a:latin typeface="+mj-ea"/>
                <a:ea typeface="+mj-ea"/>
                <a:cs typeface="Times New Roman" pitchFamily="18" charset="0"/>
              </a:rPr>
              <a:t>/</a:t>
            </a:r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秒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1560" y="119675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信息传输率</a:t>
            </a:r>
            <a:endParaRPr lang="zh-CN" altLang="en-US" sz="2400" dirty="0">
              <a:solidFill>
                <a:srgbClr val="3333FF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utoUpdateAnimBg="0"/>
      <p:bldP spid="129030" grpId="0" autoUpdateAnimBg="0"/>
      <p:bldP spid="129031" grpId="0" autoUpdateAnimBg="0"/>
      <p:bldP spid="34" grpId="0"/>
      <p:bldP spid="35" grpId="0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27906" y="1064048"/>
            <a:ext cx="7910513" cy="2149475"/>
            <a:chOff x="-5" y="43"/>
            <a:chExt cx="4983" cy="1354"/>
          </a:xfrm>
        </p:grpSpPr>
        <p:sp>
          <p:nvSpPr>
            <p:cNvPr id="129046" name="Rectangle 22"/>
            <p:cNvSpPr>
              <a:spLocks noChangeArrowheads="1"/>
            </p:cNvSpPr>
            <p:nvPr/>
          </p:nvSpPr>
          <p:spPr bwMode="auto">
            <a:xfrm>
              <a:off x="0" y="51"/>
              <a:ext cx="497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若单符号信源的熵为          </a:t>
              </a:r>
              <a:r>
                <a:rPr lang="zh-CN" altLang="zh-CN" sz="2400" b="1" dirty="0">
                  <a:latin typeface="+mj-ea"/>
                  <a:ea typeface="+mj-ea"/>
                </a:rPr>
                <a:t>,  </a:t>
              </a:r>
              <a:r>
                <a:rPr lang="zh-CN" sz="2400" b="1" dirty="0">
                  <a:latin typeface="+mj-ea"/>
                  <a:ea typeface="+mj-ea"/>
                </a:rPr>
                <a:t>码符号集中的符号个数为    </a:t>
              </a:r>
              <a:r>
                <a:rPr lang="zh-CN" altLang="zh-CN" sz="2400" b="1" dirty="0">
                  <a:latin typeface="+mj-ea"/>
                  <a:ea typeface="+mj-ea"/>
                </a:rPr>
                <a:t>,  </a:t>
              </a:r>
              <a:r>
                <a:rPr lang="zh-CN" sz="2400" b="1" dirty="0">
                  <a:latin typeface="+mj-ea"/>
                  <a:ea typeface="+mj-ea"/>
                </a:rPr>
                <a:t>则总可以找到一种无失真编码方法，构成唯一可译码，使其平均码长满足：</a:t>
              </a:r>
            </a:p>
          </p:txBody>
        </p:sp>
        <p:graphicFrame>
          <p:nvGraphicFramePr>
            <p:cNvPr id="129047" name="Object 23"/>
            <p:cNvGraphicFramePr>
              <a:graphicFrameLocks noChangeAspect="1"/>
            </p:cNvGraphicFramePr>
            <p:nvPr/>
          </p:nvGraphicFramePr>
          <p:xfrm>
            <a:off x="4633" y="43"/>
            <a:ext cx="24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1" r:id="rId3" imgW="177492" imgH="139458" progId="Equation.DSMT4">
                    <p:embed/>
                  </p:oleObj>
                </mc:Choice>
                <mc:Fallback>
                  <p:oleObj r:id="rId3" imgW="177492" imgH="13945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43"/>
                          <a:ext cx="246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8" name="Object 24"/>
            <p:cNvGraphicFramePr>
              <a:graphicFrameLocks noChangeAspect="1"/>
            </p:cNvGraphicFramePr>
            <p:nvPr/>
          </p:nvGraphicFramePr>
          <p:xfrm>
            <a:off x="1775" y="43"/>
            <a:ext cx="5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2" r:id="rId5" imgW="431425" imgH="203024" progId="Equation.DSMT4">
                    <p:embed/>
                  </p:oleObj>
                </mc:Choice>
                <mc:Fallback>
                  <p:oleObj r:id="rId5" imgW="431425" imgH="20302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43"/>
                          <a:ext cx="598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9" name="Object 25"/>
            <p:cNvGraphicFramePr>
              <a:graphicFrameLocks noChangeAspect="1"/>
            </p:cNvGraphicFramePr>
            <p:nvPr/>
          </p:nvGraphicFramePr>
          <p:xfrm>
            <a:off x="-5" y="800"/>
            <a:ext cx="2093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3" name="Equation" r:id="rId7" imgW="1511280" imgH="431640" progId="Equation.DSMT4">
                    <p:embed/>
                  </p:oleObj>
                </mc:Choice>
                <mc:Fallback>
                  <p:oleObj name="Equation" r:id="rId7" imgW="1511280" imgH="4316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" y="800"/>
                          <a:ext cx="2093" cy="597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283968" y="2262063"/>
            <a:ext cx="4521200" cy="950913"/>
            <a:chOff x="0" y="0"/>
            <a:chExt cx="2848" cy="599"/>
          </a:xfrm>
        </p:grpSpPr>
        <p:graphicFrame>
          <p:nvGraphicFramePr>
            <p:cNvPr id="129051" name="Object 27"/>
            <p:cNvGraphicFramePr>
              <a:graphicFrameLocks noChangeAspect="1"/>
            </p:cNvGraphicFramePr>
            <p:nvPr/>
          </p:nvGraphicFramePr>
          <p:xfrm>
            <a:off x="349" y="0"/>
            <a:ext cx="2499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4" name="Equation" r:id="rId9" imgW="1803240" imgH="431640" progId="Equation.DSMT4">
                    <p:embed/>
                  </p:oleObj>
                </mc:Choice>
                <mc:Fallback>
                  <p:oleObj name="Equation" r:id="rId9" imgW="1803240" imgH="4316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0"/>
                          <a:ext cx="2499" cy="59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0" y="117"/>
              <a:ext cx="12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即：</a:t>
              </a:r>
            </a:p>
          </p:txBody>
        </p:sp>
      </p:grpSp>
      <p:sp>
        <p:nvSpPr>
          <p:cNvPr id="44" name="标题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单符号信源的变长编码定理</a:t>
            </a:r>
            <a:endParaRPr lang="zh-CN" altLang="en-US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54</a:t>
            </a:fld>
            <a:endParaRPr lang="en-US" altLang="zh-CN" dirty="0"/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799405" y="3501876"/>
            <a:ext cx="8237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zh-CN" sz="2400" b="1" dirty="0" smtClean="0">
                <a:latin typeface="+mj-ea"/>
                <a:ea typeface="+mj-ea"/>
              </a:rPr>
              <a:t>：</a:t>
            </a:r>
            <a:r>
              <a:rPr lang="zh-CN" altLang="en-US" sz="2400" b="1" dirty="0" smtClean="0">
                <a:latin typeface="+mj-ea"/>
                <a:ea typeface="+mj-ea"/>
              </a:rPr>
              <a:t>何时能取到最小的</a:t>
            </a:r>
            <a:r>
              <a:rPr lang="zh-CN" sz="2400" b="1" dirty="0" smtClean="0">
                <a:latin typeface="+mj-ea"/>
                <a:ea typeface="+mj-ea"/>
              </a:rPr>
              <a:t>                </a:t>
            </a:r>
            <a:r>
              <a:rPr lang="zh-CN" altLang="en-US" sz="2400" b="1" dirty="0" smtClean="0">
                <a:latin typeface="+mj-ea"/>
                <a:ea typeface="+mj-ea"/>
              </a:rPr>
              <a:t>（即上式左边取等号）</a:t>
            </a:r>
            <a:endParaRPr lang="zh-CN" sz="2400" b="1" dirty="0">
              <a:latin typeface="+mj-ea"/>
              <a:ea typeface="+mj-ea"/>
            </a:endParaRP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827584" y="4148311"/>
            <a:ext cx="7486650" cy="531812"/>
            <a:chOff x="0" y="0"/>
            <a:chExt cx="4716" cy="335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0" y="12"/>
              <a:ext cx="4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回答</a:t>
              </a:r>
              <a:r>
                <a:rPr lang="zh-CN" sz="2400" b="1" dirty="0">
                  <a:latin typeface="+mj-ea"/>
                  <a:ea typeface="+mj-ea"/>
                </a:rPr>
                <a:t>：要求                   </a:t>
              </a:r>
              <a:r>
                <a:rPr lang="zh-CN" sz="2400" b="1" dirty="0" smtClean="0">
                  <a:latin typeface="+mj-ea"/>
                  <a:ea typeface="+mj-ea"/>
                </a:rPr>
                <a:t>。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graphicFrame>
          <p:nvGraphicFramePr>
            <p:cNvPr id="31" name="Object 7"/>
            <p:cNvGraphicFramePr>
              <a:graphicFrameLocks noChangeAspect="1"/>
            </p:cNvGraphicFramePr>
            <p:nvPr/>
          </p:nvGraphicFramePr>
          <p:xfrm>
            <a:off x="999" y="0"/>
            <a:ext cx="114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5" name="Equation" r:id="rId11" imgW="825480" imgH="241200" progId="Equation.DSMT4">
                    <p:embed/>
                  </p:oleObj>
                </mc:Choice>
                <mc:Fallback>
                  <p:oleObj name="Equation" r:id="rId11" imgW="825480" imgH="241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0"/>
                          <a:ext cx="1146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25"/>
          <p:cNvGraphicFramePr>
            <a:graphicFrameLocks noChangeAspect="1"/>
          </p:cNvGraphicFramePr>
          <p:nvPr/>
        </p:nvGraphicFramePr>
        <p:xfrm>
          <a:off x="4186362" y="3356992"/>
          <a:ext cx="1490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016" name="Equation" r:id="rId13" imgW="749160" imgH="431640" progId="Equation.DSMT4">
                  <p:embed/>
                </p:oleObj>
              </mc:Choice>
              <mc:Fallback>
                <p:oleObj name="Equation" r:id="rId13" imgW="74916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362" y="3356992"/>
                        <a:ext cx="1490662" cy="857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21"/>
          <p:cNvGrpSpPr>
            <a:grpSpLocks/>
          </p:cNvGrpSpPr>
          <p:nvPr/>
        </p:nvGrpSpPr>
        <p:grpSpPr bwMode="auto">
          <a:xfrm>
            <a:off x="816669" y="4581128"/>
            <a:ext cx="8651875" cy="892175"/>
            <a:chOff x="212" y="-20"/>
            <a:chExt cx="5450" cy="562"/>
          </a:xfrm>
        </p:grpSpPr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212" y="117"/>
              <a:ext cx="54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实例：对二元码，要求所有消息的概率必须是</a:t>
              </a:r>
            </a:p>
          </p:txBody>
        </p:sp>
        <p:graphicFrame>
          <p:nvGraphicFramePr>
            <p:cNvPr id="36" name="Object 23"/>
            <p:cNvGraphicFramePr>
              <a:graphicFrameLocks noChangeAspect="1"/>
            </p:cNvGraphicFramePr>
            <p:nvPr/>
          </p:nvGraphicFramePr>
          <p:xfrm>
            <a:off x="4096" y="-20"/>
            <a:ext cx="93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7" r:id="rId15" imgW="672516" imgH="406048" progId="Equation.DSMT4">
                    <p:embed/>
                  </p:oleObj>
                </mc:Choice>
                <mc:Fallback>
                  <p:oleObj r:id="rId15" imgW="672516" imgH="406048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-20"/>
                          <a:ext cx="931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24"/>
          <p:cNvGrpSpPr>
            <a:grpSpLocks/>
          </p:cNvGrpSpPr>
          <p:nvPr/>
        </p:nvGrpSpPr>
        <p:grpSpPr bwMode="auto">
          <a:xfrm>
            <a:off x="899592" y="5445224"/>
            <a:ext cx="7896225" cy="1312862"/>
            <a:chOff x="213" y="0"/>
            <a:chExt cx="4974" cy="827"/>
          </a:xfrm>
        </p:grpSpPr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213" y="0"/>
              <a:ext cx="4974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zh-CN" sz="2400" b="1" dirty="0">
                  <a:latin typeface="+mj-ea"/>
                  <a:ea typeface="+mj-ea"/>
                </a:rPr>
                <a:t>只有在上述条件下，唯一可译码的平均码长   才能达到</a:t>
              </a:r>
            </a:p>
            <a:p>
              <a:pPr>
                <a:spcBef>
                  <a:spcPct val="40000"/>
                </a:spcBef>
              </a:pPr>
              <a:r>
                <a:rPr lang="zh-CN" sz="2400" b="1" dirty="0">
                  <a:latin typeface="+mj-ea"/>
                  <a:ea typeface="+mj-ea"/>
                </a:rPr>
                <a:t>下限值           ，而且可以保证所编得的码一定</a:t>
              </a:r>
              <a:r>
                <a:rPr lang="zh-CN" sz="2400" b="1" dirty="0" smtClean="0">
                  <a:latin typeface="+mj-ea"/>
                  <a:ea typeface="+mj-ea"/>
                </a:rPr>
                <a:t>为</a:t>
              </a:r>
              <a:r>
                <a:rPr lang="zh-CN" altLang="zh-CN" sz="2400" b="1" dirty="0" smtClean="0">
                  <a:latin typeface="+mj-ea"/>
                  <a:ea typeface="+mj-ea"/>
                </a:rPr>
                <a:t>紧致</a:t>
              </a:r>
              <a:r>
                <a:rPr lang="zh-CN" sz="2400" b="1" dirty="0" smtClean="0">
                  <a:latin typeface="+mj-ea"/>
                  <a:ea typeface="+mj-ea"/>
                </a:rPr>
                <a:t>码</a:t>
              </a:r>
              <a:r>
                <a:rPr lang="zh-CN" sz="2400" b="1" dirty="0">
                  <a:latin typeface="+mj-ea"/>
                  <a:ea typeface="+mj-ea"/>
                </a:rPr>
                <a:t>。</a:t>
              </a:r>
            </a:p>
          </p:txBody>
        </p:sp>
        <p:graphicFrame>
          <p:nvGraphicFramePr>
            <p:cNvPr id="39" name="Object 26"/>
            <p:cNvGraphicFramePr>
              <a:graphicFrameLocks noChangeAspect="1"/>
            </p:cNvGraphicFramePr>
            <p:nvPr/>
          </p:nvGraphicFramePr>
          <p:xfrm>
            <a:off x="3917" y="7"/>
            <a:ext cx="21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8" r:id="rId17" imgW="152268" imgH="190335" progId="Equation.DSMT4">
                    <p:embed/>
                  </p:oleObj>
                </mc:Choice>
                <mc:Fallback>
                  <p:oleObj r:id="rId17" imgW="152268" imgH="190335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7"/>
                          <a:ext cx="211" cy="26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7"/>
            <p:cNvGraphicFramePr>
              <a:graphicFrameLocks noChangeAspect="1"/>
            </p:cNvGraphicFramePr>
            <p:nvPr/>
          </p:nvGraphicFramePr>
          <p:xfrm>
            <a:off x="878" y="227"/>
            <a:ext cx="63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19" r:id="rId19" imgW="457002" imgH="431613" progId="Equation.DSMT4">
                    <p:embed/>
                  </p:oleObj>
                </mc:Choice>
                <mc:Fallback>
                  <p:oleObj r:id="rId19" imgW="457002" imgH="431613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27"/>
                          <a:ext cx="635" cy="6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14"/>
          <p:cNvGrpSpPr>
            <a:grpSpLocks/>
          </p:cNvGrpSpPr>
          <p:nvPr/>
        </p:nvGrpSpPr>
        <p:grpSpPr bwMode="auto">
          <a:xfrm>
            <a:off x="4716340" y="4221088"/>
            <a:ext cx="2232025" cy="503237"/>
            <a:chOff x="454" y="0"/>
            <a:chExt cx="1406" cy="317"/>
          </a:xfrm>
        </p:grpSpPr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454" y="0"/>
              <a:ext cx="1406" cy="291"/>
            </a:xfrm>
            <a:prstGeom prst="rect">
              <a:avLst/>
            </a:prstGeom>
            <a:ln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latin typeface="+mj-ea"/>
                  <a:ea typeface="+mj-ea"/>
                </a:rPr>
                <a:t>     </a:t>
              </a:r>
              <a:r>
                <a:rPr lang="zh-CN" sz="2400" b="1" dirty="0" smtClean="0">
                  <a:latin typeface="+mj-ea"/>
                  <a:ea typeface="+mj-ea"/>
                </a:rPr>
                <a:t>必须</a:t>
              </a:r>
              <a:r>
                <a:rPr lang="zh-CN" sz="2400" b="1" dirty="0">
                  <a:latin typeface="+mj-ea"/>
                  <a:ea typeface="+mj-ea"/>
                </a:rPr>
                <a:t>为</a:t>
              </a:r>
              <a:r>
                <a:rPr lang="zh-CN" sz="2400" b="1" dirty="0" smtClean="0">
                  <a:latin typeface="+mj-ea"/>
                  <a:ea typeface="+mj-ea"/>
                </a:rPr>
                <a:t>整数</a:t>
              </a:r>
              <a:endParaRPr lang="zh-CN" sz="2400" b="1" dirty="0">
                <a:latin typeface="+mj-ea"/>
                <a:ea typeface="+mj-ea"/>
              </a:endParaRPr>
            </a:p>
          </p:txBody>
        </p:sp>
        <p:graphicFrame>
          <p:nvGraphicFramePr>
            <p:cNvPr id="43" name="Object 16"/>
            <p:cNvGraphicFramePr>
              <a:graphicFrameLocks noChangeAspect="1"/>
            </p:cNvGraphicFramePr>
            <p:nvPr/>
          </p:nvGraphicFramePr>
          <p:xfrm>
            <a:off x="518" y="0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9020" name="Equation" r:id="rId21" imgW="164880" imgH="228600" progId="Equation.DSMT4">
                    <p:embed/>
                  </p:oleObj>
                </mc:Choice>
                <mc:Fallback>
                  <p:oleObj name="Equation" r:id="rId21" imgW="164880" imgH="2286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" y="0"/>
                          <a:ext cx="229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9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02743"/>
              </p:ext>
            </p:extLst>
          </p:nvPr>
        </p:nvGraphicFramePr>
        <p:xfrm>
          <a:off x="5254625" y="3271838"/>
          <a:ext cx="7191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36" r:id="rId3" imgW="553765" imgH="721468" progId="Visio.Drawing.11">
                  <p:embed/>
                </p:oleObj>
              </mc:Choice>
              <mc:Fallback>
                <p:oleObj r:id="rId3" imgW="553765" imgH="721468" progId="Visio.Drawing.11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3271838"/>
                        <a:ext cx="719138" cy="9350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82560"/>
              </p:ext>
            </p:extLst>
          </p:nvPr>
        </p:nvGraphicFramePr>
        <p:xfrm>
          <a:off x="4613275" y="3270250"/>
          <a:ext cx="719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37" r:id="rId5" imgW="553765" imgH="725521" progId="Visio.Drawing.11">
                  <p:embed/>
                </p:oleObj>
              </mc:Choice>
              <mc:Fallback>
                <p:oleObj r:id="rId5" imgW="553765" imgH="725521" progId="Visio.Drawing.11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3270250"/>
                        <a:ext cx="719138" cy="9413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01" name="Group 5"/>
          <p:cNvGrpSpPr>
            <a:grpSpLocks/>
          </p:cNvGrpSpPr>
          <p:nvPr/>
        </p:nvGrpSpPr>
        <p:grpSpPr bwMode="auto">
          <a:xfrm>
            <a:off x="684214" y="333376"/>
            <a:ext cx="8378825" cy="1425575"/>
            <a:chOff x="249" y="-144"/>
            <a:chExt cx="5278" cy="898"/>
          </a:xfrm>
        </p:grpSpPr>
        <p:graphicFrame>
          <p:nvGraphicFramePr>
            <p:cNvPr id="132102" name="Object 6"/>
            <p:cNvGraphicFramePr>
              <a:graphicFrameLocks noChangeAspect="1"/>
            </p:cNvGraphicFramePr>
            <p:nvPr/>
          </p:nvGraphicFramePr>
          <p:xfrm>
            <a:off x="838" y="-144"/>
            <a:ext cx="2589" cy="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38" r:id="rId7" imgW="1866900" imgH="647700" progId="Equation.DSMT4">
                    <p:embed/>
                  </p:oleObj>
                </mc:Choice>
                <mc:Fallback>
                  <p:oleObj r:id="rId7" imgW="1866900" imgH="647700" progId="Equation.DSMT4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" y="-144"/>
                          <a:ext cx="2589" cy="8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03" name="Rectangle 7"/>
            <p:cNvSpPr>
              <a:spLocks noChangeArrowheads="1"/>
            </p:cNvSpPr>
            <p:nvPr/>
          </p:nvSpPr>
          <p:spPr bwMode="auto">
            <a:xfrm>
              <a:off x="249" y="227"/>
              <a:ext cx="5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 smtClean="0">
                  <a:solidFill>
                    <a:srgbClr val="0000FF"/>
                  </a:solidFill>
                  <a:latin typeface="+mj-ea"/>
                  <a:ea typeface="+mj-ea"/>
                </a:rPr>
                <a:t>例</a:t>
              </a:r>
              <a:r>
                <a:rPr lang="zh-CN" altLang="zh-CN" sz="2400" b="1" dirty="0" smtClean="0">
                  <a:latin typeface="+mj-ea"/>
                  <a:ea typeface="+mj-ea"/>
                </a:rPr>
                <a:t>  </a:t>
              </a:r>
              <a:r>
                <a:rPr lang="zh-CN" sz="2400" b="1" dirty="0">
                  <a:latin typeface="+mj-ea"/>
                  <a:ea typeface="+mj-ea"/>
                </a:rPr>
                <a:t>对                                               编二</a:t>
              </a:r>
              <a:r>
                <a:rPr lang="zh-CN" sz="2400" b="1" dirty="0" smtClean="0">
                  <a:latin typeface="+mj-ea"/>
                  <a:ea typeface="+mj-ea"/>
                </a:rPr>
                <a:t>元</a:t>
              </a:r>
              <a:r>
                <a:rPr lang="zh-CN" altLang="zh-CN" sz="2400" b="1" dirty="0" smtClean="0">
                  <a:latin typeface="+mj-ea"/>
                  <a:ea typeface="+mj-ea"/>
                </a:rPr>
                <a:t>紧致</a:t>
              </a:r>
              <a:r>
                <a:rPr lang="zh-CN" sz="2400" b="1" dirty="0" smtClean="0">
                  <a:latin typeface="+mj-ea"/>
                  <a:ea typeface="+mj-ea"/>
                </a:rPr>
                <a:t>码</a:t>
              </a:r>
              <a:r>
                <a:rPr lang="zh-CN" sz="2400" b="1" dirty="0">
                  <a:latin typeface="+mj-ea"/>
                  <a:ea typeface="+mj-ea"/>
                </a:rPr>
                <a:t>。</a:t>
              </a:r>
            </a:p>
          </p:txBody>
        </p:sp>
      </p:grpSp>
      <p:grpSp>
        <p:nvGrpSpPr>
          <p:cNvPr id="132104" name="Group 8"/>
          <p:cNvGrpSpPr>
            <a:grpSpLocks/>
          </p:cNvGrpSpPr>
          <p:nvPr/>
        </p:nvGrpSpPr>
        <p:grpSpPr bwMode="auto">
          <a:xfrm>
            <a:off x="288925" y="2014538"/>
            <a:ext cx="8855075" cy="461963"/>
            <a:chOff x="0" y="0"/>
            <a:chExt cx="5578" cy="291"/>
          </a:xfrm>
        </p:grpSpPr>
        <p:sp>
          <p:nvSpPr>
            <p:cNvPr id="13210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16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解：</a:t>
              </a:r>
            </a:p>
          </p:txBody>
        </p:sp>
        <p:sp>
          <p:nvSpPr>
            <p:cNvPr id="132106" name="Rectangle 10"/>
            <p:cNvSpPr>
              <a:spLocks noChangeArrowheads="1"/>
            </p:cNvSpPr>
            <p:nvPr/>
          </p:nvSpPr>
          <p:spPr bwMode="auto">
            <a:xfrm>
              <a:off x="430" y="0"/>
              <a:ext cx="51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算出各码字的码长，再利用码树图法进行构造。</a:t>
              </a:r>
            </a:p>
          </p:txBody>
        </p:sp>
      </p:grp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301625" y="2636838"/>
            <a:ext cx="409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(1) </a:t>
            </a:r>
            <a:r>
              <a:rPr lang="zh-CN" sz="2400" b="1">
                <a:latin typeface="+mj-ea"/>
                <a:ea typeface="+mj-ea"/>
              </a:rPr>
              <a:t>计算各码字码长</a:t>
            </a:r>
          </a:p>
        </p:txBody>
      </p:sp>
      <p:graphicFrame>
        <p:nvGraphicFramePr>
          <p:cNvPr id="132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87319"/>
              </p:ext>
            </p:extLst>
          </p:nvPr>
        </p:nvGraphicFramePr>
        <p:xfrm>
          <a:off x="963613" y="3060700"/>
          <a:ext cx="1681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39" name="Equation" r:id="rId9" imgW="761760" imgH="368280" progId="Equation.DSMT4">
                  <p:embed/>
                </p:oleObj>
              </mc:Choice>
              <mc:Fallback>
                <p:oleObj name="Equation" r:id="rId9" imgW="761760" imgH="36828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060700"/>
                        <a:ext cx="1681162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158632"/>
              </p:ext>
            </p:extLst>
          </p:nvPr>
        </p:nvGraphicFramePr>
        <p:xfrm>
          <a:off x="912813" y="3987800"/>
          <a:ext cx="1782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0" name="Equation" r:id="rId11" imgW="812520" imgH="241200" progId="Equation.DSMT4">
                  <p:embed/>
                </p:oleObj>
              </mc:Choice>
              <mc:Fallback>
                <p:oleObj name="Equation" r:id="rId11" imgW="812520" imgH="24120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987800"/>
                        <a:ext cx="1782762" cy="520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10" name="Group 14"/>
          <p:cNvGrpSpPr>
            <a:grpSpLocks noChangeAspect="1"/>
          </p:cNvGrpSpPr>
          <p:nvPr/>
        </p:nvGrpSpPr>
        <p:grpSpPr bwMode="auto">
          <a:xfrm>
            <a:off x="887413" y="4584701"/>
            <a:ext cx="1846262" cy="1701799"/>
            <a:chOff x="-18" y="-3"/>
            <a:chExt cx="1163" cy="1072"/>
          </a:xfrm>
        </p:grpSpPr>
        <p:graphicFrame>
          <p:nvGraphicFramePr>
            <p:cNvPr id="132111" name="Object 15"/>
            <p:cNvGraphicFramePr>
              <a:graphicFrameLocks noChangeAspect="1"/>
            </p:cNvGraphicFramePr>
            <p:nvPr/>
          </p:nvGraphicFramePr>
          <p:xfrm>
            <a:off x="-18" y="741"/>
            <a:ext cx="116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41" name="Equation" r:id="rId13" imgW="838080" imgH="241200" progId="Equation.DSMT4">
                    <p:embed/>
                  </p:oleObj>
                </mc:Choice>
                <mc:Fallback>
                  <p:oleObj name="Equation" r:id="rId13" imgW="838080" imgH="241200" progId="Equation.DSMT4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" y="741"/>
                          <a:ext cx="1163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12" name="Object 16"/>
            <p:cNvGraphicFramePr>
              <a:graphicFrameLocks noChangeAspect="1"/>
            </p:cNvGraphicFramePr>
            <p:nvPr/>
          </p:nvGraphicFramePr>
          <p:xfrm>
            <a:off x="-18" y="373"/>
            <a:ext cx="116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42" name="Equation" r:id="rId15" imgW="838080" imgH="241200" progId="Equation.DSMT4">
                    <p:embed/>
                  </p:oleObj>
                </mc:Choice>
                <mc:Fallback>
                  <p:oleObj name="Equation" r:id="rId15" imgW="838080" imgH="241200" progId="Equation.DSMT4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" y="373"/>
                          <a:ext cx="1163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13" name="Object 17"/>
            <p:cNvGraphicFramePr>
              <a:graphicFrameLocks noChangeAspect="1"/>
            </p:cNvGraphicFramePr>
            <p:nvPr/>
          </p:nvGraphicFramePr>
          <p:xfrm>
            <a:off x="-18" y="-3"/>
            <a:ext cx="116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43" name="Equation" r:id="rId17" imgW="838080" imgH="241200" progId="Equation.DSMT4">
                    <p:embed/>
                  </p:oleObj>
                </mc:Choice>
                <mc:Fallback>
                  <p:oleObj name="Equation" r:id="rId17" imgW="838080" imgH="241200" progId="Equation.DSMT4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8" y="-3"/>
                          <a:ext cx="1163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3541713" y="2636838"/>
            <a:ext cx="4879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latin typeface="+mj-ea"/>
                <a:ea typeface="+mj-ea"/>
              </a:rPr>
              <a:t>(2) </a:t>
            </a:r>
            <a:r>
              <a:rPr lang="zh-CN" sz="2400" b="1">
                <a:latin typeface="+mj-ea"/>
                <a:ea typeface="+mj-ea"/>
              </a:rPr>
              <a:t>利用码树图法构造</a:t>
            </a:r>
          </a:p>
        </p:txBody>
      </p:sp>
      <p:graphicFrame>
        <p:nvGraphicFramePr>
          <p:cNvPr id="132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352167"/>
              </p:ext>
            </p:extLst>
          </p:nvPr>
        </p:nvGraphicFramePr>
        <p:xfrm>
          <a:off x="3965575" y="3255963"/>
          <a:ext cx="7524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4" r:id="rId19" imgW="577771" imgH="729034" progId="Visio.Drawing.11">
                  <p:embed/>
                </p:oleObj>
              </mc:Choice>
              <mc:Fallback>
                <p:oleObj r:id="rId19" imgW="577771" imgH="729034" progId="Visio.Drawing.11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255963"/>
                        <a:ext cx="752475" cy="9477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930124"/>
              </p:ext>
            </p:extLst>
          </p:nvPr>
        </p:nvGraphicFramePr>
        <p:xfrm>
          <a:off x="4598988" y="3259138"/>
          <a:ext cx="119062" cy="1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5" r:id="rId21" imgW="91710" imgH="91602" progId="Visio.Drawing.11">
                  <p:embed/>
                </p:oleObj>
              </mc:Choice>
              <mc:Fallback>
                <p:oleObj r:id="rId21" imgW="91710" imgH="91602" progId="Visio.Drawing.11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259138"/>
                        <a:ext cx="119062" cy="1190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254419"/>
              </p:ext>
            </p:extLst>
          </p:nvPr>
        </p:nvGraphicFramePr>
        <p:xfrm>
          <a:off x="5210175" y="3270250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6" r:id="rId23" imgW="91710" imgH="91602" progId="Visio.Drawing.11">
                  <p:embed/>
                </p:oleObj>
              </mc:Choice>
              <mc:Fallback>
                <p:oleObj r:id="rId23" imgW="91710" imgH="91602" progId="Visio.Drawing.11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3270250"/>
                        <a:ext cx="119063" cy="119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18" name="Group 22"/>
          <p:cNvGrpSpPr>
            <a:grpSpLocks noChangeAspect="1"/>
          </p:cNvGrpSpPr>
          <p:nvPr/>
        </p:nvGrpSpPr>
        <p:grpSpPr bwMode="auto">
          <a:xfrm>
            <a:off x="5842000" y="3271838"/>
            <a:ext cx="130175" cy="736600"/>
            <a:chOff x="0" y="0"/>
            <a:chExt cx="82" cy="464"/>
          </a:xfrm>
        </p:grpSpPr>
        <p:graphicFrame>
          <p:nvGraphicFramePr>
            <p:cNvPr id="132119" name="Object 23"/>
            <p:cNvGraphicFramePr>
              <a:graphicFrameLocks noChangeAspect="1"/>
            </p:cNvGraphicFramePr>
            <p:nvPr/>
          </p:nvGraphicFramePr>
          <p:xfrm>
            <a:off x="7" y="0"/>
            <a:ext cx="75" cy="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47" r:id="rId24" imgW="91710" imgH="91602" progId="Visio.Drawing.11">
                    <p:embed/>
                  </p:oleObj>
                </mc:Choice>
                <mc:Fallback>
                  <p:oleObj r:id="rId24" imgW="91710" imgH="91602" progId="Visio.Drawing.11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" y="0"/>
                          <a:ext cx="75" cy="7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20" name="Object 24"/>
            <p:cNvGraphicFramePr>
              <a:graphicFrameLocks noChangeAspect="1"/>
            </p:cNvGraphicFramePr>
            <p:nvPr/>
          </p:nvGraphicFramePr>
          <p:xfrm>
            <a:off x="0" y="389"/>
            <a:ext cx="75" cy="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48" r:id="rId25" imgW="91710" imgH="91602" progId="Visio.Drawing.11">
                    <p:embed/>
                  </p:oleObj>
                </mc:Choice>
                <mc:Fallback>
                  <p:oleObj r:id="rId25" imgW="91710" imgH="91602" progId="Visio.Drawing.11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89"/>
                          <a:ext cx="75" cy="7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21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07407"/>
              </p:ext>
            </p:extLst>
          </p:nvPr>
        </p:nvGraphicFramePr>
        <p:xfrm>
          <a:off x="6313488" y="3152775"/>
          <a:ext cx="26098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049" r:id="rId26" imgW="1193800" imgH="457200" progId="Equation.DSMT4">
                  <p:embed/>
                </p:oleObj>
              </mc:Choice>
              <mc:Fallback>
                <p:oleObj r:id="rId26" imgW="1193800" imgH="45720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152775"/>
                        <a:ext cx="2609850" cy="996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122" name="Group 26"/>
          <p:cNvGrpSpPr>
            <a:grpSpLocks/>
          </p:cNvGrpSpPr>
          <p:nvPr/>
        </p:nvGrpSpPr>
        <p:grpSpPr bwMode="auto">
          <a:xfrm>
            <a:off x="3884613" y="4148138"/>
            <a:ext cx="4348163" cy="2093912"/>
            <a:chOff x="0" y="0"/>
            <a:chExt cx="2739" cy="1319"/>
          </a:xfrm>
        </p:grpSpPr>
        <p:sp>
          <p:nvSpPr>
            <p:cNvPr id="132123" name="Rectangle 27"/>
            <p:cNvSpPr>
              <a:spLocks noChangeArrowheads="1"/>
            </p:cNvSpPr>
            <p:nvPr/>
          </p:nvSpPr>
          <p:spPr bwMode="auto">
            <a:xfrm>
              <a:off x="0" y="0"/>
              <a:ext cx="2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验证上述码</a:t>
              </a:r>
              <a:r>
                <a:rPr lang="zh-CN" sz="2400" b="1" dirty="0" smtClean="0">
                  <a:latin typeface="+mj-ea"/>
                  <a:ea typeface="+mj-ea"/>
                </a:rPr>
                <a:t>为</a:t>
              </a:r>
              <a:r>
                <a:rPr lang="zh-CN" altLang="zh-CN" sz="2400" b="1" dirty="0" smtClean="0">
                  <a:latin typeface="+mj-ea"/>
                  <a:ea typeface="+mj-ea"/>
                </a:rPr>
                <a:t>紧致</a:t>
              </a:r>
              <a:r>
                <a:rPr lang="zh-CN" sz="2400" b="1" dirty="0" smtClean="0">
                  <a:latin typeface="+mj-ea"/>
                  <a:ea typeface="+mj-ea"/>
                </a:rPr>
                <a:t>码</a:t>
              </a:r>
              <a:r>
                <a:rPr lang="zh-CN" sz="2400" b="1" dirty="0">
                  <a:latin typeface="+mj-ea"/>
                  <a:ea typeface="+mj-ea"/>
                </a:rPr>
                <a:t>：</a:t>
              </a:r>
            </a:p>
          </p:txBody>
        </p:sp>
        <p:sp>
          <p:nvSpPr>
            <p:cNvPr id="132124" name="Rectangle 28"/>
            <p:cNvSpPr>
              <a:spLocks noChangeArrowheads="1"/>
            </p:cNvSpPr>
            <p:nvPr/>
          </p:nvSpPr>
          <p:spPr bwMode="auto">
            <a:xfrm>
              <a:off x="111" y="352"/>
              <a:ext cx="141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唯一可译码的码长下限：</a:t>
              </a:r>
            </a:p>
          </p:txBody>
        </p:sp>
        <p:graphicFrame>
          <p:nvGraphicFramePr>
            <p:cNvPr id="132125" name="Object 29"/>
            <p:cNvGraphicFramePr>
              <a:graphicFrameLocks noChangeAspect="1"/>
            </p:cNvGraphicFramePr>
            <p:nvPr/>
          </p:nvGraphicFramePr>
          <p:xfrm>
            <a:off x="1537" y="379"/>
            <a:ext cx="63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50" r:id="rId28" imgW="457002" imgH="431613" progId="Equation.DSMT4">
                    <p:embed/>
                  </p:oleObj>
                </mc:Choice>
                <mc:Fallback>
                  <p:oleObj r:id="rId28" imgW="457002" imgH="431613" progId="Equation.DSMT4">
                    <p:embed/>
                    <p:pic>
                      <p:nvPicPr>
                        <p:cNvPr id="0" name="Picture 3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379"/>
                          <a:ext cx="635" cy="6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26" name="Object 30"/>
            <p:cNvGraphicFramePr>
              <a:graphicFrameLocks noChangeAspect="1"/>
            </p:cNvGraphicFramePr>
            <p:nvPr/>
          </p:nvGraphicFramePr>
          <p:xfrm>
            <a:off x="2139" y="564"/>
            <a:ext cx="60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51" r:id="rId30" imgW="431052" imgH="177492" progId="Equation.DSMT4">
                    <p:embed/>
                  </p:oleObj>
                </mc:Choice>
                <mc:Fallback>
                  <p:oleObj r:id="rId30" imgW="431052" imgH="177492" progId="Equation.DSMT4">
                    <p:embed/>
                    <p:pic>
                      <p:nvPicPr>
                        <p:cNvPr id="0" name="Picture 3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9" y="564"/>
                          <a:ext cx="600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27" name="Rectangle 31"/>
            <p:cNvSpPr>
              <a:spLocks noChangeArrowheads="1"/>
            </p:cNvSpPr>
            <p:nvPr/>
          </p:nvSpPr>
          <p:spPr bwMode="auto">
            <a:xfrm>
              <a:off x="95" y="1008"/>
              <a:ext cx="25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平均码长</a:t>
              </a:r>
              <a:r>
                <a:rPr lang="zh-CN" altLang="zh-CN" sz="2400" b="1">
                  <a:latin typeface="+mj-ea"/>
                  <a:ea typeface="+mj-ea"/>
                </a:rPr>
                <a:t>: </a:t>
              </a:r>
            </a:p>
          </p:txBody>
        </p:sp>
        <p:graphicFrame>
          <p:nvGraphicFramePr>
            <p:cNvPr id="132128" name="Object 32"/>
            <p:cNvGraphicFramePr>
              <a:graphicFrameLocks noChangeAspect="1"/>
            </p:cNvGraphicFramePr>
            <p:nvPr/>
          </p:nvGraphicFramePr>
          <p:xfrm>
            <a:off x="1504" y="1027"/>
            <a:ext cx="41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52" name="Equation" r:id="rId32" imgW="304560" imgH="190440" progId="Equation.DSMT4">
                    <p:embed/>
                  </p:oleObj>
                </mc:Choice>
                <mc:Fallback>
                  <p:oleObj name="Equation" r:id="rId32" imgW="304560" imgH="190440" progId="Equation.DSMT4">
                    <p:embed/>
                    <p:pic>
                      <p:nvPicPr>
                        <p:cNvPr id="0" name="Picture 3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" y="1027"/>
                          <a:ext cx="419" cy="26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29" name="Object 33"/>
            <p:cNvGraphicFramePr>
              <a:graphicFrameLocks noChangeAspect="1"/>
            </p:cNvGraphicFramePr>
            <p:nvPr/>
          </p:nvGraphicFramePr>
          <p:xfrm>
            <a:off x="1948" y="1072"/>
            <a:ext cx="42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8053" r:id="rId34" imgW="304272" imgH="177492" progId="Equation.DSMT4">
                    <p:embed/>
                  </p:oleObj>
                </mc:Choice>
                <mc:Fallback>
                  <p:oleObj r:id="rId34" imgW="304272" imgH="177492" progId="Equation.DSMT4">
                    <p:embed/>
                    <p:pic>
                      <p:nvPicPr>
                        <p:cNvPr id="0" name="Picture 3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8" y="1072"/>
                          <a:ext cx="424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55</a:t>
            </a:fld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>
            <a:off x="683568" y="1844824"/>
            <a:ext cx="727280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6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 autoUpdateAnimBg="0"/>
      <p:bldP spid="13211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3012901" y="548680"/>
          <a:ext cx="3349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900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901" y="548680"/>
                        <a:ext cx="334963" cy="355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0" name="Group 6"/>
          <p:cNvGrpSpPr>
            <a:grpSpLocks/>
          </p:cNvGrpSpPr>
          <p:nvPr/>
        </p:nvGrpSpPr>
        <p:grpSpPr bwMode="auto">
          <a:xfrm>
            <a:off x="746125" y="1130300"/>
            <a:ext cx="8080375" cy="2255838"/>
            <a:chOff x="0" y="-5"/>
            <a:chExt cx="5090" cy="1421"/>
          </a:xfrm>
        </p:grpSpPr>
        <p:graphicFrame>
          <p:nvGraphicFramePr>
            <p:cNvPr id="134151" name="Object 7"/>
            <p:cNvGraphicFramePr>
              <a:graphicFrameLocks noChangeAspect="1"/>
            </p:cNvGraphicFramePr>
            <p:nvPr/>
          </p:nvGraphicFramePr>
          <p:xfrm>
            <a:off x="1095" y="808"/>
            <a:ext cx="229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901" name="Equation" r:id="rId5" imgW="1663560" imgH="444240" progId="Equation.DSMT4">
                    <p:embed/>
                  </p:oleObj>
                </mc:Choice>
                <mc:Fallback>
                  <p:oleObj name="Equation" r:id="rId5" imgW="1663560" imgH="44424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808"/>
                          <a:ext cx="2299" cy="608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4152" name="Group 8"/>
            <p:cNvGrpSpPr>
              <a:grpSpLocks/>
            </p:cNvGrpSpPr>
            <p:nvPr/>
          </p:nvGrpSpPr>
          <p:grpSpPr bwMode="auto">
            <a:xfrm>
              <a:off x="0" y="-5"/>
              <a:ext cx="5090" cy="761"/>
              <a:chOff x="0" y="-5"/>
              <a:chExt cx="5090" cy="761"/>
            </a:xfrm>
          </p:grpSpPr>
          <p:sp>
            <p:nvSpPr>
              <p:cNvPr id="134153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90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若   次扩展信源的熵为             </a:t>
                </a:r>
                <a:r>
                  <a:rPr lang="zh-CN" altLang="zh-CN" sz="2400" b="1">
                    <a:latin typeface="+mj-ea"/>
                    <a:ea typeface="+mj-ea"/>
                  </a:rPr>
                  <a:t>,  </a:t>
                </a:r>
                <a:r>
                  <a:rPr lang="zh-CN" sz="2400" b="1">
                    <a:latin typeface="+mj-ea"/>
                    <a:ea typeface="+mj-ea"/>
                  </a:rPr>
                  <a:t>码符号集中的符号个数为    ，对信源     进行编码，总可以找到一种无失真编码方法，构成唯一可译码，使其平均码长满足：</a:t>
                </a:r>
              </a:p>
            </p:txBody>
          </p:sp>
          <p:graphicFrame>
            <p:nvGraphicFramePr>
              <p:cNvPr id="134154" name="Object 10"/>
              <p:cNvGraphicFramePr>
                <a:graphicFrameLocks noChangeAspect="1"/>
              </p:cNvGraphicFramePr>
              <p:nvPr/>
            </p:nvGraphicFramePr>
            <p:xfrm>
              <a:off x="278" y="309"/>
              <a:ext cx="246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9902" r:id="rId7" imgW="177492" imgH="139458" progId="Equation.DSMT4">
                      <p:embed/>
                    </p:oleObj>
                  </mc:Choice>
                  <mc:Fallback>
                    <p:oleObj r:id="rId7" imgW="177492" imgH="139458" progId="Equation.DSMT4">
                      <p:embed/>
                      <p:pic>
                        <p:nvPicPr>
                          <p:cNvPr id="0" name="Picture 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" y="309"/>
                            <a:ext cx="246" cy="19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55" name="Object 11"/>
              <p:cNvGraphicFramePr>
                <a:graphicFrameLocks noChangeAspect="1"/>
              </p:cNvGraphicFramePr>
              <p:nvPr/>
            </p:nvGraphicFramePr>
            <p:xfrm>
              <a:off x="1923" y="-5"/>
              <a:ext cx="70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9903" name="Equation" r:id="rId9" imgW="507960" imgH="228600" progId="Equation.DSMT4">
                      <p:embed/>
                    </p:oleObj>
                  </mc:Choice>
                  <mc:Fallback>
                    <p:oleObj name="Equation" r:id="rId9" imgW="507960" imgH="228600" progId="Equation.DSMT4">
                      <p:embed/>
                      <p:pic>
                        <p:nvPicPr>
                          <p:cNvPr id="0" name="Picture 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3" y="-5"/>
                            <a:ext cx="701" cy="31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56" name="Object 12"/>
              <p:cNvGraphicFramePr>
                <a:graphicFrameLocks noChangeAspect="1"/>
              </p:cNvGraphicFramePr>
              <p:nvPr/>
            </p:nvGraphicFramePr>
            <p:xfrm>
              <a:off x="260" y="35"/>
              <a:ext cx="211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9904"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0" name="Picture 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" y="35"/>
                            <a:ext cx="211" cy="22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57" name="Object 13"/>
              <p:cNvGraphicFramePr>
                <a:graphicFrameLocks noChangeAspect="1"/>
              </p:cNvGraphicFramePr>
              <p:nvPr/>
            </p:nvGraphicFramePr>
            <p:xfrm>
              <a:off x="1185" y="264"/>
              <a:ext cx="33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9905" name="Equation" r:id="rId13" imgW="241200" imgH="190440" progId="Equation.DSMT4">
                      <p:embed/>
                    </p:oleObj>
                  </mc:Choice>
                  <mc:Fallback>
                    <p:oleObj name="Equation" r:id="rId13" imgW="241200" imgH="190440" progId="Equation.DSMT4">
                      <p:embed/>
                      <p:pic>
                        <p:nvPicPr>
                          <p:cNvPr id="0" name="Picture 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5" y="264"/>
                            <a:ext cx="334" cy="26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4158" name="Group 14"/>
          <p:cNvGrpSpPr>
            <a:grpSpLocks/>
          </p:cNvGrpSpPr>
          <p:nvPr/>
        </p:nvGrpSpPr>
        <p:grpSpPr bwMode="auto">
          <a:xfrm>
            <a:off x="394792" y="3429000"/>
            <a:ext cx="3249613" cy="2749550"/>
            <a:chOff x="187" y="0"/>
            <a:chExt cx="2047" cy="1732"/>
          </a:xfrm>
        </p:grpSpPr>
        <p:sp>
          <p:nvSpPr>
            <p:cNvPr id="134159" name="Rectangle 15"/>
            <p:cNvSpPr>
              <a:spLocks noChangeArrowheads="1"/>
            </p:cNvSpPr>
            <p:nvPr/>
          </p:nvSpPr>
          <p:spPr bwMode="auto">
            <a:xfrm>
              <a:off x="187" y="353"/>
              <a:ext cx="81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sz="2400" b="1" dirty="0">
                  <a:latin typeface="+mj-ea"/>
                  <a:ea typeface="+mj-ea"/>
                </a:rPr>
                <a:t>单符号信源</a:t>
              </a:r>
            </a:p>
          </p:txBody>
        </p:sp>
        <p:graphicFrame>
          <p:nvGraphicFramePr>
            <p:cNvPr id="134160" name="Object 16"/>
            <p:cNvGraphicFramePr>
              <a:graphicFrameLocks noChangeAspect="1"/>
            </p:cNvGraphicFramePr>
            <p:nvPr/>
          </p:nvGraphicFramePr>
          <p:xfrm>
            <a:off x="788" y="1130"/>
            <a:ext cx="1395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906" r:id="rId15" imgW="1002865" imgH="431613" progId="Equation.DSMT4">
                    <p:embed/>
                  </p:oleObj>
                </mc:Choice>
                <mc:Fallback>
                  <p:oleObj r:id="rId15" imgW="1002865" imgH="431613" progId="Equation.DSMT4">
                    <p:embed/>
                    <p:pic>
                      <p:nvPicPr>
                        <p:cNvPr id="0" name="Picture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1130"/>
                          <a:ext cx="1395" cy="60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1" name="Object 17"/>
            <p:cNvGraphicFramePr>
              <a:graphicFrameLocks noChangeAspect="1"/>
            </p:cNvGraphicFramePr>
            <p:nvPr/>
          </p:nvGraphicFramePr>
          <p:xfrm>
            <a:off x="969" y="0"/>
            <a:ext cx="1265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907" r:id="rId17" imgW="1827721" imgH="1640191" progId="Visio.Drawing.11">
                    <p:embed/>
                  </p:oleObj>
                </mc:Choice>
                <mc:Fallback>
                  <p:oleObj r:id="rId17" imgW="1827721" imgH="1640191" progId="Visio.Drawing.11">
                    <p:embed/>
                    <p:pic>
                      <p:nvPicPr>
                        <p:cNvPr id="0" name="Picture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0"/>
                          <a:ext cx="1265" cy="11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63" name="Group 19"/>
          <p:cNvGrpSpPr>
            <a:grpSpLocks/>
          </p:cNvGrpSpPr>
          <p:nvPr/>
        </p:nvGrpSpPr>
        <p:grpSpPr bwMode="auto">
          <a:xfrm>
            <a:off x="4048125" y="3357563"/>
            <a:ext cx="4648200" cy="3024186"/>
            <a:chOff x="0" y="-45"/>
            <a:chExt cx="2928" cy="1905"/>
          </a:xfrm>
        </p:grpSpPr>
        <p:grpSp>
          <p:nvGrpSpPr>
            <p:cNvPr id="134164" name="Group 20"/>
            <p:cNvGrpSpPr>
              <a:grpSpLocks/>
            </p:cNvGrpSpPr>
            <p:nvPr/>
          </p:nvGrpSpPr>
          <p:grpSpPr bwMode="auto">
            <a:xfrm>
              <a:off x="0" y="-45"/>
              <a:ext cx="2928" cy="1905"/>
              <a:chOff x="0" y="-45"/>
              <a:chExt cx="2928" cy="1905"/>
            </a:xfrm>
          </p:grpSpPr>
          <p:grpSp>
            <p:nvGrpSpPr>
              <p:cNvPr id="134165" name="Group 21"/>
              <p:cNvGrpSpPr>
                <a:grpSpLocks/>
              </p:cNvGrpSpPr>
              <p:nvPr/>
            </p:nvGrpSpPr>
            <p:grpSpPr bwMode="auto">
              <a:xfrm>
                <a:off x="0" y="436"/>
                <a:ext cx="812" cy="523"/>
                <a:chOff x="0" y="0"/>
                <a:chExt cx="812" cy="523"/>
              </a:xfrm>
            </p:grpSpPr>
            <p:sp>
              <p:nvSpPr>
                <p:cNvPr id="134166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812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zh-CN" sz="2400" b="1">
                      <a:latin typeface="+mj-ea"/>
                      <a:ea typeface="+mj-ea"/>
                    </a:rPr>
                    <a:t>    </a:t>
                  </a:r>
                  <a:r>
                    <a:rPr lang="zh-CN" sz="2400" b="1">
                      <a:latin typeface="+mj-ea"/>
                      <a:ea typeface="+mj-ea"/>
                    </a:rPr>
                    <a:t>次扩展信源</a:t>
                  </a:r>
                </a:p>
              </p:txBody>
            </p:sp>
            <p:graphicFrame>
              <p:nvGraphicFramePr>
                <p:cNvPr id="134167" name="Object 23"/>
                <p:cNvGraphicFramePr>
                  <a:graphicFrameLocks noChangeAspect="1"/>
                </p:cNvGraphicFramePr>
                <p:nvPr/>
              </p:nvGraphicFramePr>
              <p:xfrm>
                <a:off x="76" y="43"/>
                <a:ext cx="211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99908" name="Equation" r:id="rId19" imgW="152280" imgH="164880" progId="Equation.DSMT4">
                        <p:embed/>
                      </p:oleObj>
                    </mc:Choice>
                    <mc:Fallback>
                      <p:oleObj name="Equation" r:id="rId19" imgW="152280" imgH="164880" progId="Equation.DSMT4">
                        <p:embed/>
                        <p:pic>
                          <p:nvPicPr>
                            <p:cNvPr id="0" name="Picture 2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6" y="43"/>
                              <a:ext cx="211" cy="224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4168" name="Object 24"/>
              <p:cNvGraphicFramePr>
                <a:graphicFrameLocks noChangeAspect="1"/>
              </p:cNvGraphicFramePr>
              <p:nvPr/>
            </p:nvGraphicFramePr>
            <p:xfrm>
              <a:off x="975" y="1244"/>
              <a:ext cx="1532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9909" name="Equation" r:id="rId21" imgW="1104840" imgH="444240" progId="Equation.DSMT4">
                      <p:embed/>
                    </p:oleObj>
                  </mc:Choice>
                  <mc:Fallback>
                    <p:oleObj name="Equation" r:id="rId21" imgW="1104840" imgH="444240" progId="Equation.DSMT4">
                      <p:embed/>
                      <p:pic>
                        <p:nvPicPr>
                          <p:cNvPr id="0" name="Picture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5" y="1244"/>
                            <a:ext cx="1532" cy="61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169" name="Object 25"/>
              <p:cNvGraphicFramePr>
                <a:graphicFrameLocks noChangeAspect="1"/>
              </p:cNvGraphicFramePr>
              <p:nvPr/>
            </p:nvGraphicFramePr>
            <p:xfrm>
              <a:off x="693" y="-45"/>
              <a:ext cx="2235" cy="1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99910" name="Visio" r:id="rId23" imgW="3786480" imgH="1927734" progId="Visio.Drawing.11">
                      <p:embed/>
                    </p:oleObj>
                  </mc:Choice>
                  <mc:Fallback>
                    <p:oleObj name="Visio" r:id="rId23" imgW="3786480" imgH="1927734" progId="Visio.Drawing.11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3" y="-45"/>
                            <a:ext cx="2235" cy="131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4170" name="Object 26"/>
            <p:cNvGraphicFramePr>
              <a:graphicFrameLocks noChangeAspect="1"/>
            </p:cNvGraphicFramePr>
            <p:nvPr/>
          </p:nvGraphicFramePr>
          <p:xfrm>
            <a:off x="131" y="1015"/>
            <a:ext cx="5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911" name="Equation" r:id="rId25" imgW="431640" imgH="228600" progId="Equation.DSMT4">
                    <p:embed/>
                  </p:oleObj>
                </mc:Choice>
                <mc:Fallback>
                  <p:oleObj name="Equation" r:id="rId25" imgW="431640" imgH="228600" progId="Equation.DSMT4">
                    <p:embed/>
                    <p:pic>
                      <p:nvPicPr>
                        <p:cNvPr id="0" name="Picture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" y="1015"/>
                          <a:ext cx="597" cy="31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 无记忆信源   次扩展信源的变长编码定理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56</a:t>
            </a:fld>
            <a:endParaRPr lang="en-US" altLang="zh-CN" dirty="0"/>
          </a:p>
        </p:txBody>
      </p:sp>
      <p:graphicFrame>
        <p:nvGraphicFramePr>
          <p:cNvPr id="1599730" name="Object 242"/>
          <p:cNvGraphicFramePr>
            <a:graphicFrameLocks noChangeAspect="1"/>
          </p:cNvGraphicFramePr>
          <p:nvPr/>
        </p:nvGraphicFramePr>
        <p:xfrm>
          <a:off x="5784850" y="6381328"/>
          <a:ext cx="3079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912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6381328"/>
                        <a:ext cx="3079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9732" name="Rectangle 244"/>
          <p:cNvSpPr>
            <a:spLocks noChangeArrowheads="1"/>
          </p:cNvSpPr>
          <p:nvPr/>
        </p:nvSpPr>
        <p:spPr bwMode="auto">
          <a:xfrm>
            <a:off x="4716016" y="6309320"/>
            <a:ext cx="39568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+mj-ea"/>
                <a:ea typeface="+mj-ea"/>
                <a:cs typeface="Times New Roman" pitchFamily="18" charset="0"/>
              </a:rPr>
              <a:t>是</a:t>
            </a:r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每个    </a:t>
            </a:r>
            <a:r>
              <a:rPr lang="zh-CN" altLang="zh-CN" sz="2400" b="1" dirty="0" smtClean="0">
                <a:latin typeface="+mj-ea"/>
                <a:ea typeface="+mj-ea"/>
                <a:cs typeface="Times New Roman" pitchFamily="18" charset="0"/>
              </a:rPr>
              <a:t>所对应的平均码长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7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7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87" name="Group 19"/>
          <p:cNvGrpSpPr>
            <a:grpSpLocks/>
          </p:cNvGrpSpPr>
          <p:nvPr/>
        </p:nvGrpSpPr>
        <p:grpSpPr bwMode="auto">
          <a:xfrm>
            <a:off x="1403648" y="2348880"/>
            <a:ext cx="6867526" cy="950912"/>
            <a:chOff x="0" y="-181"/>
            <a:chExt cx="4326" cy="599"/>
          </a:xfrm>
        </p:grpSpPr>
        <p:sp>
          <p:nvSpPr>
            <p:cNvPr id="135188" name="Rectangle 20"/>
            <p:cNvSpPr>
              <a:spLocks noChangeArrowheads="1"/>
            </p:cNvSpPr>
            <p:nvPr/>
          </p:nvSpPr>
          <p:spPr bwMode="auto">
            <a:xfrm>
              <a:off x="0" y="-45"/>
              <a:ext cx="23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sz="2400" b="1" dirty="0">
                  <a:latin typeface="+mj-ea"/>
                  <a:ea typeface="+mj-ea"/>
                </a:rPr>
                <a:t>与单符号</a:t>
              </a:r>
              <a:r>
                <a:rPr lang="zh-CN" sz="2400" b="1" dirty="0" smtClean="0">
                  <a:latin typeface="+mj-ea"/>
                  <a:ea typeface="+mj-ea"/>
                </a:rPr>
                <a:t>信源进行</a:t>
              </a:r>
              <a:r>
                <a:rPr lang="zh-CN" sz="2400" b="1" dirty="0">
                  <a:latin typeface="+mj-ea"/>
                  <a:ea typeface="+mj-ea"/>
                </a:rPr>
                <a:t>比较：</a:t>
              </a:r>
            </a:p>
          </p:txBody>
        </p:sp>
        <p:graphicFrame>
          <p:nvGraphicFramePr>
            <p:cNvPr id="135189" name="Object 21"/>
            <p:cNvGraphicFramePr>
              <a:graphicFrameLocks noChangeAspect="1"/>
            </p:cNvGraphicFramePr>
            <p:nvPr/>
          </p:nvGraphicFramePr>
          <p:xfrm>
            <a:off x="2177" y="-181"/>
            <a:ext cx="2149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819" name="Equation" r:id="rId3" imgW="1549080" imgH="431640" progId="Equation.DSMT4">
                    <p:embed/>
                  </p:oleObj>
                </mc:Choice>
                <mc:Fallback>
                  <p:oleObj name="Equation" r:id="rId3" imgW="1549080" imgH="431640" progId="Equation.DSMT4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7" y="-181"/>
                          <a:ext cx="2149" cy="59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5190" name="Group 22"/>
          <p:cNvGrpSpPr>
            <a:grpSpLocks/>
          </p:cNvGrpSpPr>
          <p:nvPr/>
        </p:nvGrpSpPr>
        <p:grpSpPr bwMode="auto">
          <a:xfrm>
            <a:off x="1547664" y="3068960"/>
            <a:ext cx="2803525" cy="923925"/>
            <a:chOff x="0" y="0"/>
            <a:chExt cx="1766" cy="582"/>
          </a:xfrm>
        </p:grpSpPr>
        <p:graphicFrame>
          <p:nvGraphicFramePr>
            <p:cNvPr id="135191" name="Object 23"/>
            <p:cNvGraphicFramePr>
              <a:graphicFrameLocks noChangeAspect="1"/>
            </p:cNvGraphicFramePr>
            <p:nvPr/>
          </p:nvGraphicFramePr>
          <p:xfrm>
            <a:off x="0" y="0"/>
            <a:ext cx="37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820" name="Equation" r:id="rId5" imgW="266400" imgH="419040" progId="Equation.DSMT4">
                    <p:embed/>
                  </p:oleObj>
                </mc:Choice>
                <mc:Fallback>
                  <p:oleObj name="Equation" r:id="rId5" imgW="266400" imgH="419040" progId="Equation.DSMT4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70" cy="5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92" name="Rectangle 24"/>
            <p:cNvSpPr>
              <a:spLocks noChangeArrowheads="1"/>
            </p:cNvSpPr>
            <p:nvPr/>
          </p:nvSpPr>
          <p:spPr bwMode="auto">
            <a:xfrm>
              <a:off x="298" y="97"/>
              <a:ext cx="1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趋于更短</a:t>
              </a:r>
            </a:p>
          </p:txBody>
        </p:sp>
      </p:grpSp>
      <p:grpSp>
        <p:nvGrpSpPr>
          <p:cNvPr id="135193" name="Group 25"/>
          <p:cNvGrpSpPr>
            <a:grpSpLocks/>
          </p:cNvGrpSpPr>
          <p:nvPr/>
        </p:nvGrpSpPr>
        <p:grpSpPr bwMode="auto">
          <a:xfrm>
            <a:off x="1310208" y="4005064"/>
            <a:ext cx="6740525" cy="981075"/>
            <a:chOff x="0" y="0"/>
            <a:chExt cx="4246" cy="618"/>
          </a:xfrm>
        </p:grpSpPr>
        <p:grpSp>
          <p:nvGrpSpPr>
            <p:cNvPr id="135194" name="Group 26"/>
            <p:cNvGrpSpPr>
              <a:grpSpLocks/>
            </p:cNvGrpSpPr>
            <p:nvPr/>
          </p:nvGrpSpPr>
          <p:grpSpPr bwMode="auto">
            <a:xfrm>
              <a:off x="0" y="0"/>
              <a:ext cx="2770" cy="618"/>
              <a:chOff x="0" y="0"/>
              <a:chExt cx="2770" cy="618"/>
            </a:xfrm>
          </p:grpSpPr>
          <p:grpSp>
            <p:nvGrpSpPr>
              <p:cNvPr id="135195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568" cy="565"/>
                <a:chOff x="0" y="0"/>
                <a:chExt cx="1568" cy="565"/>
              </a:xfrm>
            </p:grpSpPr>
            <p:sp>
              <p:nvSpPr>
                <p:cNvPr id="135196" name="Rectangle 2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68" cy="5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CN" altLang="zh-CN" sz="2400" b="1" dirty="0">
                      <a:latin typeface="+mj-ea"/>
                      <a:ea typeface="+mj-ea"/>
                    </a:rPr>
                    <a:t>   </a:t>
                  </a:r>
                  <a:r>
                    <a:rPr lang="zh-CN" sz="2400" b="1" dirty="0">
                      <a:latin typeface="+mj-ea"/>
                      <a:ea typeface="+mj-ea"/>
                    </a:rPr>
                    <a:t>特别地，</a:t>
                  </a:r>
                </a:p>
                <a:p>
                  <a:r>
                    <a:rPr lang="zh-CN" sz="2400" b="1" dirty="0">
                      <a:latin typeface="+mj-ea"/>
                      <a:ea typeface="+mj-ea"/>
                    </a:rPr>
                    <a:t>当            时：</a:t>
                  </a:r>
                </a:p>
              </p:txBody>
            </p:sp>
            <p:graphicFrame>
              <p:nvGraphicFramePr>
                <p:cNvPr id="135197" name="Object 29"/>
                <p:cNvGraphicFramePr>
                  <a:graphicFrameLocks noChangeAspect="1"/>
                </p:cNvGraphicFramePr>
                <p:nvPr/>
              </p:nvGraphicFramePr>
              <p:xfrm>
                <a:off x="256" y="318"/>
                <a:ext cx="673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00821" name="Equation" r:id="rId7" imgW="482400" imgH="177480" progId="Equation.DSMT4">
                        <p:embed/>
                      </p:oleObj>
                    </mc:Choice>
                    <mc:Fallback>
                      <p:oleObj name="Equation" r:id="rId7" imgW="482400" imgH="177480" progId="Equation.DSMT4">
                        <p:embed/>
                        <p:pic>
                          <p:nvPicPr>
                            <p:cNvPr id="0" name="Picture 2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6" y="318"/>
                              <a:ext cx="673" cy="247"/>
                            </a:xfrm>
                            <a:prstGeom prst="rect">
                              <a:avLst/>
                            </a:prstGeom>
                            <a:noFill/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5198" name="Object 30"/>
              <p:cNvGraphicFramePr>
                <a:graphicFrameLocks noChangeAspect="1"/>
              </p:cNvGraphicFramePr>
              <p:nvPr/>
            </p:nvGraphicFramePr>
            <p:xfrm>
              <a:off x="1520" y="0"/>
              <a:ext cx="1250" cy="6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0822" name="Equation" r:id="rId9" imgW="901440" imgH="444240" progId="Equation.DSMT4">
                      <p:embed/>
                    </p:oleObj>
                  </mc:Choice>
                  <mc:Fallback>
                    <p:oleObj name="Equation" r:id="rId9" imgW="901440" imgH="444240" progId="Equation.DSMT4">
                      <p:embed/>
                      <p:pic>
                        <p:nvPicPr>
                          <p:cNvPr id="0" name="Picture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0" y="0"/>
                            <a:ext cx="1250" cy="61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5199" name="Rectangle 31"/>
            <p:cNvSpPr>
              <a:spLocks noChangeArrowheads="1"/>
            </p:cNvSpPr>
            <p:nvPr/>
          </p:nvSpPr>
          <p:spPr bwMode="auto">
            <a:xfrm>
              <a:off x="2962" y="40"/>
              <a:ext cx="128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所得码一定是极致码。</a:t>
              </a:r>
            </a:p>
          </p:txBody>
        </p:sp>
      </p:grp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57</a:t>
            </a:fld>
            <a:endParaRPr lang="en-US" altLang="zh-CN" dirty="0"/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2483768" y="476672"/>
          <a:ext cx="3649663" cy="986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823" name="Equation" r:id="rId11" imgW="1663560" imgH="444240" progId="Equation.DSMT4">
                  <p:embed/>
                </p:oleObj>
              </mc:Choice>
              <mc:Fallback>
                <p:oleObj name="Equation" r:id="rId11" imgW="1663560" imgH="44424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76672"/>
                        <a:ext cx="3649663" cy="9869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连接符 33"/>
          <p:cNvCxnSpPr/>
          <p:nvPr/>
        </p:nvCxnSpPr>
        <p:spPr>
          <a:xfrm>
            <a:off x="0" y="148478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75656" y="1887215"/>
            <a:ext cx="7452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 smtClean="0">
                <a:latin typeface="+mj-ea"/>
                <a:ea typeface="+mj-ea"/>
              </a:rPr>
              <a:t>离散无记忆信源</a:t>
            </a:r>
            <a:r>
              <a:rPr lang="en-US" altLang="zh-CN" sz="2400" b="1" dirty="0" smtClean="0">
                <a:latin typeface="+mj-ea"/>
                <a:ea typeface="+mj-ea"/>
              </a:rPr>
              <a:t>X</a:t>
            </a:r>
            <a:r>
              <a:rPr lang="zh-CN" altLang="zh-CN" sz="2400" b="1" dirty="0" smtClean="0">
                <a:latin typeface="+mj-ea"/>
                <a:ea typeface="+mj-ea"/>
              </a:rPr>
              <a:t>中每个信源符号</a:t>
            </a:r>
            <a:r>
              <a:rPr lang="en-US" altLang="zh-CN" sz="2400" b="1" i="1" dirty="0" smtClean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="1" i="1" baseline="-25000" dirty="0" smtClean="0"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lang="zh-CN" altLang="zh-CN" sz="2400" b="1" dirty="0" smtClean="0">
                <a:latin typeface="+mj-ea"/>
                <a:ea typeface="+mj-ea"/>
              </a:rPr>
              <a:t>所对应的平均码长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41" name="Object 23"/>
          <p:cNvGraphicFramePr>
            <a:graphicFrameLocks noChangeAspect="1"/>
          </p:cNvGraphicFramePr>
          <p:nvPr/>
        </p:nvGraphicFramePr>
        <p:xfrm>
          <a:off x="755576" y="1628775"/>
          <a:ext cx="727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824" name="Equation" r:id="rId13" imgW="330120" imgH="419040" progId="Equation.DSMT4">
                  <p:embed/>
                </p:oleObj>
              </mc:Choice>
              <mc:Fallback>
                <p:oleObj name="Equation" r:id="rId13" imgW="330120" imgH="419040" progId="Equation.DSMT4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28775"/>
                        <a:ext cx="727075" cy="923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899592" y="5157192"/>
            <a:ext cx="7848872" cy="12003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+mj-ea"/>
                <a:ea typeface="+mj-ea"/>
                <a:cs typeface="Times New Roman" pitchFamily="18" charset="0"/>
              </a:rPr>
              <a:t>变长无失真信源编码</a:t>
            </a:r>
            <a:r>
              <a:rPr lang="zh-CN" altLang="en-US" sz="2400" b="1" dirty="0" smtClean="0">
                <a:latin typeface="+mj-ea"/>
                <a:ea typeface="+mj-ea"/>
                <a:cs typeface="Times New Roman" pitchFamily="18" charset="0"/>
              </a:rPr>
              <a:t>定理</a:t>
            </a:r>
            <a:r>
              <a:rPr lang="zh-CN" altLang="zh-CN" sz="2400" b="1" dirty="0" smtClean="0">
                <a:latin typeface="+mj-ea"/>
                <a:ea typeface="+mj-ea"/>
                <a:cs typeface="Times New Roman" pitchFamily="18" charset="0"/>
              </a:rPr>
              <a:t>说明，只要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编码后的码符号序列所能携带的信息量不小于信源本身的信息量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 ,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就可以实现唯一可译码。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3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2"/>
          <p:cNvGrpSpPr>
            <a:grpSpLocks/>
          </p:cNvGrpSpPr>
          <p:nvPr/>
        </p:nvGrpSpPr>
        <p:grpSpPr bwMode="auto">
          <a:xfrm>
            <a:off x="1612900" y="1887538"/>
            <a:ext cx="2733675" cy="1447800"/>
            <a:chOff x="0" y="0"/>
            <a:chExt cx="1722" cy="912"/>
          </a:xfrm>
        </p:grpSpPr>
        <p:graphicFrame>
          <p:nvGraphicFramePr>
            <p:cNvPr id="136195" name="Object 3"/>
            <p:cNvGraphicFramePr>
              <a:graphicFrameLocks noChangeAspect="1"/>
            </p:cNvGraphicFramePr>
            <p:nvPr/>
          </p:nvGraphicFramePr>
          <p:xfrm>
            <a:off x="0" y="419"/>
            <a:ext cx="128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835" r:id="rId3" imgW="926296" imgH="406048" progId="Equation.DSMT4">
                    <p:embed/>
                  </p:oleObj>
                </mc:Choice>
                <mc:Fallback>
                  <p:oleObj r:id="rId3" imgW="926296" imgH="406048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9"/>
                          <a:ext cx="1285" cy="4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196" name="Rectangle 4"/>
            <p:cNvSpPr>
              <a:spLocks noChangeArrowheads="1"/>
            </p:cNvSpPr>
            <p:nvPr/>
          </p:nvSpPr>
          <p:spPr bwMode="auto">
            <a:xfrm>
              <a:off x="38" y="0"/>
              <a:ext cx="16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单符号信源</a:t>
              </a:r>
            </a:p>
          </p:txBody>
        </p:sp>
      </p:grp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200025" y="846138"/>
            <a:ext cx="4591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编码效率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1924050" y="554038"/>
            <a:ext cx="7981950" cy="1139826"/>
            <a:chOff x="0" y="0"/>
            <a:chExt cx="5028" cy="718"/>
          </a:xfrm>
        </p:grpSpPr>
        <p:sp>
          <p:nvSpPr>
            <p:cNvPr id="136201" name="Rectangle 9"/>
            <p:cNvSpPr>
              <a:spLocks noChangeArrowheads="1"/>
            </p:cNvSpPr>
            <p:nvPr/>
          </p:nvSpPr>
          <p:spPr bwMode="auto">
            <a:xfrm>
              <a:off x="0" y="427"/>
              <a:ext cx="49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 smtClean="0">
                  <a:latin typeface="+mj-ea"/>
                  <a:ea typeface="+mj-ea"/>
                </a:rPr>
                <a:t>编码</a:t>
              </a:r>
              <a:r>
                <a:rPr lang="zh-CN" sz="2400" b="1" dirty="0" smtClean="0">
                  <a:latin typeface="+mj-ea"/>
                  <a:ea typeface="+mj-ea"/>
                </a:rPr>
                <a:t>后</a:t>
              </a:r>
              <a:r>
                <a:rPr lang="zh-CN" sz="2400" b="1" dirty="0">
                  <a:latin typeface="+mj-ea"/>
                  <a:ea typeface="+mj-ea"/>
                </a:rPr>
                <a:t>平均每个信源符号的最大可能载信量</a:t>
              </a:r>
            </a:p>
          </p:txBody>
        </p:sp>
        <p:sp>
          <p:nvSpPr>
            <p:cNvPr id="136202" name="Line 10"/>
            <p:cNvSpPr>
              <a:spLocks noChangeShapeType="1"/>
            </p:cNvSpPr>
            <p:nvPr/>
          </p:nvSpPr>
          <p:spPr bwMode="auto">
            <a:xfrm>
              <a:off x="51" y="386"/>
              <a:ext cx="424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94" y="0"/>
              <a:ext cx="49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要求平均每个信源符号携带的实际信息量</a:t>
              </a:r>
            </a:p>
          </p:txBody>
        </p:sp>
      </p:grpSp>
      <p:graphicFrame>
        <p:nvGraphicFramePr>
          <p:cNvPr id="136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31539"/>
              </p:ext>
            </p:extLst>
          </p:nvPr>
        </p:nvGraphicFramePr>
        <p:xfrm>
          <a:off x="2451100" y="2620963"/>
          <a:ext cx="9509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836" r:id="rId5" imgW="431425" imgH="203024" progId="Equation.DSMT4">
                  <p:embed/>
                </p:oleObj>
              </mc:Choice>
              <mc:Fallback>
                <p:oleObj r:id="rId5" imgW="431425" imgH="203024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620963"/>
                        <a:ext cx="950913" cy="390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779615"/>
              </p:ext>
            </p:extLst>
          </p:nvPr>
        </p:nvGraphicFramePr>
        <p:xfrm>
          <a:off x="2270125" y="2971800"/>
          <a:ext cx="1314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837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2971800"/>
                        <a:ext cx="131445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206" name="Group 14"/>
          <p:cNvGrpSpPr>
            <a:grpSpLocks/>
          </p:cNvGrpSpPr>
          <p:nvPr/>
        </p:nvGrpSpPr>
        <p:grpSpPr bwMode="auto">
          <a:xfrm>
            <a:off x="3692525" y="5300663"/>
            <a:ext cx="5480050" cy="871538"/>
            <a:chOff x="0" y="-26"/>
            <a:chExt cx="3452" cy="549"/>
          </a:xfrm>
        </p:grpSpPr>
        <p:sp>
          <p:nvSpPr>
            <p:cNvPr id="136207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34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可用来估算，为达到效率   ，</a:t>
              </a:r>
            </a:p>
            <a:p>
              <a:r>
                <a:rPr lang="zh-CN" sz="2400" b="1">
                  <a:latin typeface="+mj-ea"/>
                  <a:ea typeface="+mj-ea"/>
                </a:rPr>
                <a:t>所需要的信源符号序列长度    。</a:t>
              </a:r>
            </a:p>
          </p:txBody>
        </p:sp>
        <p:graphicFrame>
          <p:nvGraphicFramePr>
            <p:cNvPr id="136208" name="Object 16"/>
            <p:cNvGraphicFramePr>
              <a:graphicFrameLocks noChangeAspect="1"/>
            </p:cNvGraphicFramePr>
            <p:nvPr/>
          </p:nvGraphicFramePr>
          <p:xfrm>
            <a:off x="2278" y="-26"/>
            <a:ext cx="19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838" r:id="rId9" imgW="139518" imgH="164885" progId="Equation.DSMT4">
                    <p:embed/>
                  </p:oleObj>
                </mc:Choice>
                <mc:Fallback>
                  <p:oleObj r:id="rId9" imgW="139518" imgH="164885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-26"/>
                          <a:ext cx="195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9" name="Object 17"/>
            <p:cNvGraphicFramePr>
              <a:graphicFrameLocks noChangeAspect="1"/>
            </p:cNvGraphicFramePr>
            <p:nvPr/>
          </p:nvGraphicFramePr>
          <p:xfrm>
            <a:off x="2368" y="246"/>
            <a:ext cx="2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839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246"/>
                          <a:ext cx="212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6210" name="Group 18"/>
          <p:cNvGrpSpPr>
            <a:grpSpLocks/>
          </p:cNvGrpSpPr>
          <p:nvPr/>
        </p:nvGrpSpPr>
        <p:grpSpPr bwMode="auto">
          <a:xfrm>
            <a:off x="4840288" y="1887538"/>
            <a:ext cx="2873375" cy="1885950"/>
            <a:chOff x="0" y="0"/>
            <a:chExt cx="1810" cy="1188"/>
          </a:xfrm>
        </p:grpSpPr>
        <p:graphicFrame>
          <p:nvGraphicFramePr>
            <p:cNvPr id="136211" name="Object 19"/>
            <p:cNvGraphicFramePr>
              <a:graphicFrameLocks noChangeAspect="1"/>
            </p:cNvGraphicFramePr>
            <p:nvPr/>
          </p:nvGraphicFramePr>
          <p:xfrm>
            <a:off x="504" y="471"/>
            <a:ext cx="59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840" r:id="rId13" imgW="431425" imgH="203024" progId="Equation.DSMT4">
                    <p:embed/>
                  </p:oleObj>
                </mc:Choice>
                <mc:Fallback>
                  <p:oleObj r:id="rId13" imgW="431425" imgH="203024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471"/>
                          <a:ext cx="599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6212" name="Group 20"/>
            <p:cNvGrpSpPr>
              <a:grpSpLocks/>
            </p:cNvGrpSpPr>
            <p:nvPr/>
          </p:nvGrpSpPr>
          <p:grpSpPr bwMode="auto">
            <a:xfrm>
              <a:off x="0" y="0"/>
              <a:ext cx="1810" cy="912"/>
              <a:chOff x="0" y="0"/>
              <a:chExt cx="1810" cy="912"/>
            </a:xfrm>
          </p:grpSpPr>
          <p:graphicFrame>
            <p:nvGraphicFramePr>
              <p:cNvPr id="136213" name="Object 21"/>
              <p:cNvGraphicFramePr>
                <a:graphicFrameLocks noChangeAspect="1"/>
              </p:cNvGraphicFramePr>
              <p:nvPr/>
            </p:nvGraphicFramePr>
            <p:xfrm>
              <a:off x="0" y="419"/>
              <a:ext cx="1285" cy="4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1841" r:id="rId14" imgW="926296" imgH="406048" progId="Equation.DSMT4">
                      <p:embed/>
                    </p:oleObj>
                  </mc:Choice>
                  <mc:Fallback>
                    <p:oleObj r:id="rId14" imgW="926296" imgH="406048" progId="Equation.DSMT4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19"/>
                            <a:ext cx="1285" cy="49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6214" name="Rectangle 22"/>
              <p:cNvSpPr>
                <a:spLocks noChangeArrowheads="1"/>
              </p:cNvSpPr>
              <p:nvPr/>
            </p:nvSpPr>
            <p:spPr bwMode="auto">
              <a:xfrm>
                <a:off x="126" y="0"/>
                <a:ext cx="16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扩展信源</a:t>
                </a:r>
              </a:p>
            </p:txBody>
          </p:sp>
        </p:grpSp>
        <p:graphicFrame>
          <p:nvGraphicFramePr>
            <p:cNvPr id="136215" name="Object 23"/>
            <p:cNvGraphicFramePr>
              <a:graphicFrameLocks noChangeAspect="1"/>
            </p:cNvGraphicFramePr>
            <p:nvPr/>
          </p:nvGraphicFramePr>
          <p:xfrm>
            <a:off x="361" y="680"/>
            <a:ext cx="951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1842" name="Equation" r:id="rId15" imgW="685800" imgH="419040" progId="Equation.DSMT4">
                    <p:embed/>
                  </p:oleObj>
                </mc:Choice>
                <mc:Fallback>
                  <p:oleObj name="Equation" r:id="rId15" imgW="685800" imgH="419040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680"/>
                          <a:ext cx="951" cy="50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17" name="Rectangle 25"/>
            <p:cNvSpPr>
              <a:spLocks noChangeArrowheads="1"/>
            </p:cNvSpPr>
            <p:nvPr/>
          </p:nvSpPr>
          <p:spPr bwMode="auto">
            <a:xfrm>
              <a:off x="1269" y="426"/>
              <a:ext cx="40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zh-CN" sz="7200" b="1">
                  <a:solidFill>
                    <a:srgbClr val="FF0000"/>
                  </a:solidFill>
                  <a:latin typeface="+mj-ea"/>
                  <a:ea typeface="+mj-ea"/>
                </a:rPr>
                <a:t>*</a:t>
              </a:r>
            </a:p>
          </p:txBody>
        </p:sp>
      </p:grpSp>
      <p:grpSp>
        <p:nvGrpSpPr>
          <p:cNvPr id="136218" name="Group 26"/>
          <p:cNvGrpSpPr>
            <a:grpSpLocks/>
          </p:cNvGrpSpPr>
          <p:nvPr/>
        </p:nvGrpSpPr>
        <p:grpSpPr bwMode="auto">
          <a:xfrm>
            <a:off x="666750" y="3573463"/>
            <a:ext cx="7940675" cy="1684338"/>
            <a:chOff x="0" y="-102"/>
            <a:chExt cx="5002" cy="1061"/>
          </a:xfrm>
        </p:grpSpPr>
        <p:grpSp>
          <p:nvGrpSpPr>
            <p:cNvPr id="136219" name="Group 27"/>
            <p:cNvGrpSpPr>
              <a:grpSpLocks/>
            </p:cNvGrpSpPr>
            <p:nvPr/>
          </p:nvGrpSpPr>
          <p:grpSpPr bwMode="auto">
            <a:xfrm>
              <a:off x="1590" y="-102"/>
              <a:ext cx="3412" cy="1061"/>
              <a:chOff x="32" y="-102"/>
              <a:chExt cx="3412" cy="1061"/>
            </a:xfrm>
          </p:grpSpPr>
          <p:sp>
            <p:nvSpPr>
              <p:cNvPr id="136220" name="AutoShape 28"/>
              <p:cNvSpPr>
                <a:spLocks noChangeArrowheads="1"/>
              </p:cNvSpPr>
              <p:nvPr/>
            </p:nvSpPr>
            <p:spPr bwMode="auto">
              <a:xfrm rot="5400000">
                <a:off x="1751" y="-129"/>
                <a:ext cx="303" cy="357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ln>
                <a:headEnd/>
                <a:tailEnd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136221" name="Object 29"/>
              <p:cNvGraphicFramePr>
                <a:graphicFrameLocks noChangeAspect="1"/>
              </p:cNvGraphicFramePr>
              <p:nvPr/>
            </p:nvGraphicFramePr>
            <p:xfrm>
              <a:off x="32" y="103"/>
              <a:ext cx="3412" cy="8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1843" name="Equation" r:id="rId17" imgW="2463480" imgH="622080" progId="Equation.DSMT4">
                      <p:embed/>
                    </p:oleObj>
                  </mc:Choice>
                  <mc:Fallback>
                    <p:oleObj name="Equation" r:id="rId17" imgW="2463480" imgH="622080" progId="Equation.DSMT4">
                      <p:embed/>
                      <p:pic>
                        <p:nvPicPr>
                          <p:cNvPr id="0" name="Picture 1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" y="103"/>
                            <a:ext cx="3412" cy="85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6222" name="Rectangle 30"/>
            <p:cNvSpPr>
              <a:spLocks noChangeArrowheads="1"/>
            </p:cNvSpPr>
            <p:nvPr/>
          </p:nvSpPr>
          <p:spPr bwMode="auto">
            <a:xfrm>
              <a:off x="0" y="164"/>
              <a:ext cx="260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【</a:t>
              </a:r>
              <a:r>
                <a:rPr lang="zh-CN" sz="2400" b="1">
                  <a:latin typeface="+mj-ea"/>
                  <a:ea typeface="+mj-ea"/>
                </a:rPr>
                <a:t>分母变大，</a:t>
              </a:r>
            </a:p>
            <a:p>
              <a:r>
                <a:rPr lang="zh-CN" sz="2400" b="1">
                  <a:latin typeface="+mj-ea"/>
                  <a:ea typeface="+mj-ea"/>
                </a:rPr>
                <a:t>    结果变小</a:t>
              </a:r>
              <a:r>
                <a:rPr lang="zh-CN" altLang="zh-CN" sz="2400" b="1">
                  <a:latin typeface="+mj-ea"/>
                  <a:ea typeface="+mj-ea"/>
                </a:rPr>
                <a:t>】</a:t>
              </a:r>
            </a:p>
          </p:txBody>
        </p:sp>
      </p:grp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22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352425" y="592138"/>
            <a:ext cx="2749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例</a:t>
            </a:r>
            <a:endParaRPr lang="zh-CN" altLang="zh-CN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grpSp>
        <p:nvGrpSpPr>
          <p:cNvPr id="137221" name="Group 5"/>
          <p:cNvGrpSpPr>
            <a:grpSpLocks/>
          </p:cNvGrpSpPr>
          <p:nvPr/>
        </p:nvGrpSpPr>
        <p:grpSpPr bwMode="auto">
          <a:xfrm>
            <a:off x="514350" y="1052736"/>
            <a:ext cx="8366125" cy="1936750"/>
            <a:chOff x="0" y="0"/>
            <a:chExt cx="5270" cy="1220"/>
          </a:xfrm>
        </p:grpSpPr>
        <p:graphicFrame>
          <p:nvGraphicFramePr>
            <p:cNvPr id="137222" name="Object 6"/>
            <p:cNvGraphicFramePr>
              <a:graphicFrameLocks noChangeAspect="1"/>
            </p:cNvGraphicFramePr>
            <p:nvPr/>
          </p:nvGraphicFramePr>
          <p:xfrm>
            <a:off x="0" y="0"/>
            <a:ext cx="5170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79" r:id="rId3" imgW="3721100" imgH="469900" progId="Equation.DSMT4">
                    <p:embed/>
                  </p:oleObj>
                </mc:Choice>
                <mc:Fallback>
                  <p:oleObj r:id="rId3" imgW="3721100" imgH="469900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170" cy="65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23" name="Rectangle 7"/>
            <p:cNvSpPr>
              <a:spLocks noChangeArrowheads="1"/>
            </p:cNvSpPr>
            <p:nvPr/>
          </p:nvSpPr>
          <p:spPr bwMode="auto">
            <a:xfrm>
              <a:off x="10" y="650"/>
              <a:ext cx="526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sz="2400" b="1">
                  <a:latin typeface="+mj-ea"/>
                  <a:ea typeface="+mj-ea"/>
                </a:rPr>
                <a:t>要求编码效率               </a:t>
              </a:r>
              <a:r>
                <a:rPr lang="zh-CN" altLang="zh-CN" sz="2400" b="1">
                  <a:latin typeface="+mj-ea"/>
                  <a:ea typeface="+mj-ea"/>
                </a:rPr>
                <a:t>,  </a:t>
              </a:r>
              <a:r>
                <a:rPr lang="zh-CN" sz="2400" b="1">
                  <a:latin typeface="+mj-ea"/>
                  <a:ea typeface="+mj-ea"/>
                </a:rPr>
                <a:t>对二元变长编码</a:t>
              </a:r>
              <a:r>
                <a:rPr lang="zh-CN" altLang="zh-CN" sz="2400" b="1">
                  <a:latin typeface="+mj-ea"/>
                  <a:ea typeface="+mj-ea"/>
                </a:rPr>
                <a:t>,   </a:t>
              </a:r>
              <a:r>
                <a:rPr lang="zh-CN" sz="2400" b="1">
                  <a:latin typeface="+mj-ea"/>
                  <a:ea typeface="+mj-ea"/>
                </a:rPr>
                <a:t>求需要的信源序列长度    。           </a:t>
              </a:r>
            </a:p>
          </p:txBody>
        </p:sp>
        <p:graphicFrame>
          <p:nvGraphicFramePr>
            <p:cNvPr id="137224" name="Object 8"/>
            <p:cNvGraphicFramePr>
              <a:graphicFrameLocks noChangeAspect="1"/>
            </p:cNvGraphicFramePr>
            <p:nvPr/>
          </p:nvGraphicFramePr>
          <p:xfrm>
            <a:off x="1425" y="722"/>
            <a:ext cx="82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80" r:id="rId5" imgW="596382" imgH="203024" progId="Equation.DSMT4">
                    <p:embed/>
                  </p:oleObj>
                </mc:Choice>
                <mc:Fallback>
                  <p:oleObj r:id="rId5" imgW="596382" imgH="203024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722"/>
                          <a:ext cx="827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26" name="Group 10"/>
          <p:cNvGrpSpPr>
            <a:grpSpLocks/>
          </p:cNvGrpSpPr>
          <p:nvPr/>
        </p:nvGrpSpPr>
        <p:grpSpPr bwMode="auto">
          <a:xfrm>
            <a:off x="555625" y="3132138"/>
            <a:ext cx="3449638" cy="1312862"/>
            <a:chOff x="0" y="0"/>
            <a:chExt cx="2173" cy="827"/>
          </a:xfrm>
        </p:grpSpPr>
        <p:sp>
          <p:nvSpPr>
            <p:cNvPr id="137227" name="Rectangle 11"/>
            <p:cNvSpPr>
              <a:spLocks noChangeArrowheads="1"/>
            </p:cNvSpPr>
            <p:nvPr/>
          </p:nvSpPr>
          <p:spPr bwMode="auto">
            <a:xfrm>
              <a:off x="0" y="96"/>
              <a:ext cx="1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解：</a:t>
              </a:r>
            </a:p>
          </p:txBody>
        </p:sp>
        <p:graphicFrame>
          <p:nvGraphicFramePr>
            <p:cNvPr id="137228" name="Object 12"/>
            <p:cNvGraphicFramePr>
              <a:graphicFrameLocks noChangeAspect="1"/>
            </p:cNvGraphicFramePr>
            <p:nvPr/>
          </p:nvGraphicFramePr>
          <p:xfrm>
            <a:off x="608" y="0"/>
            <a:ext cx="1565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81" name="Equation" r:id="rId7" imgW="1130040" imgH="596880" progId="Equation.DSMT4">
                    <p:embed/>
                  </p:oleObj>
                </mc:Choice>
                <mc:Fallback>
                  <p:oleObj name="Equation" r:id="rId7" imgW="1130040" imgH="596880" progId="Equation.DSMT4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0"/>
                          <a:ext cx="1565" cy="82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29" name="Group 13"/>
          <p:cNvGrpSpPr>
            <a:grpSpLocks/>
          </p:cNvGrpSpPr>
          <p:nvPr/>
        </p:nvGrpSpPr>
        <p:grpSpPr bwMode="auto">
          <a:xfrm>
            <a:off x="4314825" y="2946400"/>
            <a:ext cx="4879975" cy="915988"/>
            <a:chOff x="0" y="0"/>
            <a:chExt cx="3074" cy="577"/>
          </a:xfrm>
        </p:grpSpPr>
        <p:sp>
          <p:nvSpPr>
            <p:cNvPr id="137230" name="Rectangle 14"/>
            <p:cNvSpPr>
              <a:spLocks noChangeArrowheads="1"/>
            </p:cNvSpPr>
            <p:nvPr/>
          </p:nvSpPr>
          <p:spPr bwMode="auto">
            <a:xfrm>
              <a:off x="0" y="109"/>
              <a:ext cx="1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代入：</a:t>
              </a:r>
            </a:p>
          </p:txBody>
        </p:sp>
        <p:graphicFrame>
          <p:nvGraphicFramePr>
            <p:cNvPr id="137231" name="Object 15"/>
            <p:cNvGraphicFramePr>
              <a:graphicFrameLocks noChangeAspect="1"/>
            </p:cNvGraphicFramePr>
            <p:nvPr/>
          </p:nvGraphicFramePr>
          <p:xfrm>
            <a:off x="718" y="0"/>
            <a:ext cx="82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82" r:id="rId9" imgW="596382" imgH="203024" progId="Equation.DSMT4">
                    <p:embed/>
                  </p:oleObj>
                </mc:Choice>
                <mc:Fallback>
                  <p:oleObj r:id="rId9" imgW="596382" imgH="203024" progId="Equation.DSMT4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0"/>
                          <a:ext cx="825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32" name="Object 16"/>
            <p:cNvGraphicFramePr>
              <a:graphicFrameLocks noChangeAspect="1"/>
            </p:cNvGraphicFramePr>
            <p:nvPr/>
          </p:nvGraphicFramePr>
          <p:xfrm>
            <a:off x="1706" y="0"/>
            <a:ext cx="5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83" r:id="rId11" imgW="405696" imgH="177492" progId="Equation.DSMT4">
                    <p:embed/>
                  </p:oleObj>
                </mc:Choice>
                <mc:Fallback>
                  <p:oleObj r:id="rId11" imgW="405696" imgH="177492" progId="Equation.DSMT4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0"/>
                          <a:ext cx="562" cy="2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7233" name="Group 17"/>
            <p:cNvGrpSpPr>
              <a:grpSpLocks/>
            </p:cNvGrpSpPr>
            <p:nvPr/>
          </p:nvGrpSpPr>
          <p:grpSpPr bwMode="auto">
            <a:xfrm>
              <a:off x="664" y="246"/>
              <a:ext cx="2410" cy="331"/>
              <a:chOff x="0" y="0"/>
              <a:chExt cx="2410" cy="331"/>
            </a:xfrm>
          </p:grpSpPr>
          <p:graphicFrame>
            <p:nvGraphicFramePr>
              <p:cNvPr id="137234" name="Object 18"/>
              <p:cNvGraphicFramePr>
                <a:graphicFrameLocks noChangeAspect="1"/>
              </p:cNvGraphicFramePr>
              <p:nvPr/>
            </p:nvGraphicFramePr>
            <p:xfrm>
              <a:off x="0" y="50"/>
              <a:ext cx="1073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02884" r:id="rId13" imgW="774028" imgH="203024" progId="Equation.DSMT4">
                      <p:embed/>
                    </p:oleObj>
                  </mc:Choice>
                  <mc:Fallback>
                    <p:oleObj r:id="rId13" imgW="774028" imgH="203024" progId="Equation.DSMT4">
                      <p:embed/>
                      <p:pic>
                        <p:nvPicPr>
                          <p:cNvPr id="0" name="Picture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50"/>
                            <a:ext cx="1073" cy="28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7235" name="Rectangle 19"/>
              <p:cNvSpPr>
                <a:spLocks noChangeArrowheads="1"/>
              </p:cNvSpPr>
              <p:nvPr/>
            </p:nvSpPr>
            <p:spPr bwMode="auto">
              <a:xfrm>
                <a:off x="1046" y="0"/>
                <a:ext cx="136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比特</a:t>
                </a:r>
                <a:r>
                  <a:rPr lang="zh-CN" altLang="zh-CN" sz="2400" b="1">
                    <a:latin typeface="+mj-ea"/>
                    <a:ea typeface="+mj-ea"/>
                  </a:rPr>
                  <a:t>/</a:t>
                </a:r>
                <a:r>
                  <a:rPr lang="zh-CN" sz="2400" b="1">
                    <a:latin typeface="+mj-ea"/>
                    <a:ea typeface="+mj-ea"/>
                  </a:rPr>
                  <a:t>符号</a:t>
                </a:r>
              </a:p>
            </p:txBody>
          </p:sp>
        </p:grpSp>
      </p:grpSp>
      <p:grpSp>
        <p:nvGrpSpPr>
          <p:cNvPr id="137236" name="Group 20"/>
          <p:cNvGrpSpPr>
            <a:grpSpLocks/>
          </p:cNvGrpSpPr>
          <p:nvPr/>
        </p:nvGrpSpPr>
        <p:grpSpPr bwMode="auto">
          <a:xfrm>
            <a:off x="4314825" y="3919538"/>
            <a:ext cx="2360613" cy="461962"/>
            <a:chOff x="0" y="0"/>
            <a:chExt cx="1487" cy="291"/>
          </a:xfrm>
        </p:grpSpPr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0" y="0"/>
              <a:ext cx="1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计算得：</a:t>
              </a:r>
            </a:p>
          </p:txBody>
        </p:sp>
        <p:graphicFrame>
          <p:nvGraphicFramePr>
            <p:cNvPr id="137238" name="Object 22"/>
            <p:cNvGraphicFramePr>
              <a:graphicFrameLocks noChangeAspect="1"/>
            </p:cNvGraphicFramePr>
            <p:nvPr/>
          </p:nvGraphicFramePr>
          <p:xfrm>
            <a:off x="964" y="43"/>
            <a:ext cx="52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85" name="Equation" r:id="rId15" imgW="380880" imgH="164880" progId="Equation.DSMT4">
                    <p:embed/>
                  </p:oleObj>
                </mc:Choice>
                <mc:Fallback>
                  <p:oleObj name="Equation" r:id="rId15" imgW="380880" imgH="164880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43"/>
                          <a:ext cx="523" cy="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39" name="Group 23"/>
          <p:cNvGrpSpPr>
            <a:grpSpLocks/>
          </p:cNvGrpSpPr>
          <p:nvPr/>
        </p:nvGrpSpPr>
        <p:grpSpPr bwMode="auto">
          <a:xfrm>
            <a:off x="942976" y="4479925"/>
            <a:ext cx="5989638" cy="461962"/>
            <a:chOff x="270" y="17"/>
            <a:chExt cx="3773" cy="291"/>
          </a:xfrm>
        </p:grpSpPr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270" y="17"/>
              <a:ext cx="28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比较：定长编码</a:t>
              </a:r>
            </a:p>
          </p:txBody>
        </p:sp>
        <p:graphicFrame>
          <p:nvGraphicFramePr>
            <p:cNvPr id="137241" name="Object 25"/>
            <p:cNvGraphicFramePr>
              <a:graphicFrameLocks noChangeAspect="1"/>
            </p:cNvGraphicFramePr>
            <p:nvPr/>
          </p:nvGraphicFramePr>
          <p:xfrm>
            <a:off x="1878" y="27"/>
            <a:ext cx="12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86" name="Equation" r:id="rId17" imgW="876240" imgH="203040" progId="Equation.DSMT4">
                    <p:embed/>
                  </p:oleObj>
                </mc:Choice>
                <mc:Fallback>
                  <p:oleObj name="Equation" r:id="rId17" imgW="876240" imgH="20304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27"/>
                          <a:ext cx="1212" cy="2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42" name="Object 26"/>
            <p:cNvGraphicFramePr>
              <a:graphicFrameLocks noChangeAspect="1"/>
            </p:cNvGraphicFramePr>
            <p:nvPr/>
          </p:nvGraphicFramePr>
          <p:xfrm>
            <a:off x="3288" y="19"/>
            <a:ext cx="75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887" r:id="rId19" imgW="545626" imgH="203024" progId="Equation.DSMT4">
                    <p:embed/>
                  </p:oleObj>
                </mc:Choice>
                <mc:Fallback>
                  <p:oleObj r:id="rId19" imgW="545626" imgH="203024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9"/>
                          <a:ext cx="755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43" name="Rectangle 27"/>
          <p:cNvSpPr>
            <a:spLocks noChangeArrowheads="1"/>
          </p:cNvSpPr>
          <p:nvPr/>
        </p:nvSpPr>
        <p:spPr bwMode="auto">
          <a:xfrm>
            <a:off x="653082" y="5151586"/>
            <a:ext cx="8032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zh-CN" sz="2400" b="1" dirty="0">
                <a:latin typeface="+mj-ea"/>
                <a:ea typeface="+mj-ea"/>
              </a:rPr>
              <a:t>：为什么变长编码可做到完全无失真编码？</a:t>
            </a:r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653082" y="5623073"/>
            <a:ext cx="795136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回答</a:t>
            </a:r>
            <a:r>
              <a:rPr lang="zh-CN" sz="2400" b="1" dirty="0">
                <a:latin typeface="+mj-ea"/>
                <a:ea typeface="+mj-ea"/>
              </a:rPr>
              <a:t>：因为变长编码可保证信源符号序列和码</a:t>
            </a:r>
            <a:r>
              <a:rPr lang="zh-CN" sz="2400" b="1" dirty="0" smtClean="0">
                <a:latin typeface="+mj-ea"/>
                <a:ea typeface="+mj-ea"/>
              </a:rPr>
              <a:t>符号序列</a:t>
            </a:r>
            <a:r>
              <a:rPr lang="zh-CN" sz="2400" b="1" dirty="0">
                <a:latin typeface="+mj-ea"/>
                <a:ea typeface="+mj-ea"/>
              </a:rPr>
              <a:t>一一对应。</a:t>
            </a: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395536" y="2924944"/>
            <a:ext cx="820891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5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3" grpId="0" autoUpdateAnimBg="0"/>
      <p:bldP spid="1372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238125" y="503238"/>
            <a:ext cx="847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问题：如何编码才能保证信息的无失真传输？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52413" y="1038225"/>
            <a:ext cx="847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</a:rPr>
              <a:t>回答</a:t>
            </a:r>
            <a:r>
              <a:rPr lang="zh-CN" sz="2400" b="1">
                <a:latin typeface="+mj-ea"/>
                <a:ea typeface="+mj-ea"/>
              </a:rPr>
              <a:t>：信源符号序列要与码符号序列一一对应。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238125" y="1635125"/>
            <a:ext cx="9328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问题：最大可能的信源符号序列数和码符号序列数？</a:t>
            </a:r>
          </a:p>
        </p:txBody>
      </p:sp>
      <p:grpSp>
        <p:nvGrpSpPr>
          <p:cNvPr id="91142" name="Group 6"/>
          <p:cNvGrpSpPr>
            <a:grpSpLocks/>
          </p:cNvGrpSpPr>
          <p:nvPr/>
        </p:nvGrpSpPr>
        <p:grpSpPr bwMode="auto">
          <a:xfrm>
            <a:off x="238125" y="2132013"/>
            <a:ext cx="9201150" cy="469900"/>
            <a:chOff x="0" y="0"/>
            <a:chExt cx="5796" cy="296"/>
          </a:xfrm>
        </p:grpSpPr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</a:rPr>
                <a:t>回答</a:t>
              </a:r>
              <a:r>
                <a:rPr lang="zh-CN" sz="2400" b="1">
                  <a:latin typeface="+mj-ea"/>
                  <a:ea typeface="+mj-ea"/>
                </a:rPr>
                <a:t>：信源符号序列数</a:t>
              </a:r>
            </a:p>
          </p:txBody>
        </p:sp>
        <p:graphicFrame>
          <p:nvGraphicFramePr>
            <p:cNvPr id="9114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9244662"/>
                </p:ext>
              </p:extLst>
            </p:nvPr>
          </p:nvGraphicFramePr>
          <p:xfrm>
            <a:off x="2095" y="14"/>
            <a:ext cx="4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06" r:id="rId3" imgW="342603" imgH="203024" progId="Equation.DSMT4">
                    <p:embed/>
                  </p:oleObj>
                </mc:Choice>
                <mc:Fallback>
                  <p:oleObj r:id="rId3" imgW="342603" imgH="203024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5" y="14"/>
                          <a:ext cx="476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2886" y="0"/>
              <a:ext cx="27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码符号序列数</a:t>
              </a:r>
            </a:p>
          </p:txBody>
        </p:sp>
        <p:graphicFrame>
          <p:nvGraphicFramePr>
            <p:cNvPr id="9114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6476175"/>
                </p:ext>
              </p:extLst>
            </p:nvPr>
          </p:nvGraphicFramePr>
          <p:xfrm>
            <a:off x="4181" y="15"/>
            <a:ext cx="4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07" r:id="rId5" imgW="355292" imgH="203024" progId="Equation.DSMT4">
                    <p:embed/>
                  </p:oleObj>
                </mc:Choice>
                <mc:Fallback>
                  <p:oleObj r:id="rId5" imgW="355292" imgH="203024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15"/>
                          <a:ext cx="493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47" name="Group 11"/>
          <p:cNvGrpSpPr>
            <a:grpSpLocks/>
          </p:cNvGrpSpPr>
          <p:nvPr/>
        </p:nvGrpSpPr>
        <p:grpSpPr bwMode="auto">
          <a:xfrm>
            <a:off x="250825" y="2674938"/>
            <a:ext cx="7169150" cy="461963"/>
            <a:chOff x="0" y="0"/>
            <a:chExt cx="4516" cy="291"/>
          </a:xfrm>
        </p:grpSpPr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4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为简化起见，假设          ，则要求：</a:t>
              </a:r>
            </a:p>
          </p:txBody>
        </p:sp>
        <p:graphicFrame>
          <p:nvGraphicFramePr>
            <p:cNvPr id="9114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625812"/>
                </p:ext>
              </p:extLst>
            </p:nvPr>
          </p:nvGraphicFramePr>
          <p:xfrm>
            <a:off x="1633" y="95"/>
            <a:ext cx="57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08" r:id="rId7" imgW="419100" imgH="139700" progId="Equation.DSMT4">
                    <p:embed/>
                  </p:oleObj>
                </mc:Choice>
                <mc:Fallback>
                  <p:oleObj r:id="rId7" imgW="419100" imgH="13970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95"/>
                          <a:ext cx="578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82570"/>
              </p:ext>
            </p:extLst>
          </p:nvPr>
        </p:nvGraphicFramePr>
        <p:xfrm>
          <a:off x="5292080" y="2679700"/>
          <a:ext cx="2557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709" r:id="rId9" imgW="1168400" imgH="228600" progId="Equation.DSMT4">
                  <p:embed/>
                </p:oleObj>
              </mc:Choice>
              <mc:Fallback>
                <p:oleObj r:id="rId9" imgW="1168400" imgH="2286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679700"/>
                        <a:ext cx="2557463" cy="501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1" name="Group 15"/>
          <p:cNvGrpSpPr>
            <a:grpSpLocks/>
          </p:cNvGrpSpPr>
          <p:nvPr/>
        </p:nvGrpSpPr>
        <p:grpSpPr bwMode="auto">
          <a:xfrm>
            <a:off x="238125" y="3246438"/>
            <a:ext cx="7613650" cy="474663"/>
            <a:chOff x="0" y="0"/>
            <a:chExt cx="4796" cy="299"/>
          </a:xfrm>
        </p:grpSpPr>
        <p:graphicFrame>
          <p:nvGraphicFramePr>
            <p:cNvPr id="91152" name="Object 16"/>
            <p:cNvGraphicFramePr>
              <a:graphicFrameLocks noChangeAspect="1"/>
            </p:cNvGraphicFramePr>
            <p:nvPr/>
          </p:nvGraphicFramePr>
          <p:xfrm>
            <a:off x="729" y="55"/>
            <a:ext cx="61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10" r:id="rId11" imgW="443922" imgH="164885" progId="Equation.DSMT4">
                    <p:embed/>
                  </p:oleObj>
                </mc:Choice>
                <mc:Fallback>
                  <p:oleObj r:id="rId11" imgW="443922" imgH="164885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55"/>
                          <a:ext cx="616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3" name="Rectangle 17"/>
            <p:cNvSpPr>
              <a:spLocks noChangeArrowheads="1"/>
            </p:cNvSpPr>
            <p:nvPr/>
          </p:nvSpPr>
          <p:spPr bwMode="auto">
            <a:xfrm>
              <a:off x="1304" y="8"/>
              <a:ext cx="34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3333FF"/>
                  </a:solidFill>
                  <a:latin typeface="+mj-ea"/>
                  <a:ea typeface="+mj-ea"/>
                </a:rPr>
                <a:t>，信源没有被压缩的可能性？</a:t>
              </a:r>
            </a:p>
          </p:txBody>
        </p:sp>
        <p:sp>
          <p:nvSpPr>
            <p:cNvPr id="9115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20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3333FF"/>
                  </a:solidFill>
                  <a:latin typeface="+mj-ea"/>
                  <a:ea typeface="+mj-ea"/>
                </a:rPr>
                <a:t>问题：</a:t>
              </a:r>
            </a:p>
          </p:txBody>
        </p:sp>
      </p:grpSp>
      <p:grpSp>
        <p:nvGrpSpPr>
          <p:cNvPr id="91155" name="Group 19"/>
          <p:cNvGrpSpPr>
            <a:grpSpLocks/>
          </p:cNvGrpSpPr>
          <p:nvPr/>
        </p:nvGrpSpPr>
        <p:grpSpPr bwMode="auto">
          <a:xfrm>
            <a:off x="238125" y="3716338"/>
            <a:ext cx="8705850" cy="830263"/>
            <a:chOff x="0" y="0"/>
            <a:chExt cx="5484" cy="523"/>
          </a:xfrm>
        </p:grpSpPr>
        <p:sp>
          <p:nvSpPr>
            <p:cNvPr id="91156" name="Rectangle 20"/>
            <p:cNvSpPr>
              <a:spLocks noChangeArrowheads="1"/>
            </p:cNvSpPr>
            <p:nvPr/>
          </p:nvSpPr>
          <p:spPr bwMode="auto">
            <a:xfrm>
              <a:off x="0" y="8"/>
              <a:ext cx="13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</a:rPr>
                <a:t>分析</a:t>
              </a:r>
              <a:r>
                <a:rPr lang="zh-CN" sz="2400" b="1">
                  <a:latin typeface="+mj-ea"/>
                  <a:ea typeface="+mj-ea"/>
                </a:rPr>
                <a:t>：</a:t>
              </a:r>
            </a:p>
          </p:txBody>
        </p:sp>
        <p:sp>
          <p:nvSpPr>
            <p:cNvPr id="91157" name="Rectangle 21"/>
            <p:cNvSpPr>
              <a:spLocks noChangeArrowheads="1"/>
            </p:cNvSpPr>
            <p:nvPr/>
          </p:nvSpPr>
          <p:spPr bwMode="auto">
            <a:xfrm>
              <a:off x="688" y="0"/>
              <a:ext cx="47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(1) </a:t>
              </a:r>
              <a:r>
                <a:rPr lang="zh-CN" sz="2400" b="1">
                  <a:latin typeface="+mj-ea"/>
                  <a:ea typeface="+mj-ea"/>
                </a:rPr>
                <a:t>由于符号之间具有相关性，有些符号的组合不可能出现。</a:t>
              </a:r>
            </a:p>
          </p:txBody>
        </p:sp>
      </p:grpSp>
      <p:grpSp>
        <p:nvGrpSpPr>
          <p:cNvPr id="91158" name="Group 22"/>
          <p:cNvGrpSpPr>
            <a:grpSpLocks/>
          </p:cNvGrpSpPr>
          <p:nvPr/>
        </p:nvGrpSpPr>
        <p:grpSpPr bwMode="auto">
          <a:xfrm>
            <a:off x="784225" y="4535488"/>
            <a:ext cx="9493250" cy="538162"/>
            <a:chOff x="0" y="0"/>
            <a:chExt cx="5980" cy="339"/>
          </a:xfrm>
        </p:grpSpPr>
        <p:sp>
          <p:nvSpPr>
            <p:cNvPr id="91159" name="Rectangle 23"/>
            <p:cNvSpPr>
              <a:spLocks noChangeArrowheads="1"/>
            </p:cNvSpPr>
            <p:nvPr/>
          </p:nvSpPr>
          <p:spPr bwMode="auto">
            <a:xfrm>
              <a:off x="0" y="24"/>
              <a:ext cx="2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例：英语信源</a:t>
              </a:r>
            </a:p>
          </p:txBody>
        </p:sp>
        <p:graphicFrame>
          <p:nvGraphicFramePr>
            <p:cNvPr id="91160" name="Object 24"/>
            <p:cNvGraphicFramePr>
              <a:graphicFrameLocks noChangeAspect="1"/>
            </p:cNvGraphicFramePr>
            <p:nvPr/>
          </p:nvGraphicFramePr>
          <p:xfrm>
            <a:off x="1450" y="74"/>
            <a:ext cx="5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11" r:id="rId13" imgW="418374" imgH="177492" progId="Equation.DSMT4">
                    <p:embed/>
                  </p:oleObj>
                </mc:Choice>
                <mc:Fallback>
                  <p:oleObj r:id="rId13" imgW="418374" imgH="177492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74"/>
                          <a:ext cx="581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1" name="Object 25"/>
            <p:cNvGraphicFramePr>
              <a:graphicFrameLocks noChangeAspect="1"/>
            </p:cNvGraphicFramePr>
            <p:nvPr/>
          </p:nvGraphicFramePr>
          <p:xfrm>
            <a:off x="2073" y="57"/>
            <a:ext cx="151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712" r:id="rId15" imgW="1091253" imgH="203024" progId="Equation.DSMT4">
                    <p:embed/>
                  </p:oleObj>
                </mc:Choice>
                <mc:Fallback>
                  <p:oleObj r:id="rId15" imgW="1091253" imgH="203024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57"/>
                          <a:ext cx="1512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2" name="Rectangle 26"/>
            <p:cNvSpPr>
              <a:spLocks noChangeArrowheads="1"/>
            </p:cNvSpPr>
            <p:nvPr/>
          </p:nvSpPr>
          <p:spPr bwMode="auto">
            <a:xfrm>
              <a:off x="3592" y="0"/>
              <a:ext cx="23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不会出现。</a:t>
              </a:r>
            </a:p>
          </p:txBody>
        </p:sp>
      </p:grpSp>
      <p:sp>
        <p:nvSpPr>
          <p:cNvPr id="91163" name="Rectangle 27"/>
          <p:cNvSpPr>
            <a:spLocks noChangeArrowheads="1"/>
          </p:cNvSpPr>
          <p:nvPr/>
        </p:nvSpPr>
        <p:spPr bwMode="auto">
          <a:xfrm>
            <a:off x="1343025" y="5075238"/>
            <a:ext cx="715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rgbClr val="800000"/>
                </a:solidFill>
                <a:latin typeface="+mj-ea"/>
                <a:ea typeface="+mj-ea"/>
              </a:rPr>
              <a:t>(2) </a:t>
            </a:r>
            <a:r>
              <a:rPr lang="zh-CN" sz="2400" b="1">
                <a:solidFill>
                  <a:srgbClr val="800000"/>
                </a:solidFill>
                <a:latin typeface="+mj-ea"/>
                <a:ea typeface="+mj-ea"/>
              </a:rPr>
              <a:t>有些符号的组合，出现概率非常微小。</a:t>
            </a:r>
          </a:p>
        </p:txBody>
      </p:sp>
      <p:grpSp>
        <p:nvGrpSpPr>
          <p:cNvPr id="91164" name="Group 28"/>
          <p:cNvGrpSpPr>
            <a:grpSpLocks/>
          </p:cNvGrpSpPr>
          <p:nvPr/>
        </p:nvGrpSpPr>
        <p:grpSpPr bwMode="auto">
          <a:xfrm>
            <a:off x="784225" y="5443538"/>
            <a:ext cx="8258175" cy="830263"/>
            <a:chOff x="0" y="0"/>
            <a:chExt cx="5202" cy="523"/>
          </a:xfrm>
        </p:grpSpPr>
        <p:sp>
          <p:nvSpPr>
            <p:cNvPr id="91165" name="Rectangle 29"/>
            <p:cNvSpPr>
              <a:spLocks noChangeArrowheads="1"/>
            </p:cNvSpPr>
            <p:nvPr/>
          </p:nvSpPr>
          <p:spPr bwMode="auto">
            <a:xfrm>
              <a:off x="0" y="152"/>
              <a:ext cx="45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对这些符号的组合，可不进行编码。</a:t>
              </a:r>
            </a:p>
          </p:txBody>
        </p:sp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3606" y="0"/>
              <a:ext cx="15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800000"/>
                  </a:solidFill>
                  <a:latin typeface="+mj-ea"/>
                  <a:ea typeface="+mj-ea"/>
                </a:rPr>
                <a:t>只能实现近乎无失真译码。</a:t>
              </a:r>
            </a:p>
          </p:txBody>
        </p:sp>
      </p:grp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02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utoUpdateAnimBg="0"/>
      <p:bldP spid="91141" grpId="0" autoUpdateAnimBg="0"/>
      <p:bldP spid="9116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对变长编码定理应用范围的说明：</a:t>
            </a:r>
            <a:endParaRPr lang="zh-CN" altLang="en-US" dirty="0"/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60</a:t>
            </a:fld>
            <a:endParaRPr lang="en-US" altLang="zh-CN" dirty="0"/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460375" y="1268760"/>
            <a:ext cx="81772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sz="2400" b="1">
                <a:latin typeface="+mj-ea"/>
                <a:ea typeface="+mj-ea"/>
              </a:rPr>
              <a:t>虽然变长编码定理的推导过程中要求信源是无记忆信源，但所得结论可推广到有记忆信源。</a:t>
            </a:r>
          </a:p>
        </p:txBody>
      </p:sp>
      <p:grpSp>
        <p:nvGrpSpPr>
          <p:cNvPr id="138246" name="Group 6"/>
          <p:cNvGrpSpPr>
            <a:grpSpLocks/>
          </p:cNvGrpSpPr>
          <p:nvPr/>
        </p:nvGrpSpPr>
        <p:grpSpPr bwMode="auto">
          <a:xfrm>
            <a:off x="344488" y="2286868"/>
            <a:ext cx="3970337" cy="1598613"/>
            <a:chOff x="0" y="0"/>
            <a:chExt cx="2501" cy="1007"/>
          </a:xfrm>
        </p:grpSpPr>
        <p:sp>
          <p:nvSpPr>
            <p:cNvPr id="13824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25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+mj-ea"/>
                  <a:ea typeface="+mj-ea"/>
                </a:rPr>
                <a:t>无记忆信源的扩展信源</a:t>
              </a:r>
            </a:p>
          </p:txBody>
        </p:sp>
        <p:graphicFrame>
          <p:nvGraphicFramePr>
            <p:cNvPr id="138248" name="Object 8"/>
            <p:cNvGraphicFramePr>
              <a:graphicFrameLocks noChangeAspect="1"/>
            </p:cNvGraphicFramePr>
            <p:nvPr/>
          </p:nvGraphicFramePr>
          <p:xfrm>
            <a:off x="137" y="391"/>
            <a:ext cx="230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718" name="Equation" r:id="rId3" imgW="1663560" imgH="444240" progId="Equation.DSMT4">
                    <p:embed/>
                  </p:oleObj>
                </mc:Choice>
                <mc:Fallback>
                  <p:oleObj name="Equation" r:id="rId3" imgW="1663560" imgH="44424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" y="391"/>
                          <a:ext cx="2307" cy="6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49" name="Group 9"/>
          <p:cNvGrpSpPr>
            <a:grpSpLocks/>
          </p:cNvGrpSpPr>
          <p:nvPr/>
        </p:nvGrpSpPr>
        <p:grpSpPr bwMode="auto">
          <a:xfrm>
            <a:off x="4775200" y="2286868"/>
            <a:ext cx="3998913" cy="1598613"/>
            <a:chOff x="10" y="0"/>
            <a:chExt cx="2519" cy="1007"/>
          </a:xfrm>
        </p:grpSpPr>
        <p:sp>
          <p:nvSpPr>
            <p:cNvPr id="138250" name="Rectangle 10"/>
            <p:cNvSpPr>
              <a:spLocks noChangeArrowheads="1"/>
            </p:cNvSpPr>
            <p:nvPr/>
          </p:nvSpPr>
          <p:spPr bwMode="auto">
            <a:xfrm>
              <a:off x="293" y="0"/>
              <a:ext cx="19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sz="2400" b="1">
                  <a:latin typeface="+mj-ea"/>
                  <a:ea typeface="+mj-ea"/>
                </a:rPr>
                <a:t>有记忆信源</a:t>
              </a:r>
            </a:p>
          </p:txBody>
        </p:sp>
        <p:graphicFrame>
          <p:nvGraphicFramePr>
            <p:cNvPr id="138251" name="Object 11"/>
            <p:cNvGraphicFramePr>
              <a:graphicFrameLocks noChangeAspect="1"/>
            </p:cNvGraphicFramePr>
            <p:nvPr/>
          </p:nvGraphicFramePr>
          <p:xfrm>
            <a:off x="10" y="391"/>
            <a:ext cx="2519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719" name="Equation" r:id="rId5" imgW="1815840" imgH="444240" progId="Equation.DSMT4">
                    <p:embed/>
                  </p:oleObj>
                </mc:Choice>
                <mc:Fallback>
                  <p:oleObj name="Equation" r:id="rId5" imgW="1815840" imgH="44424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" y="391"/>
                          <a:ext cx="2519" cy="6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54" name="Group 14"/>
          <p:cNvGrpSpPr>
            <a:grpSpLocks/>
          </p:cNvGrpSpPr>
          <p:nvPr/>
        </p:nvGrpSpPr>
        <p:grpSpPr bwMode="auto">
          <a:xfrm>
            <a:off x="2525713" y="4075980"/>
            <a:ext cx="6238875" cy="1354138"/>
            <a:chOff x="0" y="-5"/>
            <a:chExt cx="3930" cy="853"/>
          </a:xfrm>
        </p:grpSpPr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215" y="120"/>
              <a:ext cx="2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多符号信源：</a:t>
              </a:r>
            </a:p>
          </p:txBody>
        </p:sp>
        <p:graphicFrame>
          <p:nvGraphicFramePr>
            <p:cNvPr id="138256" name="Object 16"/>
            <p:cNvGraphicFramePr>
              <a:graphicFrameLocks noChangeAspect="1"/>
            </p:cNvGraphicFramePr>
            <p:nvPr/>
          </p:nvGraphicFramePr>
          <p:xfrm>
            <a:off x="1552" y="-5"/>
            <a:ext cx="237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720" name="Equation" r:id="rId7" imgW="1714320" imgH="406080" progId="Equation.DSMT4">
                    <p:embed/>
                  </p:oleObj>
                </mc:Choice>
                <mc:Fallback>
                  <p:oleObj name="Equation" r:id="rId7" imgW="1714320" imgH="40608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-5"/>
                          <a:ext cx="2378" cy="5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7" name="Rectangle 17"/>
            <p:cNvSpPr>
              <a:spLocks noChangeArrowheads="1"/>
            </p:cNvSpPr>
            <p:nvPr/>
          </p:nvSpPr>
          <p:spPr bwMode="auto">
            <a:xfrm>
              <a:off x="0" y="513"/>
              <a:ext cx="2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马尔可夫信源：</a:t>
              </a:r>
            </a:p>
          </p:txBody>
        </p:sp>
        <p:graphicFrame>
          <p:nvGraphicFramePr>
            <p:cNvPr id="138258" name="Object 18"/>
            <p:cNvGraphicFramePr>
              <a:graphicFrameLocks noChangeAspect="1"/>
            </p:cNvGraphicFramePr>
            <p:nvPr/>
          </p:nvGraphicFramePr>
          <p:xfrm>
            <a:off x="1571" y="531"/>
            <a:ext cx="13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721" r:id="rId9" imgW="977900" imgH="228600" progId="Equation.DSMT4">
                    <p:embed/>
                  </p:oleObj>
                </mc:Choice>
                <mc:Fallback>
                  <p:oleObj r:id="rId9" imgW="977900" imgH="2286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1" y="531"/>
                          <a:ext cx="1357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683568" y="5599236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此外，定长编码是变长编码的一个特例，定长编码定理也可以统一到香农第一定理。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10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utoUpdateAnimBg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变长编码的编码信息率</a:t>
            </a:r>
            <a:r>
              <a:rPr lang="en-US" altLang="zh-CN" smtClean="0"/>
              <a:t>R’</a:t>
            </a:r>
            <a:endParaRPr lang="en-US" altLang="zh-CN"/>
          </a:p>
        </p:txBody>
      </p:sp>
      <p:sp>
        <p:nvSpPr>
          <p:cNvPr id="24679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定义变长编码的编码信息率为：</a:t>
            </a:r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    它表示编码后平均每个信源符号能载荷的最大信息量。</a:t>
            </a:r>
          </a:p>
          <a:p>
            <a:r>
              <a:rPr lang="zh-CN" altLang="en-US" dirty="0" smtClean="0"/>
              <a:t>香农第一定理又可以表述为：</a:t>
            </a:r>
          </a:p>
          <a:p>
            <a:pPr lvl="1"/>
            <a:r>
              <a:rPr lang="zh-CN" altLang="en-US" sz="2400" dirty="0" smtClean="0"/>
              <a:t>若</a:t>
            </a:r>
            <a:r>
              <a:rPr lang="en-US" altLang="zh-CN" sz="2400" dirty="0" smtClean="0"/>
              <a:t>H(X)≤R’&lt;H(X)+</a:t>
            </a:r>
            <a:r>
              <a:rPr lang="el-GR" altLang="zh-CN" sz="2400" dirty="0" smtClean="0"/>
              <a:t>ε</a:t>
            </a:r>
            <a:r>
              <a:rPr lang="zh-CN" altLang="el-GR" sz="2400" dirty="0" smtClean="0"/>
              <a:t>，</a:t>
            </a:r>
            <a:r>
              <a:rPr lang="zh-CN" altLang="en-US" sz="2400" dirty="0" smtClean="0"/>
              <a:t>就存在唯一可译的变长编码。</a:t>
            </a:r>
          </a:p>
          <a:p>
            <a:pPr lvl="1"/>
            <a:r>
              <a:rPr lang="zh-CN" altLang="en-US" sz="2400" dirty="0" smtClean="0"/>
              <a:t>若</a:t>
            </a:r>
            <a:r>
              <a:rPr lang="en-US" altLang="zh-CN" sz="2400" dirty="0" smtClean="0"/>
              <a:t>R’&lt;H(X)</a:t>
            </a:r>
            <a:r>
              <a:rPr lang="zh-CN" altLang="en-US" sz="2400" dirty="0" smtClean="0"/>
              <a:t>，则不存在唯一可译的变长编码。不能实现无失真的信源编码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E28-23A1-4BCC-AECB-72B6F3D33C96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BE3F-251D-4868-B681-619360CABDAF}" type="slidenum">
              <a:rPr lang="en-US" altLang="zh-CN" smtClean="0"/>
              <a:pPr/>
              <a:t>61</a:t>
            </a:fld>
            <a:endParaRPr lang="en-US" altLang="zh-CN"/>
          </a:p>
        </p:txBody>
      </p:sp>
      <p:graphicFrame>
        <p:nvGraphicFramePr>
          <p:cNvPr id="24678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95513" y="1865313"/>
          <a:ext cx="20970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8096" name="Equation" r:id="rId4" imgW="1002960" imgH="431640" progId="Equation.DSMT4">
                  <p:embed/>
                </p:oleObj>
              </mc:Choice>
              <mc:Fallback>
                <p:oleObj name="Equation" r:id="rId4" imgW="1002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65313"/>
                        <a:ext cx="209708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信息传输率</a:t>
            </a:r>
            <a:r>
              <a:rPr lang="en-US" altLang="zh-CN" smtClean="0"/>
              <a:t>R</a:t>
            </a:r>
            <a:endParaRPr lang="en-US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064896" cy="1296144"/>
          </a:xfrm>
        </p:spPr>
        <p:txBody>
          <a:bodyPr/>
          <a:lstStyle/>
          <a:p>
            <a:r>
              <a:rPr lang="zh-CN" altLang="en-US" dirty="0" smtClean="0"/>
              <a:t>从信道角度看，信道的信息传输率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BC3A-0DE2-47DC-95CA-2C64D33F3086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6365B-4AFB-4567-AFF2-0073EA79529E}" type="slidenum">
              <a:rPr lang="en-US" altLang="zh-CN" smtClean="0"/>
              <a:pPr/>
              <a:t>62</a:t>
            </a:fld>
            <a:endParaRPr lang="en-US" altLang="zh-CN"/>
          </a:p>
        </p:txBody>
      </p:sp>
      <p:graphicFrame>
        <p:nvGraphicFramePr>
          <p:cNvPr id="25498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71600" y="1772816"/>
          <a:ext cx="7773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167" name="Equation" r:id="rId4" imgW="3682800" imgH="457200" progId="Equation.DSMT4">
                  <p:embed/>
                </p:oleObj>
              </mc:Choice>
              <mc:Fallback>
                <p:oleObj name="Equation" r:id="rId4" imgW="36828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772816"/>
                        <a:ext cx="7773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9112" name="Object 8"/>
          <p:cNvGraphicFramePr>
            <a:graphicFrameLocks noChangeAspect="1"/>
          </p:cNvGraphicFramePr>
          <p:nvPr/>
        </p:nvGraphicFramePr>
        <p:xfrm>
          <a:off x="899592" y="2852936"/>
          <a:ext cx="49069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168" name="Equation" r:id="rId6" imgW="2412720" imgH="457200" progId="Equation.DSMT4">
                  <p:embed/>
                </p:oleObj>
              </mc:Choice>
              <mc:Fallback>
                <p:oleObj name="Equation" r:id="rId6" imgW="2412720" imgH="457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52936"/>
                        <a:ext cx="490696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9113" name="Object 9"/>
          <p:cNvGraphicFramePr>
            <a:graphicFrameLocks noChangeAspect="1"/>
          </p:cNvGraphicFramePr>
          <p:nvPr/>
        </p:nvGraphicFramePr>
        <p:xfrm>
          <a:off x="971600" y="3861048"/>
          <a:ext cx="6173787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169" name="Equation" r:id="rId8" imgW="3035160" imgH="711000" progId="Equation.DSMT4">
                  <p:embed/>
                </p:oleObj>
              </mc:Choice>
              <mc:Fallback>
                <p:oleObj name="Equation" r:id="rId8" imgW="3035160" imgH="711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861048"/>
                        <a:ext cx="6173787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9114" name="Object 10"/>
          <p:cNvGraphicFramePr>
            <a:graphicFrameLocks noChangeAspect="1"/>
          </p:cNvGraphicFramePr>
          <p:nvPr/>
        </p:nvGraphicFramePr>
        <p:xfrm>
          <a:off x="899592" y="5517232"/>
          <a:ext cx="79803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170" name="Equation" r:id="rId10" imgW="3924000" imgH="215640" progId="Equation.DSMT4">
                  <p:embed/>
                </p:oleObj>
              </mc:Choice>
              <mc:Fallback>
                <p:oleObj name="Equation" r:id="rId10" imgW="39240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17232"/>
                        <a:ext cx="79803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3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编码效率和剩余度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1846276" name="Object 4"/>
          <p:cNvGraphicFramePr>
            <a:graphicFrameLocks noChangeAspect="1"/>
          </p:cNvGraphicFramePr>
          <p:nvPr/>
        </p:nvGraphicFramePr>
        <p:xfrm>
          <a:off x="2987824" y="1412776"/>
          <a:ext cx="27289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34" name="Equation" r:id="rId3" imgW="1371600" imgH="444240" progId="Equation.DSMT4">
                  <p:embed/>
                </p:oleObj>
              </mc:Choice>
              <mc:Fallback>
                <p:oleObj name="Equation" r:id="rId3" imgW="137160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12776"/>
                        <a:ext cx="2728912" cy="877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75" name="Object 3"/>
          <p:cNvGraphicFramePr>
            <a:graphicFrameLocks noChangeAspect="1"/>
          </p:cNvGraphicFramePr>
          <p:nvPr/>
        </p:nvGraphicFramePr>
        <p:xfrm>
          <a:off x="2633241" y="3023617"/>
          <a:ext cx="354583" cy="418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35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241" y="3023617"/>
                        <a:ext cx="354583" cy="418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73" name="Object 1"/>
          <p:cNvGraphicFramePr>
            <a:graphicFrameLocks noChangeAspect="1"/>
          </p:cNvGraphicFramePr>
          <p:nvPr/>
        </p:nvGraphicFramePr>
        <p:xfrm>
          <a:off x="2339752" y="5085184"/>
          <a:ext cx="3053514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36" name="Equation" r:id="rId7" imgW="1434960" imgH="406080" progId="Equation.DSMT4">
                  <p:embed/>
                </p:oleObj>
              </mc:Choice>
              <mc:Fallback>
                <p:oleObj name="Equation" r:id="rId7" imgW="1434960" imgH="4060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85184"/>
                        <a:ext cx="3053514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77" name="Rectangle 5"/>
          <p:cNvSpPr>
            <a:spLocks noChangeArrowheads="1"/>
          </p:cNvSpPr>
          <p:nvPr/>
        </p:nvSpPr>
        <p:spPr bwMode="auto">
          <a:xfrm>
            <a:off x="251520" y="1196752"/>
            <a:ext cx="6300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+mj-ea"/>
                <a:ea typeface="+mj-ea"/>
                <a:cs typeface="Times New Roman" pitchFamily="18" charset="0"/>
              </a:rPr>
              <a:t>编码效率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定义为</a:t>
            </a:r>
            <a:endParaRPr kumimoji="0" 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sp>
        <p:nvSpPr>
          <p:cNvPr id="1846279" name="Rectangle 7"/>
          <p:cNvSpPr>
            <a:spLocks noChangeArrowheads="1"/>
          </p:cNvSpPr>
          <p:nvPr/>
        </p:nvSpPr>
        <p:spPr bwMode="auto">
          <a:xfrm>
            <a:off x="683568" y="2276872"/>
            <a:ext cx="79208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+mj-ea"/>
                <a:ea typeface="+mj-ea"/>
                <a:cs typeface="Times New Roman" pitchFamily="18" charset="0"/>
              </a:rPr>
              <a:t>说明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：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      编码效率   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  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一定是小于或等于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itchFamily="18" charset="0"/>
              </a:rPr>
              <a:t>的数，平均码长越短，越接近它的极限值             </a:t>
            </a:r>
            <a:r>
              <a:rPr lang="zh-CN" altLang="zh-CN" sz="2400" b="1" dirty="0" smtClean="0">
                <a:latin typeface="+mj-ea"/>
                <a:ea typeface="+mj-ea"/>
                <a:cs typeface="Times New Roman" pitchFamily="18" charset="0"/>
              </a:rPr>
              <a:t>，那么编码效率就越高。</a:t>
            </a:r>
            <a:endParaRPr lang="zh-CN" altLang="zh-CN" sz="2400" b="1" dirty="0" smtClean="0">
              <a:latin typeface="+mj-ea"/>
              <a:ea typeface="+mj-ea"/>
              <a:cs typeface="宋体" pitchFamily="2" charset="-122"/>
            </a:endParaRPr>
          </a:p>
        </p:txBody>
      </p:sp>
      <p:graphicFrame>
        <p:nvGraphicFramePr>
          <p:cNvPr id="1846281" name="Object 9"/>
          <p:cNvGraphicFramePr>
            <a:graphicFrameLocks noChangeAspect="1"/>
          </p:cNvGraphicFramePr>
          <p:nvPr/>
        </p:nvGraphicFramePr>
        <p:xfrm>
          <a:off x="3347864" y="3284984"/>
          <a:ext cx="9096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37" name="Equation" r:id="rId9" imgW="457200" imgH="431640" progId="Equation.DSMT4">
                  <p:embed/>
                </p:oleObj>
              </mc:Choice>
              <mc:Fallback>
                <p:oleObj name="Equation" r:id="rId9" imgW="457200" imgH="4316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284984"/>
                        <a:ext cx="909637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55576" y="4436095"/>
            <a:ext cx="2659702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latin typeface="+mj-ea"/>
                <a:ea typeface="+mj-ea"/>
                <a:cs typeface="Times New Roman" pitchFamily="18" charset="0"/>
              </a:rPr>
              <a:t>定义码的</a:t>
            </a:r>
            <a:r>
              <a:rPr lang="zh-CN" altLang="zh-CN" sz="2400" b="1" dirty="0" smtClean="0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剩余度</a:t>
            </a:r>
            <a:r>
              <a:rPr lang="zh-CN" altLang="zh-CN" sz="2400" b="1" dirty="0" smtClean="0">
                <a:latin typeface="+mj-ea"/>
                <a:ea typeface="+mj-ea"/>
                <a:cs typeface="Times New Roman" pitchFamily="18" charset="0"/>
              </a:rPr>
              <a:t>为</a:t>
            </a:r>
            <a:endParaRPr lang="zh-CN" altLang="en-US" sz="2400" b="1" dirty="0" smtClean="0">
              <a:latin typeface="+mj-ea"/>
              <a:ea typeface="+mj-ea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变长编码举例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6A93-CE15-4901-9BD5-58A811CFABA5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2124-5364-47B8-8BCA-E610CD736246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438650" y="3192463"/>
            <a:ext cx="9144000" cy="5794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9885363" y="773113"/>
            <a:ext cx="184150" cy="57943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  <p:graphicFrame>
        <p:nvGraphicFramePr>
          <p:cNvPr id="404480" name="Object 0"/>
          <p:cNvGraphicFramePr>
            <a:graphicFrameLocks noChangeAspect="1"/>
          </p:cNvGraphicFramePr>
          <p:nvPr/>
        </p:nvGraphicFramePr>
        <p:xfrm>
          <a:off x="817563" y="1268760"/>
          <a:ext cx="7743825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1168" name="Equation" r:id="rId4" imgW="3568680" imgH="2286000" progId="Equation.DSMT4">
                  <p:embed/>
                </p:oleObj>
              </mc:Choice>
              <mc:Fallback>
                <p:oleObj name="Equation" r:id="rId4" imgW="3568680" imgH="228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268760"/>
                        <a:ext cx="7743825" cy="504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变长编码举例</a:t>
            </a:r>
            <a:r>
              <a:rPr lang="en-US" altLang="zh-CN" smtClean="0"/>
              <a:t>—</a:t>
            </a:r>
            <a:r>
              <a:rPr lang="zh-CN" altLang="en-US" smtClean="0"/>
              <a:t>续</a:t>
            </a:r>
            <a:endParaRPr lang="zh-CN" altLang="en-US"/>
          </a:p>
        </p:txBody>
      </p:sp>
      <p:graphicFrame>
        <p:nvGraphicFramePr>
          <p:cNvPr id="1689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00113" y="1195388"/>
          <a:ext cx="7202487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192" name="Document" r:id="rId4" imgW="7073750" imgH="4857958" progId="Word.Document.8">
                  <p:embed/>
                </p:oleObj>
              </mc:Choice>
              <mc:Fallback>
                <p:oleObj name="Document" r:id="rId4" imgW="7073750" imgH="485795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5388"/>
                        <a:ext cx="7202487" cy="493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79FA-D622-4DA8-9CA8-E20289C4134A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E8C8-7133-4260-9246-66EDC583538D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438650" y="3192463"/>
            <a:ext cx="9144000" cy="5794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变长编码举例</a:t>
            </a:r>
            <a:r>
              <a:rPr lang="en-US" altLang="zh-CN" smtClean="0"/>
              <a:t>—</a:t>
            </a:r>
            <a:r>
              <a:rPr lang="zh-CN" altLang="en-US" smtClean="0"/>
              <a:t>续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52D0-F135-4E69-9C88-316D7D375DBC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D7BB-4C90-4229-827C-6C9817467135}" type="slidenum">
              <a:rPr lang="en-US" altLang="zh-CN" smtClean="0"/>
              <a:pPr/>
              <a:t>66</a:t>
            </a:fld>
            <a:endParaRPr lang="en-US" altLang="zh-CN"/>
          </a:p>
        </p:txBody>
      </p:sp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640201" y="1484784"/>
          <a:ext cx="7828006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16" name="Document" r:id="rId4" imgW="7672409" imgH="4754995" progId="Word.Document.8">
                  <p:embed/>
                </p:oleObj>
              </mc:Choice>
              <mc:Fallback>
                <p:oleObj name="Document" r:id="rId4" imgW="7672409" imgH="4754995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01" y="1484784"/>
                        <a:ext cx="7828006" cy="4680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4438650" y="3192463"/>
            <a:ext cx="9144000" cy="579437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zh-CN" altLang="zh-CN" sz="3200">
              <a:latin typeface="宋体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变长编码举例</a:t>
            </a:r>
            <a:r>
              <a:rPr lang="en-US" altLang="zh-CN" smtClean="0"/>
              <a:t>—</a:t>
            </a:r>
            <a:r>
              <a:rPr lang="zh-CN" altLang="en-US" smtClean="0"/>
              <a:t>续</a:t>
            </a:r>
            <a:endParaRPr lang="zh-CN" altLang="en-US"/>
          </a:p>
        </p:txBody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用同样方法可进一步对信源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的三次和四次扩展信源进行编码，并求出其编码效率为：</a:t>
            </a:r>
          </a:p>
          <a:p>
            <a:pPr lvl="1"/>
            <a:r>
              <a:rPr lang="el-GR" altLang="zh-CN" dirty="0" smtClean="0"/>
              <a:t>η</a:t>
            </a:r>
            <a:r>
              <a:rPr lang="en-US" altLang="zh-CN" dirty="0" smtClean="0"/>
              <a:t>1=0.811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二元码符号</a:t>
            </a:r>
          </a:p>
          <a:p>
            <a:pPr lvl="1"/>
            <a:r>
              <a:rPr lang="el-GR" altLang="zh-CN" dirty="0" smtClean="0"/>
              <a:t>η</a:t>
            </a:r>
            <a:r>
              <a:rPr lang="en-US" altLang="zh-CN" dirty="0" smtClean="0"/>
              <a:t>2=0.961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二元码符号</a:t>
            </a:r>
          </a:p>
          <a:p>
            <a:pPr lvl="1"/>
            <a:r>
              <a:rPr lang="el-GR" altLang="zh-CN" dirty="0" smtClean="0"/>
              <a:t>η</a:t>
            </a:r>
            <a:r>
              <a:rPr lang="en-US" altLang="zh-CN" dirty="0" smtClean="0"/>
              <a:t>3=0.985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二元码符号</a:t>
            </a:r>
          </a:p>
          <a:p>
            <a:pPr lvl="1"/>
            <a:r>
              <a:rPr lang="el-GR" altLang="zh-CN" dirty="0" smtClean="0"/>
              <a:t>η</a:t>
            </a:r>
            <a:r>
              <a:rPr lang="en-US" altLang="zh-CN" dirty="0" smtClean="0"/>
              <a:t>4=0.991</a:t>
            </a:r>
            <a:r>
              <a:rPr lang="zh-CN" altLang="en-US" dirty="0" smtClean="0"/>
              <a:t>比特</a:t>
            </a:r>
            <a:r>
              <a:rPr lang="en-US" altLang="zh-CN" dirty="0" smtClean="0"/>
              <a:t>/</a:t>
            </a:r>
            <a:r>
              <a:rPr lang="zh-CN" altLang="en-US" dirty="0" smtClean="0"/>
              <a:t>二元码符号</a:t>
            </a:r>
          </a:p>
          <a:p>
            <a:r>
              <a:rPr lang="zh-CN" altLang="en-US" dirty="0" smtClean="0"/>
              <a:t>对于同一信源，要求编码效率都达到</a:t>
            </a:r>
            <a:r>
              <a:rPr lang="en-US" altLang="zh-CN" dirty="0" smtClean="0"/>
              <a:t>96</a:t>
            </a:r>
            <a:r>
              <a:rPr lang="zh-CN" altLang="en-US" dirty="0" smtClean="0"/>
              <a:t>％，比较</a:t>
            </a:r>
          </a:p>
          <a:p>
            <a:pPr lvl="1"/>
            <a:r>
              <a:rPr lang="zh-CN" altLang="en-US" dirty="0" smtClean="0"/>
              <a:t>变长码只需对二次扩展信源（</a:t>
            </a:r>
            <a:r>
              <a:rPr lang="en-US" altLang="zh-CN" dirty="0" smtClean="0"/>
              <a:t>L = 2</a:t>
            </a:r>
            <a:r>
              <a:rPr lang="zh-CN" altLang="en-US" dirty="0" smtClean="0"/>
              <a:t>）进行编码；</a:t>
            </a:r>
          </a:p>
          <a:p>
            <a:pPr lvl="1"/>
            <a:r>
              <a:rPr lang="zh-CN" altLang="en-US" dirty="0" smtClean="0"/>
              <a:t>而等长码则要求</a:t>
            </a:r>
            <a:r>
              <a:rPr lang="en-US" altLang="zh-CN" dirty="0" smtClean="0"/>
              <a:t>L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4.13*10 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 .</a:t>
            </a:r>
          </a:p>
          <a:p>
            <a:r>
              <a:rPr lang="zh-CN" altLang="en-US" dirty="0" smtClean="0"/>
              <a:t>很明显，用变长码编码时，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不需很大就可以达到相当高的编码效率，而且可实现无失真编码。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1B7A-A27C-4916-9795-4118F2714554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B0604-ECED-40EB-999D-936D2FEB6C0D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信源编码（主要内容）</a:t>
            </a:r>
            <a:endParaRPr lang="zh-CN" altLang="en-US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信源编码定理</a:t>
            </a:r>
          </a:p>
          <a:p>
            <a:pPr lvl="1"/>
            <a:r>
              <a:rPr lang="zh-CN" altLang="en-US" sz="2400" dirty="0" smtClean="0"/>
              <a:t>信源编码概念</a:t>
            </a:r>
          </a:p>
          <a:p>
            <a:pPr lvl="1"/>
            <a:r>
              <a:rPr lang="zh-CN" altLang="en-US" sz="2400" dirty="0" smtClean="0"/>
              <a:t>香农第一定理</a:t>
            </a:r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香农第三定理</a:t>
            </a:r>
          </a:p>
          <a:p>
            <a:r>
              <a:rPr lang="zh-CN" altLang="en-US" sz="2800" dirty="0" smtClean="0"/>
              <a:t>信源编码方法</a:t>
            </a:r>
          </a:p>
          <a:p>
            <a:pPr lvl="1"/>
            <a:r>
              <a:rPr lang="zh-CN" altLang="en-US" sz="2400" dirty="0" smtClean="0"/>
              <a:t>离散信源编码</a:t>
            </a:r>
          </a:p>
          <a:p>
            <a:pPr lvl="1"/>
            <a:r>
              <a:rPr lang="zh-CN" altLang="en-US" sz="2400" dirty="0" smtClean="0"/>
              <a:t>连续信源编码</a:t>
            </a:r>
          </a:p>
          <a:p>
            <a:pPr lvl="1"/>
            <a:r>
              <a:rPr lang="zh-CN" altLang="en-US" sz="2400" dirty="0" smtClean="0"/>
              <a:t>相关信源编码</a:t>
            </a:r>
          </a:p>
          <a:p>
            <a:pPr lvl="1"/>
            <a:r>
              <a:rPr lang="zh-CN" altLang="en-US" sz="2400" dirty="0" smtClean="0"/>
              <a:t>变换编码</a:t>
            </a:r>
          </a:p>
          <a:p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2E9A-4DA8-4E5A-A593-17892FD45DB4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C3163-A269-47B4-AA1B-0C24D21E78F5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限失真信源编码定理 </a:t>
            </a:r>
            <a:endParaRPr lang="zh-CN" alt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3376-DA1E-401D-9F10-F0D8099CD2BF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665FE-F28D-4500-9DD8-24FA0B226FB3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331778" name="Rectangle 2"/>
          <p:cNvSpPr>
            <a:spLocks noChangeArrowheads="1"/>
          </p:cNvSpPr>
          <p:nvPr/>
        </p:nvSpPr>
        <p:spPr bwMode="auto">
          <a:xfrm>
            <a:off x="429101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4414838" y="333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441960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4400550" y="3352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4362450" y="333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4210050" y="3333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421005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4291013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31786" name="Object 10"/>
          <p:cNvGraphicFramePr>
            <a:graphicFrameLocks noChangeAspect="1"/>
          </p:cNvGraphicFramePr>
          <p:nvPr/>
        </p:nvGraphicFramePr>
        <p:xfrm>
          <a:off x="487986" y="1340768"/>
          <a:ext cx="8656014" cy="469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40" name="Equation" r:id="rId4" imgW="3682800" imgH="1993680" progId="Equation.DSMT4">
                  <p:embed/>
                </p:oleObj>
              </mc:Choice>
              <mc:Fallback>
                <p:oleObj name="Equation" r:id="rId4" imgW="3682800" imgH="1993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86" y="1340768"/>
                        <a:ext cx="8656014" cy="4690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29654" y="515938"/>
            <a:ext cx="80333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问题：假设信源符号间没有相关性，能否实现完全</a:t>
            </a:r>
            <a:r>
              <a:rPr lang="zh-CN" sz="2400" b="1" dirty="0" smtClean="0">
                <a:solidFill>
                  <a:srgbClr val="3333FF"/>
                </a:solidFill>
                <a:latin typeface="+mj-ea"/>
                <a:ea typeface="+mj-ea"/>
              </a:rPr>
              <a:t>无失真</a:t>
            </a:r>
            <a:r>
              <a:rPr lang="zh-CN" sz="2400" b="1" dirty="0">
                <a:solidFill>
                  <a:srgbClr val="3333FF"/>
                </a:solidFill>
                <a:latin typeface="+mj-ea"/>
                <a:ea typeface="+mj-ea"/>
              </a:rPr>
              <a:t>压缩？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536574" y="1290638"/>
            <a:ext cx="8643938" cy="1314450"/>
            <a:chOff x="0" y="0"/>
            <a:chExt cx="5445" cy="828"/>
          </a:xfrm>
        </p:grpSpPr>
        <p:grpSp>
          <p:nvGrpSpPr>
            <p:cNvPr id="92165" name="Group 5"/>
            <p:cNvGrpSpPr>
              <a:grpSpLocks/>
            </p:cNvGrpSpPr>
            <p:nvPr/>
          </p:nvGrpSpPr>
          <p:grpSpPr bwMode="auto">
            <a:xfrm>
              <a:off x="0" y="0"/>
              <a:ext cx="5445" cy="343"/>
              <a:chOff x="0" y="0"/>
              <a:chExt cx="5445" cy="343"/>
            </a:xfrm>
          </p:grpSpPr>
          <p:sp>
            <p:nvSpPr>
              <p:cNvPr id="92166" name="Rectangle 6"/>
              <p:cNvSpPr>
                <a:spLocks noChangeArrowheads="1"/>
              </p:cNvSpPr>
              <p:nvPr/>
            </p:nvSpPr>
            <p:spPr bwMode="auto">
              <a:xfrm>
                <a:off x="0" y="17"/>
                <a:ext cx="54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solidFill>
                      <a:srgbClr val="FF0000"/>
                    </a:solidFill>
                    <a:latin typeface="+mj-ea"/>
                    <a:ea typeface="+mj-ea"/>
                  </a:rPr>
                  <a:t>分析</a:t>
                </a:r>
                <a:r>
                  <a:rPr lang="zh-CN" sz="2400" b="1">
                    <a:latin typeface="+mj-ea"/>
                    <a:ea typeface="+mj-ea"/>
                  </a:rPr>
                  <a:t>：</a:t>
                </a:r>
              </a:p>
            </p:txBody>
          </p:sp>
          <p:graphicFrame>
            <p:nvGraphicFramePr>
              <p:cNvPr id="92167" name="Object 7"/>
              <p:cNvGraphicFramePr>
                <a:graphicFrameLocks noChangeAspect="1"/>
              </p:cNvGraphicFramePr>
              <p:nvPr/>
            </p:nvGraphicFramePr>
            <p:xfrm>
              <a:off x="680" y="27"/>
              <a:ext cx="1610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54" r:id="rId3" imgW="1168400" imgH="228600" progId="Equation.DSMT4">
                      <p:embed/>
                    </p:oleObj>
                  </mc:Choice>
                  <mc:Fallback>
                    <p:oleObj r:id="rId3" imgW="1168400" imgH="228600" progId="Equation.DSMT4">
                      <p:embed/>
                      <p:pic>
                        <p:nvPicPr>
                          <p:cNvPr id="0" name="Picture 2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0" y="27"/>
                            <a:ext cx="1610" cy="31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168" name="Rectangle 8"/>
              <p:cNvSpPr>
                <a:spLocks noChangeArrowheads="1"/>
              </p:cNvSpPr>
              <p:nvPr/>
            </p:nvSpPr>
            <p:spPr bwMode="auto">
              <a:xfrm>
                <a:off x="2225" y="0"/>
                <a:ext cx="32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，表面上看没有压缩的余地。</a:t>
                </a:r>
              </a:p>
            </p:txBody>
          </p:sp>
        </p:grp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658" y="305"/>
              <a:ext cx="4341" cy="523"/>
              <a:chOff x="0" y="0"/>
              <a:chExt cx="4341" cy="523"/>
            </a:xfrm>
          </p:grpSpPr>
          <p:sp>
            <p:nvSpPr>
              <p:cNvPr id="92170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4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但这只是对定长编码而言。对于非定长编码，则有可能有：         。</a:t>
                </a:r>
              </a:p>
            </p:txBody>
          </p:sp>
          <p:graphicFrame>
            <p:nvGraphicFramePr>
              <p:cNvPr id="92171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028309"/>
                  </p:ext>
                </p:extLst>
              </p:nvPr>
            </p:nvGraphicFramePr>
            <p:xfrm>
              <a:off x="725" y="226"/>
              <a:ext cx="615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55" r:id="rId5" imgW="444307" imgH="190417" progId="Equation.DSMT4">
                      <p:embed/>
                    </p:oleObj>
                  </mc:Choice>
                  <mc:Fallback>
                    <p:oleObj r:id="rId5" imgW="444307" imgH="190417" progId="Equation.DSMT4">
                      <p:embed/>
                      <p:pic>
                        <p:nvPicPr>
                          <p:cNvPr id="0" name="Picture 2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" y="226"/>
                            <a:ext cx="615" cy="26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92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91968"/>
              </p:ext>
            </p:extLst>
          </p:nvPr>
        </p:nvGraphicFramePr>
        <p:xfrm>
          <a:off x="211138" y="4154488"/>
          <a:ext cx="87201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956" r:id="rId7" imgW="4595405" imgH="482391" progId="Equation.DSMT4">
                  <p:embed/>
                </p:oleObj>
              </mc:Choice>
              <mc:Fallback>
                <p:oleObj r:id="rId7" imgW="4595405" imgH="482391" progId="Equation.DSMT4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4154488"/>
                        <a:ext cx="8720137" cy="917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73" name="Group 13"/>
          <p:cNvGrpSpPr>
            <a:grpSpLocks/>
          </p:cNvGrpSpPr>
          <p:nvPr/>
        </p:nvGrpSpPr>
        <p:grpSpPr bwMode="auto">
          <a:xfrm>
            <a:off x="596379" y="2459038"/>
            <a:ext cx="9520237" cy="1638300"/>
            <a:chOff x="0" y="0"/>
            <a:chExt cx="5997" cy="1032"/>
          </a:xfrm>
        </p:grpSpPr>
        <p:grpSp>
          <p:nvGrpSpPr>
            <p:cNvPr id="92174" name="Group 14"/>
            <p:cNvGrpSpPr>
              <a:grpSpLocks/>
            </p:cNvGrpSpPr>
            <p:nvPr/>
          </p:nvGrpSpPr>
          <p:grpSpPr bwMode="auto">
            <a:xfrm>
              <a:off x="0" y="0"/>
              <a:ext cx="2129" cy="1032"/>
              <a:chOff x="0" y="0"/>
              <a:chExt cx="2129" cy="1032"/>
            </a:xfrm>
          </p:grpSpPr>
          <p:sp>
            <p:nvSpPr>
              <p:cNvPr id="92175" name="Rectangle 15"/>
              <p:cNvSpPr>
                <a:spLocks noChangeArrowheads="1"/>
              </p:cNvSpPr>
              <p:nvPr/>
            </p:nvSpPr>
            <p:spPr bwMode="auto">
              <a:xfrm>
                <a:off x="2" y="0"/>
                <a:ext cx="1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实例：</a:t>
                </a:r>
              </a:p>
            </p:txBody>
          </p:sp>
          <p:graphicFrame>
            <p:nvGraphicFramePr>
              <p:cNvPr id="92176" name="Object 16"/>
              <p:cNvGraphicFramePr>
                <a:graphicFrameLocks noChangeAspect="1"/>
              </p:cNvGraphicFramePr>
              <p:nvPr/>
            </p:nvGraphicFramePr>
            <p:xfrm>
              <a:off x="0" y="380"/>
              <a:ext cx="2129" cy="6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57" r:id="rId9" imgW="1536700" imgH="469900" progId="Equation.DSMT4">
                      <p:embed/>
                    </p:oleObj>
                  </mc:Choice>
                  <mc:Fallback>
                    <p:oleObj r:id="rId9" imgW="1536700" imgH="469900" progId="Equation.DSMT4">
                      <p:embed/>
                      <p:pic>
                        <p:nvPicPr>
                          <p:cNvPr id="0" name="Picture 2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80"/>
                            <a:ext cx="2129" cy="65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177" name="Group 17"/>
            <p:cNvGrpSpPr>
              <a:grpSpLocks/>
            </p:cNvGrpSpPr>
            <p:nvPr/>
          </p:nvGrpSpPr>
          <p:grpSpPr bwMode="auto">
            <a:xfrm>
              <a:off x="2043" y="536"/>
              <a:ext cx="3954" cy="291"/>
              <a:chOff x="0" y="0"/>
              <a:chExt cx="3954" cy="291"/>
            </a:xfrm>
          </p:grpSpPr>
          <p:sp>
            <p:nvSpPr>
              <p:cNvPr id="92178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5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考虑无记忆信源    的三次扩展信源</a:t>
                </a:r>
              </a:p>
            </p:txBody>
          </p:sp>
          <p:graphicFrame>
            <p:nvGraphicFramePr>
              <p:cNvPr id="92179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5844980"/>
                  </p:ext>
                </p:extLst>
              </p:nvPr>
            </p:nvGraphicFramePr>
            <p:xfrm>
              <a:off x="1370" y="39"/>
              <a:ext cx="24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58" r:id="rId11" imgW="177492" imgH="164814" progId="Equation.DSMT4">
                      <p:embed/>
                    </p:oleObj>
                  </mc:Choice>
                  <mc:Fallback>
                    <p:oleObj r:id="rId11" imgW="177492" imgH="164814" progId="Equation.DSMT4">
                      <p:embed/>
                      <p:pic>
                        <p:nvPicPr>
                          <p:cNvPr id="0" name="Picture 2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0" y="39"/>
                            <a:ext cx="247" cy="22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2180" name="Group 20"/>
          <p:cNvGrpSpPr>
            <a:grpSpLocks/>
          </p:cNvGrpSpPr>
          <p:nvPr/>
        </p:nvGrpSpPr>
        <p:grpSpPr bwMode="auto">
          <a:xfrm>
            <a:off x="288925" y="4930775"/>
            <a:ext cx="8707438" cy="1425575"/>
            <a:chOff x="0" y="0"/>
            <a:chExt cx="5485" cy="898"/>
          </a:xfrm>
        </p:grpSpPr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0" y="211"/>
              <a:ext cx="18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编码：</a:t>
              </a:r>
            </a:p>
          </p:txBody>
        </p:sp>
        <p:grpSp>
          <p:nvGrpSpPr>
            <p:cNvPr id="92182" name="Group 22"/>
            <p:cNvGrpSpPr>
              <a:grpSpLocks/>
            </p:cNvGrpSpPr>
            <p:nvPr/>
          </p:nvGrpSpPr>
          <p:grpSpPr bwMode="auto">
            <a:xfrm>
              <a:off x="1019" y="0"/>
              <a:ext cx="4466" cy="618"/>
              <a:chOff x="0" y="0"/>
              <a:chExt cx="4466" cy="618"/>
            </a:xfrm>
          </p:grpSpPr>
          <p:graphicFrame>
            <p:nvGraphicFramePr>
              <p:cNvPr id="92183" name="Object 23"/>
              <p:cNvGraphicFramePr>
                <a:graphicFrameLocks noChangeAspect="1"/>
              </p:cNvGraphicFramePr>
              <p:nvPr/>
            </p:nvGraphicFramePr>
            <p:xfrm>
              <a:off x="0" y="151"/>
              <a:ext cx="17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59" r:id="rId13" imgW="126725" imgH="177415" progId="Equation.DSMT4">
                      <p:embed/>
                    </p:oleObj>
                  </mc:Choice>
                  <mc:Fallback>
                    <p:oleObj r:id="rId13" imgW="126725" imgH="177415" progId="Equation.DSMT4">
                      <p:embed/>
                      <p:pic>
                        <p:nvPicPr>
                          <p:cNvPr id="0" name="Picture 2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51"/>
                            <a:ext cx="176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4" name="Object 24"/>
              <p:cNvGraphicFramePr>
                <a:graphicFrameLocks noChangeAspect="1"/>
              </p:cNvGraphicFramePr>
              <p:nvPr/>
            </p:nvGraphicFramePr>
            <p:xfrm>
              <a:off x="485" y="371"/>
              <a:ext cx="26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0" r:id="rId15" imgW="190170" imgH="177492" progId="Equation.DSMT4">
                      <p:embed/>
                    </p:oleObj>
                  </mc:Choice>
                  <mc:Fallback>
                    <p:oleObj r:id="rId15" imgW="190170" imgH="177492" progId="Equation.DSMT4">
                      <p:embed/>
                      <p:pic>
                        <p:nvPicPr>
                          <p:cNvPr id="0" name="Picture 2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" y="371"/>
                            <a:ext cx="264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5" name="Object 25"/>
              <p:cNvGraphicFramePr>
                <a:graphicFrameLocks noChangeAspect="1"/>
              </p:cNvGraphicFramePr>
              <p:nvPr/>
            </p:nvGraphicFramePr>
            <p:xfrm>
              <a:off x="1050" y="151"/>
              <a:ext cx="369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1" r:id="rId17" imgW="266238" imgH="177492" progId="Equation.DSMT4">
                      <p:embed/>
                    </p:oleObj>
                  </mc:Choice>
                  <mc:Fallback>
                    <p:oleObj r:id="rId17" imgW="266238" imgH="177492" progId="Equation.DSMT4">
                      <p:embed/>
                      <p:pic>
                        <p:nvPicPr>
                          <p:cNvPr id="0" name="Picture 2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0" y="151"/>
                            <a:ext cx="369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6" name="Object 26"/>
              <p:cNvGraphicFramePr>
                <a:graphicFrameLocks noChangeAspect="1"/>
              </p:cNvGraphicFramePr>
              <p:nvPr/>
            </p:nvGraphicFramePr>
            <p:xfrm>
              <a:off x="1596" y="371"/>
              <a:ext cx="47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2" r:id="rId19" imgW="342306" imgH="177492" progId="Equation.DSMT4">
                      <p:embed/>
                    </p:oleObj>
                  </mc:Choice>
                  <mc:Fallback>
                    <p:oleObj r:id="rId19" imgW="342306" imgH="177492" progId="Equation.DSMT4">
                      <p:embed/>
                      <p:pic>
                        <p:nvPicPr>
                          <p:cNvPr id="0" name="Picture 2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6" y="371"/>
                            <a:ext cx="476" cy="24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7" name="Object 27"/>
              <p:cNvGraphicFramePr>
                <a:graphicFrameLocks noChangeAspect="1"/>
              </p:cNvGraphicFramePr>
              <p:nvPr/>
            </p:nvGraphicFramePr>
            <p:xfrm>
              <a:off x="2080" y="151"/>
              <a:ext cx="583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3" r:id="rId21" imgW="418374" imgH="177492" progId="Equation.DSMT4">
                      <p:embed/>
                    </p:oleObj>
                  </mc:Choice>
                  <mc:Fallback>
                    <p:oleObj r:id="rId21" imgW="418374" imgH="177492" progId="Equation.DSMT4">
                      <p:embed/>
                      <p:pic>
                        <p:nvPicPr>
                          <p:cNvPr id="0" name="Picture 2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0" y="151"/>
                            <a:ext cx="583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8" name="Object 28"/>
              <p:cNvGraphicFramePr>
                <a:graphicFrameLocks noChangeAspect="1"/>
              </p:cNvGraphicFramePr>
              <p:nvPr/>
            </p:nvGraphicFramePr>
            <p:xfrm>
              <a:off x="2684" y="371"/>
              <a:ext cx="689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4" r:id="rId23" imgW="494442" imgH="177492" progId="Equation.DSMT4">
                      <p:embed/>
                    </p:oleObj>
                  </mc:Choice>
                  <mc:Fallback>
                    <p:oleObj r:id="rId23" imgW="494442" imgH="177492" progId="Equation.DSMT4">
                      <p:embed/>
                      <p:pic>
                        <p:nvPicPr>
                          <p:cNvPr id="0" name="Picture 2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4" y="371"/>
                            <a:ext cx="689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89" name="Object 29"/>
              <p:cNvGraphicFramePr>
                <a:graphicFrameLocks noChangeAspect="1"/>
              </p:cNvGraphicFramePr>
              <p:nvPr/>
            </p:nvGraphicFramePr>
            <p:xfrm>
              <a:off x="3287" y="151"/>
              <a:ext cx="795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5" r:id="rId25" imgW="570510" imgH="177492" progId="Equation.DSMT4">
                      <p:embed/>
                    </p:oleObj>
                  </mc:Choice>
                  <mc:Fallback>
                    <p:oleObj r:id="rId25" imgW="570510" imgH="177492" progId="Equation.DSMT4">
                      <p:embed/>
                      <p:pic>
                        <p:nvPicPr>
                          <p:cNvPr id="0" name="Picture 2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7" y="151"/>
                            <a:ext cx="795" cy="24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0" name="Object 30"/>
              <p:cNvGraphicFramePr>
                <a:graphicFrameLocks noChangeAspect="1"/>
              </p:cNvGraphicFramePr>
              <p:nvPr/>
            </p:nvGraphicFramePr>
            <p:xfrm>
              <a:off x="3671" y="371"/>
              <a:ext cx="79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6" r:id="rId27" imgW="570757" imgH="164885" progId="Equation.DSMT4">
                      <p:embed/>
                    </p:oleObj>
                  </mc:Choice>
                  <mc:Fallback>
                    <p:oleObj r:id="rId27" imgW="570757" imgH="164885" progId="Equation.DSMT4">
                      <p:embed/>
                      <p:pic>
                        <p:nvPicPr>
                          <p:cNvPr id="0" name="Picture 2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1" y="371"/>
                            <a:ext cx="795" cy="22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191" name="Line 31"/>
              <p:cNvSpPr>
                <a:spLocks noChangeShapeType="1"/>
              </p:cNvSpPr>
              <p:nvPr/>
            </p:nvSpPr>
            <p:spPr bwMode="auto">
              <a:xfrm>
                <a:off x="87" y="23"/>
                <a:ext cx="0" cy="16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2192" name="Line 32"/>
              <p:cNvSpPr>
                <a:spLocks noChangeShapeType="1"/>
              </p:cNvSpPr>
              <p:nvPr/>
            </p:nvSpPr>
            <p:spPr bwMode="auto">
              <a:xfrm>
                <a:off x="608" y="0"/>
                <a:ext cx="0" cy="392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2193" name="Line 33"/>
              <p:cNvSpPr>
                <a:spLocks noChangeShapeType="1"/>
              </p:cNvSpPr>
              <p:nvPr/>
            </p:nvSpPr>
            <p:spPr bwMode="auto">
              <a:xfrm>
                <a:off x="1208" y="23"/>
                <a:ext cx="0" cy="16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2194" name="Line 34"/>
              <p:cNvSpPr>
                <a:spLocks noChangeShapeType="1"/>
              </p:cNvSpPr>
              <p:nvPr/>
            </p:nvSpPr>
            <p:spPr bwMode="auto">
              <a:xfrm>
                <a:off x="1769" y="0"/>
                <a:ext cx="0" cy="392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2195" name="Line 35"/>
              <p:cNvSpPr>
                <a:spLocks noChangeShapeType="1"/>
              </p:cNvSpPr>
              <p:nvPr/>
            </p:nvSpPr>
            <p:spPr bwMode="auto">
              <a:xfrm>
                <a:off x="2993" y="0"/>
                <a:ext cx="0" cy="392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2196" name="Line 36"/>
              <p:cNvSpPr>
                <a:spLocks noChangeShapeType="1"/>
              </p:cNvSpPr>
              <p:nvPr/>
            </p:nvSpPr>
            <p:spPr bwMode="auto">
              <a:xfrm>
                <a:off x="4193" y="0"/>
                <a:ext cx="0" cy="392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2197" name="Line 37"/>
              <p:cNvSpPr>
                <a:spLocks noChangeShapeType="1"/>
              </p:cNvSpPr>
              <p:nvPr/>
            </p:nvSpPr>
            <p:spPr bwMode="auto">
              <a:xfrm>
                <a:off x="2361" y="23"/>
                <a:ext cx="0" cy="16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92198" name="Line 38"/>
              <p:cNvSpPr>
                <a:spLocks noChangeShapeType="1"/>
              </p:cNvSpPr>
              <p:nvPr/>
            </p:nvSpPr>
            <p:spPr bwMode="auto">
              <a:xfrm>
                <a:off x="3618" y="23"/>
                <a:ext cx="0" cy="160"/>
              </a:xfrm>
              <a:prstGeom prst="line">
                <a:avLst/>
              </a:prstGeom>
              <a:noFill/>
              <a:ln w="25400" cmpd="sng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grpSp>
          <p:nvGrpSpPr>
            <p:cNvPr id="92199" name="Group 39"/>
            <p:cNvGrpSpPr>
              <a:grpSpLocks/>
            </p:cNvGrpSpPr>
            <p:nvPr/>
          </p:nvGrpSpPr>
          <p:grpSpPr bwMode="auto">
            <a:xfrm>
              <a:off x="0" y="583"/>
              <a:ext cx="2670" cy="315"/>
              <a:chOff x="0" y="0"/>
              <a:chExt cx="2670" cy="315"/>
            </a:xfrm>
          </p:grpSpPr>
          <p:graphicFrame>
            <p:nvGraphicFramePr>
              <p:cNvPr id="92200" name="Object 40"/>
              <p:cNvGraphicFramePr>
                <a:graphicFrameLocks noChangeAspect="1"/>
              </p:cNvGraphicFramePr>
              <p:nvPr/>
            </p:nvGraphicFramePr>
            <p:xfrm>
              <a:off x="1882" y="34"/>
              <a:ext cx="788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67" r:id="rId29" imgW="571004" imgH="203024" progId="Equation.DSMT4">
                      <p:embed/>
                    </p:oleObj>
                  </mc:Choice>
                  <mc:Fallback>
                    <p:oleObj r:id="rId29" imgW="571004" imgH="203024" progId="Equation.DSMT4">
                      <p:embed/>
                      <p:pic>
                        <p:nvPicPr>
                          <p:cNvPr id="0" name="Picture 2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34"/>
                            <a:ext cx="788" cy="28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01" name="Rectangle 4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0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编码后平均码长：</a:t>
                </a:r>
              </a:p>
            </p:txBody>
          </p:sp>
        </p:grpSp>
      </p:grp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37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对信源编码定理的统一理解</a:t>
            </a:r>
            <a:endParaRPr lang="zh-CN" altLang="en-US"/>
          </a:p>
        </p:txBody>
      </p:sp>
      <p:graphicFrame>
        <p:nvGraphicFramePr>
          <p:cNvPr id="32870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872790" y="1916832"/>
          <a:ext cx="513657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06" name="Equation" r:id="rId4" imgW="2717640" imgH="419040" progId="Equation.DSMT4">
                  <p:embed/>
                </p:oleObj>
              </mc:Choice>
              <mc:Fallback>
                <p:oleObj name="Equation" r:id="rId4" imgW="271764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790" y="1916832"/>
                        <a:ext cx="5136571" cy="792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B3FF-7D5B-4683-B343-7DFA52B91D62}" type="datetime1">
              <a:rPr lang="zh-CN" altLang="en-US" smtClean="0"/>
              <a:pPr/>
              <a:t>2014/1/9</a:t>
            </a:fld>
            <a:endParaRPr lang="en-US" altLang="zh-CN"/>
          </a:p>
        </p:txBody>
      </p:sp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7DC90-29D1-4F1C-B8E1-B672234F88A5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sz="half" idx="4294967295"/>
          </p:nvPr>
        </p:nvSpPr>
        <p:spPr bwMode="gray">
          <a:xfrm>
            <a:off x="467544" y="1484784"/>
            <a:ext cx="7823200" cy="4824536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+mj-ea"/>
                <a:ea typeface="+mj-ea"/>
              </a:rPr>
              <a:t>定长信源无失真编码定理：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+mj-ea"/>
                <a:ea typeface="+mj-ea"/>
              </a:rPr>
              <a:t>变长信源无失真编码定理（香农第一定理）：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+mj-ea"/>
                <a:ea typeface="+mj-ea"/>
              </a:rPr>
              <a:t>保真度准则下的信源编码定理（香农第三定理）：</a:t>
            </a:r>
          </a:p>
          <a:p>
            <a:pPr>
              <a:lnSpc>
                <a:spcPct val="80000"/>
              </a:lnSpc>
            </a:pPr>
            <a:endParaRPr lang="zh-CN" altLang="en-US" sz="24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+mj-ea"/>
                <a:ea typeface="+mj-ea"/>
              </a:rPr>
              <a:t>从编码信息率的角度，当　　　　　　　　　　　时，　则信源编码无失真或失真可控。</a:t>
            </a:r>
          </a:p>
        </p:txBody>
      </p:sp>
      <p:graphicFrame>
        <p:nvGraphicFramePr>
          <p:cNvPr id="328711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63687" y="3429000"/>
          <a:ext cx="483376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07" name="Equation" r:id="rId6" imgW="2616120" imgH="457200" progId="Equation.DSMT4">
                  <p:embed/>
                </p:oleObj>
              </mc:Choice>
              <mc:Fallback>
                <p:oleObj name="Equation" r:id="rId6" imgW="261612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3429000"/>
                        <a:ext cx="4833763" cy="86409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/>
        </p:nvGraphicFramePr>
        <p:xfrm>
          <a:off x="1763688" y="4797152"/>
          <a:ext cx="164147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08"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797152"/>
                        <a:ext cx="1641470" cy="50405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4" name="Object 10"/>
          <p:cNvGraphicFramePr>
            <a:graphicFrameLocks noChangeAspect="1"/>
          </p:cNvGraphicFramePr>
          <p:nvPr/>
        </p:nvGraphicFramePr>
        <p:xfrm>
          <a:off x="4211960" y="5373216"/>
          <a:ext cx="32019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09" name="Equation" r:id="rId10" imgW="1777680" imgH="215640" progId="Equation.DSMT4">
                  <p:embed/>
                </p:oleObj>
              </mc:Choice>
              <mc:Fallback>
                <p:oleObj name="Equation" r:id="rId10" imgW="1777680" imgH="215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373216"/>
                        <a:ext cx="32019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Kraft</a:t>
            </a:r>
            <a:r>
              <a:rPr lang="zh-CN" altLang="en-US" dirty="0" smtClean="0"/>
              <a:t>不等式是即时码存在的充要条件的证明</a:t>
            </a:r>
            <a:endParaRPr lang="en-US" altLang="zh-CN" dirty="0" smtClean="0"/>
          </a:p>
          <a:p>
            <a:r>
              <a:rPr lang="zh-CN" altLang="en-US" dirty="0"/>
              <a:t>变</a:t>
            </a:r>
            <a:r>
              <a:rPr lang="zh-CN" altLang="en-US" dirty="0" smtClean="0"/>
              <a:t>长编码定理证明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15350" y="6556375"/>
            <a:ext cx="628650" cy="25717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344489" y="566738"/>
            <a:ext cx="9267825" cy="1200150"/>
            <a:chOff x="151" y="0"/>
            <a:chExt cx="5838" cy="756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151" y="0"/>
              <a:ext cx="583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问题</a:t>
              </a:r>
              <a:r>
                <a:rPr lang="zh-CN" altLang="zh-CN" sz="2400" b="1" dirty="0">
                  <a:latin typeface="+mj-ea"/>
                  <a:ea typeface="+mj-ea"/>
                </a:rPr>
                <a:t>: </a:t>
              </a:r>
              <a:r>
                <a:rPr lang="zh-CN" sz="2400" b="1" dirty="0">
                  <a:latin typeface="+mj-ea"/>
                  <a:ea typeface="+mj-ea"/>
                </a:rPr>
                <a:t>当未给定码字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只给出码字个数   ，码符号集中的</a:t>
              </a:r>
            </a:p>
            <a:p>
              <a:r>
                <a:rPr lang="zh-CN" sz="2400" b="1" dirty="0">
                  <a:latin typeface="+mj-ea"/>
                  <a:ea typeface="+mj-ea"/>
                </a:rPr>
                <a:t>      符号个数    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各码字的码元长度   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如何判断能否构造</a:t>
              </a:r>
            </a:p>
            <a:p>
              <a:r>
                <a:rPr lang="zh-CN" sz="2400" b="1" dirty="0">
                  <a:latin typeface="+mj-ea"/>
                  <a:ea typeface="+mj-ea"/>
                </a:rPr>
                <a:t>      出一种即时码？</a:t>
              </a:r>
            </a:p>
          </p:txBody>
        </p:sp>
        <p:graphicFrame>
          <p:nvGraphicFramePr>
            <p:cNvPr id="123909" name="Object 5"/>
            <p:cNvGraphicFramePr>
              <a:graphicFrameLocks noChangeAspect="1"/>
            </p:cNvGraphicFramePr>
            <p:nvPr/>
          </p:nvGraphicFramePr>
          <p:xfrm>
            <a:off x="3358" y="34"/>
            <a:ext cx="17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54" r:id="rId3" imgW="126725" imgH="164742" progId="Equation.DSMT4">
                    <p:embed/>
                  </p:oleObj>
                </mc:Choice>
                <mc:Fallback>
                  <p:oleObj r:id="rId3" imgW="126725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34"/>
                          <a:ext cx="176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0" name="Object 6"/>
            <p:cNvGraphicFramePr>
              <a:graphicFrameLocks noChangeAspect="1"/>
            </p:cNvGraphicFramePr>
            <p:nvPr/>
          </p:nvGraphicFramePr>
          <p:xfrm>
            <a:off x="1311" y="306"/>
            <a:ext cx="24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55" r:id="rId5" imgW="177492" imgH="139458" progId="Equation.DSMT4">
                    <p:embed/>
                  </p:oleObj>
                </mc:Choice>
                <mc:Fallback>
                  <p:oleObj r:id="rId5" imgW="177492" imgH="1394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306"/>
                          <a:ext cx="247" cy="19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1" name="Object 7"/>
            <p:cNvGraphicFramePr>
              <a:graphicFrameLocks noChangeAspect="1"/>
            </p:cNvGraphicFramePr>
            <p:nvPr/>
          </p:nvGraphicFramePr>
          <p:xfrm>
            <a:off x="3177" y="261"/>
            <a:ext cx="17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56" r:id="rId7" imgW="126725" imgH="228105" progId="Equation.DSMT4">
                    <p:embed/>
                  </p:oleObj>
                </mc:Choice>
                <mc:Fallback>
                  <p:oleObj r:id="rId7" imgW="126725" imgH="22810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261"/>
                          <a:ext cx="17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12" name="Rectangle 8"/>
          <p:cNvSpPr>
            <a:spLocks noChangeArrowheads="1"/>
          </p:cNvSpPr>
          <p:nvPr/>
        </p:nvSpPr>
        <p:spPr bwMode="auto">
          <a:xfrm>
            <a:off x="104775" y="2079625"/>
            <a:ext cx="9267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2400" b="1">
                <a:solidFill>
                  <a:srgbClr val="0000FF"/>
                </a:solidFill>
                <a:latin typeface="+mj-ea"/>
                <a:ea typeface="+mj-ea"/>
              </a:rPr>
              <a:t>Kraft </a:t>
            </a:r>
            <a:r>
              <a:rPr lang="zh-CN" sz="2400" b="1">
                <a:solidFill>
                  <a:srgbClr val="0000FF"/>
                </a:solidFill>
                <a:latin typeface="+mj-ea"/>
                <a:ea typeface="+mj-ea"/>
              </a:rPr>
              <a:t>（克拉夫特）不等式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  <p:grpSp>
        <p:nvGrpSpPr>
          <p:cNvPr id="123913" name="Group 9"/>
          <p:cNvGrpSpPr>
            <a:grpSpLocks/>
          </p:cNvGrpSpPr>
          <p:nvPr/>
        </p:nvGrpSpPr>
        <p:grpSpPr bwMode="auto">
          <a:xfrm>
            <a:off x="593575" y="3119438"/>
            <a:ext cx="10171113" cy="977900"/>
            <a:chOff x="0" y="-7"/>
            <a:chExt cx="6407" cy="616"/>
          </a:xfrm>
        </p:grpSpPr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0" y="145"/>
              <a:ext cx="64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证：先证必要性。即：即时码一定满足                 。</a:t>
              </a:r>
            </a:p>
          </p:txBody>
        </p:sp>
        <p:graphicFrame>
          <p:nvGraphicFramePr>
            <p:cNvPr id="12391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8164371"/>
                </p:ext>
              </p:extLst>
            </p:nvPr>
          </p:nvGraphicFramePr>
          <p:xfrm>
            <a:off x="3301" y="-7"/>
            <a:ext cx="98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57" r:id="rId9" imgW="710891" imgH="444307" progId="Equation.DSMT4">
                    <p:embed/>
                  </p:oleObj>
                </mc:Choice>
                <mc:Fallback>
                  <p:oleObj r:id="rId9" imgW="710891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-7"/>
                          <a:ext cx="986" cy="6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16" name="Group 12"/>
          <p:cNvGrpSpPr>
            <a:grpSpLocks/>
          </p:cNvGrpSpPr>
          <p:nvPr/>
        </p:nvGrpSpPr>
        <p:grpSpPr bwMode="auto">
          <a:xfrm>
            <a:off x="333375" y="4079875"/>
            <a:ext cx="3968750" cy="1978026"/>
            <a:chOff x="0" y="0"/>
            <a:chExt cx="2500" cy="1246"/>
          </a:xfrm>
        </p:grpSpPr>
        <p:graphicFrame>
          <p:nvGraphicFramePr>
            <p:cNvPr id="123917" name="Object 13"/>
            <p:cNvGraphicFramePr>
              <a:graphicFrameLocks noChangeAspect="1"/>
            </p:cNvGraphicFramePr>
            <p:nvPr/>
          </p:nvGraphicFramePr>
          <p:xfrm>
            <a:off x="0" y="0"/>
            <a:ext cx="1900" cy="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58" r:id="rId11" imgW="3016441" imgH="1542915" progId="Visio.Drawing.11">
                    <p:embed/>
                  </p:oleObj>
                </mc:Choice>
                <mc:Fallback>
                  <p:oleObj r:id="rId11" imgW="3016441" imgH="154291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900" cy="97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8" name="Rectangle 14"/>
            <p:cNvSpPr>
              <a:spLocks noChangeArrowheads="1"/>
            </p:cNvSpPr>
            <p:nvPr/>
          </p:nvSpPr>
          <p:spPr bwMode="auto">
            <a:xfrm>
              <a:off x="4" y="939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根</a:t>
              </a:r>
            </a:p>
          </p:txBody>
        </p:sp>
        <p:sp>
          <p:nvSpPr>
            <p:cNvPr id="123919" name="Rectangle 15"/>
            <p:cNvSpPr>
              <a:spLocks noChangeArrowheads="1"/>
            </p:cNvSpPr>
            <p:nvPr/>
          </p:nvSpPr>
          <p:spPr bwMode="auto">
            <a:xfrm>
              <a:off x="285" y="955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1</a:t>
              </a:r>
              <a:r>
                <a:rPr lang="zh-CN" sz="2400" b="1">
                  <a:latin typeface="+mj-ea"/>
                  <a:ea typeface="+mj-ea"/>
                </a:rPr>
                <a:t>级</a:t>
              </a:r>
            </a:p>
          </p:txBody>
        </p:sp>
        <p:sp>
          <p:nvSpPr>
            <p:cNvPr id="123920" name="Rectangle 16"/>
            <p:cNvSpPr>
              <a:spLocks noChangeArrowheads="1"/>
            </p:cNvSpPr>
            <p:nvPr/>
          </p:nvSpPr>
          <p:spPr bwMode="auto">
            <a:xfrm>
              <a:off x="694" y="955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2</a:t>
              </a:r>
              <a:r>
                <a:rPr lang="zh-CN" sz="2400" b="1">
                  <a:latin typeface="+mj-ea"/>
                  <a:ea typeface="+mj-ea"/>
                </a:rPr>
                <a:t>级</a:t>
              </a:r>
            </a:p>
          </p:txBody>
        </p:sp>
        <p:sp>
          <p:nvSpPr>
            <p:cNvPr id="123921" name="Rectangle 17"/>
            <p:cNvSpPr>
              <a:spLocks noChangeArrowheads="1"/>
            </p:cNvSpPr>
            <p:nvPr/>
          </p:nvSpPr>
          <p:spPr bwMode="auto">
            <a:xfrm>
              <a:off x="1519" y="955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 i="1">
                  <a:latin typeface="+mj-ea"/>
                  <a:ea typeface="+mj-ea"/>
                </a:rPr>
                <a:t>K</a:t>
              </a:r>
              <a:r>
                <a:rPr lang="zh-CN" sz="2400" b="1">
                  <a:latin typeface="+mj-ea"/>
                  <a:ea typeface="+mj-ea"/>
                </a:rPr>
                <a:t>级</a:t>
              </a:r>
            </a:p>
          </p:txBody>
        </p:sp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1160" y="900"/>
              <a:ext cx="98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…</a:t>
              </a:r>
            </a:p>
          </p:txBody>
        </p:sp>
      </p:grpSp>
      <p:grpSp>
        <p:nvGrpSpPr>
          <p:cNvPr id="123923" name="Group 19"/>
          <p:cNvGrpSpPr>
            <a:grpSpLocks/>
          </p:cNvGrpSpPr>
          <p:nvPr/>
        </p:nvGrpSpPr>
        <p:grpSpPr bwMode="auto">
          <a:xfrm>
            <a:off x="3740150" y="4033838"/>
            <a:ext cx="3911600" cy="511175"/>
            <a:chOff x="0" y="0"/>
            <a:chExt cx="2464" cy="322"/>
          </a:xfrm>
        </p:grpSpPr>
        <p:sp>
          <p:nvSpPr>
            <p:cNvPr id="12392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4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  级节点的个数：</a:t>
              </a:r>
            </a:p>
          </p:txBody>
        </p:sp>
        <p:graphicFrame>
          <p:nvGraphicFramePr>
            <p:cNvPr id="123925" name="Object 21"/>
            <p:cNvGraphicFramePr>
              <a:graphicFrameLocks noChangeAspect="1"/>
            </p:cNvGraphicFramePr>
            <p:nvPr/>
          </p:nvGraphicFramePr>
          <p:xfrm>
            <a:off x="236" y="3"/>
            <a:ext cx="17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59" r:id="rId13" imgW="126725" imgH="228105" progId="Equation.DSMT4">
                    <p:embed/>
                  </p:oleObj>
                </mc:Choice>
                <mc:Fallback>
                  <p:oleObj r:id="rId13" imgW="126725" imgH="22810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3"/>
                          <a:ext cx="177" cy="3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58197"/>
              </p:ext>
            </p:extLst>
          </p:nvPr>
        </p:nvGraphicFramePr>
        <p:xfrm>
          <a:off x="6784975" y="4041775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60" r:id="rId15" imgW="241091" imgH="203024" progId="Equation.DSMT4">
                  <p:embed/>
                </p:oleObj>
              </mc:Choice>
              <mc:Fallback>
                <p:oleObj r:id="rId15" imgW="241091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041775"/>
                        <a:ext cx="533400" cy="450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27" name="Group 23"/>
          <p:cNvGrpSpPr>
            <a:grpSpLocks/>
          </p:cNvGrpSpPr>
          <p:nvPr/>
        </p:nvGrpSpPr>
        <p:grpSpPr bwMode="auto">
          <a:xfrm>
            <a:off x="3740150" y="4530725"/>
            <a:ext cx="5448300" cy="511175"/>
            <a:chOff x="0" y="0"/>
            <a:chExt cx="3432" cy="322"/>
          </a:xfrm>
        </p:grpSpPr>
        <p:sp>
          <p:nvSpPr>
            <p:cNvPr id="123928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3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某  长码字占据码树的比例：</a:t>
              </a:r>
            </a:p>
          </p:txBody>
        </p:sp>
        <p:graphicFrame>
          <p:nvGraphicFramePr>
            <p:cNvPr id="123929" name="Object 25"/>
            <p:cNvGraphicFramePr>
              <a:graphicFrameLocks noChangeAspect="1"/>
            </p:cNvGraphicFramePr>
            <p:nvPr/>
          </p:nvGraphicFramePr>
          <p:xfrm>
            <a:off x="236" y="3"/>
            <a:ext cx="17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61" r:id="rId17" imgW="126725" imgH="228105" progId="Equation.DSMT4">
                    <p:embed/>
                  </p:oleObj>
                </mc:Choice>
                <mc:Fallback>
                  <p:oleObj r:id="rId17" imgW="126725" imgH="22810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" y="3"/>
                          <a:ext cx="177" cy="3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83059"/>
              </p:ext>
            </p:extLst>
          </p:nvPr>
        </p:nvGraphicFramePr>
        <p:xfrm>
          <a:off x="8131175" y="4313238"/>
          <a:ext cx="5889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62" r:id="rId18" imgW="266353" imgH="405872" progId="Equation.DSMT4">
                  <p:embed/>
                </p:oleObj>
              </mc:Choice>
              <mc:Fallback>
                <p:oleObj r:id="rId18" imgW="266353" imgH="40587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5" y="4313238"/>
                        <a:ext cx="588963" cy="901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31" name="Group 27"/>
          <p:cNvGrpSpPr>
            <a:grpSpLocks/>
          </p:cNvGrpSpPr>
          <p:nvPr/>
        </p:nvGrpSpPr>
        <p:grpSpPr bwMode="auto">
          <a:xfrm>
            <a:off x="3740150" y="5192713"/>
            <a:ext cx="5448300" cy="512762"/>
            <a:chOff x="0" y="0"/>
            <a:chExt cx="3432" cy="323"/>
          </a:xfrm>
        </p:grpSpPr>
        <p:sp>
          <p:nvSpPr>
            <p:cNvPr id="123932" name="Rectangle 28"/>
            <p:cNvSpPr>
              <a:spLocks noChangeArrowheads="1"/>
            </p:cNvSpPr>
            <p:nvPr/>
          </p:nvSpPr>
          <p:spPr bwMode="auto">
            <a:xfrm>
              <a:off x="0" y="0"/>
              <a:ext cx="3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第   级被占用的节点数：</a:t>
              </a:r>
            </a:p>
          </p:txBody>
        </p:sp>
        <p:graphicFrame>
          <p:nvGraphicFramePr>
            <p:cNvPr id="123933" name="Object 29"/>
            <p:cNvGraphicFramePr>
              <a:graphicFrameLocks noChangeAspect="1"/>
            </p:cNvGraphicFramePr>
            <p:nvPr/>
          </p:nvGraphicFramePr>
          <p:xfrm>
            <a:off x="249" y="37"/>
            <a:ext cx="24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63" r:id="rId20" imgW="177492" imgH="164814" progId="Equation.DSMT4">
                    <p:embed/>
                  </p:oleObj>
                </mc:Choice>
                <mc:Fallback>
                  <p:oleObj r:id="rId20" imgW="177492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7"/>
                          <a:ext cx="248" cy="23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34" name="Object 30"/>
            <p:cNvGraphicFramePr>
              <a:graphicFrameLocks noChangeAspect="1"/>
            </p:cNvGraphicFramePr>
            <p:nvPr/>
          </p:nvGraphicFramePr>
          <p:xfrm>
            <a:off x="2413" y="3"/>
            <a:ext cx="743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64" r:id="rId22" imgW="533169" imgH="228501" progId="Equation.DSMT4">
                    <p:embed/>
                  </p:oleObj>
                </mc:Choice>
                <mc:Fallback>
                  <p:oleObj r:id="rId22" imgW="5331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3"/>
                          <a:ext cx="743" cy="32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040600"/>
              </p:ext>
            </p:extLst>
          </p:nvPr>
        </p:nvGraphicFramePr>
        <p:xfrm>
          <a:off x="4108450" y="5530850"/>
          <a:ext cx="215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65" r:id="rId24" imgW="1079032" imgH="444307" progId="Equation.DSMT4">
                  <p:embed/>
                </p:oleObj>
              </mc:Choice>
              <mc:Fallback>
                <p:oleObj r:id="rId24" imgW="107903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530850"/>
                        <a:ext cx="2159000" cy="889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36" name="Group 32"/>
          <p:cNvGrpSpPr>
            <a:grpSpLocks/>
          </p:cNvGrpSpPr>
          <p:nvPr/>
        </p:nvGrpSpPr>
        <p:grpSpPr bwMode="auto">
          <a:xfrm>
            <a:off x="706438" y="2420937"/>
            <a:ext cx="8272462" cy="1243013"/>
            <a:chOff x="0" y="-5"/>
            <a:chExt cx="5211" cy="783"/>
          </a:xfrm>
        </p:grpSpPr>
        <p:grpSp>
          <p:nvGrpSpPr>
            <p:cNvPr id="123937" name="Group 33"/>
            <p:cNvGrpSpPr>
              <a:grpSpLocks/>
            </p:cNvGrpSpPr>
            <p:nvPr/>
          </p:nvGrpSpPr>
          <p:grpSpPr bwMode="auto">
            <a:xfrm>
              <a:off x="0" y="-5"/>
              <a:ext cx="5031" cy="614"/>
              <a:chOff x="0" y="-5"/>
              <a:chExt cx="5031" cy="614"/>
            </a:xfrm>
          </p:grpSpPr>
          <p:graphicFrame>
            <p:nvGraphicFramePr>
              <p:cNvPr id="123938" name="Object 34"/>
              <p:cNvGraphicFramePr>
                <a:graphicFrameLocks noChangeAspect="1"/>
              </p:cNvGraphicFramePr>
              <p:nvPr/>
            </p:nvGraphicFramePr>
            <p:xfrm>
              <a:off x="2208" y="-5"/>
              <a:ext cx="984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366" r:id="rId26" imgW="710891" imgH="444307" progId="Equation.DSMT4">
                      <p:embed/>
                    </p:oleObj>
                  </mc:Choice>
                  <mc:Fallback>
                    <p:oleObj r:id="rId26" imgW="710891" imgH="44430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-5"/>
                            <a:ext cx="984" cy="61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939" name="Rectangle 35"/>
              <p:cNvSpPr>
                <a:spLocks noChangeArrowheads="1"/>
              </p:cNvSpPr>
              <p:nvPr/>
            </p:nvSpPr>
            <p:spPr bwMode="auto">
              <a:xfrm>
                <a:off x="0" y="131"/>
                <a:ext cx="503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即时码存在的充要条件是                 成立。</a:t>
                </a:r>
              </a:p>
            </p:txBody>
          </p:sp>
        </p:grpSp>
        <p:sp>
          <p:nvSpPr>
            <p:cNvPr id="123940" name="Rectangle 36"/>
            <p:cNvSpPr>
              <a:spLocks noChangeArrowheads="1"/>
            </p:cNvSpPr>
            <p:nvPr/>
          </p:nvSpPr>
          <p:spPr bwMode="auto">
            <a:xfrm>
              <a:off x="4011" y="22"/>
              <a:ext cx="120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7200" b="1">
                  <a:solidFill>
                    <a:srgbClr val="FF0000"/>
                  </a:solidFill>
                  <a:latin typeface="+mj-ea"/>
                  <a:ea typeface="+mj-ea"/>
                </a:rPr>
                <a:t>*</a:t>
              </a:r>
            </a:p>
          </p:txBody>
        </p:sp>
      </p:grpSp>
      <p:grpSp>
        <p:nvGrpSpPr>
          <p:cNvPr id="123941" name="Group 37"/>
          <p:cNvGrpSpPr>
            <a:grpSpLocks/>
          </p:cNvGrpSpPr>
          <p:nvPr/>
        </p:nvGrpSpPr>
        <p:grpSpPr bwMode="auto">
          <a:xfrm>
            <a:off x="4572000" y="5543550"/>
            <a:ext cx="3694113" cy="887413"/>
            <a:chOff x="0" y="0"/>
            <a:chExt cx="2327" cy="559"/>
          </a:xfrm>
        </p:grpSpPr>
        <p:grpSp>
          <p:nvGrpSpPr>
            <p:cNvPr id="123942" name="Group 38"/>
            <p:cNvGrpSpPr>
              <a:grpSpLocks/>
            </p:cNvGrpSpPr>
            <p:nvPr/>
          </p:nvGrpSpPr>
          <p:grpSpPr bwMode="auto">
            <a:xfrm>
              <a:off x="1151" y="0"/>
              <a:ext cx="1176" cy="559"/>
              <a:chOff x="0" y="0"/>
              <a:chExt cx="1176" cy="559"/>
            </a:xfrm>
          </p:grpSpPr>
          <p:sp>
            <p:nvSpPr>
              <p:cNvPr id="123943" name="AutoShape 39"/>
              <p:cNvSpPr>
                <a:spLocks noChangeArrowheads="1"/>
              </p:cNvSpPr>
              <p:nvPr/>
            </p:nvSpPr>
            <p:spPr bwMode="auto">
              <a:xfrm>
                <a:off x="0" y="245"/>
                <a:ext cx="201" cy="91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solidFill>
                <a:schemeClr val="accent1"/>
              </a:solidFill>
              <a:ln w="25400" cmpd="sng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123944" name="Object 40"/>
              <p:cNvGraphicFramePr>
                <a:graphicFrameLocks noChangeAspect="1"/>
              </p:cNvGraphicFramePr>
              <p:nvPr/>
            </p:nvGraphicFramePr>
            <p:xfrm>
              <a:off x="281" y="0"/>
              <a:ext cx="895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7367" r:id="rId28" imgW="710891" imgH="444307" progId="Equation.DSMT4">
                      <p:embed/>
                    </p:oleObj>
                  </mc:Choice>
                  <mc:Fallback>
                    <p:oleObj r:id="rId28" imgW="710891" imgH="44430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" y="0"/>
                            <a:ext cx="895" cy="55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945" name="Line 41"/>
            <p:cNvSpPr>
              <a:spLocks noChangeShapeType="1"/>
            </p:cNvSpPr>
            <p:nvPr/>
          </p:nvSpPr>
          <p:spPr bwMode="auto">
            <a:xfrm>
              <a:off x="0" y="140"/>
              <a:ext cx="200" cy="23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23946" name="Line 42"/>
            <p:cNvSpPr>
              <a:spLocks noChangeShapeType="1"/>
            </p:cNvSpPr>
            <p:nvPr/>
          </p:nvSpPr>
          <p:spPr bwMode="auto">
            <a:xfrm>
              <a:off x="745" y="140"/>
              <a:ext cx="200" cy="232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pSp>
        <p:nvGrpSpPr>
          <p:cNvPr id="123947" name="Group 43"/>
          <p:cNvGrpSpPr>
            <a:grpSpLocks/>
          </p:cNvGrpSpPr>
          <p:nvPr/>
        </p:nvGrpSpPr>
        <p:grpSpPr bwMode="auto">
          <a:xfrm>
            <a:off x="4492625" y="1493838"/>
            <a:ext cx="5688013" cy="995362"/>
            <a:chOff x="0" y="0"/>
            <a:chExt cx="3583" cy="627"/>
          </a:xfrm>
        </p:grpSpPr>
        <p:grpSp>
          <p:nvGrpSpPr>
            <p:cNvPr id="123948" name="Group 44"/>
            <p:cNvGrpSpPr>
              <a:grpSpLocks/>
            </p:cNvGrpSpPr>
            <p:nvPr/>
          </p:nvGrpSpPr>
          <p:grpSpPr bwMode="auto">
            <a:xfrm>
              <a:off x="0" y="0"/>
              <a:ext cx="3583" cy="580"/>
              <a:chOff x="0" y="0"/>
              <a:chExt cx="3583" cy="580"/>
            </a:xfrm>
          </p:grpSpPr>
          <p:sp>
            <p:nvSpPr>
              <p:cNvPr id="123949" name="Rectangle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14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400" b="1">
                    <a:latin typeface="+mj-ea"/>
                    <a:ea typeface="+mj-ea"/>
                  </a:rPr>
                  <a:t>B</a:t>
                </a:r>
                <a:r>
                  <a:rPr lang="zh-CN" sz="2400" b="1">
                    <a:latin typeface="+mj-ea"/>
                    <a:ea typeface="+mj-ea"/>
                  </a:rPr>
                  <a:t>的充要</a:t>
                </a:r>
              </a:p>
              <a:p>
                <a:r>
                  <a:rPr lang="zh-CN" sz="2400" b="1">
                    <a:latin typeface="+mj-ea"/>
                    <a:ea typeface="+mj-ea"/>
                  </a:rPr>
                  <a:t>条件是</a:t>
                </a:r>
                <a:r>
                  <a:rPr lang="zh-CN" altLang="zh-CN" sz="2400" b="1">
                    <a:latin typeface="+mj-ea"/>
                    <a:ea typeface="+mj-ea"/>
                  </a:rPr>
                  <a:t>A</a:t>
                </a:r>
                <a:r>
                  <a:rPr lang="zh-CN" sz="2400" b="1">
                    <a:latin typeface="+mj-ea"/>
                    <a:ea typeface="+mj-ea"/>
                  </a:rPr>
                  <a:t>：</a:t>
                </a:r>
              </a:p>
            </p:txBody>
          </p:sp>
          <p:sp>
            <p:nvSpPr>
              <p:cNvPr id="123950" name="Rectangle 46"/>
              <p:cNvSpPr>
                <a:spLocks noChangeArrowheads="1"/>
              </p:cNvSpPr>
              <p:nvPr/>
            </p:nvSpPr>
            <p:spPr bwMode="auto">
              <a:xfrm>
                <a:off x="1030" y="0"/>
                <a:ext cx="23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充分性：</a:t>
                </a:r>
                <a:r>
                  <a:rPr lang="zh-CN" altLang="zh-CN" sz="2400" b="1" dirty="0">
                    <a:latin typeface="+mj-ea"/>
                    <a:ea typeface="+mj-ea"/>
                  </a:rPr>
                  <a:t>A      B</a:t>
                </a:r>
              </a:p>
            </p:txBody>
          </p:sp>
          <p:sp>
            <p:nvSpPr>
              <p:cNvPr id="123951" name="AutoShape 47"/>
              <p:cNvSpPr>
                <a:spLocks noChangeArrowheads="1"/>
              </p:cNvSpPr>
              <p:nvPr/>
            </p:nvSpPr>
            <p:spPr bwMode="auto">
              <a:xfrm>
                <a:off x="2046" y="116"/>
                <a:ext cx="201" cy="91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sp>
            <p:nvSpPr>
              <p:cNvPr id="123952" name="Rectangle 48"/>
              <p:cNvSpPr>
                <a:spLocks noChangeArrowheads="1"/>
              </p:cNvSpPr>
              <p:nvPr/>
            </p:nvSpPr>
            <p:spPr bwMode="auto">
              <a:xfrm>
                <a:off x="1030" y="289"/>
                <a:ext cx="255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必要性：</a:t>
                </a:r>
                <a:r>
                  <a:rPr lang="zh-CN" altLang="zh-CN" sz="2400" b="1" dirty="0">
                    <a:latin typeface="+mj-ea"/>
                    <a:ea typeface="+mj-ea"/>
                  </a:rPr>
                  <a:t>B      A</a:t>
                </a:r>
              </a:p>
            </p:txBody>
          </p:sp>
          <p:sp>
            <p:nvSpPr>
              <p:cNvPr id="123953" name="AutoShape 49"/>
              <p:cNvSpPr>
                <a:spLocks noChangeArrowheads="1"/>
              </p:cNvSpPr>
              <p:nvPr/>
            </p:nvSpPr>
            <p:spPr bwMode="auto">
              <a:xfrm>
                <a:off x="2063" y="421"/>
                <a:ext cx="201" cy="91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sp>
          <p:nvSpPr>
            <p:cNvPr id="123954" name="Rectangle 50"/>
            <p:cNvSpPr>
              <a:spLocks noChangeArrowheads="1"/>
            </p:cNvSpPr>
            <p:nvPr/>
          </p:nvSpPr>
          <p:spPr bwMode="auto">
            <a:xfrm>
              <a:off x="18" y="11"/>
              <a:ext cx="2760" cy="616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8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1" name="Group 3"/>
          <p:cNvGrpSpPr>
            <a:grpSpLocks/>
          </p:cNvGrpSpPr>
          <p:nvPr/>
        </p:nvGrpSpPr>
        <p:grpSpPr bwMode="auto">
          <a:xfrm>
            <a:off x="287338" y="438150"/>
            <a:ext cx="8369300" cy="1085850"/>
            <a:chOff x="0" y="0"/>
            <a:chExt cx="5272" cy="684"/>
          </a:xfrm>
        </p:grpSpPr>
        <p:sp>
          <p:nvSpPr>
            <p:cNvPr id="124932" name="Rectangle 4"/>
            <p:cNvSpPr>
              <a:spLocks noChangeArrowheads="1"/>
            </p:cNvSpPr>
            <p:nvPr/>
          </p:nvSpPr>
          <p:spPr bwMode="auto">
            <a:xfrm>
              <a:off x="0" y="161"/>
              <a:ext cx="52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再证充分性。即：当满足                 时，一定可以找到一种即时码。</a:t>
              </a:r>
            </a:p>
          </p:txBody>
        </p:sp>
        <p:graphicFrame>
          <p:nvGraphicFramePr>
            <p:cNvPr id="1249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720402"/>
                </p:ext>
              </p:extLst>
            </p:nvPr>
          </p:nvGraphicFramePr>
          <p:xfrm>
            <a:off x="2200" y="0"/>
            <a:ext cx="98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398" r:id="rId3" imgW="710891" imgH="444307" progId="Equation.DSMT4">
                    <p:embed/>
                  </p:oleObj>
                </mc:Choice>
                <mc:Fallback>
                  <p:oleObj r:id="rId3" imgW="710891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0"/>
                          <a:ext cx="986" cy="61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34" name="Group 6"/>
          <p:cNvGrpSpPr>
            <a:grpSpLocks/>
          </p:cNvGrpSpPr>
          <p:nvPr/>
        </p:nvGrpSpPr>
        <p:grpSpPr bwMode="auto">
          <a:xfrm>
            <a:off x="287338" y="1697038"/>
            <a:ext cx="7283450" cy="555625"/>
            <a:chOff x="0" y="0"/>
            <a:chExt cx="4588" cy="350"/>
          </a:xfrm>
        </p:grpSpPr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4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不失一般性，设                       。</a:t>
              </a:r>
            </a:p>
          </p:txBody>
        </p:sp>
        <p:graphicFrame>
          <p:nvGraphicFramePr>
            <p:cNvPr id="124936" name="Object 8"/>
            <p:cNvGraphicFramePr>
              <a:graphicFrameLocks noChangeAspect="1"/>
            </p:cNvGraphicFramePr>
            <p:nvPr/>
          </p:nvGraphicFramePr>
          <p:xfrm>
            <a:off x="1637" y="18"/>
            <a:ext cx="131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399" r:id="rId5" imgW="952087" imgH="241195" progId="Equation.DSMT4">
                    <p:embed/>
                  </p:oleObj>
                </mc:Choice>
                <mc:Fallback>
                  <p:oleObj r:id="rId5" imgW="95208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18"/>
                          <a:ext cx="1312" cy="33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5073650" y="1697038"/>
            <a:ext cx="4756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展开</a:t>
            </a:r>
            <a:r>
              <a:rPr lang="zh-CN" altLang="zh-CN" sz="2400" b="1">
                <a:latin typeface="+mj-ea"/>
                <a:ea typeface="+mj-ea"/>
              </a:rPr>
              <a:t>Kraft</a:t>
            </a:r>
            <a:r>
              <a:rPr lang="zh-CN" sz="2400" b="1">
                <a:latin typeface="+mj-ea"/>
                <a:ea typeface="+mj-ea"/>
              </a:rPr>
              <a:t>不等式，有：</a:t>
            </a:r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275639"/>
              </p:ext>
            </p:extLst>
          </p:nvPr>
        </p:nvGraphicFramePr>
        <p:xfrm>
          <a:off x="415925" y="2198688"/>
          <a:ext cx="3578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00" r:id="rId7" imgW="1625600" imgH="228600" progId="Equation.DSMT4">
                  <p:embed/>
                </p:oleObj>
              </mc:Choice>
              <mc:Fallback>
                <p:oleObj r:id="rId7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198688"/>
                        <a:ext cx="3578225" cy="503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4022725" y="2217738"/>
            <a:ext cx="2876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移项得：</a:t>
            </a:r>
          </a:p>
        </p:txBody>
      </p:sp>
      <p:graphicFrame>
        <p:nvGraphicFramePr>
          <p:cNvPr id="124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59666"/>
              </p:ext>
            </p:extLst>
          </p:nvPr>
        </p:nvGraphicFramePr>
        <p:xfrm>
          <a:off x="392113" y="2597150"/>
          <a:ext cx="24606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01" r:id="rId9" imgW="1117115" imgH="444307" progId="Equation.DSMT4">
                  <p:embed/>
                </p:oleObj>
              </mc:Choice>
              <mc:Fallback>
                <p:oleObj r:id="rId9" imgW="111711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597150"/>
                        <a:ext cx="2460625" cy="979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41" name="Group 13"/>
          <p:cNvGrpSpPr>
            <a:grpSpLocks/>
          </p:cNvGrpSpPr>
          <p:nvPr/>
        </p:nvGrpSpPr>
        <p:grpSpPr bwMode="auto">
          <a:xfrm>
            <a:off x="2803525" y="2794000"/>
            <a:ext cx="3816350" cy="508000"/>
            <a:chOff x="0" y="0"/>
            <a:chExt cx="2404" cy="320"/>
          </a:xfrm>
        </p:grpSpPr>
        <p:sp>
          <p:nvSpPr>
            <p:cNvPr id="124942" name="Rectangle 14"/>
            <p:cNvSpPr>
              <a:spLocks noChangeArrowheads="1"/>
            </p:cNvSpPr>
            <p:nvPr/>
          </p:nvSpPr>
          <p:spPr bwMode="auto">
            <a:xfrm>
              <a:off x="0" y="29"/>
              <a:ext cx="2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两边同乘      ：</a:t>
              </a:r>
            </a:p>
          </p:txBody>
        </p:sp>
        <p:graphicFrame>
          <p:nvGraphicFramePr>
            <p:cNvPr id="124943" name="Object 15"/>
            <p:cNvGraphicFramePr>
              <a:graphicFrameLocks noChangeAspect="1"/>
            </p:cNvGraphicFramePr>
            <p:nvPr/>
          </p:nvGraphicFramePr>
          <p:xfrm>
            <a:off x="950" y="0"/>
            <a:ext cx="33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02" r:id="rId11" imgW="241195" imgH="228501" progId="Equation.DSMT4">
                    <p:embed/>
                  </p:oleObj>
                </mc:Choice>
                <mc:Fallback>
                  <p:oleObj r:id="rId11" imgW="24119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0"/>
                          <a:ext cx="335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44" name="Group 16"/>
          <p:cNvGrpSpPr>
            <a:grpSpLocks/>
          </p:cNvGrpSpPr>
          <p:nvPr/>
        </p:nvGrpSpPr>
        <p:grpSpPr bwMode="auto">
          <a:xfrm>
            <a:off x="5421313" y="2598738"/>
            <a:ext cx="3097212" cy="979487"/>
            <a:chOff x="0" y="0"/>
            <a:chExt cx="1951" cy="617"/>
          </a:xfrm>
        </p:grpSpPr>
        <p:graphicFrame>
          <p:nvGraphicFramePr>
            <p:cNvPr id="124945" name="Object 17"/>
            <p:cNvGraphicFramePr>
              <a:graphicFrameLocks noChangeAspect="1"/>
            </p:cNvGraphicFramePr>
            <p:nvPr/>
          </p:nvGraphicFramePr>
          <p:xfrm>
            <a:off x="401" y="0"/>
            <a:ext cx="155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03" r:id="rId13" imgW="1117115" imgH="444307" progId="Equation.DSMT4">
                    <p:embed/>
                  </p:oleObj>
                </mc:Choice>
                <mc:Fallback>
                  <p:oleObj r:id="rId13" imgW="111711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" y="0"/>
                          <a:ext cx="1550" cy="6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6" name="AutoShape 18"/>
            <p:cNvSpPr>
              <a:spLocks noChangeArrowheads="1"/>
            </p:cNvSpPr>
            <p:nvPr/>
          </p:nvSpPr>
          <p:spPr bwMode="auto">
            <a:xfrm>
              <a:off x="0" y="276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graphicFrame>
        <p:nvGraphicFramePr>
          <p:cNvPr id="1249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07773"/>
              </p:ext>
            </p:extLst>
          </p:nvPr>
        </p:nvGraphicFramePr>
        <p:xfrm>
          <a:off x="336550" y="3424238"/>
          <a:ext cx="26003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04" r:id="rId15" imgW="1180588" imgH="444307" progId="Equation.DSMT4">
                  <p:embed/>
                </p:oleObj>
              </mc:Choice>
              <mc:Fallback>
                <p:oleObj r:id="rId15" imgW="118058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3424238"/>
                        <a:ext cx="2600325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2803525" y="3519488"/>
            <a:ext cx="3816350" cy="508000"/>
            <a:chOff x="0" y="0"/>
            <a:chExt cx="2404" cy="320"/>
          </a:xfrm>
        </p:grpSpPr>
        <p:sp>
          <p:nvSpPr>
            <p:cNvPr id="124949" name="Rectangle 21"/>
            <p:cNvSpPr>
              <a:spLocks noChangeArrowheads="1"/>
            </p:cNvSpPr>
            <p:nvPr/>
          </p:nvSpPr>
          <p:spPr bwMode="auto">
            <a:xfrm>
              <a:off x="0" y="29"/>
              <a:ext cx="2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两边同乘      ：</a:t>
              </a:r>
            </a:p>
          </p:txBody>
        </p:sp>
        <p:graphicFrame>
          <p:nvGraphicFramePr>
            <p:cNvPr id="124950" name="Object 22"/>
            <p:cNvGraphicFramePr>
              <a:graphicFrameLocks noChangeAspect="1"/>
            </p:cNvGraphicFramePr>
            <p:nvPr/>
          </p:nvGraphicFramePr>
          <p:xfrm>
            <a:off x="950" y="0"/>
            <a:ext cx="33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05" r:id="rId17" imgW="241195" imgH="228501" progId="Equation.DSMT4">
                    <p:embed/>
                  </p:oleObj>
                </mc:Choice>
                <mc:Fallback>
                  <p:oleObj r:id="rId17" imgW="24119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0"/>
                          <a:ext cx="335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51" name="Group 23"/>
          <p:cNvGrpSpPr>
            <a:grpSpLocks/>
          </p:cNvGrpSpPr>
          <p:nvPr/>
        </p:nvGrpSpPr>
        <p:grpSpPr bwMode="auto">
          <a:xfrm>
            <a:off x="5395913" y="3375025"/>
            <a:ext cx="3436937" cy="884238"/>
            <a:chOff x="0" y="0"/>
            <a:chExt cx="2165" cy="557"/>
          </a:xfrm>
        </p:grpSpPr>
        <p:sp>
          <p:nvSpPr>
            <p:cNvPr id="124952" name="AutoShape 24"/>
            <p:cNvSpPr>
              <a:spLocks noChangeArrowheads="1"/>
            </p:cNvSpPr>
            <p:nvPr/>
          </p:nvSpPr>
          <p:spPr bwMode="auto">
            <a:xfrm>
              <a:off x="0" y="235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24953" name="Object 25"/>
            <p:cNvGraphicFramePr>
              <a:graphicFrameLocks noChangeAspect="1"/>
            </p:cNvGraphicFramePr>
            <p:nvPr/>
          </p:nvGraphicFramePr>
          <p:xfrm>
            <a:off x="336" y="0"/>
            <a:ext cx="1829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06" r:id="rId18" imgW="1459866" imgH="444307" progId="Equation.DSMT4">
                    <p:embed/>
                  </p:oleObj>
                </mc:Choice>
                <mc:Fallback>
                  <p:oleObj r:id="rId18" imgW="145986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0"/>
                          <a:ext cx="1829" cy="55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54" name="Group 26"/>
          <p:cNvGrpSpPr>
            <a:grpSpLocks/>
          </p:cNvGrpSpPr>
          <p:nvPr/>
        </p:nvGrpSpPr>
        <p:grpSpPr bwMode="auto">
          <a:xfrm>
            <a:off x="439738" y="4038600"/>
            <a:ext cx="2041525" cy="1727200"/>
            <a:chOff x="0" y="0"/>
            <a:chExt cx="1286" cy="1088"/>
          </a:xfrm>
        </p:grpSpPr>
        <p:sp>
          <p:nvSpPr>
            <p:cNvPr id="124955" name="Text Box 27"/>
            <p:cNvSpPr txBox="1">
              <a:spLocks noChangeArrowheads="1"/>
            </p:cNvSpPr>
            <p:nvPr/>
          </p:nvSpPr>
          <p:spPr bwMode="auto">
            <a:xfrm>
              <a:off x="438" y="0"/>
              <a:ext cx="349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 b="1">
                  <a:latin typeface="+mj-ea"/>
                  <a:ea typeface="+mj-ea"/>
                </a:rPr>
                <a:t>…</a:t>
              </a:r>
            </a:p>
          </p:txBody>
        </p:sp>
        <p:graphicFrame>
          <p:nvGraphicFramePr>
            <p:cNvPr id="124956" name="Object 28"/>
            <p:cNvGraphicFramePr>
              <a:graphicFrameLocks noChangeAspect="1"/>
            </p:cNvGraphicFramePr>
            <p:nvPr/>
          </p:nvGraphicFramePr>
          <p:xfrm>
            <a:off x="0" y="261"/>
            <a:ext cx="128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07" r:id="rId20" imgW="926296" imgH="203024" progId="Equation.DSMT4">
                    <p:embed/>
                  </p:oleObj>
                </mc:Choice>
                <mc:Fallback>
                  <p:oleObj r:id="rId20" imgW="92629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1"/>
                          <a:ext cx="1286" cy="28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57" name="Group 29"/>
          <p:cNvGrpSpPr>
            <a:grpSpLocks/>
          </p:cNvGrpSpPr>
          <p:nvPr/>
        </p:nvGrpSpPr>
        <p:grpSpPr bwMode="auto">
          <a:xfrm>
            <a:off x="2803525" y="4422775"/>
            <a:ext cx="3816350" cy="508000"/>
            <a:chOff x="0" y="0"/>
            <a:chExt cx="2404" cy="320"/>
          </a:xfrm>
        </p:grpSpPr>
        <p:sp>
          <p:nvSpPr>
            <p:cNvPr id="124958" name="Rectangle 30"/>
            <p:cNvSpPr>
              <a:spLocks noChangeArrowheads="1"/>
            </p:cNvSpPr>
            <p:nvPr/>
          </p:nvSpPr>
          <p:spPr bwMode="auto">
            <a:xfrm>
              <a:off x="0" y="29"/>
              <a:ext cx="24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两边同乘      ：</a:t>
              </a:r>
            </a:p>
          </p:txBody>
        </p:sp>
        <p:graphicFrame>
          <p:nvGraphicFramePr>
            <p:cNvPr id="124959" name="Object 31"/>
            <p:cNvGraphicFramePr>
              <a:graphicFrameLocks noChangeAspect="1"/>
            </p:cNvGraphicFramePr>
            <p:nvPr/>
          </p:nvGraphicFramePr>
          <p:xfrm>
            <a:off x="950" y="0"/>
            <a:ext cx="33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08" r:id="rId22" imgW="241195" imgH="228501" progId="Equation.DSMT4">
                    <p:embed/>
                  </p:oleObj>
                </mc:Choice>
                <mc:Fallback>
                  <p:oleObj r:id="rId22" imgW="24119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0" y="0"/>
                          <a:ext cx="335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60" name="Group 32"/>
          <p:cNvGrpSpPr>
            <a:grpSpLocks/>
          </p:cNvGrpSpPr>
          <p:nvPr/>
        </p:nvGrpSpPr>
        <p:grpSpPr bwMode="auto">
          <a:xfrm>
            <a:off x="58738" y="5024438"/>
            <a:ext cx="5060950" cy="536575"/>
            <a:chOff x="0" y="0"/>
            <a:chExt cx="3188" cy="338"/>
          </a:xfrm>
        </p:grpSpPr>
        <p:sp>
          <p:nvSpPr>
            <p:cNvPr id="124961" name="Rectangle 33"/>
            <p:cNvSpPr>
              <a:spLocks noChangeArrowheads="1"/>
            </p:cNvSpPr>
            <p:nvPr/>
          </p:nvSpPr>
          <p:spPr bwMode="auto">
            <a:xfrm>
              <a:off x="0" y="0"/>
              <a:ext cx="31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(1)</a:t>
              </a:r>
              <a:r>
                <a:rPr lang="zh-CN" sz="2400" b="1">
                  <a:latin typeface="+mj-ea"/>
                  <a:ea typeface="+mj-ea"/>
                </a:rPr>
                <a:t>建立长为    阶的满树。</a:t>
              </a:r>
            </a:p>
          </p:txBody>
        </p:sp>
        <p:graphicFrame>
          <p:nvGraphicFramePr>
            <p:cNvPr id="12496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678716"/>
                </p:ext>
              </p:extLst>
            </p:nvPr>
          </p:nvGraphicFramePr>
          <p:xfrm>
            <a:off x="1119" y="2"/>
            <a:ext cx="19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09" r:id="rId23" imgW="139639" imgH="241195" progId="Equation.DSMT4">
                    <p:embed/>
                  </p:oleObj>
                </mc:Choice>
                <mc:Fallback>
                  <p:oleObj r:id="rId23" imgW="13963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"/>
                          <a:ext cx="195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63" name="Group 35"/>
          <p:cNvGrpSpPr>
            <a:grpSpLocks/>
          </p:cNvGrpSpPr>
          <p:nvPr/>
        </p:nvGrpSpPr>
        <p:grpSpPr bwMode="auto">
          <a:xfrm>
            <a:off x="3854450" y="4987925"/>
            <a:ext cx="5797550" cy="528638"/>
            <a:chOff x="0" y="0"/>
            <a:chExt cx="3652" cy="333"/>
          </a:xfrm>
        </p:grpSpPr>
        <p:sp>
          <p:nvSpPr>
            <p:cNvPr id="124964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36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solidFill>
                    <a:srgbClr val="0000FF"/>
                  </a:solidFill>
                  <a:latin typeface="+mj-ea"/>
                  <a:ea typeface="+mj-ea"/>
                </a:rPr>
                <a:t>(2)</a:t>
              </a:r>
              <a:r>
                <a:rPr lang="zh-CN" sz="2400" b="1">
                  <a:solidFill>
                    <a:srgbClr val="0000FF"/>
                  </a:solidFill>
                  <a:latin typeface="+mj-ea"/>
                  <a:ea typeface="+mj-ea"/>
                </a:rPr>
                <a:t>在第  阶节点上安排一个码字</a:t>
              </a:r>
              <a:r>
                <a:rPr lang="zh-CN" sz="2400" b="1">
                  <a:latin typeface="+mj-ea"/>
                  <a:ea typeface="+mj-ea"/>
                </a:rPr>
                <a:t>。</a:t>
              </a:r>
            </a:p>
          </p:txBody>
        </p:sp>
        <p:graphicFrame>
          <p:nvGraphicFramePr>
            <p:cNvPr id="12496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935724"/>
                </p:ext>
              </p:extLst>
            </p:nvPr>
          </p:nvGraphicFramePr>
          <p:xfrm>
            <a:off x="679" y="15"/>
            <a:ext cx="1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10" r:id="rId25" imgW="126725" imgH="228105" progId="Equation.DSMT4">
                    <p:embed/>
                  </p:oleObj>
                </mc:Choice>
                <mc:Fallback>
                  <p:oleObj r:id="rId25" imgW="126725" imgH="22810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15"/>
                          <a:ext cx="177" cy="31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66" name="Group 38"/>
          <p:cNvGrpSpPr>
            <a:grpSpLocks/>
          </p:cNvGrpSpPr>
          <p:nvPr/>
        </p:nvGrpSpPr>
        <p:grpSpPr bwMode="auto">
          <a:xfrm>
            <a:off x="58738" y="1303338"/>
            <a:ext cx="9586912" cy="4710112"/>
            <a:chOff x="0" y="0"/>
            <a:chExt cx="6039" cy="2967"/>
          </a:xfrm>
        </p:grpSpPr>
        <p:grpSp>
          <p:nvGrpSpPr>
            <p:cNvPr id="124967" name="Group 39"/>
            <p:cNvGrpSpPr>
              <a:grpSpLocks/>
            </p:cNvGrpSpPr>
            <p:nvPr/>
          </p:nvGrpSpPr>
          <p:grpSpPr bwMode="auto">
            <a:xfrm>
              <a:off x="0" y="2299"/>
              <a:ext cx="5562" cy="668"/>
              <a:chOff x="0" y="0"/>
              <a:chExt cx="5562" cy="668"/>
            </a:xfrm>
          </p:grpSpPr>
          <p:sp>
            <p:nvSpPr>
              <p:cNvPr id="124968" name="Rectangle 40"/>
              <p:cNvSpPr>
                <a:spLocks noChangeArrowheads="1"/>
              </p:cNvSpPr>
              <p:nvPr/>
            </p:nvSpPr>
            <p:spPr bwMode="auto">
              <a:xfrm>
                <a:off x="0" y="333"/>
                <a:ext cx="556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400" b="1">
                    <a:latin typeface="+mj-ea"/>
                    <a:ea typeface="+mj-ea"/>
                  </a:rPr>
                  <a:t>(3)</a:t>
                </a:r>
                <a:r>
                  <a:rPr lang="zh-CN" sz="2400" b="1">
                    <a:latin typeface="+mj-ea"/>
                    <a:ea typeface="+mj-ea"/>
                  </a:rPr>
                  <a:t>第   阶的节点余下                 </a:t>
                </a:r>
                <a:r>
                  <a:rPr lang="zh-CN" altLang="zh-CN" sz="2400" b="1">
                    <a:latin typeface="+mj-ea"/>
                    <a:ea typeface="+mj-ea"/>
                  </a:rPr>
                  <a:t>,</a:t>
                </a:r>
                <a:r>
                  <a:rPr lang="zh-CN" sz="2400" b="1">
                    <a:latin typeface="+mj-ea"/>
                    <a:ea typeface="+mj-ea"/>
                  </a:rPr>
                  <a:t>可安排开一个   阶节点。</a:t>
                </a:r>
              </a:p>
            </p:txBody>
          </p:sp>
          <p:graphicFrame>
            <p:nvGraphicFramePr>
              <p:cNvPr id="124969" name="Object 41"/>
              <p:cNvGraphicFramePr>
                <a:graphicFrameLocks noChangeAspect="1"/>
              </p:cNvGraphicFramePr>
              <p:nvPr/>
            </p:nvGraphicFramePr>
            <p:xfrm>
              <a:off x="527" y="332"/>
              <a:ext cx="19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411" r:id="rId27" imgW="139639" imgH="241195" progId="Equation.DSMT4">
                      <p:embed/>
                    </p:oleObj>
                  </mc:Choice>
                  <mc:Fallback>
                    <p:oleObj r:id="rId27" imgW="139639" imgH="24119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" y="332"/>
                            <a:ext cx="195" cy="3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970" name="Object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35558488"/>
                  </p:ext>
                </p:extLst>
              </p:nvPr>
            </p:nvGraphicFramePr>
            <p:xfrm>
              <a:off x="1845" y="320"/>
              <a:ext cx="98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412" r:id="rId29" imgW="710891" imgH="228501" progId="Equation.DSMT4">
                      <p:embed/>
                    </p:oleObj>
                  </mc:Choice>
                  <mc:Fallback>
                    <p:oleObj r:id="rId29" imgW="710891" imgH="22850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45" y="320"/>
                            <a:ext cx="988" cy="31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971" name="Object 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9805183"/>
                  </p:ext>
                </p:extLst>
              </p:nvPr>
            </p:nvGraphicFramePr>
            <p:xfrm>
              <a:off x="3932" y="344"/>
              <a:ext cx="195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413" r:id="rId31" imgW="139700" imgH="228600" progId="Equation.DSMT4">
                      <p:embed/>
                    </p:oleObj>
                  </mc:Choice>
                  <mc:Fallback>
                    <p:oleObj r:id="rId31" imgW="1397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2" y="344"/>
                            <a:ext cx="195" cy="319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72" name="Line 44"/>
              <p:cNvSpPr>
                <a:spLocks noChangeShapeType="1"/>
              </p:cNvSpPr>
              <p:nvPr/>
            </p:nvSpPr>
            <p:spPr bwMode="auto">
              <a:xfrm>
                <a:off x="3843" y="0"/>
                <a:ext cx="1496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  <p:grpSp>
          <p:nvGrpSpPr>
            <p:cNvPr id="124973" name="Group 45"/>
            <p:cNvGrpSpPr>
              <a:grpSpLocks/>
            </p:cNvGrpSpPr>
            <p:nvPr/>
          </p:nvGrpSpPr>
          <p:grpSpPr bwMode="auto">
            <a:xfrm>
              <a:off x="2136" y="0"/>
              <a:ext cx="3903" cy="291"/>
              <a:chOff x="0" y="0"/>
              <a:chExt cx="3903" cy="291"/>
            </a:xfrm>
          </p:grpSpPr>
          <p:sp>
            <p:nvSpPr>
              <p:cNvPr id="124974" name="Rectangle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0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要消耗的节点数</a:t>
                </a:r>
                <a:r>
                  <a:rPr lang="zh-CN" altLang="zh-CN" sz="2400" b="1">
                    <a:latin typeface="+mj-ea"/>
                    <a:ea typeface="+mj-ea"/>
                  </a:rPr>
                  <a:t>&lt;</a:t>
                </a:r>
                <a:r>
                  <a:rPr lang="zh-CN" sz="2400" b="1">
                    <a:latin typeface="+mj-ea"/>
                    <a:ea typeface="+mj-ea"/>
                  </a:rPr>
                  <a:t>可提供的节点数</a:t>
                </a:r>
              </a:p>
            </p:txBody>
          </p:sp>
          <p:sp>
            <p:nvSpPr>
              <p:cNvPr id="124975" name="Rectangle 47"/>
              <p:cNvSpPr>
                <a:spLocks noChangeArrowheads="1"/>
              </p:cNvSpPr>
              <p:nvPr/>
            </p:nvSpPr>
            <p:spPr bwMode="auto">
              <a:xfrm>
                <a:off x="59" y="35"/>
                <a:ext cx="3352" cy="248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24976" name="Group 48"/>
          <p:cNvGrpSpPr>
            <a:grpSpLocks/>
          </p:cNvGrpSpPr>
          <p:nvPr/>
        </p:nvGrpSpPr>
        <p:grpSpPr bwMode="auto">
          <a:xfrm>
            <a:off x="58738" y="3929063"/>
            <a:ext cx="9085262" cy="2509837"/>
            <a:chOff x="0" y="0"/>
            <a:chExt cx="5723" cy="1581"/>
          </a:xfrm>
        </p:grpSpPr>
        <p:grpSp>
          <p:nvGrpSpPr>
            <p:cNvPr id="124977" name="Group 49"/>
            <p:cNvGrpSpPr>
              <a:grpSpLocks/>
            </p:cNvGrpSpPr>
            <p:nvPr/>
          </p:nvGrpSpPr>
          <p:grpSpPr bwMode="auto">
            <a:xfrm>
              <a:off x="0" y="1242"/>
              <a:ext cx="5723" cy="339"/>
              <a:chOff x="0" y="0"/>
              <a:chExt cx="5723" cy="339"/>
            </a:xfrm>
          </p:grpSpPr>
          <p:sp>
            <p:nvSpPr>
              <p:cNvPr id="124978" name="Rectangle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7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sz="2400" b="1">
                    <a:latin typeface="+mj-ea"/>
                    <a:ea typeface="+mj-ea"/>
                  </a:rPr>
                  <a:t>(4)</a:t>
                </a:r>
                <a:r>
                  <a:rPr lang="zh-CN" sz="2400" b="1">
                    <a:latin typeface="+mj-ea"/>
                    <a:ea typeface="+mj-ea"/>
                  </a:rPr>
                  <a:t>以此类推，可分别安排开一个                 阶节点。</a:t>
                </a:r>
              </a:p>
            </p:txBody>
          </p:sp>
          <p:graphicFrame>
            <p:nvGraphicFramePr>
              <p:cNvPr id="124979" name="Object 5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5533365"/>
                  </p:ext>
                </p:extLst>
              </p:nvPr>
            </p:nvGraphicFramePr>
            <p:xfrm>
              <a:off x="2798" y="3"/>
              <a:ext cx="9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414" r:id="rId33" imgW="685502" imgH="241195" progId="Equation.DSMT4">
                      <p:embed/>
                    </p:oleObj>
                  </mc:Choice>
                  <mc:Fallback>
                    <p:oleObj r:id="rId33" imgW="685502" imgH="24119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8" y="3"/>
                            <a:ext cx="957" cy="33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4980" name="Object 52"/>
            <p:cNvGraphicFramePr>
              <a:graphicFrameLocks noChangeAspect="1"/>
            </p:cNvGraphicFramePr>
            <p:nvPr/>
          </p:nvGraphicFramePr>
          <p:xfrm>
            <a:off x="2655" y="0"/>
            <a:ext cx="1585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15" r:id="rId35" imgW="1396394" imgH="431613" progId="Equation.DSMT4">
                    <p:embed/>
                  </p:oleObj>
                </mc:Choice>
                <mc:Fallback>
                  <p:oleObj r:id="rId35" imgW="1396394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0"/>
                          <a:ext cx="1585" cy="49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81" name="Group 53"/>
          <p:cNvGrpSpPr>
            <a:grpSpLocks/>
          </p:cNvGrpSpPr>
          <p:nvPr/>
        </p:nvGrpSpPr>
        <p:grpSpPr bwMode="auto">
          <a:xfrm>
            <a:off x="5372100" y="4051300"/>
            <a:ext cx="3227388" cy="1346200"/>
            <a:chOff x="0" y="0"/>
            <a:chExt cx="2033" cy="848"/>
          </a:xfrm>
        </p:grpSpPr>
        <p:sp>
          <p:nvSpPr>
            <p:cNvPr id="124982" name="AutoShape 54"/>
            <p:cNvSpPr>
              <a:spLocks noChangeArrowheads="1"/>
            </p:cNvSpPr>
            <p:nvPr/>
          </p:nvSpPr>
          <p:spPr bwMode="auto">
            <a:xfrm>
              <a:off x="0" y="410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pSp>
          <p:nvGrpSpPr>
            <p:cNvPr id="124983" name="Group 55"/>
            <p:cNvGrpSpPr>
              <a:grpSpLocks/>
            </p:cNvGrpSpPr>
            <p:nvPr/>
          </p:nvGrpSpPr>
          <p:grpSpPr bwMode="auto">
            <a:xfrm>
              <a:off x="490" y="0"/>
              <a:ext cx="1543" cy="848"/>
              <a:chOff x="0" y="0"/>
              <a:chExt cx="1543" cy="848"/>
            </a:xfrm>
          </p:grpSpPr>
          <p:graphicFrame>
            <p:nvGraphicFramePr>
              <p:cNvPr id="124984" name="Object 56"/>
              <p:cNvGraphicFramePr>
                <a:graphicFrameLocks noChangeAspect="1"/>
              </p:cNvGraphicFramePr>
              <p:nvPr/>
            </p:nvGraphicFramePr>
            <p:xfrm>
              <a:off x="0" y="278"/>
              <a:ext cx="154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8416" r:id="rId37" imgW="1231366" imgH="228501" progId="Equation.DSMT4">
                      <p:embed/>
                    </p:oleObj>
                  </mc:Choice>
                  <mc:Fallback>
                    <p:oleObj r:id="rId37" imgW="1231366" imgH="22850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278"/>
                            <a:ext cx="1543" cy="286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85" name="Text Box 57"/>
              <p:cNvSpPr txBox="1">
                <a:spLocks noChangeArrowheads="1"/>
              </p:cNvSpPr>
              <p:nvPr/>
            </p:nvSpPr>
            <p:spPr bwMode="auto">
              <a:xfrm>
                <a:off x="409" y="0"/>
                <a:ext cx="349" cy="8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zh-CN" sz="2400" b="1">
                    <a:latin typeface="+mj-ea"/>
                    <a:ea typeface="+mj-ea"/>
                  </a:rPr>
                  <a:t>…</a:t>
                </a:r>
              </a:p>
            </p:txBody>
          </p:sp>
        </p:grpSp>
      </p:grpSp>
      <p:sp>
        <p:nvSpPr>
          <p:cNvPr id="6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11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2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 autoUpdateAnimBg="0"/>
      <p:bldP spid="124939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1620-AC03-46BD-B1B7-9DFF77E48F17}" type="slidenum">
              <a:rPr lang="en-US" altLang="zh-CN" smtClean="0"/>
              <a:pPr/>
              <a:t>74</a:t>
            </a:fld>
            <a:endParaRPr lang="en-US" altLang="zh-CN" dirty="0"/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475988"/>
              </p:ext>
            </p:extLst>
          </p:nvPr>
        </p:nvGraphicFramePr>
        <p:xfrm>
          <a:off x="1152525" y="842963"/>
          <a:ext cx="6650038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50" r:id="rId3" imgW="5113627" imgH="2886683" progId="Visio.Drawing.11">
                  <p:embed/>
                </p:oleObj>
              </mc:Choice>
              <mc:Fallback>
                <p:oleObj r:id="rId3" imgW="5113627" imgH="28866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842963"/>
                        <a:ext cx="6650038" cy="3754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441450" y="4808538"/>
            <a:ext cx="8253413" cy="100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sz="2400" b="1">
                <a:latin typeface="+mj-ea"/>
                <a:ea typeface="+mj-ea"/>
              </a:rPr>
              <a:t>从根节点开始，每级节点中所有的节点都向下</a:t>
            </a:r>
          </a:p>
          <a:p>
            <a:pPr>
              <a:lnSpc>
                <a:spcPct val="130000"/>
              </a:lnSpc>
            </a:pPr>
            <a:r>
              <a:rPr lang="zh-CN" sz="2400" b="1">
                <a:latin typeface="+mj-ea"/>
                <a:ea typeface="+mj-ea"/>
              </a:rPr>
              <a:t>延伸出</a:t>
            </a:r>
            <a:r>
              <a:rPr lang="zh-CN" altLang="zh-CN" sz="2400" b="1" i="1">
                <a:latin typeface="+mj-ea"/>
                <a:ea typeface="+mj-ea"/>
              </a:rPr>
              <a:t>m</a:t>
            </a:r>
            <a:r>
              <a:rPr lang="zh-CN" sz="2400" b="1">
                <a:latin typeface="+mj-ea"/>
                <a:ea typeface="+mj-ea"/>
              </a:rPr>
              <a:t>个节点，直到最后一级。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88938" y="5176838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sz="2400" b="1">
                <a:solidFill>
                  <a:srgbClr val="FF0000"/>
                </a:solidFill>
                <a:latin typeface="+mj-ea"/>
                <a:ea typeface="+mj-ea"/>
              </a:rPr>
              <a:t>满树</a:t>
            </a:r>
            <a:r>
              <a:rPr lang="zh-CN" sz="2400" b="1">
                <a:latin typeface="+mj-ea"/>
                <a:ea typeface="+mj-ea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16994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单符号信源变长编码定理证明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515350" y="6556375"/>
            <a:ext cx="628650" cy="25717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1025997" y="893911"/>
            <a:ext cx="6724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 smtClean="0">
                <a:solidFill>
                  <a:srgbClr val="0000FF"/>
                </a:solidFill>
                <a:latin typeface="+mj-ea"/>
                <a:ea typeface="+mj-ea"/>
              </a:rPr>
              <a:t>单</a:t>
            </a:r>
            <a:r>
              <a:rPr lang="zh-CN" sz="2400" b="1" dirty="0">
                <a:solidFill>
                  <a:srgbClr val="0000FF"/>
                </a:solidFill>
                <a:latin typeface="+mj-ea"/>
                <a:ea typeface="+mj-ea"/>
              </a:rPr>
              <a:t>符号信源的变长编码定理</a:t>
            </a:r>
          </a:p>
        </p:txBody>
      </p:sp>
      <p:grpSp>
        <p:nvGrpSpPr>
          <p:cNvPr id="129045" name="Group 21"/>
          <p:cNvGrpSpPr>
            <a:grpSpLocks/>
          </p:cNvGrpSpPr>
          <p:nvPr/>
        </p:nvGrpSpPr>
        <p:grpSpPr bwMode="auto">
          <a:xfrm>
            <a:off x="779796" y="1772816"/>
            <a:ext cx="7902575" cy="2354262"/>
            <a:chOff x="0" y="0"/>
            <a:chExt cx="4978" cy="1483"/>
          </a:xfrm>
        </p:grpSpPr>
        <p:sp>
          <p:nvSpPr>
            <p:cNvPr id="129046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497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若单符号信源的熵为          </a:t>
              </a:r>
              <a:r>
                <a:rPr lang="zh-CN" altLang="zh-CN" sz="2400" b="1" dirty="0">
                  <a:latin typeface="+mj-ea"/>
                  <a:ea typeface="+mj-ea"/>
                </a:rPr>
                <a:t>,  </a:t>
              </a:r>
              <a:r>
                <a:rPr lang="zh-CN" sz="2400" b="1" dirty="0">
                  <a:latin typeface="+mj-ea"/>
                  <a:ea typeface="+mj-ea"/>
                </a:rPr>
                <a:t>码符号集中的符号个数为    </a:t>
              </a:r>
              <a:r>
                <a:rPr lang="zh-CN" altLang="zh-CN" sz="2400" b="1" dirty="0">
                  <a:latin typeface="+mj-ea"/>
                  <a:ea typeface="+mj-ea"/>
                </a:rPr>
                <a:t>,  </a:t>
              </a:r>
              <a:r>
                <a:rPr lang="zh-CN" sz="2400" b="1" dirty="0">
                  <a:latin typeface="+mj-ea"/>
                  <a:ea typeface="+mj-ea"/>
                </a:rPr>
                <a:t>则总可以找到一种无失真编码方法，构成唯一可译码，使其平均码长满足：</a:t>
              </a:r>
            </a:p>
          </p:txBody>
        </p:sp>
        <p:graphicFrame>
          <p:nvGraphicFramePr>
            <p:cNvPr id="129047" name="Object 23"/>
            <p:cNvGraphicFramePr>
              <a:graphicFrameLocks noChangeAspect="1"/>
            </p:cNvGraphicFramePr>
            <p:nvPr/>
          </p:nvGraphicFramePr>
          <p:xfrm>
            <a:off x="4633" y="43"/>
            <a:ext cx="24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82" r:id="rId3" imgW="177492" imgH="139458" progId="Equation.DSMT4">
                    <p:embed/>
                  </p:oleObj>
                </mc:Choice>
                <mc:Fallback>
                  <p:oleObj r:id="rId3" imgW="177492" imgH="1394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43"/>
                          <a:ext cx="246" cy="1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8" name="Object 24"/>
            <p:cNvGraphicFramePr>
              <a:graphicFrameLocks noChangeAspect="1"/>
            </p:cNvGraphicFramePr>
            <p:nvPr/>
          </p:nvGraphicFramePr>
          <p:xfrm>
            <a:off x="1775" y="43"/>
            <a:ext cx="5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83" r:id="rId5" imgW="431425" imgH="203024" progId="Equation.DSMT4">
                    <p:embed/>
                  </p:oleObj>
                </mc:Choice>
                <mc:Fallback>
                  <p:oleObj r:id="rId5" imgW="431425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43"/>
                          <a:ext cx="598" cy="28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9" name="Object 25"/>
            <p:cNvGraphicFramePr>
              <a:graphicFrameLocks noChangeAspect="1"/>
            </p:cNvGraphicFramePr>
            <p:nvPr/>
          </p:nvGraphicFramePr>
          <p:xfrm>
            <a:off x="153" y="886"/>
            <a:ext cx="2058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84" r:id="rId7" imgW="1485255" imgH="431613" progId="Equation.DSMT4">
                    <p:embed/>
                  </p:oleObj>
                </mc:Choice>
                <mc:Fallback>
                  <p:oleObj r:id="rId7" imgW="148525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" y="886"/>
                          <a:ext cx="2058" cy="59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50" name="Group 26"/>
          <p:cNvGrpSpPr>
            <a:grpSpLocks/>
          </p:cNvGrpSpPr>
          <p:nvPr/>
        </p:nvGrpSpPr>
        <p:grpSpPr bwMode="auto">
          <a:xfrm>
            <a:off x="1014452" y="4634706"/>
            <a:ext cx="4492625" cy="950913"/>
            <a:chOff x="0" y="0"/>
            <a:chExt cx="2830" cy="599"/>
          </a:xfrm>
        </p:grpSpPr>
        <p:graphicFrame>
          <p:nvGraphicFramePr>
            <p:cNvPr id="129051" name="Object 27"/>
            <p:cNvGraphicFramePr>
              <a:graphicFrameLocks noChangeAspect="1"/>
            </p:cNvGraphicFramePr>
            <p:nvPr/>
          </p:nvGraphicFramePr>
          <p:xfrm>
            <a:off x="366" y="0"/>
            <a:ext cx="2464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385" r:id="rId9" imgW="1777229" imgH="431613" progId="Equation.DSMT4">
                    <p:embed/>
                  </p:oleObj>
                </mc:Choice>
                <mc:Fallback>
                  <p:oleObj r:id="rId9" imgW="1777229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0"/>
                          <a:ext cx="2464" cy="59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0" y="117"/>
              <a:ext cx="12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即：</a:t>
              </a:r>
            </a:p>
          </p:txBody>
        </p:sp>
      </p:grp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76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6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949325" y="693738"/>
            <a:ext cx="1797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证明：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37095"/>
              </p:ext>
            </p:extLst>
          </p:nvPr>
        </p:nvGraphicFramePr>
        <p:xfrm>
          <a:off x="2470150" y="520700"/>
          <a:ext cx="32718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36" r:id="rId3" imgW="1485255" imgH="431613" progId="Equation.DSMT4">
                  <p:embed/>
                </p:oleObj>
              </mc:Choice>
              <mc:Fallback>
                <p:oleObj r:id="rId3" imgW="148525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20700"/>
                        <a:ext cx="3271838" cy="950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0" y="1462088"/>
            <a:ext cx="9144000" cy="0"/>
          </a:xfrm>
          <a:prstGeom prst="line">
            <a:avLst/>
          </a:prstGeom>
          <a:noFill/>
          <a:ln w="19050" cmpd="sng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390525" y="1570038"/>
            <a:ext cx="4946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证：首先证明下界。</a:t>
            </a:r>
          </a:p>
        </p:txBody>
      </p:sp>
      <p:grpSp>
        <p:nvGrpSpPr>
          <p:cNvPr id="130055" name="Group 7"/>
          <p:cNvGrpSpPr>
            <a:grpSpLocks/>
          </p:cNvGrpSpPr>
          <p:nvPr/>
        </p:nvGrpSpPr>
        <p:grpSpPr bwMode="auto">
          <a:xfrm>
            <a:off x="3603625" y="1570038"/>
            <a:ext cx="3951288" cy="541337"/>
            <a:chOff x="0" y="0"/>
            <a:chExt cx="2489" cy="341"/>
          </a:xfrm>
        </p:grpSpPr>
        <p:sp>
          <p:nvSpPr>
            <p:cNvPr id="13005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6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即证：</a:t>
              </a:r>
            </a:p>
          </p:txBody>
        </p:sp>
        <p:graphicFrame>
          <p:nvGraphicFramePr>
            <p:cNvPr id="130057" name="Object 9"/>
            <p:cNvGraphicFramePr>
              <a:graphicFrameLocks noChangeAspect="1"/>
            </p:cNvGraphicFramePr>
            <p:nvPr/>
          </p:nvGraphicFramePr>
          <p:xfrm>
            <a:off x="640" y="24"/>
            <a:ext cx="184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37" r:id="rId5" imgW="1333500" imgH="228600" progId="Equation.DSMT4">
                    <p:embed/>
                  </p:oleObj>
                </mc:Choice>
                <mc:Fallback>
                  <p:oleObj r:id="rId5" imgW="1333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4"/>
                          <a:ext cx="1849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631825" y="2103438"/>
            <a:ext cx="7854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代入信源熵及平均码长的定义式，可得：</a:t>
            </a:r>
          </a:p>
        </p:txBody>
      </p:sp>
      <p:graphicFrame>
        <p:nvGraphicFramePr>
          <p:cNvPr id="130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219869"/>
              </p:ext>
            </p:extLst>
          </p:nvPr>
        </p:nvGraphicFramePr>
        <p:xfrm>
          <a:off x="255588" y="3324225"/>
          <a:ext cx="54768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38" r:id="rId7" imgW="2627759" imgH="431613" progId="Equation.DSMT4">
                  <p:embed/>
                </p:oleObj>
              </mc:Choice>
              <mc:Fallback>
                <p:oleObj r:id="rId7" imgW="262775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3324225"/>
                        <a:ext cx="5476875" cy="903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097032"/>
              </p:ext>
            </p:extLst>
          </p:nvPr>
        </p:nvGraphicFramePr>
        <p:xfrm>
          <a:off x="5722938" y="3298825"/>
          <a:ext cx="28749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39" r:id="rId9" imgW="1371600" imgH="457200" progId="Equation.DSMT4">
                  <p:embed/>
                </p:oleObj>
              </mc:Choice>
              <mc:Fallback>
                <p:oleObj r:id="rId9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298825"/>
                        <a:ext cx="2874962" cy="960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2098"/>
              </p:ext>
            </p:extLst>
          </p:nvPr>
        </p:nvGraphicFramePr>
        <p:xfrm>
          <a:off x="214313" y="4176713"/>
          <a:ext cx="34861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40" r:id="rId11" imgW="1663700" imgH="457200" progId="Equation.DSMT4">
                  <p:embed/>
                </p:oleObj>
              </mc:Choice>
              <mc:Fallback>
                <p:oleObj r:id="rId11" imgW="1663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176713"/>
                        <a:ext cx="3486150" cy="960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3" name="Object 15"/>
          <p:cNvGraphicFramePr>
            <a:graphicFrameLocks noChangeAspect="1"/>
          </p:cNvGraphicFramePr>
          <p:nvPr/>
        </p:nvGraphicFramePr>
        <p:xfrm>
          <a:off x="214313" y="5108575"/>
          <a:ext cx="36464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41" r:id="rId13" imgW="1739145" imgH="431613" progId="Equation.DSMT4">
                  <p:embed/>
                </p:oleObj>
              </mc:Choice>
              <mc:Fallback>
                <p:oleObj r:id="rId13" imgW="173914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108575"/>
                        <a:ext cx="3646487" cy="906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04409"/>
              </p:ext>
            </p:extLst>
          </p:nvPr>
        </p:nvGraphicFramePr>
        <p:xfrm>
          <a:off x="3822700" y="5392738"/>
          <a:ext cx="2478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42" r:id="rId15" imgW="1129320" imgH="203024" progId="Equation.DSMT4">
                  <p:embed/>
                </p:oleObj>
              </mc:Choice>
              <mc:Fallback>
                <p:oleObj r:id="rId15" imgW="112932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5392738"/>
                        <a:ext cx="2478088" cy="447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6" name="Group 18"/>
          <p:cNvGrpSpPr>
            <a:grpSpLocks/>
          </p:cNvGrpSpPr>
          <p:nvPr/>
        </p:nvGrpSpPr>
        <p:grpSpPr bwMode="auto">
          <a:xfrm>
            <a:off x="6615113" y="5278438"/>
            <a:ext cx="3065462" cy="461963"/>
            <a:chOff x="0" y="0"/>
            <a:chExt cx="1931" cy="291"/>
          </a:xfrm>
        </p:grpSpPr>
        <p:sp>
          <p:nvSpPr>
            <p:cNvPr id="130067" name="Rectangle 19"/>
            <p:cNvSpPr>
              <a:spLocks noChangeArrowheads="1"/>
            </p:cNvSpPr>
            <p:nvPr/>
          </p:nvSpPr>
          <p:spPr bwMode="auto">
            <a:xfrm>
              <a:off x="191" y="0"/>
              <a:ext cx="17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下界得证。</a:t>
              </a:r>
            </a:p>
          </p:txBody>
        </p:sp>
        <p:graphicFrame>
          <p:nvGraphicFramePr>
            <p:cNvPr id="130068" name="Object 20"/>
            <p:cNvGraphicFramePr>
              <a:graphicFrameLocks noChangeAspect="1"/>
            </p:cNvGraphicFramePr>
            <p:nvPr/>
          </p:nvGraphicFramePr>
          <p:xfrm>
            <a:off x="0" y="112"/>
            <a:ext cx="29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43" r:id="rId17" imgW="215432" imgH="126725" progId="Equation.DSMT4">
                    <p:embed/>
                  </p:oleObj>
                </mc:Choice>
                <mc:Fallback>
                  <p:oleObj r:id="rId17" imgW="215432" imgH="126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12"/>
                          <a:ext cx="299" cy="17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0069" name="Group 21"/>
          <p:cNvGrpSpPr>
            <a:grpSpLocks/>
          </p:cNvGrpSpPr>
          <p:nvPr/>
        </p:nvGrpSpPr>
        <p:grpSpPr bwMode="auto">
          <a:xfrm>
            <a:off x="3689350" y="4216400"/>
            <a:ext cx="5640388" cy="960438"/>
            <a:chOff x="0" y="0"/>
            <a:chExt cx="3553" cy="605"/>
          </a:xfrm>
        </p:grpSpPr>
        <p:graphicFrame>
          <p:nvGraphicFramePr>
            <p:cNvPr id="130070" name="Object 22"/>
            <p:cNvGraphicFramePr>
              <a:graphicFrameLocks noChangeAspect="1"/>
            </p:cNvGraphicFramePr>
            <p:nvPr/>
          </p:nvGraphicFramePr>
          <p:xfrm>
            <a:off x="0" y="0"/>
            <a:ext cx="2381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44" r:id="rId19" imgW="1803400" imgH="457200" progId="Equation.DSMT4">
                    <p:embed/>
                  </p:oleObj>
                </mc:Choice>
                <mc:Fallback>
                  <p:oleObj r:id="rId19" imgW="18034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81" cy="60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0071" name="Group 23"/>
            <p:cNvGrpSpPr>
              <a:grpSpLocks/>
            </p:cNvGrpSpPr>
            <p:nvPr/>
          </p:nvGrpSpPr>
          <p:grpSpPr bwMode="auto">
            <a:xfrm>
              <a:off x="2322" y="37"/>
              <a:ext cx="1231" cy="544"/>
              <a:chOff x="0" y="0"/>
              <a:chExt cx="1231" cy="544"/>
            </a:xfrm>
          </p:grpSpPr>
          <p:sp>
            <p:nvSpPr>
              <p:cNvPr id="130072" name="Rectangle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31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sz="2400" b="1">
                    <a:latin typeface="+mj-ea"/>
                    <a:ea typeface="+mj-ea"/>
                  </a:rPr>
                  <a:t>【                </a:t>
                </a:r>
              </a:p>
              <a:p>
                <a:r>
                  <a:rPr lang="zh-CN" altLang="zh-CN" sz="2400" b="1">
                    <a:latin typeface="+mj-ea"/>
                    <a:ea typeface="+mj-ea"/>
                  </a:rPr>
                  <a:t>             】</a:t>
                </a:r>
              </a:p>
            </p:txBody>
          </p:sp>
          <p:graphicFrame>
            <p:nvGraphicFramePr>
              <p:cNvPr id="130073" name="Object 25"/>
              <p:cNvGraphicFramePr>
                <a:graphicFrameLocks noChangeAspect="1"/>
              </p:cNvGraphicFramePr>
              <p:nvPr/>
            </p:nvGraphicFramePr>
            <p:xfrm>
              <a:off x="269" y="52"/>
              <a:ext cx="536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445" r:id="rId21" imgW="405696" imgH="177492" progId="Equation.DSMT4">
                      <p:embed/>
                    </p:oleObj>
                  </mc:Choice>
                  <mc:Fallback>
                    <p:oleObj r:id="rId21" imgW="405696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" y="52"/>
                            <a:ext cx="536" cy="234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74" name="Object 26"/>
              <p:cNvGraphicFramePr>
                <a:graphicFrameLocks noChangeAspect="1"/>
              </p:cNvGraphicFramePr>
              <p:nvPr/>
            </p:nvGraphicFramePr>
            <p:xfrm>
              <a:off x="370" y="307"/>
              <a:ext cx="45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446" r:id="rId23" imgW="342306" imgH="177492" progId="Equation.DSMT4">
                      <p:embed/>
                    </p:oleObj>
                  </mc:Choice>
                  <mc:Fallback>
                    <p:oleObj r:id="rId23" imgW="342306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" y="307"/>
                            <a:ext cx="456" cy="237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0075" name="Group 27"/>
          <p:cNvGrpSpPr>
            <a:grpSpLocks noChangeAspect="1"/>
          </p:cNvGrpSpPr>
          <p:nvPr/>
        </p:nvGrpSpPr>
        <p:grpSpPr bwMode="auto">
          <a:xfrm>
            <a:off x="185738" y="2482851"/>
            <a:ext cx="8510587" cy="954088"/>
            <a:chOff x="0" y="155"/>
            <a:chExt cx="5361" cy="601"/>
          </a:xfrm>
        </p:grpSpPr>
        <p:grpSp>
          <p:nvGrpSpPr>
            <p:cNvPr id="130076" name="Group 28"/>
            <p:cNvGrpSpPr>
              <a:grpSpLocks noChangeAspect="1"/>
            </p:cNvGrpSpPr>
            <p:nvPr/>
          </p:nvGrpSpPr>
          <p:grpSpPr bwMode="auto">
            <a:xfrm>
              <a:off x="0" y="155"/>
              <a:ext cx="3677" cy="600"/>
              <a:chOff x="0" y="0"/>
              <a:chExt cx="3677" cy="600"/>
            </a:xfrm>
          </p:grpSpPr>
          <p:graphicFrame>
            <p:nvGraphicFramePr>
              <p:cNvPr id="130077" name="Object 29"/>
              <p:cNvGraphicFramePr>
                <a:graphicFrameLocks noChangeAspect="1"/>
              </p:cNvGraphicFramePr>
              <p:nvPr/>
            </p:nvGraphicFramePr>
            <p:xfrm>
              <a:off x="0" y="124"/>
              <a:ext cx="1694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447" r:id="rId25" imgW="1219200" imgH="228600" progId="Equation.DSMT4">
                      <p:embed/>
                    </p:oleObj>
                  </mc:Choice>
                  <mc:Fallback>
                    <p:oleObj r:id="rId25" imgW="12192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124"/>
                            <a:ext cx="1694" cy="318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0078" name="Object 30"/>
              <p:cNvGraphicFramePr>
                <a:graphicFrameLocks noChangeAspect="1"/>
              </p:cNvGraphicFramePr>
              <p:nvPr/>
            </p:nvGraphicFramePr>
            <p:xfrm>
              <a:off x="1701" y="0"/>
              <a:ext cx="1976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1448" r:id="rId27" imgW="1421783" imgH="431613" progId="Equation.DSMT4">
                      <p:embed/>
                    </p:oleObj>
                  </mc:Choice>
                  <mc:Fallback>
                    <p:oleObj r:id="rId27" imgW="1421783" imgH="4316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0"/>
                            <a:ext cx="1976" cy="60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0079" name="Object 31"/>
            <p:cNvGraphicFramePr>
              <a:graphicFrameLocks noChangeAspect="1"/>
            </p:cNvGraphicFramePr>
            <p:nvPr/>
          </p:nvGraphicFramePr>
          <p:xfrm>
            <a:off x="3632" y="156"/>
            <a:ext cx="1729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449" r:id="rId29" imgW="1244060" imgH="431613" progId="Equation.DSMT4">
                    <p:embed/>
                  </p:oleObj>
                </mc:Choice>
                <mc:Fallback>
                  <p:oleObj r:id="rId29" imgW="124406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156"/>
                          <a:ext cx="1729" cy="6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77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6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8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61938" y="657225"/>
            <a:ext cx="8093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问题</a:t>
            </a:r>
            <a:r>
              <a:rPr lang="zh-CN" sz="2400" b="1" dirty="0">
                <a:latin typeface="+mj-ea"/>
                <a:ea typeface="+mj-ea"/>
              </a:rPr>
              <a:t>：上式                                  何时取等号？</a:t>
            </a: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01760"/>
              </p:ext>
            </p:extLst>
          </p:nvPr>
        </p:nvGraphicFramePr>
        <p:xfrm>
          <a:off x="2165350" y="660400"/>
          <a:ext cx="2940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54" r:id="rId3" imgW="1333500" imgH="228600" progId="Equation.DSMT4">
                  <p:embed/>
                </p:oleObj>
              </mc:Choice>
              <mc:Fallback>
                <p:oleObj r:id="rId3" imgW="1333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660400"/>
                        <a:ext cx="2940050" cy="504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77" name="Group 5"/>
          <p:cNvGrpSpPr>
            <a:grpSpLocks/>
          </p:cNvGrpSpPr>
          <p:nvPr/>
        </p:nvGrpSpPr>
        <p:grpSpPr bwMode="auto">
          <a:xfrm>
            <a:off x="261938" y="1131888"/>
            <a:ext cx="7486650" cy="531812"/>
            <a:chOff x="0" y="0"/>
            <a:chExt cx="4716" cy="335"/>
          </a:xfrm>
        </p:grpSpPr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0" y="12"/>
              <a:ext cx="47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回答</a:t>
              </a:r>
              <a:r>
                <a:rPr lang="zh-CN" sz="2400" b="1" dirty="0">
                  <a:latin typeface="+mj-ea"/>
                  <a:ea typeface="+mj-ea"/>
                </a:rPr>
                <a:t>：要求                   。两边取对数，得：</a:t>
              </a:r>
            </a:p>
          </p:txBody>
        </p:sp>
        <p:graphicFrame>
          <p:nvGraphicFramePr>
            <p:cNvPr id="131079" name="Object 7"/>
            <p:cNvGraphicFramePr>
              <a:graphicFrameLocks noChangeAspect="1"/>
            </p:cNvGraphicFramePr>
            <p:nvPr/>
          </p:nvGraphicFramePr>
          <p:xfrm>
            <a:off x="1186" y="0"/>
            <a:ext cx="111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55" r:id="rId5" imgW="799753" imgH="241195" progId="Equation.DSMT4">
                    <p:embed/>
                  </p:oleObj>
                </mc:Choice>
                <mc:Fallback>
                  <p:oleObj r:id="rId5" imgW="79975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0"/>
                          <a:ext cx="1111" cy="33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1037"/>
              </p:ext>
            </p:extLst>
          </p:nvPr>
        </p:nvGraphicFramePr>
        <p:xfrm>
          <a:off x="227013" y="1758950"/>
          <a:ext cx="3028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56" r:id="rId7" imgW="1371600" imgH="228600" progId="Equation.DSMT4">
                  <p:embed/>
                </p:oleObj>
              </mc:Choice>
              <mc:Fallback>
                <p:oleObj r:id="rId7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758950"/>
                        <a:ext cx="3028950" cy="506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81" name="Group 9"/>
          <p:cNvGrpSpPr>
            <a:grpSpLocks/>
          </p:cNvGrpSpPr>
          <p:nvPr/>
        </p:nvGrpSpPr>
        <p:grpSpPr bwMode="auto">
          <a:xfrm>
            <a:off x="3363913" y="1560513"/>
            <a:ext cx="2659062" cy="957262"/>
            <a:chOff x="0" y="0"/>
            <a:chExt cx="1675" cy="603"/>
          </a:xfrm>
        </p:grpSpPr>
        <p:sp>
          <p:nvSpPr>
            <p:cNvPr id="131082" name="AutoShape 10"/>
            <p:cNvSpPr>
              <a:spLocks noChangeArrowheads="1"/>
            </p:cNvSpPr>
            <p:nvPr/>
          </p:nvSpPr>
          <p:spPr bwMode="auto">
            <a:xfrm>
              <a:off x="0" y="242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31083" name="Object 11"/>
            <p:cNvGraphicFramePr>
              <a:graphicFrameLocks noChangeAspect="1"/>
            </p:cNvGraphicFramePr>
            <p:nvPr/>
          </p:nvGraphicFramePr>
          <p:xfrm>
            <a:off x="297" y="0"/>
            <a:ext cx="1378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57" r:id="rId9" imgW="990170" imgH="431613" progId="Equation.DSMT4">
                    <p:embed/>
                  </p:oleObj>
                </mc:Choice>
                <mc:Fallback>
                  <p:oleObj r:id="rId9" imgW="990170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" y="0"/>
                          <a:ext cx="1378" cy="60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97284"/>
              </p:ext>
            </p:extLst>
          </p:nvPr>
        </p:nvGraphicFramePr>
        <p:xfrm>
          <a:off x="6013450" y="1746250"/>
          <a:ext cx="1539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58" r:id="rId11" imgW="698197" imgH="241195" progId="Equation.DSMT4">
                  <p:embed/>
                </p:oleObj>
              </mc:Choice>
              <mc:Fallback>
                <p:oleObj r:id="rId11" imgW="69819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746250"/>
                        <a:ext cx="1539875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71841"/>
              </p:ext>
            </p:extLst>
          </p:nvPr>
        </p:nvGraphicFramePr>
        <p:xfrm>
          <a:off x="7496175" y="1468438"/>
          <a:ext cx="13446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59" r:id="rId13" imgW="609600" imgH="368300" progId="Equation.DSMT4">
                  <p:embed/>
                </p:oleObj>
              </mc:Choice>
              <mc:Fallback>
                <p:oleObj r:id="rId13" imgW="6096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1468438"/>
                        <a:ext cx="1344613" cy="8112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86" name="Group 14"/>
          <p:cNvGrpSpPr>
            <a:grpSpLocks/>
          </p:cNvGrpSpPr>
          <p:nvPr/>
        </p:nvGrpSpPr>
        <p:grpSpPr bwMode="auto">
          <a:xfrm>
            <a:off x="623889" y="2547938"/>
            <a:ext cx="7477125" cy="519112"/>
            <a:chOff x="227" y="0"/>
            <a:chExt cx="4710" cy="327"/>
          </a:xfrm>
        </p:grpSpPr>
        <p:sp>
          <p:nvSpPr>
            <p:cNvPr id="131087" name="Rectangle 15"/>
            <p:cNvSpPr>
              <a:spLocks noChangeArrowheads="1"/>
            </p:cNvSpPr>
            <p:nvPr/>
          </p:nvSpPr>
          <p:spPr bwMode="auto">
            <a:xfrm>
              <a:off x="227" y="0"/>
              <a:ext cx="47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由于每个码字的码长   必须为整数，要求：</a:t>
              </a:r>
            </a:p>
          </p:txBody>
        </p:sp>
        <p:graphicFrame>
          <p:nvGraphicFramePr>
            <p:cNvPr id="131088" name="Object 16"/>
            <p:cNvGraphicFramePr>
              <a:graphicFrameLocks noChangeAspect="1"/>
            </p:cNvGraphicFramePr>
            <p:nvPr/>
          </p:nvGraphicFramePr>
          <p:xfrm>
            <a:off x="2034" y="10"/>
            <a:ext cx="17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60" r:id="rId15" imgW="126725" imgH="228105" progId="Equation.DSMT4">
                    <p:embed/>
                  </p:oleObj>
                </mc:Choice>
                <mc:Fallback>
                  <p:oleObj r:id="rId15" imgW="126725" imgH="22810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0"/>
                          <a:ext cx="17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17234"/>
              </p:ext>
            </p:extLst>
          </p:nvPr>
        </p:nvGraphicFramePr>
        <p:xfrm>
          <a:off x="820738" y="3046413"/>
          <a:ext cx="343693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61" r:id="rId17" imgW="1561422" imgH="444307" progId="Equation.DSMT4">
                  <p:embed/>
                </p:oleObj>
              </mc:Choice>
              <mc:Fallback>
                <p:oleObj r:id="rId17" imgW="156142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046413"/>
                        <a:ext cx="3436937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90" name="Group 18"/>
          <p:cNvGrpSpPr>
            <a:grpSpLocks/>
          </p:cNvGrpSpPr>
          <p:nvPr/>
        </p:nvGrpSpPr>
        <p:grpSpPr bwMode="auto">
          <a:xfrm>
            <a:off x="4546600" y="3017838"/>
            <a:ext cx="2444750" cy="895350"/>
            <a:chOff x="0" y="0"/>
            <a:chExt cx="1540" cy="564"/>
          </a:xfrm>
        </p:grpSpPr>
        <p:sp>
          <p:nvSpPr>
            <p:cNvPr id="131091" name="AutoShape 19"/>
            <p:cNvSpPr>
              <a:spLocks noChangeArrowheads="1"/>
            </p:cNvSpPr>
            <p:nvPr/>
          </p:nvSpPr>
          <p:spPr bwMode="auto">
            <a:xfrm>
              <a:off x="0" y="277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31092" name="Object 20"/>
            <p:cNvGraphicFramePr>
              <a:graphicFrameLocks noChangeAspect="1"/>
            </p:cNvGraphicFramePr>
            <p:nvPr/>
          </p:nvGraphicFramePr>
          <p:xfrm>
            <a:off x="343" y="0"/>
            <a:ext cx="119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62" r:id="rId19" imgW="862851" imgH="406048" progId="Equation.DSMT4">
                    <p:embed/>
                  </p:oleObj>
                </mc:Choice>
                <mc:Fallback>
                  <p:oleObj r:id="rId19" imgW="862851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" y="0"/>
                          <a:ext cx="1197" cy="56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3" name="Group 21"/>
          <p:cNvGrpSpPr>
            <a:grpSpLocks/>
          </p:cNvGrpSpPr>
          <p:nvPr/>
        </p:nvGrpSpPr>
        <p:grpSpPr bwMode="auto">
          <a:xfrm>
            <a:off x="263525" y="3937000"/>
            <a:ext cx="8651875" cy="892175"/>
            <a:chOff x="0" y="0"/>
            <a:chExt cx="5450" cy="562"/>
          </a:xfrm>
        </p:grpSpPr>
        <p:sp>
          <p:nvSpPr>
            <p:cNvPr id="131094" name="Rectangle 22"/>
            <p:cNvSpPr>
              <a:spLocks noChangeArrowheads="1"/>
            </p:cNvSpPr>
            <p:nvPr/>
          </p:nvSpPr>
          <p:spPr bwMode="auto">
            <a:xfrm>
              <a:off x="0" y="117"/>
              <a:ext cx="54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实例：对二元码，要求所有消息的概率必须是</a:t>
              </a:r>
            </a:p>
          </p:txBody>
        </p:sp>
        <p:graphicFrame>
          <p:nvGraphicFramePr>
            <p:cNvPr id="131095" name="Object 23"/>
            <p:cNvGraphicFramePr>
              <a:graphicFrameLocks noChangeAspect="1"/>
            </p:cNvGraphicFramePr>
            <p:nvPr/>
          </p:nvGraphicFramePr>
          <p:xfrm>
            <a:off x="4511" y="0"/>
            <a:ext cx="93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63" r:id="rId21" imgW="672516" imgH="406048" progId="Equation.DSMT4">
                    <p:embed/>
                  </p:oleObj>
                </mc:Choice>
                <mc:Fallback>
                  <p:oleObj r:id="rId21" imgW="672516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" y="0"/>
                          <a:ext cx="931" cy="562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096" name="Group 24"/>
          <p:cNvGrpSpPr>
            <a:grpSpLocks/>
          </p:cNvGrpSpPr>
          <p:nvPr/>
        </p:nvGrpSpPr>
        <p:grpSpPr bwMode="auto">
          <a:xfrm>
            <a:off x="563564" y="4948238"/>
            <a:ext cx="7896225" cy="1312862"/>
            <a:chOff x="213" y="0"/>
            <a:chExt cx="4974" cy="827"/>
          </a:xfrm>
        </p:grpSpPr>
        <p:sp>
          <p:nvSpPr>
            <p:cNvPr id="131097" name="Rectangle 25"/>
            <p:cNvSpPr>
              <a:spLocks noChangeArrowheads="1"/>
            </p:cNvSpPr>
            <p:nvPr/>
          </p:nvSpPr>
          <p:spPr bwMode="auto">
            <a:xfrm>
              <a:off x="213" y="0"/>
              <a:ext cx="4974" cy="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40000"/>
                </a:spcBef>
              </a:pPr>
              <a:r>
                <a:rPr lang="zh-CN" sz="2400" b="1" dirty="0">
                  <a:latin typeface="+mj-ea"/>
                  <a:ea typeface="+mj-ea"/>
                </a:rPr>
                <a:t>只有在上述条件下，唯一可译码的平均码长   才能达到</a:t>
              </a:r>
            </a:p>
            <a:p>
              <a:pPr>
                <a:spcBef>
                  <a:spcPct val="40000"/>
                </a:spcBef>
              </a:pPr>
              <a:r>
                <a:rPr lang="zh-CN" sz="2400" b="1" dirty="0">
                  <a:latin typeface="+mj-ea"/>
                  <a:ea typeface="+mj-ea"/>
                </a:rPr>
                <a:t>下限值           ，而且可以保证所编得的码一定为极致码。</a:t>
              </a:r>
            </a:p>
          </p:txBody>
        </p:sp>
        <p:graphicFrame>
          <p:nvGraphicFramePr>
            <p:cNvPr id="131098" name="Object 26"/>
            <p:cNvGraphicFramePr>
              <a:graphicFrameLocks noChangeAspect="1"/>
            </p:cNvGraphicFramePr>
            <p:nvPr/>
          </p:nvGraphicFramePr>
          <p:xfrm>
            <a:off x="3917" y="7"/>
            <a:ext cx="21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64" r:id="rId23" imgW="152268" imgH="190335" progId="Equation.DSMT4">
                    <p:embed/>
                  </p:oleObj>
                </mc:Choice>
                <mc:Fallback>
                  <p:oleObj r:id="rId23" imgW="152268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7"/>
                          <a:ext cx="211" cy="26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99" name="Object 27"/>
            <p:cNvGraphicFramePr>
              <a:graphicFrameLocks noChangeAspect="1"/>
            </p:cNvGraphicFramePr>
            <p:nvPr/>
          </p:nvGraphicFramePr>
          <p:xfrm>
            <a:off x="878" y="227"/>
            <a:ext cx="63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65" r:id="rId25" imgW="457002" imgH="431613" progId="Equation.DSMT4">
                    <p:embed/>
                  </p:oleObj>
                </mc:Choice>
                <mc:Fallback>
                  <p:oleObj r:id="rId25" imgW="457002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227"/>
                          <a:ext cx="635" cy="6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78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3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2816225" y="2789238"/>
            <a:ext cx="5238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考察不等式左边，得：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5125" y="706438"/>
            <a:ext cx="46926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接下来证明上界。</a:t>
            </a:r>
          </a:p>
        </p:txBody>
      </p: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4708525" y="546100"/>
            <a:ext cx="3103563" cy="949325"/>
            <a:chOff x="0" y="0"/>
            <a:chExt cx="1955" cy="598"/>
          </a:xfrm>
        </p:grpSpPr>
        <p:graphicFrame>
          <p:nvGraphicFramePr>
            <p:cNvPr id="133128" name="Object 8"/>
            <p:cNvGraphicFramePr>
              <a:graphicFrameLocks noChangeAspect="1"/>
            </p:cNvGraphicFramePr>
            <p:nvPr/>
          </p:nvGraphicFramePr>
          <p:xfrm>
            <a:off x="670" y="0"/>
            <a:ext cx="1285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0" r:id="rId3" imgW="926698" imgH="431613" progId="Equation.DSMT4">
                    <p:embed/>
                  </p:oleObj>
                </mc:Choice>
                <mc:Fallback>
                  <p:oleObj r:id="rId3" imgW="926698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0"/>
                          <a:ext cx="1285" cy="5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0" y="101"/>
              <a:ext cx="15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即证：</a:t>
              </a:r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365125" y="1255713"/>
            <a:ext cx="8778875" cy="811212"/>
            <a:chOff x="0" y="0"/>
            <a:chExt cx="5530" cy="511"/>
          </a:xfrm>
        </p:grpSpPr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0" y="158"/>
              <a:ext cx="55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令                  </a:t>
              </a:r>
              <a:r>
                <a:rPr lang="zh-CN" altLang="zh-CN" sz="2400" b="1">
                  <a:latin typeface="+mj-ea"/>
                  <a:ea typeface="+mj-ea"/>
                </a:rPr>
                <a:t>,  </a:t>
              </a:r>
              <a:r>
                <a:rPr lang="zh-CN" sz="2400" b="1">
                  <a:latin typeface="+mj-ea"/>
                  <a:ea typeface="+mj-ea"/>
                </a:rPr>
                <a:t>按如下原则选取各码字的码长   ：               </a:t>
              </a:r>
            </a:p>
          </p:txBody>
        </p:sp>
        <p:graphicFrame>
          <p:nvGraphicFramePr>
            <p:cNvPr id="133132" name="Object 12"/>
            <p:cNvGraphicFramePr>
              <a:graphicFrameLocks noChangeAspect="1"/>
            </p:cNvGraphicFramePr>
            <p:nvPr/>
          </p:nvGraphicFramePr>
          <p:xfrm>
            <a:off x="293" y="0"/>
            <a:ext cx="102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1" r:id="rId5" imgW="736600" imgH="368300" progId="Equation.DSMT4">
                    <p:embed/>
                  </p:oleObj>
                </mc:Choice>
                <mc:Fallback>
                  <p:oleObj r:id="rId5" imgW="7366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" y="0"/>
                          <a:ext cx="1025" cy="51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3" name="Object 13"/>
            <p:cNvGraphicFramePr>
              <a:graphicFrameLocks noChangeAspect="1"/>
            </p:cNvGraphicFramePr>
            <p:nvPr/>
          </p:nvGraphicFramePr>
          <p:xfrm>
            <a:off x="4362" y="181"/>
            <a:ext cx="17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2" r:id="rId7" imgW="126725" imgH="228105" progId="Equation.DSMT4">
                    <p:embed/>
                  </p:oleObj>
                </mc:Choice>
                <mc:Fallback>
                  <p:oleObj r:id="rId7" imgW="126725" imgH="22810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" y="181"/>
                          <a:ext cx="177" cy="31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34" name="Group 14"/>
          <p:cNvGrpSpPr>
            <a:grpSpLocks/>
          </p:cNvGrpSpPr>
          <p:nvPr/>
        </p:nvGrpSpPr>
        <p:grpSpPr bwMode="auto">
          <a:xfrm>
            <a:off x="352425" y="2128838"/>
            <a:ext cx="8375650" cy="569912"/>
            <a:chOff x="0" y="0"/>
            <a:chExt cx="5276" cy="359"/>
          </a:xfrm>
        </p:grpSpPr>
        <p:sp>
          <p:nvSpPr>
            <p:cNvPr id="133135" name="Rectangle 15"/>
            <p:cNvSpPr>
              <a:spLocks noChangeArrowheads="1"/>
            </p:cNvSpPr>
            <p:nvPr/>
          </p:nvSpPr>
          <p:spPr bwMode="auto">
            <a:xfrm>
              <a:off x="0" y="8"/>
              <a:ext cx="52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当   恰好为整数时，取         ；否则取            。</a:t>
              </a:r>
            </a:p>
          </p:txBody>
        </p:sp>
        <p:graphicFrame>
          <p:nvGraphicFramePr>
            <p:cNvPr id="133136" name="Object 16"/>
            <p:cNvGraphicFramePr>
              <a:graphicFrameLocks noChangeAspect="1"/>
            </p:cNvGraphicFramePr>
            <p:nvPr/>
          </p:nvGraphicFramePr>
          <p:xfrm>
            <a:off x="266" y="23"/>
            <a:ext cx="1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3" r:id="rId9" imgW="126725" imgH="240777" progId="Equation.DSMT4">
                    <p:embed/>
                  </p:oleObj>
                </mc:Choice>
                <mc:Fallback>
                  <p:oleObj r:id="rId9" imgW="126725" imgH="24077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23"/>
                          <a:ext cx="177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7" name="Object 17"/>
            <p:cNvGraphicFramePr>
              <a:graphicFrameLocks noChangeAspect="1"/>
            </p:cNvGraphicFramePr>
            <p:nvPr/>
          </p:nvGraphicFramePr>
          <p:xfrm>
            <a:off x="2242" y="0"/>
            <a:ext cx="53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4" r:id="rId11" imgW="380835" imgH="241195" progId="Equation.DSMT4">
                    <p:embed/>
                  </p:oleObj>
                </mc:Choice>
                <mc:Fallback>
                  <p:oleObj r:id="rId11" imgW="38083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0"/>
                          <a:ext cx="531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8" name="Object 18"/>
            <p:cNvGraphicFramePr>
              <a:graphicFrameLocks noChangeAspect="1"/>
            </p:cNvGraphicFramePr>
            <p:nvPr/>
          </p:nvGraphicFramePr>
          <p:xfrm>
            <a:off x="3660" y="1"/>
            <a:ext cx="6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5" r:id="rId13" imgW="482391" imgH="241195" progId="Equation.DSMT4">
                    <p:embed/>
                  </p:oleObj>
                </mc:Choice>
                <mc:Fallback>
                  <p:oleObj r:id="rId13" imgW="482391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"/>
                          <a:ext cx="673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39" name="Group 19"/>
          <p:cNvGrpSpPr>
            <a:grpSpLocks/>
          </p:cNvGrpSpPr>
          <p:nvPr/>
        </p:nvGrpSpPr>
        <p:grpSpPr bwMode="auto">
          <a:xfrm>
            <a:off x="6159500" y="2205038"/>
            <a:ext cx="3606800" cy="830264"/>
            <a:chOff x="0" y="0"/>
            <a:chExt cx="2272" cy="523"/>
          </a:xfrm>
        </p:grpSpPr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564" y="0"/>
              <a:ext cx="170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2400" b="1">
                  <a:latin typeface="+mj-ea"/>
                  <a:ea typeface="+mj-ea"/>
                </a:rPr>
                <a:t>  </a:t>
              </a:r>
              <a:r>
                <a:rPr lang="zh-CN" sz="2400" b="1">
                  <a:latin typeface="+mj-ea"/>
                  <a:ea typeface="+mj-ea"/>
                </a:rPr>
                <a:t>大于   的</a:t>
              </a:r>
            </a:p>
            <a:p>
              <a:r>
                <a:rPr lang="zh-CN" sz="2400" b="1">
                  <a:latin typeface="+mj-ea"/>
                  <a:ea typeface="+mj-ea"/>
                </a:rPr>
                <a:t>最小的整数</a:t>
              </a:r>
            </a:p>
          </p:txBody>
        </p:sp>
        <p:sp>
          <p:nvSpPr>
            <p:cNvPr id="133141" name="Line 21"/>
            <p:cNvSpPr>
              <a:spLocks noChangeShapeType="1"/>
            </p:cNvSpPr>
            <p:nvPr/>
          </p:nvSpPr>
          <p:spPr bwMode="auto">
            <a:xfrm>
              <a:off x="0" y="283"/>
              <a:ext cx="66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33142" name="Line 22"/>
            <p:cNvSpPr>
              <a:spLocks noChangeShapeType="1"/>
            </p:cNvSpPr>
            <p:nvPr/>
          </p:nvSpPr>
          <p:spPr bwMode="auto">
            <a:xfrm>
              <a:off x="504" y="307"/>
              <a:ext cx="152" cy="95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33143" name="Object 23"/>
            <p:cNvGraphicFramePr>
              <a:graphicFrameLocks noChangeAspect="1"/>
            </p:cNvGraphicFramePr>
            <p:nvPr/>
          </p:nvGraphicFramePr>
          <p:xfrm>
            <a:off x="1174" y="7"/>
            <a:ext cx="1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6" r:id="rId15" imgW="126725" imgH="240777" progId="Equation.DSMT4">
                    <p:embed/>
                  </p:oleObj>
                </mc:Choice>
                <mc:Fallback>
                  <p:oleObj r:id="rId15" imgW="126725" imgH="24077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7"/>
                          <a:ext cx="177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49571"/>
              </p:ext>
            </p:extLst>
          </p:nvPr>
        </p:nvGraphicFramePr>
        <p:xfrm>
          <a:off x="427038" y="2813050"/>
          <a:ext cx="23002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97" r:id="rId17" imgW="1040948" imgH="241195" progId="Equation.DSMT4">
                  <p:embed/>
                </p:oleObj>
              </mc:Choice>
              <mc:Fallback>
                <p:oleObj r:id="rId17" imgW="104094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2813050"/>
                        <a:ext cx="2300287" cy="531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79536"/>
              </p:ext>
            </p:extLst>
          </p:nvPr>
        </p:nvGraphicFramePr>
        <p:xfrm>
          <a:off x="569913" y="3363913"/>
          <a:ext cx="24892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98" r:id="rId19" imgW="1129810" imgH="444307" progId="Equation.DSMT4">
                  <p:embed/>
                </p:oleObj>
              </mc:Choice>
              <mc:Fallback>
                <p:oleObj r:id="rId19" imgW="112981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363913"/>
                        <a:ext cx="2489200" cy="9794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46" name="Group 26"/>
          <p:cNvGrpSpPr>
            <a:grpSpLocks/>
          </p:cNvGrpSpPr>
          <p:nvPr/>
        </p:nvGrpSpPr>
        <p:grpSpPr bwMode="auto">
          <a:xfrm>
            <a:off x="3186113" y="3549650"/>
            <a:ext cx="2241550" cy="533400"/>
            <a:chOff x="0" y="0"/>
            <a:chExt cx="1412" cy="336"/>
          </a:xfrm>
        </p:grpSpPr>
        <p:sp>
          <p:nvSpPr>
            <p:cNvPr id="133147" name="AutoShape 27"/>
            <p:cNvSpPr>
              <a:spLocks noChangeArrowheads="1"/>
            </p:cNvSpPr>
            <p:nvPr/>
          </p:nvSpPr>
          <p:spPr bwMode="auto">
            <a:xfrm>
              <a:off x="0" y="149"/>
              <a:ext cx="201" cy="91"/>
            </a:xfrm>
            <a:prstGeom prst="rightArrow">
              <a:avLst>
                <a:gd name="adj1" fmla="val 50000"/>
                <a:gd name="adj2" fmla="val 55220"/>
              </a:avLst>
            </a:prstGeom>
            <a:solidFill>
              <a:schemeClr val="accent1"/>
            </a:solidFill>
            <a:ln w="25400" cmpd="sng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graphicFrame>
          <p:nvGraphicFramePr>
            <p:cNvPr id="133148" name="Object 28"/>
            <p:cNvGraphicFramePr>
              <a:graphicFrameLocks noChangeAspect="1"/>
            </p:cNvGraphicFramePr>
            <p:nvPr/>
          </p:nvGraphicFramePr>
          <p:xfrm>
            <a:off x="281" y="0"/>
            <a:ext cx="113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99" r:id="rId21" imgW="812447" imgH="241195" progId="Equation.DSMT4">
                    <p:embed/>
                  </p:oleObj>
                </mc:Choice>
                <mc:Fallback>
                  <p:oleObj r:id="rId21" imgW="81244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" y="0"/>
                          <a:ext cx="1131" cy="33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49" name="Group 29"/>
          <p:cNvGrpSpPr>
            <a:grpSpLocks/>
          </p:cNvGrpSpPr>
          <p:nvPr/>
        </p:nvGrpSpPr>
        <p:grpSpPr bwMode="auto">
          <a:xfrm>
            <a:off x="428625" y="3341688"/>
            <a:ext cx="8651875" cy="1484313"/>
            <a:chOff x="0" y="0"/>
            <a:chExt cx="5450" cy="935"/>
          </a:xfrm>
        </p:grpSpPr>
        <p:grpSp>
          <p:nvGrpSpPr>
            <p:cNvPr id="133150" name="Group 30"/>
            <p:cNvGrpSpPr>
              <a:grpSpLocks/>
            </p:cNvGrpSpPr>
            <p:nvPr/>
          </p:nvGrpSpPr>
          <p:grpSpPr bwMode="auto">
            <a:xfrm>
              <a:off x="3202" y="0"/>
              <a:ext cx="1341" cy="601"/>
              <a:chOff x="0" y="0"/>
              <a:chExt cx="1341" cy="601"/>
            </a:xfrm>
          </p:grpSpPr>
          <p:sp>
            <p:nvSpPr>
              <p:cNvPr id="133151" name="AutoShape 31"/>
              <p:cNvSpPr>
                <a:spLocks noChangeArrowheads="1"/>
              </p:cNvSpPr>
              <p:nvPr/>
            </p:nvSpPr>
            <p:spPr bwMode="auto">
              <a:xfrm>
                <a:off x="0" y="281"/>
                <a:ext cx="201" cy="91"/>
              </a:xfrm>
              <a:prstGeom prst="rightArrow">
                <a:avLst>
                  <a:gd name="adj1" fmla="val 50000"/>
                  <a:gd name="adj2" fmla="val 55220"/>
                </a:avLst>
              </a:prstGeom>
              <a:solidFill>
                <a:schemeClr val="accent1"/>
              </a:solidFill>
              <a:ln w="25400" cmpd="sng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latin typeface="+mj-ea"/>
                  <a:ea typeface="+mj-ea"/>
                </a:endParaRPr>
              </a:p>
            </p:txBody>
          </p:sp>
          <p:graphicFrame>
            <p:nvGraphicFramePr>
              <p:cNvPr id="133152" name="Object 32"/>
              <p:cNvGraphicFramePr>
                <a:graphicFrameLocks noChangeAspect="1"/>
              </p:cNvGraphicFramePr>
              <p:nvPr/>
            </p:nvGraphicFramePr>
            <p:xfrm>
              <a:off x="351" y="0"/>
              <a:ext cx="990" cy="6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3500" r:id="rId23" imgW="710891" imgH="431613" progId="Equation.DSMT4">
                      <p:embed/>
                    </p:oleObj>
                  </mc:Choice>
                  <mc:Fallback>
                    <p:oleObj r:id="rId23" imgW="710891" imgH="4316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" y="0"/>
                            <a:ext cx="990" cy="601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154" name="Rectangle 34"/>
            <p:cNvSpPr>
              <a:spLocks noChangeArrowheads="1"/>
            </p:cNvSpPr>
            <p:nvPr/>
          </p:nvSpPr>
          <p:spPr bwMode="auto">
            <a:xfrm>
              <a:off x="0" y="644"/>
              <a:ext cx="54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按上述原则选取码长</a:t>
              </a:r>
              <a:r>
                <a:rPr lang="zh-CN" altLang="zh-CN" sz="2400" b="1">
                  <a:latin typeface="+mj-ea"/>
                  <a:ea typeface="+mj-ea"/>
                </a:rPr>
                <a:t>,</a:t>
              </a:r>
              <a:r>
                <a:rPr lang="zh-CN" sz="2400" b="1">
                  <a:latin typeface="+mj-ea"/>
                  <a:ea typeface="+mj-ea"/>
                </a:rPr>
                <a:t>一定可找到一种唯一可译码。</a:t>
              </a:r>
            </a:p>
          </p:txBody>
        </p:sp>
      </p:grpSp>
      <p:grpSp>
        <p:nvGrpSpPr>
          <p:cNvPr id="133155" name="Group 35"/>
          <p:cNvGrpSpPr>
            <a:grpSpLocks/>
          </p:cNvGrpSpPr>
          <p:nvPr/>
        </p:nvGrpSpPr>
        <p:grpSpPr bwMode="auto">
          <a:xfrm>
            <a:off x="428625" y="3327400"/>
            <a:ext cx="5378450" cy="2120901"/>
            <a:chOff x="0" y="0"/>
            <a:chExt cx="3388" cy="1336"/>
          </a:xfrm>
        </p:grpSpPr>
        <p:sp>
          <p:nvSpPr>
            <p:cNvPr id="133156" name="Line 36"/>
            <p:cNvSpPr>
              <a:spLocks noChangeShapeType="1"/>
            </p:cNvSpPr>
            <p:nvPr/>
          </p:nvSpPr>
          <p:spPr bwMode="auto">
            <a:xfrm>
              <a:off x="642" y="0"/>
              <a:ext cx="784" cy="0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33157" name="Rectangle 37"/>
            <p:cNvSpPr>
              <a:spLocks noChangeArrowheads="1"/>
            </p:cNvSpPr>
            <p:nvPr/>
          </p:nvSpPr>
          <p:spPr bwMode="auto">
            <a:xfrm>
              <a:off x="0" y="1045"/>
              <a:ext cx="33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再考察上述不等式的右边，得：</a:t>
              </a:r>
            </a:p>
          </p:txBody>
        </p:sp>
      </p:grpSp>
      <p:graphicFrame>
        <p:nvGraphicFramePr>
          <p:cNvPr id="13315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953357"/>
              </p:ext>
            </p:extLst>
          </p:nvPr>
        </p:nvGraphicFramePr>
        <p:xfrm>
          <a:off x="5495925" y="4730750"/>
          <a:ext cx="20478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01" r:id="rId25" imgW="927100" imgH="368300" progId="Equation.DSMT4">
                  <p:embed/>
                </p:oleObj>
              </mc:Choice>
              <mc:Fallback>
                <p:oleObj r:id="rId25" imgW="9271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4730750"/>
                        <a:ext cx="2047875" cy="812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59" name="Group 39"/>
          <p:cNvGrpSpPr>
            <a:grpSpLocks/>
          </p:cNvGrpSpPr>
          <p:nvPr/>
        </p:nvGrpSpPr>
        <p:grpSpPr bwMode="auto">
          <a:xfrm>
            <a:off x="365126" y="5663942"/>
            <a:ext cx="5695950" cy="503238"/>
            <a:chOff x="145" y="0"/>
            <a:chExt cx="3588" cy="317"/>
          </a:xfrm>
        </p:grpSpPr>
        <p:sp>
          <p:nvSpPr>
            <p:cNvPr id="133160" name="Rectangle 40"/>
            <p:cNvSpPr>
              <a:spLocks noChangeArrowheads="1"/>
            </p:cNvSpPr>
            <p:nvPr/>
          </p:nvSpPr>
          <p:spPr bwMode="auto">
            <a:xfrm>
              <a:off x="145" y="5"/>
              <a:ext cx="35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两边同乘以          并求和，得：</a:t>
              </a:r>
            </a:p>
          </p:txBody>
        </p:sp>
        <p:graphicFrame>
          <p:nvGraphicFramePr>
            <p:cNvPr id="133161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439193"/>
                </p:ext>
              </p:extLst>
            </p:nvPr>
          </p:nvGraphicFramePr>
          <p:xfrm>
            <a:off x="1162" y="0"/>
            <a:ext cx="5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02" r:id="rId27" imgW="393529" imgH="228501" progId="Equation.DSMT4">
                    <p:embed/>
                  </p:oleObj>
                </mc:Choice>
                <mc:Fallback>
                  <p:oleObj r:id="rId27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0"/>
                          <a:ext cx="546" cy="31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572123"/>
              </p:ext>
            </p:extLst>
          </p:nvPr>
        </p:nvGraphicFramePr>
        <p:xfrm>
          <a:off x="5053013" y="5461000"/>
          <a:ext cx="22161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03" r:id="rId29" imgW="1002865" imgH="431613" progId="Equation.DSMT4">
                  <p:embed/>
                </p:oleObj>
              </mc:Choice>
              <mc:Fallback>
                <p:oleObj r:id="rId29" imgW="100286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461000"/>
                        <a:ext cx="2216150" cy="954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3" name="Line 43"/>
          <p:cNvSpPr>
            <a:spLocks noChangeShapeType="1"/>
          </p:cNvSpPr>
          <p:nvPr/>
        </p:nvSpPr>
        <p:spPr bwMode="auto">
          <a:xfrm>
            <a:off x="903288" y="3328988"/>
            <a:ext cx="901700" cy="0"/>
          </a:xfrm>
          <a:prstGeom prst="line">
            <a:avLst/>
          </a:prstGeom>
          <a:noFill/>
          <a:ln w="254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latin typeface="+mj-ea"/>
              <a:ea typeface="+mj-ea"/>
            </a:endParaRPr>
          </a:p>
        </p:txBody>
      </p:sp>
      <p:grpSp>
        <p:nvGrpSpPr>
          <p:cNvPr id="133164" name="Group 44"/>
          <p:cNvGrpSpPr>
            <a:grpSpLocks/>
          </p:cNvGrpSpPr>
          <p:nvPr/>
        </p:nvGrpSpPr>
        <p:grpSpPr bwMode="auto">
          <a:xfrm>
            <a:off x="6057900" y="4546600"/>
            <a:ext cx="2921000" cy="1857375"/>
            <a:chOff x="0" y="0"/>
            <a:chExt cx="1840" cy="1170"/>
          </a:xfrm>
        </p:grpSpPr>
        <p:graphicFrame>
          <p:nvGraphicFramePr>
            <p:cNvPr id="133165" name="Object 45"/>
            <p:cNvGraphicFramePr>
              <a:graphicFrameLocks noChangeAspect="1"/>
            </p:cNvGraphicFramePr>
            <p:nvPr/>
          </p:nvGraphicFramePr>
          <p:xfrm>
            <a:off x="704" y="569"/>
            <a:ext cx="1096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04" r:id="rId31" imgW="787058" imgH="431613" progId="Equation.DSMT4">
                    <p:embed/>
                  </p:oleObj>
                </mc:Choice>
                <mc:Fallback>
                  <p:oleObj r:id="rId31" imgW="787058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569"/>
                          <a:ext cx="1096" cy="60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6" name="Object 46"/>
            <p:cNvGraphicFramePr>
              <a:graphicFrameLocks noChangeAspect="1"/>
            </p:cNvGraphicFramePr>
            <p:nvPr/>
          </p:nvGraphicFramePr>
          <p:xfrm>
            <a:off x="1328" y="0"/>
            <a:ext cx="51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05" r:id="rId33" imgW="406048" imgH="431425" progId="Equation.DSMT4">
                    <p:embed/>
                  </p:oleObj>
                </mc:Choice>
                <mc:Fallback>
                  <p:oleObj r:id="rId33" imgW="406048" imgH="4314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0"/>
                          <a:ext cx="512" cy="54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67" name="Oval 47"/>
            <p:cNvSpPr>
              <a:spLocks noChangeArrowheads="1"/>
            </p:cNvSpPr>
            <p:nvPr/>
          </p:nvSpPr>
          <p:spPr bwMode="auto">
            <a:xfrm>
              <a:off x="0" y="128"/>
              <a:ext cx="672" cy="576"/>
            </a:xfrm>
            <a:prstGeom prst="ellips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133168" name="Line 48"/>
            <p:cNvSpPr>
              <a:spLocks noChangeShapeType="1"/>
            </p:cNvSpPr>
            <p:nvPr/>
          </p:nvSpPr>
          <p:spPr bwMode="auto">
            <a:xfrm flipV="1">
              <a:off x="712" y="248"/>
              <a:ext cx="616" cy="72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</p:grp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09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3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/>
      <p:bldP spid="133163" grpId="0" animBg="1"/>
      <p:bldP spid="13316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01662" y="515938"/>
            <a:ext cx="8578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 dirty="0">
                <a:solidFill>
                  <a:srgbClr val="FF0000"/>
                </a:solidFill>
                <a:latin typeface="+mj-ea"/>
                <a:ea typeface="+mj-ea"/>
              </a:rPr>
              <a:t>总结</a:t>
            </a:r>
            <a:r>
              <a:rPr lang="zh-CN" sz="2400" b="1" dirty="0">
                <a:latin typeface="+mj-ea"/>
                <a:ea typeface="+mj-ea"/>
              </a:rPr>
              <a:t>：信源的冗余主要由两方面因素造成。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793749" y="1020763"/>
            <a:ext cx="6226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zh-CN" sz="2400" b="1" dirty="0">
                <a:latin typeface="+mj-ea"/>
                <a:ea typeface="+mj-ea"/>
              </a:rPr>
              <a:t>(1) </a:t>
            </a:r>
            <a:r>
              <a:rPr lang="zh-CN" sz="2400" b="1" dirty="0">
                <a:latin typeface="+mj-ea"/>
                <a:ea typeface="+mj-ea"/>
              </a:rPr>
              <a:t>前后符号间的相关性。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793749" y="1555750"/>
            <a:ext cx="6734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zh-CN" sz="2400" b="1" dirty="0">
                <a:latin typeface="+mj-ea"/>
                <a:ea typeface="+mj-ea"/>
              </a:rPr>
              <a:t>(2) </a:t>
            </a:r>
            <a:r>
              <a:rPr lang="zh-CN" sz="2400" b="1" dirty="0">
                <a:latin typeface="+mj-ea"/>
                <a:ea typeface="+mj-ea"/>
              </a:rPr>
              <a:t>不同符号的发生概率不同。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908800" y="368300"/>
            <a:ext cx="1905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7200" b="1">
                <a:solidFill>
                  <a:srgbClr val="FF0000"/>
                </a:solidFill>
                <a:latin typeface="+mj-ea"/>
                <a:ea typeface="+mj-ea"/>
              </a:rPr>
              <a:t>*</a:t>
            </a:r>
          </a:p>
        </p:txBody>
      </p:sp>
      <p:grpSp>
        <p:nvGrpSpPr>
          <p:cNvPr id="93191" name="Group 7"/>
          <p:cNvGrpSpPr>
            <a:grpSpLocks/>
          </p:cNvGrpSpPr>
          <p:nvPr/>
        </p:nvGrpSpPr>
        <p:grpSpPr bwMode="auto">
          <a:xfrm>
            <a:off x="548630" y="4021138"/>
            <a:ext cx="9351962" cy="1497012"/>
            <a:chOff x="0" y="0"/>
            <a:chExt cx="5891" cy="943"/>
          </a:xfrm>
        </p:grpSpPr>
        <p:grpSp>
          <p:nvGrpSpPr>
            <p:cNvPr id="93192" name="Group 8"/>
            <p:cNvGrpSpPr>
              <a:grpSpLocks/>
            </p:cNvGrpSpPr>
            <p:nvPr/>
          </p:nvGrpSpPr>
          <p:grpSpPr bwMode="auto">
            <a:xfrm>
              <a:off x="0" y="0"/>
              <a:ext cx="5891" cy="524"/>
              <a:chOff x="0" y="0"/>
              <a:chExt cx="5891" cy="524"/>
            </a:xfrm>
          </p:grpSpPr>
          <p:sp>
            <p:nvSpPr>
              <p:cNvPr id="93193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5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解决</a:t>
                </a:r>
              </a:p>
              <a:p>
                <a:r>
                  <a:rPr lang="zh-CN" sz="2400" b="1" dirty="0">
                    <a:solidFill>
                      <a:srgbClr val="FF0000"/>
                    </a:solidFill>
                    <a:latin typeface="+mj-ea"/>
                    <a:ea typeface="+mj-ea"/>
                  </a:rPr>
                  <a:t>思路</a:t>
                </a:r>
                <a:r>
                  <a:rPr lang="zh-CN" sz="2400" b="1" dirty="0">
                    <a:latin typeface="+mj-ea"/>
                    <a:ea typeface="+mj-ea"/>
                  </a:rPr>
                  <a:t>：</a:t>
                </a:r>
              </a:p>
            </p:txBody>
          </p:sp>
          <p:sp>
            <p:nvSpPr>
              <p:cNvPr id="93194" name="Rectangle 10"/>
              <p:cNvSpPr>
                <a:spLocks noChangeArrowheads="1"/>
              </p:cNvSpPr>
              <p:nvPr/>
            </p:nvSpPr>
            <p:spPr bwMode="auto">
              <a:xfrm>
                <a:off x="632" y="1"/>
                <a:ext cx="5259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使编码后的码符号序列不存在相关性，各符号</a:t>
                </a:r>
              </a:p>
              <a:p>
                <a:r>
                  <a:rPr lang="zh-CN" sz="2400" b="1" dirty="0">
                    <a:latin typeface="+mj-ea"/>
                    <a:ea typeface="+mj-ea"/>
                  </a:rPr>
                  <a:t>出现概率相等。</a:t>
                </a:r>
              </a:p>
            </p:txBody>
          </p:sp>
        </p:grp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2355" y="187"/>
              <a:ext cx="120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7200" b="1">
                  <a:solidFill>
                    <a:srgbClr val="FF0000"/>
                  </a:solidFill>
                  <a:latin typeface="+mj-ea"/>
                  <a:ea typeface="+mj-ea"/>
                </a:rPr>
                <a:t>*</a:t>
              </a:r>
            </a:p>
          </p:txBody>
        </p:sp>
      </p:grpSp>
      <p:grpSp>
        <p:nvGrpSpPr>
          <p:cNvPr id="93196" name="Group 12"/>
          <p:cNvGrpSpPr>
            <a:grpSpLocks/>
          </p:cNvGrpSpPr>
          <p:nvPr/>
        </p:nvGrpSpPr>
        <p:grpSpPr bwMode="auto">
          <a:xfrm>
            <a:off x="247650" y="2116138"/>
            <a:ext cx="9369425" cy="1989137"/>
            <a:chOff x="0" y="0"/>
            <a:chExt cx="5902" cy="1253"/>
          </a:xfrm>
        </p:grpSpPr>
        <p:grpSp>
          <p:nvGrpSpPr>
            <p:cNvPr id="93197" name="Group 13"/>
            <p:cNvGrpSpPr>
              <a:grpSpLocks/>
            </p:cNvGrpSpPr>
            <p:nvPr/>
          </p:nvGrpSpPr>
          <p:grpSpPr bwMode="auto">
            <a:xfrm>
              <a:off x="3753" y="0"/>
              <a:ext cx="2149" cy="311"/>
              <a:chOff x="0" y="0"/>
              <a:chExt cx="2149" cy="311"/>
            </a:xfrm>
          </p:grpSpPr>
          <p:graphicFrame>
            <p:nvGraphicFramePr>
              <p:cNvPr id="93198" name="Object 14"/>
              <p:cNvGraphicFramePr>
                <a:graphicFrameLocks noChangeAspect="1"/>
              </p:cNvGraphicFramePr>
              <p:nvPr/>
            </p:nvGraphicFramePr>
            <p:xfrm>
              <a:off x="0" y="31"/>
              <a:ext cx="49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8722" r:id="rId3" imgW="355292" imgH="203024" progId="Equation.DSMT4">
                      <p:embed/>
                    </p:oleObj>
                  </mc:Choice>
                  <mc:Fallback>
                    <p:oleObj r:id="rId3" imgW="355292" imgH="203024" progId="Equation.DSMT4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31"/>
                            <a:ext cx="490" cy="28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199" name="Rectangle 15"/>
              <p:cNvSpPr>
                <a:spLocks noChangeArrowheads="1"/>
              </p:cNvSpPr>
              <p:nvPr/>
            </p:nvSpPr>
            <p:spPr bwMode="auto">
              <a:xfrm>
                <a:off x="441" y="0"/>
                <a:ext cx="17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比特</a:t>
                </a:r>
              </a:p>
            </p:txBody>
          </p:sp>
        </p:grpSp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1090" y="384"/>
              <a:ext cx="33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latin typeface="+mj-ea"/>
                  <a:ea typeface="+mj-ea"/>
                </a:rPr>
                <a:t>平均每符号的</a:t>
              </a:r>
              <a:r>
                <a:rPr lang="zh-CN" sz="2400" b="1" dirty="0">
                  <a:solidFill>
                    <a:srgbClr val="3333FF"/>
                  </a:solidFill>
                  <a:latin typeface="+mj-ea"/>
                  <a:ea typeface="+mj-ea"/>
                </a:rPr>
                <a:t>实际载信量</a:t>
              </a:r>
              <a:r>
                <a:rPr lang="zh-CN" sz="2400" b="1" dirty="0">
                  <a:latin typeface="+mj-ea"/>
                  <a:ea typeface="+mj-ea"/>
                </a:rPr>
                <a:t>：</a:t>
              </a:r>
            </a:p>
          </p:txBody>
        </p:sp>
        <p:grpSp>
          <p:nvGrpSpPr>
            <p:cNvPr id="93201" name="Group 17"/>
            <p:cNvGrpSpPr>
              <a:grpSpLocks/>
            </p:cNvGrpSpPr>
            <p:nvPr/>
          </p:nvGrpSpPr>
          <p:grpSpPr bwMode="auto">
            <a:xfrm>
              <a:off x="3660" y="307"/>
              <a:ext cx="1944" cy="510"/>
              <a:chOff x="0" y="0"/>
              <a:chExt cx="1944" cy="510"/>
            </a:xfrm>
          </p:grpSpPr>
          <p:graphicFrame>
            <p:nvGraphicFramePr>
              <p:cNvPr id="93202" name="Object 18"/>
              <p:cNvGraphicFramePr>
                <a:graphicFrameLocks noChangeAspect="1"/>
              </p:cNvGraphicFramePr>
              <p:nvPr/>
            </p:nvGraphicFramePr>
            <p:xfrm>
              <a:off x="0" y="0"/>
              <a:ext cx="1372" cy="5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8723" r:id="rId5" imgW="1091253" imgH="406048" progId="Equation.DSMT4">
                      <p:embed/>
                    </p:oleObj>
                  </mc:Choice>
                  <mc:Fallback>
                    <p:oleObj r:id="rId5" imgW="1091253" imgH="406048" progId="Equation.DSMT4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372" cy="51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03" name="Rectangle 19"/>
              <p:cNvSpPr>
                <a:spLocks noChangeArrowheads="1"/>
              </p:cNvSpPr>
              <p:nvPr/>
            </p:nvSpPr>
            <p:spPr bwMode="auto">
              <a:xfrm>
                <a:off x="1295" y="93"/>
                <a:ext cx="6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比特</a:t>
                </a:r>
              </a:p>
            </p:txBody>
          </p:sp>
        </p:grpSp>
        <p:grpSp>
          <p:nvGrpSpPr>
            <p:cNvPr id="93204" name="Group 20"/>
            <p:cNvGrpSpPr>
              <a:grpSpLocks/>
            </p:cNvGrpSpPr>
            <p:nvPr/>
          </p:nvGrpSpPr>
          <p:grpSpPr bwMode="auto">
            <a:xfrm>
              <a:off x="90" y="691"/>
              <a:ext cx="3053" cy="562"/>
              <a:chOff x="0" y="0"/>
              <a:chExt cx="3053" cy="562"/>
            </a:xfrm>
          </p:grpSpPr>
          <p:sp>
            <p:nvSpPr>
              <p:cNvPr id="93205" name="Rectangle 21"/>
              <p:cNvSpPr>
                <a:spLocks noChangeArrowheads="1"/>
              </p:cNvSpPr>
              <p:nvPr/>
            </p:nvSpPr>
            <p:spPr bwMode="auto">
              <a:xfrm>
                <a:off x="0" y="117"/>
                <a:ext cx="17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>
                    <a:latin typeface="+mj-ea"/>
                    <a:ea typeface="+mj-ea"/>
                  </a:rPr>
                  <a:t>一定有：</a:t>
                </a:r>
              </a:p>
            </p:txBody>
          </p:sp>
          <p:graphicFrame>
            <p:nvGraphicFramePr>
              <p:cNvPr id="93206" name="Object 22"/>
              <p:cNvGraphicFramePr>
                <a:graphicFrameLocks noChangeAspect="1"/>
              </p:cNvGraphicFramePr>
              <p:nvPr/>
            </p:nvGraphicFramePr>
            <p:xfrm>
              <a:off x="909" y="0"/>
              <a:ext cx="2144" cy="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8724" r:id="rId7" imgW="1548056" imgH="406048" progId="Equation.DSMT4">
                      <p:embed/>
                    </p:oleObj>
                  </mc:Choice>
                  <mc:Fallback>
                    <p:oleObj r:id="rId7" imgW="1548056" imgH="406048" progId="Equation.DSMT4">
                      <p:embed/>
                      <p:pic>
                        <p:nvPicPr>
                          <p:cNvPr id="0" name="Picture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9" y="0"/>
                            <a:ext cx="2144" cy="562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3207" name="Rectangle 23"/>
            <p:cNvSpPr>
              <a:spLocks noChangeArrowheads="1"/>
            </p:cNvSpPr>
            <p:nvPr/>
          </p:nvSpPr>
          <p:spPr bwMode="auto">
            <a:xfrm>
              <a:off x="3138" y="792"/>
              <a:ext cx="27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降低了通信效率。</a:t>
              </a:r>
            </a:p>
          </p:txBody>
        </p:sp>
        <p:grpSp>
          <p:nvGrpSpPr>
            <p:cNvPr id="93208" name="Group 24"/>
            <p:cNvGrpSpPr>
              <a:grpSpLocks/>
            </p:cNvGrpSpPr>
            <p:nvPr/>
          </p:nvGrpSpPr>
          <p:grpSpPr bwMode="auto">
            <a:xfrm>
              <a:off x="0" y="0"/>
              <a:ext cx="4646" cy="477"/>
              <a:chOff x="0" y="0"/>
              <a:chExt cx="4646" cy="477"/>
            </a:xfrm>
          </p:grpSpPr>
          <p:sp>
            <p:nvSpPr>
              <p:cNvPr id="93209" name="Rectangle 25"/>
              <p:cNvSpPr>
                <a:spLocks noChangeArrowheads="1"/>
              </p:cNvSpPr>
              <p:nvPr/>
            </p:nvSpPr>
            <p:spPr bwMode="auto">
              <a:xfrm>
                <a:off x="1090" y="0"/>
                <a:ext cx="355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sz="2400" b="1" dirty="0">
                    <a:latin typeface="+mj-ea"/>
                    <a:ea typeface="+mj-ea"/>
                  </a:rPr>
                  <a:t>平均每符号的</a:t>
                </a:r>
                <a:r>
                  <a:rPr lang="zh-CN" sz="2400" b="1" dirty="0">
                    <a:solidFill>
                      <a:srgbClr val="3333FF"/>
                    </a:solidFill>
                    <a:latin typeface="+mj-ea"/>
                    <a:ea typeface="+mj-ea"/>
                  </a:rPr>
                  <a:t>最大载信量</a:t>
                </a:r>
                <a:r>
                  <a:rPr lang="zh-CN" sz="2400" b="1" dirty="0">
                    <a:latin typeface="+mj-ea"/>
                    <a:ea typeface="+mj-ea"/>
                  </a:rPr>
                  <a:t>：</a:t>
                </a:r>
              </a:p>
            </p:txBody>
          </p:sp>
          <p:graphicFrame>
            <p:nvGraphicFramePr>
              <p:cNvPr id="93210" name="Object 26"/>
              <p:cNvGraphicFramePr>
                <a:graphicFrameLocks noChangeAspect="1"/>
              </p:cNvGraphicFramePr>
              <p:nvPr/>
            </p:nvGraphicFramePr>
            <p:xfrm>
              <a:off x="0" y="94"/>
              <a:ext cx="1174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8725" r:id="rId9" imgW="1689078" imgH="550423" progId="Visio.Drawing.11">
                      <p:embed/>
                    </p:oleObj>
                  </mc:Choice>
                  <mc:Fallback>
                    <p:oleObj r:id="rId9" imgW="1689078" imgH="550423" progId="Visio.Drawing.11">
                      <p:embed/>
                      <p:pic>
                        <p:nvPicPr>
                          <p:cNvPr id="0" name="Picture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94"/>
                            <a:ext cx="1174" cy="383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3212" name="Group 28"/>
          <p:cNvGrpSpPr>
            <a:grpSpLocks/>
          </p:cNvGrpSpPr>
          <p:nvPr/>
        </p:nvGrpSpPr>
        <p:grpSpPr bwMode="auto">
          <a:xfrm>
            <a:off x="590996" y="4973638"/>
            <a:ext cx="8445500" cy="1352551"/>
            <a:chOff x="0" y="0"/>
            <a:chExt cx="5320" cy="852"/>
          </a:xfrm>
        </p:grpSpPr>
        <p:sp>
          <p:nvSpPr>
            <p:cNvPr id="93213" name="Rectangle 29"/>
            <p:cNvSpPr>
              <a:spLocks noChangeArrowheads="1"/>
            </p:cNvSpPr>
            <p:nvPr/>
          </p:nvSpPr>
          <p:spPr bwMode="auto">
            <a:xfrm>
              <a:off x="0" y="153"/>
              <a:ext cx="275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指导</a:t>
              </a:r>
            </a:p>
            <a:p>
              <a:r>
                <a:rPr lang="zh-CN" sz="2400" b="1" dirty="0">
                  <a:solidFill>
                    <a:srgbClr val="FF0000"/>
                  </a:solidFill>
                  <a:latin typeface="+mj-ea"/>
                  <a:ea typeface="+mj-ea"/>
                </a:rPr>
                <a:t>思想</a:t>
              </a:r>
              <a:r>
                <a:rPr lang="zh-CN" sz="2400" b="1" dirty="0">
                  <a:latin typeface="+mj-ea"/>
                  <a:ea typeface="+mj-ea"/>
                </a:rPr>
                <a:t>：</a:t>
              </a:r>
            </a:p>
          </p:txBody>
        </p:sp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622" y="0"/>
              <a:ext cx="41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arenBoth"/>
              </a:pPr>
              <a:r>
                <a:rPr lang="zh-CN" altLang="zh-CN" sz="2400" b="1" dirty="0">
                  <a:latin typeface="+mj-ea"/>
                  <a:ea typeface="+mj-ea"/>
                </a:rPr>
                <a:t> a. </a:t>
              </a:r>
              <a:r>
                <a:rPr lang="zh-CN" sz="2400" b="1" dirty="0">
                  <a:latin typeface="+mj-ea"/>
                  <a:ea typeface="+mj-ea"/>
                </a:rPr>
                <a:t>利用某种数学方法去除相关性。</a:t>
              </a:r>
            </a:p>
          </p:txBody>
        </p:sp>
        <p:sp>
          <p:nvSpPr>
            <p:cNvPr id="93215" name="Rectangle 31"/>
            <p:cNvSpPr>
              <a:spLocks noChangeArrowheads="1"/>
            </p:cNvSpPr>
            <p:nvPr/>
          </p:nvSpPr>
          <p:spPr bwMode="auto">
            <a:xfrm>
              <a:off x="939" y="264"/>
              <a:ext cx="28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zh-CN" sz="2400" b="1" dirty="0">
                  <a:latin typeface="+mj-ea"/>
                  <a:ea typeface="+mj-ea"/>
                </a:rPr>
                <a:t>b. </a:t>
              </a:r>
              <a:r>
                <a:rPr lang="zh-CN" sz="2400" b="1" dirty="0">
                  <a:latin typeface="+mj-ea"/>
                  <a:ea typeface="+mj-ea"/>
                </a:rPr>
                <a:t>增加   的长度，</a:t>
              </a:r>
            </a:p>
          </p:txBody>
        </p:sp>
        <p:graphicFrame>
          <p:nvGraphicFramePr>
            <p:cNvPr id="93216" name="Object 32"/>
            <p:cNvGraphicFramePr>
              <a:graphicFrameLocks noChangeAspect="1"/>
            </p:cNvGraphicFramePr>
            <p:nvPr/>
          </p:nvGraphicFramePr>
          <p:xfrm>
            <a:off x="1576" y="304"/>
            <a:ext cx="26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26" r:id="rId11" imgW="190252" imgH="164885" progId="Equation.DSMT4">
                    <p:embed/>
                  </p:oleObj>
                </mc:Choice>
                <mc:Fallback>
                  <p:oleObj r:id="rId11" imgW="190252" imgH="164885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304"/>
                          <a:ext cx="264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7" name="Object 33"/>
            <p:cNvGraphicFramePr>
              <a:graphicFrameLocks noChangeAspect="1"/>
            </p:cNvGraphicFramePr>
            <p:nvPr/>
          </p:nvGraphicFramePr>
          <p:xfrm>
            <a:off x="2594" y="304"/>
            <a:ext cx="26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27" r:id="rId13" imgW="190252" imgH="164885" progId="Equation.DSMT4">
                    <p:embed/>
                  </p:oleObj>
                </mc:Choice>
                <mc:Fallback>
                  <p:oleObj r:id="rId13" imgW="190252" imgH="164885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4" y="304"/>
                          <a:ext cx="264" cy="22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8" name="Rectangle 34"/>
            <p:cNvSpPr>
              <a:spLocks noChangeArrowheads="1"/>
            </p:cNvSpPr>
            <p:nvPr/>
          </p:nvSpPr>
          <p:spPr bwMode="auto">
            <a:xfrm>
              <a:off x="2705" y="264"/>
              <a:ext cx="24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400" b="1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zh-CN" sz="2400" b="1" dirty="0">
                  <a:latin typeface="+mj-ea"/>
                  <a:ea typeface="+mj-ea"/>
                </a:rPr>
                <a:t>越长</a:t>
              </a:r>
              <a:r>
                <a:rPr lang="zh-CN" altLang="zh-CN" sz="2400" b="1" dirty="0">
                  <a:latin typeface="+mj-ea"/>
                  <a:ea typeface="+mj-ea"/>
                </a:rPr>
                <a:t>, </a:t>
              </a:r>
              <a:r>
                <a:rPr lang="zh-CN" sz="2400" b="1" dirty="0">
                  <a:latin typeface="+mj-ea"/>
                  <a:ea typeface="+mj-ea"/>
                </a:rPr>
                <a:t>符号间相关性越强。</a:t>
              </a:r>
            </a:p>
          </p:txBody>
        </p:sp>
        <p:sp>
          <p:nvSpPr>
            <p:cNvPr id="93219" name="Rectangle 35"/>
            <p:cNvSpPr>
              <a:spLocks noChangeArrowheads="1"/>
            </p:cNvSpPr>
            <p:nvPr/>
          </p:nvSpPr>
          <p:spPr bwMode="auto">
            <a:xfrm>
              <a:off x="622" y="561"/>
              <a:ext cx="4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zh-CN" sz="2400" b="1" dirty="0">
                  <a:latin typeface="+mj-ea"/>
                  <a:ea typeface="+mj-ea"/>
                </a:rPr>
                <a:t>(2) </a:t>
              </a:r>
              <a:r>
                <a:rPr lang="zh-CN" sz="2400" b="1" dirty="0">
                  <a:latin typeface="+mj-ea"/>
                  <a:ea typeface="+mj-ea"/>
                </a:rPr>
                <a:t>高概率对应短码，低概率对应长码。</a:t>
              </a:r>
            </a:p>
          </p:txBody>
        </p:sp>
      </p:grp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34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263525" y="541338"/>
            <a:ext cx="608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去除相关性经常采用的数学方法：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442913" y="1074738"/>
            <a:ext cx="9224962" cy="461963"/>
            <a:chOff x="0" y="0"/>
            <a:chExt cx="5811" cy="291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8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傅里叶变换，离散余弦变换，</a:t>
              </a:r>
            </a:p>
          </p:txBody>
        </p:sp>
        <p:graphicFrame>
          <p:nvGraphicFramePr>
            <p:cNvPr id="94214" name="Object 6"/>
            <p:cNvGraphicFramePr>
              <a:graphicFrameLocks noChangeAspect="1"/>
            </p:cNvGraphicFramePr>
            <p:nvPr/>
          </p:nvGraphicFramePr>
          <p:xfrm>
            <a:off x="2857" y="58"/>
            <a:ext cx="5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842" r:id="rId3" imgW="418555" imgH="164885" progId="Equation.DSMT4">
                    <p:embed/>
                  </p:oleObj>
                </mc:Choice>
                <mc:Fallback>
                  <p:oleObj r:id="rId3" imgW="418555" imgH="164885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58"/>
                          <a:ext cx="580" cy="2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5" name="Rectangle 7"/>
            <p:cNvSpPr>
              <a:spLocks noChangeArrowheads="1"/>
            </p:cNvSpPr>
            <p:nvPr/>
          </p:nvSpPr>
          <p:spPr bwMode="auto">
            <a:xfrm>
              <a:off x="3367" y="0"/>
              <a:ext cx="24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变换，小波变换等</a:t>
              </a:r>
            </a:p>
          </p:txBody>
        </p:sp>
      </p:grpSp>
      <p:graphicFrame>
        <p:nvGraphicFramePr>
          <p:cNvPr id="942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659216"/>
              </p:ext>
            </p:extLst>
          </p:nvPr>
        </p:nvGraphicFramePr>
        <p:xfrm>
          <a:off x="757238" y="2341563"/>
          <a:ext cx="7629525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43" r:id="rId5" imgW="7629171" imgH="1999034" progId="Visio.Drawing.11">
                  <p:embed/>
                </p:oleObj>
              </mc:Choice>
              <mc:Fallback>
                <p:oleObj r:id="rId5" imgW="7629171" imgH="1999034" progId="Visio.Drawing.11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341563"/>
                        <a:ext cx="7629525" cy="19986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1658938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sz="2400" b="1">
                <a:latin typeface="+mj-ea"/>
                <a:ea typeface="+mj-ea"/>
              </a:rPr>
              <a:t>例：离散傅里叶变换</a:t>
            </a:r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786149"/>
              </p:ext>
            </p:extLst>
          </p:nvPr>
        </p:nvGraphicFramePr>
        <p:xfrm>
          <a:off x="2992438" y="2540000"/>
          <a:ext cx="17383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44" r:id="rId7" imgW="1738439" imgH="610140" progId="Visio.Drawing.11">
                  <p:embed/>
                </p:oleObj>
              </mc:Choice>
              <mc:Fallback>
                <p:oleObj r:id="rId7" imgW="1738439" imgH="610140" progId="Visio.Drawing.11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540000"/>
                        <a:ext cx="1738312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725646"/>
              </p:ext>
            </p:extLst>
          </p:nvPr>
        </p:nvGraphicFramePr>
        <p:xfrm>
          <a:off x="1168400" y="3292475"/>
          <a:ext cx="26685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45" r:id="rId9" imgW="2668753" imgH="654455" progId="Visio.Drawing.11">
                  <p:embed/>
                </p:oleObj>
              </mc:Choice>
              <mc:Fallback>
                <p:oleObj r:id="rId9" imgW="2668753" imgH="654455" progId="Visio.Drawing.11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292475"/>
                        <a:ext cx="2668588" cy="654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042541"/>
              </p:ext>
            </p:extLst>
          </p:nvPr>
        </p:nvGraphicFramePr>
        <p:xfrm>
          <a:off x="1039813" y="4268788"/>
          <a:ext cx="2924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46" r:id="rId11" imgW="2923922" imgH="633379" progId="Visio.Drawing.11">
                  <p:embed/>
                </p:oleObj>
              </mc:Choice>
              <mc:Fallback>
                <p:oleObj r:id="rId11" imgW="2923922" imgH="633379" progId="Visio.Drawing.11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4268788"/>
                        <a:ext cx="2924175" cy="6334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57456"/>
              </p:ext>
            </p:extLst>
          </p:nvPr>
        </p:nvGraphicFramePr>
        <p:xfrm>
          <a:off x="5494338" y="3228975"/>
          <a:ext cx="247332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47" r:id="rId13" imgW="2474005" imgH="1720445" progId="Visio.Drawing.11">
                  <p:embed/>
                </p:oleObj>
              </mc:Choice>
              <mc:Fallback>
                <p:oleObj r:id="rId13" imgW="2474005" imgH="1720445" progId="Visio.Drawing.11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228975"/>
                        <a:ext cx="2473325" cy="1720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643992"/>
              </p:ext>
            </p:extLst>
          </p:nvPr>
        </p:nvGraphicFramePr>
        <p:xfrm>
          <a:off x="7392988" y="2538413"/>
          <a:ext cx="15224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48" r:id="rId15" imgW="1522651" imgH="605277" progId="Visio.Drawing.11">
                  <p:embed/>
                </p:oleObj>
              </mc:Choice>
              <mc:Fallback>
                <p:oleObj r:id="rId15" imgW="1522651" imgH="605277" progId="Visio.Drawing.11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88" y="2538413"/>
                        <a:ext cx="1522412" cy="6048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252413" y="4973638"/>
            <a:ext cx="4400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时域表示法：</a:t>
            </a:r>
          </a:p>
        </p:txBody>
      </p:sp>
      <p:grpSp>
        <p:nvGrpSpPr>
          <p:cNvPr id="94224" name="Group 16"/>
          <p:cNvGrpSpPr>
            <a:grpSpLocks/>
          </p:cNvGrpSpPr>
          <p:nvPr/>
        </p:nvGrpSpPr>
        <p:grpSpPr bwMode="auto">
          <a:xfrm>
            <a:off x="2398713" y="4973638"/>
            <a:ext cx="6392862" cy="503237"/>
            <a:chOff x="0" y="0"/>
            <a:chExt cx="4027" cy="317"/>
          </a:xfrm>
        </p:grpSpPr>
        <p:graphicFrame>
          <p:nvGraphicFramePr>
            <p:cNvPr id="94225" name="Object 17"/>
            <p:cNvGraphicFramePr>
              <a:graphicFrameLocks noChangeAspect="1"/>
            </p:cNvGraphicFramePr>
            <p:nvPr/>
          </p:nvGraphicFramePr>
          <p:xfrm>
            <a:off x="0" y="70"/>
            <a:ext cx="51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849" r:id="rId17" imgW="367662" imgH="177492" progId="Equation.DSMT4">
                    <p:embed/>
                  </p:oleObj>
                </mc:Choice>
                <mc:Fallback>
                  <p:oleObj r:id="rId17" imgW="367662" imgH="177492" progId="Equation.DSMT4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0"/>
                          <a:ext cx="510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407" y="0"/>
              <a:ext cx="36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个时域采样点，每个采样点的幅度</a:t>
              </a:r>
            </a:p>
          </p:txBody>
        </p:sp>
      </p:grpSp>
      <p:sp>
        <p:nvSpPr>
          <p:cNvPr id="94227" name="Rectangle 19"/>
          <p:cNvSpPr>
            <a:spLocks noChangeArrowheads="1"/>
          </p:cNvSpPr>
          <p:nvPr/>
        </p:nvSpPr>
        <p:spPr bwMode="auto">
          <a:xfrm>
            <a:off x="252413" y="5443538"/>
            <a:ext cx="3930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sz="2400" b="1">
                <a:latin typeface="+mj-ea"/>
                <a:ea typeface="+mj-ea"/>
              </a:rPr>
              <a:t>频域表示法：</a:t>
            </a:r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2398713" y="5470525"/>
            <a:ext cx="7243762" cy="503238"/>
            <a:chOff x="0" y="0"/>
            <a:chExt cx="4563" cy="317"/>
          </a:xfrm>
        </p:grpSpPr>
        <p:graphicFrame>
          <p:nvGraphicFramePr>
            <p:cNvPr id="94229" name="Object 21"/>
            <p:cNvGraphicFramePr>
              <a:graphicFrameLocks noChangeAspect="1"/>
            </p:cNvGraphicFramePr>
            <p:nvPr/>
          </p:nvGraphicFramePr>
          <p:xfrm>
            <a:off x="0" y="70"/>
            <a:ext cx="58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850" r:id="rId19" imgW="367662" imgH="177492" progId="Equation.DSMT4">
                    <p:embed/>
                  </p:oleObj>
                </mc:Choice>
                <mc:Fallback>
                  <p:oleObj r:id="rId19" imgW="367662" imgH="177492" progId="Equation.DSMT4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70"/>
                          <a:ext cx="585" cy="2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407" y="0"/>
              <a:ext cx="41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个频域采样点，采样点的傅里叶系数</a:t>
              </a:r>
            </a:p>
          </p:txBody>
        </p:sp>
      </p:grpSp>
      <p:grpSp>
        <p:nvGrpSpPr>
          <p:cNvPr id="94231" name="Group 23"/>
          <p:cNvGrpSpPr>
            <a:grpSpLocks/>
          </p:cNvGrpSpPr>
          <p:nvPr/>
        </p:nvGrpSpPr>
        <p:grpSpPr bwMode="auto">
          <a:xfrm>
            <a:off x="7975600" y="4465638"/>
            <a:ext cx="2670175" cy="525462"/>
            <a:chOff x="0" y="0"/>
            <a:chExt cx="1682" cy="331"/>
          </a:xfrm>
        </p:grpSpPr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 flipV="1">
              <a:off x="0" y="251"/>
              <a:ext cx="104" cy="80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4233" name="Rectangle 25"/>
            <p:cNvSpPr>
              <a:spLocks noChangeArrowheads="1"/>
            </p:cNvSpPr>
            <p:nvPr/>
          </p:nvSpPr>
          <p:spPr bwMode="auto">
            <a:xfrm>
              <a:off x="78" y="0"/>
              <a:ext cx="1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相关</a:t>
              </a:r>
            </a:p>
          </p:txBody>
        </p:sp>
      </p:grpSp>
      <p:grpSp>
        <p:nvGrpSpPr>
          <p:cNvPr id="94234" name="Group 26"/>
          <p:cNvGrpSpPr>
            <a:grpSpLocks/>
          </p:cNvGrpSpPr>
          <p:nvPr/>
        </p:nvGrpSpPr>
        <p:grpSpPr bwMode="auto">
          <a:xfrm>
            <a:off x="8026400" y="5900738"/>
            <a:ext cx="2168525" cy="461963"/>
            <a:chOff x="0" y="0"/>
            <a:chExt cx="1366" cy="291"/>
          </a:xfrm>
        </p:grpSpPr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0" y="27"/>
              <a:ext cx="112" cy="63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4236" name="Rectangle 28"/>
            <p:cNvSpPr>
              <a:spLocks noChangeArrowheads="1"/>
            </p:cNvSpPr>
            <p:nvPr/>
          </p:nvSpPr>
          <p:spPr bwMode="auto">
            <a:xfrm>
              <a:off x="74" y="0"/>
              <a:ext cx="12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latin typeface="+mj-ea"/>
                  <a:ea typeface="+mj-ea"/>
                </a:rPr>
                <a:t>独立</a:t>
              </a:r>
            </a:p>
          </p:txBody>
        </p:sp>
      </p:grpSp>
      <p:grpSp>
        <p:nvGrpSpPr>
          <p:cNvPr id="94237" name="Group 29"/>
          <p:cNvGrpSpPr>
            <a:grpSpLocks/>
          </p:cNvGrpSpPr>
          <p:nvPr/>
        </p:nvGrpSpPr>
        <p:grpSpPr bwMode="auto">
          <a:xfrm>
            <a:off x="660400" y="5888038"/>
            <a:ext cx="5438775" cy="461963"/>
            <a:chOff x="0" y="0"/>
            <a:chExt cx="3426" cy="291"/>
          </a:xfrm>
        </p:grpSpPr>
        <p:sp>
          <p:nvSpPr>
            <p:cNvPr id="94238" name="Line 30"/>
            <p:cNvSpPr>
              <a:spLocks noChangeShapeType="1"/>
            </p:cNvSpPr>
            <p:nvPr/>
          </p:nvSpPr>
          <p:spPr bwMode="auto">
            <a:xfrm>
              <a:off x="0" y="19"/>
              <a:ext cx="104" cy="96"/>
            </a:xfrm>
            <a:prstGeom prst="line">
              <a:avLst/>
            </a:prstGeom>
            <a:noFill/>
            <a:ln w="254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latin typeface="+mj-ea"/>
                <a:ea typeface="+mj-ea"/>
              </a:endParaRPr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62" y="0"/>
              <a:ext cx="3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sz="2400" b="1">
                  <a:solidFill>
                    <a:srgbClr val="FF0000"/>
                  </a:solidFill>
                  <a:latin typeface="+mj-ea"/>
                  <a:ea typeface="+mj-ea"/>
                </a:rPr>
                <a:t>正交变换</a:t>
              </a:r>
              <a:r>
                <a:rPr lang="zh-CN" sz="2400" b="1">
                  <a:latin typeface="+mj-ea"/>
                  <a:ea typeface="+mj-ea"/>
                </a:rPr>
                <a:t>，各频率分量彼此独立</a:t>
              </a:r>
            </a:p>
          </p:txBody>
        </p:sp>
      </p:grpSp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7846" y="6556200"/>
            <a:ext cx="628650" cy="257176"/>
          </a:xfrm>
        </p:spPr>
        <p:txBody>
          <a:bodyPr/>
          <a:lstStyle/>
          <a:p>
            <a:fld id="{B4E31620-AC03-46BD-B1B7-9DFF77E48F17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313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7" grpId="0" autoUpdateAnimBg="0"/>
      <p:bldP spid="94223" grpId="0" autoUpdateAnimBg="0"/>
      <p:bldP spid="94227" grpId="0" autoUpdateAnimBg="0"/>
    </p:bldLst>
  </p:timing>
</p:sld>
</file>

<file path=ppt/theme/theme1.xml><?xml version="1.0" encoding="utf-8"?>
<a:theme xmlns:a="http://schemas.openxmlformats.org/drawingml/2006/main" name="TechComputer_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TechComputer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D472324-6816-447D-A73C-4FA00160DF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 board design presentation (widescreen)</Template>
  <TotalTime>0</TotalTime>
  <Words>5259</Words>
  <Application>Microsoft Office PowerPoint</Application>
  <PresentationFormat>全屏显示(4:3)</PresentationFormat>
  <Paragraphs>797</Paragraphs>
  <Slides>79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79</vt:i4>
      </vt:variant>
    </vt:vector>
  </HeadingPairs>
  <TitlesOfParts>
    <vt:vector size="86" baseType="lpstr">
      <vt:lpstr>TechComputer_16x9</vt:lpstr>
      <vt:lpstr>Microsoft Visio 绘图</vt:lpstr>
      <vt:lpstr>Visio</vt:lpstr>
      <vt:lpstr>MathType 6.0 Equation</vt:lpstr>
      <vt:lpstr>Equation</vt:lpstr>
      <vt:lpstr>Microsoft Visio Drawing</vt:lpstr>
      <vt:lpstr>Document</vt:lpstr>
      <vt:lpstr>第5章 信源编码</vt:lpstr>
      <vt:lpstr>信源编码</vt:lpstr>
      <vt:lpstr>信源编码（主要内容）</vt:lpstr>
      <vt:lpstr>信源编码的目的及基本思路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信源编码（主要内容）</vt:lpstr>
      <vt:lpstr>信源编码的一些基本术语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即时码的条件</vt:lpstr>
      <vt:lpstr>PowerPoint 演示文稿</vt:lpstr>
      <vt:lpstr>m＝2的二进制树图</vt:lpstr>
      <vt:lpstr>整树与非整树</vt:lpstr>
      <vt:lpstr>PowerPoint 演示文稿</vt:lpstr>
      <vt:lpstr>PowerPoint 演示文稿</vt:lpstr>
      <vt:lpstr>信源编码（主要内容）</vt:lpstr>
      <vt:lpstr>唯一可译定长码的存在条件</vt:lpstr>
      <vt:lpstr>L次扩展信源的定长码</vt:lpstr>
      <vt:lpstr>唯一可译定长码的存在条件－举例</vt:lpstr>
      <vt:lpstr>定长信源编码定理－引入 </vt:lpstr>
      <vt:lpstr>信源编码（主要内容）</vt:lpstr>
      <vt:lpstr>定长编码定理</vt:lpstr>
      <vt:lpstr>定长编码定理的物理意义</vt:lpstr>
      <vt:lpstr>PowerPoint 演示文稿</vt:lpstr>
      <vt:lpstr>PowerPoint 演示文稿</vt:lpstr>
      <vt:lpstr>定长编码定理－提高效率</vt:lpstr>
      <vt:lpstr>定长编码定理－提高效率</vt:lpstr>
      <vt:lpstr>编码信息率</vt:lpstr>
      <vt:lpstr>编码效率</vt:lpstr>
      <vt:lpstr>编码效率分析</vt:lpstr>
      <vt:lpstr>编码效率与扩展次数L的关系</vt:lpstr>
      <vt:lpstr>定理的应用—例1</vt:lpstr>
      <vt:lpstr>定理的应用—例1（续）</vt:lpstr>
      <vt:lpstr>定理的应用—例2</vt:lpstr>
      <vt:lpstr>PowerPoint 演示文稿</vt:lpstr>
      <vt:lpstr>信源编码（主要内容）</vt:lpstr>
      <vt:lpstr>变长编码的必要性</vt:lpstr>
      <vt:lpstr>变长编码付出的代价</vt:lpstr>
      <vt:lpstr>信源编码（主要内容）</vt:lpstr>
      <vt:lpstr>变长码唯一可译码的条件</vt:lpstr>
      <vt:lpstr>即时码的判定</vt:lpstr>
      <vt:lpstr>即时码的条件</vt:lpstr>
      <vt:lpstr>PowerPoint 演示文稿</vt:lpstr>
      <vt:lpstr>信源编码（主要内容）</vt:lpstr>
      <vt:lpstr> 紧致码的定义</vt:lpstr>
      <vt:lpstr>信息传输率和信息传输速率</vt:lpstr>
      <vt:lpstr>单符号信源的变长编码定理</vt:lpstr>
      <vt:lpstr>PowerPoint 演示文稿</vt:lpstr>
      <vt:lpstr> 无记忆信源   次扩展信源的变长编码定理</vt:lpstr>
      <vt:lpstr>PowerPoint 演示文稿</vt:lpstr>
      <vt:lpstr>PowerPoint 演示文稿</vt:lpstr>
      <vt:lpstr>PowerPoint 演示文稿</vt:lpstr>
      <vt:lpstr>对变长编码定理应用范围的说明：</vt:lpstr>
      <vt:lpstr>变长编码的编码信息率R’</vt:lpstr>
      <vt:lpstr>信息传输率R</vt:lpstr>
      <vt:lpstr>编码效率和剩余度</vt:lpstr>
      <vt:lpstr>变长编码举例</vt:lpstr>
      <vt:lpstr>变长编码举例—续</vt:lpstr>
      <vt:lpstr>变长编码举例—续</vt:lpstr>
      <vt:lpstr>变长编码举例—续</vt:lpstr>
      <vt:lpstr>信源编码（主要内容）</vt:lpstr>
      <vt:lpstr>限失真信源编码定理 </vt:lpstr>
      <vt:lpstr>对信源编码定理的统一理解</vt:lpstr>
      <vt:lpstr>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2012-07-22T06:18:58Z</dcterms:created>
  <dcterms:modified xsi:type="dcterms:W3CDTF">2014-01-13T07:08:42Z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