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6"/>
  </p:notesMasterIdLst>
  <p:handoutMasterIdLst>
    <p:handoutMasterId r:id="rId77"/>
  </p:handoutMasterIdLst>
  <p:sldIdLst>
    <p:sldId id="341" r:id="rId3"/>
    <p:sldId id="622" r:id="rId4"/>
    <p:sldId id="623" r:id="rId5"/>
    <p:sldId id="663" r:id="rId6"/>
    <p:sldId id="725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704" r:id="rId20"/>
    <p:sldId id="676" r:id="rId21"/>
    <p:sldId id="677" r:id="rId22"/>
    <p:sldId id="678" r:id="rId23"/>
    <p:sldId id="679" r:id="rId24"/>
    <p:sldId id="680" r:id="rId25"/>
    <p:sldId id="705" r:id="rId26"/>
    <p:sldId id="681" r:id="rId27"/>
    <p:sldId id="727" r:id="rId28"/>
    <p:sldId id="683" r:id="rId29"/>
    <p:sldId id="684" r:id="rId30"/>
    <p:sldId id="685" r:id="rId31"/>
    <p:sldId id="686" r:id="rId32"/>
    <p:sldId id="687" r:id="rId33"/>
    <p:sldId id="688" r:id="rId34"/>
    <p:sldId id="689" r:id="rId35"/>
    <p:sldId id="690" r:id="rId36"/>
    <p:sldId id="691" r:id="rId37"/>
    <p:sldId id="728" r:id="rId38"/>
    <p:sldId id="692" r:id="rId39"/>
    <p:sldId id="693" r:id="rId40"/>
    <p:sldId id="694" r:id="rId41"/>
    <p:sldId id="695" r:id="rId42"/>
    <p:sldId id="696" r:id="rId43"/>
    <p:sldId id="697" r:id="rId44"/>
    <p:sldId id="730" r:id="rId45"/>
    <p:sldId id="698" r:id="rId46"/>
    <p:sldId id="699" r:id="rId47"/>
    <p:sldId id="700" r:id="rId48"/>
    <p:sldId id="706" r:id="rId49"/>
    <p:sldId id="641" r:id="rId50"/>
    <p:sldId id="731" r:id="rId51"/>
    <p:sldId id="733" r:id="rId52"/>
    <p:sldId id="642" r:id="rId53"/>
    <p:sldId id="643" r:id="rId54"/>
    <p:sldId id="735" r:id="rId55"/>
    <p:sldId id="644" r:id="rId56"/>
    <p:sldId id="645" r:id="rId57"/>
    <p:sldId id="736" r:id="rId58"/>
    <p:sldId id="646" r:id="rId59"/>
    <p:sldId id="647" r:id="rId60"/>
    <p:sldId id="737" r:id="rId61"/>
    <p:sldId id="648" r:id="rId62"/>
    <p:sldId id="649" r:id="rId63"/>
    <p:sldId id="650" r:id="rId64"/>
    <p:sldId id="738" r:id="rId65"/>
    <p:sldId id="652" r:id="rId66"/>
    <p:sldId id="653" r:id="rId67"/>
    <p:sldId id="654" r:id="rId68"/>
    <p:sldId id="655" r:id="rId69"/>
    <p:sldId id="656" r:id="rId70"/>
    <p:sldId id="657" r:id="rId71"/>
    <p:sldId id="658" r:id="rId72"/>
    <p:sldId id="659" r:id="rId73"/>
    <p:sldId id="660" r:id="rId74"/>
    <p:sldId id="661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CCFF"/>
    <a:srgbClr val="0066FF"/>
    <a:srgbClr val="A50021"/>
    <a:srgbClr val="CC3300"/>
    <a:srgbClr val="FFFFFF"/>
    <a:srgbClr val="01E4EF"/>
    <a:srgbClr val="33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2" autoAdjust="0"/>
    <p:restoredTop sz="90164" autoAdjust="0"/>
  </p:normalViewPr>
  <p:slideViewPr>
    <p:cSldViewPr>
      <p:cViewPr varScale="1">
        <p:scale>
          <a:sx n="64" d="100"/>
          <a:sy n="64" d="100"/>
        </p:scale>
        <p:origin x="-57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72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18.xml"/><Relationship Id="rId1" Type="http://schemas.openxmlformats.org/officeDocument/2006/relationships/slide" Target="slides/slide3.xml"/><Relationship Id="rId5" Type="http://schemas.openxmlformats.org/officeDocument/2006/relationships/slide" Target="slides/slide61.xml"/><Relationship Id="rId4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e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2.wmf"/><Relationship Id="rId7" Type="http://schemas.openxmlformats.org/officeDocument/2006/relationships/image" Target="../media/image88.wmf"/><Relationship Id="rId2" Type="http://schemas.openxmlformats.org/officeDocument/2006/relationships/image" Target="../media/image84.wmf"/><Relationship Id="rId1" Type="http://schemas.openxmlformats.org/officeDocument/2006/relationships/image" Target="../media/image7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82.wmf"/><Relationship Id="rId1" Type="http://schemas.openxmlformats.org/officeDocument/2006/relationships/image" Target="../media/image99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wmf"/><Relationship Id="rId7" Type="http://schemas.openxmlformats.org/officeDocument/2006/relationships/image" Target="../media/image113.emf"/><Relationship Id="rId2" Type="http://schemas.openxmlformats.org/officeDocument/2006/relationships/image" Target="../media/image108.w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117.wmf"/><Relationship Id="rId5" Type="http://schemas.openxmlformats.org/officeDocument/2006/relationships/image" Target="../media/image111.emf"/><Relationship Id="rId10" Type="http://schemas.openxmlformats.org/officeDocument/2006/relationships/image" Target="../media/image116.w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81.wmf"/><Relationship Id="rId7" Type="http://schemas.openxmlformats.org/officeDocument/2006/relationships/image" Target="../media/image122.wmf"/><Relationship Id="rId2" Type="http://schemas.openxmlformats.org/officeDocument/2006/relationships/image" Target="../media/image119.emf"/><Relationship Id="rId1" Type="http://schemas.openxmlformats.org/officeDocument/2006/relationships/image" Target="../media/image118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82.wmf"/><Relationship Id="rId9" Type="http://schemas.openxmlformats.org/officeDocument/2006/relationships/image" Target="../media/image12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7.w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12" Type="http://schemas.openxmlformats.org/officeDocument/2006/relationships/image" Target="../media/image136.wmf"/><Relationship Id="rId2" Type="http://schemas.openxmlformats.org/officeDocument/2006/relationships/image" Target="../media/image128.emf"/><Relationship Id="rId16" Type="http://schemas.openxmlformats.org/officeDocument/2006/relationships/image" Target="../media/image140.w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82.wmf"/><Relationship Id="rId5" Type="http://schemas.openxmlformats.org/officeDocument/2006/relationships/image" Target="../media/image131.emf"/><Relationship Id="rId15" Type="http://schemas.openxmlformats.org/officeDocument/2006/relationships/image" Target="../media/image139.wmf"/><Relationship Id="rId10" Type="http://schemas.openxmlformats.org/officeDocument/2006/relationships/image" Target="../media/image81.w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Relationship Id="rId14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2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64.wmf"/><Relationship Id="rId18" Type="http://schemas.openxmlformats.org/officeDocument/2006/relationships/image" Target="../media/image169.wmf"/><Relationship Id="rId26" Type="http://schemas.openxmlformats.org/officeDocument/2006/relationships/image" Target="../media/image177.wmf"/><Relationship Id="rId39" Type="http://schemas.openxmlformats.org/officeDocument/2006/relationships/image" Target="../media/image190.wmf"/><Relationship Id="rId3" Type="http://schemas.openxmlformats.org/officeDocument/2006/relationships/image" Target="../media/image154.wmf"/><Relationship Id="rId21" Type="http://schemas.openxmlformats.org/officeDocument/2006/relationships/image" Target="../media/image172.wmf"/><Relationship Id="rId34" Type="http://schemas.openxmlformats.org/officeDocument/2006/relationships/image" Target="../media/image185.wmf"/><Relationship Id="rId7" Type="http://schemas.openxmlformats.org/officeDocument/2006/relationships/image" Target="../media/image158.wmf"/><Relationship Id="rId12" Type="http://schemas.openxmlformats.org/officeDocument/2006/relationships/image" Target="../media/image163.wmf"/><Relationship Id="rId17" Type="http://schemas.openxmlformats.org/officeDocument/2006/relationships/image" Target="../media/image168.wmf"/><Relationship Id="rId25" Type="http://schemas.openxmlformats.org/officeDocument/2006/relationships/image" Target="../media/image176.wmf"/><Relationship Id="rId33" Type="http://schemas.openxmlformats.org/officeDocument/2006/relationships/image" Target="../media/image184.wmf"/><Relationship Id="rId38" Type="http://schemas.openxmlformats.org/officeDocument/2006/relationships/image" Target="../media/image189.wmf"/><Relationship Id="rId2" Type="http://schemas.openxmlformats.org/officeDocument/2006/relationships/image" Target="../media/image153.wmf"/><Relationship Id="rId16" Type="http://schemas.openxmlformats.org/officeDocument/2006/relationships/image" Target="../media/image167.wmf"/><Relationship Id="rId20" Type="http://schemas.openxmlformats.org/officeDocument/2006/relationships/image" Target="../media/image171.wmf"/><Relationship Id="rId29" Type="http://schemas.openxmlformats.org/officeDocument/2006/relationships/image" Target="../media/image180.wmf"/><Relationship Id="rId41" Type="http://schemas.openxmlformats.org/officeDocument/2006/relationships/image" Target="../media/image192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24" Type="http://schemas.openxmlformats.org/officeDocument/2006/relationships/image" Target="../media/image175.wmf"/><Relationship Id="rId32" Type="http://schemas.openxmlformats.org/officeDocument/2006/relationships/image" Target="../media/image183.wmf"/><Relationship Id="rId37" Type="http://schemas.openxmlformats.org/officeDocument/2006/relationships/image" Target="../media/image188.wmf"/><Relationship Id="rId40" Type="http://schemas.openxmlformats.org/officeDocument/2006/relationships/image" Target="../media/image191.wmf"/><Relationship Id="rId5" Type="http://schemas.openxmlformats.org/officeDocument/2006/relationships/image" Target="../media/image156.wmf"/><Relationship Id="rId15" Type="http://schemas.openxmlformats.org/officeDocument/2006/relationships/image" Target="../media/image166.wmf"/><Relationship Id="rId23" Type="http://schemas.openxmlformats.org/officeDocument/2006/relationships/image" Target="../media/image174.wmf"/><Relationship Id="rId28" Type="http://schemas.openxmlformats.org/officeDocument/2006/relationships/image" Target="../media/image179.wmf"/><Relationship Id="rId36" Type="http://schemas.openxmlformats.org/officeDocument/2006/relationships/image" Target="../media/image187.wmf"/><Relationship Id="rId10" Type="http://schemas.openxmlformats.org/officeDocument/2006/relationships/image" Target="../media/image161.wmf"/><Relationship Id="rId19" Type="http://schemas.openxmlformats.org/officeDocument/2006/relationships/image" Target="../media/image170.wmf"/><Relationship Id="rId31" Type="http://schemas.openxmlformats.org/officeDocument/2006/relationships/image" Target="../media/image182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Relationship Id="rId14" Type="http://schemas.openxmlformats.org/officeDocument/2006/relationships/image" Target="../media/image165.wmf"/><Relationship Id="rId22" Type="http://schemas.openxmlformats.org/officeDocument/2006/relationships/image" Target="../media/image173.wmf"/><Relationship Id="rId27" Type="http://schemas.openxmlformats.org/officeDocument/2006/relationships/image" Target="../media/image178.wmf"/><Relationship Id="rId30" Type="http://schemas.openxmlformats.org/officeDocument/2006/relationships/image" Target="../media/image181.wmf"/><Relationship Id="rId35" Type="http://schemas.openxmlformats.org/officeDocument/2006/relationships/image" Target="../media/image18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emf"/><Relationship Id="rId1" Type="http://schemas.openxmlformats.org/officeDocument/2006/relationships/image" Target="../media/image19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3.wmf"/><Relationship Id="rId4" Type="http://schemas.openxmlformats.org/officeDocument/2006/relationships/image" Target="../media/image19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image" Target="../media/image178.wmf"/><Relationship Id="rId18" Type="http://schemas.openxmlformats.org/officeDocument/2006/relationships/image" Target="../media/image206.wmf"/><Relationship Id="rId26" Type="http://schemas.openxmlformats.org/officeDocument/2006/relationships/image" Target="../media/image214.wmf"/><Relationship Id="rId3" Type="http://schemas.openxmlformats.org/officeDocument/2006/relationships/image" Target="../media/image164.wmf"/><Relationship Id="rId21" Type="http://schemas.openxmlformats.org/officeDocument/2006/relationships/image" Target="../media/image209.wmf"/><Relationship Id="rId7" Type="http://schemas.openxmlformats.org/officeDocument/2006/relationships/image" Target="../media/image171.wmf"/><Relationship Id="rId12" Type="http://schemas.openxmlformats.org/officeDocument/2006/relationships/image" Target="../media/image177.wmf"/><Relationship Id="rId17" Type="http://schemas.openxmlformats.org/officeDocument/2006/relationships/image" Target="../media/image205.wmf"/><Relationship Id="rId25" Type="http://schemas.openxmlformats.org/officeDocument/2006/relationships/image" Target="../media/image213.wmf"/><Relationship Id="rId2" Type="http://schemas.openxmlformats.org/officeDocument/2006/relationships/image" Target="../media/image163.wmf"/><Relationship Id="rId16" Type="http://schemas.openxmlformats.org/officeDocument/2006/relationships/image" Target="../media/image204.wmf"/><Relationship Id="rId20" Type="http://schemas.openxmlformats.org/officeDocument/2006/relationships/image" Target="../media/image208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11" Type="http://schemas.openxmlformats.org/officeDocument/2006/relationships/image" Target="../media/image202.wmf"/><Relationship Id="rId24" Type="http://schemas.openxmlformats.org/officeDocument/2006/relationships/image" Target="../media/image212.wmf"/><Relationship Id="rId5" Type="http://schemas.openxmlformats.org/officeDocument/2006/relationships/image" Target="../media/image166.wmf"/><Relationship Id="rId15" Type="http://schemas.openxmlformats.org/officeDocument/2006/relationships/image" Target="../media/image153.wmf"/><Relationship Id="rId23" Type="http://schemas.openxmlformats.org/officeDocument/2006/relationships/image" Target="../media/image211.wmf"/><Relationship Id="rId10" Type="http://schemas.openxmlformats.org/officeDocument/2006/relationships/image" Target="../media/image174.wmf"/><Relationship Id="rId19" Type="http://schemas.openxmlformats.org/officeDocument/2006/relationships/image" Target="../media/image207.wmf"/><Relationship Id="rId4" Type="http://schemas.openxmlformats.org/officeDocument/2006/relationships/image" Target="../media/image165.wmf"/><Relationship Id="rId9" Type="http://schemas.openxmlformats.org/officeDocument/2006/relationships/image" Target="../media/image201.wmf"/><Relationship Id="rId14" Type="http://schemas.openxmlformats.org/officeDocument/2006/relationships/image" Target="../media/image203.wmf"/><Relationship Id="rId22" Type="http://schemas.openxmlformats.org/officeDocument/2006/relationships/image" Target="../media/image21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7.wmf"/><Relationship Id="rId18" Type="http://schemas.openxmlformats.org/officeDocument/2006/relationships/image" Target="../media/image205.wmf"/><Relationship Id="rId26" Type="http://schemas.openxmlformats.org/officeDocument/2006/relationships/image" Target="../media/image220.wmf"/><Relationship Id="rId3" Type="http://schemas.openxmlformats.org/officeDocument/2006/relationships/image" Target="../media/image163.wmf"/><Relationship Id="rId21" Type="http://schemas.openxmlformats.org/officeDocument/2006/relationships/image" Target="../media/image215.wmf"/><Relationship Id="rId7" Type="http://schemas.openxmlformats.org/officeDocument/2006/relationships/image" Target="../media/image167.wmf"/><Relationship Id="rId12" Type="http://schemas.openxmlformats.org/officeDocument/2006/relationships/image" Target="../media/image202.wmf"/><Relationship Id="rId17" Type="http://schemas.openxmlformats.org/officeDocument/2006/relationships/image" Target="../media/image204.wmf"/><Relationship Id="rId25" Type="http://schemas.openxmlformats.org/officeDocument/2006/relationships/image" Target="../media/image219.wmf"/><Relationship Id="rId2" Type="http://schemas.openxmlformats.org/officeDocument/2006/relationships/image" Target="../media/image162.wmf"/><Relationship Id="rId16" Type="http://schemas.openxmlformats.org/officeDocument/2006/relationships/image" Target="../media/image153.wmf"/><Relationship Id="rId20" Type="http://schemas.openxmlformats.org/officeDocument/2006/relationships/image" Target="../media/image207.wmf"/><Relationship Id="rId1" Type="http://schemas.openxmlformats.org/officeDocument/2006/relationships/image" Target="../media/image208.wmf"/><Relationship Id="rId6" Type="http://schemas.openxmlformats.org/officeDocument/2006/relationships/image" Target="../media/image166.wmf"/><Relationship Id="rId11" Type="http://schemas.openxmlformats.org/officeDocument/2006/relationships/image" Target="../media/image174.wmf"/><Relationship Id="rId24" Type="http://schemas.openxmlformats.org/officeDocument/2006/relationships/image" Target="../media/image218.wmf"/><Relationship Id="rId5" Type="http://schemas.openxmlformats.org/officeDocument/2006/relationships/image" Target="../media/image165.wmf"/><Relationship Id="rId15" Type="http://schemas.openxmlformats.org/officeDocument/2006/relationships/image" Target="../media/image203.wmf"/><Relationship Id="rId23" Type="http://schemas.openxmlformats.org/officeDocument/2006/relationships/image" Target="../media/image217.wmf"/><Relationship Id="rId10" Type="http://schemas.openxmlformats.org/officeDocument/2006/relationships/image" Target="../media/image201.wmf"/><Relationship Id="rId19" Type="http://schemas.openxmlformats.org/officeDocument/2006/relationships/image" Target="../media/image206.wmf"/><Relationship Id="rId4" Type="http://schemas.openxmlformats.org/officeDocument/2006/relationships/image" Target="../media/image164.wmf"/><Relationship Id="rId9" Type="http://schemas.openxmlformats.org/officeDocument/2006/relationships/image" Target="../media/image200.wmf"/><Relationship Id="rId14" Type="http://schemas.openxmlformats.org/officeDocument/2006/relationships/image" Target="../media/image178.wmf"/><Relationship Id="rId22" Type="http://schemas.openxmlformats.org/officeDocument/2006/relationships/image" Target="../media/image216.wmf"/><Relationship Id="rId27" Type="http://schemas.openxmlformats.org/officeDocument/2006/relationships/image" Target="../media/image22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24.wmf"/><Relationship Id="rId7" Type="http://schemas.openxmlformats.org/officeDocument/2006/relationships/image" Target="../media/image228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image" Target="../media/image239.wmf"/><Relationship Id="rId18" Type="http://schemas.openxmlformats.org/officeDocument/2006/relationships/image" Target="../media/image243.wmf"/><Relationship Id="rId26" Type="http://schemas.openxmlformats.org/officeDocument/2006/relationships/image" Target="../media/image162.wmf"/><Relationship Id="rId3" Type="http://schemas.openxmlformats.org/officeDocument/2006/relationships/image" Target="../media/image178.wmf"/><Relationship Id="rId21" Type="http://schemas.openxmlformats.org/officeDocument/2006/relationships/image" Target="../media/image246.wmf"/><Relationship Id="rId34" Type="http://schemas.openxmlformats.org/officeDocument/2006/relationships/image" Target="../media/image251.wmf"/><Relationship Id="rId7" Type="http://schemas.openxmlformats.org/officeDocument/2006/relationships/image" Target="../media/image233.wmf"/><Relationship Id="rId12" Type="http://schemas.openxmlformats.org/officeDocument/2006/relationships/image" Target="../media/image238.wmf"/><Relationship Id="rId17" Type="http://schemas.openxmlformats.org/officeDocument/2006/relationships/image" Target="../media/image242.wmf"/><Relationship Id="rId25" Type="http://schemas.openxmlformats.org/officeDocument/2006/relationships/image" Target="../media/image250.wmf"/><Relationship Id="rId33" Type="http://schemas.openxmlformats.org/officeDocument/2006/relationships/image" Target="../media/image169.wmf"/><Relationship Id="rId2" Type="http://schemas.openxmlformats.org/officeDocument/2006/relationships/image" Target="../media/image177.wmf"/><Relationship Id="rId16" Type="http://schemas.openxmlformats.org/officeDocument/2006/relationships/image" Target="../media/image241.wmf"/><Relationship Id="rId20" Type="http://schemas.openxmlformats.org/officeDocument/2006/relationships/image" Target="../media/image245.wmf"/><Relationship Id="rId29" Type="http://schemas.openxmlformats.org/officeDocument/2006/relationships/image" Target="../media/image165.wmf"/><Relationship Id="rId1" Type="http://schemas.openxmlformats.org/officeDocument/2006/relationships/image" Target="../media/image230.wmf"/><Relationship Id="rId6" Type="http://schemas.openxmlformats.org/officeDocument/2006/relationships/image" Target="../media/image232.wmf"/><Relationship Id="rId11" Type="http://schemas.openxmlformats.org/officeDocument/2006/relationships/image" Target="../media/image237.wmf"/><Relationship Id="rId24" Type="http://schemas.openxmlformats.org/officeDocument/2006/relationships/image" Target="../media/image249.wmf"/><Relationship Id="rId32" Type="http://schemas.openxmlformats.org/officeDocument/2006/relationships/image" Target="../media/image168.wmf"/><Relationship Id="rId37" Type="http://schemas.openxmlformats.org/officeDocument/2006/relationships/image" Target="../media/image254.wmf"/><Relationship Id="rId5" Type="http://schemas.openxmlformats.org/officeDocument/2006/relationships/image" Target="../media/image153.wmf"/><Relationship Id="rId15" Type="http://schemas.openxmlformats.org/officeDocument/2006/relationships/image" Target="../media/image240.wmf"/><Relationship Id="rId23" Type="http://schemas.openxmlformats.org/officeDocument/2006/relationships/image" Target="../media/image248.wmf"/><Relationship Id="rId28" Type="http://schemas.openxmlformats.org/officeDocument/2006/relationships/image" Target="../media/image164.wmf"/><Relationship Id="rId36" Type="http://schemas.openxmlformats.org/officeDocument/2006/relationships/image" Target="../media/image253.wmf"/><Relationship Id="rId10" Type="http://schemas.openxmlformats.org/officeDocument/2006/relationships/image" Target="../media/image236.wmf"/><Relationship Id="rId19" Type="http://schemas.openxmlformats.org/officeDocument/2006/relationships/image" Target="../media/image244.wmf"/><Relationship Id="rId31" Type="http://schemas.openxmlformats.org/officeDocument/2006/relationships/image" Target="../media/image167.wmf"/><Relationship Id="rId4" Type="http://schemas.openxmlformats.org/officeDocument/2006/relationships/image" Target="../media/image231.wmf"/><Relationship Id="rId9" Type="http://schemas.openxmlformats.org/officeDocument/2006/relationships/image" Target="../media/image235.wmf"/><Relationship Id="rId14" Type="http://schemas.openxmlformats.org/officeDocument/2006/relationships/image" Target="../media/image189.wmf"/><Relationship Id="rId22" Type="http://schemas.openxmlformats.org/officeDocument/2006/relationships/image" Target="../media/image247.wmf"/><Relationship Id="rId27" Type="http://schemas.openxmlformats.org/officeDocument/2006/relationships/image" Target="../media/image163.wmf"/><Relationship Id="rId30" Type="http://schemas.openxmlformats.org/officeDocument/2006/relationships/image" Target="../media/image166.wmf"/><Relationship Id="rId35" Type="http://schemas.openxmlformats.org/officeDocument/2006/relationships/image" Target="../media/image25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emf"/><Relationship Id="rId1" Type="http://schemas.openxmlformats.org/officeDocument/2006/relationships/image" Target="../media/image266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11" Type="http://schemas.openxmlformats.org/officeDocument/2006/relationships/image" Target="../media/image278.wmf"/><Relationship Id="rId5" Type="http://schemas.openxmlformats.org/officeDocument/2006/relationships/image" Target="../media/image272.wmf"/><Relationship Id="rId10" Type="http://schemas.openxmlformats.org/officeDocument/2006/relationships/image" Target="../media/image277.wmf"/><Relationship Id="rId4" Type="http://schemas.openxmlformats.org/officeDocument/2006/relationships/image" Target="../media/image271.wmf"/><Relationship Id="rId9" Type="http://schemas.openxmlformats.org/officeDocument/2006/relationships/image" Target="../media/image27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emf"/><Relationship Id="rId5" Type="http://schemas.openxmlformats.org/officeDocument/2006/relationships/image" Target="../media/image283.wmf"/><Relationship Id="rId4" Type="http://schemas.openxmlformats.org/officeDocument/2006/relationships/image" Target="../media/image28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image" Target="../media/image286.wmf"/><Relationship Id="rId7" Type="http://schemas.openxmlformats.org/officeDocument/2006/relationships/image" Target="../media/image290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emf"/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18" Type="http://schemas.openxmlformats.org/officeDocument/2006/relationships/image" Target="../media/image43.wmf"/><Relationship Id="rId26" Type="http://schemas.openxmlformats.org/officeDocument/2006/relationships/image" Target="../media/image51.wmf"/><Relationship Id="rId3" Type="http://schemas.openxmlformats.org/officeDocument/2006/relationships/image" Target="../media/image28.wmf"/><Relationship Id="rId21" Type="http://schemas.openxmlformats.org/officeDocument/2006/relationships/image" Target="../media/image46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17" Type="http://schemas.openxmlformats.org/officeDocument/2006/relationships/image" Target="../media/image42.wmf"/><Relationship Id="rId25" Type="http://schemas.openxmlformats.org/officeDocument/2006/relationships/image" Target="../media/image50.wmf"/><Relationship Id="rId2" Type="http://schemas.openxmlformats.org/officeDocument/2006/relationships/image" Target="../media/image27.wmf"/><Relationship Id="rId16" Type="http://schemas.openxmlformats.org/officeDocument/2006/relationships/image" Target="../media/image41.wmf"/><Relationship Id="rId20" Type="http://schemas.openxmlformats.org/officeDocument/2006/relationships/image" Target="../media/image45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24" Type="http://schemas.openxmlformats.org/officeDocument/2006/relationships/image" Target="../media/image49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23" Type="http://schemas.openxmlformats.org/officeDocument/2006/relationships/image" Target="../media/image48.wmf"/><Relationship Id="rId10" Type="http://schemas.openxmlformats.org/officeDocument/2006/relationships/image" Target="../media/image35.wmf"/><Relationship Id="rId19" Type="http://schemas.openxmlformats.org/officeDocument/2006/relationships/image" Target="../media/image44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Relationship Id="rId22" Type="http://schemas.openxmlformats.org/officeDocument/2006/relationships/image" Target="../media/image47.wmf"/><Relationship Id="rId27" Type="http://schemas.openxmlformats.org/officeDocument/2006/relationships/image" Target="../media/image5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7" Type="http://schemas.openxmlformats.org/officeDocument/2006/relationships/image" Target="../media/image308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13" Type="http://schemas.openxmlformats.org/officeDocument/2006/relationships/image" Target="../media/image321.wmf"/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12" Type="http://schemas.openxmlformats.org/officeDocument/2006/relationships/image" Target="../media/image320.wmf"/><Relationship Id="rId2" Type="http://schemas.openxmlformats.org/officeDocument/2006/relationships/image" Target="../media/image310.wmf"/><Relationship Id="rId16" Type="http://schemas.openxmlformats.org/officeDocument/2006/relationships/image" Target="../media/image324.emf"/><Relationship Id="rId1" Type="http://schemas.openxmlformats.org/officeDocument/2006/relationships/image" Target="../media/image309.emf"/><Relationship Id="rId6" Type="http://schemas.openxmlformats.org/officeDocument/2006/relationships/image" Target="../media/image314.wmf"/><Relationship Id="rId11" Type="http://schemas.openxmlformats.org/officeDocument/2006/relationships/image" Target="../media/image319.wmf"/><Relationship Id="rId5" Type="http://schemas.openxmlformats.org/officeDocument/2006/relationships/image" Target="../media/image313.wmf"/><Relationship Id="rId15" Type="http://schemas.openxmlformats.org/officeDocument/2006/relationships/image" Target="../media/image323.emf"/><Relationship Id="rId10" Type="http://schemas.openxmlformats.org/officeDocument/2006/relationships/image" Target="../media/image318.wmf"/><Relationship Id="rId4" Type="http://schemas.openxmlformats.org/officeDocument/2006/relationships/image" Target="../media/image312.wmf"/><Relationship Id="rId9" Type="http://schemas.openxmlformats.org/officeDocument/2006/relationships/image" Target="../media/image317.wmf"/><Relationship Id="rId14" Type="http://schemas.openxmlformats.org/officeDocument/2006/relationships/image" Target="../media/image32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6.wmf"/><Relationship Id="rId1" Type="http://schemas.openxmlformats.org/officeDocument/2006/relationships/image" Target="../media/image32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4" Type="http://schemas.openxmlformats.org/officeDocument/2006/relationships/image" Target="../media/image33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7" Type="http://schemas.openxmlformats.org/officeDocument/2006/relationships/image" Target="../media/image337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2.wmf"/><Relationship Id="rId1" Type="http://schemas.openxmlformats.org/officeDocument/2006/relationships/image" Target="../media/image341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w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Relationship Id="rId4" Type="http://schemas.openxmlformats.org/officeDocument/2006/relationships/image" Target="../media/image34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wmf"/><Relationship Id="rId2" Type="http://schemas.openxmlformats.org/officeDocument/2006/relationships/image" Target="../media/image350.wmf"/><Relationship Id="rId1" Type="http://schemas.openxmlformats.org/officeDocument/2006/relationships/image" Target="../media/image34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wmf"/><Relationship Id="rId2" Type="http://schemas.openxmlformats.org/officeDocument/2006/relationships/image" Target="../media/image353.wmf"/><Relationship Id="rId1" Type="http://schemas.openxmlformats.org/officeDocument/2006/relationships/image" Target="../media/image352.wmf"/><Relationship Id="rId4" Type="http://schemas.openxmlformats.org/officeDocument/2006/relationships/image" Target="../media/image355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7.wmf"/><Relationship Id="rId1" Type="http://schemas.openxmlformats.org/officeDocument/2006/relationships/image" Target="../media/image356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9.wmf"/><Relationship Id="rId1" Type="http://schemas.openxmlformats.org/officeDocument/2006/relationships/image" Target="../media/image35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1.wmf"/><Relationship Id="rId7" Type="http://schemas.openxmlformats.org/officeDocument/2006/relationships/image" Target="../media/image69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8.wmf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4.wmf"/><Relationship Id="rId3" Type="http://schemas.openxmlformats.org/officeDocument/2006/relationships/image" Target="../media/image61.wmf"/><Relationship Id="rId7" Type="http://schemas.openxmlformats.org/officeDocument/2006/relationships/image" Target="../media/image66.wmf"/><Relationship Id="rId12" Type="http://schemas.openxmlformats.org/officeDocument/2006/relationships/image" Target="../media/image73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8.wmf"/><Relationship Id="rId11" Type="http://schemas.openxmlformats.org/officeDocument/2006/relationships/image" Target="../media/image72.wmf"/><Relationship Id="rId5" Type="http://schemas.openxmlformats.org/officeDocument/2006/relationships/image" Target="../media/image64.wmf"/><Relationship Id="rId10" Type="http://schemas.openxmlformats.org/officeDocument/2006/relationships/image" Target="../media/image71.wmf"/><Relationship Id="rId4" Type="http://schemas.openxmlformats.org/officeDocument/2006/relationships/image" Target="../media/image63.wmf"/><Relationship Id="rId9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5.wmf"/><Relationship Id="rId3" Type="http://schemas.openxmlformats.org/officeDocument/2006/relationships/image" Target="../media/image61.wmf"/><Relationship Id="rId7" Type="http://schemas.openxmlformats.org/officeDocument/2006/relationships/image" Target="../media/image66.wmf"/><Relationship Id="rId12" Type="http://schemas.openxmlformats.org/officeDocument/2006/relationships/image" Target="../media/image74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4.wmf"/><Relationship Id="rId15" Type="http://schemas.openxmlformats.org/officeDocument/2006/relationships/image" Target="../media/image77.wmf"/><Relationship Id="rId10" Type="http://schemas.openxmlformats.org/officeDocument/2006/relationships/image" Target="../media/image71.wmf"/><Relationship Id="rId4" Type="http://schemas.openxmlformats.org/officeDocument/2006/relationships/image" Target="../media/image63.wmf"/><Relationship Id="rId9" Type="http://schemas.openxmlformats.org/officeDocument/2006/relationships/image" Target="../media/image70.wmf"/><Relationship Id="rId14" Type="http://schemas.openxmlformats.org/officeDocument/2006/relationships/image" Target="../media/image7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zh-CN" altLang="en-US"/>
              <a:pPr/>
              <a:t>2015/12/21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zh-CN" altLang="en-US"/>
              <a:pPr/>
              <a:t>2015/12/21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CED96-6254-4048-B616-2FE777DF865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CED96-6254-4048-B616-2FE777DF865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0D7AA-6688-4EE2-BEB9-E1AD24F0B7F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0D7AA-6688-4EE2-BEB9-E1AD24F0B7F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15D8E-8538-4BF0-A9D0-21CD0C7A69F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FFF20-F4AB-4971-8B7F-481BAFCF09D9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0E678-3CE8-49A6-8E4F-8590F05CD319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135B2-A469-4221-A683-4DB114202925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E8EC9-E754-4036-A640-82CBB038514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27638-3EEB-4611-83AE-13C58A232D20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763C3-5433-4F2A-8103-D54517877E3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A7951-67F8-4733-B322-7A6981FA3A2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A7951-67F8-4733-B322-7A6981FA3A2C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5BD9D-B3E6-487A-A358-0522C07A21B0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786CC-E814-47EA-B2BC-5B85A1B16F5B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2AC70-6B30-4B11-B994-49B5817ACB39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005DB-4511-40B9-A2EC-69F4B8D5F9EF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AC281-9414-4DCC-A63E-9999BFEFD5FB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76942-0914-4365-B206-61B1DD14BA7E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77D80-6947-4193-B5CD-AF5CA26AA04B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4CAC8-6565-4D7E-A5A9-F644350EB306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46ED1-600F-4A30-912E-D824E07EB0D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7801D-19EC-438C-8AFD-91CDFF5B6D2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BA5D41-6627-41C2-821D-4A8C6248C6A3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FADE8-0816-42DC-B2CB-B7B26AA932A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FADE8-0816-42DC-B2CB-B7B26AA932A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9612E-8987-4751-8DDA-F92506BC3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FADE8-0816-42DC-B2CB-B7B26AA932A9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0A139-C9F0-4338-8C69-ECCDCD1E741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0A139-C9F0-4338-8C69-ECCDCD1E741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-1191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-1191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83BF-E06F-47B1-B2AE-B083742FBA95}" type="datetime1">
              <a:rPr lang="zh-CN" altLang="en-US" smtClean="0"/>
              <a:t>2015/12/21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6657-F997-4447-98F0-700EF63BD07C}" type="datetime1">
              <a:rPr lang="zh-CN" altLang="en-US" smtClean="0"/>
              <a:t>2015/12/21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1717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152900"/>
            <a:ext cx="8229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B8E04668-D0EF-4675-AB7F-95A188489295}" type="datetime1">
              <a:rPr lang="zh-CN" altLang="en-US" smtClean="0"/>
              <a:t>2015/12/21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F285480-69E1-4FBB-ADFD-10FF4D0268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86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D4076331-2725-4C8D-90B1-49C3D03336E3}" type="datetime1">
              <a:rPr lang="zh-CN" altLang="en-US" smtClean="0"/>
              <a:t>2015/12/21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04CB3B-DB8E-4C92-A291-5A517B3769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59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608D6B6-D0B7-4676-BF67-2849542EEDCB}" type="datetime1">
              <a:rPr lang="zh-CN" altLang="en-US" smtClean="0"/>
              <a:t>2015/12/21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ADA21AF-6EDC-4066-AE95-7A571A3B4D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E51C72D9-3F8C-4B84-8D5C-0597A37652C1}" type="datetime1">
              <a:rPr lang="zh-CN" altLang="en-US" smtClean="0"/>
              <a:t>2015/12/21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E566BE5B-4DD5-49DA-98E2-17BC8AE29C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b="1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b="1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C1CB-F52B-47EC-8ED6-26B45CABF1B5}" type="datetime1">
              <a:rPr lang="zh-CN" altLang="en-US" smtClean="0"/>
              <a:t>2015/12/21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1412777"/>
            <a:ext cx="3788990" cy="46832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5458" y="1412777"/>
            <a:ext cx="3788990" cy="46832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DE35-C59B-48E2-B4BA-95858B59A6ED}" type="datetime1">
              <a:rPr lang="zh-CN" altLang="en-US" smtClean="0"/>
              <a:t>2015/12/21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650" y="1196752"/>
            <a:ext cx="3791276" cy="57606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50" y="1916832"/>
            <a:ext cx="3791276" cy="43204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3172" y="1196752"/>
            <a:ext cx="3791276" cy="57606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3172" y="1916832"/>
            <a:ext cx="3791276" cy="43204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6057-FAAE-4F3B-B917-52F4533F8ADF}" type="datetime1">
              <a:rPr lang="zh-CN" altLang="en-US" smtClean="0"/>
              <a:t>2015/12/21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1156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F64-7127-4222-94FA-CB70B9D2668D}" type="datetime1">
              <a:rPr lang="zh-CN" altLang="en-US" smtClean="0"/>
              <a:t>2015/12/21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7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E131-6639-46ED-930D-8D5B7D26B6C3}" type="datetime1">
              <a:rPr lang="zh-CN" altLang="en-US" smtClean="0"/>
              <a:t>2015/12/21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23AA-42FA-4B35-81F7-BB200617B6D2}" type="datetime1">
              <a:rPr lang="zh-CN" altLang="en-US" smtClean="0"/>
              <a:t>2015/12/21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7A52-08A3-4355-B7FF-A9D48A695AF5}" type="datetime1">
              <a:rPr lang="zh-CN" altLang="en-US" smtClean="0"/>
              <a:t>2015/12/21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11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96752"/>
            <a:ext cx="806489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72200" y="65562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fld id="{FA792684-FE79-4BA8-9075-AECFD6809CBC}" type="datetime1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552" y="65562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7846" y="65562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0070C0"/>
          </a:solidFill>
          <a:latin typeface="Century Schoolbook" pitchFamily="18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4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20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8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67.w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8.wmf"/><Relationship Id="rId22" Type="http://schemas.openxmlformats.org/officeDocument/2006/relationships/image" Target="../media/image6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67.wmf"/><Relationship Id="rId26" Type="http://schemas.openxmlformats.org/officeDocument/2006/relationships/image" Target="../media/image73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74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68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9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67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10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73.wmf"/><Relationship Id="rId32" Type="http://schemas.openxmlformats.org/officeDocument/2006/relationships/image" Target="../media/image77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75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102.bin"/><Relationship Id="rId31" Type="http://schemas.openxmlformats.org/officeDocument/2006/relationships/oleObject" Target="../embeddings/oleObject108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68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7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8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98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01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0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14.e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12.emf"/><Relationship Id="rId22" Type="http://schemas.openxmlformats.org/officeDocument/2006/relationships/image" Target="../media/image1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163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34.e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34" Type="http://schemas.openxmlformats.org/officeDocument/2006/relationships/image" Target="../media/image140.wmf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33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29" Type="http://schemas.openxmlformats.org/officeDocument/2006/relationships/oleObject" Target="../embeddings/oleObject179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82.wmf"/><Relationship Id="rId32" Type="http://schemas.openxmlformats.org/officeDocument/2006/relationships/image" Target="../media/image139.w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37.wmf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74.bin"/><Relationship Id="rId31" Type="http://schemas.openxmlformats.org/officeDocument/2006/relationships/oleObject" Target="../embeddings/oleObject180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32.e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178.bin"/><Relationship Id="rId30" Type="http://schemas.openxmlformats.org/officeDocument/2006/relationships/image" Target="../media/image13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43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4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92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59.wmf"/><Relationship Id="rId26" Type="http://schemas.openxmlformats.org/officeDocument/2006/relationships/image" Target="../media/image163.wmf"/><Relationship Id="rId39" Type="http://schemas.openxmlformats.org/officeDocument/2006/relationships/oleObject" Target="../embeddings/oleObject212.bin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167.wmf"/><Relationship Id="rId42" Type="http://schemas.openxmlformats.org/officeDocument/2006/relationships/image" Target="../media/image171.wmf"/><Relationship Id="rId47" Type="http://schemas.openxmlformats.org/officeDocument/2006/relationships/oleObject" Target="../embeddings/oleObject216.bin"/><Relationship Id="rId50" Type="http://schemas.openxmlformats.org/officeDocument/2006/relationships/image" Target="../media/image175.wmf"/><Relationship Id="rId55" Type="http://schemas.openxmlformats.org/officeDocument/2006/relationships/oleObject" Target="../embeddings/oleObject220.bin"/><Relationship Id="rId63" Type="http://schemas.openxmlformats.org/officeDocument/2006/relationships/oleObject" Target="../embeddings/oleObject225.bin"/><Relationship Id="rId68" Type="http://schemas.openxmlformats.org/officeDocument/2006/relationships/image" Target="../media/image183.wmf"/><Relationship Id="rId76" Type="http://schemas.openxmlformats.org/officeDocument/2006/relationships/image" Target="../media/image185.wmf"/><Relationship Id="rId84" Type="http://schemas.openxmlformats.org/officeDocument/2006/relationships/image" Target="../media/image188.wmf"/><Relationship Id="rId89" Type="http://schemas.openxmlformats.org/officeDocument/2006/relationships/oleObject" Target="../embeddings/oleObject242.bin"/><Relationship Id="rId7" Type="http://schemas.openxmlformats.org/officeDocument/2006/relationships/oleObject" Target="../embeddings/oleObject196.bin"/><Relationship Id="rId71" Type="http://schemas.openxmlformats.org/officeDocument/2006/relationships/oleObject" Target="../embeddings/oleObject230.bin"/><Relationship Id="rId92" Type="http://schemas.openxmlformats.org/officeDocument/2006/relationships/image" Target="../media/image19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9" Type="http://schemas.openxmlformats.org/officeDocument/2006/relationships/oleObject" Target="../embeddings/oleObject207.bin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62.wmf"/><Relationship Id="rId32" Type="http://schemas.openxmlformats.org/officeDocument/2006/relationships/image" Target="../media/image166.wmf"/><Relationship Id="rId37" Type="http://schemas.openxmlformats.org/officeDocument/2006/relationships/oleObject" Target="../embeddings/oleObject211.bin"/><Relationship Id="rId40" Type="http://schemas.openxmlformats.org/officeDocument/2006/relationships/image" Target="../media/image170.wmf"/><Relationship Id="rId45" Type="http://schemas.openxmlformats.org/officeDocument/2006/relationships/oleObject" Target="../embeddings/oleObject215.bin"/><Relationship Id="rId53" Type="http://schemas.openxmlformats.org/officeDocument/2006/relationships/oleObject" Target="../embeddings/oleObject219.bin"/><Relationship Id="rId58" Type="http://schemas.openxmlformats.org/officeDocument/2006/relationships/image" Target="../media/image179.wmf"/><Relationship Id="rId66" Type="http://schemas.openxmlformats.org/officeDocument/2006/relationships/image" Target="../media/image182.wmf"/><Relationship Id="rId74" Type="http://schemas.openxmlformats.org/officeDocument/2006/relationships/oleObject" Target="../embeddings/oleObject232.bin"/><Relationship Id="rId79" Type="http://schemas.openxmlformats.org/officeDocument/2006/relationships/oleObject" Target="../embeddings/oleObject235.bin"/><Relationship Id="rId87" Type="http://schemas.openxmlformats.org/officeDocument/2006/relationships/oleObject" Target="../embeddings/oleObject241.bin"/><Relationship Id="rId5" Type="http://schemas.openxmlformats.org/officeDocument/2006/relationships/oleObject" Target="../embeddings/oleObject195.bin"/><Relationship Id="rId61" Type="http://schemas.openxmlformats.org/officeDocument/2006/relationships/oleObject" Target="../embeddings/oleObject223.bin"/><Relationship Id="rId82" Type="http://schemas.openxmlformats.org/officeDocument/2006/relationships/image" Target="../media/image187.wmf"/><Relationship Id="rId90" Type="http://schemas.openxmlformats.org/officeDocument/2006/relationships/image" Target="../media/image190.wmf"/><Relationship Id="rId95" Type="http://schemas.openxmlformats.org/officeDocument/2006/relationships/oleObject" Target="../embeddings/oleObject245.bin"/><Relationship Id="rId19" Type="http://schemas.openxmlformats.org/officeDocument/2006/relationships/oleObject" Target="../embeddings/oleObject202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165.wmf"/><Relationship Id="rId35" Type="http://schemas.openxmlformats.org/officeDocument/2006/relationships/oleObject" Target="../embeddings/oleObject210.bin"/><Relationship Id="rId43" Type="http://schemas.openxmlformats.org/officeDocument/2006/relationships/oleObject" Target="../embeddings/oleObject214.bin"/><Relationship Id="rId48" Type="http://schemas.openxmlformats.org/officeDocument/2006/relationships/image" Target="../media/image174.wmf"/><Relationship Id="rId56" Type="http://schemas.openxmlformats.org/officeDocument/2006/relationships/image" Target="../media/image178.wmf"/><Relationship Id="rId64" Type="http://schemas.openxmlformats.org/officeDocument/2006/relationships/image" Target="../media/image181.wmf"/><Relationship Id="rId69" Type="http://schemas.openxmlformats.org/officeDocument/2006/relationships/oleObject" Target="../embeddings/oleObject228.bin"/><Relationship Id="rId77" Type="http://schemas.openxmlformats.org/officeDocument/2006/relationships/oleObject" Target="../embeddings/oleObject234.bin"/><Relationship Id="rId8" Type="http://schemas.openxmlformats.org/officeDocument/2006/relationships/image" Target="../media/image154.wmf"/><Relationship Id="rId51" Type="http://schemas.openxmlformats.org/officeDocument/2006/relationships/oleObject" Target="../embeddings/oleObject218.bin"/><Relationship Id="rId72" Type="http://schemas.openxmlformats.org/officeDocument/2006/relationships/image" Target="../media/image184.wmf"/><Relationship Id="rId80" Type="http://schemas.openxmlformats.org/officeDocument/2006/relationships/oleObject" Target="../embeddings/oleObject236.bin"/><Relationship Id="rId85" Type="http://schemas.openxmlformats.org/officeDocument/2006/relationships/oleObject" Target="../embeddings/oleObject239.bin"/><Relationship Id="rId93" Type="http://schemas.openxmlformats.org/officeDocument/2006/relationships/oleObject" Target="../embeddings/oleObject244.bin"/><Relationship Id="rId3" Type="http://schemas.openxmlformats.org/officeDocument/2006/relationships/oleObject" Target="../embeddings/oleObject194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38" Type="http://schemas.openxmlformats.org/officeDocument/2006/relationships/image" Target="../media/image169.wmf"/><Relationship Id="rId46" Type="http://schemas.openxmlformats.org/officeDocument/2006/relationships/image" Target="../media/image173.wmf"/><Relationship Id="rId59" Type="http://schemas.openxmlformats.org/officeDocument/2006/relationships/oleObject" Target="../embeddings/oleObject222.bin"/><Relationship Id="rId67" Type="http://schemas.openxmlformats.org/officeDocument/2006/relationships/oleObject" Target="../embeddings/oleObject227.bin"/><Relationship Id="rId20" Type="http://schemas.openxmlformats.org/officeDocument/2006/relationships/image" Target="../media/image160.wmf"/><Relationship Id="rId41" Type="http://schemas.openxmlformats.org/officeDocument/2006/relationships/oleObject" Target="../embeddings/oleObject213.bin"/><Relationship Id="rId54" Type="http://schemas.openxmlformats.org/officeDocument/2006/relationships/image" Target="../media/image177.wmf"/><Relationship Id="rId62" Type="http://schemas.openxmlformats.org/officeDocument/2006/relationships/oleObject" Target="../embeddings/oleObject224.bin"/><Relationship Id="rId70" Type="http://schemas.openxmlformats.org/officeDocument/2006/relationships/oleObject" Target="../embeddings/oleObject229.bin"/><Relationship Id="rId75" Type="http://schemas.openxmlformats.org/officeDocument/2006/relationships/oleObject" Target="../embeddings/oleObject233.bin"/><Relationship Id="rId83" Type="http://schemas.openxmlformats.org/officeDocument/2006/relationships/oleObject" Target="../embeddings/oleObject238.bin"/><Relationship Id="rId88" Type="http://schemas.openxmlformats.org/officeDocument/2006/relationships/image" Target="../media/image189.wmf"/><Relationship Id="rId91" Type="http://schemas.openxmlformats.org/officeDocument/2006/relationships/oleObject" Target="../embeddings/oleObject243.bin"/><Relationship Id="rId96" Type="http://schemas.openxmlformats.org/officeDocument/2006/relationships/oleObject" Target="../embeddings/oleObject24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3.wmf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164.wmf"/><Relationship Id="rId36" Type="http://schemas.openxmlformats.org/officeDocument/2006/relationships/image" Target="../media/image168.wmf"/><Relationship Id="rId49" Type="http://schemas.openxmlformats.org/officeDocument/2006/relationships/oleObject" Target="../embeddings/oleObject217.bin"/><Relationship Id="rId57" Type="http://schemas.openxmlformats.org/officeDocument/2006/relationships/oleObject" Target="../embeddings/oleObject221.bin"/><Relationship Id="rId10" Type="http://schemas.openxmlformats.org/officeDocument/2006/relationships/image" Target="../media/image155.wmf"/><Relationship Id="rId31" Type="http://schemas.openxmlformats.org/officeDocument/2006/relationships/oleObject" Target="../embeddings/oleObject208.bin"/><Relationship Id="rId44" Type="http://schemas.openxmlformats.org/officeDocument/2006/relationships/image" Target="../media/image172.wmf"/><Relationship Id="rId52" Type="http://schemas.openxmlformats.org/officeDocument/2006/relationships/image" Target="../media/image176.wmf"/><Relationship Id="rId60" Type="http://schemas.openxmlformats.org/officeDocument/2006/relationships/image" Target="../media/image180.wmf"/><Relationship Id="rId65" Type="http://schemas.openxmlformats.org/officeDocument/2006/relationships/oleObject" Target="../embeddings/oleObject226.bin"/><Relationship Id="rId73" Type="http://schemas.openxmlformats.org/officeDocument/2006/relationships/oleObject" Target="../embeddings/oleObject231.bin"/><Relationship Id="rId78" Type="http://schemas.openxmlformats.org/officeDocument/2006/relationships/image" Target="../media/image186.wmf"/><Relationship Id="rId81" Type="http://schemas.openxmlformats.org/officeDocument/2006/relationships/oleObject" Target="../embeddings/oleObject237.bin"/><Relationship Id="rId86" Type="http://schemas.openxmlformats.org/officeDocument/2006/relationships/oleObject" Target="../embeddings/oleObject240.bin"/><Relationship Id="rId94" Type="http://schemas.openxmlformats.org/officeDocument/2006/relationships/image" Target="../media/image192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9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4.e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19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250.bin"/><Relationship Id="rId10" Type="http://schemas.openxmlformats.org/officeDocument/2006/relationships/image" Target="../media/image197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5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198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00.wmf"/><Relationship Id="rId26" Type="http://schemas.openxmlformats.org/officeDocument/2006/relationships/image" Target="../media/image177.wmf"/><Relationship Id="rId39" Type="http://schemas.openxmlformats.org/officeDocument/2006/relationships/oleObject" Target="../embeddings/oleObject275.bin"/><Relationship Id="rId21" Type="http://schemas.openxmlformats.org/officeDocument/2006/relationships/oleObject" Target="../embeddings/oleObject264.bin"/><Relationship Id="rId34" Type="http://schemas.openxmlformats.org/officeDocument/2006/relationships/oleObject" Target="../embeddings/oleObject271.bin"/><Relationship Id="rId42" Type="http://schemas.openxmlformats.org/officeDocument/2006/relationships/oleObject" Target="../embeddings/oleObject277.bin"/><Relationship Id="rId47" Type="http://schemas.openxmlformats.org/officeDocument/2006/relationships/image" Target="../media/image208.wmf"/><Relationship Id="rId50" Type="http://schemas.openxmlformats.org/officeDocument/2006/relationships/oleObject" Target="../embeddings/oleObject282.bin"/><Relationship Id="rId55" Type="http://schemas.openxmlformats.org/officeDocument/2006/relationships/image" Target="../media/image211.wmf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201.wmf"/><Relationship Id="rId29" Type="http://schemas.openxmlformats.org/officeDocument/2006/relationships/oleObject" Target="../embeddings/oleObject268.bin"/><Relationship Id="rId41" Type="http://schemas.openxmlformats.org/officeDocument/2006/relationships/image" Target="../media/image205.wmf"/><Relationship Id="rId54" Type="http://schemas.openxmlformats.org/officeDocument/2006/relationships/oleObject" Target="../embeddings/oleObject284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259.bin"/><Relationship Id="rId24" Type="http://schemas.openxmlformats.org/officeDocument/2006/relationships/image" Target="../media/image202.wmf"/><Relationship Id="rId32" Type="http://schemas.openxmlformats.org/officeDocument/2006/relationships/image" Target="../media/image153.wmf"/><Relationship Id="rId37" Type="http://schemas.openxmlformats.org/officeDocument/2006/relationships/image" Target="../media/image204.wmf"/><Relationship Id="rId40" Type="http://schemas.openxmlformats.org/officeDocument/2006/relationships/oleObject" Target="../embeddings/oleObject276.bin"/><Relationship Id="rId45" Type="http://schemas.openxmlformats.org/officeDocument/2006/relationships/image" Target="../media/image207.wmf"/><Relationship Id="rId53" Type="http://schemas.openxmlformats.org/officeDocument/2006/relationships/image" Target="../media/image210.wmf"/><Relationship Id="rId58" Type="http://schemas.openxmlformats.org/officeDocument/2006/relationships/oleObject" Target="../embeddings/oleObject286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23" Type="http://schemas.openxmlformats.org/officeDocument/2006/relationships/oleObject" Target="../embeddings/oleObject265.bin"/><Relationship Id="rId28" Type="http://schemas.openxmlformats.org/officeDocument/2006/relationships/image" Target="../media/image178.wmf"/><Relationship Id="rId36" Type="http://schemas.openxmlformats.org/officeDocument/2006/relationships/oleObject" Target="../embeddings/oleObject273.bin"/><Relationship Id="rId49" Type="http://schemas.openxmlformats.org/officeDocument/2006/relationships/oleObject" Target="../embeddings/oleObject281.bin"/><Relationship Id="rId57" Type="http://schemas.openxmlformats.org/officeDocument/2006/relationships/image" Target="../media/image212.wmf"/><Relationship Id="rId61" Type="http://schemas.openxmlformats.org/officeDocument/2006/relationships/image" Target="../media/image214.wmf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263.bin"/><Relationship Id="rId31" Type="http://schemas.openxmlformats.org/officeDocument/2006/relationships/oleObject" Target="../embeddings/oleObject269.bin"/><Relationship Id="rId44" Type="http://schemas.openxmlformats.org/officeDocument/2006/relationships/oleObject" Target="../embeddings/oleObject278.bin"/><Relationship Id="rId52" Type="http://schemas.openxmlformats.org/officeDocument/2006/relationships/oleObject" Target="../embeddings/oleObject283.bin"/><Relationship Id="rId60" Type="http://schemas.openxmlformats.org/officeDocument/2006/relationships/oleObject" Target="../embeddings/oleObject287.bin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167.wmf"/><Relationship Id="rId22" Type="http://schemas.openxmlformats.org/officeDocument/2006/relationships/image" Target="../media/image174.wmf"/><Relationship Id="rId27" Type="http://schemas.openxmlformats.org/officeDocument/2006/relationships/oleObject" Target="../embeddings/oleObject267.bin"/><Relationship Id="rId30" Type="http://schemas.openxmlformats.org/officeDocument/2006/relationships/image" Target="../media/image203.wmf"/><Relationship Id="rId35" Type="http://schemas.openxmlformats.org/officeDocument/2006/relationships/oleObject" Target="../embeddings/oleObject272.bin"/><Relationship Id="rId43" Type="http://schemas.openxmlformats.org/officeDocument/2006/relationships/image" Target="../media/image206.wmf"/><Relationship Id="rId48" Type="http://schemas.openxmlformats.org/officeDocument/2006/relationships/oleObject" Target="../embeddings/oleObject280.bin"/><Relationship Id="rId56" Type="http://schemas.openxmlformats.org/officeDocument/2006/relationships/oleObject" Target="../embeddings/oleObject285.bin"/><Relationship Id="rId8" Type="http://schemas.openxmlformats.org/officeDocument/2006/relationships/image" Target="../media/image164.wmf"/><Relationship Id="rId51" Type="http://schemas.openxmlformats.org/officeDocument/2006/relationships/image" Target="../media/image209.wmf"/><Relationship Id="rId3" Type="http://schemas.openxmlformats.org/officeDocument/2006/relationships/oleObject" Target="../embeddings/oleObject255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262.bin"/><Relationship Id="rId25" Type="http://schemas.openxmlformats.org/officeDocument/2006/relationships/oleObject" Target="../embeddings/oleObject266.bin"/><Relationship Id="rId33" Type="http://schemas.openxmlformats.org/officeDocument/2006/relationships/oleObject" Target="../embeddings/oleObject270.bin"/><Relationship Id="rId38" Type="http://schemas.openxmlformats.org/officeDocument/2006/relationships/oleObject" Target="../embeddings/oleObject274.bin"/><Relationship Id="rId46" Type="http://schemas.openxmlformats.org/officeDocument/2006/relationships/oleObject" Target="../embeddings/oleObject279.bin"/><Relationship Id="rId59" Type="http://schemas.openxmlformats.org/officeDocument/2006/relationships/image" Target="../media/image213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3.bin"/><Relationship Id="rId18" Type="http://schemas.openxmlformats.org/officeDocument/2006/relationships/image" Target="../media/image171.wmf"/><Relationship Id="rId26" Type="http://schemas.openxmlformats.org/officeDocument/2006/relationships/image" Target="../media/image202.wmf"/><Relationship Id="rId39" Type="http://schemas.openxmlformats.org/officeDocument/2006/relationships/image" Target="../media/image205.wmf"/><Relationship Id="rId21" Type="http://schemas.openxmlformats.org/officeDocument/2006/relationships/oleObject" Target="../embeddings/oleObject297.bin"/><Relationship Id="rId34" Type="http://schemas.openxmlformats.org/officeDocument/2006/relationships/image" Target="../media/image153.wmf"/><Relationship Id="rId42" Type="http://schemas.openxmlformats.org/officeDocument/2006/relationships/oleObject" Target="../embeddings/oleObject308.bin"/><Relationship Id="rId47" Type="http://schemas.openxmlformats.org/officeDocument/2006/relationships/image" Target="../media/image215.wmf"/><Relationship Id="rId50" Type="http://schemas.openxmlformats.org/officeDocument/2006/relationships/oleObject" Target="../embeddings/oleObject313.bin"/><Relationship Id="rId55" Type="http://schemas.openxmlformats.org/officeDocument/2006/relationships/image" Target="../media/image219.wmf"/><Relationship Id="rId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20" Type="http://schemas.openxmlformats.org/officeDocument/2006/relationships/image" Target="../media/image200.wmf"/><Relationship Id="rId29" Type="http://schemas.openxmlformats.org/officeDocument/2006/relationships/oleObject" Target="../embeddings/oleObject301.bin"/><Relationship Id="rId41" Type="http://schemas.openxmlformats.org/officeDocument/2006/relationships/image" Target="../media/image206.wmf"/><Relationship Id="rId54" Type="http://schemas.openxmlformats.org/officeDocument/2006/relationships/oleObject" Target="../embeddings/oleObject315.bin"/><Relationship Id="rId62" Type="http://schemas.openxmlformats.org/officeDocument/2006/relationships/oleObject" Target="../embeddings/oleObject320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292.bin"/><Relationship Id="rId24" Type="http://schemas.openxmlformats.org/officeDocument/2006/relationships/image" Target="../media/image174.wmf"/><Relationship Id="rId32" Type="http://schemas.openxmlformats.org/officeDocument/2006/relationships/image" Target="../media/image203.wmf"/><Relationship Id="rId37" Type="http://schemas.openxmlformats.org/officeDocument/2006/relationships/image" Target="../media/image204.wmf"/><Relationship Id="rId40" Type="http://schemas.openxmlformats.org/officeDocument/2006/relationships/oleObject" Target="../embeddings/oleObject307.bin"/><Relationship Id="rId45" Type="http://schemas.openxmlformats.org/officeDocument/2006/relationships/oleObject" Target="../embeddings/oleObject310.bin"/><Relationship Id="rId53" Type="http://schemas.openxmlformats.org/officeDocument/2006/relationships/image" Target="../media/image218.wmf"/><Relationship Id="rId58" Type="http://schemas.openxmlformats.org/officeDocument/2006/relationships/oleObject" Target="../embeddings/oleObject317.bin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23" Type="http://schemas.openxmlformats.org/officeDocument/2006/relationships/oleObject" Target="../embeddings/oleObject298.bin"/><Relationship Id="rId28" Type="http://schemas.openxmlformats.org/officeDocument/2006/relationships/image" Target="../media/image177.wmf"/><Relationship Id="rId36" Type="http://schemas.openxmlformats.org/officeDocument/2006/relationships/oleObject" Target="../embeddings/oleObject305.bin"/><Relationship Id="rId49" Type="http://schemas.openxmlformats.org/officeDocument/2006/relationships/image" Target="../media/image216.wmf"/><Relationship Id="rId57" Type="http://schemas.openxmlformats.org/officeDocument/2006/relationships/image" Target="../media/image220.wmf"/><Relationship Id="rId61" Type="http://schemas.openxmlformats.org/officeDocument/2006/relationships/oleObject" Target="../embeddings/oleObject319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296.bin"/><Relationship Id="rId31" Type="http://schemas.openxmlformats.org/officeDocument/2006/relationships/oleObject" Target="../embeddings/oleObject302.bin"/><Relationship Id="rId44" Type="http://schemas.openxmlformats.org/officeDocument/2006/relationships/oleObject" Target="../embeddings/oleObject309.bin"/><Relationship Id="rId52" Type="http://schemas.openxmlformats.org/officeDocument/2006/relationships/oleObject" Target="../embeddings/oleObject314.bin"/><Relationship Id="rId60" Type="http://schemas.openxmlformats.org/officeDocument/2006/relationships/oleObject" Target="../embeddings/oleObject318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166.wmf"/><Relationship Id="rId22" Type="http://schemas.openxmlformats.org/officeDocument/2006/relationships/image" Target="../media/image201.wmf"/><Relationship Id="rId27" Type="http://schemas.openxmlformats.org/officeDocument/2006/relationships/oleObject" Target="../embeddings/oleObject300.bin"/><Relationship Id="rId30" Type="http://schemas.openxmlformats.org/officeDocument/2006/relationships/image" Target="../media/image178.wmf"/><Relationship Id="rId35" Type="http://schemas.openxmlformats.org/officeDocument/2006/relationships/oleObject" Target="../embeddings/oleObject304.bin"/><Relationship Id="rId43" Type="http://schemas.openxmlformats.org/officeDocument/2006/relationships/image" Target="../media/image207.wmf"/><Relationship Id="rId48" Type="http://schemas.openxmlformats.org/officeDocument/2006/relationships/oleObject" Target="../embeddings/oleObject312.bin"/><Relationship Id="rId56" Type="http://schemas.openxmlformats.org/officeDocument/2006/relationships/oleObject" Target="../embeddings/oleObject316.bin"/><Relationship Id="rId8" Type="http://schemas.openxmlformats.org/officeDocument/2006/relationships/image" Target="../media/image163.wmf"/><Relationship Id="rId51" Type="http://schemas.openxmlformats.org/officeDocument/2006/relationships/image" Target="../media/image217.wmf"/><Relationship Id="rId3" Type="http://schemas.openxmlformats.org/officeDocument/2006/relationships/oleObject" Target="../embeddings/oleObject288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295.bin"/><Relationship Id="rId25" Type="http://schemas.openxmlformats.org/officeDocument/2006/relationships/oleObject" Target="../embeddings/oleObject299.bin"/><Relationship Id="rId33" Type="http://schemas.openxmlformats.org/officeDocument/2006/relationships/oleObject" Target="../embeddings/oleObject303.bin"/><Relationship Id="rId38" Type="http://schemas.openxmlformats.org/officeDocument/2006/relationships/oleObject" Target="../embeddings/oleObject306.bin"/><Relationship Id="rId46" Type="http://schemas.openxmlformats.org/officeDocument/2006/relationships/oleObject" Target="../embeddings/oleObject311.bin"/><Relationship Id="rId59" Type="http://schemas.openxmlformats.org/officeDocument/2006/relationships/image" Target="../media/image2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326.bin"/><Relationship Id="rId18" Type="http://schemas.openxmlformats.org/officeDocument/2006/relationships/image" Target="../media/image229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225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227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4.bin"/><Relationship Id="rId18" Type="http://schemas.openxmlformats.org/officeDocument/2006/relationships/image" Target="../media/image233.wmf"/><Relationship Id="rId26" Type="http://schemas.openxmlformats.org/officeDocument/2006/relationships/oleObject" Target="../embeddings/oleObject343.bin"/><Relationship Id="rId39" Type="http://schemas.openxmlformats.org/officeDocument/2006/relationships/oleObject" Target="../embeddings/oleObject352.bin"/><Relationship Id="rId21" Type="http://schemas.openxmlformats.org/officeDocument/2006/relationships/oleObject" Target="../embeddings/oleObject340.bin"/><Relationship Id="rId34" Type="http://schemas.openxmlformats.org/officeDocument/2006/relationships/image" Target="../media/image239.wmf"/><Relationship Id="rId42" Type="http://schemas.openxmlformats.org/officeDocument/2006/relationships/image" Target="../media/image240.wmf"/><Relationship Id="rId47" Type="http://schemas.openxmlformats.org/officeDocument/2006/relationships/oleObject" Target="../embeddings/oleObject356.bin"/><Relationship Id="rId50" Type="http://schemas.openxmlformats.org/officeDocument/2006/relationships/image" Target="../media/image244.wmf"/><Relationship Id="rId55" Type="http://schemas.openxmlformats.org/officeDocument/2006/relationships/oleObject" Target="../embeddings/oleObject360.bin"/><Relationship Id="rId63" Type="http://schemas.openxmlformats.org/officeDocument/2006/relationships/oleObject" Target="../embeddings/oleObject364.bin"/><Relationship Id="rId68" Type="http://schemas.openxmlformats.org/officeDocument/2006/relationships/image" Target="../media/image164.wmf"/><Relationship Id="rId76" Type="http://schemas.openxmlformats.org/officeDocument/2006/relationships/image" Target="../media/image168.wmf"/><Relationship Id="rId84" Type="http://schemas.openxmlformats.org/officeDocument/2006/relationships/image" Target="../media/image253.wmf"/><Relationship Id="rId7" Type="http://schemas.openxmlformats.org/officeDocument/2006/relationships/oleObject" Target="../embeddings/oleObject331.bin"/><Relationship Id="rId71" Type="http://schemas.openxmlformats.org/officeDocument/2006/relationships/oleObject" Target="../embeddings/oleObject3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2.wmf"/><Relationship Id="rId29" Type="http://schemas.openxmlformats.org/officeDocument/2006/relationships/oleObject" Target="../embeddings/oleObject345.bin"/><Relationship Id="rId11" Type="http://schemas.openxmlformats.org/officeDocument/2006/relationships/oleObject" Target="../embeddings/oleObject333.bin"/><Relationship Id="rId24" Type="http://schemas.openxmlformats.org/officeDocument/2006/relationships/image" Target="../media/image235.wmf"/><Relationship Id="rId32" Type="http://schemas.openxmlformats.org/officeDocument/2006/relationships/image" Target="../media/image238.wmf"/><Relationship Id="rId37" Type="http://schemas.openxmlformats.org/officeDocument/2006/relationships/oleObject" Target="../embeddings/oleObject350.bin"/><Relationship Id="rId40" Type="http://schemas.openxmlformats.org/officeDocument/2006/relationships/image" Target="../media/image189.wmf"/><Relationship Id="rId45" Type="http://schemas.openxmlformats.org/officeDocument/2006/relationships/oleObject" Target="../embeddings/oleObject355.bin"/><Relationship Id="rId53" Type="http://schemas.openxmlformats.org/officeDocument/2006/relationships/oleObject" Target="../embeddings/oleObject359.bin"/><Relationship Id="rId58" Type="http://schemas.openxmlformats.org/officeDocument/2006/relationships/image" Target="../media/image248.wmf"/><Relationship Id="rId66" Type="http://schemas.openxmlformats.org/officeDocument/2006/relationships/image" Target="../media/image163.wmf"/><Relationship Id="rId74" Type="http://schemas.openxmlformats.org/officeDocument/2006/relationships/image" Target="../media/image167.wmf"/><Relationship Id="rId79" Type="http://schemas.openxmlformats.org/officeDocument/2006/relationships/oleObject" Target="../embeddings/oleObject372.bin"/><Relationship Id="rId5" Type="http://schemas.openxmlformats.org/officeDocument/2006/relationships/oleObject" Target="../embeddings/oleObject330.bin"/><Relationship Id="rId61" Type="http://schemas.openxmlformats.org/officeDocument/2006/relationships/oleObject" Target="../embeddings/oleObject363.bin"/><Relationship Id="rId82" Type="http://schemas.openxmlformats.org/officeDocument/2006/relationships/image" Target="../media/image252.wmf"/><Relationship Id="rId19" Type="http://schemas.openxmlformats.org/officeDocument/2006/relationships/oleObject" Target="../embeddings/oleObject338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332.bin"/><Relationship Id="rId14" Type="http://schemas.openxmlformats.org/officeDocument/2006/relationships/oleObject" Target="../embeddings/oleObject335.bin"/><Relationship Id="rId22" Type="http://schemas.openxmlformats.org/officeDocument/2006/relationships/image" Target="../media/image234.wmf"/><Relationship Id="rId27" Type="http://schemas.openxmlformats.org/officeDocument/2006/relationships/oleObject" Target="../embeddings/oleObject344.bin"/><Relationship Id="rId30" Type="http://schemas.openxmlformats.org/officeDocument/2006/relationships/image" Target="../media/image237.wmf"/><Relationship Id="rId35" Type="http://schemas.openxmlformats.org/officeDocument/2006/relationships/oleObject" Target="../embeddings/oleObject348.bin"/><Relationship Id="rId43" Type="http://schemas.openxmlformats.org/officeDocument/2006/relationships/oleObject" Target="../embeddings/oleObject354.bin"/><Relationship Id="rId48" Type="http://schemas.openxmlformats.org/officeDocument/2006/relationships/image" Target="../media/image243.wmf"/><Relationship Id="rId56" Type="http://schemas.openxmlformats.org/officeDocument/2006/relationships/image" Target="../media/image247.wmf"/><Relationship Id="rId64" Type="http://schemas.openxmlformats.org/officeDocument/2006/relationships/image" Target="../media/image162.wmf"/><Relationship Id="rId69" Type="http://schemas.openxmlformats.org/officeDocument/2006/relationships/oleObject" Target="../embeddings/oleObject367.bin"/><Relationship Id="rId77" Type="http://schemas.openxmlformats.org/officeDocument/2006/relationships/oleObject" Target="../embeddings/oleObject371.bin"/><Relationship Id="rId8" Type="http://schemas.openxmlformats.org/officeDocument/2006/relationships/image" Target="../media/image178.wmf"/><Relationship Id="rId51" Type="http://schemas.openxmlformats.org/officeDocument/2006/relationships/oleObject" Target="../embeddings/oleObject358.bin"/><Relationship Id="rId72" Type="http://schemas.openxmlformats.org/officeDocument/2006/relationships/image" Target="../media/image166.wmf"/><Relationship Id="rId80" Type="http://schemas.openxmlformats.org/officeDocument/2006/relationships/image" Target="../media/image251.wmf"/><Relationship Id="rId85" Type="http://schemas.openxmlformats.org/officeDocument/2006/relationships/oleObject" Target="../embeddings/oleObject375.bin"/><Relationship Id="rId3" Type="http://schemas.openxmlformats.org/officeDocument/2006/relationships/oleObject" Target="../embeddings/oleObject329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337.bin"/><Relationship Id="rId25" Type="http://schemas.openxmlformats.org/officeDocument/2006/relationships/oleObject" Target="../embeddings/oleObject342.bin"/><Relationship Id="rId33" Type="http://schemas.openxmlformats.org/officeDocument/2006/relationships/oleObject" Target="../embeddings/oleObject347.bin"/><Relationship Id="rId38" Type="http://schemas.openxmlformats.org/officeDocument/2006/relationships/oleObject" Target="../embeddings/oleObject351.bin"/><Relationship Id="rId46" Type="http://schemas.openxmlformats.org/officeDocument/2006/relationships/image" Target="../media/image242.wmf"/><Relationship Id="rId59" Type="http://schemas.openxmlformats.org/officeDocument/2006/relationships/oleObject" Target="../embeddings/oleObject362.bin"/><Relationship Id="rId67" Type="http://schemas.openxmlformats.org/officeDocument/2006/relationships/oleObject" Target="../embeddings/oleObject366.bin"/><Relationship Id="rId20" Type="http://schemas.openxmlformats.org/officeDocument/2006/relationships/oleObject" Target="../embeddings/oleObject339.bin"/><Relationship Id="rId41" Type="http://schemas.openxmlformats.org/officeDocument/2006/relationships/oleObject" Target="../embeddings/oleObject353.bin"/><Relationship Id="rId54" Type="http://schemas.openxmlformats.org/officeDocument/2006/relationships/image" Target="../media/image246.wmf"/><Relationship Id="rId62" Type="http://schemas.openxmlformats.org/officeDocument/2006/relationships/image" Target="../media/image250.wmf"/><Relationship Id="rId70" Type="http://schemas.openxmlformats.org/officeDocument/2006/relationships/image" Target="../media/image165.wmf"/><Relationship Id="rId75" Type="http://schemas.openxmlformats.org/officeDocument/2006/relationships/oleObject" Target="../embeddings/oleObject370.bin"/><Relationship Id="rId83" Type="http://schemas.openxmlformats.org/officeDocument/2006/relationships/oleObject" Target="../embeddings/oleObject374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7.wmf"/><Relationship Id="rId15" Type="http://schemas.openxmlformats.org/officeDocument/2006/relationships/oleObject" Target="../embeddings/oleObject336.bin"/><Relationship Id="rId23" Type="http://schemas.openxmlformats.org/officeDocument/2006/relationships/oleObject" Target="../embeddings/oleObject341.bin"/><Relationship Id="rId28" Type="http://schemas.openxmlformats.org/officeDocument/2006/relationships/image" Target="../media/image236.wmf"/><Relationship Id="rId36" Type="http://schemas.openxmlformats.org/officeDocument/2006/relationships/oleObject" Target="../embeddings/oleObject349.bin"/><Relationship Id="rId49" Type="http://schemas.openxmlformats.org/officeDocument/2006/relationships/oleObject" Target="../embeddings/oleObject357.bin"/><Relationship Id="rId57" Type="http://schemas.openxmlformats.org/officeDocument/2006/relationships/oleObject" Target="../embeddings/oleObject361.bin"/><Relationship Id="rId10" Type="http://schemas.openxmlformats.org/officeDocument/2006/relationships/image" Target="../media/image231.wmf"/><Relationship Id="rId31" Type="http://schemas.openxmlformats.org/officeDocument/2006/relationships/oleObject" Target="../embeddings/oleObject346.bin"/><Relationship Id="rId44" Type="http://schemas.openxmlformats.org/officeDocument/2006/relationships/image" Target="../media/image241.wmf"/><Relationship Id="rId52" Type="http://schemas.openxmlformats.org/officeDocument/2006/relationships/image" Target="../media/image245.wmf"/><Relationship Id="rId60" Type="http://schemas.openxmlformats.org/officeDocument/2006/relationships/image" Target="../media/image249.wmf"/><Relationship Id="rId65" Type="http://schemas.openxmlformats.org/officeDocument/2006/relationships/oleObject" Target="../embeddings/oleObject365.bin"/><Relationship Id="rId73" Type="http://schemas.openxmlformats.org/officeDocument/2006/relationships/oleObject" Target="../embeddings/oleObject369.bin"/><Relationship Id="rId78" Type="http://schemas.openxmlformats.org/officeDocument/2006/relationships/image" Target="../media/image169.wmf"/><Relationship Id="rId81" Type="http://schemas.openxmlformats.org/officeDocument/2006/relationships/oleObject" Target="../embeddings/oleObject373.bin"/><Relationship Id="rId86" Type="http://schemas.openxmlformats.org/officeDocument/2006/relationships/image" Target="../media/image25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377.bin"/><Relationship Id="rId4" Type="http://schemas.openxmlformats.org/officeDocument/2006/relationships/image" Target="../media/image25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26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9.wmf"/><Relationship Id="rId11" Type="http://schemas.openxmlformats.org/officeDocument/2006/relationships/oleObject" Target="../embeddings/oleObject383.bin"/><Relationship Id="rId5" Type="http://schemas.openxmlformats.org/officeDocument/2006/relationships/oleObject" Target="../embeddings/oleObject380.bin"/><Relationship Id="rId10" Type="http://schemas.openxmlformats.org/officeDocument/2006/relationships/image" Target="../media/image261.wmf"/><Relationship Id="rId4" Type="http://schemas.openxmlformats.org/officeDocument/2006/relationships/image" Target="../media/image258.wmf"/><Relationship Id="rId9" Type="http://schemas.openxmlformats.org/officeDocument/2006/relationships/oleObject" Target="../embeddings/oleObject38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4.emf"/><Relationship Id="rId5" Type="http://schemas.openxmlformats.org/officeDocument/2006/relationships/oleObject" Target="../embeddings/oleObject385.bin"/><Relationship Id="rId4" Type="http://schemas.openxmlformats.org/officeDocument/2006/relationships/image" Target="../media/image26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67.e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26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oleObject" Target="../embeddings/oleObject394.bin"/><Relationship Id="rId18" Type="http://schemas.openxmlformats.org/officeDocument/2006/relationships/image" Target="../media/image275.wmf"/><Relationship Id="rId3" Type="http://schemas.openxmlformats.org/officeDocument/2006/relationships/oleObject" Target="../embeddings/oleObject389.bin"/><Relationship Id="rId21" Type="http://schemas.openxmlformats.org/officeDocument/2006/relationships/oleObject" Target="../embeddings/oleObject398.bin"/><Relationship Id="rId7" Type="http://schemas.openxmlformats.org/officeDocument/2006/relationships/oleObject" Target="../embeddings/oleObject391.bin"/><Relationship Id="rId12" Type="http://schemas.openxmlformats.org/officeDocument/2006/relationships/image" Target="../media/image272.wmf"/><Relationship Id="rId17" Type="http://schemas.openxmlformats.org/officeDocument/2006/relationships/oleObject" Target="../embeddings/oleObject3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4.wmf"/><Relationship Id="rId20" Type="http://schemas.openxmlformats.org/officeDocument/2006/relationships/image" Target="../media/image27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9.wmf"/><Relationship Id="rId11" Type="http://schemas.openxmlformats.org/officeDocument/2006/relationships/oleObject" Target="../embeddings/oleObject393.bin"/><Relationship Id="rId24" Type="http://schemas.openxmlformats.org/officeDocument/2006/relationships/image" Target="../media/image278.wmf"/><Relationship Id="rId5" Type="http://schemas.openxmlformats.org/officeDocument/2006/relationships/oleObject" Target="../embeddings/oleObject390.bin"/><Relationship Id="rId15" Type="http://schemas.openxmlformats.org/officeDocument/2006/relationships/oleObject" Target="../embeddings/oleObject395.bin"/><Relationship Id="rId23" Type="http://schemas.openxmlformats.org/officeDocument/2006/relationships/oleObject" Target="../embeddings/oleObject399.bin"/><Relationship Id="rId10" Type="http://schemas.openxmlformats.org/officeDocument/2006/relationships/image" Target="../media/image271.wmf"/><Relationship Id="rId19" Type="http://schemas.openxmlformats.org/officeDocument/2006/relationships/oleObject" Target="../embeddings/oleObject397.bin"/><Relationship Id="rId4" Type="http://schemas.openxmlformats.org/officeDocument/2006/relationships/image" Target="../media/image268.wmf"/><Relationship Id="rId9" Type="http://schemas.openxmlformats.org/officeDocument/2006/relationships/oleObject" Target="../embeddings/oleObject392.bin"/><Relationship Id="rId14" Type="http://schemas.openxmlformats.org/officeDocument/2006/relationships/image" Target="../media/image273.wmf"/><Relationship Id="rId22" Type="http://schemas.openxmlformats.org/officeDocument/2006/relationships/image" Target="../media/image27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oleObject" Target="../embeddings/oleObject400.bin"/><Relationship Id="rId7" Type="http://schemas.openxmlformats.org/officeDocument/2006/relationships/oleObject" Target="../embeddings/oleObject402.bin"/><Relationship Id="rId12" Type="http://schemas.openxmlformats.org/officeDocument/2006/relationships/image" Target="../media/image2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404.bin"/><Relationship Id="rId5" Type="http://schemas.openxmlformats.org/officeDocument/2006/relationships/oleObject" Target="../embeddings/oleObject401.bin"/><Relationship Id="rId10" Type="http://schemas.openxmlformats.org/officeDocument/2006/relationships/image" Target="../media/image282.wmf"/><Relationship Id="rId4" Type="http://schemas.openxmlformats.org/officeDocument/2006/relationships/image" Target="../media/image279.emf"/><Relationship Id="rId9" Type="http://schemas.openxmlformats.org/officeDocument/2006/relationships/oleObject" Target="../embeddings/oleObject40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410.bin"/><Relationship Id="rId18" Type="http://schemas.openxmlformats.org/officeDocument/2006/relationships/image" Target="../media/image291.wmf"/><Relationship Id="rId3" Type="http://schemas.openxmlformats.org/officeDocument/2006/relationships/oleObject" Target="../embeddings/oleObject405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288.wmf"/><Relationship Id="rId17" Type="http://schemas.openxmlformats.org/officeDocument/2006/relationships/oleObject" Target="../embeddings/oleObject4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0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409.bin"/><Relationship Id="rId5" Type="http://schemas.openxmlformats.org/officeDocument/2006/relationships/oleObject" Target="../embeddings/oleObject406.bin"/><Relationship Id="rId15" Type="http://schemas.openxmlformats.org/officeDocument/2006/relationships/oleObject" Target="../embeddings/oleObject411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408.bin"/><Relationship Id="rId14" Type="http://schemas.openxmlformats.org/officeDocument/2006/relationships/image" Target="../media/image28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418.bin"/><Relationship Id="rId3" Type="http://schemas.openxmlformats.org/officeDocument/2006/relationships/oleObject" Target="../embeddings/oleObject413.bin"/><Relationship Id="rId7" Type="http://schemas.openxmlformats.org/officeDocument/2006/relationships/oleObject" Target="../embeddings/oleObject415.bin"/><Relationship Id="rId12" Type="http://schemas.openxmlformats.org/officeDocument/2006/relationships/image" Target="../media/image2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417.bin"/><Relationship Id="rId5" Type="http://schemas.openxmlformats.org/officeDocument/2006/relationships/oleObject" Target="../embeddings/oleObject414.bin"/><Relationship Id="rId10" Type="http://schemas.openxmlformats.org/officeDocument/2006/relationships/image" Target="../media/image295.wmf"/><Relationship Id="rId4" Type="http://schemas.openxmlformats.org/officeDocument/2006/relationships/image" Target="../media/image292.e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29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419.bin"/><Relationship Id="rId4" Type="http://schemas.openxmlformats.org/officeDocument/2006/relationships/image" Target="../media/image299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421.bin"/><Relationship Id="rId4" Type="http://schemas.openxmlformats.org/officeDocument/2006/relationships/image" Target="../media/image30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image" Target="../media/image306.wmf"/><Relationship Id="rId3" Type="http://schemas.openxmlformats.org/officeDocument/2006/relationships/oleObject" Target="../embeddings/oleObject422.bin"/><Relationship Id="rId7" Type="http://schemas.openxmlformats.org/officeDocument/2006/relationships/oleObject" Target="../embeddings/oleObject424.bin"/><Relationship Id="rId12" Type="http://schemas.openxmlformats.org/officeDocument/2006/relationships/oleObject" Target="../embeddings/oleObject427.bin"/><Relationship Id="rId17" Type="http://schemas.openxmlformats.org/officeDocument/2006/relationships/image" Target="../media/image3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9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03.wmf"/><Relationship Id="rId11" Type="http://schemas.openxmlformats.org/officeDocument/2006/relationships/image" Target="../media/image305.wmf"/><Relationship Id="rId5" Type="http://schemas.openxmlformats.org/officeDocument/2006/relationships/oleObject" Target="../embeddings/oleObject423.bin"/><Relationship Id="rId15" Type="http://schemas.openxmlformats.org/officeDocument/2006/relationships/image" Target="../media/image307.wmf"/><Relationship Id="rId10" Type="http://schemas.openxmlformats.org/officeDocument/2006/relationships/oleObject" Target="../embeddings/oleObject426.bin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425.bin"/><Relationship Id="rId14" Type="http://schemas.openxmlformats.org/officeDocument/2006/relationships/oleObject" Target="../embeddings/oleObject42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435.bin"/><Relationship Id="rId18" Type="http://schemas.openxmlformats.org/officeDocument/2006/relationships/image" Target="../media/image316.wmf"/><Relationship Id="rId26" Type="http://schemas.openxmlformats.org/officeDocument/2006/relationships/image" Target="../media/image320.wmf"/><Relationship Id="rId3" Type="http://schemas.openxmlformats.org/officeDocument/2006/relationships/oleObject" Target="../embeddings/oleObject430.bin"/><Relationship Id="rId21" Type="http://schemas.openxmlformats.org/officeDocument/2006/relationships/oleObject" Target="../embeddings/oleObject439.bin"/><Relationship Id="rId34" Type="http://schemas.openxmlformats.org/officeDocument/2006/relationships/image" Target="../media/image324.emf"/><Relationship Id="rId7" Type="http://schemas.openxmlformats.org/officeDocument/2006/relationships/oleObject" Target="../embeddings/oleObject432.bin"/><Relationship Id="rId12" Type="http://schemas.openxmlformats.org/officeDocument/2006/relationships/image" Target="../media/image313.wmf"/><Relationship Id="rId17" Type="http://schemas.openxmlformats.org/officeDocument/2006/relationships/oleObject" Target="../embeddings/oleObject437.bin"/><Relationship Id="rId25" Type="http://schemas.openxmlformats.org/officeDocument/2006/relationships/oleObject" Target="../embeddings/oleObject441.bin"/><Relationship Id="rId33" Type="http://schemas.openxmlformats.org/officeDocument/2006/relationships/oleObject" Target="../embeddings/oleObject4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wmf"/><Relationship Id="rId20" Type="http://schemas.openxmlformats.org/officeDocument/2006/relationships/image" Target="../media/image317.wmf"/><Relationship Id="rId29" Type="http://schemas.openxmlformats.org/officeDocument/2006/relationships/oleObject" Target="../embeddings/oleObject443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434.bin"/><Relationship Id="rId24" Type="http://schemas.openxmlformats.org/officeDocument/2006/relationships/image" Target="../media/image319.wmf"/><Relationship Id="rId32" Type="http://schemas.openxmlformats.org/officeDocument/2006/relationships/image" Target="../media/image323.emf"/><Relationship Id="rId5" Type="http://schemas.openxmlformats.org/officeDocument/2006/relationships/oleObject" Target="../embeddings/oleObject431.bin"/><Relationship Id="rId15" Type="http://schemas.openxmlformats.org/officeDocument/2006/relationships/oleObject" Target="../embeddings/oleObject436.bin"/><Relationship Id="rId23" Type="http://schemas.openxmlformats.org/officeDocument/2006/relationships/oleObject" Target="../embeddings/oleObject440.bin"/><Relationship Id="rId28" Type="http://schemas.openxmlformats.org/officeDocument/2006/relationships/image" Target="../media/image321.wmf"/><Relationship Id="rId10" Type="http://schemas.openxmlformats.org/officeDocument/2006/relationships/image" Target="../media/image312.wmf"/><Relationship Id="rId19" Type="http://schemas.openxmlformats.org/officeDocument/2006/relationships/oleObject" Target="../embeddings/oleObject438.bin"/><Relationship Id="rId31" Type="http://schemas.openxmlformats.org/officeDocument/2006/relationships/oleObject" Target="../embeddings/oleObject444.bin"/><Relationship Id="rId4" Type="http://schemas.openxmlformats.org/officeDocument/2006/relationships/image" Target="../media/image309.emf"/><Relationship Id="rId9" Type="http://schemas.openxmlformats.org/officeDocument/2006/relationships/oleObject" Target="../embeddings/oleObject433.bin"/><Relationship Id="rId14" Type="http://schemas.openxmlformats.org/officeDocument/2006/relationships/image" Target="../media/image314.wmf"/><Relationship Id="rId22" Type="http://schemas.openxmlformats.org/officeDocument/2006/relationships/image" Target="../media/image318.wmf"/><Relationship Id="rId27" Type="http://schemas.openxmlformats.org/officeDocument/2006/relationships/oleObject" Target="../embeddings/oleObject442.bin"/><Relationship Id="rId30" Type="http://schemas.openxmlformats.org/officeDocument/2006/relationships/image" Target="../media/image32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4.wmf"/><Relationship Id="rId10" Type="http://schemas.openxmlformats.org/officeDocument/2006/relationships/image" Target="../media/image12.wmf"/><Relationship Id="rId19" Type="http://schemas.openxmlformats.org/officeDocument/2006/relationships/image" Target="../media/image1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47.bin"/><Relationship Id="rId5" Type="http://schemas.openxmlformats.org/officeDocument/2006/relationships/image" Target="../media/image325.wmf"/><Relationship Id="rId4" Type="http://schemas.openxmlformats.org/officeDocument/2006/relationships/oleObject" Target="../embeddings/oleObject44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49.bin"/><Relationship Id="rId11" Type="http://schemas.openxmlformats.org/officeDocument/2006/relationships/image" Target="../media/image330.wmf"/><Relationship Id="rId5" Type="http://schemas.openxmlformats.org/officeDocument/2006/relationships/image" Target="../media/image327.wmf"/><Relationship Id="rId10" Type="http://schemas.openxmlformats.org/officeDocument/2006/relationships/oleObject" Target="../embeddings/oleObject451.bin"/><Relationship Id="rId4" Type="http://schemas.openxmlformats.org/officeDocument/2006/relationships/oleObject" Target="../embeddings/oleObject448.bin"/><Relationship Id="rId9" Type="http://schemas.openxmlformats.org/officeDocument/2006/relationships/image" Target="../media/image32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4.bin"/><Relationship Id="rId13" Type="http://schemas.openxmlformats.org/officeDocument/2006/relationships/image" Target="../media/image335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32.wmf"/><Relationship Id="rId12" Type="http://schemas.openxmlformats.org/officeDocument/2006/relationships/oleObject" Target="../embeddings/oleObject456.bin"/><Relationship Id="rId17" Type="http://schemas.openxmlformats.org/officeDocument/2006/relationships/image" Target="../media/image3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8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453.bin"/><Relationship Id="rId11" Type="http://schemas.openxmlformats.org/officeDocument/2006/relationships/image" Target="../media/image334.wmf"/><Relationship Id="rId5" Type="http://schemas.openxmlformats.org/officeDocument/2006/relationships/image" Target="../media/image331.wmf"/><Relationship Id="rId15" Type="http://schemas.openxmlformats.org/officeDocument/2006/relationships/image" Target="../media/image336.wmf"/><Relationship Id="rId10" Type="http://schemas.openxmlformats.org/officeDocument/2006/relationships/oleObject" Target="../embeddings/oleObject455.bin"/><Relationship Id="rId4" Type="http://schemas.openxmlformats.org/officeDocument/2006/relationships/oleObject" Target="../embeddings/oleObject452.bin"/><Relationship Id="rId9" Type="http://schemas.openxmlformats.org/officeDocument/2006/relationships/image" Target="../media/image333.wmf"/><Relationship Id="rId14" Type="http://schemas.openxmlformats.org/officeDocument/2006/relationships/oleObject" Target="../embeddings/oleObject45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60.bin"/><Relationship Id="rId5" Type="http://schemas.openxmlformats.org/officeDocument/2006/relationships/image" Target="../media/image338.wmf"/><Relationship Id="rId4" Type="http://schemas.openxmlformats.org/officeDocument/2006/relationships/oleObject" Target="../embeddings/oleObject459.bin"/><Relationship Id="rId9" Type="http://schemas.openxmlformats.org/officeDocument/2006/relationships/image" Target="../media/image34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42.wmf"/><Relationship Id="rId5" Type="http://schemas.openxmlformats.org/officeDocument/2006/relationships/oleObject" Target="../embeddings/oleObject463.bin"/><Relationship Id="rId4" Type="http://schemas.openxmlformats.org/officeDocument/2006/relationships/image" Target="../media/image341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3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2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344.wmf"/><Relationship Id="rId4" Type="http://schemas.openxmlformats.org/officeDocument/2006/relationships/oleObject" Target="../embeddings/oleObject465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8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467.bin"/><Relationship Id="rId11" Type="http://schemas.openxmlformats.org/officeDocument/2006/relationships/image" Target="../media/image348.wmf"/><Relationship Id="rId5" Type="http://schemas.openxmlformats.org/officeDocument/2006/relationships/image" Target="../media/image345.wmf"/><Relationship Id="rId10" Type="http://schemas.openxmlformats.org/officeDocument/2006/relationships/oleObject" Target="../embeddings/oleObject469.bin"/><Relationship Id="rId4" Type="http://schemas.openxmlformats.org/officeDocument/2006/relationships/oleObject" Target="../embeddings/oleObject466.bin"/><Relationship Id="rId9" Type="http://schemas.openxmlformats.org/officeDocument/2006/relationships/image" Target="../media/image347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2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471.bin"/><Relationship Id="rId5" Type="http://schemas.openxmlformats.org/officeDocument/2006/relationships/image" Target="../media/image349.wmf"/><Relationship Id="rId4" Type="http://schemas.openxmlformats.org/officeDocument/2006/relationships/oleObject" Target="../embeddings/oleObject470.bin"/><Relationship Id="rId9" Type="http://schemas.openxmlformats.org/officeDocument/2006/relationships/image" Target="../media/image351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5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5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474.bin"/><Relationship Id="rId11" Type="http://schemas.openxmlformats.org/officeDocument/2006/relationships/image" Target="../media/image355.wmf"/><Relationship Id="rId5" Type="http://schemas.openxmlformats.org/officeDocument/2006/relationships/image" Target="../media/image352.wmf"/><Relationship Id="rId10" Type="http://schemas.openxmlformats.org/officeDocument/2006/relationships/oleObject" Target="../embeddings/oleObject476.bin"/><Relationship Id="rId4" Type="http://schemas.openxmlformats.org/officeDocument/2006/relationships/oleObject" Target="../embeddings/oleObject473.bin"/><Relationship Id="rId9" Type="http://schemas.openxmlformats.org/officeDocument/2006/relationships/image" Target="../media/image354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478.bin"/><Relationship Id="rId5" Type="http://schemas.openxmlformats.org/officeDocument/2006/relationships/image" Target="../media/image356.wmf"/><Relationship Id="rId4" Type="http://schemas.openxmlformats.org/officeDocument/2006/relationships/oleObject" Target="../embeddings/oleObject477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480.bin"/><Relationship Id="rId5" Type="http://schemas.openxmlformats.org/officeDocument/2006/relationships/image" Target="../media/image358.wmf"/><Relationship Id="rId4" Type="http://schemas.openxmlformats.org/officeDocument/2006/relationships/oleObject" Target="../embeddings/oleObject479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9" Type="http://schemas.openxmlformats.org/officeDocument/2006/relationships/oleObject" Target="../embeddings/oleObject45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41.wmf"/><Relationship Id="rId42" Type="http://schemas.openxmlformats.org/officeDocument/2006/relationships/image" Target="../media/image45.wmf"/><Relationship Id="rId47" Type="http://schemas.openxmlformats.org/officeDocument/2006/relationships/oleObject" Target="../embeddings/oleObject49.bin"/><Relationship Id="rId50" Type="http://schemas.openxmlformats.org/officeDocument/2006/relationships/image" Target="../media/image49.wmf"/><Relationship Id="rId55" Type="http://schemas.openxmlformats.org/officeDocument/2006/relationships/oleObject" Target="../embeddings/oleObject53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38" Type="http://schemas.openxmlformats.org/officeDocument/2006/relationships/image" Target="../media/image43.wmf"/><Relationship Id="rId46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40.bin"/><Relationship Id="rId41" Type="http://schemas.openxmlformats.org/officeDocument/2006/relationships/oleObject" Target="../embeddings/oleObject46.bin"/><Relationship Id="rId54" Type="http://schemas.openxmlformats.org/officeDocument/2006/relationships/image" Target="../media/image5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37" Type="http://schemas.openxmlformats.org/officeDocument/2006/relationships/oleObject" Target="../embeddings/oleObject44.bin"/><Relationship Id="rId40" Type="http://schemas.openxmlformats.org/officeDocument/2006/relationships/image" Target="../media/image44.wmf"/><Relationship Id="rId45" Type="http://schemas.openxmlformats.org/officeDocument/2006/relationships/oleObject" Target="../embeddings/oleObject48.bin"/><Relationship Id="rId53" Type="http://schemas.openxmlformats.org/officeDocument/2006/relationships/oleObject" Target="../embeddings/oleObject52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8.wmf"/><Relationship Id="rId36" Type="http://schemas.openxmlformats.org/officeDocument/2006/relationships/image" Target="../media/image42.wmf"/><Relationship Id="rId49" Type="http://schemas.openxmlformats.org/officeDocument/2006/relationships/oleObject" Target="../embeddings/oleObject50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4" Type="http://schemas.openxmlformats.org/officeDocument/2006/relationships/image" Target="../media/image46.wmf"/><Relationship Id="rId52" Type="http://schemas.openxmlformats.org/officeDocument/2006/relationships/image" Target="../media/image50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39.wmf"/><Relationship Id="rId35" Type="http://schemas.openxmlformats.org/officeDocument/2006/relationships/oleObject" Target="../embeddings/oleObject43.bin"/><Relationship Id="rId43" Type="http://schemas.openxmlformats.org/officeDocument/2006/relationships/oleObject" Target="../embeddings/oleObject47.bin"/><Relationship Id="rId48" Type="http://schemas.openxmlformats.org/officeDocument/2006/relationships/image" Target="../media/image48.wmf"/><Relationship Id="rId56" Type="http://schemas.openxmlformats.org/officeDocument/2006/relationships/image" Target="../media/image52.wmf"/><Relationship Id="rId8" Type="http://schemas.openxmlformats.org/officeDocument/2006/relationships/image" Target="../media/image28.wmf"/><Relationship Id="rId51" Type="http://schemas.openxmlformats.org/officeDocument/2006/relationships/oleObject" Target="../embeddings/oleObject51.bin"/><Relationship Id="rId3" Type="http://schemas.openxmlformats.org/officeDocument/2006/relationships/oleObject" Target="../embeddings/oleObject27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信源编码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76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187450" y="717550"/>
          <a:ext cx="64754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58" r:id="rId3" imgW="2946400" imgH="469900" progId="Equation.DSMT4">
                  <p:embed/>
                </p:oleObj>
              </mc:Choice>
              <mc:Fallback>
                <p:oleObj r:id="rId3" imgW="29464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717550"/>
                        <a:ext cx="6475413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993900" y="1963738"/>
          <a:ext cx="49672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59" r:id="rId5" imgW="2260600" imgH="469900" progId="Equation.DSMT4">
                  <p:embed/>
                </p:oleObj>
              </mc:Choice>
              <mc:Fallback>
                <p:oleObj r:id="rId5" imgW="22606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963738"/>
                        <a:ext cx="4967288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775" y="3633788"/>
            <a:ext cx="2990850" cy="503238"/>
            <a:chOff x="0" y="0"/>
            <a:chExt cx="1884" cy="317"/>
          </a:xfrm>
        </p:grpSpPr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660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505075" y="3722688"/>
          <a:ext cx="420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61" r:id="rId9" imgW="190170" imgH="177492" progId="Equation.DSMT4">
                  <p:embed/>
                </p:oleObj>
              </mc:Choice>
              <mc:Fallback>
                <p:oleObj r:id="rId9" imgW="190170" imgH="17749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722688"/>
                        <a:ext cx="4206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39775" y="4079875"/>
            <a:ext cx="2990850" cy="503238"/>
            <a:chOff x="0" y="0"/>
            <a:chExt cx="1884" cy="317"/>
          </a:xfrm>
        </p:grpSpPr>
        <p:graphicFrame>
          <p:nvGraphicFramePr>
            <p:cNvPr id="10249" name="Object 9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662" r:id="rId11" imgW="190417" imgH="228501" progId="Equation.DSMT4">
                    <p:embed/>
                  </p:oleObj>
                </mc:Choice>
                <mc:Fallback>
                  <p:oleObj r:id="rId11" imgW="190417" imgH="228501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505075" y="4156075"/>
          <a:ext cx="588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63" r:id="rId13" imgW="266238" imgH="177492" progId="Equation.DSMT4">
                  <p:embed/>
                </p:oleObj>
              </mc:Choice>
              <mc:Fallback>
                <p:oleObj r:id="rId13" imgW="266238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56075"/>
                        <a:ext cx="588963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5495925" y="4552950"/>
          <a:ext cx="281622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64" r:id="rId15" imgW="1282144" imgH="634725" progId="Equation.DSMT4">
                  <p:embed/>
                </p:oleObj>
              </mc:Choice>
              <mc:Fallback>
                <p:oleObj r:id="rId15" imgW="1282144" imgH="63472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4552950"/>
                        <a:ext cx="2816225" cy="1395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15963" y="4527550"/>
            <a:ext cx="2990850" cy="503238"/>
            <a:chOff x="0" y="0"/>
            <a:chExt cx="1884" cy="317"/>
          </a:xfrm>
        </p:grpSpPr>
        <p:graphicFrame>
          <p:nvGraphicFramePr>
            <p:cNvPr id="10254" name="Object 14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665" r:id="rId17" imgW="177492" imgH="228204" progId="Equation.DSMT4">
                    <p:embed/>
                  </p:oleObj>
                </mc:Choice>
                <mc:Fallback>
                  <p:oleObj r:id="rId17" imgW="177492" imgH="228204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2503488" y="4578350"/>
          <a:ext cx="5889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66" r:id="rId19" imgW="266238" imgH="177492" progId="Equation.DSMT4">
                  <p:embed/>
                </p:oleObj>
              </mc:Choice>
              <mc:Fallback>
                <p:oleObj r:id="rId19" imgW="266238" imgH="17749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578350"/>
                        <a:ext cx="588962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148013" y="4059238"/>
            <a:ext cx="3600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注意补零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39775" y="3175000"/>
            <a:ext cx="6008688" cy="503238"/>
            <a:chOff x="0" y="0"/>
            <a:chExt cx="3785" cy="317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0" y="0"/>
              <a:ext cx="1884" cy="317"/>
              <a:chOff x="0" y="0"/>
              <a:chExt cx="1884" cy="317"/>
            </a:xfrm>
          </p:grpSpPr>
          <p:graphicFrame>
            <p:nvGraphicFramePr>
              <p:cNvPr id="10261" name="Object 21"/>
              <p:cNvGraphicFramePr>
                <a:graphicFrameLocks noChangeAspect="1"/>
              </p:cNvGraphicFramePr>
              <p:nvPr/>
            </p:nvGraphicFramePr>
            <p:xfrm>
              <a:off x="0" y="0"/>
              <a:ext cx="247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1667" r:id="rId21" imgW="177492" imgH="228204" progId="Equation.DSMT4">
                      <p:embed/>
                    </p:oleObj>
                  </mc:Choice>
                  <mc:Fallback>
                    <p:oleObj r:id="rId21" imgW="177492" imgH="228204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247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2" name="Rectangle 22"/>
              <p:cNvSpPr>
                <a:spLocks noChangeArrowheads="1"/>
              </p:cNvSpPr>
              <p:nvPr/>
            </p:nvSpPr>
            <p:spPr bwMode="auto">
              <a:xfrm>
                <a:off x="366" y="5"/>
                <a:ext cx="151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  <a:sym typeface="Wingdings" pitchFamily="2" charset="2"/>
                  </a:rPr>
                  <a:t>码字</a:t>
                </a:r>
              </a:p>
            </p:txBody>
          </p:sp>
          <p:graphicFrame>
            <p:nvGraphicFramePr>
              <p:cNvPr id="10263" name="Object 23"/>
              <p:cNvGraphicFramePr>
                <a:graphicFrameLocks noChangeAspect="1"/>
              </p:cNvGraphicFramePr>
              <p:nvPr/>
            </p:nvGraphicFramePr>
            <p:xfrm>
              <a:off x="1112" y="64"/>
              <a:ext cx="283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1668" r:id="rId23" imgW="202848" imgH="177492" progId="Equation.DSMT4">
                      <p:embed/>
                    </p:oleObj>
                  </mc:Choice>
                  <mc:Fallback>
                    <p:oleObj r:id="rId23" imgW="202848" imgH="177492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2" y="64"/>
                            <a:ext cx="283" cy="24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1517" y="14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FF0000"/>
                  </a:solidFill>
                  <a:latin typeface="+mj-ea"/>
                  <a:ea typeface="+mj-ea"/>
                  <a:sym typeface="Wingdings" pitchFamily="2" charset="2"/>
                </a:rPr>
                <a:t>注意补零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187450" y="717550"/>
          <a:ext cx="64754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98" r:id="rId3" imgW="2946400" imgH="469900" progId="Equation.DSMT4">
                  <p:embed/>
                </p:oleObj>
              </mc:Choice>
              <mc:Fallback>
                <p:oleObj r:id="rId3" imgW="29464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717550"/>
                        <a:ext cx="6475413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993900" y="1963738"/>
          <a:ext cx="49672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99" r:id="rId5" imgW="2260600" imgH="469900" progId="Equation.DSMT4">
                  <p:embed/>
                </p:oleObj>
              </mc:Choice>
              <mc:Fallback>
                <p:oleObj r:id="rId5" imgW="22606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963738"/>
                        <a:ext cx="4967288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775" y="3633788"/>
            <a:ext cx="2990850" cy="503238"/>
            <a:chOff x="0" y="0"/>
            <a:chExt cx="1884" cy="317"/>
          </a:xfrm>
        </p:grpSpPr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00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505075" y="3722688"/>
          <a:ext cx="420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01" r:id="rId9" imgW="190170" imgH="177492" progId="Equation.DSMT4">
                  <p:embed/>
                </p:oleObj>
              </mc:Choice>
              <mc:Fallback>
                <p:oleObj r:id="rId9" imgW="190170" imgH="17749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722688"/>
                        <a:ext cx="4206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39775" y="4079875"/>
            <a:ext cx="2990850" cy="503238"/>
            <a:chOff x="0" y="0"/>
            <a:chExt cx="1884" cy="317"/>
          </a:xfrm>
        </p:grpSpPr>
        <p:graphicFrame>
          <p:nvGraphicFramePr>
            <p:cNvPr id="11273" name="Object 9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02" r:id="rId11" imgW="190417" imgH="228501" progId="Equation.DSMT4">
                    <p:embed/>
                  </p:oleObj>
                </mc:Choice>
                <mc:Fallback>
                  <p:oleObj r:id="rId11" imgW="190417" imgH="228501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505075" y="4156075"/>
          <a:ext cx="588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03" r:id="rId13" imgW="266238" imgH="177492" progId="Equation.DSMT4">
                  <p:embed/>
                </p:oleObj>
              </mc:Choice>
              <mc:Fallback>
                <p:oleObj r:id="rId13" imgW="266238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56075"/>
                        <a:ext cx="588963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48013" y="4059238"/>
            <a:ext cx="3600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注意补零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9775" y="3175000"/>
            <a:ext cx="2990850" cy="503238"/>
            <a:chOff x="0" y="0"/>
            <a:chExt cx="1884" cy="317"/>
          </a:xfrm>
        </p:grpSpPr>
        <p:graphicFrame>
          <p:nvGraphicFramePr>
            <p:cNvPr id="11278" name="Object 14"/>
            <p:cNvGraphicFramePr>
              <a:graphicFrameLocks noChangeAspect="1"/>
            </p:cNvGraphicFramePr>
            <p:nvPr/>
          </p:nvGraphicFramePr>
          <p:xfrm>
            <a:off x="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04" r:id="rId15" imgW="177492" imgH="228204" progId="Equation.DSMT4">
                    <p:embed/>
                  </p:oleObj>
                </mc:Choice>
                <mc:Fallback>
                  <p:oleObj r:id="rId15" imgW="177492" imgH="228204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  <p:graphicFrame>
          <p:nvGraphicFramePr>
            <p:cNvPr id="11280" name="Object 16"/>
            <p:cNvGraphicFramePr>
              <a:graphicFrameLocks noChangeAspect="1"/>
            </p:cNvGraphicFramePr>
            <p:nvPr/>
          </p:nvGraphicFramePr>
          <p:xfrm>
            <a:off x="1112" y="64"/>
            <a:ext cx="28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05" r:id="rId17" imgW="202848" imgH="177492" progId="Equation.DSMT4">
                    <p:embed/>
                  </p:oleObj>
                </mc:Choice>
                <mc:Fallback>
                  <p:oleObj r:id="rId17" imgW="202848" imgH="177492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64"/>
                          <a:ext cx="283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3148013" y="3197225"/>
            <a:ext cx="3600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注意补零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15963" y="4527550"/>
            <a:ext cx="2990850" cy="503238"/>
            <a:chOff x="0" y="0"/>
            <a:chExt cx="1884" cy="317"/>
          </a:xfrm>
        </p:grpSpPr>
        <p:graphicFrame>
          <p:nvGraphicFramePr>
            <p:cNvPr id="11283" name="Object 19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06" r:id="rId19" imgW="177492" imgH="228204" progId="Equation.DSMT4">
                    <p:embed/>
                  </p:oleObj>
                </mc:Choice>
                <mc:Fallback>
                  <p:oleObj r:id="rId19" imgW="177492" imgH="228204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2503488" y="4578350"/>
          <a:ext cx="5889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07" r:id="rId21" imgW="266238" imgH="177492" progId="Equation.DSMT4">
                  <p:embed/>
                </p:oleObj>
              </mc:Choice>
              <mc:Fallback>
                <p:oleObj r:id="rId21" imgW="266238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578350"/>
                        <a:ext cx="588962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5413375" y="4113213"/>
          <a:ext cx="3011488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08" r:id="rId23" imgW="1371005" imgH="863225" progId="Equation.DSMT4">
                  <p:embed/>
                </p:oleObj>
              </mc:Choice>
              <mc:Fallback>
                <p:oleObj r:id="rId23" imgW="1371005" imgH="86322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4113213"/>
                        <a:ext cx="3011488" cy="18970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90563" y="4960938"/>
            <a:ext cx="2990850" cy="503238"/>
            <a:chOff x="0" y="0"/>
            <a:chExt cx="1884" cy="317"/>
          </a:xfrm>
        </p:grpSpPr>
        <p:graphicFrame>
          <p:nvGraphicFramePr>
            <p:cNvPr id="11288" name="Object 24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709" r:id="rId25" imgW="177492" imgH="228204" progId="Equation.DSMT4">
                    <p:embed/>
                  </p:oleObj>
                </mc:Choice>
                <mc:Fallback>
                  <p:oleObj r:id="rId25" imgW="177492" imgH="228204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2503488" y="5037138"/>
          <a:ext cx="7572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10" r:id="rId27" imgW="342306" imgH="177492" progId="Equation.DSMT4">
                  <p:embed/>
                </p:oleObj>
              </mc:Choice>
              <mc:Fallback>
                <p:oleObj r:id="rId27" imgW="342306" imgH="177492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037138"/>
                        <a:ext cx="757237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187450" y="717550"/>
          <a:ext cx="64754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38" r:id="rId3" imgW="2946400" imgH="469900" progId="Equation.DSMT4">
                  <p:embed/>
                </p:oleObj>
              </mc:Choice>
              <mc:Fallback>
                <p:oleObj r:id="rId3" imgW="29464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717550"/>
                        <a:ext cx="6475413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993900" y="1963738"/>
          <a:ext cx="49672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39" r:id="rId5" imgW="2260600" imgH="469900" progId="Equation.DSMT4">
                  <p:embed/>
                </p:oleObj>
              </mc:Choice>
              <mc:Fallback>
                <p:oleObj r:id="rId5" imgW="22606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963738"/>
                        <a:ext cx="4967288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775" y="3633788"/>
            <a:ext cx="2990850" cy="503238"/>
            <a:chOff x="0" y="0"/>
            <a:chExt cx="1884" cy="317"/>
          </a:xfrm>
        </p:grpSpPr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740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505075" y="3722688"/>
          <a:ext cx="420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41" r:id="rId9" imgW="190170" imgH="177492" progId="Equation.DSMT4">
                  <p:embed/>
                </p:oleObj>
              </mc:Choice>
              <mc:Fallback>
                <p:oleObj r:id="rId9" imgW="190170" imgH="17749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722688"/>
                        <a:ext cx="4206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39775" y="4079875"/>
            <a:ext cx="2990850" cy="503238"/>
            <a:chOff x="0" y="0"/>
            <a:chExt cx="1884" cy="317"/>
          </a:xfrm>
        </p:grpSpPr>
        <p:graphicFrame>
          <p:nvGraphicFramePr>
            <p:cNvPr id="12297" name="Object 9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742" r:id="rId11" imgW="190417" imgH="228501" progId="Equation.DSMT4">
                    <p:embed/>
                  </p:oleObj>
                </mc:Choice>
                <mc:Fallback>
                  <p:oleObj r:id="rId11" imgW="190417" imgH="228501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505075" y="4156075"/>
          <a:ext cx="588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43" r:id="rId13" imgW="266238" imgH="177492" progId="Equation.DSMT4">
                  <p:embed/>
                </p:oleObj>
              </mc:Choice>
              <mc:Fallback>
                <p:oleObj r:id="rId13" imgW="266238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56075"/>
                        <a:ext cx="588963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39775" y="3175000"/>
            <a:ext cx="2990850" cy="503238"/>
            <a:chOff x="0" y="0"/>
            <a:chExt cx="1884" cy="317"/>
          </a:xfrm>
        </p:grpSpPr>
        <p:graphicFrame>
          <p:nvGraphicFramePr>
            <p:cNvPr id="12301" name="Object 13"/>
            <p:cNvGraphicFramePr>
              <a:graphicFrameLocks noChangeAspect="1"/>
            </p:cNvGraphicFramePr>
            <p:nvPr/>
          </p:nvGraphicFramePr>
          <p:xfrm>
            <a:off x="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744" r:id="rId15" imgW="177492" imgH="228204" progId="Equation.DSMT4">
                    <p:embed/>
                  </p:oleObj>
                </mc:Choice>
                <mc:Fallback>
                  <p:oleObj r:id="rId15" imgW="177492" imgH="228204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  <p:graphicFrame>
          <p:nvGraphicFramePr>
            <p:cNvPr id="12303" name="Object 15"/>
            <p:cNvGraphicFramePr>
              <a:graphicFrameLocks noChangeAspect="1"/>
            </p:cNvGraphicFramePr>
            <p:nvPr/>
          </p:nvGraphicFramePr>
          <p:xfrm>
            <a:off x="1112" y="64"/>
            <a:ext cx="28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745" r:id="rId17" imgW="202848" imgH="177492" progId="Equation.DSMT4">
                    <p:embed/>
                  </p:oleObj>
                </mc:Choice>
                <mc:Fallback>
                  <p:oleObj r:id="rId17" imgW="202848" imgH="177492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64"/>
                          <a:ext cx="283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15963" y="4527550"/>
            <a:ext cx="2990850" cy="503238"/>
            <a:chOff x="0" y="0"/>
            <a:chExt cx="1884" cy="317"/>
          </a:xfrm>
        </p:grpSpPr>
        <p:graphicFrame>
          <p:nvGraphicFramePr>
            <p:cNvPr id="12305" name="Object 17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746" r:id="rId19" imgW="177492" imgH="228204" progId="Equation.DSMT4">
                    <p:embed/>
                  </p:oleObj>
                </mc:Choice>
                <mc:Fallback>
                  <p:oleObj r:id="rId19" imgW="177492" imgH="228204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503488" y="4578350"/>
          <a:ext cx="5889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47" r:id="rId21" imgW="266238" imgH="177492" progId="Equation.DSMT4">
                  <p:embed/>
                </p:oleObj>
              </mc:Choice>
              <mc:Fallback>
                <p:oleObj r:id="rId21" imgW="266238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578350"/>
                        <a:ext cx="588962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90563" y="4960938"/>
            <a:ext cx="2990850" cy="503238"/>
            <a:chOff x="0" y="0"/>
            <a:chExt cx="1884" cy="317"/>
          </a:xfrm>
        </p:grpSpPr>
        <p:graphicFrame>
          <p:nvGraphicFramePr>
            <p:cNvPr id="12309" name="Object 21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748" r:id="rId23" imgW="177492" imgH="228204" progId="Equation.DSMT4">
                    <p:embed/>
                  </p:oleObj>
                </mc:Choice>
                <mc:Fallback>
                  <p:oleObj r:id="rId23" imgW="177492" imgH="228204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2503488" y="5037138"/>
          <a:ext cx="7572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49" r:id="rId25" imgW="342306" imgH="177492" progId="Equation.DSMT4">
                  <p:embed/>
                </p:oleObj>
              </mc:Choice>
              <mc:Fallback>
                <p:oleObj r:id="rId25" imgW="342306" imgH="17749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037138"/>
                        <a:ext cx="757237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5465763" y="3863975"/>
          <a:ext cx="3011487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50" r:id="rId27" imgW="1371005" imgH="1091726" progId="Equation.DSMT4">
                  <p:embed/>
                </p:oleObj>
              </mc:Choice>
              <mc:Fallback>
                <p:oleObj r:id="rId27" imgW="1371005" imgH="1091726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3863975"/>
                        <a:ext cx="3011487" cy="23987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77863" y="5381625"/>
            <a:ext cx="2990850" cy="503238"/>
            <a:chOff x="0" y="0"/>
            <a:chExt cx="1884" cy="317"/>
          </a:xfrm>
        </p:grpSpPr>
        <p:graphicFrame>
          <p:nvGraphicFramePr>
            <p:cNvPr id="12314" name="Object 26"/>
            <p:cNvGraphicFramePr>
              <a:graphicFrameLocks noChangeAspect="1"/>
            </p:cNvGraphicFramePr>
            <p:nvPr/>
          </p:nvGraphicFramePr>
          <p:xfrm>
            <a:off x="0" y="0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3751" r:id="rId29" imgW="177492" imgH="228204" progId="Equation.DSMT4">
                    <p:embed/>
                  </p:oleObj>
                </mc:Choice>
                <mc:Fallback>
                  <p:oleObj r:id="rId29" imgW="177492" imgH="228204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2503488" y="5457825"/>
          <a:ext cx="925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752" r:id="rId31" imgW="418374" imgH="177492" progId="Equation.DSMT4">
                  <p:embed/>
                </p:oleObj>
              </mc:Choice>
              <mc:Fallback>
                <p:oleObj r:id="rId31" imgW="418374" imgH="177492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5457825"/>
                        <a:ext cx="925512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48013" y="4059238"/>
            <a:ext cx="3600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注意补零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148013" y="3197225"/>
            <a:ext cx="3600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注意补零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57225" y="528638"/>
            <a:ext cx="6623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  <a:sym typeface="Wingdings" pitchFamily="2" charset="2"/>
              </a:rPr>
              <a:t>检验是否为即时码？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119188" y="1089025"/>
          <a:ext cx="71183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90" r:id="rId3" imgW="3238500" imgH="698500" progId="Equation.DSMT4">
                  <p:embed/>
                </p:oleObj>
              </mc:Choice>
              <mc:Fallback>
                <p:oleObj r:id="rId3" imgW="32385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089025"/>
                        <a:ext cx="7118350" cy="1533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76213" y="2619375"/>
          <a:ext cx="3941762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91" r:id="rId5" imgW="3637640" imgH="3541138" progId="Visio.Drawing.11">
                  <p:embed/>
                </p:oleObj>
              </mc:Choice>
              <mc:Fallback>
                <p:oleObj r:id="rId5" imgW="3637640" imgH="354113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619375"/>
                        <a:ext cx="3941762" cy="3838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162550" y="2587625"/>
            <a:ext cx="3981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  <a:sym typeface="Wingdings" pitchFamily="2" charset="2"/>
              </a:rPr>
              <a:t>计算编码效率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67175" y="3132138"/>
            <a:ext cx="8253413" cy="3259137"/>
            <a:chOff x="0" y="0"/>
            <a:chExt cx="5199" cy="2053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461" y="553"/>
              <a:ext cx="473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折算后，平均每个信源</a:t>
              </a:r>
            </a:p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符号的最大可能载信量</a:t>
              </a:r>
            </a:p>
          </p:txBody>
        </p:sp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0" y="263"/>
            <a:ext cx="2930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692" r:id="rId7" imgW="2423596" imgH="406048" progId="Equation.DSMT4">
                    <p:embed/>
                  </p:oleObj>
                </mc:Choice>
                <mc:Fallback>
                  <p:oleObj r:id="rId7" imgW="2423596" imgH="40604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3"/>
                          <a:ext cx="2930" cy="56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545" y="0"/>
              <a:ext cx="245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要求平均每个信源</a:t>
              </a:r>
            </a:p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符号传递的信息量</a:t>
              </a:r>
            </a:p>
          </p:txBody>
        </p:sp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655" y="1192"/>
            <a:ext cx="1634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693" r:id="rId9" imgW="1180076" imgH="406048" progId="Equation.DSMT4">
                    <p:embed/>
                  </p:oleObj>
                </mc:Choice>
                <mc:Fallback>
                  <p:oleObj r:id="rId9" imgW="1180076" imgH="406048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1192"/>
                          <a:ext cx="1634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1"/>
            <p:cNvGraphicFramePr>
              <a:graphicFrameLocks noChangeAspect="1"/>
            </p:cNvGraphicFramePr>
            <p:nvPr/>
          </p:nvGraphicFramePr>
          <p:xfrm>
            <a:off x="1284" y="1217"/>
            <a:ext cx="5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694" r:id="rId11" imgW="418737" imgH="203024" progId="Equation.DSMT4">
                    <p:embed/>
                  </p:oleObj>
                </mc:Choice>
                <mc:Fallback>
                  <p:oleObj r:id="rId11" imgW="418737" imgH="203024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217"/>
                          <a:ext cx="583" cy="28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1145" y="1467"/>
            <a:ext cx="830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695" r:id="rId13" imgW="596900" imgH="419100" progId="Equation.DSMT4">
                    <p:embed/>
                  </p:oleObj>
                </mc:Choice>
                <mc:Fallback>
                  <p:oleObj r:id="rId13" imgW="596900" imgH="4191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1467"/>
                          <a:ext cx="830" cy="58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81088" y="720725"/>
          <a:ext cx="71183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46" r:id="rId3" imgW="3238500" imgH="698500" progId="Equation.DSMT4">
                  <p:embed/>
                </p:oleObj>
              </mc:Choice>
              <mc:Fallback>
                <p:oleObj r:id="rId3" imgW="32385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720725"/>
                        <a:ext cx="7118350" cy="1533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0" y="2347913"/>
            <a:ext cx="9144000" cy="0"/>
          </a:xfrm>
          <a:prstGeom prst="line">
            <a:avLst/>
          </a:prstGeom>
          <a:noFill/>
          <a:ln w="19050" cmpd="sng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69888" y="2611438"/>
            <a:ext cx="2593975" cy="1366837"/>
            <a:chOff x="0" y="0"/>
            <a:chExt cx="1634" cy="861"/>
          </a:xfrm>
        </p:grpSpPr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0" y="0"/>
            <a:ext cx="1634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747" r:id="rId5" imgW="1180076" imgH="406048" progId="Equation.DSMT4">
                    <p:embed/>
                  </p:oleObj>
                </mc:Choice>
                <mc:Fallback>
                  <p:oleObj r:id="rId5" imgW="1180076" imgH="406048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4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629" y="25"/>
            <a:ext cx="5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748" r:id="rId7" imgW="418737" imgH="203024" progId="Equation.DSMT4">
                    <p:embed/>
                  </p:oleObj>
                </mc:Choice>
                <mc:Fallback>
                  <p:oleObj r:id="rId7" imgW="418737" imgH="203024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"/>
                          <a:ext cx="583" cy="28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7"/>
            <p:cNvGraphicFramePr>
              <a:graphicFrameLocks noChangeAspect="1"/>
            </p:cNvGraphicFramePr>
            <p:nvPr/>
          </p:nvGraphicFramePr>
          <p:xfrm>
            <a:off x="490" y="275"/>
            <a:ext cx="830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749" r:id="rId9" imgW="596900" imgH="419100" progId="Equation.DSMT4">
                    <p:embed/>
                  </p:oleObj>
                </mc:Choice>
                <mc:Fallback>
                  <p:oleObj r:id="rId9" imgW="596900" imgH="4191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275"/>
                          <a:ext cx="830" cy="58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2916238" y="2616200"/>
          <a:ext cx="60229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50" r:id="rId11" imgW="2715443" imgH="406048" progId="Equation.DSMT4">
                  <p:embed/>
                </p:oleObj>
              </mc:Choice>
              <mc:Fallback>
                <p:oleObj r:id="rId11" imgW="2715443" imgH="406048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16200"/>
                        <a:ext cx="6022975" cy="903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124200" y="2565400"/>
          <a:ext cx="5816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51" r:id="rId13" imgW="2905778" imgH="203024" progId="Equation.DSMT4">
                  <p:embed/>
                </p:oleObj>
              </mc:Choice>
              <mc:Fallback>
                <p:oleObj r:id="rId13" imgW="2905778" imgH="203024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65400"/>
                        <a:ext cx="5816600" cy="446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3429000" y="3149600"/>
          <a:ext cx="54133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52" r:id="rId15" imgW="2461663" imgH="406048" progId="Equation.DSMT4">
                  <p:embed/>
                </p:oleObj>
              </mc:Choice>
              <mc:Fallback>
                <p:oleObj r:id="rId15" imgW="2461663" imgH="406048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49600"/>
                        <a:ext cx="5413375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4052888" y="4165600"/>
          <a:ext cx="1463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53" r:id="rId17" imgW="659255" imgH="177492" progId="Equation.DSMT4">
                  <p:embed/>
                </p:oleObj>
              </mc:Choice>
              <mc:Fallback>
                <p:oleObj r:id="rId17" imgW="659255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4165600"/>
                        <a:ext cx="1463675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55054" y="4986338"/>
            <a:ext cx="8553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通过以上实例发现，香农码的效率并不算高。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7109" y="5621338"/>
            <a:ext cx="8948738" cy="514350"/>
            <a:chOff x="0" y="0"/>
            <a:chExt cx="5637" cy="324"/>
          </a:xfrm>
        </p:grpSpPr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0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当所有消息的概率为</a:t>
              </a:r>
            </a:p>
          </p:txBody>
        </p:sp>
        <p:graphicFrame>
          <p:nvGraphicFramePr>
            <p:cNvPr id="14351" name="Object 15"/>
            <p:cNvGraphicFramePr>
              <a:graphicFrameLocks noChangeAspect="1"/>
            </p:cNvGraphicFramePr>
            <p:nvPr/>
          </p:nvGraphicFramePr>
          <p:xfrm>
            <a:off x="1752" y="42"/>
            <a:ext cx="182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754" r:id="rId19" imgW="1395788" imgH="203024" progId="Equation.DSMT4">
                    <p:embed/>
                  </p:oleObj>
                </mc:Choice>
                <mc:Fallback>
                  <p:oleObj r:id="rId19" imgW="1395788" imgH="203024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42"/>
                          <a:ext cx="1820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3611" y="8"/>
              <a:ext cx="20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效率可达</a:t>
              </a:r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100%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。</a:t>
              </a:r>
            </a:p>
          </p:txBody>
        </p:sp>
      </p:grp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3043238" y="3898900"/>
          <a:ext cx="10033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55" r:id="rId21" imgW="456803" imgH="406048" progId="Equation.DSMT4">
                  <p:embed/>
                </p:oleObj>
              </mc:Choice>
              <mc:Fallback>
                <p:oleObj r:id="rId21" imgW="456803" imgH="406048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3898900"/>
                        <a:ext cx="1003300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香农编码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106613" y="1011758"/>
          <a:ext cx="3827462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722" r:id="rId3" imgW="1739145" imgH="672808" progId="Equation.DSMT4">
                  <p:embed/>
                </p:oleObj>
              </mc:Choice>
              <mc:Fallback>
                <p:oleObj r:id="rId3" imgW="1739145" imgH="672808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011758"/>
                        <a:ext cx="3827462" cy="14811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50254" y="2535287"/>
            <a:ext cx="7450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解</a:t>
            </a:r>
            <a:r>
              <a:rPr lang="zh-CN" altLang="zh-CN" sz="2400" b="1" dirty="0">
                <a:latin typeface="+mj-ea"/>
                <a:ea typeface="+mj-ea"/>
              </a:rPr>
              <a:t>:  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(1) 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按概率从大到小依次排列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617788" y="3011537"/>
          <a:ext cx="379888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723" r:id="rId5" imgW="1727200" imgH="647700" progId="Equation.DSMT4">
                  <p:embed/>
                </p:oleObj>
              </mc:Choice>
              <mc:Fallback>
                <p:oleObj r:id="rId5" imgW="1727200" imgH="647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3011537"/>
                        <a:ext cx="3798887" cy="1425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55576" y="1176338"/>
            <a:ext cx="1922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sz="2400" b="1" dirty="0" smtClean="0">
                <a:latin typeface="+mj-ea"/>
                <a:ea typeface="+mj-ea"/>
              </a:rPr>
              <a:t>例</a:t>
            </a:r>
            <a:endParaRPr lang="zh-CN" altLang="zh-CN" sz="2400" b="1" dirty="0">
              <a:latin typeface="+mj-ea"/>
              <a:ea typeface="+mj-ea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870575" y="1176338"/>
            <a:ext cx="3984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编二进制香农码。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597025" y="1163638"/>
            <a:ext cx="2673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对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61913" y="4502298"/>
            <a:ext cx="5526088" cy="1951038"/>
            <a:chOff x="0" y="0"/>
            <a:chExt cx="3481" cy="1229"/>
          </a:xfrm>
        </p:grpSpPr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0" y="25"/>
              <a:ext cx="34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(2)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计算累加概率</a:t>
              </a:r>
            </a:p>
          </p:txBody>
        </p:sp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1576" y="0"/>
            <a:ext cx="63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724" r:id="rId7" imgW="457002" imgH="241195" progId="Equation.DSMT4">
                    <p:embed/>
                  </p:oleObj>
                </mc:Choice>
                <mc:Fallback>
                  <p:oleObj r:id="rId7" imgW="457002" imgH="241195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0"/>
                          <a:ext cx="635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283" y="331"/>
            <a:ext cx="3114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725" r:id="rId9" imgW="2247900" imgH="647700" progId="Equation.DSMT4">
                    <p:embed/>
                  </p:oleObj>
                </mc:Choice>
                <mc:Fallback>
                  <p:oleObj r:id="rId9" imgW="2247900" imgH="647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331"/>
                          <a:ext cx="3114" cy="8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5" name="直接连接符 14"/>
          <p:cNvCxnSpPr/>
          <p:nvPr/>
        </p:nvCxnSpPr>
        <p:spPr>
          <a:xfrm>
            <a:off x="899592" y="2492896"/>
            <a:ext cx="698477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845889" y="808038"/>
            <a:ext cx="79025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(3) 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计算各码字长度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660775" y="831850"/>
          <a:ext cx="392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746" r:id="rId3" imgW="177492" imgH="240882" progId="Equation.DSMT4">
                  <p:embed/>
                </p:oleObj>
              </mc:Choice>
              <mc:Fallback>
                <p:oleObj r:id="rId3" imgW="177492" imgH="24088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831850"/>
                        <a:ext cx="392113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033588" y="1381125"/>
          <a:ext cx="494347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747" r:id="rId5" imgW="2246925" imgH="901309" progId="Equation.DSMT4">
                  <p:embed/>
                </p:oleObj>
              </mc:Choice>
              <mc:Fallback>
                <p:oleObj r:id="rId5" imgW="2246925" imgH="901309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381125"/>
                        <a:ext cx="4943475" cy="19843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58925" y="5575300"/>
            <a:ext cx="6958013" cy="461963"/>
            <a:chOff x="0" y="0"/>
            <a:chExt cx="4383" cy="291"/>
          </a:xfrm>
        </p:grpSpPr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857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0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346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10</a:t>
              </a: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2395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1110</a:t>
              </a: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868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110</a:t>
              </a: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2971" y="0"/>
              <a:ext cx="14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1111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55453" y="3486150"/>
            <a:ext cx="8918575" cy="2065338"/>
            <a:chOff x="136" y="0"/>
            <a:chExt cx="5618" cy="1301"/>
          </a:xfrm>
        </p:grpSpPr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136" y="9"/>
              <a:ext cx="56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(4)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根据           进行编码</a:t>
              </a:r>
            </a:p>
          </p:txBody>
        </p:sp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907" y="0"/>
            <a:ext cx="63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48" r:id="rId7" imgW="457002" imgH="241195" progId="Equation.DSMT4">
                    <p:embed/>
                  </p:oleObj>
                </mc:Choice>
                <mc:Fallback>
                  <p:oleObj r:id="rId7" imgW="457002" imgH="241195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0"/>
                          <a:ext cx="635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8"/>
            <p:cNvGraphicFramePr>
              <a:graphicFrameLocks noChangeAspect="1"/>
            </p:cNvGraphicFramePr>
            <p:nvPr/>
          </p:nvGraphicFramePr>
          <p:xfrm>
            <a:off x="599" y="403"/>
            <a:ext cx="3571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7749" r:id="rId9" imgW="2578100" imgH="647700" progId="Equation.DSMT4">
                    <p:embed/>
                  </p:oleObj>
                </mc:Choice>
                <mc:Fallback>
                  <p:oleObj r:id="rId9" imgW="2578100" imgH="647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403"/>
                          <a:ext cx="3571" cy="8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5763" y="2928938"/>
            <a:ext cx="5705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  <a:sym typeface="Wingdings" pitchFamily="2" charset="2"/>
              </a:rPr>
              <a:t>(5) </a:t>
            </a:r>
            <a:r>
              <a:rPr lang="zh-CN" sz="2400" b="1">
                <a:latin typeface="+mj-ea"/>
                <a:ea typeface="+mj-ea"/>
                <a:sym typeface="Wingdings" pitchFamily="2" charset="2"/>
              </a:rPr>
              <a:t>计算编码效率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382588" y="3995738"/>
            <a:ext cx="2593975" cy="1366837"/>
            <a:chOff x="0" y="0"/>
            <a:chExt cx="1634" cy="861"/>
          </a:xfrm>
        </p:grpSpPr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0" y="0"/>
            <a:ext cx="1634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802" r:id="rId3" imgW="1180076" imgH="406048" progId="Equation.DSMT4">
                    <p:embed/>
                  </p:oleObj>
                </mc:Choice>
                <mc:Fallback>
                  <p:oleObj r:id="rId3" imgW="1180076" imgH="406048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4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629" y="25"/>
            <a:ext cx="5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803" r:id="rId5" imgW="418737" imgH="203024" progId="Equation.DSMT4">
                    <p:embed/>
                  </p:oleObj>
                </mc:Choice>
                <mc:Fallback>
                  <p:oleObj r:id="rId5" imgW="418737" imgH="203024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"/>
                          <a:ext cx="583" cy="28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490" y="275"/>
            <a:ext cx="830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804" r:id="rId7" imgW="596900" imgH="419100" progId="Equation.DSMT4">
                    <p:embed/>
                  </p:oleObj>
                </mc:Choice>
                <mc:Fallback>
                  <p:oleObj r:id="rId7" imgW="596900" imgH="4191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275"/>
                          <a:ext cx="830" cy="58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631950" y="708025"/>
          <a:ext cx="569753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05" r:id="rId9" imgW="2589676" imgH="901309" progId="Equation.DSMT4">
                  <p:embed/>
                </p:oleObj>
              </mc:Choice>
              <mc:Fallback>
                <p:oleObj r:id="rId9" imgW="2589676" imgH="901309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708025"/>
                        <a:ext cx="5697538" cy="19843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0" y="2817813"/>
            <a:ext cx="9144000" cy="0"/>
          </a:xfrm>
          <a:prstGeom prst="line">
            <a:avLst/>
          </a:prstGeom>
          <a:noFill/>
          <a:ln w="19050" cmpd="sng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905125" y="4000500"/>
          <a:ext cx="59674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06" r:id="rId11" imgW="2715443" imgH="406048" progId="Equation.DSMT4">
                  <p:embed/>
                </p:oleObj>
              </mc:Choice>
              <mc:Fallback>
                <p:oleObj r:id="rId11" imgW="2715443" imgH="406048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4000500"/>
                        <a:ext cx="5967413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117850" y="3522663"/>
          <a:ext cx="56959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07" r:id="rId13" imgW="2601242" imgH="406048" progId="Equation.DSMT4">
                  <p:embed/>
                </p:oleObj>
              </mc:Choice>
              <mc:Fallback>
                <p:oleObj r:id="rId13" imgW="2601242" imgH="406048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522663"/>
                        <a:ext cx="5695950" cy="895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586163" y="4451350"/>
          <a:ext cx="479901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08" r:id="rId15" imgW="2182505" imgH="406048" progId="Equation.DSMT4">
                  <p:embed/>
                </p:oleObj>
              </mc:Choice>
              <mc:Fallback>
                <p:oleObj r:id="rId15" imgW="2182505" imgH="406048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4451350"/>
                        <a:ext cx="4799012" cy="893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935288" y="5549900"/>
          <a:ext cx="12096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809" r:id="rId17" imgW="545154" imgH="177492" progId="Equation.DSMT4">
                  <p:embed/>
                </p:oleObj>
              </mc:Choice>
              <mc:Fallback>
                <p:oleObj r:id="rId17" imgW="545154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549900"/>
                        <a:ext cx="1209675" cy="395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变长码的编码方法</a:t>
            </a:r>
            <a:endParaRPr lang="zh-CN" altLang="en-US"/>
          </a:p>
        </p:txBody>
      </p:sp>
      <p:sp>
        <p:nvSpPr>
          <p:cNvPr id="1720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发展比较成熟，常见的方法有：</a:t>
            </a:r>
          </a:p>
          <a:p>
            <a:r>
              <a:rPr lang="zh-CN" altLang="en-US" dirty="0" smtClean="0"/>
              <a:t>香农编码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费诺编码</a:t>
            </a:r>
          </a:p>
          <a:p>
            <a:r>
              <a:rPr lang="zh-CN" altLang="en-US" dirty="0" smtClean="0"/>
              <a:t>霍夫曼编码</a:t>
            </a:r>
          </a:p>
          <a:p>
            <a:r>
              <a:rPr lang="zh-CN" altLang="en-US" dirty="0" smtClean="0"/>
              <a:t>游程编码</a:t>
            </a:r>
          </a:p>
          <a:p>
            <a:r>
              <a:rPr lang="zh-CN" altLang="en-US" dirty="0" smtClean="0"/>
              <a:t>冗余位编码</a:t>
            </a:r>
          </a:p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7AC0-5C3F-477B-80EF-02DF781A09B6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438650" y="3238500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费诺编码</a:t>
            </a:r>
            <a:endParaRPr lang="zh-CN" altLang="en-US" dirty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12750" y="1303338"/>
            <a:ext cx="513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设有离散无记忆信源，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590429" y="1143000"/>
          <a:ext cx="5286871" cy="91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786" r:id="rId3" imgW="3478290" imgH="482391" progId="Equation.DSMT4">
                  <p:embed/>
                </p:oleObj>
              </mc:Choice>
              <mc:Fallback>
                <p:oleObj r:id="rId3" imgW="3478290" imgH="48239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429" y="1143000"/>
                        <a:ext cx="5286871" cy="91784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74018" y="1938338"/>
            <a:ext cx="4818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编码步骤如下：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66998" y="2435225"/>
            <a:ext cx="7793434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arenBoth"/>
            </a:pPr>
            <a:r>
              <a:rPr lang="zh-CN" altLang="zh-CN" sz="2400" b="1" dirty="0">
                <a:latin typeface="+mj-ea"/>
                <a:ea typeface="+mj-ea"/>
              </a:rPr>
              <a:t> </a:t>
            </a:r>
            <a:r>
              <a:rPr lang="zh-CN" sz="2400" b="1" dirty="0">
                <a:latin typeface="+mj-ea"/>
                <a:ea typeface="+mj-ea"/>
              </a:rPr>
              <a:t>将信源符号按概率从大到小依次排列。设排序后的</a:t>
            </a:r>
          </a:p>
          <a:p>
            <a:pPr marL="342900" indent="-342900">
              <a:lnSpc>
                <a:spcPct val="120000"/>
              </a:lnSpc>
            </a:pPr>
            <a:r>
              <a:rPr lang="zh-CN" sz="2400" b="1" dirty="0">
                <a:latin typeface="+mj-ea"/>
                <a:ea typeface="+mj-ea"/>
              </a:rPr>
              <a:t>消息分别记为</a:t>
            </a:r>
            <a:r>
              <a:rPr lang="zh-CN" altLang="zh-CN" sz="2400" b="1" i="1" dirty="0">
                <a:latin typeface="+mj-ea"/>
                <a:ea typeface="+mj-ea"/>
              </a:rPr>
              <a:t>x</a:t>
            </a:r>
            <a:r>
              <a:rPr lang="zh-CN" altLang="zh-CN" sz="2400" b="1" baseline="-25000" dirty="0">
                <a:latin typeface="+mj-ea"/>
                <a:ea typeface="+mj-ea"/>
              </a:rPr>
              <a:t>1</a:t>
            </a:r>
            <a:r>
              <a:rPr lang="zh-CN" altLang="zh-CN" sz="2400" b="1" dirty="0">
                <a:latin typeface="+mj-ea"/>
                <a:ea typeface="+mj-ea"/>
              </a:rPr>
              <a:t>, </a:t>
            </a:r>
            <a:r>
              <a:rPr lang="zh-CN" altLang="zh-CN" sz="2400" b="1" i="1" dirty="0">
                <a:latin typeface="+mj-ea"/>
                <a:ea typeface="+mj-ea"/>
              </a:rPr>
              <a:t>x</a:t>
            </a:r>
            <a:r>
              <a:rPr lang="zh-CN" altLang="zh-CN" sz="2400" b="1" baseline="-25000" dirty="0">
                <a:latin typeface="+mj-ea"/>
                <a:ea typeface="+mj-ea"/>
              </a:rPr>
              <a:t>2</a:t>
            </a:r>
            <a:r>
              <a:rPr lang="zh-CN" altLang="zh-CN" sz="2400" b="1" dirty="0">
                <a:latin typeface="+mj-ea"/>
                <a:ea typeface="+mj-ea"/>
              </a:rPr>
              <a:t>, …, </a:t>
            </a:r>
            <a:r>
              <a:rPr lang="zh-CN" altLang="zh-CN" sz="2400" b="1" i="1" dirty="0">
                <a:latin typeface="+mj-ea"/>
                <a:ea typeface="+mj-ea"/>
              </a:rPr>
              <a:t>x</a:t>
            </a:r>
            <a:r>
              <a:rPr lang="zh-CN" altLang="zh-CN" sz="2400" b="1" i="1" baseline="-25000" dirty="0">
                <a:latin typeface="+mj-ea"/>
                <a:ea typeface="+mj-ea"/>
              </a:rPr>
              <a:t>n</a:t>
            </a:r>
            <a:r>
              <a:rPr lang="zh-CN" sz="2400" b="1" dirty="0">
                <a:latin typeface="+mj-ea"/>
                <a:ea typeface="+mj-ea"/>
              </a:rPr>
              <a:t>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39650" y="3501008"/>
            <a:ext cx="8224838" cy="1422400"/>
            <a:chOff x="0" y="0"/>
            <a:chExt cx="5181" cy="896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5181" cy="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400" b="1" dirty="0">
                  <a:latin typeface="+mj-ea"/>
                  <a:ea typeface="+mj-ea"/>
                </a:rPr>
                <a:t>(2) </a:t>
              </a:r>
              <a:r>
                <a:rPr lang="zh-CN" sz="2400" b="1" dirty="0">
                  <a:latin typeface="+mj-ea"/>
                  <a:ea typeface="+mj-ea"/>
                </a:rPr>
                <a:t>将信源符号按概率分成若干组，使每组的概率的</a:t>
              </a:r>
            </a:p>
            <a:p>
              <a:pPr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和尽量接近或相等。若编二元码就分两组，编    元码</a:t>
              </a:r>
            </a:p>
            <a:p>
              <a:pPr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就分成     组。</a:t>
              </a:r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3866" y="363"/>
            <a:ext cx="2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787" r:id="rId5" imgW="215619" imgH="139518" progId="Equation.DSMT4">
                    <p:embed/>
                  </p:oleObj>
                </mc:Choice>
                <mc:Fallback>
                  <p:oleObj r:id="rId5" imgW="215619" imgH="139518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" y="363"/>
                          <a:ext cx="297" cy="1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600" y="635"/>
            <a:ext cx="2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788" r:id="rId7" imgW="215619" imgH="139518" progId="Equation.DSMT4">
                    <p:embed/>
                  </p:oleObj>
                </mc:Choice>
                <mc:Fallback>
                  <p:oleObj r:id="rId7" imgW="215619" imgH="13951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635"/>
                          <a:ext cx="297" cy="1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56629" y="5151438"/>
            <a:ext cx="10252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(3) </a:t>
            </a:r>
            <a:r>
              <a:rPr lang="zh-CN" sz="2400" b="1" dirty="0">
                <a:latin typeface="+mj-ea"/>
                <a:ea typeface="+mj-ea"/>
              </a:rPr>
              <a:t>给每组分配一位码元，码元的分配是任意的。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83568" y="5775647"/>
            <a:ext cx="9823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(4) </a:t>
            </a:r>
            <a:r>
              <a:rPr lang="zh-CN" sz="2400" b="1" dirty="0">
                <a:latin typeface="+mj-ea"/>
                <a:ea typeface="+mj-ea"/>
              </a:rPr>
              <a:t>对每一分组按上述原则继续分组，直到概率不可分。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  <p:bldP spid="18443" grpId="0" autoUpdateAnimBg="0"/>
      <p:bldP spid="1844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信源编码（主要内容）</a:t>
            </a:r>
            <a:endParaRPr lang="zh-CN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信源编码定理</a:t>
            </a:r>
          </a:p>
          <a:p>
            <a:pPr lvl="1"/>
            <a:r>
              <a:rPr lang="zh-CN" altLang="en-US" dirty="0" smtClean="0"/>
              <a:t>信源编码概念</a:t>
            </a:r>
          </a:p>
          <a:p>
            <a:pPr lvl="1"/>
            <a:r>
              <a:rPr lang="zh-CN" altLang="en-US" dirty="0" smtClean="0"/>
              <a:t>香农第一定理</a:t>
            </a:r>
          </a:p>
          <a:p>
            <a:pPr lvl="1"/>
            <a:r>
              <a:rPr lang="zh-CN" altLang="en-US" dirty="0" smtClean="0"/>
              <a:t>香农第三定理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信源编码方法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离散信源编码</a:t>
            </a:r>
          </a:p>
          <a:p>
            <a:pPr lvl="1"/>
            <a:r>
              <a:rPr lang="zh-CN" altLang="en-US" dirty="0" smtClean="0"/>
              <a:t>连续信源编码</a:t>
            </a:r>
          </a:p>
          <a:p>
            <a:pPr lvl="1"/>
            <a:r>
              <a:rPr lang="zh-CN" altLang="en-US" dirty="0" smtClean="0"/>
              <a:t>相关信源编码</a:t>
            </a:r>
          </a:p>
          <a:p>
            <a:pPr lvl="1"/>
            <a:r>
              <a:rPr lang="zh-CN" altLang="en-US" dirty="0" smtClean="0"/>
              <a:t>变换编码</a:t>
            </a:r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BF5-EB82-4CA3-A4D2-08526899968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549525" y="3471863"/>
          <a:ext cx="3325813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74" r:id="rId3" imgW="2557623" imgH="2024434" progId="Visio.Drawing.11">
                  <p:embed/>
                </p:oleObj>
              </mc:Choice>
              <mc:Fallback>
                <p:oleObj r:id="rId3" imgW="2557623" imgH="202443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471863"/>
                        <a:ext cx="3325813" cy="2632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63389" y="890588"/>
            <a:ext cx="7392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例</a:t>
            </a:r>
            <a:r>
              <a:rPr lang="zh-CN" altLang="zh-CN" sz="2400" b="1" dirty="0" smtClean="0">
                <a:latin typeface="+mj-ea"/>
                <a:ea typeface="+mj-ea"/>
              </a:rPr>
              <a:t>  </a:t>
            </a:r>
            <a:r>
              <a:rPr lang="zh-CN" sz="2400" b="1" dirty="0">
                <a:latin typeface="+mj-ea"/>
                <a:ea typeface="+mj-ea"/>
              </a:rPr>
              <a:t>对信源              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195736" y="620688"/>
          <a:ext cx="40671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75" r:id="rId5" imgW="2703926" imgH="482391" progId="Equation.DSMT4">
                  <p:embed/>
                </p:oleObj>
              </mc:Choice>
              <mc:Fallback>
                <p:oleObj r:id="rId5" imgW="2703926" imgH="48239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620688"/>
                        <a:ext cx="4067175" cy="995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300192" y="879103"/>
            <a:ext cx="3946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编二元费诺码。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3413" y="1666875"/>
            <a:ext cx="7748588" cy="1033463"/>
            <a:chOff x="235" y="0"/>
            <a:chExt cx="4881" cy="651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35" y="35"/>
              <a:ext cx="220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解</a:t>
              </a:r>
              <a:r>
                <a:rPr lang="zh-CN" altLang="zh-CN" sz="2400" b="1" dirty="0">
                  <a:latin typeface="+mj-ea"/>
                  <a:ea typeface="+mj-ea"/>
                </a:rPr>
                <a:t>:  </a:t>
              </a:r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(1)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按概率从</a:t>
              </a:r>
            </a:p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  大到小依次排列</a:t>
              </a:r>
            </a:p>
          </p:txBody>
        </p:sp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2032" y="0"/>
            <a:ext cx="3084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876" r:id="rId7" imgW="2705100" imgH="469900" progId="Equation.DSMT4">
                    <p:embed/>
                  </p:oleObj>
                </mc:Choice>
                <mc:Fallback>
                  <p:oleObj r:id="rId7" imgW="2705100" imgH="4699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0"/>
                          <a:ext cx="3084" cy="65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71475" y="3476625"/>
          <a:ext cx="22733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77" r:id="rId9" imgW="1747610" imgH="2017679" progId="Visio.Drawing.11">
                  <p:embed/>
                </p:oleObj>
              </mc:Choice>
              <mc:Fallback>
                <p:oleObj r:id="rId9" imgW="1747610" imgH="2017679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3476625"/>
                        <a:ext cx="2273300" cy="2606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2595563" y="3940175"/>
          <a:ext cx="633412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78" r:id="rId11" imgW="487680" imgH="1657755" progId="Visio.Drawing.11">
                  <p:embed/>
                </p:oleObj>
              </mc:Choice>
              <mc:Fallback>
                <p:oleObj r:id="rId11" imgW="487680" imgH="1657755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940175"/>
                        <a:ext cx="633412" cy="2154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173413" y="3913188"/>
          <a:ext cx="6334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79" r:id="rId13" imgW="487680" imgH="607168" progId="Visio.Drawing.11">
                  <p:embed/>
                </p:oleObj>
              </mc:Choice>
              <mc:Fallback>
                <p:oleObj r:id="rId13" imgW="487680" imgH="607168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3913188"/>
                        <a:ext cx="633412" cy="7889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3173413" y="4606925"/>
          <a:ext cx="633412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80" r:id="rId15" imgW="487680" imgH="1140568" progId="Visio.Drawing.11">
                  <p:embed/>
                </p:oleObj>
              </mc:Choice>
              <mc:Fallback>
                <p:oleObj r:id="rId15" imgW="487680" imgH="1140568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4606925"/>
                        <a:ext cx="633412" cy="1482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751263" y="4964113"/>
          <a:ext cx="6334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81" r:id="rId17" imgW="487680" imgH="870626" progId="Visio.Drawing.11">
                  <p:embed/>
                </p:oleObj>
              </mc:Choice>
              <mc:Fallback>
                <p:oleObj r:id="rId17" imgW="487680" imgH="870626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4964113"/>
                        <a:ext cx="633412" cy="1130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4311650" y="5316538"/>
          <a:ext cx="6350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882" r:id="rId19" imgW="487680" imgH="607168" progId="Visio.Drawing.11">
                  <p:embed/>
                </p:oleObj>
              </mc:Choice>
              <mc:Fallback>
                <p:oleObj r:id="rId19" imgW="487680" imgH="607168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5316538"/>
                        <a:ext cx="635000" cy="7889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28626" y="2792413"/>
            <a:ext cx="9209088" cy="512763"/>
            <a:chOff x="123" y="0"/>
            <a:chExt cx="5801" cy="323"/>
          </a:xfrm>
        </p:grpSpPr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123" y="32"/>
              <a:ext cx="2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(2)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按概率分组</a:t>
              </a:r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1766" y="24"/>
              <a:ext cx="22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(3)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为每组分配码元</a:t>
              </a: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3642" y="0"/>
              <a:ext cx="22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(4) </a:t>
              </a:r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继续分组</a:t>
              </a:r>
            </a:p>
          </p:txBody>
        </p:sp>
      </p:grpSp>
      <p:grpSp>
        <p:nvGrpSpPr>
          <p:cNvPr id="4" name="Group 20"/>
          <p:cNvGrpSpPr>
            <a:grpSpLocks noChangeAspect="1"/>
          </p:cNvGrpSpPr>
          <p:nvPr/>
        </p:nvGrpSpPr>
        <p:grpSpPr bwMode="auto">
          <a:xfrm>
            <a:off x="5975350" y="3887788"/>
            <a:ext cx="2927350" cy="2084387"/>
            <a:chOff x="0" y="0"/>
            <a:chExt cx="1844" cy="1313"/>
          </a:xfrm>
        </p:grpSpPr>
        <p:graphicFrame>
          <p:nvGraphicFramePr>
            <p:cNvPr id="19477" name="Object 21"/>
            <p:cNvGraphicFramePr>
              <a:graphicFrameLocks noChangeAspect="1"/>
            </p:cNvGraphicFramePr>
            <p:nvPr/>
          </p:nvGraphicFramePr>
          <p:xfrm>
            <a:off x="0" y="719"/>
            <a:ext cx="1828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883" r:id="rId21" imgW="1447800" imgH="469900" progId="Equation.DSMT4">
                    <p:embed/>
                  </p:oleObj>
                </mc:Choice>
                <mc:Fallback>
                  <p:oleObj r:id="rId21" imgW="1447800" imgH="4699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19"/>
                          <a:ext cx="1828" cy="59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22"/>
            <p:cNvGraphicFramePr>
              <a:graphicFrameLocks noChangeAspect="1"/>
            </p:cNvGraphicFramePr>
            <p:nvPr/>
          </p:nvGraphicFramePr>
          <p:xfrm>
            <a:off x="0" y="0"/>
            <a:ext cx="184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0884" r:id="rId23" imgW="1459866" imgH="469696" progId="Equation.DSMT4">
                    <p:embed/>
                  </p:oleObj>
                </mc:Choice>
                <mc:Fallback>
                  <p:oleObj r:id="rId23" imgW="1459866" imgH="469696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844" cy="59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直接连接符 24"/>
          <p:cNvCxnSpPr/>
          <p:nvPr/>
        </p:nvCxnSpPr>
        <p:spPr>
          <a:xfrm>
            <a:off x="323528" y="1628800"/>
            <a:ext cx="835292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57225" y="528638"/>
            <a:ext cx="6623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  <a:sym typeface="Wingdings" pitchFamily="2" charset="2"/>
              </a:rPr>
              <a:t>检验是否为即时码？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160463" y="1089025"/>
          <a:ext cx="70358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82" r:id="rId3" imgW="3200400" imgH="698500" progId="Equation.DSMT4">
                  <p:embed/>
                </p:oleObj>
              </mc:Choice>
              <mc:Fallback>
                <p:oleObj r:id="rId3" imgW="32004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1089025"/>
                        <a:ext cx="7035800" cy="1533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162550" y="2765425"/>
            <a:ext cx="3981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  <a:sym typeface="Wingdings" pitchFamily="2" charset="2"/>
              </a:rPr>
              <a:t>计算编码效率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76225" y="2735263"/>
          <a:ext cx="3309938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83" r:id="rId5" imgW="2953593" imgH="3248228" progId="Visio.Drawing.11">
                  <p:embed/>
                </p:oleObj>
              </mc:Choice>
              <mc:Fallback>
                <p:oleObj r:id="rId5" imgW="2953593" imgH="324822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735263"/>
                        <a:ext cx="3309938" cy="3638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4941888" y="3360738"/>
            <a:ext cx="2593975" cy="1366837"/>
            <a:chOff x="0" y="0"/>
            <a:chExt cx="1634" cy="861"/>
          </a:xfrm>
        </p:grpSpPr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0" y="0"/>
            <a:ext cx="1634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1884" r:id="rId7" imgW="1180076" imgH="406048" progId="Equation.DSMT4">
                    <p:embed/>
                  </p:oleObj>
                </mc:Choice>
                <mc:Fallback>
                  <p:oleObj r:id="rId7" imgW="1180076" imgH="406048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4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629" y="25"/>
            <a:ext cx="5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1885" r:id="rId9" imgW="418737" imgH="203024" progId="Equation.DSMT4">
                    <p:embed/>
                  </p:oleObj>
                </mc:Choice>
                <mc:Fallback>
                  <p:oleObj r:id="rId9" imgW="418737" imgH="203024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"/>
                          <a:ext cx="583" cy="28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491" y="275"/>
            <a:ext cx="82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1886" r:id="rId11" imgW="596900" imgH="419100" progId="Equation.DSMT4">
                    <p:embed/>
                  </p:oleObj>
                </mc:Choice>
                <mc:Fallback>
                  <p:oleObj r:id="rId11" imgW="596900" imgH="4191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275"/>
                          <a:ext cx="829" cy="58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224088" y="4686300"/>
          <a:ext cx="67500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87" r:id="rId13" imgW="3070734" imgH="406048" progId="Equation.DSMT4">
                  <p:embed/>
                </p:oleObj>
              </mc:Choice>
              <mc:Fallback>
                <p:oleObj r:id="rId13" imgW="3070734" imgH="406048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4686300"/>
                        <a:ext cx="6750050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698750" y="4724400"/>
          <a:ext cx="6013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88" r:id="rId15" imgW="2931156" imgH="203024" progId="Equation.DSMT4">
                  <p:embed/>
                </p:oleObj>
              </mc:Choice>
              <mc:Fallback>
                <p:oleObj r:id="rId15" imgW="2931156" imgH="203024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724400"/>
                        <a:ext cx="6013450" cy="446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962275" y="5073650"/>
          <a:ext cx="54117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89" r:id="rId17" imgW="2461663" imgH="406048" progId="Equation.DSMT4">
                  <p:embed/>
                </p:oleObj>
              </mc:Choice>
              <mc:Fallback>
                <p:oleObj r:id="rId17" imgW="2461663" imgH="40604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5073650"/>
                        <a:ext cx="5411788" cy="893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224088" y="5778500"/>
          <a:ext cx="14636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890" r:id="rId19" imgW="659255" imgH="177492" progId="Equation.DSMT4">
                  <p:embed/>
                </p:oleObj>
              </mc:Choice>
              <mc:Fallback>
                <p:oleObj r:id="rId19" imgW="659255" imgH="17749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5778500"/>
                        <a:ext cx="1463675" cy="395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34975" y="686769"/>
            <a:ext cx="8299450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       </a:t>
            </a:r>
            <a:r>
              <a:rPr lang="zh-CN" sz="2400" b="1" dirty="0" smtClean="0">
                <a:latin typeface="+mj-ea"/>
                <a:ea typeface="+mj-ea"/>
                <a:sym typeface="Wingdings" pitchFamily="2" charset="2"/>
              </a:rPr>
              <a:t>从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计算结果可看出，编码效率较高。但这并不意味着费诺码的效率一定高于香农码。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       </a:t>
            </a:r>
            <a:r>
              <a:rPr lang="zh-CN" sz="2400" b="1" dirty="0" smtClean="0">
                <a:latin typeface="+mj-ea"/>
                <a:ea typeface="+mj-ea"/>
                <a:sym typeface="Wingdings" pitchFamily="2" charset="2"/>
              </a:rPr>
              <a:t>实践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表明，费诺码比较适合于每次分组的概率的和比较接近的情况。最理想的情况是：每次分组的概率的和都恰好相等，这时编码效率可达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100%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8026" y="3295650"/>
            <a:ext cx="9698038" cy="1387475"/>
            <a:chOff x="345" y="0"/>
            <a:chExt cx="6109" cy="87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345" y="285"/>
              <a:ext cx="4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例</a:t>
              </a:r>
              <a:r>
                <a:rPr lang="zh-CN" altLang="zh-CN" sz="2400" b="1" dirty="0" smtClean="0">
                  <a:latin typeface="+mj-ea"/>
                  <a:ea typeface="+mj-ea"/>
                </a:rPr>
                <a:t>   </a:t>
              </a:r>
              <a:r>
                <a:rPr lang="zh-CN" sz="2400" b="1" dirty="0">
                  <a:latin typeface="+mj-ea"/>
                  <a:ea typeface="+mj-ea"/>
                </a:rPr>
                <a:t>对信源              </a:t>
              </a:r>
            </a:p>
          </p:txBody>
        </p:sp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1509" y="0"/>
            <a:ext cx="2344" cy="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850" r:id="rId3" imgW="2475426" imgH="672808" progId="Equation.DSMT4">
                    <p:embed/>
                  </p:oleObj>
                </mc:Choice>
                <mc:Fallback>
                  <p:oleObj r:id="rId3" imgW="2475426" imgH="672808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0"/>
                          <a:ext cx="2344" cy="87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3968" y="249"/>
              <a:ext cx="24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编二元费诺码。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849313" y="4848225"/>
            <a:ext cx="6540500" cy="1425575"/>
            <a:chOff x="299" y="0"/>
            <a:chExt cx="4120" cy="898"/>
          </a:xfrm>
        </p:grpSpPr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299" y="111"/>
              <a:ext cx="220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解</a:t>
              </a:r>
              <a:r>
                <a:rPr lang="zh-CN" altLang="zh-CN" sz="2400" b="1" dirty="0">
                  <a:latin typeface="+mj-ea"/>
                  <a:ea typeface="+mj-ea"/>
                </a:rPr>
                <a:t>:  </a:t>
              </a:r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(1)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按概率从</a:t>
              </a:r>
            </a:p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  大到小依次排列</a:t>
              </a:r>
            </a:p>
          </p:txBody>
        </p:sp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1918" y="0"/>
            <a:ext cx="2501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2851" r:id="rId5" imgW="2476500" imgH="647700" progId="Equation.DSMT4">
                    <p:embed/>
                  </p:oleObj>
                </mc:Choice>
                <mc:Fallback>
                  <p:oleObj r:id="rId5" imgW="2476500" imgH="6477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0"/>
                          <a:ext cx="2501" cy="8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5" name="直接连接符 14"/>
          <p:cNvCxnSpPr/>
          <p:nvPr/>
        </p:nvCxnSpPr>
        <p:spPr>
          <a:xfrm>
            <a:off x="827584" y="4797152"/>
            <a:ext cx="756084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819525" y="1162050"/>
          <a:ext cx="410210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86" r:id="rId3" imgW="2557623" imgH="2564319" progId="Visio.Drawing.11">
                  <p:embed/>
                </p:oleObj>
              </mc:Choice>
              <mc:Fallback>
                <p:oleObj r:id="rId3" imgW="2557623" imgH="256431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1162050"/>
                        <a:ext cx="4102100" cy="3867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3563" y="582613"/>
            <a:ext cx="9359900" cy="474663"/>
            <a:chOff x="0" y="24"/>
            <a:chExt cx="5896" cy="299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0" y="32"/>
              <a:ext cx="2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(2) </a:t>
              </a:r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按概率分组</a:t>
              </a:r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609" y="24"/>
              <a:ext cx="22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(3) </a:t>
              </a:r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为每组分配码元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3614" y="29"/>
              <a:ext cx="228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(4)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继续分组</a:t>
              </a:r>
            </a:p>
          </p:txBody>
        </p:sp>
      </p:grp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016000" y="1173163"/>
          <a:ext cx="289560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87" r:id="rId5" imgW="1805333" imgH="2557834" progId="Visio.Drawing.11">
                  <p:embed/>
                </p:oleObj>
              </mc:Choice>
              <mc:Fallback>
                <p:oleObj r:id="rId5" imgW="1805333" imgH="2557834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173163"/>
                        <a:ext cx="2895600" cy="3857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822700" y="1711325"/>
          <a:ext cx="785813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88" r:id="rId7" imgW="490917" imgH="2197640" progId="Visio.Drawing.11">
                  <p:embed/>
                </p:oleObj>
              </mc:Choice>
              <mc:Fallback>
                <p:oleObj r:id="rId7" imgW="490917" imgH="219764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1711325"/>
                        <a:ext cx="785813" cy="3302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4560888" y="1677988"/>
          <a:ext cx="7858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89" r:id="rId9" imgW="490917" imgH="625272" progId="Visio.Drawing.11">
                  <p:embed/>
                </p:oleObj>
              </mc:Choice>
              <mc:Fallback>
                <p:oleObj r:id="rId9" imgW="490917" imgH="625272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1677988"/>
                        <a:ext cx="785812" cy="9429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4562475" y="2514600"/>
          <a:ext cx="782638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90" r:id="rId11" imgW="487680" imgH="1657755" progId="Visio.Drawing.11">
                  <p:embed/>
                </p:oleObj>
              </mc:Choice>
              <mc:Fallback>
                <p:oleObj r:id="rId11" imgW="487680" imgH="165775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2514600"/>
                        <a:ext cx="782638" cy="2500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5268913" y="2460625"/>
          <a:ext cx="7842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91" r:id="rId13" imgW="488489" imgH="615004" progId="Visio.Drawing.11">
                  <p:embed/>
                </p:oleObj>
              </mc:Choice>
              <mc:Fallback>
                <p:oleObj r:id="rId13" imgW="488489" imgH="615004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2460625"/>
                        <a:ext cx="784225" cy="925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5270500" y="3324225"/>
          <a:ext cx="782638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92" r:id="rId15" imgW="487680" imgH="1117600" progId="Visio.Drawing.11">
                  <p:embed/>
                </p:oleObj>
              </mc:Choice>
              <mc:Fallback>
                <p:oleObj r:id="rId15" imgW="487680" imgH="111760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3324225"/>
                        <a:ext cx="782638" cy="1685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5983288" y="3287713"/>
          <a:ext cx="7826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93" r:id="rId17" imgW="487680" imgH="607168" progId="Visio.Drawing.11">
                  <p:embed/>
                </p:oleObj>
              </mc:Choice>
              <mc:Fallback>
                <p:oleObj r:id="rId17" imgW="487680" imgH="607168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3287713"/>
                        <a:ext cx="782637" cy="9159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5983288" y="4111625"/>
          <a:ext cx="7826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94" r:id="rId19" imgW="487680" imgH="607168" progId="Visio.Drawing.11">
                  <p:embed/>
                </p:oleObj>
              </mc:Choice>
              <mc:Fallback>
                <p:oleObj r:id="rId19" imgW="487680" imgH="607168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4111625"/>
                        <a:ext cx="782637" cy="91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 noChangeAspect="1"/>
          </p:cNvGrpSpPr>
          <p:nvPr/>
        </p:nvGrpSpPr>
        <p:grpSpPr bwMode="auto">
          <a:xfrm>
            <a:off x="2414588" y="5316538"/>
            <a:ext cx="2314575" cy="1049337"/>
            <a:chOff x="0" y="0"/>
            <a:chExt cx="1634" cy="861"/>
          </a:xfrm>
        </p:grpSpPr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0" y="0"/>
            <a:ext cx="1634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3995" r:id="rId21" imgW="1180076" imgH="406048" progId="Equation.DSMT4">
                    <p:embed/>
                  </p:oleObj>
                </mc:Choice>
                <mc:Fallback>
                  <p:oleObj r:id="rId21" imgW="1180076" imgH="406048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4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629" y="25"/>
            <a:ext cx="5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3996" r:id="rId23" imgW="418737" imgH="203024" progId="Equation.DSMT4">
                    <p:embed/>
                  </p:oleObj>
                </mc:Choice>
                <mc:Fallback>
                  <p:oleObj r:id="rId23" imgW="418737" imgH="203024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"/>
                          <a:ext cx="583" cy="28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18"/>
            <p:cNvGraphicFramePr>
              <a:graphicFrameLocks noChangeAspect="1"/>
            </p:cNvGraphicFramePr>
            <p:nvPr/>
          </p:nvGraphicFramePr>
          <p:xfrm>
            <a:off x="491" y="275"/>
            <a:ext cx="82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3997" r:id="rId25" imgW="596900" imgH="419100" progId="Equation.DSMT4">
                    <p:embed/>
                  </p:oleObj>
                </mc:Choice>
                <mc:Fallback>
                  <p:oleObj r:id="rId25" imgW="596900" imgH="4191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275"/>
                          <a:ext cx="829" cy="58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4613275" y="5207000"/>
          <a:ext cx="32067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98" r:id="rId27" imgW="1459233" imgH="406048" progId="Equation.DSMT4">
                  <p:embed/>
                </p:oleObj>
              </mc:Choice>
              <mc:Fallback>
                <p:oleObj r:id="rId27" imgW="1459233" imgH="406048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5207000"/>
                        <a:ext cx="3206750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4810125" y="4930775"/>
          <a:ext cx="29575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999" r:id="rId29" imgW="1535367" imgH="406048" progId="Equation.DSMT4">
                  <p:embed/>
                </p:oleObj>
              </mc:Choice>
              <mc:Fallback>
                <p:oleObj r:id="rId29" imgW="1535367" imgH="406048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4930775"/>
                        <a:ext cx="2957513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4918075" y="5608638"/>
          <a:ext cx="28749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000" r:id="rId31" imgW="1509989" imgH="406048" progId="Equation.DSMT4">
                  <p:embed/>
                </p:oleObj>
              </mc:Choice>
              <mc:Fallback>
                <p:oleObj r:id="rId31" imgW="1509989" imgH="406048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5608638"/>
                        <a:ext cx="2874963" cy="7731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7742238" y="5473700"/>
          <a:ext cx="12112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001" r:id="rId33" imgW="545154" imgH="177492" progId="Equation.DSMT4">
                  <p:embed/>
                </p:oleObj>
              </mc:Choice>
              <mc:Fallback>
                <p:oleObj r:id="rId33" imgW="545154" imgH="177492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5473700"/>
                        <a:ext cx="1211262" cy="395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398463" y="5443538"/>
            <a:ext cx="3438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(5) 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编码效率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变长码的编码方法</a:t>
            </a:r>
            <a:endParaRPr lang="zh-CN" altLang="en-US"/>
          </a:p>
        </p:txBody>
      </p:sp>
      <p:sp>
        <p:nvSpPr>
          <p:cNvPr id="1720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发展比较成熟，常见的方法有：</a:t>
            </a:r>
          </a:p>
          <a:p>
            <a:r>
              <a:rPr lang="zh-CN" altLang="en-US" dirty="0" smtClean="0"/>
              <a:t>香农编码</a:t>
            </a:r>
          </a:p>
          <a:p>
            <a:r>
              <a:rPr lang="zh-CN" altLang="en-US" dirty="0" smtClean="0"/>
              <a:t>费诺编码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霍夫曼编码（哈夫曼编码）</a:t>
            </a:r>
          </a:p>
          <a:p>
            <a:r>
              <a:rPr lang="zh-CN" altLang="en-US" dirty="0" smtClean="0"/>
              <a:t>游程编码</a:t>
            </a:r>
          </a:p>
          <a:p>
            <a:r>
              <a:rPr lang="zh-CN" altLang="en-US" dirty="0" smtClean="0"/>
              <a:t>冗余位编码</a:t>
            </a:r>
          </a:p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7AC0-5C3F-477B-80EF-02DF781A09B6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438650" y="3238500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哈夫曼编码</a:t>
            </a:r>
            <a:endParaRPr lang="zh-CN" altLang="en-US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2750" y="1303338"/>
            <a:ext cx="513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设有离散无记忆信源，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563888" y="1143000"/>
          <a:ext cx="49926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38" r:id="rId3" imgW="3478290" imgH="482391" progId="Equation.DSMT4">
                  <p:embed/>
                </p:oleObj>
              </mc:Choice>
              <mc:Fallback>
                <p:oleObj r:id="rId3" imgW="3478290" imgH="48239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143000"/>
                        <a:ext cx="4992687" cy="866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46026" y="2103239"/>
            <a:ext cx="4818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二元码的编码步骤如下</a:t>
            </a:r>
            <a:r>
              <a:rPr lang="zh-CN" sz="2400" b="1" dirty="0">
                <a:latin typeface="+mj-ea"/>
                <a:ea typeface="+mj-ea"/>
              </a:rPr>
              <a:t>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5386" y="2809552"/>
            <a:ext cx="7793038" cy="979488"/>
            <a:chOff x="181" y="100"/>
            <a:chExt cx="4909" cy="617"/>
          </a:xfrm>
        </p:grpSpPr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81" y="100"/>
              <a:ext cx="4909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Tx/>
                <a:buAutoNum type="arabicParenBoth"/>
              </a:pPr>
              <a:r>
                <a:rPr lang="zh-CN" altLang="zh-CN" sz="2400" b="1" dirty="0">
                  <a:latin typeface="+mj-ea"/>
                  <a:ea typeface="+mj-ea"/>
                </a:rPr>
                <a:t> </a:t>
              </a:r>
              <a:r>
                <a:rPr lang="zh-CN" sz="2400" b="1" dirty="0">
                  <a:latin typeface="+mj-ea"/>
                  <a:ea typeface="+mj-ea"/>
                </a:rPr>
                <a:t>将信源符号按概率从大到小依次排列。设排序后的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消息分别记为                   。</a:t>
              </a:r>
            </a:p>
          </p:txBody>
        </p:sp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1392" y="362"/>
            <a:ext cx="107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39" r:id="rId5" imgW="774364" imgH="228501" progId="Equation.DSMT4">
                    <p:embed/>
                  </p:oleObj>
                </mc:Choice>
                <mc:Fallback>
                  <p:oleObj r:id="rId5" imgW="774364" imgH="228501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62"/>
                          <a:ext cx="1075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1577" y="3857625"/>
            <a:ext cx="8116887" cy="2308225"/>
            <a:chOff x="136" y="177"/>
            <a:chExt cx="5113" cy="1454"/>
          </a:xfrm>
        </p:grpSpPr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36" y="177"/>
              <a:ext cx="5113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Tx/>
                <a:buAutoNum type="arabicParenBoth" startAt="2"/>
              </a:pPr>
              <a:r>
                <a:rPr lang="zh-CN" altLang="zh-CN" sz="2400" b="1" dirty="0">
                  <a:latin typeface="+mj-ea"/>
                  <a:ea typeface="+mj-ea"/>
                </a:rPr>
                <a:t> </a:t>
              </a:r>
              <a:r>
                <a:rPr lang="zh-CN" sz="2400" b="1" dirty="0">
                  <a:latin typeface="+mj-ea"/>
                  <a:ea typeface="+mj-ea"/>
                </a:rPr>
                <a:t>给两个概率最小的信源符号           和          各分配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一个码符号“</a:t>
              </a:r>
              <a:r>
                <a:rPr lang="zh-CN" altLang="zh-CN" sz="2400" b="1" dirty="0">
                  <a:latin typeface="+mj-ea"/>
                  <a:ea typeface="+mj-ea"/>
                </a:rPr>
                <a:t>0”</a:t>
              </a:r>
              <a:r>
                <a:rPr lang="zh-CN" sz="2400" b="1" dirty="0">
                  <a:latin typeface="+mj-ea"/>
                  <a:ea typeface="+mj-ea"/>
                </a:rPr>
                <a:t>和“</a:t>
              </a:r>
              <a:r>
                <a:rPr lang="zh-CN" altLang="zh-CN" sz="2400" b="1" dirty="0">
                  <a:latin typeface="+mj-ea"/>
                  <a:ea typeface="+mj-ea"/>
                </a:rPr>
                <a:t>1”</a:t>
              </a:r>
              <a:r>
                <a:rPr lang="zh-CN" sz="2400" b="1" dirty="0">
                  <a:latin typeface="+mj-ea"/>
                  <a:ea typeface="+mj-ea"/>
                </a:rPr>
                <a:t>，将这两个信源符号合并成一个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新符号，并用                         作为新符号的概率，结果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得到一个只包含        个信源符号的新信源。将该信源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称为第一次缩减信源，用     表示。</a:t>
              </a:r>
            </a:p>
          </p:txBody>
        </p:sp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2800" y="179"/>
            <a:ext cx="70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40" r:id="rId7" imgW="508000" imgH="228600" progId="Equation.DSMT4">
                    <p:embed/>
                  </p:oleObj>
                </mc:Choice>
                <mc:Fallback>
                  <p:oleObj r:id="rId7" imgW="50800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" y="179"/>
                          <a:ext cx="707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2"/>
            <p:cNvGraphicFramePr>
              <a:graphicFrameLocks noChangeAspect="1"/>
            </p:cNvGraphicFramePr>
            <p:nvPr/>
          </p:nvGraphicFramePr>
          <p:xfrm>
            <a:off x="3662" y="224"/>
            <a:ext cx="56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41" r:id="rId9" imgW="406048" imgH="228402" progId="Equation.DSMT4">
                    <p:embed/>
                  </p:oleObj>
                </mc:Choice>
                <mc:Fallback>
                  <p:oleObj r:id="rId9" imgW="406048" imgH="22840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" y="224"/>
                          <a:ext cx="565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13"/>
            <p:cNvGraphicFramePr>
              <a:graphicFrameLocks noChangeAspect="1"/>
            </p:cNvGraphicFramePr>
            <p:nvPr/>
          </p:nvGraphicFramePr>
          <p:xfrm>
            <a:off x="1381" y="684"/>
            <a:ext cx="141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42" r:id="rId11" imgW="1016000" imgH="228600" progId="Equation.DSMT4">
                    <p:embed/>
                  </p:oleObj>
                </mc:Choice>
                <mc:Fallback>
                  <p:oleObj r:id="rId11" imgW="101600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684"/>
                          <a:ext cx="1414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1575" y="1059"/>
            <a:ext cx="4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43" r:id="rId13" imgW="329628" imgH="177492" progId="Equation.DSMT4">
                    <p:embed/>
                  </p:oleObj>
                </mc:Choice>
                <mc:Fallback>
                  <p:oleObj r:id="rId13" imgW="329628" imgH="177492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1059"/>
                          <a:ext cx="4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2346" y="1313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44" r:id="rId15" imgW="177492" imgH="228204" progId="Equation.DSMT4">
                    <p:embed/>
                  </p:oleObj>
                </mc:Choice>
                <mc:Fallback>
                  <p:oleObj r:id="rId15" imgW="177492" imgH="228204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1313"/>
                          <a:ext cx="247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552" y="620688"/>
            <a:ext cx="8002588" cy="1008063"/>
            <a:chOff x="0" y="0"/>
            <a:chExt cx="5041" cy="635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041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400" b="1" dirty="0">
                  <a:latin typeface="+mj-ea"/>
                  <a:ea typeface="+mj-ea"/>
                </a:rPr>
                <a:t>(3) </a:t>
              </a:r>
              <a:r>
                <a:rPr lang="zh-CN" sz="2400" b="1" dirty="0">
                  <a:latin typeface="+mj-ea"/>
                  <a:ea typeface="+mj-ea"/>
                </a:rPr>
                <a:t>将缩减信源     的符号仍按概率从大到小的顺序排列，重复步骤</a:t>
              </a:r>
              <a:r>
                <a:rPr lang="zh-CN" altLang="zh-CN" sz="2400" b="1" dirty="0">
                  <a:latin typeface="+mj-ea"/>
                  <a:ea typeface="+mj-ea"/>
                </a:rPr>
                <a:t>2</a:t>
              </a:r>
              <a:r>
                <a:rPr lang="zh-CN" sz="2400" b="1" dirty="0">
                  <a:latin typeface="+mj-ea"/>
                  <a:ea typeface="+mj-ea"/>
                </a:rPr>
                <a:t>，得到只含           个符号的缩减信源    。              </a:t>
              </a:r>
            </a:p>
          </p:txBody>
        </p:sp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1406" y="45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5994" r:id="rId3" imgW="177492" imgH="228204" progId="Equation.DSMT4">
                    <p:embed/>
                  </p:oleObj>
                </mc:Choice>
                <mc:Fallback>
                  <p:oleObj r:id="rId3" imgW="177492" imgH="228204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45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1" name="Object 5"/>
            <p:cNvGraphicFramePr>
              <a:graphicFrameLocks noChangeAspect="1"/>
            </p:cNvGraphicFramePr>
            <p:nvPr/>
          </p:nvGraphicFramePr>
          <p:xfrm>
            <a:off x="1950" y="318"/>
            <a:ext cx="63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5995" r:id="rId5" imgW="456803" imgH="203024" progId="Equation.DSMT4">
                    <p:embed/>
                  </p:oleObj>
                </mc:Choice>
                <mc:Fallback>
                  <p:oleObj r:id="rId5" imgW="456803" imgH="203024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318"/>
                          <a:ext cx="635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4037" y="318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5996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318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39552" y="1772816"/>
            <a:ext cx="7992887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+mj-ea"/>
                <a:ea typeface="+mj-ea"/>
              </a:rPr>
              <a:t>(4) </a:t>
            </a:r>
            <a:r>
              <a:rPr lang="zh-CN" sz="2400" b="1" dirty="0">
                <a:latin typeface="+mj-ea"/>
                <a:ea typeface="+mj-ea"/>
              </a:rPr>
              <a:t>重复上述步骤，直至缩减信源只剩两个符号为止。此时所剩两个符号的概率之和必为</a:t>
            </a:r>
            <a:r>
              <a:rPr lang="zh-CN" altLang="zh-CN" sz="2400" b="1" dirty="0">
                <a:latin typeface="+mj-ea"/>
                <a:ea typeface="+mj-ea"/>
              </a:rPr>
              <a:t>1</a:t>
            </a:r>
            <a:r>
              <a:rPr lang="zh-CN" sz="2400" b="1" dirty="0">
                <a:latin typeface="+mj-ea"/>
                <a:ea typeface="+mj-ea"/>
              </a:rPr>
              <a:t>。然后从最后一级缩减信源开始，依编码路径</a:t>
            </a:r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向前返回</a:t>
            </a:r>
            <a:r>
              <a:rPr lang="zh-CN" sz="2400" b="1" dirty="0">
                <a:latin typeface="+mj-ea"/>
                <a:ea typeface="+mj-ea"/>
              </a:rPr>
              <a:t>，就得到各信源符号所对应的码字。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35001" y="3822700"/>
            <a:ext cx="9669463" cy="995363"/>
            <a:chOff x="363" y="0"/>
            <a:chExt cx="6091" cy="627"/>
          </a:xfrm>
        </p:grpSpPr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363" y="177"/>
              <a:ext cx="4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例</a:t>
              </a:r>
              <a:r>
                <a:rPr lang="zh-CN" altLang="zh-CN" sz="2400" b="1" dirty="0" smtClean="0">
                  <a:latin typeface="+mj-ea"/>
                  <a:ea typeface="+mj-ea"/>
                </a:rPr>
                <a:t>  </a:t>
              </a:r>
              <a:r>
                <a:rPr lang="zh-CN" sz="2400" b="1" dirty="0">
                  <a:latin typeface="+mj-ea"/>
                  <a:ea typeface="+mj-ea"/>
                </a:rPr>
                <a:t>对</a:t>
              </a:r>
            </a:p>
          </p:txBody>
        </p:sp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1087" y="0"/>
            <a:ext cx="2934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5997" r:id="rId9" imgW="3097456" imgH="482391" progId="Equation.DSMT4">
                    <p:embed/>
                  </p:oleObj>
                </mc:Choice>
                <mc:Fallback>
                  <p:oleObj r:id="rId9" imgW="3097456" imgH="482391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0"/>
                          <a:ext cx="2934" cy="62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968" y="141"/>
              <a:ext cx="24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编二元哈夫曼码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41339" y="5029200"/>
            <a:ext cx="8040688" cy="1035050"/>
            <a:chOff x="122" y="0"/>
            <a:chExt cx="5065" cy="652"/>
          </a:xfrm>
        </p:grpSpPr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122" y="165"/>
              <a:ext cx="11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(1) </a:t>
              </a:r>
              <a:r>
                <a:rPr lang="zh-CN" sz="2400" b="1" dirty="0">
                  <a:latin typeface="+mj-ea"/>
                  <a:ea typeface="+mj-ea"/>
                </a:rPr>
                <a:t>排序</a:t>
              </a:r>
            </a:p>
          </p:txBody>
        </p:sp>
        <p:graphicFrame>
          <p:nvGraphicFramePr>
            <p:cNvPr id="24590" name="Object 14"/>
            <p:cNvGraphicFramePr>
              <a:graphicFrameLocks noChangeAspect="1"/>
            </p:cNvGraphicFramePr>
            <p:nvPr/>
          </p:nvGraphicFramePr>
          <p:xfrm>
            <a:off x="893" y="0"/>
            <a:ext cx="4294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5998" r:id="rId11" imgW="3098800" imgH="469900" progId="Equation.DSMT4">
                    <p:embed/>
                  </p:oleObj>
                </mc:Choice>
                <mc:Fallback>
                  <p:oleObj r:id="rId11" imgW="3098800" imgH="4699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" y="0"/>
                          <a:ext cx="4294" cy="65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接连接符 17"/>
          <p:cNvCxnSpPr/>
          <p:nvPr/>
        </p:nvCxnSpPr>
        <p:spPr>
          <a:xfrm>
            <a:off x="683568" y="4941168"/>
            <a:ext cx="763284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77063" y="1131888"/>
            <a:ext cx="763587" cy="5116512"/>
            <a:chOff x="0" y="0"/>
            <a:chExt cx="481" cy="3223"/>
          </a:xfrm>
        </p:grpSpPr>
        <p:sp>
          <p:nvSpPr>
            <p:cNvPr id="25603" name="Line 3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1" y="3223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1" y="3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07" name="Object 7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54" r:id="rId3" imgW="190417" imgH="228501" progId="Equation.DSMT4">
                    <p:embed/>
                  </p:oleObj>
                </mc:Choice>
                <mc:Fallback>
                  <p:oleObj r:id="rId3" imgW="190417" imgH="228501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471738" y="1122363"/>
            <a:ext cx="763587" cy="5126037"/>
            <a:chOff x="0" y="0"/>
            <a:chExt cx="481" cy="3229"/>
          </a:xfrm>
        </p:grpSpPr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0" y="323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1" y="3229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1" y="9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13" name="Object 13"/>
            <p:cNvGraphicFramePr>
              <a:graphicFrameLocks noChangeAspect="1"/>
            </p:cNvGraphicFramePr>
            <p:nvPr/>
          </p:nvGraphicFramePr>
          <p:xfrm>
            <a:off x="14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55" r:id="rId5" imgW="177492" imgH="228204" progId="Equation.DSMT4">
                    <p:embed/>
                  </p:oleObj>
                </mc:Choice>
                <mc:Fallback>
                  <p:oleObj r:id="rId5" imgW="177492" imgH="228204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7870825" y="4029075"/>
          <a:ext cx="781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356" r:id="rId7" imgW="354984" imgH="177492" progId="Equation.DSMT4">
                  <p:embed/>
                </p:oleObj>
              </mc:Choice>
              <mc:Fallback>
                <p:oleObj r:id="rId7" imgW="354984" imgH="17749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25" y="4029075"/>
                        <a:ext cx="781050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7870825" y="4564063"/>
          <a:ext cx="781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357" r:id="rId9" imgW="354984" imgH="177492" progId="Equation.DSMT4">
                  <p:embed/>
                </p:oleObj>
              </mc:Choice>
              <mc:Fallback>
                <p:oleObj r:id="rId9" imgW="354984" imgH="17749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25" y="4564063"/>
                        <a:ext cx="781050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7885113" y="5111750"/>
          <a:ext cx="752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358" r:id="rId11" imgW="342306" imgH="177492" progId="Equation.DSMT4">
                  <p:embed/>
                </p:oleObj>
              </mc:Choice>
              <mc:Fallback>
                <p:oleObj r:id="rId11" imgW="342306" imgH="17749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5111750"/>
                        <a:ext cx="752475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7788275" y="5519738"/>
          <a:ext cx="9477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359" r:id="rId13" imgW="431052" imgH="177492" progId="Equation.DSMT4">
                  <p:embed/>
                </p:oleObj>
              </mc:Choice>
              <mc:Fallback>
                <p:oleObj r:id="rId13" imgW="431052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8275" y="5519738"/>
                        <a:ext cx="94773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7802563" y="5864225"/>
          <a:ext cx="9191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360" r:id="rId15" imgW="418374" imgH="177492" progId="Equation.DSMT4">
                  <p:embed/>
                </p:oleObj>
              </mc:Choice>
              <mc:Fallback>
                <p:oleObj r:id="rId15" imgW="418374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5864225"/>
                        <a:ext cx="919162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87313" y="477838"/>
            <a:ext cx="4257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(2) </a:t>
            </a:r>
            <a:r>
              <a:rPr lang="zh-CN" sz="2400" b="1" dirty="0">
                <a:latin typeface="+mj-ea"/>
                <a:ea typeface="+mj-ea"/>
              </a:rPr>
              <a:t>第一次缩减信源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868613" y="452438"/>
            <a:ext cx="7535862" cy="487363"/>
            <a:chOff x="0" y="0"/>
            <a:chExt cx="4747" cy="307"/>
          </a:xfrm>
        </p:grpSpPr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0" y="16"/>
              <a:ext cx="33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(3) </a:t>
              </a:r>
              <a:r>
                <a:rPr lang="zh-CN" sz="2400" b="1" dirty="0">
                  <a:latin typeface="+mj-ea"/>
                  <a:ea typeface="+mj-ea"/>
                </a:rPr>
                <a:t>第二，三，</a:t>
              </a:r>
              <a:r>
                <a:rPr lang="zh-CN" altLang="zh-CN" sz="2400" b="1" dirty="0">
                  <a:latin typeface="+mj-ea"/>
                  <a:ea typeface="+mj-ea"/>
                </a:rPr>
                <a:t>…</a:t>
              </a:r>
              <a:r>
                <a:rPr lang="zh-CN" sz="2400" b="1" dirty="0">
                  <a:latin typeface="+mj-ea"/>
                  <a:ea typeface="+mj-ea"/>
                </a:rPr>
                <a:t>次缩减信源</a:t>
              </a: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2625" y="0"/>
              <a:ext cx="21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(4) </a:t>
              </a:r>
              <a:r>
                <a:rPr lang="zh-CN" sz="2400" b="1" dirty="0">
                  <a:latin typeface="+mj-ea"/>
                  <a:ea typeface="+mj-ea"/>
                </a:rPr>
                <a:t>最后一级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52463" y="1112838"/>
            <a:ext cx="3021012" cy="5160962"/>
            <a:chOff x="0" y="0"/>
            <a:chExt cx="1903" cy="3251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24" y="299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25" name="Object 25"/>
            <p:cNvGraphicFramePr>
              <a:graphicFrameLocks noChangeAspect="1"/>
            </p:cNvGraphicFramePr>
            <p:nvPr/>
          </p:nvGraphicFramePr>
          <p:xfrm>
            <a:off x="667" y="2986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61" r:id="rId17" imgW="316950" imgH="177492" progId="Equation.DSMT4">
                    <p:embed/>
                  </p:oleObj>
                </mc:Choice>
                <mc:Fallback>
                  <p:oleObj r:id="rId17" imgW="316950" imgH="177492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986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Object 26"/>
            <p:cNvGraphicFramePr>
              <a:graphicFrameLocks noChangeAspect="1"/>
            </p:cNvGraphicFramePr>
            <p:nvPr/>
          </p:nvGraphicFramePr>
          <p:xfrm>
            <a:off x="667" y="273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62" r:id="rId19" imgW="316950" imgH="177492" progId="Equation.DSMT4">
                    <p:embed/>
                  </p:oleObj>
                </mc:Choice>
                <mc:Fallback>
                  <p:oleObj r:id="rId19" imgW="316950" imgH="177492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73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24" y="249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28" name="Object 28"/>
            <p:cNvGraphicFramePr>
              <a:graphicFrameLocks noChangeAspect="1"/>
            </p:cNvGraphicFramePr>
            <p:nvPr/>
          </p:nvGraphicFramePr>
          <p:xfrm>
            <a:off x="667" y="2482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63" r:id="rId21" imgW="316950" imgH="177492" progId="Equation.DSMT4">
                    <p:embed/>
                  </p:oleObj>
                </mc:Choice>
                <mc:Fallback>
                  <p:oleObj r:id="rId21" imgW="316950" imgH="177492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482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30" y="1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24" y="33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31" name="Object 31"/>
            <p:cNvGraphicFramePr>
              <a:graphicFrameLocks noChangeAspect="1"/>
            </p:cNvGraphicFramePr>
            <p:nvPr/>
          </p:nvGraphicFramePr>
          <p:xfrm>
            <a:off x="229" y="7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64" r:id="rId23" imgW="190417" imgH="228501" progId="Equation.DSMT4">
                    <p:embed/>
                  </p:oleObj>
                </mc:Choice>
                <mc:Fallback>
                  <p:oleObj r:id="rId23" imgW="190417" imgH="228501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7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24" y="75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33" name="Object 33"/>
            <p:cNvGraphicFramePr>
              <a:graphicFrameLocks noChangeAspect="1"/>
            </p:cNvGraphicFramePr>
            <p:nvPr/>
          </p:nvGraphicFramePr>
          <p:xfrm>
            <a:off x="207" y="460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65" r:id="rId25" imgW="177492" imgH="228204" progId="Equation.DSMT4">
                    <p:embed/>
                  </p:oleObj>
                </mc:Choice>
                <mc:Fallback>
                  <p:oleObj r:id="rId25" imgW="177492" imgH="228204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460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24" y="1422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35" name="Object 35"/>
            <p:cNvGraphicFramePr>
              <a:graphicFrameLocks noChangeAspect="1"/>
            </p:cNvGraphicFramePr>
            <p:nvPr/>
          </p:nvGraphicFramePr>
          <p:xfrm>
            <a:off x="199" y="1109"/>
            <a:ext cx="2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66" r:id="rId27" imgW="190417" imgH="228501" progId="Equation.DSMT4">
                    <p:embed/>
                  </p:oleObj>
                </mc:Choice>
                <mc:Fallback>
                  <p:oleObj r:id="rId27" imgW="190417" imgH="228501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" y="1109"/>
                          <a:ext cx="26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24" y="180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37" name="Object 37"/>
            <p:cNvGraphicFramePr>
              <a:graphicFrameLocks noChangeAspect="1"/>
            </p:cNvGraphicFramePr>
            <p:nvPr/>
          </p:nvGraphicFramePr>
          <p:xfrm>
            <a:off x="199" y="1525"/>
            <a:ext cx="2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67" r:id="rId29" imgW="190417" imgH="228501" progId="Equation.DSMT4">
                    <p:embed/>
                  </p:oleObj>
                </mc:Choice>
                <mc:Fallback>
                  <p:oleObj r:id="rId29" imgW="190417" imgH="228501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" y="1525"/>
                          <a:ext cx="26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0" y="2133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39" name="Object 39"/>
            <p:cNvGraphicFramePr>
              <a:graphicFrameLocks noChangeAspect="1"/>
            </p:cNvGraphicFramePr>
            <p:nvPr/>
          </p:nvGraphicFramePr>
          <p:xfrm>
            <a:off x="207" y="1837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68" r:id="rId31" imgW="177492" imgH="228204" progId="Equation.DSMT4">
                    <p:embed/>
                  </p:oleObj>
                </mc:Choice>
                <mc:Fallback>
                  <p:oleObj r:id="rId31" imgW="177492" imgH="228204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1837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40"/>
            <p:cNvGraphicFramePr>
              <a:graphicFrameLocks noChangeAspect="1"/>
            </p:cNvGraphicFramePr>
            <p:nvPr/>
          </p:nvGraphicFramePr>
          <p:xfrm>
            <a:off x="207" y="2189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69" r:id="rId33" imgW="177492" imgH="228204" progId="Equation.DSMT4">
                    <p:embed/>
                  </p:oleObj>
                </mc:Choice>
                <mc:Fallback>
                  <p:oleObj r:id="rId33" imgW="177492" imgH="228204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2189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>
              <a:off x="24" y="275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42" name="Object 42"/>
            <p:cNvGraphicFramePr>
              <a:graphicFrameLocks noChangeAspect="1"/>
            </p:cNvGraphicFramePr>
            <p:nvPr/>
          </p:nvGraphicFramePr>
          <p:xfrm>
            <a:off x="207" y="2446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70" r:id="rId35" imgW="177492" imgH="228204" progId="Equation.DSMT4">
                    <p:embed/>
                  </p:oleObj>
                </mc:Choice>
                <mc:Fallback>
                  <p:oleObj r:id="rId35" imgW="177492" imgH="228204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2446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3" name="Object 43"/>
            <p:cNvGraphicFramePr>
              <a:graphicFrameLocks noChangeAspect="1"/>
            </p:cNvGraphicFramePr>
            <p:nvPr/>
          </p:nvGraphicFramePr>
          <p:xfrm>
            <a:off x="198" y="2694"/>
            <a:ext cx="2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71" r:id="rId37" imgW="190417" imgH="228501" progId="Equation.DSMT4">
                    <p:embed/>
                  </p:oleObj>
                </mc:Choice>
                <mc:Fallback>
                  <p:oleObj r:id="rId37" imgW="190417" imgH="228501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" y="2694"/>
                          <a:ext cx="26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>
              <a:off x="24" y="323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45" name="Object 45"/>
            <p:cNvGraphicFramePr>
              <a:graphicFrameLocks noChangeAspect="1"/>
            </p:cNvGraphicFramePr>
            <p:nvPr/>
          </p:nvGraphicFramePr>
          <p:xfrm>
            <a:off x="207" y="2934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72" r:id="rId39" imgW="177492" imgH="228204" progId="Equation.DSMT4">
                    <p:embed/>
                  </p:oleObj>
                </mc:Choice>
                <mc:Fallback>
                  <p:oleObj r:id="rId39" imgW="177492" imgH="228204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2934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6" name="Line 46"/>
            <p:cNvSpPr>
              <a:spLocks noChangeShapeType="1"/>
            </p:cNvSpPr>
            <p:nvPr/>
          </p:nvSpPr>
          <p:spPr bwMode="auto">
            <a:xfrm>
              <a:off x="29" y="19"/>
              <a:ext cx="0" cy="31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47" name="Line 47"/>
            <p:cNvSpPr>
              <a:spLocks noChangeShapeType="1"/>
            </p:cNvSpPr>
            <p:nvPr/>
          </p:nvSpPr>
          <p:spPr bwMode="auto">
            <a:xfrm>
              <a:off x="590" y="20"/>
              <a:ext cx="0" cy="31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48" name="Line 48"/>
            <p:cNvSpPr>
              <a:spLocks noChangeShapeType="1"/>
            </p:cNvSpPr>
            <p:nvPr/>
          </p:nvSpPr>
          <p:spPr bwMode="auto">
            <a:xfrm>
              <a:off x="591" y="1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49" name="Line 49"/>
            <p:cNvSpPr>
              <a:spLocks noChangeShapeType="1"/>
            </p:cNvSpPr>
            <p:nvPr/>
          </p:nvSpPr>
          <p:spPr bwMode="auto">
            <a:xfrm>
              <a:off x="585" y="33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50" name="Line 50"/>
            <p:cNvSpPr>
              <a:spLocks noChangeShapeType="1"/>
            </p:cNvSpPr>
            <p:nvPr/>
          </p:nvSpPr>
          <p:spPr bwMode="auto">
            <a:xfrm>
              <a:off x="585" y="75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51" name="Object 51"/>
            <p:cNvGraphicFramePr>
              <a:graphicFrameLocks noChangeAspect="1"/>
            </p:cNvGraphicFramePr>
            <p:nvPr/>
          </p:nvGraphicFramePr>
          <p:xfrm>
            <a:off x="720" y="520"/>
            <a:ext cx="3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73" r:id="rId41" imgW="240882" imgH="177492" progId="Equation.DSMT4">
                    <p:embed/>
                  </p:oleObj>
                </mc:Choice>
                <mc:Fallback>
                  <p:oleObj r:id="rId41" imgW="240882" imgH="177492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520"/>
                          <a:ext cx="334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2" name="Line 52"/>
            <p:cNvSpPr>
              <a:spLocks noChangeShapeType="1"/>
            </p:cNvSpPr>
            <p:nvPr/>
          </p:nvSpPr>
          <p:spPr bwMode="auto">
            <a:xfrm>
              <a:off x="585" y="1422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53" name="Object 53"/>
            <p:cNvGraphicFramePr>
              <a:graphicFrameLocks noChangeAspect="1"/>
            </p:cNvGraphicFramePr>
            <p:nvPr/>
          </p:nvGraphicFramePr>
          <p:xfrm>
            <a:off x="668" y="1145"/>
            <a:ext cx="4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74" r:id="rId43" imgW="316950" imgH="177492" progId="Equation.DSMT4">
                    <p:embed/>
                  </p:oleObj>
                </mc:Choice>
                <mc:Fallback>
                  <p:oleObj r:id="rId43" imgW="316950" imgH="177492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1145"/>
                          <a:ext cx="438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4" name="Line 54"/>
            <p:cNvSpPr>
              <a:spLocks noChangeShapeType="1"/>
            </p:cNvSpPr>
            <p:nvPr/>
          </p:nvSpPr>
          <p:spPr bwMode="auto">
            <a:xfrm>
              <a:off x="585" y="180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55" name="Object 55"/>
            <p:cNvGraphicFramePr>
              <a:graphicFrameLocks noChangeAspect="1"/>
            </p:cNvGraphicFramePr>
            <p:nvPr/>
          </p:nvGraphicFramePr>
          <p:xfrm>
            <a:off x="729" y="1561"/>
            <a:ext cx="3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75" r:id="rId45" imgW="228204" imgH="177492" progId="Equation.DSMT4">
                    <p:embed/>
                  </p:oleObj>
                </mc:Choice>
                <mc:Fallback>
                  <p:oleObj r:id="rId45" imgW="228204" imgH="177492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561"/>
                          <a:ext cx="316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6" name="Line 56"/>
            <p:cNvSpPr>
              <a:spLocks noChangeShapeType="1"/>
            </p:cNvSpPr>
            <p:nvPr/>
          </p:nvSpPr>
          <p:spPr bwMode="auto">
            <a:xfrm>
              <a:off x="561" y="2134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57" name="Object 57"/>
            <p:cNvGraphicFramePr>
              <a:graphicFrameLocks noChangeAspect="1"/>
            </p:cNvGraphicFramePr>
            <p:nvPr/>
          </p:nvGraphicFramePr>
          <p:xfrm>
            <a:off x="729" y="1873"/>
            <a:ext cx="3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76" r:id="rId47" imgW="228204" imgH="177492" progId="Equation.DSMT4">
                    <p:embed/>
                  </p:oleObj>
                </mc:Choice>
                <mc:Fallback>
                  <p:oleObj r:id="rId47" imgW="228204" imgH="177492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873"/>
                          <a:ext cx="316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8" name="Line 58"/>
            <p:cNvSpPr>
              <a:spLocks noChangeShapeType="1"/>
            </p:cNvSpPr>
            <p:nvPr/>
          </p:nvSpPr>
          <p:spPr bwMode="auto">
            <a:xfrm>
              <a:off x="585" y="249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59" name="Object 59"/>
            <p:cNvGraphicFramePr>
              <a:graphicFrameLocks noChangeAspect="1"/>
            </p:cNvGraphicFramePr>
            <p:nvPr/>
          </p:nvGraphicFramePr>
          <p:xfrm>
            <a:off x="667" y="2225"/>
            <a:ext cx="4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77" r:id="rId49" imgW="316950" imgH="177492" progId="Equation.DSMT4">
                    <p:embed/>
                  </p:oleObj>
                </mc:Choice>
                <mc:Fallback>
                  <p:oleObj r:id="rId49" imgW="316950" imgH="177492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225"/>
                          <a:ext cx="439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0" name="Line 60"/>
            <p:cNvSpPr>
              <a:spLocks noChangeShapeType="1"/>
            </p:cNvSpPr>
            <p:nvPr/>
          </p:nvSpPr>
          <p:spPr bwMode="auto">
            <a:xfrm>
              <a:off x="585" y="275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61" name="Line 61"/>
            <p:cNvSpPr>
              <a:spLocks noChangeShapeType="1"/>
            </p:cNvSpPr>
            <p:nvPr/>
          </p:nvSpPr>
          <p:spPr bwMode="auto">
            <a:xfrm>
              <a:off x="585" y="299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62" name="Line 62"/>
            <p:cNvSpPr>
              <a:spLocks noChangeShapeType="1"/>
            </p:cNvSpPr>
            <p:nvPr/>
          </p:nvSpPr>
          <p:spPr bwMode="auto">
            <a:xfrm>
              <a:off x="585" y="323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63" name="Line 63"/>
            <p:cNvSpPr>
              <a:spLocks noChangeShapeType="1"/>
            </p:cNvSpPr>
            <p:nvPr/>
          </p:nvSpPr>
          <p:spPr bwMode="auto">
            <a:xfrm>
              <a:off x="1151" y="21"/>
              <a:ext cx="0" cy="31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603" y="0"/>
              <a:ext cx="13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概率</a:t>
              </a:r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2470150" y="4305300"/>
            <a:ext cx="696913" cy="1739900"/>
            <a:chOff x="0" y="0"/>
            <a:chExt cx="439" cy="1096"/>
          </a:xfrm>
        </p:grpSpPr>
        <p:graphicFrame>
          <p:nvGraphicFramePr>
            <p:cNvPr id="25666" name="Object 66"/>
            <p:cNvGraphicFramePr>
              <a:graphicFrameLocks noChangeAspect="1"/>
            </p:cNvGraphicFramePr>
            <p:nvPr/>
          </p:nvGraphicFramePr>
          <p:xfrm>
            <a:off x="0" y="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78" r:id="rId51" imgW="316950" imgH="177492" progId="Equation.DSMT4">
                    <p:embed/>
                  </p:oleObj>
                </mc:Choice>
                <mc:Fallback>
                  <p:oleObj r:id="rId51" imgW="316950" imgH="177492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7" name="Line 67"/>
            <p:cNvSpPr>
              <a:spLocks noChangeShapeType="1"/>
            </p:cNvSpPr>
            <p:nvPr/>
          </p:nvSpPr>
          <p:spPr bwMode="auto">
            <a:xfrm flipV="1">
              <a:off x="412" y="88"/>
              <a:ext cx="0" cy="100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954088" y="5653088"/>
            <a:ext cx="1422400" cy="354012"/>
            <a:chOff x="0" y="0"/>
            <a:chExt cx="896" cy="223"/>
          </a:xfrm>
        </p:grpSpPr>
        <p:sp>
          <p:nvSpPr>
            <p:cNvPr id="25669" name="Line 69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70" name="Line 70"/>
            <p:cNvSpPr>
              <a:spLocks noChangeShapeType="1"/>
            </p:cNvSpPr>
            <p:nvPr/>
          </p:nvSpPr>
          <p:spPr bwMode="auto">
            <a:xfrm>
              <a:off x="0" y="223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2482850" y="4611688"/>
            <a:ext cx="1385888" cy="811212"/>
            <a:chOff x="0" y="0"/>
            <a:chExt cx="873" cy="511"/>
          </a:xfrm>
        </p:grpSpPr>
        <p:sp>
          <p:nvSpPr>
            <p:cNvPr id="25672" name="Line 72"/>
            <p:cNvSpPr>
              <a:spLocks noChangeShapeType="1"/>
            </p:cNvSpPr>
            <p:nvPr/>
          </p:nvSpPr>
          <p:spPr bwMode="auto">
            <a:xfrm>
              <a:off x="0" y="409"/>
              <a:ext cx="8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73" name="Line 73"/>
            <p:cNvSpPr>
              <a:spLocks noChangeShapeType="1"/>
            </p:cNvSpPr>
            <p:nvPr/>
          </p:nvSpPr>
          <p:spPr bwMode="auto">
            <a:xfrm>
              <a:off x="1" y="130"/>
              <a:ext cx="8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74" name="Object 74"/>
            <p:cNvGraphicFramePr>
              <a:graphicFrameLocks noChangeAspect="1"/>
            </p:cNvGraphicFramePr>
            <p:nvPr/>
          </p:nvGraphicFramePr>
          <p:xfrm>
            <a:off x="476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79" r:id="rId53" imgW="126725" imgH="177415" progId="Equation.DSMT4">
                    <p:embed/>
                  </p:oleObj>
                </mc:Choice>
                <mc:Fallback>
                  <p:oleObj r:id="rId53" imgW="126725" imgH="177415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75" name="Object 75"/>
            <p:cNvGraphicFramePr>
              <a:graphicFrameLocks noChangeAspect="1"/>
            </p:cNvGraphicFramePr>
            <p:nvPr/>
          </p:nvGraphicFramePr>
          <p:xfrm>
            <a:off x="484" y="281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80" r:id="rId55" imgW="114102" imgH="164814" progId="Equation.DSMT4">
                    <p:embed/>
                  </p:oleObj>
                </mc:Choice>
                <mc:Fallback>
                  <p:oleObj r:id="rId55" imgW="114102" imgH="164814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281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3208338" y="3138488"/>
            <a:ext cx="696912" cy="2120900"/>
            <a:chOff x="0" y="0"/>
            <a:chExt cx="439" cy="1336"/>
          </a:xfrm>
        </p:grpSpPr>
        <p:graphicFrame>
          <p:nvGraphicFramePr>
            <p:cNvPr id="25677" name="Object 77"/>
            <p:cNvGraphicFramePr>
              <a:graphicFrameLocks noChangeAspect="1"/>
            </p:cNvGraphicFramePr>
            <p:nvPr/>
          </p:nvGraphicFramePr>
          <p:xfrm>
            <a:off x="0" y="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81" r:id="rId57" imgW="316950" imgH="177492" progId="Equation.DSMT4">
                    <p:embed/>
                  </p:oleObj>
                </mc:Choice>
                <mc:Fallback>
                  <p:oleObj r:id="rId57" imgW="316950" imgH="177492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78" name="Line 78"/>
            <p:cNvSpPr>
              <a:spLocks noChangeShapeType="1"/>
            </p:cNvSpPr>
            <p:nvPr/>
          </p:nvSpPr>
          <p:spPr bwMode="auto">
            <a:xfrm flipV="1">
              <a:off x="420" y="96"/>
              <a:ext cx="0" cy="1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954088" y="4829175"/>
            <a:ext cx="1422400" cy="419100"/>
            <a:chOff x="0" y="0"/>
            <a:chExt cx="896" cy="264"/>
          </a:xfrm>
        </p:grpSpPr>
        <p:sp>
          <p:nvSpPr>
            <p:cNvPr id="25680" name="Line 80"/>
            <p:cNvSpPr>
              <a:spLocks noChangeShapeType="1"/>
            </p:cNvSpPr>
            <p:nvPr/>
          </p:nvSpPr>
          <p:spPr bwMode="auto">
            <a:xfrm>
              <a:off x="0" y="264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81" name="Line 81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3222625" y="1123950"/>
            <a:ext cx="763588" cy="5124450"/>
            <a:chOff x="0" y="0"/>
            <a:chExt cx="481" cy="3228"/>
          </a:xfrm>
        </p:grpSpPr>
        <p:sp>
          <p:nvSpPr>
            <p:cNvPr id="25683" name="Line 83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84" name="Line 84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85" name="Line 85"/>
            <p:cNvSpPr>
              <a:spLocks noChangeShapeType="1"/>
            </p:cNvSpPr>
            <p:nvPr/>
          </p:nvSpPr>
          <p:spPr bwMode="auto">
            <a:xfrm>
              <a:off x="1" y="3228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86" name="Line 86"/>
            <p:cNvSpPr>
              <a:spLocks noChangeShapeType="1"/>
            </p:cNvSpPr>
            <p:nvPr/>
          </p:nvSpPr>
          <p:spPr bwMode="auto">
            <a:xfrm>
              <a:off x="1" y="8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87" name="Object 87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82" r:id="rId59" imgW="190417" imgH="228501" progId="Equation.DSMT4">
                    <p:embed/>
                  </p:oleObj>
                </mc:Choice>
                <mc:Fallback>
                  <p:oleObj r:id="rId59" imgW="190417" imgH="228501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2479675" y="3978275"/>
            <a:ext cx="2144713" cy="646113"/>
            <a:chOff x="0" y="0"/>
            <a:chExt cx="1351" cy="407"/>
          </a:xfrm>
        </p:grpSpPr>
        <p:sp>
          <p:nvSpPr>
            <p:cNvPr id="25689" name="Line 89"/>
            <p:cNvSpPr>
              <a:spLocks noChangeShapeType="1"/>
            </p:cNvSpPr>
            <p:nvPr/>
          </p:nvSpPr>
          <p:spPr bwMode="auto">
            <a:xfrm>
              <a:off x="399" y="288"/>
              <a:ext cx="9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90" name="Line 90"/>
            <p:cNvSpPr>
              <a:spLocks noChangeShapeType="1"/>
            </p:cNvSpPr>
            <p:nvPr/>
          </p:nvSpPr>
          <p:spPr bwMode="auto">
            <a:xfrm>
              <a:off x="0" y="153"/>
              <a:ext cx="1333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691" name="Object 91"/>
            <p:cNvGraphicFramePr>
              <a:graphicFrameLocks noChangeAspect="1"/>
            </p:cNvGraphicFramePr>
            <p:nvPr/>
          </p:nvGraphicFramePr>
          <p:xfrm>
            <a:off x="1079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83" r:id="rId61" imgW="126725" imgH="177415" progId="Equation.DSMT4">
                    <p:embed/>
                  </p:oleObj>
                </mc:Choice>
                <mc:Fallback>
                  <p:oleObj r:id="rId61" imgW="126725" imgH="177415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92" name="Object 92"/>
            <p:cNvGraphicFramePr>
              <a:graphicFrameLocks noChangeAspect="1"/>
            </p:cNvGraphicFramePr>
            <p:nvPr/>
          </p:nvGraphicFramePr>
          <p:xfrm>
            <a:off x="1103" y="17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84" r:id="rId62" imgW="114102" imgH="164814" progId="Equation.DSMT4">
                    <p:embed/>
                  </p:oleObj>
                </mc:Choice>
                <mc:Fallback>
                  <p:oleObj r:id="rId62" imgW="114102" imgH="164814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17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3933825" y="2771775"/>
            <a:ext cx="696913" cy="1676400"/>
            <a:chOff x="0" y="0"/>
            <a:chExt cx="439" cy="1056"/>
          </a:xfrm>
        </p:grpSpPr>
        <p:graphicFrame>
          <p:nvGraphicFramePr>
            <p:cNvPr id="25694" name="Object 94"/>
            <p:cNvGraphicFramePr>
              <a:graphicFrameLocks noChangeAspect="1"/>
            </p:cNvGraphicFramePr>
            <p:nvPr/>
          </p:nvGraphicFramePr>
          <p:xfrm>
            <a:off x="0" y="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85" r:id="rId63" imgW="316950" imgH="177492" progId="Equation.DSMT4">
                    <p:embed/>
                  </p:oleObj>
                </mc:Choice>
                <mc:Fallback>
                  <p:oleObj r:id="rId63" imgW="316950" imgH="177492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95" name="Line 95"/>
            <p:cNvSpPr>
              <a:spLocks noChangeShapeType="1"/>
            </p:cNvSpPr>
            <p:nvPr/>
          </p:nvSpPr>
          <p:spPr bwMode="auto">
            <a:xfrm flipV="1">
              <a:off x="428" y="80"/>
              <a:ext cx="0" cy="97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954088" y="4297363"/>
            <a:ext cx="2198687" cy="215900"/>
            <a:chOff x="0" y="0"/>
            <a:chExt cx="1385" cy="136"/>
          </a:xfrm>
        </p:grpSpPr>
        <p:sp>
          <p:nvSpPr>
            <p:cNvPr id="25697" name="Line 97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698" name="Line 98"/>
            <p:cNvSpPr>
              <a:spLocks noChangeShapeType="1"/>
            </p:cNvSpPr>
            <p:nvPr/>
          </p:nvSpPr>
          <p:spPr bwMode="auto">
            <a:xfrm>
              <a:off x="977" y="136"/>
              <a:ext cx="40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5" name="Group 99"/>
          <p:cNvGrpSpPr>
            <a:grpSpLocks/>
          </p:cNvGrpSpPr>
          <p:nvPr/>
        </p:nvGrpSpPr>
        <p:grpSpPr bwMode="auto">
          <a:xfrm>
            <a:off x="3973513" y="1125538"/>
            <a:ext cx="763587" cy="5122862"/>
            <a:chOff x="0" y="0"/>
            <a:chExt cx="481" cy="3227"/>
          </a:xfrm>
        </p:grpSpPr>
        <p:sp>
          <p:nvSpPr>
            <p:cNvPr id="25700" name="Line 100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01" name="Line 101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02" name="Line 102"/>
            <p:cNvSpPr>
              <a:spLocks noChangeShapeType="1"/>
            </p:cNvSpPr>
            <p:nvPr/>
          </p:nvSpPr>
          <p:spPr bwMode="auto">
            <a:xfrm>
              <a:off x="1" y="322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03" name="Line 103"/>
            <p:cNvSpPr>
              <a:spLocks noChangeShapeType="1"/>
            </p:cNvSpPr>
            <p:nvPr/>
          </p:nvSpPr>
          <p:spPr bwMode="auto">
            <a:xfrm>
              <a:off x="1" y="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04" name="Object 104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86" r:id="rId65" imgW="190417" imgH="228501" progId="Equation.DSMT4">
                    <p:embed/>
                  </p:oleObj>
                </mc:Choice>
                <mc:Fallback>
                  <p:oleObj r:id="rId65" imgW="190417" imgH="228501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05"/>
          <p:cNvGrpSpPr>
            <a:grpSpLocks/>
          </p:cNvGrpSpPr>
          <p:nvPr/>
        </p:nvGrpSpPr>
        <p:grpSpPr bwMode="auto">
          <a:xfrm>
            <a:off x="4722813" y="2392363"/>
            <a:ext cx="696912" cy="1346200"/>
            <a:chOff x="0" y="0"/>
            <a:chExt cx="439" cy="848"/>
          </a:xfrm>
        </p:grpSpPr>
        <p:graphicFrame>
          <p:nvGraphicFramePr>
            <p:cNvPr id="25706" name="Object 106"/>
            <p:cNvGraphicFramePr>
              <a:graphicFrameLocks noChangeAspect="1"/>
            </p:cNvGraphicFramePr>
            <p:nvPr/>
          </p:nvGraphicFramePr>
          <p:xfrm>
            <a:off x="0" y="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87" r:id="rId67" imgW="316950" imgH="177492" progId="Equation.DSMT4">
                    <p:embed/>
                  </p:oleObj>
                </mc:Choice>
                <mc:Fallback>
                  <p:oleObj r:id="rId67" imgW="316950" imgH="177492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07" name="Line 107"/>
            <p:cNvSpPr>
              <a:spLocks noChangeShapeType="1"/>
            </p:cNvSpPr>
            <p:nvPr/>
          </p:nvSpPr>
          <p:spPr bwMode="auto">
            <a:xfrm flipV="1">
              <a:off x="412" y="104"/>
              <a:ext cx="0" cy="74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7" name="Group 108"/>
          <p:cNvGrpSpPr>
            <a:grpSpLocks/>
          </p:cNvGrpSpPr>
          <p:nvPr/>
        </p:nvGrpSpPr>
        <p:grpSpPr bwMode="auto">
          <a:xfrm>
            <a:off x="2506663" y="3128963"/>
            <a:ext cx="2881312" cy="785812"/>
            <a:chOff x="0" y="0"/>
            <a:chExt cx="1815" cy="495"/>
          </a:xfrm>
        </p:grpSpPr>
        <p:sp>
          <p:nvSpPr>
            <p:cNvPr id="25709" name="Line 109"/>
            <p:cNvSpPr>
              <a:spLocks noChangeShapeType="1"/>
            </p:cNvSpPr>
            <p:nvPr/>
          </p:nvSpPr>
          <p:spPr bwMode="auto">
            <a:xfrm>
              <a:off x="863" y="96"/>
              <a:ext cx="9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10" name="Line 110"/>
            <p:cNvSpPr>
              <a:spLocks noChangeShapeType="1"/>
            </p:cNvSpPr>
            <p:nvPr/>
          </p:nvSpPr>
          <p:spPr bwMode="auto">
            <a:xfrm>
              <a:off x="0" y="393"/>
              <a:ext cx="180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11" name="Object 111"/>
            <p:cNvGraphicFramePr>
              <a:graphicFrameLocks noChangeAspect="1"/>
            </p:cNvGraphicFramePr>
            <p:nvPr/>
          </p:nvGraphicFramePr>
          <p:xfrm>
            <a:off x="1396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88" r:id="rId69" imgW="126725" imgH="177415" progId="Equation.DSMT4">
                    <p:embed/>
                  </p:oleObj>
                </mc:Choice>
                <mc:Fallback>
                  <p:oleObj r:id="rId69" imgW="126725" imgH="177415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12" name="Object 112"/>
            <p:cNvGraphicFramePr>
              <a:graphicFrameLocks noChangeAspect="1"/>
            </p:cNvGraphicFramePr>
            <p:nvPr/>
          </p:nvGraphicFramePr>
          <p:xfrm>
            <a:off x="1396" y="265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89" r:id="rId70" imgW="114102" imgH="164814" progId="Equation.DSMT4">
                    <p:embed/>
                  </p:oleObj>
                </mc:Choice>
                <mc:Fallback>
                  <p:oleObj r:id="rId70" imgW="114102" imgH="164814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265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13"/>
          <p:cNvGrpSpPr>
            <a:grpSpLocks/>
          </p:cNvGrpSpPr>
          <p:nvPr/>
        </p:nvGrpSpPr>
        <p:grpSpPr bwMode="auto">
          <a:xfrm>
            <a:off x="954088" y="3321050"/>
            <a:ext cx="2911475" cy="457200"/>
            <a:chOff x="0" y="0"/>
            <a:chExt cx="1834" cy="288"/>
          </a:xfrm>
        </p:grpSpPr>
        <p:sp>
          <p:nvSpPr>
            <p:cNvPr id="25714" name="Line 114"/>
            <p:cNvSpPr>
              <a:spLocks noChangeShapeType="1"/>
            </p:cNvSpPr>
            <p:nvPr/>
          </p:nvSpPr>
          <p:spPr bwMode="auto">
            <a:xfrm>
              <a:off x="0" y="288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15" name="Line 115"/>
            <p:cNvSpPr>
              <a:spLocks noChangeShapeType="1"/>
            </p:cNvSpPr>
            <p:nvPr/>
          </p:nvSpPr>
          <p:spPr bwMode="auto">
            <a:xfrm>
              <a:off x="1426" y="0"/>
              <a:ext cx="40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9" name="Group 116"/>
          <p:cNvGrpSpPr>
            <a:grpSpLocks/>
          </p:cNvGrpSpPr>
          <p:nvPr/>
        </p:nvGrpSpPr>
        <p:grpSpPr bwMode="auto">
          <a:xfrm>
            <a:off x="4724400" y="1127125"/>
            <a:ext cx="763588" cy="5121275"/>
            <a:chOff x="0" y="0"/>
            <a:chExt cx="481" cy="3226"/>
          </a:xfrm>
        </p:grpSpPr>
        <p:sp>
          <p:nvSpPr>
            <p:cNvPr id="25717" name="Line 117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18" name="Line 118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19" name="Line 119"/>
            <p:cNvSpPr>
              <a:spLocks noChangeShapeType="1"/>
            </p:cNvSpPr>
            <p:nvPr/>
          </p:nvSpPr>
          <p:spPr bwMode="auto">
            <a:xfrm>
              <a:off x="1" y="3226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20" name="Line 120"/>
            <p:cNvSpPr>
              <a:spLocks noChangeShapeType="1"/>
            </p:cNvSpPr>
            <p:nvPr/>
          </p:nvSpPr>
          <p:spPr bwMode="auto">
            <a:xfrm>
              <a:off x="1" y="6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21" name="Object 121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90" r:id="rId71" imgW="190417" imgH="228501" progId="Equation.DSMT4">
                    <p:embed/>
                  </p:oleObj>
                </mc:Choice>
                <mc:Fallback>
                  <p:oleObj r:id="rId71" imgW="190417" imgH="228501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22"/>
          <p:cNvGrpSpPr>
            <a:grpSpLocks/>
          </p:cNvGrpSpPr>
          <p:nvPr/>
        </p:nvGrpSpPr>
        <p:grpSpPr bwMode="auto">
          <a:xfrm>
            <a:off x="2482850" y="2698750"/>
            <a:ext cx="3641725" cy="620713"/>
            <a:chOff x="0" y="0"/>
            <a:chExt cx="2294" cy="391"/>
          </a:xfrm>
        </p:grpSpPr>
        <p:sp>
          <p:nvSpPr>
            <p:cNvPr id="25723" name="Line 123"/>
            <p:cNvSpPr>
              <a:spLocks noChangeShapeType="1"/>
            </p:cNvSpPr>
            <p:nvPr/>
          </p:nvSpPr>
          <p:spPr bwMode="auto">
            <a:xfrm>
              <a:off x="1342" y="127"/>
              <a:ext cx="9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24" name="Line 124"/>
            <p:cNvSpPr>
              <a:spLocks noChangeShapeType="1"/>
            </p:cNvSpPr>
            <p:nvPr/>
          </p:nvSpPr>
          <p:spPr bwMode="auto">
            <a:xfrm>
              <a:off x="0" y="273"/>
              <a:ext cx="2293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25" name="Object 125"/>
            <p:cNvGraphicFramePr>
              <a:graphicFrameLocks noChangeAspect="1"/>
            </p:cNvGraphicFramePr>
            <p:nvPr/>
          </p:nvGraphicFramePr>
          <p:xfrm>
            <a:off x="1892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91" r:id="rId73" imgW="126725" imgH="177415" progId="Equation.DSMT4">
                    <p:embed/>
                  </p:oleObj>
                </mc:Choice>
                <mc:Fallback>
                  <p:oleObj r:id="rId73" imgW="126725" imgH="177415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26" name="Object 126"/>
            <p:cNvGraphicFramePr>
              <a:graphicFrameLocks noChangeAspect="1"/>
            </p:cNvGraphicFramePr>
            <p:nvPr/>
          </p:nvGraphicFramePr>
          <p:xfrm>
            <a:off x="1908" y="161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92" r:id="rId74" imgW="114102" imgH="164814" progId="Equation.DSMT4">
                    <p:embed/>
                  </p:oleObj>
                </mc:Choice>
                <mc:Fallback>
                  <p:oleObj r:id="rId74" imgW="114102" imgH="164814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161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27"/>
          <p:cNvGrpSpPr>
            <a:grpSpLocks/>
          </p:cNvGrpSpPr>
          <p:nvPr/>
        </p:nvGrpSpPr>
        <p:grpSpPr bwMode="auto">
          <a:xfrm>
            <a:off x="5448300" y="2114550"/>
            <a:ext cx="696913" cy="1003300"/>
            <a:chOff x="0" y="0"/>
            <a:chExt cx="439" cy="632"/>
          </a:xfrm>
        </p:grpSpPr>
        <p:graphicFrame>
          <p:nvGraphicFramePr>
            <p:cNvPr id="25728" name="Object 128"/>
            <p:cNvGraphicFramePr>
              <a:graphicFrameLocks noChangeAspect="1"/>
            </p:cNvGraphicFramePr>
            <p:nvPr/>
          </p:nvGraphicFramePr>
          <p:xfrm>
            <a:off x="0" y="0"/>
            <a:ext cx="43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93" r:id="rId75" imgW="316950" imgH="177492" progId="Equation.DSMT4">
                    <p:embed/>
                  </p:oleObj>
                </mc:Choice>
                <mc:Fallback>
                  <p:oleObj r:id="rId75" imgW="316950" imgH="177492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29" name="Line 129"/>
            <p:cNvSpPr>
              <a:spLocks noChangeShapeType="1"/>
            </p:cNvSpPr>
            <p:nvPr/>
          </p:nvSpPr>
          <p:spPr bwMode="auto">
            <a:xfrm flipV="1">
              <a:off x="420" y="96"/>
              <a:ext cx="0" cy="53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2" name="Group 130"/>
          <p:cNvGrpSpPr>
            <a:grpSpLocks/>
          </p:cNvGrpSpPr>
          <p:nvPr/>
        </p:nvGrpSpPr>
        <p:grpSpPr bwMode="auto">
          <a:xfrm>
            <a:off x="941388" y="2928938"/>
            <a:ext cx="3662362" cy="190500"/>
            <a:chOff x="0" y="0"/>
            <a:chExt cx="2307" cy="120"/>
          </a:xfrm>
        </p:grpSpPr>
        <p:sp>
          <p:nvSpPr>
            <p:cNvPr id="25731" name="Line 131"/>
            <p:cNvSpPr>
              <a:spLocks noChangeShapeType="1"/>
            </p:cNvSpPr>
            <p:nvPr/>
          </p:nvSpPr>
          <p:spPr bwMode="auto">
            <a:xfrm>
              <a:off x="1899" y="0"/>
              <a:ext cx="40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32" name="Line 132"/>
            <p:cNvSpPr>
              <a:spLocks noChangeShapeType="1"/>
            </p:cNvSpPr>
            <p:nvPr/>
          </p:nvSpPr>
          <p:spPr bwMode="auto">
            <a:xfrm>
              <a:off x="0" y="12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3" name="Group 133"/>
          <p:cNvGrpSpPr>
            <a:grpSpLocks/>
          </p:cNvGrpSpPr>
          <p:nvPr/>
        </p:nvGrpSpPr>
        <p:grpSpPr bwMode="auto">
          <a:xfrm>
            <a:off x="5475288" y="1128713"/>
            <a:ext cx="763587" cy="5119687"/>
            <a:chOff x="0" y="0"/>
            <a:chExt cx="481" cy="3225"/>
          </a:xfrm>
        </p:grpSpPr>
        <p:sp>
          <p:nvSpPr>
            <p:cNvPr id="25734" name="Line 134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35" name="Line 135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36" name="Line 136"/>
            <p:cNvSpPr>
              <a:spLocks noChangeShapeType="1"/>
            </p:cNvSpPr>
            <p:nvPr/>
          </p:nvSpPr>
          <p:spPr bwMode="auto">
            <a:xfrm>
              <a:off x="1" y="322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37" name="Line 137"/>
            <p:cNvSpPr>
              <a:spLocks noChangeShapeType="1"/>
            </p:cNvSpPr>
            <p:nvPr/>
          </p:nvSpPr>
          <p:spPr bwMode="auto">
            <a:xfrm>
              <a:off x="1" y="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38" name="Object 138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94" r:id="rId77" imgW="190417" imgH="228501" progId="Equation.DSMT4">
                    <p:embed/>
                  </p:oleObj>
                </mc:Choice>
                <mc:Fallback>
                  <p:oleObj r:id="rId77" imgW="190417" imgH="228501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39"/>
          <p:cNvGrpSpPr>
            <a:grpSpLocks/>
          </p:cNvGrpSpPr>
          <p:nvPr/>
        </p:nvGrpSpPr>
        <p:grpSpPr bwMode="auto">
          <a:xfrm>
            <a:off x="5364163" y="2090738"/>
            <a:ext cx="1522412" cy="633412"/>
            <a:chOff x="0" y="0"/>
            <a:chExt cx="959" cy="399"/>
          </a:xfrm>
        </p:grpSpPr>
        <p:sp>
          <p:nvSpPr>
            <p:cNvPr id="25740" name="Line 140"/>
            <p:cNvSpPr>
              <a:spLocks noChangeShapeType="1"/>
            </p:cNvSpPr>
            <p:nvPr/>
          </p:nvSpPr>
          <p:spPr bwMode="auto">
            <a:xfrm>
              <a:off x="0" y="295"/>
              <a:ext cx="9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41" name="Line 141"/>
            <p:cNvSpPr>
              <a:spLocks noChangeShapeType="1"/>
            </p:cNvSpPr>
            <p:nvPr/>
          </p:nvSpPr>
          <p:spPr bwMode="auto">
            <a:xfrm>
              <a:off x="470" y="100"/>
              <a:ext cx="489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42" name="Object 142"/>
            <p:cNvGraphicFramePr>
              <a:graphicFrameLocks noChangeAspect="1"/>
            </p:cNvGraphicFramePr>
            <p:nvPr/>
          </p:nvGraphicFramePr>
          <p:xfrm>
            <a:off x="558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95" r:id="rId79" imgW="126725" imgH="177415" progId="Equation.DSMT4">
                    <p:embed/>
                  </p:oleObj>
                </mc:Choice>
                <mc:Fallback>
                  <p:oleObj r:id="rId79" imgW="126725" imgH="177415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43" name="Object 143"/>
            <p:cNvGraphicFramePr>
              <a:graphicFrameLocks noChangeAspect="1"/>
            </p:cNvGraphicFramePr>
            <p:nvPr/>
          </p:nvGraphicFramePr>
          <p:xfrm>
            <a:off x="574" y="169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96" r:id="rId80" imgW="114102" imgH="164814" progId="Equation.DSMT4">
                    <p:embed/>
                  </p:oleObj>
                </mc:Choice>
                <mc:Fallback>
                  <p:oleObj r:id="rId80" imgW="114102" imgH="164814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169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44"/>
          <p:cNvGrpSpPr>
            <a:grpSpLocks/>
          </p:cNvGrpSpPr>
          <p:nvPr/>
        </p:nvGrpSpPr>
        <p:grpSpPr bwMode="auto">
          <a:xfrm>
            <a:off x="6219825" y="1709738"/>
            <a:ext cx="646113" cy="838200"/>
            <a:chOff x="0" y="0"/>
            <a:chExt cx="407" cy="528"/>
          </a:xfrm>
        </p:grpSpPr>
        <p:graphicFrame>
          <p:nvGraphicFramePr>
            <p:cNvPr id="25745" name="Object 145"/>
            <p:cNvGraphicFramePr>
              <a:graphicFrameLocks noChangeAspect="1"/>
            </p:cNvGraphicFramePr>
            <p:nvPr/>
          </p:nvGraphicFramePr>
          <p:xfrm>
            <a:off x="0" y="0"/>
            <a:ext cx="33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97" r:id="rId81" imgW="240882" imgH="177492" progId="Equation.DSMT4">
                    <p:embed/>
                  </p:oleObj>
                </mc:Choice>
                <mc:Fallback>
                  <p:oleObj r:id="rId81" imgW="240882" imgH="177492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3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46" name="Line 146"/>
            <p:cNvSpPr>
              <a:spLocks noChangeShapeType="1"/>
            </p:cNvSpPr>
            <p:nvPr/>
          </p:nvSpPr>
          <p:spPr bwMode="auto">
            <a:xfrm flipV="1">
              <a:off x="407" y="128"/>
              <a:ext cx="0" cy="40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6" name="Group 147"/>
          <p:cNvGrpSpPr>
            <a:grpSpLocks/>
          </p:cNvGrpSpPr>
          <p:nvPr/>
        </p:nvGrpSpPr>
        <p:grpSpPr bwMode="auto">
          <a:xfrm>
            <a:off x="4745038" y="2284413"/>
            <a:ext cx="1347787" cy="277812"/>
            <a:chOff x="0" y="0"/>
            <a:chExt cx="849" cy="175"/>
          </a:xfrm>
        </p:grpSpPr>
        <p:sp>
          <p:nvSpPr>
            <p:cNvPr id="25748" name="Line 148"/>
            <p:cNvSpPr>
              <a:spLocks noChangeShapeType="1"/>
            </p:cNvSpPr>
            <p:nvPr/>
          </p:nvSpPr>
          <p:spPr bwMode="auto">
            <a:xfrm>
              <a:off x="0" y="175"/>
              <a:ext cx="38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49" name="Line 149"/>
            <p:cNvSpPr>
              <a:spLocks noChangeShapeType="1"/>
            </p:cNvSpPr>
            <p:nvPr/>
          </p:nvSpPr>
          <p:spPr bwMode="auto">
            <a:xfrm>
              <a:off x="465" y="0"/>
              <a:ext cx="38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7" name="Group 150"/>
          <p:cNvGrpSpPr>
            <a:grpSpLocks/>
          </p:cNvGrpSpPr>
          <p:nvPr/>
        </p:nvGrpSpPr>
        <p:grpSpPr bwMode="auto">
          <a:xfrm>
            <a:off x="6213475" y="1130300"/>
            <a:ext cx="763588" cy="5118100"/>
            <a:chOff x="0" y="0"/>
            <a:chExt cx="481" cy="3224"/>
          </a:xfrm>
        </p:grpSpPr>
        <p:sp>
          <p:nvSpPr>
            <p:cNvPr id="25751" name="Line 151"/>
            <p:cNvSpPr>
              <a:spLocks noChangeShapeType="1"/>
            </p:cNvSpPr>
            <p:nvPr/>
          </p:nvSpPr>
          <p:spPr bwMode="auto">
            <a:xfrm>
              <a:off x="0" y="322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52" name="Line 152"/>
            <p:cNvSpPr>
              <a:spLocks noChangeShapeType="1"/>
            </p:cNvSpPr>
            <p:nvPr/>
          </p:nvSpPr>
          <p:spPr bwMode="auto">
            <a:xfrm>
              <a:off x="476" y="14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53" name="Line 153"/>
            <p:cNvSpPr>
              <a:spLocks noChangeShapeType="1"/>
            </p:cNvSpPr>
            <p:nvPr/>
          </p:nvSpPr>
          <p:spPr bwMode="auto">
            <a:xfrm>
              <a:off x="1" y="3224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54" name="Line 154"/>
            <p:cNvSpPr>
              <a:spLocks noChangeShapeType="1"/>
            </p:cNvSpPr>
            <p:nvPr/>
          </p:nvSpPr>
          <p:spPr bwMode="auto">
            <a:xfrm>
              <a:off x="1" y="4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55" name="Object 155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398" r:id="rId83" imgW="190417" imgH="228501" progId="Equation.DSMT4">
                    <p:embed/>
                  </p:oleObj>
                </mc:Choice>
                <mc:Fallback>
                  <p:oleObj r:id="rId83" imgW="190417" imgH="228501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156"/>
          <p:cNvGrpSpPr>
            <a:grpSpLocks/>
          </p:cNvGrpSpPr>
          <p:nvPr/>
        </p:nvGrpSpPr>
        <p:grpSpPr bwMode="auto">
          <a:xfrm>
            <a:off x="2497138" y="1711325"/>
            <a:ext cx="5075237" cy="608013"/>
            <a:chOff x="0" y="0"/>
            <a:chExt cx="3197" cy="383"/>
          </a:xfrm>
        </p:grpSpPr>
        <p:grpSp>
          <p:nvGrpSpPr>
            <p:cNvPr id="29" name="Group 157"/>
            <p:cNvGrpSpPr>
              <a:grpSpLocks/>
            </p:cNvGrpSpPr>
            <p:nvPr/>
          </p:nvGrpSpPr>
          <p:grpSpPr bwMode="auto">
            <a:xfrm>
              <a:off x="0" y="0"/>
              <a:ext cx="3197" cy="264"/>
              <a:chOff x="0" y="0"/>
              <a:chExt cx="3197" cy="264"/>
            </a:xfrm>
          </p:grpSpPr>
          <p:sp>
            <p:nvSpPr>
              <p:cNvPr id="25758" name="Line 158"/>
              <p:cNvSpPr>
                <a:spLocks noChangeShapeType="1"/>
              </p:cNvSpPr>
              <p:nvPr/>
            </p:nvSpPr>
            <p:spPr bwMode="auto">
              <a:xfrm>
                <a:off x="0" y="264"/>
                <a:ext cx="318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25759" name="Line 159"/>
              <p:cNvSpPr>
                <a:spLocks noChangeShapeType="1"/>
              </p:cNvSpPr>
              <p:nvPr/>
            </p:nvSpPr>
            <p:spPr bwMode="auto">
              <a:xfrm>
                <a:off x="2756" y="123"/>
                <a:ext cx="44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25760" name="Object 160"/>
              <p:cNvGraphicFramePr>
                <a:graphicFrameLocks noChangeAspect="1"/>
              </p:cNvGraphicFramePr>
              <p:nvPr/>
            </p:nvGraphicFramePr>
            <p:xfrm>
              <a:off x="2837" y="0"/>
              <a:ext cx="17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7399" r:id="rId85" imgW="126725" imgH="177415" progId="Equation.DSMT4">
                      <p:embed/>
                    </p:oleObj>
                  </mc:Choice>
                  <mc:Fallback>
                    <p:oleObj r:id="rId85" imgW="126725" imgH="177415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7" y="0"/>
                            <a:ext cx="176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761" name="Object 161"/>
            <p:cNvGraphicFramePr>
              <a:graphicFrameLocks noChangeAspect="1"/>
            </p:cNvGraphicFramePr>
            <p:nvPr/>
          </p:nvGraphicFramePr>
          <p:xfrm>
            <a:off x="2853" y="153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400" r:id="rId86" imgW="114102" imgH="164814" progId="Equation.DSMT4">
                    <p:embed/>
                  </p:oleObj>
                </mc:Choice>
                <mc:Fallback>
                  <p:oleObj r:id="rId86" imgW="114102" imgH="164814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" y="153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162"/>
          <p:cNvGrpSpPr>
            <a:grpSpLocks/>
          </p:cNvGrpSpPr>
          <p:nvPr/>
        </p:nvGrpSpPr>
        <p:grpSpPr bwMode="auto">
          <a:xfrm>
            <a:off x="7218363" y="1635125"/>
            <a:ext cx="560387" cy="485775"/>
            <a:chOff x="0" y="0"/>
            <a:chExt cx="353" cy="306"/>
          </a:xfrm>
        </p:grpSpPr>
        <p:sp>
          <p:nvSpPr>
            <p:cNvPr id="25763" name="Line 163"/>
            <p:cNvSpPr>
              <a:spLocks noChangeShapeType="1"/>
            </p:cNvSpPr>
            <p:nvPr/>
          </p:nvSpPr>
          <p:spPr bwMode="auto">
            <a:xfrm flipV="1">
              <a:off x="213" y="66"/>
              <a:ext cx="0" cy="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64" name="Object 164"/>
            <p:cNvGraphicFramePr>
              <a:graphicFrameLocks noChangeAspect="1"/>
            </p:cNvGraphicFramePr>
            <p:nvPr/>
          </p:nvGraphicFramePr>
          <p:xfrm>
            <a:off x="0" y="0"/>
            <a:ext cx="353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401" r:id="rId87" imgW="380835" imgH="190417" progId="Equation.DSMT4">
                    <p:embed/>
                  </p:oleObj>
                </mc:Choice>
                <mc:Fallback>
                  <p:oleObj r:id="rId87" imgW="380835" imgH="190417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53" cy="17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765" name="Object 165"/>
          <p:cNvGraphicFramePr>
            <a:graphicFrameLocks noChangeAspect="1"/>
          </p:cNvGraphicFramePr>
          <p:nvPr/>
        </p:nvGraphicFramePr>
        <p:xfrm>
          <a:off x="8135938" y="1803400"/>
          <a:ext cx="2508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402" r:id="rId89" imgW="114102" imgH="164814" progId="Equation.DSMT4">
                  <p:embed/>
                </p:oleObj>
              </mc:Choice>
              <mc:Fallback>
                <p:oleObj r:id="rId89" imgW="114102" imgH="164814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938" y="1803400"/>
                        <a:ext cx="250825" cy="365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66" name="Object 166"/>
          <p:cNvGraphicFramePr>
            <a:graphicFrameLocks noChangeAspect="1"/>
          </p:cNvGraphicFramePr>
          <p:nvPr/>
        </p:nvGraphicFramePr>
        <p:xfrm>
          <a:off x="7969250" y="2463800"/>
          <a:ext cx="585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403" r:id="rId91" imgW="266238" imgH="177492" progId="Equation.DSMT4">
                  <p:embed/>
                </p:oleObj>
              </mc:Choice>
              <mc:Fallback>
                <p:oleObj r:id="rId91" imgW="266238" imgH="177492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2463800"/>
                        <a:ext cx="5857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67" name="Object 167"/>
          <p:cNvGraphicFramePr>
            <a:graphicFrameLocks noChangeAspect="1"/>
          </p:cNvGraphicFramePr>
          <p:nvPr/>
        </p:nvGraphicFramePr>
        <p:xfrm>
          <a:off x="7969250" y="3290888"/>
          <a:ext cx="585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404" r:id="rId93" imgW="266238" imgH="177492" progId="Equation.DSMT4">
                  <p:embed/>
                </p:oleObj>
              </mc:Choice>
              <mc:Fallback>
                <p:oleObj r:id="rId93" imgW="266238" imgH="177492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90888"/>
                        <a:ext cx="5857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168"/>
          <p:cNvGrpSpPr>
            <a:grpSpLocks/>
          </p:cNvGrpSpPr>
          <p:nvPr/>
        </p:nvGrpSpPr>
        <p:grpSpPr bwMode="auto">
          <a:xfrm>
            <a:off x="7720013" y="1112838"/>
            <a:ext cx="2071687" cy="5135562"/>
            <a:chOff x="0" y="0"/>
            <a:chExt cx="1305" cy="3235"/>
          </a:xfrm>
        </p:grpSpPr>
        <p:sp>
          <p:nvSpPr>
            <p:cNvPr id="25769" name="Rectangle 169"/>
            <p:cNvSpPr>
              <a:spLocks noChangeArrowheads="1"/>
            </p:cNvSpPr>
            <p:nvPr/>
          </p:nvSpPr>
          <p:spPr bwMode="auto">
            <a:xfrm>
              <a:off x="21" y="0"/>
              <a:ext cx="12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码字</a:t>
              </a:r>
            </a:p>
          </p:txBody>
        </p:sp>
        <p:sp>
          <p:nvSpPr>
            <p:cNvPr id="25770" name="Line 170"/>
            <p:cNvSpPr>
              <a:spLocks noChangeShapeType="1"/>
            </p:cNvSpPr>
            <p:nvPr/>
          </p:nvSpPr>
          <p:spPr bwMode="auto">
            <a:xfrm>
              <a:off x="7" y="758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1" name="Line 171"/>
            <p:cNvSpPr>
              <a:spLocks noChangeShapeType="1"/>
            </p:cNvSpPr>
            <p:nvPr/>
          </p:nvSpPr>
          <p:spPr bwMode="auto">
            <a:xfrm>
              <a:off x="8" y="327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2" name="Line 172"/>
            <p:cNvSpPr>
              <a:spLocks noChangeShapeType="1"/>
            </p:cNvSpPr>
            <p:nvPr/>
          </p:nvSpPr>
          <p:spPr bwMode="auto">
            <a:xfrm>
              <a:off x="6" y="1254"/>
              <a:ext cx="68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3" name="Line 173"/>
            <p:cNvSpPr>
              <a:spLocks noChangeShapeType="1"/>
            </p:cNvSpPr>
            <p:nvPr/>
          </p:nvSpPr>
          <p:spPr bwMode="auto">
            <a:xfrm>
              <a:off x="16" y="1806"/>
              <a:ext cx="68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4" name="Line 174"/>
            <p:cNvSpPr>
              <a:spLocks noChangeShapeType="1"/>
            </p:cNvSpPr>
            <p:nvPr/>
          </p:nvSpPr>
          <p:spPr bwMode="auto">
            <a:xfrm>
              <a:off x="7" y="2119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5" name="Line 175"/>
            <p:cNvSpPr>
              <a:spLocks noChangeShapeType="1"/>
            </p:cNvSpPr>
            <p:nvPr/>
          </p:nvSpPr>
          <p:spPr bwMode="auto">
            <a:xfrm>
              <a:off x="8" y="2496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6" name="Line 176"/>
            <p:cNvSpPr>
              <a:spLocks noChangeShapeType="1"/>
            </p:cNvSpPr>
            <p:nvPr/>
          </p:nvSpPr>
          <p:spPr bwMode="auto">
            <a:xfrm>
              <a:off x="0" y="2758"/>
              <a:ext cx="68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7" name="Line 177"/>
            <p:cNvSpPr>
              <a:spLocks noChangeShapeType="1"/>
            </p:cNvSpPr>
            <p:nvPr/>
          </p:nvSpPr>
          <p:spPr bwMode="auto">
            <a:xfrm>
              <a:off x="11" y="3006"/>
              <a:ext cx="68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8" name="Line 178"/>
            <p:cNvSpPr>
              <a:spLocks noChangeShapeType="1"/>
            </p:cNvSpPr>
            <p:nvPr/>
          </p:nvSpPr>
          <p:spPr bwMode="auto">
            <a:xfrm>
              <a:off x="11" y="3235"/>
              <a:ext cx="68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79" name="Line 179"/>
            <p:cNvSpPr>
              <a:spLocks noChangeShapeType="1"/>
            </p:cNvSpPr>
            <p:nvPr/>
          </p:nvSpPr>
          <p:spPr bwMode="auto">
            <a:xfrm>
              <a:off x="697" y="19"/>
              <a:ext cx="0" cy="318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80" name="Line 180"/>
            <p:cNvSpPr>
              <a:spLocks noChangeShapeType="1"/>
            </p:cNvSpPr>
            <p:nvPr/>
          </p:nvSpPr>
          <p:spPr bwMode="auto">
            <a:xfrm>
              <a:off x="1" y="11"/>
              <a:ext cx="70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5762" name="Group 181"/>
          <p:cNvGrpSpPr>
            <a:grpSpLocks/>
          </p:cNvGrpSpPr>
          <p:nvPr/>
        </p:nvGrpSpPr>
        <p:grpSpPr bwMode="auto">
          <a:xfrm>
            <a:off x="2479675" y="5473700"/>
            <a:ext cx="646113" cy="722313"/>
            <a:chOff x="0" y="0"/>
            <a:chExt cx="407" cy="455"/>
          </a:xfrm>
        </p:grpSpPr>
        <p:sp>
          <p:nvSpPr>
            <p:cNvPr id="25782" name="Line 182"/>
            <p:cNvSpPr>
              <a:spLocks noChangeShapeType="1"/>
            </p:cNvSpPr>
            <p:nvPr/>
          </p:nvSpPr>
          <p:spPr bwMode="auto">
            <a:xfrm>
              <a:off x="7" y="121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25783" name="Object 183"/>
            <p:cNvGraphicFramePr>
              <a:graphicFrameLocks noChangeAspect="1"/>
            </p:cNvGraphicFramePr>
            <p:nvPr/>
          </p:nvGraphicFramePr>
          <p:xfrm>
            <a:off x="29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405" r:id="rId95" imgW="126725" imgH="177415" progId="Equation.DSMT4">
                    <p:embed/>
                  </p:oleObj>
                </mc:Choice>
                <mc:Fallback>
                  <p:oleObj r:id="rId95" imgW="126725" imgH="177415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84" name="Object 184"/>
            <p:cNvGraphicFramePr>
              <a:graphicFrameLocks noChangeAspect="1"/>
            </p:cNvGraphicFramePr>
            <p:nvPr/>
          </p:nvGraphicFramePr>
          <p:xfrm>
            <a:off x="37" y="225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406" r:id="rId96" imgW="114102" imgH="164814" progId="Equation.DSMT4">
                    <p:embed/>
                  </p:oleObj>
                </mc:Choice>
                <mc:Fallback>
                  <p:oleObj r:id="rId96" imgW="114102" imgH="164814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" y="225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85" name="Line 185"/>
            <p:cNvSpPr>
              <a:spLocks noChangeShapeType="1"/>
            </p:cNvSpPr>
            <p:nvPr/>
          </p:nvSpPr>
          <p:spPr bwMode="auto">
            <a:xfrm>
              <a:off x="0" y="354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5768" name="Group 186"/>
          <p:cNvGrpSpPr>
            <a:grpSpLocks/>
          </p:cNvGrpSpPr>
          <p:nvPr/>
        </p:nvGrpSpPr>
        <p:grpSpPr bwMode="auto">
          <a:xfrm>
            <a:off x="904875" y="1879600"/>
            <a:ext cx="5838825" cy="250825"/>
            <a:chOff x="0" y="0"/>
            <a:chExt cx="3678" cy="158"/>
          </a:xfrm>
        </p:grpSpPr>
        <p:sp>
          <p:nvSpPr>
            <p:cNvPr id="25787" name="Line 187"/>
            <p:cNvSpPr>
              <a:spLocks noChangeShapeType="1"/>
            </p:cNvSpPr>
            <p:nvPr/>
          </p:nvSpPr>
          <p:spPr bwMode="auto">
            <a:xfrm>
              <a:off x="0" y="158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25788" name="Line 188"/>
            <p:cNvSpPr>
              <a:spLocks noChangeShapeType="1"/>
            </p:cNvSpPr>
            <p:nvPr/>
          </p:nvSpPr>
          <p:spPr bwMode="auto">
            <a:xfrm>
              <a:off x="3366" y="0"/>
              <a:ext cx="31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25781" name="灯片编号占位符 257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2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2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2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2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1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1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57225" y="528638"/>
            <a:ext cx="6623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  <a:sym typeface="Wingdings" pitchFamily="2" charset="2"/>
              </a:rPr>
              <a:t>检验是否为即时码？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76213" y="1089025"/>
          <a:ext cx="8770937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970" r:id="rId3" imgW="4178300" imgH="698500" progId="Equation.DSMT4">
                  <p:embed/>
                </p:oleObj>
              </mc:Choice>
              <mc:Fallback>
                <p:oleObj r:id="rId3" imgW="41783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089025"/>
                        <a:ext cx="8770937" cy="1465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65163" y="2655888"/>
          <a:ext cx="7802562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971" r:id="rId5" imgW="3547818" imgH="1471309" progId="Visio.Drawing.11">
                  <p:embed/>
                </p:oleObj>
              </mc:Choice>
              <mc:Fallback>
                <p:oleObj r:id="rId5" imgW="3547818" imgH="1471309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655888"/>
                        <a:ext cx="7802562" cy="32369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76213" y="669925"/>
          <a:ext cx="8770937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010" r:id="rId3" imgW="4178300" imgH="698500" progId="Equation.DSMT4">
                  <p:embed/>
                </p:oleObj>
              </mc:Choice>
              <mc:Fallback>
                <p:oleObj r:id="rId3" imgW="41783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669925"/>
                        <a:ext cx="8770937" cy="1465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7025" y="2408238"/>
            <a:ext cx="514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  <a:sym typeface="Wingdings" pitchFamily="2" charset="2"/>
              </a:rPr>
              <a:t>计算编码效率：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50838" y="3138488"/>
          <a:ext cx="18970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011" r:id="rId5" imgW="863225" imgH="596641" progId="Equation.DSMT4">
                  <p:embed/>
                </p:oleObj>
              </mc:Choice>
              <mc:Fallback>
                <p:oleObj r:id="rId5" imgW="863225" imgH="59664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138488"/>
                        <a:ext cx="1897062" cy="1311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201863" y="3141663"/>
          <a:ext cx="6640512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012" r:id="rId7" imgW="2997200" imgH="596900" progId="Equation.DSMT4">
                  <p:embed/>
                </p:oleObj>
              </mc:Choice>
              <mc:Fallback>
                <p:oleObj r:id="rId7" imgW="29972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3141663"/>
                        <a:ext cx="6640512" cy="1327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592138" y="4441825"/>
          <a:ext cx="22590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013" r:id="rId9" imgW="1027808" imgH="406048" progId="Equation.DSMT4">
                  <p:embed/>
                </p:oleObj>
              </mc:Choice>
              <mc:Fallback>
                <p:oleObj r:id="rId9" imgW="1027808" imgH="406048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4441825"/>
                        <a:ext cx="2259012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39552" y="5589240"/>
            <a:ext cx="8045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  <a:sym typeface="Wingdings" pitchFamily="2" charset="2"/>
              </a:rPr>
              <a:t>从计算结果可看出，编码效率较高。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变长码的编码方法</a:t>
            </a:r>
            <a:endParaRPr lang="zh-CN" altLang="en-US"/>
          </a:p>
        </p:txBody>
      </p:sp>
      <p:sp>
        <p:nvSpPr>
          <p:cNvPr id="1720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发展比较成熟，常见的方法有：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香农编码</a:t>
            </a:r>
          </a:p>
          <a:p>
            <a:r>
              <a:rPr lang="zh-CN" altLang="en-US" dirty="0" smtClean="0"/>
              <a:t>费诺编码</a:t>
            </a:r>
          </a:p>
          <a:p>
            <a:r>
              <a:rPr lang="zh-CN" altLang="en-US" dirty="0" smtClean="0"/>
              <a:t>霍夫曼编码</a:t>
            </a:r>
          </a:p>
          <a:p>
            <a:r>
              <a:rPr lang="zh-CN" altLang="en-US" dirty="0" smtClean="0"/>
              <a:t>游程编码</a:t>
            </a:r>
          </a:p>
          <a:p>
            <a:r>
              <a:rPr lang="zh-CN" altLang="en-US" dirty="0" smtClean="0"/>
              <a:t>冗余位编码</a:t>
            </a:r>
          </a:p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F51C-11FA-4B1B-8805-7E4607579D9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438650" y="3238500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92125" y="820738"/>
            <a:ext cx="7816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问题：</a:t>
            </a:r>
            <a:r>
              <a:rPr lang="zh-CN" sz="2400" b="1">
                <a:latin typeface="+mj-ea"/>
                <a:ea typeface="+mj-ea"/>
                <a:sym typeface="Wingdings" pitchFamily="2" charset="2"/>
              </a:rPr>
              <a:t>哈夫曼方法所编的码字是否唯一？</a:t>
            </a:r>
            <a:endParaRPr lang="zh-CN" sz="2400" b="1">
              <a:solidFill>
                <a:srgbClr val="FF0000"/>
              </a:solidFill>
              <a:latin typeface="+mj-ea"/>
              <a:ea typeface="+mj-ea"/>
              <a:sym typeface="Wingdings" pitchFamily="2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2503" y="4005064"/>
            <a:ext cx="8135938" cy="1062038"/>
            <a:chOff x="0" y="0"/>
            <a:chExt cx="5125" cy="669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0" y="149"/>
              <a:ext cx="4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例</a:t>
              </a:r>
              <a:r>
                <a:rPr lang="zh-CN" altLang="zh-CN" sz="2400" b="1" dirty="0" smtClean="0">
                  <a:latin typeface="+mj-ea"/>
                  <a:ea typeface="+mj-ea"/>
                </a:rPr>
                <a:t>   </a:t>
              </a:r>
              <a:r>
                <a:rPr lang="zh-CN" sz="2400" b="1" dirty="0">
                  <a:latin typeface="+mj-ea"/>
                  <a:ea typeface="+mj-ea"/>
                </a:rPr>
                <a:t>对</a:t>
              </a:r>
            </a:p>
          </p:txBody>
        </p:sp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825" y="0"/>
            <a:ext cx="1732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0018" r:id="rId3" imgW="1713756" imgH="482391" progId="Equation.DSMT4">
                    <p:embed/>
                  </p:oleObj>
                </mc:Choice>
                <mc:Fallback>
                  <p:oleObj r:id="rId3" imgW="1713756" imgH="482391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0"/>
                          <a:ext cx="1732" cy="66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639" y="149"/>
              <a:ext cx="24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编二元哈夫曼码。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9102" y="5300663"/>
            <a:ext cx="6053138" cy="939800"/>
            <a:chOff x="0" y="-92"/>
            <a:chExt cx="3813" cy="592"/>
          </a:xfrm>
        </p:grpSpPr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0" y="62"/>
              <a:ext cx="38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解</a:t>
              </a:r>
              <a:r>
                <a:rPr lang="zh-CN" altLang="zh-CN" sz="2400" b="1">
                  <a:latin typeface="+mj-ea"/>
                  <a:ea typeface="+mj-ea"/>
                </a:rPr>
                <a:t>:  </a:t>
              </a:r>
              <a:r>
                <a:rPr lang="zh-CN" altLang="zh-CN" sz="2400" b="1">
                  <a:latin typeface="+mj-ea"/>
                  <a:ea typeface="+mj-ea"/>
                  <a:sym typeface="Wingdings" pitchFamily="2" charset="2"/>
                </a:rPr>
                <a:t>(1) </a:t>
              </a:r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排序</a:t>
              </a:r>
              <a:endParaRPr lang="zh-CN" sz="2400" b="1">
                <a:latin typeface="+mj-ea"/>
                <a:ea typeface="+mj-ea"/>
              </a:endParaRPr>
            </a:p>
          </p:txBody>
        </p:sp>
        <p:graphicFrame>
          <p:nvGraphicFramePr>
            <p:cNvPr id="28681" name="Object 9"/>
            <p:cNvGraphicFramePr>
              <a:graphicFrameLocks noChangeAspect="1"/>
            </p:cNvGraphicFramePr>
            <p:nvPr/>
          </p:nvGraphicFramePr>
          <p:xfrm>
            <a:off x="1306" y="-92"/>
            <a:ext cx="2175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0019" r:id="rId5" imgW="1727200" imgH="469900" progId="Equation.DSMT4">
                    <p:embed/>
                  </p:oleObj>
                </mc:Choice>
                <mc:Fallback>
                  <p:oleObj r:id="rId5" imgW="1727200" imgH="4699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6" y="-92"/>
                          <a:ext cx="2175" cy="5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19113" y="1381125"/>
            <a:ext cx="808533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答案：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不唯一。</a:t>
            </a:r>
          </a:p>
          <a:p>
            <a:pPr>
              <a:lnSpc>
                <a:spcPct val="120000"/>
              </a:lnSpc>
            </a:pP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      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1. 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每次分配码字，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0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和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1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都是任意的。</a:t>
            </a:r>
          </a:p>
          <a:p>
            <a:pPr>
              <a:lnSpc>
                <a:spcPct val="120000"/>
              </a:lnSpc>
            </a:pP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      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2. 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当新符号的概率与已有符号相等时，这些符号谁在前，谁在后，也会导致编码结果不同；而且所得编码方案性能也有差异。</a:t>
            </a:r>
            <a:endParaRPr lang="zh-CN" sz="2400" b="1" dirty="0">
              <a:solidFill>
                <a:srgbClr val="FF0000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87313" y="554038"/>
            <a:ext cx="4257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(2) </a:t>
            </a:r>
            <a:r>
              <a:rPr lang="zh-CN" sz="2400" b="1">
                <a:latin typeface="+mj-ea"/>
                <a:ea typeface="+mj-ea"/>
              </a:rPr>
              <a:t>第一次缩减信源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68613" y="528638"/>
            <a:ext cx="7535862" cy="487363"/>
            <a:chOff x="0" y="0"/>
            <a:chExt cx="4747" cy="307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0" y="16"/>
              <a:ext cx="33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(3) </a:t>
              </a:r>
              <a:r>
                <a:rPr lang="zh-CN" sz="2400" b="1" dirty="0">
                  <a:latin typeface="+mj-ea"/>
                  <a:ea typeface="+mj-ea"/>
                </a:rPr>
                <a:t>第二，三，</a:t>
              </a:r>
              <a:r>
                <a:rPr lang="zh-CN" altLang="zh-CN" sz="2400" b="1" dirty="0">
                  <a:latin typeface="+mj-ea"/>
                  <a:ea typeface="+mj-ea"/>
                </a:rPr>
                <a:t>…</a:t>
              </a:r>
              <a:r>
                <a:rPr lang="zh-CN" sz="2400" b="1" dirty="0">
                  <a:latin typeface="+mj-ea"/>
                  <a:ea typeface="+mj-ea"/>
                </a:rPr>
                <a:t>次缩减信源</a:t>
              </a:r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2625" y="0"/>
              <a:ext cx="21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(4) </a:t>
              </a:r>
              <a:r>
                <a:rPr lang="zh-CN" sz="2400" b="1" dirty="0">
                  <a:latin typeface="+mj-ea"/>
                  <a:ea typeface="+mj-ea"/>
                </a:rPr>
                <a:t>最后一级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87663" y="1100138"/>
            <a:ext cx="2895600" cy="4767262"/>
            <a:chOff x="0" y="0"/>
            <a:chExt cx="1879" cy="3059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0" y="304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6" y="1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0" y="33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07" name="Object 11"/>
            <p:cNvGraphicFramePr>
              <a:graphicFrameLocks noChangeAspect="1"/>
            </p:cNvGraphicFramePr>
            <p:nvPr/>
          </p:nvGraphicFramePr>
          <p:xfrm>
            <a:off x="205" y="5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290" r:id="rId3" imgW="190417" imgH="228501" progId="Equation.DSMT4">
                    <p:embed/>
                  </p:oleObj>
                </mc:Choice>
                <mc:Fallback>
                  <p:oleObj r:id="rId3" imgW="190417" imgH="228501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" y="5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0" y="96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09" name="Object 13"/>
            <p:cNvGraphicFramePr>
              <a:graphicFrameLocks noChangeAspect="1"/>
            </p:cNvGraphicFramePr>
            <p:nvPr/>
          </p:nvGraphicFramePr>
          <p:xfrm>
            <a:off x="183" y="660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291" r:id="rId5" imgW="177492" imgH="228204" progId="Equation.DSMT4">
                    <p:embed/>
                  </p:oleObj>
                </mc:Choice>
                <mc:Fallback>
                  <p:oleObj r:id="rId5" imgW="177492" imgH="228204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" y="660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0" y="1583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175" y="1253"/>
            <a:ext cx="2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292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1253"/>
                          <a:ext cx="26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>
              <a:off x="0" y="199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175" y="1701"/>
            <a:ext cx="26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293" r:id="rId9" imgW="190417" imgH="228501" progId="Equation.DSMT4">
                    <p:embed/>
                  </p:oleObj>
                </mc:Choice>
                <mc:Fallback>
                  <p:oleObj r:id="rId9" imgW="190417" imgH="228501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" y="1701"/>
                          <a:ext cx="26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0" y="2679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15" name="Object 19"/>
            <p:cNvGraphicFramePr>
              <a:graphicFrameLocks noChangeAspect="1"/>
            </p:cNvGraphicFramePr>
            <p:nvPr/>
          </p:nvGraphicFramePr>
          <p:xfrm>
            <a:off x="183" y="2333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294" r:id="rId11" imgW="177492" imgH="228204" progId="Equation.DSMT4">
                    <p:embed/>
                  </p:oleObj>
                </mc:Choice>
                <mc:Fallback>
                  <p:oleObj r:id="rId11" imgW="177492" imgH="228204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" y="2333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20"/>
            <p:cNvGraphicFramePr>
              <a:graphicFrameLocks noChangeAspect="1"/>
            </p:cNvGraphicFramePr>
            <p:nvPr/>
          </p:nvGraphicFramePr>
          <p:xfrm>
            <a:off x="183" y="2741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295" r:id="rId13" imgW="177492" imgH="228204" progId="Equation.DSMT4">
                    <p:embed/>
                  </p:oleObj>
                </mc:Choice>
                <mc:Fallback>
                  <p:oleObj r:id="rId13" imgW="177492" imgH="228204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" y="2741"/>
                          <a:ext cx="2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5" y="19"/>
              <a:ext cx="0" cy="30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566" y="20"/>
              <a:ext cx="0" cy="303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567" y="15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561" y="33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561" y="966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22" name="Object 26"/>
            <p:cNvGraphicFramePr>
              <a:graphicFrameLocks noChangeAspect="1"/>
            </p:cNvGraphicFramePr>
            <p:nvPr/>
          </p:nvGraphicFramePr>
          <p:xfrm>
            <a:off x="696" y="696"/>
            <a:ext cx="3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296" r:id="rId15" imgW="240882" imgH="177492" progId="Equation.DSMT4">
                    <p:embed/>
                  </p:oleObj>
                </mc:Choice>
                <mc:Fallback>
                  <p:oleObj r:id="rId15" imgW="240882" imgH="177492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696"/>
                          <a:ext cx="334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561" y="1583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24" name="Object 28"/>
            <p:cNvGraphicFramePr>
              <a:graphicFrameLocks noChangeAspect="1"/>
            </p:cNvGraphicFramePr>
            <p:nvPr/>
          </p:nvGraphicFramePr>
          <p:xfrm>
            <a:off x="696" y="1289"/>
            <a:ext cx="33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297" r:id="rId17" imgW="240882" imgH="177492" progId="Equation.DSMT4">
                    <p:embed/>
                  </p:oleObj>
                </mc:Choice>
                <mc:Fallback>
                  <p:oleObj r:id="rId17" imgW="240882" imgH="177492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1289"/>
                          <a:ext cx="333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561" y="1990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26" name="Object 30"/>
            <p:cNvGraphicFramePr>
              <a:graphicFrameLocks noChangeAspect="1"/>
            </p:cNvGraphicFramePr>
            <p:nvPr/>
          </p:nvGraphicFramePr>
          <p:xfrm>
            <a:off x="696" y="1737"/>
            <a:ext cx="3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298" r:id="rId19" imgW="240882" imgH="177492" progId="Equation.DSMT4">
                    <p:embed/>
                  </p:oleObj>
                </mc:Choice>
                <mc:Fallback>
                  <p:oleObj r:id="rId19" imgW="240882" imgH="177492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1737"/>
                          <a:ext cx="334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545" y="2679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28" name="Object 32"/>
            <p:cNvGraphicFramePr>
              <a:graphicFrameLocks noChangeAspect="1"/>
            </p:cNvGraphicFramePr>
            <p:nvPr/>
          </p:nvGraphicFramePr>
          <p:xfrm>
            <a:off x="705" y="2369"/>
            <a:ext cx="3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299" r:id="rId21" imgW="228204" imgH="177492" progId="Equation.DSMT4">
                    <p:embed/>
                  </p:oleObj>
                </mc:Choice>
                <mc:Fallback>
                  <p:oleObj r:id="rId21" imgW="228204" imgH="177492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2369"/>
                          <a:ext cx="316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>
              <a:off x="561" y="3048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30" name="Object 34"/>
            <p:cNvGraphicFramePr>
              <a:graphicFrameLocks noChangeAspect="1"/>
            </p:cNvGraphicFramePr>
            <p:nvPr/>
          </p:nvGraphicFramePr>
          <p:xfrm>
            <a:off x="705" y="2777"/>
            <a:ext cx="3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00" r:id="rId23" imgW="228204" imgH="177492" progId="Equation.DSMT4">
                    <p:embed/>
                  </p:oleObj>
                </mc:Choice>
                <mc:Fallback>
                  <p:oleObj r:id="rId23" imgW="228204" imgH="177492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2777"/>
                          <a:ext cx="316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>
              <a:off x="1127" y="21"/>
              <a:ext cx="0" cy="303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579" y="0"/>
              <a:ext cx="130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000" b="1">
                  <a:latin typeface="+mj-ea"/>
                  <a:ea typeface="+mj-ea"/>
                </a:rPr>
                <a:t>概率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625975" y="4775200"/>
            <a:ext cx="627063" cy="1069975"/>
            <a:chOff x="0" y="0"/>
            <a:chExt cx="407" cy="687"/>
          </a:xfrm>
        </p:grpSpPr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>
              <a:off x="7" y="121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35" name="Object 39"/>
            <p:cNvGraphicFramePr>
              <a:graphicFrameLocks noChangeAspect="1"/>
            </p:cNvGraphicFramePr>
            <p:nvPr/>
          </p:nvGraphicFramePr>
          <p:xfrm>
            <a:off x="23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01" r:id="rId25" imgW="126725" imgH="177415" progId="Equation.DSMT4">
                    <p:embed/>
                  </p:oleObj>
                </mc:Choice>
                <mc:Fallback>
                  <p:oleObj r:id="rId25" imgW="126725" imgH="177415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40"/>
            <p:cNvGraphicFramePr>
              <a:graphicFrameLocks noChangeAspect="1"/>
            </p:cNvGraphicFramePr>
            <p:nvPr/>
          </p:nvGraphicFramePr>
          <p:xfrm>
            <a:off x="23" y="45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02" r:id="rId27" imgW="114102" imgH="164814" progId="Equation.DSMT4">
                    <p:embed/>
                  </p:oleObj>
                </mc:Choice>
                <mc:Fallback>
                  <p:oleObj r:id="rId27" imgW="114102" imgH="164814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" y="45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>
              <a:off x="0" y="586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4675188" y="4178300"/>
            <a:ext cx="577850" cy="1509713"/>
            <a:chOff x="0" y="0"/>
            <a:chExt cx="375" cy="936"/>
          </a:xfrm>
        </p:grpSpPr>
        <p:graphicFrame>
          <p:nvGraphicFramePr>
            <p:cNvPr id="29739" name="Object 43"/>
            <p:cNvGraphicFramePr>
              <a:graphicFrameLocks noChangeAspect="1"/>
            </p:cNvGraphicFramePr>
            <p:nvPr/>
          </p:nvGraphicFramePr>
          <p:xfrm>
            <a:off x="0" y="0"/>
            <a:ext cx="33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03" r:id="rId29" imgW="240882" imgH="177492" progId="Equation.DSMT4">
                    <p:embed/>
                  </p:oleObj>
                </mc:Choice>
                <mc:Fallback>
                  <p:oleObj r:id="rId29" imgW="240882" imgH="177492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3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 flipV="1">
              <a:off x="375" y="80"/>
              <a:ext cx="0" cy="85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3100388" y="4994275"/>
            <a:ext cx="1381125" cy="636588"/>
            <a:chOff x="0" y="0"/>
            <a:chExt cx="896" cy="408"/>
          </a:xfrm>
        </p:grpSpPr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>
              <a:off x="0" y="408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4630738" y="1122363"/>
            <a:ext cx="741362" cy="4732337"/>
            <a:chOff x="0" y="0"/>
            <a:chExt cx="481" cy="3037"/>
          </a:xfrm>
        </p:grpSpPr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>
              <a:off x="0" y="31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>
              <a:off x="476" y="6"/>
              <a:ext cx="0" cy="30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47" name="Line 51"/>
            <p:cNvSpPr>
              <a:spLocks noChangeShapeType="1"/>
            </p:cNvSpPr>
            <p:nvPr/>
          </p:nvSpPr>
          <p:spPr bwMode="auto">
            <a:xfrm>
              <a:off x="1" y="303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1" y="1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49" name="Object 53"/>
            <p:cNvGraphicFramePr>
              <a:graphicFrameLocks noChangeAspect="1"/>
            </p:cNvGraphicFramePr>
            <p:nvPr/>
          </p:nvGraphicFramePr>
          <p:xfrm>
            <a:off x="14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04" r:id="rId31" imgW="177492" imgH="228204" progId="Equation.DSMT4">
                    <p:embed/>
                  </p:oleObj>
                </mc:Choice>
                <mc:Fallback>
                  <p:oleObj r:id="rId31" imgW="177492" imgH="228204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652963" y="3798888"/>
            <a:ext cx="1317625" cy="696912"/>
            <a:chOff x="0" y="0"/>
            <a:chExt cx="855" cy="447"/>
          </a:xfrm>
        </p:grpSpPr>
        <p:sp>
          <p:nvSpPr>
            <p:cNvPr id="29751" name="Line 55"/>
            <p:cNvSpPr>
              <a:spLocks noChangeShapeType="1"/>
            </p:cNvSpPr>
            <p:nvPr/>
          </p:nvSpPr>
          <p:spPr bwMode="auto">
            <a:xfrm>
              <a:off x="391" y="337"/>
              <a:ext cx="46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52" name="Line 56"/>
            <p:cNvSpPr>
              <a:spLocks noChangeShapeType="1"/>
            </p:cNvSpPr>
            <p:nvPr/>
          </p:nvSpPr>
          <p:spPr bwMode="auto">
            <a:xfrm>
              <a:off x="0" y="130"/>
              <a:ext cx="84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53" name="Object 57"/>
            <p:cNvGraphicFramePr>
              <a:graphicFrameLocks noChangeAspect="1"/>
            </p:cNvGraphicFramePr>
            <p:nvPr/>
          </p:nvGraphicFramePr>
          <p:xfrm>
            <a:off x="489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05" r:id="rId33" imgW="126725" imgH="177415" progId="Equation.DSMT4">
                    <p:embed/>
                  </p:oleObj>
                </mc:Choice>
                <mc:Fallback>
                  <p:oleObj r:id="rId33" imgW="126725" imgH="177415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4" name="Object 58"/>
            <p:cNvGraphicFramePr>
              <a:graphicFrameLocks noChangeAspect="1"/>
            </p:cNvGraphicFramePr>
            <p:nvPr/>
          </p:nvGraphicFramePr>
          <p:xfrm>
            <a:off x="513" y="21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06" r:id="rId34" imgW="114102" imgH="164814" progId="Equation.DSMT4">
                    <p:embed/>
                  </p:oleObj>
                </mc:Choice>
                <mc:Fallback>
                  <p:oleObj r:id="rId34" imgW="114102" imgH="164814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21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5403850" y="2740025"/>
            <a:ext cx="563563" cy="1589088"/>
            <a:chOff x="0" y="0"/>
            <a:chExt cx="357" cy="995"/>
          </a:xfrm>
        </p:grpSpPr>
        <p:sp>
          <p:nvSpPr>
            <p:cNvPr id="29756" name="Line 60"/>
            <p:cNvSpPr>
              <a:spLocks noChangeShapeType="1"/>
            </p:cNvSpPr>
            <p:nvPr/>
          </p:nvSpPr>
          <p:spPr bwMode="auto">
            <a:xfrm flipV="1">
              <a:off x="357" y="115"/>
              <a:ext cx="0" cy="8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57" name="Object 61"/>
            <p:cNvGraphicFramePr>
              <a:graphicFrameLocks noChangeAspect="1"/>
            </p:cNvGraphicFramePr>
            <p:nvPr/>
          </p:nvGraphicFramePr>
          <p:xfrm>
            <a:off x="0" y="0"/>
            <a:ext cx="3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07" r:id="rId35" imgW="240882" imgH="177492" progId="Equation.DSMT4">
                    <p:embed/>
                  </p:oleObj>
                </mc:Choice>
                <mc:Fallback>
                  <p:oleObj r:id="rId35" imgW="240882" imgH="177492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4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5368925" y="1123950"/>
            <a:ext cx="741363" cy="4732338"/>
            <a:chOff x="0" y="0"/>
            <a:chExt cx="481" cy="3037"/>
          </a:xfrm>
        </p:grpSpPr>
        <p:sp>
          <p:nvSpPr>
            <p:cNvPr id="29759" name="Line 63"/>
            <p:cNvSpPr>
              <a:spLocks noChangeShapeType="1"/>
            </p:cNvSpPr>
            <p:nvPr/>
          </p:nvSpPr>
          <p:spPr bwMode="auto">
            <a:xfrm>
              <a:off x="0" y="31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60" name="Line 64"/>
            <p:cNvSpPr>
              <a:spLocks noChangeShapeType="1"/>
            </p:cNvSpPr>
            <p:nvPr/>
          </p:nvSpPr>
          <p:spPr bwMode="auto">
            <a:xfrm>
              <a:off x="476" y="6"/>
              <a:ext cx="0" cy="30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61" name="Line 65"/>
            <p:cNvSpPr>
              <a:spLocks noChangeShapeType="1"/>
            </p:cNvSpPr>
            <p:nvPr/>
          </p:nvSpPr>
          <p:spPr bwMode="auto">
            <a:xfrm>
              <a:off x="1" y="303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62" name="Line 66"/>
            <p:cNvSpPr>
              <a:spLocks noChangeShapeType="1"/>
            </p:cNvSpPr>
            <p:nvPr/>
          </p:nvSpPr>
          <p:spPr bwMode="auto">
            <a:xfrm>
              <a:off x="1" y="1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63" name="Object 67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08" r:id="rId36" imgW="190417" imgH="228501" progId="Equation.DSMT4">
                    <p:embed/>
                  </p:oleObj>
                </mc:Choice>
                <mc:Fallback>
                  <p:oleObj r:id="rId36" imgW="190417" imgH="228501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4654550" y="2733675"/>
            <a:ext cx="2058988" cy="696913"/>
            <a:chOff x="0" y="0"/>
            <a:chExt cx="1336" cy="447"/>
          </a:xfrm>
        </p:grpSpPr>
        <p:sp>
          <p:nvSpPr>
            <p:cNvPr id="29765" name="Line 69"/>
            <p:cNvSpPr>
              <a:spLocks noChangeShapeType="1"/>
            </p:cNvSpPr>
            <p:nvPr/>
          </p:nvSpPr>
          <p:spPr bwMode="auto">
            <a:xfrm>
              <a:off x="0" y="378"/>
              <a:ext cx="13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66" name="Line 70"/>
            <p:cNvSpPr>
              <a:spLocks noChangeShapeType="1"/>
            </p:cNvSpPr>
            <p:nvPr/>
          </p:nvSpPr>
          <p:spPr bwMode="auto">
            <a:xfrm>
              <a:off x="838" y="120"/>
              <a:ext cx="49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67" name="Object 71"/>
            <p:cNvGraphicFramePr>
              <a:graphicFrameLocks noChangeAspect="1"/>
            </p:cNvGraphicFramePr>
            <p:nvPr/>
          </p:nvGraphicFramePr>
          <p:xfrm>
            <a:off x="945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09" r:id="rId38" imgW="126725" imgH="177415" progId="Equation.DSMT4">
                    <p:embed/>
                  </p:oleObj>
                </mc:Choice>
                <mc:Fallback>
                  <p:oleObj r:id="rId38" imgW="126725" imgH="177415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68" name="Object 72"/>
            <p:cNvGraphicFramePr>
              <a:graphicFrameLocks noChangeAspect="1"/>
            </p:cNvGraphicFramePr>
            <p:nvPr/>
          </p:nvGraphicFramePr>
          <p:xfrm>
            <a:off x="969" y="21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10" r:id="rId39" imgW="114102" imgH="164814" progId="Equation.DSMT4">
                    <p:embed/>
                  </p:oleObj>
                </mc:Choice>
                <mc:Fallback>
                  <p:oleObj r:id="rId39" imgW="114102" imgH="164814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" y="21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6107113" y="1125538"/>
            <a:ext cx="741362" cy="4732337"/>
            <a:chOff x="0" y="0"/>
            <a:chExt cx="481" cy="3037"/>
          </a:xfrm>
        </p:grpSpPr>
        <p:sp>
          <p:nvSpPr>
            <p:cNvPr id="29770" name="Line 74"/>
            <p:cNvSpPr>
              <a:spLocks noChangeShapeType="1"/>
            </p:cNvSpPr>
            <p:nvPr/>
          </p:nvSpPr>
          <p:spPr bwMode="auto">
            <a:xfrm>
              <a:off x="0" y="31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71" name="Line 75"/>
            <p:cNvSpPr>
              <a:spLocks noChangeShapeType="1"/>
            </p:cNvSpPr>
            <p:nvPr/>
          </p:nvSpPr>
          <p:spPr bwMode="auto">
            <a:xfrm>
              <a:off x="476" y="6"/>
              <a:ext cx="0" cy="30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72" name="Line 76"/>
            <p:cNvSpPr>
              <a:spLocks noChangeShapeType="1"/>
            </p:cNvSpPr>
            <p:nvPr/>
          </p:nvSpPr>
          <p:spPr bwMode="auto">
            <a:xfrm>
              <a:off x="1" y="303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73" name="Line 77"/>
            <p:cNvSpPr>
              <a:spLocks noChangeShapeType="1"/>
            </p:cNvSpPr>
            <p:nvPr/>
          </p:nvSpPr>
          <p:spPr bwMode="auto">
            <a:xfrm>
              <a:off x="1" y="1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74" name="Object 78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11" r:id="rId40" imgW="190417" imgH="228501" progId="Equation.DSMT4">
                    <p:embed/>
                  </p:oleObj>
                </mc:Choice>
                <mc:Fallback>
                  <p:oleObj r:id="rId40" imgW="190417" imgH="228501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6165850" y="1876425"/>
            <a:ext cx="552450" cy="1427163"/>
            <a:chOff x="0" y="0"/>
            <a:chExt cx="358" cy="908"/>
          </a:xfrm>
        </p:grpSpPr>
        <p:sp>
          <p:nvSpPr>
            <p:cNvPr id="29776" name="Line 80"/>
            <p:cNvSpPr>
              <a:spLocks noChangeShapeType="1"/>
            </p:cNvSpPr>
            <p:nvPr/>
          </p:nvSpPr>
          <p:spPr bwMode="auto">
            <a:xfrm flipV="1">
              <a:off x="358" y="132"/>
              <a:ext cx="0" cy="77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77" name="Object 81"/>
            <p:cNvGraphicFramePr>
              <a:graphicFrameLocks noChangeAspect="1"/>
            </p:cNvGraphicFramePr>
            <p:nvPr/>
          </p:nvGraphicFramePr>
          <p:xfrm>
            <a:off x="0" y="0"/>
            <a:ext cx="3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12" r:id="rId42" imgW="240882" imgH="177492" progId="Equation.DSMT4">
                    <p:embed/>
                  </p:oleObj>
                </mc:Choice>
                <mc:Fallback>
                  <p:oleObj r:id="rId42" imgW="240882" imgH="177492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4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82"/>
          <p:cNvGrpSpPr>
            <a:grpSpLocks/>
          </p:cNvGrpSpPr>
          <p:nvPr/>
        </p:nvGrpSpPr>
        <p:grpSpPr bwMode="auto">
          <a:xfrm>
            <a:off x="3100388" y="2903538"/>
            <a:ext cx="2776537" cy="433387"/>
            <a:chOff x="0" y="0"/>
            <a:chExt cx="1802" cy="278"/>
          </a:xfrm>
        </p:grpSpPr>
        <p:sp>
          <p:nvSpPr>
            <p:cNvPr id="29779" name="Line 83"/>
            <p:cNvSpPr>
              <a:spLocks noChangeShapeType="1"/>
            </p:cNvSpPr>
            <p:nvPr/>
          </p:nvSpPr>
          <p:spPr bwMode="auto">
            <a:xfrm>
              <a:off x="0" y="278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80" name="Line 84"/>
            <p:cNvSpPr>
              <a:spLocks noChangeShapeType="1"/>
            </p:cNvSpPr>
            <p:nvPr/>
          </p:nvSpPr>
          <p:spPr bwMode="auto">
            <a:xfrm>
              <a:off x="1514" y="0"/>
              <a:ext cx="28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6819900" y="1127125"/>
            <a:ext cx="741363" cy="4732338"/>
            <a:chOff x="0" y="0"/>
            <a:chExt cx="481" cy="3037"/>
          </a:xfrm>
        </p:grpSpPr>
        <p:sp>
          <p:nvSpPr>
            <p:cNvPr id="29782" name="Line 86"/>
            <p:cNvSpPr>
              <a:spLocks noChangeShapeType="1"/>
            </p:cNvSpPr>
            <p:nvPr/>
          </p:nvSpPr>
          <p:spPr bwMode="auto">
            <a:xfrm>
              <a:off x="0" y="315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83" name="Line 87"/>
            <p:cNvSpPr>
              <a:spLocks noChangeShapeType="1"/>
            </p:cNvSpPr>
            <p:nvPr/>
          </p:nvSpPr>
          <p:spPr bwMode="auto">
            <a:xfrm>
              <a:off x="476" y="6"/>
              <a:ext cx="0" cy="30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84" name="Line 88"/>
            <p:cNvSpPr>
              <a:spLocks noChangeShapeType="1"/>
            </p:cNvSpPr>
            <p:nvPr/>
          </p:nvSpPr>
          <p:spPr bwMode="auto">
            <a:xfrm>
              <a:off x="1" y="3037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85" name="Line 89"/>
            <p:cNvSpPr>
              <a:spLocks noChangeShapeType="1"/>
            </p:cNvSpPr>
            <p:nvPr/>
          </p:nvSpPr>
          <p:spPr bwMode="auto">
            <a:xfrm>
              <a:off x="1" y="1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86" name="Object 90"/>
            <p:cNvGraphicFramePr>
              <a:graphicFrameLocks noChangeAspect="1"/>
            </p:cNvGraphicFramePr>
            <p:nvPr/>
          </p:nvGraphicFramePr>
          <p:xfrm>
            <a:off x="131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13" r:id="rId44" imgW="190417" imgH="228501" progId="Equation.DSMT4">
                    <p:embed/>
                  </p:oleObj>
                </mc:Choice>
                <mc:Fallback>
                  <p:oleObj r:id="rId44" imgW="190417" imgH="228501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6921500" y="1631950"/>
            <a:ext cx="663575" cy="758825"/>
            <a:chOff x="0" y="0"/>
            <a:chExt cx="418" cy="478"/>
          </a:xfrm>
        </p:grpSpPr>
        <p:sp>
          <p:nvSpPr>
            <p:cNvPr id="29788" name="Line 92"/>
            <p:cNvSpPr>
              <a:spLocks noChangeShapeType="1"/>
            </p:cNvSpPr>
            <p:nvPr/>
          </p:nvSpPr>
          <p:spPr bwMode="auto">
            <a:xfrm flipV="1">
              <a:off x="361" y="183"/>
              <a:ext cx="0" cy="295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89" name="Object 93"/>
            <p:cNvGraphicFramePr>
              <a:graphicFrameLocks noChangeAspect="1"/>
            </p:cNvGraphicFramePr>
            <p:nvPr/>
          </p:nvGraphicFramePr>
          <p:xfrm>
            <a:off x="0" y="0"/>
            <a:ext cx="41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14" r:id="rId46" imgW="380835" imgH="190417" progId="Equation.DSMT4">
                    <p:embed/>
                  </p:oleObj>
                </mc:Choice>
                <mc:Fallback>
                  <p:oleObj r:id="rId46" imgW="380835" imgH="190417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18" cy="21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94"/>
          <p:cNvGrpSpPr>
            <a:grpSpLocks/>
          </p:cNvGrpSpPr>
          <p:nvPr/>
        </p:nvGrpSpPr>
        <p:grpSpPr bwMode="auto">
          <a:xfrm>
            <a:off x="3100388" y="4021138"/>
            <a:ext cx="2024062" cy="360362"/>
            <a:chOff x="0" y="0"/>
            <a:chExt cx="1275" cy="227"/>
          </a:xfrm>
        </p:grpSpPr>
        <p:sp>
          <p:nvSpPr>
            <p:cNvPr id="29791" name="Line 95"/>
            <p:cNvSpPr>
              <a:spLocks noChangeShapeType="1"/>
            </p:cNvSpPr>
            <p:nvPr/>
          </p:nvSpPr>
          <p:spPr bwMode="auto">
            <a:xfrm>
              <a:off x="995" y="227"/>
              <a:ext cx="28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92" name="Line 96"/>
            <p:cNvSpPr>
              <a:spLocks noChangeShapeType="1"/>
            </p:cNvSpPr>
            <p:nvPr/>
          </p:nvSpPr>
          <p:spPr bwMode="auto">
            <a:xfrm>
              <a:off x="0" y="0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8" name="Group 97"/>
          <p:cNvGrpSpPr>
            <a:grpSpLocks/>
          </p:cNvGrpSpPr>
          <p:nvPr/>
        </p:nvGrpSpPr>
        <p:grpSpPr bwMode="auto">
          <a:xfrm>
            <a:off x="3100388" y="2054225"/>
            <a:ext cx="3530600" cy="320675"/>
            <a:chOff x="0" y="0"/>
            <a:chExt cx="2291" cy="206"/>
          </a:xfrm>
        </p:grpSpPr>
        <p:sp>
          <p:nvSpPr>
            <p:cNvPr id="29794" name="Line 98"/>
            <p:cNvSpPr>
              <a:spLocks noChangeShapeType="1"/>
            </p:cNvSpPr>
            <p:nvPr/>
          </p:nvSpPr>
          <p:spPr bwMode="auto">
            <a:xfrm>
              <a:off x="0" y="206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95" name="Line 99"/>
            <p:cNvSpPr>
              <a:spLocks noChangeShapeType="1"/>
            </p:cNvSpPr>
            <p:nvPr/>
          </p:nvSpPr>
          <p:spPr bwMode="auto">
            <a:xfrm>
              <a:off x="2003" y="0"/>
              <a:ext cx="28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</p:grpSp>
      <p:grpSp>
        <p:nvGrpSpPr>
          <p:cNvPr id="19" name="Group 100"/>
          <p:cNvGrpSpPr>
            <a:grpSpLocks/>
          </p:cNvGrpSpPr>
          <p:nvPr/>
        </p:nvGrpSpPr>
        <p:grpSpPr bwMode="auto">
          <a:xfrm>
            <a:off x="4618038" y="1884363"/>
            <a:ext cx="2884487" cy="696912"/>
            <a:chOff x="0" y="0"/>
            <a:chExt cx="1814" cy="447"/>
          </a:xfrm>
        </p:grpSpPr>
        <p:sp>
          <p:nvSpPr>
            <p:cNvPr id="29797" name="Line 101"/>
            <p:cNvSpPr>
              <a:spLocks noChangeShapeType="1"/>
            </p:cNvSpPr>
            <p:nvPr/>
          </p:nvSpPr>
          <p:spPr bwMode="auto">
            <a:xfrm>
              <a:off x="0" y="322"/>
              <a:ext cx="18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798" name="Line 102"/>
            <p:cNvSpPr>
              <a:spLocks noChangeShapeType="1"/>
            </p:cNvSpPr>
            <p:nvPr/>
          </p:nvSpPr>
          <p:spPr bwMode="auto">
            <a:xfrm>
              <a:off x="1334" y="136"/>
              <a:ext cx="4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799" name="Object 103"/>
            <p:cNvGraphicFramePr>
              <a:graphicFrameLocks noChangeAspect="1"/>
            </p:cNvGraphicFramePr>
            <p:nvPr/>
          </p:nvGraphicFramePr>
          <p:xfrm>
            <a:off x="1409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15" r:id="rId48" imgW="126725" imgH="177415" progId="Equation.DSMT4">
                    <p:embed/>
                  </p:oleObj>
                </mc:Choice>
                <mc:Fallback>
                  <p:oleObj r:id="rId48" imgW="126725" imgH="177415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00" name="Object 104"/>
            <p:cNvGraphicFramePr>
              <a:graphicFrameLocks noChangeAspect="1"/>
            </p:cNvGraphicFramePr>
            <p:nvPr/>
          </p:nvGraphicFramePr>
          <p:xfrm>
            <a:off x="1433" y="21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16" r:id="rId49" imgW="114102" imgH="164814" progId="Equation.DSMT4">
                    <p:embed/>
                  </p:oleObj>
                </mc:Choice>
                <mc:Fallback>
                  <p:oleObj r:id="rId49" imgW="114102" imgH="164814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3" y="21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05"/>
          <p:cNvGrpSpPr>
            <a:grpSpLocks/>
          </p:cNvGrpSpPr>
          <p:nvPr/>
        </p:nvGrpSpPr>
        <p:grpSpPr bwMode="auto">
          <a:xfrm>
            <a:off x="7521575" y="1100138"/>
            <a:ext cx="2105025" cy="4767262"/>
            <a:chOff x="0" y="0"/>
            <a:chExt cx="1366" cy="3059"/>
          </a:xfrm>
        </p:grpSpPr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82" y="0"/>
              <a:ext cx="128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000" b="1">
                  <a:latin typeface="+mj-ea"/>
                  <a:ea typeface="+mj-ea"/>
                </a:rPr>
                <a:t>码字</a:t>
              </a:r>
            </a:p>
          </p:txBody>
        </p:sp>
        <p:sp>
          <p:nvSpPr>
            <p:cNvPr id="29803" name="Line 107"/>
            <p:cNvSpPr>
              <a:spLocks noChangeShapeType="1"/>
            </p:cNvSpPr>
            <p:nvPr/>
          </p:nvSpPr>
          <p:spPr bwMode="auto">
            <a:xfrm>
              <a:off x="28" y="966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4" name="Line 108"/>
            <p:cNvSpPr>
              <a:spLocks noChangeShapeType="1"/>
            </p:cNvSpPr>
            <p:nvPr/>
          </p:nvSpPr>
          <p:spPr bwMode="auto">
            <a:xfrm>
              <a:off x="29" y="335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5" name="Line 109"/>
            <p:cNvSpPr>
              <a:spLocks noChangeShapeType="1"/>
            </p:cNvSpPr>
            <p:nvPr/>
          </p:nvSpPr>
          <p:spPr bwMode="auto">
            <a:xfrm>
              <a:off x="718" y="27"/>
              <a:ext cx="0" cy="303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6" name="Line 110"/>
            <p:cNvSpPr>
              <a:spLocks noChangeShapeType="1"/>
            </p:cNvSpPr>
            <p:nvPr/>
          </p:nvSpPr>
          <p:spPr bwMode="auto">
            <a:xfrm>
              <a:off x="22" y="19"/>
              <a:ext cx="70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7" name="Line 111"/>
            <p:cNvSpPr>
              <a:spLocks noChangeShapeType="1"/>
            </p:cNvSpPr>
            <p:nvPr/>
          </p:nvSpPr>
          <p:spPr bwMode="auto">
            <a:xfrm>
              <a:off x="21" y="1583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8" name="Line 112"/>
            <p:cNvSpPr>
              <a:spLocks noChangeShapeType="1"/>
            </p:cNvSpPr>
            <p:nvPr/>
          </p:nvSpPr>
          <p:spPr bwMode="auto">
            <a:xfrm>
              <a:off x="22" y="1990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09" name="Line 113"/>
            <p:cNvSpPr>
              <a:spLocks noChangeShapeType="1"/>
            </p:cNvSpPr>
            <p:nvPr/>
          </p:nvSpPr>
          <p:spPr bwMode="auto">
            <a:xfrm>
              <a:off x="7" y="2679"/>
              <a:ext cx="70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sp>
          <p:nvSpPr>
            <p:cNvPr id="29810" name="Line 114"/>
            <p:cNvSpPr>
              <a:spLocks noChangeShapeType="1"/>
            </p:cNvSpPr>
            <p:nvPr/>
          </p:nvSpPr>
          <p:spPr bwMode="auto">
            <a:xfrm>
              <a:off x="0" y="3056"/>
              <a:ext cx="71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latin typeface="+mj-ea"/>
                <a:ea typeface="+mj-ea"/>
              </a:endParaRPr>
            </a:p>
          </p:txBody>
        </p:sp>
        <p:graphicFrame>
          <p:nvGraphicFramePr>
            <p:cNvPr id="29811" name="Object 115"/>
            <p:cNvGraphicFramePr>
              <a:graphicFrameLocks noChangeAspect="1"/>
            </p:cNvGraphicFramePr>
            <p:nvPr/>
          </p:nvGraphicFramePr>
          <p:xfrm>
            <a:off x="289" y="511"/>
            <a:ext cx="15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17" r:id="rId50" imgW="114102" imgH="164814" progId="Equation.DSMT4">
                    <p:embed/>
                  </p:oleObj>
                </mc:Choice>
                <mc:Fallback>
                  <p:oleObj r:id="rId50" imgW="114102" imgH="164814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" y="511"/>
                          <a:ext cx="159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12" name="Object 116"/>
            <p:cNvGraphicFramePr>
              <a:graphicFrameLocks noChangeAspect="1"/>
            </p:cNvGraphicFramePr>
            <p:nvPr/>
          </p:nvGraphicFramePr>
          <p:xfrm>
            <a:off x="236" y="1140"/>
            <a:ext cx="26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18" r:id="rId52" imgW="190170" imgH="177492" progId="Equation.DSMT4">
                    <p:embed/>
                  </p:oleObj>
                </mc:Choice>
                <mc:Fallback>
                  <p:oleObj r:id="rId52" imgW="190170" imgH="17749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" y="1140"/>
                          <a:ext cx="265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13" name="Object 117"/>
            <p:cNvGraphicFramePr>
              <a:graphicFrameLocks noChangeAspect="1"/>
            </p:cNvGraphicFramePr>
            <p:nvPr/>
          </p:nvGraphicFramePr>
          <p:xfrm>
            <a:off x="174" y="1669"/>
            <a:ext cx="38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19" r:id="rId54" imgW="278916" imgH="177492" progId="Equation.DSMT4">
                    <p:embed/>
                  </p:oleObj>
                </mc:Choice>
                <mc:Fallback>
                  <p:oleObj r:id="rId54" imgW="278916" imgH="177492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" y="1669"/>
                          <a:ext cx="389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14" name="Object 118"/>
            <p:cNvGraphicFramePr>
              <a:graphicFrameLocks noChangeAspect="1"/>
            </p:cNvGraphicFramePr>
            <p:nvPr/>
          </p:nvGraphicFramePr>
          <p:xfrm>
            <a:off x="121" y="2198"/>
            <a:ext cx="49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20" r:id="rId56" imgW="354984" imgH="177492" progId="Equation.DSMT4">
                    <p:embed/>
                  </p:oleObj>
                </mc:Choice>
                <mc:Fallback>
                  <p:oleObj r:id="rId56" imgW="354984" imgH="177492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" y="2198"/>
                          <a:ext cx="495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15" name="Object 119"/>
            <p:cNvGraphicFramePr>
              <a:graphicFrameLocks noChangeAspect="1"/>
            </p:cNvGraphicFramePr>
            <p:nvPr/>
          </p:nvGraphicFramePr>
          <p:xfrm>
            <a:off x="130" y="2735"/>
            <a:ext cx="4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21" r:id="rId58" imgW="342306" imgH="177492" progId="Equation.DSMT4">
                    <p:embed/>
                  </p:oleObj>
                </mc:Choice>
                <mc:Fallback>
                  <p:oleObj r:id="rId58" imgW="342306" imgH="177492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" y="2735"/>
                          <a:ext cx="478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816" name="Rectangle 120"/>
          <p:cNvSpPr>
            <a:spLocks noChangeArrowheads="1"/>
          </p:cNvSpPr>
          <p:nvPr/>
        </p:nvSpPr>
        <p:spPr bwMode="auto">
          <a:xfrm>
            <a:off x="381000" y="2103438"/>
            <a:ext cx="222567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方案一</a:t>
            </a:r>
            <a:r>
              <a:rPr lang="zh-CN" sz="2400" b="1" dirty="0">
                <a:latin typeface="+mj-ea"/>
                <a:ea typeface="+mj-ea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sz="2400" b="1" dirty="0">
                <a:latin typeface="+mj-ea"/>
                <a:ea typeface="+mj-ea"/>
              </a:rPr>
              <a:t>每次符号概率相等时，新码字都排在最后面。</a:t>
            </a:r>
          </a:p>
        </p:txBody>
      </p:sp>
      <p:grpSp>
        <p:nvGrpSpPr>
          <p:cNvPr id="21" name="Group 121"/>
          <p:cNvGrpSpPr>
            <a:grpSpLocks/>
          </p:cNvGrpSpPr>
          <p:nvPr/>
        </p:nvGrpSpPr>
        <p:grpSpPr bwMode="auto">
          <a:xfrm>
            <a:off x="820738" y="5910264"/>
            <a:ext cx="9101137" cy="533401"/>
            <a:chOff x="0" y="14"/>
            <a:chExt cx="5733" cy="336"/>
          </a:xfrm>
        </p:grpSpPr>
        <p:graphicFrame>
          <p:nvGraphicFramePr>
            <p:cNvPr id="29818" name="Object 122"/>
            <p:cNvGraphicFramePr>
              <a:graphicFrameLocks noChangeAspect="1"/>
            </p:cNvGraphicFramePr>
            <p:nvPr/>
          </p:nvGraphicFramePr>
          <p:xfrm>
            <a:off x="0" y="14"/>
            <a:ext cx="386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322" r:id="rId60" imgW="2791577" imgH="203024" progId="Equation.DSMT4">
                    <p:embed/>
                  </p:oleObj>
                </mc:Choice>
                <mc:Fallback>
                  <p:oleObj r:id="rId60" imgW="2791577" imgH="203024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3869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19" name="Rectangle 123"/>
            <p:cNvSpPr>
              <a:spLocks noChangeArrowheads="1"/>
            </p:cNvSpPr>
            <p:nvPr/>
          </p:nvSpPr>
          <p:spPr bwMode="auto">
            <a:xfrm>
              <a:off x="3889" y="59"/>
              <a:ext cx="18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码元</a:t>
              </a:r>
              <a:r>
                <a:rPr lang="zh-CN" altLang="zh-CN" sz="2400" b="1" dirty="0">
                  <a:latin typeface="+mj-ea"/>
                  <a:ea typeface="+mj-ea"/>
                </a:rPr>
                <a:t>/</a:t>
              </a:r>
              <a:r>
                <a:rPr lang="zh-CN" sz="2400" b="1" dirty="0">
                  <a:latin typeface="+mj-ea"/>
                  <a:ea typeface="+mj-ea"/>
                </a:rPr>
                <a:t>符号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1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72300" y="1352550"/>
            <a:ext cx="593725" cy="517525"/>
            <a:chOff x="0" y="0"/>
            <a:chExt cx="374" cy="326"/>
          </a:xfrm>
        </p:grpSpPr>
        <p:graphicFrame>
          <p:nvGraphicFramePr>
            <p:cNvPr id="30723" name="Object 3"/>
            <p:cNvGraphicFramePr>
              <a:graphicFrameLocks noChangeAspect="1"/>
            </p:cNvGraphicFramePr>
            <p:nvPr/>
          </p:nvGraphicFramePr>
          <p:xfrm>
            <a:off x="0" y="0"/>
            <a:ext cx="37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14" r:id="rId3" imgW="380835" imgH="190417" progId="Equation.DSMT4">
                    <p:embed/>
                  </p:oleObj>
                </mc:Choice>
                <mc:Fallback>
                  <p:oleObj r:id="rId3" imgW="380835" imgH="190417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74" cy="19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 flipV="1">
              <a:off x="241" y="143"/>
              <a:ext cx="0" cy="18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87663" y="871538"/>
            <a:ext cx="2895600" cy="4767262"/>
            <a:chOff x="0" y="0"/>
            <a:chExt cx="1824" cy="3003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0" y="5"/>
              <a:ext cx="1102" cy="2998"/>
              <a:chOff x="0" y="0"/>
              <a:chExt cx="1102" cy="2998"/>
            </a:xfrm>
          </p:grpSpPr>
          <p:sp>
            <p:nvSpPr>
              <p:cNvPr id="30728" name="Line 8"/>
              <p:cNvSpPr>
                <a:spLocks noChangeShapeType="1"/>
              </p:cNvSpPr>
              <p:nvPr/>
            </p:nvSpPr>
            <p:spPr bwMode="auto">
              <a:xfrm>
                <a:off x="0" y="2987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29" name="Line 9"/>
              <p:cNvSpPr>
                <a:spLocks noChangeShapeType="1"/>
              </p:cNvSpPr>
              <p:nvPr/>
            </p:nvSpPr>
            <p:spPr bwMode="auto">
              <a:xfrm>
                <a:off x="6" y="10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30" name="Line 10"/>
              <p:cNvSpPr>
                <a:spLocks noChangeShapeType="1"/>
              </p:cNvSpPr>
              <p:nvPr/>
            </p:nvSpPr>
            <p:spPr bwMode="auto">
              <a:xfrm>
                <a:off x="0" y="31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31" name="Object 11"/>
              <p:cNvGraphicFramePr>
                <a:graphicFrameLocks noChangeAspect="1"/>
              </p:cNvGraphicFramePr>
              <p:nvPr/>
            </p:nvGraphicFramePr>
            <p:xfrm>
              <a:off x="199" y="0"/>
              <a:ext cx="256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315" r:id="rId5" imgW="190417" imgH="228501" progId="Equation.DSMT4">
                      <p:embed/>
                    </p:oleObj>
                  </mc:Choice>
                  <mc:Fallback>
                    <p:oleObj r:id="rId5" imgW="190417" imgH="228501" progId="Equation.DSMT4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" y="0"/>
                            <a:ext cx="256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2" name="Line 12"/>
              <p:cNvSpPr>
                <a:spLocks noChangeShapeType="1"/>
              </p:cNvSpPr>
              <p:nvPr/>
            </p:nvSpPr>
            <p:spPr bwMode="auto">
              <a:xfrm>
                <a:off x="0" y="943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33" name="Object 13"/>
              <p:cNvGraphicFramePr>
                <a:graphicFrameLocks noChangeAspect="1"/>
              </p:cNvGraphicFramePr>
              <p:nvPr/>
            </p:nvGraphicFramePr>
            <p:xfrm>
              <a:off x="178" y="643"/>
              <a:ext cx="238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316" r:id="rId7" imgW="177492" imgH="228204" progId="Equation.DSMT4">
                      <p:embed/>
                    </p:oleObj>
                  </mc:Choice>
                  <mc:Fallback>
                    <p:oleObj r:id="rId7" imgW="177492" imgH="228204" progId="Equation.DSMT4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" y="643"/>
                            <a:ext cx="238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4" name="Line 14"/>
              <p:cNvSpPr>
                <a:spLocks noChangeShapeType="1"/>
              </p:cNvSpPr>
              <p:nvPr/>
            </p:nvSpPr>
            <p:spPr bwMode="auto">
              <a:xfrm>
                <a:off x="0" y="154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35" name="Object 15"/>
              <p:cNvGraphicFramePr>
                <a:graphicFrameLocks noChangeAspect="1"/>
              </p:cNvGraphicFramePr>
              <p:nvPr/>
            </p:nvGraphicFramePr>
            <p:xfrm>
              <a:off x="170" y="1225"/>
              <a:ext cx="25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317" r:id="rId9" imgW="190417" imgH="228501" progId="Equation.DSMT4">
                      <p:embed/>
                    </p:oleObj>
                  </mc:Choice>
                  <mc:Fallback>
                    <p:oleObj r:id="rId9" imgW="190417" imgH="228501" progId="Equation.DSMT4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" y="1225"/>
                            <a:ext cx="255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6" name="Line 16"/>
              <p:cNvSpPr>
                <a:spLocks noChangeShapeType="1"/>
              </p:cNvSpPr>
              <p:nvPr/>
            </p:nvSpPr>
            <p:spPr bwMode="auto">
              <a:xfrm>
                <a:off x="0" y="194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37" name="Object 17"/>
              <p:cNvGraphicFramePr>
                <a:graphicFrameLocks noChangeAspect="1"/>
              </p:cNvGraphicFramePr>
              <p:nvPr/>
            </p:nvGraphicFramePr>
            <p:xfrm>
              <a:off x="170" y="1665"/>
              <a:ext cx="25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318" r:id="rId11" imgW="190417" imgH="228501" progId="Equation.DSMT4">
                      <p:embed/>
                    </p:oleObj>
                  </mc:Choice>
                  <mc:Fallback>
                    <p:oleObj r:id="rId11" imgW="190417" imgH="228501" progId="Equation.DSMT4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" y="1665"/>
                            <a:ext cx="255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8" name="Line 18"/>
              <p:cNvSpPr>
                <a:spLocks noChangeShapeType="1"/>
              </p:cNvSpPr>
              <p:nvPr/>
            </p:nvSpPr>
            <p:spPr bwMode="auto">
              <a:xfrm>
                <a:off x="0" y="2625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39" name="Object 19"/>
              <p:cNvGraphicFramePr>
                <a:graphicFrameLocks noChangeAspect="1"/>
              </p:cNvGraphicFramePr>
              <p:nvPr/>
            </p:nvGraphicFramePr>
            <p:xfrm>
              <a:off x="178" y="2285"/>
              <a:ext cx="238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319" r:id="rId13" imgW="177492" imgH="228204" progId="Equation.DSMT4">
                      <p:embed/>
                    </p:oleObj>
                  </mc:Choice>
                  <mc:Fallback>
                    <p:oleObj r:id="rId13" imgW="177492" imgH="228204" progId="Equation.DSMT4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" y="2285"/>
                            <a:ext cx="238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0" name="Object 20"/>
              <p:cNvGraphicFramePr>
                <a:graphicFrameLocks noChangeAspect="1"/>
              </p:cNvGraphicFramePr>
              <p:nvPr/>
            </p:nvGraphicFramePr>
            <p:xfrm>
              <a:off x="178" y="2686"/>
              <a:ext cx="238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320" r:id="rId15" imgW="177492" imgH="228204" progId="Equation.DSMT4">
                      <p:embed/>
                    </p:oleObj>
                  </mc:Choice>
                  <mc:Fallback>
                    <p:oleObj r:id="rId15" imgW="177492" imgH="228204" progId="Equation.DSMT4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" y="2686"/>
                            <a:ext cx="238" cy="3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1" name="Line 21"/>
              <p:cNvSpPr>
                <a:spLocks noChangeShapeType="1"/>
              </p:cNvSpPr>
              <p:nvPr/>
            </p:nvSpPr>
            <p:spPr bwMode="auto">
              <a:xfrm>
                <a:off x="5" y="14"/>
                <a:ext cx="0" cy="298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42" name="Line 22"/>
              <p:cNvSpPr>
                <a:spLocks noChangeShapeType="1"/>
              </p:cNvSpPr>
              <p:nvPr/>
            </p:nvSpPr>
            <p:spPr bwMode="auto">
              <a:xfrm>
                <a:off x="549" y="15"/>
                <a:ext cx="0" cy="297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43" name="Line 23"/>
              <p:cNvSpPr>
                <a:spLocks noChangeShapeType="1"/>
              </p:cNvSpPr>
              <p:nvPr/>
            </p:nvSpPr>
            <p:spPr bwMode="auto">
              <a:xfrm>
                <a:off x="550" y="10"/>
                <a:ext cx="5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44" name="Line 24"/>
              <p:cNvSpPr>
                <a:spLocks noChangeShapeType="1"/>
              </p:cNvSpPr>
              <p:nvPr/>
            </p:nvSpPr>
            <p:spPr bwMode="auto">
              <a:xfrm>
                <a:off x="545" y="31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0745" name="Line 25"/>
              <p:cNvSpPr>
                <a:spLocks noChangeShapeType="1"/>
              </p:cNvSpPr>
              <p:nvPr/>
            </p:nvSpPr>
            <p:spPr bwMode="auto">
              <a:xfrm>
                <a:off x="545" y="943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46" name="Object 26"/>
              <p:cNvGraphicFramePr>
                <a:graphicFrameLocks noChangeAspect="1"/>
              </p:cNvGraphicFramePr>
              <p:nvPr/>
            </p:nvGraphicFramePr>
            <p:xfrm>
              <a:off x="676" y="678"/>
              <a:ext cx="324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321" r:id="rId17" imgW="240882" imgH="177492" progId="Equation.DSMT4">
                      <p:embed/>
                    </p:oleObj>
                  </mc:Choice>
                  <mc:Fallback>
                    <p:oleObj r:id="rId17" imgW="240882" imgH="177492" progId="Equation.DSMT4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6" y="678"/>
                            <a:ext cx="324" cy="24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7" name="Line 27"/>
              <p:cNvSpPr>
                <a:spLocks noChangeShapeType="1"/>
              </p:cNvSpPr>
              <p:nvPr/>
            </p:nvSpPr>
            <p:spPr bwMode="auto">
              <a:xfrm>
                <a:off x="545" y="154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48" name="Object 28"/>
              <p:cNvGraphicFramePr>
                <a:graphicFrameLocks noChangeAspect="1"/>
              </p:cNvGraphicFramePr>
              <p:nvPr/>
            </p:nvGraphicFramePr>
            <p:xfrm>
              <a:off x="676" y="1260"/>
              <a:ext cx="323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322" r:id="rId19" imgW="240882" imgH="177492" progId="Equation.DSMT4">
                      <p:embed/>
                    </p:oleObj>
                  </mc:Choice>
                  <mc:Fallback>
                    <p:oleObj r:id="rId19" imgW="240882" imgH="177492" progId="Equation.DSMT4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6" y="1260"/>
                            <a:ext cx="323" cy="24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9" name="Line 29"/>
              <p:cNvSpPr>
                <a:spLocks noChangeShapeType="1"/>
              </p:cNvSpPr>
              <p:nvPr/>
            </p:nvSpPr>
            <p:spPr bwMode="auto">
              <a:xfrm>
                <a:off x="545" y="1949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50" name="Object 30"/>
              <p:cNvGraphicFramePr>
                <a:graphicFrameLocks noChangeAspect="1"/>
              </p:cNvGraphicFramePr>
              <p:nvPr/>
            </p:nvGraphicFramePr>
            <p:xfrm>
              <a:off x="676" y="1700"/>
              <a:ext cx="324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323" r:id="rId21" imgW="240882" imgH="177492" progId="Equation.DSMT4">
                      <p:embed/>
                    </p:oleObj>
                  </mc:Choice>
                  <mc:Fallback>
                    <p:oleObj r:id="rId21" imgW="240882" imgH="177492" progId="Equation.DSMT4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6" y="1700"/>
                            <a:ext cx="324" cy="24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1" name="Line 31"/>
              <p:cNvSpPr>
                <a:spLocks noChangeShapeType="1"/>
              </p:cNvSpPr>
              <p:nvPr/>
            </p:nvSpPr>
            <p:spPr bwMode="auto">
              <a:xfrm>
                <a:off x="529" y="2625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52" name="Object 32"/>
              <p:cNvGraphicFramePr>
                <a:graphicFrameLocks noChangeAspect="1"/>
              </p:cNvGraphicFramePr>
              <p:nvPr/>
            </p:nvGraphicFramePr>
            <p:xfrm>
              <a:off x="684" y="2321"/>
              <a:ext cx="30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324" r:id="rId23" imgW="228204" imgH="177492" progId="Equation.DSMT4">
                      <p:embed/>
                    </p:oleObj>
                  </mc:Choice>
                  <mc:Fallback>
                    <p:oleObj r:id="rId23" imgW="228204" imgH="177492" progId="Equation.DSMT4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4" y="2321"/>
                            <a:ext cx="307" cy="24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3" name="Line 33"/>
              <p:cNvSpPr>
                <a:spLocks noChangeShapeType="1"/>
              </p:cNvSpPr>
              <p:nvPr/>
            </p:nvSpPr>
            <p:spPr bwMode="auto">
              <a:xfrm>
                <a:off x="545" y="2987"/>
                <a:ext cx="55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0754" name="Object 34"/>
              <p:cNvGraphicFramePr>
                <a:graphicFrameLocks noChangeAspect="1"/>
              </p:cNvGraphicFramePr>
              <p:nvPr/>
            </p:nvGraphicFramePr>
            <p:xfrm>
              <a:off x="684" y="2721"/>
              <a:ext cx="30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2325" r:id="rId25" imgW="228204" imgH="177492" progId="Equation.DSMT4">
                      <p:embed/>
                    </p:oleObj>
                  </mc:Choice>
                  <mc:Fallback>
                    <p:oleObj r:id="rId25" imgW="228204" imgH="177492" progId="Equation.DSMT4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4" y="2721"/>
                            <a:ext cx="307" cy="24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5" name="Line 35"/>
              <p:cNvSpPr>
                <a:spLocks noChangeShapeType="1"/>
              </p:cNvSpPr>
              <p:nvPr/>
            </p:nvSpPr>
            <p:spPr bwMode="auto">
              <a:xfrm>
                <a:off x="1094" y="16"/>
                <a:ext cx="0" cy="297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62" y="0"/>
              <a:ext cx="12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概率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625975" y="4546600"/>
            <a:ext cx="627063" cy="1069975"/>
            <a:chOff x="0" y="0"/>
            <a:chExt cx="395" cy="674"/>
          </a:xfrm>
        </p:grpSpPr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7" y="119"/>
              <a:ext cx="38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59" name="Object 39"/>
            <p:cNvGraphicFramePr>
              <a:graphicFrameLocks noChangeAspect="1"/>
            </p:cNvGraphicFramePr>
            <p:nvPr/>
          </p:nvGraphicFramePr>
          <p:xfrm>
            <a:off x="22" y="0"/>
            <a:ext cx="17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26" r:id="rId27" imgW="126725" imgH="177415" progId="Equation.DSMT4">
                    <p:embed/>
                  </p:oleObj>
                </mc:Choice>
                <mc:Fallback>
                  <p:oleObj r:id="rId27" imgW="126725" imgH="177415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" y="0"/>
                          <a:ext cx="171" cy="24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0" name="Object 40"/>
            <p:cNvGraphicFramePr>
              <a:graphicFrameLocks noChangeAspect="1"/>
            </p:cNvGraphicFramePr>
            <p:nvPr/>
          </p:nvGraphicFramePr>
          <p:xfrm>
            <a:off x="22" y="448"/>
            <a:ext cx="15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27" r:id="rId29" imgW="114102" imgH="164814" progId="Equation.DSMT4">
                    <p:embed/>
                  </p:oleObj>
                </mc:Choice>
                <mc:Fallback>
                  <p:oleObj r:id="rId29" imgW="114102" imgH="164814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" y="448"/>
                          <a:ext cx="154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0" y="575"/>
              <a:ext cx="38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4662488" y="2540000"/>
            <a:ext cx="590550" cy="2919413"/>
            <a:chOff x="0" y="0"/>
            <a:chExt cx="372" cy="1839"/>
          </a:xfrm>
        </p:grpSpPr>
        <p:graphicFrame>
          <p:nvGraphicFramePr>
            <p:cNvPr id="30763" name="Object 43"/>
            <p:cNvGraphicFramePr>
              <a:graphicFrameLocks noChangeAspect="1"/>
            </p:cNvGraphicFramePr>
            <p:nvPr/>
          </p:nvGraphicFramePr>
          <p:xfrm>
            <a:off x="0" y="0"/>
            <a:ext cx="32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28" r:id="rId31" imgW="240882" imgH="177492" progId="Equation.DSMT4">
                    <p:embed/>
                  </p:oleObj>
                </mc:Choice>
                <mc:Fallback>
                  <p:oleObj r:id="rId31" imgW="240882" imgH="177492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23" cy="25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 flipV="1">
              <a:off x="372" y="89"/>
              <a:ext cx="0" cy="175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3125788" y="4791075"/>
            <a:ext cx="1381125" cy="623888"/>
            <a:chOff x="0" y="0"/>
            <a:chExt cx="870" cy="393"/>
          </a:xfrm>
        </p:grpSpPr>
        <p:sp>
          <p:nvSpPr>
            <p:cNvPr id="30766" name="Line 46"/>
            <p:cNvSpPr>
              <a:spLocks noChangeShapeType="1"/>
            </p:cNvSpPr>
            <p:nvPr/>
          </p:nvSpPr>
          <p:spPr bwMode="auto">
            <a:xfrm>
              <a:off x="0" y="393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67" name="Line 47"/>
            <p:cNvSpPr>
              <a:spLocks noChangeShapeType="1"/>
            </p:cNvSpPr>
            <p:nvPr/>
          </p:nvSpPr>
          <p:spPr bwMode="auto">
            <a:xfrm>
              <a:off x="0" y="0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4630738" y="893763"/>
            <a:ext cx="741362" cy="4732337"/>
            <a:chOff x="0" y="0"/>
            <a:chExt cx="467" cy="2981"/>
          </a:xfrm>
        </p:grpSpPr>
        <p:sp>
          <p:nvSpPr>
            <p:cNvPr id="30769" name="Line 49"/>
            <p:cNvSpPr>
              <a:spLocks noChangeShapeType="1"/>
            </p:cNvSpPr>
            <p:nvPr/>
          </p:nvSpPr>
          <p:spPr bwMode="auto">
            <a:xfrm>
              <a:off x="0" y="309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70" name="Line 50"/>
            <p:cNvSpPr>
              <a:spLocks noChangeShapeType="1"/>
            </p:cNvSpPr>
            <p:nvPr/>
          </p:nvSpPr>
          <p:spPr bwMode="auto">
            <a:xfrm>
              <a:off x="462" y="6"/>
              <a:ext cx="0" cy="296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71" name="Line 51"/>
            <p:cNvSpPr>
              <a:spLocks noChangeShapeType="1"/>
            </p:cNvSpPr>
            <p:nvPr/>
          </p:nvSpPr>
          <p:spPr bwMode="auto">
            <a:xfrm>
              <a:off x="1" y="298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" y="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73" name="Object 53"/>
            <p:cNvGraphicFramePr>
              <a:graphicFrameLocks noChangeAspect="1"/>
            </p:cNvGraphicFramePr>
            <p:nvPr/>
          </p:nvGraphicFramePr>
          <p:xfrm>
            <a:off x="136" y="0"/>
            <a:ext cx="24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29" r:id="rId33" imgW="177492" imgH="228204" progId="Equation.DSMT4">
                    <p:embed/>
                  </p:oleObj>
                </mc:Choice>
                <mc:Fallback>
                  <p:oleObj r:id="rId33" imgW="177492" imgH="228204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" y="0"/>
                          <a:ext cx="240" cy="31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365750" y="1698625"/>
            <a:ext cx="588963" cy="2097088"/>
            <a:chOff x="0" y="0"/>
            <a:chExt cx="371" cy="1321"/>
          </a:xfrm>
        </p:grpSpPr>
        <p:sp>
          <p:nvSpPr>
            <p:cNvPr id="30775" name="Line 55"/>
            <p:cNvSpPr>
              <a:spLocks noChangeShapeType="1"/>
            </p:cNvSpPr>
            <p:nvPr/>
          </p:nvSpPr>
          <p:spPr bwMode="auto">
            <a:xfrm flipV="1">
              <a:off x="371" y="100"/>
              <a:ext cx="0" cy="122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76" name="Object 56"/>
            <p:cNvGraphicFramePr>
              <a:graphicFrameLocks noChangeAspect="1"/>
            </p:cNvGraphicFramePr>
            <p:nvPr/>
          </p:nvGraphicFramePr>
          <p:xfrm>
            <a:off x="0" y="0"/>
            <a:ext cx="3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30" r:id="rId35" imgW="240882" imgH="177492" progId="Equation.DSMT4">
                    <p:embed/>
                  </p:oleObj>
                </mc:Choice>
                <mc:Fallback>
                  <p:oleObj r:id="rId35" imgW="240882" imgH="177492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2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5368925" y="895350"/>
            <a:ext cx="741363" cy="4732338"/>
            <a:chOff x="0" y="0"/>
            <a:chExt cx="467" cy="2981"/>
          </a:xfrm>
        </p:grpSpPr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0" y="309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79" name="Line 59"/>
            <p:cNvSpPr>
              <a:spLocks noChangeShapeType="1"/>
            </p:cNvSpPr>
            <p:nvPr/>
          </p:nvSpPr>
          <p:spPr bwMode="auto">
            <a:xfrm>
              <a:off x="462" y="6"/>
              <a:ext cx="0" cy="296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80" name="Line 60"/>
            <p:cNvSpPr>
              <a:spLocks noChangeShapeType="1"/>
            </p:cNvSpPr>
            <p:nvPr/>
          </p:nvSpPr>
          <p:spPr bwMode="auto">
            <a:xfrm>
              <a:off x="1" y="298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1" y="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82" name="Object 62"/>
            <p:cNvGraphicFramePr>
              <a:graphicFrameLocks noChangeAspect="1"/>
            </p:cNvGraphicFramePr>
            <p:nvPr/>
          </p:nvGraphicFramePr>
          <p:xfrm>
            <a:off x="127" y="0"/>
            <a:ext cx="25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31" r:id="rId36" imgW="190417" imgH="228501" progId="Equation.DSMT4">
                    <p:embed/>
                  </p:oleObj>
                </mc:Choice>
                <mc:Fallback>
                  <p:oleObj r:id="rId36" imgW="190417" imgH="228501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" y="0"/>
                          <a:ext cx="257" cy="31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6107113" y="896938"/>
            <a:ext cx="741362" cy="4732337"/>
            <a:chOff x="0" y="0"/>
            <a:chExt cx="467" cy="2981"/>
          </a:xfrm>
        </p:grpSpPr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0" y="309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62" y="6"/>
              <a:ext cx="0" cy="296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86" name="Line 66"/>
            <p:cNvSpPr>
              <a:spLocks noChangeShapeType="1"/>
            </p:cNvSpPr>
            <p:nvPr/>
          </p:nvSpPr>
          <p:spPr bwMode="auto">
            <a:xfrm>
              <a:off x="1" y="298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87" name="Line 67"/>
            <p:cNvSpPr>
              <a:spLocks noChangeShapeType="1"/>
            </p:cNvSpPr>
            <p:nvPr/>
          </p:nvSpPr>
          <p:spPr bwMode="auto">
            <a:xfrm>
              <a:off x="1" y="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88" name="Object 68"/>
            <p:cNvGraphicFramePr>
              <a:graphicFrameLocks noChangeAspect="1"/>
            </p:cNvGraphicFramePr>
            <p:nvPr/>
          </p:nvGraphicFramePr>
          <p:xfrm>
            <a:off x="127" y="0"/>
            <a:ext cx="25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32" r:id="rId38" imgW="190417" imgH="228501" progId="Equation.DSMT4">
                    <p:embed/>
                  </p:oleObj>
                </mc:Choice>
                <mc:Fallback>
                  <p:oleObj r:id="rId38" imgW="190417" imgH="228501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" y="0"/>
                          <a:ext cx="257" cy="31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6115050" y="1482725"/>
            <a:ext cx="577850" cy="1211263"/>
            <a:chOff x="0" y="0"/>
            <a:chExt cx="364" cy="763"/>
          </a:xfrm>
        </p:grpSpPr>
        <p:sp>
          <p:nvSpPr>
            <p:cNvPr id="30790" name="Line 70"/>
            <p:cNvSpPr>
              <a:spLocks noChangeShapeType="1"/>
            </p:cNvSpPr>
            <p:nvPr/>
          </p:nvSpPr>
          <p:spPr bwMode="auto">
            <a:xfrm flipV="1">
              <a:off x="364" y="131"/>
              <a:ext cx="0" cy="63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791" name="Object 71"/>
            <p:cNvGraphicFramePr>
              <a:graphicFrameLocks noChangeAspect="1"/>
            </p:cNvGraphicFramePr>
            <p:nvPr/>
          </p:nvGraphicFramePr>
          <p:xfrm>
            <a:off x="0" y="0"/>
            <a:ext cx="3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33" r:id="rId40" imgW="240882" imgH="177492" progId="Equation.DSMT4">
                    <p:embed/>
                  </p:oleObj>
                </mc:Choice>
                <mc:Fallback>
                  <p:oleObj r:id="rId40" imgW="240882" imgH="177492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25" cy="2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6819900" y="898525"/>
            <a:ext cx="741363" cy="4732338"/>
            <a:chOff x="0" y="0"/>
            <a:chExt cx="467" cy="2981"/>
          </a:xfrm>
        </p:grpSpPr>
        <p:graphicFrame>
          <p:nvGraphicFramePr>
            <p:cNvPr id="30793" name="Object 73"/>
            <p:cNvGraphicFramePr>
              <a:graphicFrameLocks noChangeAspect="1"/>
            </p:cNvGraphicFramePr>
            <p:nvPr/>
          </p:nvGraphicFramePr>
          <p:xfrm>
            <a:off x="127" y="0"/>
            <a:ext cx="25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34" r:id="rId42" imgW="190417" imgH="228501" progId="Equation.DSMT4">
                    <p:embed/>
                  </p:oleObj>
                </mc:Choice>
                <mc:Fallback>
                  <p:oleObj r:id="rId42" imgW="190417" imgH="228501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" y="0"/>
                          <a:ext cx="257" cy="31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0" y="309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95" name="Line 75"/>
            <p:cNvSpPr>
              <a:spLocks noChangeShapeType="1"/>
            </p:cNvSpPr>
            <p:nvPr/>
          </p:nvSpPr>
          <p:spPr bwMode="auto">
            <a:xfrm>
              <a:off x="462" y="6"/>
              <a:ext cx="0" cy="296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96" name="Line 76"/>
            <p:cNvSpPr>
              <a:spLocks noChangeShapeType="1"/>
            </p:cNvSpPr>
            <p:nvPr/>
          </p:nvSpPr>
          <p:spPr bwMode="auto">
            <a:xfrm>
              <a:off x="1" y="298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797" name="Line 77"/>
            <p:cNvSpPr>
              <a:spLocks noChangeShapeType="1"/>
            </p:cNvSpPr>
            <p:nvPr/>
          </p:nvSpPr>
          <p:spPr bwMode="auto">
            <a:xfrm>
              <a:off x="1" y="1"/>
              <a:ext cx="4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4" name="Group 78"/>
          <p:cNvGrpSpPr>
            <a:grpSpLocks/>
          </p:cNvGrpSpPr>
          <p:nvPr/>
        </p:nvGrpSpPr>
        <p:grpSpPr bwMode="auto">
          <a:xfrm>
            <a:off x="3125788" y="3070225"/>
            <a:ext cx="1381125" cy="696913"/>
            <a:chOff x="0" y="0"/>
            <a:chExt cx="870" cy="439"/>
          </a:xfrm>
        </p:grpSpPr>
        <p:sp>
          <p:nvSpPr>
            <p:cNvPr id="30799" name="Line 79"/>
            <p:cNvSpPr>
              <a:spLocks noChangeShapeType="1"/>
            </p:cNvSpPr>
            <p:nvPr/>
          </p:nvSpPr>
          <p:spPr bwMode="auto">
            <a:xfrm>
              <a:off x="0" y="0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00" name="Line 80"/>
            <p:cNvSpPr>
              <a:spLocks noChangeShapeType="1"/>
            </p:cNvSpPr>
            <p:nvPr/>
          </p:nvSpPr>
          <p:spPr bwMode="auto">
            <a:xfrm>
              <a:off x="0" y="439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5" name="Group 81"/>
          <p:cNvGrpSpPr>
            <a:grpSpLocks/>
          </p:cNvGrpSpPr>
          <p:nvPr/>
        </p:nvGrpSpPr>
        <p:grpSpPr bwMode="auto">
          <a:xfrm>
            <a:off x="3125788" y="2146300"/>
            <a:ext cx="2027237" cy="579438"/>
            <a:chOff x="0" y="0"/>
            <a:chExt cx="1277" cy="365"/>
          </a:xfrm>
        </p:grpSpPr>
        <p:sp>
          <p:nvSpPr>
            <p:cNvPr id="30802" name="Line 82"/>
            <p:cNvSpPr>
              <a:spLocks noChangeShapeType="1"/>
            </p:cNvSpPr>
            <p:nvPr/>
          </p:nvSpPr>
          <p:spPr bwMode="auto">
            <a:xfrm>
              <a:off x="997" y="365"/>
              <a:ext cx="28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03" name="Line 83"/>
            <p:cNvSpPr>
              <a:spLocks noChangeShapeType="1"/>
            </p:cNvSpPr>
            <p:nvPr/>
          </p:nvSpPr>
          <p:spPr bwMode="auto">
            <a:xfrm>
              <a:off x="0" y="0"/>
              <a:ext cx="87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6" name="Group 84"/>
          <p:cNvGrpSpPr>
            <a:grpSpLocks/>
          </p:cNvGrpSpPr>
          <p:nvPr/>
        </p:nvGrpSpPr>
        <p:grpSpPr bwMode="auto">
          <a:xfrm>
            <a:off x="5399088" y="1676400"/>
            <a:ext cx="1185862" cy="212725"/>
            <a:chOff x="0" y="0"/>
            <a:chExt cx="747" cy="134"/>
          </a:xfrm>
        </p:grpSpPr>
        <p:sp>
          <p:nvSpPr>
            <p:cNvPr id="30805" name="Line 85"/>
            <p:cNvSpPr>
              <a:spLocks noChangeShapeType="1"/>
            </p:cNvSpPr>
            <p:nvPr/>
          </p:nvSpPr>
          <p:spPr bwMode="auto">
            <a:xfrm>
              <a:off x="467" y="0"/>
              <a:ext cx="28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06" name="Line 86"/>
            <p:cNvSpPr>
              <a:spLocks noChangeShapeType="1"/>
            </p:cNvSpPr>
            <p:nvPr/>
          </p:nvSpPr>
          <p:spPr bwMode="auto">
            <a:xfrm>
              <a:off x="0" y="134"/>
              <a:ext cx="28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7" name="Group 87"/>
          <p:cNvGrpSpPr>
            <a:grpSpLocks/>
          </p:cNvGrpSpPr>
          <p:nvPr/>
        </p:nvGrpSpPr>
        <p:grpSpPr bwMode="auto">
          <a:xfrm>
            <a:off x="5951538" y="1439863"/>
            <a:ext cx="1411287" cy="608012"/>
            <a:chOff x="0" y="0"/>
            <a:chExt cx="889" cy="383"/>
          </a:xfrm>
        </p:grpSpPr>
        <p:sp>
          <p:nvSpPr>
            <p:cNvPr id="30808" name="Line 88"/>
            <p:cNvSpPr>
              <a:spLocks noChangeShapeType="1"/>
            </p:cNvSpPr>
            <p:nvPr/>
          </p:nvSpPr>
          <p:spPr bwMode="auto">
            <a:xfrm>
              <a:off x="458" y="145"/>
              <a:ext cx="426" cy="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09" name="Line 89"/>
            <p:cNvSpPr>
              <a:spLocks noChangeShapeType="1"/>
            </p:cNvSpPr>
            <p:nvPr/>
          </p:nvSpPr>
          <p:spPr bwMode="auto">
            <a:xfrm>
              <a:off x="0" y="270"/>
              <a:ext cx="889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810" name="Object 90"/>
            <p:cNvGraphicFramePr>
              <a:graphicFrameLocks noChangeAspect="1"/>
            </p:cNvGraphicFramePr>
            <p:nvPr/>
          </p:nvGraphicFramePr>
          <p:xfrm>
            <a:off x="539" y="0"/>
            <a:ext cx="17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35" r:id="rId44" imgW="126725" imgH="177415" progId="Equation.DSMT4">
                    <p:embed/>
                  </p:oleObj>
                </mc:Choice>
                <mc:Fallback>
                  <p:oleObj r:id="rId44" imgW="126725" imgH="177415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0"/>
                          <a:ext cx="177" cy="2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1" name="Object 91"/>
            <p:cNvGraphicFramePr>
              <a:graphicFrameLocks noChangeAspect="1"/>
            </p:cNvGraphicFramePr>
            <p:nvPr/>
          </p:nvGraphicFramePr>
          <p:xfrm>
            <a:off x="555" y="157"/>
            <a:ext cx="15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36" r:id="rId45" imgW="114102" imgH="164814" progId="Equation.DSMT4">
                    <p:embed/>
                  </p:oleObj>
                </mc:Choice>
                <mc:Fallback>
                  <p:oleObj r:id="rId45" imgW="114102" imgH="164814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" y="157"/>
                          <a:ext cx="159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92"/>
          <p:cNvGrpSpPr>
            <a:grpSpLocks/>
          </p:cNvGrpSpPr>
          <p:nvPr/>
        </p:nvGrpSpPr>
        <p:grpSpPr bwMode="auto">
          <a:xfrm>
            <a:off x="7521575" y="871538"/>
            <a:ext cx="2105025" cy="4767262"/>
            <a:chOff x="0" y="0"/>
            <a:chExt cx="1326" cy="3003"/>
          </a:xfrm>
        </p:grpSpPr>
        <p:sp>
          <p:nvSpPr>
            <p:cNvPr id="30813" name="Rectangle 93"/>
            <p:cNvSpPr>
              <a:spLocks noChangeArrowheads="1"/>
            </p:cNvSpPr>
            <p:nvPr/>
          </p:nvSpPr>
          <p:spPr bwMode="auto">
            <a:xfrm>
              <a:off x="80" y="0"/>
              <a:ext cx="1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码字</a:t>
              </a:r>
            </a:p>
          </p:txBody>
        </p:sp>
        <p:sp>
          <p:nvSpPr>
            <p:cNvPr id="30814" name="Line 94"/>
            <p:cNvSpPr>
              <a:spLocks noChangeShapeType="1"/>
            </p:cNvSpPr>
            <p:nvPr/>
          </p:nvSpPr>
          <p:spPr bwMode="auto">
            <a:xfrm>
              <a:off x="27" y="948"/>
              <a:ext cx="6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15" name="Line 95"/>
            <p:cNvSpPr>
              <a:spLocks noChangeShapeType="1"/>
            </p:cNvSpPr>
            <p:nvPr/>
          </p:nvSpPr>
          <p:spPr bwMode="auto">
            <a:xfrm>
              <a:off x="28" y="329"/>
              <a:ext cx="6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16" name="Line 96"/>
            <p:cNvSpPr>
              <a:spLocks noChangeShapeType="1"/>
            </p:cNvSpPr>
            <p:nvPr/>
          </p:nvSpPr>
          <p:spPr bwMode="auto">
            <a:xfrm>
              <a:off x="697" y="27"/>
              <a:ext cx="0" cy="297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17" name="Line 97"/>
            <p:cNvSpPr>
              <a:spLocks noChangeShapeType="1"/>
            </p:cNvSpPr>
            <p:nvPr/>
          </p:nvSpPr>
          <p:spPr bwMode="auto">
            <a:xfrm>
              <a:off x="21" y="19"/>
              <a:ext cx="68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18" name="Line 98"/>
            <p:cNvSpPr>
              <a:spLocks noChangeShapeType="1"/>
            </p:cNvSpPr>
            <p:nvPr/>
          </p:nvSpPr>
          <p:spPr bwMode="auto">
            <a:xfrm>
              <a:off x="20" y="1554"/>
              <a:ext cx="6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19" name="Line 99"/>
            <p:cNvSpPr>
              <a:spLocks noChangeShapeType="1"/>
            </p:cNvSpPr>
            <p:nvPr/>
          </p:nvSpPr>
          <p:spPr bwMode="auto">
            <a:xfrm>
              <a:off x="21" y="1954"/>
              <a:ext cx="66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20" name="Line 100"/>
            <p:cNvSpPr>
              <a:spLocks noChangeShapeType="1"/>
            </p:cNvSpPr>
            <p:nvPr/>
          </p:nvSpPr>
          <p:spPr bwMode="auto">
            <a:xfrm>
              <a:off x="7" y="2630"/>
              <a:ext cx="681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21" name="Line 101"/>
            <p:cNvSpPr>
              <a:spLocks noChangeShapeType="1"/>
            </p:cNvSpPr>
            <p:nvPr/>
          </p:nvSpPr>
          <p:spPr bwMode="auto">
            <a:xfrm>
              <a:off x="0" y="3000"/>
              <a:ext cx="697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822" name="Object 102"/>
            <p:cNvGraphicFramePr>
              <a:graphicFrameLocks noChangeAspect="1"/>
            </p:cNvGraphicFramePr>
            <p:nvPr/>
          </p:nvGraphicFramePr>
          <p:xfrm>
            <a:off x="222" y="494"/>
            <a:ext cx="27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37" r:id="rId46" imgW="202848" imgH="177492" progId="Equation.DSMT4">
                    <p:embed/>
                  </p:oleObj>
                </mc:Choice>
                <mc:Fallback>
                  <p:oleObj r:id="rId46" imgW="202848" imgH="177492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" y="494"/>
                          <a:ext cx="273" cy="2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3" name="Object 103"/>
            <p:cNvGraphicFramePr>
              <a:graphicFrameLocks noChangeAspect="1"/>
            </p:cNvGraphicFramePr>
            <p:nvPr/>
          </p:nvGraphicFramePr>
          <p:xfrm>
            <a:off x="229" y="1119"/>
            <a:ext cx="25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38" r:id="rId48" imgW="190170" imgH="177492" progId="Equation.DSMT4">
                    <p:embed/>
                  </p:oleObj>
                </mc:Choice>
                <mc:Fallback>
                  <p:oleObj r:id="rId48" imgW="190170" imgH="177492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1119"/>
                          <a:ext cx="257" cy="24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4" name="Object 104"/>
            <p:cNvGraphicFramePr>
              <a:graphicFrameLocks noChangeAspect="1"/>
            </p:cNvGraphicFramePr>
            <p:nvPr/>
          </p:nvGraphicFramePr>
          <p:xfrm>
            <a:off x="229" y="1646"/>
            <a:ext cx="25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39" r:id="rId50" imgW="190252" imgH="164885" progId="Equation.DSMT4">
                    <p:embed/>
                  </p:oleObj>
                </mc:Choice>
                <mc:Fallback>
                  <p:oleObj r:id="rId50" imgW="190252" imgH="164885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1646"/>
                          <a:ext cx="257" cy="22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5" name="Object 105"/>
            <p:cNvGraphicFramePr>
              <a:graphicFrameLocks noChangeAspect="1"/>
            </p:cNvGraphicFramePr>
            <p:nvPr/>
          </p:nvGraphicFramePr>
          <p:xfrm>
            <a:off x="168" y="2158"/>
            <a:ext cx="37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40" r:id="rId52" imgW="278916" imgH="177492" progId="Equation.DSMT4">
                    <p:embed/>
                  </p:oleObj>
                </mc:Choice>
                <mc:Fallback>
                  <p:oleObj r:id="rId52" imgW="278916" imgH="177492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" y="2158"/>
                          <a:ext cx="378" cy="2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6" name="Object 106"/>
            <p:cNvGraphicFramePr>
              <a:graphicFrameLocks noChangeAspect="1"/>
            </p:cNvGraphicFramePr>
            <p:nvPr/>
          </p:nvGraphicFramePr>
          <p:xfrm>
            <a:off x="177" y="2685"/>
            <a:ext cx="36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41" r:id="rId54" imgW="266238" imgH="177492" progId="Equation.DSMT4">
                    <p:embed/>
                  </p:oleObj>
                </mc:Choice>
                <mc:Fallback>
                  <p:oleObj r:id="rId54" imgW="266238" imgH="177492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" y="2685"/>
                          <a:ext cx="361" cy="2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7" name="Rectangle 107"/>
          <p:cNvSpPr>
            <a:spLocks noChangeArrowheads="1"/>
          </p:cNvSpPr>
          <p:nvPr/>
        </p:nvSpPr>
        <p:spPr bwMode="auto">
          <a:xfrm>
            <a:off x="381000" y="1874838"/>
            <a:ext cx="222567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方案二</a:t>
            </a:r>
            <a:r>
              <a:rPr lang="zh-CN" sz="2400" b="1" dirty="0">
                <a:latin typeface="+mj-ea"/>
                <a:ea typeface="+mj-ea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sz="2400" b="1" dirty="0">
                <a:latin typeface="+mj-ea"/>
                <a:ea typeface="+mj-ea"/>
              </a:rPr>
              <a:t>每次符号概率相等时，新码字都排在最上面。</a:t>
            </a:r>
          </a:p>
        </p:txBody>
      </p:sp>
      <p:grpSp>
        <p:nvGrpSpPr>
          <p:cNvPr id="19" name="Group 108"/>
          <p:cNvGrpSpPr>
            <a:grpSpLocks/>
          </p:cNvGrpSpPr>
          <p:nvPr/>
        </p:nvGrpSpPr>
        <p:grpSpPr bwMode="auto">
          <a:xfrm>
            <a:off x="1422400" y="5795963"/>
            <a:ext cx="8453438" cy="512763"/>
            <a:chOff x="0" y="14"/>
            <a:chExt cx="5325" cy="323"/>
          </a:xfrm>
        </p:grpSpPr>
        <p:graphicFrame>
          <p:nvGraphicFramePr>
            <p:cNvPr id="30829" name="Object 109"/>
            <p:cNvGraphicFramePr>
              <a:graphicFrameLocks noChangeAspect="1"/>
            </p:cNvGraphicFramePr>
            <p:nvPr/>
          </p:nvGraphicFramePr>
          <p:xfrm>
            <a:off x="0" y="14"/>
            <a:ext cx="344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42" r:id="rId56" imgW="2487041" imgH="203024" progId="Equation.DSMT4">
                    <p:embed/>
                  </p:oleObj>
                </mc:Choice>
                <mc:Fallback>
                  <p:oleObj r:id="rId56" imgW="2487041" imgH="203024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3447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0" name="Rectangle 110"/>
            <p:cNvSpPr>
              <a:spLocks noChangeArrowheads="1"/>
            </p:cNvSpPr>
            <p:nvPr/>
          </p:nvSpPr>
          <p:spPr bwMode="auto">
            <a:xfrm>
              <a:off x="3481" y="46"/>
              <a:ext cx="18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码元</a:t>
              </a:r>
              <a:r>
                <a:rPr lang="zh-CN" altLang="zh-CN" sz="2400" b="1" dirty="0">
                  <a:latin typeface="+mj-ea"/>
                  <a:ea typeface="+mj-ea"/>
                </a:rPr>
                <a:t>/</a:t>
              </a:r>
              <a:r>
                <a:rPr lang="zh-CN" sz="2400" b="1" dirty="0">
                  <a:latin typeface="+mj-ea"/>
                  <a:ea typeface="+mj-ea"/>
                </a:rPr>
                <a:t>符号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4616450" y="2911475"/>
            <a:ext cx="1347788" cy="1030288"/>
            <a:chOff x="0" y="0"/>
            <a:chExt cx="849" cy="649"/>
          </a:xfrm>
        </p:grpSpPr>
        <p:sp>
          <p:nvSpPr>
            <p:cNvPr id="30832" name="Line 112"/>
            <p:cNvSpPr>
              <a:spLocks noChangeShapeType="1"/>
            </p:cNvSpPr>
            <p:nvPr/>
          </p:nvSpPr>
          <p:spPr bwMode="auto">
            <a:xfrm>
              <a:off x="7" y="551"/>
              <a:ext cx="839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833" name="Object 113"/>
            <p:cNvGraphicFramePr>
              <a:graphicFrameLocks noChangeAspect="1"/>
            </p:cNvGraphicFramePr>
            <p:nvPr/>
          </p:nvGraphicFramePr>
          <p:xfrm>
            <a:off x="506" y="423"/>
            <a:ext cx="15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43" r:id="rId58" imgW="114102" imgH="164814" progId="Equation.DSMT4">
                    <p:embed/>
                  </p:oleObj>
                </mc:Choice>
                <mc:Fallback>
                  <p:oleObj r:id="rId58" imgW="114102" imgH="164814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423"/>
                          <a:ext cx="154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4" name="Line 114"/>
            <p:cNvSpPr>
              <a:spLocks noChangeShapeType="1"/>
            </p:cNvSpPr>
            <p:nvPr/>
          </p:nvSpPr>
          <p:spPr bwMode="auto">
            <a:xfrm>
              <a:off x="0" y="115"/>
              <a:ext cx="849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835" name="Object 115"/>
            <p:cNvGraphicFramePr>
              <a:graphicFrameLocks noChangeAspect="1"/>
            </p:cNvGraphicFramePr>
            <p:nvPr/>
          </p:nvGraphicFramePr>
          <p:xfrm>
            <a:off x="507" y="0"/>
            <a:ext cx="17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44" r:id="rId60" imgW="126725" imgH="177415" progId="Equation.DSMT4">
                    <p:embed/>
                  </p:oleObj>
                </mc:Choice>
                <mc:Fallback>
                  <p:oleObj r:id="rId60" imgW="126725" imgH="177415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" y="0"/>
                          <a:ext cx="171" cy="2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16"/>
          <p:cNvGrpSpPr>
            <a:grpSpLocks/>
          </p:cNvGrpSpPr>
          <p:nvPr/>
        </p:nvGrpSpPr>
        <p:grpSpPr bwMode="auto">
          <a:xfrm>
            <a:off x="4618038" y="1935163"/>
            <a:ext cx="2092325" cy="874712"/>
            <a:chOff x="0" y="0"/>
            <a:chExt cx="1318" cy="551"/>
          </a:xfrm>
        </p:grpSpPr>
        <p:sp>
          <p:nvSpPr>
            <p:cNvPr id="30837" name="Line 117"/>
            <p:cNvSpPr>
              <a:spLocks noChangeShapeType="1"/>
            </p:cNvSpPr>
            <p:nvPr/>
          </p:nvSpPr>
          <p:spPr bwMode="auto">
            <a:xfrm>
              <a:off x="405" y="469"/>
              <a:ext cx="913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0838" name="Line 118"/>
            <p:cNvSpPr>
              <a:spLocks noChangeShapeType="1"/>
            </p:cNvSpPr>
            <p:nvPr/>
          </p:nvSpPr>
          <p:spPr bwMode="auto">
            <a:xfrm>
              <a:off x="0" y="140"/>
              <a:ext cx="131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0839" name="Object 119"/>
            <p:cNvGraphicFramePr>
              <a:graphicFrameLocks noChangeAspect="1"/>
            </p:cNvGraphicFramePr>
            <p:nvPr/>
          </p:nvGraphicFramePr>
          <p:xfrm>
            <a:off x="965" y="0"/>
            <a:ext cx="17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45" r:id="rId61" imgW="126725" imgH="177415" progId="Equation.DSMT4">
                    <p:embed/>
                  </p:oleObj>
                </mc:Choice>
                <mc:Fallback>
                  <p:oleObj r:id="rId61" imgW="126725" imgH="177415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0"/>
                          <a:ext cx="171" cy="2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0" name="Object 120"/>
            <p:cNvGraphicFramePr>
              <a:graphicFrameLocks noChangeAspect="1"/>
            </p:cNvGraphicFramePr>
            <p:nvPr/>
          </p:nvGraphicFramePr>
          <p:xfrm>
            <a:off x="973" y="325"/>
            <a:ext cx="15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2346" r:id="rId62" imgW="114102" imgH="164814" progId="Equation.DSMT4">
                    <p:embed/>
                  </p:oleObj>
                </mc:Choice>
                <mc:Fallback>
                  <p:oleObj r:id="rId62" imgW="114102" imgH="164814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325"/>
                          <a:ext cx="153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00025" y="579438"/>
            <a:ext cx="4235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方案一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5496" y="1025525"/>
          <a:ext cx="465772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38" r:id="rId3" imgW="2616200" imgH="698500" progId="Equation.DSMT4">
                  <p:embed/>
                </p:oleObj>
              </mc:Choice>
              <mc:Fallback>
                <p:oleObj r:id="rId3" imgW="26162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025525"/>
                        <a:ext cx="4657725" cy="1241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716463" y="1025525"/>
          <a:ext cx="43259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39" r:id="rId5" imgW="2425700" imgH="698500" progId="Equation.DSMT4">
                  <p:embed/>
                </p:oleObj>
              </mc:Choice>
              <mc:Fallback>
                <p:oleObj r:id="rId5" imgW="2425700" imgH="698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025525"/>
                        <a:ext cx="4325937" cy="1244600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908550" y="579438"/>
            <a:ext cx="4235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方案二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48965" y="2357438"/>
            <a:ext cx="7811467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从直观上看，方案二的各码字之间，码字长度更均匀。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85750" y="2984500"/>
          <a:ext cx="7556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40" r:id="rId7" imgW="342751" imgH="241195" progId="Equation.DSMT4">
                  <p:embed/>
                </p:oleObj>
              </mc:Choice>
              <mc:Fallback>
                <p:oleObj r:id="rId7" imgW="342751" imgH="24119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984500"/>
                        <a:ext cx="755650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7886700" y="3054350"/>
          <a:ext cx="9540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41" r:id="rId9" imgW="431052" imgH="177492" progId="Equation.DSMT4">
                  <p:embed/>
                </p:oleObj>
              </mc:Choice>
              <mc:Fallback>
                <p:oleObj r:id="rId9" imgW="431052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3054350"/>
                        <a:ext cx="954088" cy="392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971550" y="2998788"/>
          <a:ext cx="69707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42" r:id="rId11" imgW="3162300" imgH="228600" progId="Equation.DSMT4">
                  <p:embed/>
                </p:oleObj>
              </mc:Choice>
              <mc:Fallback>
                <p:oleObj r:id="rId11" imgW="31623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8788"/>
                        <a:ext cx="6970713" cy="503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300038" y="3582988"/>
          <a:ext cx="7556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43" r:id="rId13" imgW="342751" imgH="241195" progId="Equation.DSMT4">
                  <p:embed/>
                </p:oleObj>
              </mc:Choice>
              <mc:Fallback>
                <p:oleObj r:id="rId13" imgW="342751" imgH="24119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3582988"/>
                        <a:ext cx="755650" cy="5318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7900988" y="3652838"/>
          <a:ext cx="9540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44" r:id="rId15" imgW="431052" imgH="177492" progId="Equation.DSMT4">
                  <p:embed/>
                </p:oleObj>
              </mc:Choice>
              <mc:Fallback>
                <p:oleObj r:id="rId15" imgW="431052" imgH="177492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0988" y="3652838"/>
                        <a:ext cx="954087" cy="3921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971550" y="3597275"/>
          <a:ext cx="6999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45" r:id="rId17" imgW="3175000" imgH="228600" progId="Equation.DSMT4">
                  <p:embed/>
                </p:oleObj>
              </mc:Choice>
              <mc:Fallback>
                <p:oleObj r:id="rId17" imgW="3175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97275"/>
                        <a:ext cx="6999288" cy="503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611560" y="4365104"/>
            <a:ext cx="7920881" cy="20928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sz="2400" b="1" dirty="0">
                <a:latin typeface="+mj-ea"/>
                <a:ea typeface="+mj-ea"/>
              </a:rPr>
              <a:t>由此得出</a:t>
            </a:r>
            <a:r>
              <a:rPr lang="zh-CN" sz="2400" b="1" dirty="0" smtClean="0">
                <a:latin typeface="+mj-ea"/>
                <a:ea typeface="+mj-ea"/>
              </a:rPr>
              <a:t>结论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+mj-ea"/>
                <a:ea typeface="+mj-ea"/>
              </a:rPr>
              <a:t>       </a:t>
            </a:r>
            <a:r>
              <a:rPr lang="zh-CN" sz="2400" b="1" dirty="0" smtClean="0">
                <a:latin typeface="+mj-ea"/>
                <a:ea typeface="+mj-ea"/>
              </a:rPr>
              <a:t>在</a:t>
            </a:r>
            <a:r>
              <a:rPr lang="zh-CN" sz="2400" b="1" dirty="0">
                <a:latin typeface="+mj-ea"/>
                <a:ea typeface="+mj-ea"/>
              </a:rPr>
              <a:t>哈夫曼编码过程中，对缩减信源符号按概率由大到小的顺序重新排列时，应使合并后的新符号尽可能排在靠上的位置，这样可使合并后的新符号重复编码次数减少，码字间长度更加均匀。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 autoUpdateAnimBg="0"/>
      <p:bldP spid="3175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67544" y="692696"/>
            <a:ext cx="7392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练习</a:t>
            </a:r>
            <a:r>
              <a:rPr lang="zh-CN" sz="2400" b="1" dirty="0" smtClean="0">
                <a:latin typeface="+mj-ea"/>
                <a:ea typeface="+mj-ea"/>
              </a:rPr>
              <a:t>：</a:t>
            </a:r>
            <a:r>
              <a:rPr lang="zh-CN" sz="2400" b="1" dirty="0">
                <a:latin typeface="+mj-ea"/>
                <a:ea typeface="+mj-ea"/>
              </a:rPr>
              <a:t>设有信源              </a:t>
            </a:r>
            <a:r>
              <a:rPr lang="en-US" altLang="zh-CN" sz="2400" b="1" dirty="0" smtClean="0">
                <a:latin typeface="+mj-ea"/>
                <a:ea typeface="+mj-ea"/>
              </a:rPr>
              <a:t> </a:t>
            </a:r>
            <a:endParaRPr lang="zh-CN" sz="2400" b="1" dirty="0">
              <a:latin typeface="+mj-ea"/>
              <a:ea typeface="+mj-ea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22263" y="1474788"/>
            <a:ext cx="4740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(1) </a:t>
            </a:r>
            <a:r>
              <a:rPr lang="zh-CN" sz="2400" b="1">
                <a:latin typeface="+mj-ea"/>
                <a:ea typeface="+mj-ea"/>
              </a:rPr>
              <a:t>编二进制哈夫曼码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954463" y="1449388"/>
            <a:ext cx="6683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(2) </a:t>
            </a:r>
            <a:r>
              <a:rPr lang="zh-CN" sz="2400" b="1" dirty="0">
                <a:latin typeface="+mj-ea"/>
                <a:ea typeface="+mj-ea"/>
              </a:rPr>
              <a:t>计算平均码长及编码效率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778125" y="404664"/>
          <a:ext cx="53990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474" r:id="rId3" imgW="2768600" imgH="469900" progId="Equation.DSMT4">
                  <p:embed/>
                </p:oleObj>
              </mc:Choice>
              <mc:Fallback>
                <p:oleObj r:id="rId3" imgW="27686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04664"/>
                        <a:ext cx="5399088" cy="1035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25738" y="5707063"/>
            <a:ext cx="668337" cy="646112"/>
            <a:chOff x="0" y="0"/>
            <a:chExt cx="421" cy="407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14" y="324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1" y="91"/>
              <a:ext cx="4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778" name="Object 10"/>
            <p:cNvGraphicFramePr>
              <a:graphicFrameLocks noChangeAspect="1"/>
            </p:cNvGraphicFramePr>
            <p:nvPr/>
          </p:nvGraphicFramePr>
          <p:xfrm>
            <a:off x="0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75" r:id="rId5" imgW="126725" imgH="177415" progId="Equation.DSMT4">
                    <p:embed/>
                  </p:oleObj>
                </mc:Choice>
                <mc:Fallback>
                  <p:oleObj r:id="rId5" imgW="126725" imgH="177415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12" y="17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76" r:id="rId7" imgW="114102" imgH="164814" progId="Equation.DSMT4">
                    <p:embed/>
                  </p:oleObj>
                </mc:Choice>
                <mc:Fallback>
                  <p:oleObj r:id="rId7" imgW="114102" imgH="164814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17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25738" y="5449888"/>
            <a:ext cx="669925" cy="765175"/>
            <a:chOff x="0" y="0"/>
            <a:chExt cx="422" cy="482"/>
          </a:xfrm>
        </p:grpSpPr>
        <p:graphicFrame>
          <p:nvGraphicFramePr>
            <p:cNvPr id="32781" name="Object 13"/>
            <p:cNvGraphicFramePr>
              <a:graphicFrameLocks noChangeAspect="1"/>
            </p:cNvGraphicFramePr>
            <p:nvPr/>
          </p:nvGraphicFramePr>
          <p:xfrm>
            <a:off x="0" y="0"/>
            <a:ext cx="42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77" r:id="rId9" imgW="304272" imgH="177492" progId="Equation.DSMT4">
                    <p:embed/>
                  </p:oleObj>
                </mc:Choice>
                <mc:Fallback>
                  <p:oleObj r:id="rId9" imgW="304272" imgH="177492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22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412" y="86"/>
              <a:ext cx="0" cy="39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12850" y="5861050"/>
            <a:ext cx="1422400" cy="292100"/>
            <a:chOff x="0" y="0"/>
            <a:chExt cx="896" cy="184"/>
          </a:xfrm>
        </p:grpSpPr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0" y="184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740025" y="1989138"/>
            <a:ext cx="757238" cy="4349750"/>
            <a:chOff x="0" y="0"/>
            <a:chExt cx="477" cy="27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0" y="322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>
              <a:off x="1" y="8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789" name="Object 21"/>
            <p:cNvGraphicFramePr>
              <a:graphicFrameLocks noChangeAspect="1"/>
            </p:cNvGraphicFramePr>
            <p:nvPr/>
          </p:nvGraphicFramePr>
          <p:xfrm>
            <a:off x="14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78" r:id="rId11" imgW="177492" imgH="228204" progId="Equation.DSMT4">
                    <p:embed/>
                  </p:oleObj>
                </mc:Choice>
                <mc:Fallback>
                  <p:oleObj r:id="rId11" imgW="177492" imgH="228204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13" y="2740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467" y="14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768600" y="5200650"/>
            <a:ext cx="1355725" cy="608013"/>
            <a:chOff x="0" y="0"/>
            <a:chExt cx="854" cy="383"/>
          </a:xfrm>
        </p:grpSpPr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0" y="160"/>
              <a:ext cx="85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794" name="Object 26"/>
            <p:cNvGraphicFramePr>
              <a:graphicFrameLocks noChangeAspect="1"/>
            </p:cNvGraphicFramePr>
            <p:nvPr/>
          </p:nvGraphicFramePr>
          <p:xfrm>
            <a:off x="431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79" r:id="rId13" imgW="126725" imgH="177415" progId="Equation.DSMT4">
                    <p:embed/>
                  </p:oleObj>
                </mc:Choice>
                <mc:Fallback>
                  <p:oleObj r:id="rId13" imgW="126725" imgH="177415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5" name="Object 27"/>
            <p:cNvGraphicFramePr>
              <a:graphicFrameLocks noChangeAspect="1"/>
            </p:cNvGraphicFramePr>
            <p:nvPr/>
          </p:nvGraphicFramePr>
          <p:xfrm>
            <a:off x="431" y="153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80" r:id="rId14" imgW="114102" imgH="164814" progId="Equation.DSMT4">
                    <p:embed/>
                  </p:oleObj>
                </mc:Choice>
                <mc:Fallback>
                  <p:oleObj r:id="rId14" imgW="114102" imgH="164814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53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382" y="252"/>
              <a:ext cx="4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3452813" y="3716338"/>
            <a:ext cx="696912" cy="1878012"/>
            <a:chOff x="0" y="0"/>
            <a:chExt cx="439" cy="1183"/>
          </a:xfrm>
        </p:grpSpPr>
        <p:graphicFrame>
          <p:nvGraphicFramePr>
            <p:cNvPr id="32798" name="Object 30"/>
            <p:cNvGraphicFramePr>
              <a:graphicFrameLocks noChangeAspect="1"/>
            </p:cNvGraphicFramePr>
            <p:nvPr/>
          </p:nvGraphicFramePr>
          <p:xfrm>
            <a:off x="0" y="0"/>
            <a:ext cx="4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81" r:id="rId15" imgW="316950" imgH="177492" progId="Equation.DSMT4">
                    <p:embed/>
                  </p:oleObj>
                </mc:Choice>
                <mc:Fallback>
                  <p:oleObj r:id="rId15" imgW="316950" imgH="177492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flipV="1">
              <a:off x="421" y="103"/>
              <a:ext cx="0" cy="10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212850" y="5526088"/>
            <a:ext cx="2138363" cy="109537"/>
            <a:chOff x="0" y="0"/>
            <a:chExt cx="1347" cy="69"/>
          </a:xfrm>
        </p:grpSpPr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975" y="69"/>
              <a:ext cx="37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462338" y="1989138"/>
            <a:ext cx="757237" cy="4348162"/>
            <a:chOff x="0" y="0"/>
            <a:chExt cx="477" cy="2739"/>
          </a:xfrm>
        </p:grpSpPr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0" y="321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1" y="7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06" name="Object 38"/>
            <p:cNvGraphicFramePr>
              <a:graphicFrameLocks noChangeAspect="1"/>
            </p:cNvGraphicFramePr>
            <p:nvPr/>
          </p:nvGraphicFramePr>
          <p:xfrm>
            <a:off x="132" y="0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82" r:id="rId17" imgW="190417" imgH="228501" progId="Equation.DSMT4">
                    <p:embed/>
                  </p:oleObj>
                </mc:Choice>
                <mc:Fallback>
                  <p:oleObj r:id="rId17" imgW="190417" imgH="228501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0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13" y="2739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467" y="13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2747963" y="4646613"/>
            <a:ext cx="2108200" cy="731837"/>
            <a:chOff x="0" y="0"/>
            <a:chExt cx="1328" cy="461"/>
          </a:xfrm>
        </p:grpSpPr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>
              <a:off x="0" y="358"/>
              <a:ext cx="132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11" y="123"/>
              <a:ext cx="131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12" name="Object 44"/>
            <p:cNvGraphicFramePr>
              <a:graphicFrameLocks noChangeAspect="1"/>
            </p:cNvGraphicFramePr>
            <p:nvPr/>
          </p:nvGraphicFramePr>
          <p:xfrm>
            <a:off x="905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83" r:id="rId19" imgW="126725" imgH="177415" progId="Equation.DSMT4">
                    <p:embed/>
                  </p:oleObj>
                </mc:Choice>
                <mc:Fallback>
                  <p:oleObj r:id="rId19" imgW="126725" imgH="177415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3" name="Object 45"/>
            <p:cNvGraphicFramePr>
              <a:graphicFrameLocks noChangeAspect="1"/>
            </p:cNvGraphicFramePr>
            <p:nvPr/>
          </p:nvGraphicFramePr>
          <p:xfrm>
            <a:off x="911" y="231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84" r:id="rId20" imgW="114102" imgH="164814" progId="Equation.DSMT4">
                    <p:embed/>
                  </p:oleObj>
                </mc:Choice>
                <mc:Fallback>
                  <p:oleObj r:id="rId20" imgW="114102" imgH="164814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231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184650" y="3419475"/>
            <a:ext cx="696913" cy="1792288"/>
            <a:chOff x="0" y="0"/>
            <a:chExt cx="439" cy="1129"/>
          </a:xfrm>
        </p:grpSpPr>
        <p:graphicFrame>
          <p:nvGraphicFramePr>
            <p:cNvPr id="32815" name="Object 47"/>
            <p:cNvGraphicFramePr>
              <a:graphicFrameLocks noChangeAspect="1"/>
            </p:cNvGraphicFramePr>
            <p:nvPr/>
          </p:nvGraphicFramePr>
          <p:xfrm>
            <a:off x="0" y="0"/>
            <a:ext cx="4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85" r:id="rId21" imgW="316950" imgH="177492" progId="Equation.DSMT4">
                    <p:embed/>
                  </p:oleObj>
                </mc:Choice>
                <mc:Fallback>
                  <p:oleObj r:id="rId21" imgW="316950" imgH="177492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421" y="49"/>
              <a:ext cx="0" cy="10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1204913" y="4816475"/>
            <a:ext cx="1438275" cy="361950"/>
            <a:chOff x="0" y="0"/>
            <a:chExt cx="906" cy="228"/>
          </a:xfrm>
        </p:grpSpPr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>
              <a:off x="10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>
              <a:off x="0" y="228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4175125" y="1989138"/>
            <a:ext cx="757238" cy="4346575"/>
            <a:chOff x="0" y="0"/>
            <a:chExt cx="477" cy="2738"/>
          </a:xfrm>
        </p:grpSpPr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>
              <a:off x="0" y="320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1" y="6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23" name="Object 55"/>
            <p:cNvGraphicFramePr>
              <a:graphicFrameLocks noChangeAspect="1"/>
            </p:cNvGraphicFramePr>
            <p:nvPr/>
          </p:nvGraphicFramePr>
          <p:xfrm>
            <a:off x="132" y="0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86" r:id="rId23" imgW="190417" imgH="228501" progId="Equation.DSMT4">
                    <p:embed/>
                  </p:oleObj>
                </mc:Choice>
                <mc:Fallback>
                  <p:oleObj r:id="rId23" imgW="190417" imgH="228501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0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>
              <a:off x="13" y="2738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>
              <a:off x="467" y="12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2763838" y="3892550"/>
            <a:ext cx="2820987" cy="731838"/>
            <a:chOff x="0" y="0"/>
            <a:chExt cx="1777" cy="461"/>
          </a:xfrm>
        </p:grpSpPr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>
              <a:off x="0" y="345"/>
              <a:ext cx="17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>
              <a:off x="5" y="140"/>
              <a:ext cx="17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29" name="Object 61"/>
            <p:cNvGraphicFramePr>
              <a:graphicFrameLocks noChangeAspect="1"/>
            </p:cNvGraphicFramePr>
            <p:nvPr/>
          </p:nvGraphicFramePr>
          <p:xfrm>
            <a:off x="1350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87" r:id="rId25" imgW="126725" imgH="177415" progId="Equation.DSMT4">
                    <p:embed/>
                  </p:oleObj>
                </mc:Choice>
                <mc:Fallback>
                  <p:oleObj r:id="rId25" imgW="126725" imgH="177415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0" name="Object 62"/>
            <p:cNvGraphicFramePr>
              <a:graphicFrameLocks noChangeAspect="1"/>
            </p:cNvGraphicFramePr>
            <p:nvPr/>
          </p:nvGraphicFramePr>
          <p:xfrm>
            <a:off x="1362" y="231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88" r:id="rId26" imgW="114102" imgH="164814" progId="Equation.DSMT4">
                    <p:embed/>
                  </p:oleObj>
                </mc:Choice>
                <mc:Fallback>
                  <p:oleObj r:id="rId26" imgW="114102" imgH="164814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231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4906963" y="3122613"/>
            <a:ext cx="696912" cy="1316037"/>
            <a:chOff x="0" y="0"/>
            <a:chExt cx="439" cy="829"/>
          </a:xfrm>
        </p:grpSpPr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427" y="103"/>
              <a:ext cx="0" cy="72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33" name="Object 65"/>
            <p:cNvGraphicFramePr>
              <a:graphicFrameLocks noChangeAspect="1"/>
            </p:cNvGraphicFramePr>
            <p:nvPr/>
          </p:nvGraphicFramePr>
          <p:xfrm>
            <a:off x="0" y="0"/>
            <a:ext cx="4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89" r:id="rId27" imgW="316950" imgH="177492" progId="Equation.DSMT4">
                    <p:embed/>
                  </p:oleObj>
                </mc:Choice>
                <mc:Fallback>
                  <p:oleObj r:id="rId27" imgW="316950" imgH="177492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9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1231900" y="4011613"/>
            <a:ext cx="1441450" cy="419100"/>
            <a:chOff x="0" y="0"/>
            <a:chExt cx="908" cy="264"/>
          </a:xfrm>
        </p:grpSpPr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>
              <a:off x="0" y="264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>
              <a:off x="12" y="0"/>
              <a:ext cx="89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4887913" y="1989138"/>
            <a:ext cx="757237" cy="4344987"/>
            <a:chOff x="0" y="0"/>
            <a:chExt cx="477" cy="2737"/>
          </a:xfrm>
        </p:grpSpPr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>
              <a:off x="0" y="319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>
              <a:off x="1" y="5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40" name="Object 72"/>
            <p:cNvGraphicFramePr>
              <a:graphicFrameLocks noChangeAspect="1"/>
            </p:cNvGraphicFramePr>
            <p:nvPr/>
          </p:nvGraphicFramePr>
          <p:xfrm>
            <a:off x="132" y="0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90" r:id="rId29" imgW="190417" imgH="228501" progId="Equation.DSMT4">
                    <p:embed/>
                  </p:oleObj>
                </mc:Choice>
                <mc:Fallback>
                  <p:oleObj r:id="rId29" imgW="190417" imgH="228501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0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>
              <a:off x="13" y="2737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>
              <a:off x="467" y="11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5603875" y="2911475"/>
            <a:ext cx="669925" cy="982663"/>
            <a:chOff x="0" y="0"/>
            <a:chExt cx="422" cy="619"/>
          </a:xfrm>
        </p:grpSpPr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413" y="127"/>
              <a:ext cx="0" cy="4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45" name="Object 77"/>
            <p:cNvGraphicFramePr>
              <a:graphicFrameLocks noChangeAspect="1"/>
            </p:cNvGraphicFramePr>
            <p:nvPr/>
          </p:nvGraphicFramePr>
          <p:xfrm>
            <a:off x="0" y="0"/>
            <a:ext cx="4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91" r:id="rId31" imgW="304272" imgH="177492" progId="Equation.DSMT4">
                    <p:embed/>
                  </p:oleObj>
                </mc:Choice>
                <mc:Fallback>
                  <p:oleObj r:id="rId31" imgW="304272" imgH="177492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22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3502025" y="3595688"/>
            <a:ext cx="1314450" cy="295275"/>
            <a:chOff x="0" y="0"/>
            <a:chExt cx="828" cy="186"/>
          </a:xfrm>
        </p:grpSpPr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>
              <a:off x="0" y="186"/>
              <a:ext cx="37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>
              <a:off x="456" y="0"/>
              <a:ext cx="37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0" name="Group 81"/>
          <p:cNvGrpSpPr>
            <a:grpSpLocks/>
          </p:cNvGrpSpPr>
          <p:nvPr/>
        </p:nvGrpSpPr>
        <p:grpSpPr bwMode="auto">
          <a:xfrm>
            <a:off x="5610225" y="1989138"/>
            <a:ext cx="757238" cy="4343400"/>
            <a:chOff x="0" y="0"/>
            <a:chExt cx="477" cy="2736"/>
          </a:xfrm>
        </p:grpSpPr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>
              <a:off x="0" y="318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>
              <a:off x="1" y="4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52" name="Object 84"/>
            <p:cNvGraphicFramePr>
              <a:graphicFrameLocks noChangeAspect="1"/>
            </p:cNvGraphicFramePr>
            <p:nvPr/>
          </p:nvGraphicFramePr>
          <p:xfrm>
            <a:off x="132" y="0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92" r:id="rId33" imgW="190417" imgH="228501" progId="Equation.DSMT4">
                    <p:embed/>
                  </p:oleObj>
                </mc:Choice>
                <mc:Fallback>
                  <p:oleObj r:id="rId33" imgW="190417" imgH="228501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0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>
              <a:off x="13" y="2736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>
              <a:off x="467" y="10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1" name="Group 87"/>
          <p:cNvGrpSpPr>
            <a:grpSpLocks/>
          </p:cNvGrpSpPr>
          <p:nvPr/>
        </p:nvGrpSpPr>
        <p:grpSpPr bwMode="auto">
          <a:xfrm>
            <a:off x="4117975" y="3309938"/>
            <a:ext cx="2154238" cy="741362"/>
            <a:chOff x="0" y="0"/>
            <a:chExt cx="1357" cy="467"/>
          </a:xfrm>
        </p:grpSpPr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>
              <a:off x="0" y="365"/>
              <a:ext cx="134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461" y="112"/>
              <a:ext cx="89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58" name="Object 90"/>
            <p:cNvGraphicFramePr>
              <a:graphicFrameLocks noChangeAspect="1"/>
            </p:cNvGraphicFramePr>
            <p:nvPr/>
          </p:nvGraphicFramePr>
          <p:xfrm>
            <a:off x="936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93" r:id="rId35" imgW="126725" imgH="177415" progId="Equation.DSMT4">
                    <p:embed/>
                  </p:oleObj>
                </mc:Choice>
                <mc:Fallback>
                  <p:oleObj r:id="rId35" imgW="126725" imgH="177415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59" name="Object 91"/>
            <p:cNvGraphicFramePr>
              <a:graphicFrameLocks noChangeAspect="1"/>
            </p:cNvGraphicFramePr>
            <p:nvPr/>
          </p:nvGraphicFramePr>
          <p:xfrm>
            <a:off x="936" y="237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94" r:id="rId36" imgW="114102" imgH="164814" progId="Equation.DSMT4">
                    <p:embed/>
                  </p:oleObj>
                </mc:Choice>
                <mc:Fallback>
                  <p:oleObj r:id="rId36" imgW="114102" imgH="164814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37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92"/>
          <p:cNvGrpSpPr>
            <a:grpSpLocks/>
          </p:cNvGrpSpPr>
          <p:nvPr/>
        </p:nvGrpSpPr>
        <p:grpSpPr bwMode="auto">
          <a:xfrm>
            <a:off x="4938713" y="3108325"/>
            <a:ext cx="1295400" cy="200025"/>
            <a:chOff x="0" y="0"/>
            <a:chExt cx="816" cy="126"/>
          </a:xfrm>
        </p:grpSpPr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0" y="126"/>
              <a:ext cx="37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444" y="0"/>
              <a:ext cx="37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3" name="Group 95"/>
          <p:cNvGrpSpPr>
            <a:grpSpLocks/>
          </p:cNvGrpSpPr>
          <p:nvPr/>
        </p:nvGrpSpPr>
        <p:grpSpPr bwMode="auto">
          <a:xfrm>
            <a:off x="5573713" y="2870200"/>
            <a:ext cx="1430337" cy="608013"/>
            <a:chOff x="0" y="0"/>
            <a:chExt cx="901" cy="383"/>
          </a:xfrm>
        </p:grpSpPr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0" y="263"/>
              <a:ext cx="89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425" y="154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66" name="Object 98"/>
            <p:cNvGraphicFramePr>
              <a:graphicFrameLocks noChangeAspect="1"/>
            </p:cNvGraphicFramePr>
            <p:nvPr/>
          </p:nvGraphicFramePr>
          <p:xfrm>
            <a:off x="504" y="0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95" r:id="rId37" imgW="126725" imgH="177415" progId="Equation.DSMT4">
                    <p:embed/>
                  </p:oleObj>
                </mc:Choice>
                <mc:Fallback>
                  <p:oleObj r:id="rId37" imgW="126725" imgH="177415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0"/>
                          <a:ext cx="1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67" name="Object 99"/>
            <p:cNvGraphicFramePr>
              <a:graphicFrameLocks noChangeAspect="1"/>
            </p:cNvGraphicFramePr>
            <p:nvPr/>
          </p:nvGraphicFramePr>
          <p:xfrm>
            <a:off x="516" y="153"/>
            <a:ext cx="15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96" r:id="rId38" imgW="114102" imgH="164814" progId="Equation.DSMT4">
                    <p:embed/>
                  </p:oleObj>
                </mc:Choice>
                <mc:Fallback>
                  <p:oleObj r:id="rId38" imgW="114102" imgH="164814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53"/>
                          <a:ext cx="15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00"/>
          <p:cNvGrpSpPr>
            <a:grpSpLocks/>
          </p:cNvGrpSpPr>
          <p:nvPr/>
        </p:nvGrpSpPr>
        <p:grpSpPr bwMode="auto">
          <a:xfrm>
            <a:off x="6435725" y="2547938"/>
            <a:ext cx="676275" cy="733425"/>
            <a:chOff x="0" y="0"/>
            <a:chExt cx="426" cy="462"/>
          </a:xfrm>
        </p:grpSpPr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357" y="222"/>
              <a:ext cx="0" cy="2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70" name="Object 102"/>
            <p:cNvGraphicFramePr>
              <a:graphicFrameLocks noChangeAspect="1"/>
            </p:cNvGraphicFramePr>
            <p:nvPr/>
          </p:nvGraphicFramePr>
          <p:xfrm>
            <a:off x="0" y="0"/>
            <a:ext cx="42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97" r:id="rId39" imgW="380835" imgH="190417" progId="Equation.DSMT4">
                    <p:embed/>
                  </p:oleObj>
                </mc:Choice>
                <mc:Fallback>
                  <p:oleObj r:id="rId39" imgW="380835" imgH="190417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26" cy="2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3"/>
          <p:cNvGrpSpPr>
            <a:grpSpLocks/>
          </p:cNvGrpSpPr>
          <p:nvPr/>
        </p:nvGrpSpPr>
        <p:grpSpPr bwMode="auto">
          <a:xfrm>
            <a:off x="6332538" y="1989138"/>
            <a:ext cx="757237" cy="4341812"/>
            <a:chOff x="0" y="0"/>
            <a:chExt cx="477" cy="2735"/>
          </a:xfrm>
        </p:grpSpPr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>
              <a:off x="0" y="317"/>
              <a:ext cx="4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>
              <a:off x="1" y="3"/>
              <a:ext cx="47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32874" name="Object 106"/>
            <p:cNvGraphicFramePr>
              <a:graphicFrameLocks noChangeAspect="1"/>
            </p:cNvGraphicFramePr>
            <p:nvPr/>
          </p:nvGraphicFramePr>
          <p:xfrm>
            <a:off x="132" y="0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98" r:id="rId41" imgW="190417" imgH="228501" progId="Equation.DSMT4">
                    <p:embed/>
                  </p:oleObj>
                </mc:Choice>
                <mc:Fallback>
                  <p:oleObj r:id="rId41" imgW="190417" imgH="228501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0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>
              <a:off x="13" y="2735"/>
              <a:ext cx="4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>
              <a:off x="467" y="9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7062788" y="1943100"/>
            <a:ext cx="1462087" cy="4418013"/>
            <a:chOff x="0" y="0"/>
            <a:chExt cx="921" cy="2783"/>
          </a:xfrm>
        </p:grpSpPr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>
              <a:off x="7" y="343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>
              <a:off x="0" y="33"/>
              <a:ext cx="70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>
              <a:off x="12" y="1428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>
              <a:off x="17" y="1707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>
              <a:off x="16" y="1936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>
              <a:off x="10" y="2156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>
              <a:off x="10" y="2373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>
              <a:off x="10" y="2564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10" y="2762"/>
              <a:ext cx="68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696" y="43"/>
              <a:ext cx="0" cy="271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2888" name="Rectangle 120"/>
            <p:cNvSpPr>
              <a:spLocks noChangeArrowheads="1"/>
            </p:cNvSpPr>
            <p:nvPr/>
          </p:nvSpPr>
          <p:spPr bwMode="auto">
            <a:xfrm>
              <a:off x="57" y="0"/>
              <a:ext cx="8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码字</a:t>
              </a:r>
            </a:p>
          </p:txBody>
        </p:sp>
        <p:graphicFrame>
          <p:nvGraphicFramePr>
            <p:cNvPr id="32889" name="Object 121"/>
            <p:cNvGraphicFramePr>
              <a:graphicFrameLocks noChangeAspect="1"/>
            </p:cNvGraphicFramePr>
            <p:nvPr/>
          </p:nvGraphicFramePr>
          <p:xfrm>
            <a:off x="226" y="796"/>
            <a:ext cx="26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499" r:id="rId43" imgW="190170" imgH="177492" progId="Equation.DSMT4">
                    <p:embed/>
                  </p:oleObj>
                </mc:Choice>
                <mc:Fallback>
                  <p:oleObj r:id="rId43" imgW="190170" imgH="177492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796"/>
                          <a:ext cx="263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0" name="Object 122"/>
            <p:cNvGraphicFramePr>
              <a:graphicFrameLocks noChangeAspect="1"/>
            </p:cNvGraphicFramePr>
            <p:nvPr/>
          </p:nvGraphicFramePr>
          <p:xfrm>
            <a:off x="226" y="1439"/>
            <a:ext cx="26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500" r:id="rId45" imgW="190252" imgH="164885" progId="Equation.DSMT4">
                    <p:embed/>
                  </p:oleObj>
                </mc:Choice>
                <mc:Fallback>
                  <p:oleObj r:id="rId45" imgW="190252" imgH="164885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1439"/>
                          <a:ext cx="263" cy="23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1" name="Object 123"/>
            <p:cNvGraphicFramePr>
              <a:graphicFrameLocks noChangeAspect="1"/>
            </p:cNvGraphicFramePr>
            <p:nvPr/>
          </p:nvGraphicFramePr>
          <p:xfrm>
            <a:off x="165" y="1695"/>
            <a:ext cx="38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501" r:id="rId47" imgW="278916" imgH="177492" progId="Equation.DSMT4">
                    <p:embed/>
                  </p:oleObj>
                </mc:Choice>
                <mc:Fallback>
                  <p:oleObj r:id="rId47" imgW="278916" imgH="177492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" y="1695"/>
                          <a:ext cx="386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2" name="Object 124"/>
            <p:cNvGraphicFramePr>
              <a:graphicFrameLocks noChangeAspect="1"/>
            </p:cNvGraphicFramePr>
            <p:nvPr/>
          </p:nvGraphicFramePr>
          <p:xfrm>
            <a:off x="173" y="1911"/>
            <a:ext cx="3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502" r:id="rId49" imgW="266238" imgH="177492" progId="Equation.DSMT4">
                    <p:embed/>
                  </p:oleObj>
                </mc:Choice>
                <mc:Fallback>
                  <p:oleObj r:id="rId49" imgW="266238" imgH="177492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" y="1911"/>
                          <a:ext cx="368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3" name="Object 125"/>
            <p:cNvGraphicFramePr>
              <a:graphicFrameLocks noChangeAspect="1"/>
            </p:cNvGraphicFramePr>
            <p:nvPr/>
          </p:nvGraphicFramePr>
          <p:xfrm>
            <a:off x="164" y="2133"/>
            <a:ext cx="38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503" r:id="rId51" imgW="278916" imgH="177492" progId="Equation.DSMT4">
                    <p:embed/>
                  </p:oleObj>
                </mc:Choice>
                <mc:Fallback>
                  <p:oleObj r:id="rId51" imgW="278916" imgH="177492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" y="2133"/>
                          <a:ext cx="386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4" name="Object 126"/>
            <p:cNvGraphicFramePr>
              <a:graphicFrameLocks noChangeAspect="1"/>
            </p:cNvGraphicFramePr>
            <p:nvPr/>
          </p:nvGraphicFramePr>
          <p:xfrm>
            <a:off x="112" y="2343"/>
            <a:ext cx="49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504" r:id="rId53" imgW="354984" imgH="177492" progId="Equation.DSMT4">
                    <p:embed/>
                  </p:oleObj>
                </mc:Choice>
                <mc:Fallback>
                  <p:oleObj r:id="rId53" imgW="354984" imgH="177492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2343"/>
                          <a:ext cx="491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95" name="Object 127"/>
            <p:cNvGraphicFramePr>
              <a:graphicFrameLocks noChangeAspect="1"/>
            </p:cNvGraphicFramePr>
            <p:nvPr/>
          </p:nvGraphicFramePr>
          <p:xfrm>
            <a:off x="121" y="2535"/>
            <a:ext cx="47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505" r:id="rId55" imgW="342306" imgH="177492" progId="Equation.DSMT4">
                    <p:embed/>
                  </p:oleObj>
                </mc:Choice>
                <mc:Fallback>
                  <p:oleObj r:id="rId55" imgW="342306" imgH="177492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" y="2535"/>
                          <a:ext cx="473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128"/>
          <p:cNvGrpSpPr>
            <a:grpSpLocks/>
          </p:cNvGrpSpPr>
          <p:nvPr/>
        </p:nvGrpSpPr>
        <p:grpSpPr bwMode="auto">
          <a:xfrm>
            <a:off x="284163" y="1943100"/>
            <a:ext cx="3673475" cy="4443413"/>
            <a:chOff x="0" y="0"/>
            <a:chExt cx="2314" cy="2799"/>
          </a:xfrm>
        </p:grpSpPr>
        <p:grpSp>
          <p:nvGrpSpPr>
            <p:cNvPr id="28" name="Group 129"/>
            <p:cNvGrpSpPr>
              <a:grpSpLocks/>
            </p:cNvGrpSpPr>
            <p:nvPr/>
          </p:nvGrpSpPr>
          <p:grpSpPr bwMode="auto">
            <a:xfrm>
              <a:off x="429" y="0"/>
              <a:ext cx="1885" cy="2799"/>
              <a:chOff x="0" y="0"/>
              <a:chExt cx="1885" cy="2799"/>
            </a:xfrm>
          </p:grpSpPr>
          <p:graphicFrame>
            <p:nvGraphicFramePr>
              <p:cNvPr id="32898" name="Object 130"/>
              <p:cNvGraphicFramePr>
                <a:graphicFrameLocks noChangeAspect="1"/>
              </p:cNvGraphicFramePr>
              <p:nvPr/>
            </p:nvGraphicFramePr>
            <p:xfrm>
              <a:off x="643" y="2127"/>
              <a:ext cx="43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06" r:id="rId57" imgW="316950" imgH="177492" progId="Equation.DSMT4">
                      <p:embed/>
                    </p:oleObj>
                  </mc:Choice>
                  <mc:Fallback>
                    <p:oleObj r:id="rId57" imgW="316950" imgH="177492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" y="2127"/>
                            <a:ext cx="439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99" name="Line 131"/>
              <p:cNvSpPr>
                <a:spLocks noChangeShapeType="1"/>
              </p:cNvSpPr>
              <p:nvPr/>
            </p:nvSpPr>
            <p:spPr bwMode="auto">
              <a:xfrm>
                <a:off x="0" y="276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00" name="Object 132"/>
              <p:cNvGraphicFramePr>
                <a:graphicFrameLocks noChangeAspect="1"/>
              </p:cNvGraphicFramePr>
              <p:nvPr/>
            </p:nvGraphicFramePr>
            <p:xfrm>
              <a:off x="652" y="2536"/>
              <a:ext cx="42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07" r:id="rId59" imgW="304272" imgH="177492" progId="Equation.DSMT4">
                      <p:embed/>
                    </p:oleObj>
                  </mc:Choice>
                  <mc:Fallback>
                    <p:oleObj r:id="rId59" imgW="304272" imgH="177492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2" y="2536"/>
                            <a:ext cx="421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01" name="Line 133"/>
              <p:cNvSpPr>
                <a:spLocks noChangeShapeType="1"/>
              </p:cNvSpPr>
              <p:nvPr/>
            </p:nvSpPr>
            <p:spPr bwMode="auto">
              <a:xfrm>
                <a:off x="0" y="2374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02" name="Object 134"/>
              <p:cNvGraphicFramePr>
                <a:graphicFrameLocks noChangeAspect="1"/>
              </p:cNvGraphicFramePr>
              <p:nvPr/>
            </p:nvGraphicFramePr>
            <p:xfrm>
              <a:off x="704" y="2342"/>
              <a:ext cx="31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08" r:id="rId61" imgW="228204" imgH="177492" progId="Equation.DSMT4">
                      <p:embed/>
                    </p:oleObj>
                  </mc:Choice>
                  <mc:Fallback>
                    <p:oleObj r:id="rId61" imgW="228204" imgH="177492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4" y="2342"/>
                            <a:ext cx="316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03" name="Line 135"/>
              <p:cNvSpPr>
                <a:spLocks noChangeShapeType="1"/>
              </p:cNvSpPr>
              <p:nvPr/>
            </p:nvSpPr>
            <p:spPr bwMode="auto">
              <a:xfrm>
                <a:off x="6" y="37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04" name="Line 136"/>
              <p:cNvSpPr>
                <a:spLocks noChangeShapeType="1"/>
              </p:cNvSpPr>
              <p:nvPr/>
            </p:nvSpPr>
            <p:spPr bwMode="auto">
              <a:xfrm>
                <a:off x="0" y="352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05" name="Object 137"/>
              <p:cNvGraphicFramePr>
                <a:graphicFrameLocks noChangeAspect="1"/>
              </p:cNvGraphicFramePr>
              <p:nvPr/>
            </p:nvGraphicFramePr>
            <p:xfrm>
              <a:off x="205" y="29"/>
              <a:ext cx="264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09" r:id="rId63" imgW="190417" imgH="228501" progId="Equation.DSMT4">
                      <p:embed/>
                    </p:oleObj>
                  </mc:Choice>
                  <mc:Fallback>
                    <p:oleObj r:id="rId63" imgW="190417" imgH="228501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" y="29"/>
                            <a:ext cx="264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06" name="Line 138"/>
              <p:cNvSpPr>
                <a:spLocks noChangeShapeType="1"/>
              </p:cNvSpPr>
              <p:nvPr/>
            </p:nvSpPr>
            <p:spPr bwMode="auto">
              <a:xfrm>
                <a:off x="0" y="142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07" name="Object 139"/>
              <p:cNvGraphicFramePr>
                <a:graphicFrameLocks noChangeAspect="1"/>
              </p:cNvGraphicFramePr>
              <p:nvPr/>
            </p:nvGraphicFramePr>
            <p:xfrm>
              <a:off x="183" y="1142"/>
              <a:ext cx="24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10" r:id="rId65" imgW="177492" imgH="228204" progId="Equation.DSMT4">
                      <p:embed/>
                    </p:oleObj>
                  </mc:Choice>
                  <mc:Fallback>
                    <p:oleObj r:id="rId65" imgW="177492" imgH="228204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" y="1142"/>
                            <a:ext cx="246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08" name="Line 140"/>
              <p:cNvSpPr>
                <a:spLocks noChangeShapeType="1"/>
              </p:cNvSpPr>
              <p:nvPr/>
            </p:nvSpPr>
            <p:spPr bwMode="auto">
              <a:xfrm>
                <a:off x="0" y="170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09" name="Object 141"/>
              <p:cNvGraphicFramePr>
                <a:graphicFrameLocks noChangeAspect="1"/>
              </p:cNvGraphicFramePr>
              <p:nvPr/>
            </p:nvGraphicFramePr>
            <p:xfrm>
              <a:off x="175" y="1395"/>
              <a:ext cx="263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11" r:id="rId67" imgW="190417" imgH="228501" progId="Equation.DSMT4">
                      <p:embed/>
                    </p:oleObj>
                  </mc:Choice>
                  <mc:Fallback>
                    <p:oleObj r:id="rId67" imgW="190417" imgH="228501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" y="1395"/>
                            <a:ext cx="263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10" name="Line 142"/>
              <p:cNvSpPr>
                <a:spLocks noChangeShapeType="1"/>
              </p:cNvSpPr>
              <p:nvPr/>
            </p:nvSpPr>
            <p:spPr bwMode="auto">
              <a:xfrm>
                <a:off x="0" y="1936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11" name="Object 143"/>
              <p:cNvGraphicFramePr>
                <a:graphicFrameLocks noChangeAspect="1"/>
              </p:cNvGraphicFramePr>
              <p:nvPr/>
            </p:nvGraphicFramePr>
            <p:xfrm>
              <a:off x="175" y="1655"/>
              <a:ext cx="263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12" r:id="rId69" imgW="190417" imgH="228501" progId="Equation.DSMT4">
                      <p:embed/>
                    </p:oleObj>
                  </mc:Choice>
                  <mc:Fallback>
                    <p:oleObj r:id="rId69" imgW="190417" imgH="228501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" y="1655"/>
                            <a:ext cx="263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12" name="Line 144"/>
              <p:cNvSpPr>
                <a:spLocks noChangeShapeType="1"/>
              </p:cNvSpPr>
              <p:nvPr/>
            </p:nvSpPr>
            <p:spPr bwMode="auto">
              <a:xfrm>
                <a:off x="12" y="2155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13" name="Object 145"/>
              <p:cNvGraphicFramePr>
                <a:graphicFrameLocks noChangeAspect="1"/>
              </p:cNvGraphicFramePr>
              <p:nvPr/>
            </p:nvGraphicFramePr>
            <p:xfrm>
              <a:off x="183" y="1859"/>
              <a:ext cx="24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13" r:id="rId71" imgW="177492" imgH="228204" progId="Equation.DSMT4">
                      <p:embed/>
                    </p:oleObj>
                  </mc:Choice>
                  <mc:Fallback>
                    <p:oleObj r:id="rId71" imgW="177492" imgH="228204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" y="1859"/>
                            <a:ext cx="246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14" name="Object 146"/>
              <p:cNvGraphicFramePr>
                <a:graphicFrameLocks noChangeAspect="1"/>
              </p:cNvGraphicFramePr>
              <p:nvPr/>
            </p:nvGraphicFramePr>
            <p:xfrm>
              <a:off x="183" y="2091"/>
              <a:ext cx="24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14" r:id="rId73" imgW="177492" imgH="228204" progId="Equation.DSMT4">
                      <p:embed/>
                    </p:oleObj>
                  </mc:Choice>
                  <mc:Fallback>
                    <p:oleObj r:id="rId73" imgW="177492" imgH="228204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" y="2091"/>
                            <a:ext cx="246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15" name="Line 147"/>
              <p:cNvSpPr>
                <a:spLocks noChangeShapeType="1"/>
              </p:cNvSpPr>
              <p:nvPr/>
            </p:nvSpPr>
            <p:spPr bwMode="auto">
              <a:xfrm>
                <a:off x="0" y="2564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16" name="Object 148"/>
              <p:cNvGraphicFramePr>
                <a:graphicFrameLocks noChangeAspect="1"/>
              </p:cNvGraphicFramePr>
              <p:nvPr/>
            </p:nvGraphicFramePr>
            <p:xfrm>
              <a:off x="183" y="2288"/>
              <a:ext cx="24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15" r:id="rId75" imgW="177492" imgH="228204" progId="Equation.DSMT4">
                      <p:embed/>
                    </p:oleObj>
                  </mc:Choice>
                  <mc:Fallback>
                    <p:oleObj r:id="rId75" imgW="177492" imgH="228204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" y="2288"/>
                            <a:ext cx="246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17" name="Object 149"/>
              <p:cNvGraphicFramePr>
                <a:graphicFrameLocks noChangeAspect="1"/>
              </p:cNvGraphicFramePr>
              <p:nvPr/>
            </p:nvGraphicFramePr>
            <p:xfrm>
              <a:off x="174" y="2482"/>
              <a:ext cx="263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16" r:id="rId77" imgW="190417" imgH="228501" progId="Equation.DSMT4">
                      <p:embed/>
                    </p:oleObj>
                  </mc:Choice>
                  <mc:Fallback>
                    <p:oleObj r:id="rId77" imgW="190417" imgH="228501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" y="2482"/>
                            <a:ext cx="263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18" name="Line 150"/>
              <p:cNvSpPr>
                <a:spLocks noChangeShapeType="1"/>
              </p:cNvSpPr>
              <p:nvPr/>
            </p:nvSpPr>
            <p:spPr bwMode="auto">
              <a:xfrm>
                <a:off x="5" y="41"/>
                <a:ext cx="0" cy="273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19" name="Line 151"/>
              <p:cNvSpPr>
                <a:spLocks noChangeShapeType="1"/>
              </p:cNvSpPr>
              <p:nvPr/>
            </p:nvSpPr>
            <p:spPr bwMode="auto">
              <a:xfrm>
                <a:off x="566" y="42"/>
                <a:ext cx="0" cy="2718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20" name="Line 152"/>
              <p:cNvSpPr>
                <a:spLocks noChangeShapeType="1"/>
              </p:cNvSpPr>
              <p:nvPr/>
            </p:nvSpPr>
            <p:spPr bwMode="auto">
              <a:xfrm>
                <a:off x="567" y="37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21" name="Line 153"/>
              <p:cNvSpPr>
                <a:spLocks noChangeShapeType="1"/>
              </p:cNvSpPr>
              <p:nvPr/>
            </p:nvSpPr>
            <p:spPr bwMode="auto">
              <a:xfrm>
                <a:off x="561" y="352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22" name="Line 154"/>
              <p:cNvSpPr>
                <a:spLocks noChangeShapeType="1"/>
              </p:cNvSpPr>
              <p:nvPr/>
            </p:nvSpPr>
            <p:spPr bwMode="auto">
              <a:xfrm>
                <a:off x="561" y="142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23" name="Object 155"/>
              <p:cNvGraphicFramePr>
                <a:graphicFrameLocks noChangeAspect="1"/>
              </p:cNvGraphicFramePr>
              <p:nvPr/>
            </p:nvGraphicFramePr>
            <p:xfrm>
              <a:off x="696" y="1190"/>
              <a:ext cx="33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17" r:id="rId79" imgW="240882" imgH="177492" progId="Equation.DSMT4">
                      <p:embed/>
                    </p:oleObj>
                  </mc:Choice>
                  <mc:Fallback>
                    <p:oleObj r:id="rId79" imgW="240882" imgH="177492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6" y="1190"/>
                            <a:ext cx="334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24" name="Line 156"/>
              <p:cNvSpPr>
                <a:spLocks noChangeShapeType="1"/>
              </p:cNvSpPr>
              <p:nvPr/>
            </p:nvSpPr>
            <p:spPr bwMode="auto">
              <a:xfrm>
                <a:off x="561" y="170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25" name="Object 157"/>
              <p:cNvGraphicFramePr>
                <a:graphicFrameLocks noChangeAspect="1"/>
              </p:cNvGraphicFramePr>
              <p:nvPr/>
            </p:nvGraphicFramePr>
            <p:xfrm>
              <a:off x="644" y="1431"/>
              <a:ext cx="43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18" r:id="rId81" imgW="316950" imgH="177492" progId="Equation.DSMT4">
                      <p:embed/>
                    </p:oleObj>
                  </mc:Choice>
                  <mc:Fallback>
                    <p:oleObj r:id="rId81" imgW="316950" imgH="177492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" y="1431"/>
                            <a:ext cx="438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26" name="Line 158"/>
              <p:cNvSpPr>
                <a:spLocks noChangeShapeType="1"/>
              </p:cNvSpPr>
              <p:nvPr/>
            </p:nvSpPr>
            <p:spPr bwMode="auto">
              <a:xfrm>
                <a:off x="561" y="1936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27" name="Object 159"/>
              <p:cNvGraphicFramePr>
                <a:graphicFrameLocks noChangeAspect="1"/>
              </p:cNvGraphicFramePr>
              <p:nvPr/>
            </p:nvGraphicFramePr>
            <p:xfrm>
              <a:off x="644" y="1691"/>
              <a:ext cx="43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19" r:id="rId83" imgW="316950" imgH="177492" progId="Equation.DSMT4">
                      <p:embed/>
                    </p:oleObj>
                  </mc:Choice>
                  <mc:Fallback>
                    <p:oleObj r:id="rId83" imgW="316950" imgH="177492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" y="1691"/>
                            <a:ext cx="439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28" name="Line 160"/>
              <p:cNvSpPr>
                <a:spLocks noChangeShapeType="1"/>
              </p:cNvSpPr>
              <p:nvPr/>
            </p:nvSpPr>
            <p:spPr bwMode="auto">
              <a:xfrm>
                <a:off x="537" y="2156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32929" name="Object 161"/>
              <p:cNvGraphicFramePr>
                <a:graphicFrameLocks noChangeAspect="1"/>
              </p:cNvGraphicFramePr>
              <p:nvPr/>
            </p:nvGraphicFramePr>
            <p:xfrm>
              <a:off x="644" y="1907"/>
              <a:ext cx="43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4520" r:id="rId85" imgW="316950" imgH="177492" progId="Equation.DSMT4">
                      <p:embed/>
                    </p:oleObj>
                  </mc:Choice>
                  <mc:Fallback>
                    <p:oleObj r:id="rId85" imgW="316950" imgH="177492" progId="Equation.DSMT4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" y="1907"/>
                            <a:ext cx="439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30" name="Line 162"/>
              <p:cNvSpPr>
                <a:spLocks noChangeShapeType="1"/>
              </p:cNvSpPr>
              <p:nvPr/>
            </p:nvSpPr>
            <p:spPr bwMode="auto">
              <a:xfrm>
                <a:off x="561" y="2374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31" name="Line 163"/>
              <p:cNvSpPr>
                <a:spLocks noChangeShapeType="1"/>
              </p:cNvSpPr>
              <p:nvPr/>
            </p:nvSpPr>
            <p:spPr bwMode="auto">
              <a:xfrm>
                <a:off x="561" y="2564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32" name="Line 164"/>
              <p:cNvSpPr>
                <a:spLocks noChangeShapeType="1"/>
              </p:cNvSpPr>
              <p:nvPr/>
            </p:nvSpPr>
            <p:spPr bwMode="auto">
              <a:xfrm>
                <a:off x="561" y="2768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33" name="Line 165"/>
              <p:cNvSpPr>
                <a:spLocks noChangeShapeType="1"/>
              </p:cNvSpPr>
              <p:nvPr/>
            </p:nvSpPr>
            <p:spPr bwMode="auto">
              <a:xfrm>
                <a:off x="1127" y="43"/>
                <a:ext cx="0" cy="2718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32934" name="Rectangle 166"/>
              <p:cNvSpPr>
                <a:spLocks noChangeArrowheads="1"/>
              </p:cNvSpPr>
              <p:nvPr/>
            </p:nvSpPr>
            <p:spPr bwMode="auto">
              <a:xfrm>
                <a:off x="585" y="0"/>
                <a:ext cx="130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概率</a:t>
                </a:r>
              </a:p>
            </p:txBody>
          </p:sp>
        </p:grpSp>
        <p:sp>
          <p:nvSpPr>
            <p:cNvPr id="32935" name="Rectangle 167"/>
            <p:cNvSpPr>
              <a:spLocks noChangeArrowheads="1"/>
            </p:cNvSpPr>
            <p:nvPr/>
          </p:nvSpPr>
          <p:spPr bwMode="auto">
            <a:xfrm>
              <a:off x="0" y="1229"/>
              <a:ext cx="3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(1)</a:t>
              </a: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55576" y="980728"/>
            <a:ext cx="62646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(2</a:t>
            </a:r>
            <a:r>
              <a:rPr lang="zh-CN" altLang="zh-CN" sz="2400" b="1" dirty="0" smtClean="0">
                <a:latin typeface="+mj-ea"/>
                <a:ea typeface="+mj-ea"/>
              </a:rPr>
              <a:t>)计算平均码长及编码效率</a:t>
            </a:r>
          </a:p>
          <a:p>
            <a:endParaRPr lang="zh-CN" altLang="zh-CN" sz="2400" b="1" dirty="0">
              <a:latin typeface="+mj-ea"/>
              <a:ea typeface="+mj-e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4580" y="3031108"/>
            <a:ext cx="8736012" cy="469900"/>
            <a:chOff x="0" y="0"/>
            <a:chExt cx="5503" cy="296"/>
          </a:xfrm>
        </p:grpSpPr>
        <p:graphicFrame>
          <p:nvGraphicFramePr>
            <p:cNvPr id="33797" name="Object 5"/>
            <p:cNvGraphicFramePr>
              <a:graphicFrameLocks noChangeAspect="1"/>
            </p:cNvGraphicFramePr>
            <p:nvPr/>
          </p:nvGraphicFramePr>
          <p:xfrm>
            <a:off x="0" y="14"/>
            <a:ext cx="355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150" r:id="rId3" imgW="2563175" imgH="203024" progId="Equation.DSMT4">
                    <p:embed/>
                  </p:oleObj>
                </mc:Choice>
                <mc:Fallback>
                  <p:oleObj r:id="rId3" imgW="2563175" imgH="203024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"/>
                          <a:ext cx="3553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3659" y="0"/>
              <a:ext cx="18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比特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符号</a:t>
              </a:r>
            </a:p>
          </p:txBody>
        </p:sp>
      </p:grp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326951" y="1518840"/>
          <a:ext cx="63309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51" r:id="rId5" imgW="3556000" imgH="698500" progId="Equation.DSMT4">
                  <p:embed/>
                </p:oleObj>
              </mc:Choice>
              <mc:Fallback>
                <p:oleObj r:id="rId5" imgW="3556000" imgH="698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951" y="1518840"/>
                        <a:ext cx="6330950" cy="1241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301154" y="3842742"/>
          <a:ext cx="49990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52" r:id="rId7" imgW="2273300" imgH="596900" progId="Equation.DSMT4">
                  <p:embed/>
                </p:oleObj>
              </mc:Choice>
              <mc:Fallback>
                <p:oleObj r:id="rId7" imgW="22733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154" y="3842742"/>
                        <a:ext cx="4999038" cy="131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多元哈夫曼编码</a:t>
            </a:r>
            <a:endParaRPr lang="zh-CN" altLang="en-US" dirty="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9552" y="1268760"/>
            <a:ext cx="3887788" cy="461963"/>
            <a:chOff x="0" y="0"/>
            <a:chExt cx="2449" cy="291"/>
          </a:xfrm>
        </p:grpSpPr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24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solidFill>
                    <a:srgbClr val="0000FF"/>
                  </a:solidFill>
                  <a:latin typeface="+mj-ea"/>
                  <a:ea typeface="+mj-ea"/>
                </a:rPr>
                <a:t>多（ ）元码的编码步骤</a:t>
              </a:r>
              <a:r>
                <a:rPr lang="zh-CN" sz="2400" b="1" dirty="0">
                  <a:latin typeface="+mj-ea"/>
                  <a:ea typeface="+mj-ea"/>
                </a:rPr>
                <a:t>：</a:t>
              </a:r>
            </a:p>
          </p:txBody>
        </p:sp>
        <p:graphicFrame>
          <p:nvGraphicFramePr>
            <p:cNvPr id="33803" name="Object 11"/>
            <p:cNvGraphicFramePr>
              <a:graphicFrameLocks noChangeAspect="1"/>
            </p:cNvGraphicFramePr>
            <p:nvPr/>
          </p:nvGraphicFramePr>
          <p:xfrm>
            <a:off x="348" y="69"/>
            <a:ext cx="24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026" r:id="rId3" imgW="177492" imgH="139458" progId="Equation.DSMT4">
                    <p:embed/>
                  </p:oleObj>
                </mc:Choice>
                <mc:Fallback>
                  <p:oleObj r:id="rId3" imgW="177492" imgH="139458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" y="69"/>
                          <a:ext cx="247" cy="19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899592" y="1916832"/>
            <a:ext cx="5314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(1) </a:t>
            </a:r>
            <a:r>
              <a:rPr lang="zh-CN" sz="2400" b="1" dirty="0">
                <a:latin typeface="+mj-ea"/>
                <a:ea typeface="+mj-ea"/>
              </a:rPr>
              <a:t>按概率从大到小排序。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99592" y="2420194"/>
            <a:ext cx="7704137" cy="1689100"/>
            <a:chOff x="0" y="-131"/>
            <a:chExt cx="4853" cy="1064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0" y="-131"/>
              <a:ext cx="4853" cy="1064"/>
              <a:chOff x="0" y="-131"/>
              <a:chExt cx="4853" cy="1064"/>
            </a:xfrm>
          </p:grpSpPr>
          <p:sp>
            <p:nvSpPr>
              <p:cNvPr id="33807" name="Rectangle 15"/>
              <p:cNvSpPr>
                <a:spLocks noChangeArrowheads="1"/>
              </p:cNvSpPr>
              <p:nvPr/>
            </p:nvSpPr>
            <p:spPr bwMode="auto">
              <a:xfrm>
                <a:off x="0" y="-131"/>
                <a:ext cx="4853" cy="1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b="1" dirty="0">
                    <a:latin typeface="+mj-ea"/>
                    <a:ea typeface="+mj-ea"/>
                  </a:rPr>
                  <a:t>(2) </a:t>
                </a:r>
                <a:r>
                  <a:rPr lang="zh-CN" sz="2400" b="1" dirty="0">
                    <a:latin typeface="+mj-ea"/>
                    <a:ea typeface="+mj-ea"/>
                  </a:rPr>
                  <a:t>挑出概率最小的    </a:t>
                </a:r>
                <a:r>
                  <a:rPr lang="en-US" altLang="zh-CN" sz="2400" b="1" dirty="0" smtClean="0">
                    <a:latin typeface="+mj-ea"/>
                    <a:ea typeface="+mj-ea"/>
                  </a:rPr>
                  <a:t> </a:t>
                </a:r>
                <a:r>
                  <a:rPr lang="zh-CN" sz="2400" b="1" dirty="0" smtClean="0">
                    <a:latin typeface="+mj-ea"/>
                    <a:ea typeface="+mj-ea"/>
                  </a:rPr>
                  <a:t>个</a:t>
                </a:r>
                <a:r>
                  <a:rPr lang="zh-CN" sz="2400" b="1" dirty="0">
                    <a:latin typeface="+mj-ea"/>
                    <a:ea typeface="+mj-ea"/>
                  </a:rPr>
                  <a:t>信源符号，分别赋予码</a:t>
                </a:r>
                <a:r>
                  <a:rPr lang="zh-CN" sz="2400" b="1" dirty="0" smtClean="0">
                    <a:latin typeface="+mj-ea"/>
                    <a:ea typeface="+mj-ea"/>
                  </a:rPr>
                  <a:t>符号                   </a:t>
                </a:r>
                <a:r>
                  <a:rPr lang="zh-CN" sz="2400" b="1" dirty="0">
                    <a:latin typeface="+mj-ea"/>
                    <a:ea typeface="+mj-ea"/>
                  </a:rPr>
                  <a:t>，并将概率的和赋予合并后的新符号， 得到    。</a:t>
                </a:r>
              </a:p>
            </p:txBody>
          </p:sp>
          <p:graphicFrame>
            <p:nvGraphicFramePr>
              <p:cNvPr id="33808" name="Object 16"/>
              <p:cNvGraphicFramePr>
                <a:graphicFrameLocks noChangeAspect="1"/>
              </p:cNvGraphicFramePr>
              <p:nvPr/>
            </p:nvGraphicFramePr>
            <p:xfrm>
              <a:off x="1678" y="51"/>
              <a:ext cx="24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7027" r:id="rId5" imgW="177492" imgH="139458" progId="Equation.DSMT4">
                      <p:embed/>
                    </p:oleObj>
                  </mc:Choice>
                  <mc:Fallback>
                    <p:oleObj r:id="rId5" imgW="177492" imgH="139458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8" y="51"/>
                            <a:ext cx="245" cy="19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9" name="Object 17"/>
              <p:cNvGraphicFramePr>
                <a:graphicFrameLocks noChangeAspect="1"/>
              </p:cNvGraphicFramePr>
              <p:nvPr/>
            </p:nvGraphicFramePr>
            <p:xfrm>
              <a:off x="318" y="278"/>
              <a:ext cx="1085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7028" r:id="rId7" imgW="786717" imgH="203024" progId="Equation.DSMT4">
                      <p:embed/>
                    </p:oleObj>
                  </mc:Choice>
                  <mc:Fallback>
                    <p:oleObj r:id="rId7" imgW="786717" imgH="203024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" y="278"/>
                            <a:ext cx="1085" cy="28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11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001" y="545"/>
              <a:ext cx="245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020018" y="4365104"/>
            <a:ext cx="6864350" cy="500062"/>
            <a:chOff x="0" y="0"/>
            <a:chExt cx="4324" cy="315"/>
          </a:xfrm>
        </p:grpSpPr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43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(3) </a:t>
              </a:r>
              <a:r>
                <a:rPr lang="zh-CN" sz="2400" b="1" dirty="0">
                  <a:latin typeface="+mj-ea"/>
                  <a:ea typeface="+mj-ea"/>
                </a:rPr>
                <a:t>按相同步骤计算              。</a:t>
              </a:r>
            </a:p>
          </p:txBody>
        </p:sp>
        <p:graphicFrame>
          <p:nvGraphicFramePr>
            <p:cNvPr id="33816" name="Object 24"/>
            <p:cNvGraphicFramePr>
              <a:graphicFrameLocks noChangeAspect="1"/>
            </p:cNvGraphicFramePr>
            <p:nvPr/>
          </p:nvGraphicFramePr>
          <p:xfrm>
            <a:off x="1724" y="0"/>
            <a:ext cx="82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7029" r:id="rId9" imgW="596900" imgH="228600" progId="Equation.DSMT4">
                    <p:embed/>
                  </p:oleObj>
                </mc:Choice>
                <mc:Fallback>
                  <p:oleObj r:id="rId9" imgW="59690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0"/>
                          <a:ext cx="822" cy="3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020018" y="5055269"/>
            <a:ext cx="6153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(4) </a:t>
            </a:r>
            <a:r>
              <a:rPr lang="zh-CN" sz="2400" b="1" dirty="0">
                <a:latin typeface="+mj-ea"/>
                <a:ea typeface="+mj-ea"/>
              </a:rPr>
              <a:t>直到最后一级，倒序读出码字。</a:t>
            </a:r>
          </a:p>
        </p:txBody>
      </p:sp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1619672" y="3645024"/>
          <a:ext cx="3889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030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645024"/>
                        <a:ext cx="388937" cy="498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4" grpId="0" autoUpdateAnimBg="0"/>
      <p:bldP spid="338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71488" y="617538"/>
            <a:ext cx="8350250" cy="93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>
                <a:latin typeface="+mj-ea"/>
                <a:ea typeface="+mj-ea"/>
              </a:rPr>
              <a:t>多元码的编码过程与二元码基本类似，但可能会遇到如下问题：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67544" y="1628800"/>
          <a:ext cx="825817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70" r:id="rId3" imgW="8258462" imgH="1657755" progId="Visio.Drawing.11">
                  <p:embed/>
                </p:oleObj>
              </mc:Choice>
              <mc:Fallback>
                <p:oleObj r:id="rId3" imgW="8258462" imgH="165775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28800"/>
                        <a:ext cx="8258175" cy="1657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95536" y="3573016"/>
          <a:ext cx="831691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71" r:id="rId5" imgW="9431537" imgH="1657755" progId="Visio.Drawing.11">
                  <p:embed/>
                </p:oleObj>
              </mc:Choice>
              <mc:Fallback>
                <p:oleObj r:id="rId5" imgW="9431537" imgH="165775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573016"/>
                        <a:ext cx="8316913" cy="1460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8175" y="5373688"/>
            <a:ext cx="9478962" cy="461962"/>
            <a:chOff x="193" y="-220"/>
            <a:chExt cx="5971" cy="291"/>
          </a:xfrm>
        </p:grpSpPr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93" y="-220"/>
              <a:ext cx="59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可能出现最后一级信源，信源符号数</a:t>
              </a:r>
              <a:r>
                <a:rPr lang="zh-CN" sz="2400" b="1" dirty="0" smtClean="0">
                  <a:latin typeface="+mj-ea"/>
                  <a:ea typeface="+mj-ea"/>
                </a:rPr>
                <a:t>不足</a:t>
              </a:r>
              <a:r>
                <a:rPr lang="en-US" altLang="zh-CN" sz="2400" b="1" dirty="0" smtClean="0">
                  <a:latin typeface="+mj-ea"/>
                  <a:ea typeface="+mj-ea"/>
                </a:rPr>
                <a:t> </a:t>
              </a:r>
              <a:r>
                <a:rPr lang="zh-CN" sz="2400" b="1" dirty="0" smtClean="0">
                  <a:latin typeface="+mj-ea"/>
                  <a:ea typeface="+mj-ea"/>
                </a:rPr>
                <a:t>   </a:t>
              </a:r>
              <a:r>
                <a:rPr lang="zh-CN" sz="2400" b="1" dirty="0">
                  <a:latin typeface="+mj-ea"/>
                  <a:ea typeface="+mj-ea"/>
                </a:rPr>
                <a:t>个的情况。</a:t>
              </a:r>
            </a:p>
          </p:txBody>
        </p:sp>
        <p:graphicFrame>
          <p:nvGraphicFramePr>
            <p:cNvPr id="34824" name="Object 8"/>
            <p:cNvGraphicFramePr>
              <a:graphicFrameLocks noChangeAspect="1"/>
            </p:cNvGraphicFramePr>
            <p:nvPr/>
          </p:nvGraphicFramePr>
          <p:xfrm>
            <a:off x="3714" y="-175"/>
            <a:ext cx="24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172" r:id="rId7" imgW="177492" imgH="139458" progId="Equation.DSMT4">
                    <p:embed/>
                  </p:oleObj>
                </mc:Choice>
                <mc:Fallback>
                  <p:oleObj r:id="rId7" imgW="177492" imgH="13945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" y="-175"/>
                          <a:ext cx="245" cy="1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23838" y="558800"/>
          <a:ext cx="5357812" cy="58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86" r:id="rId3" imgW="5725655" imgH="6210840" progId="Visio.Drawing.11">
                  <p:embed/>
                </p:oleObj>
              </mc:Choice>
              <mc:Fallback>
                <p:oleObj r:id="rId3" imgW="5725655" imgH="62108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558800"/>
                        <a:ext cx="5357812" cy="5810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1500" y="4649788"/>
            <a:ext cx="1257300" cy="1382712"/>
            <a:chOff x="0" y="0"/>
            <a:chExt cx="792" cy="871"/>
          </a:xfrm>
        </p:grpSpPr>
        <p:sp>
          <p:nvSpPr>
            <p:cNvPr id="35844" name="Line 4"/>
            <p:cNvSpPr>
              <a:spLocks noChangeShapeType="1"/>
            </p:cNvSpPr>
            <p:nvPr/>
          </p:nvSpPr>
          <p:spPr bwMode="auto">
            <a:xfrm>
              <a:off x="0" y="871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0" y="432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0" y="0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73088" y="2644775"/>
            <a:ext cx="1257300" cy="1382713"/>
            <a:chOff x="0" y="0"/>
            <a:chExt cx="792" cy="871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0" y="871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0" y="432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0" y="0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3088" y="1630363"/>
            <a:ext cx="2643187" cy="560387"/>
            <a:chOff x="0" y="0"/>
            <a:chExt cx="1665" cy="353"/>
          </a:xfrm>
        </p:grpSpPr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1337" y="0"/>
              <a:ext cx="32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0" y="217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906" y="353"/>
              <a:ext cx="30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5626100" y="887413"/>
          <a:ext cx="3294063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187" r:id="rId5" imgW="2413584" imgH="1145972" progId="Visio.Drawing.11">
                  <p:embed/>
                </p:oleObj>
              </mc:Choice>
              <mc:Fallback>
                <p:oleObj r:id="rId5" imgW="2413584" imgH="1145972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887413"/>
                        <a:ext cx="3294063" cy="1565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032500" y="838200"/>
            <a:ext cx="558800" cy="700088"/>
            <a:chOff x="0" y="0"/>
            <a:chExt cx="304" cy="345"/>
          </a:xfrm>
        </p:grpSpPr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0" y="0"/>
              <a:ext cx="304" cy="304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H="1">
              <a:off x="25" y="1"/>
              <a:ext cx="240" cy="344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5707063" y="2547938"/>
            <a:ext cx="31575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在码树图中，某些分枝从第一级就被砍掉，从而造成平均码长偏长的情况。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5795963" y="4505325"/>
            <a:ext cx="31575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解决办法</a:t>
            </a:r>
            <a:r>
              <a:rPr lang="zh-CN" sz="2400" b="1" dirty="0">
                <a:latin typeface="+mj-ea"/>
                <a:ea typeface="+mj-ea"/>
              </a:rPr>
              <a:t>：从最后一级缩减信源倒着排，保证最后一级有</a:t>
            </a:r>
            <a:r>
              <a:rPr lang="zh-CN" altLang="zh-CN" sz="2400" b="1" i="1" dirty="0">
                <a:latin typeface="+mj-ea"/>
                <a:ea typeface="+mj-ea"/>
              </a:rPr>
              <a:t>m</a:t>
            </a:r>
            <a:r>
              <a:rPr lang="zh-CN" sz="2400" b="1" dirty="0">
                <a:latin typeface="+mj-ea"/>
                <a:ea typeface="+mj-ea"/>
              </a:rPr>
              <a:t>个符号。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utoUpdateAnimBg="0"/>
      <p:bldP spid="3586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15938" y="566738"/>
            <a:ext cx="7959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要求最后一级缩减信源保证有</a:t>
            </a:r>
            <a:r>
              <a:rPr lang="zh-CN" altLang="zh-CN" sz="2400" b="1" i="1">
                <a:latin typeface="+mj-ea"/>
                <a:ea typeface="+mj-ea"/>
              </a:rPr>
              <a:t>m</a:t>
            </a:r>
            <a:r>
              <a:rPr lang="zh-CN" sz="2400" b="1">
                <a:latin typeface="+mj-ea"/>
                <a:ea typeface="+mj-ea"/>
              </a:rPr>
              <a:t>个符号，则有：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163638"/>
            <a:ext cx="2882900" cy="1022350"/>
            <a:chOff x="68" y="0"/>
            <a:chExt cx="1816" cy="644"/>
          </a:xfrm>
        </p:grpSpPr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158" y="362"/>
            <a:ext cx="104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82" r:id="rId3" imgW="748650" imgH="203024" progId="Equation.DSMT4">
                    <p:embed/>
                  </p:oleObj>
                </mc:Choice>
                <mc:Fallback>
                  <p:oleObj r:id="rId3" imgW="748650" imgH="203024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362"/>
                          <a:ext cx="1040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68" y="0"/>
              <a:ext cx="18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倒数第二级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90800" y="1163638"/>
            <a:ext cx="3309938" cy="1022350"/>
            <a:chOff x="0" y="0"/>
            <a:chExt cx="2085" cy="644"/>
          </a:xfrm>
        </p:grpSpPr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0" y="179"/>
              <a:ext cx="22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269" y="0"/>
              <a:ext cx="18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倒数第三级</a:t>
              </a:r>
            </a:p>
          </p:txBody>
        </p:sp>
        <p:graphicFrame>
          <p:nvGraphicFramePr>
            <p:cNvPr id="36873" name="Object 9"/>
            <p:cNvGraphicFramePr>
              <a:graphicFrameLocks noChangeAspect="1"/>
            </p:cNvGraphicFramePr>
            <p:nvPr/>
          </p:nvGraphicFramePr>
          <p:xfrm>
            <a:off x="273" y="362"/>
            <a:ext cx="125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83" r:id="rId5" imgW="900918" imgH="203024" progId="Equation.DSMT4">
                    <p:embed/>
                  </p:oleObj>
                </mc:Choice>
                <mc:Fallback>
                  <p:oleObj r:id="rId5" imgW="900918" imgH="203024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362"/>
                          <a:ext cx="1252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241925" y="1087438"/>
            <a:ext cx="1976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……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875338" y="1163638"/>
            <a:ext cx="3548062" cy="1020762"/>
            <a:chOff x="0" y="0"/>
            <a:chExt cx="2235" cy="643"/>
          </a:xfrm>
        </p:grpSpPr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287" y="0"/>
              <a:ext cx="19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第一级</a:t>
              </a:r>
            </a:p>
          </p:txBody>
        </p:sp>
        <p:graphicFrame>
          <p:nvGraphicFramePr>
            <p:cNvPr id="36877" name="Object 13"/>
            <p:cNvGraphicFramePr>
              <a:graphicFrameLocks noChangeAspect="1"/>
            </p:cNvGraphicFramePr>
            <p:nvPr/>
          </p:nvGraphicFramePr>
          <p:xfrm>
            <a:off x="0" y="362"/>
            <a:ext cx="159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84" r:id="rId7" imgW="1154698" imgH="203024" progId="Equation.DSMT4">
                    <p:embed/>
                  </p:oleObj>
                </mc:Choice>
                <mc:Fallback>
                  <p:oleObj r:id="rId7" imgW="1154698" imgH="203024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62"/>
                          <a:ext cx="1598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34963" y="4897438"/>
            <a:ext cx="8918575" cy="501650"/>
            <a:chOff x="0" y="0"/>
            <a:chExt cx="5618" cy="316"/>
          </a:xfrm>
        </p:grpSpPr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56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例：                    ，求：第一级信源符号所需保留个数。</a:t>
              </a:r>
            </a:p>
          </p:txBody>
        </p:sp>
        <p:graphicFrame>
          <p:nvGraphicFramePr>
            <p:cNvPr id="36880" name="Object 16"/>
            <p:cNvGraphicFramePr>
              <a:graphicFrameLocks noChangeAspect="1"/>
            </p:cNvGraphicFramePr>
            <p:nvPr/>
          </p:nvGraphicFramePr>
          <p:xfrm>
            <a:off x="477" y="35"/>
            <a:ext cx="109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85" r:id="rId9" imgW="786717" imgH="203024" progId="Equation.DSMT4">
                    <p:embed/>
                  </p:oleObj>
                </mc:Choice>
                <mc:Fallback>
                  <p:oleObj r:id="rId9" imgW="786717" imgH="203024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35"/>
                          <a:ext cx="1090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01650" y="2306638"/>
            <a:ext cx="5649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为保证每次缩减均为</a:t>
            </a:r>
            <a:r>
              <a:rPr lang="zh-CN" altLang="zh-CN" sz="2400" b="1" i="1">
                <a:latin typeface="+mj-ea"/>
                <a:ea typeface="+mj-ea"/>
              </a:rPr>
              <a:t>m</a:t>
            </a:r>
            <a:r>
              <a:rPr lang="zh-CN" sz="2400" b="1">
                <a:latin typeface="+mj-ea"/>
                <a:ea typeface="+mj-ea"/>
              </a:rPr>
              <a:t>个变</a:t>
            </a:r>
          </a:p>
          <a:p>
            <a:r>
              <a:rPr lang="zh-CN" altLang="zh-CN" sz="2400" b="1">
                <a:latin typeface="+mj-ea"/>
                <a:ea typeface="+mj-ea"/>
              </a:rPr>
              <a:t>1</a:t>
            </a:r>
            <a:r>
              <a:rPr lang="zh-CN" sz="2400" b="1">
                <a:latin typeface="+mj-ea"/>
                <a:ea typeface="+mj-ea"/>
              </a:rPr>
              <a:t>个，第一级符号所缺的个数：</a:t>
            </a:r>
          </a:p>
        </p:txBody>
      </p:sp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5380038" y="2679700"/>
          <a:ext cx="26781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286" r:id="rId11" imgW="1218143" imgH="203024" progId="Equation.DSMT4">
                  <p:embed/>
                </p:oleObj>
              </mc:Choice>
              <mc:Fallback>
                <p:oleObj r:id="rId11" imgW="1218143" imgH="203024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2679700"/>
                        <a:ext cx="2678112" cy="446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90538" y="3260725"/>
            <a:ext cx="5649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第一级符号保留的个数：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445000" y="3341688"/>
            <a:ext cx="1093788" cy="404812"/>
            <a:chOff x="0" y="0"/>
            <a:chExt cx="689" cy="255"/>
          </a:xfrm>
        </p:grpSpPr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V="1">
              <a:off x="0" y="15"/>
              <a:ext cx="240" cy="24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V="1">
              <a:off x="449" y="0"/>
              <a:ext cx="240" cy="24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234950" y="5511800"/>
          <a:ext cx="32639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287" r:id="rId13" imgW="1484611" imgH="406048" progId="Equation.DSMT4">
                  <p:embed/>
                </p:oleObj>
              </mc:Choice>
              <mc:Fallback>
                <p:oleObj r:id="rId13" imgW="1484611" imgH="406048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5511800"/>
                        <a:ext cx="3263900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3690938" y="5738813"/>
          <a:ext cx="1255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288" r:id="rId15" imgW="570510" imgH="177492" progId="Equation.DSMT4">
                  <p:embed/>
                </p:oleObj>
              </mc:Choice>
              <mc:Fallback>
                <p:oleObj r:id="rId15" imgW="570510" imgH="177492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5738813"/>
                        <a:ext cx="1255712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238750" y="5443538"/>
            <a:ext cx="3438525" cy="830263"/>
            <a:chOff x="0" y="0"/>
            <a:chExt cx="2166" cy="523"/>
          </a:xfrm>
        </p:grpSpPr>
        <p:graphicFrame>
          <p:nvGraphicFramePr>
            <p:cNvPr id="36890" name="Object 26"/>
            <p:cNvGraphicFramePr>
              <a:graphicFrameLocks noChangeAspect="1"/>
            </p:cNvGraphicFramePr>
            <p:nvPr/>
          </p:nvGraphicFramePr>
          <p:xfrm>
            <a:off x="742" y="194"/>
            <a:ext cx="142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89" r:id="rId17" imgW="1027808" imgH="203024" progId="Equation.DSMT4">
                    <p:embed/>
                  </p:oleObj>
                </mc:Choice>
                <mc:Fallback>
                  <p:oleObj r:id="rId17" imgW="1027808" imgH="203024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194"/>
                          <a:ext cx="1424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1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129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第一级</a:t>
              </a:r>
            </a:p>
            <a:p>
              <a:r>
                <a:rPr lang="zh-CN" sz="2400" b="1">
                  <a:latin typeface="+mj-ea"/>
                  <a:ea typeface="+mj-ea"/>
                </a:rPr>
                <a:t>   保留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31825" y="3341688"/>
            <a:ext cx="7086600" cy="811213"/>
            <a:chOff x="0" y="0"/>
            <a:chExt cx="4464" cy="511"/>
          </a:xfrm>
        </p:grpSpPr>
        <p:graphicFrame>
          <p:nvGraphicFramePr>
            <p:cNvPr id="36894" name="Object 30"/>
            <p:cNvGraphicFramePr>
              <a:graphicFrameLocks noChangeAspect="1"/>
            </p:cNvGraphicFramePr>
            <p:nvPr/>
          </p:nvGraphicFramePr>
          <p:xfrm>
            <a:off x="2408" y="0"/>
            <a:ext cx="205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90" r:id="rId19" imgW="1484611" imgH="203024" progId="Equation.DSMT4">
                    <p:embed/>
                  </p:oleObj>
                </mc:Choice>
                <mc:Fallback>
                  <p:oleObj r:id="rId19" imgW="1484611" imgH="203024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0"/>
                          <a:ext cx="2056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0" y="220"/>
              <a:ext cx="22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【</a:t>
              </a:r>
              <a:r>
                <a:rPr lang="zh-CN" sz="2400" b="1">
                  <a:latin typeface="+mj-ea"/>
                  <a:ea typeface="+mj-ea"/>
                </a:rPr>
                <a:t>保留</a:t>
              </a:r>
              <a:r>
                <a:rPr lang="zh-CN" altLang="zh-CN" sz="2400" b="1">
                  <a:latin typeface="+mj-ea"/>
                  <a:ea typeface="+mj-ea"/>
                </a:rPr>
                <a:t>+</a:t>
              </a:r>
              <a:r>
                <a:rPr lang="zh-CN" sz="2400" b="1">
                  <a:latin typeface="+mj-ea"/>
                  <a:ea typeface="+mj-ea"/>
                </a:rPr>
                <a:t>欠缺</a:t>
              </a:r>
              <a:r>
                <a:rPr lang="zh-CN" altLang="zh-CN" sz="2400" b="1">
                  <a:latin typeface="+mj-ea"/>
                  <a:ea typeface="+mj-ea"/>
                </a:rPr>
                <a:t>=</a:t>
              </a:r>
              <a:r>
                <a:rPr lang="zh-CN" altLang="zh-CN" sz="2400" b="1" i="1">
                  <a:latin typeface="+mj-ea"/>
                  <a:ea typeface="+mj-ea"/>
                </a:rPr>
                <a:t>m</a:t>
              </a:r>
              <a:r>
                <a:rPr lang="zh-CN" altLang="zh-CN" sz="2400" b="1">
                  <a:latin typeface="+mj-ea"/>
                  <a:ea typeface="+mj-ea"/>
                </a:rPr>
                <a:t>】</a:t>
              </a: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4395788" y="3863975"/>
            <a:ext cx="5738813" cy="1450975"/>
            <a:chOff x="77" y="0"/>
            <a:chExt cx="3615" cy="914"/>
          </a:xfrm>
        </p:grpSpPr>
        <p:graphicFrame>
          <p:nvGraphicFramePr>
            <p:cNvPr id="36897" name="Object 33"/>
            <p:cNvGraphicFramePr>
              <a:graphicFrameLocks noChangeAspect="1"/>
            </p:cNvGraphicFramePr>
            <p:nvPr/>
          </p:nvGraphicFramePr>
          <p:xfrm>
            <a:off x="106" y="0"/>
            <a:ext cx="137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8291" r:id="rId21" imgW="989741" imgH="203024" progId="Equation.DSMT4">
                    <p:embed/>
                  </p:oleObj>
                </mc:Choice>
                <mc:Fallback>
                  <p:oleObj r:id="rId21" imgW="989741" imgH="203024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" y="0"/>
                          <a:ext cx="1371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77" y="286"/>
              <a:ext cx="2358" cy="302"/>
              <a:chOff x="77" y="51"/>
              <a:chExt cx="2358" cy="302"/>
            </a:xfrm>
          </p:grpSpPr>
          <p:sp>
            <p:nvSpPr>
              <p:cNvPr id="36899" name="Rectangle 35"/>
              <p:cNvSpPr>
                <a:spLocks noChangeArrowheads="1"/>
              </p:cNvSpPr>
              <p:nvPr/>
            </p:nvSpPr>
            <p:spPr bwMode="auto">
              <a:xfrm>
                <a:off x="77" y="62"/>
                <a:ext cx="228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其中：</a:t>
                </a:r>
              </a:p>
            </p:txBody>
          </p:sp>
          <p:graphicFrame>
            <p:nvGraphicFramePr>
              <p:cNvPr id="36900" name="Object 36"/>
              <p:cNvGraphicFramePr>
                <a:graphicFrameLocks noChangeAspect="1"/>
              </p:cNvGraphicFramePr>
              <p:nvPr/>
            </p:nvGraphicFramePr>
            <p:xfrm>
              <a:off x="714" y="51"/>
              <a:ext cx="1721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8292" r:id="rId23" imgW="1242982" imgH="215619" progId="Equation.DSMT4">
                      <p:embed/>
                    </p:oleObj>
                  </mc:Choice>
                  <mc:Fallback>
                    <p:oleObj r:id="rId23" imgW="1242982" imgH="215619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4" y="51"/>
                            <a:ext cx="1721" cy="29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901" name="Rectangle 37"/>
            <p:cNvSpPr>
              <a:spLocks noChangeArrowheads="1"/>
            </p:cNvSpPr>
            <p:nvPr/>
          </p:nvSpPr>
          <p:spPr bwMode="auto">
            <a:xfrm>
              <a:off x="2492" y="158"/>
              <a:ext cx="120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7200" b="1">
                  <a:solidFill>
                    <a:srgbClr val="FF0000"/>
                  </a:solidFill>
                  <a:latin typeface="+mj-ea"/>
                  <a:ea typeface="+mj-ea"/>
                </a:rPr>
                <a:t>*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utoUpdateAnimBg="0"/>
      <p:bldP spid="36881" grpId="0" autoUpdateAnimBg="0"/>
      <p:bldP spid="3688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香农编码</a:t>
            </a:r>
            <a:endParaRPr lang="zh-CN" dirty="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7544" y="1268760"/>
            <a:ext cx="513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设有离散无记忆信源</a:t>
            </a:r>
            <a:r>
              <a:rPr lang="zh-CN" sz="2400" b="1" dirty="0" smtClean="0">
                <a:latin typeface="+mj-ea"/>
                <a:ea typeface="+mj-ea"/>
              </a:rPr>
              <a:t>，</a:t>
            </a:r>
            <a:r>
              <a:rPr lang="zh-CN" altLang="en-US" sz="2400" b="1" dirty="0" smtClean="0">
                <a:latin typeface="+mj-ea"/>
                <a:ea typeface="+mj-ea"/>
              </a:rPr>
              <a:t>记作：</a:t>
            </a:r>
            <a:endParaRPr lang="zh-CN" sz="2400" b="1" dirty="0">
              <a:latin typeface="+mj-ea"/>
              <a:ea typeface="+mj-ea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259632" y="1916832"/>
          <a:ext cx="539202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511" r:id="rId3" imgW="3478290" imgH="482391" progId="Equation.DSMT4">
                  <p:embed/>
                </p:oleObj>
              </mc:Choice>
              <mc:Fallback>
                <p:oleObj r:id="rId3" imgW="3478290" imgH="48239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16832"/>
                        <a:ext cx="5392027" cy="93610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9552" y="2996952"/>
            <a:ext cx="68246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香农编码</a:t>
            </a:r>
            <a:r>
              <a:rPr lang="zh-CN" sz="2400" b="1" dirty="0" smtClean="0">
                <a:solidFill>
                  <a:srgbClr val="3333FF"/>
                </a:solidFill>
                <a:latin typeface="+mj-ea"/>
                <a:ea typeface="+mj-ea"/>
              </a:rPr>
              <a:t>的</a:t>
            </a: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编码步骤如下：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2774" y="5235277"/>
            <a:ext cx="8135936" cy="1362075"/>
            <a:chOff x="141" y="0"/>
            <a:chExt cx="5125" cy="858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141" y="0"/>
              <a:ext cx="512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2400" b="1" dirty="0">
                  <a:latin typeface="+mj-ea"/>
                  <a:ea typeface="+mj-ea"/>
                </a:rPr>
                <a:t>(2) </a:t>
              </a:r>
              <a:r>
                <a:rPr lang="zh-CN" sz="2400" b="1" dirty="0">
                  <a:latin typeface="+mj-ea"/>
                  <a:ea typeface="+mj-ea"/>
                </a:rPr>
                <a:t>令               ，并用          表示第   个码字之前的</a:t>
              </a:r>
              <a:r>
                <a:rPr lang="zh-CN" sz="2400" b="1" dirty="0">
                  <a:solidFill>
                    <a:srgbClr val="0066FF"/>
                  </a:solidFill>
                  <a:latin typeface="+mj-ea"/>
                  <a:ea typeface="+mj-ea"/>
                </a:rPr>
                <a:t>累加</a:t>
              </a:r>
            </a:p>
            <a:p>
              <a:pPr>
                <a:lnSpc>
                  <a:spcPct val="130000"/>
                </a:lnSpc>
              </a:pPr>
              <a:r>
                <a:rPr lang="zh-CN" sz="2400" b="1" dirty="0">
                  <a:solidFill>
                    <a:srgbClr val="0066FF"/>
                  </a:solidFill>
                  <a:latin typeface="+mj-ea"/>
                  <a:ea typeface="+mj-ea"/>
                </a:rPr>
                <a:t>概率</a:t>
              </a:r>
              <a:r>
                <a:rPr lang="zh-CN" sz="2400" b="1" dirty="0">
                  <a:latin typeface="+mj-ea"/>
                  <a:ea typeface="+mj-ea"/>
                </a:rPr>
                <a:t>，即：                                        。   </a:t>
              </a:r>
            </a:p>
          </p:txBody>
        </p:sp>
        <p:graphicFrame>
          <p:nvGraphicFramePr>
            <p:cNvPr id="5128" name="Object 8"/>
            <p:cNvGraphicFramePr>
              <a:graphicFrameLocks noChangeAspect="1"/>
            </p:cNvGraphicFramePr>
            <p:nvPr/>
          </p:nvGraphicFramePr>
          <p:xfrm>
            <a:off x="710" y="30"/>
            <a:ext cx="8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512" r:id="rId5" imgW="634725" imgH="228501" progId="Equation.DSMT4">
                    <p:embed/>
                  </p:oleObj>
                </mc:Choice>
                <mc:Fallback>
                  <p:oleObj r:id="rId5" imgW="634725" imgH="228501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" y="30"/>
                          <a:ext cx="882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2091" y="30"/>
            <a:ext cx="63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513" r:id="rId7" imgW="457002" imgH="241195" progId="Equation.DSMT4">
                    <p:embed/>
                  </p:oleObj>
                </mc:Choice>
                <mc:Fallback>
                  <p:oleObj r:id="rId7" imgW="457002" imgH="241195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30"/>
                          <a:ext cx="636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3270" y="30"/>
            <a:ext cx="17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514" r:id="rId9" imgW="126725" imgH="202760" progId="Equation.DSMT4">
                    <p:embed/>
                  </p:oleObj>
                </mc:Choice>
                <mc:Fallback>
                  <p:oleObj r:id="rId9" imgW="126725" imgH="20276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30"/>
                          <a:ext cx="176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1"/>
            <p:cNvGraphicFramePr>
              <a:graphicFrameLocks noChangeAspect="1"/>
            </p:cNvGraphicFramePr>
            <p:nvPr/>
          </p:nvGraphicFramePr>
          <p:xfrm>
            <a:off x="1093" y="298"/>
            <a:ext cx="233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515" r:id="rId11" imgW="1853396" imgH="444307" progId="Equation.DSMT4">
                    <p:embed/>
                  </p:oleObj>
                </mc:Choice>
                <mc:Fallback>
                  <p:oleObj r:id="rId11" imgW="1853396" imgH="444307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298"/>
                          <a:ext cx="2338" cy="5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11560" y="3501008"/>
            <a:ext cx="8021638" cy="1022350"/>
            <a:chOff x="115" y="0"/>
            <a:chExt cx="5053" cy="644"/>
          </a:xfrm>
        </p:grpSpPr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115" y="0"/>
              <a:ext cx="5053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Tx/>
                <a:buAutoNum type="arabicParenBoth"/>
              </a:pPr>
              <a:r>
                <a:rPr lang="zh-CN" altLang="zh-CN" sz="2400" b="1" dirty="0">
                  <a:latin typeface="+mj-ea"/>
                  <a:ea typeface="+mj-ea"/>
                </a:rPr>
                <a:t> </a:t>
              </a:r>
              <a:r>
                <a:rPr lang="zh-CN" sz="2400" b="1" dirty="0">
                  <a:latin typeface="+mj-ea"/>
                  <a:ea typeface="+mj-ea"/>
                </a:rPr>
                <a:t>将信源符号按概率从大到小依次排列。设排序后的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消息分别记为                   </a:t>
              </a:r>
              <a:r>
                <a:rPr lang="zh-CN" altLang="en-US" sz="2400" b="1" dirty="0" smtClean="0">
                  <a:latin typeface="+mj-ea"/>
                  <a:ea typeface="+mj-ea"/>
                </a:rPr>
                <a:t>，对应概率为</a:t>
              </a:r>
              <a:endParaRPr lang="zh-CN" sz="2400" b="1" dirty="0">
                <a:latin typeface="+mj-ea"/>
                <a:ea typeface="+mj-ea"/>
              </a:endParaRPr>
            </a:p>
          </p:txBody>
        </p:sp>
        <p:graphicFrame>
          <p:nvGraphicFramePr>
            <p:cNvPr id="5140" name="Object 20"/>
            <p:cNvGraphicFramePr>
              <a:graphicFrameLocks noChangeAspect="1"/>
            </p:cNvGraphicFramePr>
            <p:nvPr/>
          </p:nvGraphicFramePr>
          <p:xfrm>
            <a:off x="1340" y="327"/>
            <a:ext cx="107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516" r:id="rId13" imgW="774364" imgH="228501" progId="Equation.DSMT4">
                    <p:embed/>
                  </p:oleObj>
                </mc:Choice>
                <mc:Fallback>
                  <p:oleObj r:id="rId13" imgW="774364" imgH="228501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327"/>
                          <a:ext cx="1075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64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96460" name="Object 12"/>
          <p:cNvGraphicFramePr>
            <a:graphicFrameLocks noChangeAspect="1"/>
          </p:cNvGraphicFramePr>
          <p:nvPr/>
        </p:nvGraphicFramePr>
        <p:xfrm>
          <a:off x="2339751" y="4581128"/>
          <a:ext cx="376312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517" name="Equation" r:id="rId15" imgW="1714320" imgH="228600" progId="Equation.DSMT4">
                  <p:embed/>
                </p:oleObj>
              </mc:Choice>
              <mc:Fallback>
                <p:oleObj name="Equation" r:id="rId15" imgW="171432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1" y="4581128"/>
                        <a:ext cx="376312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36538" y="603250"/>
          <a:ext cx="5268912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258" r:id="rId3" imgW="5725655" imgH="6210840" progId="Visio.Drawing.11">
                  <p:embed/>
                </p:oleObj>
              </mc:Choice>
              <mc:Fallback>
                <p:oleObj r:id="rId3" imgW="5725655" imgH="62108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603250"/>
                        <a:ext cx="5268912" cy="5715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5788" y="5284788"/>
            <a:ext cx="1257300" cy="712787"/>
            <a:chOff x="0" y="0"/>
            <a:chExt cx="792" cy="449"/>
          </a:xfrm>
        </p:grpSpPr>
        <p:sp>
          <p:nvSpPr>
            <p:cNvPr id="37892" name="Line 4"/>
            <p:cNvSpPr>
              <a:spLocks noChangeShapeType="1"/>
            </p:cNvSpPr>
            <p:nvPr/>
          </p:nvSpPr>
          <p:spPr bwMode="auto">
            <a:xfrm>
              <a:off x="0" y="0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>
              <a:off x="0" y="449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71500" y="3646488"/>
            <a:ext cx="1892300" cy="1016000"/>
            <a:chOff x="0" y="0"/>
            <a:chExt cx="1192" cy="640"/>
          </a:xfrm>
        </p:grpSpPr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0" y="216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8" y="640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>
              <a:off x="872" y="0"/>
              <a:ext cx="32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58800" y="1995488"/>
            <a:ext cx="1257300" cy="1346200"/>
            <a:chOff x="0" y="0"/>
            <a:chExt cx="792" cy="848"/>
          </a:xfrm>
        </p:grpSpPr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0" y="0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>
              <a:off x="0" y="432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0" y="848"/>
              <a:ext cx="79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5624513" y="1239838"/>
            <a:ext cx="2867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</a:t>
            </a:r>
            <a:r>
              <a:rPr lang="zh-CN" altLang="zh-CN" sz="2400" b="1" dirty="0">
                <a:solidFill>
                  <a:srgbClr val="3333FF"/>
                </a:solidFill>
                <a:latin typeface="+mj-ea"/>
                <a:ea typeface="+mj-ea"/>
              </a:rPr>
              <a:t>1</a:t>
            </a: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：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624513" y="1746250"/>
            <a:ext cx="5378450" cy="1936750"/>
            <a:chOff x="0" y="0"/>
            <a:chExt cx="3388" cy="1220"/>
          </a:xfrm>
        </p:grpSpPr>
        <p:graphicFrame>
          <p:nvGraphicFramePr>
            <p:cNvPr id="37904" name="Object 16"/>
            <p:cNvGraphicFramePr>
              <a:graphicFrameLocks noChangeAspect="1"/>
            </p:cNvGraphicFramePr>
            <p:nvPr/>
          </p:nvGraphicFramePr>
          <p:xfrm>
            <a:off x="0" y="0"/>
            <a:ext cx="2076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259" r:id="rId5" imgW="1498600" imgH="685800" progId="Equation.DSMT4">
                    <p:embed/>
                  </p:oleObj>
                </mc:Choice>
                <mc:Fallback>
                  <p:oleObj r:id="rId5" imgW="1498600" imgH="6858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76" cy="9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17"/>
            <p:cNvGraphicFramePr>
              <a:graphicFrameLocks noChangeAspect="1"/>
            </p:cNvGraphicFramePr>
            <p:nvPr/>
          </p:nvGraphicFramePr>
          <p:xfrm>
            <a:off x="287" y="975"/>
            <a:ext cx="59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260" r:id="rId7" imgW="431052" imgH="177492" progId="Equation.DSMT4">
                    <p:embed/>
                  </p:oleObj>
                </mc:Choice>
                <mc:Fallback>
                  <p:oleObj r:id="rId7" imgW="431052" imgH="177492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" y="975"/>
                          <a:ext cx="599" cy="2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934" y="921"/>
              <a:ext cx="24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码元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符号</a:t>
              </a:r>
            </a:p>
          </p:txBody>
        </p:sp>
      </p:grp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5624513" y="3857625"/>
            <a:ext cx="2867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方案</a:t>
            </a:r>
            <a:r>
              <a:rPr lang="zh-CN" altLang="zh-CN" sz="2400" b="1" dirty="0">
                <a:solidFill>
                  <a:srgbClr val="3333FF"/>
                </a:solidFill>
                <a:latin typeface="+mj-ea"/>
                <a:ea typeface="+mj-ea"/>
              </a:rPr>
              <a:t>2</a:t>
            </a: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：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651500" y="4402138"/>
            <a:ext cx="5392738" cy="1936750"/>
            <a:chOff x="0" y="0"/>
            <a:chExt cx="3397" cy="1220"/>
          </a:xfrm>
        </p:grpSpPr>
        <p:graphicFrame>
          <p:nvGraphicFramePr>
            <p:cNvPr id="37909" name="Object 21"/>
            <p:cNvGraphicFramePr>
              <a:graphicFrameLocks noChangeAspect="1"/>
            </p:cNvGraphicFramePr>
            <p:nvPr/>
          </p:nvGraphicFramePr>
          <p:xfrm>
            <a:off x="0" y="0"/>
            <a:ext cx="2093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261" r:id="rId9" imgW="1511300" imgH="685800" progId="Equation.DSMT4">
                    <p:embed/>
                  </p:oleObj>
                </mc:Choice>
                <mc:Fallback>
                  <p:oleObj r:id="rId9" imgW="1511300" imgH="685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93" cy="9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22"/>
            <p:cNvGraphicFramePr>
              <a:graphicFrameLocks noChangeAspect="1"/>
            </p:cNvGraphicFramePr>
            <p:nvPr/>
          </p:nvGraphicFramePr>
          <p:xfrm>
            <a:off x="296" y="975"/>
            <a:ext cx="59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262" r:id="rId11" imgW="431052" imgH="177492" progId="Equation.DSMT4">
                    <p:embed/>
                  </p:oleObj>
                </mc:Choice>
                <mc:Fallback>
                  <p:oleObj r:id="rId11" imgW="431052" imgH="17749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" y="975"/>
                          <a:ext cx="599" cy="2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943" y="921"/>
              <a:ext cx="24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码元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符号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2" grpId="0" autoUpdateAnimBg="0"/>
      <p:bldP spid="3790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60338" y="554038"/>
            <a:ext cx="4568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计算方案</a:t>
            </a:r>
            <a:r>
              <a:rPr lang="zh-CN" altLang="zh-CN" sz="2400" b="1" dirty="0">
                <a:solidFill>
                  <a:srgbClr val="3333FF"/>
                </a:solidFill>
                <a:latin typeface="+mj-ea"/>
                <a:ea typeface="+mj-ea"/>
              </a:rPr>
              <a:t>2</a:t>
            </a: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的编码效率：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42888" y="1136650"/>
          <a:ext cx="19018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306" r:id="rId3" imgW="863225" imgH="596641" progId="Equation.DSMT4">
                  <p:embed/>
                </p:oleObj>
              </mc:Choice>
              <mc:Fallback>
                <p:oleObj r:id="rId3" imgW="863225" imgH="59664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136650"/>
                        <a:ext cx="1901825" cy="131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070100" y="1122363"/>
          <a:ext cx="647065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307" r:id="rId5" imgW="2921000" imgH="596900" progId="Equation.DSMT4">
                  <p:embed/>
                </p:oleObj>
              </mc:Choice>
              <mc:Fallback>
                <p:oleObj r:id="rId5" imgW="29210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122363"/>
                        <a:ext cx="6470650" cy="1325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062163" y="2012950"/>
          <a:ext cx="1871662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308" r:id="rId7" imgW="850531" imgH="596641" progId="Equation.DSMT4">
                  <p:embed/>
                </p:oleObj>
              </mc:Choice>
              <mc:Fallback>
                <p:oleObj r:id="rId7" imgW="850531" imgH="596641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012950"/>
                        <a:ext cx="1871662" cy="1312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895725" y="2281238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309" r:id="rId9" imgW="583188" imgH="177492" progId="Equation.DSMT4">
                  <p:embed/>
                </p:oleObj>
              </mc:Choice>
              <mc:Fallback>
                <p:oleObj r:id="rId9" imgW="583188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2281238"/>
                        <a:ext cx="1295400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9538" y="3282950"/>
            <a:ext cx="10528300" cy="1549401"/>
            <a:chOff x="0" y="0"/>
            <a:chExt cx="6632" cy="976"/>
          </a:xfrm>
        </p:grpSpPr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0" y="121"/>
              <a:ext cx="4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FF0000"/>
                  </a:solidFill>
                  <a:latin typeface="+mj-ea"/>
                  <a:ea typeface="+mj-ea"/>
                </a:rPr>
                <a:t>练习</a:t>
              </a:r>
              <a:r>
                <a:rPr lang="zh-CN" sz="2400" b="1">
                  <a:latin typeface="+mj-ea"/>
                  <a:ea typeface="+mj-ea"/>
                </a:rPr>
                <a:t>：</a:t>
              </a: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134" y="685"/>
              <a:ext cx="29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(1) </a:t>
              </a:r>
              <a:r>
                <a:rPr lang="zh-CN" sz="2400" b="1">
                  <a:latin typeface="+mj-ea"/>
                  <a:ea typeface="+mj-ea"/>
                </a:rPr>
                <a:t>编三进制哈夫曼码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2422" y="685"/>
              <a:ext cx="42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(2) </a:t>
              </a:r>
              <a:r>
                <a:rPr lang="zh-CN" sz="2400" b="1">
                  <a:latin typeface="+mj-ea"/>
                  <a:ea typeface="+mj-ea"/>
                </a:rPr>
                <a:t>计算平均码长及编码效率</a:t>
              </a:r>
            </a:p>
          </p:txBody>
        </p:sp>
        <p:graphicFrame>
          <p:nvGraphicFramePr>
            <p:cNvPr id="38923" name="Object 11"/>
            <p:cNvGraphicFramePr>
              <a:graphicFrameLocks noChangeAspect="1"/>
            </p:cNvGraphicFramePr>
            <p:nvPr/>
          </p:nvGraphicFramePr>
          <p:xfrm>
            <a:off x="558" y="0"/>
            <a:ext cx="4992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310" r:id="rId11" imgW="4064000" imgH="469900" progId="Equation.DSMT4">
                    <p:embed/>
                  </p:oleObj>
                </mc:Choice>
                <mc:Fallback>
                  <p:oleObj r:id="rId11" imgW="4064000" imgH="4699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0"/>
                          <a:ext cx="4992" cy="65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152400" y="5526088"/>
          <a:ext cx="340836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311" r:id="rId13" imgW="1548056" imgH="406048" progId="Equation.DSMT4">
                  <p:embed/>
                </p:oleObj>
              </mc:Choice>
              <mc:Fallback>
                <p:oleObj r:id="rId13" imgW="1548056" imgH="406048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526088"/>
                        <a:ext cx="3408363" cy="8937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3732213" y="5778500"/>
          <a:ext cx="1255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312" r:id="rId15" imgW="570510" imgH="177492" progId="Equation.DSMT4">
                  <p:embed/>
                </p:oleObj>
              </mc:Choice>
              <mc:Fallback>
                <p:oleObj r:id="rId15" imgW="570510" imgH="177492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5778500"/>
                        <a:ext cx="1255712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32375" y="5418138"/>
            <a:ext cx="3852863" cy="1033462"/>
            <a:chOff x="0" y="0"/>
            <a:chExt cx="2427" cy="651"/>
          </a:xfrm>
        </p:grpSpPr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9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第一级应保留</a:t>
              </a:r>
            </a:p>
          </p:txBody>
        </p:sp>
        <p:graphicFrame>
          <p:nvGraphicFramePr>
            <p:cNvPr id="38928" name="Object 16"/>
            <p:cNvGraphicFramePr>
              <a:graphicFrameLocks noChangeAspect="1"/>
            </p:cNvGraphicFramePr>
            <p:nvPr/>
          </p:nvGraphicFramePr>
          <p:xfrm>
            <a:off x="842" y="106"/>
            <a:ext cx="1585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0313" r:id="rId17" imgW="1256755" imgH="431613" progId="Equation.DSMT4">
                    <p:embed/>
                  </p:oleObj>
                </mc:Choice>
                <mc:Fallback>
                  <p:oleObj r:id="rId17" imgW="1256755" imgH="431613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106"/>
                          <a:ext cx="1585" cy="5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287338" y="4973638"/>
            <a:ext cx="10029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解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：</a:t>
            </a:r>
            <a:r>
              <a:rPr lang="zh-CN" altLang="zh-CN" sz="2400" b="1" dirty="0">
                <a:latin typeface="+mj-ea"/>
                <a:ea typeface="+mj-ea"/>
                <a:sym typeface="Wingdings" pitchFamily="2" charset="2"/>
              </a:rPr>
              <a:t>(1) 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关键是求第一级信源应保留的符号个数</a:t>
            </a:r>
            <a:endParaRPr lang="zh-CN" sz="2400" b="1" dirty="0"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51520" y="4941168"/>
            <a:ext cx="82809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61913" y="579438"/>
          <a:ext cx="6481762" cy="569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314" r:id="rId3" imgW="6769797" imgH="5678791" progId="Visio.Drawing.11">
                  <p:embed/>
                </p:oleObj>
              </mc:Choice>
              <mc:Fallback>
                <p:oleObj r:id="rId3" imgW="6769797" imgH="567879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579438"/>
                        <a:ext cx="6481762" cy="5699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4200" y="5576888"/>
            <a:ext cx="1219200" cy="417512"/>
            <a:chOff x="0" y="0"/>
            <a:chExt cx="768" cy="263"/>
          </a:xfrm>
        </p:grpSpPr>
        <p:sp>
          <p:nvSpPr>
            <p:cNvPr id="39940" name="Line 4"/>
            <p:cNvSpPr>
              <a:spLocks noChangeShapeType="1"/>
            </p:cNvSpPr>
            <p:nvPr/>
          </p:nvSpPr>
          <p:spPr bwMode="auto">
            <a:xfrm>
              <a:off x="0" y="263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0" y="0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98488" y="4233863"/>
            <a:ext cx="1219200" cy="927100"/>
            <a:chOff x="0" y="0"/>
            <a:chExt cx="768" cy="584"/>
          </a:xfrm>
        </p:grpSpPr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0" y="584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0" y="288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0" y="0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98488" y="3306763"/>
            <a:ext cx="1892300" cy="508000"/>
            <a:chOff x="0" y="0"/>
            <a:chExt cx="1192" cy="320"/>
          </a:xfrm>
        </p:grpSpPr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0" y="320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0" y="0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824" y="200"/>
              <a:ext cx="3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98488" y="1884363"/>
            <a:ext cx="1219200" cy="977900"/>
            <a:chOff x="0" y="0"/>
            <a:chExt cx="768" cy="616"/>
          </a:xfrm>
        </p:grpSpPr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0" y="616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0" y="288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0" y="0"/>
              <a:ext cx="7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619375" y="1363663"/>
            <a:ext cx="2017713" cy="382587"/>
            <a:chOff x="0" y="0"/>
            <a:chExt cx="1271" cy="241"/>
          </a:xfrm>
        </p:grpSpPr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0" y="241"/>
              <a:ext cx="3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431" y="112"/>
              <a:ext cx="3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903" y="0"/>
              <a:ext cx="3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6403975" y="490538"/>
            <a:ext cx="2549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(2) </a:t>
            </a:r>
            <a:r>
              <a:rPr lang="zh-CN" sz="2400" b="1">
                <a:latin typeface="+mj-ea"/>
                <a:ea typeface="+mj-ea"/>
              </a:rPr>
              <a:t>计算平均码长及编码效率</a:t>
            </a:r>
          </a:p>
        </p:txBody>
      </p:sp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6427788" y="1473200"/>
          <a:ext cx="2595562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315" r:id="rId5" imgW="1371600" imgH="914400" progId="Equation.DSMT4">
                  <p:embed/>
                </p:oleObj>
              </mc:Choice>
              <mc:Fallback>
                <p:oleObj r:id="rId5" imgW="137160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1473200"/>
                        <a:ext cx="2595562" cy="1736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467475" y="3144838"/>
            <a:ext cx="3425825" cy="461963"/>
            <a:chOff x="0" y="0"/>
            <a:chExt cx="2158" cy="291"/>
          </a:xfrm>
        </p:grpSpPr>
        <p:graphicFrame>
          <p:nvGraphicFramePr>
            <p:cNvPr id="39961" name="Object 25"/>
            <p:cNvGraphicFramePr>
              <a:graphicFrameLocks noChangeAspect="1"/>
            </p:cNvGraphicFramePr>
            <p:nvPr/>
          </p:nvGraphicFramePr>
          <p:xfrm>
            <a:off x="0" y="68"/>
            <a:ext cx="53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316" r:id="rId7" imgW="431052" imgH="177492" progId="Equation.DSMT4">
                    <p:embed/>
                  </p:oleObj>
                </mc:Choice>
                <mc:Fallback>
                  <p:oleObj r:id="rId7" imgW="431052" imgH="177492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8"/>
                          <a:ext cx="537" cy="22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>
              <a:off x="520" y="0"/>
              <a:ext cx="16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码元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符号</a:t>
              </a:r>
            </a:p>
          </p:txBody>
        </p:sp>
      </p:grpSp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6419850" y="5203825"/>
          <a:ext cx="2473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317" r:id="rId9" imgW="1435100" imgH="596900" progId="Equation.DSMT4">
                  <p:embed/>
                </p:oleObj>
              </mc:Choice>
              <mc:Fallback>
                <p:oleObj r:id="rId9" imgW="14351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5203825"/>
                        <a:ext cx="2473325" cy="1133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361113" y="3863975"/>
            <a:ext cx="4675187" cy="1173163"/>
            <a:chOff x="0" y="0"/>
            <a:chExt cx="2945" cy="739"/>
          </a:xfrm>
        </p:grpSpPr>
        <p:graphicFrame>
          <p:nvGraphicFramePr>
            <p:cNvPr id="39965" name="Object 29"/>
            <p:cNvGraphicFramePr>
              <a:graphicFrameLocks noChangeAspect="1"/>
            </p:cNvGraphicFramePr>
            <p:nvPr/>
          </p:nvGraphicFramePr>
          <p:xfrm>
            <a:off x="0" y="0"/>
            <a:ext cx="163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318" r:id="rId11" imgW="1548728" imgH="431613" progId="Equation.DSMT4">
                    <p:embed/>
                  </p:oleObj>
                </mc:Choice>
                <mc:Fallback>
                  <p:oleObj r:id="rId11" imgW="1548728" imgH="431613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39" cy="48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6" name="Object 30"/>
            <p:cNvGraphicFramePr>
              <a:graphicFrameLocks noChangeAspect="1"/>
            </p:cNvGraphicFramePr>
            <p:nvPr/>
          </p:nvGraphicFramePr>
          <p:xfrm>
            <a:off x="97" y="494"/>
            <a:ext cx="59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1319" r:id="rId13" imgW="431052" imgH="177492" progId="Equation.DSMT4">
                    <p:embed/>
                  </p:oleObj>
                </mc:Choice>
                <mc:Fallback>
                  <p:oleObj r:id="rId13" imgW="431052" imgH="177492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" y="494"/>
                          <a:ext cx="594" cy="2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627" y="435"/>
              <a:ext cx="23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比特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符号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0955-19A8-493D-8E17-BDDF1308295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86378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780928"/>
            <a:ext cx="1043608" cy="3456360"/>
          </a:xfrm>
        </p:spPr>
        <p:txBody>
          <a:bodyPr>
            <a:normAutofit/>
          </a:bodyPr>
          <a:lstStyle/>
          <a:p>
            <a:r>
              <a:rPr lang="zh-CN" altLang="en-US" sz="2200" dirty="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其中</a:t>
            </a:r>
            <a:r>
              <a:rPr lang="zh-CN" altLang="en-US" sz="2200" dirty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信源</a:t>
            </a:r>
            <a:r>
              <a:rPr lang="en-US" altLang="zh-CN" sz="2200" dirty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s</a:t>
            </a:r>
            <a:r>
              <a:rPr lang="en-US" altLang="zh-CN" sz="2200" baseline="-30000" dirty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9</a:t>
            </a:r>
            <a:r>
              <a:rPr lang="zh-CN" altLang="en-US" sz="2200" dirty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是增补的，令其概率为零</a:t>
            </a:r>
            <a:r>
              <a:rPr lang="en-US" altLang="zh-CN" sz="2200" dirty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.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438650" y="3192463"/>
            <a:ext cx="9144000" cy="5794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zh-CN" altLang="zh-CN" sz="3200">
              <a:latin typeface="宋体" charset="-122"/>
            </a:endParaRP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1938338" y="2320925"/>
            <a:ext cx="9144000" cy="5794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zh-CN" altLang="zh-CN" sz="3200">
              <a:latin typeface="宋体" charset="-122"/>
            </a:endParaRP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1938338" y="1882775"/>
            <a:ext cx="9144000" cy="5794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zh-CN" altLang="zh-CN" sz="3200">
              <a:latin typeface="宋体" charset="-122"/>
            </a:endParaRPr>
          </a:p>
        </p:txBody>
      </p:sp>
      <p:pic>
        <p:nvPicPr>
          <p:cNvPr id="186375" name="Picture 7" descr="b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2012" y="2030770"/>
            <a:ext cx="7670427" cy="4368443"/>
          </a:xfrm>
          <a:prstGeom prst="rect">
            <a:avLst/>
          </a:prstGeom>
          <a:noFill/>
        </p:spPr>
      </p:pic>
      <p:graphicFrame>
        <p:nvGraphicFramePr>
          <p:cNvPr id="2049026" name="Object 2"/>
          <p:cNvGraphicFramePr>
            <a:graphicFrameLocks noChangeAspect="1"/>
          </p:cNvGraphicFramePr>
          <p:nvPr/>
        </p:nvGraphicFramePr>
        <p:xfrm>
          <a:off x="3302000" y="620688"/>
          <a:ext cx="5351463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34" name="Equation" r:id="rId5" imgW="2209680" imgH="482400" progId="Equation.DSMT4">
                  <p:embed/>
                </p:oleObj>
              </mc:Choice>
              <mc:Fallback>
                <p:oleObj name="Equation" r:id="rId5" imgW="220968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620688"/>
                        <a:ext cx="5351463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23528" y="620688"/>
            <a:ext cx="302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码符号集</a:t>
            </a:r>
            <a:r>
              <a:rPr lang="en-US" altLang="zh-CN" sz="2400" b="1" dirty="0" smtClean="0">
                <a:latin typeface="+mj-ea"/>
                <a:ea typeface="+mj-ea"/>
              </a:rPr>
              <a:t>X</a:t>
            </a:r>
            <a:r>
              <a:rPr lang="zh-CN" altLang="en-US" sz="2400" b="1" dirty="0" smtClean="0">
                <a:latin typeface="+mj-ea"/>
                <a:ea typeface="+mj-ea"/>
              </a:rPr>
              <a:t>＝</a:t>
            </a:r>
            <a:r>
              <a:rPr lang="en-US" altLang="zh-CN" sz="2400" b="1" dirty="0" smtClean="0">
                <a:latin typeface="+mj-ea"/>
                <a:ea typeface="+mj-ea"/>
              </a:rPr>
              <a:t>(0,1,2)</a:t>
            </a:r>
            <a:r>
              <a:rPr lang="zh-CN" altLang="en-US" sz="2400" b="1" dirty="0" smtClean="0">
                <a:latin typeface="+mj-ea"/>
                <a:ea typeface="+mj-ea"/>
              </a:rPr>
              <a:t>，试构造一种三进制霍夫曼码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22288" y="757238"/>
            <a:ext cx="6246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定理：哈夫曼码是紧致码。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22288" y="1430338"/>
            <a:ext cx="8213725" cy="94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>
                <a:latin typeface="+mj-ea"/>
                <a:ea typeface="+mj-ea"/>
              </a:rPr>
              <a:t>说明：这里只证明二元哈夫曼码是紧致码，其结论可推广到多元哈夫曼码。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22288" y="2587625"/>
            <a:ext cx="8213725" cy="49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>
                <a:latin typeface="+mj-ea"/>
                <a:ea typeface="+mj-ea"/>
              </a:rPr>
              <a:t>思路：采用类似数学归纳法的证明方法。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1976" y="3429000"/>
            <a:ext cx="8416925" cy="915989"/>
            <a:chOff x="223" y="-13"/>
            <a:chExt cx="5302" cy="577"/>
          </a:xfrm>
        </p:grpSpPr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23" y="0"/>
              <a:ext cx="175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证明最后一级缩减信源是紧致码</a:t>
              </a:r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1765" y="323"/>
              <a:ext cx="24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2001" y="41"/>
              <a:ext cx="165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假设     级缩减信源是紧致码 </a:t>
              </a:r>
            </a:p>
          </p:txBody>
        </p:sp>
        <p:graphicFrame>
          <p:nvGraphicFramePr>
            <p:cNvPr id="4097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9504857"/>
                </p:ext>
              </p:extLst>
            </p:nvPr>
          </p:nvGraphicFramePr>
          <p:xfrm>
            <a:off x="2431" y="32"/>
            <a:ext cx="265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2306" r:id="rId3" imgW="190417" imgH="241195" progId="Equation.DSMT4">
                    <p:embed/>
                  </p:oleObj>
                </mc:Choice>
                <mc:Fallback>
                  <p:oleObj r:id="rId3" imgW="190417" imgH="241195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1" y="32"/>
                          <a:ext cx="265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3558" y="340"/>
              <a:ext cx="24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786" y="-13"/>
              <a:ext cx="1739" cy="562"/>
              <a:chOff x="0" y="-37"/>
              <a:chExt cx="1739" cy="562"/>
            </a:xfrm>
          </p:grpSpPr>
          <p:sp>
            <p:nvSpPr>
              <p:cNvPr id="40973" name="Rectangle 13"/>
              <p:cNvSpPr>
                <a:spLocks noChangeArrowheads="1"/>
              </p:cNvSpPr>
              <p:nvPr/>
            </p:nvSpPr>
            <p:spPr bwMode="auto">
              <a:xfrm>
                <a:off x="0" y="2"/>
                <a:ext cx="1739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证明         级缩减信源是紧致码 </a:t>
                </a:r>
              </a:p>
            </p:txBody>
          </p:sp>
          <p:graphicFrame>
            <p:nvGraphicFramePr>
              <p:cNvPr id="40974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1221202"/>
                  </p:ext>
                </p:extLst>
              </p:nvPr>
            </p:nvGraphicFramePr>
            <p:xfrm>
              <a:off x="505" y="-37"/>
              <a:ext cx="389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2307" r:id="rId5" imgW="279279" imgH="241195" progId="Equation.DSMT4">
                      <p:embed/>
                    </p:oleObj>
                  </mc:Choice>
                  <mc:Fallback>
                    <p:oleObj r:id="rId5" imgW="279279" imgH="241195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" y="-37"/>
                            <a:ext cx="389" cy="33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448246" y="4567238"/>
            <a:ext cx="8372226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 dirty="0">
                <a:latin typeface="+mj-ea"/>
                <a:ea typeface="+mj-ea"/>
              </a:rPr>
              <a:t>证明：</a:t>
            </a:r>
          </a:p>
          <a:p>
            <a:pPr>
              <a:lnSpc>
                <a:spcPct val="120000"/>
              </a:lnSpc>
            </a:pPr>
            <a:r>
              <a:rPr lang="zh-CN" sz="2400" b="1" dirty="0">
                <a:latin typeface="+mj-ea"/>
                <a:ea typeface="+mj-ea"/>
              </a:rPr>
              <a:t>        对于二元码，最后一级缩减信源只有</a:t>
            </a:r>
            <a:r>
              <a:rPr lang="zh-CN" altLang="zh-CN" sz="2400" b="1" dirty="0">
                <a:latin typeface="+mj-ea"/>
                <a:ea typeface="+mj-ea"/>
              </a:rPr>
              <a:t>2</a:t>
            </a:r>
            <a:r>
              <a:rPr lang="zh-CN" sz="2400" b="1" dirty="0">
                <a:latin typeface="+mj-ea"/>
                <a:ea typeface="+mj-ea"/>
              </a:rPr>
              <a:t>个信源符号，因此一定是紧致码。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7338" y="1277938"/>
            <a:ext cx="3262312" cy="461963"/>
            <a:chOff x="0" y="0"/>
            <a:chExt cx="2055" cy="291"/>
          </a:xfrm>
        </p:grpSpPr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 flipH="1" flipV="1">
              <a:off x="724" y="180"/>
              <a:ext cx="1200" cy="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0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消息数</a:t>
              </a:r>
            </a:p>
          </p:txBody>
        </p:sp>
      </p:grp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519363" y="1452563"/>
          <a:ext cx="28495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378" r:id="rId3" imgW="1294838" imgH="431613" progId="Equation.DSMT4">
                  <p:embed/>
                </p:oleObj>
              </mc:Choice>
              <mc:Fallback>
                <p:oleObj r:id="rId3" imgW="1294838" imgH="43161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452563"/>
                        <a:ext cx="2849562" cy="949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4000" y="2133600"/>
            <a:ext cx="5343525" cy="1538288"/>
            <a:chOff x="0" y="0"/>
            <a:chExt cx="3366" cy="969"/>
          </a:xfrm>
        </p:grpSpPr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 flipH="1">
              <a:off x="688" y="0"/>
              <a:ext cx="864" cy="47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0" y="421"/>
              <a:ext cx="3366" cy="548"/>
              <a:chOff x="0" y="0"/>
              <a:chExt cx="3366" cy="548"/>
            </a:xfrm>
          </p:grpSpPr>
          <p:graphicFrame>
            <p:nvGraphicFramePr>
              <p:cNvPr id="41994" name="Object 10"/>
              <p:cNvGraphicFramePr>
                <a:graphicFrameLocks noChangeAspect="1"/>
              </p:cNvGraphicFramePr>
              <p:nvPr/>
            </p:nvGraphicFramePr>
            <p:xfrm>
              <a:off x="0" y="34"/>
              <a:ext cx="264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3379" r:id="rId5" imgW="190417" imgH="241195" progId="Equation.DSMT4">
                      <p:embed/>
                    </p:oleObj>
                  </mc:Choice>
                  <mc:Fallback>
                    <p:oleObj r:id="rId5" imgW="190417" imgH="241195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34"/>
                            <a:ext cx="264" cy="33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995" name="Rectangle 11"/>
              <p:cNvSpPr>
                <a:spLocks noChangeArrowheads="1"/>
              </p:cNvSpPr>
              <p:nvPr/>
            </p:nvSpPr>
            <p:spPr bwMode="auto">
              <a:xfrm>
                <a:off x="204" y="0"/>
                <a:ext cx="108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级缩减信源</a:t>
                </a:r>
              </a:p>
            </p:txBody>
          </p:sp>
          <p:sp>
            <p:nvSpPr>
              <p:cNvPr id="41996" name="Rectangle 12"/>
              <p:cNvSpPr>
                <a:spLocks noChangeArrowheads="1"/>
              </p:cNvSpPr>
              <p:nvPr/>
            </p:nvSpPr>
            <p:spPr bwMode="auto">
              <a:xfrm>
                <a:off x="125" y="257"/>
                <a:ext cx="324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的平均码长</a:t>
                </a:r>
              </a:p>
            </p:txBody>
          </p: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311525" y="2251075"/>
            <a:ext cx="3262313" cy="1154113"/>
            <a:chOff x="0" y="0"/>
            <a:chExt cx="2055" cy="727"/>
          </a:xfrm>
        </p:grpSpPr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580" y="0"/>
              <a:ext cx="88" cy="40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0" y="436"/>
              <a:ext cx="20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第</a:t>
              </a:r>
              <a:r>
                <a:rPr lang="zh-CN" altLang="zh-CN" sz="2400" b="1" i="1">
                  <a:latin typeface="+mj-ea"/>
                  <a:ea typeface="+mj-ea"/>
                </a:rPr>
                <a:t>i</a:t>
              </a:r>
              <a:r>
                <a:rPr lang="zh-CN" sz="2400" b="1">
                  <a:latin typeface="+mj-ea"/>
                  <a:ea typeface="+mj-ea"/>
                </a:rPr>
                <a:t>个消息的概率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11763" y="2201863"/>
            <a:ext cx="5110162" cy="519113"/>
            <a:chOff x="0" y="0"/>
            <a:chExt cx="3219" cy="327"/>
          </a:xfrm>
        </p:grpSpPr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0" y="0"/>
              <a:ext cx="640" cy="1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612" y="36"/>
              <a:ext cx="26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第</a:t>
              </a:r>
              <a:r>
                <a:rPr lang="zh-CN" altLang="zh-CN" sz="2400" b="1" i="1">
                  <a:latin typeface="+mj-ea"/>
                  <a:ea typeface="+mj-ea"/>
                </a:rPr>
                <a:t>i</a:t>
              </a:r>
              <a:r>
                <a:rPr lang="zh-CN" sz="2400" b="1">
                  <a:latin typeface="+mj-ea"/>
                  <a:ea typeface="+mj-ea"/>
                </a:rPr>
                <a:t>个消息的码长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115616" y="3789040"/>
            <a:ext cx="7632700" cy="558800"/>
            <a:chOff x="0" y="0"/>
            <a:chExt cx="4808" cy="352"/>
          </a:xfrm>
        </p:grpSpPr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>
              <a:off x="0" y="13"/>
              <a:ext cx="48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在所有可能的唯一可译码编码方案中，   的长度最短。</a:t>
              </a:r>
            </a:p>
          </p:txBody>
        </p:sp>
        <p:graphicFrame>
          <p:nvGraphicFramePr>
            <p:cNvPr id="42005" name="Object 21"/>
            <p:cNvGraphicFramePr>
              <a:graphicFrameLocks noChangeAspect="1"/>
            </p:cNvGraphicFramePr>
            <p:nvPr/>
          </p:nvGraphicFramePr>
          <p:xfrm>
            <a:off x="3221" y="0"/>
            <a:ext cx="29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80" r:id="rId7" imgW="215619" imgH="253670" progId="Equation.DSMT4">
                    <p:embed/>
                  </p:oleObj>
                </mc:Choice>
                <mc:Fallback>
                  <p:oleObj r:id="rId7" imgW="215619" imgH="25367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0"/>
                          <a:ext cx="299" cy="35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20699" y="709613"/>
            <a:ext cx="8875712" cy="541337"/>
            <a:chOff x="163" y="0"/>
            <a:chExt cx="5591" cy="341"/>
          </a:xfrm>
        </p:grpSpPr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163" y="6"/>
              <a:ext cx="55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假设     级缩减信源对应的编码     是紧致码，因此有：</a:t>
              </a:r>
            </a:p>
          </p:txBody>
        </p:sp>
        <p:graphicFrame>
          <p:nvGraphicFramePr>
            <p:cNvPr id="42008" name="Object 24"/>
            <p:cNvGraphicFramePr>
              <a:graphicFrameLocks noChangeAspect="1"/>
            </p:cNvGraphicFramePr>
            <p:nvPr/>
          </p:nvGraphicFramePr>
          <p:xfrm>
            <a:off x="637" y="7"/>
            <a:ext cx="26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81" r:id="rId9" imgW="190417" imgH="241195" progId="Equation.DSMT4">
                    <p:embed/>
                  </p:oleObj>
                </mc:Choice>
                <mc:Fallback>
                  <p:oleObj r:id="rId9" imgW="190417" imgH="241195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" y="7"/>
                          <a:ext cx="264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9" name="Object 25"/>
            <p:cNvGraphicFramePr>
              <a:graphicFrameLocks noChangeAspect="1"/>
            </p:cNvGraphicFramePr>
            <p:nvPr/>
          </p:nvGraphicFramePr>
          <p:xfrm>
            <a:off x="2851" y="0"/>
            <a:ext cx="28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82" r:id="rId10" imgW="203024" imgH="241091" progId="Equation.DSMT4">
                    <p:embed/>
                  </p:oleObj>
                </mc:Choice>
                <mc:Fallback>
                  <p:oleObj r:id="rId10" imgW="203024" imgH="241091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0"/>
                          <a:ext cx="282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755576" y="4759325"/>
            <a:ext cx="7848600" cy="928688"/>
            <a:chOff x="0" y="0"/>
            <a:chExt cx="4944" cy="585"/>
          </a:xfrm>
        </p:grpSpPr>
        <p:sp>
          <p:nvSpPr>
            <p:cNvPr id="42011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494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对于       级缩减信源，一定有          条消息，而且其</a:t>
              </a:r>
            </a:p>
            <a:p>
              <a:r>
                <a:rPr lang="zh-CN" sz="2400" b="1" dirty="0">
                  <a:latin typeface="+mj-ea"/>
                  <a:ea typeface="+mj-ea"/>
                </a:rPr>
                <a:t>中某两个消息的概率的和一定为     级某消息的概率。   </a:t>
              </a:r>
            </a:p>
          </p:txBody>
        </p:sp>
        <p:graphicFrame>
          <p:nvGraphicFramePr>
            <p:cNvPr id="42012" name="Object 28"/>
            <p:cNvGraphicFramePr>
              <a:graphicFrameLocks noChangeAspect="1"/>
            </p:cNvGraphicFramePr>
            <p:nvPr/>
          </p:nvGraphicFramePr>
          <p:xfrm>
            <a:off x="465" y="1"/>
            <a:ext cx="38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83" r:id="rId12" imgW="279279" imgH="241195" progId="Equation.DSMT4">
                    <p:embed/>
                  </p:oleObj>
                </mc:Choice>
                <mc:Fallback>
                  <p:oleObj r:id="rId12" imgW="279279" imgH="241195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" y="1"/>
                          <a:ext cx="388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3" name="Object 29"/>
            <p:cNvGraphicFramePr>
              <a:graphicFrameLocks noChangeAspect="1"/>
            </p:cNvGraphicFramePr>
            <p:nvPr/>
          </p:nvGraphicFramePr>
          <p:xfrm>
            <a:off x="2642" y="24"/>
            <a:ext cx="4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84" r:id="rId14" imgW="342306" imgH="177492" progId="Equation.DSMT4">
                    <p:embed/>
                  </p:oleObj>
                </mc:Choice>
                <mc:Fallback>
                  <p:oleObj r:id="rId14" imgW="342306" imgH="17749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24"/>
                          <a:ext cx="476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4" name="Object 30"/>
            <p:cNvGraphicFramePr>
              <a:graphicFrameLocks noChangeAspect="1"/>
            </p:cNvGraphicFramePr>
            <p:nvPr/>
          </p:nvGraphicFramePr>
          <p:xfrm>
            <a:off x="2778" y="251"/>
            <a:ext cx="26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3385" r:id="rId16" imgW="190417" imgH="241195" progId="Equation.DSMT4">
                    <p:embed/>
                  </p:oleObj>
                </mc:Choice>
                <mc:Fallback>
                  <p:oleObj r:id="rId16" imgW="190417" imgH="241195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251"/>
                          <a:ext cx="264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278063" y="520700"/>
          <a:ext cx="326866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482" r:id="rId3" imgW="3430753" imgH="2998821" progId="Visio.Drawing.11">
                  <p:embed/>
                </p:oleObj>
              </mc:Choice>
              <mc:Fallback>
                <p:oleObj r:id="rId3" imgW="3430753" imgH="2998821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20700"/>
                        <a:ext cx="3268662" cy="297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311525" y="3848100"/>
          <a:ext cx="29003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483" r:id="rId5" imgW="1383699" imgH="431613" progId="Equation.DSMT4">
                  <p:embed/>
                </p:oleObj>
              </mc:Choice>
              <mc:Fallback>
                <p:oleObj r:id="rId5" imgW="1383699" imgH="43161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848100"/>
                        <a:ext cx="2900363" cy="908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95263" y="4102100"/>
          <a:ext cx="9763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484" r:id="rId7" imgW="444114" imgH="253780" progId="Equation.DSMT4">
                  <p:embed/>
                </p:oleObj>
              </mc:Choice>
              <mc:Fallback>
                <p:oleObj r:id="rId7" imgW="444114" imgH="2537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4102100"/>
                        <a:ext cx="976312" cy="558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135063" y="3925888"/>
          <a:ext cx="41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485" r:id="rId9" imgW="190417" imgH="380835" progId="Equation.DSMT4">
                  <p:embed/>
                </p:oleObj>
              </mc:Choice>
              <mc:Fallback>
                <p:oleObj r:id="rId9" imgW="190417" imgH="38083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925888"/>
                        <a:ext cx="419100" cy="838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420813" y="4081463"/>
          <a:ext cx="19827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486" r:id="rId11" imgW="952087" imgH="241195" progId="Equation.DSMT4">
                  <p:embed/>
                </p:oleObj>
              </mc:Choice>
              <mc:Fallback>
                <p:oleObj r:id="rId11" imgW="952087" imgH="24119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4081463"/>
                        <a:ext cx="1982787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168275" y="4046538"/>
            <a:ext cx="8764588" cy="1511300"/>
            <a:chOff x="0" y="0"/>
            <a:chExt cx="5521" cy="952"/>
          </a:xfrm>
        </p:grpSpPr>
        <p:graphicFrame>
          <p:nvGraphicFramePr>
            <p:cNvPr id="43016" name="Object 8"/>
            <p:cNvGraphicFramePr>
              <a:graphicFrameLocks noChangeAspect="1"/>
            </p:cNvGraphicFramePr>
            <p:nvPr/>
          </p:nvGraphicFramePr>
          <p:xfrm>
            <a:off x="3747" y="0"/>
            <a:ext cx="177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487" r:id="rId13" imgW="1282144" imgH="241195" progId="Equation.DSMT4">
                    <p:embed/>
                  </p:oleObj>
                </mc:Choice>
                <mc:Fallback>
                  <p:oleObj r:id="rId13" imgW="1282144" imgH="241195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0"/>
                          <a:ext cx="1774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7" name="Object 9"/>
            <p:cNvGraphicFramePr>
              <a:graphicFrameLocks noChangeAspect="1"/>
            </p:cNvGraphicFramePr>
            <p:nvPr/>
          </p:nvGraphicFramePr>
          <p:xfrm>
            <a:off x="0" y="617"/>
            <a:ext cx="198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488" r:id="rId15" imgW="1472561" imgH="241195" progId="Equation.DSMT4">
                    <p:embed/>
                  </p:oleObj>
                </mc:Choice>
                <mc:Fallback>
                  <p:oleObj r:id="rId15" imgW="1472561" imgH="241195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17"/>
                          <a:ext cx="1983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9575" y="4776788"/>
            <a:ext cx="7935913" cy="814387"/>
            <a:chOff x="0" y="0"/>
            <a:chExt cx="4999" cy="513"/>
          </a:xfrm>
        </p:grpSpPr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046" y="0"/>
              <a:ext cx="141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3631" y="0"/>
              <a:ext cx="136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0" y="513"/>
              <a:ext cx="143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4" name="Group 14"/>
          <p:cNvGrpSpPr>
            <a:grpSpLocks noChangeAspect="1"/>
          </p:cNvGrpSpPr>
          <p:nvPr/>
        </p:nvGrpSpPr>
        <p:grpSpPr bwMode="auto">
          <a:xfrm>
            <a:off x="3295650" y="4851400"/>
            <a:ext cx="2233613" cy="949325"/>
            <a:chOff x="0" y="0"/>
            <a:chExt cx="1407" cy="598"/>
          </a:xfrm>
        </p:grpSpPr>
        <p:graphicFrame>
          <p:nvGraphicFramePr>
            <p:cNvPr id="43023" name="Object 15"/>
            <p:cNvGraphicFramePr>
              <a:graphicFrameLocks noChangeAspect="1"/>
            </p:cNvGraphicFramePr>
            <p:nvPr/>
          </p:nvGraphicFramePr>
          <p:xfrm>
            <a:off x="152" y="0"/>
            <a:ext cx="1255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489" r:id="rId17" imgW="952087" imgH="431613" progId="Equation.DSMT4">
                    <p:embed/>
                  </p:oleObj>
                </mc:Choice>
                <mc:Fallback>
                  <p:oleObj r:id="rId17" imgW="952087" imgH="431613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" y="0"/>
                          <a:ext cx="1255" cy="5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16"/>
            <p:cNvGraphicFramePr>
              <a:graphicFrameLocks noChangeAspect="1"/>
            </p:cNvGraphicFramePr>
            <p:nvPr/>
          </p:nvGraphicFramePr>
          <p:xfrm>
            <a:off x="0" y="204"/>
            <a:ext cx="19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490" r:id="rId19" imgW="139458" imgH="114102" progId="Equation.DSMT4">
                    <p:embed/>
                  </p:oleObj>
                </mc:Choice>
                <mc:Fallback>
                  <p:oleObj r:id="rId19" imgW="139458" imgH="114102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4"/>
                          <a:ext cx="195" cy="1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5557838" y="5013325"/>
          <a:ext cx="1395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491" r:id="rId21" imgW="634725" imgH="241195" progId="Equation.DSMT4">
                  <p:embed/>
                </p:oleObj>
              </mc:Choice>
              <mc:Fallback>
                <p:oleObj r:id="rId21" imgW="634725" imgH="24119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5013325"/>
                        <a:ext cx="1395412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6900863" y="4997450"/>
          <a:ext cx="21780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492" r:id="rId23" imgW="989741" imgH="253780" progId="Equation.DSMT4">
                  <p:embed/>
                </p:oleObj>
              </mc:Choice>
              <mc:Fallback>
                <p:oleObj r:id="rId23" imgW="989741" imgH="2537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4997450"/>
                        <a:ext cx="2178050" cy="557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92075" y="5722938"/>
            <a:ext cx="9829800" cy="608012"/>
            <a:chOff x="0" y="0"/>
            <a:chExt cx="6192" cy="383"/>
          </a:xfrm>
        </p:grpSpPr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148" y="40"/>
              <a:ext cx="53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只要     是紧致码，则缩减前信源的编码</a:t>
              </a:r>
            </a:p>
          </p:txBody>
        </p:sp>
        <p:graphicFrame>
          <p:nvGraphicFramePr>
            <p:cNvPr id="43029" name="Object 21"/>
            <p:cNvGraphicFramePr>
              <a:graphicFrameLocks noChangeAspect="1"/>
            </p:cNvGraphicFramePr>
            <p:nvPr/>
          </p:nvGraphicFramePr>
          <p:xfrm>
            <a:off x="0" y="142"/>
            <a:ext cx="24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493" r:id="rId25" imgW="177415" imgH="126725" progId="Equation.DSMT4">
                    <p:embed/>
                  </p:oleObj>
                </mc:Choice>
                <mc:Fallback>
                  <p:oleObj r:id="rId25" imgW="177415" imgH="126725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2"/>
                          <a:ext cx="248" cy="17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0" name="Object 22"/>
            <p:cNvGraphicFramePr>
              <a:graphicFrameLocks noChangeAspect="1"/>
            </p:cNvGraphicFramePr>
            <p:nvPr/>
          </p:nvGraphicFramePr>
          <p:xfrm>
            <a:off x="654" y="47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494" r:id="rId27" imgW="203024" imgH="241091" progId="Equation.DSMT4">
                    <p:embed/>
                  </p:oleObj>
                </mc:Choice>
                <mc:Fallback>
                  <p:oleObj r:id="rId27" imgW="203024" imgH="241091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" y="47"/>
                          <a:ext cx="283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7429619"/>
                </p:ext>
              </p:extLst>
            </p:nvPr>
          </p:nvGraphicFramePr>
          <p:xfrm>
            <a:off x="3791" y="17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495" r:id="rId29" imgW="291973" imgH="241195" progId="Equation.DSMT4">
                    <p:embed/>
                  </p:oleObj>
                </mc:Choice>
                <mc:Fallback>
                  <p:oleObj r:id="rId29" imgW="291973" imgH="241195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1" y="17"/>
                          <a:ext cx="407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4356" y="0"/>
              <a:ext cx="18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也是紧致码</a:t>
              </a:r>
            </a:p>
          </p:txBody>
        </p:sp>
      </p:grpSp>
      <p:graphicFrame>
        <p:nvGraphicFramePr>
          <p:cNvPr id="43033" name="Object 25"/>
          <p:cNvGraphicFramePr>
            <a:graphicFrameLocks noChangeAspect="1"/>
          </p:cNvGraphicFramePr>
          <p:nvPr/>
        </p:nvGraphicFramePr>
        <p:xfrm>
          <a:off x="5480050" y="522288"/>
          <a:ext cx="3062288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496" r:id="rId31" imgW="3178821" imgH="2971800" progId="Visio.Drawing.11">
                  <p:embed/>
                </p:oleObj>
              </mc:Choice>
              <mc:Fallback>
                <p:oleObj r:id="rId31" imgW="3178821" imgH="2971800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522288"/>
                        <a:ext cx="3062288" cy="29702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403601" y="2574925"/>
            <a:ext cx="3352800" cy="1349375"/>
            <a:chOff x="1787" y="0"/>
            <a:chExt cx="2112" cy="850"/>
          </a:xfrm>
        </p:grpSpPr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1787" y="2"/>
              <a:ext cx="2112" cy="848"/>
              <a:chOff x="0" y="0"/>
              <a:chExt cx="2112" cy="848"/>
            </a:xfrm>
          </p:grpSpPr>
          <p:sp>
            <p:nvSpPr>
              <p:cNvPr id="43036" name="Line 28"/>
              <p:cNvSpPr>
                <a:spLocks noChangeShapeType="1"/>
              </p:cNvSpPr>
              <p:nvPr/>
            </p:nvSpPr>
            <p:spPr bwMode="auto">
              <a:xfrm>
                <a:off x="744" y="736"/>
                <a:ext cx="168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37" name="Line 29"/>
              <p:cNvSpPr>
                <a:spLocks noChangeShapeType="1"/>
              </p:cNvSpPr>
              <p:nvPr/>
            </p:nvSpPr>
            <p:spPr bwMode="auto">
              <a:xfrm>
                <a:off x="832" y="640"/>
                <a:ext cx="0" cy="208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38" name="Line 30"/>
              <p:cNvSpPr>
                <a:spLocks noChangeShapeType="1"/>
              </p:cNvSpPr>
              <p:nvPr/>
            </p:nvSpPr>
            <p:spPr bwMode="auto">
              <a:xfrm>
                <a:off x="0" y="280"/>
                <a:ext cx="720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39" name="Line 31"/>
              <p:cNvSpPr>
                <a:spLocks noChangeShapeType="1"/>
              </p:cNvSpPr>
              <p:nvPr/>
            </p:nvSpPr>
            <p:spPr bwMode="auto">
              <a:xfrm>
                <a:off x="1" y="601"/>
                <a:ext cx="720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40" name="Line 32"/>
              <p:cNvSpPr>
                <a:spLocks noChangeShapeType="1"/>
              </p:cNvSpPr>
              <p:nvPr/>
            </p:nvSpPr>
            <p:spPr bwMode="auto">
              <a:xfrm flipV="1">
                <a:off x="1176" y="0"/>
                <a:ext cx="936" cy="76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41" name="Line 33"/>
              <p:cNvSpPr>
                <a:spLocks noChangeShapeType="1"/>
              </p:cNvSpPr>
              <p:nvPr/>
            </p:nvSpPr>
            <p:spPr bwMode="auto">
              <a:xfrm>
                <a:off x="944" y="712"/>
                <a:ext cx="192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43042" name="Line 34"/>
              <p:cNvSpPr>
                <a:spLocks noChangeShapeType="1"/>
              </p:cNvSpPr>
              <p:nvPr/>
            </p:nvSpPr>
            <p:spPr bwMode="auto">
              <a:xfrm>
                <a:off x="936" y="793"/>
                <a:ext cx="200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  <p:graphicFrame>
          <p:nvGraphicFramePr>
            <p:cNvPr id="43043" name="Object 35"/>
            <p:cNvGraphicFramePr>
              <a:graphicFrameLocks noChangeAspect="1"/>
            </p:cNvGraphicFramePr>
            <p:nvPr/>
          </p:nvGraphicFramePr>
          <p:xfrm>
            <a:off x="2605" y="0"/>
            <a:ext cx="476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4497" r:id="rId33" imgW="755526" imgH="920345" progId="Visio.Drawing.11">
                    <p:embed/>
                  </p:oleObj>
                </mc:Choice>
                <mc:Fallback>
                  <p:oleObj r:id="rId33" imgW="755526" imgH="920345" progId="Visio.Drawing.11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" y="0"/>
                          <a:ext cx="476" cy="5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991225" y="3500438"/>
            <a:ext cx="4578350" cy="2024062"/>
            <a:chOff x="0" y="0"/>
            <a:chExt cx="2884" cy="1275"/>
          </a:xfrm>
        </p:grpSpPr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>
              <a:off x="1202" y="1275"/>
              <a:ext cx="64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flipH="1" flipV="1">
              <a:off x="938" y="299"/>
              <a:ext cx="248" cy="968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48" name="Rectangle 40"/>
            <p:cNvSpPr>
              <a:spLocks noChangeArrowheads="1"/>
            </p:cNvSpPr>
            <p:nvPr/>
          </p:nvSpPr>
          <p:spPr bwMode="auto">
            <a:xfrm>
              <a:off x="0" y="0"/>
              <a:ext cx="28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与码长无关的常数</a:t>
              </a: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420688" y="4775200"/>
            <a:ext cx="8420100" cy="814388"/>
            <a:chOff x="0" y="0"/>
            <a:chExt cx="5304" cy="513"/>
          </a:xfrm>
        </p:grpSpPr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>
              <a:off x="3623" y="0"/>
              <a:ext cx="82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>
              <a:off x="5168" y="0"/>
              <a:ext cx="13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>
              <a:off x="0" y="513"/>
              <a:ext cx="82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>
              <a:off x="1545" y="513"/>
              <a:ext cx="136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变长码的编码方法</a:t>
            </a:r>
            <a:endParaRPr lang="zh-CN" altLang="en-US"/>
          </a:p>
        </p:txBody>
      </p:sp>
      <p:sp>
        <p:nvSpPr>
          <p:cNvPr id="1720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发展比较成熟，常见的方法有：</a:t>
            </a:r>
          </a:p>
          <a:p>
            <a:r>
              <a:rPr lang="zh-CN" altLang="en-US" dirty="0" smtClean="0"/>
              <a:t>香农编码</a:t>
            </a:r>
          </a:p>
          <a:p>
            <a:r>
              <a:rPr lang="zh-CN" altLang="en-US" dirty="0" smtClean="0"/>
              <a:t>费诺编码</a:t>
            </a:r>
          </a:p>
          <a:p>
            <a:r>
              <a:rPr lang="zh-CN" altLang="en-US" dirty="0" smtClean="0"/>
              <a:t>霍夫曼编码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游程编码</a:t>
            </a:r>
          </a:p>
          <a:p>
            <a:r>
              <a:rPr lang="zh-CN" altLang="en-US" dirty="0" smtClean="0"/>
              <a:t>冗余位编码</a:t>
            </a:r>
          </a:p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7AC0-5C3F-477B-80EF-02DF781A09B6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438650" y="3238500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游程编码与游程变换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250C-D733-4BA5-B1C5-3CC542942994}" type="slidenum">
              <a:rPr lang="en-US" altLang="zh-CN" smtClean="0"/>
              <a:pPr/>
              <a:t>48</a:t>
            </a:fld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3323250" y="3573016"/>
            <a:ext cx="576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16016" y="3573016"/>
            <a:ext cx="64807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339752" y="3645024"/>
            <a:ext cx="3573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“0”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游程      “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1”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游程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5576" y="5118283"/>
            <a:ext cx="2160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游程长度序列</a:t>
            </a:r>
            <a:r>
              <a:rPr lang="en-US" altLang="zh-CN" sz="2400" b="1" dirty="0" smtClean="0">
                <a:latin typeface="+mj-ea"/>
                <a:ea typeface="+mj-ea"/>
              </a:rPr>
              <a:t>(</a:t>
            </a:r>
            <a:r>
              <a:rPr lang="zh-CN" altLang="en-US" sz="2400" b="1" dirty="0" smtClean="0">
                <a:latin typeface="+mj-ea"/>
                <a:ea typeface="+mj-ea"/>
              </a:rPr>
              <a:t>游程序列</a:t>
            </a:r>
            <a:r>
              <a:rPr lang="en-US" altLang="zh-CN" sz="2400" b="1" dirty="0" smtClean="0">
                <a:latin typeface="+mj-ea"/>
                <a:ea typeface="+mj-ea"/>
              </a:rPr>
              <a:t>)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1560" y="2132856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何谓游程？</a:t>
            </a:r>
            <a:endParaRPr lang="en-US" altLang="zh-CN" sz="2400" b="1" dirty="0" smtClean="0">
              <a:solidFill>
                <a:srgbClr val="3333FF"/>
              </a:solidFill>
              <a:latin typeface="+mj-ea"/>
              <a:ea typeface="+mj-ea"/>
            </a:endParaRPr>
          </a:p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回答：</a:t>
            </a:r>
            <a:r>
              <a:rPr lang="zh-CN" altLang="en-US" sz="2400" b="1" dirty="0" smtClean="0">
                <a:latin typeface="+mj-ea"/>
                <a:ea typeface="+mj-ea"/>
              </a:rPr>
              <a:t>数字序列中连续出现相同符号的一段。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0080" y="3183359"/>
            <a:ext cx="759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例：二元序列：</a:t>
            </a:r>
            <a:r>
              <a:rPr lang="en-US" altLang="zh-CN" sz="2400" b="1" dirty="0" smtClean="0">
                <a:latin typeface="+mj-ea"/>
                <a:ea typeface="+mj-ea"/>
              </a:rPr>
              <a:t>…0 0 0 1 0 1 1 1 0 0 1 0 0 0 1…</a:t>
            </a:r>
          </a:p>
        </p:txBody>
      </p:sp>
      <p:sp>
        <p:nvSpPr>
          <p:cNvPr id="21" name="矩形 20"/>
          <p:cNvSpPr/>
          <p:nvPr/>
        </p:nvSpPr>
        <p:spPr>
          <a:xfrm>
            <a:off x="611560" y="1229851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前面方法针对无记忆信源，对于有记忆信源前面方法编码效率不高，一般采用其它编码。如：游程编码。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55576" y="4149080"/>
            <a:ext cx="7776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游程变换</a:t>
            </a:r>
            <a:r>
              <a:rPr lang="en-US" altLang="zh-CN" sz="2400" b="1" dirty="0" smtClean="0">
                <a:solidFill>
                  <a:srgbClr val="3333FF"/>
                </a:solidFill>
                <a:latin typeface="+mj-ea"/>
                <a:ea typeface="+mj-ea"/>
              </a:rPr>
              <a:t>:</a:t>
            </a:r>
            <a:r>
              <a:rPr lang="en-US" altLang="zh-CN" sz="2400" b="1" dirty="0" smtClean="0">
                <a:latin typeface="+mj-ea"/>
                <a:ea typeface="+mj-ea"/>
              </a:rPr>
              <a:t> </a:t>
            </a:r>
            <a:r>
              <a:rPr lang="zh-CN" altLang="en-US" sz="2400" b="1" dirty="0" smtClean="0">
                <a:latin typeface="+mj-ea"/>
                <a:ea typeface="+mj-ea"/>
              </a:rPr>
              <a:t>用交替出现的</a:t>
            </a:r>
            <a:r>
              <a:rPr lang="en-US" altLang="zh-CN" sz="2400" b="1" dirty="0" smtClean="0">
                <a:latin typeface="+mj-ea"/>
                <a:ea typeface="+mj-ea"/>
              </a:rPr>
              <a:t>“0”</a:t>
            </a:r>
            <a:r>
              <a:rPr lang="zh-CN" altLang="en-US" sz="2400" b="1" dirty="0" smtClean="0">
                <a:latin typeface="+mj-ea"/>
                <a:ea typeface="+mj-ea"/>
              </a:rPr>
              <a:t>游程和“</a:t>
            </a:r>
            <a:r>
              <a:rPr lang="en-US" altLang="zh-CN" sz="2400" b="1" dirty="0" smtClean="0">
                <a:latin typeface="+mj-ea"/>
                <a:ea typeface="+mj-ea"/>
              </a:rPr>
              <a:t>1”</a:t>
            </a:r>
            <a:r>
              <a:rPr lang="zh-CN" altLang="en-US" sz="2400" b="1" dirty="0" smtClean="0">
                <a:latin typeface="+mj-ea"/>
                <a:ea typeface="+mj-ea"/>
              </a:rPr>
              <a:t>游程的长度，来表示任意二元序列</a:t>
            </a:r>
          </a:p>
          <a:p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19872" y="5271591"/>
            <a:ext cx="302198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j-ea"/>
              </a:rPr>
              <a:t>…3 1 1 3 2 1 3 1 …</a:t>
            </a:r>
          </a:p>
        </p:txBody>
      </p:sp>
      <p:sp>
        <p:nvSpPr>
          <p:cNvPr id="24" name="下箭头 23"/>
          <p:cNvSpPr/>
          <p:nvPr/>
        </p:nvSpPr>
        <p:spPr>
          <a:xfrm>
            <a:off x="4139952" y="3933056"/>
            <a:ext cx="504056" cy="100811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660232" y="522920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为多元序列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0" grpId="0"/>
      <p:bldP spid="22" grpId="0"/>
      <p:bldP spid="23" grpId="0" animBg="1"/>
      <p:bldP spid="24" grpId="0" animBg="1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游程编码与游程变换说明</a:t>
            </a:r>
            <a:endParaRPr lang="zh-CN" alt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3333FF"/>
                </a:solidFill>
              </a:rPr>
              <a:t>说明：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r>
              <a:rPr lang="zh-CN" altLang="en-US" dirty="0" smtClean="0"/>
              <a:t>游程变换规定游程序列从“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r>
              <a:rPr lang="zh-CN" altLang="en-US" dirty="0" smtClean="0"/>
              <a:t>游程变换是一一对应变换，也是可逆变换</a:t>
            </a:r>
            <a:endParaRPr lang="en-US" altLang="zh-CN" dirty="0" smtClean="0"/>
          </a:p>
          <a:p>
            <a:r>
              <a:rPr lang="zh-CN" altLang="en-US" dirty="0" smtClean="0"/>
              <a:t>它减弱了二元序列的相关性</a:t>
            </a:r>
            <a:endParaRPr lang="en-US" altLang="zh-CN" dirty="0" smtClean="0"/>
          </a:p>
          <a:p>
            <a:r>
              <a:rPr lang="zh-CN" altLang="en-US" dirty="0" smtClean="0"/>
              <a:t>可对变换得到的多元序列采用其它编码方法，如：哈夫曼编码，可进一步压缩信源，提高通信效率</a:t>
            </a:r>
          </a:p>
          <a:p>
            <a:r>
              <a:rPr lang="zh-CN" altLang="en-US" dirty="0" smtClean="0"/>
              <a:t>多元序列也可以变换成游程序列，但是需要增加标志位，可能会抵消压缩编码得到的好处，意义不大。所以主要讨论二元序列。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250C-D733-4BA5-B1C5-3CC542942994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88435"/>
              </p:ext>
            </p:extLst>
          </p:nvPr>
        </p:nvGraphicFramePr>
        <p:xfrm>
          <a:off x="2195736" y="5205884"/>
          <a:ext cx="46339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082" name="Equation" r:id="rId3" imgW="2908080" imgH="457200" progId="Equation.DSMT4">
                  <p:embed/>
                </p:oleObj>
              </mc:Choice>
              <mc:Fallback>
                <p:oleObj name="Equation" r:id="rId3" imgW="290808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205884"/>
                        <a:ext cx="46339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9552" y="3140968"/>
            <a:ext cx="7704856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+mj-ea"/>
                <a:ea typeface="+mj-ea"/>
              </a:rPr>
              <a:t>(4) </a:t>
            </a:r>
            <a:r>
              <a:rPr lang="zh-CN" sz="2400" b="1" dirty="0">
                <a:latin typeface="+mj-ea"/>
                <a:ea typeface="+mj-ea"/>
              </a:rPr>
              <a:t>将累加概率            用二进制表示</a:t>
            </a:r>
            <a:r>
              <a:rPr lang="zh-CN" sz="2400" b="1" dirty="0" smtClean="0">
                <a:latin typeface="+mj-ea"/>
                <a:ea typeface="+mj-ea"/>
              </a:rPr>
              <a:t>，</a:t>
            </a:r>
            <a:r>
              <a:rPr lang="zh-CN" altLang="en-US" sz="2400" b="1" dirty="0" smtClean="0">
                <a:latin typeface="+mj-ea"/>
                <a:ea typeface="+mj-ea"/>
              </a:rPr>
              <a:t>去除小数点，根据码长</a:t>
            </a:r>
            <a:r>
              <a:rPr lang="zh-CN" sz="2400" b="1" dirty="0" smtClean="0">
                <a:latin typeface="+mj-ea"/>
                <a:ea typeface="+mj-ea"/>
              </a:rPr>
              <a:t>并</a:t>
            </a:r>
            <a:r>
              <a:rPr lang="zh-CN" sz="2400" b="1" dirty="0">
                <a:latin typeface="+mj-ea"/>
                <a:ea typeface="+mj-ea"/>
              </a:rPr>
              <a:t>取小数点后</a:t>
            </a:r>
            <a:r>
              <a:rPr lang="zh-CN" sz="2400" b="1" dirty="0" smtClean="0">
                <a:latin typeface="+mj-ea"/>
                <a:ea typeface="+mj-ea"/>
              </a:rPr>
              <a:t>共</a:t>
            </a:r>
            <a:r>
              <a:rPr lang="en-US" altLang="zh-CN" sz="2400" b="1" dirty="0" smtClean="0">
                <a:latin typeface="+mj-ea"/>
                <a:ea typeface="+mj-ea"/>
              </a:rPr>
              <a:t>     </a:t>
            </a:r>
            <a:r>
              <a:rPr lang="zh-CN" sz="2400" b="1" dirty="0" smtClean="0">
                <a:latin typeface="+mj-ea"/>
                <a:ea typeface="+mj-ea"/>
              </a:rPr>
              <a:t>位</a:t>
            </a:r>
            <a:r>
              <a:rPr lang="zh-CN" sz="2400" b="1" dirty="0">
                <a:latin typeface="+mj-ea"/>
                <a:ea typeface="+mj-ea"/>
              </a:rPr>
              <a:t>作为     的编码。   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699792" y="3140968"/>
          <a:ext cx="10080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083" r:id="rId5" imgW="457002" imgH="241195" progId="Equation.DSMT4">
                  <p:embed/>
                </p:oleObj>
              </mc:Choice>
              <mc:Fallback>
                <p:oleObj r:id="rId5" imgW="457002" imgH="241195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140968"/>
                        <a:ext cx="1008062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635896" y="3573016"/>
          <a:ext cx="392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084" r:id="rId7" imgW="177492" imgH="240882" progId="Equation.DSMT4">
                  <p:embed/>
                </p:oleObj>
              </mc:Choice>
              <mc:Fallback>
                <p:oleObj r:id="rId7" imgW="177492" imgH="24088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573016"/>
                        <a:ext cx="392112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076056" y="3573016"/>
          <a:ext cx="420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085" r:id="rId9" imgW="190417" imgH="241195" progId="Equation.DSMT4">
                  <p:embed/>
                </p:oleObj>
              </mc:Choice>
              <mc:Fallback>
                <p:oleObj r:id="rId9" imgW="190417" imgH="24119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573016"/>
                        <a:ext cx="420687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467544" y="1484784"/>
            <a:ext cx="8137525" cy="1416050"/>
            <a:chOff x="140" y="0"/>
            <a:chExt cx="5126" cy="892"/>
          </a:xfrm>
        </p:grpSpPr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140" y="0"/>
              <a:ext cx="5126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400" b="1" dirty="0">
                  <a:latin typeface="+mj-ea"/>
                  <a:ea typeface="+mj-ea"/>
                </a:rPr>
                <a:t>(3) </a:t>
              </a:r>
              <a:r>
                <a:rPr lang="zh-CN" sz="2400" b="1" dirty="0">
                  <a:latin typeface="+mj-ea"/>
                  <a:ea typeface="+mj-ea"/>
                </a:rPr>
                <a:t>确定满足下列不等式的整数     </a:t>
              </a:r>
              <a:r>
                <a:rPr lang="zh-CN" altLang="zh-CN" sz="2400" b="1" dirty="0">
                  <a:latin typeface="+mj-ea"/>
                  <a:ea typeface="+mj-ea"/>
                </a:rPr>
                <a:t>, </a:t>
              </a:r>
              <a:r>
                <a:rPr lang="zh-CN" sz="2400" b="1" dirty="0">
                  <a:latin typeface="+mj-ea"/>
                  <a:ea typeface="+mj-ea"/>
                </a:rPr>
                <a:t>并令     为第   个码</a:t>
              </a:r>
            </a:p>
            <a:p>
              <a:pPr>
                <a:lnSpc>
                  <a:spcPct val="120000"/>
                </a:lnSpc>
              </a:pPr>
              <a:r>
                <a:rPr lang="zh-CN" sz="2400" b="1" dirty="0">
                  <a:latin typeface="+mj-ea"/>
                  <a:ea typeface="+mj-ea"/>
                </a:rPr>
                <a:t>字的长度 。   </a:t>
              </a:r>
            </a:p>
          </p:txBody>
        </p:sp>
        <p:graphicFrame>
          <p:nvGraphicFramePr>
            <p:cNvPr id="30" name="Object 14"/>
            <p:cNvGraphicFramePr>
              <a:graphicFrameLocks noChangeAspect="1"/>
            </p:cNvGraphicFramePr>
            <p:nvPr/>
          </p:nvGraphicFramePr>
          <p:xfrm>
            <a:off x="2862" y="14"/>
            <a:ext cx="24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086" r:id="rId11" imgW="177492" imgH="240882" progId="Equation.DSMT4">
                    <p:embed/>
                  </p:oleObj>
                </mc:Choice>
                <mc:Fallback>
                  <p:oleObj r:id="rId11" imgW="177492" imgH="240882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2" y="14"/>
                          <a:ext cx="247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5"/>
            <p:cNvGraphicFramePr>
              <a:graphicFrameLocks noChangeAspect="1"/>
            </p:cNvGraphicFramePr>
            <p:nvPr/>
          </p:nvGraphicFramePr>
          <p:xfrm>
            <a:off x="3633" y="14"/>
            <a:ext cx="24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087" r:id="rId13" imgW="177492" imgH="240882" progId="Equation.DSMT4">
                    <p:embed/>
                  </p:oleObj>
                </mc:Choice>
                <mc:Fallback>
                  <p:oleObj r:id="rId13" imgW="177492" imgH="240882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14"/>
                          <a:ext cx="247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6"/>
            <p:cNvGraphicFramePr>
              <a:graphicFrameLocks noChangeAspect="1"/>
            </p:cNvGraphicFramePr>
            <p:nvPr/>
          </p:nvGraphicFramePr>
          <p:xfrm>
            <a:off x="4268" y="14"/>
            <a:ext cx="17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088" r:id="rId14" imgW="126725" imgH="202760" progId="Equation.DSMT4">
                    <p:embed/>
                  </p:oleObj>
                </mc:Choice>
                <mc:Fallback>
                  <p:oleObj r:id="rId14" imgW="126725" imgH="20276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14"/>
                          <a:ext cx="176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7"/>
            <p:cNvGraphicFramePr>
              <a:graphicFrameLocks noChangeAspect="1"/>
            </p:cNvGraphicFramePr>
            <p:nvPr/>
          </p:nvGraphicFramePr>
          <p:xfrm>
            <a:off x="1138" y="557"/>
            <a:ext cx="2699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5089" r:id="rId16" imgW="1942257" imgH="241195" progId="Equation.DSMT4">
                    <p:embed/>
                  </p:oleObj>
                </mc:Choice>
                <mc:Fallback>
                  <p:oleObj r:id="rId16" imgW="1942257" imgH="241195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557"/>
                          <a:ext cx="2699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标题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编码步骤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51254"/>
              </p:ext>
            </p:extLst>
          </p:nvPr>
        </p:nvGraphicFramePr>
        <p:xfrm>
          <a:off x="827584" y="4401108"/>
          <a:ext cx="61926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090" name="Equation" r:id="rId18" imgW="3492360" imgH="482400" progId="Equation.DSMT4">
                  <p:embed/>
                </p:oleObj>
              </mc:Choice>
              <mc:Fallback>
                <p:oleObj name="Equation" r:id="rId18" imgW="34923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401108"/>
                        <a:ext cx="61926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640321"/>
              </p:ext>
            </p:extLst>
          </p:nvPr>
        </p:nvGraphicFramePr>
        <p:xfrm>
          <a:off x="7524328" y="4869160"/>
          <a:ext cx="392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091" r:id="rId20" imgW="177492" imgH="240882" progId="Equation.DSMT4">
                  <p:embed/>
                </p:oleObj>
              </mc:Choice>
              <mc:Fallback>
                <p:oleObj r:id="rId20" imgW="177492" imgH="24088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4869160"/>
                        <a:ext cx="392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6948264" y="5103186"/>
            <a:ext cx="427593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552614" y="562843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C00000"/>
                </a:solidFill>
                <a:latin typeface="+mj-ea"/>
                <a:ea typeface="+mj-ea"/>
              </a:rPr>
              <a:t>编码</a:t>
            </a:r>
            <a:endParaRPr lang="zh-CN" altLang="en-US" sz="24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23728" y="4797152"/>
            <a:ext cx="4824536" cy="6120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7020272" y="5859270"/>
            <a:ext cx="42759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123728" y="5553236"/>
            <a:ext cx="4824536" cy="612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14908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12" grpId="0"/>
      <p:bldP spid="13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游程序列的概率特性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71A-6D88-4129-B4DD-0B0379FF70D6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11560" y="1196752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问题</a:t>
            </a:r>
            <a:r>
              <a:rPr lang="zh-CN" altLang="en-US" sz="2400" b="1" dirty="0" smtClean="0">
                <a:latin typeface="+mj-ea"/>
                <a:ea typeface="+mj-ea"/>
              </a:rPr>
              <a:t>：变换得到的游程序列的概率特性？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560" y="1700808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分析</a:t>
            </a:r>
            <a:r>
              <a:rPr lang="zh-CN" altLang="en-US" sz="2400" b="1" dirty="0" smtClean="0">
                <a:latin typeface="+mj-ea"/>
                <a:ea typeface="+mj-ea"/>
              </a:rPr>
              <a:t>：若二元序列的概率特性已知，可计算出游程序列的概率特性。因为原因二元序列与游程序列一一对应。</a:t>
            </a:r>
          </a:p>
        </p:txBody>
      </p:sp>
      <p:sp>
        <p:nvSpPr>
          <p:cNvPr id="13" name="矩形 12"/>
          <p:cNvSpPr/>
          <p:nvPr/>
        </p:nvSpPr>
        <p:spPr>
          <a:xfrm>
            <a:off x="971600" y="3645024"/>
            <a:ext cx="691276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“</a:t>
            </a:r>
            <a:r>
              <a:rPr lang="en-US" altLang="zh-CN" sz="2400" b="1" dirty="0" smtClean="0">
                <a:latin typeface="+mj-ea"/>
                <a:ea typeface="+mj-ea"/>
              </a:rPr>
              <a:t>0</a:t>
            </a:r>
            <a:r>
              <a:rPr lang="zh-CN" altLang="en-US" sz="2400" b="1" dirty="0" smtClean="0">
                <a:latin typeface="+mj-ea"/>
                <a:ea typeface="+mj-ea"/>
              </a:rPr>
              <a:t>”游程长度概率为</a:t>
            </a:r>
            <a:r>
              <a:rPr lang="zh-CN" altLang="en-US" sz="2400" b="1" i="1" dirty="0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baseline="30000" dirty="0" smtClean="0">
                <a:latin typeface="Times New Roman" pitchFamily="18" charset="0"/>
                <a:ea typeface="宋体" charset="-122"/>
              </a:rPr>
              <a:t>L(0)-1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 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;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400" b="1" dirty="0" smtClean="0">
                <a:latin typeface="+mj-ea"/>
                <a:ea typeface="+mj-ea"/>
              </a:rPr>
              <a:t>“</a:t>
            </a:r>
            <a:r>
              <a:rPr lang="en-US" altLang="zh-CN" sz="2400" b="1" dirty="0" smtClean="0">
                <a:latin typeface="+mj-ea"/>
                <a:ea typeface="+mj-ea"/>
              </a:rPr>
              <a:t>0</a:t>
            </a:r>
            <a:r>
              <a:rPr lang="zh-CN" altLang="en-US" sz="2400" b="1" dirty="0" smtClean="0">
                <a:latin typeface="+mj-ea"/>
                <a:ea typeface="+mj-ea"/>
              </a:rPr>
              <a:t>”游程长度的熵为</a:t>
            </a:r>
            <a:r>
              <a:rPr lang="zh-CN" altLang="en-US" sz="2400" b="1" dirty="0" smtClean="0">
                <a:latin typeface="+mj-ea"/>
              </a:rPr>
              <a:t>：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=H(p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)/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; 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“</a:t>
            </a:r>
            <a:r>
              <a:rPr lang="en-US" altLang="zh-CN" sz="2400" b="1" dirty="0" smtClean="0">
                <a:latin typeface="+mj-ea"/>
                <a:ea typeface="+mj-ea"/>
              </a:rPr>
              <a:t>0</a:t>
            </a:r>
            <a:r>
              <a:rPr lang="zh-CN" altLang="en-US" sz="2400" b="1" dirty="0" smtClean="0">
                <a:latin typeface="+mj-ea"/>
                <a:ea typeface="+mj-ea"/>
              </a:rPr>
              <a:t>”游程序列的平均长度为：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=E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=1/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4" name="矩形 13"/>
          <p:cNvSpPr/>
          <p:nvPr/>
        </p:nvSpPr>
        <p:spPr>
          <a:xfrm>
            <a:off x="611560" y="2708920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zh-CN" altLang="en-US" sz="2400" b="1" dirty="0" smtClean="0">
                <a:latin typeface="+mj-ea"/>
                <a:ea typeface="+mj-ea"/>
              </a:rPr>
              <a:t>设二元序列为独立序列，其中“</a:t>
            </a:r>
            <a:r>
              <a:rPr lang="en-US" altLang="zh-CN" sz="2400" b="1" dirty="0" smtClean="0">
                <a:latin typeface="+mj-ea"/>
                <a:ea typeface="+mj-ea"/>
              </a:rPr>
              <a:t>0”</a:t>
            </a:r>
            <a:r>
              <a:rPr lang="zh-CN" altLang="en-US" sz="2400" b="1" dirty="0" smtClean="0">
                <a:latin typeface="+mj-ea"/>
                <a:ea typeface="+mj-ea"/>
              </a:rPr>
              <a:t>和“</a:t>
            </a:r>
            <a:r>
              <a:rPr lang="en-US" altLang="zh-CN" sz="2400" b="1" dirty="0" smtClean="0">
                <a:latin typeface="+mj-ea"/>
                <a:ea typeface="+mj-ea"/>
              </a:rPr>
              <a:t>1”</a:t>
            </a:r>
            <a:r>
              <a:rPr lang="zh-CN" altLang="en-US" sz="2400" b="1" dirty="0" smtClean="0">
                <a:latin typeface="+mj-ea"/>
                <a:ea typeface="+mj-ea"/>
              </a:rPr>
              <a:t>出现的概率分别为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zh-CN" altLang="en-US" sz="2400" b="1" dirty="0" smtClean="0">
                <a:latin typeface="+mj-ea"/>
                <a:ea typeface="+mj-ea"/>
              </a:rPr>
              <a:t>和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zh-CN" altLang="en-US" sz="2400" b="1" i="1" baseline="-25000" dirty="0" smtClean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zh-CN" altLang="en-US" sz="2400" b="1" dirty="0" smtClean="0">
                <a:latin typeface="+mj-ea"/>
                <a:ea typeface="+mj-ea"/>
              </a:rPr>
              <a:t>为某“</a:t>
            </a:r>
            <a:r>
              <a:rPr lang="en-US" altLang="zh-CN" sz="2400" b="1" dirty="0" smtClean="0">
                <a:latin typeface="+mj-ea"/>
                <a:ea typeface="+mj-ea"/>
              </a:rPr>
              <a:t>0</a:t>
            </a:r>
            <a:r>
              <a:rPr lang="zh-CN" altLang="en-US" sz="2400" b="1" dirty="0" smtClean="0">
                <a:latin typeface="+mj-ea"/>
                <a:ea typeface="+mj-ea"/>
              </a:rPr>
              <a:t>”游程长度</a:t>
            </a:r>
            <a:r>
              <a:rPr lang="zh-CN" altLang="en-US" sz="2400" b="1" dirty="0" smtClean="0">
                <a:latin typeface="+mj-ea"/>
              </a:rPr>
              <a:t>，</a:t>
            </a:r>
            <a:r>
              <a:rPr lang="zh-CN" altLang="en-US" sz="2400" b="1" dirty="0" smtClean="0">
                <a:latin typeface="+mj-ea"/>
                <a:ea typeface="+mj-ea"/>
              </a:rPr>
              <a:t>则可以推出：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游程序列的概率特性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D71A-6D88-4129-B4DD-0B0379FF70D6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99592" y="4869160"/>
            <a:ext cx="7488832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400" b="1" dirty="0" smtClean="0">
                <a:latin typeface="+mj-ea"/>
                <a:ea typeface="+mj-ea"/>
              </a:rPr>
              <a:t>当二元序列有相关性时，需要讨论联合（或条件）概率，有类似结论。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400" b="1" dirty="0" smtClean="0">
                <a:latin typeface="+mj-ea"/>
                <a:ea typeface="+mj-ea"/>
              </a:rPr>
              <a:t>下面进行推导。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592" y="3717032"/>
            <a:ext cx="71287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算得原二元序列的熵为：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0" lvl="1"/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H(X) = { H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+ H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}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 /  (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+l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)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 H(p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) = H(p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)</a:t>
            </a:r>
            <a:endParaRPr lang="en-US" altLang="zh-CN" sz="2400" b="1" i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9592" y="1196752"/>
            <a:ext cx="7128792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“</a:t>
            </a:r>
            <a:r>
              <a:rPr lang="en-US" altLang="zh-CN" sz="2400" b="1" dirty="0" smtClean="0">
                <a:latin typeface="+mj-ea"/>
                <a:ea typeface="+mj-ea"/>
              </a:rPr>
              <a:t>1</a:t>
            </a:r>
            <a:r>
              <a:rPr lang="zh-CN" altLang="en-US" sz="2400" b="1" dirty="0" smtClean="0">
                <a:latin typeface="+mj-ea"/>
                <a:ea typeface="+mj-ea"/>
              </a:rPr>
              <a:t>”游程可推出类似结论：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b="1" i="1" baseline="30000" dirty="0" smtClean="0">
                <a:latin typeface="Times New Roman" pitchFamily="18" charset="0"/>
                <a:ea typeface="宋体" charset="-122"/>
              </a:rPr>
              <a:t>L(1)-1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;</a:t>
            </a:r>
          </a:p>
          <a:p>
            <a:pPr marL="0" lvl="1" algn="ctr"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=H(p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)/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;</a:t>
            </a:r>
          </a:p>
          <a:p>
            <a:pPr marL="0" lvl="1" algn="ctr"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 l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=E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</a:rPr>
              <a:t>=1/ p</a:t>
            </a:r>
            <a:r>
              <a:rPr lang="en-US" altLang="zh-CN" sz="2400" b="1" i="1" baseline="-25000" dirty="0" smtClean="0">
                <a:latin typeface="Times New Roman" pitchFamily="18" charset="0"/>
                <a:ea typeface="宋体" charset="-122"/>
              </a:rPr>
              <a:t>0</a:t>
            </a:r>
            <a:endParaRPr lang="en-US" altLang="zh-CN" sz="2400" b="1" i="1" baseline="30000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228184" y="4869160"/>
            <a:ext cx="1944216" cy="129614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7132-E349-4577-B07D-63B87892A7E9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/ 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游程长度的概率</a:t>
            </a:r>
            <a:r>
              <a:rPr lang="zh-CN" altLang="en-US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]/ 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</a:t>
            </a:r>
          </a:p>
        </p:txBody>
      </p:sp>
      <p:graphicFrame>
        <p:nvGraphicFramePr>
          <p:cNvPr id="2631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27584" y="1340768"/>
          <a:ext cx="7646814" cy="2908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251" name="Equation" r:id="rId4" imgW="3771720" imgH="1434960" progId="Equation.DSMT4">
                  <p:embed/>
                </p:oleObj>
              </mc:Choice>
              <mc:Fallback>
                <p:oleObj name="Equation" r:id="rId4" imgW="3771720" imgH="1434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340768"/>
                        <a:ext cx="7646814" cy="29089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7236" name="Object 4"/>
          <p:cNvGraphicFramePr>
            <a:graphicFrameLocks noChangeAspect="1"/>
          </p:cNvGraphicFramePr>
          <p:nvPr/>
        </p:nvGraphicFramePr>
        <p:xfrm>
          <a:off x="1222375" y="4868863"/>
          <a:ext cx="68373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252" name="Equation" r:id="rId6" imgW="2793960" imgH="444240" progId="Equation.DSMT4">
                  <p:embed/>
                </p:oleObj>
              </mc:Choice>
              <mc:Fallback>
                <p:oleObj name="Equation" r:id="rId6" imgW="279396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868863"/>
                        <a:ext cx="6837363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/ 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游程长度的概率</a:t>
            </a:r>
            <a:r>
              <a:rPr lang="zh-CN" altLang="en-US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]/ 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7132-E349-4577-B07D-63B87892A7E9}" type="slidenum">
              <a:rPr lang="en-US" altLang="zh-CN"/>
              <a:pPr/>
              <a:t>53</a:t>
            </a:fld>
            <a:endParaRPr lang="en-US" altLang="zh-CN"/>
          </a:p>
        </p:txBody>
      </p:sp>
      <p:graphicFrame>
        <p:nvGraphicFramePr>
          <p:cNvPr id="1887235" name="Object 3"/>
          <p:cNvGraphicFramePr>
            <a:graphicFrameLocks noChangeAspect="1"/>
          </p:cNvGraphicFramePr>
          <p:nvPr/>
        </p:nvGraphicFramePr>
        <p:xfrm>
          <a:off x="2123728" y="4941168"/>
          <a:ext cx="5904656" cy="93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07" name="Equation" r:id="rId4" imgW="2806560" imgH="444240" progId="Equation.DSMT4">
                  <p:embed/>
                </p:oleObj>
              </mc:Choice>
              <mc:Fallback>
                <p:oleObj name="Equation" r:id="rId4" imgW="280656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941168"/>
                        <a:ext cx="5904656" cy="9343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7236" name="Object 4"/>
          <p:cNvGraphicFramePr>
            <a:graphicFrameLocks noChangeAspect="1"/>
          </p:cNvGraphicFramePr>
          <p:nvPr/>
        </p:nvGraphicFramePr>
        <p:xfrm>
          <a:off x="1187624" y="3501008"/>
          <a:ext cx="614071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08" name="Equation" r:id="rId6" imgW="2705040" imgH="444240" progId="Equation.DSMT4">
                  <p:embed/>
                </p:oleObj>
              </mc:Choice>
              <mc:Fallback>
                <p:oleObj name="Equation" r:id="rId6" imgW="270504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01008"/>
                        <a:ext cx="6140717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7237" name="Object 5"/>
          <p:cNvGraphicFramePr>
            <a:graphicFrameLocks noChangeAspect="1"/>
          </p:cNvGraphicFramePr>
          <p:nvPr/>
        </p:nvGraphicFramePr>
        <p:xfrm>
          <a:off x="611560" y="1340768"/>
          <a:ext cx="6120680" cy="173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09" name="Equation" r:id="rId8" imgW="2641320" imgH="749160" progId="Equation.DSMT4">
                  <p:embed/>
                </p:oleObj>
              </mc:Choice>
              <mc:Fallback>
                <p:oleObj name="Equation" r:id="rId8" imgW="2641320" imgH="749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6120680" cy="1735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7238" name="Object 6"/>
          <p:cNvGraphicFramePr>
            <a:graphicFrameLocks noChangeAspect="1"/>
          </p:cNvGraphicFramePr>
          <p:nvPr/>
        </p:nvGraphicFramePr>
        <p:xfrm>
          <a:off x="6372200" y="1412776"/>
          <a:ext cx="2304256" cy="115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10" name="Equation" r:id="rId10" imgW="888840" imgH="444240" progId="Equation.DSMT4">
                  <p:embed/>
                </p:oleObj>
              </mc:Choice>
              <mc:Fallback>
                <p:oleObj name="Equation" r:id="rId10" imgW="88884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412776"/>
                        <a:ext cx="2304256" cy="1150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683568" y="3933056"/>
            <a:ext cx="432048" cy="2880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1560" y="5085184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同理，有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8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8366-B840-48B4-9CE7-3E0D5D79BF1B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平均游程长度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E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]/ 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E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]</a:t>
            </a:r>
            <a:endParaRPr lang="en-US" altLang="zh-CN" dirty="0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641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552" y="1700808"/>
          <a:ext cx="7128792" cy="94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15" name="Equation" r:id="rId4" imgW="3352680" imgH="444240" progId="Equation.DSMT4">
                  <p:embed/>
                </p:oleObj>
              </mc:Choice>
              <mc:Fallback>
                <p:oleObj name="Equation" r:id="rId4" imgW="335268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00808"/>
                        <a:ext cx="7128792" cy="94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8259" name="Object 3"/>
          <p:cNvGraphicFramePr>
            <a:graphicFrameLocks noChangeAspect="1"/>
          </p:cNvGraphicFramePr>
          <p:nvPr/>
        </p:nvGraphicFramePr>
        <p:xfrm>
          <a:off x="971600" y="5445224"/>
          <a:ext cx="73961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16" name="Equation" r:id="rId6" imgW="4076640" imgH="444240" progId="Equation.DSMT4">
                  <p:embed/>
                </p:oleObj>
              </mc:Choice>
              <mc:Fallback>
                <p:oleObj name="Equation" r:id="rId6" imgW="407664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445224"/>
                        <a:ext cx="7396163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39552" y="1268760"/>
            <a:ext cx="39620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平均游程长度：</a:t>
            </a:r>
            <a:endParaRPr lang="zh-CN" altLang="en-US" sz="4400" b="1" dirty="0">
              <a:latin typeface="+mj-ea"/>
              <a:ea typeface="+mj-ea"/>
            </a:endParaRPr>
          </a:p>
        </p:txBody>
      </p:sp>
      <p:graphicFrame>
        <p:nvGraphicFramePr>
          <p:cNvPr id="1888260" name="Object 4"/>
          <p:cNvGraphicFramePr>
            <a:graphicFrameLocks noChangeAspect="1"/>
          </p:cNvGraphicFramePr>
          <p:nvPr/>
        </p:nvGraphicFramePr>
        <p:xfrm>
          <a:off x="395536" y="2852936"/>
          <a:ext cx="61976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17" name="Equation" r:id="rId8" imgW="2527200" imgH="495000" progId="Equation.DSMT4">
                  <p:embed/>
                </p:oleObj>
              </mc:Choice>
              <mc:Fallback>
                <p:oleObj name="Equation" r:id="rId8" imgW="2527200" imgH="495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52936"/>
                        <a:ext cx="6197600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8262" name="Object 6"/>
          <p:cNvGraphicFramePr>
            <a:graphicFrameLocks noChangeAspect="1"/>
          </p:cNvGraphicFramePr>
          <p:nvPr/>
        </p:nvGraphicFramePr>
        <p:xfrm>
          <a:off x="7668344" y="1916832"/>
          <a:ext cx="133241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18" name="Equation" r:id="rId10" imgW="495000" imgH="241200" progId="Equation.DSMT4">
                  <p:embed/>
                </p:oleObj>
              </mc:Choice>
              <mc:Fallback>
                <p:oleObj name="Equation" r:id="rId10" imgW="49500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1916832"/>
                        <a:ext cx="1332417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8263" name="Object 7"/>
          <p:cNvGraphicFramePr>
            <a:graphicFrameLocks noChangeAspect="1"/>
          </p:cNvGraphicFramePr>
          <p:nvPr/>
        </p:nvGraphicFramePr>
        <p:xfrm>
          <a:off x="7596336" y="2636912"/>
          <a:ext cx="1008112" cy="109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19" name="Equation" r:id="rId12" imgW="380880" imgH="444240" progId="Equation.DSMT4">
                  <p:embed/>
                </p:oleObj>
              </mc:Choice>
              <mc:Fallback>
                <p:oleObj name="Equation" r:id="rId12" imgW="38088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2636912"/>
                        <a:ext cx="1008112" cy="109212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8264" name="Object 8"/>
          <p:cNvGraphicFramePr>
            <a:graphicFrameLocks noChangeAspect="1"/>
          </p:cNvGraphicFramePr>
          <p:nvPr/>
        </p:nvGraphicFramePr>
        <p:xfrm>
          <a:off x="827584" y="4005064"/>
          <a:ext cx="2088232" cy="104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20" name="Equation" r:id="rId14" imgW="888840" imgH="444240" progId="Equation.DSMT4">
                  <p:embed/>
                </p:oleObj>
              </mc:Choice>
              <mc:Fallback>
                <p:oleObj name="Equation" r:id="rId14" imgW="88884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05064"/>
                        <a:ext cx="2088232" cy="1044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8265" name="Object 9"/>
          <p:cNvGraphicFramePr>
            <a:graphicFrameLocks noChangeAspect="1"/>
          </p:cNvGraphicFramePr>
          <p:nvPr/>
        </p:nvGraphicFramePr>
        <p:xfrm>
          <a:off x="3419872" y="4077072"/>
          <a:ext cx="302433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21" name="Equation" r:id="rId16" imgW="1333440" imgH="444240" progId="Equation.DSMT4">
                  <p:embed/>
                </p:oleObj>
              </mc:Choice>
              <mc:Fallback>
                <p:oleObj name="Equation" r:id="rId16" imgW="1333440" imgH="444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7072"/>
                        <a:ext cx="3024335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>
          <a:xfrm rot="18262576">
            <a:off x="6422977" y="3708817"/>
            <a:ext cx="1372106" cy="32336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8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8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8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082A-D5E0-40C7-BDF2-9F0D734A021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/ 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游程长度的熵</a:t>
            </a:r>
            <a:r>
              <a:rPr lang="zh-CN" altLang="en-US" dirty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]/ 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]</a:t>
            </a:r>
          </a:p>
        </p:txBody>
      </p:sp>
      <p:graphicFrame>
        <p:nvGraphicFramePr>
          <p:cNvPr id="265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11560" y="1196752"/>
          <a:ext cx="849091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307" name="Equation" r:id="rId4" imgW="4368600" imgH="444240" progId="Equation.DSMT4">
                  <p:embed/>
                </p:oleObj>
              </mc:Choice>
              <mc:Fallback>
                <p:oleObj name="Equation" r:id="rId4" imgW="43686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96752"/>
                        <a:ext cx="8490919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9283" name="Object 3"/>
          <p:cNvGraphicFramePr>
            <a:graphicFrameLocks noChangeAspect="1"/>
          </p:cNvGraphicFramePr>
          <p:nvPr/>
        </p:nvGraphicFramePr>
        <p:xfrm>
          <a:off x="827584" y="2060848"/>
          <a:ext cx="6336704" cy="81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308" name="Equation" r:id="rId6" imgW="3454200" imgH="444240" progId="Equation.DSMT4">
                  <p:embed/>
                </p:oleObj>
              </mc:Choice>
              <mc:Fallback>
                <p:oleObj name="Equation" r:id="rId6" imgW="34542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060848"/>
                        <a:ext cx="6336704" cy="815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9285" name="Object 5"/>
          <p:cNvGraphicFramePr>
            <a:graphicFrameLocks noChangeAspect="1"/>
          </p:cNvGraphicFramePr>
          <p:nvPr/>
        </p:nvGraphicFramePr>
        <p:xfrm>
          <a:off x="467544" y="3074565"/>
          <a:ext cx="8442231" cy="345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309" name="Equation" r:id="rId8" imgW="4317840" imgH="1765080" progId="Equation.DSMT4">
                  <p:embed/>
                </p:oleObj>
              </mc:Choice>
              <mc:Fallback>
                <p:oleObj name="Equation" r:id="rId8" imgW="4317840" imgH="1765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074565"/>
                        <a:ext cx="8442231" cy="3450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4067944" y="2924944"/>
            <a:ext cx="30243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/ 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dirty="0" smtClean="0">
                <a:latin typeface="+mj-ea"/>
              </a:rPr>
              <a:t>游程长度的熵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]/ 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H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2052098" name="Object 2"/>
          <p:cNvGraphicFramePr>
            <a:graphicFrameLocks noChangeAspect="1"/>
          </p:cNvGraphicFramePr>
          <p:nvPr/>
        </p:nvGraphicFramePr>
        <p:xfrm>
          <a:off x="1187408" y="1556792"/>
          <a:ext cx="4969216" cy="165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14" name="Equation" r:id="rId3" imgW="2666880" imgH="888840" progId="Equation.DSMT4">
                  <p:embed/>
                </p:oleObj>
              </mc:Choice>
              <mc:Fallback>
                <p:oleObj name="Equation" r:id="rId3" imgW="266688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08" y="1556792"/>
                        <a:ext cx="4969216" cy="1654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099" name="Object 3"/>
          <p:cNvGraphicFramePr>
            <a:graphicFrameLocks noChangeAspect="1"/>
          </p:cNvGraphicFramePr>
          <p:nvPr/>
        </p:nvGraphicFramePr>
        <p:xfrm>
          <a:off x="1547664" y="3717032"/>
          <a:ext cx="339671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15" name="Equation" r:id="rId5" imgW="1612800" imgH="444240" progId="Equation.DSMT4">
                  <p:embed/>
                </p:oleObj>
              </mc:Choice>
              <mc:Fallback>
                <p:oleObj name="Equation" r:id="rId5" imgW="161280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717032"/>
                        <a:ext cx="3396718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二元序列的熵</a:t>
            </a:r>
            <a:r>
              <a:rPr lang="en-US" altLang="zh-CN" smtClean="0"/>
              <a:t>H(X)</a:t>
            </a:r>
            <a:endParaRPr lang="en-US" altLang="zh-CN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游程序列的熵与</a:t>
            </a:r>
            <a:r>
              <a:rPr lang="en-US" altLang="zh-CN" dirty="0" smtClean="0"/>
              <a:t>1</a:t>
            </a:r>
            <a:r>
              <a:rPr lang="zh-CN" altLang="en-US" dirty="0" smtClean="0"/>
              <a:t>游程序列的熵之和除以它们的平均游程长度之和。</a:t>
            </a:r>
          </a:p>
          <a:p>
            <a:pPr lvl="1"/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H(X) = { H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L(0)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+ H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L(1)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]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}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 /  (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l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+l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) </a:t>
            </a:r>
          </a:p>
          <a:p>
            <a:pPr lvl="1"/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= { H(p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) /p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+ H(p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) /p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}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/  (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1/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+1/ 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)</a:t>
            </a:r>
          </a:p>
          <a:p>
            <a:pPr lvl="1"/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= H(p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0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) = H(p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) </a:t>
            </a:r>
          </a:p>
          <a:p>
            <a:r>
              <a:rPr lang="zh-CN" altLang="en-US" dirty="0" smtClean="0"/>
              <a:t>游程变换后符号熵没有变。</a:t>
            </a:r>
            <a:endParaRPr lang="en-US" altLang="zh-CN" dirty="0" smtClean="0"/>
          </a:p>
          <a:p>
            <a:r>
              <a:rPr lang="zh-CN" altLang="en-US" dirty="0" smtClean="0"/>
              <a:t>原因：游程变换是一一对应变换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E10E-40DF-468E-93BB-9FFAE9D2BBDF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有相关性的二元序列游程变换</a:t>
            </a:r>
            <a:endParaRPr lang="zh-CN" alt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若原二元序列是二阶马氏链，由它变换而来的游程序列将是独立序列。</a:t>
            </a:r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游程：</a:t>
            </a:r>
            <a:r>
              <a:rPr lang="en-US" altLang="zh-CN" dirty="0" smtClean="0"/>
              <a:t>10X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1</a:t>
            </a:r>
            <a:r>
              <a:rPr lang="zh-CN" altLang="en-US" dirty="0" smtClean="0"/>
              <a:t>游程：</a:t>
            </a:r>
            <a:r>
              <a:rPr lang="en-US" altLang="zh-CN" dirty="0" smtClean="0"/>
              <a:t>01X</a:t>
            </a:r>
          </a:p>
          <a:p>
            <a:r>
              <a:rPr lang="zh-CN" altLang="en-US" dirty="0" smtClean="0"/>
              <a:t>对于高阶马氏链，若阶数大于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，经变换的游程序列将不再是独立序列。</a:t>
            </a:r>
          </a:p>
          <a:p>
            <a:pPr lvl="1"/>
            <a:r>
              <a:rPr lang="zh-CN" altLang="en-US" dirty="0" smtClean="0"/>
              <a:t>如三阶马氏链：</a:t>
            </a:r>
            <a:r>
              <a:rPr lang="en-US" altLang="zh-CN" dirty="0" smtClean="0"/>
              <a:t>Y10X→</a:t>
            </a:r>
            <a:r>
              <a:rPr lang="zh-CN" altLang="en-US" dirty="0" smtClean="0"/>
              <a:t>一阶马氏链</a:t>
            </a:r>
          </a:p>
          <a:p>
            <a:r>
              <a:rPr lang="zh-CN" altLang="en-US" dirty="0" smtClean="0"/>
              <a:t>一般</a:t>
            </a:r>
            <a:r>
              <a:rPr lang="en-US" altLang="zh-CN" dirty="0" smtClean="0"/>
              <a:t>k</a:t>
            </a:r>
            <a:r>
              <a:rPr lang="zh-CN" altLang="en-US" dirty="0" smtClean="0"/>
              <a:t>阶马氏链，由之变换而来的游程序列将为</a:t>
            </a:r>
            <a:r>
              <a:rPr lang="en-US" altLang="zh-CN" dirty="0" smtClean="0"/>
              <a:t>k-2</a:t>
            </a:r>
            <a:r>
              <a:rPr lang="zh-CN" altLang="en-US" dirty="0" smtClean="0"/>
              <a:t>阶马氏链。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4277-CA77-483B-8D5B-AC291D39D227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游程序列编码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3456384"/>
          </a:xfrm>
        </p:spPr>
        <p:txBody>
          <a:bodyPr/>
          <a:lstStyle/>
          <a:p>
            <a:r>
              <a:rPr lang="zh-CN" altLang="en-US" dirty="0" smtClean="0"/>
              <a:t>从前面可知，通过游程变换来解除或减弱二元序列的相关性是相当有效的，因此对游程序列进行哈夫曼编码可达到较高的编码效率。</a:t>
            </a:r>
          </a:p>
          <a:p>
            <a:r>
              <a:rPr lang="zh-CN" altLang="en-US" dirty="0" smtClean="0"/>
              <a:t>分别对“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”游程和“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”游程的长度进行哈夫曼编码，当</a:t>
            </a:r>
            <a:r>
              <a:rPr lang="en-US" altLang="zh-CN" dirty="0" smtClean="0"/>
              <a:t>0</a:t>
            </a:r>
            <a:r>
              <a:rPr lang="zh-CN" altLang="en-US" dirty="0" smtClean="0"/>
              <a:t>游程和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游程的编码效率都很高时，采用游程编码的效率也很高。</a:t>
            </a:r>
          </a:p>
          <a:p>
            <a:r>
              <a:rPr lang="zh-CN" altLang="en-US" dirty="0" smtClean="0"/>
              <a:t>游程长度：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2053122" name="Object 2"/>
          <p:cNvGraphicFramePr>
            <a:graphicFrameLocks noChangeAspect="1"/>
          </p:cNvGraphicFramePr>
          <p:nvPr/>
        </p:nvGraphicFramePr>
        <p:xfrm>
          <a:off x="2483768" y="3861048"/>
          <a:ext cx="8016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30" name="Equation" r:id="rId3" imgW="380880" imgH="164880" progId="Equation.DSMT4">
                  <p:embed/>
                </p:oleObj>
              </mc:Choice>
              <mc:Fallback>
                <p:oleObj name="Equation" r:id="rId3" imgW="38088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861048"/>
                        <a:ext cx="801687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95936" y="3861048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建立游程长度和码字间的码表困难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648" y="4725144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实际上，游程长，出现概率小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9952" y="5373216"/>
            <a:ext cx="449353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概率小的码字对平均码长影响小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9752" y="602128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对长码进行截断处理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563888" y="3933056"/>
            <a:ext cx="432048" cy="2880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355976" y="4365104"/>
            <a:ext cx="288032" cy="36004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3563888" y="5301208"/>
            <a:ext cx="432048" cy="72008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香农编码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9102" y="2564904"/>
            <a:ext cx="6053138" cy="1371600"/>
            <a:chOff x="0" y="0"/>
            <a:chExt cx="3813" cy="864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8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解</a:t>
              </a:r>
              <a:r>
                <a:rPr lang="zh-CN" altLang="zh-CN" sz="2400" b="1" dirty="0">
                  <a:latin typeface="+mj-ea"/>
                  <a:ea typeface="+mj-ea"/>
                </a:rPr>
                <a:t>:  </a:t>
              </a:r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(1)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按概率从大到小依次排列</a:t>
              </a:r>
              <a:endParaRPr lang="zh-CN" sz="2400" b="1" dirty="0">
                <a:latin typeface="+mj-ea"/>
                <a:ea typeface="+mj-ea"/>
              </a:endParaRPr>
            </a:p>
          </p:txBody>
        </p:sp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26" y="272"/>
            <a:ext cx="3215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549" r:id="rId3" imgW="2552700" imgH="469900" progId="Equation.DSMT4">
                    <p:embed/>
                  </p:oleObj>
                </mc:Choice>
                <mc:Fallback>
                  <p:oleObj r:id="rId3" imgW="2552700" imgH="4699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" y="272"/>
                          <a:ext cx="3215" cy="5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1560" y="4653136"/>
            <a:ext cx="7394575" cy="531813"/>
            <a:chOff x="0" y="0"/>
            <a:chExt cx="4658" cy="335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0" y="13"/>
              <a:ext cx="465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  <a:sym typeface="Wingdings" pitchFamily="2" charset="2"/>
                </a:rPr>
                <a:t>(2) </a:t>
              </a:r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计算累加概率  </a:t>
              </a:r>
            </a:p>
          </p:txBody>
        </p:sp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1497" y="0"/>
            <a:ext cx="63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550" r:id="rId5" imgW="457002" imgH="241195" progId="Equation.DSMT4">
                    <p:embed/>
                  </p:oleObj>
                </mc:Choice>
                <mc:Fallback>
                  <p:oleObj r:id="rId5" imgW="457002" imgH="241195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0"/>
                          <a:ext cx="635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622230" y="4411340"/>
          <a:ext cx="3444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551" r:id="rId7" imgW="1562100" imgH="228600" progId="Equation.DSMT4">
                  <p:embed/>
                </p:oleObj>
              </mc:Choice>
              <mc:Fallback>
                <p:oleObj r:id="rId7" imgW="15621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230" y="4411340"/>
                        <a:ext cx="3444875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4609530" y="4870128"/>
          <a:ext cx="3276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552" r:id="rId9" imgW="1485900" imgH="228600" progId="Equation.DSMT4">
                  <p:embed/>
                </p:oleObj>
              </mc:Choice>
              <mc:Fallback>
                <p:oleObj r:id="rId9" imgW="14859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530" y="4870128"/>
                        <a:ext cx="3276600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4584130" y="5303515"/>
          <a:ext cx="3276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553" r:id="rId11" imgW="1485900" imgH="228600" progId="Equation.DSMT4">
                  <p:embed/>
                </p:oleObj>
              </mc:Choice>
              <mc:Fallback>
                <p:oleObj r:id="rId11" imgW="14859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130" y="5303515"/>
                        <a:ext cx="3276600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4571430" y="5749603"/>
          <a:ext cx="3416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554" r:id="rId13" imgW="1549400" imgH="228600" progId="Equation.DSMT4">
                  <p:embed/>
                </p:oleObj>
              </mc:Choice>
              <mc:Fallback>
                <p:oleObj r:id="rId13" imgW="15494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430" y="5749603"/>
                        <a:ext cx="3416300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4571430" y="6205215"/>
          <a:ext cx="3416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7555" r:id="rId15" imgW="1549400" imgH="228600" progId="Equation.DSMT4">
                  <p:embed/>
                </p:oleObj>
              </mc:Choice>
              <mc:Fallback>
                <p:oleObj r:id="rId15" imgW="15494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430" y="6205215"/>
                        <a:ext cx="3416300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499992" y="3933503"/>
            <a:ext cx="3454400" cy="2611438"/>
            <a:chOff x="0" y="27"/>
            <a:chExt cx="2176" cy="1645"/>
          </a:xfrm>
        </p:grpSpPr>
        <p:graphicFrame>
          <p:nvGraphicFramePr>
            <p:cNvPr id="6162" name="Object 18"/>
            <p:cNvGraphicFramePr>
              <a:graphicFrameLocks noChangeAspect="1"/>
            </p:cNvGraphicFramePr>
            <p:nvPr/>
          </p:nvGraphicFramePr>
          <p:xfrm>
            <a:off x="93" y="27"/>
            <a:ext cx="20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556" r:id="rId17" imgW="1498600" imgH="228600" progId="Equation.DSMT4">
                    <p:embed/>
                  </p:oleObj>
                </mc:Choice>
                <mc:Fallback>
                  <p:oleObj r:id="rId17" imgW="1498600" imgH="2286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" y="27"/>
                          <a:ext cx="208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AutoShape 19"/>
            <p:cNvSpPr>
              <a:spLocks/>
            </p:cNvSpPr>
            <p:nvPr/>
          </p:nvSpPr>
          <p:spPr bwMode="auto">
            <a:xfrm>
              <a:off x="0" y="168"/>
              <a:ext cx="64" cy="1504"/>
            </a:xfrm>
            <a:prstGeom prst="leftBrace">
              <a:avLst>
                <a:gd name="adj1" fmla="val 195833"/>
                <a:gd name="adj2" fmla="val 50000"/>
              </a:avLst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92112" y="1268760"/>
            <a:ext cx="10388600" cy="1008063"/>
            <a:chOff x="0" y="0"/>
            <a:chExt cx="6544" cy="635"/>
          </a:xfrm>
        </p:grpSpPr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0" y="169"/>
              <a:ext cx="4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 smtClean="0">
                  <a:latin typeface="+mj-ea"/>
                  <a:ea typeface="+mj-ea"/>
                </a:rPr>
                <a:t>例</a:t>
              </a:r>
              <a:r>
                <a:rPr lang="zh-CN" altLang="zh-CN" sz="2400" b="1" dirty="0" smtClean="0">
                  <a:latin typeface="+mj-ea"/>
                  <a:ea typeface="+mj-ea"/>
                </a:rPr>
                <a:t>  </a:t>
              </a:r>
              <a:r>
                <a:rPr lang="zh-CN" sz="2400" b="1" dirty="0">
                  <a:latin typeface="+mj-ea"/>
                  <a:ea typeface="+mj-ea"/>
                </a:rPr>
                <a:t>对信源              </a:t>
              </a:r>
            </a:p>
          </p:txBody>
        </p:sp>
        <p:graphicFrame>
          <p:nvGraphicFramePr>
            <p:cNvPr id="6168" name="Object 24"/>
            <p:cNvGraphicFramePr>
              <a:graphicFrameLocks noChangeAspect="1"/>
            </p:cNvGraphicFramePr>
            <p:nvPr/>
          </p:nvGraphicFramePr>
          <p:xfrm>
            <a:off x="998" y="0"/>
            <a:ext cx="2977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7557" r:id="rId19" imgW="2551593" imgH="482391" progId="Equation.DSMT4">
                    <p:embed/>
                  </p:oleObj>
                </mc:Choice>
                <mc:Fallback>
                  <p:oleObj r:id="rId19" imgW="2551593" imgH="482391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0"/>
                          <a:ext cx="2977" cy="6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3946" y="181"/>
              <a:ext cx="25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编香农码。</a:t>
              </a: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683568" y="2276872"/>
            <a:ext cx="748883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游程长度与码字之间的   码表</a:t>
            </a:r>
            <a:endParaRPr lang="zh-CN" altLang="en-US" dirty="0"/>
          </a:p>
        </p:txBody>
      </p:sp>
      <p:sp>
        <p:nvSpPr>
          <p:cNvPr id="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0001-D832-4D0B-B1A9-CC7E54F8EECC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1124744"/>
            <a:ext cx="4320480" cy="573325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+mj-ea"/>
                <a:ea typeface="+mj-ea"/>
              </a:rPr>
              <a:t>取适当值</a:t>
            </a:r>
            <a:r>
              <a:rPr lang="en-US" altLang="zh-CN" b="1" i="1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，游程长度为</a:t>
            </a:r>
            <a:r>
              <a:rPr lang="en-US" altLang="zh-CN" b="1" i="1" dirty="0">
                <a:latin typeface="+mj-ea"/>
                <a:ea typeface="+mj-ea"/>
              </a:rPr>
              <a:t>1, 2, …, 2</a:t>
            </a:r>
            <a:r>
              <a:rPr lang="en-US" altLang="zh-CN" b="1" i="1" baseline="30000" dirty="0">
                <a:latin typeface="+mj-ea"/>
                <a:ea typeface="+mj-ea"/>
              </a:rPr>
              <a:t>n</a:t>
            </a:r>
            <a:r>
              <a:rPr lang="en-US" altLang="zh-CN" b="1" i="1" dirty="0">
                <a:latin typeface="+mj-ea"/>
                <a:ea typeface="+mj-ea"/>
              </a:rPr>
              <a:t>-1, 2</a:t>
            </a:r>
            <a:r>
              <a:rPr lang="en-US" altLang="zh-CN" b="1" i="1" baseline="30000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，所有大于</a:t>
            </a:r>
            <a:r>
              <a:rPr lang="en-US" altLang="zh-CN" b="1" i="1" dirty="0">
                <a:latin typeface="+mj-ea"/>
                <a:ea typeface="+mj-ea"/>
              </a:rPr>
              <a:t>2</a:t>
            </a:r>
            <a:r>
              <a:rPr lang="en-US" altLang="zh-CN" b="1" i="1" baseline="30000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者，都按</a:t>
            </a:r>
            <a:r>
              <a:rPr lang="en-US" altLang="zh-CN" b="1" i="1" dirty="0">
                <a:latin typeface="+mj-ea"/>
                <a:ea typeface="+mj-ea"/>
              </a:rPr>
              <a:t>2</a:t>
            </a:r>
            <a:r>
              <a:rPr lang="en-US" altLang="zh-CN" b="1" i="1" baseline="30000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处理。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+mj-ea"/>
                <a:ea typeface="+mj-ea"/>
              </a:rPr>
              <a:t>所有长度大于等于</a:t>
            </a:r>
            <a:r>
              <a:rPr lang="en-US" altLang="zh-CN" b="1" i="1" dirty="0">
                <a:latin typeface="+mj-ea"/>
                <a:ea typeface="+mj-ea"/>
              </a:rPr>
              <a:t>2</a:t>
            </a:r>
            <a:r>
              <a:rPr lang="en-US" altLang="zh-CN" b="1" i="1" baseline="30000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的游程，只有一个码字</a:t>
            </a:r>
            <a:r>
              <a:rPr lang="en-US" altLang="zh-CN" b="1" i="1" dirty="0">
                <a:latin typeface="+mj-ea"/>
                <a:ea typeface="+mj-ea"/>
              </a:rPr>
              <a:t>C</a:t>
            </a:r>
            <a:r>
              <a:rPr lang="zh-CN" altLang="en-US" dirty="0">
                <a:latin typeface="+mj-ea"/>
                <a:ea typeface="+mj-ea"/>
              </a:rPr>
              <a:t>，需要按右表进一步区分。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+mj-ea"/>
                <a:ea typeface="+mj-ea"/>
              </a:rPr>
              <a:t>当游程长度大于或等于</a:t>
            </a:r>
            <a:r>
              <a:rPr lang="en-US" altLang="zh-CN" b="1" i="1" dirty="0">
                <a:latin typeface="+mj-ea"/>
                <a:ea typeface="+mj-ea"/>
              </a:rPr>
              <a:t>2</a:t>
            </a:r>
            <a:r>
              <a:rPr lang="en-US" altLang="zh-CN" b="1" i="1" baseline="30000" dirty="0">
                <a:latin typeface="+mj-ea"/>
                <a:ea typeface="+mj-ea"/>
              </a:rPr>
              <a:t>n+1</a:t>
            </a:r>
            <a:r>
              <a:rPr lang="zh-CN" altLang="en-US" dirty="0">
                <a:latin typeface="+mj-ea"/>
                <a:ea typeface="+mj-ea"/>
              </a:rPr>
              <a:t>时，需要两个或两个以上的</a:t>
            </a:r>
            <a:r>
              <a:rPr lang="en-US" altLang="zh-CN" b="1" i="1" dirty="0">
                <a:latin typeface="+mj-ea"/>
                <a:ea typeface="+mj-ea"/>
              </a:rPr>
              <a:t>C </a:t>
            </a:r>
            <a:r>
              <a:rPr lang="zh-CN" altLang="en-US" dirty="0">
                <a:latin typeface="+mj-ea"/>
                <a:ea typeface="+mj-ea"/>
              </a:rPr>
              <a:t>。概率小，码字长。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+mj-ea"/>
                <a:ea typeface="+mj-ea"/>
              </a:rPr>
              <a:t>0</a:t>
            </a:r>
            <a:r>
              <a:rPr lang="zh-CN" altLang="en-US" dirty="0">
                <a:latin typeface="+mj-ea"/>
                <a:ea typeface="+mj-ea"/>
              </a:rPr>
              <a:t>游程和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游程应分别编码，建立各自的码字和码表。码字可重复， </a:t>
            </a:r>
            <a:r>
              <a:rPr lang="en-US" altLang="zh-CN" b="1" i="1" dirty="0">
                <a:latin typeface="+mj-ea"/>
                <a:ea typeface="+mj-ea"/>
              </a:rPr>
              <a:t>C</a:t>
            </a:r>
            <a:r>
              <a:rPr lang="zh-CN" altLang="en-US" dirty="0">
                <a:latin typeface="+mj-ea"/>
                <a:ea typeface="+mj-ea"/>
              </a:rPr>
              <a:t>必须不同。如： </a:t>
            </a:r>
            <a:r>
              <a:rPr lang="en-US" altLang="zh-CN" b="1" i="1" dirty="0">
                <a:latin typeface="+mj-ea"/>
                <a:ea typeface="+mj-ea"/>
              </a:rPr>
              <a:t>C</a:t>
            </a:r>
            <a:r>
              <a:rPr lang="en-US" altLang="zh-CN" b="1" i="1" baseline="-25000" dirty="0">
                <a:latin typeface="+mj-ea"/>
                <a:ea typeface="+mj-ea"/>
              </a:rPr>
              <a:t>0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或 </a:t>
            </a:r>
            <a:r>
              <a:rPr lang="en-US" altLang="zh-CN" b="1" i="1" dirty="0">
                <a:latin typeface="+mj-ea"/>
                <a:ea typeface="+mj-ea"/>
              </a:rPr>
              <a:t>C</a:t>
            </a:r>
            <a:r>
              <a:rPr lang="en-US" altLang="zh-CN" b="1" i="1" baseline="-25000" dirty="0">
                <a:latin typeface="+mj-ea"/>
                <a:ea typeface="+mj-ea"/>
              </a:rPr>
              <a:t>1</a:t>
            </a:r>
          </a:p>
        </p:txBody>
      </p:sp>
      <p:graphicFrame>
        <p:nvGraphicFramePr>
          <p:cNvPr id="268292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4644008" y="1340769"/>
          <a:ext cx="4499992" cy="4824533"/>
        </p:xfrm>
        <a:graphic>
          <a:graphicData uri="http://schemas.openxmlformats.org/drawingml/2006/table">
            <a:tbl>
              <a:tblPr/>
              <a:tblGrid>
                <a:gridCol w="1569172"/>
                <a:gridCol w="2930820"/>
              </a:tblGrid>
              <a:tr h="723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游程长度≥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之后为一个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位的自然码（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  <a:r>
                        <a:rPr kumimoji="0" lang="en-US" altLang="zh-CN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C00…00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C00…01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C11…11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n+1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C00…00 C00…00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6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n+2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C00…00 C11…11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变长码的编码方法</a:t>
            </a:r>
            <a:endParaRPr lang="zh-CN" alt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发展比较成熟，常见的方法有：</a:t>
            </a:r>
          </a:p>
          <a:p>
            <a:r>
              <a:rPr lang="zh-CN" altLang="en-US" dirty="0" smtClean="0"/>
              <a:t>香农编码</a:t>
            </a:r>
          </a:p>
          <a:p>
            <a:r>
              <a:rPr lang="zh-CN" altLang="en-US" dirty="0" smtClean="0"/>
              <a:t>哈夫曼编码</a:t>
            </a:r>
          </a:p>
          <a:p>
            <a:r>
              <a:rPr lang="zh-CN" altLang="en-US" dirty="0" smtClean="0"/>
              <a:t>费诺编码</a:t>
            </a:r>
          </a:p>
          <a:p>
            <a:r>
              <a:rPr lang="zh-CN" altLang="en-US" dirty="0" smtClean="0"/>
              <a:t>游程编码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冗余位编码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FEFA-9A24-4FED-B2A5-4CFACBAC351E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4438650" y="3238500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冗余位编码（</a:t>
            </a:r>
            <a:r>
              <a:rPr lang="en-US" altLang="zh-CN" smtClean="0"/>
              <a:t>Lynch-Davission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187220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何谓冗余位？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r>
              <a:rPr lang="zh-CN" altLang="en-US" dirty="0" smtClean="0">
                <a:solidFill>
                  <a:srgbClr val="3333FF"/>
                </a:solidFill>
              </a:rPr>
              <a:t>回答</a:t>
            </a:r>
            <a:r>
              <a:rPr lang="zh-CN" altLang="en-US" dirty="0" smtClean="0"/>
              <a:t>：信源序列中不携带信息的符号。</a:t>
            </a:r>
            <a:endParaRPr lang="en-US" altLang="zh-CN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比如：语音中的话语间歇、图像的单一背景部分。</a:t>
            </a:r>
          </a:p>
          <a:p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16BC-EF69-41C8-A09F-0728C80C51BA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27584" y="3140968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分析</a:t>
            </a:r>
            <a:r>
              <a:rPr lang="zh-CN" altLang="en-US" sz="2400" b="1" dirty="0" smtClean="0">
                <a:latin typeface="+mj-ea"/>
                <a:ea typeface="+mj-ea"/>
              </a:rPr>
              <a:t>：此类符号，除了符号数目或所占时长外，可不必传送，去掉一部分可以提高通信效率。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99592" y="4293096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冗余位编码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en-US" altLang="zh-CN" sz="2400" b="1" dirty="0" smtClean="0">
                <a:latin typeface="+mj-ea"/>
                <a:ea typeface="+mj-ea"/>
              </a:rPr>
              <a:t>       </a:t>
            </a:r>
            <a:r>
              <a:rPr lang="zh-CN" altLang="en-US" sz="2400" b="1" dirty="0" smtClean="0">
                <a:latin typeface="+mj-ea"/>
                <a:ea typeface="+mj-ea"/>
              </a:rPr>
              <a:t>分解信源序列为</a:t>
            </a:r>
            <a:r>
              <a:rPr lang="zh-CN" altLang="en-US" sz="2400" b="1" dirty="0">
                <a:latin typeface="+mj-ea"/>
                <a:ea typeface="+mj-ea"/>
              </a:rPr>
              <a:t>信息</a:t>
            </a:r>
            <a:r>
              <a:rPr lang="zh-CN" altLang="en-US" sz="2400" b="1" dirty="0" smtClean="0">
                <a:latin typeface="+mj-ea"/>
                <a:ea typeface="+mj-ea"/>
              </a:rPr>
              <a:t>位序列和冗余位序列，分别编码。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endParaRPr lang="zh-CN" altLang="en-US" sz="2400" b="1" dirty="0" smtClean="0">
              <a:latin typeface="+mj-ea"/>
              <a:ea typeface="+mj-ea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347864" y="4005064"/>
            <a:ext cx="50405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冗余位编码（</a:t>
            </a:r>
            <a:r>
              <a:rPr lang="en-US" altLang="zh-CN" smtClean="0"/>
              <a:t>Lynch-Davission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设有多元信源序列：</a:t>
            </a:r>
            <a:r>
              <a:rPr lang="en-US" altLang="zh-CN" i="1" dirty="0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为信息位；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dirty="0" smtClean="0"/>
              <a:t> </a:t>
            </a:r>
            <a:r>
              <a:rPr lang="zh-CN" altLang="en-US" dirty="0" smtClean="0"/>
              <a:t>冗余位</a:t>
            </a:r>
          </a:p>
          <a:p>
            <a:pPr lvl="1"/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,…x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m1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i="1" dirty="0" err="1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y,y</a:t>
            </a:r>
            <a:r>
              <a:rPr lang="en-US" altLang="zh-CN" sz="2800" i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,…,y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m1+1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m1+2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,…, x</a:t>
            </a:r>
            <a:r>
              <a:rPr lang="en-US" altLang="zh-CN" sz="2800" i="1" baseline="-25000" dirty="0" smtClean="0">
                <a:latin typeface="Times New Roman" pitchFamily="18" charset="0"/>
                <a:ea typeface="宋体" charset="-122"/>
              </a:rPr>
              <a:t>m2 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i="1" dirty="0" err="1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y,y</a:t>
            </a:r>
            <a:r>
              <a:rPr lang="en-US" altLang="zh-CN" sz="2800" i="1" dirty="0" smtClean="0">
                <a:latin typeface="Times New Roman" pitchFamily="18" charset="0"/>
                <a:ea typeface="宋体" charset="-122"/>
              </a:rPr>
              <a:t>,…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可用下面两个序列来代替：</a:t>
            </a:r>
          </a:p>
          <a:p>
            <a:pPr lvl="1"/>
            <a:r>
              <a:rPr lang="zh-CN" altLang="en-US" sz="2400" dirty="0" smtClean="0"/>
              <a:t>冗余位序列：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111,…,1</a:t>
            </a:r>
            <a:r>
              <a:rPr lang="en-US" altLang="zh-CN" sz="2400" i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00,…,000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111,…,111</a:t>
            </a:r>
            <a:r>
              <a:rPr lang="en-US" altLang="zh-CN" sz="2400" i="1" dirty="0" smtClean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000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信息位序列：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,…x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m1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m1+1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 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m1+2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,…, x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m2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, …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16BC-EF69-41C8-A09F-0728C80C51BA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15616" y="4149080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一个多元信源序列 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r>
              <a:rPr lang="en-US" altLang="zh-CN" sz="2400" b="1" dirty="0" smtClean="0">
                <a:latin typeface="+mj-ea"/>
                <a:ea typeface="+mj-ea"/>
              </a:rPr>
              <a:t> </a:t>
            </a:r>
            <a:r>
              <a:rPr lang="zh-CN" altLang="en-US" sz="2400" b="1" dirty="0" smtClean="0">
                <a:latin typeface="+mj-ea"/>
                <a:ea typeface="+mj-ea"/>
              </a:rPr>
              <a:t>一个二元序列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+mj-ea"/>
                <a:ea typeface="+mj-ea"/>
              </a:rPr>
              <a:t>+</a:t>
            </a:r>
          </a:p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一个缩短的多元序列</a:t>
            </a:r>
          </a:p>
        </p:txBody>
      </p:sp>
      <p:sp>
        <p:nvSpPr>
          <p:cNvPr id="8" name="矩形 7"/>
          <p:cNvSpPr/>
          <p:nvPr/>
        </p:nvSpPr>
        <p:spPr>
          <a:xfrm>
            <a:off x="1187624" y="5805264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对两个序列分别编码，可有效地压缩信源</a:t>
            </a:r>
          </a:p>
        </p:txBody>
      </p:sp>
      <p:sp>
        <p:nvSpPr>
          <p:cNvPr id="9" name="矩形 8"/>
          <p:cNvSpPr/>
          <p:nvPr/>
        </p:nvSpPr>
        <p:spPr>
          <a:xfrm>
            <a:off x="6372200" y="3861048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二元序列进行游程编码</a:t>
            </a:r>
            <a:endParaRPr lang="zh-CN" altLang="en-US" sz="2400" b="1" dirty="0">
              <a:solidFill>
                <a:srgbClr val="3333FF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2200" y="4869160"/>
            <a:ext cx="2592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多元序列直接采用哈夫曼编码</a:t>
            </a:r>
            <a:endParaRPr lang="zh-CN" altLang="en-US" sz="2400" b="1" dirty="0">
              <a:solidFill>
                <a:srgbClr val="3333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分帧传送冗余位序列：</a:t>
            </a:r>
            <a:r>
              <a:rPr lang="en-US" altLang="zh-CN" smtClean="0"/>
              <a:t>L-D</a:t>
            </a:r>
            <a:r>
              <a:rPr lang="zh-CN" altLang="en-US" smtClean="0"/>
              <a:t>编码</a:t>
            </a:r>
            <a:endParaRPr lang="zh-CN" altLang="en-US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要求同时传送两个序列，才能在接收端实时恢复出原来的多元信源序列，实用上有困难，通常采用分帧传送的方式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3333FF"/>
                </a:solidFill>
              </a:rPr>
              <a:t>L-D</a:t>
            </a:r>
            <a:r>
              <a:rPr lang="zh-CN" altLang="en-US" dirty="0" smtClean="0">
                <a:solidFill>
                  <a:srgbClr val="3333FF"/>
                </a:solidFill>
              </a:rPr>
              <a:t>编码</a:t>
            </a:r>
            <a:r>
              <a:rPr lang="zh-CN" altLang="en-US" dirty="0" smtClean="0"/>
              <a:t>：在冗余位序列中取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个符号作为一帧，编成一个码字，其后就把本帧中的信息位按序排列，再取下一帧作同样处理。在接收端根据这些码字和信息序列进行译码。</a:t>
            </a:r>
          </a:p>
          <a:p>
            <a:r>
              <a:rPr lang="zh-CN" altLang="en-US" dirty="0" smtClean="0"/>
              <a:t>每个码字中含有：信息位的数量</a:t>
            </a:r>
            <a:r>
              <a:rPr lang="en-US" altLang="zh-CN" dirty="0" smtClean="0"/>
              <a:t>Q</a:t>
            </a:r>
            <a:r>
              <a:rPr lang="zh-CN" altLang="en-US" dirty="0" smtClean="0"/>
              <a:t>和位置信息</a:t>
            </a:r>
            <a:r>
              <a:rPr lang="en-US" altLang="zh-CN" dirty="0" smtClean="0"/>
              <a:t>T</a:t>
            </a:r>
          </a:p>
          <a:p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DE8B-FADB-4EC4-835F-C71A382373EC}" type="slidenum">
              <a:rPr lang="en-US" altLang="zh-CN" smtClean="0"/>
              <a:pPr/>
              <a:t>64</a:t>
            </a:fld>
            <a:endParaRPr lang="en-US" altLang="zh-CN"/>
          </a:p>
        </p:txBody>
      </p:sp>
      <p:graphicFrame>
        <p:nvGraphicFramePr>
          <p:cNvPr id="27238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91680" y="4005064"/>
          <a:ext cx="56896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314" name="Equation" r:id="rId4" imgW="2603160" imgH="1028520" progId="Equation.DSMT4">
                  <p:embed/>
                </p:oleObj>
              </mc:Choice>
              <mc:Fallback>
                <p:oleObj name="Equation" r:id="rId4" imgW="2603160" imgH="1028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05064"/>
                        <a:ext cx="56896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L-D</a:t>
            </a:r>
            <a:r>
              <a:rPr lang="zh-CN" altLang="en-US" smtClean="0"/>
              <a:t>编码的译码过程</a:t>
            </a:r>
            <a:endParaRPr lang="zh-CN" alt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收端收到</a:t>
            </a:r>
            <a:r>
              <a:rPr lang="en-US" altLang="zh-CN" dirty="0" smtClean="0"/>
              <a:t>Q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后，如下译码，求解出信息位的位置：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85A2-8530-4621-A7D4-680A3558810C}" type="slidenum">
              <a:rPr lang="en-US" altLang="zh-CN" smtClean="0"/>
              <a:pPr/>
              <a:t>65</a:t>
            </a:fld>
            <a:endParaRPr lang="en-US" altLang="zh-CN"/>
          </a:p>
        </p:txBody>
      </p:sp>
      <p:graphicFrame>
        <p:nvGraphicFramePr>
          <p:cNvPr id="27341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27583" y="1844824"/>
          <a:ext cx="657993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362" name="Equation" r:id="rId4" imgW="3301920" imgH="469800" progId="Equation.DSMT4">
                  <p:embed/>
                </p:oleObj>
              </mc:Choice>
              <mc:Fallback>
                <p:oleObj name="Equation" r:id="rId4" imgW="33019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1844824"/>
                        <a:ext cx="6579933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3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58800" y="5516563"/>
          <a:ext cx="831373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363" name="Equation" r:id="rId6" imgW="4279680" imgH="469800" progId="Equation.DSMT4">
                  <p:embed/>
                </p:oleObj>
              </mc:Choice>
              <mc:Fallback>
                <p:oleObj name="Equation" r:id="rId6" imgW="427968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5516563"/>
                        <a:ext cx="831373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1332" name="Object 4"/>
          <p:cNvGraphicFramePr>
            <a:graphicFrameLocks noChangeAspect="1"/>
          </p:cNvGraphicFramePr>
          <p:nvPr/>
        </p:nvGraphicFramePr>
        <p:xfrm>
          <a:off x="899592" y="2996952"/>
          <a:ext cx="7029470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364" name="Equation" r:id="rId8" imgW="3784320" imgH="736560" progId="Equation.DSMT4">
                  <p:embed/>
                </p:oleObj>
              </mc:Choice>
              <mc:Fallback>
                <p:oleObj name="Equation" r:id="rId8" imgW="378432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96952"/>
                        <a:ext cx="7029470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1333" name="Object 5"/>
          <p:cNvGraphicFramePr>
            <a:graphicFrameLocks noChangeAspect="1"/>
          </p:cNvGraphicFramePr>
          <p:nvPr/>
        </p:nvGraphicFramePr>
        <p:xfrm>
          <a:off x="971601" y="4581128"/>
          <a:ext cx="5472608" cy="47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365" name="Equation" r:id="rId10" imgW="2768400" imgH="241200" progId="Equation.DSMT4">
                  <p:embed/>
                </p:oleObj>
              </mc:Choice>
              <mc:Fallback>
                <p:oleObj name="Equation" r:id="rId10" imgW="27684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1" y="4581128"/>
                        <a:ext cx="5472608" cy="476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编码</a:t>
            </a:r>
            <a:r>
              <a:rPr lang="en-US" altLang="zh-CN" smtClean="0"/>
              <a:t>Q</a:t>
            </a:r>
            <a:r>
              <a:rPr lang="zh-CN" altLang="en-US" smtClean="0"/>
              <a:t>和</a:t>
            </a:r>
            <a:r>
              <a:rPr lang="en-US" altLang="zh-CN" smtClean="0"/>
              <a:t>T</a:t>
            </a:r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可以取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的各种值，共</a:t>
            </a:r>
            <a:r>
              <a:rPr lang="en-US" altLang="zh-CN" dirty="0" smtClean="0"/>
              <a:t>N+1</a:t>
            </a:r>
            <a:r>
              <a:rPr lang="zh-CN" altLang="en-US" dirty="0" smtClean="0"/>
              <a:t>种，故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0818-CD12-40FF-A213-BA4FB7ED8BBB}" type="slidenum">
              <a:rPr lang="en-US" altLang="zh-CN" smtClean="0"/>
              <a:pPr/>
              <a:t>66</a:t>
            </a:fld>
            <a:endParaRPr lang="en-US" altLang="zh-CN"/>
          </a:p>
        </p:txBody>
      </p:sp>
      <p:graphicFrame>
        <p:nvGraphicFramePr>
          <p:cNvPr id="27443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27585" y="1916833"/>
          <a:ext cx="6696744" cy="54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378" name="Equation" r:id="rId4" imgW="3429000" imgH="279360" progId="Equation.DSMT4">
                  <p:embed/>
                </p:oleObj>
              </mc:Choice>
              <mc:Fallback>
                <p:oleObj name="Equation" r:id="rId4" imgW="342900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1916833"/>
                        <a:ext cx="6696744" cy="54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55" name="Object 3"/>
          <p:cNvGraphicFramePr>
            <a:graphicFrameLocks noChangeAspect="1"/>
          </p:cNvGraphicFramePr>
          <p:nvPr/>
        </p:nvGraphicFramePr>
        <p:xfrm>
          <a:off x="827584" y="2708920"/>
          <a:ext cx="6395448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379" name="Equation" r:id="rId6" imgW="3174840" imgH="965160" progId="Equation.DSMT4">
                  <p:embed/>
                </p:oleObj>
              </mc:Choice>
              <mc:Fallback>
                <p:oleObj name="Equation" r:id="rId6" imgW="3174840" imgH="965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8920"/>
                        <a:ext cx="6395448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56" name="Object 4"/>
          <p:cNvGraphicFramePr>
            <a:graphicFrameLocks noChangeAspect="1"/>
          </p:cNvGraphicFramePr>
          <p:nvPr/>
        </p:nvGraphicFramePr>
        <p:xfrm>
          <a:off x="827584" y="4725144"/>
          <a:ext cx="609667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380" name="Equation" r:id="rId8" imgW="3225600" imgH="495000" progId="Equation.DSMT4">
                  <p:embed/>
                </p:oleObj>
              </mc:Choice>
              <mc:Fallback>
                <p:oleObj name="Equation" r:id="rId8" imgW="3225600" imgH="495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25144"/>
                        <a:ext cx="6096677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例：对一冗余位序列编</a:t>
            </a:r>
            <a:r>
              <a:rPr lang="en-US" altLang="zh-CN" smtClean="0"/>
              <a:t>L-D</a:t>
            </a:r>
            <a:r>
              <a:rPr lang="zh-CN" altLang="en-US" smtClean="0"/>
              <a:t>码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8B95-0A62-4B83-A5FD-6D88887F9B87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8064500" cy="129614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一冗余位序列：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00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0000000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0000</a:t>
            </a:r>
            <a:r>
              <a:rPr lang="zh-CN" altLang="en-US" b="1" i="1" dirty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N=15</a:t>
            </a:r>
          </a:p>
          <a:p>
            <a:r>
              <a:rPr lang="zh-CN" altLang="en-US" dirty="0">
                <a:latin typeface="+mj-ea"/>
                <a:ea typeface="+mj-ea"/>
              </a:rPr>
              <a:t>这里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Q=2</a:t>
            </a:r>
            <a:r>
              <a:rPr lang="zh-CN" altLang="en-US" b="1" i="1" dirty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b="1" i="1" baseline="-25000" dirty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=3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b="1" i="1" baseline="-25000" dirty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b="1" i="1" dirty="0">
                <a:latin typeface="Times New Roman" pitchFamily="18" charset="0"/>
                <a:ea typeface="宋体" charset="-122"/>
              </a:rPr>
              <a:t>=11</a:t>
            </a:r>
            <a:r>
              <a:rPr lang="zh-CN" altLang="en-US" dirty="0">
                <a:latin typeface="+mj-ea"/>
                <a:ea typeface="+mj-ea"/>
              </a:rPr>
              <a:t>，则</a:t>
            </a:r>
          </a:p>
        </p:txBody>
      </p:sp>
      <p:graphicFrame>
        <p:nvGraphicFramePr>
          <p:cNvPr id="27546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55576" y="2348880"/>
          <a:ext cx="8101012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410" name="Equation" r:id="rId4" imgW="4330440" imgH="990360" progId="Equation.DSMT4">
                  <p:embed/>
                </p:oleObj>
              </mc:Choice>
              <mc:Fallback>
                <p:oleObj name="Equation" r:id="rId4" imgW="4330440" imgH="990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348880"/>
                        <a:ext cx="8101012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3379" name="Object 3"/>
          <p:cNvGraphicFramePr>
            <a:graphicFrameLocks noChangeAspect="1"/>
          </p:cNvGraphicFramePr>
          <p:nvPr/>
        </p:nvGraphicFramePr>
        <p:xfrm>
          <a:off x="827584" y="4838776"/>
          <a:ext cx="6192688" cy="89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411" name="Equation" r:id="rId6" imgW="3162240" imgH="457200" progId="Equation.DSMT4">
                  <p:embed/>
                </p:oleObj>
              </mc:Choice>
              <mc:Fallback>
                <p:oleObj name="Equation" r:id="rId6" imgW="316224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838776"/>
                        <a:ext cx="6192688" cy="894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3380" name="Object 4"/>
          <p:cNvGraphicFramePr>
            <a:graphicFrameLocks noChangeAspect="1"/>
          </p:cNvGraphicFramePr>
          <p:nvPr/>
        </p:nvGraphicFramePr>
        <p:xfrm>
          <a:off x="768279" y="4293096"/>
          <a:ext cx="409175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412" name="Equation" r:id="rId8" imgW="2044440" imgH="215640" progId="Equation.DSMT4">
                  <p:embed/>
                </p:oleObj>
              </mc:Choice>
              <mc:Fallback>
                <p:oleObj name="Equation" r:id="rId8" imgW="204444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279" y="4293096"/>
                        <a:ext cx="4091753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3381" name="Object 5"/>
          <p:cNvGraphicFramePr>
            <a:graphicFrameLocks noChangeAspect="1"/>
          </p:cNvGraphicFramePr>
          <p:nvPr/>
        </p:nvGraphicFramePr>
        <p:xfrm>
          <a:off x="827584" y="5877272"/>
          <a:ext cx="511011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413" name="Equation" r:id="rId10" imgW="2869920" imgH="469800" progId="Equation.DSMT4">
                  <p:embed/>
                </p:oleObj>
              </mc:Choice>
              <mc:Fallback>
                <p:oleObj name="Equation" r:id="rId10" imgW="286992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877272"/>
                        <a:ext cx="511011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9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Q=2</a:t>
            </a:r>
            <a:r>
              <a:rPr lang="zh-CN" altLang="en-US" smtClean="0"/>
              <a:t>和</a:t>
            </a:r>
            <a:r>
              <a:rPr lang="en-US" altLang="zh-CN" smtClean="0"/>
              <a:t>T=47</a:t>
            </a:r>
            <a:r>
              <a:rPr lang="zh-CN" altLang="en-US" smtClean="0"/>
              <a:t>的译码过程</a:t>
            </a:r>
            <a:endParaRPr lang="zh-CN" alt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收端收到</a:t>
            </a:r>
            <a:r>
              <a:rPr lang="en-US" altLang="zh-CN" smtClean="0"/>
              <a:t>Q=2</a:t>
            </a:r>
            <a:r>
              <a:rPr lang="zh-CN" altLang="en-US" smtClean="0"/>
              <a:t>和</a:t>
            </a:r>
            <a:r>
              <a:rPr lang="en-US" altLang="zh-CN" smtClean="0"/>
              <a:t>T=47</a:t>
            </a:r>
            <a:r>
              <a:rPr lang="zh-CN" altLang="en-US" smtClean="0"/>
              <a:t>后，如下译码：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DAD3-883F-4AEC-BEC7-AA7993841564}" type="slidenum">
              <a:rPr lang="en-US" altLang="zh-CN" smtClean="0"/>
              <a:pPr/>
              <a:t>68</a:t>
            </a:fld>
            <a:endParaRPr lang="en-US" altLang="zh-CN"/>
          </a:p>
        </p:txBody>
      </p:sp>
      <p:graphicFrame>
        <p:nvGraphicFramePr>
          <p:cNvPr id="27648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27583" y="1844824"/>
          <a:ext cx="7643381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18" name="Equation" r:id="rId4" imgW="4127400" imgH="1904760" progId="Equation.DSMT4">
                  <p:embed/>
                </p:oleObj>
              </mc:Choice>
              <mc:Fallback>
                <p:oleObj name="Equation" r:id="rId4" imgW="4127400" imgH="1904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1844824"/>
                        <a:ext cx="7643381" cy="3528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03" name="Object 3"/>
          <p:cNvGraphicFramePr>
            <a:graphicFrameLocks noChangeAspect="1"/>
          </p:cNvGraphicFramePr>
          <p:nvPr/>
        </p:nvGraphicFramePr>
        <p:xfrm>
          <a:off x="1043607" y="5661248"/>
          <a:ext cx="4176465" cy="53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19" name="Equation" r:id="rId6" imgW="1892160" imgH="241200" progId="Equation.DSMT4">
                  <p:embed/>
                </p:oleObj>
              </mc:Choice>
              <mc:Fallback>
                <p:oleObj name="Equation" r:id="rId6" imgW="18921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5661248"/>
                        <a:ext cx="4176465" cy="532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Q=2</a:t>
            </a:r>
            <a:r>
              <a:rPr lang="zh-CN" altLang="en-US" smtClean="0"/>
              <a:t>和</a:t>
            </a:r>
            <a:r>
              <a:rPr lang="en-US" altLang="zh-CN" smtClean="0"/>
              <a:t>T=47</a:t>
            </a:r>
            <a:r>
              <a:rPr lang="zh-CN" altLang="en-US" smtClean="0"/>
              <a:t>的译码过程</a:t>
            </a:r>
            <a:r>
              <a:rPr lang="en-US" altLang="zh-CN" smtClean="0"/>
              <a:t>-</a:t>
            </a:r>
            <a:r>
              <a:rPr lang="zh-CN" altLang="en-US" smtClean="0"/>
              <a:t>续</a:t>
            </a:r>
            <a:endParaRPr lang="zh-CN" altLang="en-US"/>
          </a:p>
        </p:txBody>
      </p:sp>
      <p:graphicFrame>
        <p:nvGraphicFramePr>
          <p:cNvPr id="27750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552" y="1268760"/>
          <a:ext cx="7560840" cy="347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42" name="Equation" r:id="rId4" imgW="4140000" imgH="1904760" progId="Equation.DSMT4">
                  <p:embed/>
                </p:oleObj>
              </mc:Choice>
              <mc:Fallback>
                <p:oleObj name="Equation" r:id="rId4" imgW="4140000" imgH="1904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68760"/>
                        <a:ext cx="7560840" cy="347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90F0-CAE6-4BD0-9C68-F4937BF84A09}" type="slidenum">
              <a:rPr lang="en-US" altLang="zh-CN" smtClean="0"/>
              <a:pPr/>
              <a:t>69</a:t>
            </a:fld>
            <a:endParaRPr lang="en-US" altLang="zh-CN"/>
          </a:p>
        </p:txBody>
      </p:sp>
      <p:graphicFrame>
        <p:nvGraphicFramePr>
          <p:cNvPr id="1895427" name="Object 3"/>
          <p:cNvGraphicFramePr>
            <a:graphicFrameLocks noChangeAspect="1"/>
          </p:cNvGraphicFramePr>
          <p:nvPr/>
        </p:nvGraphicFramePr>
        <p:xfrm>
          <a:off x="448595" y="5085184"/>
          <a:ext cx="829986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43" name="Equation" r:id="rId6" imgW="4635360" imgH="482400" progId="Equation.DSMT4">
                  <p:embed/>
                </p:oleObj>
              </mc:Choice>
              <mc:Fallback>
                <p:oleObj name="Equation" r:id="rId6" imgW="463536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95" y="5085184"/>
                        <a:ext cx="8299869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F0218E28-E782-4F3D-B0E0-0E529383F3D3}" type="slidenum">
              <a:rPr lang="zh-CN" altLang="zh-CN" sz="1000">
                <a:latin typeface="+mj-ea"/>
                <a:ea typeface="+mj-ea"/>
              </a:rPr>
              <a:pPr/>
              <a:t>7</a:t>
            </a:fld>
            <a:endParaRPr lang="zh-CN" altLang="zh-CN" sz="1000">
              <a:latin typeface="+mj-ea"/>
              <a:ea typeface="+mj-ea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90550" y="706438"/>
            <a:ext cx="55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  <a:sym typeface="Wingdings" pitchFamily="2" charset="2"/>
              </a:rPr>
              <a:t>(3) </a:t>
            </a:r>
            <a:r>
              <a:rPr lang="zh-CN" sz="2400" b="1">
                <a:latin typeface="+mj-ea"/>
                <a:ea typeface="+mj-ea"/>
                <a:sym typeface="Wingdings" pitchFamily="2" charset="2"/>
              </a:rPr>
              <a:t>计算码字长度      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059832" y="717550"/>
          <a:ext cx="3921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14" r:id="rId3" imgW="177492" imgH="240882" progId="Equation.DSMT4">
                  <p:embed/>
                </p:oleObj>
              </mc:Choice>
              <mc:Fallback>
                <p:oleObj r:id="rId3" imgW="177492" imgH="24088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717550"/>
                        <a:ext cx="392112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42900" y="3460750"/>
          <a:ext cx="2130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15" r:id="rId5" imgW="964781" imgH="241195" progId="Equation.DSMT4">
                  <p:embed/>
                </p:oleObj>
              </mc:Choice>
              <mc:Fallback>
                <p:oleObj r:id="rId5" imgW="964781" imgH="241195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460750"/>
                        <a:ext cx="2130425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7702550" y="3460750"/>
          <a:ext cx="898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16" r:id="rId7" imgW="406048" imgH="241091" progId="Equation.DSMT4">
                  <p:embed/>
                </p:oleObj>
              </mc:Choice>
              <mc:Fallback>
                <p:oleObj r:id="rId7" imgW="406048" imgH="241091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3460750"/>
                        <a:ext cx="898525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42900" y="4071938"/>
          <a:ext cx="2579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17" r:id="rId9" imgW="1167893" imgH="241195" progId="Equation.DSMT4">
                  <p:embed/>
                </p:oleObj>
              </mc:Choice>
              <mc:Fallback>
                <p:oleObj r:id="rId9" imgW="1167893" imgH="24119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071938"/>
                        <a:ext cx="25796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4216400" y="4071938"/>
          <a:ext cx="2579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18" r:id="rId11" imgW="1167893" imgH="241195" progId="Equation.DSMT4">
                  <p:embed/>
                </p:oleObj>
              </mc:Choice>
              <mc:Fallback>
                <p:oleObj r:id="rId11" imgW="1167893" imgH="24119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071938"/>
                        <a:ext cx="25796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7702550" y="4059238"/>
          <a:ext cx="92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19" r:id="rId13" imgW="418918" imgH="241195" progId="Equation.DSMT4">
                  <p:embed/>
                </p:oleObj>
              </mc:Choice>
              <mc:Fallback>
                <p:oleObj r:id="rId13" imgW="418918" imgH="24119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4059238"/>
                        <a:ext cx="927100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42900" y="4670425"/>
          <a:ext cx="2916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20" r:id="rId15" imgW="1320227" imgH="241195" progId="Equation.DSMT4">
                  <p:embed/>
                </p:oleObj>
              </mc:Choice>
              <mc:Fallback>
                <p:oleObj r:id="rId15" imgW="1320227" imgH="241195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670425"/>
                        <a:ext cx="291623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4216400" y="4670425"/>
          <a:ext cx="2608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21" r:id="rId17" imgW="1180588" imgH="241195" progId="Equation.DSMT4">
                  <p:embed/>
                </p:oleObj>
              </mc:Choice>
              <mc:Fallback>
                <p:oleObj r:id="rId17" imgW="1180588" imgH="241195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670425"/>
                        <a:ext cx="2608263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7702550" y="4568825"/>
          <a:ext cx="92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22" r:id="rId19" imgW="418918" imgH="241195" progId="Equation.DSMT4">
                  <p:embed/>
                </p:oleObj>
              </mc:Choice>
              <mc:Fallback>
                <p:oleObj r:id="rId19" imgW="418918" imgH="241195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4568825"/>
                        <a:ext cx="927100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342900" y="5256213"/>
          <a:ext cx="3252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23" r:id="rId21" imgW="1472561" imgH="241195" progId="Equation.DSMT4">
                  <p:embed/>
                </p:oleObj>
              </mc:Choice>
              <mc:Fallback>
                <p:oleObj r:id="rId21" imgW="1472561" imgH="241195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5256213"/>
                        <a:ext cx="32527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4216400" y="5256213"/>
          <a:ext cx="2608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24" r:id="rId23" imgW="1180588" imgH="241195" progId="Equation.DSMT4">
                  <p:embed/>
                </p:oleObj>
              </mc:Choice>
              <mc:Fallback>
                <p:oleObj r:id="rId23" imgW="1180588" imgH="241195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256213"/>
                        <a:ext cx="2608263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7702550" y="5180013"/>
          <a:ext cx="92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25" r:id="rId25" imgW="418918" imgH="241195" progId="Equation.DSMT4">
                  <p:embed/>
                </p:oleObj>
              </mc:Choice>
              <mc:Fallback>
                <p:oleObj r:id="rId25" imgW="418918" imgH="241195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5180013"/>
                        <a:ext cx="927100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60363" y="5791200"/>
          <a:ext cx="35893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26" r:id="rId27" imgW="1624895" imgH="241195" progId="Equation.DSMT4">
                  <p:embed/>
                </p:oleObj>
              </mc:Choice>
              <mc:Fallback>
                <p:oleObj r:id="rId27" imgW="1624895" imgH="241195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5791200"/>
                        <a:ext cx="3589337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4216400" y="5791200"/>
          <a:ext cx="2608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27" r:id="rId29" imgW="1180588" imgH="241195" progId="Equation.DSMT4">
                  <p:embed/>
                </p:oleObj>
              </mc:Choice>
              <mc:Fallback>
                <p:oleObj r:id="rId29" imgW="1180588" imgH="241195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791200"/>
                        <a:ext cx="2608263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7702550" y="5803900"/>
          <a:ext cx="92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28" r:id="rId31" imgW="418918" imgH="241195" progId="Equation.DSMT4">
                  <p:embed/>
                </p:oleObj>
              </mc:Choice>
              <mc:Fallback>
                <p:oleObj r:id="rId31" imgW="418918" imgH="241195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0" y="5803900"/>
                        <a:ext cx="927100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2051050" y="2917825"/>
          <a:ext cx="2809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29" r:id="rId33" imgW="126725" imgH="177415" progId="Equation.DSMT4">
                  <p:embed/>
                </p:oleObj>
              </mc:Choice>
              <mc:Fallback>
                <p:oleObj r:id="rId33" imgW="126725" imgH="177415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17825"/>
                        <a:ext cx="280988" cy="392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2825750" y="2917825"/>
          <a:ext cx="2809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30" r:id="rId35" imgW="126725" imgH="177415" progId="Equation.DSMT4">
                  <p:embed/>
                </p:oleObj>
              </mc:Choice>
              <mc:Fallback>
                <p:oleObj r:id="rId35" imgW="126725" imgH="177415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917825"/>
                        <a:ext cx="280988" cy="392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3549650" y="2905125"/>
          <a:ext cx="2809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31" r:id="rId37" imgW="126725" imgH="164742" progId="Equation.DSMT4">
                  <p:embed/>
                </p:oleObj>
              </mc:Choice>
              <mc:Fallback>
                <p:oleObj r:id="rId37" imgW="126725" imgH="164742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905125"/>
                        <a:ext cx="280988" cy="363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4338638" y="2917825"/>
          <a:ext cx="2809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32" r:id="rId39" imgW="126725" imgH="177415" progId="Equation.DSMT4">
                  <p:embed/>
                </p:oleObj>
              </mc:Choice>
              <mc:Fallback>
                <p:oleObj r:id="rId39" imgW="126725" imgH="177415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2917825"/>
                        <a:ext cx="280987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 noChangeAspect="1"/>
          </p:cNvGrpSpPr>
          <p:nvPr/>
        </p:nvGrpSpPr>
        <p:grpSpPr bwMode="auto">
          <a:xfrm>
            <a:off x="474663" y="2838450"/>
            <a:ext cx="5105400" cy="533400"/>
            <a:chOff x="0" y="0"/>
            <a:chExt cx="3216" cy="336"/>
          </a:xfrm>
        </p:grpSpPr>
        <p:graphicFrame>
          <p:nvGraphicFramePr>
            <p:cNvPr id="7191" name="Object 23"/>
            <p:cNvGraphicFramePr>
              <a:graphicFrameLocks noChangeAspect="1"/>
            </p:cNvGraphicFramePr>
            <p:nvPr/>
          </p:nvGraphicFramePr>
          <p:xfrm>
            <a:off x="0" y="50"/>
            <a:ext cx="1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733" r:id="rId41" imgW="126725" imgH="164742" progId="Equation.DSMT4">
                    <p:embed/>
                  </p:oleObj>
                </mc:Choice>
                <mc:Fallback>
                  <p:oleObj r:id="rId41" imgW="126725" imgH="164742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0"/>
                          <a:ext cx="177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24"/>
            <p:cNvGraphicFramePr>
              <a:graphicFrameLocks noChangeAspect="1"/>
            </p:cNvGraphicFramePr>
            <p:nvPr/>
          </p:nvGraphicFramePr>
          <p:xfrm>
            <a:off x="529" y="50"/>
            <a:ext cx="1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734" r:id="rId43" imgW="126725" imgH="164742" progId="Equation.DSMT4">
                    <p:embed/>
                  </p:oleObj>
                </mc:Choice>
                <mc:Fallback>
                  <p:oleObj r:id="rId43" imgW="126725" imgH="164742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" y="50"/>
                          <a:ext cx="177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25"/>
            <p:cNvGraphicFramePr>
              <a:graphicFrameLocks noChangeAspect="1"/>
            </p:cNvGraphicFramePr>
            <p:nvPr/>
          </p:nvGraphicFramePr>
          <p:xfrm>
            <a:off x="2721" y="0"/>
            <a:ext cx="49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735" r:id="rId45" imgW="355292" imgH="241091" progId="Equation.DSMT4">
                    <p:embed/>
                  </p:oleObj>
                </mc:Choice>
                <mc:Fallback>
                  <p:oleObj r:id="rId45" imgW="355292" imgH="241091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0"/>
                          <a:ext cx="495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4216400" y="3460750"/>
          <a:ext cx="2579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36" r:id="rId47" imgW="1167893" imgH="241195" progId="Equation.DSMT4">
                  <p:embed/>
                </p:oleObj>
              </mc:Choice>
              <mc:Fallback>
                <p:oleObj r:id="rId47" imgW="1167893" imgH="241195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460750"/>
                        <a:ext cx="25796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07950" y="528638"/>
            <a:ext cx="9191625" cy="2351087"/>
            <a:chOff x="0" y="0"/>
            <a:chExt cx="5790" cy="1481"/>
          </a:xfrm>
        </p:grpSpPr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464"/>
              <a:ext cx="5703" cy="1017"/>
              <a:chOff x="0" y="0"/>
              <a:chExt cx="5703" cy="1017"/>
            </a:xfrm>
          </p:grpSpPr>
          <p:graphicFrame>
            <p:nvGraphicFramePr>
              <p:cNvPr id="7199" name="Object 31"/>
              <p:cNvGraphicFramePr>
                <a:graphicFrameLocks noChangeAspect="1"/>
              </p:cNvGraphicFramePr>
              <p:nvPr/>
            </p:nvGraphicFramePr>
            <p:xfrm>
              <a:off x="1280" y="0"/>
              <a:ext cx="269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98737" r:id="rId49" imgW="1942257" imgH="241195" progId="Equation.DSMT4">
                      <p:embed/>
                    </p:oleObj>
                  </mc:Choice>
                  <mc:Fallback>
                    <p:oleObj r:id="rId49" imgW="1942257" imgH="241195" progId="Equation.DSMT4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0" y="0"/>
                            <a:ext cx="2699" cy="3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0" y="365"/>
                <a:ext cx="5703" cy="652"/>
                <a:chOff x="0" y="-2"/>
                <a:chExt cx="5703" cy="652"/>
              </a:xfrm>
            </p:grpSpPr>
            <p:graphicFrame>
              <p:nvGraphicFramePr>
                <p:cNvPr id="7201" name="Object 33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3046" cy="6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98738" r:id="rId51" imgW="2552700" imgH="469900" progId="Equation.DSMT4">
                        <p:embed/>
                      </p:oleObj>
                    </mc:Choice>
                    <mc:Fallback>
                      <p:oleObj r:id="rId51" imgW="2552700" imgH="469900" progId="Equation.DSMT4">
                        <p:embed/>
                        <p:pic>
                          <p:nvPicPr>
                            <p:cNvPr id="0" name="Picture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3046" cy="650"/>
                            </a:xfrm>
                            <a:prstGeom prst="rect">
                              <a:avLst/>
                            </a:prstGeom>
                            <a:noFill/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6" name="Group 34"/>
                <p:cNvGrpSpPr>
                  <a:grpSpLocks/>
                </p:cNvGrpSpPr>
                <p:nvPr/>
              </p:nvGrpSpPr>
              <p:grpSpPr bwMode="auto">
                <a:xfrm>
                  <a:off x="3009" y="-2"/>
                  <a:ext cx="2694" cy="607"/>
                  <a:chOff x="0" y="-34"/>
                  <a:chExt cx="2694" cy="607"/>
                </a:xfrm>
              </p:grpSpPr>
              <p:sp>
                <p:nvSpPr>
                  <p:cNvPr id="720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"/>
                    <a:ext cx="2694" cy="5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r>
                      <a:rPr lang="zh-CN" sz="2400" b="1">
                        <a:latin typeface="+mj-ea"/>
                        <a:ea typeface="+mj-ea"/>
                        <a:sym typeface="Wingdings" pitchFamily="2" charset="2"/>
                      </a:rPr>
                      <a:t>注意：是对           </a:t>
                    </a:r>
                    <a:r>
                      <a:rPr lang="zh-CN" sz="2400" b="1">
                        <a:solidFill>
                          <a:srgbClr val="FF0000"/>
                        </a:solidFill>
                        <a:latin typeface="+mj-ea"/>
                        <a:ea typeface="+mj-ea"/>
                        <a:sym typeface="Wingdings" pitchFamily="2" charset="2"/>
                      </a:rPr>
                      <a:t>算自信息量</a:t>
                    </a:r>
                    <a:r>
                      <a:rPr lang="zh-CN" sz="2400" b="1">
                        <a:latin typeface="+mj-ea"/>
                        <a:ea typeface="+mj-ea"/>
                        <a:sym typeface="Wingdings" pitchFamily="2" charset="2"/>
                      </a:rPr>
                      <a:t>，而不是对           算。  </a:t>
                    </a:r>
                  </a:p>
                </p:txBody>
              </p:sp>
              <p:graphicFrame>
                <p:nvGraphicFramePr>
                  <p:cNvPr id="7204" name="Object 36"/>
                  <p:cNvGraphicFramePr>
                    <a:graphicFrameLocks noChangeAspect="1"/>
                  </p:cNvGraphicFramePr>
                  <p:nvPr/>
                </p:nvGraphicFramePr>
                <p:xfrm>
                  <a:off x="1028" y="-34"/>
                  <a:ext cx="564" cy="33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98739" r:id="rId53" imgW="406048" imgH="241091" progId="Equation.DSMT4">
                          <p:embed/>
                        </p:oleObj>
                      </mc:Choice>
                      <mc:Fallback>
                        <p:oleObj r:id="rId53" imgW="406048" imgH="241091" progId="Equation.DSMT4">
                          <p:embed/>
                          <p:pic>
                            <p:nvPicPr>
                              <p:cNvPr id="0" name="Picture 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28" y="-34"/>
                                <a:ext cx="564" cy="335"/>
                              </a:xfrm>
                              <a:prstGeom prst="rect">
                                <a:avLst/>
                              </a:prstGeom>
                              <a:noFill/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7205" name="Object 37"/>
                  <p:cNvGraphicFramePr>
                    <a:graphicFrameLocks noChangeAspect="1"/>
                  </p:cNvGraphicFramePr>
                  <p:nvPr/>
                </p:nvGraphicFramePr>
                <p:xfrm>
                  <a:off x="846" y="238"/>
                  <a:ext cx="635" cy="33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98740" r:id="rId55" imgW="457002" imgH="241195" progId="Equation.DSMT4">
                          <p:embed/>
                        </p:oleObj>
                      </mc:Choice>
                      <mc:Fallback>
                        <p:oleObj r:id="rId55" imgW="457002" imgH="241195" progId="Equation.DSMT4">
                          <p:embed/>
                          <p:pic>
                            <p:nvPicPr>
                              <p:cNvPr id="0" name="Picture 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6" y="238"/>
                                <a:ext cx="635" cy="335"/>
                              </a:xfrm>
                              <a:prstGeom prst="rect">
                                <a:avLst/>
                              </a:prstGeom>
                              <a:noFill/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2412" y="795"/>
              <a:ext cx="26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716" y="0"/>
              <a:ext cx="3074" cy="795"/>
              <a:chOff x="0" y="0"/>
              <a:chExt cx="3074" cy="795"/>
            </a:xfrm>
          </p:grpSpPr>
          <p:grpSp>
            <p:nvGrpSpPr>
              <p:cNvPr id="8" name="Group 40"/>
              <p:cNvGrpSpPr>
                <a:grpSpLocks/>
              </p:cNvGrpSpPr>
              <p:nvPr/>
            </p:nvGrpSpPr>
            <p:grpSpPr bwMode="auto">
              <a:xfrm>
                <a:off x="0" y="643"/>
                <a:ext cx="1464" cy="152"/>
                <a:chOff x="0" y="0"/>
                <a:chExt cx="1464" cy="152"/>
              </a:xfrm>
            </p:grpSpPr>
            <p:sp>
              <p:nvSpPr>
                <p:cNvPr id="7209" name="Line 41"/>
                <p:cNvSpPr>
                  <a:spLocks noChangeShapeType="1"/>
                </p:cNvSpPr>
                <p:nvPr/>
              </p:nvSpPr>
              <p:spPr bwMode="auto">
                <a:xfrm>
                  <a:off x="0" y="152"/>
                  <a:ext cx="1312" cy="0"/>
                </a:xfrm>
                <a:prstGeom prst="line">
                  <a:avLst/>
                </a:prstGeom>
                <a:noFill/>
                <a:ln w="25400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2400" b="1">
                    <a:latin typeface="+mj-ea"/>
                    <a:ea typeface="+mj-ea"/>
                  </a:endParaRPr>
                </a:p>
              </p:txBody>
            </p:sp>
            <p:sp>
              <p:nvSpPr>
                <p:cNvPr id="721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312" y="0"/>
                  <a:ext cx="152" cy="152"/>
                </a:xfrm>
                <a:prstGeom prst="line">
                  <a:avLst/>
                </a:prstGeom>
                <a:noFill/>
                <a:ln w="25400" cmpd="sng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 sz="2400" b="1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7211" name="Rectangle 43"/>
              <p:cNvSpPr>
                <a:spLocks noChangeArrowheads="1"/>
              </p:cNvSpPr>
              <p:nvPr/>
            </p:nvSpPr>
            <p:spPr bwMode="auto">
              <a:xfrm>
                <a:off x="1462" y="0"/>
                <a:ext cx="1612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  <a:sym typeface="Wingdings" pitchFamily="2" charset="2"/>
                  </a:rPr>
                  <a:t>大于等于</a:t>
                </a:r>
              </a:p>
              <a:p>
                <a:r>
                  <a:rPr lang="zh-CN" sz="2400" b="1">
                    <a:latin typeface="+mj-ea"/>
                    <a:ea typeface="+mj-ea"/>
                    <a:sym typeface="Wingdings" pitchFamily="2" charset="2"/>
                  </a:rPr>
                  <a:t>自信息量</a:t>
                </a:r>
              </a:p>
              <a:p>
                <a:r>
                  <a:rPr lang="zh-CN" sz="2400" b="1">
                    <a:latin typeface="+mj-ea"/>
                    <a:ea typeface="+mj-ea"/>
                    <a:sym typeface="Wingdings" pitchFamily="2" charset="2"/>
                  </a:rPr>
                  <a:t>最小整数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对例题的说明</a:t>
            </a: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当</a:t>
            </a:r>
            <a:r>
              <a:rPr lang="en-US" altLang="zh-CN" smtClean="0"/>
              <a:t>Q</a:t>
            </a:r>
            <a:r>
              <a:rPr lang="zh-CN" altLang="en-US" smtClean="0"/>
              <a:t>为</a:t>
            </a:r>
            <a:r>
              <a:rPr lang="en-US" altLang="zh-CN" smtClean="0"/>
              <a:t>0</a:t>
            </a:r>
            <a:r>
              <a:rPr lang="zh-CN" altLang="en-US" smtClean="0"/>
              <a:t>或</a:t>
            </a:r>
            <a:r>
              <a:rPr lang="en-US" altLang="zh-CN" smtClean="0"/>
              <a:t>N</a:t>
            </a:r>
            <a:r>
              <a:rPr lang="zh-CN" altLang="en-US" smtClean="0"/>
              <a:t>时，相当于全</a:t>
            </a:r>
            <a:r>
              <a:rPr lang="en-US" altLang="zh-CN" smtClean="0"/>
              <a:t>0</a:t>
            </a:r>
            <a:r>
              <a:rPr lang="zh-CN" altLang="en-US" smtClean="0"/>
              <a:t>或全</a:t>
            </a:r>
            <a:r>
              <a:rPr lang="en-US" altLang="zh-CN" smtClean="0"/>
              <a:t>1</a:t>
            </a:r>
            <a:r>
              <a:rPr lang="zh-CN" altLang="en-US" smtClean="0"/>
              <a:t>序列，此时</a:t>
            </a:r>
            <a:r>
              <a:rPr lang="en-US" altLang="zh-CN" smtClean="0"/>
              <a:t>T</a:t>
            </a:r>
            <a:r>
              <a:rPr lang="zh-CN" altLang="en-US" smtClean="0"/>
              <a:t>值为</a:t>
            </a:r>
            <a:r>
              <a:rPr lang="en-US" altLang="zh-CN" smtClean="0"/>
              <a:t>0</a:t>
            </a:r>
            <a:r>
              <a:rPr lang="zh-CN" altLang="en-US" smtClean="0"/>
              <a:t>，在编码时只需编</a:t>
            </a:r>
            <a:r>
              <a:rPr lang="en-US" altLang="zh-CN" smtClean="0"/>
              <a:t>Q</a:t>
            </a:r>
            <a:r>
              <a:rPr lang="zh-CN" altLang="en-US" smtClean="0"/>
              <a:t>值，对于</a:t>
            </a:r>
            <a:r>
              <a:rPr lang="en-US" altLang="zh-CN" smtClean="0"/>
              <a:t>N=15</a:t>
            </a:r>
            <a:r>
              <a:rPr lang="zh-CN" altLang="en-US" smtClean="0"/>
              <a:t>，得</a:t>
            </a:r>
            <a:r>
              <a:rPr lang="en-US" altLang="zh-CN" smtClean="0"/>
              <a:t>0000</a:t>
            </a:r>
            <a:r>
              <a:rPr lang="zh-CN" altLang="en-US" smtClean="0"/>
              <a:t>或</a:t>
            </a:r>
            <a:r>
              <a:rPr lang="en-US" altLang="zh-CN" smtClean="0"/>
              <a:t>1111</a:t>
            </a:r>
          </a:p>
          <a:p>
            <a:endParaRPr lang="en-US" altLang="zh-CN" smtClean="0"/>
          </a:p>
          <a:p>
            <a:r>
              <a:rPr lang="en-US" altLang="zh-CN" smtClean="0"/>
              <a:t>L-D</a:t>
            </a:r>
            <a:r>
              <a:rPr lang="zh-CN" altLang="en-US" smtClean="0"/>
              <a:t>编码与哈夫曼码不同，不需要已知概率特性。也就是编成的码字与概率特性无关，而与一帧内的信息位的数目有关，即码字长度与</a:t>
            </a:r>
            <a:r>
              <a:rPr lang="en-US" altLang="zh-CN" smtClean="0"/>
              <a:t>Q</a:t>
            </a:r>
            <a:r>
              <a:rPr lang="zh-CN" altLang="en-US" smtClean="0"/>
              <a:t>有关。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3C76-6E5B-42CC-881B-D23C946FC2C3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码字长度与</a:t>
            </a:r>
            <a:r>
              <a:rPr lang="en-US" altLang="zh-CN" smtClean="0"/>
              <a:t>Q</a:t>
            </a:r>
            <a:r>
              <a:rPr lang="zh-CN" altLang="en-US" smtClean="0"/>
              <a:t>的关系</a:t>
            </a:r>
            <a:endParaRPr lang="zh-CN" altLang="en-US"/>
          </a:p>
        </p:txBody>
      </p:sp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49E4-9D62-44B1-A777-997444F7C1BB}" type="slidenum">
              <a:rPr lang="en-US" altLang="zh-CN" smtClean="0"/>
              <a:pPr/>
              <a:t>71</a:t>
            </a:fld>
            <a:endParaRPr lang="en-US" altLang="zh-CN"/>
          </a:p>
        </p:txBody>
      </p:sp>
      <p:graphicFrame>
        <p:nvGraphicFramePr>
          <p:cNvPr id="279555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395536" y="1412776"/>
          <a:ext cx="8229600" cy="2862264"/>
        </p:xfrm>
        <a:graphic>
          <a:graphicData uri="http://schemas.openxmlformats.org/drawingml/2006/table">
            <a:tbl>
              <a:tblPr/>
              <a:tblGrid>
                <a:gridCol w="1666875"/>
                <a:gridCol w="6562725"/>
              </a:tblGrid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0        1         2         3         4           5        6          7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15     14      13       12        11        10         9         8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Log(15    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0     3.91    6.71    8.83    10.4     11.8     12.3   12.9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的码字长度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0        4         7         9        11        12       13       13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码字总长度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4        8        11       13       15        16       17       17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压缩率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0.27  0.53  0.73    0.87       1       1.07     1.13   1.13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9575" name="Rectangle 2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552" y="4581128"/>
            <a:ext cx="7920880" cy="1512888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概率未知，无法计算熵，也无法计算编码效率，一般只能用压缩率来表达编码增益。</a:t>
            </a:r>
          </a:p>
          <a:p>
            <a:r>
              <a:rPr lang="zh-CN" altLang="en-US" dirty="0">
                <a:latin typeface="+mj-ea"/>
                <a:ea typeface="+mj-ea"/>
              </a:rPr>
              <a:t>当</a:t>
            </a:r>
            <a:r>
              <a:rPr lang="en-US" altLang="zh-CN" dirty="0">
                <a:latin typeface="+mj-ea"/>
                <a:ea typeface="+mj-ea"/>
              </a:rPr>
              <a:t>Q</a:t>
            </a:r>
            <a:r>
              <a:rPr lang="zh-CN" altLang="en-US" dirty="0">
                <a:latin typeface="+mj-ea"/>
                <a:ea typeface="+mj-ea"/>
              </a:rPr>
              <a:t>接近</a:t>
            </a:r>
            <a:r>
              <a:rPr lang="en-US" altLang="zh-CN" dirty="0">
                <a:latin typeface="+mj-ea"/>
                <a:ea typeface="+mj-ea"/>
              </a:rPr>
              <a:t>N/2</a:t>
            </a:r>
            <a:r>
              <a:rPr lang="zh-CN" altLang="en-US" dirty="0">
                <a:latin typeface="+mj-ea"/>
                <a:ea typeface="+mj-ea"/>
              </a:rPr>
              <a:t>时，</a:t>
            </a:r>
            <a:r>
              <a:rPr lang="en-US" altLang="zh-CN" dirty="0">
                <a:latin typeface="+mj-ea"/>
                <a:ea typeface="+mj-ea"/>
              </a:rPr>
              <a:t>L-D</a:t>
            </a:r>
            <a:r>
              <a:rPr lang="zh-CN" altLang="en-US" dirty="0">
                <a:latin typeface="+mj-ea"/>
                <a:ea typeface="+mj-ea"/>
              </a:rPr>
              <a:t>编码是无效的；当</a:t>
            </a:r>
            <a:r>
              <a:rPr lang="en-US" altLang="zh-CN" dirty="0">
                <a:latin typeface="+mj-ea"/>
                <a:ea typeface="+mj-ea"/>
              </a:rPr>
              <a:t>Q</a:t>
            </a:r>
            <a:r>
              <a:rPr lang="zh-CN" altLang="en-US" dirty="0">
                <a:latin typeface="+mj-ea"/>
                <a:ea typeface="+mj-ea"/>
              </a:rPr>
              <a:t>接近</a:t>
            </a:r>
            <a:r>
              <a:rPr lang="en-US" altLang="zh-CN" dirty="0">
                <a:latin typeface="+mj-ea"/>
                <a:ea typeface="+mj-ea"/>
              </a:rPr>
              <a:t>0</a:t>
            </a:r>
            <a:r>
              <a:rPr lang="zh-CN" altLang="en-US" dirty="0">
                <a:latin typeface="+mj-ea"/>
                <a:ea typeface="+mj-ea"/>
              </a:rPr>
              <a:t>或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时，可得很小的压缩率，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很大时更有效。</a:t>
            </a:r>
          </a:p>
        </p:txBody>
      </p:sp>
      <p:sp>
        <p:nvSpPr>
          <p:cNvPr id="10" name="矩形 9"/>
          <p:cNvSpPr/>
          <p:nvPr/>
        </p:nvSpPr>
        <p:spPr>
          <a:xfrm>
            <a:off x="4860032" y="2348880"/>
            <a:ext cx="3240360" cy="2016224"/>
          </a:xfrm>
          <a:prstGeom prst="rect">
            <a:avLst/>
          </a:prstGeom>
          <a:solidFill>
            <a:srgbClr val="FFCCFF">
              <a:alpha val="23137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介绍了几种变长码的编码方法。包括：</a:t>
            </a:r>
          </a:p>
          <a:p>
            <a:pPr lvl="1"/>
            <a:r>
              <a:rPr lang="zh-CN" altLang="en-US" smtClean="0"/>
              <a:t>香农编码、哈夫曼编码和费诺编码</a:t>
            </a:r>
          </a:p>
          <a:p>
            <a:pPr lvl="1"/>
            <a:r>
              <a:rPr lang="zh-CN" altLang="en-US" smtClean="0"/>
              <a:t>游程编码和冗余位编码</a:t>
            </a:r>
          </a:p>
          <a:p>
            <a:r>
              <a:rPr lang="zh-CN" altLang="en-US" smtClean="0"/>
              <a:t>变长码的缺点是高概率符号和低概率符号出现的不均匀，与信源符号恒速输出的矛盾，需要很大的缓存。信道可能无信息可送，或信息溢出而丢失。</a:t>
            </a:r>
          </a:p>
          <a:p>
            <a:r>
              <a:rPr lang="zh-CN" altLang="en-US" smtClean="0"/>
              <a:t>变长码的另一缺点是差错的扩散。因为它采用异前置码来分解码字，一旦传送中出现误码，则某个码字的前置部分可能成为另一个码字，因而错译为另一个符号。需要采用差错控制。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F3CA-B070-4873-998B-7956BDF7652F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4.2 5.4(1-3</a:t>
            </a:r>
            <a:r>
              <a:rPr lang="zh-CN" altLang="en-US" dirty="0" smtClean="0"/>
              <a:t>小题）</a:t>
            </a:r>
            <a:r>
              <a:rPr lang="en-US" altLang="zh-CN" dirty="0" smtClean="0"/>
              <a:t>5.6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78E5-0EEB-4D8E-99A1-575B4CE058E3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zh-CN" sz="1000">
                <a:latin typeface="+mj-ea"/>
                <a:ea typeface="+mj-ea"/>
              </a:rPr>
              <a:t>page</a:t>
            </a:r>
            <a:fld id="{50E67340-BE8E-4B65-95B1-FCA59F67C8FB}" type="slidenum">
              <a:rPr lang="zh-CN" altLang="zh-CN" sz="1000">
                <a:latin typeface="+mj-ea"/>
                <a:ea typeface="+mj-ea"/>
              </a:rPr>
              <a:pPr/>
              <a:t>8</a:t>
            </a:fld>
            <a:endParaRPr lang="zh-CN" altLang="zh-CN" sz="1000">
              <a:latin typeface="+mj-ea"/>
              <a:ea typeface="+mj-ea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58936" y="630238"/>
            <a:ext cx="713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  <a:sym typeface="Wingdings" pitchFamily="2" charset="2"/>
              </a:rPr>
              <a:t>(4) </a:t>
            </a:r>
            <a:r>
              <a:rPr lang="zh-CN" sz="2400" b="1">
                <a:latin typeface="+mj-ea"/>
                <a:ea typeface="+mj-ea"/>
                <a:sym typeface="Wingdings" pitchFamily="2" charset="2"/>
              </a:rPr>
              <a:t>根据累加概率           进行编码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915866" y="603250"/>
          <a:ext cx="10080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70" r:id="rId3" imgW="457002" imgH="241195" progId="Equation.DSMT4">
                  <p:embed/>
                </p:oleObj>
              </mc:Choice>
              <mc:Fallback>
                <p:oleObj r:id="rId3" imgW="457002" imgH="241195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66" y="603250"/>
                        <a:ext cx="1008062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58750" y="1327150"/>
          <a:ext cx="64754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71" r:id="rId5" imgW="2946400" imgH="469900" progId="Equation.DSMT4">
                  <p:embed/>
                </p:oleObj>
              </mc:Choice>
              <mc:Fallback>
                <p:oleObj r:id="rId5" imgW="29464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327150"/>
                        <a:ext cx="6475413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516216" y="836712"/>
            <a:ext cx="22238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sz="2400" b="1" dirty="0" smtClean="0">
                <a:latin typeface="+mj-ea"/>
                <a:ea typeface="+mj-ea"/>
                <a:sym typeface="Wingdings" pitchFamily="2" charset="2"/>
              </a:rPr>
              <a:t>注意：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此处是</a:t>
            </a:r>
            <a:r>
              <a:rPr lang="zh-CN" sz="2400" b="1" dirty="0" smtClean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按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          </a:t>
            </a:r>
            <a:r>
              <a:rPr lang="zh-CN" sz="2400" b="1" dirty="0" smtClean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进行</a:t>
            </a:r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  <a:sym typeface="Wingdings" pitchFamily="2" charset="2"/>
              </a:rPr>
              <a:t>编码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，而不是</a:t>
            </a:r>
            <a:r>
              <a:rPr lang="zh-CN" sz="2400" b="1" dirty="0" smtClean="0">
                <a:latin typeface="+mj-ea"/>
                <a:ea typeface="+mj-ea"/>
                <a:sym typeface="Wingdings" pitchFamily="2" charset="2"/>
              </a:rPr>
              <a:t>按</a:t>
            </a:r>
            <a:r>
              <a:rPr lang="en-US" altLang="zh-CN" sz="2400" b="1" dirty="0" smtClean="0">
                <a:latin typeface="+mj-ea"/>
                <a:ea typeface="+mj-ea"/>
                <a:sym typeface="Wingdings" pitchFamily="2" charset="2"/>
              </a:rPr>
              <a:t>         </a:t>
            </a:r>
            <a:r>
              <a:rPr lang="zh-CN" sz="2400" b="1" dirty="0" smtClean="0">
                <a:latin typeface="+mj-ea"/>
                <a:ea typeface="+mj-ea"/>
                <a:sym typeface="Wingdings" pitchFamily="2" charset="2"/>
              </a:rPr>
              <a:t>编码</a:t>
            </a:r>
            <a:r>
              <a:rPr lang="zh-CN" sz="2400" b="1" dirty="0">
                <a:latin typeface="+mj-ea"/>
                <a:ea typeface="+mj-ea"/>
                <a:sym typeface="Wingdings" pitchFamily="2" charset="2"/>
              </a:rPr>
              <a:t>。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804248" y="1196752"/>
          <a:ext cx="9826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72" r:id="rId7" imgW="444307" imgH="241195" progId="Equation.DSMT4">
                  <p:embed/>
                </p:oleObj>
              </mc:Choice>
              <mc:Fallback>
                <p:oleObj r:id="rId7" imgW="444307" imgH="24119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196752"/>
                        <a:ext cx="982663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6876256" y="1916832"/>
          <a:ext cx="9255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73" r:id="rId9" imgW="418918" imgH="241195" progId="Equation.DSMT4">
                  <p:embed/>
                </p:oleObj>
              </mc:Choice>
              <mc:Fallback>
                <p:oleObj r:id="rId9" imgW="418918" imgH="24119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916832"/>
                        <a:ext cx="925512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19676" y="2903538"/>
            <a:ext cx="3800475" cy="461963"/>
            <a:chOff x="154" y="0"/>
            <a:chExt cx="2394" cy="291"/>
          </a:xfrm>
        </p:grpSpPr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54" y="0"/>
              <a:ext cx="23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  <a:sym typeface="Wingdings" pitchFamily="2" charset="2"/>
                </a:rPr>
                <a:t>十进制小数    二进制小数</a:t>
              </a:r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196" y="179"/>
              <a:ext cx="19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55627" y="2903538"/>
            <a:ext cx="3729038" cy="3354387"/>
            <a:chOff x="157" y="0"/>
            <a:chExt cx="2349" cy="2113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57" y="0"/>
              <a:ext cx="2349" cy="291"/>
              <a:chOff x="157" y="0"/>
              <a:chExt cx="2349" cy="291"/>
            </a:xfrm>
          </p:grpSpPr>
          <p:sp>
            <p:nvSpPr>
              <p:cNvPr id="8205" name="Rectangle 13"/>
              <p:cNvSpPr>
                <a:spLocks noChangeArrowheads="1"/>
              </p:cNvSpPr>
              <p:nvPr/>
            </p:nvSpPr>
            <p:spPr bwMode="auto">
              <a:xfrm>
                <a:off x="157" y="0"/>
                <a:ext cx="234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  <a:sym typeface="Wingdings" pitchFamily="2" charset="2"/>
                  </a:rPr>
                  <a:t>十进制整数    二进制整数</a:t>
                </a:r>
              </a:p>
            </p:txBody>
          </p:sp>
          <p:sp>
            <p:nvSpPr>
              <p:cNvPr id="8206" name="Line 14"/>
              <p:cNvSpPr>
                <a:spLocks noChangeShapeType="1"/>
              </p:cNvSpPr>
              <p:nvPr/>
            </p:nvSpPr>
            <p:spPr bwMode="auto">
              <a:xfrm>
                <a:off x="1196" y="179"/>
                <a:ext cx="19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  <p:graphicFrame>
          <p:nvGraphicFramePr>
            <p:cNvPr id="8207" name="Object 15"/>
            <p:cNvGraphicFramePr>
              <a:graphicFrameLocks noChangeAspect="1"/>
            </p:cNvGraphicFramePr>
            <p:nvPr/>
          </p:nvGraphicFramePr>
          <p:xfrm>
            <a:off x="688" y="354"/>
            <a:ext cx="1138" cy="1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9574" r:id="rId11" imgW="1648617" imgH="2544323" progId="Visio.Drawing.11">
                    <p:embed/>
                  </p:oleObj>
                </mc:Choice>
                <mc:Fallback>
                  <p:oleObj r:id="rId11" imgW="1648617" imgH="2544323" progId="Visio.Drawing.11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354"/>
                          <a:ext cx="1138" cy="175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5094288" y="3686175"/>
          <a:ext cx="339725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75" r:id="rId13" imgW="2612379" imgH="1897974" progId="Visio.Drawing.11">
                  <p:embed/>
                </p:oleObj>
              </mc:Choice>
              <mc:Fallback>
                <p:oleObj r:id="rId13" imgW="2612379" imgH="1897974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686175"/>
                        <a:ext cx="3397250" cy="24685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87450" y="981620"/>
          <a:ext cx="64754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626" r:id="rId3" imgW="2946400" imgH="469900" progId="Equation.DSMT4">
                  <p:embed/>
                </p:oleObj>
              </mc:Choice>
              <mc:Fallback>
                <p:oleObj r:id="rId3" imgW="29464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81620"/>
                        <a:ext cx="6475413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993900" y="2227808"/>
          <a:ext cx="49672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627" r:id="rId5" imgW="2260600" imgH="469900" progId="Equation.DSMT4">
                  <p:embed/>
                </p:oleObj>
              </mc:Choice>
              <mc:Fallback>
                <p:oleObj r:id="rId5" imgW="22606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227808"/>
                        <a:ext cx="4967288" cy="1031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9775" y="3897858"/>
            <a:ext cx="2990850" cy="503238"/>
            <a:chOff x="0" y="0"/>
            <a:chExt cx="1884" cy="317"/>
          </a:xfrm>
        </p:grpSpPr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628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730875" y="3756570"/>
          <a:ext cx="25368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629" r:id="rId9" imgW="1154698" imgH="406048" progId="Equation.DSMT4">
                  <p:embed/>
                </p:oleObj>
              </mc:Choice>
              <mc:Fallback>
                <p:oleObj r:id="rId9" imgW="1154698" imgH="406048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756570"/>
                        <a:ext cx="2536825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505075" y="3986758"/>
          <a:ext cx="420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630" r:id="rId11" imgW="190170" imgH="177492" progId="Equation.DSMT4">
                  <p:embed/>
                </p:oleObj>
              </mc:Choice>
              <mc:Fallback>
                <p:oleObj r:id="rId11" imgW="190170" imgH="17749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3986758"/>
                        <a:ext cx="4206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39775" y="4343945"/>
            <a:ext cx="2990850" cy="503238"/>
            <a:chOff x="0" y="0"/>
            <a:chExt cx="1884" cy="317"/>
          </a:xfrm>
        </p:grpSpPr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631" r:id="rId13" imgW="190417" imgH="228501" progId="Equation.DSMT4">
                    <p:embed/>
                  </p:oleObj>
                </mc:Choice>
                <mc:Fallback>
                  <p:oleObj r:id="rId13" imgW="190417" imgH="228501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366" y="5"/>
              <a:ext cx="15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  <a:sym typeface="Wingdings" pitchFamily="2" charset="2"/>
                </a:rPr>
                <a:t>码字</a:t>
              </a:r>
            </a:p>
          </p:txBody>
        </p:sp>
      </p:grp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5735638" y="4910683"/>
          <a:ext cx="2536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632" r:id="rId15" imgW="1153697" imgH="177492" progId="Equation.DSMT4">
                  <p:embed/>
                </p:oleObj>
              </mc:Choice>
              <mc:Fallback>
                <p:oleObj r:id="rId15" imgW="1153697" imgH="177492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4910683"/>
                        <a:ext cx="2536825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39775" y="3439070"/>
            <a:ext cx="6008688" cy="503238"/>
            <a:chOff x="0" y="0"/>
            <a:chExt cx="3785" cy="317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0" y="0"/>
              <a:ext cx="1884" cy="317"/>
              <a:chOff x="0" y="0"/>
              <a:chExt cx="1884" cy="317"/>
            </a:xfrm>
          </p:grpSpPr>
          <p:graphicFrame>
            <p:nvGraphicFramePr>
              <p:cNvPr id="9232" name="Object 16"/>
              <p:cNvGraphicFramePr>
                <a:graphicFrameLocks noChangeAspect="1"/>
              </p:cNvGraphicFramePr>
              <p:nvPr/>
            </p:nvGraphicFramePr>
            <p:xfrm>
              <a:off x="0" y="0"/>
              <a:ext cx="247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0633" r:id="rId17" imgW="177492" imgH="228204" progId="Equation.DSMT4">
                      <p:embed/>
                    </p:oleObj>
                  </mc:Choice>
                  <mc:Fallback>
                    <p:oleObj r:id="rId17" imgW="177492" imgH="228204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247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3" name="Rectangle 17"/>
              <p:cNvSpPr>
                <a:spLocks noChangeArrowheads="1"/>
              </p:cNvSpPr>
              <p:nvPr/>
            </p:nvSpPr>
            <p:spPr bwMode="auto">
              <a:xfrm>
                <a:off x="366" y="5"/>
                <a:ext cx="151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  <a:sym typeface="Wingdings" pitchFamily="2" charset="2"/>
                  </a:rPr>
                  <a:t>码字</a:t>
                </a:r>
              </a:p>
            </p:txBody>
          </p:sp>
          <p:graphicFrame>
            <p:nvGraphicFramePr>
              <p:cNvPr id="9234" name="Object 18"/>
              <p:cNvGraphicFramePr>
                <a:graphicFrameLocks noChangeAspect="1"/>
              </p:cNvGraphicFramePr>
              <p:nvPr/>
            </p:nvGraphicFramePr>
            <p:xfrm>
              <a:off x="1112" y="64"/>
              <a:ext cx="283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00634" r:id="rId19" imgW="202848" imgH="177492" progId="Equation.DSMT4">
                      <p:embed/>
                    </p:oleObj>
                  </mc:Choice>
                  <mc:Fallback>
                    <p:oleObj r:id="rId19" imgW="202848" imgH="177492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2" y="64"/>
                            <a:ext cx="283" cy="24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1517" y="14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FF0000"/>
                  </a:solidFill>
                  <a:latin typeface="+mj-ea"/>
                  <a:ea typeface="+mj-ea"/>
                  <a:sym typeface="Wingdings" pitchFamily="2" charset="2"/>
                </a:rPr>
                <a:t>注意补零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505075" y="4323308"/>
            <a:ext cx="4243388" cy="490537"/>
            <a:chOff x="0" y="0"/>
            <a:chExt cx="2673" cy="309"/>
          </a:xfrm>
        </p:grpSpPr>
        <p:graphicFrame>
          <p:nvGraphicFramePr>
            <p:cNvPr id="9237" name="Object 21"/>
            <p:cNvGraphicFramePr>
              <a:graphicFrameLocks noChangeAspect="1"/>
            </p:cNvGraphicFramePr>
            <p:nvPr/>
          </p:nvGraphicFramePr>
          <p:xfrm>
            <a:off x="0" y="61"/>
            <a:ext cx="37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0635" r:id="rId21" imgW="266238" imgH="177492" progId="Equation.DSMT4">
                    <p:embed/>
                  </p:oleObj>
                </mc:Choice>
                <mc:Fallback>
                  <p:oleObj r:id="rId21" imgW="266238" imgH="177492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1"/>
                          <a:ext cx="371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405" y="0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FF0000"/>
                  </a:solidFill>
                  <a:latin typeface="+mj-ea"/>
                  <a:ea typeface="+mj-ea"/>
                  <a:sym typeface="Wingdings" pitchFamily="2" charset="2"/>
                </a:rPr>
                <a:t>注意补零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Computer_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 board design presentation (widescreen)</Template>
  <TotalTime>0</TotalTime>
  <Words>3531</Words>
  <Application>Microsoft Office PowerPoint</Application>
  <PresentationFormat>全屏显示(4:3)</PresentationFormat>
  <Paragraphs>503</Paragraphs>
  <Slides>73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77" baseType="lpstr">
      <vt:lpstr>TechComputer_16x9</vt:lpstr>
      <vt:lpstr>MathType 6.0 Equation</vt:lpstr>
      <vt:lpstr>Equation</vt:lpstr>
      <vt:lpstr>Microsoft Visio 绘图</vt:lpstr>
      <vt:lpstr>第5章 信源编码</vt:lpstr>
      <vt:lpstr>信源编码（主要内容）</vt:lpstr>
      <vt:lpstr>变长码的编码方法</vt:lpstr>
      <vt:lpstr>香农编码</vt:lpstr>
      <vt:lpstr>编码步骤</vt:lpstr>
      <vt:lpstr>香农编码-例1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香农编码-例2</vt:lpstr>
      <vt:lpstr>PowerPoint 演示文稿</vt:lpstr>
      <vt:lpstr>PowerPoint 演示文稿</vt:lpstr>
      <vt:lpstr>变长码的编码方法</vt:lpstr>
      <vt:lpstr>费诺编码</vt:lpstr>
      <vt:lpstr>PowerPoint 演示文稿</vt:lpstr>
      <vt:lpstr>PowerPoint 演示文稿</vt:lpstr>
      <vt:lpstr>PowerPoint 演示文稿</vt:lpstr>
      <vt:lpstr>PowerPoint 演示文稿</vt:lpstr>
      <vt:lpstr>变长码的编码方法</vt:lpstr>
      <vt:lpstr>哈夫曼编码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多元哈夫曼编码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变长码的编码方法</vt:lpstr>
      <vt:lpstr>游程编码与游程变换</vt:lpstr>
      <vt:lpstr>游程编码与游程变换说明</vt:lpstr>
      <vt:lpstr>游程序列的概率特性</vt:lpstr>
      <vt:lpstr>游程序列的概率特性</vt:lpstr>
      <vt:lpstr>0/ 1游程长度的概率：p[L(0)]/ p[L(1)]</vt:lpstr>
      <vt:lpstr>0/ 1游程长度的概率：p[L(0)]/ p[L(1)]</vt:lpstr>
      <vt:lpstr>平均游程长度：E[L(0)]/ E[L(1)]</vt:lpstr>
      <vt:lpstr>0/ 1游程长度的熵：H[L(0)]/ H[L(1)]</vt:lpstr>
      <vt:lpstr>0/ 1游程长度的熵：H[L(0)]/ H[L(1)]</vt:lpstr>
      <vt:lpstr>二元序列的熵H(X)</vt:lpstr>
      <vt:lpstr>有相关性的二元序列游程变换</vt:lpstr>
      <vt:lpstr>游程序列编码</vt:lpstr>
      <vt:lpstr>游程长度与码字之间的   码表</vt:lpstr>
      <vt:lpstr>变长码的编码方法</vt:lpstr>
      <vt:lpstr>冗余位编码（Lynch-Davission）</vt:lpstr>
      <vt:lpstr>冗余位编码（Lynch-Davission）</vt:lpstr>
      <vt:lpstr>分帧传送冗余位序列：L-D编码</vt:lpstr>
      <vt:lpstr>L-D编码的译码过程</vt:lpstr>
      <vt:lpstr>编码Q和T</vt:lpstr>
      <vt:lpstr>例：对一冗余位序列编L-D码</vt:lpstr>
      <vt:lpstr>Q=2和T=47的译码过程</vt:lpstr>
      <vt:lpstr>Q=2和T=47的译码过程-续</vt:lpstr>
      <vt:lpstr>对例题的说明</vt:lpstr>
      <vt:lpstr>码字长度与Q的关系</vt:lpstr>
      <vt:lpstr>小结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2012-07-22T06:18:58Z</dcterms:created>
  <dcterms:modified xsi:type="dcterms:W3CDTF">2015-12-24T01:04:23Z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