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72"/>
  </p:notesMasterIdLst>
  <p:handoutMasterIdLst>
    <p:handoutMasterId r:id="rId73"/>
  </p:handoutMasterIdLst>
  <p:sldIdLst>
    <p:sldId id="341" r:id="rId3"/>
    <p:sldId id="623" r:id="rId4"/>
    <p:sldId id="696" r:id="rId5"/>
    <p:sldId id="697" r:id="rId6"/>
    <p:sldId id="702" r:id="rId7"/>
    <p:sldId id="625" r:id="rId8"/>
    <p:sldId id="698" r:id="rId9"/>
    <p:sldId id="626" r:id="rId10"/>
    <p:sldId id="755" r:id="rId11"/>
    <p:sldId id="703" r:id="rId12"/>
    <p:sldId id="704" r:id="rId13"/>
    <p:sldId id="705" r:id="rId14"/>
    <p:sldId id="707" r:id="rId15"/>
    <p:sldId id="708" r:id="rId16"/>
    <p:sldId id="710" r:id="rId17"/>
    <p:sldId id="711" r:id="rId18"/>
    <p:sldId id="754" r:id="rId19"/>
    <p:sldId id="712" r:id="rId20"/>
    <p:sldId id="713" r:id="rId21"/>
    <p:sldId id="756" r:id="rId22"/>
    <p:sldId id="715" r:id="rId23"/>
    <p:sldId id="717" r:id="rId24"/>
    <p:sldId id="718" r:id="rId25"/>
    <p:sldId id="719" r:id="rId26"/>
    <p:sldId id="721" r:id="rId27"/>
    <p:sldId id="722" r:id="rId28"/>
    <p:sldId id="723" r:id="rId29"/>
    <p:sldId id="725" r:id="rId30"/>
    <p:sldId id="727" r:id="rId31"/>
    <p:sldId id="728" r:id="rId32"/>
    <p:sldId id="641" r:id="rId33"/>
    <p:sldId id="643" r:id="rId34"/>
    <p:sldId id="644" r:id="rId35"/>
    <p:sldId id="645" r:id="rId36"/>
    <p:sldId id="646" r:id="rId37"/>
    <p:sldId id="729" r:id="rId38"/>
    <p:sldId id="730" r:id="rId39"/>
    <p:sldId id="731" r:id="rId40"/>
    <p:sldId id="771" r:id="rId41"/>
    <p:sldId id="732" r:id="rId42"/>
    <p:sldId id="733" r:id="rId43"/>
    <p:sldId id="734" r:id="rId44"/>
    <p:sldId id="773" r:id="rId45"/>
    <p:sldId id="735" r:id="rId46"/>
    <p:sldId id="736" r:id="rId47"/>
    <p:sldId id="737" r:id="rId48"/>
    <p:sldId id="738" r:id="rId49"/>
    <p:sldId id="774" r:id="rId50"/>
    <p:sldId id="775" r:id="rId51"/>
    <p:sldId id="776" r:id="rId52"/>
    <p:sldId id="777" r:id="rId53"/>
    <p:sldId id="778" r:id="rId54"/>
    <p:sldId id="739" r:id="rId55"/>
    <p:sldId id="740" r:id="rId56"/>
    <p:sldId id="741" r:id="rId57"/>
    <p:sldId id="742" r:id="rId58"/>
    <p:sldId id="743" r:id="rId59"/>
    <p:sldId id="744" r:id="rId60"/>
    <p:sldId id="745" r:id="rId61"/>
    <p:sldId id="746" r:id="rId62"/>
    <p:sldId id="747" r:id="rId63"/>
    <p:sldId id="748" r:id="rId64"/>
    <p:sldId id="749" r:id="rId65"/>
    <p:sldId id="750" r:id="rId66"/>
    <p:sldId id="751" r:id="rId67"/>
    <p:sldId id="752" r:id="rId68"/>
    <p:sldId id="763" r:id="rId69"/>
    <p:sldId id="764" r:id="rId70"/>
    <p:sldId id="780"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3333FF"/>
    <a:srgbClr val="FFCCFF"/>
    <a:srgbClr val="0066FF"/>
    <a:srgbClr val="A50021"/>
    <a:srgbClr val="CC3300"/>
    <a:srgbClr val="FFFFFF"/>
    <a:srgbClr val="01E4E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992" autoAdjust="0"/>
    <p:restoredTop sz="95396" autoAdjust="0"/>
  </p:normalViewPr>
  <p:slideViewPr>
    <p:cSldViewPr>
      <p:cViewPr varScale="1">
        <p:scale>
          <a:sx n="68" d="100"/>
          <a:sy n="68" d="100"/>
        </p:scale>
        <p:origin x="-456" y="-48"/>
      </p:cViewPr>
      <p:guideLst>
        <p:guide orient="horz" pos="2160"/>
        <p:guide pos="2880"/>
      </p:guideLst>
    </p:cSldViewPr>
  </p:slideViewPr>
  <p:outlineViewPr>
    <p:cViewPr>
      <p:scale>
        <a:sx n="33" d="100"/>
        <a:sy n="33" d="100"/>
      </p:scale>
      <p:origin x="0" y="17172"/>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8" Type="http://schemas.openxmlformats.org/officeDocument/2006/relationships/slide" Target="slides/slide24.xml"/><Relationship Id="rId3" Type="http://schemas.openxmlformats.org/officeDocument/2006/relationships/slide" Target="slides/slide15.xml"/><Relationship Id="rId7" Type="http://schemas.openxmlformats.org/officeDocument/2006/relationships/slide" Target="slides/slide21.xml"/><Relationship Id="rId2" Type="http://schemas.openxmlformats.org/officeDocument/2006/relationships/slide" Target="slides/slide14.xml"/><Relationship Id="rId1" Type="http://schemas.openxmlformats.org/officeDocument/2006/relationships/slide" Target="slides/slide13.xml"/><Relationship Id="rId6" Type="http://schemas.openxmlformats.org/officeDocument/2006/relationships/slide" Target="slides/slide19.xml"/><Relationship Id="rId11" Type="http://schemas.openxmlformats.org/officeDocument/2006/relationships/slide" Target="slides/slide27.xml"/><Relationship Id="rId5" Type="http://schemas.openxmlformats.org/officeDocument/2006/relationships/slide" Target="slides/slide18.xml"/><Relationship Id="rId10" Type="http://schemas.openxmlformats.org/officeDocument/2006/relationships/slide" Target="slides/slide26.xml"/><Relationship Id="rId4" Type="http://schemas.openxmlformats.org/officeDocument/2006/relationships/slide" Target="slides/slide16.xml"/><Relationship Id="rId9"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 Id="rId9" Type="http://schemas.openxmlformats.org/officeDocument/2006/relationships/image" Target="../media/image7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 Id="rId9"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4" Type="http://schemas.openxmlformats.org/officeDocument/2006/relationships/image" Target="../media/image10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07.emf"/><Relationship Id="rId1" Type="http://schemas.openxmlformats.org/officeDocument/2006/relationships/image" Target="../media/image10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14.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emf"/><Relationship Id="rId1" Type="http://schemas.openxmlformats.org/officeDocument/2006/relationships/image" Target="../media/image117.wmf"/><Relationship Id="rId5" Type="http://schemas.openxmlformats.org/officeDocument/2006/relationships/image" Target="../media/image121.wmf"/><Relationship Id="rId4" Type="http://schemas.openxmlformats.org/officeDocument/2006/relationships/image" Target="../media/image12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emf"/><Relationship Id="rId5" Type="http://schemas.openxmlformats.org/officeDocument/2006/relationships/image" Target="../media/image133.wmf"/><Relationship Id="rId4" Type="http://schemas.openxmlformats.org/officeDocument/2006/relationships/image" Target="../media/image1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emf"/><Relationship Id="rId5" Type="http://schemas.openxmlformats.org/officeDocument/2006/relationships/image" Target="../media/image8.wmf"/><Relationship Id="rId4"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emf"/><Relationship Id="rId5" Type="http://schemas.openxmlformats.org/officeDocument/2006/relationships/image" Target="../media/image138.wmf"/><Relationship Id="rId4" Type="http://schemas.openxmlformats.org/officeDocument/2006/relationships/image" Target="../media/image13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image" Target="../media/image142.wmf"/><Relationship Id="rId1" Type="http://schemas.openxmlformats.org/officeDocument/2006/relationships/image" Target="../media/image141.wmf"/><Relationship Id="rId4" Type="http://schemas.openxmlformats.org/officeDocument/2006/relationships/image" Target="../media/image14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4" Type="http://schemas.openxmlformats.org/officeDocument/2006/relationships/image" Target="../media/image14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52.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5" Type="http://schemas.openxmlformats.org/officeDocument/2006/relationships/image" Target="../media/image157.wmf"/><Relationship Id="rId4" Type="http://schemas.openxmlformats.org/officeDocument/2006/relationships/image" Target="../media/image15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5" Type="http://schemas.openxmlformats.org/officeDocument/2006/relationships/image" Target="../media/image164.wmf"/><Relationship Id="rId4" Type="http://schemas.openxmlformats.org/officeDocument/2006/relationships/image" Target="../media/image163.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66.wmf"/><Relationship Id="rId1" Type="http://schemas.openxmlformats.org/officeDocument/2006/relationships/image" Target="../media/image16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wmf"/><Relationship Id="rId3" Type="http://schemas.openxmlformats.org/officeDocument/2006/relationships/image" Target="../media/image12.wmf"/><Relationship Id="rId7" Type="http://schemas.openxmlformats.org/officeDocument/2006/relationships/image" Target="../media/image16.emf"/><Relationship Id="rId12" Type="http://schemas.openxmlformats.org/officeDocument/2006/relationships/image" Target="../media/image21.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emf"/><Relationship Id="rId11" Type="http://schemas.openxmlformats.org/officeDocument/2006/relationships/image" Target="../media/image20.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emf"/><Relationship Id="rId14" Type="http://schemas.openxmlformats.org/officeDocument/2006/relationships/image" Target="../media/image2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71.wmf"/><Relationship Id="rId1" Type="http://schemas.openxmlformats.org/officeDocument/2006/relationships/image" Target="../media/image170.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72.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74.wmf"/><Relationship Id="rId1" Type="http://schemas.openxmlformats.org/officeDocument/2006/relationships/image" Target="../media/image173.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4" Type="http://schemas.openxmlformats.org/officeDocument/2006/relationships/image" Target="../media/image178.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 Id="rId5" Type="http://schemas.openxmlformats.org/officeDocument/2006/relationships/image" Target="../media/image186.wmf"/><Relationship Id="rId4" Type="http://schemas.openxmlformats.org/officeDocument/2006/relationships/image" Target="../media/image185.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 Id="rId4" Type="http://schemas.openxmlformats.org/officeDocument/2006/relationships/image" Target="../media/image190.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95.wmf"/><Relationship Id="rId1" Type="http://schemas.openxmlformats.org/officeDocument/2006/relationships/image" Target="../media/image19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9"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wmf"/><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e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11" Type="http://schemas.openxmlformats.org/officeDocument/2006/relationships/image" Target="../media/image51.wmf"/><Relationship Id="rId5" Type="http://schemas.openxmlformats.org/officeDocument/2006/relationships/image" Target="../media/image45.wmf"/><Relationship Id="rId10" Type="http://schemas.openxmlformats.org/officeDocument/2006/relationships/image" Target="../media/image50.wmf"/><Relationship Id="rId4" Type="http://schemas.openxmlformats.org/officeDocument/2006/relationships/image" Target="../media/image44.emf"/><Relationship Id="rId9"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zh-CN" altLang="en-US"/>
              <a:pPr/>
              <a:t>2014/1/8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zh-CN" altLang="en-US"/>
              <a:pPr/>
              <a:t>2014/1/8</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EE2CF44-2B13-41B4-A334-1CDF534EEBBF}"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AD7929-5B44-48B8-8DEB-C907DD71919B}" type="slidenum">
              <a:rPr lang="zh-CN" altLang="en-US"/>
              <a:pPr/>
              <a:t>38</a:t>
            </a:fld>
            <a:endParaRPr lang="en-US" altLang="zh-CN"/>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AD7929-5B44-48B8-8DEB-C907DD71919B}" type="slidenum">
              <a:rPr lang="zh-CN" altLang="en-US"/>
              <a:pPr/>
              <a:t>39</a:t>
            </a:fld>
            <a:endParaRPr lang="en-US" altLang="zh-CN"/>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9156E6-6BF6-4B0E-881E-B66CA215B4D3}" type="slidenum">
              <a:rPr lang="zh-CN" altLang="en-US"/>
              <a:pPr/>
              <a:t>40</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655320-A8E4-4F8D-BBAB-9E9918230952}" type="slidenum">
              <a:rPr lang="zh-CN" altLang="en-US"/>
              <a:pPr/>
              <a:t>41</a:t>
            </a:fld>
            <a:endParaRPr lang="en-US" altLang="zh-CN"/>
          </a:p>
        </p:txBody>
      </p:sp>
      <p:sp>
        <p:nvSpPr>
          <p:cNvPr id="399362" name="Rectangle 2"/>
          <p:cNvSpPr>
            <a:spLocks noGrp="1" noRot="1" noChangeAspect="1" noChangeArrowheads="1" noTextEdit="1"/>
          </p:cNvSpPr>
          <p:nvPr>
            <p:ph type="sldImg"/>
          </p:nvPr>
        </p:nvSpPr>
        <p:spPr>
          <a:ln/>
        </p:spPr>
      </p:sp>
      <p:sp>
        <p:nvSpPr>
          <p:cNvPr id="39936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9D61FC-9177-4E72-9787-6960174F5ACF}" type="slidenum">
              <a:rPr lang="zh-CN" altLang="en-US"/>
              <a:pPr/>
              <a:t>42</a:t>
            </a:fld>
            <a:endParaRPr lang="en-US" altLang="zh-CN"/>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9D61FC-9177-4E72-9787-6960174F5ACF}" type="slidenum">
              <a:rPr lang="zh-CN" altLang="en-US"/>
              <a:pPr/>
              <a:t>43</a:t>
            </a:fld>
            <a:endParaRPr lang="en-US" altLang="zh-CN"/>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D68738-41FA-4FC9-933F-63ABE35D717F}" type="slidenum">
              <a:rPr lang="zh-CN" altLang="en-US"/>
              <a:pPr/>
              <a:t>44</a:t>
            </a:fld>
            <a:endParaRPr lang="en-US" altLang="zh-CN"/>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91967E-7212-4026-A0FC-A257E72D829F}" type="slidenum">
              <a:rPr lang="zh-CN" altLang="en-US"/>
              <a:pPr/>
              <a:t>45</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F98177-02A6-426C-AD6A-8E07E74637FA}" type="slidenum">
              <a:rPr lang="zh-CN" altLang="en-US"/>
              <a:pPr/>
              <a:t>46</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E68C70-ABB0-48EF-BA96-5E48C7144690}" type="slidenum">
              <a:rPr lang="zh-CN" altLang="en-US"/>
              <a:pPr/>
              <a:t>47</a:t>
            </a:fld>
            <a:endParaRPr lang="en-US" altLang="zh-CN"/>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F411FE-03B4-4CDD-897B-711CE7C43E71}" type="slidenum">
              <a:rPr lang="zh-CN" altLang="en-US"/>
              <a:pPr/>
              <a:t>8</a:t>
            </a:fld>
            <a:endParaRPr lang="en-US" altLang="zh-CN"/>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ED056-94DA-4D15-903A-8A20B7096942}" type="slidenum">
              <a:rPr lang="zh-CN" altLang="en-US"/>
              <a:pPr/>
              <a:t>48</a:t>
            </a:fld>
            <a:endParaRPr lang="en-US" altLang="zh-CN"/>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37F84-328C-4153-872B-FE112FB7DCC5}" type="slidenum">
              <a:rPr lang="zh-CN" altLang="en-US"/>
              <a:pPr/>
              <a:t>49</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E3D35F-DFAC-44D0-A7C6-593A0BBA6320}" type="slidenum">
              <a:rPr lang="zh-CN" altLang="en-US"/>
              <a:pPr/>
              <a:t>50</a:t>
            </a:fld>
            <a:endParaRPr lang="en-US" altLang="zh-CN"/>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CC12E9-02AF-4C5E-A183-59AB96462830}" type="slidenum">
              <a:rPr lang="zh-CN" altLang="en-US"/>
              <a:pPr/>
              <a:t>51</a:t>
            </a:fld>
            <a:endParaRPr lang="en-US" altLang="zh-CN"/>
          </a:p>
        </p:txBody>
      </p:sp>
      <p:sp>
        <p:nvSpPr>
          <p:cNvPr id="399362" name="Rectangle 2"/>
          <p:cNvSpPr>
            <a:spLocks noGrp="1" noRot="1" noChangeAspect="1" noChangeArrowheads="1" noTextEdit="1"/>
          </p:cNvSpPr>
          <p:nvPr>
            <p:ph type="sldImg"/>
          </p:nvPr>
        </p:nvSpPr>
        <p:spPr>
          <a:ln/>
        </p:spPr>
      </p:sp>
      <p:sp>
        <p:nvSpPr>
          <p:cNvPr id="3993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4EE1FF-3D6B-4D36-B9E5-2CE466F124C8}" type="slidenum">
              <a:rPr lang="zh-CN" altLang="en-US"/>
              <a:pPr/>
              <a:t>52</a:t>
            </a:fld>
            <a:endParaRPr lang="en-US" altLang="zh-CN"/>
          </a:p>
        </p:txBody>
      </p:sp>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BC7B2-6745-4CF2-837A-DA24C0BAC139}" type="slidenum">
              <a:rPr lang="zh-CN" altLang="en-US"/>
              <a:pPr/>
              <a:t>53</a:t>
            </a:fld>
            <a:endParaRPr lang="en-US" altLang="zh-CN"/>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D82A8F-7547-43B1-BCB7-02456FA0AF12}" type="slidenum">
              <a:rPr lang="zh-CN" altLang="en-US"/>
              <a:pPr/>
              <a:t>54</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570D93-B02E-468C-9508-9984C62B85D9}" type="slidenum">
              <a:rPr lang="zh-CN" altLang="en-US"/>
              <a:pPr/>
              <a:t>55</a:t>
            </a:fld>
            <a:endParaRPr lang="en-US" altLang="zh-CN"/>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4108D4-E1BA-4E4E-B492-A0F15439B777}" type="slidenum">
              <a:rPr lang="zh-CN" altLang="en-US"/>
              <a:pPr/>
              <a:t>56</a:t>
            </a:fld>
            <a:endParaRPr lang="en-US" altLang="zh-CN"/>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0DF930-8FB7-4EDC-9FD8-8E4A3C9A716E}" type="slidenum">
              <a:rPr lang="zh-CN" altLang="en-US"/>
              <a:pPr/>
              <a:t>57</a:t>
            </a:fld>
            <a:endParaRPr lang="en-US" altLang="zh-CN"/>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E2D7B7-F35A-4974-B6DC-B638A577D460}" type="slidenum">
              <a:rPr lang="zh-CN" altLang="en-US"/>
              <a:pPr/>
              <a:t>10</a:t>
            </a:fld>
            <a:endParaRPr lang="en-US"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11A999-FDAA-4DF8-8CEA-8C405C646C1E}" type="slidenum">
              <a:rPr lang="zh-CN" altLang="en-US"/>
              <a:pPr/>
              <a:t>58</a:t>
            </a:fld>
            <a:endParaRPr lang="en-US" altLang="zh-CN"/>
          </a:p>
        </p:txBody>
      </p:sp>
      <p:sp>
        <p:nvSpPr>
          <p:cNvPr id="425986" name="Rectangle 2"/>
          <p:cNvSpPr>
            <a:spLocks noGrp="1" noRot="1" noChangeAspect="1" noChangeArrowheads="1" noTextEdit="1"/>
          </p:cNvSpPr>
          <p:nvPr>
            <p:ph type="sldImg"/>
          </p:nvPr>
        </p:nvSpPr>
        <p:spPr>
          <a:ln/>
        </p:spPr>
      </p:sp>
      <p:sp>
        <p:nvSpPr>
          <p:cNvPr id="425987"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09E0C2-D3A6-43F5-AB91-9F311C92ED47}" type="slidenum">
              <a:rPr lang="zh-CN" altLang="en-US"/>
              <a:pPr/>
              <a:t>59</a:t>
            </a:fld>
            <a:endParaRPr lang="en-US" altLang="zh-CN"/>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B465D-75CD-4CF1-94E5-A863E67C29BF}" type="slidenum">
              <a:rPr lang="zh-CN" altLang="en-US"/>
              <a:pPr/>
              <a:t>60</a:t>
            </a:fld>
            <a:endParaRPr lang="en-US" altLang="zh-CN"/>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B0D442-46C4-4CB2-A51C-0937960A4CB9}" type="slidenum">
              <a:rPr lang="zh-CN" altLang="en-US"/>
              <a:pPr/>
              <a:t>61</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7DB94D-8821-472E-8EE8-D76AC59F805B}" type="slidenum">
              <a:rPr lang="zh-CN" altLang="en-US"/>
              <a:pPr/>
              <a:t>62</a:t>
            </a:fld>
            <a:endParaRPr lang="en-US" altLang="zh-CN"/>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F758-873E-4014-B750-D184056BB0B6}" type="slidenum">
              <a:rPr lang="zh-CN" altLang="en-US"/>
              <a:pPr/>
              <a:t>63</a:t>
            </a:fld>
            <a:endParaRPr lang="en-US" altLang="zh-CN"/>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A97ED-CF17-4C12-929C-59E6BD7E0AF0}" type="slidenum">
              <a:rPr lang="zh-CN" altLang="en-US"/>
              <a:pPr/>
              <a:t>64</a:t>
            </a:fld>
            <a:endParaRPr lang="en-US" altLang="zh-CN"/>
          </a:p>
        </p:txBody>
      </p:sp>
      <p:sp>
        <p:nvSpPr>
          <p:cNvPr id="448514" name="Rectangle 2"/>
          <p:cNvSpPr>
            <a:spLocks noGrp="1" noRot="1" noChangeAspect="1" noChangeArrowheads="1" noTextEdit="1"/>
          </p:cNvSpPr>
          <p:nvPr>
            <p:ph type="sldImg"/>
          </p:nvPr>
        </p:nvSpPr>
        <p:spPr>
          <a:ln/>
        </p:spPr>
      </p:sp>
      <p:sp>
        <p:nvSpPr>
          <p:cNvPr id="448515"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08CF6A-95D7-4B4F-BDDC-A38FDCC0B895}" type="slidenum">
              <a:rPr lang="zh-CN" altLang="en-US"/>
              <a:pPr/>
              <a:t>65</a:t>
            </a:fld>
            <a:endParaRPr lang="en-US" altLang="zh-CN"/>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97BE4D-5857-4D3B-860E-9EBE4296DD32}" type="slidenum">
              <a:rPr lang="zh-CN" altLang="en-US"/>
              <a:pPr/>
              <a:t>66</a:t>
            </a:fld>
            <a:endParaRPr lang="en-US" altLang="zh-CN"/>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D28EB-8C0B-4045-B19F-876941ECE1B7}" type="slidenum">
              <a:rPr lang="zh-CN" altLang="en-US"/>
              <a:pPr/>
              <a:t>68</a:t>
            </a:fld>
            <a:endParaRPr lang="en-US" altLang="zh-CN"/>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307C2D-A907-41BE-9E2A-58F09B98DEC0}" type="slidenum">
              <a:rPr lang="zh-CN" altLang="en-US"/>
              <a:pPr/>
              <a:t>11</a:t>
            </a:fld>
            <a:endParaRPr lang="en-US" altLang="zh-CN"/>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D28EB-8C0B-4045-B19F-876941ECE1B7}" type="slidenum">
              <a:rPr lang="zh-CN" altLang="en-US"/>
              <a:pPr/>
              <a:t>69</a:t>
            </a:fld>
            <a:endParaRPr lang="en-US" altLang="zh-CN"/>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1C345D-9DC8-45A9-B367-E316061E6F40}" type="slidenum">
              <a:rPr lang="zh-CN" altLang="en-US"/>
              <a:pPr/>
              <a:t>12</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13C833-07A8-48A5-A6BD-F9C15AD369AF}" type="slidenum">
              <a:rPr lang="zh-CN" altLang="en-US"/>
              <a:pPr/>
              <a:t>33</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0A08AF-4ACF-4A77-BB6E-E1E3DFC66712}" type="slidenum">
              <a:rPr lang="zh-CN" altLang="en-US"/>
              <a:pPr/>
              <a:t>34</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0C4E82-3283-4FD4-AD7A-475634DAEFC1}" type="slidenum">
              <a:rPr lang="zh-CN" altLang="en-US"/>
              <a:pPr/>
              <a:t>35</a:t>
            </a:fld>
            <a:endParaRPr lang="en-US" altLang="zh-CN"/>
          </a:p>
        </p:txBody>
      </p:sp>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A93E3-4E8A-452A-8D6C-7610BC566C38}" type="slidenum">
              <a:rPr lang="zh-CN" altLang="en-US"/>
              <a:pPr/>
              <a:t>37</a:t>
            </a:fld>
            <a:endParaRPr lang="en-US" altLang="zh-CN"/>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alphaModFix amt="82000"/>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191"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1191"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54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48952B19-9552-4E09-9E3F-D7D80895B638}" type="datetime1">
              <a:rPr lang="zh-CN" altLang="en-US" smtClean="0"/>
              <a:t>2014/1/8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8FBFFA31-A509-49A9-ACD6-674B8FEB932E}" type="datetime1">
              <a:rPr lang="zh-CN" altLang="en-US" smtClean="0"/>
              <a:t>2014/1/8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8229600" cy="21717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41529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6BFD731E-31B9-4B83-9BD6-076F21AF3BFF}" type="datetime1">
              <a:rPr lang="zh-CN" altLang="en-US" smtClean="0"/>
              <a:t>2014/1/8</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CF285480-69E1-4FBB-ADFD-10FF4D0268EA}" type="slidenum">
              <a:rPr lang="en-US" altLang="zh-CN"/>
              <a:pPr/>
              <a:t>‹#›</a:t>
            </a:fld>
            <a:endParaRPr lang="en-US" altLang="zh-CN"/>
          </a:p>
        </p:txBody>
      </p:sp>
    </p:spTree>
    <p:extLst>
      <p:ext uri="{BB962C8B-B14F-4D97-AF65-F5344CB8AC3E}">
        <p14:creationId xmlns:p14="http://schemas.microsoft.com/office/powerpoint/2010/main" val="2513869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72B73EE7-A1AD-432D-89CE-5816B6592C46}" type="datetime1">
              <a:rPr lang="zh-CN" altLang="en-US" smtClean="0"/>
              <a:t>2014/1/8</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9704CB3B-DB8E-4C92-A291-5A517B376942}" type="slidenum">
              <a:rPr lang="en-US" altLang="zh-CN"/>
              <a:pPr/>
              <a:t>‹#›</a:t>
            </a:fld>
            <a:endParaRPr lang="en-US" altLang="zh-CN"/>
          </a:p>
        </p:txBody>
      </p:sp>
    </p:spTree>
    <p:extLst>
      <p:ext uri="{BB962C8B-B14F-4D97-AF65-F5344CB8AC3E}">
        <p14:creationId xmlns:p14="http://schemas.microsoft.com/office/powerpoint/2010/main" val="336559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fld id="{51CAF808-5917-4E59-B687-F1DD6E170B27}" type="datetime1">
              <a:rPr lang="zh-CN" altLang="en-US" smtClean="0"/>
              <a:t>2014/1/8</a:t>
            </a:fld>
            <a:endParaRPr lang="en-US" altLang="zh-CN"/>
          </a:p>
        </p:txBody>
      </p:sp>
      <p:sp>
        <p:nvSpPr>
          <p:cNvPr id="7" name="页脚占位符 6"/>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400800"/>
            <a:ext cx="2133600" cy="320675"/>
          </a:xfrm>
        </p:spPr>
        <p:txBody>
          <a:bodyPr/>
          <a:lstStyle>
            <a:lvl1pPr>
              <a:defRPr/>
            </a:lvl1pPr>
          </a:lstStyle>
          <a:p>
            <a:fld id="{CADA21AF-6EDC-4066-AE95-7A571A3B4D3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fld id="{CF35C2A3-0FD2-4984-B121-0076B74CD2EE}" type="datetime1">
              <a:rPr lang="zh-CN" altLang="en-US" smtClean="0"/>
              <a:t>2014/1/8</a:t>
            </a:fld>
            <a:endParaRPr lang="en-US" altLang="zh-CN"/>
          </a:p>
        </p:txBody>
      </p:sp>
      <p:sp>
        <p:nvSpPr>
          <p:cNvPr id="7" name="页脚占位符 6"/>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400800"/>
            <a:ext cx="2133600" cy="320675"/>
          </a:xfrm>
        </p:spPr>
        <p:txBody>
          <a:bodyPr/>
          <a:lstStyle>
            <a:lvl1pPr>
              <a:defRPr/>
            </a:lvl1pPr>
          </a:lstStyle>
          <a:p>
            <a:fld id="{E566BE5B-4DD5-49DA-98E2-17BC8AE29CE1}"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altLang="zh-CN" dirty="0" smtClean="0"/>
              <a:t>Click to edit Master title style</a:t>
            </a:r>
            <a:endParaRPr lang="en-US" dirty="0"/>
          </a:p>
        </p:txBody>
      </p:sp>
      <p:sp>
        <p:nvSpPr>
          <p:cNvPr id="3" name="Content Placeholder 2"/>
          <p:cNvSpPr>
            <a:spLocks noGrp="1"/>
          </p:cNvSpPr>
          <p:nvPr>
            <p:ph idx="1"/>
          </p:nvPr>
        </p:nvSpPr>
        <p:spPr/>
        <p:txBody>
          <a:bodyPr/>
          <a:lstStyle>
            <a:lvl1pPr>
              <a:lnSpc>
                <a:spcPct val="100000"/>
              </a:lnSpc>
              <a:defRPr b="1">
                <a:solidFill>
                  <a:schemeClr val="tx1"/>
                </a:solidFill>
              </a:defRPr>
            </a:lvl1pPr>
            <a:lvl2pPr>
              <a:lnSpc>
                <a:spcPct val="100000"/>
              </a:lnSpc>
              <a:defRPr b="1">
                <a:solidFill>
                  <a:schemeClr val="tx1"/>
                </a:solidFill>
              </a:defRPr>
            </a:lvl2pPr>
            <a:lvl3pPr>
              <a:lnSpc>
                <a:spcPct val="100000"/>
              </a:lnSpc>
              <a:defRPr b="1">
                <a:solidFill>
                  <a:schemeClr val="tx1"/>
                </a:solidFill>
              </a:defRPr>
            </a:lvl3pPr>
            <a:lvl4pPr>
              <a:lnSpc>
                <a:spcPct val="100000"/>
              </a:lnSpc>
              <a:defRPr b="1">
                <a:solidFill>
                  <a:schemeClr val="tx1"/>
                </a:solidFill>
              </a:defRPr>
            </a:lvl4pPr>
            <a:lvl5pPr>
              <a:lnSpc>
                <a:spcPct val="100000"/>
              </a:lnSpc>
              <a:defRPr b="1">
                <a:solidFill>
                  <a:schemeClr val="tx1"/>
                </a:solidFill>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A857B218-2D1A-4A3C-9A84-DF451973858A}" type="datetime1">
              <a:rPr lang="zh-CN" altLang="en-US" smtClean="0"/>
              <a:t>2014/1/8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4441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5400">
                <a:solidFill>
                  <a:schemeClr val="tx1"/>
                </a:solidFill>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dirty="0"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altLang="zh-CN" dirty="0" smtClean="0"/>
              <a:t>Click to edit Master title style</a:t>
            </a:r>
            <a:endParaRPr lang="en-US" dirty="0"/>
          </a:p>
        </p:txBody>
      </p:sp>
      <p:sp>
        <p:nvSpPr>
          <p:cNvPr id="3" name="Content Placeholder 2"/>
          <p:cNvSpPr>
            <a:spLocks noGrp="1"/>
          </p:cNvSpPr>
          <p:nvPr>
            <p:ph sz="half" idx="1"/>
          </p:nvPr>
        </p:nvSpPr>
        <p:spPr>
          <a:xfrm>
            <a:off x="611560" y="1412777"/>
            <a:ext cx="3788990" cy="4683224"/>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815458" y="1412777"/>
            <a:ext cx="3788990" cy="4683224"/>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Date Placeholder 4"/>
          <p:cNvSpPr>
            <a:spLocks noGrp="1"/>
          </p:cNvSpPr>
          <p:nvPr>
            <p:ph type="dt" sz="half" idx="10"/>
          </p:nvPr>
        </p:nvSpPr>
        <p:spPr/>
        <p:txBody>
          <a:bodyPr/>
          <a:lstStyle/>
          <a:p>
            <a:fld id="{BE6A6681-9E49-4BE5-AE4E-4495A7E1314F}" type="datetime1">
              <a:rPr lang="zh-CN" altLang="en-US" smtClean="0"/>
              <a:t>2014/1/8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44567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4650" y="1196752"/>
            <a:ext cx="3791276" cy="576064"/>
          </a:xfrm>
        </p:spPr>
        <p:txBody>
          <a:bodyPr anchor="ctr">
            <a:norm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4" name="Content Placeholder 3"/>
          <p:cNvSpPr>
            <a:spLocks noGrp="1"/>
          </p:cNvSpPr>
          <p:nvPr>
            <p:ph sz="half" idx="2"/>
          </p:nvPr>
        </p:nvSpPr>
        <p:spPr>
          <a:xfrm>
            <a:off x="564650"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Text Placeholder 4"/>
          <p:cNvSpPr>
            <a:spLocks noGrp="1"/>
          </p:cNvSpPr>
          <p:nvPr>
            <p:ph type="body" sz="quarter" idx="3"/>
          </p:nvPr>
        </p:nvSpPr>
        <p:spPr>
          <a:xfrm>
            <a:off x="4813172" y="1196752"/>
            <a:ext cx="3791276" cy="576064"/>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6" name="Content Placeholder 5"/>
          <p:cNvSpPr>
            <a:spLocks noGrp="1"/>
          </p:cNvSpPr>
          <p:nvPr>
            <p:ph sz="quarter" idx="4"/>
          </p:nvPr>
        </p:nvSpPr>
        <p:spPr>
          <a:xfrm>
            <a:off x="4813172"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7" name="Date Placeholder 6"/>
          <p:cNvSpPr>
            <a:spLocks noGrp="1"/>
          </p:cNvSpPr>
          <p:nvPr>
            <p:ph type="dt" sz="half" idx="10"/>
          </p:nvPr>
        </p:nvSpPr>
        <p:spPr/>
        <p:txBody>
          <a:bodyPr/>
          <a:lstStyle/>
          <a:p>
            <a:fld id="{F4D0B7BC-9DF5-4D7C-88E9-11A631E81E9E}" type="datetime1">
              <a:rPr lang="zh-CN" altLang="en-US" smtClean="0"/>
              <a:t>2014/1/8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
        <p:nvSpPr>
          <p:cNvPr id="10" name="Title 1"/>
          <p:cNvSpPr>
            <a:spLocks noGrp="1"/>
          </p:cNvSpPr>
          <p:nvPr>
            <p:ph type="title"/>
          </p:nvPr>
        </p:nvSpPr>
        <p:spPr>
          <a:xfrm>
            <a:off x="539552" y="188640"/>
            <a:ext cx="8064896" cy="811560"/>
          </a:xfrm>
        </p:spPr>
        <p:txBody>
          <a:bodyPr/>
          <a:lstStyle>
            <a:lvl1pPr>
              <a:defRPr>
                <a:solidFill>
                  <a:srgbClr val="0070C0"/>
                </a:solidFill>
              </a:defRPr>
            </a:lvl1pPr>
          </a:lstStyle>
          <a:p>
            <a:r>
              <a:rPr lang="en-US" altLang="zh-CN" dirty="0" smtClean="0"/>
              <a:t>Click to edit Master title style</a:t>
            </a:r>
            <a:endParaRPr lang="en-US" dirty="0"/>
          </a:p>
        </p:txBody>
      </p:sp>
    </p:spTree>
    <p:extLst>
      <p:ext uri="{BB962C8B-B14F-4D97-AF65-F5344CB8AC3E}">
        <p14:creationId xmlns:p14="http://schemas.microsoft.com/office/powerpoint/2010/main" val="3397906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B8230918-38DC-4A44-850E-D6C77342296A}" type="datetime1">
              <a:rPr lang="zh-CN" altLang="en-US" smtClean="0"/>
              <a:t>2014/1/8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cxnSp>
        <p:nvCxnSpPr>
          <p:cNvPr id="6" name="直接连接符 5"/>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97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6452B-0B56-4405-BB55-CC0F364FC9CB}" type="datetime1">
              <a:rPr lang="zh-CN" altLang="en-US" smtClean="0"/>
              <a:t>2014/1/8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3400"/>
            </a:lvl1pPr>
          </a:lstStyle>
          <a:p>
            <a:r>
              <a:rPr lang="en-US" altLang="zh-CN"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D2B4C2C4-A42C-4616-928C-FC873121CC57}" type="datetime1">
              <a:rPr lang="zh-CN" altLang="en-US" smtClean="0"/>
              <a:t>2014/1/8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5998464" y="1600200"/>
            <a:ext cx="2345436" cy="1828800"/>
          </a:xfrm>
        </p:spPr>
        <p:txBody>
          <a:bodyPr anchor="b">
            <a:normAutofit/>
          </a:bodyPr>
          <a:lstStyle>
            <a:lvl1pPr>
              <a:defRPr sz="3400"/>
            </a:lvl1pPr>
          </a:lstStyle>
          <a:p>
            <a:r>
              <a:rPr lang="en-US" altLang="zh-CN" dirty="0" smtClean="0"/>
              <a:t>Click to edit Master title style</a:t>
            </a:r>
            <a:endParaRPr lang="en-US" dirty="0"/>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B40A8DB-595A-49A9-A4D4-6107DB096791}" type="datetime1">
              <a:rPr lang="zh-CN" altLang="en-US" smtClean="0"/>
              <a:t>2014/1/8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7724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52" y="188640"/>
            <a:ext cx="8064896" cy="811560"/>
          </a:xfrm>
          <a:prstGeom prst="rect">
            <a:avLst/>
          </a:prstGeom>
        </p:spPr>
        <p:txBody>
          <a:bodyPr vert="horz" lIns="91440" tIns="45720" rIns="91440" bIns="45720" rtlCol="0" anchor="b">
            <a:normAutofit/>
          </a:bodyPr>
          <a:lstStyle/>
          <a:p>
            <a:r>
              <a:rPr lang="en-US" altLang="zh-CN" dirty="0" smtClean="0"/>
              <a:t>Click to edit Master title style</a:t>
            </a:r>
            <a:endParaRPr dirty="0"/>
          </a:p>
        </p:txBody>
      </p:sp>
      <p:sp>
        <p:nvSpPr>
          <p:cNvPr id="3" name="Text Placeholder 2"/>
          <p:cNvSpPr>
            <a:spLocks noGrp="1"/>
          </p:cNvSpPr>
          <p:nvPr>
            <p:ph type="body" idx="1"/>
          </p:nvPr>
        </p:nvSpPr>
        <p:spPr>
          <a:xfrm>
            <a:off x="539552" y="1196752"/>
            <a:ext cx="8064896" cy="5040560"/>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dirty="0"/>
          </a:p>
        </p:txBody>
      </p:sp>
      <p:sp>
        <p:nvSpPr>
          <p:cNvPr id="4" name="Date Placeholder 3"/>
          <p:cNvSpPr>
            <a:spLocks noGrp="1"/>
          </p:cNvSpPr>
          <p:nvPr>
            <p:ph type="dt" sz="half" idx="2"/>
          </p:nvPr>
        </p:nvSpPr>
        <p:spPr>
          <a:xfrm>
            <a:off x="6372200" y="6556200"/>
            <a:ext cx="742950" cy="257176"/>
          </a:xfrm>
          <a:prstGeom prst="rect">
            <a:avLst/>
          </a:prstGeom>
        </p:spPr>
        <p:txBody>
          <a:bodyPr vert="horz" lIns="91440" tIns="45720" rIns="91440" bIns="45720" rtlCol="0" anchor="ctr"/>
          <a:lstStyle>
            <a:lvl1pPr algn="r">
              <a:defRPr sz="800" b="1" baseline="0">
                <a:solidFill>
                  <a:schemeClr val="tx1">
                    <a:lumMod val="85000"/>
                  </a:schemeClr>
                </a:solidFill>
                <a:latin typeface="Century Schoolbook" pitchFamily="18" charset="0"/>
              </a:defRPr>
            </a:lvl1pPr>
          </a:lstStyle>
          <a:p>
            <a:fld id="{C288B88C-ADEF-4483-A82F-61CDA3007A97}" type="datetime1">
              <a:rPr lang="zh-CN" altLang="en-US" smtClean="0"/>
              <a:t>2014/1/8</a:t>
            </a:fld>
            <a:endParaRPr lang="zh-CN" altLang="en-US"/>
          </a:p>
        </p:txBody>
      </p:sp>
      <p:sp>
        <p:nvSpPr>
          <p:cNvPr id="5" name="Footer Placeholder 4"/>
          <p:cNvSpPr>
            <a:spLocks noGrp="1"/>
          </p:cNvSpPr>
          <p:nvPr>
            <p:ph type="ftr" sz="quarter" idx="3"/>
          </p:nvPr>
        </p:nvSpPr>
        <p:spPr>
          <a:xfrm>
            <a:off x="539552" y="6556200"/>
            <a:ext cx="5161165" cy="257176"/>
          </a:xfrm>
          <a:prstGeom prst="rect">
            <a:avLst/>
          </a:prstGeom>
        </p:spPr>
        <p:txBody>
          <a:bodyPr vert="horz" lIns="91440" tIns="45720" rIns="91440" bIns="45720" rtlCol="0" anchor="ctr"/>
          <a:lstStyle>
            <a:lvl1pPr algn="l">
              <a:defRPr sz="800" baseline="0">
                <a:solidFill>
                  <a:schemeClr val="tx1">
                    <a:lumMod val="85000"/>
                  </a:schemeClr>
                </a:solidFill>
                <a:latin typeface="Century Schoolbook" pitchFamily="18" charset="0"/>
              </a:defRPr>
            </a:lvl1pPr>
          </a:lstStyle>
          <a:p>
            <a:endParaRPr lang="zh-CN" altLang="en-US"/>
          </a:p>
        </p:txBody>
      </p:sp>
      <p:sp>
        <p:nvSpPr>
          <p:cNvPr id="6" name="Slide Number Placeholder 5"/>
          <p:cNvSpPr>
            <a:spLocks noGrp="1"/>
          </p:cNvSpPr>
          <p:nvPr>
            <p:ph type="sldNum" sz="quarter" idx="4"/>
          </p:nvPr>
        </p:nvSpPr>
        <p:spPr>
          <a:xfrm>
            <a:off x="8407846" y="6556200"/>
            <a:ext cx="628650" cy="257176"/>
          </a:xfrm>
          <a:prstGeom prst="rect">
            <a:avLst/>
          </a:prstGeom>
        </p:spPr>
        <p:txBody>
          <a:bodyPr vert="horz" lIns="91440" tIns="45720" rIns="91440" bIns="45720" rtlCol="0" anchor="ctr"/>
          <a:lstStyle>
            <a:lvl1pPr algn="r">
              <a:defRPr sz="2000" b="1" baseline="0">
                <a:solidFill>
                  <a:schemeClr val="tx1">
                    <a:lumMod val="85000"/>
                  </a:schemeClr>
                </a:solidFill>
                <a:latin typeface="Century Schoolbook" pitchFamily="18" charset="0"/>
              </a:defRPr>
            </a:lvl1pPr>
          </a:lstStyle>
          <a:p>
            <a:fld id="{E31375A4-56A4-47D6-9801-1991572033F7}" type="slidenum">
              <a:rPr lang="en-US" altLang="zh-CN" smtClean="0"/>
              <a:pPr/>
              <a:t>‹#›</a:t>
            </a:fld>
            <a:endParaRPr lang="en-US" altLang="zh-CN"/>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400" b="1" i="0" kern="1200" baseline="0">
          <a:solidFill>
            <a:srgbClr val="0070C0"/>
          </a:solidFill>
          <a:latin typeface="Century Schoolbook" pitchFamily="18" charset="0"/>
          <a:ea typeface="微软雅黑" pitchFamily="34" charset="-122"/>
          <a:cs typeface="+mj-cs"/>
        </a:defRPr>
      </a:lvl1pPr>
    </p:titleStyle>
    <p:body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guide id="3" orient="horz" pos="1008">
          <p15:clr>
            <a:srgbClr val="F26B43"/>
          </p15:clr>
        </p15:guide>
        <p15:guide id="4" orient="horz" pos="1152">
          <p15:clr>
            <a:srgbClr val="F26B43"/>
          </p15:clr>
        </p15:guide>
        <p15:guide id="5" orient="horz" pos="3840">
          <p15:clr>
            <a:srgbClr val="F26B43"/>
          </p15:clr>
        </p15:guide>
        <p15:guide id="6" orient="horz" pos="288">
          <p15:clr>
            <a:srgbClr val="F26B43"/>
          </p15:clr>
        </p15:guide>
        <p15:guide id="7" pos="6720">
          <p15:clr>
            <a:srgbClr val="F26B43"/>
          </p15:clr>
        </p15:guide>
        <p15:guide id="8" pos="960">
          <p15:clr>
            <a:srgbClr val="F26B43"/>
          </p15:clr>
        </p15:guide>
        <p15:guide id="9" pos="672">
          <p15:clr>
            <a:srgbClr val="F26B43"/>
          </p15:clr>
        </p15:guide>
        <p15:guide id="10" pos="7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 Id="rId14" Type="http://schemas.openxmlformats.org/officeDocument/2006/relationships/image" Target="../media/image9.emf"/></Relationships>
</file>

<file path=ppt/slides/_rels/slide14.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4.bin"/><Relationship Id="rId18" Type="http://schemas.openxmlformats.org/officeDocument/2006/relationships/image" Target="../media/image17.emf"/><Relationship Id="rId26" Type="http://schemas.openxmlformats.org/officeDocument/2006/relationships/image" Target="../media/image21.w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14.wmf"/><Relationship Id="rId17" Type="http://schemas.openxmlformats.org/officeDocument/2006/relationships/oleObject" Target="../embeddings/oleObject16.bin"/><Relationship Id="rId25" Type="http://schemas.openxmlformats.org/officeDocument/2006/relationships/oleObject" Target="../embeddings/oleObject20.bin"/><Relationship Id="rId2" Type="http://schemas.openxmlformats.org/officeDocument/2006/relationships/slideLayout" Target="../slideLayouts/slideLayout7.xml"/><Relationship Id="rId16" Type="http://schemas.openxmlformats.org/officeDocument/2006/relationships/image" Target="../media/image16.emf"/><Relationship Id="rId20" Type="http://schemas.openxmlformats.org/officeDocument/2006/relationships/image" Target="../media/image18.emf"/><Relationship Id="rId29" Type="http://schemas.openxmlformats.org/officeDocument/2006/relationships/oleObject" Target="../embeddings/oleObject22.bin"/><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oleObject" Target="../embeddings/oleObject13.bin"/><Relationship Id="rId24" Type="http://schemas.openxmlformats.org/officeDocument/2006/relationships/image" Target="../media/image20.wmf"/><Relationship Id="rId5" Type="http://schemas.openxmlformats.org/officeDocument/2006/relationships/oleObject" Target="../embeddings/oleObject10.bin"/><Relationship Id="rId15" Type="http://schemas.openxmlformats.org/officeDocument/2006/relationships/oleObject" Target="../embeddings/oleObject15.bin"/><Relationship Id="rId23" Type="http://schemas.openxmlformats.org/officeDocument/2006/relationships/oleObject" Target="../embeddings/oleObject19.bin"/><Relationship Id="rId28" Type="http://schemas.openxmlformats.org/officeDocument/2006/relationships/image" Target="../media/image22.wmf"/><Relationship Id="rId10" Type="http://schemas.openxmlformats.org/officeDocument/2006/relationships/image" Target="../media/image13.wmf"/><Relationship Id="rId19" Type="http://schemas.openxmlformats.org/officeDocument/2006/relationships/oleObject" Target="../embeddings/oleObject17.bin"/><Relationship Id="rId4" Type="http://schemas.openxmlformats.org/officeDocument/2006/relationships/image" Target="../media/image10.wmf"/><Relationship Id="rId9" Type="http://schemas.openxmlformats.org/officeDocument/2006/relationships/oleObject" Target="../embeddings/oleObject12.bin"/><Relationship Id="rId14" Type="http://schemas.openxmlformats.org/officeDocument/2006/relationships/image" Target="../media/image15.emf"/><Relationship Id="rId22" Type="http://schemas.openxmlformats.org/officeDocument/2006/relationships/image" Target="../media/image19.wmf"/><Relationship Id="rId27" Type="http://schemas.openxmlformats.org/officeDocument/2006/relationships/oleObject" Target="../embeddings/oleObject21.bin"/><Relationship Id="rId30" Type="http://schemas.openxmlformats.org/officeDocument/2006/relationships/image" Target="../media/image23.wmf"/></Relationships>
</file>

<file path=ppt/slides/_rels/slide15.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8.bin"/><Relationship Id="rId18" Type="http://schemas.openxmlformats.org/officeDocument/2006/relationships/image" Target="../media/image31.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8.wmf"/><Relationship Id="rId17" Type="http://schemas.openxmlformats.org/officeDocument/2006/relationships/oleObject" Target="../embeddings/oleObject30.bin"/><Relationship Id="rId2" Type="http://schemas.openxmlformats.org/officeDocument/2006/relationships/slideLayout" Target="../slideLayouts/slideLayout6.xml"/><Relationship Id="rId16" Type="http://schemas.openxmlformats.org/officeDocument/2006/relationships/image" Target="../media/image30.wmf"/><Relationship Id="rId20" Type="http://schemas.openxmlformats.org/officeDocument/2006/relationships/image" Target="../media/image32.wmf"/><Relationship Id="rId1" Type="http://schemas.openxmlformats.org/officeDocument/2006/relationships/vmlDrawing" Target="../drawings/vmlDrawing5.vml"/><Relationship Id="rId6" Type="http://schemas.openxmlformats.org/officeDocument/2006/relationships/image" Target="../media/image25.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27.wmf"/><Relationship Id="rId19" Type="http://schemas.openxmlformats.org/officeDocument/2006/relationships/oleObject" Target="../embeddings/oleObject31.bin"/><Relationship Id="rId4" Type="http://schemas.openxmlformats.org/officeDocument/2006/relationships/image" Target="../media/image24.wmf"/><Relationship Id="rId9" Type="http://schemas.openxmlformats.org/officeDocument/2006/relationships/oleObject" Target="../embeddings/oleObject26.bin"/><Relationship Id="rId14" Type="http://schemas.openxmlformats.org/officeDocument/2006/relationships/image" Target="../media/image2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3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35.wmf"/><Relationship Id="rId5" Type="http://schemas.openxmlformats.org/officeDocument/2006/relationships/oleObject" Target="../embeddings/oleObject34.bin"/><Relationship Id="rId10" Type="http://schemas.openxmlformats.org/officeDocument/2006/relationships/image" Target="../media/image37.emf"/><Relationship Id="rId4" Type="http://schemas.openxmlformats.org/officeDocument/2006/relationships/image" Target="../media/image34.wmf"/><Relationship Id="rId9" Type="http://schemas.openxmlformats.org/officeDocument/2006/relationships/oleObject" Target="../embeddings/oleObject36.bin"/></Relationships>
</file>

<file path=ppt/slides/_rels/slide19.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39.wmf"/><Relationship Id="rId5" Type="http://schemas.openxmlformats.org/officeDocument/2006/relationships/oleObject" Target="../embeddings/oleObject38.bin"/><Relationship Id="rId4" Type="http://schemas.openxmlformats.org/officeDocument/2006/relationships/image" Target="../media/image3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3.emf"/><Relationship Id="rId13" Type="http://schemas.openxmlformats.org/officeDocument/2006/relationships/oleObject" Target="../embeddings/oleObject45.bin"/><Relationship Id="rId18" Type="http://schemas.openxmlformats.org/officeDocument/2006/relationships/image" Target="../media/image48.wmf"/><Relationship Id="rId3" Type="http://schemas.openxmlformats.org/officeDocument/2006/relationships/oleObject" Target="../embeddings/oleObject40.bin"/><Relationship Id="rId21" Type="http://schemas.openxmlformats.org/officeDocument/2006/relationships/oleObject" Target="../embeddings/oleObject49.bin"/><Relationship Id="rId7" Type="http://schemas.openxmlformats.org/officeDocument/2006/relationships/oleObject" Target="../embeddings/oleObject42.bin"/><Relationship Id="rId12" Type="http://schemas.openxmlformats.org/officeDocument/2006/relationships/image" Target="../media/image45.wmf"/><Relationship Id="rId17" Type="http://schemas.openxmlformats.org/officeDocument/2006/relationships/oleObject" Target="../embeddings/oleObject47.bin"/><Relationship Id="rId2" Type="http://schemas.openxmlformats.org/officeDocument/2006/relationships/slideLayout" Target="../slideLayouts/slideLayout6.xml"/><Relationship Id="rId16" Type="http://schemas.openxmlformats.org/officeDocument/2006/relationships/image" Target="../media/image47.wmf"/><Relationship Id="rId20" Type="http://schemas.openxmlformats.org/officeDocument/2006/relationships/image" Target="../media/image49.wmf"/><Relationship Id="rId1" Type="http://schemas.openxmlformats.org/officeDocument/2006/relationships/vmlDrawing" Target="../drawings/vmlDrawing9.vml"/><Relationship Id="rId6" Type="http://schemas.openxmlformats.org/officeDocument/2006/relationships/image" Target="../media/image42.wmf"/><Relationship Id="rId11" Type="http://schemas.openxmlformats.org/officeDocument/2006/relationships/oleObject" Target="../embeddings/oleObject44.bin"/><Relationship Id="rId24" Type="http://schemas.openxmlformats.org/officeDocument/2006/relationships/image" Target="../media/image51.wmf"/><Relationship Id="rId5" Type="http://schemas.openxmlformats.org/officeDocument/2006/relationships/oleObject" Target="../embeddings/oleObject41.bin"/><Relationship Id="rId15" Type="http://schemas.openxmlformats.org/officeDocument/2006/relationships/oleObject" Target="../embeddings/oleObject46.bin"/><Relationship Id="rId23" Type="http://schemas.openxmlformats.org/officeDocument/2006/relationships/oleObject" Target="../embeddings/oleObject50.bin"/><Relationship Id="rId10" Type="http://schemas.openxmlformats.org/officeDocument/2006/relationships/image" Target="../media/image44.emf"/><Relationship Id="rId19" Type="http://schemas.openxmlformats.org/officeDocument/2006/relationships/oleObject" Target="../embeddings/oleObject48.bin"/><Relationship Id="rId4" Type="http://schemas.openxmlformats.org/officeDocument/2006/relationships/image" Target="../media/image41.wmf"/><Relationship Id="rId9" Type="http://schemas.openxmlformats.org/officeDocument/2006/relationships/oleObject" Target="../embeddings/oleObject43.bin"/><Relationship Id="rId14" Type="http://schemas.openxmlformats.org/officeDocument/2006/relationships/image" Target="../media/image46.wmf"/><Relationship Id="rId22" Type="http://schemas.openxmlformats.org/officeDocument/2006/relationships/image" Target="../media/image50.wmf"/></Relationships>
</file>

<file path=ppt/slides/_rels/slide22.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56.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53.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4.bin"/></Relationships>
</file>

<file path=ppt/slides/_rels/slide23.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1.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58.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59.bin"/><Relationship Id="rId14" Type="http://schemas.openxmlformats.org/officeDocument/2006/relationships/image" Target="../media/image62.wmf"/></Relationships>
</file>

<file path=ppt/slides/_rels/slide24.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7.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64.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5.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68.emf"/></Relationships>
</file>

<file path=ppt/slides/_rels/slide26.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3.bin"/><Relationship Id="rId18" Type="http://schemas.openxmlformats.org/officeDocument/2006/relationships/image" Target="../media/image76.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3.wmf"/><Relationship Id="rId17" Type="http://schemas.openxmlformats.org/officeDocument/2006/relationships/oleObject" Target="../embeddings/oleObject75.bin"/><Relationship Id="rId2" Type="http://schemas.openxmlformats.org/officeDocument/2006/relationships/slideLayout" Target="../slideLayouts/slideLayout6.xml"/><Relationship Id="rId16" Type="http://schemas.openxmlformats.org/officeDocument/2006/relationships/image" Target="../media/image75.wmf"/><Relationship Id="rId20" Type="http://schemas.openxmlformats.org/officeDocument/2006/relationships/image" Target="../media/image77.wmf"/><Relationship Id="rId1" Type="http://schemas.openxmlformats.org/officeDocument/2006/relationships/vmlDrawing" Target="../drawings/vmlDrawing14.vml"/><Relationship Id="rId6" Type="http://schemas.openxmlformats.org/officeDocument/2006/relationships/image" Target="../media/image70.w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72.wmf"/><Relationship Id="rId19" Type="http://schemas.openxmlformats.org/officeDocument/2006/relationships/oleObject" Target="../embeddings/oleObject76.bin"/><Relationship Id="rId4" Type="http://schemas.openxmlformats.org/officeDocument/2006/relationships/image" Target="../media/image69.wmf"/><Relationship Id="rId9" Type="http://schemas.openxmlformats.org/officeDocument/2006/relationships/oleObject" Target="../embeddings/oleObject71.bin"/><Relationship Id="rId14" Type="http://schemas.openxmlformats.org/officeDocument/2006/relationships/image" Target="../media/image74.wmf"/></Relationships>
</file>

<file path=ppt/slides/_rels/slide27.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82.bin"/><Relationship Id="rId18" Type="http://schemas.openxmlformats.org/officeDocument/2006/relationships/image" Target="../media/image85.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82.wmf"/><Relationship Id="rId17" Type="http://schemas.openxmlformats.org/officeDocument/2006/relationships/oleObject" Target="../embeddings/oleObject84.bin"/><Relationship Id="rId2" Type="http://schemas.openxmlformats.org/officeDocument/2006/relationships/slideLayout" Target="../slideLayouts/slideLayout7.xml"/><Relationship Id="rId16" Type="http://schemas.openxmlformats.org/officeDocument/2006/relationships/image" Target="../media/image84.wmf"/><Relationship Id="rId1" Type="http://schemas.openxmlformats.org/officeDocument/2006/relationships/vmlDrawing" Target="../drawings/vmlDrawing15.vml"/><Relationship Id="rId6" Type="http://schemas.openxmlformats.org/officeDocument/2006/relationships/image" Target="../media/image79.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80.bin"/><Relationship Id="rId14" Type="http://schemas.openxmlformats.org/officeDocument/2006/relationships/image" Target="../media/image83.wmf"/></Relationships>
</file>

<file path=ppt/slides/_rels/slide28.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90.bin"/><Relationship Id="rId18" Type="http://schemas.openxmlformats.org/officeDocument/2006/relationships/image" Target="../media/image93.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90.wmf"/><Relationship Id="rId17" Type="http://schemas.openxmlformats.org/officeDocument/2006/relationships/oleObject" Target="../embeddings/oleObject92.bin"/><Relationship Id="rId2" Type="http://schemas.openxmlformats.org/officeDocument/2006/relationships/slideLayout" Target="../slideLayouts/slideLayout7.xml"/><Relationship Id="rId16" Type="http://schemas.openxmlformats.org/officeDocument/2006/relationships/image" Target="../media/image92.wmf"/><Relationship Id="rId20" Type="http://schemas.openxmlformats.org/officeDocument/2006/relationships/image" Target="../media/image94.wmf"/><Relationship Id="rId1" Type="http://schemas.openxmlformats.org/officeDocument/2006/relationships/vmlDrawing" Target="../drawings/vmlDrawing16.vml"/><Relationship Id="rId6" Type="http://schemas.openxmlformats.org/officeDocument/2006/relationships/image" Target="../media/image87.w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89.wmf"/><Relationship Id="rId19" Type="http://schemas.openxmlformats.org/officeDocument/2006/relationships/oleObject" Target="../embeddings/oleObject93.bin"/><Relationship Id="rId4" Type="http://schemas.openxmlformats.org/officeDocument/2006/relationships/image" Target="../media/image86.wmf"/><Relationship Id="rId9" Type="http://schemas.openxmlformats.org/officeDocument/2006/relationships/oleObject" Target="../embeddings/oleObject88.bin"/><Relationship Id="rId14" Type="http://schemas.openxmlformats.org/officeDocument/2006/relationships/image" Target="../media/image91.wmf"/></Relationships>
</file>

<file path=ppt/slides/_rels/slide29.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99.bin"/><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99.w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96.w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97.bin"/><Relationship Id="rId14" Type="http://schemas.openxmlformats.org/officeDocument/2006/relationships/image" Target="../media/image10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102.wmf"/><Relationship Id="rId5" Type="http://schemas.openxmlformats.org/officeDocument/2006/relationships/oleObject" Target="../embeddings/oleObject101.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103.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10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07.emf"/><Relationship Id="rId5" Type="http://schemas.openxmlformats.org/officeDocument/2006/relationships/oleObject" Target="../embeddings/Microsoft_Word_97_-_2003_Document1.doc"/><Relationship Id="rId4" Type="http://schemas.openxmlformats.org/officeDocument/2006/relationships/image" Target="../media/image106.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9.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107.bin"/><Relationship Id="rId5" Type="http://schemas.openxmlformats.org/officeDocument/2006/relationships/image" Target="../media/image108.emf"/><Relationship Id="rId4" Type="http://schemas.openxmlformats.org/officeDocument/2006/relationships/oleObject" Target="../embeddings/oleObject106.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notesSlide" Target="../notesSlides/notesSlide7.xml"/><Relationship Id="rId7" Type="http://schemas.openxmlformats.org/officeDocument/2006/relationships/image" Target="../media/image111.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09.bin"/><Relationship Id="rId5" Type="http://schemas.openxmlformats.org/officeDocument/2006/relationships/image" Target="../media/image110.wmf"/><Relationship Id="rId4" Type="http://schemas.openxmlformats.org/officeDocument/2006/relationships/oleObject" Target="../embeddings/oleObject108.bin"/><Relationship Id="rId9" Type="http://schemas.openxmlformats.org/officeDocument/2006/relationships/image" Target="../media/image112.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113.wmf"/><Relationship Id="rId4" Type="http://schemas.openxmlformats.org/officeDocument/2006/relationships/oleObject" Target="../embeddings/oleObject111.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114.emf"/><Relationship Id="rId4" Type="http://schemas.openxmlformats.org/officeDocument/2006/relationships/oleObject" Target="../embeddings/Microsoft_Word_97_-_2003_Document2.doc"/></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16.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13.bin"/><Relationship Id="rId5" Type="http://schemas.openxmlformats.org/officeDocument/2006/relationships/image" Target="../media/image115.wmf"/><Relationship Id="rId4" Type="http://schemas.openxmlformats.org/officeDocument/2006/relationships/oleObject" Target="../embeddings/oleObject11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image" Target="../media/image121.wmf"/><Relationship Id="rId3" Type="http://schemas.openxmlformats.org/officeDocument/2006/relationships/notesSlide" Target="../notesSlides/notesSlide12.xml"/><Relationship Id="rId7" Type="http://schemas.openxmlformats.org/officeDocument/2006/relationships/image" Target="../media/image118.emf"/><Relationship Id="rId12"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15.bin"/><Relationship Id="rId11" Type="http://schemas.openxmlformats.org/officeDocument/2006/relationships/image" Target="../media/image120.wmf"/><Relationship Id="rId5" Type="http://schemas.openxmlformats.org/officeDocument/2006/relationships/image" Target="../media/image117.wmf"/><Relationship Id="rId10" Type="http://schemas.openxmlformats.org/officeDocument/2006/relationships/oleObject" Target="../embeddings/oleObject117.bin"/><Relationship Id="rId4" Type="http://schemas.openxmlformats.org/officeDocument/2006/relationships/oleObject" Target="../embeddings/oleObject114.bin"/><Relationship Id="rId9" Type="http://schemas.openxmlformats.org/officeDocument/2006/relationships/image" Target="../media/image119.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21.bin"/><Relationship Id="rId3" Type="http://schemas.openxmlformats.org/officeDocument/2006/relationships/notesSlide" Target="../notesSlides/notesSlide13.xml"/><Relationship Id="rId7" Type="http://schemas.openxmlformats.org/officeDocument/2006/relationships/image" Target="../media/image123.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20.bin"/><Relationship Id="rId11" Type="http://schemas.openxmlformats.org/officeDocument/2006/relationships/image" Target="../media/image125.wmf"/><Relationship Id="rId5" Type="http://schemas.openxmlformats.org/officeDocument/2006/relationships/image" Target="../media/image122.wmf"/><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124.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25.bin"/><Relationship Id="rId3" Type="http://schemas.openxmlformats.org/officeDocument/2006/relationships/notesSlide" Target="../notesSlides/notesSlide14.xml"/><Relationship Id="rId7" Type="http://schemas.openxmlformats.org/officeDocument/2006/relationships/image" Target="../media/image127.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24.bin"/><Relationship Id="rId5" Type="http://schemas.openxmlformats.org/officeDocument/2006/relationships/image" Target="../media/image126.wmf"/><Relationship Id="rId4" Type="http://schemas.openxmlformats.org/officeDocument/2006/relationships/oleObject" Target="../embeddings/oleObject123.bin"/><Relationship Id="rId9" Type="http://schemas.openxmlformats.org/officeDocument/2006/relationships/image" Target="../media/image128.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28.bin"/><Relationship Id="rId13" Type="http://schemas.openxmlformats.org/officeDocument/2006/relationships/image" Target="../media/image133.wmf"/><Relationship Id="rId3" Type="http://schemas.openxmlformats.org/officeDocument/2006/relationships/notesSlide" Target="../notesSlides/notesSlide15.xml"/><Relationship Id="rId7" Type="http://schemas.openxmlformats.org/officeDocument/2006/relationships/image" Target="../media/image130.wmf"/><Relationship Id="rId12"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27.bin"/><Relationship Id="rId11" Type="http://schemas.openxmlformats.org/officeDocument/2006/relationships/image" Target="../media/image132.wmf"/><Relationship Id="rId5" Type="http://schemas.openxmlformats.org/officeDocument/2006/relationships/image" Target="../media/image129.emf"/><Relationship Id="rId10" Type="http://schemas.openxmlformats.org/officeDocument/2006/relationships/oleObject" Target="../embeddings/oleObject129.bin"/><Relationship Id="rId4" Type="http://schemas.openxmlformats.org/officeDocument/2006/relationships/oleObject" Target="../embeddings/oleObject126.bin"/><Relationship Id="rId9" Type="http://schemas.openxmlformats.org/officeDocument/2006/relationships/image" Target="../media/image131.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33.bin"/><Relationship Id="rId13" Type="http://schemas.openxmlformats.org/officeDocument/2006/relationships/image" Target="../media/image138.wmf"/><Relationship Id="rId3" Type="http://schemas.openxmlformats.org/officeDocument/2006/relationships/notesSlide" Target="../notesSlides/notesSlide16.xml"/><Relationship Id="rId7" Type="http://schemas.openxmlformats.org/officeDocument/2006/relationships/image" Target="../media/image135.wmf"/><Relationship Id="rId12"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32.bin"/><Relationship Id="rId11" Type="http://schemas.openxmlformats.org/officeDocument/2006/relationships/image" Target="../media/image137.wmf"/><Relationship Id="rId5" Type="http://schemas.openxmlformats.org/officeDocument/2006/relationships/image" Target="../media/image134.emf"/><Relationship Id="rId10" Type="http://schemas.openxmlformats.org/officeDocument/2006/relationships/oleObject" Target="../embeddings/oleObject134.bin"/><Relationship Id="rId4" Type="http://schemas.openxmlformats.org/officeDocument/2006/relationships/oleObject" Target="../embeddings/oleObject131.bin"/><Relationship Id="rId9" Type="http://schemas.openxmlformats.org/officeDocument/2006/relationships/image" Target="../media/image136.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40.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37.bin"/><Relationship Id="rId5" Type="http://schemas.openxmlformats.org/officeDocument/2006/relationships/image" Target="../media/image139.wmf"/><Relationship Id="rId4" Type="http://schemas.openxmlformats.org/officeDocument/2006/relationships/oleObject" Target="../embeddings/oleObject136.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40.bin"/><Relationship Id="rId3" Type="http://schemas.openxmlformats.org/officeDocument/2006/relationships/notesSlide" Target="../notesSlides/notesSlide18.xml"/><Relationship Id="rId7" Type="http://schemas.openxmlformats.org/officeDocument/2006/relationships/image" Target="../media/image142.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39.bin"/><Relationship Id="rId11" Type="http://schemas.openxmlformats.org/officeDocument/2006/relationships/image" Target="../media/image144.wmf"/><Relationship Id="rId5" Type="http://schemas.openxmlformats.org/officeDocument/2006/relationships/image" Target="../media/image141.wmf"/><Relationship Id="rId10" Type="http://schemas.openxmlformats.org/officeDocument/2006/relationships/oleObject" Target="../embeddings/oleObject141.bin"/><Relationship Id="rId4" Type="http://schemas.openxmlformats.org/officeDocument/2006/relationships/oleObject" Target="../embeddings/oleObject138.bin"/><Relationship Id="rId9" Type="http://schemas.openxmlformats.org/officeDocument/2006/relationships/image" Target="../media/image143.e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notesSlide" Target="../notesSlides/notesSlide19.xml"/><Relationship Id="rId7" Type="http://schemas.openxmlformats.org/officeDocument/2006/relationships/image" Target="../media/image146.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43.bin"/><Relationship Id="rId11" Type="http://schemas.openxmlformats.org/officeDocument/2006/relationships/image" Target="../media/image148.wmf"/><Relationship Id="rId5" Type="http://schemas.openxmlformats.org/officeDocument/2006/relationships/image" Target="../media/image145.wmf"/><Relationship Id="rId10" Type="http://schemas.openxmlformats.org/officeDocument/2006/relationships/oleObject" Target="../embeddings/oleObject145.bin"/><Relationship Id="rId4" Type="http://schemas.openxmlformats.org/officeDocument/2006/relationships/oleObject" Target="../embeddings/oleObject142.bin"/><Relationship Id="rId9" Type="http://schemas.openxmlformats.org/officeDocument/2006/relationships/image" Target="../media/image147.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notesSlide" Target="../notesSlides/notesSlide21.xml"/><Relationship Id="rId7" Type="http://schemas.openxmlformats.org/officeDocument/2006/relationships/image" Target="../media/image150.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47.bin"/><Relationship Id="rId5" Type="http://schemas.openxmlformats.org/officeDocument/2006/relationships/image" Target="../media/image149.wmf"/><Relationship Id="rId4" Type="http://schemas.openxmlformats.org/officeDocument/2006/relationships/oleObject" Target="../embeddings/oleObject146.bin"/><Relationship Id="rId9" Type="http://schemas.openxmlformats.org/officeDocument/2006/relationships/image" Target="../media/image15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152.emf"/><Relationship Id="rId4" Type="http://schemas.openxmlformats.org/officeDocument/2006/relationships/oleObject" Target="../embeddings/oleObject149.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52.bin"/><Relationship Id="rId13" Type="http://schemas.openxmlformats.org/officeDocument/2006/relationships/image" Target="../media/image157.wmf"/><Relationship Id="rId3" Type="http://schemas.openxmlformats.org/officeDocument/2006/relationships/notesSlide" Target="../notesSlides/notesSlide23.xml"/><Relationship Id="rId7" Type="http://schemas.openxmlformats.org/officeDocument/2006/relationships/image" Target="../media/image154.wmf"/><Relationship Id="rId12"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51.bin"/><Relationship Id="rId11" Type="http://schemas.openxmlformats.org/officeDocument/2006/relationships/image" Target="../media/image156.wmf"/><Relationship Id="rId5" Type="http://schemas.openxmlformats.org/officeDocument/2006/relationships/image" Target="../media/image153.wmf"/><Relationship Id="rId10" Type="http://schemas.openxmlformats.org/officeDocument/2006/relationships/oleObject" Target="../embeddings/oleObject153.bin"/><Relationship Id="rId4" Type="http://schemas.openxmlformats.org/officeDocument/2006/relationships/oleObject" Target="../embeddings/oleObject150.bin"/><Relationship Id="rId9" Type="http://schemas.openxmlformats.org/officeDocument/2006/relationships/image" Target="../media/image155.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59.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156.bin"/><Relationship Id="rId5" Type="http://schemas.openxmlformats.org/officeDocument/2006/relationships/image" Target="../media/image158.wmf"/><Relationship Id="rId4" Type="http://schemas.openxmlformats.org/officeDocument/2006/relationships/oleObject" Target="../embeddings/oleObject155.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59.bin"/><Relationship Id="rId13" Type="http://schemas.openxmlformats.org/officeDocument/2006/relationships/image" Target="../media/image164.wmf"/><Relationship Id="rId3" Type="http://schemas.openxmlformats.org/officeDocument/2006/relationships/notesSlide" Target="../notesSlides/notesSlide26.xml"/><Relationship Id="rId7" Type="http://schemas.openxmlformats.org/officeDocument/2006/relationships/image" Target="../media/image161.wmf"/><Relationship Id="rId12" Type="http://schemas.openxmlformats.org/officeDocument/2006/relationships/oleObject" Target="../embeddings/oleObject161.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58.bin"/><Relationship Id="rId11" Type="http://schemas.openxmlformats.org/officeDocument/2006/relationships/image" Target="../media/image163.wmf"/><Relationship Id="rId5" Type="http://schemas.openxmlformats.org/officeDocument/2006/relationships/image" Target="../media/image160.wmf"/><Relationship Id="rId10" Type="http://schemas.openxmlformats.org/officeDocument/2006/relationships/oleObject" Target="../embeddings/oleObject160.bin"/><Relationship Id="rId4" Type="http://schemas.openxmlformats.org/officeDocument/2006/relationships/oleObject" Target="../embeddings/oleObject157.bin"/><Relationship Id="rId9" Type="http://schemas.openxmlformats.org/officeDocument/2006/relationships/image" Target="../media/image162.w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66.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63.bin"/><Relationship Id="rId5" Type="http://schemas.openxmlformats.org/officeDocument/2006/relationships/image" Target="../media/image165.wmf"/><Relationship Id="rId4" Type="http://schemas.openxmlformats.org/officeDocument/2006/relationships/oleObject" Target="../embeddings/oleObject162.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66.bin"/><Relationship Id="rId3" Type="http://schemas.openxmlformats.org/officeDocument/2006/relationships/notesSlide" Target="../notesSlides/notesSlide28.xml"/><Relationship Id="rId7" Type="http://schemas.openxmlformats.org/officeDocument/2006/relationships/image" Target="../media/image168.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65.bin"/><Relationship Id="rId5" Type="http://schemas.openxmlformats.org/officeDocument/2006/relationships/image" Target="../media/image167.wmf"/><Relationship Id="rId4" Type="http://schemas.openxmlformats.org/officeDocument/2006/relationships/oleObject" Target="../embeddings/oleObject164.bin"/><Relationship Id="rId9" Type="http://schemas.openxmlformats.org/officeDocument/2006/relationships/image" Target="../media/image169.w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71.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68.bin"/><Relationship Id="rId5" Type="http://schemas.openxmlformats.org/officeDocument/2006/relationships/image" Target="../media/image170.wmf"/><Relationship Id="rId4" Type="http://schemas.openxmlformats.org/officeDocument/2006/relationships/oleObject" Target="../embeddings/oleObject167.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172.wmf"/><Relationship Id="rId4" Type="http://schemas.openxmlformats.org/officeDocument/2006/relationships/oleObject" Target="../embeddings/oleObject169.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174.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171.bin"/><Relationship Id="rId5" Type="http://schemas.openxmlformats.org/officeDocument/2006/relationships/image" Target="../media/image173.emf"/><Relationship Id="rId4" Type="http://schemas.openxmlformats.org/officeDocument/2006/relationships/oleObject" Target="../embeddings/oleObject17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74.bin"/><Relationship Id="rId3" Type="http://schemas.openxmlformats.org/officeDocument/2006/relationships/notesSlide" Target="../notesSlides/notesSlide33.xml"/><Relationship Id="rId7" Type="http://schemas.openxmlformats.org/officeDocument/2006/relationships/image" Target="../media/image176.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173.bin"/><Relationship Id="rId11" Type="http://schemas.openxmlformats.org/officeDocument/2006/relationships/image" Target="../media/image178.wmf"/><Relationship Id="rId5" Type="http://schemas.openxmlformats.org/officeDocument/2006/relationships/image" Target="../media/image175.wmf"/><Relationship Id="rId10" Type="http://schemas.openxmlformats.org/officeDocument/2006/relationships/oleObject" Target="../embeddings/oleObject175.bin"/><Relationship Id="rId4" Type="http://schemas.openxmlformats.org/officeDocument/2006/relationships/oleObject" Target="../embeddings/oleObject172.bin"/><Relationship Id="rId9" Type="http://schemas.openxmlformats.org/officeDocument/2006/relationships/image" Target="../media/image177.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78.bin"/><Relationship Id="rId3" Type="http://schemas.openxmlformats.org/officeDocument/2006/relationships/notesSlide" Target="../notesSlides/notesSlide34.xml"/><Relationship Id="rId7" Type="http://schemas.openxmlformats.org/officeDocument/2006/relationships/image" Target="../media/image180.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177.bin"/><Relationship Id="rId5" Type="http://schemas.openxmlformats.org/officeDocument/2006/relationships/image" Target="../media/image179.wmf"/><Relationship Id="rId4" Type="http://schemas.openxmlformats.org/officeDocument/2006/relationships/oleObject" Target="../embeddings/oleObject176.bin"/><Relationship Id="rId9" Type="http://schemas.openxmlformats.org/officeDocument/2006/relationships/image" Target="../media/image181.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81.bin"/><Relationship Id="rId13" Type="http://schemas.openxmlformats.org/officeDocument/2006/relationships/image" Target="../media/image186.wmf"/><Relationship Id="rId3" Type="http://schemas.openxmlformats.org/officeDocument/2006/relationships/notesSlide" Target="../notesSlides/notesSlide35.xml"/><Relationship Id="rId7" Type="http://schemas.openxmlformats.org/officeDocument/2006/relationships/image" Target="../media/image183.wmf"/><Relationship Id="rId12" Type="http://schemas.openxmlformats.org/officeDocument/2006/relationships/oleObject" Target="../embeddings/oleObject183.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180.bin"/><Relationship Id="rId11" Type="http://schemas.openxmlformats.org/officeDocument/2006/relationships/image" Target="../media/image185.wmf"/><Relationship Id="rId5" Type="http://schemas.openxmlformats.org/officeDocument/2006/relationships/image" Target="../media/image182.wmf"/><Relationship Id="rId10" Type="http://schemas.openxmlformats.org/officeDocument/2006/relationships/oleObject" Target="../embeddings/oleObject182.bin"/><Relationship Id="rId4" Type="http://schemas.openxmlformats.org/officeDocument/2006/relationships/oleObject" Target="../embeddings/oleObject179.bin"/><Relationship Id="rId9" Type="http://schemas.openxmlformats.org/officeDocument/2006/relationships/image" Target="../media/image184.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86.bin"/><Relationship Id="rId3" Type="http://schemas.openxmlformats.org/officeDocument/2006/relationships/notesSlide" Target="../notesSlides/notesSlide37.xml"/><Relationship Id="rId7" Type="http://schemas.openxmlformats.org/officeDocument/2006/relationships/image" Target="../media/image188.w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185.bin"/><Relationship Id="rId11" Type="http://schemas.openxmlformats.org/officeDocument/2006/relationships/image" Target="../media/image190.wmf"/><Relationship Id="rId5" Type="http://schemas.openxmlformats.org/officeDocument/2006/relationships/image" Target="../media/image187.wmf"/><Relationship Id="rId10" Type="http://schemas.openxmlformats.org/officeDocument/2006/relationships/oleObject" Target="../embeddings/oleObject187.bin"/><Relationship Id="rId4" Type="http://schemas.openxmlformats.org/officeDocument/2006/relationships/oleObject" Target="../embeddings/oleObject184.bin"/><Relationship Id="rId9" Type="http://schemas.openxmlformats.org/officeDocument/2006/relationships/image" Target="../media/image189.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90.bin"/><Relationship Id="rId3" Type="http://schemas.openxmlformats.org/officeDocument/2006/relationships/notesSlide" Target="../notesSlides/notesSlide39.xml"/><Relationship Id="rId7" Type="http://schemas.openxmlformats.org/officeDocument/2006/relationships/image" Target="../media/image192.wmf"/><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oleObject" Target="../embeddings/oleObject189.bin"/><Relationship Id="rId5" Type="http://schemas.openxmlformats.org/officeDocument/2006/relationships/image" Target="../media/image191.wmf"/><Relationship Id="rId4" Type="http://schemas.openxmlformats.org/officeDocument/2006/relationships/oleObject" Target="../embeddings/oleObject188.bin"/><Relationship Id="rId9" Type="http://schemas.openxmlformats.org/officeDocument/2006/relationships/image" Target="../media/image193.wmf"/></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95.w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192.bin"/><Relationship Id="rId5" Type="http://schemas.openxmlformats.org/officeDocument/2006/relationships/image" Target="../media/image194.wmf"/><Relationship Id="rId4" Type="http://schemas.openxmlformats.org/officeDocument/2006/relationships/oleObject" Target="../embeddings/oleObject19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第</a:t>
            </a:r>
            <a:r>
              <a:rPr lang="en-US" altLang="zh-CN" dirty="0"/>
              <a:t>6</a:t>
            </a:r>
            <a:r>
              <a:rPr lang="zh-CN" altLang="en-US" dirty="0" smtClean="0"/>
              <a:t>章 信道编码</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3487628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5" name="Rectangle 9"/>
          <p:cNvSpPr>
            <a:spLocks noGrp="1" noChangeArrowheads="1"/>
          </p:cNvSpPr>
          <p:nvPr>
            <p:ph type="title"/>
          </p:nvPr>
        </p:nvSpPr>
        <p:spPr/>
        <p:txBody>
          <a:bodyPr/>
          <a:lstStyle/>
          <a:p>
            <a:r>
              <a:rPr lang="zh-CN" altLang="en-US" dirty="0" smtClean="0"/>
              <a:t>错误概率和译码规则</a:t>
            </a:r>
            <a:endParaRPr lang="zh-CN" altLang="en-US" dirty="0"/>
          </a:p>
        </p:txBody>
      </p:sp>
      <p:sp>
        <p:nvSpPr>
          <p:cNvPr id="27" name="灯片编号占位符 6"/>
          <p:cNvSpPr>
            <a:spLocks noGrp="1"/>
          </p:cNvSpPr>
          <p:nvPr>
            <p:ph type="sldNum" sz="quarter" idx="12"/>
          </p:nvPr>
        </p:nvSpPr>
        <p:spPr/>
        <p:txBody>
          <a:bodyPr/>
          <a:lstStyle/>
          <a:p>
            <a:fld id="{828EC912-E317-49EF-B388-DB23FEF25790}" type="slidenum">
              <a:rPr lang="zh-CN" altLang="en-US" smtClean="0"/>
              <a:pPr/>
              <a:t>10</a:t>
            </a:fld>
            <a:endParaRPr lang="en-US" altLang="zh-CN"/>
          </a:p>
        </p:txBody>
      </p:sp>
      <p:sp>
        <p:nvSpPr>
          <p:cNvPr id="193546" name="Rectangle 10"/>
          <p:cNvSpPr>
            <a:spLocks noGrp="1" noChangeArrowheads="1"/>
          </p:cNvSpPr>
          <p:nvPr>
            <p:ph sz="half" idx="4294967295"/>
          </p:nvPr>
        </p:nvSpPr>
        <p:spPr>
          <a:xfrm>
            <a:off x="4139952" y="2204864"/>
            <a:ext cx="4752528" cy="3744416"/>
          </a:xfrm>
        </p:spPr>
        <p:txBody>
          <a:bodyPr>
            <a:noAutofit/>
          </a:bodyPr>
          <a:lstStyle/>
          <a:p>
            <a:pPr marL="0" lvl="1" indent="0">
              <a:buNone/>
            </a:pPr>
            <a:r>
              <a:rPr lang="zh-CN" altLang="en-US" sz="2400" dirty="0" smtClean="0">
                <a:solidFill>
                  <a:srgbClr val="0000FF"/>
                </a:solidFill>
              </a:rPr>
              <a:t>译码规则</a:t>
            </a:r>
            <a:r>
              <a:rPr lang="en-US" altLang="zh-CN" sz="2400" dirty="0" smtClean="0">
                <a:solidFill>
                  <a:srgbClr val="0000FF"/>
                </a:solidFill>
              </a:rPr>
              <a:t>1</a:t>
            </a:r>
            <a:r>
              <a:rPr lang="zh-CN" altLang="en-US" sz="2400" dirty="0" smtClean="0"/>
              <a:t>：</a:t>
            </a:r>
            <a:endParaRPr lang="en-US" altLang="zh-CN" sz="2400" dirty="0" smtClean="0"/>
          </a:p>
          <a:p>
            <a:pPr marL="0" lvl="1" indent="0">
              <a:buNone/>
            </a:pPr>
            <a:r>
              <a:rPr lang="zh-CN" altLang="en-US" sz="2400" dirty="0" smtClean="0"/>
              <a:t>输出端接收到符号0时，译成0；接收到1时译成1</a:t>
            </a:r>
            <a:endParaRPr lang="en-US" altLang="zh-CN" sz="2400" dirty="0" smtClean="0"/>
          </a:p>
          <a:p>
            <a:pPr marL="0" lvl="1" indent="0">
              <a:buNone/>
            </a:pPr>
            <a:r>
              <a:rPr lang="zh-CN" altLang="en-US" sz="2400" dirty="0" smtClean="0"/>
              <a:t>此时，译码错误概率为</a:t>
            </a:r>
            <a:r>
              <a:rPr lang="zh-CN" altLang="en-US" sz="2400" dirty="0" smtClean="0">
                <a:solidFill>
                  <a:srgbClr val="FF0000"/>
                </a:solidFill>
              </a:rPr>
              <a:t>0.9</a:t>
            </a:r>
            <a:r>
              <a:rPr lang="zh-CN" altLang="en-US" sz="2400" dirty="0" smtClean="0"/>
              <a:t>。</a:t>
            </a:r>
          </a:p>
          <a:p>
            <a:pPr marL="0" lvl="1" indent="0">
              <a:buNone/>
            </a:pPr>
            <a:r>
              <a:rPr lang="zh-CN" altLang="en-US" sz="2400" dirty="0" smtClean="0">
                <a:solidFill>
                  <a:srgbClr val="0000FF"/>
                </a:solidFill>
              </a:rPr>
              <a:t>译码规则</a:t>
            </a:r>
            <a:r>
              <a:rPr lang="en-US" altLang="zh-CN" sz="2400" dirty="0" smtClean="0">
                <a:solidFill>
                  <a:srgbClr val="0000FF"/>
                </a:solidFill>
              </a:rPr>
              <a:t>2</a:t>
            </a:r>
            <a:r>
              <a:rPr lang="zh-CN" altLang="en-US" sz="2400" dirty="0" smtClean="0"/>
              <a:t>：</a:t>
            </a:r>
            <a:endParaRPr lang="en-US" altLang="zh-CN" sz="2400" dirty="0" smtClean="0"/>
          </a:p>
          <a:p>
            <a:pPr marL="0" lvl="1" indent="0">
              <a:buNone/>
            </a:pPr>
            <a:r>
              <a:rPr lang="zh-CN" altLang="en-US" sz="2400" dirty="0" smtClean="0"/>
              <a:t>接收到符号0时译成1；</a:t>
            </a:r>
            <a:endParaRPr lang="en-US" altLang="zh-CN" sz="2400" dirty="0" smtClean="0"/>
          </a:p>
          <a:p>
            <a:pPr marL="0" lvl="1" indent="0">
              <a:buNone/>
            </a:pPr>
            <a:r>
              <a:rPr lang="zh-CN" altLang="en-US" sz="2400" dirty="0" smtClean="0"/>
              <a:t>接收到1时译成0</a:t>
            </a:r>
            <a:endParaRPr lang="en-US" altLang="zh-CN" sz="2400" dirty="0" smtClean="0"/>
          </a:p>
          <a:p>
            <a:pPr marL="0" lvl="1" indent="0">
              <a:buNone/>
            </a:pPr>
            <a:r>
              <a:rPr lang="zh-CN" altLang="en-US" sz="2400" dirty="0" smtClean="0"/>
              <a:t>此时，译码错误概率为</a:t>
            </a:r>
            <a:r>
              <a:rPr lang="zh-CN" altLang="en-US" sz="2400" dirty="0" smtClean="0">
                <a:solidFill>
                  <a:srgbClr val="FF0000"/>
                </a:solidFill>
              </a:rPr>
              <a:t>0.1</a:t>
            </a:r>
            <a:r>
              <a:rPr lang="zh-CN" altLang="en-US" sz="2400" dirty="0" smtClean="0"/>
              <a:t>。 </a:t>
            </a:r>
            <a:endParaRPr lang="zh-CN" altLang="en-US" sz="2400" dirty="0"/>
          </a:p>
        </p:txBody>
      </p:sp>
      <p:sp>
        <p:nvSpPr>
          <p:cNvPr id="193541" name="Rectangle 5"/>
          <p:cNvSpPr>
            <a:spLocks noChangeArrowheads="1"/>
          </p:cNvSpPr>
          <p:nvPr/>
        </p:nvSpPr>
        <p:spPr bwMode="auto">
          <a:xfrm>
            <a:off x="4281488" y="3319463"/>
            <a:ext cx="9144000" cy="0"/>
          </a:xfrm>
          <a:prstGeom prst="rect">
            <a:avLst/>
          </a:prstGeom>
          <a:noFill/>
          <a:ln w="9525">
            <a:noFill/>
            <a:miter lim="800000"/>
            <a:headEnd/>
            <a:tailEnd/>
          </a:ln>
          <a:effectLst/>
        </p:spPr>
        <p:txBody>
          <a:bodyPr>
            <a:spAutoFit/>
          </a:bodyPr>
          <a:lstStyle/>
          <a:p>
            <a:endParaRPr lang="zh-CN" altLang="en-US"/>
          </a:p>
        </p:txBody>
      </p:sp>
      <p:sp>
        <p:nvSpPr>
          <p:cNvPr id="193543" name="Rectangle 7"/>
          <p:cNvSpPr>
            <a:spLocks noChangeArrowheads="1"/>
          </p:cNvSpPr>
          <p:nvPr/>
        </p:nvSpPr>
        <p:spPr bwMode="auto">
          <a:xfrm>
            <a:off x="4286250" y="3319463"/>
            <a:ext cx="9144000" cy="0"/>
          </a:xfrm>
          <a:prstGeom prst="rect">
            <a:avLst/>
          </a:prstGeom>
          <a:noFill/>
          <a:ln w="9525">
            <a:noFill/>
            <a:miter lim="800000"/>
            <a:headEnd/>
            <a:tailEnd/>
          </a:ln>
          <a:effectLst/>
        </p:spPr>
        <p:txBody>
          <a:bodyPr>
            <a:spAutoFit/>
          </a:bodyPr>
          <a:lstStyle/>
          <a:p>
            <a:endParaRPr lang="zh-CN" altLang="en-US"/>
          </a:p>
        </p:txBody>
      </p:sp>
      <p:grpSp>
        <p:nvGrpSpPr>
          <p:cNvPr id="2" name="Group 3"/>
          <p:cNvGrpSpPr>
            <a:grpSpLocks/>
          </p:cNvGrpSpPr>
          <p:nvPr/>
        </p:nvGrpSpPr>
        <p:grpSpPr bwMode="auto">
          <a:xfrm>
            <a:off x="539552" y="2708921"/>
            <a:ext cx="2911475" cy="2765426"/>
            <a:chOff x="672" y="1968"/>
            <a:chExt cx="1834" cy="1742"/>
          </a:xfrm>
        </p:grpSpPr>
        <p:grpSp>
          <p:nvGrpSpPr>
            <p:cNvPr id="3" name="Group 4"/>
            <p:cNvGrpSpPr>
              <a:grpSpLocks/>
            </p:cNvGrpSpPr>
            <p:nvPr/>
          </p:nvGrpSpPr>
          <p:grpSpPr bwMode="auto">
            <a:xfrm>
              <a:off x="672" y="1968"/>
              <a:ext cx="1834" cy="1392"/>
              <a:chOff x="643" y="1920"/>
              <a:chExt cx="1834" cy="1392"/>
            </a:xfrm>
          </p:grpSpPr>
          <p:sp>
            <p:nvSpPr>
              <p:cNvPr id="260101" name="Oval 5"/>
              <p:cNvSpPr>
                <a:spLocks noChangeArrowheads="1"/>
              </p:cNvSpPr>
              <p:nvPr/>
            </p:nvSpPr>
            <p:spPr bwMode="auto">
              <a:xfrm>
                <a:off x="864" y="2112"/>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60102" name="Oval 6"/>
              <p:cNvSpPr>
                <a:spLocks noChangeArrowheads="1"/>
              </p:cNvSpPr>
              <p:nvPr/>
            </p:nvSpPr>
            <p:spPr bwMode="auto">
              <a:xfrm>
                <a:off x="2064" y="2976"/>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60103" name="Oval 7"/>
              <p:cNvSpPr>
                <a:spLocks noChangeArrowheads="1"/>
              </p:cNvSpPr>
              <p:nvPr/>
            </p:nvSpPr>
            <p:spPr bwMode="auto">
              <a:xfrm>
                <a:off x="864" y="2976"/>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60104" name="Oval 8"/>
              <p:cNvSpPr>
                <a:spLocks noChangeArrowheads="1"/>
              </p:cNvSpPr>
              <p:nvPr/>
            </p:nvSpPr>
            <p:spPr bwMode="auto">
              <a:xfrm>
                <a:off x="2064" y="2112"/>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60105" name="Line 9"/>
              <p:cNvSpPr>
                <a:spLocks noChangeShapeType="1"/>
              </p:cNvSpPr>
              <p:nvPr/>
            </p:nvSpPr>
            <p:spPr bwMode="auto">
              <a:xfrm>
                <a:off x="1056" y="2208"/>
                <a:ext cx="1008"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60106" name="Line 10"/>
              <p:cNvSpPr>
                <a:spLocks noChangeShapeType="1"/>
              </p:cNvSpPr>
              <p:nvPr/>
            </p:nvSpPr>
            <p:spPr bwMode="auto">
              <a:xfrm>
                <a:off x="1056" y="3072"/>
                <a:ext cx="1008"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60107" name="Line 11"/>
              <p:cNvSpPr>
                <a:spLocks noChangeShapeType="1"/>
              </p:cNvSpPr>
              <p:nvPr/>
            </p:nvSpPr>
            <p:spPr bwMode="auto">
              <a:xfrm flipV="1">
                <a:off x="1008" y="2256"/>
                <a:ext cx="1104" cy="72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60108" name="Line 12"/>
              <p:cNvSpPr>
                <a:spLocks noChangeShapeType="1"/>
              </p:cNvSpPr>
              <p:nvPr/>
            </p:nvSpPr>
            <p:spPr bwMode="auto">
              <a:xfrm>
                <a:off x="1008" y="2304"/>
                <a:ext cx="1104" cy="72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60109" name="Text Box 13"/>
              <p:cNvSpPr txBox="1">
                <a:spLocks noChangeArrowheads="1"/>
              </p:cNvSpPr>
              <p:nvPr/>
            </p:nvSpPr>
            <p:spPr bwMode="auto">
              <a:xfrm>
                <a:off x="643" y="2016"/>
                <a:ext cx="221" cy="288"/>
              </a:xfrm>
              <a:prstGeom prst="rect">
                <a:avLst/>
              </a:prstGeom>
              <a:noFill/>
              <a:ln w="9525">
                <a:noFill/>
                <a:miter lim="800000"/>
                <a:headEnd/>
                <a:tailEnd/>
              </a:ln>
              <a:effectLst/>
            </p:spPr>
            <p:txBody>
              <a:bodyPr wrap="none">
                <a:spAutoFit/>
              </a:bodyPr>
              <a:lstStyle/>
              <a:p>
                <a:r>
                  <a:rPr kumimoji="1" lang="zh-CN" altLang="en-US" sz="2400">
                    <a:latin typeface="Tahoma" pitchFamily="34" charset="0"/>
                  </a:rPr>
                  <a:t>0</a:t>
                </a:r>
              </a:p>
            </p:txBody>
          </p:sp>
          <p:sp>
            <p:nvSpPr>
              <p:cNvPr id="260110" name="Text Box 14"/>
              <p:cNvSpPr txBox="1">
                <a:spLocks noChangeArrowheads="1"/>
              </p:cNvSpPr>
              <p:nvPr/>
            </p:nvSpPr>
            <p:spPr bwMode="auto">
              <a:xfrm>
                <a:off x="2256" y="2016"/>
                <a:ext cx="221" cy="288"/>
              </a:xfrm>
              <a:prstGeom prst="rect">
                <a:avLst/>
              </a:prstGeom>
              <a:noFill/>
              <a:ln w="9525">
                <a:noFill/>
                <a:miter lim="800000"/>
                <a:headEnd/>
                <a:tailEnd/>
              </a:ln>
              <a:effectLst/>
            </p:spPr>
            <p:txBody>
              <a:bodyPr wrap="none">
                <a:spAutoFit/>
              </a:bodyPr>
              <a:lstStyle/>
              <a:p>
                <a:r>
                  <a:rPr kumimoji="1" lang="zh-CN" altLang="en-US" sz="2400">
                    <a:latin typeface="Tahoma" pitchFamily="34" charset="0"/>
                  </a:rPr>
                  <a:t>0</a:t>
                </a:r>
              </a:p>
            </p:txBody>
          </p:sp>
          <p:sp>
            <p:nvSpPr>
              <p:cNvPr id="260111" name="Text Box 15"/>
              <p:cNvSpPr txBox="1">
                <a:spLocks noChangeArrowheads="1"/>
              </p:cNvSpPr>
              <p:nvPr/>
            </p:nvSpPr>
            <p:spPr bwMode="auto">
              <a:xfrm>
                <a:off x="2256" y="2928"/>
                <a:ext cx="221" cy="288"/>
              </a:xfrm>
              <a:prstGeom prst="rect">
                <a:avLst/>
              </a:prstGeom>
              <a:noFill/>
              <a:ln w="9525">
                <a:noFill/>
                <a:miter lim="800000"/>
                <a:headEnd/>
                <a:tailEnd/>
              </a:ln>
              <a:effectLst/>
            </p:spPr>
            <p:txBody>
              <a:bodyPr wrap="none">
                <a:spAutoFit/>
              </a:bodyPr>
              <a:lstStyle/>
              <a:p>
                <a:r>
                  <a:rPr kumimoji="1" lang="zh-CN" altLang="en-US" sz="2400">
                    <a:latin typeface="Tahoma" pitchFamily="34" charset="0"/>
                  </a:rPr>
                  <a:t>1</a:t>
                </a:r>
              </a:p>
            </p:txBody>
          </p:sp>
          <p:sp>
            <p:nvSpPr>
              <p:cNvPr id="260112" name="Text Box 16"/>
              <p:cNvSpPr txBox="1">
                <a:spLocks noChangeArrowheads="1"/>
              </p:cNvSpPr>
              <p:nvPr/>
            </p:nvSpPr>
            <p:spPr bwMode="auto">
              <a:xfrm>
                <a:off x="672" y="2928"/>
                <a:ext cx="221" cy="288"/>
              </a:xfrm>
              <a:prstGeom prst="rect">
                <a:avLst/>
              </a:prstGeom>
              <a:noFill/>
              <a:ln w="9525">
                <a:noFill/>
                <a:miter lim="800000"/>
                <a:headEnd/>
                <a:tailEnd/>
              </a:ln>
              <a:effectLst/>
            </p:spPr>
            <p:txBody>
              <a:bodyPr wrap="none">
                <a:spAutoFit/>
              </a:bodyPr>
              <a:lstStyle/>
              <a:p>
                <a:r>
                  <a:rPr kumimoji="1" lang="zh-CN" altLang="en-US" sz="2400">
                    <a:latin typeface="Tahoma" pitchFamily="34" charset="0"/>
                  </a:rPr>
                  <a:t>1</a:t>
                </a:r>
              </a:p>
            </p:txBody>
          </p:sp>
          <p:sp>
            <p:nvSpPr>
              <p:cNvPr id="260113" name="Text Box 17"/>
              <p:cNvSpPr txBox="1">
                <a:spLocks noChangeArrowheads="1"/>
              </p:cNvSpPr>
              <p:nvPr/>
            </p:nvSpPr>
            <p:spPr bwMode="auto">
              <a:xfrm>
                <a:off x="1200" y="1920"/>
                <a:ext cx="720" cy="288"/>
              </a:xfrm>
              <a:prstGeom prst="rect">
                <a:avLst/>
              </a:prstGeom>
              <a:noFill/>
              <a:ln w="9525">
                <a:noFill/>
                <a:miter lim="800000"/>
                <a:headEnd/>
                <a:tailEnd/>
              </a:ln>
              <a:effectLst/>
            </p:spPr>
            <p:txBody>
              <a:bodyPr>
                <a:spAutoFit/>
              </a:bodyPr>
              <a:lstStyle/>
              <a:p>
                <a:r>
                  <a:rPr kumimoji="1" lang="zh-CN" altLang="en-US" sz="2400" b="1">
                    <a:latin typeface="Tahoma" pitchFamily="34" charset="0"/>
                  </a:rPr>
                  <a:t>1 - </a:t>
                </a:r>
                <a:r>
                  <a:rPr kumimoji="1" lang="en-US" altLang="zh-CN" sz="2400" b="1">
                    <a:latin typeface="Tahoma" pitchFamily="34" charset="0"/>
                  </a:rPr>
                  <a:t>p</a:t>
                </a:r>
                <a:r>
                  <a:rPr kumimoji="1" lang="en-US" altLang="zh-CN" sz="2400" b="1" baseline="-25000">
                    <a:latin typeface="Tahoma" pitchFamily="34" charset="0"/>
                  </a:rPr>
                  <a:t>b</a:t>
                </a:r>
              </a:p>
            </p:txBody>
          </p:sp>
          <p:sp>
            <p:nvSpPr>
              <p:cNvPr id="260114" name="Text Box 18"/>
              <p:cNvSpPr txBox="1">
                <a:spLocks noChangeArrowheads="1"/>
              </p:cNvSpPr>
              <p:nvPr/>
            </p:nvSpPr>
            <p:spPr bwMode="auto">
              <a:xfrm>
                <a:off x="1200" y="3024"/>
                <a:ext cx="720" cy="288"/>
              </a:xfrm>
              <a:prstGeom prst="rect">
                <a:avLst/>
              </a:prstGeom>
              <a:noFill/>
              <a:ln w="9525">
                <a:noFill/>
                <a:miter lim="800000"/>
                <a:headEnd/>
                <a:tailEnd/>
              </a:ln>
              <a:effectLst/>
            </p:spPr>
            <p:txBody>
              <a:bodyPr>
                <a:spAutoFit/>
              </a:bodyPr>
              <a:lstStyle/>
              <a:p>
                <a:r>
                  <a:rPr kumimoji="1" lang="zh-CN" altLang="en-US" sz="2400" b="1">
                    <a:latin typeface="Tahoma" pitchFamily="34" charset="0"/>
                  </a:rPr>
                  <a:t>1 - </a:t>
                </a:r>
                <a:r>
                  <a:rPr kumimoji="1" lang="en-US" altLang="zh-CN" sz="2400" b="1">
                    <a:latin typeface="Tahoma" pitchFamily="34" charset="0"/>
                  </a:rPr>
                  <a:t>p</a:t>
                </a:r>
                <a:r>
                  <a:rPr kumimoji="1" lang="en-US" altLang="zh-CN" sz="2400" b="1" baseline="-25000">
                    <a:latin typeface="Tahoma" pitchFamily="34" charset="0"/>
                  </a:rPr>
                  <a:t>b</a:t>
                </a:r>
              </a:p>
            </p:txBody>
          </p:sp>
          <p:sp>
            <p:nvSpPr>
              <p:cNvPr id="260115" name="Text Box 19"/>
              <p:cNvSpPr txBox="1">
                <a:spLocks noChangeArrowheads="1"/>
              </p:cNvSpPr>
              <p:nvPr/>
            </p:nvSpPr>
            <p:spPr bwMode="auto">
              <a:xfrm>
                <a:off x="1248" y="2256"/>
                <a:ext cx="336" cy="288"/>
              </a:xfrm>
              <a:prstGeom prst="rect">
                <a:avLst/>
              </a:prstGeom>
              <a:noFill/>
              <a:ln w="9525">
                <a:noFill/>
                <a:miter lim="800000"/>
                <a:headEnd/>
                <a:tailEnd/>
              </a:ln>
              <a:effectLst/>
            </p:spPr>
            <p:txBody>
              <a:bodyPr>
                <a:spAutoFit/>
              </a:bodyPr>
              <a:lstStyle/>
              <a:p>
                <a:r>
                  <a:rPr kumimoji="1" lang="en-US" altLang="zh-CN" sz="2400" b="1" dirty="0" err="1">
                    <a:latin typeface="Tahoma" pitchFamily="34" charset="0"/>
                  </a:rPr>
                  <a:t>p</a:t>
                </a:r>
                <a:r>
                  <a:rPr kumimoji="1" lang="en-US" altLang="zh-CN" sz="2400" b="1" baseline="-25000" dirty="0" err="1">
                    <a:latin typeface="Tahoma" pitchFamily="34" charset="0"/>
                  </a:rPr>
                  <a:t>b</a:t>
                </a:r>
                <a:endParaRPr kumimoji="1" lang="en-US" altLang="zh-CN" sz="2400" b="1" baseline="-25000" dirty="0">
                  <a:latin typeface="Tahoma" pitchFamily="34" charset="0"/>
                </a:endParaRPr>
              </a:p>
            </p:txBody>
          </p:sp>
          <p:sp>
            <p:nvSpPr>
              <p:cNvPr id="260116" name="Text Box 20"/>
              <p:cNvSpPr txBox="1">
                <a:spLocks noChangeArrowheads="1"/>
              </p:cNvSpPr>
              <p:nvPr/>
            </p:nvSpPr>
            <p:spPr bwMode="auto">
              <a:xfrm>
                <a:off x="1200" y="2688"/>
                <a:ext cx="336" cy="288"/>
              </a:xfrm>
              <a:prstGeom prst="rect">
                <a:avLst/>
              </a:prstGeom>
              <a:noFill/>
              <a:ln w="9525">
                <a:noFill/>
                <a:miter lim="800000"/>
                <a:headEnd/>
                <a:tailEnd/>
              </a:ln>
              <a:effectLst/>
            </p:spPr>
            <p:txBody>
              <a:bodyPr>
                <a:spAutoFit/>
              </a:bodyPr>
              <a:lstStyle/>
              <a:p>
                <a:r>
                  <a:rPr kumimoji="1" lang="en-US" altLang="zh-CN" sz="2400" b="1">
                    <a:latin typeface="Tahoma" pitchFamily="34" charset="0"/>
                  </a:rPr>
                  <a:t>p</a:t>
                </a:r>
                <a:r>
                  <a:rPr kumimoji="1" lang="en-US" altLang="zh-CN" sz="2400" b="1" baseline="-25000">
                    <a:latin typeface="Tahoma" pitchFamily="34" charset="0"/>
                  </a:rPr>
                  <a:t>b</a:t>
                </a:r>
              </a:p>
            </p:txBody>
          </p:sp>
        </p:grpSp>
        <p:sp>
          <p:nvSpPr>
            <p:cNvPr id="260117" name="Text Box 21"/>
            <p:cNvSpPr txBox="1">
              <a:spLocks noChangeArrowheads="1"/>
            </p:cNvSpPr>
            <p:nvPr/>
          </p:nvSpPr>
          <p:spPr bwMode="auto">
            <a:xfrm>
              <a:off x="944" y="3419"/>
              <a:ext cx="1286" cy="291"/>
            </a:xfrm>
            <a:prstGeom prst="rect">
              <a:avLst/>
            </a:prstGeom>
            <a:noFill/>
            <a:ln w="9525">
              <a:noFill/>
              <a:miter lim="800000"/>
              <a:headEnd/>
              <a:tailEnd/>
            </a:ln>
            <a:effectLst/>
          </p:spPr>
          <p:txBody>
            <a:bodyPr wrap="none">
              <a:spAutoFit/>
            </a:bodyPr>
            <a:lstStyle/>
            <a:p>
              <a:r>
                <a:rPr kumimoji="1" lang="zh-CN" altLang="en-US" sz="2400" b="1" dirty="0">
                  <a:solidFill>
                    <a:srgbClr val="0000FF"/>
                  </a:solidFill>
                  <a:latin typeface="+mj-ea"/>
                  <a:ea typeface="+mj-ea"/>
                </a:rPr>
                <a:t>二元对称信道</a:t>
              </a:r>
            </a:p>
          </p:txBody>
        </p:sp>
      </p:grpSp>
      <p:sp>
        <p:nvSpPr>
          <p:cNvPr id="35" name="矩形 34"/>
          <p:cNvSpPr/>
          <p:nvPr/>
        </p:nvSpPr>
        <p:spPr>
          <a:xfrm>
            <a:off x="611560" y="1124744"/>
            <a:ext cx="8280920" cy="1015663"/>
          </a:xfrm>
          <a:prstGeom prst="rect">
            <a:avLst/>
          </a:prstGeom>
        </p:spPr>
        <p:txBody>
          <a:bodyPr wrap="square">
            <a:spAutoFit/>
          </a:bodyPr>
          <a:lstStyle/>
          <a:p>
            <a:r>
              <a:rPr lang="zh-CN" altLang="en-US" sz="2400" b="1" dirty="0" smtClean="0">
                <a:latin typeface="+mj-ea"/>
                <a:ea typeface="+mj-ea"/>
              </a:rPr>
              <a:t>例：考虑一个二元对称信道：</a:t>
            </a:r>
            <a:endParaRPr lang="en-US" altLang="zh-CN" sz="2400" b="1" dirty="0" smtClean="0">
              <a:latin typeface="+mj-ea"/>
              <a:ea typeface="+mj-ea"/>
            </a:endParaRPr>
          </a:p>
          <a:p>
            <a:pPr>
              <a:lnSpc>
                <a:spcPct val="150000"/>
              </a:lnSpc>
            </a:pPr>
            <a:r>
              <a:rPr lang="zh-CN" altLang="en-US" sz="2400" b="1" dirty="0" smtClean="0">
                <a:latin typeface="+mj-ea"/>
                <a:ea typeface="+mj-ea"/>
              </a:rPr>
              <a:t>单符号错误传递概率是</a:t>
            </a:r>
            <a:r>
              <a:rPr lang="en-US" altLang="zh-CN" sz="2400" b="1" dirty="0" err="1" smtClean="0">
                <a:latin typeface="+mj-ea"/>
                <a:ea typeface="+mj-ea"/>
              </a:rPr>
              <a:t>p</a:t>
            </a:r>
            <a:r>
              <a:rPr lang="en-US" altLang="zh-CN" sz="2400" b="1" baseline="-25000" dirty="0" err="1" smtClean="0">
                <a:latin typeface="+mj-ea"/>
                <a:ea typeface="+mj-ea"/>
              </a:rPr>
              <a:t>b</a:t>
            </a:r>
            <a:r>
              <a:rPr lang="en-US" altLang="zh-CN" sz="2400" b="1" dirty="0" smtClean="0">
                <a:latin typeface="+mj-ea"/>
                <a:ea typeface="+mj-ea"/>
              </a:rPr>
              <a:t>=0.9 </a:t>
            </a:r>
            <a:r>
              <a:rPr lang="zh-CN" altLang="en-US" sz="2400" b="1" dirty="0" smtClean="0">
                <a:latin typeface="+mj-ea"/>
                <a:ea typeface="+mj-ea"/>
              </a:rPr>
              <a:t>，  其输入符号为等概分布。</a:t>
            </a:r>
          </a:p>
        </p:txBody>
      </p:sp>
      <p:sp>
        <p:nvSpPr>
          <p:cNvPr id="36" name="矩形 35"/>
          <p:cNvSpPr/>
          <p:nvPr/>
        </p:nvSpPr>
        <p:spPr>
          <a:xfrm>
            <a:off x="683568" y="5991671"/>
            <a:ext cx="813690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smtClean="0">
                <a:latin typeface="+mj-ea"/>
                <a:ea typeface="+mj-ea"/>
              </a:rPr>
              <a:t>可见，错误概率既与信道统计特性有关，也与译码规则有关。</a:t>
            </a:r>
            <a:endParaRPr lang="zh-CN" altLang="en-US" sz="2400"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3546">
                                            <p:txEl>
                                              <p:pRg st="0" end="0"/>
                                            </p:txEl>
                                          </p:spTgt>
                                        </p:tgtEl>
                                        <p:attrNameLst>
                                          <p:attrName>style.visibility</p:attrName>
                                        </p:attrNameLst>
                                      </p:cBhvr>
                                      <p:to>
                                        <p:strVal val="visible"/>
                                      </p:to>
                                    </p:set>
                                    <p:animEffect transition="in" filter="blinds(horizontal)">
                                      <p:cBhvr>
                                        <p:cTn id="7" dur="500"/>
                                        <p:tgtEl>
                                          <p:spTgt spid="19354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3546">
                                            <p:txEl>
                                              <p:pRg st="1" end="1"/>
                                            </p:txEl>
                                          </p:spTgt>
                                        </p:tgtEl>
                                        <p:attrNameLst>
                                          <p:attrName>style.visibility</p:attrName>
                                        </p:attrNameLst>
                                      </p:cBhvr>
                                      <p:to>
                                        <p:strVal val="visible"/>
                                      </p:to>
                                    </p:set>
                                    <p:animEffect transition="in" filter="blinds(horizontal)">
                                      <p:cBhvr>
                                        <p:cTn id="10" dur="500"/>
                                        <p:tgtEl>
                                          <p:spTgt spid="19354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3546">
                                            <p:txEl>
                                              <p:pRg st="3" end="3"/>
                                            </p:txEl>
                                          </p:spTgt>
                                        </p:tgtEl>
                                        <p:attrNameLst>
                                          <p:attrName>style.visibility</p:attrName>
                                        </p:attrNameLst>
                                      </p:cBhvr>
                                      <p:to>
                                        <p:strVal val="visible"/>
                                      </p:to>
                                    </p:set>
                                    <p:animEffect transition="in" filter="blinds(horizontal)">
                                      <p:cBhvr>
                                        <p:cTn id="13" dur="500"/>
                                        <p:tgtEl>
                                          <p:spTgt spid="19354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3546">
                                            <p:txEl>
                                              <p:pRg st="4" end="4"/>
                                            </p:txEl>
                                          </p:spTgt>
                                        </p:tgtEl>
                                        <p:attrNameLst>
                                          <p:attrName>style.visibility</p:attrName>
                                        </p:attrNameLst>
                                      </p:cBhvr>
                                      <p:to>
                                        <p:strVal val="visible"/>
                                      </p:to>
                                    </p:set>
                                    <p:animEffect transition="in" filter="blinds(horizontal)">
                                      <p:cBhvr>
                                        <p:cTn id="16" dur="500"/>
                                        <p:tgtEl>
                                          <p:spTgt spid="193546">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3546">
                                            <p:txEl>
                                              <p:pRg st="5" end="5"/>
                                            </p:txEl>
                                          </p:spTgt>
                                        </p:tgtEl>
                                        <p:attrNameLst>
                                          <p:attrName>style.visibility</p:attrName>
                                        </p:attrNameLst>
                                      </p:cBhvr>
                                      <p:to>
                                        <p:strVal val="visible"/>
                                      </p:to>
                                    </p:set>
                                    <p:animEffect transition="in" filter="blinds(horizontal)">
                                      <p:cBhvr>
                                        <p:cTn id="19" dur="500"/>
                                        <p:tgtEl>
                                          <p:spTgt spid="19354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93546">
                                            <p:txEl>
                                              <p:pRg st="2" end="2"/>
                                            </p:txEl>
                                          </p:spTgt>
                                        </p:tgtEl>
                                        <p:attrNameLst>
                                          <p:attrName>style.visibility</p:attrName>
                                        </p:attrNameLst>
                                      </p:cBhvr>
                                      <p:to>
                                        <p:strVal val="visible"/>
                                      </p:to>
                                    </p:set>
                                    <p:animEffect transition="in" filter="blinds(horizontal)">
                                      <p:cBhvr>
                                        <p:cTn id="24" dur="500"/>
                                        <p:tgtEl>
                                          <p:spTgt spid="193546">
                                            <p:txEl>
                                              <p:pRg st="2" end="2"/>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93546">
                                            <p:txEl>
                                              <p:pRg st="6" end="6"/>
                                            </p:txEl>
                                          </p:spTgt>
                                        </p:tgtEl>
                                        <p:attrNameLst>
                                          <p:attrName>style.visibility</p:attrName>
                                        </p:attrNameLst>
                                      </p:cBhvr>
                                      <p:to>
                                        <p:strVal val="visible"/>
                                      </p:to>
                                    </p:set>
                                    <p:animEffect transition="in" filter="blinds(horizontal)">
                                      <p:cBhvr>
                                        <p:cTn id="27" dur="500"/>
                                        <p:tgtEl>
                                          <p:spTgt spid="19354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zh-CN" altLang="en-US" smtClean="0">
                <a:latin typeface="Times New Roman" pitchFamily="18" charset="0"/>
                <a:cs typeface="Times New Roman" pitchFamily="18" charset="0"/>
              </a:rPr>
              <a:t>无记忆二进制对称信道（</a:t>
            </a:r>
            <a:r>
              <a:rPr lang="en-US" altLang="zh-CN" smtClean="0">
                <a:latin typeface="Times New Roman" pitchFamily="18" charset="0"/>
                <a:cs typeface="Times New Roman" pitchFamily="18" charset="0"/>
              </a:rPr>
              <a:t>BSC）</a:t>
            </a:r>
            <a:endParaRPr lang="en-US" altLang="zh-CN">
              <a:latin typeface="Times New Roman" pitchFamily="18" charset="0"/>
              <a:cs typeface="Times New Roman" pitchFamily="18" charset="0"/>
            </a:endParaRPr>
          </a:p>
        </p:txBody>
      </p:sp>
      <p:sp>
        <p:nvSpPr>
          <p:cNvPr id="17" name="灯片编号占位符 6"/>
          <p:cNvSpPr>
            <a:spLocks noGrp="1"/>
          </p:cNvSpPr>
          <p:nvPr>
            <p:ph type="sldNum" sz="quarter" idx="12"/>
          </p:nvPr>
        </p:nvSpPr>
        <p:spPr/>
        <p:txBody>
          <a:bodyPr/>
          <a:lstStyle/>
          <a:p>
            <a:fld id="{66880E40-73FF-4B0B-82A2-65FF807950BC}" type="slidenum">
              <a:rPr lang="zh-CN" altLang="en-US" smtClean="0">
                <a:latin typeface="Times New Roman" pitchFamily="18" charset="0"/>
                <a:cs typeface="Times New Roman" pitchFamily="18" charset="0"/>
              </a:rPr>
              <a:pPr/>
              <a:t>11</a:t>
            </a:fld>
            <a:endParaRPr lang="en-US" altLang="zh-CN">
              <a:latin typeface="Times New Roman" pitchFamily="18" charset="0"/>
              <a:cs typeface="Times New Roman" pitchFamily="18" charset="0"/>
            </a:endParaRPr>
          </a:p>
        </p:txBody>
      </p:sp>
      <p:sp>
        <p:nvSpPr>
          <p:cNvPr id="345091" name="Rectangle 3"/>
          <p:cNvSpPr>
            <a:spLocks noGrp="1" noChangeArrowheads="1"/>
          </p:cNvSpPr>
          <p:nvPr>
            <p:ph idx="4294967295"/>
          </p:nvPr>
        </p:nvSpPr>
        <p:spPr>
          <a:xfrm>
            <a:off x="395536" y="2564904"/>
            <a:ext cx="8064500" cy="3960440"/>
          </a:xfrm>
        </p:spPr>
        <p:txBody>
          <a:bodyPr>
            <a:normAutofit/>
          </a:bodyPr>
          <a:lstStyle/>
          <a:p>
            <a:r>
              <a:rPr lang="zh-CN" altLang="en-US" dirty="0" smtClean="0">
                <a:latin typeface="Times New Roman" pitchFamily="18" charset="0"/>
                <a:cs typeface="Times New Roman" pitchFamily="18" charset="0"/>
              </a:rPr>
              <a:t>假定数字通信系统的编码信道是无记忆二进制对称信道：</a:t>
            </a:r>
          </a:p>
          <a:p>
            <a:pPr lvl="1"/>
            <a:r>
              <a:rPr lang="zh-CN" altLang="en-US" dirty="0" smtClean="0">
                <a:solidFill>
                  <a:srgbClr val="0000FF"/>
                </a:solidFill>
                <a:latin typeface="Times New Roman" pitchFamily="18" charset="0"/>
                <a:cs typeface="Times New Roman" pitchFamily="18" charset="0"/>
              </a:rPr>
              <a:t>二进制信道</a:t>
            </a:r>
            <a:r>
              <a:rPr lang="zh-CN" altLang="en-US" dirty="0" smtClean="0">
                <a:latin typeface="Times New Roman" pitchFamily="18" charset="0"/>
                <a:cs typeface="Times New Roman" pitchFamily="18" charset="0"/>
              </a:rPr>
              <a:t>是指码字和接收向量均由二元序列表示的信道，即</a:t>
            </a:r>
            <a:r>
              <a:rPr lang="en-US" altLang="zh-CN" dirty="0" smtClean="0">
                <a:latin typeface="Times New Roman" pitchFamily="18" charset="0"/>
                <a:cs typeface="Times New Roman" pitchFamily="18" charset="0"/>
              </a:rPr>
              <a:t>c=(c0,c1,…,cn-1)   </a:t>
            </a:r>
            <a:r>
              <a:rPr lang="en-US" altLang="zh-CN" dirty="0" err="1" smtClean="0">
                <a:latin typeface="Times New Roman" pitchFamily="18" charset="0"/>
                <a:cs typeface="Times New Roman" pitchFamily="18" charset="0"/>
              </a:rPr>
              <a:t>ci</a:t>
            </a:r>
            <a:r>
              <a:rPr lang="en-US" altLang="zh-CN" dirty="0" smtClean="0">
                <a:latin typeface="Times New Roman" pitchFamily="18" charset="0"/>
                <a:cs typeface="Times New Roman" pitchFamily="18" charset="0"/>
                <a:sym typeface="Symbol" pitchFamily="18" charset="2"/>
              </a:rPr>
              <a:t>{0,1} </a:t>
            </a:r>
            <a:r>
              <a:rPr lang="en-US" altLang="zh-CN" dirty="0" smtClean="0">
                <a:latin typeface="Times New Roman" pitchFamily="18" charset="0"/>
                <a:cs typeface="Times New Roman" pitchFamily="18" charset="0"/>
              </a:rPr>
              <a:t>、</a:t>
            </a:r>
          </a:p>
          <a:p>
            <a:pPr lvl="1"/>
            <a:r>
              <a:rPr lang="en-US" altLang="zh-CN" dirty="0" smtClean="0">
                <a:latin typeface="Times New Roman" pitchFamily="18" charset="0"/>
                <a:cs typeface="Times New Roman" pitchFamily="18" charset="0"/>
                <a:sym typeface="Symbol" pitchFamily="18" charset="2"/>
              </a:rPr>
              <a:t>        </a:t>
            </a:r>
            <a:r>
              <a:rPr lang="en-US" altLang="zh-CN" dirty="0" smtClean="0">
                <a:latin typeface="Times New Roman" pitchFamily="18" charset="0"/>
                <a:cs typeface="Times New Roman" pitchFamily="18" charset="0"/>
              </a:rPr>
              <a:t>r=(r0,r1,… ,rn-1)   </a:t>
            </a:r>
            <a:r>
              <a:rPr lang="en-US" altLang="zh-CN" dirty="0" err="1" smtClean="0">
                <a:latin typeface="Times New Roman" pitchFamily="18" charset="0"/>
                <a:cs typeface="Times New Roman" pitchFamily="18" charset="0"/>
              </a:rPr>
              <a:t>ri</a:t>
            </a:r>
            <a:r>
              <a:rPr lang="en-US" altLang="zh-CN" dirty="0" smtClean="0">
                <a:latin typeface="Times New Roman" pitchFamily="18" charset="0"/>
                <a:cs typeface="Times New Roman" pitchFamily="18" charset="0"/>
                <a:sym typeface="Symbol" pitchFamily="18" charset="2"/>
              </a:rPr>
              <a:t>{0,1}</a:t>
            </a:r>
            <a:r>
              <a:rPr lang="zh-CN" altLang="en-US" dirty="0" smtClean="0">
                <a:latin typeface="Times New Roman" pitchFamily="18" charset="0"/>
                <a:cs typeface="Times New Roman" pitchFamily="18" charset="0"/>
                <a:sym typeface="Symbol" pitchFamily="18" charset="2"/>
              </a:rPr>
              <a:t>。</a:t>
            </a:r>
            <a:endParaRPr lang="zh-CN" altLang="en-US"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二进制信道可用转移概率</a:t>
            </a:r>
            <a:r>
              <a:rPr lang="en-US" altLang="zh-CN" dirty="0" smtClean="0">
                <a:latin typeface="Times New Roman" pitchFamily="18" charset="0"/>
                <a:cs typeface="Times New Roman" pitchFamily="18" charset="0"/>
              </a:rPr>
              <a:t>p(r/c)</a:t>
            </a:r>
            <a:r>
              <a:rPr lang="zh-CN" altLang="en-US" dirty="0" smtClean="0">
                <a:latin typeface="Times New Roman" pitchFamily="18" charset="0"/>
                <a:cs typeface="Times New Roman" pitchFamily="18" charset="0"/>
              </a:rPr>
              <a:t>描述输入输出关系；</a:t>
            </a:r>
          </a:p>
          <a:p>
            <a:pPr lvl="1"/>
            <a:r>
              <a:rPr lang="zh-CN" altLang="en-US" dirty="0" smtClean="0">
                <a:latin typeface="Times New Roman" pitchFamily="18" charset="0"/>
                <a:cs typeface="Times New Roman" pitchFamily="18" charset="0"/>
              </a:rPr>
              <a:t>满足以下公式的二进制信道称为</a:t>
            </a:r>
            <a:r>
              <a:rPr lang="zh-CN" altLang="en-US" dirty="0" smtClean="0">
                <a:solidFill>
                  <a:srgbClr val="0000FF"/>
                </a:solidFill>
                <a:latin typeface="Times New Roman" pitchFamily="18" charset="0"/>
                <a:cs typeface="Times New Roman" pitchFamily="18" charset="0"/>
              </a:rPr>
              <a:t>无记忆二进制信道</a:t>
            </a:r>
            <a:r>
              <a:rPr lang="zh-CN" altLang="en-US" dirty="0" smtClean="0">
                <a:latin typeface="Times New Roman" pitchFamily="18" charset="0"/>
                <a:cs typeface="Times New Roman" pitchFamily="18" charset="0"/>
              </a:rPr>
              <a:t>：</a:t>
            </a:r>
          </a:p>
          <a:p>
            <a:pPr lvl="1"/>
            <a:r>
              <a:rPr lang="en-US" altLang="zh-CN" dirty="0" smtClean="0">
                <a:latin typeface="Times New Roman" pitchFamily="18" charset="0"/>
                <a:cs typeface="Times New Roman" pitchFamily="18" charset="0"/>
              </a:rPr>
              <a:t>　　p(r/c)=</a:t>
            </a:r>
            <a:r>
              <a:rPr lang="en-US" altLang="zh-CN" dirty="0" smtClean="0">
                <a:latin typeface="Times New Roman" pitchFamily="18" charset="0"/>
                <a:cs typeface="Times New Roman" pitchFamily="18" charset="0"/>
                <a:sym typeface="Symbol" pitchFamily="18" charset="2"/>
              </a:rPr>
              <a:t> </a:t>
            </a:r>
            <a:r>
              <a:rPr lang="en-US" altLang="zh-CN" dirty="0" smtClean="0">
                <a:latin typeface="Times New Roman" pitchFamily="18" charset="0"/>
                <a:cs typeface="Times New Roman" pitchFamily="18" charset="0"/>
              </a:rPr>
              <a:t>p( </a:t>
            </a:r>
            <a:r>
              <a:rPr lang="en-US" altLang="zh-CN" dirty="0" err="1" smtClean="0">
                <a:latin typeface="Times New Roman" pitchFamily="18" charset="0"/>
                <a:cs typeface="Times New Roman" pitchFamily="18" charset="0"/>
              </a:rPr>
              <a:t>ri</a:t>
            </a:r>
            <a:r>
              <a:rPr lang="en-US" altLang="zh-CN" dirty="0" smtClean="0">
                <a:latin typeface="Times New Roman" pitchFamily="18" charset="0"/>
                <a:cs typeface="Times New Roman" pitchFamily="18" charset="0"/>
              </a:rPr>
              <a:t> / </a:t>
            </a:r>
            <a:r>
              <a:rPr lang="en-US" altLang="zh-CN" dirty="0" err="1" smtClean="0">
                <a:latin typeface="Times New Roman" pitchFamily="18" charset="0"/>
                <a:cs typeface="Times New Roman" pitchFamily="18" charset="0"/>
              </a:rPr>
              <a:t>ci</a:t>
            </a:r>
            <a:r>
              <a:rPr lang="en-US" altLang="zh-CN" dirty="0" smtClean="0">
                <a:latin typeface="Times New Roman" pitchFamily="18" charset="0"/>
                <a:cs typeface="Times New Roman" pitchFamily="18" charset="0"/>
              </a:rPr>
              <a:t> )   </a:t>
            </a:r>
            <a:r>
              <a:rPr lang="en-US" altLang="zh-CN" dirty="0" err="1" smtClean="0">
                <a:latin typeface="Times New Roman" pitchFamily="18" charset="0"/>
                <a:cs typeface="Times New Roman" pitchFamily="18" charset="0"/>
              </a:rPr>
              <a:t>i</a:t>
            </a:r>
            <a:r>
              <a:rPr lang="en-US" altLang="zh-CN" dirty="0" smtClean="0">
                <a:latin typeface="Times New Roman" pitchFamily="18" charset="0"/>
                <a:cs typeface="Times New Roman" pitchFamily="18" charset="0"/>
              </a:rPr>
              <a:t>=0…n-1</a:t>
            </a:r>
          </a:p>
          <a:p>
            <a:pPr lvl="1"/>
            <a:r>
              <a:rPr lang="zh-CN" altLang="en-US" dirty="0" smtClean="0">
                <a:latin typeface="Times New Roman" pitchFamily="18" charset="0"/>
                <a:cs typeface="Times New Roman" pitchFamily="18" charset="0"/>
              </a:rPr>
              <a:t>满足以下对称特性的无记忆二进制信道称为</a:t>
            </a:r>
            <a:r>
              <a:rPr lang="zh-CN" altLang="en-US" dirty="0" smtClean="0">
                <a:solidFill>
                  <a:srgbClr val="0000FF"/>
                </a:solidFill>
                <a:latin typeface="Times New Roman" pitchFamily="18" charset="0"/>
                <a:cs typeface="Times New Roman" pitchFamily="18" charset="0"/>
              </a:rPr>
              <a:t>无记忆二进制对称信道</a:t>
            </a:r>
            <a:r>
              <a:rPr lang="zh-CN" altLang="en-US" dirty="0" smtClean="0">
                <a:latin typeface="Times New Roman" pitchFamily="18" charset="0"/>
                <a:cs typeface="Times New Roman" pitchFamily="18" charset="0"/>
              </a:rPr>
              <a:t>，简称</a:t>
            </a:r>
            <a:r>
              <a:rPr lang="en-US" altLang="zh-CN" dirty="0" smtClean="0">
                <a:latin typeface="Times New Roman" pitchFamily="18" charset="0"/>
                <a:cs typeface="Times New Roman" pitchFamily="18" charset="0"/>
              </a:rPr>
              <a:t>BSC： p(0/1)=</a:t>
            </a:r>
            <a:r>
              <a:rPr lang="en-US" altLang="zh-CN" dirty="0" smtClean="0">
                <a:latin typeface="Times New Roman" pitchFamily="18" charset="0"/>
                <a:cs typeface="Times New Roman" pitchFamily="18" charset="0"/>
                <a:sym typeface="Symbol" pitchFamily="18" charset="2"/>
              </a:rPr>
              <a:t> </a:t>
            </a:r>
            <a:r>
              <a:rPr lang="en-US" altLang="zh-CN" dirty="0" smtClean="0">
                <a:latin typeface="Times New Roman" pitchFamily="18" charset="0"/>
                <a:cs typeface="Times New Roman" pitchFamily="18" charset="0"/>
              </a:rPr>
              <a:t>p(1/0)= </a:t>
            </a:r>
            <a:r>
              <a:rPr lang="en-US" altLang="zh-CN" dirty="0" err="1" smtClean="0">
                <a:latin typeface="Times New Roman" pitchFamily="18" charset="0"/>
                <a:cs typeface="Times New Roman" pitchFamily="18" charset="0"/>
              </a:rPr>
              <a:t>pb</a:t>
            </a:r>
            <a:endParaRPr lang="en-US" altLang="zh-CN" dirty="0">
              <a:latin typeface="Times New Roman" pitchFamily="18" charset="0"/>
              <a:cs typeface="Times New Roman" pitchFamily="18" charset="0"/>
            </a:endParaRPr>
          </a:p>
        </p:txBody>
      </p:sp>
      <p:sp>
        <p:nvSpPr>
          <p:cNvPr id="345092" name="Text Box 4"/>
          <p:cNvSpPr txBox="1">
            <a:spLocks noChangeArrowheads="1"/>
          </p:cNvSpPr>
          <p:nvPr/>
        </p:nvSpPr>
        <p:spPr bwMode="auto">
          <a:xfrm>
            <a:off x="5562600" y="1403698"/>
            <a:ext cx="1219200" cy="779462"/>
          </a:xfrm>
          <a:prstGeom prst="rect">
            <a:avLst/>
          </a:prstGeom>
          <a:noFill/>
          <a:ln w="9525">
            <a:noFill/>
            <a:miter lim="800000"/>
            <a:headEnd/>
            <a:tailEnd/>
          </a:ln>
          <a:effectLst/>
        </p:spPr>
        <p:txBody>
          <a:bodyPr>
            <a:spAutoFit/>
          </a:bodyPr>
          <a:lstStyle/>
          <a:p>
            <a:pPr algn="ctr">
              <a:spcBef>
                <a:spcPct val="50000"/>
              </a:spcBef>
            </a:pPr>
            <a:r>
              <a:rPr kumimoji="1" lang="zh-CN" altLang="en-US" b="1">
                <a:solidFill>
                  <a:srgbClr val="FF6600"/>
                </a:solidFill>
                <a:latin typeface="Times New Roman" pitchFamily="18" charset="0"/>
                <a:ea typeface="黑体" pitchFamily="2" charset="-122"/>
                <a:cs typeface="Times New Roman" pitchFamily="18" charset="0"/>
              </a:rPr>
              <a:t>接收向量</a:t>
            </a:r>
            <a:r>
              <a:rPr kumimoji="1" lang="en-US" altLang="zh-CN" b="1">
                <a:solidFill>
                  <a:srgbClr val="FF6600"/>
                </a:solidFill>
                <a:latin typeface="Times New Roman" pitchFamily="18" charset="0"/>
                <a:ea typeface="黑体" pitchFamily="2" charset="-122"/>
                <a:cs typeface="Times New Roman" pitchFamily="18" charset="0"/>
              </a:rPr>
              <a:t>r</a:t>
            </a:r>
          </a:p>
          <a:p>
            <a:pPr algn="ctr">
              <a:spcBef>
                <a:spcPct val="50000"/>
              </a:spcBef>
            </a:pPr>
            <a:r>
              <a:rPr kumimoji="1" lang="en-US" altLang="zh-CN" b="1">
                <a:solidFill>
                  <a:srgbClr val="FF6600"/>
                </a:solidFill>
                <a:latin typeface="Times New Roman" pitchFamily="18" charset="0"/>
                <a:ea typeface="黑体" pitchFamily="2" charset="-122"/>
                <a:cs typeface="Times New Roman" pitchFamily="18" charset="0"/>
              </a:rPr>
              <a:t>r</a:t>
            </a:r>
            <a:r>
              <a:rPr kumimoji="1" lang="en-US" altLang="zh-CN" b="1" baseline="-25000">
                <a:solidFill>
                  <a:srgbClr val="FF6600"/>
                </a:solidFill>
                <a:latin typeface="Times New Roman" pitchFamily="18" charset="0"/>
                <a:ea typeface="黑体" pitchFamily="2" charset="-122"/>
                <a:cs typeface="Times New Roman" pitchFamily="18" charset="0"/>
              </a:rPr>
              <a:t>i</a:t>
            </a:r>
            <a:r>
              <a:rPr kumimoji="1" lang="en-US" altLang="zh-CN" b="1">
                <a:solidFill>
                  <a:srgbClr val="FF6600"/>
                </a:solidFill>
                <a:latin typeface="Times New Roman" pitchFamily="18" charset="0"/>
                <a:ea typeface="黑体" pitchFamily="2" charset="-122"/>
                <a:cs typeface="Times New Roman" pitchFamily="18" charset="0"/>
                <a:sym typeface="Symbol" pitchFamily="18" charset="2"/>
              </a:rPr>
              <a:t>{0,1}</a:t>
            </a:r>
            <a:r>
              <a:rPr kumimoji="1" lang="en-US" altLang="zh-CN" b="1">
                <a:solidFill>
                  <a:srgbClr val="FF6600"/>
                </a:solidFill>
                <a:latin typeface="Times New Roman" pitchFamily="18" charset="0"/>
                <a:ea typeface="黑体" pitchFamily="2" charset="-122"/>
                <a:cs typeface="Times New Roman" pitchFamily="18" charset="0"/>
              </a:rPr>
              <a:t> </a:t>
            </a:r>
          </a:p>
        </p:txBody>
      </p:sp>
      <p:sp>
        <p:nvSpPr>
          <p:cNvPr id="345093" name="Text Box 5"/>
          <p:cNvSpPr txBox="1">
            <a:spLocks noChangeArrowheads="1"/>
          </p:cNvSpPr>
          <p:nvPr/>
        </p:nvSpPr>
        <p:spPr bwMode="auto">
          <a:xfrm>
            <a:off x="2438400" y="1403698"/>
            <a:ext cx="1066800" cy="779462"/>
          </a:xfrm>
          <a:prstGeom prst="rect">
            <a:avLst/>
          </a:prstGeom>
          <a:noFill/>
          <a:ln w="9525">
            <a:noFill/>
            <a:miter lim="800000"/>
            <a:headEnd/>
            <a:tailEnd/>
          </a:ln>
          <a:effectLst/>
        </p:spPr>
        <p:txBody>
          <a:bodyPr>
            <a:spAutoFit/>
          </a:bodyPr>
          <a:lstStyle/>
          <a:p>
            <a:pPr algn="ctr">
              <a:spcBef>
                <a:spcPct val="50000"/>
              </a:spcBef>
            </a:pPr>
            <a:r>
              <a:rPr kumimoji="1" lang="zh-CN" altLang="en-US" b="1" dirty="0">
                <a:solidFill>
                  <a:srgbClr val="FF6600"/>
                </a:solidFill>
                <a:latin typeface="Times New Roman" pitchFamily="18" charset="0"/>
                <a:ea typeface="黑体" pitchFamily="2" charset="-122"/>
                <a:cs typeface="Times New Roman" pitchFamily="18" charset="0"/>
              </a:rPr>
              <a:t>码字 </a:t>
            </a:r>
            <a:r>
              <a:rPr kumimoji="1" lang="en-US" altLang="zh-CN" b="1" dirty="0">
                <a:solidFill>
                  <a:srgbClr val="FF6600"/>
                </a:solidFill>
                <a:latin typeface="Times New Roman" pitchFamily="18" charset="0"/>
                <a:ea typeface="黑体" pitchFamily="2" charset="-122"/>
                <a:cs typeface="Times New Roman" pitchFamily="18" charset="0"/>
              </a:rPr>
              <a:t>c</a:t>
            </a:r>
          </a:p>
          <a:p>
            <a:pPr algn="ctr">
              <a:spcBef>
                <a:spcPct val="50000"/>
              </a:spcBef>
            </a:pPr>
            <a:r>
              <a:rPr kumimoji="1" lang="en-US" altLang="zh-CN" b="1" dirty="0">
                <a:solidFill>
                  <a:srgbClr val="FF6600"/>
                </a:solidFill>
                <a:latin typeface="Times New Roman" pitchFamily="18" charset="0"/>
                <a:ea typeface="黑体" pitchFamily="2" charset="-122"/>
                <a:cs typeface="Times New Roman" pitchFamily="18" charset="0"/>
              </a:rPr>
              <a:t>c</a:t>
            </a:r>
            <a:r>
              <a:rPr kumimoji="1" lang="en-US" altLang="zh-CN" b="1" baseline="-25000" dirty="0">
                <a:solidFill>
                  <a:srgbClr val="FF6600"/>
                </a:solidFill>
                <a:latin typeface="Times New Roman" pitchFamily="18" charset="0"/>
                <a:ea typeface="黑体" pitchFamily="2" charset="-122"/>
                <a:cs typeface="Times New Roman" pitchFamily="18" charset="0"/>
              </a:rPr>
              <a:t>i</a:t>
            </a:r>
            <a:r>
              <a:rPr kumimoji="1" lang="en-US" altLang="zh-CN" b="1" dirty="0">
                <a:solidFill>
                  <a:srgbClr val="FF6600"/>
                </a:solidFill>
                <a:latin typeface="Times New Roman" pitchFamily="18" charset="0"/>
                <a:ea typeface="黑体" pitchFamily="2" charset="-122"/>
                <a:cs typeface="Times New Roman" pitchFamily="18" charset="0"/>
                <a:sym typeface="Symbol" pitchFamily="18" charset="2"/>
              </a:rPr>
              <a:t>{0,1}</a:t>
            </a:r>
          </a:p>
        </p:txBody>
      </p:sp>
      <p:sp>
        <p:nvSpPr>
          <p:cNvPr id="345094" name="Text Box 6"/>
          <p:cNvSpPr txBox="1">
            <a:spLocks noChangeArrowheads="1"/>
          </p:cNvSpPr>
          <p:nvPr/>
        </p:nvSpPr>
        <p:spPr bwMode="auto">
          <a:xfrm>
            <a:off x="3581400" y="1268760"/>
            <a:ext cx="1981200" cy="1033463"/>
          </a:xfrm>
          <a:prstGeom prst="rect">
            <a:avLst/>
          </a:prstGeom>
          <a:noFill/>
          <a:ln w="28575">
            <a:solidFill>
              <a:srgbClr val="FF0000"/>
            </a:solidFill>
            <a:miter lim="800000"/>
            <a:headEnd/>
            <a:tailEnd/>
          </a:ln>
          <a:effectLst/>
        </p:spPr>
        <p:txBody>
          <a:bodyPr>
            <a:spAutoFit/>
          </a:bodyPr>
          <a:lstStyle/>
          <a:p>
            <a:pPr algn="ctr">
              <a:spcBef>
                <a:spcPct val="50000"/>
              </a:spcBef>
            </a:pPr>
            <a:r>
              <a:rPr kumimoji="1" lang="zh-CN" altLang="en-US" sz="2400" b="1" dirty="0">
                <a:solidFill>
                  <a:srgbClr val="FF6600"/>
                </a:solidFill>
                <a:latin typeface="Times New Roman" pitchFamily="18" charset="0"/>
                <a:ea typeface="黑体" pitchFamily="2" charset="-122"/>
                <a:cs typeface="Times New Roman" pitchFamily="18" charset="0"/>
              </a:rPr>
              <a:t>二进制信道</a:t>
            </a:r>
          </a:p>
          <a:p>
            <a:pPr algn="ctr">
              <a:spcBef>
                <a:spcPct val="50000"/>
              </a:spcBef>
            </a:pPr>
            <a:r>
              <a:rPr kumimoji="1" lang="en-US" altLang="zh-CN" sz="2400" b="1" dirty="0">
                <a:solidFill>
                  <a:srgbClr val="FF6600"/>
                </a:solidFill>
                <a:latin typeface="Times New Roman" pitchFamily="18" charset="0"/>
                <a:ea typeface="黑体" pitchFamily="2" charset="-122"/>
                <a:cs typeface="Times New Roman" pitchFamily="18" charset="0"/>
              </a:rPr>
              <a:t>p(r/c)</a:t>
            </a:r>
          </a:p>
        </p:txBody>
      </p:sp>
      <p:sp>
        <p:nvSpPr>
          <p:cNvPr id="345095" name="Line 7"/>
          <p:cNvSpPr>
            <a:spLocks noChangeShapeType="1"/>
          </p:cNvSpPr>
          <p:nvPr/>
        </p:nvSpPr>
        <p:spPr bwMode="auto">
          <a:xfrm>
            <a:off x="2438400" y="1802160"/>
            <a:ext cx="1143000" cy="0"/>
          </a:xfrm>
          <a:prstGeom prst="line">
            <a:avLst/>
          </a:prstGeom>
          <a:noFill/>
          <a:ln w="9525">
            <a:solidFill>
              <a:srgbClr val="FF6600"/>
            </a:solidFill>
            <a:round/>
            <a:headEnd/>
            <a:tailEnd type="triangle" w="med" len="med"/>
          </a:ln>
          <a:effectLst/>
        </p:spPr>
        <p:txBody>
          <a:bodyPr wrap="none"/>
          <a:lstStyle/>
          <a:p>
            <a:endParaRPr lang="zh-CN" altLang="en-US" b="1">
              <a:latin typeface="Times New Roman" pitchFamily="18" charset="0"/>
              <a:cs typeface="Times New Roman" pitchFamily="18" charset="0"/>
            </a:endParaRPr>
          </a:p>
        </p:txBody>
      </p:sp>
      <p:sp>
        <p:nvSpPr>
          <p:cNvPr id="345096" name="Line 8"/>
          <p:cNvSpPr>
            <a:spLocks noChangeShapeType="1"/>
          </p:cNvSpPr>
          <p:nvPr/>
        </p:nvSpPr>
        <p:spPr bwMode="auto">
          <a:xfrm>
            <a:off x="5562600" y="1802160"/>
            <a:ext cx="1219200" cy="0"/>
          </a:xfrm>
          <a:prstGeom prst="line">
            <a:avLst/>
          </a:prstGeom>
          <a:noFill/>
          <a:ln w="9525">
            <a:solidFill>
              <a:srgbClr val="FF6600"/>
            </a:solidFill>
            <a:round/>
            <a:headEnd/>
            <a:tailEnd type="triangle" w="med" len="med"/>
          </a:ln>
          <a:effectLst/>
        </p:spPr>
        <p:txBody>
          <a:bodyPr wrap="none"/>
          <a:lstStyle/>
          <a:p>
            <a:endParaRPr lang="zh-CN" altLang="en-US" b="1">
              <a:latin typeface="Times New Roman" pitchFamily="18" charset="0"/>
              <a:cs typeface="Times New Roman" pitchFamily="18" charset="0"/>
            </a:endParaRPr>
          </a:p>
        </p:txBody>
      </p:sp>
      <p:sp>
        <p:nvSpPr>
          <p:cNvPr id="345097" name="Text Box 9"/>
          <p:cNvSpPr txBox="1">
            <a:spLocks noChangeArrowheads="1"/>
          </p:cNvSpPr>
          <p:nvPr/>
        </p:nvSpPr>
        <p:spPr bwMode="auto">
          <a:xfrm>
            <a:off x="1295400" y="1654523"/>
            <a:ext cx="1143000" cy="376237"/>
          </a:xfrm>
          <a:prstGeom prst="rect">
            <a:avLst/>
          </a:prstGeom>
          <a:noFill/>
          <a:ln w="9525">
            <a:solidFill>
              <a:schemeClr val="tx1"/>
            </a:solidFill>
            <a:miter lim="800000"/>
            <a:headEnd/>
            <a:tailEnd/>
          </a:ln>
          <a:effectLst/>
        </p:spPr>
        <p:txBody>
          <a:bodyPr>
            <a:spAutoFit/>
          </a:bodyPr>
          <a:lstStyle/>
          <a:p>
            <a:pPr>
              <a:spcBef>
                <a:spcPct val="50000"/>
              </a:spcBef>
            </a:pPr>
            <a:r>
              <a:rPr kumimoji="1" lang="zh-CN" altLang="en-US" b="1">
                <a:latin typeface="Times New Roman" pitchFamily="18" charset="0"/>
                <a:ea typeface="黑体" pitchFamily="2" charset="-122"/>
                <a:cs typeface="Times New Roman" pitchFamily="18" charset="0"/>
              </a:rPr>
              <a:t>信源编码</a:t>
            </a:r>
          </a:p>
        </p:txBody>
      </p:sp>
      <p:sp>
        <p:nvSpPr>
          <p:cNvPr id="345098" name="Text Box 10"/>
          <p:cNvSpPr txBox="1">
            <a:spLocks noChangeArrowheads="1"/>
          </p:cNvSpPr>
          <p:nvPr/>
        </p:nvSpPr>
        <p:spPr bwMode="auto">
          <a:xfrm>
            <a:off x="6781800" y="1649760"/>
            <a:ext cx="1143000" cy="376238"/>
          </a:xfrm>
          <a:prstGeom prst="rect">
            <a:avLst/>
          </a:prstGeom>
          <a:noFill/>
          <a:ln w="9525">
            <a:solidFill>
              <a:schemeClr val="tx1"/>
            </a:solidFill>
            <a:miter lim="800000"/>
            <a:headEnd/>
            <a:tailEnd/>
          </a:ln>
          <a:effectLst/>
        </p:spPr>
        <p:txBody>
          <a:bodyPr>
            <a:spAutoFit/>
          </a:bodyPr>
          <a:lstStyle/>
          <a:p>
            <a:pPr>
              <a:spcBef>
                <a:spcPct val="50000"/>
              </a:spcBef>
            </a:pPr>
            <a:r>
              <a:rPr kumimoji="1" lang="zh-CN" altLang="en-US" b="1">
                <a:latin typeface="Times New Roman" pitchFamily="18" charset="0"/>
                <a:ea typeface="黑体" pitchFamily="2" charset="-122"/>
                <a:cs typeface="Times New Roman" pitchFamily="18" charset="0"/>
              </a:rPr>
              <a:t>信源译码</a:t>
            </a:r>
          </a:p>
        </p:txBody>
      </p:sp>
      <p:sp>
        <p:nvSpPr>
          <p:cNvPr id="345099" name="Line 11"/>
          <p:cNvSpPr>
            <a:spLocks noChangeShapeType="1"/>
          </p:cNvSpPr>
          <p:nvPr/>
        </p:nvSpPr>
        <p:spPr bwMode="auto">
          <a:xfrm>
            <a:off x="511175" y="1802160"/>
            <a:ext cx="762000" cy="0"/>
          </a:xfrm>
          <a:prstGeom prst="line">
            <a:avLst/>
          </a:prstGeom>
          <a:noFill/>
          <a:ln w="9525">
            <a:solidFill>
              <a:schemeClr val="tx1"/>
            </a:solidFill>
            <a:round/>
            <a:headEnd/>
            <a:tailEnd type="triangle" w="med" len="med"/>
          </a:ln>
          <a:effectLst/>
        </p:spPr>
        <p:txBody>
          <a:bodyPr wrap="none"/>
          <a:lstStyle/>
          <a:p>
            <a:endParaRPr lang="zh-CN" altLang="en-US" b="1">
              <a:latin typeface="Times New Roman" pitchFamily="18" charset="0"/>
              <a:cs typeface="Times New Roman" pitchFamily="18" charset="0"/>
            </a:endParaRPr>
          </a:p>
        </p:txBody>
      </p:sp>
      <p:sp>
        <p:nvSpPr>
          <p:cNvPr id="345100" name="Text Box 12"/>
          <p:cNvSpPr txBox="1">
            <a:spLocks noChangeArrowheads="1"/>
          </p:cNvSpPr>
          <p:nvPr/>
        </p:nvSpPr>
        <p:spPr bwMode="auto">
          <a:xfrm>
            <a:off x="457200" y="1344960"/>
            <a:ext cx="892175" cy="779463"/>
          </a:xfrm>
          <a:prstGeom prst="rect">
            <a:avLst/>
          </a:prstGeom>
          <a:noFill/>
          <a:ln w="9525">
            <a:noFill/>
            <a:miter lim="800000"/>
            <a:headEnd/>
            <a:tailEnd/>
          </a:ln>
          <a:effectLst/>
        </p:spPr>
        <p:txBody>
          <a:bodyPr>
            <a:spAutoFit/>
          </a:bodyPr>
          <a:lstStyle/>
          <a:p>
            <a:pPr algn="ctr">
              <a:spcBef>
                <a:spcPct val="50000"/>
              </a:spcBef>
            </a:pPr>
            <a:r>
              <a:rPr kumimoji="1" lang="zh-CN" altLang="en-US" b="1" dirty="0">
                <a:latin typeface="Times New Roman" pitchFamily="18" charset="0"/>
                <a:ea typeface="黑体" pitchFamily="2" charset="-122"/>
                <a:cs typeface="Times New Roman" pitchFamily="18" charset="0"/>
              </a:rPr>
              <a:t>消息</a:t>
            </a:r>
          </a:p>
          <a:p>
            <a:pPr algn="ctr">
              <a:spcBef>
                <a:spcPct val="50000"/>
              </a:spcBef>
            </a:pPr>
            <a:r>
              <a:rPr kumimoji="1" lang="en-US" altLang="zh-CN" b="1" dirty="0">
                <a:latin typeface="Times New Roman" pitchFamily="18" charset="0"/>
                <a:ea typeface="黑体" pitchFamily="2" charset="-122"/>
                <a:cs typeface="Times New Roman" pitchFamily="18" charset="0"/>
              </a:rPr>
              <a:t>m</a:t>
            </a:r>
          </a:p>
        </p:txBody>
      </p:sp>
      <p:sp>
        <p:nvSpPr>
          <p:cNvPr id="345101" name="Line 13"/>
          <p:cNvSpPr>
            <a:spLocks noChangeShapeType="1"/>
          </p:cNvSpPr>
          <p:nvPr/>
        </p:nvSpPr>
        <p:spPr bwMode="auto">
          <a:xfrm>
            <a:off x="7924800" y="1802160"/>
            <a:ext cx="762000" cy="0"/>
          </a:xfrm>
          <a:prstGeom prst="line">
            <a:avLst/>
          </a:prstGeom>
          <a:noFill/>
          <a:ln w="9525">
            <a:solidFill>
              <a:schemeClr val="tx1"/>
            </a:solidFill>
            <a:round/>
            <a:headEnd/>
            <a:tailEnd type="triangle" w="med" len="med"/>
          </a:ln>
          <a:effectLst/>
        </p:spPr>
        <p:txBody>
          <a:bodyPr wrap="none"/>
          <a:lstStyle/>
          <a:p>
            <a:endParaRPr lang="zh-CN" altLang="en-US" b="1">
              <a:latin typeface="Times New Roman" pitchFamily="18" charset="0"/>
              <a:cs typeface="Times New Roman" pitchFamily="18" charset="0"/>
            </a:endParaRPr>
          </a:p>
        </p:txBody>
      </p:sp>
      <p:sp>
        <p:nvSpPr>
          <p:cNvPr id="345102" name="Text Box 14"/>
          <p:cNvSpPr txBox="1">
            <a:spLocks noChangeArrowheads="1"/>
          </p:cNvSpPr>
          <p:nvPr/>
        </p:nvSpPr>
        <p:spPr bwMode="auto">
          <a:xfrm>
            <a:off x="7947025" y="1403698"/>
            <a:ext cx="663575" cy="779462"/>
          </a:xfrm>
          <a:prstGeom prst="rect">
            <a:avLst/>
          </a:prstGeom>
          <a:noFill/>
          <a:ln w="9525">
            <a:noFill/>
            <a:miter lim="800000"/>
            <a:headEnd/>
            <a:tailEnd/>
          </a:ln>
          <a:effectLst/>
        </p:spPr>
        <p:txBody>
          <a:bodyPr>
            <a:spAutoFit/>
          </a:bodyPr>
          <a:lstStyle/>
          <a:p>
            <a:pPr algn="ctr">
              <a:spcBef>
                <a:spcPct val="50000"/>
              </a:spcBef>
            </a:pPr>
            <a:r>
              <a:rPr kumimoji="1" lang="zh-CN" altLang="en-US" b="1">
                <a:latin typeface="Times New Roman" pitchFamily="18" charset="0"/>
                <a:ea typeface="黑体" pitchFamily="2" charset="-122"/>
                <a:cs typeface="Times New Roman" pitchFamily="18" charset="0"/>
              </a:rPr>
              <a:t>消息</a:t>
            </a:r>
          </a:p>
          <a:p>
            <a:pPr algn="ctr">
              <a:spcBef>
                <a:spcPct val="50000"/>
              </a:spcBef>
            </a:pPr>
            <a:r>
              <a:rPr kumimoji="1" lang="en-US" altLang="zh-CN" b="1">
                <a:latin typeface="Times New Roman" pitchFamily="18" charset="0"/>
                <a:ea typeface="黑体" pitchFamily="2" charset="-122"/>
                <a:cs typeface="Times New Roman" pitchFamily="18" charset="0"/>
              </a:rPr>
              <a:t>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5091">
                                            <p:txEl>
                                              <p:pRg st="1" end="1"/>
                                            </p:txEl>
                                          </p:spTgt>
                                        </p:tgtEl>
                                        <p:attrNameLst>
                                          <p:attrName>style.visibility</p:attrName>
                                        </p:attrNameLst>
                                      </p:cBhvr>
                                      <p:to>
                                        <p:strVal val="visible"/>
                                      </p:to>
                                    </p:set>
                                    <p:animEffect transition="in" filter="wipe(down)">
                                      <p:cBhvr>
                                        <p:cTn id="7" dur="500"/>
                                        <p:tgtEl>
                                          <p:spTgt spid="34509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45091">
                                            <p:txEl>
                                              <p:pRg st="2" end="2"/>
                                            </p:txEl>
                                          </p:spTgt>
                                        </p:tgtEl>
                                        <p:attrNameLst>
                                          <p:attrName>style.visibility</p:attrName>
                                        </p:attrNameLst>
                                      </p:cBhvr>
                                      <p:to>
                                        <p:strVal val="visible"/>
                                      </p:to>
                                    </p:set>
                                    <p:animEffect transition="in" filter="wipe(down)">
                                      <p:cBhvr>
                                        <p:cTn id="10" dur="500"/>
                                        <p:tgtEl>
                                          <p:spTgt spid="345091">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45091">
                                            <p:txEl>
                                              <p:pRg st="3" end="3"/>
                                            </p:txEl>
                                          </p:spTgt>
                                        </p:tgtEl>
                                        <p:attrNameLst>
                                          <p:attrName>style.visibility</p:attrName>
                                        </p:attrNameLst>
                                      </p:cBhvr>
                                      <p:to>
                                        <p:strVal val="visible"/>
                                      </p:to>
                                    </p:set>
                                    <p:animEffect transition="in" filter="wipe(down)">
                                      <p:cBhvr>
                                        <p:cTn id="13" dur="500"/>
                                        <p:tgtEl>
                                          <p:spTgt spid="34509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45091">
                                            <p:txEl>
                                              <p:pRg st="4" end="4"/>
                                            </p:txEl>
                                          </p:spTgt>
                                        </p:tgtEl>
                                        <p:attrNameLst>
                                          <p:attrName>style.visibility</p:attrName>
                                        </p:attrNameLst>
                                      </p:cBhvr>
                                      <p:to>
                                        <p:strVal val="visible"/>
                                      </p:to>
                                    </p:set>
                                    <p:animEffect transition="in" filter="wipe(down)">
                                      <p:cBhvr>
                                        <p:cTn id="18" dur="500"/>
                                        <p:tgtEl>
                                          <p:spTgt spid="345091">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45091">
                                            <p:txEl>
                                              <p:pRg st="5" end="5"/>
                                            </p:txEl>
                                          </p:spTgt>
                                        </p:tgtEl>
                                        <p:attrNameLst>
                                          <p:attrName>style.visibility</p:attrName>
                                        </p:attrNameLst>
                                      </p:cBhvr>
                                      <p:to>
                                        <p:strVal val="visible"/>
                                      </p:to>
                                    </p:set>
                                    <p:animEffect transition="in" filter="wipe(down)">
                                      <p:cBhvr>
                                        <p:cTn id="21" dur="500"/>
                                        <p:tgtEl>
                                          <p:spTgt spid="34509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45091">
                                            <p:txEl>
                                              <p:pRg st="6" end="6"/>
                                            </p:txEl>
                                          </p:spTgt>
                                        </p:tgtEl>
                                        <p:attrNameLst>
                                          <p:attrName>style.visibility</p:attrName>
                                        </p:attrNameLst>
                                      </p:cBhvr>
                                      <p:to>
                                        <p:strVal val="visible"/>
                                      </p:to>
                                    </p:set>
                                    <p:animEffect transition="in" filter="wipe(down)">
                                      <p:cBhvr>
                                        <p:cTn id="26" dur="500"/>
                                        <p:tgtEl>
                                          <p:spTgt spid="3450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ltLang="zh-CN" smtClean="0"/>
              <a:t>BSC</a:t>
            </a:r>
            <a:r>
              <a:rPr lang="zh-CN" altLang="en-US" smtClean="0"/>
              <a:t>的信道模型</a:t>
            </a:r>
            <a:endParaRPr lang="zh-CN" altLang="en-US"/>
          </a:p>
        </p:txBody>
      </p:sp>
      <p:sp>
        <p:nvSpPr>
          <p:cNvPr id="346115" name="Rectangle 3"/>
          <p:cNvSpPr>
            <a:spLocks noGrp="1" noChangeArrowheads="1"/>
          </p:cNvSpPr>
          <p:nvPr>
            <p:ph type="body" idx="1"/>
          </p:nvPr>
        </p:nvSpPr>
        <p:spPr/>
        <p:txBody>
          <a:bodyPr/>
          <a:lstStyle/>
          <a:p>
            <a:r>
              <a:rPr lang="zh-CN" altLang="en-US" smtClean="0"/>
              <a:t>只要噪声是白噪声，大多数二进制传输信道的模型可等效为一个</a:t>
            </a:r>
            <a:r>
              <a:rPr lang="en-US" altLang="zh-CN" smtClean="0"/>
              <a:t>BSC，</a:t>
            </a:r>
            <a:r>
              <a:rPr lang="zh-CN" altLang="en-US" smtClean="0"/>
              <a:t>其信道模型如下图所示。</a:t>
            </a:r>
            <a:endParaRPr lang="zh-CN" altLang="en-US"/>
          </a:p>
        </p:txBody>
      </p:sp>
      <p:sp>
        <p:nvSpPr>
          <p:cNvPr id="36" name="灯片编号占位符 5"/>
          <p:cNvSpPr>
            <a:spLocks noGrp="1"/>
          </p:cNvSpPr>
          <p:nvPr>
            <p:ph type="sldNum" sz="quarter" idx="12"/>
          </p:nvPr>
        </p:nvSpPr>
        <p:spPr/>
        <p:txBody>
          <a:bodyPr/>
          <a:lstStyle/>
          <a:p>
            <a:fld id="{DE0906DC-2236-4309-B328-774D4D96ADA7}" type="slidenum">
              <a:rPr lang="zh-CN" altLang="en-US" smtClean="0"/>
              <a:pPr/>
              <a:t>12</a:t>
            </a:fld>
            <a:endParaRPr lang="en-US" altLang="zh-CN"/>
          </a:p>
        </p:txBody>
      </p:sp>
      <p:grpSp>
        <p:nvGrpSpPr>
          <p:cNvPr id="2" name="Group 4"/>
          <p:cNvGrpSpPr>
            <a:grpSpLocks/>
          </p:cNvGrpSpPr>
          <p:nvPr/>
        </p:nvGrpSpPr>
        <p:grpSpPr bwMode="auto">
          <a:xfrm>
            <a:off x="5257800" y="3429001"/>
            <a:ext cx="2667000" cy="1681163"/>
            <a:chOff x="3312" y="2160"/>
            <a:chExt cx="1680" cy="1059"/>
          </a:xfrm>
        </p:grpSpPr>
        <p:sp>
          <p:nvSpPr>
            <p:cNvPr id="346117" name="Oval 5"/>
            <p:cNvSpPr>
              <a:spLocks noChangeArrowheads="1"/>
            </p:cNvSpPr>
            <p:nvPr/>
          </p:nvSpPr>
          <p:spPr bwMode="auto">
            <a:xfrm>
              <a:off x="3984" y="2256"/>
              <a:ext cx="336" cy="336"/>
            </a:xfrm>
            <a:prstGeom prst="ellipse">
              <a:avLst/>
            </a:prstGeom>
            <a:solidFill>
              <a:schemeClr val="accent1"/>
            </a:solidFill>
            <a:ln w="28575">
              <a:solidFill>
                <a:schemeClr val="tx1"/>
              </a:solidFill>
              <a:round/>
              <a:headEnd/>
              <a:tailEnd/>
            </a:ln>
            <a:effectLst/>
          </p:spPr>
          <p:txBody>
            <a:bodyPr wrap="none" anchor="ctr"/>
            <a:lstStyle/>
            <a:p>
              <a:endParaRPr lang="zh-CN" altLang="en-US" b="1">
                <a:latin typeface="Century Schoolbook" pitchFamily="18" charset="0"/>
              </a:endParaRPr>
            </a:p>
          </p:txBody>
        </p:sp>
        <p:sp>
          <p:nvSpPr>
            <p:cNvPr id="346118" name="Text Box 6"/>
            <p:cNvSpPr txBox="1">
              <a:spLocks noChangeArrowheads="1"/>
            </p:cNvSpPr>
            <p:nvPr/>
          </p:nvSpPr>
          <p:spPr bwMode="auto">
            <a:xfrm>
              <a:off x="4002" y="2229"/>
              <a:ext cx="273" cy="368"/>
            </a:xfrm>
            <a:prstGeom prst="rect">
              <a:avLst/>
            </a:prstGeom>
            <a:noFill/>
            <a:ln w="9525">
              <a:noFill/>
              <a:miter lim="800000"/>
              <a:headEnd/>
              <a:tailEnd/>
            </a:ln>
            <a:effectLst/>
          </p:spPr>
          <p:txBody>
            <a:bodyPr wrap="none">
              <a:spAutoFit/>
            </a:bodyPr>
            <a:lstStyle/>
            <a:p>
              <a:r>
                <a:rPr kumimoji="1" lang="zh-CN" altLang="en-US" sz="3200" b="1">
                  <a:latin typeface="Century Schoolbook" pitchFamily="18" charset="0"/>
                </a:rPr>
                <a:t>+</a:t>
              </a:r>
            </a:p>
          </p:txBody>
        </p:sp>
        <p:sp>
          <p:nvSpPr>
            <p:cNvPr id="346119" name="Line 7"/>
            <p:cNvSpPr>
              <a:spLocks noChangeShapeType="1"/>
            </p:cNvSpPr>
            <p:nvPr/>
          </p:nvSpPr>
          <p:spPr bwMode="auto">
            <a:xfrm>
              <a:off x="3312" y="2448"/>
              <a:ext cx="672" cy="0"/>
            </a:xfrm>
            <a:prstGeom prst="line">
              <a:avLst/>
            </a:prstGeom>
            <a:noFill/>
            <a:ln w="28575">
              <a:solidFill>
                <a:schemeClr val="tx1"/>
              </a:solidFill>
              <a:round/>
              <a:headEnd/>
              <a:tailEnd type="triangle" w="med" len="med"/>
            </a:ln>
            <a:effectLst/>
          </p:spPr>
          <p:txBody>
            <a:bodyPr wrap="none"/>
            <a:lstStyle/>
            <a:p>
              <a:endParaRPr lang="zh-CN" altLang="en-US" b="1">
                <a:latin typeface="Century Schoolbook" pitchFamily="18" charset="0"/>
              </a:endParaRPr>
            </a:p>
          </p:txBody>
        </p:sp>
        <p:sp>
          <p:nvSpPr>
            <p:cNvPr id="346120" name="Text Box 8"/>
            <p:cNvSpPr txBox="1">
              <a:spLocks noChangeArrowheads="1"/>
            </p:cNvSpPr>
            <p:nvPr/>
          </p:nvSpPr>
          <p:spPr bwMode="auto">
            <a:xfrm>
              <a:off x="3408" y="2160"/>
              <a:ext cx="224" cy="291"/>
            </a:xfrm>
            <a:prstGeom prst="rect">
              <a:avLst/>
            </a:prstGeom>
            <a:noFill/>
            <a:ln w="9525">
              <a:noFill/>
              <a:miter lim="800000"/>
              <a:headEnd/>
              <a:tailEnd/>
            </a:ln>
            <a:effectLst/>
          </p:spPr>
          <p:txBody>
            <a:bodyPr wrap="none">
              <a:spAutoFit/>
            </a:bodyPr>
            <a:lstStyle/>
            <a:p>
              <a:r>
                <a:rPr kumimoji="1" lang="en-US" altLang="zh-CN" sz="2400" b="1">
                  <a:latin typeface="Century Schoolbook" pitchFamily="18" charset="0"/>
                </a:rPr>
                <a:t>c</a:t>
              </a:r>
            </a:p>
          </p:txBody>
        </p:sp>
        <p:sp>
          <p:nvSpPr>
            <p:cNvPr id="346121" name="Line 9"/>
            <p:cNvSpPr>
              <a:spLocks noChangeShapeType="1"/>
            </p:cNvSpPr>
            <p:nvPr/>
          </p:nvSpPr>
          <p:spPr bwMode="auto">
            <a:xfrm>
              <a:off x="4320" y="2448"/>
              <a:ext cx="672" cy="0"/>
            </a:xfrm>
            <a:prstGeom prst="line">
              <a:avLst/>
            </a:prstGeom>
            <a:noFill/>
            <a:ln w="28575">
              <a:solidFill>
                <a:schemeClr val="tx1"/>
              </a:solidFill>
              <a:round/>
              <a:headEnd/>
              <a:tailEnd type="triangle" w="med" len="med"/>
            </a:ln>
            <a:effectLst/>
          </p:spPr>
          <p:txBody>
            <a:bodyPr wrap="none"/>
            <a:lstStyle/>
            <a:p>
              <a:endParaRPr lang="zh-CN" altLang="en-US" b="1">
                <a:latin typeface="Century Schoolbook" pitchFamily="18" charset="0"/>
              </a:endParaRPr>
            </a:p>
          </p:txBody>
        </p:sp>
        <p:sp>
          <p:nvSpPr>
            <p:cNvPr id="346122" name="Line 10"/>
            <p:cNvSpPr>
              <a:spLocks noChangeShapeType="1"/>
            </p:cNvSpPr>
            <p:nvPr/>
          </p:nvSpPr>
          <p:spPr bwMode="auto">
            <a:xfrm>
              <a:off x="4152" y="2592"/>
              <a:ext cx="0" cy="528"/>
            </a:xfrm>
            <a:prstGeom prst="line">
              <a:avLst/>
            </a:prstGeom>
            <a:noFill/>
            <a:ln w="28575">
              <a:solidFill>
                <a:schemeClr val="tx1"/>
              </a:solidFill>
              <a:round/>
              <a:headEnd type="triangle" w="med" len="med"/>
              <a:tailEnd/>
            </a:ln>
            <a:effectLst/>
          </p:spPr>
          <p:txBody>
            <a:bodyPr wrap="none"/>
            <a:lstStyle/>
            <a:p>
              <a:endParaRPr lang="zh-CN" altLang="en-US" b="1">
                <a:latin typeface="Century Schoolbook" pitchFamily="18" charset="0"/>
              </a:endParaRPr>
            </a:p>
          </p:txBody>
        </p:sp>
        <p:sp>
          <p:nvSpPr>
            <p:cNvPr id="346123" name="Text Box 11"/>
            <p:cNvSpPr txBox="1">
              <a:spLocks noChangeArrowheads="1"/>
            </p:cNvSpPr>
            <p:nvPr/>
          </p:nvSpPr>
          <p:spPr bwMode="auto">
            <a:xfrm>
              <a:off x="4224" y="2928"/>
              <a:ext cx="227" cy="291"/>
            </a:xfrm>
            <a:prstGeom prst="rect">
              <a:avLst/>
            </a:prstGeom>
            <a:noFill/>
            <a:ln w="9525">
              <a:noFill/>
              <a:miter lim="800000"/>
              <a:headEnd/>
              <a:tailEnd/>
            </a:ln>
            <a:effectLst/>
          </p:spPr>
          <p:txBody>
            <a:bodyPr wrap="none">
              <a:spAutoFit/>
            </a:bodyPr>
            <a:lstStyle/>
            <a:p>
              <a:r>
                <a:rPr kumimoji="1" lang="en-US" altLang="zh-CN" sz="2400" b="1">
                  <a:latin typeface="Century Schoolbook" pitchFamily="18" charset="0"/>
                </a:rPr>
                <a:t>e</a:t>
              </a:r>
            </a:p>
          </p:txBody>
        </p:sp>
        <p:sp>
          <p:nvSpPr>
            <p:cNvPr id="346124" name="Text Box 12"/>
            <p:cNvSpPr txBox="1">
              <a:spLocks noChangeArrowheads="1"/>
            </p:cNvSpPr>
            <p:nvPr/>
          </p:nvSpPr>
          <p:spPr bwMode="auto">
            <a:xfrm>
              <a:off x="4667" y="2160"/>
              <a:ext cx="217" cy="291"/>
            </a:xfrm>
            <a:prstGeom prst="rect">
              <a:avLst/>
            </a:prstGeom>
            <a:noFill/>
            <a:ln w="9525">
              <a:noFill/>
              <a:miter lim="800000"/>
              <a:headEnd/>
              <a:tailEnd/>
            </a:ln>
            <a:effectLst/>
          </p:spPr>
          <p:txBody>
            <a:bodyPr wrap="none">
              <a:spAutoFit/>
            </a:bodyPr>
            <a:lstStyle/>
            <a:p>
              <a:r>
                <a:rPr kumimoji="1" lang="en-US" altLang="zh-CN" sz="2400" b="1">
                  <a:latin typeface="Century Schoolbook" pitchFamily="18" charset="0"/>
                </a:rPr>
                <a:t>r</a:t>
              </a:r>
            </a:p>
          </p:txBody>
        </p:sp>
      </p:grpSp>
      <p:sp>
        <p:nvSpPr>
          <p:cNvPr id="346125" name="AutoShape 13"/>
          <p:cNvSpPr>
            <a:spLocks noChangeArrowheads="1"/>
          </p:cNvSpPr>
          <p:nvPr/>
        </p:nvSpPr>
        <p:spPr bwMode="auto">
          <a:xfrm>
            <a:off x="3962400" y="4114800"/>
            <a:ext cx="1295400" cy="228600"/>
          </a:xfrm>
          <a:prstGeom prst="homePlate">
            <a:avLst>
              <a:gd name="adj" fmla="val 204157"/>
            </a:avLst>
          </a:prstGeom>
          <a:solidFill>
            <a:schemeClr val="accent1"/>
          </a:solidFill>
          <a:ln w="9525">
            <a:solidFill>
              <a:schemeClr val="tx1"/>
            </a:solidFill>
            <a:miter lim="800000"/>
            <a:headEnd/>
            <a:tailEnd/>
          </a:ln>
          <a:effectLst/>
        </p:spPr>
        <p:txBody>
          <a:bodyPr wrap="none" anchor="ctr"/>
          <a:lstStyle/>
          <a:p>
            <a:pPr algn="ctr"/>
            <a:r>
              <a:rPr kumimoji="1" lang="zh-CN" altLang="en-US" sz="2400" b="1">
                <a:latin typeface="Century Schoolbook" pitchFamily="18" charset="0"/>
                <a:ea typeface="华文新魏" pitchFamily="2" charset="-122"/>
              </a:rPr>
              <a:t>二进制</a:t>
            </a:r>
          </a:p>
          <a:p>
            <a:pPr algn="ctr"/>
            <a:endParaRPr kumimoji="1" lang="zh-CN" altLang="en-US" sz="2400" b="1">
              <a:latin typeface="Century Schoolbook" pitchFamily="18" charset="0"/>
              <a:ea typeface="华文新魏" pitchFamily="2" charset="-122"/>
            </a:endParaRPr>
          </a:p>
          <a:p>
            <a:pPr algn="ctr"/>
            <a:r>
              <a:rPr kumimoji="1" lang="zh-CN" altLang="en-US" sz="2400" b="1">
                <a:latin typeface="Century Schoolbook" pitchFamily="18" charset="0"/>
                <a:ea typeface="华文新魏" pitchFamily="2" charset="-122"/>
              </a:rPr>
              <a:t>无记忆</a:t>
            </a:r>
          </a:p>
        </p:txBody>
      </p:sp>
      <p:grpSp>
        <p:nvGrpSpPr>
          <p:cNvPr id="3" name="Group 14"/>
          <p:cNvGrpSpPr>
            <a:grpSpLocks/>
          </p:cNvGrpSpPr>
          <p:nvPr/>
        </p:nvGrpSpPr>
        <p:grpSpPr bwMode="auto">
          <a:xfrm>
            <a:off x="1066800" y="3124201"/>
            <a:ext cx="2921001" cy="3009901"/>
            <a:chOff x="672" y="1968"/>
            <a:chExt cx="1840" cy="1896"/>
          </a:xfrm>
        </p:grpSpPr>
        <p:grpSp>
          <p:nvGrpSpPr>
            <p:cNvPr id="4" name="Group 15"/>
            <p:cNvGrpSpPr>
              <a:grpSpLocks/>
            </p:cNvGrpSpPr>
            <p:nvPr/>
          </p:nvGrpSpPr>
          <p:grpSpPr bwMode="auto">
            <a:xfrm>
              <a:off x="672" y="1968"/>
              <a:ext cx="1840" cy="1392"/>
              <a:chOff x="643" y="1920"/>
              <a:chExt cx="1840" cy="1392"/>
            </a:xfrm>
          </p:grpSpPr>
          <p:sp>
            <p:nvSpPr>
              <p:cNvPr id="346128" name="Oval 16"/>
              <p:cNvSpPr>
                <a:spLocks noChangeArrowheads="1"/>
              </p:cNvSpPr>
              <p:nvPr/>
            </p:nvSpPr>
            <p:spPr bwMode="auto">
              <a:xfrm>
                <a:off x="864" y="2112"/>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b="1">
                  <a:latin typeface="Century Schoolbook" pitchFamily="18" charset="0"/>
                </a:endParaRPr>
              </a:p>
            </p:txBody>
          </p:sp>
          <p:sp>
            <p:nvSpPr>
              <p:cNvPr id="346129" name="Oval 17"/>
              <p:cNvSpPr>
                <a:spLocks noChangeArrowheads="1"/>
              </p:cNvSpPr>
              <p:nvPr/>
            </p:nvSpPr>
            <p:spPr bwMode="auto">
              <a:xfrm>
                <a:off x="2064" y="2976"/>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b="1">
                  <a:latin typeface="Century Schoolbook" pitchFamily="18" charset="0"/>
                </a:endParaRPr>
              </a:p>
            </p:txBody>
          </p:sp>
          <p:sp>
            <p:nvSpPr>
              <p:cNvPr id="346130" name="Oval 18"/>
              <p:cNvSpPr>
                <a:spLocks noChangeArrowheads="1"/>
              </p:cNvSpPr>
              <p:nvPr/>
            </p:nvSpPr>
            <p:spPr bwMode="auto">
              <a:xfrm>
                <a:off x="864" y="2976"/>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b="1">
                  <a:latin typeface="Century Schoolbook" pitchFamily="18" charset="0"/>
                </a:endParaRPr>
              </a:p>
            </p:txBody>
          </p:sp>
          <p:sp>
            <p:nvSpPr>
              <p:cNvPr id="346131" name="Oval 19"/>
              <p:cNvSpPr>
                <a:spLocks noChangeArrowheads="1"/>
              </p:cNvSpPr>
              <p:nvPr/>
            </p:nvSpPr>
            <p:spPr bwMode="auto">
              <a:xfrm>
                <a:off x="2064" y="2112"/>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b="1">
                  <a:latin typeface="Century Schoolbook" pitchFamily="18" charset="0"/>
                </a:endParaRPr>
              </a:p>
            </p:txBody>
          </p:sp>
          <p:sp>
            <p:nvSpPr>
              <p:cNvPr id="346132" name="Line 20"/>
              <p:cNvSpPr>
                <a:spLocks noChangeShapeType="1"/>
              </p:cNvSpPr>
              <p:nvPr/>
            </p:nvSpPr>
            <p:spPr bwMode="auto">
              <a:xfrm>
                <a:off x="1056" y="2208"/>
                <a:ext cx="1008" cy="0"/>
              </a:xfrm>
              <a:prstGeom prst="line">
                <a:avLst/>
              </a:prstGeom>
              <a:noFill/>
              <a:ln w="9525">
                <a:solidFill>
                  <a:schemeClr val="tx1"/>
                </a:solidFill>
                <a:round/>
                <a:headEnd/>
                <a:tailEnd type="triangle" w="med" len="med"/>
              </a:ln>
              <a:effectLst/>
            </p:spPr>
            <p:txBody>
              <a:bodyPr wrap="none"/>
              <a:lstStyle/>
              <a:p>
                <a:endParaRPr lang="zh-CN" altLang="en-US" b="1">
                  <a:latin typeface="Century Schoolbook" pitchFamily="18" charset="0"/>
                </a:endParaRPr>
              </a:p>
            </p:txBody>
          </p:sp>
          <p:sp>
            <p:nvSpPr>
              <p:cNvPr id="346133" name="Line 21"/>
              <p:cNvSpPr>
                <a:spLocks noChangeShapeType="1"/>
              </p:cNvSpPr>
              <p:nvPr/>
            </p:nvSpPr>
            <p:spPr bwMode="auto">
              <a:xfrm>
                <a:off x="1056" y="3072"/>
                <a:ext cx="1008" cy="0"/>
              </a:xfrm>
              <a:prstGeom prst="line">
                <a:avLst/>
              </a:prstGeom>
              <a:noFill/>
              <a:ln w="9525">
                <a:solidFill>
                  <a:schemeClr val="tx1"/>
                </a:solidFill>
                <a:round/>
                <a:headEnd/>
                <a:tailEnd type="triangle" w="med" len="med"/>
              </a:ln>
              <a:effectLst/>
            </p:spPr>
            <p:txBody>
              <a:bodyPr wrap="none"/>
              <a:lstStyle/>
              <a:p>
                <a:endParaRPr lang="zh-CN" altLang="en-US" b="1">
                  <a:latin typeface="Century Schoolbook" pitchFamily="18" charset="0"/>
                </a:endParaRPr>
              </a:p>
            </p:txBody>
          </p:sp>
          <p:sp>
            <p:nvSpPr>
              <p:cNvPr id="346134" name="Line 22"/>
              <p:cNvSpPr>
                <a:spLocks noChangeShapeType="1"/>
              </p:cNvSpPr>
              <p:nvPr/>
            </p:nvSpPr>
            <p:spPr bwMode="auto">
              <a:xfrm flipV="1">
                <a:off x="1008" y="2256"/>
                <a:ext cx="1104" cy="720"/>
              </a:xfrm>
              <a:prstGeom prst="line">
                <a:avLst/>
              </a:prstGeom>
              <a:noFill/>
              <a:ln w="9525">
                <a:solidFill>
                  <a:schemeClr val="tx1"/>
                </a:solidFill>
                <a:round/>
                <a:headEnd/>
                <a:tailEnd type="triangle" w="med" len="med"/>
              </a:ln>
              <a:effectLst/>
            </p:spPr>
            <p:txBody>
              <a:bodyPr wrap="none"/>
              <a:lstStyle/>
              <a:p>
                <a:endParaRPr lang="zh-CN" altLang="en-US" b="1">
                  <a:latin typeface="Century Schoolbook" pitchFamily="18" charset="0"/>
                </a:endParaRPr>
              </a:p>
            </p:txBody>
          </p:sp>
          <p:sp>
            <p:nvSpPr>
              <p:cNvPr id="346135" name="Line 23"/>
              <p:cNvSpPr>
                <a:spLocks noChangeShapeType="1"/>
              </p:cNvSpPr>
              <p:nvPr/>
            </p:nvSpPr>
            <p:spPr bwMode="auto">
              <a:xfrm>
                <a:off x="1008" y="2304"/>
                <a:ext cx="1104" cy="720"/>
              </a:xfrm>
              <a:prstGeom prst="line">
                <a:avLst/>
              </a:prstGeom>
              <a:noFill/>
              <a:ln w="9525">
                <a:solidFill>
                  <a:schemeClr val="tx1"/>
                </a:solidFill>
                <a:round/>
                <a:headEnd/>
                <a:tailEnd type="triangle" w="med" len="med"/>
              </a:ln>
              <a:effectLst/>
            </p:spPr>
            <p:txBody>
              <a:bodyPr wrap="none"/>
              <a:lstStyle/>
              <a:p>
                <a:endParaRPr lang="zh-CN" altLang="en-US" b="1">
                  <a:latin typeface="Century Schoolbook" pitchFamily="18" charset="0"/>
                </a:endParaRPr>
              </a:p>
            </p:txBody>
          </p:sp>
          <p:sp>
            <p:nvSpPr>
              <p:cNvPr id="346136" name="Text Box 24"/>
              <p:cNvSpPr txBox="1">
                <a:spLocks noChangeArrowheads="1"/>
              </p:cNvSpPr>
              <p:nvPr/>
            </p:nvSpPr>
            <p:spPr bwMode="auto">
              <a:xfrm>
                <a:off x="643" y="2016"/>
                <a:ext cx="227" cy="291"/>
              </a:xfrm>
              <a:prstGeom prst="rect">
                <a:avLst/>
              </a:prstGeom>
              <a:noFill/>
              <a:ln w="9525">
                <a:noFill/>
                <a:miter lim="800000"/>
                <a:headEnd/>
                <a:tailEnd/>
              </a:ln>
              <a:effectLst/>
            </p:spPr>
            <p:txBody>
              <a:bodyPr wrap="none">
                <a:spAutoFit/>
              </a:bodyPr>
              <a:lstStyle/>
              <a:p>
                <a:r>
                  <a:rPr kumimoji="1" lang="zh-CN" altLang="en-US" sz="2400" b="1">
                    <a:latin typeface="Century Schoolbook" pitchFamily="18" charset="0"/>
                  </a:rPr>
                  <a:t>0</a:t>
                </a:r>
              </a:p>
            </p:txBody>
          </p:sp>
          <p:sp>
            <p:nvSpPr>
              <p:cNvPr id="346137" name="Text Box 25"/>
              <p:cNvSpPr txBox="1">
                <a:spLocks noChangeArrowheads="1"/>
              </p:cNvSpPr>
              <p:nvPr/>
            </p:nvSpPr>
            <p:spPr bwMode="auto">
              <a:xfrm>
                <a:off x="2256" y="2016"/>
                <a:ext cx="227" cy="291"/>
              </a:xfrm>
              <a:prstGeom prst="rect">
                <a:avLst/>
              </a:prstGeom>
              <a:noFill/>
              <a:ln w="9525">
                <a:noFill/>
                <a:miter lim="800000"/>
                <a:headEnd/>
                <a:tailEnd/>
              </a:ln>
              <a:effectLst/>
            </p:spPr>
            <p:txBody>
              <a:bodyPr wrap="none">
                <a:spAutoFit/>
              </a:bodyPr>
              <a:lstStyle/>
              <a:p>
                <a:r>
                  <a:rPr kumimoji="1" lang="zh-CN" altLang="en-US" sz="2400" b="1">
                    <a:latin typeface="Century Schoolbook" pitchFamily="18" charset="0"/>
                  </a:rPr>
                  <a:t>0</a:t>
                </a:r>
              </a:p>
            </p:txBody>
          </p:sp>
          <p:sp>
            <p:nvSpPr>
              <p:cNvPr id="346138" name="Text Box 26"/>
              <p:cNvSpPr txBox="1">
                <a:spLocks noChangeArrowheads="1"/>
              </p:cNvSpPr>
              <p:nvPr/>
            </p:nvSpPr>
            <p:spPr bwMode="auto">
              <a:xfrm>
                <a:off x="2256" y="2928"/>
                <a:ext cx="227" cy="291"/>
              </a:xfrm>
              <a:prstGeom prst="rect">
                <a:avLst/>
              </a:prstGeom>
              <a:noFill/>
              <a:ln w="9525">
                <a:noFill/>
                <a:miter lim="800000"/>
                <a:headEnd/>
                <a:tailEnd/>
              </a:ln>
              <a:effectLst/>
            </p:spPr>
            <p:txBody>
              <a:bodyPr wrap="none">
                <a:spAutoFit/>
              </a:bodyPr>
              <a:lstStyle/>
              <a:p>
                <a:r>
                  <a:rPr kumimoji="1" lang="zh-CN" altLang="en-US" sz="2400" b="1">
                    <a:latin typeface="Century Schoolbook" pitchFamily="18" charset="0"/>
                  </a:rPr>
                  <a:t>1</a:t>
                </a:r>
              </a:p>
            </p:txBody>
          </p:sp>
          <p:sp>
            <p:nvSpPr>
              <p:cNvPr id="346139" name="Text Box 27"/>
              <p:cNvSpPr txBox="1">
                <a:spLocks noChangeArrowheads="1"/>
              </p:cNvSpPr>
              <p:nvPr/>
            </p:nvSpPr>
            <p:spPr bwMode="auto">
              <a:xfrm>
                <a:off x="672" y="2928"/>
                <a:ext cx="227" cy="291"/>
              </a:xfrm>
              <a:prstGeom prst="rect">
                <a:avLst/>
              </a:prstGeom>
              <a:noFill/>
              <a:ln w="9525">
                <a:noFill/>
                <a:miter lim="800000"/>
                <a:headEnd/>
                <a:tailEnd/>
              </a:ln>
              <a:effectLst/>
            </p:spPr>
            <p:txBody>
              <a:bodyPr wrap="none">
                <a:spAutoFit/>
              </a:bodyPr>
              <a:lstStyle/>
              <a:p>
                <a:r>
                  <a:rPr kumimoji="1" lang="zh-CN" altLang="en-US" sz="2400" b="1">
                    <a:latin typeface="Century Schoolbook" pitchFamily="18" charset="0"/>
                  </a:rPr>
                  <a:t>1</a:t>
                </a:r>
              </a:p>
            </p:txBody>
          </p:sp>
          <p:sp>
            <p:nvSpPr>
              <p:cNvPr id="346140" name="Text Box 28"/>
              <p:cNvSpPr txBox="1">
                <a:spLocks noChangeArrowheads="1"/>
              </p:cNvSpPr>
              <p:nvPr/>
            </p:nvSpPr>
            <p:spPr bwMode="auto">
              <a:xfrm>
                <a:off x="1200" y="1920"/>
                <a:ext cx="720" cy="288"/>
              </a:xfrm>
              <a:prstGeom prst="rect">
                <a:avLst/>
              </a:prstGeom>
              <a:noFill/>
              <a:ln w="9525">
                <a:noFill/>
                <a:miter lim="800000"/>
                <a:headEnd/>
                <a:tailEnd/>
              </a:ln>
              <a:effectLst/>
            </p:spPr>
            <p:txBody>
              <a:bodyPr>
                <a:spAutoFit/>
              </a:bodyPr>
              <a:lstStyle/>
              <a:p>
                <a:r>
                  <a:rPr kumimoji="1" lang="zh-CN" altLang="en-US" sz="2400" b="1" dirty="0">
                    <a:latin typeface="Century Schoolbook" pitchFamily="18" charset="0"/>
                  </a:rPr>
                  <a:t>1 - </a:t>
                </a:r>
                <a:r>
                  <a:rPr kumimoji="1" lang="en-US" altLang="zh-CN" sz="2400" b="1" dirty="0" err="1">
                    <a:latin typeface="Century Schoolbook" pitchFamily="18" charset="0"/>
                  </a:rPr>
                  <a:t>p</a:t>
                </a:r>
                <a:r>
                  <a:rPr kumimoji="1" lang="en-US" altLang="zh-CN" sz="2400" b="1" baseline="-25000" dirty="0" err="1">
                    <a:latin typeface="Century Schoolbook" pitchFamily="18" charset="0"/>
                  </a:rPr>
                  <a:t>b</a:t>
                </a:r>
                <a:endParaRPr kumimoji="1" lang="en-US" altLang="zh-CN" sz="2400" b="1" baseline="-25000" dirty="0">
                  <a:latin typeface="Century Schoolbook" pitchFamily="18" charset="0"/>
                </a:endParaRPr>
              </a:p>
            </p:txBody>
          </p:sp>
          <p:sp>
            <p:nvSpPr>
              <p:cNvPr id="346141" name="Text Box 29"/>
              <p:cNvSpPr txBox="1">
                <a:spLocks noChangeArrowheads="1"/>
              </p:cNvSpPr>
              <p:nvPr/>
            </p:nvSpPr>
            <p:spPr bwMode="auto">
              <a:xfrm>
                <a:off x="1200" y="3024"/>
                <a:ext cx="720" cy="288"/>
              </a:xfrm>
              <a:prstGeom prst="rect">
                <a:avLst/>
              </a:prstGeom>
              <a:noFill/>
              <a:ln w="9525">
                <a:noFill/>
                <a:miter lim="800000"/>
                <a:headEnd/>
                <a:tailEnd/>
              </a:ln>
              <a:effectLst/>
            </p:spPr>
            <p:txBody>
              <a:bodyPr>
                <a:spAutoFit/>
              </a:bodyPr>
              <a:lstStyle/>
              <a:p>
                <a:r>
                  <a:rPr kumimoji="1" lang="zh-CN" altLang="en-US" sz="2400" b="1">
                    <a:latin typeface="Century Schoolbook" pitchFamily="18" charset="0"/>
                  </a:rPr>
                  <a:t>1 - </a:t>
                </a:r>
                <a:r>
                  <a:rPr kumimoji="1" lang="en-US" altLang="zh-CN" sz="2400" b="1">
                    <a:latin typeface="Century Schoolbook" pitchFamily="18" charset="0"/>
                  </a:rPr>
                  <a:t>p</a:t>
                </a:r>
                <a:r>
                  <a:rPr kumimoji="1" lang="en-US" altLang="zh-CN" sz="2400" b="1" baseline="-25000">
                    <a:latin typeface="Century Schoolbook" pitchFamily="18" charset="0"/>
                  </a:rPr>
                  <a:t>b</a:t>
                </a:r>
              </a:p>
            </p:txBody>
          </p:sp>
          <p:sp>
            <p:nvSpPr>
              <p:cNvPr id="346142" name="Text Box 30"/>
              <p:cNvSpPr txBox="1">
                <a:spLocks noChangeArrowheads="1"/>
              </p:cNvSpPr>
              <p:nvPr/>
            </p:nvSpPr>
            <p:spPr bwMode="auto">
              <a:xfrm>
                <a:off x="1248" y="2256"/>
                <a:ext cx="336" cy="288"/>
              </a:xfrm>
              <a:prstGeom prst="rect">
                <a:avLst/>
              </a:prstGeom>
              <a:noFill/>
              <a:ln w="9525">
                <a:noFill/>
                <a:miter lim="800000"/>
                <a:headEnd/>
                <a:tailEnd/>
              </a:ln>
              <a:effectLst/>
            </p:spPr>
            <p:txBody>
              <a:bodyPr>
                <a:spAutoFit/>
              </a:bodyPr>
              <a:lstStyle/>
              <a:p>
                <a:r>
                  <a:rPr kumimoji="1" lang="en-US" altLang="zh-CN" sz="2400" b="1">
                    <a:latin typeface="Century Schoolbook" pitchFamily="18" charset="0"/>
                  </a:rPr>
                  <a:t>p</a:t>
                </a:r>
                <a:r>
                  <a:rPr kumimoji="1" lang="en-US" altLang="zh-CN" sz="2400" b="1" baseline="-25000">
                    <a:latin typeface="Century Schoolbook" pitchFamily="18" charset="0"/>
                  </a:rPr>
                  <a:t>b</a:t>
                </a:r>
              </a:p>
            </p:txBody>
          </p:sp>
          <p:sp>
            <p:nvSpPr>
              <p:cNvPr id="346143" name="Text Box 31"/>
              <p:cNvSpPr txBox="1">
                <a:spLocks noChangeArrowheads="1"/>
              </p:cNvSpPr>
              <p:nvPr/>
            </p:nvSpPr>
            <p:spPr bwMode="auto">
              <a:xfrm>
                <a:off x="1200" y="2688"/>
                <a:ext cx="336" cy="288"/>
              </a:xfrm>
              <a:prstGeom prst="rect">
                <a:avLst/>
              </a:prstGeom>
              <a:noFill/>
              <a:ln w="9525">
                <a:noFill/>
                <a:miter lim="800000"/>
                <a:headEnd/>
                <a:tailEnd/>
              </a:ln>
              <a:effectLst/>
            </p:spPr>
            <p:txBody>
              <a:bodyPr>
                <a:spAutoFit/>
              </a:bodyPr>
              <a:lstStyle/>
              <a:p>
                <a:r>
                  <a:rPr kumimoji="1" lang="en-US" altLang="zh-CN" sz="2400" b="1">
                    <a:latin typeface="Century Schoolbook" pitchFamily="18" charset="0"/>
                  </a:rPr>
                  <a:t>p</a:t>
                </a:r>
                <a:r>
                  <a:rPr kumimoji="1" lang="en-US" altLang="zh-CN" sz="2400" b="1" baseline="-25000">
                    <a:latin typeface="Century Schoolbook" pitchFamily="18" charset="0"/>
                  </a:rPr>
                  <a:t>b</a:t>
                </a:r>
              </a:p>
            </p:txBody>
          </p:sp>
        </p:grpSp>
        <p:sp>
          <p:nvSpPr>
            <p:cNvPr id="346144" name="Text Box 32"/>
            <p:cNvSpPr txBox="1">
              <a:spLocks noChangeArrowheads="1"/>
            </p:cNvSpPr>
            <p:nvPr/>
          </p:nvSpPr>
          <p:spPr bwMode="auto">
            <a:xfrm>
              <a:off x="1037" y="3573"/>
              <a:ext cx="1326" cy="291"/>
            </a:xfrm>
            <a:prstGeom prst="rect">
              <a:avLst/>
            </a:prstGeom>
            <a:noFill/>
            <a:ln w="9525">
              <a:noFill/>
              <a:miter lim="800000"/>
              <a:headEnd/>
              <a:tailEnd/>
            </a:ln>
            <a:effectLst/>
          </p:spPr>
          <p:txBody>
            <a:bodyPr wrap="none">
              <a:spAutoFit/>
            </a:bodyPr>
            <a:lstStyle/>
            <a:p>
              <a:r>
                <a:rPr kumimoji="1" lang="en-US" altLang="zh-CN" sz="2400" b="1">
                  <a:latin typeface="Century Schoolbook" pitchFamily="18" charset="0"/>
                </a:rPr>
                <a:t>BSC</a:t>
              </a:r>
              <a:r>
                <a:rPr kumimoji="1" lang="zh-CN" altLang="en-US" sz="2400" b="1">
                  <a:latin typeface="Century Schoolbook" pitchFamily="18" charset="0"/>
                </a:rPr>
                <a:t>转移概率</a:t>
              </a:r>
            </a:p>
          </p:txBody>
        </p:sp>
      </p:grpSp>
      <p:sp>
        <p:nvSpPr>
          <p:cNvPr id="346145" name="Text Box 33"/>
          <p:cNvSpPr txBox="1">
            <a:spLocks noChangeArrowheads="1"/>
          </p:cNvSpPr>
          <p:nvPr/>
        </p:nvSpPr>
        <p:spPr bwMode="auto">
          <a:xfrm>
            <a:off x="5486400" y="5638800"/>
            <a:ext cx="2105063" cy="461665"/>
          </a:xfrm>
          <a:prstGeom prst="rect">
            <a:avLst/>
          </a:prstGeom>
          <a:noFill/>
          <a:ln w="9525">
            <a:noFill/>
            <a:miter lim="800000"/>
            <a:headEnd/>
            <a:tailEnd/>
          </a:ln>
          <a:effectLst/>
        </p:spPr>
        <p:txBody>
          <a:bodyPr wrap="none">
            <a:spAutoFit/>
          </a:bodyPr>
          <a:lstStyle/>
          <a:p>
            <a:r>
              <a:rPr kumimoji="1" lang="en-US" altLang="zh-CN" sz="2400" b="1">
                <a:latin typeface="Century Schoolbook" pitchFamily="18" charset="0"/>
              </a:rPr>
              <a:t>BSC</a:t>
            </a:r>
            <a:r>
              <a:rPr kumimoji="1" lang="zh-CN" altLang="en-US" sz="2400" b="1">
                <a:latin typeface="Century Schoolbook" pitchFamily="18" charset="0"/>
              </a:rPr>
              <a:t>编码信道</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80" name="Text Box 4"/>
          <p:cNvSpPr txBox="1">
            <a:spLocks noChangeArrowheads="1"/>
          </p:cNvSpPr>
          <p:nvPr/>
        </p:nvSpPr>
        <p:spPr bwMode="auto">
          <a:xfrm>
            <a:off x="539552" y="1110803"/>
            <a:ext cx="8208912" cy="1988237"/>
          </a:xfrm>
          <a:prstGeom prst="rect">
            <a:avLst/>
          </a:prstGeom>
          <a:noFill/>
          <a:ln w="9525">
            <a:noFill/>
            <a:miter lim="800000"/>
            <a:headEnd/>
            <a:tailEnd/>
          </a:ln>
          <a:effectLst/>
        </p:spPr>
        <p:txBody>
          <a:bodyPr wrap="square">
            <a:spAutoFit/>
          </a:bodyPr>
          <a:lstStyle/>
          <a:p>
            <a:pPr algn="l">
              <a:lnSpc>
                <a:spcPct val="110000"/>
              </a:lnSpc>
              <a:spcBef>
                <a:spcPct val="0"/>
              </a:spcBef>
              <a:buClrTx/>
            </a:pPr>
            <a:r>
              <a:rPr kumimoji="0" lang="zh-CN" altLang="en-US" sz="2800" b="1" dirty="0" smtClean="0">
                <a:latin typeface="+mj-ea"/>
                <a:ea typeface="+mj-ea"/>
              </a:rPr>
              <a:t>设</a:t>
            </a:r>
            <a:r>
              <a:rPr kumimoji="0" lang="zh-CN" altLang="en-US" sz="2800" b="1" dirty="0">
                <a:latin typeface="+mj-ea"/>
                <a:ea typeface="+mj-ea"/>
              </a:rPr>
              <a:t>信道的输入符号</a:t>
            </a:r>
            <a:r>
              <a:rPr kumimoji="0" lang="zh-CN" altLang="en-US" sz="2800" b="1" dirty="0" smtClean="0">
                <a:latin typeface="+mj-ea"/>
                <a:ea typeface="+mj-ea"/>
              </a:rPr>
              <a:t>集                           ，</a:t>
            </a:r>
            <a:r>
              <a:rPr kumimoji="0" lang="zh-CN" altLang="en-US" sz="2800" b="1" dirty="0">
                <a:latin typeface="+mj-ea"/>
                <a:ea typeface="+mj-ea"/>
              </a:rPr>
              <a:t>输出符号集为                          </a:t>
            </a:r>
            <a:r>
              <a:rPr kumimoji="0" lang="zh-CN" altLang="en-US" sz="2800" b="1" dirty="0" smtClean="0">
                <a:latin typeface="+mj-ea"/>
                <a:ea typeface="+mj-ea"/>
              </a:rPr>
              <a:t> </a:t>
            </a:r>
            <a:r>
              <a:rPr kumimoji="0" lang="zh-CN" altLang="en-US" sz="2800" b="1" dirty="0">
                <a:latin typeface="+mj-ea"/>
                <a:ea typeface="+mj-ea"/>
              </a:rPr>
              <a:t>。若对每一个输出</a:t>
            </a:r>
            <a:r>
              <a:rPr kumimoji="0" lang="zh-CN" altLang="en-US" sz="2800" b="1" dirty="0" smtClean="0">
                <a:latin typeface="+mj-ea"/>
                <a:ea typeface="+mj-ea"/>
              </a:rPr>
              <a:t>符号    都</a:t>
            </a:r>
            <a:r>
              <a:rPr kumimoji="0" lang="zh-CN" altLang="en-US" sz="2800" b="1" dirty="0">
                <a:latin typeface="+mj-ea"/>
                <a:ea typeface="+mj-ea"/>
              </a:rPr>
              <a:t>有一个确定的函数         </a:t>
            </a:r>
            <a:r>
              <a:rPr kumimoji="0" lang="zh-CN" altLang="en-US" sz="2800" b="1" dirty="0" smtClean="0">
                <a:latin typeface="+mj-ea"/>
                <a:ea typeface="+mj-ea"/>
              </a:rPr>
              <a:t>，</a:t>
            </a:r>
            <a:r>
              <a:rPr kumimoji="0" lang="zh-CN" altLang="en-US" sz="2800" b="1" dirty="0">
                <a:latin typeface="+mj-ea"/>
                <a:ea typeface="+mj-ea"/>
              </a:rPr>
              <a:t>使对应于唯一的一个输入符号    ，则称这样的一个函数为</a:t>
            </a:r>
            <a:r>
              <a:rPr kumimoji="0" lang="zh-CN" altLang="en-US" sz="2800" b="1" dirty="0">
                <a:solidFill>
                  <a:srgbClr val="0000FF"/>
                </a:solidFill>
                <a:latin typeface="+mj-ea"/>
                <a:ea typeface="+mj-ea"/>
              </a:rPr>
              <a:t>译码规则</a:t>
            </a:r>
            <a:r>
              <a:rPr kumimoji="0" lang="zh-CN" altLang="en-US" sz="2800" b="1" dirty="0">
                <a:latin typeface="+mj-ea"/>
                <a:ea typeface="+mj-ea"/>
              </a:rPr>
              <a:t>，记为</a:t>
            </a:r>
          </a:p>
        </p:txBody>
      </p:sp>
      <p:graphicFrame>
        <p:nvGraphicFramePr>
          <p:cNvPr id="780288" name="Object 0"/>
          <p:cNvGraphicFramePr>
            <a:graphicFrameLocks noChangeAspect="1"/>
          </p:cNvGraphicFramePr>
          <p:nvPr>
            <p:extLst>
              <p:ext uri="{D42A27DB-BD31-4B8C-83A1-F6EECF244321}">
                <p14:modId xmlns:p14="http://schemas.microsoft.com/office/powerpoint/2010/main" val="937105729"/>
              </p:ext>
            </p:extLst>
          </p:nvPr>
        </p:nvGraphicFramePr>
        <p:xfrm>
          <a:off x="3889375" y="1052513"/>
          <a:ext cx="2968625" cy="609600"/>
        </p:xfrm>
        <a:graphic>
          <a:graphicData uri="http://schemas.openxmlformats.org/presentationml/2006/ole">
            <mc:AlternateContent xmlns:mc="http://schemas.openxmlformats.org/markup-compatibility/2006">
              <mc:Choice xmlns:v="urn:schemas-microsoft-com:vml" Requires="v">
                <p:oleObj spid="_x0000_s2221240" name="Equation" r:id="rId3" imgW="1231560" imgH="253800" progId="Equation.DSMT4">
                  <p:embed/>
                </p:oleObj>
              </mc:Choice>
              <mc:Fallback>
                <p:oleObj name="Equation" r:id="rId3" imgW="1231560" imgH="253800" progId="Equation.DSMT4">
                  <p:embed/>
                  <p:pic>
                    <p:nvPicPr>
                      <p:cNvPr id="0" name="Picture 2"/>
                      <p:cNvPicPr>
                        <a:picLocks noChangeAspect="1" noChangeArrowheads="1"/>
                      </p:cNvPicPr>
                      <p:nvPr/>
                    </p:nvPicPr>
                    <p:blipFill>
                      <a:blip r:embed="rId4"/>
                      <a:srcRect/>
                      <a:stretch>
                        <a:fillRect/>
                      </a:stretch>
                    </p:blipFill>
                    <p:spPr bwMode="auto">
                      <a:xfrm>
                        <a:off x="3889375" y="1052513"/>
                        <a:ext cx="2968625" cy="6096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0289" name="Object 1"/>
          <p:cNvGraphicFramePr>
            <a:graphicFrameLocks noChangeAspect="1"/>
          </p:cNvGraphicFramePr>
          <p:nvPr>
            <p:extLst>
              <p:ext uri="{D42A27DB-BD31-4B8C-83A1-F6EECF244321}">
                <p14:modId xmlns:p14="http://schemas.microsoft.com/office/powerpoint/2010/main" val="1496203993"/>
              </p:ext>
            </p:extLst>
          </p:nvPr>
        </p:nvGraphicFramePr>
        <p:xfrm>
          <a:off x="1341438" y="1557338"/>
          <a:ext cx="2878137" cy="609600"/>
        </p:xfrm>
        <a:graphic>
          <a:graphicData uri="http://schemas.openxmlformats.org/presentationml/2006/ole">
            <mc:AlternateContent xmlns:mc="http://schemas.openxmlformats.org/markup-compatibility/2006">
              <mc:Choice xmlns:v="urn:schemas-microsoft-com:vml" Requires="v">
                <p:oleObj spid="_x0000_s2221241" name="Equation" r:id="rId5" imgW="1193760" imgH="253800" progId="Equation.DSMT4">
                  <p:embed/>
                </p:oleObj>
              </mc:Choice>
              <mc:Fallback>
                <p:oleObj name="Equation" r:id="rId5" imgW="1193760" imgH="253800" progId="Equation.DSMT4">
                  <p:embed/>
                  <p:pic>
                    <p:nvPicPr>
                      <p:cNvPr id="0" name="Picture 3"/>
                      <p:cNvPicPr>
                        <a:picLocks noChangeAspect="1" noChangeArrowheads="1"/>
                      </p:cNvPicPr>
                      <p:nvPr/>
                    </p:nvPicPr>
                    <p:blipFill>
                      <a:blip r:embed="rId6"/>
                      <a:srcRect/>
                      <a:stretch>
                        <a:fillRect/>
                      </a:stretch>
                    </p:blipFill>
                    <p:spPr bwMode="auto">
                      <a:xfrm>
                        <a:off x="1341438" y="1557338"/>
                        <a:ext cx="2878137" cy="6096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0290" name="Object 2"/>
          <p:cNvGraphicFramePr>
            <a:graphicFrameLocks noChangeAspect="1"/>
          </p:cNvGraphicFramePr>
          <p:nvPr>
            <p:extLst>
              <p:ext uri="{D42A27DB-BD31-4B8C-83A1-F6EECF244321}">
                <p14:modId xmlns:p14="http://schemas.microsoft.com/office/powerpoint/2010/main" val="4267502702"/>
              </p:ext>
            </p:extLst>
          </p:nvPr>
        </p:nvGraphicFramePr>
        <p:xfrm>
          <a:off x="7812360" y="1556792"/>
          <a:ext cx="428625" cy="577850"/>
        </p:xfrm>
        <a:graphic>
          <a:graphicData uri="http://schemas.openxmlformats.org/presentationml/2006/ole">
            <mc:AlternateContent xmlns:mc="http://schemas.openxmlformats.org/markup-compatibility/2006">
              <mc:Choice xmlns:v="urn:schemas-microsoft-com:vml" Requires="v">
                <p:oleObj spid="_x0000_s2221242" name="Equation" r:id="rId7" imgW="177480" imgH="241200" progId="Equation.DSMT4">
                  <p:embed/>
                </p:oleObj>
              </mc:Choice>
              <mc:Fallback>
                <p:oleObj name="Equation" r:id="rId7" imgW="177480" imgH="2412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2360" y="1556792"/>
                        <a:ext cx="428625" cy="577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0291" name="Object 3"/>
          <p:cNvGraphicFramePr>
            <a:graphicFrameLocks noChangeAspect="1"/>
          </p:cNvGraphicFramePr>
          <p:nvPr>
            <p:extLst>
              <p:ext uri="{D42A27DB-BD31-4B8C-83A1-F6EECF244321}">
                <p14:modId xmlns:p14="http://schemas.microsoft.com/office/powerpoint/2010/main" val="44554106"/>
              </p:ext>
            </p:extLst>
          </p:nvPr>
        </p:nvGraphicFramePr>
        <p:xfrm>
          <a:off x="3551238" y="2133600"/>
          <a:ext cx="908050" cy="503238"/>
        </p:xfrm>
        <a:graphic>
          <a:graphicData uri="http://schemas.openxmlformats.org/presentationml/2006/ole">
            <mc:AlternateContent xmlns:mc="http://schemas.openxmlformats.org/markup-compatibility/2006">
              <mc:Choice xmlns:v="urn:schemas-microsoft-com:vml" Requires="v">
                <p:oleObj spid="_x0000_s2221243" name="Equation" r:id="rId9" imgW="431640" imgH="241200" progId="Equation.DSMT4">
                  <p:embed/>
                </p:oleObj>
              </mc:Choice>
              <mc:Fallback>
                <p:oleObj name="Equation" r:id="rId9" imgW="431640" imgH="241200" progId="Equation.DSMT4">
                  <p:embed/>
                  <p:pic>
                    <p:nvPicPr>
                      <p:cNvPr id="0" name="Picture 5"/>
                      <p:cNvPicPr>
                        <a:picLocks noChangeAspect="1" noChangeArrowheads="1"/>
                      </p:cNvPicPr>
                      <p:nvPr/>
                    </p:nvPicPr>
                    <p:blipFill>
                      <a:blip r:embed="rId10"/>
                      <a:srcRect/>
                      <a:stretch>
                        <a:fillRect/>
                      </a:stretch>
                    </p:blipFill>
                    <p:spPr bwMode="auto">
                      <a:xfrm>
                        <a:off x="3551238" y="2133600"/>
                        <a:ext cx="908050" cy="5032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0292" name="Object 4"/>
          <p:cNvGraphicFramePr>
            <a:graphicFrameLocks noChangeAspect="1"/>
          </p:cNvGraphicFramePr>
          <p:nvPr>
            <p:extLst>
              <p:ext uri="{D42A27DB-BD31-4B8C-83A1-F6EECF244321}">
                <p14:modId xmlns:p14="http://schemas.microsoft.com/office/powerpoint/2010/main" val="1557230775"/>
              </p:ext>
            </p:extLst>
          </p:nvPr>
        </p:nvGraphicFramePr>
        <p:xfrm>
          <a:off x="1749425" y="2492375"/>
          <a:ext cx="398463" cy="549275"/>
        </p:xfrm>
        <a:graphic>
          <a:graphicData uri="http://schemas.openxmlformats.org/presentationml/2006/ole">
            <mc:AlternateContent xmlns:mc="http://schemas.openxmlformats.org/markup-compatibility/2006">
              <mc:Choice xmlns:v="urn:schemas-microsoft-com:vml" Requires="v">
                <p:oleObj spid="_x0000_s2221244" name="Equation" r:id="rId11" imgW="164880" imgH="228600" progId="Equation.DSMT4">
                  <p:embed/>
                </p:oleObj>
              </mc:Choice>
              <mc:Fallback>
                <p:oleObj name="Equation" r:id="rId11" imgW="164880" imgH="228600" progId="Equation.DSMT4">
                  <p:embed/>
                  <p:pic>
                    <p:nvPicPr>
                      <p:cNvPr id="0" name="Picture 6"/>
                      <p:cNvPicPr>
                        <a:picLocks noChangeAspect="1" noChangeArrowheads="1"/>
                      </p:cNvPicPr>
                      <p:nvPr/>
                    </p:nvPicPr>
                    <p:blipFill>
                      <a:blip r:embed="rId12"/>
                      <a:srcRect/>
                      <a:stretch>
                        <a:fillRect/>
                      </a:stretch>
                    </p:blipFill>
                    <p:spPr bwMode="auto">
                      <a:xfrm>
                        <a:off x="1749425" y="2492375"/>
                        <a:ext cx="398463" cy="5492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0293" name="Object 5"/>
          <p:cNvGraphicFramePr>
            <a:graphicFrameLocks noChangeAspect="1"/>
          </p:cNvGraphicFramePr>
          <p:nvPr>
            <p:extLst>
              <p:ext uri="{D42A27DB-BD31-4B8C-83A1-F6EECF244321}">
                <p14:modId xmlns:p14="http://schemas.microsoft.com/office/powerpoint/2010/main" val="1004049930"/>
              </p:ext>
            </p:extLst>
          </p:nvPr>
        </p:nvGraphicFramePr>
        <p:xfrm>
          <a:off x="1500188" y="3284538"/>
          <a:ext cx="6084887" cy="503237"/>
        </p:xfrm>
        <a:graphic>
          <a:graphicData uri="http://schemas.openxmlformats.org/presentationml/2006/ole">
            <mc:AlternateContent xmlns:mc="http://schemas.openxmlformats.org/markup-compatibility/2006">
              <mc:Choice xmlns:v="urn:schemas-microsoft-com:vml" Requires="v">
                <p:oleObj spid="_x0000_s2221245" name="Equation" r:id="rId13" imgW="2895480" imgH="241200" progId="Equation.DSMT4">
                  <p:embed/>
                </p:oleObj>
              </mc:Choice>
              <mc:Fallback>
                <p:oleObj name="Equation" r:id="rId13" imgW="2895480" imgH="2412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00188" y="3284538"/>
                        <a:ext cx="6084887" cy="50323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pSp>
        <p:nvGrpSpPr>
          <p:cNvPr id="2" name="Group 45"/>
          <p:cNvGrpSpPr>
            <a:grpSpLocks/>
          </p:cNvGrpSpPr>
          <p:nvPr/>
        </p:nvGrpSpPr>
        <p:grpSpPr bwMode="auto">
          <a:xfrm>
            <a:off x="2133600" y="3971578"/>
            <a:ext cx="4114800" cy="2194417"/>
            <a:chOff x="576" y="864"/>
            <a:chExt cx="2448" cy="1197"/>
          </a:xfrm>
        </p:grpSpPr>
        <p:sp>
          <p:nvSpPr>
            <p:cNvPr id="613422" name="Rectangle 46"/>
            <p:cNvSpPr>
              <a:spLocks noChangeArrowheads="1"/>
            </p:cNvSpPr>
            <p:nvPr/>
          </p:nvSpPr>
          <p:spPr bwMode="auto">
            <a:xfrm>
              <a:off x="1296" y="1248"/>
              <a:ext cx="1008" cy="624"/>
            </a:xfrm>
            <a:prstGeom prst="rect">
              <a:avLst/>
            </a:prstGeom>
            <a:noFill/>
            <a:ln w="9525">
              <a:solidFill>
                <a:schemeClr val="tx1"/>
              </a:solidFill>
              <a:miter lim="800000"/>
              <a:headEnd/>
              <a:tailEnd/>
            </a:ln>
            <a:effectLst/>
          </p:spPr>
          <p:txBody>
            <a:bodyPr wrap="none" anchor="ctr"/>
            <a:lstStyle/>
            <a:p>
              <a:endParaRPr lang="zh-CN" altLang="en-US" b="1"/>
            </a:p>
          </p:txBody>
        </p:sp>
        <p:sp>
          <p:nvSpPr>
            <p:cNvPr id="613423" name="Line 47"/>
            <p:cNvSpPr>
              <a:spLocks noChangeShapeType="1"/>
            </p:cNvSpPr>
            <p:nvPr/>
          </p:nvSpPr>
          <p:spPr bwMode="auto">
            <a:xfrm>
              <a:off x="624" y="1584"/>
              <a:ext cx="672" cy="0"/>
            </a:xfrm>
            <a:prstGeom prst="line">
              <a:avLst/>
            </a:prstGeom>
            <a:noFill/>
            <a:ln w="9525">
              <a:solidFill>
                <a:schemeClr val="tx1"/>
              </a:solidFill>
              <a:round/>
              <a:headEnd/>
              <a:tailEnd type="triangle" w="med" len="med"/>
            </a:ln>
            <a:effectLst/>
          </p:spPr>
          <p:txBody>
            <a:bodyPr/>
            <a:lstStyle/>
            <a:p>
              <a:endParaRPr lang="zh-CN" altLang="en-US" b="1"/>
            </a:p>
          </p:txBody>
        </p:sp>
        <p:sp>
          <p:nvSpPr>
            <p:cNvPr id="613424" name="Line 48"/>
            <p:cNvSpPr>
              <a:spLocks noChangeShapeType="1"/>
            </p:cNvSpPr>
            <p:nvPr/>
          </p:nvSpPr>
          <p:spPr bwMode="auto">
            <a:xfrm>
              <a:off x="2304" y="1584"/>
              <a:ext cx="720" cy="0"/>
            </a:xfrm>
            <a:prstGeom prst="line">
              <a:avLst/>
            </a:prstGeom>
            <a:noFill/>
            <a:ln w="9525">
              <a:solidFill>
                <a:schemeClr val="tx1"/>
              </a:solidFill>
              <a:round/>
              <a:headEnd/>
              <a:tailEnd type="triangle" w="med" len="med"/>
            </a:ln>
            <a:effectLst/>
          </p:spPr>
          <p:txBody>
            <a:bodyPr/>
            <a:lstStyle/>
            <a:p>
              <a:endParaRPr lang="zh-CN" altLang="en-US" b="1"/>
            </a:p>
          </p:txBody>
        </p:sp>
        <p:sp>
          <p:nvSpPr>
            <p:cNvPr id="613425" name="Text Box 49"/>
            <p:cNvSpPr txBox="1">
              <a:spLocks noChangeArrowheads="1"/>
            </p:cNvSpPr>
            <p:nvPr/>
          </p:nvSpPr>
          <p:spPr bwMode="auto">
            <a:xfrm>
              <a:off x="912" y="1248"/>
              <a:ext cx="252" cy="285"/>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b="1" i="1">
                  <a:latin typeface="Times New Roman" pitchFamily="18" charset="0"/>
                </a:rPr>
                <a:t>X</a:t>
              </a:r>
            </a:p>
          </p:txBody>
        </p:sp>
        <p:sp>
          <p:nvSpPr>
            <p:cNvPr id="613426" name="Text Box 50"/>
            <p:cNvSpPr txBox="1">
              <a:spLocks noChangeArrowheads="1"/>
            </p:cNvSpPr>
            <p:nvPr/>
          </p:nvSpPr>
          <p:spPr bwMode="auto">
            <a:xfrm>
              <a:off x="2390" y="1194"/>
              <a:ext cx="241" cy="285"/>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b="1" i="1">
                  <a:latin typeface="Times New Roman" pitchFamily="18" charset="0"/>
                </a:rPr>
                <a:t>Y</a:t>
              </a:r>
            </a:p>
          </p:txBody>
        </p:sp>
        <p:grpSp>
          <p:nvGrpSpPr>
            <p:cNvPr id="3" name="Group 51"/>
            <p:cNvGrpSpPr>
              <a:grpSpLocks/>
            </p:cNvGrpSpPr>
            <p:nvPr/>
          </p:nvGrpSpPr>
          <p:grpSpPr bwMode="auto">
            <a:xfrm>
              <a:off x="576" y="864"/>
              <a:ext cx="288" cy="1197"/>
              <a:chOff x="528" y="672"/>
              <a:chExt cx="288" cy="1197"/>
            </a:xfrm>
          </p:grpSpPr>
          <p:sp>
            <p:nvSpPr>
              <p:cNvPr id="613428" name="Text Box 52"/>
              <p:cNvSpPr txBox="1">
                <a:spLocks noChangeArrowheads="1"/>
              </p:cNvSpPr>
              <p:nvPr/>
            </p:nvSpPr>
            <p:spPr bwMode="auto">
              <a:xfrm>
                <a:off x="528" y="672"/>
                <a:ext cx="288" cy="285"/>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b="1" i="1">
                    <a:latin typeface="Times New Roman" pitchFamily="18" charset="0"/>
                  </a:rPr>
                  <a:t>x</a:t>
                </a:r>
                <a:r>
                  <a:rPr lang="en-US" altLang="zh-CN" sz="2800" b="1" baseline="-25000">
                    <a:latin typeface="Times New Roman" pitchFamily="18" charset="0"/>
                  </a:rPr>
                  <a:t>1</a:t>
                </a:r>
              </a:p>
            </p:txBody>
          </p:sp>
          <p:sp>
            <p:nvSpPr>
              <p:cNvPr id="613429" name="Text Box 53"/>
              <p:cNvSpPr txBox="1">
                <a:spLocks noChangeArrowheads="1"/>
              </p:cNvSpPr>
              <p:nvPr/>
            </p:nvSpPr>
            <p:spPr bwMode="auto">
              <a:xfrm>
                <a:off x="528" y="1056"/>
                <a:ext cx="288" cy="285"/>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b="1" i="1">
                    <a:latin typeface="Times New Roman" pitchFamily="18" charset="0"/>
                  </a:rPr>
                  <a:t>x</a:t>
                </a:r>
                <a:r>
                  <a:rPr lang="en-US" altLang="zh-CN" sz="2800" b="1" baseline="-25000">
                    <a:latin typeface="Times New Roman" pitchFamily="18" charset="0"/>
                  </a:rPr>
                  <a:t>2</a:t>
                </a:r>
              </a:p>
            </p:txBody>
          </p:sp>
          <p:sp>
            <p:nvSpPr>
              <p:cNvPr id="613430" name="Text Box 54"/>
              <p:cNvSpPr txBox="1">
                <a:spLocks noChangeArrowheads="1"/>
              </p:cNvSpPr>
              <p:nvPr/>
            </p:nvSpPr>
            <p:spPr bwMode="auto">
              <a:xfrm>
                <a:off x="528" y="1584"/>
                <a:ext cx="280" cy="285"/>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b="1" i="1">
                    <a:latin typeface="Times New Roman" pitchFamily="18" charset="0"/>
                  </a:rPr>
                  <a:t>x</a:t>
                </a:r>
                <a:r>
                  <a:rPr lang="en-US" altLang="zh-CN" sz="2800" b="1" baseline="-25000">
                    <a:latin typeface="Times New Roman" pitchFamily="18" charset="0"/>
                  </a:rPr>
                  <a:t>r</a:t>
                </a:r>
              </a:p>
            </p:txBody>
          </p:sp>
          <p:sp>
            <p:nvSpPr>
              <p:cNvPr id="613431" name="Line 55"/>
              <p:cNvSpPr>
                <a:spLocks noChangeShapeType="1"/>
              </p:cNvSpPr>
              <p:nvPr/>
            </p:nvSpPr>
            <p:spPr bwMode="auto">
              <a:xfrm>
                <a:off x="672" y="1392"/>
                <a:ext cx="0" cy="240"/>
              </a:xfrm>
              <a:prstGeom prst="line">
                <a:avLst/>
              </a:prstGeom>
              <a:noFill/>
              <a:ln w="9525" cap="rnd">
                <a:solidFill>
                  <a:schemeClr val="tx1"/>
                </a:solidFill>
                <a:prstDash val="sysDot"/>
                <a:round/>
                <a:headEnd/>
                <a:tailEnd/>
              </a:ln>
              <a:effectLst/>
            </p:spPr>
            <p:txBody>
              <a:bodyPr/>
              <a:lstStyle/>
              <a:p>
                <a:endParaRPr lang="zh-CN" altLang="en-US" b="1"/>
              </a:p>
            </p:txBody>
          </p:sp>
        </p:grpSp>
        <p:grpSp>
          <p:nvGrpSpPr>
            <p:cNvPr id="4" name="Group 56"/>
            <p:cNvGrpSpPr>
              <a:grpSpLocks/>
            </p:cNvGrpSpPr>
            <p:nvPr/>
          </p:nvGrpSpPr>
          <p:grpSpPr bwMode="auto">
            <a:xfrm>
              <a:off x="2688" y="864"/>
              <a:ext cx="275" cy="1195"/>
              <a:chOff x="528" y="672"/>
              <a:chExt cx="275" cy="1195"/>
            </a:xfrm>
          </p:grpSpPr>
          <p:sp>
            <p:nvSpPr>
              <p:cNvPr id="613433" name="Text Box 57"/>
              <p:cNvSpPr txBox="1">
                <a:spLocks noChangeArrowheads="1"/>
              </p:cNvSpPr>
              <p:nvPr/>
            </p:nvSpPr>
            <p:spPr bwMode="auto">
              <a:xfrm>
                <a:off x="528" y="672"/>
                <a:ext cx="275" cy="283"/>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b="1" i="1" dirty="0">
                    <a:latin typeface="Times New Roman" pitchFamily="18" charset="0"/>
                  </a:rPr>
                  <a:t>y</a:t>
                </a:r>
                <a:r>
                  <a:rPr lang="en-US" altLang="zh-CN" sz="2800" b="1" baseline="-25000" dirty="0">
                    <a:latin typeface="Times New Roman" pitchFamily="18" charset="0"/>
                  </a:rPr>
                  <a:t>1</a:t>
                </a:r>
              </a:p>
            </p:txBody>
          </p:sp>
          <p:sp>
            <p:nvSpPr>
              <p:cNvPr id="613434" name="Text Box 58"/>
              <p:cNvSpPr txBox="1">
                <a:spLocks noChangeArrowheads="1"/>
              </p:cNvSpPr>
              <p:nvPr/>
            </p:nvSpPr>
            <p:spPr bwMode="auto">
              <a:xfrm>
                <a:off x="528" y="1056"/>
                <a:ext cx="275" cy="283"/>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b="1" i="1">
                    <a:latin typeface="Times New Roman" pitchFamily="18" charset="0"/>
                  </a:rPr>
                  <a:t>y</a:t>
                </a:r>
                <a:r>
                  <a:rPr lang="en-US" altLang="zh-CN" sz="2800" b="1" baseline="-25000">
                    <a:latin typeface="Times New Roman" pitchFamily="18" charset="0"/>
                  </a:rPr>
                  <a:t>2</a:t>
                </a:r>
              </a:p>
            </p:txBody>
          </p:sp>
          <p:sp>
            <p:nvSpPr>
              <p:cNvPr id="613435" name="Text Box 59"/>
              <p:cNvSpPr txBox="1">
                <a:spLocks noChangeArrowheads="1"/>
              </p:cNvSpPr>
              <p:nvPr/>
            </p:nvSpPr>
            <p:spPr bwMode="auto">
              <a:xfrm>
                <a:off x="528" y="1584"/>
                <a:ext cx="259" cy="283"/>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b="1" i="1">
                    <a:latin typeface="Times New Roman" pitchFamily="18" charset="0"/>
                  </a:rPr>
                  <a:t>y</a:t>
                </a:r>
                <a:r>
                  <a:rPr lang="en-US" altLang="zh-CN" sz="2800" b="1" baseline="-25000">
                    <a:latin typeface="Times New Roman" pitchFamily="18" charset="0"/>
                  </a:rPr>
                  <a:t>s</a:t>
                </a:r>
              </a:p>
            </p:txBody>
          </p:sp>
          <p:sp>
            <p:nvSpPr>
              <p:cNvPr id="613436" name="Line 60"/>
              <p:cNvSpPr>
                <a:spLocks noChangeShapeType="1"/>
              </p:cNvSpPr>
              <p:nvPr/>
            </p:nvSpPr>
            <p:spPr bwMode="auto">
              <a:xfrm>
                <a:off x="672" y="1392"/>
                <a:ext cx="0" cy="240"/>
              </a:xfrm>
              <a:prstGeom prst="line">
                <a:avLst/>
              </a:prstGeom>
              <a:noFill/>
              <a:ln w="9525" cap="rnd">
                <a:solidFill>
                  <a:schemeClr val="tx1"/>
                </a:solidFill>
                <a:prstDash val="sysDot"/>
                <a:round/>
                <a:headEnd/>
                <a:tailEnd/>
              </a:ln>
              <a:effectLst/>
            </p:spPr>
            <p:txBody>
              <a:bodyPr/>
              <a:lstStyle/>
              <a:p>
                <a:endParaRPr lang="zh-CN" altLang="en-US" b="1"/>
              </a:p>
            </p:txBody>
          </p:sp>
        </p:grpSp>
        <p:sp>
          <p:nvSpPr>
            <p:cNvPr id="613437" name="Text Box 61"/>
            <p:cNvSpPr txBox="1">
              <a:spLocks noChangeArrowheads="1"/>
            </p:cNvSpPr>
            <p:nvPr/>
          </p:nvSpPr>
          <p:spPr bwMode="auto">
            <a:xfrm>
              <a:off x="1444" y="1386"/>
              <a:ext cx="686" cy="285"/>
            </a:xfrm>
            <a:prstGeom prst="rect">
              <a:avLst/>
            </a:prstGeom>
            <a:noFill/>
            <a:ln w="9525">
              <a:noFill/>
              <a:miter lim="800000"/>
              <a:headEnd/>
              <a:tailEnd/>
            </a:ln>
            <a:effectLst/>
          </p:spPr>
          <p:txBody>
            <a:bodyPr wrap="none">
              <a:spAutoFit/>
            </a:bodyPr>
            <a:lstStyle/>
            <a:p>
              <a:pPr>
                <a:lnSpc>
                  <a:spcPct val="100000"/>
                </a:lnSpc>
                <a:spcBef>
                  <a:spcPct val="0"/>
                </a:spcBef>
                <a:buClrTx/>
                <a:buSzTx/>
                <a:buFontTx/>
                <a:buNone/>
              </a:pPr>
              <a:r>
                <a:rPr lang="en-US" altLang="zh-CN" sz="2800" b="1" i="1" dirty="0">
                  <a:latin typeface="Times New Roman" pitchFamily="18" charset="0"/>
                </a:rPr>
                <a:t>p</a:t>
              </a:r>
              <a:r>
                <a:rPr lang="en-US" altLang="zh-CN" sz="2800" b="1" dirty="0">
                  <a:latin typeface="Times New Roman" pitchFamily="18" charset="0"/>
                </a:rPr>
                <a:t>(</a:t>
              </a:r>
              <a:r>
                <a:rPr lang="en-US" altLang="zh-CN" sz="2800" b="1" i="1" dirty="0" err="1">
                  <a:latin typeface="Times New Roman" pitchFamily="18" charset="0"/>
                </a:rPr>
                <a:t>y</a:t>
              </a:r>
              <a:r>
                <a:rPr lang="en-US" altLang="zh-CN" sz="2800" b="1" i="1" baseline="-25000" dirty="0" err="1">
                  <a:latin typeface="Times New Roman" pitchFamily="18" charset="0"/>
                </a:rPr>
                <a:t>j</a:t>
              </a:r>
              <a:r>
                <a:rPr lang="en-US" altLang="zh-CN" sz="2800" b="1" dirty="0" err="1">
                  <a:latin typeface="Times New Roman" pitchFamily="18" charset="0"/>
                </a:rPr>
                <a:t>|</a:t>
              </a:r>
              <a:r>
                <a:rPr lang="en-US" altLang="zh-CN" sz="2800" b="1" i="1" dirty="0" err="1">
                  <a:latin typeface="Times New Roman" pitchFamily="18" charset="0"/>
                </a:rPr>
                <a:t>x</a:t>
              </a:r>
              <a:r>
                <a:rPr lang="en-US" altLang="zh-CN" sz="2800" b="1" i="1" baseline="-25000" dirty="0" err="1">
                  <a:latin typeface="Times New Roman" pitchFamily="18" charset="0"/>
                </a:rPr>
                <a:t>i</a:t>
              </a:r>
              <a:r>
                <a:rPr lang="en-US" altLang="zh-CN" sz="2800" b="1" dirty="0">
                  <a:latin typeface="Times New Roman" pitchFamily="18" charset="0"/>
                </a:rPr>
                <a:t>)</a:t>
              </a:r>
            </a:p>
          </p:txBody>
        </p:sp>
      </p:grpSp>
      <p:sp>
        <p:nvSpPr>
          <p:cNvPr id="30" name="标题 29"/>
          <p:cNvSpPr>
            <a:spLocks noGrp="1"/>
          </p:cNvSpPr>
          <p:nvPr>
            <p:ph type="title"/>
          </p:nvPr>
        </p:nvSpPr>
        <p:spPr/>
        <p:txBody>
          <a:bodyPr/>
          <a:lstStyle/>
          <a:p>
            <a:r>
              <a:rPr lang="zh-CN" altLang="en-US" dirty="0" smtClean="0"/>
              <a:t>译码规则的定义</a:t>
            </a:r>
            <a:endParaRPr lang="zh-CN" altLang="en-US" dirty="0"/>
          </a:p>
        </p:txBody>
      </p:sp>
      <p:sp>
        <p:nvSpPr>
          <p:cNvPr id="5" name="灯片编号占位符 4"/>
          <p:cNvSpPr>
            <a:spLocks noGrp="1"/>
          </p:cNvSpPr>
          <p:nvPr>
            <p:ph type="sldNum" sz="quarter" idx="12"/>
          </p:nvPr>
        </p:nvSpPr>
        <p:spPr/>
        <p:txBody>
          <a:bodyPr/>
          <a:lstStyle/>
          <a:p>
            <a:fld id="{E31375A4-56A4-47D6-9801-1991572033F7}" type="slidenum">
              <a:rPr lang="en-US" smtClean="0"/>
              <a:pPr/>
              <a:t>13</a:t>
            </a:fld>
            <a:endParaRPr lang="en-US"/>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93" name="Rectangle 45"/>
          <p:cNvSpPr>
            <a:spLocks noChangeArrowheads="1"/>
          </p:cNvSpPr>
          <p:nvPr/>
        </p:nvSpPr>
        <p:spPr bwMode="auto">
          <a:xfrm>
            <a:off x="3258101" y="764753"/>
            <a:ext cx="1657350" cy="10080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2075" tIns="46038" rIns="92075" bIns="46038" anchor="ctr"/>
          <a:lstStyle/>
          <a:p>
            <a:endParaRPr lang="zh-CN" altLang="en-US" b="1">
              <a:latin typeface="+mj-ea"/>
              <a:ea typeface="+mj-ea"/>
            </a:endParaRPr>
          </a:p>
        </p:txBody>
      </p:sp>
      <p:sp>
        <p:nvSpPr>
          <p:cNvPr id="616494" name="Line 46"/>
          <p:cNvSpPr>
            <a:spLocks noChangeShapeType="1"/>
          </p:cNvSpPr>
          <p:nvPr/>
        </p:nvSpPr>
        <p:spPr bwMode="auto">
          <a:xfrm flipV="1">
            <a:off x="1315001" y="1269578"/>
            <a:ext cx="1943100" cy="0"/>
          </a:xfrm>
          <a:prstGeom prst="line">
            <a:avLst/>
          </a:prstGeom>
          <a:noFill/>
          <a:ln w="9525">
            <a:solidFill>
              <a:schemeClr val="tx1"/>
            </a:solidFill>
            <a:round/>
            <a:headEnd/>
            <a:tailEnd type="triangle" w="lg" len="lg"/>
          </a:ln>
          <a:effectLst/>
        </p:spPr>
        <p:txBody>
          <a:bodyPr lIns="92075" tIns="46038" rIns="92075" bIns="46038"/>
          <a:lstStyle/>
          <a:p>
            <a:endParaRPr lang="zh-CN" altLang="en-US" b="1">
              <a:latin typeface="+mj-ea"/>
              <a:ea typeface="+mj-ea"/>
            </a:endParaRPr>
          </a:p>
        </p:txBody>
      </p:sp>
      <p:sp>
        <p:nvSpPr>
          <p:cNvPr id="616500" name="Text Box 52"/>
          <p:cNvSpPr txBox="1">
            <a:spLocks noChangeArrowheads="1"/>
          </p:cNvSpPr>
          <p:nvPr/>
        </p:nvSpPr>
        <p:spPr bwMode="auto">
          <a:xfrm>
            <a:off x="3348589" y="980653"/>
            <a:ext cx="1493837" cy="519113"/>
          </a:xfrm>
          <a:prstGeom prst="rect">
            <a:avLst/>
          </a:prstGeom>
          <a:noFill/>
          <a:ln w="9525">
            <a:noFill/>
            <a:miter lim="800000"/>
            <a:headEnd/>
            <a:tailEnd/>
          </a:ln>
          <a:effectLst/>
        </p:spPr>
        <p:txBody>
          <a:bodyPr>
            <a:spAutoFit/>
          </a:bodyPr>
          <a:lstStyle/>
          <a:p>
            <a:pPr marL="457200" indent="-457200" algn="ctr">
              <a:lnSpc>
                <a:spcPct val="100000"/>
              </a:lnSpc>
              <a:spcBef>
                <a:spcPct val="0"/>
              </a:spcBef>
              <a:buClrTx/>
            </a:pPr>
            <a:r>
              <a:rPr kumimoji="0" lang="zh-CN" altLang="en-US" sz="2800" b="1" dirty="0">
                <a:latin typeface="+mj-ea"/>
                <a:ea typeface="+mj-ea"/>
              </a:rPr>
              <a:t>信道</a:t>
            </a:r>
          </a:p>
        </p:txBody>
      </p:sp>
      <p:sp>
        <p:nvSpPr>
          <p:cNvPr id="616506" name="Line 58"/>
          <p:cNvSpPr>
            <a:spLocks noChangeShapeType="1"/>
          </p:cNvSpPr>
          <p:nvPr/>
        </p:nvSpPr>
        <p:spPr bwMode="auto">
          <a:xfrm flipV="1">
            <a:off x="4913864" y="1269578"/>
            <a:ext cx="1943100" cy="0"/>
          </a:xfrm>
          <a:prstGeom prst="line">
            <a:avLst/>
          </a:prstGeom>
          <a:noFill/>
          <a:ln w="9525">
            <a:solidFill>
              <a:schemeClr val="tx1"/>
            </a:solidFill>
            <a:round/>
            <a:headEnd/>
            <a:tailEnd type="triangle" w="lg" len="lg"/>
          </a:ln>
          <a:effectLst/>
        </p:spPr>
        <p:txBody>
          <a:bodyPr lIns="92075" tIns="46038" rIns="92075" bIns="46038"/>
          <a:lstStyle/>
          <a:p>
            <a:endParaRPr lang="zh-CN" altLang="en-US" b="1">
              <a:latin typeface="+mj-ea"/>
              <a:ea typeface="+mj-ea"/>
            </a:endParaRPr>
          </a:p>
        </p:txBody>
      </p:sp>
      <p:sp>
        <p:nvSpPr>
          <p:cNvPr id="616512" name="Text Box 64"/>
          <p:cNvSpPr txBox="1">
            <a:spLocks noChangeArrowheads="1"/>
          </p:cNvSpPr>
          <p:nvPr/>
        </p:nvSpPr>
        <p:spPr bwMode="auto">
          <a:xfrm>
            <a:off x="2915816" y="3206586"/>
            <a:ext cx="1296144" cy="1446550"/>
          </a:xfrm>
          <a:prstGeom prst="rect">
            <a:avLst/>
          </a:prstGeom>
          <a:noFill/>
          <a:ln w="9525">
            <a:noFill/>
            <a:miter lim="800000"/>
            <a:headEnd/>
            <a:tailEnd/>
          </a:ln>
          <a:effectLst/>
        </p:spPr>
        <p:txBody>
          <a:bodyPr wrap="square">
            <a:spAutoFit/>
          </a:bodyPr>
          <a:lstStyle/>
          <a:p>
            <a:pPr algn="l">
              <a:lnSpc>
                <a:spcPct val="100000"/>
              </a:lnSpc>
              <a:spcBef>
                <a:spcPct val="0"/>
              </a:spcBef>
              <a:buClrTx/>
              <a:buSzTx/>
              <a:buFontTx/>
              <a:buNone/>
            </a:pPr>
            <a:r>
              <a:rPr lang="zh-CN" altLang="en-US" sz="2800" b="1" dirty="0">
                <a:solidFill>
                  <a:srgbClr val="0000FF"/>
                </a:solidFill>
                <a:latin typeface="+mj-ea"/>
                <a:ea typeface="+mj-ea"/>
              </a:rPr>
              <a:t>共有</a:t>
            </a:r>
            <a:r>
              <a:rPr lang="en-US" altLang="zh-CN" sz="3200" b="1" i="1" dirty="0" err="1">
                <a:solidFill>
                  <a:srgbClr val="0000FF"/>
                </a:solidFill>
                <a:latin typeface="Times New Roman" pitchFamily="18" charset="0"/>
                <a:ea typeface="+mj-ea"/>
                <a:cs typeface="Times New Roman" pitchFamily="18" charset="0"/>
              </a:rPr>
              <a:t>r</a:t>
            </a:r>
            <a:r>
              <a:rPr lang="en-US" altLang="zh-CN" sz="3200" b="1" i="1" baseline="30000" dirty="0" err="1">
                <a:solidFill>
                  <a:srgbClr val="0000FF"/>
                </a:solidFill>
                <a:latin typeface="Times New Roman" pitchFamily="18" charset="0"/>
                <a:ea typeface="+mj-ea"/>
                <a:cs typeface="Times New Roman" pitchFamily="18" charset="0"/>
              </a:rPr>
              <a:t>s</a:t>
            </a:r>
            <a:r>
              <a:rPr lang="en-US" altLang="zh-CN" sz="3200" b="1" i="1" baseline="30000" dirty="0">
                <a:solidFill>
                  <a:srgbClr val="0000FF"/>
                </a:solidFill>
                <a:latin typeface="Times New Roman" pitchFamily="18" charset="0"/>
                <a:ea typeface="+mj-ea"/>
                <a:cs typeface="Times New Roman" pitchFamily="18" charset="0"/>
              </a:rPr>
              <a:t> </a:t>
            </a:r>
            <a:r>
              <a:rPr lang="en-US" altLang="zh-CN" sz="3200" b="1" i="1" baseline="30000" dirty="0">
                <a:solidFill>
                  <a:srgbClr val="0000FF"/>
                </a:solidFill>
                <a:latin typeface="+mj-ea"/>
                <a:ea typeface="+mj-ea"/>
              </a:rPr>
              <a:t> </a:t>
            </a:r>
            <a:r>
              <a:rPr lang="zh-CN" altLang="en-US" sz="2800" b="1" dirty="0">
                <a:solidFill>
                  <a:srgbClr val="0000FF"/>
                </a:solidFill>
                <a:latin typeface="+mj-ea"/>
                <a:ea typeface="+mj-ea"/>
              </a:rPr>
              <a:t>种译码规则</a:t>
            </a:r>
          </a:p>
        </p:txBody>
      </p:sp>
      <p:graphicFrame>
        <p:nvGraphicFramePr>
          <p:cNvPr id="781315" name="Object 1027"/>
          <p:cNvGraphicFramePr>
            <a:graphicFrameLocks noChangeAspect="1"/>
          </p:cNvGraphicFramePr>
          <p:nvPr>
            <p:extLst>
              <p:ext uri="{D42A27DB-BD31-4B8C-83A1-F6EECF244321}">
                <p14:modId xmlns:p14="http://schemas.microsoft.com/office/powerpoint/2010/main" val="1333022035"/>
              </p:ext>
            </p:extLst>
          </p:nvPr>
        </p:nvGraphicFramePr>
        <p:xfrm>
          <a:off x="1126729" y="2204864"/>
          <a:ext cx="1325562" cy="1676400"/>
        </p:xfrm>
        <a:graphic>
          <a:graphicData uri="http://schemas.openxmlformats.org/presentationml/2006/ole">
            <mc:AlternateContent xmlns:mc="http://schemas.openxmlformats.org/markup-compatibility/2006">
              <mc:Choice xmlns:v="urn:schemas-microsoft-com:vml" Requires="v">
                <p:oleObj spid="_x0000_s2222468" name="Equation" r:id="rId3" imgW="723600" imgH="914400" progId="Equation.DSMT4">
                  <p:embed/>
                </p:oleObj>
              </mc:Choice>
              <mc:Fallback>
                <p:oleObj name="Equation" r:id="rId3" imgW="723600" imgH="9144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729" y="2204864"/>
                        <a:ext cx="1325562" cy="16764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1316" name="Object 1028"/>
          <p:cNvGraphicFramePr>
            <a:graphicFrameLocks noChangeAspect="1"/>
          </p:cNvGraphicFramePr>
          <p:nvPr>
            <p:extLst>
              <p:ext uri="{D42A27DB-BD31-4B8C-83A1-F6EECF244321}">
                <p14:modId xmlns:p14="http://schemas.microsoft.com/office/powerpoint/2010/main" val="2458710067"/>
              </p:ext>
            </p:extLst>
          </p:nvPr>
        </p:nvGraphicFramePr>
        <p:xfrm>
          <a:off x="1115616" y="4338464"/>
          <a:ext cx="1347788" cy="1676400"/>
        </p:xfrm>
        <a:graphic>
          <a:graphicData uri="http://schemas.openxmlformats.org/presentationml/2006/ole">
            <mc:AlternateContent xmlns:mc="http://schemas.openxmlformats.org/markup-compatibility/2006">
              <mc:Choice xmlns:v="urn:schemas-microsoft-com:vml" Requires="v">
                <p:oleObj spid="_x0000_s2222469" name="Equation" r:id="rId5" imgW="736560" imgH="914400" progId="Equation.DSMT4">
                  <p:embed/>
                </p:oleObj>
              </mc:Choice>
              <mc:Fallback>
                <p:oleObj name="Equation" r:id="rId5" imgW="736560" imgH="91440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4338464"/>
                        <a:ext cx="1347788" cy="16764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1317" name="Object 1029"/>
          <p:cNvGraphicFramePr>
            <a:graphicFrameLocks noChangeAspect="1"/>
          </p:cNvGraphicFramePr>
          <p:nvPr>
            <p:extLst>
              <p:ext uri="{D42A27DB-BD31-4B8C-83A1-F6EECF244321}">
                <p14:modId xmlns:p14="http://schemas.microsoft.com/office/powerpoint/2010/main" val="3881319662"/>
              </p:ext>
            </p:extLst>
          </p:nvPr>
        </p:nvGraphicFramePr>
        <p:xfrm>
          <a:off x="1250554" y="3897139"/>
          <a:ext cx="200025" cy="465138"/>
        </p:xfrm>
        <a:graphic>
          <a:graphicData uri="http://schemas.openxmlformats.org/presentationml/2006/ole">
            <mc:AlternateContent xmlns:mc="http://schemas.openxmlformats.org/markup-compatibility/2006">
              <mc:Choice xmlns:v="urn:schemas-microsoft-com:vml" Requires="v">
                <p:oleObj spid="_x0000_s2222470" name="Equation" r:id="rId7" imgW="75960" imgH="177480" progId="Equation.DSMT4">
                  <p:embed/>
                </p:oleObj>
              </mc:Choice>
              <mc:Fallback>
                <p:oleObj name="Equation" r:id="rId7" imgW="75960" imgH="17748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0554" y="3897139"/>
                        <a:ext cx="200025" cy="4651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16520" name="AutoShape 72"/>
          <p:cNvSpPr>
            <a:spLocks/>
          </p:cNvSpPr>
          <p:nvPr/>
        </p:nvSpPr>
        <p:spPr bwMode="auto">
          <a:xfrm>
            <a:off x="2674541" y="2281064"/>
            <a:ext cx="76200" cy="3581400"/>
          </a:xfrm>
          <a:prstGeom prst="rightBrace">
            <a:avLst>
              <a:gd name="adj1" fmla="val 391667"/>
              <a:gd name="adj2" fmla="val 50000"/>
            </a:avLst>
          </a:prstGeom>
          <a:noFill/>
          <a:ln w="9525">
            <a:solidFill>
              <a:schemeClr val="tx1"/>
            </a:solidFill>
            <a:round/>
            <a:headEnd/>
            <a:tailEnd/>
          </a:ln>
          <a:effectLst/>
        </p:spPr>
        <p:txBody>
          <a:bodyPr wrap="none" anchor="ctr"/>
          <a:lstStyle/>
          <a:p>
            <a:endParaRPr lang="zh-CN" altLang="en-US" b="1">
              <a:latin typeface="+mj-ea"/>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14</a:t>
            </a:fld>
            <a:endParaRPr lang="en-US"/>
          </a:p>
        </p:txBody>
      </p:sp>
      <p:graphicFrame>
        <p:nvGraphicFramePr>
          <p:cNvPr id="3" name="对象 2"/>
          <p:cNvGraphicFramePr>
            <a:graphicFrameLocks noChangeAspect="1"/>
          </p:cNvGraphicFramePr>
          <p:nvPr>
            <p:extLst>
              <p:ext uri="{D42A27DB-BD31-4B8C-83A1-F6EECF244321}">
                <p14:modId xmlns:p14="http://schemas.microsoft.com/office/powerpoint/2010/main" val="3122240690"/>
              </p:ext>
            </p:extLst>
          </p:nvPr>
        </p:nvGraphicFramePr>
        <p:xfrm>
          <a:off x="827584" y="734694"/>
          <a:ext cx="2395538" cy="491918"/>
        </p:xfrm>
        <a:graphic>
          <a:graphicData uri="http://schemas.openxmlformats.org/presentationml/2006/ole">
            <mc:AlternateContent xmlns:mc="http://schemas.openxmlformats.org/markup-compatibility/2006">
              <mc:Choice xmlns:v="urn:schemas-microsoft-com:vml" Requires="v">
                <p:oleObj spid="_x0000_s2222471" name="Equation" r:id="rId9" imgW="1231560" imgH="253800" progId="Equation.DSMT4">
                  <p:embed/>
                </p:oleObj>
              </mc:Choice>
              <mc:Fallback>
                <p:oleObj name="Equation" r:id="rId9" imgW="1231560" imgH="253800" progId="Equation.DSMT4">
                  <p:embed/>
                  <p:pic>
                    <p:nvPicPr>
                      <p:cNvPr id="0" name="Object 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584" y="734694"/>
                        <a:ext cx="2395538" cy="491918"/>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830193375"/>
              </p:ext>
            </p:extLst>
          </p:nvPr>
        </p:nvGraphicFramePr>
        <p:xfrm>
          <a:off x="4960778" y="686227"/>
          <a:ext cx="2596100" cy="549864"/>
        </p:xfrm>
        <a:graphic>
          <a:graphicData uri="http://schemas.openxmlformats.org/presentationml/2006/ole">
            <mc:AlternateContent xmlns:mc="http://schemas.openxmlformats.org/markup-compatibility/2006">
              <mc:Choice xmlns:v="urn:schemas-microsoft-com:vml" Requires="v">
                <p:oleObj spid="_x0000_s2222472" name="Equation" r:id="rId11" imgW="1193760" imgH="253800" progId="Equation.DSMT4">
                  <p:embed/>
                </p:oleObj>
              </mc:Choice>
              <mc:Fallback>
                <p:oleObj name="Equation" r:id="rId11" imgW="1193760" imgH="253800" progId="Equation.DSMT4">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60778" y="686227"/>
                        <a:ext cx="2596100" cy="549864"/>
                      </a:xfrm>
                      <a:prstGeom prst="rect">
                        <a:avLst/>
                      </a:prstGeom>
                      <a:noFill/>
                      <a:ln>
                        <a:noFill/>
                      </a:ln>
                    </p:spPr>
                  </p:pic>
                </p:oleObj>
              </mc:Fallback>
            </mc:AlternateContent>
          </a:graphicData>
        </a:graphic>
      </p:graphicFrame>
      <p:sp>
        <p:nvSpPr>
          <p:cNvPr id="15" name="Rectangle 1047"/>
          <p:cNvSpPr>
            <a:spLocks noChangeArrowheads="1"/>
          </p:cNvSpPr>
          <p:nvPr/>
        </p:nvSpPr>
        <p:spPr bwMode="auto">
          <a:xfrm>
            <a:off x="4496011" y="2655987"/>
            <a:ext cx="1124026" cy="523220"/>
          </a:xfrm>
          <a:prstGeom prst="rect">
            <a:avLst/>
          </a:prstGeom>
          <a:noFill/>
          <a:ln w="9525">
            <a:noFill/>
            <a:miter lim="800000"/>
            <a:headEnd/>
            <a:tailEnd/>
          </a:ln>
          <a:effectLst/>
        </p:spPr>
        <p:txBody>
          <a:bodyPr wrap="none">
            <a:spAutoFit/>
          </a:bodyPr>
          <a:lstStyle/>
          <a:p>
            <a:pPr eaLnBrk="0" hangingPunct="0">
              <a:lnSpc>
                <a:spcPct val="100000"/>
              </a:lnSpc>
              <a:spcBef>
                <a:spcPct val="0"/>
              </a:spcBef>
              <a:buClrTx/>
              <a:buSzTx/>
              <a:buFontTx/>
              <a:buNone/>
            </a:pPr>
            <a:r>
              <a:rPr lang="zh-CN" altLang="en-US" sz="2800" b="1" dirty="0" smtClean="0">
                <a:latin typeface="+mj-ea"/>
                <a:ea typeface="+mj-ea"/>
              </a:rPr>
              <a:t>例</a:t>
            </a:r>
            <a:r>
              <a:rPr lang="en-US" altLang="zh-CN" sz="2800" b="1" dirty="0" smtClean="0">
                <a:latin typeface="+mj-ea"/>
                <a:ea typeface="+mj-ea"/>
              </a:rPr>
              <a:t>1</a:t>
            </a:r>
            <a:r>
              <a:rPr lang="zh-CN" altLang="en-US" sz="2800" b="1" dirty="0" smtClean="0">
                <a:latin typeface="+mj-ea"/>
                <a:ea typeface="+mj-ea"/>
              </a:rPr>
              <a:t>：</a:t>
            </a:r>
            <a:endParaRPr lang="zh-CN" altLang="en-US" sz="2800" b="1" dirty="0">
              <a:latin typeface="+mj-ea"/>
              <a:ea typeface="+mj-ea"/>
            </a:endParaRPr>
          </a:p>
        </p:txBody>
      </p:sp>
      <p:grpSp>
        <p:nvGrpSpPr>
          <p:cNvPr id="16" name="Group 1048"/>
          <p:cNvGrpSpPr>
            <a:grpSpLocks/>
          </p:cNvGrpSpPr>
          <p:nvPr/>
        </p:nvGrpSpPr>
        <p:grpSpPr bwMode="auto">
          <a:xfrm>
            <a:off x="5220072" y="1876489"/>
            <a:ext cx="2217738" cy="2097088"/>
            <a:chOff x="672" y="144"/>
            <a:chExt cx="2065" cy="1692"/>
          </a:xfrm>
        </p:grpSpPr>
        <p:sp>
          <p:nvSpPr>
            <p:cNvPr id="17" name="Line 1049"/>
            <p:cNvSpPr>
              <a:spLocks noChangeShapeType="1"/>
            </p:cNvSpPr>
            <p:nvPr/>
          </p:nvSpPr>
          <p:spPr bwMode="auto">
            <a:xfrm>
              <a:off x="912" y="528"/>
              <a:ext cx="1440" cy="0"/>
            </a:xfrm>
            <a:prstGeom prst="line">
              <a:avLst/>
            </a:prstGeom>
            <a:noFill/>
            <a:ln w="9525">
              <a:solidFill>
                <a:schemeClr val="tx1"/>
              </a:solidFill>
              <a:round/>
              <a:headEnd/>
              <a:tailEnd type="triangle" w="med" len="med"/>
            </a:ln>
            <a:effectLst/>
          </p:spPr>
          <p:txBody>
            <a:bodyPr/>
            <a:lstStyle/>
            <a:p>
              <a:endParaRPr lang="zh-CN" altLang="en-US"/>
            </a:p>
          </p:txBody>
        </p:sp>
        <p:sp>
          <p:nvSpPr>
            <p:cNvPr id="18" name="Line 1050"/>
            <p:cNvSpPr>
              <a:spLocks noChangeShapeType="1"/>
            </p:cNvSpPr>
            <p:nvPr/>
          </p:nvSpPr>
          <p:spPr bwMode="auto">
            <a:xfrm>
              <a:off x="912" y="1440"/>
              <a:ext cx="1440" cy="0"/>
            </a:xfrm>
            <a:prstGeom prst="line">
              <a:avLst/>
            </a:prstGeom>
            <a:noFill/>
            <a:ln w="9525">
              <a:solidFill>
                <a:schemeClr val="tx1"/>
              </a:solidFill>
              <a:round/>
              <a:headEnd/>
              <a:tailEnd type="triangle" w="med" len="med"/>
            </a:ln>
            <a:effectLst/>
          </p:spPr>
          <p:txBody>
            <a:bodyPr/>
            <a:lstStyle/>
            <a:p>
              <a:endParaRPr lang="zh-CN" altLang="en-US"/>
            </a:p>
          </p:txBody>
        </p:sp>
        <p:sp>
          <p:nvSpPr>
            <p:cNvPr id="19" name="Line 1051"/>
            <p:cNvSpPr>
              <a:spLocks noChangeShapeType="1"/>
            </p:cNvSpPr>
            <p:nvPr/>
          </p:nvSpPr>
          <p:spPr bwMode="auto">
            <a:xfrm flipV="1">
              <a:off x="912" y="576"/>
              <a:ext cx="1392" cy="816"/>
            </a:xfrm>
            <a:prstGeom prst="line">
              <a:avLst/>
            </a:prstGeom>
            <a:noFill/>
            <a:ln w="9525">
              <a:solidFill>
                <a:schemeClr val="tx1"/>
              </a:solidFill>
              <a:round/>
              <a:headEnd/>
              <a:tailEnd type="triangle" w="med" len="med"/>
            </a:ln>
            <a:effectLst/>
          </p:spPr>
          <p:txBody>
            <a:bodyPr/>
            <a:lstStyle/>
            <a:p>
              <a:endParaRPr lang="zh-CN" altLang="en-US"/>
            </a:p>
          </p:txBody>
        </p:sp>
        <p:sp>
          <p:nvSpPr>
            <p:cNvPr id="20" name="Line 1052"/>
            <p:cNvSpPr>
              <a:spLocks noChangeShapeType="1"/>
            </p:cNvSpPr>
            <p:nvPr/>
          </p:nvSpPr>
          <p:spPr bwMode="auto">
            <a:xfrm>
              <a:off x="912" y="576"/>
              <a:ext cx="1392" cy="816"/>
            </a:xfrm>
            <a:prstGeom prst="line">
              <a:avLst/>
            </a:prstGeom>
            <a:noFill/>
            <a:ln w="9525">
              <a:solidFill>
                <a:schemeClr val="tx1"/>
              </a:solidFill>
              <a:round/>
              <a:headEnd/>
              <a:tailEnd type="triangle" w="med" len="med"/>
            </a:ln>
            <a:effectLst/>
          </p:spPr>
          <p:txBody>
            <a:bodyPr/>
            <a:lstStyle/>
            <a:p>
              <a:endParaRPr lang="zh-CN" altLang="en-US"/>
            </a:p>
          </p:txBody>
        </p:sp>
        <p:graphicFrame>
          <p:nvGraphicFramePr>
            <p:cNvPr id="21" name="Object 1029"/>
            <p:cNvGraphicFramePr>
              <a:graphicFrameLocks noChangeAspect="1"/>
            </p:cNvGraphicFramePr>
            <p:nvPr/>
          </p:nvGraphicFramePr>
          <p:xfrm>
            <a:off x="1632" y="144"/>
            <a:ext cx="240" cy="300"/>
          </p:xfrm>
          <a:graphic>
            <a:graphicData uri="http://schemas.openxmlformats.org/presentationml/2006/ole">
              <mc:AlternateContent xmlns:mc="http://schemas.openxmlformats.org/markup-compatibility/2006">
                <mc:Choice xmlns:v="urn:schemas-microsoft-com:vml" Requires="v">
                  <p:oleObj spid="_x0000_s2222473" name="Equation" r:id="rId13" imgW="152280" imgH="190440" progId="Equation.3">
                    <p:embed/>
                  </p:oleObj>
                </mc:Choice>
                <mc:Fallback>
                  <p:oleObj name="Equation" r:id="rId13" imgW="152280" imgH="1904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2" y="144"/>
                          <a:ext cx="240"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030"/>
            <p:cNvGraphicFramePr>
              <a:graphicFrameLocks noChangeAspect="1"/>
            </p:cNvGraphicFramePr>
            <p:nvPr/>
          </p:nvGraphicFramePr>
          <p:xfrm>
            <a:off x="1632" y="1536"/>
            <a:ext cx="240" cy="300"/>
          </p:xfrm>
          <a:graphic>
            <a:graphicData uri="http://schemas.openxmlformats.org/presentationml/2006/ole">
              <mc:AlternateContent xmlns:mc="http://schemas.openxmlformats.org/markup-compatibility/2006">
                <mc:Choice xmlns:v="urn:schemas-microsoft-com:vml" Requires="v">
                  <p:oleObj spid="_x0000_s2222474" name="Equation" r:id="rId15" imgW="152280" imgH="190440" progId="Equation.3">
                    <p:embed/>
                  </p:oleObj>
                </mc:Choice>
                <mc:Fallback>
                  <p:oleObj name="Equation" r:id="rId15" imgW="152280" imgH="1904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32" y="1536"/>
                          <a:ext cx="240"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031"/>
            <p:cNvGraphicFramePr>
              <a:graphicFrameLocks noChangeAspect="1"/>
            </p:cNvGraphicFramePr>
            <p:nvPr/>
          </p:nvGraphicFramePr>
          <p:xfrm>
            <a:off x="1776" y="548"/>
            <a:ext cx="240" cy="260"/>
          </p:xfrm>
          <a:graphic>
            <a:graphicData uri="http://schemas.openxmlformats.org/presentationml/2006/ole">
              <mc:AlternateContent xmlns:mc="http://schemas.openxmlformats.org/markup-compatibility/2006">
                <mc:Choice xmlns:v="urn:schemas-microsoft-com:vml" Requires="v">
                  <p:oleObj spid="_x0000_s2222475" name="Equation" r:id="rId17" imgW="152280" imgH="164880" progId="Equation.3">
                    <p:embed/>
                  </p:oleObj>
                </mc:Choice>
                <mc:Fallback>
                  <p:oleObj name="Equation" r:id="rId17" imgW="152280" imgH="164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76" y="548"/>
                          <a:ext cx="240"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032"/>
            <p:cNvGraphicFramePr>
              <a:graphicFrameLocks noChangeAspect="1"/>
            </p:cNvGraphicFramePr>
            <p:nvPr/>
          </p:nvGraphicFramePr>
          <p:xfrm>
            <a:off x="1728" y="1172"/>
            <a:ext cx="240" cy="260"/>
          </p:xfrm>
          <a:graphic>
            <a:graphicData uri="http://schemas.openxmlformats.org/presentationml/2006/ole">
              <mc:AlternateContent xmlns:mc="http://schemas.openxmlformats.org/markup-compatibility/2006">
                <mc:Choice xmlns:v="urn:schemas-microsoft-com:vml" Requires="v">
                  <p:oleObj spid="_x0000_s2222476" name="Equation" r:id="rId19" imgW="152280" imgH="164880" progId="Equation.3">
                    <p:embed/>
                  </p:oleObj>
                </mc:Choice>
                <mc:Fallback>
                  <p:oleObj name="Equation" r:id="rId19" imgW="152280" imgH="1648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28" y="1172"/>
                          <a:ext cx="240"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 name="Group 1057"/>
            <p:cNvGrpSpPr>
              <a:grpSpLocks/>
            </p:cNvGrpSpPr>
            <p:nvPr/>
          </p:nvGrpSpPr>
          <p:grpSpPr bwMode="auto">
            <a:xfrm>
              <a:off x="672" y="384"/>
              <a:ext cx="337" cy="1236"/>
              <a:chOff x="672" y="384"/>
              <a:chExt cx="337" cy="1236"/>
            </a:xfrm>
          </p:grpSpPr>
          <p:sp>
            <p:nvSpPr>
              <p:cNvPr id="29" name="Text Box 1058"/>
              <p:cNvSpPr txBox="1">
                <a:spLocks noChangeArrowheads="1"/>
              </p:cNvSpPr>
              <p:nvPr/>
            </p:nvSpPr>
            <p:spPr bwMode="auto">
              <a:xfrm>
                <a:off x="672" y="384"/>
                <a:ext cx="337" cy="418"/>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a:latin typeface="Times New Roman" pitchFamily="18" charset="0"/>
                  </a:rPr>
                  <a:t>0</a:t>
                </a:r>
              </a:p>
            </p:txBody>
          </p:sp>
          <p:sp>
            <p:nvSpPr>
              <p:cNvPr id="30" name="Text Box 1059"/>
              <p:cNvSpPr txBox="1">
                <a:spLocks noChangeArrowheads="1"/>
              </p:cNvSpPr>
              <p:nvPr/>
            </p:nvSpPr>
            <p:spPr bwMode="auto">
              <a:xfrm>
                <a:off x="672" y="1201"/>
                <a:ext cx="337" cy="419"/>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dirty="0">
                    <a:latin typeface="Times New Roman" pitchFamily="18" charset="0"/>
                  </a:rPr>
                  <a:t>1</a:t>
                </a:r>
              </a:p>
            </p:txBody>
          </p:sp>
        </p:grpSp>
        <p:grpSp>
          <p:nvGrpSpPr>
            <p:cNvPr id="26" name="Group 1060"/>
            <p:cNvGrpSpPr>
              <a:grpSpLocks/>
            </p:cNvGrpSpPr>
            <p:nvPr/>
          </p:nvGrpSpPr>
          <p:grpSpPr bwMode="auto">
            <a:xfrm>
              <a:off x="2400" y="384"/>
              <a:ext cx="337" cy="1236"/>
              <a:chOff x="672" y="384"/>
              <a:chExt cx="337" cy="1236"/>
            </a:xfrm>
          </p:grpSpPr>
          <p:sp>
            <p:nvSpPr>
              <p:cNvPr id="27" name="Text Box 1061"/>
              <p:cNvSpPr txBox="1">
                <a:spLocks noChangeArrowheads="1"/>
              </p:cNvSpPr>
              <p:nvPr/>
            </p:nvSpPr>
            <p:spPr bwMode="auto">
              <a:xfrm>
                <a:off x="672" y="384"/>
                <a:ext cx="337" cy="418"/>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a:latin typeface="Times New Roman" pitchFamily="18" charset="0"/>
                  </a:rPr>
                  <a:t>0</a:t>
                </a:r>
              </a:p>
            </p:txBody>
          </p:sp>
          <p:sp>
            <p:nvSpPr>
              <p:cNvPr id="28" name="Text Box 1062"/>
              <p:cNvSpPr txBox="1">
                <a:spLocks noChangeArrowheads="1"/>
              </p:cNvSpPr>
              <p:nvPr/>
            </p:nvSpPr>
            <p:spPr bwMode="auto">
              <a:xfrm>
                <a:off x="672" y="1201"/>
                <a:ext cx="337" cy="419"/>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a:latin typeface="Times New Roman" pitchFamily="18" charset="0"/>
                  </a:rPr>
                  <a:t>1</a:t>
                </a:r>
              </a:p>
            </p:txBody>
          </p:sp>
        </p:grpSp>
      </p:grpSp>
      <p:graphicFrame>
        <p:nvGraphicFramePr>
          <p:cNvPr id="5" name="对象 4"/>
          <p:cNvGraphicFramePr>
            <a:graphicFrameLocks noChangeAspect="1"/>
          </p:cNvGraphicFramePr>
          <p:nvPr>
            <p:extLst>
              <p:ext uri="{D42A27DB-BD31-4B8C-83A1-F6EECF244321}">
                <p14:modId xmlns:p14="http://schemas.microsoft.com/office/powerpoint/2010/main" val="386583017"/>
              </p:ext>
            </p:extLst>
          </p:nvPr>
        </p:nvGraphicFramePr>
        <p:xfrm>
          <a:off x="4644008" y="4032101"/>
          <a:ext cx="1406525" cy="981075"/>
        </p:xfrm>
        <a:graphic>
          <a:graphicData uri="http://schemas.openxmlformats.org/presentationml/2006/ole">
            <mc:AlternateContent xmlns:mc="http://schemas.openxmlformats.org/markup-compatibility/2006">
              <mc:Choice xmlns:v="urn:schemas-microsoft-com:vml" Requires="v">
                <p:oleObj spid="_x0000_s2222477" name="Equation" r:id="rId21" imgW="672840" imgH="469800" progId="Equation.DSMT4">
                  <p:embed/>
                </p:oleObj>
              </mc:Choice>
              <mc:Fallback>
                <p:oleObj name="Equation" r:id="rId21" imgW="672840" imgH="469800" progId="Equation.DSMT4">
                  <p:embed/>
                  <p:pic>
                    <p:nvPicPr>
                      <p:cNvPr id="0" name="Object 10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44008" y="4032101"/>
                        <a:ext cx="1406525" cy="9810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211462128"/>
              </p:ext>
            </p:extLst>
          </p:nvPr>
        </p:nvGraphicFramePr>
        <p:xfrm>
          <a:off x="6372200" y="4071764"/>
          <a:ext cx="1404938" cy="981075"/>
        </p:xfrm>
        <a:graphic>
          <a:graphicData uri="http://schemas.openxmlformats.org/presentationml/2006/ole">
            <mc:AlternateContent xmlns:mc="http://schemas.openxmlformats.org/markup-compatibility/2006">
              <mc:Choice xmlns:v="urn:schemas-microsoft-com:vml" Requires="v">
                <p:oleObj spid="_x0000_s2222478" name="Equation" r:id="rId23" imgW="672840" imgH="469800" progId="Equation.DSMT4">
                  <p:embed/>
                </p:oleObj>
              </mc:Choice>
              <mc:Fallback>
                <p:oleObj name="Equation" r:id="rId23" imgW="672840" imgH="469800" progId="Equation.DSMT4">
                  <p:embed/>
                  <p:pic>
                    <p:nvPicPr>
                      <p:cNvPr id="0" name="Object 10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72200" y="4071764"/>
                        <a:ext cx="1404938" cy="9810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21104556"/>
              </p:ext>
            </p:extLst>
          </p:nvPr>
        </p:nvGraphicFramePr>
        <p:xfrm>
          <a:off x="4644008" y="5335588"/>
          <a:ext cx="1379537" cy="981075"/>
        </p:xfrm>
        <a:graphic>
          <a:graphicData uri="http://schemas.openxmlformats.org/presentationml/2006/ole">
            <mc:AlternateContent xmlns:mc="http://schemas.openxmlformats.org/markup-compatibility/2006">
              <mc:Choice xmlns:v="urn:schemas-microsoft-com:vml" Requires="v">
                <p:oleObj spid="_x0000_s2222479" name="Equation" r:id="rId25" imgW="660240" imgH="469800" progId="Equation.DSMT4">
                  <p:embed/>
                </p:oleObj>
              </mc:Choice>
              <mc:Fallback>
                <p:oleObj name="Equation" r:id="rId25" imgW="660240" imgH="469800" progId="Equation.DSMT4">
                  <p:embed/>
                  <p:pic>
                    <p:nvPicPr>
                      <p:cNvPr id="0" name="Object 102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44008" y="5335588"/>
                        <a:ext cx="1379537" cy="9810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295804806"/>
              </p:ext>
            </p:extLst>
          </p:nvPr>
        </p:nvGraphicFramePr>
        <p:xfrm>
          <a:off x="6444208" y="5371926"/>
          <a:ext cx="1381125" cy="981075"/>
        </p:xfrm>
        <a:graphic>
          <a:graphicData uri="http://schemas.openxmlformats.org/presentationml/2006/ole">
            <mc:AlternateContent xmlns:mc="http://schemas.openxmlformats.org/markup-compatibility/2006">
              <mc:Choice xmlns:v="urn:schemas-microsoft-com:vml" Requires="v">
                <p:oleObj spid="_x0000_s2222480" name="Equation" r:id="rId27" imgW="660240" imgH="469800" progId="Equation.DSMT4">
                  <p:embed/>
                </p:oleObj>
              </mc:Choice>
              <mc:Fallback>
                <p:oleObj name="Equation" r:id="rId27" imgW="660240" imgH="469800" progId="Equation.DSMT4">
                  <p:embed/>
                  <p:pic>
                    <p:nvPicPr>
                      <p:cNvPr id="0" name="Object 102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444208" y="5371926"/>
                        <a:ext cx="1381125" cy="9810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Object 1028"/>
          <p:cNvGraphicFramePr>
            <a:graphicFrameLocks noChangeAspect="1"/>
          </p:cNvGraphicFramePr>
          <p:nvPr>
            <p:extLst>
              <p:ext uri="{D42A27DB-BD31-4B8C-83A1-F6EECF244321}">
                <p14:modId xmlns:p14="http://schemas.microsoft.com/office/powerpoint/2010/main" val="2089810028"/>
              </p:ext>
            </p:extLst>
          </p:nvPr>
        </p:nvGraphicFramePr>
        <p:xfrm>
          <a:off x="7524328" y="2293560"/>
          <a:ext cx="1492250" cy="398463"/>
        </p:xfrm>
        <a:graphic>
          <a:graphicData uri="http://schemas.openxmlformats.org/presentationml/2006/ole">
            <mc:AlternateContent xmlns:mc="http://schemas.openxmlformats.org/markup-compatibility/2006">
              <mc:Choice xmlns:v="urn:schemas-microsoft-com:vml" Requires="v">
                <p:oleObj spid="_x0000_s2222481" name="Equation" r:id="rId29" imgW="711000" imgH="190440" progId="Equation.DSMT4">
                  <p:embed/>
                </p:oleObj>
              </mc:Choice>
              <mc:Fallback>
                <p:oleObj name="Equation" r:id="rId29" imgW="711000" imgH="190440"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524328" y="2293560"/>
                        <a:ext cx="1492250" cy="3984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6" name="Text Box 1046"/>
          <p:cNvSpPr txBox="1">
            <a:spLocks noChangeArrowheads="1"/>
          </p:cNvSpPr>
          <p:nvPr/>
        </p:nvSpPr>
        <p:spPr bwMode="auto">
          <a:xfrm>
            <a:off x="7452320" y="2904166"/>
            <a:ext cx="1606550" cy="519112"/>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zh-CN" altLang="en-US" sz="2800" b="1" dirty="0">
                <a:solidFill>
                  <a:srgbClr val="0000FF"/>
                </a:solidFill>
                <a:latin typeface="+mj-ea"/>
                <a:ea typeface="+mj-ea"/>
              </a:rPr>
              <a:t>译码规则</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1315"/>
                                        </p:tgtEl>
                                        <p:attrNameLst>
                                          <p:attrName>style.visibility</p:attrName>
                                        </p:attrNameLst>
                                      </p:cBhvr>
                                      <p:to>
                                        <p:strVal val="visible"/>
                                      </p:to>
                                    </p:set>
                                    <p:animEffect transition="in" filter="wipe(left)">
                                      <p:cBhvr>
                                        <p:cTn id="7" dur="500"/>
                                        <p:tgtEl>
                                          <p:spTgt spid="781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81317"/>
                                        </p:tgtEl>
                                        <p:attrNameLst>
                                          <p:attrName>style.visibility</p:attrName>
                                        </p:attrNameLst>
                                      </p:cBhvr>
                                      <p:to>
                                        <p:strVal val="visible"/>
                                      </p:to>
                                    </p:set>
                                    <p:animEffect transition="in" filter="wipe(left)">
                                      <p:cBhvr>
                                        <p:cTn id="12" dur="500"/>
                                        <p:tgtEl>
                                          <p:spTgt spid="781317"/>
                                        </p:tgtEl>
                                      </p:cBhvr>
                                    </p:animEffect>
                                  </p:childTnLst>
                                </p:cTn>
                              </p:par>
                              <p:par>
                                <p:cTn id="13" presetID="22" presetClass="entr" presetSubtype="8" fill="hold" nodeType="withEffect">
                                  <p:stCondLst>
                                    <p:cond delay="0"/>
                                  </p:stCondLst>
                                  <p:childTnLst>
                                    <p:set>
                                      <p:cBhvr>
                                        <p:cTn id="14" dur="1" fill="hold">
                                          <p:stCondLst>
                                            <p:cond delay="0"/>
                                          </p:stCondLst>
                                        </p:cTn>
                                        <p:tgtEl>
                                          <p:spTgt spid="781316"/>
                                        </p:tgtEl>
                                        <p:attrNameLst>
                                          <p:attrName>style.visibility</p:attrName>
                                        </p:attrNameLst>
                                      </p:cBhvr>
                                      <p:to>
                                        <p:strVal val="visible"/>
                                      </p:to>
                                    </p:set>
                                    <p:animEffect transition="in" filter="wipe(left)">
                                      <p:cBhvr>
                                        <p:cTn id="15" dur="500"/>
                                        <p:tgtEl>
                                          <p:spTgt spid="7813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16512"/>
                                        </p:tgtEl>
                                        <p:attrNameLst>
                                          <p:attrName>style.visibility</p:attrName>
                                        </p:attrNameLst>
                                      </p:cBhvr>
                                      <p:to>
                                        <p:strVal val="visible"/>
                                      </p:to>
                                    </p:set>
                                    <p:animEffect transition="in" filter="wipe(left)">
                                      <p:cBhvr>
                                        <p:cTn id="20" dur="500"/>
                                        <p:tgtEl>
                                          <p:spTgt spid="61651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16520"/>
                                        </p:tgtEl>
                                        <p:attrNameLst>
                                          <p:attrName>style.visibility</p:attrName>
                                        </p:attrNameLst>
                                      </p:cBhvr>
                                      <p:to>
                                        <p:strVal val="visible"/>
                                      </p:to>
                                    </p:set>
                                    <p:animEffect transition="in" filter="wipe(down)">
                                      <p:cBhvr>
                                        <p:cTn id="23" dur="500"/>
                                        <p:tgtEl>
                                          <p:spTgt spid="6165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par>
                                <p:cTn id="29" presetID="22" presetClass="entr" presetSubtype="8"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499"/>
                                          </p:stCondLst>
                                        </p:cTn>
                                        <p:tgtEl>
                                          <p:spTgt spid="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499"/>
                                          </p:stCondLst>
                                        </p:cTn>
                                        <p:tgtEl>
                                          <p:spTgt spid="7"/>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499"/>
                                          </p:stCondLst>
                                        </p:cTn>
                                        <p:tgtEl>
                                          <p:spTgt spid="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512" grpId="0"/>
      <p:bldP spid="616520" grpId="0" animBg="1"/>
      <p:bldP spid="15"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3360" name="Object 1024"/>
          <p:cNvGraphicFramePr>
            <a:graphicFrameLocks noChangeAspect="1"/>
          </p:cNvGraphicFramePr>
          <p:nvPr>
            <p:extLst>
              <p:ext uri="{D42A27DB-BD31-4B8C-83A1-F6EECF244321}">
                <p14:modId xmlns:p14="http://schemas.microsoft.com/office/powerpoint/2010/main" val="62839735"/>
              </p:ext>
            </p:extLst>
          </p:nvPr>
        </p:nvGraphicFramePr>
        <p:xfrm>
          <a:off x="1452563" y="2813050"/>
          <a:ext cx="2568575" cy="1387475"/>
        </p:xfrm>
        <a:graphic>
          <a:graphicData uri="http://schemas.openxmlformats.org/presentationml/2006/ole">
            <mc:AlternateContent xmlns:mc="http://schemas.openxmlformats.org/markup-compatibility/2006">
              <mc:Choice xmlns:v="urn:schemas-microsoft-com:vml" Requires="v">
                <p:oleObj spid="_x0000_s2224409" name="Equation" r:id="rId3" imgW="1295280" imgH="698400" progId="Equation.DSMT4">
                  <p:embed/>
                </p:oleObj>
              </mc:Choice>
              <mc:Fallback>
                <p:oleObj name="Equation" r:id="rId3" imgW="1295280" imgH="698400" progId="Equation.DSMT4">
                  <p:embed/>
                  <p:pic>
                    <p:nvPicPr>
                      <p:cNvPr id="0" name="Picture 2"/>
                      <p:cNvPicPr>
                        <a:picLocks noChangeAspect="1" noChangeArrowheads="1"/>
                      </p:cNvPicPr>
                      <p:nvPr/>
                    </p:nvPicPr>
                    <p:blipFill>
                      <a:blip r:embed="rId4"/>
                      <a:srcRect/>
                      <a:stretch>
                        <a:fillRect/>
                      </a:stretch>
                    </p:blipFill>
                    <p:spPr bwMode="auto">
                      <a:xfrm>
                        <a:off x="1452563" y="2813050"/>
                        <a:ext cx="2568575" cy="138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8518" name="Text Box 22"/>
          <p:cNvSpPr txBox="1">
            <a:spLocks noChangeArrowheads="1"/>
          </p:cNvSpPr>
          <p:nvPr/>
        </p:nvSpPr>
        <p:spPr bwMode="auto">
          <a:xfrm>
            <a:off x="395289" y="1412776"/>
            <a:ext cx="8280400" cy="1117600"/>
          </a:xfrm>
          <a:prstGeom prst="rect">
            <a:avLst/>
          </a:prstGeom>
          <a:noFill/>
          <a:ln w="9525">
            <a:noFill/>
            <a:miter lim="800000"/>
            <a:headEnd/>
            <a:tailEnd/>
          </a:ln>
          <a:effectLst/>
        </p:spPr>
        <p:txBody>
          <a:bodyPr wrap="square">
            <a:spAutoFit/>
          </a:bodyPr>
          <a:lstStyle/>
          <a:p>
            <a:pPr algn="l">
              <a:lnSpc>
                <a:spcPct val="120000"/>
              </a:lnSpc>
              <a:spcBef>
                <a:spcPct val="0"/>
              </a:spcBef>
              <a:buClrTx/>
              <a:buSzTx/>
              <a:buFontTx/>
              <a:buNone/>
            </a:pPr>
            <a:r>
              <a:rPr lang="zh-CN" altLang="en-US" sz="2800" b="1" dirty="0">
                <a:latin typeface="+mj-ea"/>
                <a:ea typeface="+mj-ea"/>
              </a:rPr>
              <a:t>例</a:t>
            </a:r>
            <a:r>
              <a:rPr lang="en-US" altLang="zh-CN" sz="2800" b="1" dirty="0">
                <a:latin typeface="+mj-ea"/>
                <a:ea typeface="+mj-ea"/>
              </a:rPr>
              <a:t>2</a:t>
            </a:r>
            <a:r>
              <a:rPr lang="zh-CN" altLang="en-US" sz="2800" b="1" dirty="0">
                <a:latin typeface="+mj-ea"/>
                <a:ea typeface="+mj-ea"/>
              </a:rPr>
              <a:t>：设一个信道的信道矩阵为                          ，根据此信道矩阵，设计译码规则。</a:t>
            </a:r>
          </a:p>
        </p:txBody>
      </p:sp>
      <p:sp>
        <p:nvSpPr>
          <p:cNvPr id="618519" name="Text Box 23"/>
          <p:cNvSpPr txBox="1">
            <a:spLocks noChangeArrowheads="1"/>
          </p:cNvSpPr>
          <p:nvPr/>
        </p:nvSpPr>
        <p:spPr bwMode="auto">
          <a:xfrm>
            <a:off x="468313" y="2845445"/>
            <a:ext cx="895350" cy="519112"/>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zh-CN" altLang="en-US" sz="2800" b="1" dirty="0">
                <a:latin typeface="+mj-ea"/>
                <a:ea typeface="+mj-ea"/>
              </a:rPr>
              <a:t>解：</a:t>
            </a:r>
          </a:p>
        </p:txBody>
      </p:sp>
      <p:sp>
        <p:nvSpPr>
          <p:cNvPr id="618520" name="Oval 24"/>
          <p:cNvSpPr>
            <a:spLocks noChangeArrowheads="1"/>
          </p:cNvSpPr>
          <p:nvPr/>
        </p:nvSpPr>
        <p:spPr bwMode="auto">
          <a:xfrm>
            <a:off x="2124075" y="2845445"/>
            <a:ext cx="393700" cy="376237"/>
          </a:xfrm>
          <a:prstGeom prst="ellipse">
            <a:avLst/>
          </a:prstGeom>
          <a:noFill/>
          <a:ln w="9525">
            <a:solidFill>
              <a:srgbClr val="FF3300"/>
            </a:solidFill>
            <a:round/>
            <a:headEnd/>
            <a:tailEnd/>
          </a:ln>
          <a:effectLst/>
        </p:spPr>
        <p:txBody>
          <a:bodyPr wrap="none" anchor="ctr"/>
          <a:lstStyle/>
          <a:p>
            <a:endParaRPr lang="zh-CN" altLang="en-US"/>
          </a:p>
        </p:txBody>
      </p:sp>
      <p:sp>
        <p:nvSpPr>
          <p:cNvPr id="618521" name="Oval 25"/>
          <p:cNvSpPr>
            <a:spLocks noChangeArrowheads="1"/>
          </p:cNvSpPr>
          <p:nvPr/>
        </p:nvSpPr>
        <p:spPr bwMode="auto">
          <a:xfrm>
            <a:off x="3419475" y="3783657"/>
            <a:ext cx="393700" cy="358775"/>
          </a:xfrm>
          <a:prstGeom prst="ellipse">
            <a:avLst/>
          </a:prstGeom>
          <a:noFill/>
          <a:ln w="9525">
            <a:solidFill>
              <a:srgbClr val="FF3300"/>
            </a:solidFill>
            <a:round/>
            <a:headEnd/>
            <a:tailEnd/>
          </a:ln>
          <a:effectLst/>
        </p:spPr>
        <p:txBody>
          <a:bodyPr wrap="none" anchor="ctr"/>
          <a:lstStyle/>
          <a:p>
            <a:endParaRPr lang="zh-CN" altLang="en-US"/>
          </a:p>
        </p:txBody>
      </p:sp>
      <p:sp>
        <p:nvSpPr>
          <p:cNvPr id="618522" name="Oval 26"/>
          <p:cNvSpPr>
            <a:spLocks noChangeArrowheads="1"/>
          </p:cNvSpPr>
          <p:nvPr/>
        </p:nvSpPr>
        <p:spPr bwMode="auto">
          <a:xfrm>
            <a:off x="2771775" y="3289945"/>
            <a:ext cx="431800" cy="420687"/>
          </a:xfrm>
          <a:prstGeom prst="ellipse">
            <a:avLst/>
          </a:prstGeom>
          <a:noFill/>
          <a:ln w="9525">
            <a:solidFill>
              <a:srgbClr val="FF3300"/>
            </a:solidFill>
            <a:round/>
            <a:headEnd/>
            <a:tailEnd/>
          </a:ln>
          <a:effectLst/>
        </p:spPr>
        <p:txBody>
          <a:bodyPr wrap="none" anchor="ctr"/>
          <a:lstStyle/>
          <a:p>
            <a:endParaRPr lang="zh-CN" altLang="en-US"/>
          </a:p>
        </p:txBody>
      </p:sp>
      <p:graphicFrame>
        <p:nvGraphicFramePr>
          <p:cNvPr id="783361" name="Object 1025"/>
          <p:cNvGraphicFramePr>
            <a:graphicFrameLocks noChangeAspect="1"/>
          </p:cNvGraphicFramePr>
          <p:nvPr>
            <p:extLst>
              <p:ext uri="{D42A27DB-BD31-4B8C-83A1-F6EECF244321}">
                <p14:modId xmlns:p14="http://schemas.microsoft.com/office/powerpoint/2010/main" val="657736050"/>
              </p:ext>
            </p:extLst>
          </p:nvPr>
        </p:nvGraphicFramePr>
        <p:xfrm>
          <a:off x="4751388" y="2708275"/>
          <a:ext cx="1270000" cy="409575"/>
        </p:xfrm>
        <a:graphic>
          <a:graphicData uri="http://schemas.openxmlformats.org/presentationml/2006/ole">
            <mc:AlternateContent xmlns:mc="http://schemas.openxmlformats.org/markup-compatibility/2006">
              <mc:Choice xmlns:v="urn:schemas-microsoft-com:vml" Requires="v">
                <p:oleObj spid="_x0000_s2224410" name="Equation" r:id="rId5" imgW="711000" imgH="228600" progId="Equation.DSMT4">
                  <p:embed/>
                </p:oleObj>
              </mc:Choice>
              <mc:Fallback>
                <p:oleObj name="Equation" r:id="rId5" imgW="711000" imgH="228600" progId="Equation.DSMT4">
                  <p:embed/>
                  <p:pic>
                    <p:nvPicPr>
                      <p:cNvPr id="0" name="Picture 3"/>
                      <p:cNvPicPr>
                        <a:picLocks noChangeAspect="1" noChangeArrowheads="1"/>
                      </p:cNvPicPr>
                      <p:nvPr/>
                    </p:nvPicPr>
                    <p:blipFill>
                      <a:blip r:embed="rId6"/>
                      <a:srcRect/>
                      <a:stretch>
                        <a:fillRect/>
                      </a:stretch>
                    </p:blipFill>
                    <p:spPr bwMode="auto">
                      <a:xfrm>
                        <a:off x="4751388" y="2708275"/>
                        <a:ext cx="12700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3362" name="Object 1026"/>
          <p:cNvGraphicFramePr>
            <a:graphicFrameLocks noChangeAspect="1"/>
          </p:cNvGraphicFramePr>
          <p:nvPr>
            <p:extLst>
              <p:ext uri="{D42A27DB-BD31-4B8C-83A1-F6EECF244321}">
                <p14:modId xmlns:p14="http://schemas.microsoft.com/office/powerpoint/2010/main" val="1805064472"/>
              </p:ext>
            </p:extLst>
          </p:nvPr>
        </p:nvGraphicFramePr>
        <p:xfrm>
          <a:off x="4762500" y="3790950"/>
          <a:ext cx="1293813" cy="409575"/>
        </p:xfrm>
        <a:graphic>
          <a:graphicData uri="http://schemas.openxmlformats.org/presentationml/2006/ole">
            <mc:AlternateContent xmlns:mc="http://schemas.openxmlformats.org/markup-compatibility/2006">
              <mc:Choice xmlns:v="urn:schemas-microsoft-com:vml" Requires="v">
                <p:oleObj spid="_x0000_s2224411" name="Equation" r:id="rId7" imgW="723600" imgH="228600" progId="Equation.DSMT4">
                  <p:embed/>
                </p:oleObj>
              </mc:Choice>
              <mc:Fallback>
                <p:oleObj name="Equation" r:id="rId7" imgW="723600" imgH="228600" progId="Equation.DSMT4">
                  <p:embed/>
                  <p:pic>
                    <p:nvPicPr>
                      <p:cNvPr id="0" name="Picture 4"/>
                      <p:cNvPicPr>
                        <a:picLocks noChangeAspect="1" noChangeArrowheads="1"/>
                      </p:cNvPicPr>
                      <p:nvPr/>
                    </p:nvPicPr>
                    <p:blipFill>
                      <a:blip r:embed="rId8"/>
                      <a:srcRect/>
                      <a:stretch>
                        <a:fillRect/>
                      </a:stretch>
                    </p:blipFill>
                    <p:spPr bwMode="auto">
                      <a:xfrm>
                        <a:off x="4762500" y="3790950"/>
                        <a:ext cx="1293813"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3363" name="Object 1027"/>
          <p:cNvGraphicFramePr>
            <a:graphicFrameLocks noChangeAspect="1"/>
          </p:cNvGraphicFramePr>
          <p:nvPr>
            <p:extLst>
              <p:ext uri="{D42A27DB-BD31-4B8C-83A1-F6EECF244321}">
                <p14:modId xmlns:p14="http://schemas.microsoft.com/office/powerpoint/2010/main" val="2886118310"/>
              </p:ext>
            </p:extLst>
          </p:nvPr>
        </p:nvGraphicFramePr>
        <p:xfrm>
          <a:off x="4773613" y="3241675"/>
          <a:ext cx="1293812" cy="409575"/>
        </p:xfrm>
        <a:graphic>
          <a:graphicData uri="http://schemas.openxmlformats.org/presentationml/2006/ole">
            <mc:AlternateContent xmlns:mc="http://schemas.openxmlformats.org/markup-compatibility/2006">
              <mc:Choice xmlns:v="urn:schemas-microsoft-com:vml" Requires="v">
                <p:oleObj spid="_x0000_s2224412" name="Equation" r:id="rId9" imgW="723600" imgH="228600" progId="Equation.DSMT4">
                  <p:embed/>
                </p:oleObj>
              </mc:Choice>
              <mc:Fallback>
                <p:oleObj name="Equation" r:id="rId9" imgW="723600" imgH="228600" progId="Equation.DSMT4">
                  <p:embed/>
                  <p:pic>
                    <p:nvPicPr>
                      <p:cNvPr id="0" name="Picture 5"/>
                      <p:cNvPicPr>
                        <a:picLocks noChangeAspect="1" noChangeArrowheads="1"/>
                      </p:cNvPicPr>
                      <p:nvPr/>
                    </p:nvPicPr>
                    <p:blipFill>
                      <a:blip r:embed="rId10"/>
                      <a:srcRect/>
                      <a:stretch>
                        <a:fillRect/>
                      </a:stretch>
                    </p:blipFill>
                    <p:spPr bwMode="auto">
                      <a:xfrm>
                        <a:off x="4773613" y="3241675"/>
                        <a:ext cx="1293812"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8526" name="AutoShape 30"/>
          <p:cNvSpPr>
            <a:spLocks/>
          </p:cNvSpPr>
          <p:nvPr/>
        </p:nvSpPr>
        <p:spPr bwMode="auto">
          <a:xfrm>
            <a:off x="6084888" y="2953395"/>
            <a:ext cx="215900" cy="1079500"/>
          </a:xfrm>
          <a:prstGeom prst="rightBrace">
            <a:avLst>
              <a:gd name="adj1" fmla="val 41667"/>
              <a:gd name="adj2" fmla="val 50000"/>
            </a:avLst>
          </a:prstGeom>
          <a:noFill/>
          <a:ln w="9525">
            <a:solidFill>
              <a:schemeClr val="tx1"/>
            </a:solidFill>
            <a:round/>
            <a:headEnd/>
            <a:tailEnd/>
          </a:ln>
          <a:effectLst/>
        </p:spPr>
        <p:txBody>
          <a:bodyPr wrap="none" anchor="ctr"/>
          <a:lstStyle/>
          <a:p>
            <a:endParaRPr lang="zh-CN" altLang="en-US"/>
          </a:p>
        </p:txBody>
      </p:sp>
      <p:sp>
        <p:nvSpPr>
          <p:cNvPr id="618527" name="Text Box 31"/>
          <p:cNvSpPr txBox="1">
            <a:spLocks noChangeArrowheads="1"/>
          </p:cNvSpPr>
          <p:nvPr/>
        </p:nvSpPr>
        <p:spPr bwMode="auto">
          <a:xfrm>
            <a:off x="6443663" y="3224857"/>
            <a:ext cx="2232025" cy="519113"/>
          </a:xfrm>
          <a:prstGeom prst="rect">
            <a:avLst/>
          </a:prstGeom>
          <a:noFill/>
          <a:ln w="9525">
            <a:noFill/>
            <a:miter lim="800000"/>
            <a:headEnd/>
            <a:tailEnd/>
          </a:ln>
          <a:effectLst/>
        </p:spPr>
        <p:txBody>
          <a:bodyPr>
            <a:spAutoFit/>
          </a:bodyPr>
          <a:lstStyle/>
          <a:p>
            <a:pPr eaLnBrk="0" hangingPunct="0">
              <a:lnSpc>
                <a:spcPct val="100000"/>
              </a:lnSpc>
              <a:spcBef>
                <a:spcPct val="50000"/>
              </a:spcBef>
              <a:buClrTx/>
              <a:buSzTx/>
              <a:buFontTx/>
              <a:buNone/>
            </a:pPr>
            <a:r>
              <a:rPr lang="zh-CN" altLang="en-US" sz="2800" b="1" dirty="0">
                <a:latin typeface="+mj-ea"/>
                <a:ea typeface="+mj-ea"/>
              </a:rPr>
              <a:t>译码规则</a:t>
            </a:r>
            <a:r>
              <a:rPr lang="en-US" altLang="zh-CN" sz="2800" b="1" dirty="0">
                <a:latin typeface="+mj-ea"/>
                <a:ea typeface="+mj-ea"/>
              </a:rPr>
              <a:t>A</a:t>
            </a:r>
          </a:p>
        </p:txBody>
      </p:sp>
      <p:graphicFrame>
        <p:nvGraphicFramePr>
          <p:cNvPr id="783364" name="Object 1028"/>
          <p:cNvGraphicFramePr>
            <a:graphicFrameLocks noChangeAspect="1"/>
          </p:cNvGraphicFramePr>
          <p:nvPr>
            <p:extLst>
              <p:ext uri="{D42A27DB-BD31-4B8C-83A1-F6EECF244321}">
                <p14:modId xmlns:p14="http://schemas.microsoft.com/office/powerpoint/2010/main" val="3611348784"/>
              </p:ext>
            </p:extLst>
          </p:nvPr>
        </p:nvGraphicFramePr>
        <p:xfrm>
          <a:off x="5629498" y="1263551"/>
          <a:ext cx="2349500" cy="1266825"/>
        </p:xfrm>
        <a:graphic>
          <a:graphicData uri="http://schemas.openxmlformats.org/presentationml/2006/ole">
            <mc:AlternateContent xmlns:mc="http://schemas.openxmlformats.org/markup-compatibility/2006">
              <mc:Choice xmlns:v="urn:schemas-microsoft-com:vml" Requires="v">
                <p:oleObj spid="_x0000_s2224413" name="Equation" r:id="rId11" imgW="1295280" imgH="698400" progId="Equation.DSMT4">
                  <p:embed/>
                </p:oleObj>
              </mc:Choice>
              <mc:Fallback>
                <p:oleObj name="Equation" r:id="rId11" imgW="1295280" imgH="698400" progId="Equation.DSMT4">
                  <p:embed/>
                  <p:pic>
                    <p:nvPicPr>
                      <p:cNvPr id="0" name="Picture 6"/>
                      <p:cNvPicPr>
                        <a:picLocks noChangeAspect="1" noChangeArrowheads="1"/>
                      </p:cNvPicPr>
                      <p:nvPr/>
                    </p:nvPicPr>
                    <p:blipFill>
                      <a:blip r:embed="rId12"/>
                      <a:srcRect/>
                      <a:stretch>
                        <a:fillRect/>
                      </a:stretch>
                    </p:blipFill>
                    <p:spPr bwMode="auto">
                      <a:xfrm>
                        <a:off x="5629498" y="1263551"/>
                        <a:ext cx="2349500" cy="1266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3365" name="Object 1029"/>
          <p:cNvGraphicFramePr>
            <a:graphicFrameLocks noChangeAspect="1"/>
          </p:cNvGraphicFramePr>
          <p:nvPr>
            <p:extLst>
              <p:ext uri="{D42A27DB-BD31-4B8C-83A1-F6EECF244321}">
                <p14:modId xmlns:p14="http://schemas.microsoft.com/office/powerpoint/2010/main" val="3475402942"/>
              </p:ext>
            </p:extLst>
          </p:nvPr>
        </p:nvGraphicFramePr>
        <p:xfrm>
          <a:off x="1452563" y="4543425"/>
          <a:ext cx="2568575" cy="1385888"/>
        </p:xfrm>
        <a:graphic>
          <a:graphicData uri="http://schemas.openxmlformats.org/presentationml/2006/ole">
            <mc:AlternateContent xmlns:mc="http://schemas.openxmlformats.org/markup-compatibility/2006">
              <mc:Choice xmlns:v="urn:schemas-microsoft-com:vml" Requires="v">
                <p:oleObj spid="_x0000_s2224414" name="Equation" r:id="rId13" imgW="1295280" imgH="698400" progId="Equation.DSMT4">
                  <p:embed/>
                </p:oleObj>
              </mc:Choice>
              <mc:Fallback>
                <p:oleObj name="Equation" r:id="rId13" imgW="1295280" imgH="698400" progId="Equation.DSMT4">
                  <p:embed/>
                  <p:pic>
                    <p:nvPicPr>
                      <p:cNvPr id="0" name="Picture 7"/>
                      <p:cNvPicPr>
                        <a:picLocks noChangeAspect="1" noChangeArrowheads="1"/>
                      </p:cNvPicPr>
                      <p:nvPr/>
                    </p:nvPicPr>
                    <p:blipFill>
                      <a:blip r:embed="rId14"/>
                      <a:srcRect/>
                      <a:stretch>
                        <a:fillRect/>
                      </a:stretch>
                    </p:blipFill>
                    <p:spPr bwMode="auto">
                      <a:xfrm>
                        <a:off x="1452563" y="4543425"/>
                        <a:ext cx="2568575" cy="1385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8538" name="Oval 42"/>
          <p:cNvSpPr>
            <a:spLocks noChangeArrowheads="1"/>
          </p:cNvSpPr>
          <p:nvPr/>
        </p:nvSpPr>
        <p:spPr bwMode="auto">
          <a:xfrm>
            <a:off x="2124075" y="4574232"/>
            <a:ext cx="393700" cy="376238"/>
          </a:xfrm>
          <a:prstGeom prst="ellipse">
            <a:avLst/>
          </a:prstGeom>
          <a:noFill/>
          <a:ln w="9525">
            <a:solidFill>
              <a:srgbClr val="FF3300"/>
            </a:solidFill>
            <a:round/>
            <a:headEnd/>
            <a:tailEnd/>
          </a:ln>
          <a:effectLst/>
        </p:spPr>
        <p:txBody>
          <a:bodyPr wrap="none" anchor="ctr"/>
          <a:lstStyle/>
          <a:p>
            <a:endParaRPr lang="zh-CN" altLang="en-US"/>
          </a:p>
        </p:txBody>
      </p:sp>
      <p:sp>
        <p:nvSpPr>
          <p:cNvPr id="618539" name="Oval 43"/>
          <p:cNvSpPr>
            <a:spLocks noChangeArrowheads="1"/>
          </p:cNvSpPr>
          <p:nvPr/>
        </p:nvSpPr>
        <p:spPr bwMode="auto">
          <a:xfrm>
            <a:off x="3457575" y="5007620"/>
            <a:ext cx="393700" cy="358775"/>
          </a:xfrm>
          <a:prstGeom prst="ellipse">
            <a:avLst/>
          </a:prstGeom>
          <a:noFill/>
          <a:ln w="9525">
            <a:solidFill>
              <a:srgbClr val="FF3300"/>
            </a:solidFill>
            <a:round/>
            <a:headEnd/>
            <a:tailEnd/>
          </a:ln>
          <a:effectLst/>
        </p:spPr>
        <p:txBody>
          <a:bodyPr wrap="none" anchor="ctr"/>
          <a:lstStyle/>
          <a:p>
            <a:endParaRPr lang="zh-CN" altLang="en-US"/>
          </a:p>
        </p:txBody>
      </p:sp>
      <p:sp>
        <p:nvSpPr>
          <p:cNvPr id="618540" name="Oval 44"/>
          <p:cNvSpPr>
            <a:spLocks noChangeArrowheads="1"/>
          </p:cNvSpPr>
          <p:nvPr/>
        </p:nvSpPr>
        <p:spPr bwMode="auto">
          <a:xfrm>
            <a:off x="2771775" y="5437832"/>
            <a:ext cx="431800" cy="420688"/>
          </a:xfrm>
          <a:prstGeom prst="ellipse">
            <a:avLst/>
          </a:prstGeom>
          <a:noFill/>
          <a:ln w="9525">
            <a:solidFill>
              <a:srgbClr val="FF3300"/>
            </a:solidFill>
            <a:round/>
            <a:headEnd/>
            <a:tailEnd/>
          </a:ln>
          <a:effectLst/>
        </p:spPr>
        <p:txBody>
          <a:bodyPr wrap="none" anchor="ctr"/>
          <a:lstStyle/>
          <a:p>
            <a:endParaRPr lang="zh-CN" altLang="en-US"/>
          </a:p>
        </p:txBody>
      </p:sp>
      <p:graphicFrame>
        <p:nvGraphicFramePr>
          <p:cNvPr id="783366" name="Object 1030"/>
          <p:cNvGraphicFramePr>
            <a:graphicFrameLocks noChangeAspect="1"/>
          </p:cNvGraphicFramePr>
          <p:nvPr>
            <p:extLst>
              <p:ext uri="{D42A27DB-BD31-4B8C-83A1-F6EECF244321}">
                <p14:modId xmlns:p14="http://schemas.microsoft.com/office/powerpoint/2010/main" val="3936695337"/>
              </p:ext>
            </p:extLst>
          </p:nvPr>
        </p:nvGraphicFramePr>
        <p:xfrm>
          <a:off x="4751388" y="4437063"/>
          <a:ext cx="1270000" cy="409575"/>
        </p:xfrm>
        <a:graphic>
          <a:graphicData uri="http://schemas.openxmlformats.org/presentationml/2006/ole">
            <mc:AlternateContent xmlns:mc="http://schemas.openxmlformats.org/markup-compatibility/2006">
              <mc:Choice xmlns:v="urn:schemas-microsoft-com:vml" Requires="v">
                <p:oleObj spid="_x0000_s2224415" name="Equation" r:id="rId15" imgW="711000" imgH="228600" progId="Equation.DSMT4">
                  <p:embed/>
                </p:oleObj>
              </mc:Choice>
              <mc:Fallback>
                <p:oleObj name="Equation" r:id="rId15" imgW="711000" imgH="228600" progId="Equation.DSMT4">
                  <p:embed/>
                  <p:pic>
                    <p:nvPicPr>
                      <p:cNvPr id="0" name="Picture 8"/>
                      <p:cNvPicPr>
                        <a:picLocks noChangeAspect="1" noChangeArrowheads="1"/>
                      </p:cNvPicPr>
                      <p:nvPr/>
                    </p:nvPicPr>
                    <p:blipFill>
                      <a:blip r:embed="rId16"/>
                      <a:srcRect/>
                      <a:stretch>
                        <a:fillRect/>
                      </a:stretch>
                    </p:blipFill>
                    <p:spPr bwMode="auto">
                      <a:xfrm>
                        <a:off x="4751388" y="4437063"/>
                        <a:ext cx="12700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3367" name="Object 1031"/>
          <p:cNvGraphicFramePr>
            <a:graphicFrameLocks noChangeAspect="1"/>
          </p:cNvGraphicFramePr>
          <p:nvPr>
            <p:extLst>
              <p:ext uri="{D42A27DB-BD31-4B8C-83A1-F6EECF244321}">
                <p14:modId xmlns:p14="http://schemas.microsoft.com/office/powerpoint/2010/main" val="122133993"/>
              </p:ext>
            </p:extLst>
          </p:nvPr>
        </p:nvGraphicFramePr>
        <p:xfrm>
          <a:off x="4762500" y="5519738"/>
          <a:ext cx="1293813" cy="409575"/>
        </p:xfrm>
        <a:graphic>
          <a:graphicData uri="http://schemas.openxmlformats.org/presentationml/2006/ole">
            <mc:AlternateContent xmlns:mc="http://schemas.openxmlformats.org/markup-compatibility/2006">
              <mc:Choice xmlns:v="urn:schemas-microsoft-com:vml" Requires="v">
                <p:oleObj spid="_x0000_s2224416" name="Equation" r:id="rId17" imgW="723600" imgH="228600" progId="Equation.DSMT4">
                  <p:embed/>
                </p:oleObj>
              </mc:Choice>
              <mc:Fallback>
                <p:oleObj name="Equation" r:id="rId17" imgW="723600" imgH="228600" progId="Equation.DSMT4">
                  <p:embed/>
                  <p:pic>
                    <p:nvPicPr>
                      <p:cNvPr id="0" name="Picture 9"/>
                      <p:cNvPicPr>
                        <a:picLocks noChangeAspect="1" noChangeArrowheads="1"/>
                      </p:cNvPicPr>
                      <p:nvPr/>
                    </p:nvPicPr>
                    <p:blipFill>
                      <a:blip r:embed="rId18"/>
                      <a:srcRect/>
                      <a:stretch>
                        <a:fillRect/>
                      </a:stretch>
                    </p:blipFill>
                    <p:spPr bwMode="auto">
                      <a:xfrm>
                        <a:off x="4762500" y="5519738"/>
                        <a:ext cx="1293813"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3368" name="Object 1032"/>
          <p:cNvGraphicFramePr>
            <a:graphicFrameLocks noChangeAspect="1"/>
          </p:cNvGraphicFramePr>
          <p:nvPr>
            <p:extLst>
              <p:ext uri="{D42A27DB-BD31-4B8C-83A1-F6EECF244321}">
                <p14:modId xmlns:p14="http://schemas.microsoft.com/office/powerpoint/2010/main" val="587464694"/>
              </p:ext>
            </p:extLst>
          </p:nvPr>
        </p:nvGraphicFramePr>
        <p:xfrm>
          <a:off x="4773613" y="4970463"/>
          <a:ext cx="1293812" cy="409575"/>
        </p:xfrm>
        <a:graphic>
          <a:graphicData uri="http://schemas.openxmlformats.org/presentationml/2006/ole">
            <mc:AlternateContent xmlns:mc="http://schemas.openxmlformats.org/markup-compatibility/2006">
              <mc:Choice xmlns:v="urn:schemas-microsoft-com:vml" Requires="v">
                <p:oleObj spid="_x0000_s2224417" name="Equation" r:id="rId19" imgW="723600" imgH="228600" progId="Equation.DSMT4">
                  <p:embed/>
                </p:oleObj>
              </mc:Choice>
              <mc:Fallback>
                <p:oleObj name="Equation" r:id="rId19" imgW="723600" imgH="228600" progId="Equation.DSMT4">
                  <p:embed/>
                  <p:pic>
                    <p:nvPicPr>
                      <p:cNvPr id="0" name="Picture 10"/>
                      <p:cNvPicPr>
                        <a:picLocks noChangeAspect="1" noChangeArrowheads="1"/>
                      </p:cNvPicPr>
                      <p:nvPr/>
                    </p:nvPicPr>
                    <p:blipFill>
                      <a:blip r:embed="rId20"/>
                      <a:srcRect/>
                      <a:stretch>
                        <a:fillRect/>
                      </a:stretch>
                    </p:blipFill>
                    <p:spPr bwMode="auto">
                      <a:xfrm>
                        <a:off x="4773613" y="4970463"/>
                        <a:ext cx="1293812"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8544" name="AutoShape 48"/>
          <p:cNvSpPr>
            <a:spLocks/>
          </p:cNvSpPr>
          <p:nvPr/>
        </p:nvSpPr>
        <p:spPr bwMode="auto">
          <a:xfrm>
            <a:off x="6084888" y="4682182"/>
            <a:ext cx="215900" cy="1079500"/>
          </a:xfrm>
          <a:prstGeom prst="rightBrace">
            <a:avLst>
              <a:gd name="adj1" fmla="val 41667"/>
              <a:gd name="adj2" fmla="val 50000"/>
            </a:avLst>
          </a:prstGeom>
          <a:noFill/>
          <a:ln w="9525">
            <a:solidFill>
              <a:schemeClr val="tx1"/>
            </a:solidFill>
            <a:round/>
            <a:headEnd/>
            <a:tailEnd/>
          </a:ln>
          <a:effectLst/>
        </p:spPr>
        <p:txBody>
          <a:bodyPr wrap="none" anchor="ctr"/>
          <a:lstStyle/>
          <a:p>
            <a:endParaRPr lang="zh-CN" altLang="en-US"/>
          </a:p>
        </p:txBody>
      </p:sp>
      <p:sp>
        <p:nvSpPr>
          <p:cNvPr id="618545" name="Text Box 49"/>
          <p:cNvSpPr txBox="1">
            <a:spLocks noChangeArrowheads="1"/>
          </p:cNvSpPr>
          <p:nvPr/>
        </p:nvSpPr>
        <p:spPr bwMode="auto">
          <a:xfrm>
            <a:off x="6443663" y="4953645"/>
            <a:ext cx="2232025" cy="519112"/>
          </a:xfrm>
          <a:prstGeom prst="rect">
            <a:avLst/>
          </a:prstGeom>
          <a:noFill/>
          <a:ln w="9525">
            <a:noFill/>
            <a:miter lim="800000"/>
            <a:headEnd/>
            <a:tailEnd/>
          </a:ln>
          <a:effectLst/>
        </p:spPr>
        <p:txBody>
          <a:bodyPr>
            <a:spAutoFit/>
          </a:bodyPr>
          <a:lstStyle/>
          <a:p>
            <a:pPr eaLnBrk="0" hangingPunct="0">
              <a:lnSpc>
                <a:spcPct val="100000"/>
              </a:lnSpc>
              <a:spcBef>
                <a:spcPct val="50000"/>
              </a:spcBef>
              <a:buClrTx/>
              <a:buSzTx/>
              <a:buFontTx/>
              <a:buNone/>
            </a:pPr>
            <a:r>
              <a:rPr lang="zh-CN" altLang="en-US" sz="2800" b="1" dirty="0">
                <a:latin typeface="+mj-ea"/>
                <a:ea typeface="+mj-ea"/>
              </a:rPr>
              <a:t>译码规则</a:t>
            </a:r>
            <a:r>
              <a:rPr lang="en-US" altLang="zh-CN" sz="2800" b="1" dirty="0">
                <a:latin typeface="+mj-ea"/>
                <a:ea typeface="+mj-ea"/>
              </a:rPr>
              <a:t>B</a:t>
            </a:r>
          </a:p>
        </p:txBody>
      </p:sp>
      <p:sp>
        <p:nvSpPr>
          <p:cNvPr id="28" name="标题 27"/>
          <p:cNvSpPr>
            <a:spLocks noGrp="1"/>
          </p:cNvSpPr>
          <p:nvPr>
            <p:ph type="title"/>
          </p:nvPr>
        </p:nvSpPr>
        <p:spPr/>
        <p:txBody>
          <a:bodyPr/>
          <a:lstStyle/>
          <a:p>
            <a:r>
              <a:rPr lang="zh-CN" altLang="en-US" dirty="0" smtClean="0"/>
              <a:t>译码规则</a:t>
            </a:r>
            <a:r>
              <a:rPr lang="en-US" altLang="zh-CN" dirty="0" smtClean="0"/>
              <a:t>-</a:t>
            </a:r>
            <a:r>
              <a:rPr lang="zh-CN" altLang="en-US" dirty="0" smtClean="0"/>
              <a:t>例</a:t>
            </a:r>
            <a:r>
              <a:rPr lang="en-US" altLang="zh-CN" dirty="0" smtClean="0"/>
              <a:t>2</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15</a:t>
            </a:fld>
            <a:endParaRPr lang="en-US"/>
          </a:p>
        </p:txBody>
      </p:sp>
      <p:cxnSp>
        <p:nvCxnSpPr>
          <p:cNvPr id="4" name="直接连接符 3"/>
          <p:cNvCxnSpPr/>
          <p:nvPr/>
        </p:nvCxnSpPr>
        <p:spPr>
          <a:xfrm>
            <a:off x="468313" y="2636912"/>
            <a:ext cx="7992119" cy="0"/>
          </a:xfrm>
          <a:prstGeom prst="line">
            <a:avLst/>
          </a:prstGeom>
        </p:spPr>
        <p:style>
          <a:lnRef idx="3">
            <a:schemeClr val="accent5"/>
          </a:lnRef>
          <a:fillRef idx="0">
            <a:schemeClr val="accent5"/>
          </a:fillRef>
          <a:effectRef idx="2">
            <a:schemeClr val="accent5"/>
          </a:effectRef>
          <a:fontRef idx="minor">
            <a:schemeClr val="tx1"/>
          </a:fontRef>
        </p:style>
      </p:cxnSp>
      <p:sp>
        <p:nvSpPr>
          <p:cNvPr id="27" name="Text Box 31"/>
          <p:cNvSpPr txBox="1">
            <a:spLocks noChangeArrowheads="1"/>
          </p:cNvSpPr>
          <p:nvPr/>
        </p:nvSpPr>
        <p:spPr bwMode="auto">
          <a:xfrm>
            <a:off x="1655762" y="6002124"/>
            <a:ext cx="5148486" cy="523220"/>
          </a:xfrm>
          <a:prstGeom prst="rect">
            <a:avLst/>
          </a:prstGeom>
          <a:noFill/>
          <a:ln w="9525">
            <a:noFill/>
            <a:miter lim="800000"/>
            <a:headEnd/>
            <a:tailEnd/>
          </a:ln>
          <a:effectLst/>
        </p:spPr>
        <p:txBody>
          <a:bodyPr wrap="square">
            <a:spAutoFit/>
          </a:bodyPr>
          <a:lstStyle/>
          <a:p>
            <a:pPr eaLnBrk="0" hangingPunct="0">
              <a:lnSpc>
                <a:spcPct val="100000"/>
              </a:lnSpc>
              <a:spcBef>
                <a:spcPct val="50000"/>
              </a:spcBef>
              <a:buClrTx/>
              <a:buSzTx/>
              <a:buFontTx/>
              <a:buNone/>
            </a:pPr>
            <a:r>
              <a:rPr lang="zh-CN" altLang="en-US" sz="2800" b="1" dirty="0" smtClean="0">
                <a:latin typeface="+mj-ea"/>
                <a:ea typeface="+mj-ea"/>
              </a:rPr>
              <a:t>还有译码规则</a:t>
            </a:r>
            <a:r>
              <a:rPr lang="en-US" altLang="zh-CN" sz="2800" b="1" dirty="0" smtClean="0">
                <a:latin typeface="+mj-ea"/>
                <a:ea typeface="+mj-ea"/>
              </a:rPr>
              <a:t>C</a:t>
            </a:r>
            <a:r>
              <a:rPr lang="zh-CN" altLang="en-US" sz="2800" b="1" dirty="0" smtClean="0">
                <a:latin typeface="+mj-ea"/>
                <a:ea typeface="+mj-ea"/>
              </a:rPr>
              <a:t>、</a:t>
            </a:r>
            <a:r>
              <a:rPr lang="en-US" altLang="zh-CN" sz="2800" b="1" dirty="0" smtClean="0">
                <a:latin typeface="+mj-ea"/>
                <a:ea typeface="+mj-ea"/>
              </a:rPr>
              <a:t>D…</a:t>
            </a:r>
            <a:endParaRPr lang="en-US" altLang="zh-CN" sz="2800"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33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85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85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85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33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33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33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85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85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33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85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85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85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8336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833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8336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85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85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20" grpId="0" animBg="1"/>
      <p:bldP spid="618521" grpId="0" animBg="1"/>
      <p:bldP spid="618522" grpId="0" animBg="1"/>
      <p:bldP spid="618526" grpId="0" animBg="1"/>
      <p:bldP spid="618527" grpId="0"/>
      <p:bldP spid="618538" grpId="0" animBg="1"/>
      <p:bldP spid="618539" grpId="0" animBg="1"/>
      <p:bldP spid="618540" grpId="0" animBg="1"/>
      <p:bldP spid="618544" grpId="0" animBg="1"/>
      <p:bldP spid="61854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62" name="Text Box 18"/>
          <p:cNvSpPr txBox="1">
            <a:spLocks noChangeArrowheads="1"/>
          </p:cNvSpPr>
          <p:nvPr/>
        </p:nvSpPr>
        <p:spPr bwMode="auto">
          <a:xfrm>
            <a:off x="467544" y="1898829"/>
            <a:ext cx="7848872" cy="1384995"/>
          </a:xfrm>
          <a:prstGeom prst="rect">
            <a:avLst/>
          </a:prstGeom>
          <a:noFill/>
          <a:ln w="9525">
            <a:noFill/>
            <a:miter lim="800000"/>
            <a:headEnd/>
            <a:tailEnd/>
          </a:ln>
          <a:effectLst/>
        </p:spPr>
        <p:txBody>
          <a:bodyPr wrap="square">
            <a:spAutoFit/>
          </a:bodyPr>
          <a:lstStyle/>
          <a:p>
            <a:pPr algn="l">
              <a:spcBef>
                <a:spcPct val="0"/>
              </a:spcBef>
              <a:buClrTx/>
            </a:pPr>
            <a:r>
              <a:rPr kumimoji="0" lang="en-US" altLang="zh-CN" sz="2800" b="1" dirty="0">
                <a:latin typeface="+mj-ea"/>
                <a:ea typeface="+mj-ea"/>
              </a:rPr>
              <a:t>       </a:t>
            </a:r>
            <a:r>
              <a:rPr kumimoji="0" lang="zh-CN" altLang="en-US" sz="2800" b="1" dirty="0" smtClean="0">
                <a:latin typeface="+mj-ea"/>
                <a:ea typeface="+mj-ea"/>
              </a:rPr>
              <a:t>对于</a:t>
            </a:r>
            <a:r>
              <a:rPr kumimoji="0" lang="zh-CN" altLang="en-US" sz="2800" b="1" dirty="0">
                <a:latin typeface="+mj-ea"/>
                <a:ea typeface="+mj-ea"/>
              </a:rPr>
              <a:t>有</a:t>
            </a:r>
            <a:r>
              <a:rPr kumimoji="0" lang="en-US" altLang="zh-CN" sz="2800" b="1" dirty="0">
                <a:latin typeface="+mj-ea"/>
                <a:ea typeface="+mj-ea"/>
              </a:rPr>
              <a:t>r</a:t>
            </a:r>
            <a:r>
              <a:rPr kumimoji="0" lang="zh-CN" altLang="en-US" sz="2800" b="1" dirty="0">
                <a:latin typeface="+mj-ea"/>
                <a:ea typeface="+mj-ea"/>
              </a:rPr>
              <a:t>个输入符号，</a:t>
            </a:r>
            <a:r>
              <a:rPr kumimoji="0" lang="en-US" altLang="zh-CN" sz="2800" b="1" dirty="0">
                <a:latin typeface="+mj-ea"/>
                <a:ea typeface="+mj-ea"/>
              </a:rPr>
              <a:t>s</a:t>
            </a:r>
            <a:r>
              <a:rPr kumimoji="0" lang="zh-CN" altLang="en-US" sz="2800" b="1" dirty="0">
                <a:latin typeface="+mj-ea"/>
                <a:ea typeface="+mj-ea"/>
              </a:rPr>
              <a:t>个输出符号的信道，总共可以设计出    种译码规则，到底</a:t>
            </a:r>
            <a:r>
              <a:rPr kumimoji="0" lang="zh-CN" altLang="en-US" sz="2800" b="1" dirty="0">
                <a:solidFill>
                  <a:srgbClr val="FF0000"/>
                </a:solidFill>
                <a:latin typeface="+mj-ea"/>
                <a:ea typeface="+mj-ea"/>
              </a:rPr>
              <a:t>哪一种译码规则最好</a:t>
            </a:r>
            <a:r>
              <a:rPr kumimoji="0" lang="zh-CN" altLang="en-US" sz="2800" b="1" dirty="0">
                <a:latin typeface="+mj-ea"/>
                <a:ea typeface="+mj-ea"/>
              </a:rPr>
              <a:t>？依据</a:t>
            </a:r>
            <a:r>
              <a:rPr kumimoji="0" lang="zh-CN" altLang="en-US" sz="2800" b="1" dirty="0">
                <a:solidFill>
                  <a:srgbClr val="FF0000"/>
                </a:solidFill>
                <a:latin typeface="+mj-ea"/>
                <a:ea typeface="+mj-ea"/>
              </a:rPr>
              <a:t>什么标准</a:t>
            </a:r>
            <a:r>
              <a:rPr kumimoji="0" lang="zh-CN" altLang="en-US" sz="2800" b="1" dirty="0">
                <a:latin typeface="+mj-ea"/>
                <a:ea typeface="+mj-ea"/>
              </a:rPr>
              <a:t>来选择译码规则？</a:t>
            </a:r>
          </a:p>
        </p:txBody>
      </p:sp>
      <p:sp>
        <p:nvSpPr>
          <p:cNvPr id="620548" name="Text Box 4"/>
          <p:cNvSpPr txBox="1">
            <a:spLocks noChangeArrowheads="1"/>
          </p:cNvSpPr>
          <p:nvPr/>
        </p:nvSpPr>
        <p:spPr bwMode="auto">
          <a:xfrm>
            <a:off x="395536" y="1250757"/>
            <a:ext cx="1744663" cy="533288"/>
          </a:xfrm>
          <a:prstGeom prst="rect">
            <a:avLst/>
          </a:prstGeom>
          <a:noFill/>
          <a:ln w="9525">
            <a:noFill/>
            <a:miter lim="800000"/>
            <a:headEnd/>
            <a:tailEnd/>
          </a:ln>
          <a:effectLst/>
        </p:spPr>
        <p:txBody>
          <a:bodyPr>
            <a:spAutoFit/>
          </a:bodyPr>
          <a:lstStyle/>
          <a:p>
            <a:pPr marL="457200" indent="-457200" algn="l">
              <a:lnSpc>
                <a:spcPct val="110000"/>
              </a:lnSpc>
              <a:spcBef>
                <a:spcPct val="0"/>
              </a:spcBef>
              <a:buClrTx/>
            </a:pPr>
            <a:r>
              <a:rPr kumimoji="0" lang="zh-CN" altLang="en-US" sz="2800" b="1" dirty="0">
                <a:solidFill>
                  <a:srgbClr val="0000FF"/>
                </a:solidFill>
                <a:latin typeface="+mj-ea"/>
                <a:ea typeface="+mj-ea"/>
              </a:rPr>
              <a:t>问题：         </a:t>
            </a:r>
          </a:p>
        </p:txBody>
      </p:sp>
      <p:graphicFrame>
        <p:nvGraphicFramePr>
          <p:cNvPr id="784384" name="Object 1024"/>
          <p:cNvGraphicFramePr>
            <a:graphicFrameLocks noChangeAspect="1"/>
          </p:cNvGraphicFramePr>
          <p:nvPr>
            <p:extLst>
              <p:ext uri="{D42A27DB-BD31-4B8C-83A1-F6EECF244321}">
                <p14:modId xmlns:p14="http://schemas.microsoft.com/office/powerpoint/2010/main" val="1930496246"/>
              </p:ext>
            </p:extLst>
          </p:nvPr>
        </p:nvGraphicFramePr>
        <p:xfrm>
          <a:off x="2987824" y="2186861"/>
          <a:ext cx="498475" cy="576263"/>
        </p:xfrm>
        <a:graphic>
          <a:graphicData uri="http://schemas.openxmlformats.org/presentationml/2006/ole">
            <mc:AlternateContent xmlns:mc="http://schemas.openxmlformats.org/markup-compatibility/2006">
              <mc:Choice xmlns:v="urn:schemas-microsoft-com:vml" Requires="v">
                <p:oleObj spid="_x0000_s2225184" name="Equation" r:id="rId3" imgW="164880" imgH="190440" progId="Equation.DSMT4">
                  <p:embed/>
                </p:oleObj>
              </mc:Choice>
              <mc:Fallback>
                <p:oleObj name="Equation" r:id="rId3" imgW="164880" imgH="1904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186861"/>
                        <a:ext cx="49847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9"/>
          <p:cNvSpPr>
            <a:spLocks noGrp="1"/>
          </p:cNvSpPr>
          <p:nvPr>
            <p:ph type="title"/>
          </p:nvPr>
        </p:nvSpPr>
        <p:spPr/>
        <p:txBody>
          <a:bodyPr/>
          <a:lstStyle/>
          <a:p>
            <a:r>
              <a:rPr lang="zh-CN" altLang="en-US" dirty="0" smtClean="0"/>
              <a:t>译码规则的选择</a:t>
            </a:r>
            <a:endParaRPr lang="zh-CN" altLang="en-US" dirty="0"/>
          </a:p>
        </p:txBody>
      </p:sp>
      <p:sp>
        <p:nvSpPr>
          <p:cNvPr id="11" name="矩形 10"/>
          <p:cNvSpPr/>
          <p:nvPr/>
        </p:nvSpPr>
        <p:spPr>
          <a:xfrm>
            <a:off x="611560" y="4131077"/>
            <a:ext cx="7992888" cy="954107"/>
          </a:xfrm>
          <a:prstGeom prst="rect">
            <a:avLst/>
          </a:prstGeom>
        </p:spPr>
        <p:txBody>
          <a:bodyPr wrap="square">
            <a:spAutoFit/>
          </a:bodyPr>
          <a:lstStyle/>
          <a:p>
            <a:pPr>
              <a:buNone/>
            </a:pPr>
            <a:r>
              <a:rPr lang="zh-CN" altLang="en-US" sz="2800" b="1" dirty="0" smtClean="0">
                <a:latin typeface="+mj-ea"/>
                <a:ea typeface="+mj-ea"/>
              </a:rPr>
              <a:t>      在评定译码规则的优劣以前，首先必须</a:t>
            </a:r>
            <a:r>
              <a:rPr lang="zh-CN" altLang="en-US" sz="2800" b="1" dirty="0" smtClean="0">
                <a:solidFill>
                  <a:srgbClr val="FF0000"/>
                </a:solidFill>
                <a:latin typeface="+mj-ea"/>
                <a:ea typeface="+mj-ea"/>
              </a:rPr>
              <a:t>定量描述错误概率</a:t>
            </a:r>
            <a:r>
              <a:rPr lang="en-US" altLang="zh-CN" sz="2800" b="1" dirty="0" smtClean="0">
                <a:solidFill>
                  <a:srgbClr val="FF0000"/>
                </a:solidFill>
                <a:latin typeface="+mj-ea"/>
                <a:ea typeface="+mj-ea"/>
              </a:rPr>
              <a:t>.</a:t>
            </a:r>
            <a:endParaRPr lang="zh-CN" altLang="en-US" sz="2800" b="1" dirty="0">
              <a:solidFill>
                <a:srgbClr val="FF0000"/>
              </a:solidFill>
              <a:latin typeface="+mj-ea"/>
              <a:ea typeface="+mj-ea"/>
            </a:endParaRPr>
          </a:p>
        </p:txBody>
      </p:sp>
      <p:sp>
        <p:nvSpPr>
          <p:cNvPr id="12" name="下箭头 11"/>
          <p:cNvSpPr/>
          <p:nvPr/>
        </p:nvSpPr>
        <p:spPr>
          <a:xfrm>
            <a:off x="3851920" y="3410997"/>
            <a:ext cx="576064" cy="576064"/>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E31375A4-56A4-47D6-9801-1991572033F7}" type="slidenum">
              <a:rPr lang="en-US" smtClean="0"/>
              <a:pPr/>
              <a:t>16</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zh-CN" altLang="en-US" smtClean="0"/>
              <a:t>信道编码定理</a:t>
            </a:r>
            <a:endParaRPr lang="en-US" altLang="zh-CN"/>
          </a:p>
        </p:txBody>
      </p:sp>
      <p:sp>
        <p:nvSpPr>
          <p:cNvPr id="354307" name="Rectangle 3"/>
          <p:cNvSpPr>
            <a:spLocks noGrp="1" noChangeArrowheads="1"/>
          </p:cNvSpPr>
          <p:nvPr>
            <p:ph type="body" idx="1"/>
          </p:nvPr>
        </p:nvSpPr>
        <p:spPr/>
        <p:txBody>
          <a:bodyPr>
            <a:normAutofit/>
          </a:bodyPr>
          <a:lstStyle/>
          <a:p>
            <a:r>
              <a:rPr lang="zh-CN" altLang="en-US" sz="2800" dirty="0" smtClean="0"/>
              <a:t>信道编码概述</a:t>
            </a:r>
          </a:p>
          <a:p>
            <a:r>
              <a:rPr lang="zh-CN" altLang="en-US" sz="2800" dirty="0" smtClean="0">
                <a:solidFill>
                  <a:srgbClr val="FF0000"/>
                </a:solidFill>
              </a:rPr>
              <a:t>译码准则</a:t>
            </a:r>
          </a:p>
          <a:p>
            <a:r>
              <a:rPr lang="zh-CN" altLang="en-US" sz="2800" dirty="0" smtClean="0"/>
              <a:t>编码方法</a:t>
            </a:r>
          </a:p>
          <a:p>
            <a:r>
              <a:rPr lang="zh-CN" altLang="en-US" sz="2800" dirty="0" smtClean="0"/>
              <a:t>信道编码定理</a:t>
            </a:r>
            <a:endParaRPr lang="zh-CN" altLang="en-US" sz="2800" dirty="0"/>
          </a:p>
        </p:txBody>
      </p:sp>
      <p:sp>
        <p:nvSpPr>
          <p:cNvPr id="6" name="灯片编号占位符 5"/>
          <p:cNvSpPr>
            <a:spLocks noGrp="1"/>
          </p:cNvSpPr>
          <p:nvPr>
            <p:ph type="sldNum" sz="quarter" idx="12"/>
          </p:nvPr>
        </p:nvSpPr>
        <p:spPr/>
        <p:txBody>
          <a:bodyPr/>
          <a:lstStyle/>
          <a:p>
            <a:fld id="{1EBC80C4-7338-4BB8-B94F-C8D74E62FD4A}" type="slidenum">
              <a:rPr lang="zh-CN" altLang="en-US" smtClean="0"/>
              <a:pPr/>
              <a:t>17</a:t>
            </a:fld>
            <a:endParaRPr lang="en-US" altLang="zh-CN"/>
          </a:p>
        </p:txBody>
      </p:sp>
      <p:sp>
        <p:nvSpPr>
          <p:cNvPr id="2" name="矩形 1"/>
          <p:cNvSpPr/>
          <p:nvPr/>
        </p:nvSpPr>
        <p:spPr>
          <a:xfrm>
            <a:off x="3275856" y="1556792"/>
            <a:ext cx="2646878" cy="1754326"/>
          </a:xfrm>
          <a:prstGeom prst="rect">
            <a:avLst/>
          </a:prstGeom>
        </p:spPr>
        <p:txBody>
          <a:bodyPr wrap="none">
            <a:spAutoFit/>
          </a:bodyPr>
          <a:lstStyle/>
          <a:p>
            <a:pPr>
              <a:lnSpc>
                <a:spcPct val="150000"/>
              </a:lnSpc>
            </a:pPr>
            <a:r>
              <a:rPr lang="zh-CN" altLang="en-US" sz="2400" b="1" dirty="0" smtClean="0">
                <a:solidFill>
                  <a:srgbClr val="0000FF"/>
                </a:solidFill>
                <a:latin typeface="+mj-ea"/>
                <a:ea typeface="+mj-ea"/>
              </a:rPr>
              <a:t>码准则概述</a:t>
            </a:r>
            <a:endParaRPr lang="en-US" altLang="zh-CN" sz="2400" b="1" dirty="0" smtClean="0">
              <a:solidFill>
                <a:srgbClr val="0000FF"/>
              </a:solidFill>
              <a:latin typeface="+mj-ea"/>
              <a:ea typeface="+mj-ea"/>
            </a:endParaRPr>
          </a:p>
          <a:p>
            <a:pPr>
              <a:lnSpc>
                <a:spcPct val="150000"/>
              </a:lnSpc>
            </a:pPr>
            <a:r>
              <a:rPr lang="zh-CN" altLang="en-US" sz="2400" b="1" dirty="0" smtClean="0">
                <a:solidFill>
                  <a:srgbClr val="0000FF"/>
                </a:solidFill>
                <a:latin typeface="+mj-ea"/>
                <a:ea typeface="+mj-ea"/>
              </a:rPr>
              <a:t>错误概率</a:t>
            </a:r>
            <a:endParaRPr lang="en-US" altLang="zh-CN" sz="2400" b="1" dirty="0" smtClean="0">
              <a:solidFill>
                <a:srgbClr val="0000FF"/>
              </a:solidFill>
              <a:latin typeface="+mj-ea"/>
              <a:ea typeface="+mj-ea"/>
            </a:endParaRPr>
          </a:p>
          <a:p>
            <a:pPr>
              <a:lnSpc>
                <a:spcPct val="150000"/>
              </a:lnSpc>
            </a:pPr>
            <a:r>
              <a:rPr lang="zh-CN" altLang="en-US" sz="2400" b="1" dirty="0" smtClean="0">
                <a:solidFill>
                  <a:srgbClr val="0000FF"/>
                </a:solidFill>
                <a:latin typeface="+mj-ea"/>
                <a:ea typeface="+mj-ea"/>
              </a:rPr>
              <a:t>两种常用译码准则</a:t>
            </a:r>
            <a:endParaRPr lang="zh-CN" altLang="en-US" sz="2400" dirty="0">
              <a:solidFill>
                <a:srgbClr val="0000FF"/>
              </a:solidFill>
              <a:latin typeface="+mj-ea"/>
              <a:ea typeface="+mj-ea"/>
            </a:endParaRPr>
          </a:p>
        </p:txBody>
      </p:sp>
    </p:spTree>
    <p:extLst>
      <p:ext uri="{BB962C8B-B14F-4D97-AF65-F5344CB8AC3E}">
        <p14:creationId xmlns:p14="http://schemas.microsoft.com/office/powerpoint/2010/main" val="432208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nodeType="afterEffect">
                                  <p:stCondLst>
                                    <p:cond delay="0"/>
                                  </p:stCondLst>
                                  <p:iterate type="lt">
                                    <p:tmPct val="4000"/>
                                  </p:iterate>
                                  <p:childTnLst>
                                    <p:set>
                                      <p:cBhvr override="childStyle">
                                        <p:cTn id="6" dur="1500" fill="hold"/>
                                        <p:tgtEl>
                                          <p:spTgt spid="2">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36" name="Rectangle 16"/>
          <p:cNvSpPr>
            <a:spLocks noChangeArrowheads="1"/>
          </p:cNvSpPr>
          <p:nvPr/>
        </p:nvSpPr>
        <p:spPr bwMode="auto">
          <a:xfrm>
            <a:off x="1295400" y="3340100"/>
            <a:ext cx="7543800" cy="2097088"/>
          </a:xfrm>
          <a:prstGeom prst="rect">
            <a:avLst/>
          </a:prstGeom>
          <a:noFill/>
          <a:ln w="9525">
            <a:noFill/>
            <a:miter lim="800000"/>
            <a:headEnd/>
            <a:tailEnd/>
          </a:ln>
          <a:effectLst/>
        </p:spPr>
        <p:txBody>
          <a:bodyPr tIns="165048" bIns="165048">
            <a:spAutoFit/>
          </a:bodyPr>
          <a:lstStyle/>
          <a:p>
            <a:pPr algn="just">
              <a:lnSpc>
                <a:spcPct val="100000"/>
              </a:lnSpc>
              <a:spcBef>
                <a:spcPct val="0"/>
              </a:spcBef>
              <a:buClrTx/>
              <a:buSzTx/>
              <a:buFontTx/>
              <a:buNone/>
            </a:pPr>
            <a:endParaRPr lang="en-US" altLang="zh-CN" b="1">
              <a:latin typeface="+mj-ea"/>
              <a:ea typeface="+mj-ea"/>
            </a:endParaRPr>
          </a:p>
          <a:p>
            <a:pPr algn="just" eaLnBrk="0" hangingPunct="0">
              <a:lnSpc>
                <a:spcPct val="100000"/>
              </a:lnSpc>
              <a:spcBef>
                <a:spcPct val="0"/>
              </a:spcBef>
              <a:buClrTx/>
              <a:buSzTx/>
              <a:buFontTx/>
              <a:buNone/>
            </a:pPr>
            <a:endParaRPr lang="en-US" altLang="zh-CN" sz="3200" b="1">
              <a:latin typeface="+mj-ea"/>
              <a:ea typeface="+mj-ea"/>
            </a:endParaRPr>
          </a:p>
          <a:p>
            <a:pPr algn="just" eaLnBrk="0" hangingPunct="0">
              <a:lnSpc>
                <a:spcPct val="100000"/>
              </a:lnSpc>
              <a:spcBef>
                <a:spcPct val="0"/>
              </a:spcBef>
              <a:buClrTx/>
              <a:buSzTx/>
              <a:buFontTx/>
              <a:buNone/>
            </a:pPr>
            <a:endParaRPr lang="en-US" altLang="zh-CN" sz="3200" b="1">
              <a:latin typeface="+mj-ea"/>
              <a:ea typeface="+mj-ea"/>
            </a:endParaRPr>
          </a:p>
          <a:p>
            <a:pPr algn="l" eaLnBrk="0" hangingPunct="0">
              <a:lnSpc>
                <a:spcPct val="100000"/>
              </a:lnSpc>
              <a:spcBef>
                <a:spcPct val="0"/>
              </a:spcBef>
              <a:buClrTx/>
              <a:buSzTx/>
              <a:buFontTx/>
              <a:buNone/>
            </a:pPr>
            <a:endParaRPr lang="en-US" altLang="zh-CN" sz="3200" b="1">
              <a:latin typeface="+mj-ea"/>
              <a:ea typeface="+mj-ea"/>
            </a:endParaRPr>
          </a:p>
        </p:txBody>
      </p:sp>
      <p:sp>
        <p:nvSpPr>
          <p:cNvPr id="619547" name="Text Box 27"/>
          <p:cNvSpPr txBox="1">
            <a:spLocks noChangeArrowheads="1"/>
          </p:cNvSpPr>
          <p:nvPr/>
        </p:nvSpPr>
        <p:spPr bwMode="auto">
          <a:xfrm>
            <a:off x="522238" y="1196752"/>
            <a:ext cx="3041650" cy="533288"/>
          </a:xfrm>
          <a:prstGeom prst="rect">
            <a:avLst/>
          </a:prstGeom>
          <a:noFill/>
          <a:ln w="9525">
            <a:noFill/>
            <a:miter lim="800000"/>
            <a:headEnd/>
            <a:tailEnd/>
          </a:ln>
          <a:effectLst/>
        </p:spPr>
        <p:txBody>
          <a:bodyPr>
            <a:spAutoFit/>
          </a:bodyPr>
          <a:lstStyle/>
          <a:p>
            <a:pPr marL="457200" indent="-457200" algn="l">
              <a:lnSpc>
                <a:spcPct val="110000"/>
              </a:lnSpc>
              <a:spcBef>
                <a:spcPct val="0"/>
              </a:spcBef>
              <a:buClrTx/>
            </a:pPr>
            <a:r>
              <a:rPr kumimoji="0" lang="zh-CN" altLang="en-US" sz="2800" b="1" dirty="0">
                <a:latin typeface="+mj-ea"/>
                <a:ea typeface="+mj-ea"/>
              </a:rPr>
              <a:t>设译码规则为      </a:t>
            </a:r>
          </a:p>
        </p:txBody>
      </p:sp>
      <p:sp>
        <p:nvSpPr>
          <p:cNvPr id="619549" name="Rectangle 29"/>
          <p:cNvSpPr>
            <a:spLocks noChangeArrowheads="1"/>
          </p:cNvSpPr>
          <p:nvPr/>
        </p:nvSpPr>
        <p:spPr bwMode="auto">
          <a:xfrm>
            <a:off x="1295400" y="3424238"/>
            <a:ext cx="7543800" cy="2097087"/>
          </a:xfrm>
          <a:prstGeom prst="rect">
            <a:avLst/>
          </a:prstGeom>
          <a:noFill/>
          <a:ln w="9525">
            <a:noFill/>
            <a:miter lim="800000"/>
            <a:headEnd/>
            <a:tailEnd/>
          </a:ln>
          <a:effectLst/>
        </p:spPr>
        <p:txBody>
          <a:bodyPr tIns="165048" bIns="165048">
            <a:spAutoFit/>
          </a:bodyPr>
          <a:lstStyle/>
          <a:p>
            <a:pPr algn="just">
              <a:lnSpc>
                <a:spcPct val="100000"/>
              </a:lnSpc>
              <a:spcBef>
                <a:spcPct val="0"/>
              </a:spcBef>
              <a:buClrTx/>
              <a:buSzTx/>
              <a:buFontTx/>
              <a:buNone/>
            </a:pPr>
            <a:endParaRPr lang="en-US" altLang="zh-CN" b="1">
              <a:latin typeface="+mj-ea"/>
              <a:ea typeface="+mj-ea"/>
            </a:endParaRPr>
          </a:p>
          <a:p>
            <a:pPr algn="just" eaLnBrk="0" hangingPunct="0">
              <a:lnSpc>
                <a:spcPct val="100000"/>
              </a:lnSpc>
              <a:spcBef>
                <a:spcPct val="0"/>
              </a:spcBef>
              <a:buClrTx/>
              <a:buSzTx/>
              <a:buFontTx/>
              <a:buNone/>
            </a:pPr>
            <a:endParaRPr lang="en-US" altLang="zh-CN" sz="3200" b="1">
              <a:latin typeface="+mj-ea"/>
              <a:ea typeface="+mj-ea"/>
            </a:endParaRPr>
          </a:p>
          <a:p>
            <a:pPr algn="just" eaLnBrk="0" hangingPunct="0">
              <a:lnSpc>
                <a:spcPct val="100000"/>
              </a:lnSpc>
              <a:spcBef>
                <a:spcPct val="0"/>
              </a:spcBef>
              <a:buClrTx/>
              <a:buSzTx/>
              <a:buFontTx/>
              <a:buNone/>
            </a:pPr>
            <a:endParaRPr lang="en-US" altLang="zh-CN" sz="3200" b="1">
              <a:latin typeface="+mj-ea"/>
              <a:ea typeface="+mj-ea"/>
            </a:endParaRPr>
          </a:p>
          <a:p>
            <a:pPr algn="l" eaLnBrk="0" hangingPunct="0">
              <a:lnSpc>
                <a:spcPct val="100000"/>
              </a:lnSpc>
              <a:spcBef>
                <a:spcPct val="0"/>
              </a:spcBef>
              <a:buClrTx/>
              <a:buSzTx/>
              <a:buFontTx/>
              <a:buNone/>
            </a:pPr>
            <a:endParaRPr lang="en-US" altLang="zh-CN" sz="3200" b="1">
              <a:latin typeface="+mj-ea"/>
              <a:ea typeface="+mj-ea"/>
            </a:endParaRPr>
          </a:p>
        </p:txBody>
      </p:sp>
      <p:graphicFrame>
        <p:nvGraphicFramePr>
          <p:cNvPr id="785408" name="Object 0"/>
          <p:cNvGraphicFramePr>
            <a:graphicFrameLocks noChangeAspect="1"/>
          </p:cNvGraphicFramePr>
          <p:nvPr>
            <p:extLst>
              <p:ext uri="{D42A27DB-BD31-4B8C-83A1-F6EECF244321}">
                <p14:modId xmlns:p14="http://schemas.microsoft.com/office/powerpoint/2010/main" val="4133291560"/>
              </p:ext>
            </p:extLst>
          </p:nvPr>
        </p:nvGraphicFramePr>
        <p:xfrm>
          <a:off x="1436688" y="2219325"/>
          <a:ext cx="1527175" cy="517525"/>
        </p:xfrm>
        <a:graphic>
          <a:graphicData uri="http://schemas.openxmlformats.org/presentationml/2006/ole">
            <mc:AlternateContent xmlns:mc="http://schemas.openxmlformats.org/markup-compatibility/2006">
              <mc:Choice xmlns:v="urn:schemas-microsoft-com:vml" Requires="v">
                <p:oleObj spid="_x0000_s2226294" name="Equation" r:id="rId3" imgW="711000" imgH="241200" progId="Equation.DSMT4">
                  <p:embed/>
                </p:oleObj>
              </mc:Choice>
              <mc:Fallback>
                <p:oleObj name="Equation" r:id="rId3" imgW="711000" imgH="241200" progId="Equation.DSMT4">
                  <p:embed/>
                  <p:pic>
                    <p:nvPicPr>
                      <p:cNvPr id="0" name="Picture 2"/>
                      <p:cNvPicPr>
                        <a:picLocks noChangeAspect="1" noChangeArrowheads="1"/>
                      </p:cNvPicPr>
                      <p:nvPr/>
                    </p:nvPicPr>
                    <p:blipFill>
                      <a:blip r:embed="rId4"/>
                      <a:srcRect/>
                      <a:stretch>
                        <a:fillRect/>
                      </a:stretch>
                    </p:blipFill>
                    <p:spPr bwMode="auto">
                      <a:xfrm>
                        <a:off x="1436688" y="2219325"/>
                        <a:ext cx="152717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9551" name="AutoShape 31"/>
          <p:cNvSpPr>
            <a:spLocks/>
          </p:cNvSpPr>
          <p:nvPr/>
        </p:nvSpPr>
        <p:spPr bwMode="auto">
          <a:xfrm>
            <a:off x="3059981" y="1787550"/>
            <a:ext cx="76200" cy="1403350"/>
          </a:xfrm>
          <a:prstGeom prst="leftBrace">
            <a:avLst>
              <a:gd name="adj1" fmla="val 153472"/>
              <a:gd name="adj2" fmla="val 50000"/>
            </a:avLst>
          </a:prstGeom>
          <a:noFill/>
          <a:ln w="9525">
            <a:solidFill>
              <a:schemeClr val="tx1"/>
            </a:solidFill>
            <a:round/>
            <a:headEnd/>
            <a:tailEnd/>
          </a:ln>
          <a:effectLst/>
        </p:spPr>
        <p:txBody>
          <a:bodyPr wrap="none" anchor="ctr"/>
          <a:lstStyle/>
          <a:p>
            <a:endParaRPr lang="zh-CN" altLang="en-US" b="1">
              <a:latin typeface="+mj-ea"/>
              <a:ea typeface="+mj-ea"/>
            </a:endParaRPr>
          </a:p>
        </p:txBody>
      </p:sp>
      <p:sp>
        <p:nvSpPr>
          <p:cNvPr id="619552" name="Text Box 32"/>
          <p:cNvSpPr txBox="1">
            <a:spLocks noChangeArrowheads="1"/>
          </p:cNvSpPr>
          <p:nvPr/>
        </p:nvSpPr>
        <p:spPr bwMode="auto">
          <a:xfrm>
            <a:off x="3275856" y="1773238"/>
            <a:ext cx="3337773" cy="523220"/>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zh-CN" altLang="en-US" sz="2800" b="1" dirty="0">
                <a:latin typeface="+mj-ea"/>
                <a:ea typeface="+mj-ea"/>
              </a:rPr>
              <a:t>当输入符号是</a:t>
            </a:r>
            <a:r>
              <a:rPr lang="en-US" altLang="zh-CN" sz="2800" b="1" i="1" dirty="0">
                <a:latin typeface="Times New Roman" pitchFamily="18" charset="0"/>
                <a:ea typeface="+mj-ea"/>
                <a:cs typeface="Times New Roman" pitchFamily="18" charset="0"/>
              </a:rPr>
              <a:t>x</a:t>
            </a:r>
            <a:r>
              <a:rPr lang="en-US" altLang="zh-CN" sz="2800" b="1" i="1" baseline="-25000" dirty="0">
                <a:latin typeface="Times New Roman" pitchFamily="18" charset="0"/>
                <a:ea typeface="+mj-ea"/>
                <a:cs typeface="Times New Roman" pitchFamily="18" charset="0"/>
              </a:rPr>
              <a:t>i</a:t>
            </a:r>
            <a:r>
              <a:rPr lang="zh-CN" altLang="en-US" sz="2800" b="1" dirty="0">
                <a:latin typeface="+mj-ea"/>
                <a:ea typeface="+mj-ea"/>
              </a:rPr>
              <a:t>时，</a:t>
            </a:r>
          </a:p>
        </p:txBody>
      </p:sp>
      <p:sp>
        <p:nvSpPr>
          <p:cNvPr id="619553" name="Text Box 33"/>
          <p:cNvSpPr txBox="1">
            <a:spLocks noChangeArrowheads="1"/>
          </p:cNvSpPr>
          <p:nvPr/>
        </p:nvSpPr>
        <p:spPr bwMode="auto">
          <a:xfrm>
            <a:off x="6714406" y="1829768"/>
            <a:ext cx="1606550" cy="519112"/>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zh-CN" altLang="en-US" sz="2800" b="1" dirty="0">
                <a:solidFill>
                  <a:srgbClr val="FF0000"/>
                </a:solidFill>
                <a:latin typeface="+mj-ea"/>
                <a:ea typeface="+mj-ea"/>
              </a:rPr>
              <a:t>译码正确</a:t>
            </a:r>
          </a:p>
        </p:txBody>
      </p:sp>
      <p:sp>
        <p:nvSpPr>
          <p:cNvPr id="619554" name="Text Box 34"/>
          <p:cNvSpPr txBox="1">
            <a:spLocks noChangeArrowheads="1"/>
          </p:cNvSpPr>
          <p:nvPr/>
        </p:nvSpPr>
        <p:spPr bwMode="auto">
          <a:xfrm>
            <a:off x="3225081" y="2506687"/>
            <a:ext cx="3440112" cy="946150"/>
          </a:xfrm>
          <a:prstGeom prst="rect">
            <a:avLst/>
          </a:prstGeom>
          <a:noFill/>
          <a:ln w="9525">
            <a:noFill/>
            <a:miter lim="800000"/>
            <a:headEnd/>
            <a:tailEnd/>
          </a:ln>
          <a:effectLst/>
        </p:spPr>
        <p:txBody>
          <a:bodyPr>
            <a:spAutoFit/>
          </a:bodyPr>
          <a:lstStyle/>
          <a:p>
            <a:pPr algn="l">
              <a:lnSpc>
                <a:spcPct val="100000"/>
              </a:lnSpc>
              <a:spcBef>
                <a:spcPct val="0"/>
              </a:spcBef>
              <a:buClrTx/>
              <a:buSzTx/>
              <a:buFontTx/>
              <a:buNone/>
            </a:pPr>
            <a:r>
              <a:rPr lang="zh-CN" altLang="en-US" sz="2800" b="1" dirty="0">
                <a:latin typeface="+mj-ea"/>
                <a:ea typeface="+mj-ea"/>
              </a:rPr>
              <a:t>当输入符号为除</a:t>
            </a:r>
            <a:r>
              <a:rPr lang="en-US" altLang="zh-CN" sz="2800" b="1" i="1" dirty="0">
                <a:latin typeface="Times New Roman" pitchFamily="18" charset="0"/>
                <a:ea typeface="+mj-ea"/>
                <a:cs typeface="Times New Roman" pitchFamily="18" charset="0"/>
              </a:rPr>
              <a:t>x</a:t>
            </a:r>
            <a:r>
              <a:rPr lang="en-US" altLang="zh-CN" sz="2800" b="1" i="1" baseline="-25000" dirty="0">
                <a:latin typeface="Times New Roman" pitchFamily="18" charset="0"/>
                <a:ea typeface="+mj-ea"/>
                <a:cs typeface="Times New Roman" pitchFamily="18" charset="0"/>
              </a:rPr>
              <a:t>i</a:t>
            </a:r>
            <a:r>
              <a:rPr lang="zh-CN" altLang="en-US" sz="2800" b="1" dirty="0">
                <a:latin typeface="+mj-ea"/>
                <a:ea typeface="+mj-ea"/>
              </a:rPr>
              <a:t>以外的</a:t>
            </a:r>
            <a:r>
              <a:rPr lang="en-US" altLang="zh-CN" sz="2800" b="1" dirty="0">
                <a:latin typeface="Times New Roman" pitchFamily="18" charset="0"/>
                <a:ea typeface="+mj-ea"/>
                <a:cs typeface="Times New Roman" pitchFamily="18" charset="0"/>
              </a:rPr>
              <a:t>(</a:t>
            </a:r>
            <a:r>
              <a:rPr lang="en-US" altLang="zh-CN" sz="2800" b="1" i="1" dirty="0">
                <a:latin typeface="Times New Roman" pitchFamily="18" charset="0"/>
                <a:ea typeface="+mj-ea"/>
                <a:cs typeface="Times New Roman" pitchFamily="18" charset="0"/>
              </a:rPr>
              <a:t>r</a:t>
            </a:r>
            <a:r>
              <a:rPr lang="en-US" altLang="zh-CN" sz="2800" b="1" dirty="0">
                <a:latin typeface="Times New Roman" pitchFamily="18" charset="0"/>
                <a:ea typeface="+mj-ea"/>
                <a:cs typeface="Times New Roman" pitchFamily="18" charset="0"/>
              </a:rPr>
              <a:t>-1)</a:t>
            </a:r>
            <a:r>
              <a:rPr lang="zh-CN" altLang="en-US" sz="2800" b="1" dirty="0">
                <a:latin typeface="+mj-ea"/>
                <a:ea typeface="+mj-ea"/>
              </a:rPr>
              <a:t>种符号时，</a:t>
            </a:r>
          </a:p>
        </p:txBody>
      </p:sp>
      <p:sp>
        <p:nvSpPr>
          <p:cNvPr id="619555" name="Text Box 35"/>
          <p:cNvSpPr txBox="1">
            <a:spLocks noChangeArrowheads="1"/>
          </p:cNvSpPr>
          <p:nvPr/>
        </p:nvSpPr>
        <p:spPr bwMode="auto">
          <a:xfrm>
            <a:off x="6714406" y="2651150"/>
            <a:ext cx="1606550" cy="519112"/>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zh-CN" altLang="en-US" sz="2800" b="1" dirty="0">
                <a:solidFill>
                  <a:srgbClr val="FF0000"/>
                </a:solidFill>
                <a:latin typeface="+mj-ea"/>
                <a:ea typeface="+mj-ea"/>
              </a:rPr>
              <a:t>译码错误</a:t>
            </a:r>
          </a:p>
        </p:txBody>
      </p:sp>
      <p:sp>
        <p:nvSpPr>
          <p:cNvPr id="619556" name="Text Box 36"/>
          <p:cNvSpPr txBox="1">
            <a:spLocks noChangeArrowheads="1"/>
          </p:cNvSpPr>
          <p:nvPr/>
        </p:nvSpPr>
        <p:spPr bwMode="auto">
          <a:xfrm>
            <a:off x="695325" y="3789363"/>
            <a:ext cx="6324600" cy="519112"/>
          </a:xfrm>
          <a:prstGeom prst="rect">
            <a:avLst/>
          </a:prstGeom>
          <a:noFill/>
          <a:ln w="9525">
            <a:noFill/>
            <a:miter lim="800000"/>
            <a:headEnd/>
            <a:tailEnd/>
          </a:ln>
          <a:effectLst/>
        </p:spPr>
        <p:txBody>
          <a:bodyPr>
            <a:spAutoFit/>
          </a:bodyPr>
          <a:lstStyle/>
          <a:p>
            <a:pPr algn="l">
              <a:lnSpc>
                <a:spcPct val="100000"/>
              </a:lnSpc>
              <a:spcBef>
                <a:spcPct val="0"/>
              </a:spcBef>
              <a:buClrTx/>
              <a:buSzTx/>
              <a:buFontTx/>
              <a:buNone/>
            </a:pPr>
            <a:r>
              <a:rPr lang="zh-CN" altLang="en-US" sz="2800" b="1" dirty="0">
                <a:solidFill>
                  <a:srgbClr val="0000FF"/>
                </a:solidFill>
                <a:latin typeface="+mj-ea"/>
                <a:ea typeface="+mj-ea"/>
              </a:rPr>
              <a:t>正确译码的概率：</a:t>
            </a:r>
          </a:p>
        </p:txBody>
      </p:sp>
      <p:graphicFrame>
        <p:nvGraphicFramePr>
          <p:cNvPr id="785409" name="Object 1"/>
          <p:cNvGraphicFramePr>
            <a:graphicFrameLocks noChangeAspect="1"/>
          </p:cNvGraphicFramePr>
          <p:nvPr>
            <p:extLst>
              <p:ext uri="{D42A27DB-BD31-4B8C-83A1-F6EECF244321}">
                <p14:modId xmlns:p14="http://schemas.microsoft.com/office/powerpoint/2010/main" val="4165084188"/>
              </p:ext>
            </p:extLst>
          </p:nvPr>
        </p:nvGraphicFramePr>
        <p:xfrm>
          <a:off x="2201863" y="4352925"/>
          <a:ext cx="3517900" cy="617538"/>
        </p:xfrm>
        <a:graphic>
          <a:graphicData uri="http://schemas.openxmlformats.org/presentationml/2006/ole">
            <mc:AlternateContent xmlns:mc="http://schemas.openxmlformats.org/markup-compatibility/2006">
              <mc:Choice xmlns:v="urn:schemas-microsoft-com:vml" Requires="v">
                <p:oleObj spid="_x0000_s2226295" name="Equation" r:id="rId5" imgW="1663560" imgH="291960" progId="Equation.DSMT4">
                  <p:embed/>
                </p:oleObj>
              </mc:Choice>
              <mc:Fallback>
                <p:oleObj name="Equation" r:id="rId5" imgW="1663560" imgH="291960" progId="Equation.DSMT4">
                  <p:embed/>
                  <p:pic>
                    <p:nvPicPr>
                      <p:cNvPr id="0" name="Picture 3"/>
                      <p:cNvPicPr>
                        <a:picLocks noChangeAspect="1" noChangeArrowheads="1"/>
                      </p:cNvPicPr>
                      <p:nvPr/>
                    </p:nvPicPr>
                    <p:blipFill>
                      <a:blip r:embed="rId6"/>
                      <a:srcRect/>
                      <a:stretch>
                        <a:fillRect/>
                      </a:stretch>
                    </p:blipFill>
                    <p:spPr bwMode="auto">
                      <a:xfrm>
                        <a:off x="2201863" y="4352925"/>
                        <a:ext cx="3517900"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9558" name="Text Box 38"/>
          <p:cNvSpPr txBox="1">
            <a:spLocks noChangeArrowheads="1"/>
          </p:cNvSpPr>
          <p:nvPr/>
        </p:nvSpPr>
        <p:spPr bwMode="auto">
          <a:xfrm>
            <a:off x="735013" y="5064125"/>
            <a:ext cx="3028950" cy="519113"/>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zh-CN" altLang="en-US" sz="2800" b="1" dirty="0">
                <a:solidFill>
                  <a:srgbClr val="0000FF"/>
                </a:solidFill>
                <a:latin typeface="+mj-ea"/>
                <a:ea typeface="+mj-ea"/>
              </a:rPr>
              <a:t>错误译码的概率：</a:t>
            </a:r>
          </a:p>
        </p:txBody>
      </p:sp>
      <p:graphicFrame>
        <p:nvGraphicFramePr>
          <p:cNvPr id="785410" name="Object 2"/>
          <p:cNvGraphicFramePr>
            <a:graphicFrameLocks noChangeAspect="1"/>
          </p:cNvGraphicFramePr>
          <p:nvPr>
            <p:extLst>
              <p:ext uri="{D42A27DB-BD31-4B8C-83A1-F6EECF244321}">
                <p14:modId xmlns:p14="http://schemas.microsoft.com/office/powerpoint/2010/main" val="2436800439"/>
              </p:ext>
            </p:extLst>
          </p:nvPr>
        </p:nvGraphicFramePr>
        <p:xfrm>
          <a:off x="1492250" y="5676900"/>
          <a:ext cx="6451600" cy="576263"/>
        </p:xfrm>
        <a:graphic>
          <a:graphicData uri="http://schemas.openxmlformats.org/presentationml/2006/ole">
            <mc:AlternateContent xmlns:mc="http://schemas.openxmlformats.org/markup-compatibility/2006">
              <mc:Choice xmlns:v="urn:schemas-microsoft-com:vml" Requires="v">
                <p:oleObj spid="_x0000_s2226296" name="Equation" r:id="rId7" imgW="2654280" imgH="241200" progId="Equation.DSMT4">
                  <p:embed/>
                </p:oleObj>
              </mc:Choice>
              <mc:Fallback>
                <p:oleObj name="Equation" r:id="rId7" imgW="2654280" imgH="241200" progId="Equation.DSMT4">
                  <p:embed/>
                  <p:pic>
                    <p:nvPicPr>
                      <p:cNvPr id="0" name="Picture 4"/>
                      <p:cNvPicPr>
                        <a:picLocks noChangeAspect="1" noChangeArrowheads="1"/>
                      </p:cNvPicPr>
                      <p:nvPr/>
                    </p:nvPicPr>
                    <p:blipFill>
                      <a:blip r:embed="rId8"/>
                      <a:srcRect/>
                      <a:stretch>
                        <a:fillRect/>
                      </a:stretch>
                    </p:blipFill>
                    <p:spPr bwMode="auto">
                      <a:xfrm>
                        <a:off x="1492250" y="5676900"/>
                        <a:ext cx="64516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5411" name="Object 3"/>
          <p:cNvGraphicFramePr>
            <a:graphicFrameLocks noChangeAspect="1"/>
          </p:cNvGraphicFramePr>
          <p:nvPr/>
        </p:nvGraphicFramePr>
        <p:xfrm>
          <a:off x="323850" y="3933825"/>
          <a:ext cx="419100" cy="382588"/>
        </p:xfrm>
        <a:graphic>
          <a:graphicData uri="http://schemas.openxmlformats.org/presentationml/2006/ole">
            <mc:AlternateContent xmlns:mc="http://schemas.openxmlformats.org/markup-compatibility/2006">
              <mc:Choice xmlns:v="urn:schemas-microsoft-com:vml" Requires="v">
                <p:oleObj spid="_x0000_s2226297" name="Equation" r:id="rId9" imgW="139680" imgH="126720" progId="Equation.DSMT4">
                  <p:embed/>
                </p:oleObj>
              </mc:Choice>
              <mc:Fallback>
                <p:oleObj name="Equation" r:id="rId9" imgW="139680" imgH="12672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3933825"/>
                        <a:ext cx="41910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标题 21"/>
          <p:cNvSpPr>
            <a:spLocks noGrp="1"/>
          </p:cNvSpPr>
          <p:nvPr>
            <p:ph type="title"/>
          </p:nvPr>
        </p:nvSpPr>
        <p:spPr/>
        <p:txBody>
          <a:bodyPr/>
          <a:lstStyle/>
          <a:p>
            <a:r>
              <a:rPr lang="zh-CN" altLang="en-US" dirty="0" smtClean="0"/>
              <a:t>错误译码概率</a:t>
            </a:r>
            <a:r>
              <a:rPr lang="en-US" altLang="zh-CN" dirty="0" smtClean="0"/>
              <a:t>1</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18</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95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54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5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95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5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56" grpId="0"/>
      <p:bldP spid="6195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80" name="Text Box 12"/>
          <p:cNvSpPr txBox="1">
            <a:spLocks noChangeArrowheads="1"/>
          </p:cNvSpPr>
          <p:nvPr/>
        </p:nvSpPr>
        <p:spPr bwMode="auto">
          <a:xfrm>
            <a:off x="638164" y="4077072"/>
            <a:ext cx="3789820" cy="523220"/>
          </a:xfrm>
          <a:prstGeom prst="rect">
            <a:avLst/>
          </a:prstGeom>
          <a:noFill/>
          <a:ln w="9525">
            <a:noFill/>
            <a:miter lim="800000"/>
            <a:headEnd/>
            <a:tailEnd/>
          </a:ln>
          <a:effectLst/>
        </p:spPr>
        <p:txBody>
          <a:bodyPr wrap="none">
            <a:spAutoFit/>
          </a:bodyPr>
          <a:lstStyle/>
          <a:p>
            <a:pPr algn="l">
              <a:lnSpc>
                <a:spcPct val="100000"/>
              </a:lnSpc>
              <a:spcBef>
                <a:spcPct val="0"/>
              </a:spcBef>
              <a:buClrTx/>
              <a:buFont typeface="Wingdings" pitchFamily="2" charset="2"/>
              <a:buChar char="l"/>
            </a:pPr>
            <a:r>
              <a:rPr lang="en-US" altLang="zh-CN" sz="2800" b="1" dirty="0">
                <a:solidFill>
                  <a:srgbClr val="0000FF"/>
                </a:solidFill>
                <a:latin typeface="+mj-ea"/>
                <a:ea typeface="+mj-ea"/>
              </a:rPr>
              <a:t> </a:t>
            </a:r>
            <a:r>
              <a:rPr lang="zh-CN" altLang="en-US" sz="2800" b="1" dirty="0">
                <a:solidFill>
                  <a:srgbClr val="0000FF"/>
                </a:solidFill>
                <a:latin typeface="+mj-ea"/>
                <a:ea typeface="+mj-ea"/>
              </a:rPr>
              <a:t>平均正确译码概率：</a:t>
            </a:r>
          </a:p>
        </p:txBody>
      </p:sp>
      <p:graphicFrame>
        <p:nvGraphicFramePr>
          <p:cNvPr id="786432" name="Object 2048"/>
          <p:cNvGraphicFramePr>
            <a:graphicFrameLocks noChangeAspect="1"/>
          </p:cNvGraphicFramePr>
          <p:nvPr>
            <p:extLst>
              <p:ext uri="{D42A27DB-BD31-4B8C-83A1-F6EECF244321}">
                <p14:modId xmlns:p14="http://schemas.microsoft.com/office/powerpoint/2010/main" val="1882625326"/>
              </p:ext>
            </p:extLst>
          </p:nvPr>
        </p:nvGraphicFramePr>
        <p:xfrm>
          <a:off x="1711325" y="4764088"/>
          <a:ext cx="3632200" cy="922337"/>
        </p:xfrm>
        <a:graphic>
          <a:graphicData uri="http://schemas.openxmlformats.org/presentationml/2006/ole">
            <mc:AlternateContent xmlns:mc="http://schemas.openxmlformats.org/markup-compatibility/2006">
              <mc:Choice xmlns:v="urn:schemas-microsoft-com:vml" Requires="v">
                <p:oleObj spid="_x0000_s2227289" name="Equation" r:id="rId3" imgW="1752480" imgH="444240" progId="Equation.DSMT4">
                  <p:embed/>
                </p:oleObj>
              </mc:Choice>
              <mc:Fallback>
                <p:oleObj name="Equation" r:id="rId3" imgW="1752480" imgH="444240" progId="Equation.DSMT4">
                  <p:embed/>
                  <p:pic>
                    <p:nvPicPr>
                      <p:cNvPr id="0" name="Picture 2"/>
                      <p:cNvPicPr>
                        <a:picLocks noChangeAspect="1" noChangeArrowheads="1"/>
                      </p:cNvPicPr>
                      <p:nvPr/>
                    </p:nvPicPr>
                    <p:blipFill>
                      <a:blip r:embed="rId4"/>
                      <a:srcRect/>
                      <a:stretch>
                        <a:fillRect/>
                      </a:stretch>
                    </p:blipFill>
                    <p:spPr bwMode="auto">
                      <a:xfrm>
                        <a:off x="1711325" y="4764088"/>
                        <a:ext cx="3632200" cy="922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1582" name="Text Box 14"/>
          <p:cNvSpPr txBox="1">
            <a:spLocks noChangeArrowheads="1"/>
          </p:cNvSpPr>
          <p:nvPr/>
        </p:nvSpPr>
        <p:spPr bwMode="auto">
          <a:xfrm>
            <a:off x="538733" y="1962075"/>
            <a:ext cx="3789820" cy="523220"/>
          </a:xfrm>
          <a:prstGeom prst="rect">
            <a:avLst/>
          </a:prstGeom>
          <a:noFill/>
          <a:ln w="9525">
            <a:noFill/>
            <a:miter lim="800000"/>
            <a:headEnd/>
            <a:tailEnd/>
          </a:ln>
          <a:effectLst/>
        </p:spPr>
        <p:txBody>
          <a:bodyPr wrap="none">
            <a:spAutoFit/>
          </a:bodyPr>
          <a:lstStyle/>
          <a:p>
            <a:pPr algn="l">
              <a:lnSpc>
                <a:spcPct val="100000"/>
              </a:lnSpc>
              <a:spcBef>
                <a:spcPct val="0"/>
              </a:spcBef>
              <a:buClrTx/>
              <a:buFont typeface="Wingdings" pitchFamily="2" charset="2"/>
              <a:buChar char="l"/>
            </a:pPr>
            <a:r>
              <a:rPr lang="en-US" altLang="zh-CN" sz="2800" b="1" dirty="0">
                <a:solidFill>
                  <a:srgbClr val="0000FF"/>
                </a:solidFill>
                <a:latin typeface="+mj-ea"/>
                <a:ea typeface="+mj-ea"/>
              </a:rPr>
              <a:t> </a:t>
            </a:r>
            <a:r>
              <a:rPr lang="zh-CN" altLang="en-US" sz="2800" b="1" dirty="0">
                <a:solidFill>
                  <a:srgbClr val="0000FF"/>
                </a:solidFill>
                <a:latin typeface="+mj-ea"/>
                <a:ea typeface="+mj-ea"/>
              </a:rPr>
              <a:t>平均错误译码概率：</a:t>
            </a:r>
          </a:p>
        </p:txBody>
      </p:sp>
      <p:graphicFrame>
        <p:nvGraphicFramePr>
          <p:cNvPr id="786433" name="Object 2049"/>
          <p:cNvGraphicFramePr>
            <a:graphicFrameLocks noChangeAspect="1"/>
          </p:cNvGraphicFramePr>
          <p:nvPr>
            <p:extLst>
              <p:ext uri="{D42A27DB-BD31-4B8C-83A1-F6EECF244321}">
                <p14:modId xmlns:p14="http://schemas.microsoft.com/office/powerpoint/2010/main" val="2116546712"/>
              </p:ext>
            </p:extLst>
          </p:nvPr>
        </p:nvGraphicFramePr>
        <p:xfrm>
          <a:off x="1125538" y="2466975"/>
          <a:ext cx="7754937" cy="1062038"/>
        </p:xfrm>
        <a:graphic>
          <a:graphicData uri="http://schemas.openxmlformats.org/presentationml/2006/ole">
            <mc:AlternateContent xmlns:mc="http://schemas.openxmlformats.org/markup-compatibility/2006">
              <mc:Choice xmlns:v="urn:schemas-microsoft-com:vml" Requires="v">
                <p:oleObj spid="_x0000_s2227290" name="Equation" r:id="rId5" imgW="3251160" imgH="444240" progId="Equation.DSMT4">
                  <p:embed/>
                </p:oleObj>
              </mc:Choice>
              <mc:Fallback>
                <p:oleObj name="Equation" r:id="rId5" imgW="3251160" imgH="444240" progId="Equation.DSMT4">
                  <p:embed/>
                  <p:pic>
                    <p:nvPicPr>
                      <p:cNvPr id="0" name="Picture 3"/>
                      <p:cNvPicPr>
                        <a:picLocks noChangeAspect="1" noChangeArrowheads="1"/>
                      </p:cNvPicPr>
                      <p:nvPr/>
                    </p:nvPicPr>
                    <p:blipFill>
                      <a:blip r:embed="rId6"/>
                      <a:srcRect/>
                      <a:stretch>
                        <a:fillRect/>
                      </a:stretch>
                    </p:blipFill>
                    <p:spPr bwMode="auto">
                      <a:xfrm>
                        <a:off x="1125538" y="2466975"/>
                        <a:ext cx="7754937" cy="106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标题 10"/>
          <p:cNvSpPr>
            <a:spLocks noGrp="1"/>
          </p:cNvSpPr>
          <p:nvPr>
            <p:ph type="title"/>
          </p:nvPr>
        </p:nvSpPr>
        <p:spPr/>
        <p:txBody>
          <a:bodyPr/>
          <a:lstStyle/>
          <a:p>
            <a:r>
              <a:rPr lang="zh-CN" altLang="en-US" dirty="0" smtClean="0"/>
              <a:t>错误译码概率</a:t>
            </a:r>
            <a:r>
              <a:rPr lang="en-US" altLang="zh-CN" dirty="0" smtClean="0"/>
              <a:t>2</a:t>
            </a:r>
            <a:endParaRPr lang="zh-CN" altLang="en-US" dirty="0"/>
          </a:p>
        </p:txBody>
      </p:sp>
      <p:sp>
        <p:nvSpPr>
          <p:cNvPr id="12" name="矩形 11"/>
          <p:cNvSpPr/>
          <p:nvPr/>
        </p:nvSpPr>
        <p:spPr>
          <a:xfrm>
            <a:off x="611560" y="1196752"/>
            <a:ext cx="8136904" cy="523220"/>
          </a:xfrm>
          <a:prstGeom prst="rect">
            <a:avLst/>
          </a:prstGeom>
        </p:spPr>
        <p:txBody>
          <a:bodyPr wrap="square">
            <a:spAutoFit/>
          </a:bodyPr>
          <a:lstStyle/>
          <a:p>
            <a:r>
              <a:rPr lang="zh-CN" altLang="en-US" sz="2800" b="1" dirty="0" smtClean="0">
                <a:latin typeface="+mj-ea"/>
                <a:ea typeface="+mj-ea"/>
              </a:rPr>
              <a:t>因为输出信号是个随机变量，   只是其中一个符号</a:t>
            </a:r>
          </a:p>
        </p:txBody>
      </p:sp>
      <p:graphicFrame>
        <p:nvGraphicFramePr>
          <p:cNvPr id="2227204" name="Object 4"/>
          <p:cNvGraphicFramePr>
            <a:graphicFrameLocks noChangeAspect="1"/>
          </p:cNvGraphicFramePr>
          <p:nvPr/>
        </p:nvGraphicFramePr>
        <p:xfrm>
          <a:off x="5220072" y="1124744"/>
          <a:ext cx="428625" cy="577850"/>
        </p:xfrm>
        <a:graphic>
          <a:graphicData uri="http://schemas.openxmlformats.org/presentationml/2006/ole">
            <mc:AlternateContent xmlns:mc="http://schemas.openxmlformats.org/markup-compatibility/2006">
              <mc:Choice xmlns:v="urn:schemas-microsoft-com:vml" Requires="v">
                <p:oleObj spid="_x0000_s2227291" name="Equation" r:id="rId7" imgW="177480" imgH="241200" progId="Equation.DSMT4">
                  <p:embed/>
                </p:oleObj>
              </mc:Choice>
              <mc:Fallback>
                <p:oleObj name="Equation" r:id="rId7" imgW="177480" imgH="2412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0072" y="1124744"/>
                        <a:ext cx="428625" cy="577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19</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15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6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zh-CN" altLang="en-US" smtClean="0"/>
              <a:t>信道编码定理</a:t>
            </a:r>
            <a:endParaRPr lang="en-US" altLang="zh-CN"/>
          </a:p>
        </p:txBody>
      </p:sp>
      <p:sp>
        <p:nvSpPr>
          <p:cNvPr id="354307" name="Rectangle 3"/>
          <p:cNvSpPr>
            <a:spLocks noGrp="1" noChangeArrowheads="1"/>
          </p:cNvSpPr>
          <p:nvPr>
            <p:ph type="body" idx="1"/>
          </p:nvPr>
        </p:nvSpPr>
        <p:spPr/>
        <p:txBody>
          <a:bodyPr/>
          <a:lstStyle/>
          <a:p>
            <a:r>
              <a:rPr lang="zh-CN" altLang="en-US" dirty="0" smtClean="0">
                <a:solidFill>
                  <a:srgbClr val="FF0000"/>
                </a:solidFill>
              </a:rPr>
              <a:t>信道编码概述</a:t>
            </a:r>
          </a:p>
          <a:p>
            <a:r>
              <a:rPr lang="zh-CN" altLang="en-US" dirty="0" smtClean="0"/>
              <a:t>译码准则</a:t>
            </a:r>
          </a:p>
          <a:p>
            <a:r>
              <a:rPr lang="zh-CN" altLang="en-US" dirty="0" smtClean="0"/>
              <a:t>编码方法</a:t>
            </a:r>
          </a:p>
          <a:p>
            <a:r>
              <a:rPr lang="zh-CN" altLang="en-US" dirty="0" smtClean="0"/>
              <a:t>信道编码定理</a:t>
            </a:r>
            <a:endParaRPr lang="zh-CN" altLang="en-US" dirty="0"/>
          </a:p>
        </p:txBody>
      </p:sp>
      <p:sp>
        <p:nvSpPr>
          <p:cNvPr id="6" name="灯片编号占位符 5"/>
          <p:cNvSpPr>
            <a:spLocks noGrp="1"/>
          </p:cNvSpPr>
          <p:nvPr>
            <p:ph type="sldNum" sz="quarter" idx="12"/>
          </p:nvPr>
        </p:nvSpPr>
        <p:spPr/>
        <p:txBody>
          <a:bodyPr/>
          <a:lstStyle/>
          <a:p>
            <a:fld id="{1EBC80C4-7338-4BB8-B94F-C8D74E62FD4A}" type="slidenum">
              <a:rPr lang="zh-CN" altLang="en-US" smtClean="0"/>
              <a:pPr/>
              <a:t>2</a:t>
            </a:fld>
            <a:endParaRPr lang="en-US" altLang="zh-CN"/>
          </a:p>
        </p:txBody>
      </p:sp>
    </p:spTree>
    <p:extLst>
      <p:ext uri="{BB962C8B-B14F-4D97-AF65-F5344CB8AC3E}">
        <p14:creationId xmlns:p14="http://schemas.microsoft.com/office/powerpoint/2010/main" val="4122165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zh-CN" altLang="en-US" smtClean="0"/>
              <a:t>信道编码定理</a:t>
            </a:r>
            <a:endParaRPr lang="en-US" altLang="zh-CN"/>
          </a:p>
        </p:txBody>
      </p:sp>
      <p:sp>
        <p:nvSpPr>
          <p:cNvPr id="354307" name="Rectangle 3"/>
          <p:cNvSpPr>
            <a:spLocks noGrp="1" noChangeArrowheads="1"/>
          </p:cNvSpPr>
          <p:nvPr>
            <p:ph type="body" idx="1"/>
          </p:nvPr>
        </p:nvSpPr>
        <p:spPr/>
        <p:txBody>
          <a:bodyPr>
            <a:normAutofit/>
          </a:bodyPr>
          <a:lstStyle/>
          <a:p>
            <a:r>
              <a:rPr lang="zh-CN" altLang="en-US" sz="2800" dirty="0" smtClean="0"/>
              <a:t>信道编码概述</a:t>
            </a:r>
          </a:p>
          <a:p>
            <a:r>
              <a:rPr lang="zh-CN" altLang="en-US" sz="2800" dirty="0" smtClean="0">
                <a:solidFill>
                  <a:srgbClr val="FF0000"/>
                </a:solidFill>
              </a:rPr>
              <a:t>译码准则</a:t>
            </a:r>
          </a:p>
          <a:p>
            <a:r>
              <a:rPr lang="zh-CN" altLang="en-US" sz="2800" dirty="0" smtClean="0"/>
              <a:t>编码方法</a:t>
            </a:r>
          </a:p>
          <a:p>
            <a:r>
              <a:rPr lang="zh-CN" altLang="en-US" sz="2800" dirty="0" smtClean="0"/>
              <a:t>信道编码定理</a:t>
            </a:r>
            <a:endParaRPr lang="zh-CN" altLang="en-US" sz="2800" dirty="0"/>
          </a:p>
        </p:txBody>
      </p:sp>
      <p:sp>
        <p:nvSpPr>
          <p:cNvPr id="6" name="灯片编号占位符 5"/>
          <p:cNvSpPr>
            <a:spLocks noGrp="1"/>
          </p:cNvSpPr>
          <p:nvPr>
            <p:ph type="sldNum" sz="quarter" idx="12"/>
          </p:nvPr>
        </p:nvSpPr>
        <p:spPr/>
        <p:txBody>
          <a:bodyPr/>
          <a:lstStyle/>
          <a:p>
            <a:fld id="{1EBC80C4-7338-4BB8-B94F-C8D74E62FD4A}" type="slidenum">
              <a:rPr lang="zh-CN" altLang="en-US" smtClean="0"/>
              <a:pPr/>
              <a:t>20</a:t>
            </a:fld>
            <a:endParaRPr lang="en-US" altLang="zh-CN"/>
          </a:p>
        </p:txBody>
      </p:sp>
      <p:sp>
        <p:nvSpPr>
          <p:cNvPr id="2" name="矩形 1"/>
          <p:cNvSpPr/>
          <p:nvPr/>
        </p:nvSpPr>
        <p:spPr>
          <a:xfrm>
            <a:off x="3275856" y="1556792"/>
            <a:ext cx="2646878" cy="1754326"/>
          </a:xfrm>
          <a:prstGeom prst="rect">
            <a:avLst/>
          </a:prstGeom>
        </p:spPr>
        <p:txBody>
          <a:bodyPr wrap="none">
            <a:spAutoFit/>
          </a:bodyPr>
          <a:lstStyle/>
          <a:p>
            <a:pPr>
              <a:lnSpc>
                <a:spcPct val="150000"/>
              </a:lnSpc>
            </a:pPr>
            <a:r>
              <a:rPr lang="zh-CN" altLang="en-US" sz="2400" b="1" dirty="0" smtClean="0">
                <a:solidFill>
                  <a:srgbClr val="0000FF"/>
                </a:solidFill>
                <a:latin typeface="+mj-ea"/>
                <a:ea typeface="+mj-ea"/>
              </a:rPr>
              <a:t>码准则概述</a:t>
            </a:r>
            <a:endParaRPr lang="en-US" altLang="zh-CN" sz="2400" b="1" dirty="0" smtClean="0">
              <a:solidFill>
                <a:srgbClr val="0000FF"/>
              </a:solidFill>
              <a:latin typeface="+mj-ea"/>
              <a:ea typeface="+mj-ea"/>
            </a:endParaRPr>
          </a:p>
          <a:p>
            <a:pPr>
              <a:lnSpc>
                <a:spcPct val="150000"/>
              </a:lnSpc>
            </a:pPr>
            <a:r>
              <a:rPr lang="zh-CN" altLang="en-US" sz="2400" b="1" dirty="0" smtClean="0">
                <a:solidFill>
                  <a:srgbClr val="0000FF"/>
                </a:solidFill>
                <a:latin typeface="+mj-ea"/>
                <a:ea typeface="+mj-ea"/>
              </a:rPr>
              <a:t>错误概率</a:t>
            </a:r>
            <a:endParaRPr lang="en-US" altLang="zh-CN" sz="2400" b="1" dirty="0" smtClean="0">
              <a:solidFill>
                <a:srgbClr val="0000FF"/>
              </a:solidFill>
              <a:latin typeface="+mj-ea"/>
              <a:ea typeface="+mj-ea"/>
            </a:endParaRPr>
          </a:p>
          <a:p>
            <a:pPr>
              <a:lnSpc>
                <a:spcPct val="150000"/>
              </a:lnSpc>
            </a:pPr>
            <a:r>
              <a:rPr lang="zh-CN" altLang="en-US" sz="2400" b="1" dirty="0" smtClean="0">
                <a:solidFill>
                  <a:srgbClr val="0000FF"/>
                </a:solidFill>
                <a:latin typeface="+mj-ea"/>
                <a:ea typeface="+mj-ea"/>
              </a:rPr>
              <a:t>两种常用译码准则</a:t>
            </a:r>
            <a:endParaRPr lang="zh-CN" altLang="en-US" sz="2400" dirty="0">
              <a:solidFill>
                <a:srgbClr val="0000FF"/>
              </a:solidFill>
              <a:latin typeface="+mj-ea"/>
              <a:ea typeface="+mj-ea"/>
            </a:endParaRPr>
          </a:p>
        </p:txBody>
      </p:sp>
      <p:sp>
        <p:nvSpPr>
          <p:cNvPr id="7" name="Text Box 14"/>
          <p:cNvSpPr txBox="1">
            <a:spLocks noChangeArrowheads="1"/>
          </p:cNvSpPr>
          <p:nvPr/>
        </p:nvSpPr>
        <p:spPr bwMode="auto">
          <a:xfrm>
            <a:off x="3445847" y="4231998"/>
            <a:ext cx="3449983" cy="523220"/>
          </a:xfrm>
          <a:prstGeom prst="rect">
            <a:avLst/>
          </a:prstGeom>
          <a:noFill/>
          <a:ln w="9525">
            <a:noFill/>
            <a:miter lim="800000"/>
            <a:headEnd/>
            <a:tailEnd/>
          </a:ln>
          <a:effectLst/>
        </p:spPr>
        <p:txBody>
          <a:bodyPr wrap="none">
            <a:spAutoFit/>
          </a:bodyPr>
          <a:lstStyle/>
          <a:p>
            <a:pPr algn="l">
              <a:lnSpc>
                <a:spcPct val="100000"/>
              </a:lnSpc>
              <a:spcBef>
                <a:spcPct val="0"/>
              </a:spcBef>
              <a:buClrTx/>
              <a:buFont typeface="Wingdings" pitchFamily="2" charset="2"/>
              <a:buChar char="Ø"/>
            </a:pPr>
            <a:r>
              <a:rPr lang="en-US" altLang="zh-CN" sz="2800" b="1" dirty="0">
                <a:solidFill>
                  <a:schemeClr val="tx2"/>
                </a:solidFill>
                <a:latin typeface="+mj-ea"/>
                <a:ea typeface="+mj-ea"/>
              </a:rPr>
              <a:t> </a:t>
            </a:r>
            <a:r>
              <a:rPr lang="zh-CN" altLang="en-US" sz="2800" b="1" dirty="0">
                <a:solidFill>
                  <a:schemeClr val="tx2"/>
                </a:solidFill>
                <a:latin typeface="+mj-ea"/>
                <a:ea typeface="+mj-ea"/>
              </a:rPr>
              <a:t>极大似然译码规则</a:t>
            </a:r>
          </a:p>
        </p:txBody>
      </p:sp>
      <p:sp>
        <p:nvSpPr>
          <p:cNvPr id="8" name="Text Box 15"/>
          <p:cNvSpPr txBox="1">
            <a:spLocks noChangeArrowheads="1"/>
          </p:cNvSpPr>
          <p:nvPr/>
        </p:nvSpPr>
        <p:spPr bwMode="auto">
          <a:xfrm>
            <a:off x="3436322" y="3474761"/>
            <a:ext cx="4176712" cy="519112"/>
          </a:xfrm>
          <a:prstGeom prst="rect">
            <a:avLst/>
          </a:prstGeom>
          <a:noFill/>
          <a:ln w="9525">
            <a:noFill/>
            <a:miter lim="800000"/>
            <a:headEnd/>
            <a:tailEnd/>
          </a:ln>
          <a:effectLst/>
        </p:spPr>
        <p:txBody>
          <a:bodyPr>
            <a:spAutoFit/>
          </a:bodyPr>
          <a:lstStyle/>
          <a:p>
            <a:pPr algn="l">
              <a:lnSpc>
                <a:spcPct val="100000"/>
              </a:lnSpc>
              <a:spcBef>
                <a:spcPct val="0"/>
              </a:spcBef>
              <a:buClrTx/>
              <a:buFont typeface="Wingdings" pitchFamily="2" charset="2"/>
              <a:buChar char="Ø"/>
            </a:pPr>
            <a:r>
              <a:rPr lang="en-US" altLang="zh-CN" sz="2800" b="1" dirty="0">
                <a:solidFill>
                  <a:schemeClr val="tx2"/>
                </a:solidFill>
                <a:latin typeface="+mj-ea"/>
                <a:ea typeface="+mj-ea"/>
              </a:rPr>
              <a:t> </a:t>
            </a:r>
            <a:r>
              <a:rPr lang="zh-CN" altLang="en-US" sz="2800" b="1" dirty="0">
                <a:solidFill>
                  <a:schemeClr val="tx2"/>
                </a:solidFill>
                <a:latin typeface="+mj-ea"/>
                <a:ea typeface="+mj-ea"/>
              </a:rPr>
              <a:t>最大后验概率译码规则</a:t>
            </a:r>
          </a:p>
        </p:txBody>
      </p:sp>
    </p:spTree>
    <p:extLst>
      <p:ext uri="{BB962C8B-B14F-4D97-AF65-F5344CB8AC3E}">
        <p14:creationId xmlns:p14="http://schemas.microsoft.com/office/powerpoint/2010/main" val="1040564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
                                            <p:txEl>
                                              <p:pRg st="2" end="2"/>
                                            </p:txEl>
                                          </p:spTgt>
                                        </p:tgtEl>
                                        <p:attrNameLst>
                                          <p:attrName>style.textDecorationUnderline</p:attrName>
                                        </p:attrNameLst>
                                      </p:cBhvr>
                                      <p:to>
                                        <p:strVal val="true"/>
                                      </p:to>
                                    </p:set>
                                  </p:childTnLst>
                                </p:cTn>
                              </p:par>
                              <p:par>
                                <p:cTn id="7" presetID="16" presetClass="entr" presetSubtype="21"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barn(inVertical)">
                                      <p:cBhvr>
                                        <p:cTn id="9" dur="500"/>
                                        <p:tgtEl>
                                          <p:spTgt spid="7"/>
                                        </p:tgtEl>
                                      </p:cBhvr>
                                    </p:animEffect>
                                  </p:childTnLst>
                                </p:cTn>
                              </p:par>
                              <p:par>
                                <p:cTn id="10" presetID="16" presetClass="entr" presetSubtype="21"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25" name="Text Box 9"/>
          <p:cNvSpPr txBox="1">
            <a:spLocks noChangeArrowheads="1"/>
          </p:cNvSpPr>
          <p:nvPr/>
        </p:nvSpPr>
        <p:spPr bwMode="auto">
          <a:xfrm>
            <a:off x="611560" y="1124744"/>
            <a:ext cx="7848872" cy="1005788"/>
          </a:xfrm>
          <a:prstGeom prst="rect">
            <a:avLst/>
          </a:prstGeom>
          <a:noFill/>
          <a:ln w="9525">
            <a:noFill/>
            <a:miter lim="800000"/>
            <a:headEnd/>
            <a:tailEnd/>
          </a:ln>
          <a:effectLst/>
        </p:spPr>
        <p:txBody>
          <a:bodyPr wrap="square">
            <a:spAutoFit/>
          </a:bodyPr>
          <a:lstStyle/>
          <a:p>
            <a:pPr>
              <a:lnSpc>
                <a:spcPct val="130000"/>
              </a:lnSpc>
              <a:spcBef>
                <a:spcPct val="0"/>
              </a:spcBef>
            </a:pPr>
            <a:r>
              <a:rPr lang="zh-CN" altLang="en-US" sz="2400" b="1" dirty="0" smtClean="0">
                <a:latin typeface="+mj-ea"/>
                <a:ea typeface="+mj-ea"/>
              </a:rPr>
              <a:t>为提高规则通信的可靠性，所采用的译码应当使平均错误译码概率最小</a:t>
            </a:r>
            <a:endParaRPr lang="zh-CN" altLang="en-US" sz="2400" b="1" dirty="0">
              <a:solidFill>
                <a:schemeClr val="tx2"/>
              </a:solidFill>
              <a:latin typeface="+mj-ea"/>
              <a:ea typeface="+mj-ea"/>
            </a:endParaRPr>
          </a:p>
        </p:txBody>
      </p:sp>
      <p:graphicFrame>
        <p:nvGraphicFramePr>
          <p:cNvPr id="787456" name="Object 2048"/>
          <p:cNvGraphicFramePr>
            <a:graphicFrameLocks noChangeAspect="1"/>
          </p:cNvGraphicFramePr>
          <p:nvPr>
            <p:extLst>
              <p:ext uri="{D42A27DB-BD31-4B8C-83A1-F6EECF244321}">
                <p14:modId xmlns:p14="http://schemas.microsoft.com/office/powerpoint/2010/main" val="2738601120"/>
              </p:ext>
            </p:extLst>
          </p:nvPr>
        </p:nvGraphicFramePr>
        <p:xfrm>
          <a:off x="1579563" y="2133600"/>
          <a:ext cx="4165600" cy="906463"/>
        </p:xfrm>
        <a:graphic>
          <a:graphicData uri="http://schemas.openxmlformats.org/presentationml/2006/ole">
            <mc:AlternateContent xmlns:mc="http://schemas.openxmlformats.org/markup-compatibility/2006">
              <mc:Choice xmlns:v="urn:schemas-microsoft-com:vml" Requires="v">
                <p:oleObj spid="_x0000_s2228569" name="Equation" r:id="rId3" imgW="2044440" imgH="444240" progId="Equation.DSMT4">
                  <p:embed/>
                </p:oleObj>
              </mc:Choice>
              <mc:Fallback>
                <p:oleObj name="Equation" r:id="rId3" imgW="2044440" imgH="444240" progId="Equation.DSMT4">
                  <p:embed/>
                  <p:pic>
                    <p:nvPicPr>
                      <p:cNvPr id="0" name="Picture 2"/>
                      <p:cNvPicPr>
                        <a:picLocks noChangeAspect="1" noChangeArrowheads="1"/>
                      </p:cNvPicPr>
                      <p:nvPr/>
                    </p:nvPicPr>
                    <p:blipFill>
                      <a:blip r:embed="rId4"/>
                      <a:srcRect/>
                      <a:stretch>
                        <a:fillRect/>
                      </a:stretch>
                    </p:blipFill>
                    <p:spPr bwMode="auto">
                      <a:xfrm>
                        <a:off x="1579563" y="2133600"/>
                        <a:ext cx="4165600"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3632" name="Text Box 16"/>
          <p:cNvSpPr txBox="1">
            <a:spLocks noChangeArrowheads="1"/>
          </p:cNvSpPr>
          <p:nvPr/>
        </p:nvSpPr>
        <p:spPr bwMode="auto">
          <a:xfrm>
            <a:off x="539552" y="2276301"/>
            <a:ext cx="1655763" cy="525657"/>
          </a:xfrm>
          <a:prstGeom prst="rect">
            <a:avLst/>
          </a:prstGeom>
          <a:noFill/>
          <a:ln w="9525">
            <a:noFill/>
            <a:miter lim="800000"/>
            <a:headEnd/>
            <a:tailEnd/>
          </a:ln>
          <a:effectLst/>
        </p:spPr>
        <p:txBody>
          <a:bodyPr>
            <a:spAutoFit/>
          </a:bodyPr>
          <a:lstStyle/>
          <a:p>
            <a:pPr algn="l">
              <a:lnSpc>
                <a:spcPct val="130000"/>
              </a:lnSpc>
              <a:spcBef>
                <a:spcPct val="0"/>
              </a:spcBef>
              <a:buClrTx/>
            </a:pPr>
            <a:r>
              <a:rPr lang="en-US" altLang="zh-CN" sz="2400" b="1" dirty="0">
                <a:latin typeface="+mj-ea"/>
                <a:ea typeface="+mj-ea"/>
              </a:rPr>
              <a:t> </a:t>
            </a:r>
            <a:r>
              <a:rPr lang="zh-CN" altLang="en-US" sz="2400" b="1" dirty="0">
                <a:latin typeface="+mj-ea"/>
                <a:ea typeface="+mj-ea"/>
              </a:rPr>
              <a:t>已知：</a:t>
            </a:r>
          </a:p>
        </p:txBody>
      </p:sp>
      <p:graphicFrame>
        <p:nvGraphicFramePr>
          <p:cNvPr id="787457" name="Object 2049"/>
          <p:cNvGraphicFramePr>
            <a:graphicFrameLocks noChangeAspect="1"/>
          </p:cNvGraphicFramePr>
          <p:nvPr>
            <p:extLst>
              <p:ext uri="{D42A27DB-BD31-4B8C-83A1-F6EECF244321}">
                <p14:modId xmlns:p14="http://schemas.microsoft.com/office/powerpoint/2010/main" val="314432392"/>
              </p:ext>
            </p:extLst>
          </p:nvPr>
        </p:nvGraphicFramePr>
        <p:xfrm>
          <a:off x="6084168" y="2348880"/>
          <a:ext cx="1293812" cy="492125"/>
        </p:xfrm>
        <a:graphic>
          <a:graphicData uri="http://schemas.openxmlformats.org/presentationml/2006/ole">
            <mc:AlternateContent xmlns:mc="http://schemas.openxmlformats.org/markup-compatibility/2006">
              <mc:Choice xmlns:v="urn:schemas-microsoft-com:vml" Requires="v">
                <p:oleObj spid="_x0000_s2228570" name="Equation" r:id="rId5" imgW="634680" imgH="241200" progId="Equation.DSMT4">
                  <p:embed/>
                </p:oleObj>
              </mc:Choice>
              <mc:Fallback>
                <p:oleObj name="Equation" r:id="rId5" imgW="634680" imgH="241200" progId="Equation.DSMT4">
                  <p:embed/>
                  <p:pic>
                    <p:nvPicPr>
                      <p:cNvPr id="0" name="Picture 3"/>
                      <p:cNvPicPr>
                        <a:picLocks noChangeAspect="1" noChangeArrowheads="1"/>
                      </p:cNvPicPr>
                      <p:nvPr/>
                    </p:nvPicPr>
                    <p:blipFill>
                      <a:blip r:embed="rId6"/>
                      <a:srcRect/>
                      <a:stretch>
                        <a:fillRect/>
                      </a:stretch>
                    </p:blipFill>
                    <p:spPr bwMode="auto">
                      <a:xfrm>
                        <a:off x="6084168" y="2348880"/>
                        <a:ext cx="1293812"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3636" name="Text Box 20"/>
          <p:cNvSpPr txBox="1">
            <a:spLocks noChangeArrowheads="1"/>
          </p:cNvSpPr>
          <p:nvPr/>
        </p:nvSpPr>
        <p:spPr bwMode="auto">
          <a:xfrm>
            <a:off x="863600" y="2924944"/>
            <a:ext cx="8280400" cy="525657"/>
          </a:xfrm>
          <a:prstGeom prst="rect">
            <a:avLst/>
          </a:prstGeom>
          <a:noFill/>
          <a:ln w="9525">
            <a:noFill/>
            <a:miter lim="800000"/>
            <a:headEnd/>
            <a:tailEnd/>
          </a:ln>
          <a:effectLst/>
        </p:spPr>
        <p:txBody>
          <a:bodyPr>
            <a:spAutoFit/>
          </a:bodyPr>
          <a:lstStyle/>
          <a:p>
            <a:pPr algn="l">
              <a:lnSpc>
                <a:spcPct val="130000"/>
              </a:lnSpc>
              <a:spcBef>
                <a:spcPct val="0"/>
              </a:spcBef>
              <a:buClrTx/>
            </a:pPr>
            <a:r>
              <a:rPr lang="en-US" altLang="zh-CN" sz="2400" b="1" dirty="0">
                <a:latin typeface="+mj-ea"/>
                <a:ea typeface="+mj-ea"/>
              </a:rPr>
              <a:t> </a:t>
            </a:r>
            <a:r>
              <a:rPr lang="zh-CN" altLang="en-US" sz="2400" b="1" dirty="0">
                <a:latin typeface="+mj-ea"/>
                <a:ea typeface="+mj-ea"/>
              </a:rPr>
              <a:t>当求和项中的每一项都达到最小值时，    就最小。</a:t>
            </a:r>
          </a:p>
        </p:txBody>
      </p:sp>
      <p:graphicFrame>
        <p:nvGraphicFramePr>
          <p:cNvPr id="787458" name="Object 2050"/>
          <p:cNvGraphicFramePr>
            <a:graphicFrameLocks noChangeAspect="1"/>
          </p:cNvGraphicFramePr>
          <p:nvPr/>
        </p:nvGraphicFramePr>
        <p:xfrm>
          <a:off x="6156176" y="2996952"/>
          <a:ext cx="388938" cy="466725"/>
        </p:xfrm>
        <a:graphic>
          <a:graphicData uri="http://schemas.openxmlformats.org/presentationml/2006/ole">
            <mc:AlternateContent xmlns:mc="http://schemas.openxmlformats.org/markup-compatibility/2006">
              <mc:Choice xmlns:v="urn:schemas-microsoft-com:vml" Requires="v">
                <p:oleObj spid="_x0000_s2228571" name="Equation" r:id="rId7" imgW="190440" imgH="228600" progId="Equation.DSMT4">
                  <p:embed/>
                </p:oleObj>
              </mc:Choice>
              <mc:Fallback>
                <p:oleObj name="Equation" r:id="rId7" imgW="19044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176" y="2996952"/>
                        <a:ext cx="388938"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7459" name="Object 2051"/>
          <p:cNvGraphicFramePr>
            <a:graphicFrameLocks noChangeAspect="1"/>
          </p:cNvGraphicFramePr>
          <p:nvPr/>
        </p:nvGraphicFramePr>
        <p:xfrm>
          <a:off x="503237" y="2996952"/>
          <a:ext cx="419100" cy="382587"/>
        </p:xfrm>
        <a:graphic>
          <a:graphicData uri="http://schemas.openxmlformats.org/presentationml/2006/ole">
            <mc:AlternateContent xmlns:mc="http://schemas.openxmlformats.org/markup-compatibility/2006">
              <mc:Choice xmlns:v="urn:schemas-microsoft-com:vml" Requires="v">
                <p:oleObj spid="_x0000_s2228572" name="Equation" r:id="rId9" imgW="139680" imgH="126720" progId="Equation.DSMT4">
                  <p:embed/>
                </p:oleObj>
              </mc:Choice>
              <mc:Fallback>
                <p:oleObj name="Equation" r:id="rId9" imgW="139680" imgH="12672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237" y="2996952"/>
                        <a:ext cx="419100"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7460" name="Object 2052"/>
          <p:cNvGraphicFramePr>
            <a:graphicFrameLocks noChangeAspect="1"/>
          </p:cNvGraphicFramePr>
          <p:nvPr>
            <p:extLst>
              <p:ext uri="{D42A27DB-BD31-4B8C-83A1-F6EECF244321}">
                <p14:modId xmlns:p14="http://schemas.microsoft.com/office/powerpoint/2010/main" val="423950243"/>
              </p:ext>
            </p:extLst>
          </p:nvPr>
        </p:nvGraphicFramePr>
        <p:xfrm>
          <a:off x="1306513" y="3656013"/>
          <a:ext cx="2144712" cy="492125"/>
        </p:xfrm>
        <a:graphic>
          <a:graphicData uri="http://schemas.openxmlformats.org/presentationml/2006/ole">
            <mc:AlternateContent xmlns:mc="http://schemas.openxmlformats.org/markup-compatibility/2006">
              <mc:Choice xmlns:v="urn:schemas-microsoft-com:vml" Requires="v">
                <p:oleObj spid="_x0000_s2228573" name="Equation" r:id="rId11" imgW="1054080" imgH="241200" progId="Equation.DSMT4">
                  <p:embed/>
                </p:oleObj>
              </mc:Choice>
              <mc:Fallback>
                <p:oleObj name="Equation" r:id="rId11" imgW="1054080" imgH="241200" progId="Equation.DSMT4">
                  <p:embed/>
                  <p:pic>
                    <p:nvPicPr>
                      <p:cNvPr id="0" name="Picture 6"/>
                      <p:cNvPicPr>
                        <a:picLocks noChangeAspect="1" noChangeArrowheads="1"/>
                      </p:cNvPicPr>
                      <p:nvPr/>
                    </p:nvPicPr>
                    <p:blipFill>
                      <a:blip r:embed="rId12"/>
                      <a:srcRect/>
                      <a:stretch>
                        <a:fillRect/>
                      </a:stretch>
                    </p:blipFill>
                    <p:spPr bwMode="auto">
                      <a:xfrm>
                        <a:off x="1306513" y="3656013"/>
                        <a:ext cx="2144712"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3640" name="Text Box 24"/>
          <p:cNvSpPr txBox="1">
            <a:spLocks noChangeArrowheads="1"/>
          </p:cNvSpPr>
          <p:nvPr/>
        </p:nvSpPr>
        <p:spPr bwMode="auto">
          <a:xfrm>
            <a:off x="3419872" y="3623423"/>
            <a:ext cx="1655762" cy="525657"/>
          </a:xfrm>
          <a:prstGeom prst="rect">
            <a:avLst/>
          </a:prstGeom>
          <a:noFill/>
          <a:ln w="9525">
            <a:noFill/>
            <a:miter lim="800000"/>
            <a:headEnd/>
            <a:tailEnd/>
          </a:ln>
          <a:effectLst/>
        </p:spPr>
        <p:txBody>
          <a:bodyPr>
            <a:spAutoFit/>
          </a:bodyPr>
          <a:lstStyle/>
          <a:p>
            <a:pPr algn="l">
              <a:lnSpc>
                <a:spcPct val="130000"/>
              </a:lnSpc>
              <a:spcBef>
                <a:spcPct val="0"/>
              </a:spcBef>
              <a:buClrTx/>
            </a:pPr>
            <a:r>
              <a:rPr lang="zh-CN" altLang="en-US" sz="2400" b="1" dirty="0">
                <a:latin typeface="+mj-ea"/>
                <a:ea typeface="+mj-ea"/>
              </a:rPr>
              <a:t>要最小。</a:t>
            </a:r>
          </a:p>
        </p:txBody>
      </p:sp>
      <p:graphicFrame>
        <p:nvGraphicFramePr>
          <p:cNvPr id="787462" name="Object 2054"/>
          <p:cNvGraphicFramePr>
            <a:graphicFrameLocks noChangeAspect="1"/>
          </p:cNvGraphicFramePr>
          <p:nvPr>
            <p:extLst>
              <p:ext uri="{D42A27DB-BD31-4B8C-83A1-F6EECF244321}">
                <p14:modId xmlns:p14="http://schemas.microsoft.com/office/powerpoint/2010/main" val="3618183964"/>
              </p:ext>
            </p:extLst>
          </p:nvPr>
        </p:nvGraphicFramePr>
        <p:xfrm>
          <a:off x="5422900" y="3716338"/>
          <a:ext cx="1731963" cy="492125"/>
        </p:xfrm>
        <a:graphic>
          <a:graphicData uri="http://schemas.openxmlformats.org/presentationml/2006/ole">
            <mc:AlternateContent xmlns:mc="http://schemas.openxmlformats.org/markup-compatibility/2006">
              <mc:Choice xmlns:v="urn:schemas-microsoft-com:vml" Requires="v">
                <p:oleObj spid="_x0000_s2228574" name="Equation" r:id="rId13" imgW="850680" imgH="241200" progId="Equation.DSMT4">
                  <p:embed/>
                </p:oleObj>
              </mc:Choice>
              <mc:Fallback>
                <p:oleObj name="Equation" r:id="rId13" imgW="850680" imgH="241200" progId="Equation.DSMT4">
                  <p:embed/>
                  <p:pic>
                    <p:nvPicPr>
                      <p:cNvPr id="0" name="Picture 8"/>
                      <p:cNvPicPr>
                        <a:picLocks noChangeAspect="1" noChangeArrowheads="1"/>
                      </p:cNvPicPr>
                      <p:nvPr/>
                    </p:nvPicPr>
                    <p:blipFill>
                      <a:blip r:embed="rId14"/>
                      <a:srcRect/>
                      <a:stretch>
                        <a:fillRect/>
                      </a:stretch>
                    </p:blipFill>
                    <p:spPr bwMode="auto">
                      <a:xfrm>
                        <a:off x="5422900" y="3716338"/>
                        <a:ext cx="1731963"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3643" name="Text Box 27"/>
          <p:cNvSpPr txBox="1">
            <a:spLocks noChangeArrowheads="1"/>
          </p:cNvSpPr>
          <p:nvPr/>
        </p:nvSpPr>
        <p:spPr bwMode="auto">
          <a:xfrm>
            <a:off x="7092280" y="3623423"/>
            <a:ext cx="1655763" cy="525657"/>
          </a:xfrm>
          <a:prstGeom prst="rect">
            <a:avLst/>
          </a:prstGeom>
          <a:noFill/>
          <a:ln w="9525">
            <a:noFill/>
            <a:miter lim="800000"/>
            <a:headEnd/>
            <a:tailEnd/>
          </a:ln>
          <a:effectLst/>
        </p:spPr>
        <p:txBody>
          <a:bodyPr>
            <a:spAutoFit/>
          </a:bodyPr>
          <a:lstStyle/>
          <a:p>
            <a:pPr algn="l">
              <a:lnSpc>
                <a:spcPct val="130000"/>
              </a:lnSpc>
              <a:spcBef>
                <a:spcPct val="0"/>
              </a:spcBef>
              <a:buClrTx/>
            </a:pPr>
            <a:r>
              <a:rPr lang="zh-CN" altLang="en-US" sz="2400" b="1" dirty="0">
                <a:latin typeface="+mj-ea"/>
                <a:ea typeface="+mj-ea"/>
              </a:rPr>
              <a:t>要最大。</a:t>
            </a:r>
          </a:p>
        </p:txBody>
      </p:sp>
      <p:sp>
        <p:nvSpPr>
          <p:cNvPr id="20" name="标题 19"/>
          <p:cNvSpPr>
            <a:spLocks noGrp="1"/>
          </p:cNvSpPr>
          <p:nvPr>
            <p:ph type="title"/>
          </p:nvPr>
        </p:nvSpPr>
        <p:spPr/>
        <p:txBody>
          <a:bodyPr/>
          <a:lstStyle/>
          <a:p>
            <a:r>
              <a:rPr lang="zh-CN" altLang="en-US" dirty="0" smtClean="0"/>
              <a:t>最大后验概率译码规则</a:t>
            </a:r>
            <a:endParaRPr lang="zh-CN" altLang="en-US" dirty="0"/>
          </a:p>
        </p:txBody>
      </p:sp>
      <p:sp>
        <p:nvSpPr>
          <p:cNvPr id="23" name="右箭头 22"/>
          <p:cNvSpPr/>
          <p:nvPr/>
        </p:nvSpPr>
        <p:spPr>
          <a:xfrm>
            <a:off x="827584" y="3645024"/>
            <a:ext cx="432048" cy="43204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4" name="右箭头 23"/>
          <p:cNvSpPr/>
          <p:nvPr/>
        </p:nvSpPr>
        <p:spPr>
          <a:xfrm>
            <a:off x="4860032" y="3717032"/>
            <a:ext cx="432048" cy="43204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5" name="Text Box 25"/>
          <p:cNvSpPr txBox="1">
            <a:spLocks noChangeArrowheads="1"/>
          </p:cNvSpPr>
          <p:nvPr/>
        </p:nvSpPr>
        <p:spPr bwMode="auto">
          <a:xfrm>
            <a:off x="755576" y="4221137"/>
            <a:ext cx="6408712" cy="572464"/>
          </a:xfrm>
          <a:prstGeom prst="rect">
            <a:avLst/>
          </a:prstGeom>
          <a:noFill/>
          <a:ln w="9525">
            <a:noFill/>
            <a:miter lim="800000"/>
            <a:headEnd/>
            <a:tailEnd/>
          </a:ln>
          <a:effectLst/>
        </p:spPr>
        <p:txBody>
          <a:bodyPr wrap="square">
            <a:spAutoFit/>
          </a:bodyPr>
          <a:lstStyle/>
          <a:p>
            <a:pPr algn="l">
              <a:lnSpc>
                <a:spcPct val="130000"/>
              </a:lnSpc>
              <a:spcBef>
                <a:spcPct val="0"/>
              </a:spcBef>
              <a:buClrTx/>
            </a:pPr>
            <a:r>
              <a:rPr lang="zh-CN" altLang="en-US" sz="2400" b="1" dirty="0" smtClean="0">
                <a:latin typeface="+mj-ea"/>
                <a:ea typeface="+mj-ea"/>
              </a:rPr>
              <a:t>令                  </a:t>
            </a:r>
            <a:r>
              <a:rPr lang="zh-CN" altLang="en-US" sz="2400" b="1" dirty="0">
                <a:latin typeface="+mj-ea"/>
                <a:ea typeface="+mj-ea"/>
              </a:rPr>
              <a:t>，         ，而     应满足</a:t>
            </a:r>
            <a:r>
              <a:rPr lang="zh-CN" altLang="en-US" sz="2400" b="1" dirty="0" smtClean="0">
                <a:latin typeface="+mj-ea"/>
                <a:ea typeface="+mj-ea"/>
              </a:rPr>
              <a:t>条件</a:t>
            </a:r>
            <a:r>
              <a:rPr lang="en-US" altLang="zh-CN" sz="2400" b="1" dirty="0" smtClean="0">
                <a:latin typeface="+mj-ea"/>
                <a:ea typeface="+mj-ea"/>
              </a:rPr>
              <a:t>:</a:t>
            </a:r>
            <a:r>
              <a:rPr lang="zh-CN" altLang="en-US" sz="2400" b="1" dirty="0" smtClean="0">
                <a:latin typeface="+mj-ea"/>
                <a:ea typeface="+mj-ea"/>
              </a:rPr>
              <a:t>  </a:t>
            </a:r>
            <a:endParaRPr lang="zh-CN" altLang="en-US" sz="2400" b="1" dirty="0">
              <a:latin typeface="+mj-ea"/>
              <a:ea typeface="+mj-ea"/>
            </a:endParaRPr>
          </a:p>
        </p:txBody>
      </p:sp>
      <p:graphicFrame>
        <p:nvGraphicFramePr>
          <p:cNvPr id="26" name="Object 1024"/>
          <p:cNvGraphicFramePr>
            <a:graphicFrameLocks noChangeAspect="1"/>
          </p:cNvGraphicFramePr>
          <p:nvPr>
            <p:extLst>
              <p:ext uri="{D42A27DB-BD31-4B8C-83A1-F6EECF244321}">
                <p14:modId xmlns:p14="http://schemas.microsoft.com/office/powerpoint/2010/main" val="1635507301"/>
              </p:ext>
            </p:extLst>
          </p:nvPr>
        </p:nvGraphicFramePr>
        <p:xfrm>
          <a:off x="1501775" y="5075238"/>
          <a:ext cx="5422900" cy="619125"/>
        </p:xfrm>
        <a:graphic>
          <a:graphicData uri="http://schemas.openxmlformats.org/presentationml/2006/ole">
            <mc:AlternateContent xmlns:mc="http://schemas.openxmlformats.org/markup-compatibility/2006">
              <mc:Choice xmlns:v="urn:schemas-microsoft-com:vml" Requires="v">
                <p:oleObj spid="_x0000_s2228575" name="Equation" r:id="rId15" imgW="2222280" imgH="253800" progId="Equation.DSMT4">
                  <p:embed/>
                </p:oleObj>
              </mc:Choice>
              <mc:Fallback>
                <p:oleObj name="Equation" r:id="rId15" imgW="2222280" imgH="253800" progId="Equation.DSMT4">
                  <p:embed/>
                  <p:pic>
                    <p:nvPicPr>
                      <p:cNvPr id="0" name="Picture 10"/>
                      <p:cNvPicPr>
                        <a:picLocks noChangeAspect="1" noChangeArrowheads="1"/>
                      </p:cNvPicPr>
                      <p:nvPr/>
                    </p:nvPicPr>
                    <p:blipFill>
                      <a:blip r:embed="rId16"/>
                      <a:srcRect/>
                      <a:stretch>
                        <a:fillRect/>
                      </a:stretch>
                    </p:blipFill>
                    <p:spPr bwMode="auto">
                      <a:xfrm>
                        <a:off x="1501775" y="5075238"/>
                        <a:ext cx="5422900" cy="6191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025"/>
          <p:cNvGraphicFramePr>
            <a:graphicFrameLocks noChangeAspect="1"/>
          </p:cNvGraphicFramePr>
          <p:nvPr>
            <p:extLst>
              <p:ext uri="{D42A27DB-BD31-4B8C-83A1-F6EECF244321}">
                <p14:modId xmlns:p14="http://schemas.microsoft.com/office/powerpoint/2010/main" val="562089250"/>
              </p:ext>
            </p:extLst>
          </p:nvPr>
        </p:nvGraphicFramePr>
        <p:xfrm>
          <a:off x="1157288" y="4221088"/>
          <a:ext cx="1677987" cy="588962"/>
        </p:xfrm>
        <a:graphic>
          <a:graphicData uri="http://schemas.openxmlformats.org/presentationml/2006/ole">
            <mc:AlternateContent xmlns:mc="http://schemas.openxmlformats.org/markup-compatibility/2006">
              <mc:Choice xmlns:v="urn:schemas-microsoft-com:vml" Requires="v">
                <p:oleObj spid="_x0000_s2228576" name="Equation" r:id="rId17" imgW="723600" imgH="253800" progId="Equation.DSMT4">
                  <p:embed/>
                </p:oleObj>
              </mc:Choice>
              <mc:Fallback>
                <p:oleObj name="Equation" r:id="rId17" imgW="723600" imgH="253800" progId="Equation.DSMT4">
                  <p:embed/>
                  <p:pic>
                    <p:nvPicPr>
                      <p:cNvPr id="0" name="Picture 11"/>
                      <p:cNvPicPr>
                        <a:picLocks noChangeAspect="1" noChangeArrowheads="1"/>
                      </p:cNvPicPr>
                      <p:nvPr/>
                    </p:nvPicPr>
                    <p:blipFill>
                      <a:blip r:embed="rId18"/>
                      <a:srcRect/>
                      <a:stretch>
                        <a:fillRect/>
                      </a:stretch>
                    </p:blipFill>
                    <p:spPr bwMode="auto">
                      <a:xfrm>
                        <a:off x="1157288" y="4221088"/>
                        <a:ext cx="1677987"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026"/>
          <p:cNvGraphicFramePr>
            <a:graphicFrameLocks noChangeAspect="1"/>
          </p:cNvGraphicFramePr>
          <p:nvPr>
            <p:extLst>
              <p:ext uri="{D42A27DB-BD31-4B8C-83A1-F6EECF244321}">
                <p14:modId xmlns:p14="http://schemas.microsoft.com/office/powerpoint/2010/main" val="374393082"/>
              </p:ext>
            </p:extLst>
          </p:nvPr>
        </p:nvGraphicFramePr>
        <p:xfrm>
          <a:off x="4543425" y="4292525"/>
          <a:ext cx="441325" cy="471488"/>
        </p:xfrm>
        <a:graphic>
          <a:graphicData uri="http://schemas.openxmlformats.org/presentationml/2006/ole">
            <mc:AlternateContent xmlns:mc="http://schemas.openxmlformats.org/markup-compatibility/2006">
              <mc:Choice xmlns:v="urn:schemas-microsoft-com:vml" Requires="v">
                <p:oleObj spid="_x0000_s2228577" name="Equation" r:id="rId19" imgW="190440" imgH="203040" progId="Equation.DSMT4">
                  <p:embed/>
                </p:oleObj>
              </mc:Choice>
              <mc:Fallback>
                <p:oleObj name="Equation" r:id="rId19" imgW="190440" imgH="203040" progId="Equation.DSMT4">
                  <p:embed/>
                  <p:pic>
                    <p:nvPicPr>
                      <p:cNvPr id="0" name="Picture 12"/>
                      <p:cNvPicPr>
                        <a:picLocks noChangeAspect="1" noChangeArrowheads="1"/>
                      </p:cNvPicPr>
                      <p:nvPr/>
                    </p:nvPicPr>
                    <p:blipFill>
                      <a:blip r:embed="rId20"/>
                      <a:srcRect/>
                      <a:stretch>
                        <a:fillRect/>
                      </a:stretch>
                    </p:blipFill>
                    <p:spPr bwMode="auto">
                      <a:xfrm>
                        <a:off x="4543425" y="4292525"/>
                        <a:ext cx="44132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027"/>
          <p:cNvGraphicFramePr>
            <a:graphicFrameLocks noChangeAspect="1"/>
          </p:cNvGraphicFramePr>
          <p:nvPr>
            <p:extLst>
              <p:ext uri="{D42A27DB-BD31-4B8C-83A1-F6EECF244321}">
                <p14:modId xmlns:p14="http://schemas.microsoft.com/office/powerpoint/2010/main" val="4163246115"/>
              </p:ext>
            </p:extLst>
          </p:nvPr>
        </p:nvGraphicFramePr>
        <p:xfrm>
          <a:off x="2887663" y="4254425"/>
          <a:ext cx="1117600" cy="471488"/>
        </p:xfrm>
        <a:graphic>
          <a:graphicData uri="http://schemas.openxmlformats.org/presentationml/2006/ole">
            <mc:AlternateContent xmlns:mc="http://schemas.openxmlformats.org/markup-compatibility/2006">
              <mc:Choice xmlns:v="urn:schemas-microsoft-com:vml" Requires="v">
                <p:oleObj spid="_x0000_s2228578" name="Equation" r:id="rId21" imgW="482400" imgH="203040" progId="Equation.DSMT4">
                  <p:embed/>
                </p:oleObj>
              </mc:Choice>
              <mc:Fallback>
                <p:oleObj name="Equation" r:id="rId21" imgW="482400" imgH="203040" progId="Equation.DSMT4">
                  <p:embed/>
                  <p:pic>
                    <p:nvPicPr>
                      <p:cNvPr id="0" name="Picture 13"/>
                      <p:cNvPicPr>
                        <a:picLocks noChangeAspect="1" noChangeArrowheads="1"/>
                      </p:cNvPicPr>
                      <p:nvPr/>
                    </p:nvPicPr>
                    <p:blipFill>
                      <a:blip r:embed="rId22"/>
                      <a:srcRect/>
                      <a:stretch>
                        <a:fillRect/>
                      </a:stretch>
                    </p:blipFill>
                    <p:spPr bwMode="auto">
                      <a:xfrm>
                        <a:off x="2887663" y="4254425"/>
                        <a:ext cx="111760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28"/>
          <p:cNvSpPr txBox="1">
            <a:spLocks noChangeArrowheads="1"/>
          </p:cNvSpPr>
          <p:nvPr/>
        </p:nvSpPr>
        <p:spPr bwMode="auto">
          <a:xfrm>
            <a:off x="539552" y="5682059"/>
            <a:ext cx="8136904" cy="1052596"/>
          </a:xfrm>
          <a:prstGeom prst="rect">
            <a:avLst/>
          </a:prstGeom>
          <a:noFill/>
          <a:ln w="9525">
            <a:noFill/>
            <a:miter lim="800000"/>
            <a:headEnd/>
            <a:tailEnd/>
          </a:ln>
          <a:effectLst/>
        </p:spPr>
        <p:txBody>
          <a:bodyPr wrap="square">
            <a:spAutoFit/>
          </a:bodyPr>
          <a:lstStyle/>
          <a:p>
            <a:pPr algn="l">
              <a:lnSpc>
                <a:spcPct val="130000"/>
              </a:lnSpc>
              <a:spcBef>
                <a:spcPct val="0"/>
              </a:spcBef>
              <a:buClrTx/>
            </a:pPr>
            <a:r>
              <a:rPr lang="zh-CN" altLang="en-US" sz="2400" b="1" dirty="0">
                <a:latin typeface="+mj-ea"/>
                <a:ea typeface="+mj-ea"/>
              </a:rPr>
              <a:t>称满足上述条件的译码函数对应的译码规则为</a:t>
            </a:r>
            <a:r>
              <a:rPr lang="zh-CN" altLang="en-US" sz="2400" b="1" dirty="0" smtClean="0">
                <a:solidFill>
                  <a:srgbClr val="0000FF"/>
                </a:solidFill>
                <a:latin typeface="+mj-ea"/>
                <a:ea typeface="+mj-ea"/>
              </a:rPr>
              <a:t>最大后验概率译码规则</a:t>
            </a:r>
            <a:r>
              <a:rPr lang="en-US" altLang="zh-CN" sz="2400" b="1" dirty="0" smtClean="0">
                <a:solidFill>
                  <a:srgbClr val="0000FF"/>
                </a:solidFill>
                <a:latin typeface="+mj-ea"/>
                <a:ea typeface="+mj-ea"/>
              </a:rPr>
              <a:t>(</a:t>
            </a:r>
            <a:r>
              <a:rPr lang="zh-CN" altLang="en-US" sz="2400" b="1" dirty="0" smtClean="0">
                <a:solidFill>
                  <a:srgbClr val="0000FF"/>
                </a:solidFill>
                <a:latin typeface="+mj-ea"/>
                <a:ea typeface="+mj-ea"/>
              </a:rPr>
              <a:t>最小错误概率准则</a:t>
            </a:r>
            <a:r>
              <a:rPr lang="en-US" altLang="zh-CN" sz="2400" b="1" dirty="0" smtClean="0">
                <a:solidFill>
                  <a:srgbClr val="0000FF"/>
                </a:solidFill>
                <a:latin typeface="+mj-ea"/>
                <a:ea typeface="+mj-ea"/>
              </a:rPr>
              <a:t>)</a:t>
            </a:r>
            <a:r>
              <a:rPr lang="zh-CN" altLang="en-US" sz="2400" b="1" dirty="0" smtClean="0">
                <a:latin typeface="+mj-ea"/>
                <a:ea typeface="+mj-ea"/>
              </a:rPr>
              <a:t>。</a:t>
            </a:r>
            <a:endParaRPr lang="zh-CN" altLang="en-US" sz="2400" b="1" dirty="0">
              <a:latin typeface="+mj-ea"/>
              <a:ea typeface="+mj-ea"/>
            </a:endParaRPr>
          </a:p>
        </p:txBody>
      </p:sp>
      <p:graphicFrame>
        <p:nvGraphicFramePr>
          <p:cNvPr id="2228238" name="Object 14"/>
          <p:cNvGraphicFramePr>
            <a:graphicFrameLocks noChangeAspect="1"/>
          </p:cNvGraphicFramePr>
          <p:nvPr>
            <p:extLst>
              <p:ext uri="{D42A27DB-BD31-4B8C-83A1-F6EECF244321}">
                <p14:modId xmlns:p14="http://schemas.microsoft.com/office/powerpoint/2010/main" val="2745621118"/>
              </p:ext>
            </p:extLst>
          </p:nvPr>
        </p:nvGraphicFramePr>
        <p:xfrm>
          <a:off x="2890838" y="1612900"/>
          <a:ext cx="1885950" cy="577850"/>
        </p:xfrm>
        <a:graphic>
          <a:graphicData uri="http://schemas.openxmlformats.org/presentationml/2006/ole">
            <mc:AlternateContent xmlns:mc="http://schemas.openxmlformats.org/markup-compatibility/2006">
              <mc:Choice xmlns:v="urn:schemas-microsoft-com:vml" Requires="v">
                <p:oleObj spid="_x0000_s2228579" name="Equation" r:id="rId23" imgW="749160" imgH="228600" progId="Equation.DSMT4">
                  <p:embed/>
                </p:oleObj>
              </mc:Choice>
              <mc:Fallback>
                <p:oleObj name="Equation" r:id="rId23" imgW="749160" imgH="228600" progId="Equation.DSMT4">
                  <p:embed/>
                  <p:pic>
                    <p:nvPicPr>
                      <p:cNvPr id="0" name="Picture 14"/>
                      <p:cNvPicPr>
                        <a:picLocks noChangeAspect="1" noChangeArrowheads="1"/>
                      </p:cNvPicPr>
                      <p:nvPr/>
                    </p:nvPicPr>
                    <p:blipFill>
                      <a:blip r:embed="rId24"/>
                      <a:srcRect/>
                      <a:stretch>
                        <a:fillRect/>
                      </a:stretch>
                    </p:blipFill>
                    <p:spPr bwMode="auto">
                      <a:xfrm>
                        <a:off x="2890838" y="1612900"/>
                        <a:ext cx="1885950" cy="577850"/>
                      </a:xfrm>
                      <a:prstGeom prst="rect">
                        <a:avLst/>
                      </a:prstGeom>
                      <a:solidFill>
                        <a:srgbClr val="FFFF00"/>
                      </a:solidFill>
                      <a:ln w="25400">
                        <a:solidFill>
                          <a:srgbClr val="FF0000"/>
                        </a:solidFill>
                        <a:miter lim="800000"/>
                        <a:headEnd/>
                        <a:tailEnd/>
                      </a:ln>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21</a:t>
            </a:fld>
            <a:endParaRPr lang="en-US"/>
          </a:p>
        </p:txBody>
      </p:sp>
      <p:sp>
        <p:nvSpPr>
          <p:cNvPr id="3" name="矩形 2"/>
          <p:cNvSpPr/>
          <p:nvPr/>
        </p:nvSpPr>
        <p:spPr>
          <a:xfrm>
            <a:off x="4370058" y="4653136"/>
            <a:ext cx="1422184" cy="461665"/>
          </a:xfrm>
          <a:prstGeom prst="rect">
            <a:avLst/>
          </a:prstGeom>
        </p:spPr>
        <p:txBody>
          <a:bodyPr wrap="none">
            <a:spAutoFit/>
          </a:bodyPr>
          <a:lstStyle/>
          <a:p>
            <a:r>
              <a:rPr lang="zh-CN" altLang="en-US" sz="2400" b="1" dirty="0">
                <a:solidFill>
                  <a:srgbClr val="0000FF"/>
                </a:solidFill>
                <a:latin typeface="+mj-ea"/>
                <a:ea typeface="+mj-ea"/>
              </a:rPr>
              <a:t>后验概率</a:t>
            </a:r>
            <a:endParaRPr lang="zh-CN" altLang="en-US" sz="2400" dirty="0">
              <a:latin typeface="+mj-ea"/>
              <a:ea typeface="+mj-ea"/>
            </a:endParaRPr>
          </a:p>
        </p:txBody>
      </p:sp>
      <p:cxnSp>
        <p:nvCxnSpPr>
          <p:cNvPr id="5" name="直接箭头连接符 4"/>
          <p:cNvCxnSpPr/>
          <p:nvPr/>
        </p:nvCxnSpPr>
        <p:spPr>
          <a:xfrm flipV="1">
            <a:off x="4139952" y="4883968"/>
            <a:ext cx="230106" cy="3452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7456"/>
                                        </p:tgtEl>
                                        <p:attrNameLst>
                                          <p:attrName>style.visibility</p:attrName>
                                        </p:attrNameLst>
                                      </p:cBhvr>
                                      <p:to>
                                        <p:strVal val="visible"/>
                                      </p:to>
                                    </p:set>
                                    <p:animEffect transition="in" filter="blinds(horizontal)">
                                      <p:cBhvr>
                                        <p:cTn id="7" dur="500"/>
                                        <p:tgtEl>
                                          <p:spTgt spid="7874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23632"/>
                                        </p:tgtEl>
                                        <p:attrNameLst>
                                          <p:attrName>style.visibility</p:attrName>
                                        </p:attrNameLst>
                                      </p:cBhvr>
                                      <p:to>
                                        <p:strVal val="visible"/>
                                      </p:to>
                                    </p:set>
                                    <p:animEffect transition="in" filter="blinds(horizontal)">
                                      <p:cBhvr>
                                        <p:cTn id="10" dur="500"/>
                                        <p:tgtEl>
                                          <p:spTgt spid="623632"/>
                                        </p:tgtEl>
                                      </p:cBhvr>
                                    </p:animEffect>
                                  </p:childTnLst>
                                </p:cTn>
                              </p:par>
                              <p:par>
                                <p:cTn id="11" presetID="3" presetClass="entr" presetSubtype="10" fill="hold" nodeType="withEffect">
                                  <p:stCondLst>
                                    <p:cond delay="0"/>
                                  </p:stCondLst>
                                  <p:childTnLst>
                                    <p:set>
                                      <p:cBhvr>
                                        <p:cTn id="12" dur="1" fill="hold">
                                          <p:stCondLst>
                                            <p:cond delay="0"/>
                                          </p:stCondLst>
                                        </p:cTn>
                                        <p:tgtEl>
                                          <p:spTgt spid="787457"/>
                                        </p:tgtEl>
                                        <p:attrNameLst>
                                          <p:attrName>style.visibility</p:attrName>
                                        </p:attrNameLst>
                                      </p:cBhvr>
                                      <p:to>
                                        <p:strVal val="visible"/>
                                      </p:to>
                                    </p:set>
                                    <p:animEffect transition="in" filter="blinds(horizontal)">
                                      <p:cBhvr>
                                        <p:cTn id="13" dur="500"/>
                                        <p:tgtEl>
                                          <p:spTgt spid="78745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23636"/>
                                        </p:tgtEl>
                                        <p:attrNameLst>
                                          <p:attrName>style.visibility</p:attrName>
                                        </p:attrNameLst>
                                      </p:cBhvr>
                                      <p:to>
                                        <p:strVal val="visible"/>
                                      </p:to>
                                    </p:set>
                                    <p:animEffect transition="in" filter="blinds(horizontal)">
                                      <p:cBhvr>
                                        <p:cTn id="16" dur="500"/>
                                        <p:tgtEl>
                                          <p:spTgt spid="623636"/>
                                        </p:tgtEl>
                                      </p:cBhvr>
                                    </p:animEffect>
                                  </p:childTnLst>
                                </p:cTn>
                              </p:par>
                              <p:par>
                                <p:cTn id="17" presetID="3" presetClass="entr" presetSubtype="10" fill="hold" nodeType="withEffect">
                                  <p:stCondLst>
                                    <p:cond delay="0"/>
                                  </p:stCondLst>
                                  <p:childTnLst>
                                    <p:set>
                                      <p:cBhvr>
                                        <p:cTn id="18" dur="1" fill="hold">
                                          <p:stCondLst>
                                            <p:cond delay="0"/>
                                          </p:stCondLst>
                                        </p:cTn>
                                        <p:tgtEl>
                                          <p:spTgt spid="787458"/>
                                        </p:tgtEl>
                                        <p:attrNameLst>
                                          <p:attrName>style.visibility</p:attrName>
                                        </p:attrNameLst>
                                      </p:cBhvr>
                                      <p:to>
                                        <p:strVal val="visible"/>
                                      </p:to>
                                    </p:set>
                                    <p:animEffect transition="in" filter="blinds(horizontal)">
                                      <p:cBhvr>
                                        <p:cTn id="19" dur="500"/>
                                        <p:tgtEl>
                                          <p:spTgt spid="787458"/>
                                        </p:tgtEl>
                                      </p:cBhvr>
                                    </p:animEffect>
                                  </p:childTnLst>
                                </p:cTn>
                              </p:par>
                              <p:par>
                                <p:cTn id="20" presetID="3" presetClass="entr" presetSubtype="10" fill="hold" nodeType="withEffect">
                                  <p:stCondLst>
                                    <p:cond delay="0"/>
                                  </p:stCondLst>
                                  <p:childTnLst>
                                    <p:set>
                                      <p:cBhvr>
                                        <p:cTn id="21" dur="1" fill="hold">
                                          <p:stCondLst>
                                            <p:cond delay="0"/>
                                          </p:stCondLst>
                                        </p:cTn>
                                        <p:tgtEl>
                                          <p:spTgt spid="787459"/>
                                        </p:tgtEl>
                                        <p:attrNameLst>
                                          <p:attrName>style.visibility</p:attrName>
                                        </p:attrNameLst>
                                      </p:cBhvr>
                                      <p:to>
                                        <p:strVal val="visible"/>
                                      </p:to>
                                    </p:set>
                                    <p:animEffect transition="in" filter="blinds(horizontal)">
                                      <p:cBhvr>
                                        <p:cTn id="22" dur="500"/>
                                        <p:tgtEl>
                                          <p:spTgt spid="78745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74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3640"/>
                                        </p:tgtEl>
                                        <p:attrNameLst>
                                          <p:attrName>style.visibility</p:attrName>
                                        </p:attrNameLst>
                                      </p:cBhvr>
                                      <p:to>
                                        <p:strVal val="visible"/>
                                      </p:to>
                                    </p:set>
                                  </p:childTnLst>
                                </p:cTn>
                              </p:par>
                              <p:par>
                                <p:cTn id="29" presetID="3" presetClass="entr" presetSubtype="1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linds(horizontal)">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8746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23643"/>
                                        </p:tgtEl>
                                        <p:attrNameLst>
                                          <p:attrName>style.visibility</p:attrName>
                                        </p:attrNameLst>
                                      </p:cBhvr>
                                      <p:to>
                                        <p:strVal val="visible"/>
                                      </p:to>
                                    </p:set>
                                  </p:childTnLst>
                                </p:cTn>
                              </p:par>
                              <p:par>
                                <p:cTn id="38" presetID="3" presetClass="entr" presetSubtype="1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linds(horizontal)">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linds(horizontal)">
                                      <p:cBhvr>
                                        <p:cTn id="45" dur="500"/>
                                        <p:tgtEl>
                                          <p:spTgt spid="25"/>
                                        </p:tgtEl>
                                      </p:cBhvr>
                                    </p:animEffect>
                                  </p:childTnLst>
                                </p:cTn>
                              </p:par>
                              <p:par>
                                <p:cTn id="46" presetID="3" presetClass="entr" presetSubtype="1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linds(horizontal)">
                                      <p:cBhvr>
                                        <p:cTn id="48" dur="500"/>
                                        <p:tgtEl>
                                          <p:spTgt spid="26"/>
                                        </p:tgtEl>
                                      </p:cBhvr>
                                    </p:animEffect>
                                  </p:childTnLst>
                                </p:cTn>
                              </p:par>
                              <p:par>
                                <p:cTn id="49" presetID="3" presetClass="entr" presetSubtype="1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blinds(horizontal)">
                                      <p:cBhvr>
                                        <p:cTn id="51" dur="500"/>
                                        <p:tgtEl>
                                          <p:spTgt spid="27"/>
                                        </p:tgtEl>
                                      </p:cBhvr>
                                    </p:animEffect>
                                  </p:childTnLst>
                                </p:cTn>
                              </p:par>
                              <p:par>
                                <p:cTn id="52" presetID="3" presetClass="entr" presetSubtype="1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linds(horizontal)">
                                      <p:cBhvr>
                                        <p:cTn id="54" dur="500"/>
                                        <p:tgtEl>
                                          <p:spTgt spid="28"/>
                                        </p:tgtEl>
                                      </p:cBhvr>
                                    </p:animEffect>
                                  </p:childTnLst>
                                </p:cTn>
                              </p:par>
                              <p:par>
                                <p:cTn id="55" presetID="3" presetClass="entr" presetSubtype="1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blinds(horizontal)">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down)">
                                      <p:cBhvr>
                                        <p:cTn id="62" dur="500"/>
                                        <p:tgtEl>
                                          <p:spTgt spid="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down)">
                                      <p:cBhvr>
                                        <p:cTn id="65" dur="500"/>
                                        <p:tgtEl>
                                          <p:spTgt spid="3"/>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blinds(horizontal)">
                                      <p:cBhvr>
                                        <p:cTn id="7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32" grpId="0"/>
      <p:bldP spid="623636" grpId="0"/>
      <p:bldP spid="623640" grpId="0"/>
      <p:bldP spid="623643" grpId="0"/>
      <p:bldP spid="23" grpId="0" animBg="1"/>
      <p:bldP spid="24" grpId="0" animBg="1"/>
      <p:bldP spid="25" grpId="0"/>
      <p:bldP spid="30"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9504" name="Object 0"/>
          <p:cNvGraphicFramePr>
            <a:graphicFrameLocks noChangeAspect="1"/>
          </p:cNvGraphicFramePr>
          <p:nvPr>
            <p:extLst>
              <p:ext uri="{D42A27DB-BD31-4B8C-83A1-F6EECF244321}">
                <p14:modId xmlns:p14="http://schemas.microsoft.com/office/powerpoint/2010/main" val="3236222023"/>
              </p:ext>
            </p:extLst>
          </p:nvPr>
        </p:nvGraphicFramePr>
        <p:xfrm>
          <a:off x="1071563" y="2150170"/>
          <a:ext cx="7291387" cy="2316162"/>
        </p:xfrm>
        <a:graphic>
          <a:graphicData uri="http://schemas.openxmlformats.org/presentationml/2006/ole">
            <mc:AlternateContent xmlns:mc="http://schemas.openxmlformats.org/markup-compatibility/2006">
              <mc:Choice xmlns:v="urn:schemas-microsoft-com:vml" Requires="v">
                <p:oleObj spid="_x0000_s2230432" name="Equation" r:id="rId3" imgW="2958840" imgH="939600" progId="Equation.DSMT4">
                  <p:embed/>
                </p:oleObj>
              </mc:Choice>
              <mc:Fallback>
                <p:oleObj name="Equation" r:id="rId3" imgW="2958840" imgH="939600" progId="Equation.DSMT4">
                  <p:embed/>
                  <p:pic>
                    <p:nvPicPr>
                      <p:cNvPr id="0" name="Picture 2"/>
                      <p:cNvPicPr>
                        <a:picLocks noChangeAspect="1" noChangeArrowheads="1"/>
                      </p:cNvPicPr>
                      <p:nvPr/>
                    </p:nvPicPr>
                    <p:blipFill>
                      <a:blip r:embed="rId4"/>
                      <a:srcRect/>
                      <a:stretch>
                        <a:fillRect/>
                      </a:stretch>
                    </p:blipFill>
                    <p:spPr bwMode="auto">
                      <a:xfrm>
                        <a:off x="1071563" y="2150170"/>
                        <a:ext cx="7291387" cy="23161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9505" name="Object 1"/>
          <p:cNvGraphicFramePr>
            <a:graphicFrameLocks noChangeAspect="1"/>
          </p:cNvGraphicFramePr>
          <p:nvPr>
            <p:extLst>
              <p:ext uri="{D42A27DB-BD31-4B8C-83A1-F6EECF244321}">
                <p14:modId xmlns:p14="http://schemas.microsoft.com/office/powerpoint/2010/main" val="2545390653"/>
              </p:ext>
            </p:extLst>
          </p:nvPr>
        </p:nvGraphicFramePr>
        <p:xfrm>
          <a:off x="1370013" y="4792663"/>
          <a:ext cx="6584950" cy="855662"/>
        </p:xfrm>
        <a:graphic>
          <a:graphicData uri="http://schemas.openxmlformats.org/presentationml/2006/ole">
            <mc:AlternateContent xmlns:mc="http://schemas.openxmlformats.org/markup-compatibility/2006">
              <mc:Choice xmlns:v="urn:schemas-microsoft-com:vml" Requires="v">
                <p:oleObj spid="_x0000_s2230433" name="Equation" r:id="rId5" imgW="3429000" imgH="444240" progId="Equation.DSMT4">
                  <p:embed/>
                </p:oleObj>
              </mc:Choice>
              <mc:Fallback>
                <p:oleObj name="Equation" r:id="rId5" imgW="3429000" imgH="444240" progId="Equation.DSMT4">
                  <p:embed/>
                  <p:pic>
                    <p:nvPicPr>
                      <p:cNvPr id="0" name="Picture 3"/>
                      <p:cNvPicPr>
                        <a:picLocks noChangeAspect="1" noChangeArrowheads="1"/>
                      </p:cNvPicPr>
                      <p:nvPr/>
                    </p:nvPicPr>
                    <p:blipFill>
                      <a:blip r:embed="rId6"/>
                      <a:srcRect/>
                      <a:stretch>
                        <a:fillRect/>
                      </a:stretch>
                    </p:blipFill>
                    <p:spPr bwMode="auto">
                      <a:xfrm>
                        <a:off x="1370013" y="4792663"/>
                        <a:ext cx="6584950" cy="8556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9506" name="Object 2"/>
          <p:cNvGraphicFramePr>
            <a:graphicFrameLocks noChangeAspect="1"/>
          </p:cNvGraphicFramePr>
          <p:nvPr>
            <p:extLst>
              <p:ext uri="{D42A27DB-BD31-4B8C-83A1-F6EECF244321}">
                <p14:modId xmlns:p14="http://schemas.microsoft.com/office/powerpoint/2010/main" val="1018422741"/>
              </p:ext>
            </p:extLst>
          </p:nvPr>
        </p:nvGraphicFramePr>
        <p:xfrm>
          <a:off x="2915816" y="1622921"/>
          <a:ext cx="439738" cy="565150"/>
        </p:xfrm>
        <a:graphic>
          <a:graphicData uri="http://schemas.openxmlformats.org/presentationml/2006/ole">
            <mc:AlternateContent xmlns:mc="http://schemas.openxmlformats.org/markup-compatibility/2006">
              <mc:Choice xmlns:v="urn:schemas-microsoft-com:vml" Requires="v">
                <p:oleObj spid="_x0000_s2230434" name="Equation" r:id="rId7" imgW="177480" imgH="228600" progId="Equation.DSMT4">
                  <p:embed/>
                </p:oleObj>
              </mc:Choice>
              <mc:Fallback>
                <p:oleObj name="Equation" r:id="rId7" imgW="177480" imgH="228600" progId="Equation.DSMT4">
                  <p:embed/>
                  <p:pic>
                    <p:nvPicPr>
                      <p:cNvPr id="0" name="Picture 4"/>
                      <p:cNvPicPr>
                        <a:picLocks noChangeAspect="1" noChangeArrowheads="1"/>
                      </p:cNvPicPr>
                      <p:nvPr/>
                    </p:nvPicPr>
                    <p:blipFill>
                      <a:blip r:embed="rId8"/>
                      <a:srcRect/>
                      <a:stretch>
                        <a:fillRect/>
                      </a:stretch>
                    </p:blipFill>
                    <p:spPr bwMode="auto">
                      <a:xfrm>
                        <a:off x="2915816" y="1622921"/>
                        <a:ext cx="439738" cy="5651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9507" name="Object 3"/>
          <p:cNvGraphicFramePr>
            <a:graphicFrameLocks noChangeAspect="1"/>
          </p:cNvGraphicFramePr>
          <p:nvPr>
            <p:extLst>
              <p:ext uri="{D42A27DB-BD31-4B8C-83A1-F6EECF244321}">
                <p14:modId xmlns:p14="http://schemas.microsoft.com/office/powerpoint/2010/main" val="517235120"/>
              </p:ext>
            </p:extLst>
          </p:nvPr>
        </p:nvGraphicFramePr>
        <p:xfrm>
          <a:off x="4673774" y="1622251"/>
          <a:ext cx="439738" cy="565150"/>
        </p:xfrm>
        <a:graphic>
          <a:graphicData uri="http://schemas.openxmlformats.org/presentationml/2006/ole">
            <mc:AlternateContent xmlns:mc="http://schemas.openxmlformats.org/markup-compatibility/2006">
              <mc:Choice xmlns:v="urn:schemas-microsoft-com:vml" Requires="v">
                <p:oleObj spid="_x0000_s2230435" name="Equation" r:id="rId9" imgW="177480" imgH="228600" progId="Equation.DSMT4">
                  <p:embed/>
                </p:oleObj>
              </mc:Choice>
              <mc:Fallback>
                <p:oleObj name="Equation" r:id="rId9" imgW="177480" imgH="228600" progId="Equation.DSMT4">
                  <p:embed/>
                  <p:pic>
                    <p:nvPicPr>
                      <p:cNvPr id="0" name="Picture 5"/>
                      <p:cNvPicPr>
                        <a:picLocks noChangeAspect="1" noChangeArrowheads="1"/>
                      </p:cNvPicPr>
                      <p:nvPr/>
                    </p:nvPicPr>
                    <p:blipFill>
                      <a:blip r:embed="rId10"/>
                      <a:srcRect/>
                      <a:stretch>
                        <a:fillRect/>
                      </a:stretch>
                    </p:blipFill>
                    <p:spPr bwMode="auto">
                      <a:xfrm>
                        <a:off x="4673774" y="1622251"/>
                        <a:ext cx="439738" cy="5651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9508" name="Object 4"/>
          <p:cNvGraphicFramePr>
            <a:graphicFrameLocks noChangeAspect="1"/>
          </p:cNvGraphicFramePr>
          <p:nvPr>
            <p:extLst>
              <p:ext uri="{D42A27DB-BD31-4B8C-83A1-F6EECF244321}">
                <p14:modId xmlns:p14="http://schemas.microsoft.com/office/powerpoint/2010/main" val="3807686097"/>
              </p:ext>
            </p:extLst>
          </p:nvPr>
        </p:nvGraphicFramePr>
        <p:xfrm>
          <a:off x="7020099" y="1638126"/>
          <a:ext cx="441325" cy="566738"/>
        </p:xfrm>
        <a:graphic>
          <a:graphicData uri="http://schemas.openxmlformats.org/presentationml/2006/ole">
            <mc:AlternateContent xmlns:mc="http://schemas.openxmlformats.org/markup-compatibility/2006">
              <mc:Choice xmlns:v="urn:schemas-microsoft-com:vml" Requires="v">
                <p:oleObj spid="_x0000_s2230436" name="Equation" r:id="rId11" imgW="177480" imgH="228600" progId="Equation.DSMT4">
                  <p:embed/>
                </p:oleObj>
              </mc:Choice>
              <mc:Fallback>
                <p:oleObj name="Equation" r:id="rId11" imgW="177480" imgH="228600" progId="Equation.DSMT4">
                  <p:embed/>
                  <p:pic>
                    <p:nvPicPr>
                      <p:cNvPr id="0" name="Picture 6"/>
                      <p:cNvPicPr>
                        <a:picLocks noChangeAspect="1" noChangeArrowheads="1"/>
                      </p:cNvPicPr>
                      <p:nvPr/>
                    </p:nvPicPr>
                    <p:blipFill>
                      <a:blip r:embed="rId12"/>
                      <a:srcRect/>
                      <a:stretch>
                        <a:fillRect/>
                      </a:stretch>
                    </p:blipFill>
                    <p:spPr bwMode="auto">
                      <a:xfrm>
                        <a:off x="7020099" y="1638126"/>
                        <a:ext cx="441325" cy="5667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62550" name="Oval 22"/>
          <p:cNvSpPr>
            <a:spLocks noChangeArrowheads="1"/>
          </p:cNvSpPr>
          <p:nvPr/>
        </p:nvSpPr>
        <p:spPr bwMode="auto">
          <a:xfrm>
            <a:off x="4139952" y="2060848"/>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15" name="标题 14"/>
          <p:cNvSpPr>
            <a:spLocks noGrp="1"/>
          </p:cNvSpPr>
          <p:nvPr>
            <p:ph type="title"/>
          </p:nvPr>
        </p:nvSpPr>
        <p:spPr/>
        <p:txBody>
          <a:bodyPr/>
          <a:lstStyle/>
          <a:p>
            <a:r>
              <a:rPr lang="zh-CN" altLang="en-US" dirty="0" smtClean="0"/>
              <a:t>最大后验概率准则下的错误概率</a:t>
            </a:r>
            <a:r>
              <a:rPr lang="en-US" altLang="zh-CN" dirty="0" smtClean="0"/>
              <a:t>1</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22</a:t>
            </a:fld>
            <a:endParaRPr lang="en-US"/>
          </a:p>
        </p:txBody>
      </p:sp>
      <p:sp>
        <p:nvSpPr>
          <p:cNvPr id="12" name="Oval 22"/>
          <p:cNvSpPr>
            <a:spLocks noChangeArrowheads="1"/>
          </p:cNvSpPr>
          <p:nvPr/>
        </p:nvSpPr>
        <p:spPr bwMode="auto">
          <a:xfrm>
            <a:off x="2339752" y="2564904"/>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13" name="Oval 22"/>
          <p:cNvSpPr>
            <a:spLocks noChangeArrowheads="1"/>
          </p:cNvSpPr>
          <p:nvPr/>
        </p:nvSpPr>
        <p:spPr bwMode="auto">
          <a:xfrm>
            <a:off x="6660232" y="3789040"/>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3" name="矩形 2"/>
          <p:cNvSpPr/>
          <p:nvPr/>
        </p:nvSpPr>
        <p:spPr>
          <a:xfrm>
            <a:off x="1331640" y="5589240"/>
            <a:ext cx="803425" cy="461665"/>
          </a:xfrm>
          <a:prstGeom prst="rect">
            <a:avLst/>
          </a:prstGeom>
        </p:spPr>
        <p:txBody>
          <a:bodyPr wrap="none">
            <a:spAutoFit/>
          </a:bodyPr>
          <a:lstStyle/>
          <a:p>
            <a:r>
              <a:rPr lang="zh-CN" altLang="en-US" sz="2400" b="1" dirty="0">
                <a:solidFill>
                  <a:srgbClr val="0000FF"/>
                </a:solidFill>
                <a:latin typeface="+mj-ea"/>
                <a:ea typeface="+mj-ea"/>
              </a:rPr>
              <a:t>最小</a:t>
            </a:r>
            <a:endParaRPr lang="zh-CN" altLang="en-US" sz="2400" dirty="0">
              <a:solidFill>
                <a:srgbClr val="0000FF"/>
              </a:solidFill>
              <a:latin typeface="+mj-ea"/>
              <a:ea typeface="+mj-ea"/>
            </a:endParaRPr>
          </a:p>
        </p:txBody>
      </p:sp>
      <p:sp>
        <p:nvSpPr>
          <p:cNvPr id="14" name="矩形 13"/>
          <p:cNvSpPr/>
          <p:nvPr/>
        </p:nvSpPr>
        <p:spPr>
          <a:xfrm>
            <a:off x="4056607" y="5571444"/>
            <a:ext cx="800219" cy="461665"/>
          </a:xfrm>
          <a:prstGeom prst="rect">
            <a:avLst/>
          </a:prstGeom>
        </p:spPr>
        <p:txBody>
          <a:bodyPr wrap="none">
            <a:spAutoFit/>
          </a:bodyPr>
          <a:lstStyle/>
          <a:p>
            <a:r>
              <a:rPr lang="zh-CN" altLang="en-US" sz="2400" b="1" dirty="0">
                <a:solidFill>
                  <a:srgbClr val="0000FF"/>
                </a:solidFill>
                <a:latin typeface="+mj-ea"/>
                <a:ea typeface="+mj-ea"/>
              </a:rPr>
              <a:t>最大</a:t>
            </a:r>
            <a:endParaRPr lang="zh-CN" altLang="en-US" sz="2400" dirty="0">
              <a:solidFill>
                <a:srgbClr val="0000FF"/>
              </a:solidFill>
              <a:latin typeface="+mj-ea"/>
              <a:ea typeface="+mj-ea"/>
            </a:endParaRPr>
          </a:p>
        </p:txBody>
      </p:sp>
      <p:sp>
        <p:nvSpPr>
          <p:cNvPr id="16" name="矩形 15"/>
          <p:cNvSpPr/>
          <p:nvPr/>
        </p:nvSpPr>
        <p:spPr>
          <a:xfrm>
            <a:off x="5724128" y="5608312"/>
            <a:ext cx="3262432" cy="461665"/>
          </a:xfrm>
          <a:prstGeom prst="rect">
            <a:avLst/>
          </a:prstGeom>
        </p:spPr>
        <p:txBody>
          <a:bodyPr wrap="none">
            <a:spAutoFit/>
          </a:bodyPr>
          <a:lstStyle/>
          <a:p>
            <a:r>
              <a:rPr lang="zh-CN" altLang="en-US" sz="2400" b="1" dirty="0" smtClean="0">
                <a:solidFill>
                  <a:srgbClr val="0000FF"/>
                </a:solidFill>
                <a:latin typeface="+mj-ea"/>
                <a:ea typeface="+mj-ea"/>
              </a:rPr>
              <a:t>除去最大，剩下的部分</a:t>
            </a:r>
            <a:endParaRPr lang="zh-CN" altLang="en-US" sz="2400" b="1" dirty="0">
              <a:solidFill>
                <a:srgbClr val="0000FF"/>
              </a:solidFill>
              <a:latin typeface="+mj-ea"/>
              <a:ea typeface="+mj-ea"/>
            </a:endParaRPr>
          </a:p>
        </p:txBody>
      </p:sp>
      <p:sp>
        <p:nvSpPr>
          <p:cNvPr id="17" name="矩形 16"/>
          <p:cNvSpPr/>
          <p:nvPr/>
        </p:nvSpPr>
        <p:spPr>
          <a:xfrm>
            <a:off x="1100515" y="1196752"/>
            <a:ext cx="2031325" cy="461665"/>
          </a:xfrm>
          <a:prstGeom prst="rect">
            <a:avLst/>
          </a:prstGeom>
        </p:spPr>
        <p:txBody>
          <a:bodyPr wrap="none">
            <a:spAutoFit/>
          </a:bodyPr>
          <a:lstStyle/>
          <a:p>
            <a:r>
              <a:rPr lang="zh-CN" altLang="en-US" sz="2400" b="1" dirty="0" smtClean="0">
                <a:solidFill>
                  <a:srgbClr val="0000FF"/>
                </a:solidFill>
                <a:latin typeface="+mj-ea"/>
                <a:ea typeface="+mj-ea"/>
              </a:rPr>
              <a:t>后验概率</a:t>
            </a:r>
            <a:r>
              <a:rPr lang="zh-CN" altLang="en-US" sz="2400" b="1" dirty="0">
                <a:solidFill>
                  <a:srgbClr val="0000FF"/>
                </a:solidFill>
                <a:latin typeface="+mj-ea"/>
                <a:ea typeface="+mj-ea"/>
              </a:rPr>
              <a:t>矩阵</a:t>
            </a:r>
            <a:endParaRPr lang="zh-CN" altLang="en-US" sz="2400"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95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62550"/>
                                        </p:tgtEl>
                                        <p:attrNameLst>
                                          <p:attrName>style.visibility</p:attrName>
                                        </p:attrNameLst>
                                      </p:cBhvr>
                                      <p:to>
                                        <p:strVal val="visible"/>
                                      </p:to>
                                    </p:set>
                                    <p:animEffect transition="in" filter="wipe(down)">
                                      <p:cBhvr>
                                        <p:cTn id="24" dur="500"/>
                                        <p:tgtEl>
                                          <p:spTgt spid="66255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50" grpId="0" animBg="1"/>
      <p:bldP spid="12" grpId="0" animBg="1"/>
      <p:bldP spid="13" grpId="0" animBg="1"/>
      <p:bldP spid="3" grpId="0"/>
      <p:bldP spid="14"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0528" name="Object 3072"/>
          <p:cNvGraphicFramePr>
            <a:graphicFrameLocks noChangeAspect="1"/>
          </p:cNvGraphicFramePr>
          <p:nvPr>
            <p:extLst>
              <p:ext uri="{D42A27DB-BD31-4B8C-83A1-F6EECF244321}">
                <p14:modId xmlns:p14="http://schemas.microsoft.com/office/powerpoint/2010/main" val="2406645612"/>
              </p:ext>
            </p:extLst>
          </p:nvPr>
        </p:nvGraphicFramePr>
        <p:xfrm>
          <a:off x="827584" y="3878826"/>
          <a:ext cx="6883400" cy="2316162"/>
        </p:xfrm>
        <a:graphic>
          <a:graphicData uri="http://schemas.openxmlformats.org/presentationml/2006/ole">
            <mc:AlternateContent xmlns:mc="http://schemas.openxmlformats.org/markup-compatibility/2006">
              <mc:Choice xmlns:v="urn:schemas-microsoft-com:vml" Requires="v">
                <p:oleObj spid="_x0000_s2231490" name="Equation" r:id="rId3" imgW="2793960" imgH="939600" progId="Equation.DSMT4">
                  <p:embed/>
                </p:oleObj>
              </mc:Choice>
              <mc:Fallback>
                <p:oleObj name="Equation" r:id="rId3" imgW="2793960" imgH="939600" progId="Equation.DSMT4">
                  <p:embed/>
                  <p:pic>
                    <p:nvPicPr>
                      <p:cNvPr id="0" name="Picture 2"/>
                      <p:cNvPicPr>
                        <a:picLocks noChangeAspect="1" noChangeArrowheads="1"/>
                      </p:cNvPicPr>
                      <p:nvPr/>
                    </p:nvPicPr>
                    <p:blipFill>
                      <a:blip r:embed="rId4"/>
                      <a:srcRect/>
                      <a:stretch>
                        <a:fillRect/>
                      </a:stretch>
                    </p:blipFill>
                    <p:spPr bwMode="auto">
                      <a:xfrm>
                        <a:off x="827584" y="3878826"/>
                        <a:ext cx="6883400" cy="23161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0532" name="Object 3076"/>
          <p:cNvGraphicFramePr>
            <a:graphicFrameLocks noChangeAspect="1"/>
          </p:cNvGraphicFramePr>
          <p:nvPr>
            <p:extLst>
              <p:ext uri="{D42A27DB-BD31-4B8C-83A1-F6EECF244321}">
                <p14:modId xmlns:p14="http://schemas.microsoft.com/office/powerpoint/2010/main" val="2242943396"/>
              </p:ext>
            </p:extLst>
          </p:nvPr>
        </p:nvGraphicFramePr>
        <p:xfrm>
          <a:off x="827584" y="1730425"/>
          <a:ext cx="6586538" cy="855663"/>
        </p:xfrm>
        <a:graphic>
          <a:graphicData uri="http://schemas.openxmlformats.org/presentationml/2006/ole">
            <mc:AlternateContent xmlns:mc="http://schemas.openxmlformats.org/markup-compatibility/2006">
              <mc:Choice xmlns:v="urn:schemas-microsoft-com:vml" Requires="v">
                <p:oleObj spid="_x0000_s2231491" name="Equation" r:id="rId5" imgW="3429000" imgH="444240" progId="Equation.DSMT4">
                  <p:embed/>
                </p:oleObj>
              </mc:Choice>
              <mc:Fallback>
                <p:oleObj name="Equation" r:id="rId5" imgW="3429000" imgH="444240" progId="Equation.DSMT4">
                  <p:embed/>
                  <p:pic>
                    <p:nvPicPr>
                      <p:cNvPr id="0" name="Picture 6"/>
                      <p:cNvPicPr>
                        <a:picLocks noChangeAspect="1" noChangeArrowheads="1"/>
                      </p:cNvPicPr>
                      <p:nvPr/>
                    </p:nvPicPr>
                    <p:blipFill>
                      <a:blip r:embed="rId6"/>
                      <a:srcRect/>
                      <a:stretch>
                        <a:fillRect/>
                      </a:stretch>
                    </p:blipFill>
                    <p:spPr bwMode="auto">
                      <a:xfrm>
                        <a:off x="827584" y="1730425"/>
                        <a:ext cx="6586538" cy="8556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0533" name="Object 3077"/>
          <p:cNvGraphicFramePr>
            <a:graphicFrameLocks noChangeAspect="1"/>
          </p:cNvGraphicFramePr>
          <p:nvPr>
            <p:extLst>
              <p:ext uri="{D42A27DB-BD31-4B8C-83A1-F6EECF244321}">
                <p14:modId xmlns:p14="http://schemas.microsoft.com/office/powerpoint/2010/main" val="1060952386"/>
              </p:ext>
            </p:extLst>
          </p:nvPr>
        </p:nvGraphicFramePr>
        <p:xfrm>
          <a:off x="1475656" y="2708920"/>
          <a:ext cx="2036763" cy="881062"/>
        </p:xfrm>
        <a:graphic>
          <a:graphicData uri="http://schemas.openxmlformats.org/presentationml/2006/ole">
            <mc:AlternateContent xmlns:mc="http://schemas.openxmlformats.org/markup-compatibility/2006">
              <mc:Choice xmlns:v="urn:schemas-microsoft-com:vml" Requires="v">
                <p:oleObj spid="_x0000_s2231492" name="Equation" r:id="rId7" imgW="1028520" imgH="444240" progId="Equation.DSMT4">
                  <p:embed/>
                </p:oleObj>
              </mc:Choice>
              <mc:Fallback>
                <p:oleObj name="Equation" r:id="rId7" imgW="1028520" imgH="444240" progId="Equation.DSMT4">
                  <p:embed/>
                  <p:pic>
                    <p:nvPicPr>
                      <p:cNvPr id="0" name="Picture 7"/>
                      <p:cNvPicPr>
                        <a:picLocks noChangeAspect="1" noChangeArrowheads="1"/>
                      </p:cNvPicPr>
                      <p:nvPr/>
                    </p:nvPicPr>
                    <p:blipFill>
                      <a:blip r:embed="rId8"/>
                      <a:srcRect/>
                      <a:stretch>
                        <a:fillRect/>
                      </a:stretch>
                    </p:blipFill>
                    <p:spPr bwMode="auto">
                      <a:xfrm>
                        <a:off x="1475656" y="2708920"/>
                        <a:ext cx="2036763" cy="8810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6" name="标题 15"/>
          <p:cNvSpPr>
            <a:spLocks noGrp="1"/>
          </p:cNvSpPr>
          <p:nvPr>
            <p:ph type="title"/>
          </p:nvPr>
        </p:nvSpPr>
        <p:spPr/>
        <p:txBody>
          <a:bodyPr/>
          <a:lstStyle/>
          <a:p>
            <a:r>
              <a:rPr lang="zh-CN" altLang="en-US" dirty="0" smtClean="0"/>
              <a:t>最大后验概率准则下的错误概率</a:t>
            </a:r>
            <a:r>
              <a:rPr lang="en-US" altLang="zh-CN" dirty="0" smtClean="0"/>
              <a:t>1</a:t>
            </a:r>
            <a:endParaRPr lang="zh-CN" altLang="en-US" dirty="0"/>
          </a:p>
        </p:txBody>
      </p:sp>
      <p:sp>
        <p:nvSpPr>
          <p:cNvPr id="12" name="矩形 11"/>
          <p:cNvSpPr/>
          <p:nvPr/>
        </p:nvSpPr>
        <p:spPr>
          <a:xfrm>
            <a:off x="683568" y="1268760"/>
            <a:ext cx="5134739" cy="461665"/>
          </a:xfrm>
          <a:prstGeom prst="rect">
            <a:avLst/>
          </a:prstGeom>
        </p:spPr>
        <p:txBody>
          <a:bodyPr wrap="none">
            <a:spAutoFit/>
          </a:bodyPr>
          <a:lstStyle/>
          <a:p>
            <a:r>
              <a:rPr lang="zh-CN" altLang="en-US" sz="2400" b="1" dirty="0" smtClean="0">
                <a:latin typeface="+mj-ea"/>
                <a:ea typeface="+mj-ea"/>
              </a:rPr>
              <a:t>最大后验概率准则的条件式可以写成</a:t>
            </a:r>
            <a:endParaRPr lang="zh-CN" altLang="en-US" sz="2400" b="1" dirty="0">
              <a:latin typeface="+mj-ea"/>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23</a:t>
            </a:fld>
            <a:endParaRPr lang="en-US"/>
          </a:p>
        </p:txBody>
      </p:sp>
      <p:graphicFrame>
        <p:nvGraphicFramePr>
          <p:cNvPr id="3" name="对象 2"/>
          <p:cNvGraphicFramePr>
            <a:graphicFrameLocks noChangeAspect="1"/>
          </p:cNvGraphicFramePr>
          <p:nvPr>
            <p:extLst>
              <p:ext uri="{D42A27DB-BD31-4B8C-83A1-F6EECF244321}">
                <p14:modId xmlns:p14="http://schemas.microsoft.com/office/powerpoint/2010/main" val="3543710090"/>
              </p:ext>
            </p:extLst>
          </p:nvPr>
        </p:nvGraphicFramePr>
        <p:xfrm>
          <a:off x="2635584" y="6237312"/>
          <a:ext cx="439738" cy="565150"/>
        </p:xfrm>
        <a:graphic>
          <a:graphicData uri="http://schemas.openxmlformats.org/presentationml/2006/ole">
            <mc:AlternateContent xmlns:mc="http://schemas.openxmlformats.org/markup-compatibility/2006">
              <mc:Choice xmlns:v="urn:schemas-microsoft-com:vml" Requires="v">
                <p:oleObj spid="_x0000_s2231493" name="Equation" r:id="rId9" imgW="177480" imgH="228600" progId="Equation.DSMT4">
                  <p:embed/>
                </p:oleObj>
              </mc:Choice>
              <mc:Fallback>
                <p:oleObj name="Equation" r:id="rId9" imgW="177480" imgH="228600" progId="Equation.DSMT4">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5584" y="6237312"/>
                        <a:ext cx="439738" cy="5651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40497207"/>
              </p:ext>
            </p:extLst>
          </p:nvPr>
        </p:nvGraphicFramePr>
        <p:xfrm>
          <a:off x="4409672" y="6237312"/>
          <a:ext cx="439738" cy="565150"/>
        </p:xfrm>
        <a:graphic>
          <a:graphicData uri="http://schemas.openxmlformats.org/presentationml/2006/ole">
            <mc:AlternateContent xmlns:mc="http://schemas.openxmlformats.org/markup-compatibility/2006">
              <mc:Choice xmlns:v="urn:schemas-microsoft-com:vml" Requires="v">
                <p:oleObj spid="_x0000_s2231494" name="Equation" r:id="rId11" imgW="177480" imgH="228600" progId="Equation.DSMT4">
                  <p:embed/>
                </p:oleObj>
              </mc:Choice>
              <mc:Fallback>
                <p:oleObj name="Equation" r:id="rId11" imgW="177480" imgH="228600" progId="Equation.DSMT4">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9672" y="6237312"/>
                        <a:ext cx="439738" cy="5651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35280060"/>
              </p:ext>
            </p:extLst>
          </p:nvPr>
        </p:nvGraphicFramePr>
        <p:xfrm>
          <a:off x="6655593" y="6237312"/>
          <a:ext cx="441325" cy="566737"/>
        </p:xfrm>
        <a:graphic>
          <a:graphicData uri="http://schemas.openxmlformats.org/presentationml/2006/ole">
            <mc:AlternateContent xmlns:mc="http://schemas.openxmlformats.org/markup-compatibility/2006">
              <mc:Choice xmlns:v="urn:schemas-microsoft-com:vml" Requires="v">
                <p:oleObj spid="_x0000_s2231495" name="Equation" r:id="rId13" imgW="177480" imgH="228600" progId="Equation.DSMT4">
                  <p:embed/>
                </p:oleObj>
              </mc:Choice>
              <mc:Fallback>
                <p:oleObj name="Equation" r:id="rId13" imgW="177480" imgH="228600" progId="Equation.DSMT4">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55593" y="6237312"/>
                        <a:ext cx="441325" cy="56673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Oval 22"/>
          <p:cNvSpPr>
            <a:spLocks noChangeArrowheads="1"/>
          </p:cNvSpPr>
          <p:nvPr/>
        </p:nvSpPr>
        <p:spPr bwMode="auto">
          <a:xfrm>
            <a:off x="3909461" y="3952913"/>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18" name="Oval 22"/>
          <p:cNvSpPr>
            <a:spLocks noChangeArrowheads="1"/>
          </p:cNvSpPr>
          <p:nvPr/>
        </p:nvSpPr>
        <p:spPr bwMode="auto">
          <a:xfrm>
            <a:off x="2339752" y="4509120"/>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19" name="Oval 22"/>
          <p:cNvSpPr>
            <a:spLocks noChangeArrowheads="1"/>
          </p:cNvSpPr>
          <p:nvPr/>
        </p:nvSpPr>
        <p:spPr bwMode="auto">
          <a:xfrm>
            <a:off x="6156176" y="5517232"/>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14" name="矩形 13"/>
          <p:cNvSpPr/>
          <p:nvPr/>
        </p:nvSpPr>
        <p:spPr>
          <a:xfrm>
            <a:off x="3561325" y="2972482"/>
            <a:ext cx="1415772" cy="461665"/>
          </a:xfrm>
          <a:prstGeom prst="rect">
            <a:avLst/>
          </a:prstGeom>
        </p:spPr>
        <p:txBody>
          <a:bodyPr wrap="none">
            <a:spAutoFit/>
          </a:bodyPr>
          <a:lstStyle/>
          <a:p>
            <a:r>
              <a:rPr lang="zh-CN" altLang="en-US" sz="2400" b="1" dirty="0" smtClean="0">
                <a:solidFill>
                  <a:srgbClr val="0000FF"/>
                </a:solidFill>
                <a:latin typeface="+mj-ea"/>
                <a:ea typeface="+mj-ea"/>
              </a:rPr>
              <a:t>联合概率</a:t>
            </a:r>
            <a:endParaRPr lang="zh-CN" altLang="en-US" sz="2400" b="1" dirty="0">
              <a:solidFill>
                <a:srgbClr val="0000FF"/>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905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90533"/>
                                        </p:tgtEl>
                                        <p:attrNameLst>
                                          <p:attrName>style.visibility</p:attrName>
                                        </p:attrNameLst>
                                      </p:cBhvr>
                                      <p:to>
                                        <p:strVal val="visible"/>
                                      </p:to>
                                    </p:set>
                                  </p:childTnLst>
                                </p:cTn>
                              </p:par>
                            </p:childTnLst>
                          </p:cTn>
                        </p:par>
                        <p:par>
                          <p:cTn id="10" fill="hold">
                            <p:stCondLst>
                              <p:cond delay="0"/>
                            </p:stCondLst>
                            <p:childTnLst>
                              <p:par>
                                <p:cTn id="11" presetID="22" presetClass="entr" presetSubtype="4"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90528"/>
                                        </p:tgtEl>
                                        <p:attrNameLst>
                                          <p:attrName>style.visibility</p:attrName>
                                        </p:attrNameLst>
                                      </p:cBhvr>
                                      <p:to>
                                        <p:strVal val="visible"/>
                                      </p:to>
                                    </p:set>
                                    <p:anim calcmode="lin" valueType="num">
                                      <p:cBhvr additive="base">
                                        <p:cTn id="18" dur="500" fill="hold"/>
                                        <p:tgtEl>
                                          <p:spTgt spid="790528"/>
                                        </p:tgtEl>
                                        <p:attrNameLst>
                                          <p:attrName>ppt_x</p:attrName>
                                        </p:attrNameLst>
                                      </p:cBhvr>
                                      <p:tavLst>
                                        <p:tav tm="0">
                                          <p:val>
                                            <p:strVal val="#ppt_x"/>
                                          </p:val>
                                        </p:tav>
                                        <p:tav tm="100000">
                                          <p:val>
                                            <p:strVal val="#ppt_x"/>
                                          </p:val>
                                        </p:tav>
                                      </p:tavLst>
                                    </p:anim>
                                    <p:anim calcmode="lin" valueType="num">
                                      <p:cBhvr additive="base">
                                        <p:cTn id="19" dur="500" fill="hold"/>
                                        <p:tgtEl>
                                          <p:spTgt spid="790528"/>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18" grpId="0" animBg="1"/>
      <p:bldP spid="19" grpId="0" animBg="1"/>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79" name="Text Box 15"/>
          <p:cNvSpPr txBox="1">
            <a:spLocks noChangeArrowheads="1"/>
          </p:cNvSpPr>
          <p:nvPr/>
        </p:nvSpPr>
        <p:spPr bwMode="auto">
          <a:xfrm>
            <a:off x="539304" y="1124744"/>
            <a:ext cx="8353176" cy="1052596"/>
          </a:xfrm>
          <a:prstGeom prst="rect">
            <a:avLst/>
          </a:prstGeom>
          <a:noFill/>
          <a:ln w="9525">
            <a:noFill/>
            <a:miter lim="800000"/>
            <a:headEnd/>
            <a:tailEnd/>
          </a:ln>
          <a:effectLst/>
        </p:spPr>
        <p:txBody>
          <a:bodyPr wrap="square">
            <a:spAutoFit/>
          </a:bodyPr>
          <a:lstStyle/>
          <a:p>
            <a:pPr>
              <a:lnSpc>
                <a:spcPct val="130000"/>
              </a:lnSpc>
              <a:spcBef>
                <a:spcPct val="0"/>
              </a:spcBef>
            </a:pPr>
            <a:r>
              <a:rPr lang="zh-CN" altLang="en-US" sz="2400" b="1" dirty="0" smtClean="0">
                <a:solidFill>
                  <a:srgbClr val="0000FF"/>
                </a:solidFill>
                <a:latin typeface="+mj-ea"/>
                <a:ea typeface="+mj-ea"/>
              </a:rPr>
              <a:t>问题</a:t>
            </a:r>
            <a:r>
              <a:rPr lang="zh-CN" altLang="en-US" sz="2400" b="1" dirty="0" smtClean="0">
                <a:latin typeface="+mj-ea"/>
                <a:ea typeface="+mj-ea"/>
              </a:rPr>
              <a:t>：最大</a:t>
            </a:r>
            <a:r>
              <a:rPr lang="zh-CN" altLang="en-US" sz="2400" b="1" dirty="0">
                <a:latin typeface="+mj-ea"/>
                <a:ea typeface="+mj-ea"/>
              </a:rPr>
              <a:t>后验概率                 通常是未知的，使用不方便。我们能否推导出更便于使用的译码规则</a:t>
            </a:r>
            <a:r>
              <a:rPr lang="en-US" altLang="zh-CN" sz="2400" b="1" dirty="0">
                <a:latin typeface="+mj-ea"/>
                <a:ea typeface="+mj-ea"/>
              </a:rPr>
              <a:t>?</a:t>
            </a:r>
          </a:p>
        </p:txBody>
      </p:sp>
      <p:graphicFrame>
        <p:nvGraphicFramePr>
          <p:cNvPr id="791552" name="Object 1024"/>
          <p:cNvGraphicFramePr>
            <a:graphicFrameLocks noChangeAspect="1"/>
          </p:cNvGraphicFramePr>
          <p:nvPr>
            <p:extLst>
              <p:ext uri="{D42A27DB-BD31-4B8C-83A1-F6EECF244321}">
                <p14:modId xmlns:p14="http://schemas.microsoft.com/office/powerpoint/2010/main" val="2814894670"/>
              </p:ext>
            </p:extLst>
          </p:nvPr>
        </p:nvGraphicFramePr>
        <p:xfrm>
          <a:off x="3430588" y="1125538"/>
          <a:ext cx="1517650" cy="588962"/>
        </p:xfrm>
        <a:graphic>
          <a:graphicData uri="http://schemas.openxmlformats.org/presentationml/2006/ole">
            <mc:AlternateContent xmlns:mc="http://schemas.openxmlformats.org/markup-compatibility/2006">
              <mc:Choice xmlns:v="urn:schemas-microsoft-com:vml" Requires="v">
                <p:oleObj spid="_x0000_s2232475" name="Equation" r:id="rId3" imgW="622080" imgH="241200" progId="Equation.DSMT4">
                  <p:embed/>
                </p:oleObj>
              </mc:Choice>
              <mc:Fallback>
                <p:oleObj name="Equation" r:id="rId3" imgW="622080" imgH="241200" progId="Equation.DSMT4">
                  <p:embed/>
                  <p:pic>
                    <p:nvPicPr>
                      <p:cNvPr id="0" name="Picture 2"/>
                      <p:cNvPicPr>
                        <a:picLocks noChangeAspect="1" noChangeArrowheads="1"/>
                      </p:cNvPicPr>
                      <p:nvPr/>
                    </p:nvPicPr>
                    <p:blipFill>
                      <a:blip r:embed="rId4"/>
                      <a:srcRect/>
                      <a:stretch>
                        <a:fillRect/>
                      </a:stretch>
                    </p:blipFill>
                    <p:spPr bwMode="auto">
                      <a:xfrm>
                        <a:off x="3430588" y="1125538"/>
                        <a:ext cx="1517650"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9"/>
          <p:cNvSpPr>
            <a:spLocks noGrp="1"/>
          </p:cNvSpPr>
          <p:nvPr>
            <p:ph type="title"/>
          </p:nvPr>
        </p:nvSpPr>
        <p:spPr/>
        <p:txBody>
          <a:bodyPr/>
          <a:lstStyle/>
          <a:p>
            <a:r>
              <a:rPr lang="zh-CN" altLang="en-US" dirty="0" smtClean="0"/>
              <a:t>最大似然准则</a:t>
            </a:r>
            <a:endParaRPr lang="zh-CN" alt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2640878520"/>
              </p:ext>
            </p:extLst>
          </p:nvPr>
        </p:nvGraphicFramePr>
        <p:xfrm>
          <a:off x="1954213" y="2230438"/>
          <a:ext cx="4495800" cy="512762"/>
        </p:xfrm>
        <a:graphic>
          <a:graphicData uri="http://schemas.openxmlformats.org/presentationml/2006/ole">
            <mc:AlternateContent xmlns:mc="http://schemas.openxmlformats.org/markup-compatibility/2006">
              <mc:Choice xmlns:v="urn:schemas-microsoft-com:vml" Requires="v">
                <p:oleObj spid="_x0000_s2232476" name="Equation" r:id="rId5" imgW="2222280" imgH="253800" progId="Equation.DSMT4">
                  <p:embed/>
                </p:oleObj>
              </mc:Choice>
              <mc:Fallback>
                <p:oleObj name="Equation" r:id="rId5" imgW="2222280" imgH="253800" progId="Equation.DSMT4">
                  <p:embed/>
                  <p:pic>
                    <p:nvPicPr>
                      <p:cNvPr id="0" name="Picture 3"/>
                      <p:cNvPicPr preferRelativeResize="0">
                        <a:picLocks noChangeAspect="1" noChangeArrowheads="1"/>
                      </p:cNvPicPr>
                      <p:nvPr/>
                    </p:nvPicPr>
                    <p:blipFill>
                      <a:blip r:embed="rId6"/>
                      <a:srcRect/>
                      <a:stretch>
                        <a:fillRect/>
                      </a:stretch>
                    </p:blipFill>
                    <p:spPr bwMode="auto">
                      <a:xfrm>
                        <a:off x="1954213" y="2230438"/>
                        <a:ext cx="4495800"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025"/>
          <p:cNvGraphicFramePr>
            <a:graphicFrameLocks noChangeAspect="1"/>
          </p:cNvGraphicFramePr>
          <p:nvPr>
            <p:extLst>
              <p:ext uri="{D42A27DB-BD31-4B8C-83A1-F6EECF244321}">
                <p14:modId xmlns:p14="http://schemas.microsoft.com/office/powerpoint/2010/main" val="2519798587"/>
              </p:ext>
            </p:extLst>
          </p:nvPr>
        </p:nvGraphicFramePr>
        <p:xfrm>
          <a:off x="2016125" y="3235325"/>
          <a:ext cx="3960813" cy="912813"/>
        </p:xfrm>
        <a:graphic>
          <a:graphicData uri="http://schemas.openxmlformats.org/presentationml/2006/ole">
            <mc:AlternateContent xmlns:mc="http://schemas.openxmlformats.org/markup-compatibility/2006">
              <mc:Choice xmlns:v="urn:schemas-microsoft-com:vml" Requires="v">
                <p:oleObj spid="_x0000_s2232477" name="Equation" r:id="rId7" imgW="2145960" imgH="495000" progId="Equation.DSMT4">
                  <p:embed/>
                </p:oleObj>
              </mc:Choice>
              <mc:Fallback>
                <p:oleObj name="Equation" r:id="rId7" imgW="2145960" imgH="495000" progId="Equation.DSMT4">
                  <p:embed/>
                  <p:pic>
                    <p:nvPicPr>
                      <p:cNvPr id="0" name="Picture 4"/>
                      <p:cNvPicPr preferRelativeResize="0">
                        <a:picLocks noChangeAspect="1" noChangeArrowheads="1"/>
                      </p:cNvPicPr>
                      <p:nvPr/>
                    </p:nvPicPr>
                    <p:blipFill>
                      <a:blip r:embed="rId8"/>
                      <a:srcRect/>
                      <a:stretch>
                        <a:fillRect/>
                      </a:stretch>
                    </p:blipFill>
                    <p:spPr bwMode="auto">
                      <a:xfrm>
                        <a:off x="2016125" y="3235325"/>
                        <a:ext cx="3960813"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026"/>
          <p:cNvGraphicFramePr>
            <a:graphicFrameLocks noChangeAspect="1"/>
          </p:cNvGraphicFramePr>
          <p:nvPr>
            <p:extLst>
              <p:ext uri="{D42A27DB-BD31-4B8C-83A1-F6EECF244321}">
                <p14:modId xmlns:p14="http://schemas.microsoft.com/office/powerpoint/2010/main" val="672524673"/>
              </p:ext>
            </p:extLst>
          </p:nvPr>
        </p:nvGraphicFramePr>
        <p:xfrm>
          <a:off x="2014538" y="4486275"/>
          <a:ext cx="4108450" cy="493713"/>
        </p:xfrm>
        <a:graphic>
          <a:graphicData uri="http://schemas.openxmlformats.org/presentationml/2006/ole">
            <mc:AlternateContent xmlns:mc="http://schemas.openxmlformats.org/markup-compatibility/2006">
              <mc:Choice xmlns:v="urn:schemas-microsoft-com:vml" Requires="v">
                <p:oleObj spid="_x0000_s2232478" name="Equation" r:id="rId9" imgW="2095200" imgH="253800" progId="Equation.DSMT4">
                  <p:embed/>
                </p:oleObj>
              </mc:Choice>
              <mc:Fallback>
                <p:oleObj name="Equation" r:id="rId9" imgW="2095200" imgH="253800" progId="Equation.DSMT4">
                  <p:embed/>
                  <p:pic>
                    <p:nvPicPr>
                      <p:cNvPr id="0" name="Picture 5"/>
                      <p:cNvPicPr preferRelativeResize="0">
                        <a:picLocks noChangeAspect="1" noChangeArrowheads="1"/>
                      </p:cNvPicPr>
                      <p:nvPr/>
                    </p:nvPicPr>
                    <p:blipFill>
                      <a:blip r:embed="rId10"/>
                      <a:srcRect/>
                      <a:stretch>
                        <a:fillRect/>
                      </a:stretch>
                    </p:blipFill>
                    <p:spPr bwMode="auto">
                      <a:xfrm>
                        <a:off x="2014538" y="4486275"/>
                        <a:ext cx="410845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5"/>
          <p:cNvSpPr txBox="1">
            <a:spLocks noChangeArrowheads="1"/>
          </p:cNvSpPr>
          <p:nvPr/>
        </p:nvSpPr>
        <p:spPr bwMode="auto">
          <a:xfrm>
            <a:off x="4211960" y="5301208"/>
            <a:ext cx="3816350" cy="415925"/>
          </a:xfrm>
          <a:prstGeom prst="rect">
            <a:avLst/>
          </a:prstGeom>
          <a:noFill/>
          <a:ln w="9525">
            <a:noFill/>
            <a:miter lim="800000"/>
            <a:headEnd/>
            <a:tailEnd/>
          </a:ln>
          <a:effectLst/>
        </p:spPr>
        <p:txBody>
          <a:bodyPr wrap="none"/>
          <a:lstStyle/>
          <a:p>
            <a:pPr algn="l">
              <a:lnSpc>
                <a:spcPct val="100000"/>
              </a:lnSpc>
              <a:spcBef>
                <a:spcPct val="0"/>
              </a:spcBef>
              <a:buClrTx/>
              <a:buSzTx/>
              <a:buFontTx/>
              <a:buNone/>
            </a:pPr>
            <a:r>
              <a:rPr lang="zh-CN" altLang="en-US" sz="2400" b="1" dirty="0">
                <a:solidFill>
                  <a:srgbClr val="FF0000"/>
                </a:solidFill>
                <a:latin typeface="+mj-ea"/>
                <a:ea typeface="+mj-ea"/>
              </a:rPr>
              <a:t>当输入符号等概分布时</a:t>
            </a:r>
          </a:p>
        </p:txBody>
      </p:sp>
      <p:graphicFrame>
        <p:nvGraphicFramePr>
          <p:cNvPr id="15" name="Object 1030"/>
          <p:cNvGraphicFramePr>
            <a:graphicFrameLocks noChangeAspect="1"/>
          </p:cNvGraphicFramePr>
          <p:nvPr>
            <p:extLst>
              <p:ext uri="{D42A27DB-BD31-4B8C-83A1-F6EECF244321}">
                <p14:modId xmlns:p14="http://schemas.microsoft.com/office/powerpoint/2010/main" val="1574079939"/>
              </p:ext>
            </p:extLst>
          </p:nvPr>
        </p:nvGraphicFramePr>
        <p:xfrm>
          <a:off x="2543175" y="6046788"/>
          <a:ext cx="2892425" cy="530225"/>
        </p:xfrm>
        <a:graphic>
          <a:graphicData uri="http://schemas.openxmlformats.org/presentationml/2006/ole">
            <mc:AlternateContent xmlns:mc="http://schemas.openxmlformats.org/markup-compatibility/2006">
              <mc:Choice xmlns:v="urn:schemas-microsoft-com:vml" Requires="v">
                <p:oleObj spid="_x0000_s2232479" name="Equation" r:id="rId11" imgW="1384200" imgH="253800" progId="Equation.DSMT4">
                  <p:embed/>
                </p:oleObj>
              </mc:Choice>
              <mc:Fallback>
                <p:oleObj name="Equation" r:id="rId11" imgW="1384200" imgH="253800" progId="Equation.DSMT4">
                  <p:embed/>
                  <p:pic>
                    <p:nvPicPr>
                      <p:cNvPr id="0" name="Picture 9"/>
                      <p:cNvPicPr preferRelativeResize="0">
                        <a:picLocks noChangeAspect="1" noChangeArrowheads="1"/>
                      </p:cNvPicPr>
                      <p:nvPr/>
                    </p:nvPicPr>
                    <p:blipFill>
                      <a:blip r:embed="rId12"/>
                      <a:srcRect/>
                      <a:stretch>
                        <a:fillRect/>
                      </a:stretch>
                    </p:blipFill>
                    <p:spPr bwMode="auto">
                      <a:xfrm>
                        <a:off x="2543175" y="6046788"/>
                        <a:ext cx="2892425" cy="530225"/>
                      </a:xfrm>
                      <a:prstGeom prst="rect">
                        <a:avLst/>
                      </a:prstGeom>
                      <a:solidFill>
                        <a:srgbClr val="FFFF00"/>
                      </a:solidFill>
                      <a:ln w="25400">
                        <a:solidFill>
                          <a:srgbClr val="FF0000"/>
                        </a:solidFill>
                        <a:miter lim="800000"/>
                        <a:headEnd/>
                        <a:tailEnd/>
                      </a:ln>
                    </p:spPr>
                  </p:pic>
                </p:oleObj>
              </mc:Fallback>
            </mc:AlternateContent>
          </a:graphicData>
        </a:graphic>
      </p:graphicFrame>
      <p:sp>
        <p:nvSpPr>
          <p:cNvPr id="16" name="下箭头 15"/>
          <p:cNvSpPr/>
          <p:nvPr/>
        </p:nvSpPr>
        <p:spPr>
          <a:xfrm>
            <a:off x="3203848" y="2787651"/>
            <a:ext cx="720080" cy="36004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8" name="下箭头 17"/>
          <p:cNvSpPr/>
          <p:nvPr/>
        </p:nvSpPr>
        <p:spPr>
          <a:xfrm>
            <a:off x="3203848" y="4011787"/>
            <a:ext cx="720080" cy="36004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9" name="下箭头 18"/>
          <p:cNvSpPr/>
          <p:nvPr/>
        </p:nvSpPr>
        <p:spPr>
          <a:xfrm>
            <a:off x="3203848" y="5235922"/>
            <a:ext cx="720080" cy="785365"/>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2" name="Text Box 27"/>
          <p:cNvSpPr txBox="1">
            <a:spLocks noChangeArrowheads="1"/>
          </p:cNvSpPr>
          <p:nvPr/>
        </p:nvSpPr>
        <p:spPr bwMode="auto">
          <a:xfrm>
            <a:off x="323528" y="5157192"/>
            <a:ext cx="4968875" cy="597921"/>
          </a:xfrm>
          <a:prstGeom prst="rect">
            <a:avLst/>
          </a:prstGeom>
          <a:noFill/>
          <a:ln w="9525">
            <a:noFill/>
            <a:miter lim="800000"/>
            <a:headEnd/>
            <a:tailEnd/>
          </a:ln>
          <a:effectLst/>
        </p:spPr>
        <p:txBody>
          <a:bodyPr>
            <a:spAutoFit/>
          </a:bodyPr>
          <a:lstStyle/>
          <a:p>
            <a:pPr algn="l">
              <a:lnSpc>
                <a:spcPct val="130000"/>
              </a:lnSpc>
              <a:spcBef>
                <a:spcPct val="0"/>
              </a:spcBef>
              <a:buClrTx/>
            </a:pPr>
            <a:r>
              <a:rPr lang="en-US" altLang="zh-CN" sz="2800" b="1" dirty="0">
                <a:solidFill>
                  <a:srgbClr val="0000FF"/>
                </a:solidFill>
                <a:latin typeface="+mj-ea"/>
                <a:ea typeface="+mj-ea"/>
              </a:rPr>
              <a:t> (2) </a:t>
            </a:r>
            <a:r>
              <a:rPr lang="zh-CN" altLang="en-US" sz="2800" b="1" dirty="0">
                <a:solidFill>
                  <a:srgbClr val="0000FF"/>
                </a:solidFill>
                <a:latin typeface="+mj-ea"/>
                <a:ea typeface="+mj-ea"/>
              </a:rPr>
              <a:t>极大似然译码规则</a:t>
            </a:r>
          </a:p>
        </p:txBody>
      </p:sp>
      <p:sp>
        <p:nvSpPr>
          <p:cNvPr id="21" name="矩形 20"/>
          <p:cNvSpPr/>
          <p:nvPr/>
        </p:nvSpPr>
        <p:spPr>
          <a:xfrm>
            <a:off x="611560" y="2247255"/>
            <a:ext cx="1107996" cy="461665"/>
          </a:xfrm>
          <a:prstGeom prst="rect">
            <a:avLst/>
          </a:prstGeom>
        </p:spPr>
        <p:txBody>
          <a:bodyPr wrap="none">
            <a:spAutoFit/>
          </a:bodyPr>
          <a:lstStyle/>
          <a:p>
            <a:r>
              <a:rPr lang="zh-CN" altLang="en-US" sz="2400" b="1" dirty="0" smtClean="0">
                <a:solidFill>
                  <a:srgbClr val="0000FF"/>
                </a:solidFill>
                <a:latin typeface="+mj-ea"/>
                <a:ea typeface="+mj-ea"/>
              </a:rPr>
              <a:t>分析：</a:t>
            </a:r>
            <a:endParaRPr lang="zh-CN" altLang="en-US" sz="2400" b="1" dirty="0">
              <a:solidFill>
                <a:srgbClr val="0000FF"/>
              </a:solidFill>
              <a:latin typeface="+mj-ea"/>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24</a:t>
            </a:fld>
            <a:endParaRPr lang="en-US"/>
          </a:p>
        </p:txBody>
      </p:sp>
      <p:sp>
        <p:nvSpPr>
          <p:cNvPr id="17" name="矩形 16"/>
          <p:cNvSpPr/>
          <p:nvPr/>
        </p:nvSpPr>
        <p:spPr>
          <a:xfrm>
            <a:off x="6372200" y="3429000"/>
            <a:ext cx="1723549" cy="461665"/>
          </a:xfrm>
          <a:prstGeom prst="rect">
            <a:avLst/>
          </a:prstGeom>
        </p:spPr>
        <p:txBody>
          <a:bodyPr wrap="none">
            <a:spAutoFit/>
          </a:bodyPr>
          <a:lstStyle/>
          <a:p>
            <a:r>
              <a:rPr lang="zh-CN" altLang="en-US" sz="2400" b="1" dirty="0" smtClean="0">
                <a:solidFill>
                  <a:srgbClr val="0000FF"/>
                </a:solidFill>
                <a:latin typeface="+mj-ea"/>
                <a:ea typeface="+mj-ea"/>
              </a:rPr>
              <a:t>贝叶斯公式</a:t>
            </a:r>
            <a:endParaRPr lang="zh-CN" altLang="en-US" sz="2400" b="1" dirty="0">
              <a:solidFill>
                <a:srgbClr val="0000FF"/>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3" presetClass="entr" presetSubtype="1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linds(horizontal)">
                                      <p:cBhvr>
                                        <p:cTn id="14" dur="500"/>
                                        <p:tgtEl>
                                          <p:spTgt spid="1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3" presetClass="entr" presetSubtype="1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8" presetClass="emph" presetSubtype="0" fill="hold" nodeType="clickEffect">
                                  <p:stCondLst>
                                    <p:cond delay="0"/>
                                  </p:stCondLst>
                                  <p:childTnLst>
                                    <p:animRot by="21600000">
                                      <p:cBhvr>
                                        <p:cTn id="39" dur="500" fill="hold"/>
                                        <p:tgtEl>
                                          <p:spTgt spid="9">
                                            <p:txEl>
                                              <p:pRg st="0" end="0"/>
                                            </p:txEl>
                                          </p:spTgt>
                                        </p:tgtEl>
                                        <p:attrNameLst>
                                          <p:attrName>r</p:attrName>
                                        </p:attrNameLst>
                                      </p:cBhvr>
                                    </p:animRo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linds(horizontal)">
                                      <p:cBhvr>
                                        <p:cTn id="44" dur="500"/>
                                        <p:tgtEl>
                                          <p:spTgt spid="1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build="allAtOnce"/>
      <p:bldP spid="16" grpId="0" animBg="1"/>
      <p:bldP spid="18" grpId="0" animBg="1"/>
      <p:bldP spid="19" grpId="0" animBg="1"/>
      <p:bldP spid="12"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48" name="Text Box 20"/>
          <p:cNvSpPr txBox="1">
            <a:spLocks noChangeArrowheads="1"/>
          </p:cNvSpPr>
          <p:nvPr/>
        </p:nvSpPr>
        <p:spPr bwMode="auto">
          <a:xfrm>
            <a:off x="611560" y="1227993"/>
            <a:ext cx="8119566" cy="1007263"/>
          </a:xfrm>
          <a:prstGeom prst="rect">
            <a:avLst/>
          </a:prstGeom>
          <a:noFill/>
          <a:ln w="9525">
            <a:noFill/>
            <a:miter lim="800000"/>
            <a:headEnd/>
            <a:tailEnd/>
          </a:ln>
          <a:effectLst/>
        </p:spPr>
        <p:txBody>
          <a:bodyPr wrap="square">
            <a:spAutoFit/>
          </a:bodyPr>
          <a:lstStyle/>
          <a:p>
            <a:pPr algn="l">
              <a:lnSpc>
                <a:spcPct val="110000"/>
              </a:lnSpc>
            </a:pPr>
            <a:r>
              <a:rPr lang="en-US" altLang="zh-CN" sz="2800" b="1" dirty="0">
                <a:latin typeface="+mj-ea"/>
                <a:ea typeface="+mj-ea"/>
              </a:rPr>
              <a:t>    1)</a:t>
            </a:r>
            <a:r>
              <a:rPr lang="zh-CN" altLang="en-US" sz="2800" b="1" dirty="0">
                <a:latin typeface="+mj-ea"/>
                <a:ea typeface="+mj-ea"/>
              </a:rPr>
              <a:t>当输入符号等概分布时，采用极大似然译码准则等价于最大后验概率准则。</a:t>
            </a:r>
          </a:p>
        </p:txBody>
      </p:sp>
      <p:sp>
        <p:nvSpPr>
          <p:cNvPr id="636949" name="Text Box 21"/>
          <p:cNvSpPr txBox="1">
            <a:spLocks noChangeArrowheads="1"/>
          </p:cNvSpPr>
          <p:nvPr/>
        </p:nvSpPr>
        <p:spPr bwMode="auto">
          <a:xfrm>
            <a:off x="611560" y="2595833"/>
            <a:ext cx="8119566" cy="1481239"/>
          </a:xfrm>
          <a:prstGeom prst="rect">
            <a:avLst/>
          </a:prstGeom>
          <a:noFill/>
          <a:ln w="9525">
            <a:noFill/>
            <a:miter lim="800000"/>
            <a:headEnd/>
            <a:tailEnd/>
          </a:ln>
          <a:effectLst/>
        </p:spPr>
        <p:txBody>
          <a:bodyPr wrap="square">
            <a:spAutoFit/>
          </a:bodyPr>
          <a:lstStyle/>
          <a:p>
            <a:pPr>
              <a:lnSpc>
                <a:spcPct val="110000"/>
              </a:lnSpc>
            </a:pPr>
            <a:r>
              <a:rPr lang="en-US" altLang="zh-CN" sz="2800" b="1" dirty="0">
                <a:latin typeface="+mj-ea"/>
                <a:ea typeface="+mj-ea"/>
              </a:rPr>
              <a:t>    2)</a:t>
            </a:r>
            <a:r>
              <a:rPr lang="zh-CN" altLang="en-US" sz="2800" b="1" dirty="0">
                <a:latin typeface="+mj-ea"/>
                <a:ea typeface="+mj-ea"/>
              </a:rPr>
              <a:t>当输入符号不等概分布或先验概率未知时，采用极大似然译码准则不一定使    最小</a:t>
            </a:r>
            <a:r>
              <a:rPr lang="zh-CN" altLang="en-US" sz="2800" b="1" dirty="0" smtClean="0">
                <a:latin typeface="+mj-ea"/>
                <a:ea typeface="+mj-ea"/>
              </a:rPr>
              <a:t>。最大似然准则不是最佳译码规则。</a:t>
            </a:r>
            <a:endParaRPr lang="zh-CN" altLang="en-US" sz="2800" b="1" dirty="0">
              <a:latin typeface="+mj-ea"/>
              <a:ea typeface="+mj-ea"/>
            </a:endParaRPr>
          </a:p>
        </p:txBody>
      </p:sp>
      <p:graphicFrame>
        <p:nvGraphicFramePr>
          <p:cNvPr id="793600" name="Object 0"/>
          <p:cNvGraphicFramePr>
            <a:graphicFrameLocks noChangeAspect="1"/>
          </p:cNvGraphicFramePr>
          <p:nvPr>
            <p:extLst>
              <p:ext uri="{D42A27DB-BD31-4B8C-83A1-F6EECF244321}">
                <p14:modId xmlns:p14="http://schemas.microsoft.com/office/powerpoint/2010/main" val="2900341794"/>
              </p:ext>
            </p:extLst>
          </p:nvPr>
        </p:nvGraphicFramePr>
        <p:xfrm>
          <a:off x="5292080" y="3103089"/>
          <a:ext cx="388938" cy="466725"/>
        </p:xfrm>
        <a:graphic>
          <a:graphicData uri="http://schemas.openxmlformats.org/presentationml/2006/ole">
            <mc:AlternateContent xmlns:mc="http://schemas.openxmlformats.org/markup-compatibility/2006">
              <mc:Choice xmlns:v="urn:schemas-microsoft-com:vml" Requires="v">
                <p:oleObj spid="_x0000_s2234400" name="Equation" r:id="rId3" imgW="190440" imgH="228600" progId="Equation.DSMT4">
                  <p:embed/>
                </p:oleObj>
              </mc:Choice>
              <mc:Fallback>
                <p:oleObj name="Equation" r:id="rId3" imgW="19044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3103089"/>
                        <a:ext cx="388938"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标题 12"/>
          <p:cNvSpPr>
            <a:spLocks noGrp="1"/>
          </p:cNvSpPr>
          <p:nvPr>
            <p:ph type="title"/>
          </p:nvPr>
        </p:nvSpPr>
        <p:spPr/>
        <p:txBody>
          <a:bodyPr/>
          <a:lstStyle/>
          <a:p>
            <a:r>
              <a:rPr lang="zh-CN" altLang="en-US" dirty="0" smtClean="0">
                <a:latin typeface="+mj-ea"/>
                <a:ea typeface="+mj-ea"/>
              </a:rPr>
              <a:t>说明</a:t>
            </a:r>
            <a:endParaRPr lang="zh-CN" altLang="en-US" dirty="0">
              <a:latin typeface="+mj-ea"/>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25</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69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69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3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48" grpId="0"/>
      <p:bldP spid="63694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55" name="Text Box 19"/>
          <p:cNvSpPr txBox="1">
            <a:spLocks noChangeArrowheads="1"/>
          </p:cNvSpPr>
          <p:nvPr/>
        </p:nvSpPr>
        <p:spPr bwMode="auto">
          <a:xfrm>
            <a:off x="4932040" y="5661248"/>
            <a:ext cx="3816350" cy="415925"/>
          </a:xfrm>
          <a:prstGeom prst="rect">
            <a:avLst/>
          </a:prstGeom>
          <a:noFill/>
          <a:ln w="9525">
            <a:noFill/>
            <a:miter lim="800000"/>
            <a:headEnd/>
            <a:tailEnd/>
          </a:ln>
          <a:effectLst/>
        </p:spPr>
        <p:txBody>
          <a:bodyPr wrap="none"/>
          <a:lstStyle/>
          <a:p>
            <a:pPr algn="l">
              <a:lnSpc>
                <a:spcPct val="100000"/>
              </a:lnSpc>
              <a:spcBef>
                <a:spcPct val="0"/>
              </a:spcBef>
              <a:buClrTx/>
              <a:buSzTx/>
              <a:buFontTx/>
              <a:buNone/>
            </a:pPr>
            <a:r>
              <a:rPr lang="zh-CN" altLang="en-US" sz="2400" b="1" dirty="0">
                <a:solidFill>
                  <a:srgbClr val="FF0000"/>
                </a:solidFill>
                <a:latin typeface="+mj-ea"/>
                <a:ea typeface="+mj-ea"/>
              </a:rPr>
              <a:t>当输入符号等概分布时</a:t>
            </a:r>
          </a:p>
        </p:txBody>
      </p:sp>
      <p:graphicFrame>
        <p:nvGraphicFramePr>
          <p:cNvPr id="794624" name="Object 0"/>
          <p:cNvGraphicFramePr>
            <a:graphicFrameLocks noChangeAspect="1"/>
          </p:cNvGraphicFramePr>
          <p:nvPr>
            <p:extLst>
              <p:ext uri="{D42A27DB-BD31-4B8C-83A1-F6EECF244321}">
                <p14:modId xmlns:p14="http://schemas.microsoft.com/office/powerpoint/2010/main" val="1692000446"/>
              </p:ext>
            </p:extLst>
          </p:nvPr>
        </p:nvGraphicFramePr>
        <p:xfrm>
          <a:off x="728663" y="1484313"/>
          <a:ext cx="7097712" cy="2263775"/>
        </p:xfrm>
        <a:graphic>
          <a:graphicData uri="http://schemas.openxmlformats.org/presentationml/2006/ole">
            <mc:AlternateContent xmlns:mc="http://schemas.openxmlformats.org/markup-compatibility/2006">
              <mc:Choice xmlns:v="urn:schemas-microsoft-com:vml" Requires="v">
                <p:oleObj spid="_x0000_s2235667" name="Equation" r:id="rId3" imgW="2946240" imgH="939600" progId="Equation.DSMT4">
                  <p:embed/>
                </p:oleObj>
              </mc:Choice>
              <mc:Fallback>
                <p:oleObj name="Equation" r:id="rId3" imgW="2946240" imgH="939600" progId="Equation.DSMT4">
                  <p:embed/>
                  <p:pic>
                    <p:nvPicPr>
                      <p:cNvPr id="0" name="Picture 2"/>
                      <p:cNvPicPr>
                        <a:picLocks noChangeAspect="1" noChangeArrowheads="1"/>
                      </p:cNvPicPr>
                      <p:nvPr/>
                    </p:nvPicPr>
                    <p:blipFill>
                      <a:blip r:embed="rId4"/>
                      <a:srcRect/>
                      <a:stretch>
                        <a:fillRect/>
                      </a:stretch>
                    </p:blipFill>
                    <p:spPr bwMode="auto">
                      <a:xfrm>
                        <a:off x="728663" y="1484313"/>
                        <a:ext cx="7097712" cy="22637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4628" name="Object 4"/>
          <p:cNvGraphicFramePr>
            <a:graphicFrameLocks noChangeAspect="1"/>
          </p:cNvGraphicFramePr>
          <p:nvPr/>
        </p:nvGraphicFramePr>
        <p:xfrm>
          <a:off x="5856288" y="1597025"/>
          <a:ext cx="360362" cy="241300"/>
        </p:xfrm>
        <a:graphic>
          <a:graphicData uri="http://schemas.openxmlformats.org/presentationml/2006/ole">
            <mc:AlternateContent xmlns:mc="http://schemas.openxmlformats.org/markup-compatibility/2006">
              <mc:Choice xmlns:v="urn:schemas-microsoft-com:vml" Requires="v">
                <p:oleObj spid="_x0000_s2235668" name="Equation" r:id="rId5" imgW="177480" imgH="101520" progId="Equation.DSMT4">
                  <p:embed/>
                </p:oleObj>
              </mc:Choice>
              <mc:Fallback>
                <p:oleObj name="Equation" r:id="rId5" imgW="177480" imgH="10152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6288" y="1597025"/>
                        <a:ext cx="360362" cy="2413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4629" name="Object 5"/>
          <p:cNvGraphicFramePr>
            <a:graphicFrameLocks noChangeAspect="1"/>
          </p:cNvGraphicFramePr>
          <p:nvPr>
            <p:extLst>
              <p:ext uri="{D42A27DB-BD31-4B8C-83A1-F6EECF244321}">
                <p14:modId xmlns:p14="http://schemas.microsoft.com/office/powerpoint/2010/main" val="1189230549"/>
              </p:ext>
            </p:extLst>
          </p:nvPr>
        </p:nvGraphicFramePr>
        <p:xfrm>
          <a:off x="323528" y="6077173"/>
          <a:ext cx="1784350" cy="514350"/>
        </p:xfrm>
        <a:graphic>
          <a:graphicData uri="http://schemas.openxmlformats.org/presentationml/2006/ole">
            <mc:AlternateContent xmlns:mc="http://schemas.openxmlformats.org/markup-compatibility/2006">
              <mc:Choice xmlns:v="urn:schemas-microsoft-com:vml" Requires="v">
                <p:oleObj spid="_x0000_s2235669" name="Equation" r:id="rId7" imgW="749160" imgH="215640" progId="Equation.DSMT4">
                  <p:embed/>
                </p:oleObj>
              </mc:Choice>
              <mc:Fallback>
                <p:oleObj name="Equation" r:id="rId7" imgW="749160" imgH="215640" progId="Equation.DSMT4">
                  <p:embed/>
                  <p:pic>
                    <p:nvPicPr>
                      <p:cNvPr id="0" name="Picture 7"/>
                      <p:cNvPicPr>
                        <a:picLocks noChangeAspect="1" noChangeArrowheads="1"/>
                      </p:cNvPicPr>
                      <p:nvPr/>
                    </p:nvPicPr>
                    <p:blipFill>
                      <a:blip r:embed="rId8"/>
                      <a:srcRect/>
                      <a:stretch>
                        <a:fillRect/>
                      </a:stretch>
                    </p:blipFill>
                    <p:spPr bwMode="auto">
                      <a:xfrm>
                        <a:off x="323528" y="6077173"/>
                        <a:ext cx="1784350" cy="514350"/>
                      </a:xfrm>
                      <a:prstGeom prst="rect">
                        <a:avLst/>
                      </a:prstGeom>
                      <a:noFill/>
                      <a:ln w="19050">
                        <a:solidFill>
                          <a:srgbClr val="FF0000"/>
                        </a:solidFill>
                      </a:ln>
                      <a:extLst/>
                    </p:spPr>
                  </p:pic>
                </p:oleObj>
              </mc:Fallback>
            </mc:AlternateContent>
          </a:graphicData>
        </a:graphic>
      </p:graphicFrame>
      <p:graphicFrame>
        <p:nvGraphicFramePr>
          <p:cNvPr id="794630" name="Object 6"/>
          <p:cNvGraphicFramePr>
            <a:graphicFrameLocks noChangeAspect="1"/>
          </p:cNvGraphicFramePr>
          <p:nvPr>
            <p:extLst>
              <p:ext uri="{D42A27DB-BD31-4B8C-83A1-F6EECF244321}">
                <p14:modId xmlns:p14="http://schemas.microsoft.com/office/powerpoint/2010/main" val="2298409223"/>
              </p:ext>
            </p:extLst>
          </p:nvPr>
        </p:nvGraphicFramePr>
        <p:xfrm>
          <a:off x="1187624" y="3802063"/>
          <a:ext cx="6584950" cy="855662"/>
        </p:xfrm>
        <a:graphic>
          <a:graphicData uri="http://schemas.openxmlformats.org/presentationml/2006/ole">
            <mc:AlternateContent xmlns:mc="http://schemas.openxmlformats.org/markup-compatibility/2006">
              <mc:Choice xmlns:v="urn:schemas-microsoft-com:vml" Requires="v">
                <p:oleObj spid="_x0000_s2235670" name="Equation" r:id="rId9" imgW="3429000" imgH="444240" progId="Equation.DSMT4">
                  <p:embed/>
                </p:oleObj>
              </mc:Choice>
              <mc:Fallback>
                <p:oleObj name="Equation" r:id="rId9" imgW="3429000" imgH="444240" progId="Equation.DSMT4">
                  <p:embed/>
                  <p:pic>
                    <p:nvPicPr>
                      <p:cNvPr id="0" name="Picture 8"/>
                      <p:cNvPicPr>
                        <a:picLocks noChangeAspect="1" noChangeArrowheads="1"/>
                      </p:cNvPicPr>
                      <p:nvPr/>
                    </p:nvPicPr>
                    <p:blipFill>
                      <a:blip r:embed="rId10"/>
                      <a:srcRect/>
                      <a:stretch>
                        <a:fillRect/>
                      </a:stretch>
                    </p:blipFill>
                    <p:spPr bwMode="auto">
                      <a:xfrm>
                        <a:off x="1187624" y="3802063"/>
                        <a:ext cx="6584950" cy="8556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4631" name="Object 7"/>
          <p:cNvGraphicFramePr>
            <a:graphicFrameLocks noChangeAspect="1"/>
          </p:cNvGraphicFramePr>
          <p:nvPr>
            <p:extLst>
              <p:ext uri="{D42A27DB-BD31-4B8C-83A1-F6EECF244321}">
                <p14:modId xmlns:p14="http://schemas.microsoft.com/office/powerpoint/2010/main" val="4227985396"/>
              </p:ext>
            </p:extLst>
          </p:nvPr>
        </p:nvGraphicFramePr>
        <p:xfrm>
          <a:off x="1799877" y="4594225"/>
          <a:ext cx="4932363" cy="879475"/>
        </p:xfrm>
        <a:graphic>
          <a:graphicData uri="http://schemas.openxmlformats.org/presentationml/2006/ole">
            <mc:AlternateContent xmlns:mc="http://schemas.openxmlformats.org/markup-compatibility/2006">
              <mc:Choice xmlns:v="urn:schemas-microsoft-com:vml" Requires="v">
                <p:oleObj spid="_x0000_s2235671" name="Equation" r:id="rId11" imgW="2489040" imgH="444240" progId="Equation.DSMT4">
                  <p:embed/>
                </p:oleObj>
              </mc:Choice>
              <mc:Fallback>
                <p:oleObj name="Equation" r:id="rId11" imgW="2489040" imgH="444240" progId="Equation.DSMT4">
                  <p:embed/>
                  <p:pic>
                    <p:nvPicPr>
                      <p:cNvPr id="0" name="Picture 9"/>
                      <p:cNvPicPr>
                        <a:picLocks noChangeAspect="1" noChangeArrowheads="1"/>
                      </p:cNvPicPr>
                      <p:nvPr/>
                    </p:nvPicPr>
                    <p:blipFill>
                      <a:blip r:embed="rId12"/>
                      <a:srcRect/>
                      <a:stretch>
                        <a:fillRect/>
                      </a:stretch>
                    </p:blipFill>
                    <p:spPr bwMode="auto">
                      <a:xfrm>
                        <a:off x="1799877" y="4594225"/>
                        <a:ext cx="4932363" cy="8794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4632" name="Object 8"/>
          <p:cNvGraphicFramePr>
            <a:graphicFrameLocks noChangeAspect="1"/>
          </p:cNvGraphicFramePr>
          <p:nvPr>
            <p:extLst>
              <p:ext uri="{D42A27DB-BD31-4B8C-83A1-F6EECF244321}">
                <p14:modId xmlns:p14="http://schemas.microsoft.com/office/powerpoint/2010/main" val="1394996173"/>
              </p:ext>
            </p:extLst>
          </p:nvPr>
        </p:nvGraphicFramePr>
        <p:xfrm>
          <a:off x="2084388" y="5457825"/>
          <a:ext cx="2595562" cy="936625"/>
        </p:xfrm>
        <a:graphic>
          <a:graphicData uri="http://schemas.openxmlformats.org/presentationml/2006/ole">
            <mc:AlternateContent xmlns:mc="http://schemas.openxmlformats.org/markup-compatibility/2006">
              <mc:Choice xmlns:v="urn:schemas-microsoft-com:vml" Requires="v">
                <p:oleObj spid="_x0000_s2235672" name="Equation" r:id="rId13" imgW="1231560" imgH="444240" progId="Equation.DSMT4">
                  <p:embed/>
                </p:oleObj>
              </mc:Choice>
              <mc:Fallback>
                <p:oleObj name="Equation" r:id="rId13" imgW="1231560" imgH="444240" progId="Equation.DSMT4">
                  <p:embed/>
                  <p:pic>
                    <p:nvPicPr>
                      <p:cNvPr id="0" name="Picture 10"/>
                      <p:cNvPicPr>
                        <a:picLocks noChangeAspect="1" noChangeArrowheads="1"/>
                      </p:cNvPicPr>
                      <p:nvPr/>
                    </p:nvPicPr>
                    <p:blipFill>
                      <a:blip r:embed="rId14"/>
                      <a:srcRect/>
                      <a:stretch>
                        <a:fillRect/>
                      </a:stretch>
                    </p:blipFill>
                    <p:spPr bwMode="auto">
                      <a:xfrm>
                        <a:off x="2084388" y="5457825"/>
                        <a:ext cx="2595562" cy="9366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8774" name="Oval 38"/>
          <p:cNvSpPr>
            <a:spLocks noChangeArrowheads="1"/>
          </p:cNvSpPr>
          <p:nvPr/>
        </p:nvSpPr>
        <p:spPr bwMode="auto">
          <a:xfrm>
            <a:off x="2411413" y="2132484"/>
            <a:ext cx="647700" cy="360362"/>
          </a:xfrm>
          <a:prstGeom prst="ellipse">
            <a:avLst/>
          </a:prstGeom>
          <a:noFill/>
          <a:ln w="28575" algn="ctr">
            <a:solidFill>
              <a:srgbClr val="FF0000"/>
            </a:solidFill>
            <a:round/>
            <a:headEnd/>
            <a:tailEnd/>
          </a:ln>
          <a:effectLst/>
        </p:spPr>
        <p:txBody>
          <a:bodyPr wrap="none" lIns="92075" tIns="46038" rIns="92075" bIns="46038" anchor="ctr"/>
          <a:lstStyle/>
          <a:p>
            <a:endParaRPr lang="zh-CN" altLang="en-US"/>
          </a:p>
        </p:txBody>
      </p:sp>
      <p:sp>
        <p:nvSpPr>
          <p:cNvPr id="628775" name="Oval 39"/>
          <p:cNvSpPr>
            <a:spLocks noChangeArrowheads="1"/>
          </p:cNvSpPr>
          <p:nvPr/>
        </p:nvSpPr>
        <p:spPr bwMode="auto">
          <a:xfrm>
            <a:off x="4211638" y="1629246"/>
            <a:ext cx="647700" cy="360363"/>
          </a:xfrm>
          <a:prstGeom prst="ellipse">
            <a:avLst/>
          </a:prstGeom>
          <a:noFill/>
          <a:ln w="28575" algn="ctr">
            <a:solidFill>
              <a:srgbClr val="FF0000"/>
            </a:solidFill>
            <a:round/>
            <a:headEnd/>
            <a:tailEnd/>
          </a:ln>
          <a:effectLst/>
        </p:spPr>
        <p:txBody>
          <a:bodyPr wrap="none" lIns="92075" tIns="46038" rIns="92075" bIns="46038" anchor="ctr"/>
          <a:lstStyle/>
          <a:p>
            <a:endParaRPr lang="zh-CN" altLang="en-US"/>
          </a:p>
        </p:txBody>
      </p:sp>
      <p:sp>
        <p:nvSpPr>
          <p:cNvPr id="628776" name="Oval 40"/>
          <p:cNvSpPr>
            <a:spLocks noChangeArrowheads="1"/>
          </p:cNvSpPr>
          <p:nvPr/>
        </p:nvSpPr>
        <p:spPr bwMode="auto">
          <a:xfrm>
            <a:off x="6732588" y="3285009"/>
            <a:ext cx="647700" cy="360362"/>
          </a:xfrm>
          <a:prstGeom prst="ellipse">
            <a:avLst/>
          </a:prstGeom>
          <a:noFill/>
          <a:ln w="28575" algn="ctr">
            <a:solidFill>
              <a:srgbClr val="FF0000"/>
            </a:solidFill>
            <a:round/>
            <a:headEnd/>
            <a:tailEnd/>
          </a:ln>
          <a:effectLst/>
        </p:spPr>
        <p:txBody>
          <a:bodyPr wrap="none" lIns="92075" tIns="46038" rIns="92075" bIns="46038" anchor="ctr"/>
          <a:lstStyle/>
          <a:p>
            <a:endParaRPr lang="zh-CN" altLang="en-US"/>
          </a:p>
        </p:txBody>
      </p:sp>
      <p:sp>
        <p:nvSpPr>
          <p:cNvPr id="20" name="标题 19"/>
          <p:cNvSpPr>
            <a:spLocks noGrp="1"/>
          </p:cNvSpPr>
          <p:nvPr>
            <p:ph type="title"/>
          </p:nvPr>
        </p:nvSpPr>
        <p:spPr/>
        <p:txBody>
          <a:bodyPr/>
          <a:lstStyle/>
          <a:p>
            <a:r>
              <a:rPr lang="zh-CN" altLang="en-US" dirty="0" smtClean="0"/>
              <a:t>最大似然准则下的错误概率</a:t>
            </a:r>
            <a:endParaRPr lang="zh-CN" altLang="en-US" dirty="0"/>
          </a:p>
        </p:txBody>
      </p:sp>
      <p:graphicFrame>
        <p:nvGraphicFramePr>
          <p:cNvPr id="2235403" name="Object 11"/>
          <p:cNvGraphicFramePr>
            <a:graphicFrameLocks noChangeAspect="1"/>
          </p:cNvGraphicFramePr>
          <p:nvPr/>
        </p:nvGraphicFramePr>
        <p:xfrm>
          <a:off x="2483768" y="1052736"/>
          <a:ext cx="407987" cy="565150"/>
        </p:xfrm>
        <a:graphic>
          <a:graphicData uri="http://schemas.openxmlformats.org/presentationml/2006/ole">
            <mc:AlternateContent xmlns:mc="http://schemas.openxmlformats.org/markup-compatibility/2006">
              <mc:Choice xmlns:v="urn:schemas-microsoft-com:vml" Requires="v">
                <p:oleObj spid="_x0000_s2235673" name="Equation" r:id="rId15" imgW="164880" imgH="228600" progId="Equation.DSMT4">
                  <p:embed/>
                </p:oleObj>
              </mc:Choice>
              <mc:Fallback>
                <p:oleObj name="Equation" r:id="rId15" imgW="164880" imgH="228600" progId="Equation.DSMT4">
                  <p:embed/>
                  <p:pic>
                    <p:nvPicPr>
                      <p:cNvPr id="0"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83768" y="1052736"/>
                        <a:ext cx="407987" cy="5651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2235404" name="Object 12"/>
          <p:cNvGraphicFramePr>
            <a:graphicFrameLocks noChangeAspect="1"/>
          </p:cNvGraphicFramePr>
          <p:nvPr/>
        </p:nvGraphicFramePr>
        <p:xfrm>
          <a:off x="4283968" y="1052736"/>
          <a:ext cx="439737" cy="565150"/>
        </p:xfrm>
        <a:graphic>
          <a:graphicData uri="http://schemas.openxmlformats.org/presentationml/2006/ole">
            <mc:AlternateContent xmlns:mc="http://schemas.openxmlformats.org/markup-compatibility/2006">
              <mc:Choice xmlns:v="urn:schemas-microsoft-com:vml" Requires="v">
                <p:oleObj spid="_x0000_s2235674" name="Equation" r:id="rId17" imgW="177480" imgH="228600" progId="Equation.DSMT4">
                  <p:embed/>
                </p:oleObj>
              </mc:Choice>
              <mc:Fallback>
                <p:oleObj name="Equation" r:id="rId17" imgW="177480" imgH="228600" progId="Equation.DSMT4">
                  <p:embed/>
                  <p:pic>
                    <p:nvPicPr>
                      <p:cNvPr id="0"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3968" y="1052736"/>
                        <a:ext cx="439737" cy="5651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2235405" name="Object 13"/>
          <p:cNvGraphicFramePr>
            <a:graphicFrameLocks noChangeAspect="1"/>
          </p:cNvGraphicFramePr>
          <p:nvPr/>
        </p:nvGraphicFramePr>
        <p:xfrm>
          <a:off x="6804248" y="1124744"/>
          <a:ext cx="441325" cy="566738"/>
        </p:xfrm>
        <a:graphic>
          <a:graphicData uri="http://schemas.openxmlformats.org/presentationml/2006/ole">
            <mc:AlternateContent xmlns:mc="http://schemas.openxmlformats.org/markup-compatibility/2006">
              <mc:Choice xmlns:v="urn:schemas-microsoft-com:vml" Requires="v">
                <p:oleObj spid="_x0000_s2235675" name="Equation" r:id="rId19" imgW="177480" imgH="228600" progId="Equation.DSMT4">
                  <p:embed/>
                </p:oleObj>
              </mc:Choice>
              <mc:Fallback>
                <p:oleObj name="Equation" r:id="rId19" imgW="177480" imgH="228600" progId="Equation.DSMT4">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04248" y="1124744"/>
                        <a:ext cx="441325" cy="5667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26</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794630"/>
                                        </p:tgtEl>
                                        <p:attrNameLst>
                                          <p:attrName>style.visibility</p:attrName>
                                        </p:attrNameLst>
                                      </p:cBhvr>
                                      <p:to>
                                        <p:strVal val="visible"/>
                                      </p:to>
                                    </p:set>
                                    <p:animEffect transition="in" filter="fade">
                                      <p:cBhvr>
                                        <p:cTn id="7" dur="480" decel="100000"/>
                                        <p:tgtEl>
                                          <p:spTgt spid="794630"/>
                                        </p:tgtEl>
                                      </p:cBhvr>
                                    </p:animEffect>
                                    <p:anim calcmode="lin" valueType="num">
                                      <p:cBhvr>
                                        <p:cTn id="8" dur="480" decel="100000" fill="hold"/>
                                        <p:tgtEl>
                                          <p:spTgt spid="794630"/>
                                        </p:tgtEl>
                                        <p:attrNameLst>
                                          <p:attrName>style.rotation</p:attrName>
                                        </p:attrNameLst>
                                      </p:cBhvr>
                                      <p:tavLst>
                                        <p:tav tm="0">
                                          <p:val>
                                            <p:fltVal val="-90"/>
                                          </p:val>
                                        </p:tav>
                                        <p:tav tm="100000">
                                          <p:val>
                                            <p:fltVal val="0"/>
                                          </p:val>
                                        </p:tav>
                                      </p:tavLst>
                                    </p:anim>
                                    <p:anim calcmode="lin" valueType="num">
                                      <p:cBhvr>
                                        <p:cTn id="9" dur="480" decel="100000" fill="hold"/>
                                        <p:tgtEl>
                                          <p:spTgt spid="794630"/>
                                        </p:tgtEl>
                                        <p:attrNameLst>
                                          <p:attrName>ppt_x</p:attrName>
                                        </p:attrNameLst>
                                      </p:cBhvr>
                                      <p:tavLst>
                                        <p:tav tm="0">
                                          <p:val>
                                            <p:strVal val="#ppt_x+0.4"/>
                                          </p:val>
                                        </p:tav>
                                        <p:tav tm="100000">
                                          <p:val>
                                            <p:strVal val="#ppt_x-0.05"/>
                                          </p:val>
                                        </p:tav>
                                      </p:tavLst>
                                    </p:anim>
                                    <p:anim calcmode="lin" valueType="num">
                                      <p:cBhvr>
                                        <p:cTn id="10" dur="480" decel="100000" fill="hold"/>
                                        <p:tgtEl>
                                          <p:spTgt spid="794630"/>
                                        </p:tgtEl>
                                        <p:attrNameLst>
                                          <p:attrName>ppt_y</p:attrName>
                                        </p:attrNameLst>
                                      </p:cBhvr>
                                      <p:tavLst>
                                        <p:tav tm="0">
                                          <p:val>
                                            <p:strVal val="#ppt_y-0.4"/>
                                          </p:val>
                                        </p:tav>
                                        <p:tav tm="100000">
                                          <p:val>
                                            <p:strVal val="#ppt_y+0.1"/>
                                          </p:val>
                                        </p:tav>
                                      </p:tavLst>
                                    </p:anim>
                                    <p:anim calcmode="lin" valueType="num">
                                      <p:cBhvr>
                                        <p:cTn id="11" dur="120" accel="100000" fill="hold">
                                          <p:stCondLst>
                                            <p:cond delay="480"/>
                                          </p:stCondLst>
                                        </p:cTn>
                                        <p:tgtEl>
                                          <p:spTgt spid="794630"/>
                                        </p:tgtEl>
                                        <p:attrNameLst>
                                          <p:attrName>ppt_x</p:attrName>
                                        </p:attrNameLst>
                                      </p:cBhvr>
                                      <p:tavLst>
                                        <p:tav tm="0">
                                          <p:val>
                                            <p:strVal val="#ppt_x-0.05"/>
                                          </p:val>
                                        </p:tav>
                                        <p:tav tm="100000">
                                          <p:val>
                                            <p:strVal val="#ppt_x"/>
                                          </p:val>
                                        </p:tav>
                                      </p:tavLst>
                                    </p:anim>
                                    <p:anim calcmode="lin" valueType="num">
                                      <p:cBhvr>
                                        <p:cTn id="12" dur="120" accel="100000" fill="hold">
                                          <p:stCondLst>
                                            <p:cond delay="480"/>
                                          </p:stCondLst>
                                        </p:cTn>
                                        <p:tgtEl>
                                          <p:spTgt spid="794630"/>
                                        </p:tgtEl>
                                        <p:attrNameLst>
                                          <p:attrName>ppt_y</p:attrName>
                                        </p:attrNameLst>
                                      </p:cBhvr>
                                      <p:tavLst>
                                        <p:tav tm="0">
                                          <p:val>
                                            <p:strVal val="#ppt_y+0.1"/>
                                          </p:val>
                                        </p:tav>
                                        <p:tav tm="100000">
                                          <p:val>
                                            <p:strVal val="#ppt_y"/>
                                          </p:val>
                                        </p:tav>
                                      </p:tavLst>
                                    </p:anim>
                                  </p:childTnLst>
                                </p:cTn>
                              </p:par>
                              <p:par>
                                <p:cTn id="13" presetID="49" presetClass="entr" presetSubtype="0" decel="100000" fill="hold" nodeType="withEffect">
                                  <p:stCondLst>
                                    <p:cond delay="0"/>
                                  </p:stCondLst>
                                  <p:childTnLst>
                                    <p:set>
                                      <p:cBhvr>
                                        <p:cTn id="14" dur="1" fill="hold">
                                          <p:stCondLst>
                                            <p:cond delay="0"/>
                                          </p:stCondLst>
                                        </p:cTn>
                                        <p:tgtEl>
                                          <p:spTgt spid="794631"/>
                                        </p:tgtEl>
                                        <p:attrNameLst>
                                          <p:attrName>style.visibility</p:attrName>
                                        </p:attrNameLst>
                                      </p:cBhvr>
                                      <p:to>
                                        <p:strVal val="visible"/>
                                      </p:to>
                                    </p:set>
                                    <p:anim calcmode="lin" valueType="num">
                                      <p:cBhvr>
                                        <p:cTn id="15" dur="500" fill="hold"/>
                                        <p:tgtEl>
                                          <p:spTgt spid="794631"/>
                                        </p:tgtEl>
                                        <p:attrNameLst>
                                          <p:attrName>ppt_w</p:attrName>
                                        </p:attrNameLst>
                                      </p:cBhvr>
                                      <p:tavLst>
                                        <p:tav tm="0">
                                          <p:val>
                                            <p:fltVal val="0"/>
                                          </p:val>
                                        </p:tav>
                                        <p:tav tm="100000">
                                          <p:val>
                                            <p:strVal val="#ppt_w"/>
                                          </p:val>
                                        </p:tav>
                                      </p:tavLst>
                                    </p:anim>
                                    <p:anim calcmode="lin" valueType="num">
                                      <p:cBhvr>
                                        <p:cTn id="16" dur="500" fill="hold"/>
                                        <p:tgtEl>
                                          <p:spTgt spid="794631"/>
                                        </p:tgtEl>
                                        <p:attrNameLst>
                                          <p:attrName>ppt_h</p:attrName>
                                        </p:attrNameLst>
                                      </p:cBhvr>
                                      <p:tavLst>
                                        <p:tav tm="0">
                                          <p:val>
                                            <p:fltVal val="0"/>
                                          </p:val>
                                        </p:tav>
                                        <p:tav tm="100000">
                                          <p:val>
                                            <p:strVal val="#ppt_h"/>
                                          </p:val>
                                        </p:tav>
                                      </p:tavLst>
                                    </p:anim>
                                    <p:anim calcmode="lin" valueType="num">
                                      <p:cBhvr>
                                        <p:cTn id="17" dur="500" fill="hold"/>
                                        <p:tgtEl>
                                          <p:spTgt spid="794631"/>
                                        </p:tgtEl>
                                        <p:attrNameLst>
                                          <p:attrName>style.rotation</p:attrName>
                                        </p:attrNameLst>
                                      </p:cBhvr>
                                      <p:tavLst>
                                        <p:tav tm="0">
                                          <p:val>
                                            <p:fltVal val="360"/>
                                          </p:val>
                                        </p:tav>
                                        <p:tav tm="100000">
                                          <p:val>
                                            <p:fltVal val="0"/>
                                          </p:val>
                                        </p:tav>
                                      </p:tavLst>
                                    </p:anim>
                                    <p:animEffect transition="in" filter="fade">
                                      <p:cBhvr>
                                        <p:cTn id="18" dur="500"/>
                                        <p:tgtEl>
                                          <p:spTgt spid="794631"/>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628755"/>
                                        </p:tgtEl>
                                        <p:attrNameLst>
                                          <p:attrName>style.visibility</p:attrName>
                                        </p:attrNameLst>
                                      </p:cBhvr>
                                      <p:to>
                                        <p:strVal val="visible"/>
                                      </p:to>
                                    </p:set>
                                    <p:animEffect transition="in" filter="wipe(down)">
                                      <p:cBhvr>
                                        <p:cTn id="23" dur="232">
                                          <p:stCondLst>
                                            <p:cond delay="0"/>
                                          </p:stCondLst>
                                        </p:cTn>
                                        <p:tgtEl>
                                          <p:spTgt spid="628755"/>
                                        </p:tgtEl>
                                      </p:cBhvr>
                                    </p:animEffect>
                                    <p:anim calcmode="lin" valueType="num">
                                      <p:cBhvr>
                                        <p:cTn id="24" dur="729" tmFilter="0,0; 0.14,0.36; 0.43,0.73; 0.71,0.91; 1.0,1.0">
                                          <p:stCondLst>
                                            <p:cond delay="0"/>
                                          </p:stCondLst>
                                        </p:cTn>
                                        <p:tgtEl>
                                          <p:spTgt spid="628755"/>
                                        </p:tgtEl>
                                        <p:attrNameLst>
                                          <p:attrName>ppt_x</p:attrName>
                                        </p:attrNameLst>
                                      </p:cBhvr>
                                      <p:tavLst>
                                        <p:tav tm="0">
                                          <p:val>
                                            <p:strVal val="#ppt_x-0.25"/>
                                          </p:val>
                                        </p:tav>
                                        <p:tav tm="100000">
                                          <p:val>
                                            <p:strVal val="#ppt_x"/>
                                          </p:val>
                                        </p:tav>
                                      </p:tavLst>
                                    </p:anim>
                                    <p:anim calcmode="lin" valueType="num">
                                      <p:cBhvr>
                                        <p:cTn id="25" dur="266" tmFilter="0.0,0.0; 0.25,0.07; 0.50,0.2; 0.75,0.467; 1.0,1.0">
                                          <p:stCondLst>
                                            <p:cond delay="0"/>
                                          </p:stCondLst>
                                        </p:cTn>
                                        <p:tgtEl>
                                          <p:spTgt spid="628755"/>
                                        </p:tgtEl>
                                        <p:attrNameLst>
                                          <p:attrName>ppt_y</p:attrName>
                                        </p:attrNameLst>
                                      </p:cBhvr>
                                      <p:tavLst>
                                        <p:tav tm="0" fmla="#ppt_y-sin(pi*$)/3">
                                          <p:val>
                                            <p:fltVal val="0.5"/>
                                          </p:val>
                                        </p:tav>
                                        <p:tav tm="100000">
                                          <p:val>
                                            <p:fltVal val="1"/>
                                          </p:val>
                                        </p:tav>
                                      </p:tavLst>
                                    </p:anim>
                                    <p:anim calcmode="lin" valueType="num">
                                      <p:cBhvr>
                                        <p:cTn id="26" dur="266" tmFilter="0, 0; 0.125,0.2665; 0.25,0.4; 0.375,0.465; 0.5,0.5;  0.625,0.535; 0.75,0.6; 0.875,0.7335; 1,1">
                                          <p:stCondLst>
                                            <p:cond delay="266"/>
                                          </p:stCondLst>
                                        </p:cTn>
                                        <p:tgtEl>
                                          <p:spTgt spid="628755"/>
                                        </p:tgtEl>
                                        <p:attrNameLst>
                                          <p:attrName>ppt_y</p:attrName>
                                        </p:attrNameLst>
                                      </p:cBhvr>
                                      <p:tavLst>
                                        <p:tav tm="0" fmla="#ppt_y-sin(pi*$)/9">
                                          <p:val>
                                            <p:fltVal val="0"/>
                                          </p:val>
                                        </p:tav>
                                        <p:tav tm="100000">
                                          <p:val>
                                            <p:fltVal val="1"/>
                                          </p:val>
                                        </p:tav>
                                      </p:tavLst>
                                    </p:anim>
                                    <p:anim calcmode="lin" valueType="num">
                                      <p:cBhvr>
                                        <p:cTn id="27" dur="133" tmFilter="0, 0; 0.125,0.2665; 0.25,0.4; 0.375,0.465; 0.5,0.5;  0.625,0.535; 0.75,0.6; 0.875,0.7335; 1,1">
                                          <p:stCondLst>
                                            <p:cond delay="530"/>
                                          </p:stCondLst>
                                        </p:cTn>
                                        <p:tgtEl>
                                          <p:spTgt spid="628755"/>
                                        </p:tgtEl>
                                        <p:attrNameLst>
                                          <p:attrName>ppt_y</p:attrName>
                                        </p:attrNameLst>
                                      </p:cBhvr>
                                      <p:tavLst>
                                        <p:tav tm="0" fmla="#ppt_y-sin(pi*$)/27">
                                          <p:val>
                                            <p:fltVal val="0"/>
                                          </p:val>
                                        </p:tav>
                                        <p:tav tm="100000">
                                          <p:val>
                                            <p:fltVal val="1"/>
                                          </p:val>
                                        </p:tav>
                                      </p:tavLst>
                                    </p:anim>
                                    <p:anim calcmode="lin" valueType="num">
                                      <p:cBhvr>
                                        <p:cTn id="28" dur="66" tmFilter="0, 0; 0.125,0.2665; 0.25,0.4; 0.375,0.465; 0.5,0.5;  0.625,0.535; 0.75,0.6; 0.875,0.7335; 1,1">
                                          <p:stCondLst>
                                            <p:cond delay="662"/>
                                          </p:stCondLst>
                                        </p:cTn>
                                        <p:tgtEl>
                                          <p:spTgt spid="628755"/>
                                        </p:tgtEl>
                                        <p:attrNameLst>
                                          <p:attrName>ppt_y</p:attrName>
                                        </p:attrNameLst>
                                      </p:cBhvr>
                                      <p:tavLst>
                                        <p:tav tm="0" fmla="#ppt_y-sin(pi*$)/81">
                                          <p:val>
                                            <p:fltVal val="0"/>
                                          </p:val>
                                        </p:tav>
                                        <p:tav tm="100000">
                                          <p:val>
                                            <p:fltVal val="1"/>
                                          </p:val>
                                        </p:tav>
                                      </p:tavLst>
                                    </p:anim>
                                    <p:animScale>
                                      <p:cBhvr>
                                        <p:cTn id="29" dur="10">
                                          <p:stCondLst>
                                            <p:cond delay="260"/>
                                          </p:stCondLst>
                                        </p:cTn>
                                        <p:tgtEl>
                                          <p:spTgt spid="628755"/>
                                        </p:tgtEl>
                                      </p:cBhvr>
                                      <p:to x="100000" y="60000"/>
                                    </p:animScale>
                                    <p:animScale>
                                      <p:cBhvr>
                                        <p:cTn id="30" dur="66" decel="50000">
                                          <p:stCondLst>
                                            <p:cond delay="270"/>
                                          </p:stCondLst>
                                        </p:cTn>
                                        <p:tgtEl>
                                          <p:spTgt spid="628755"/>
                                        </p:tgtEl>
                                      </p:cBhvr>
                                      <p:to x="100000" y="100000"/>
                                    </p:animScale>
                                    <p:animScale>
                                      <p:cBhvr>
                                        <p:cTn id="31" dur="10">
                                          <p:stCondLst>
                                            <p:cond delay="525"/>
                                          </p:stCondLst>
                                        </p:cTn>
                                        <p:tgtEl>
                                          <p:spTgt spid="628755"/>
                                        </p:tgtEl>
                                      </p:cBhvr>
                                      <p:to x="100000" y="80000"/>
                                    </p:animScale>
                                    <p:animScale>
                                      <p:cBhvr>
                                        <p:cTn id="32" dur="66" decel="50000">
                                          <p:stCondLst>
                                            <p:cond delay="535"/>
                                          </p:stCondLst>
                                        </p:cTn>
                                        <p:tgtEl>
                                          <p:spTgt spid="628755"/>
                                        </p:tgtEl>
                                      </p:cBhvr>
                                      <p:to x="100000" y="100000"/>
                                    </p:animScale>
                                    <p:animScale>
                                      <p:cBhvr>
                                        <p:cTn id="33" dur="10">
                                          <p:stCondLst>
                                            <p:cond delay="657"/>
                                          </p:stCondLst>
                                        </p:cTn>
                                        <p:tgtEl>
                                          <p:spTgt spid="628755"/>
                                        </p:tgtEl>
                                      </p:cBhvr>
                                      <p:to x="100000" y="90000"/>
                                    </p:animScale>
                                    <p:animScale>
                                      <p:cBhvr>
                                        <p:cTn id="34" dur="66" decel="50000">
                                          <p:stCondLst>
                                            <p:cond delay="667"/>
                                          </p:stCondLst>
                                        </p:cTn>
                                        <p:tgtEl>
                                          <p:spTgt spid="628755"/>
                                        </p:tgtEl>
                                      </p:cBhvr>
                                      <p:to x="100000" y="100000"/>
                                    </p:animScale>
                                    <p:animScale>
                                      <p:cBhvr>
                                        <p:cTn id="35" dur="10">
                                          <p:stCondLst>
                                            <p:cond delay="723"/>
                                          </p:stCondLst>
                                        </p:cTn>
                                        <p:tgtEl>
                                          <p:spTgt spid="628755"/>
                                        </p:tgtEl>
                                      </p:cBhvr>
                                      <p:to x="100000" y="95000"/>
                                    </p:animScale>
                                    <p:animScale>
                                      <p:cBhvr>
                                        <p:cTn id="36" dur="66" decel="50000">
                                          <p:stCondLst>
                                            <p:cond delay="734"/>
                                          </p:stCondLst>
                                        </p:cTn>
                                        <p:tgtEl>
                                          <p:spTgt spid="628755"/>
                                        </p:tgtEl>
                                      </p:cBhvr>
                                      <p:to x="100000" y="100000"/>
                                    </p:animScale>
                                  </p:childTnLst>
                                </p:cTn>
                              </p:par>
                              <p:par>
                                <p:cTn id="37" presetID="49" presetClass="entr" presetSubtype="0" decel="100000" fill="hold" nodeType="withEffect">
                                  <p:stCondLst>
                                    <p:cond delay="0"/>
                                  </p:stCondLst>
                                  <p:childTnLst>
                                    <p:set>
                                      <p:cBhvr>
                                        <p:cTn id="38" dur="1" fill="hold">
                                          <p:stCondLst>
                                            <p:cond delay="0"/>
                                          </p:stCondLst>
                                        </p:cTn>
                                        <p:tgtEl>
                                          <p:spTgt spid="794632"/>
                                        </p:tgtEl>
                                        <p:attrNameLst>
                                          <p:attrName>style.visibility</p:attrName>
                                        </p:attrNameLst>
                                      </p:cBhvr>
                                      <p:to>
                                        <p:strVal val="visible"/>
                                      </p:to>
                                    </p:set>
                                    <p:anim calcmode="lin" valueType="num">
                                      <p:cBhvr>
                                        <p:cTn id="39" dur="500" fill="hold"/>
                                        <p:tgtEl>
                                          <p:spTgt spid="794632"/>
                                        </p:tgtEl>
                                        <p:attrNameLst>
                                          <p:attrName>ppt_w</p:attrName>
                                        </p:attrNameLst>
                                      </p:cBhvr>
                                      <p:tavLst>
                                        <p:tav tm="0">
                                          <p:val>
                                            <p:fltVal val="0"/>
                                          </p:val>
                                        </p:tav>
                                        <p:tav tm="100000">
                                          <p:val>
                                            <p:strVal val="#ppt_w"/>
                                          </p:val>
                                        </p:tav>
                                      </p:tavLst>
                                    </p:anim>
                                    <p:anim calcmode="lin" valueType="num">
                                      <p:cBhvr>
                                        <p:cTn id="40" dur="500" fill="hold"/>
                                        <p:tgtEl>
                                          <p:spTgt spid="794632"/>
                                        </p:tgtEl>
                                        <p:attrNameLst>
                                          <p:attrName>ppt_h</p:attrName>
                                        </p:attrNameLst>
                                      </p:cBhvr>
                                      <p:tavLst>
                                        <p:tav tm="0">
                                          <p:val>
                                            <p:fltVal val="0"/>
                                          </p:val>
                                        </p:tav>
                                        <p:tav tm="100000">
                                          <p:val>
                                            <p:strVal val="#ppt_h"/>
                                          </p:val>
                                        </p:tav>
                                      </p:tavLst>
                                    </p:anim>
                                    <p:anim calcmode="lin" valueType="num">
                                      <p:cBhvr>
                                        <p:cTn id="41" dur="500" fill="hold"/>
                                        <p:tgtEl>
                                          <p:spTgt spid="794632"/>
                                        </p:tgtEl>
                                        <p:attrNameLst>
                                          <p:attrName>style.rotation</p:attrName>
                                        </p:attrNameLst>
                                      </p:cBhvr>
                                      <p:tavLst>
                                        <p:tav tm="0">
                                          <p:val>
                                            <p:fltVal val="360"/>
                                          </p:val>
                                        </p:tav>
                                        <p:tav tm="100000">
                                          <p:val>
                                            <p:fltVal val="0"/>
                                          </p:val>
                                        </p:tav>
                                      </p:tavLst>
                                    </p:anim>
                                    <p:animEffect transition="in" filter="fade">
                                      <p:cBhvr>
                                        <p:cTn id="42" dur="500"/>
                                        <p:tgtEl>
                                          <p:spTgt spid="7946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28774"/>
                                        </p:tgtEl>
                                        <p:attrNameLst>
                                          <p:attrName>style.visibility</p:attrName>
                                        </p:attrNameLst>
                                      </p:cBhvr>
                                      <p:to>
                                        <p:strVal val="visible"/>
                                      </p:to>
                                    </p:set>
                                    <p:animEffect transition="in" filter="wipe(down)">
                                      <p:cBhvr>
                                        <p:cTn id="47" dur="500"/>
                                        <p:tgtEl>
                                          <p:spTgt spid="62877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628775"/>
                                        </p:tgtEl>
                                        <p:attrNameLst>
                                          <p:attrName>style.visibility</p:attrName>
                                        </p:attrNameLst>
                                      </p:cBhvr>
                                      <p:to>
                                        <p:strVal val="visible"/>
                                      </p:to>
                                    </p:set>
                                    <p:animEffect transition="in" filter="wipe(down)">
                                      <p:cBhvr>
                                        <p:cTn id="50" dur="500"/>
                                        <p:tgtEl>
                                          <p:spTgt spid="628775"/>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628776"/>
                                        </p:tgtEl>
                                        <p:attrNameLst>
                                          <p:attrName>style.visibility</p:attrName>
                                        </p:attrNameLst>
                                      </p:cBhvr>
                                      <p:to>
                                        <p:strVal val="visible"/>
                                      </p:to>
                                    </p:set>
                                    <p:animEffect transition="in" filter="wipe(down)">
                                      <p:cBhvr>
                                        <p:cTn id="53" dur="500"/>
                                        <p:tgtEl>
                                          <p:spTgt spid="62877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794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55" grpId="0"/>
      <p:bldP spid="628774" grpId="0" animBg="1"/>
      <p:bldP spid="628775" grpId="0" animBg="1"/>
      <p:bldP spid="62877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96" name="Text Box 12"/>
          <p:cNvSpPr txBox="1">
            <a:spLocks noChangeArrowheads="1"/>
          </p:cNvSpPr>
          <p:nvPr/>
        </p:nvSpPr>
        <p:spPr bwMode="auto">
          <a:xfrm>
            <a:off x="467544" y="404664"/>
            <a:ext cx="8353623" cy="1569660"/>
          </a:xfrm>
          <a:prstGeom prst="rect">
            <a:avLst/>
          </a:prstGeom>
          <a:noFill/>
          <a:ln w="9525">
            <a:noFill/>
            <a:miter lim="800000"/>
            <a:headEnd/>
            <a:tailEnd/>
          </a:ln>
          <a:effectLst/>
        </p:spPr>
        <p:txBody>
          <a:bodyPr wrap="square">
            <a:spAutoFit/>
          </a:bodyPr>
          <a:lstStyle/>
          <a:p>
            <a:pPr algn="l">
              <a:lnSpc>
                <a:spcPct val="200000"/>
              </a:lnSpc>
              <a:spcBef>
                <a:spcPct val="0"/>
              </a:spcBef>
              <a:buClrTx/>
              <a:buSzTx/>
              <a:buFontTx/>
              <a:buNone/>
            </a:pPr>
            <a:r>
              <a:rPr lang="zh-CN" altLang="en-US" sz="2400" b="1" dirty="0" smtClean="0">
                <a:latin typeface="+mj-ea"/>
                <a:ea typeface="+mj-ea"/>
              </a:rPr>
              <a:t>例：设</a:t>
            </a:r>
            <a:r>
              <a:rPr lang="zh-CN" altLang="en-US" sz="2400" b="1" dirty="0">
                <a:latin typeface="+mj-ea"/>
                <a:ea typeface="+mj-ea"/>
              </a:rPr>
              <a:t>信道矩阵为                        </a:t>
            </a:r>
            <a:r>
              <a:rPr lang="zh-CN" altLang="en-US" sz="2400" b="1" dirty="0" smtClean="0">
                <a:latin typeface="+mj-ea"/>
                <a:ea typeface="+mj-ea"/>
              </a:rPr>
              <a:t>   ，</a:t>
            </a:r>
            <a:r>
              <a:rPr lang="zh-CN" altLang="en-US" sz="2400" b="1" dirty="0">
                <a:latin typeface="+mj-ea"/>
                <a:ea typeface="+mj-ea"/>
              </a:rPr>
              <a:t>且输入符号等概分布，即                                  </a:t>
            </a:r>
            <a:r>
              <a:rPr lang="zh-CN" altLang="en-US" sz="2400" b="1" dirty="0" smtClean="0">
                <a:latin typeface="+mj-ea"/>
                <a:ea typeface="+mj-ea"/>
              </a:rPr>
              <a:t>  </a:t>
            </a:r>
            <a:r>
              <a:rPr lang="zh-CN" altLang="en-US" sz="2400" b="1" dirty="0">
                <a:latin typeface="+mj-ea"/>
                <a:ea typeface="+mj-ea"/>
              </a:rPr>
              <a:t>，求译码规则和平均错误译码概率。</a:t>
            </a:r>
          </a:p>
        </p:txBody>
      </p:sp>
      <p:graphicFrame>
        <p:nvGraphicFramePr>
          <p:cNvPr id="630797" name="Object 13"/>
          <p:cNvGraphicFramePr>
            <a:graphicFrameLocks noChangeAspect="1"/>
          </p:cNvGraphicFramePr>
          <p:nvPr>
            <p:extLst>
              <p:ext uri="{D42A27DB-BD31-4B8C-83A1-F6EECF244321}">
                <p14:modId xmlns:p14="http://schemas.microsoft.com/office/powerpoint/2010/main" val="901890949"/>
              </p:ext>
            </p:extLst>
          </p:nvPr>
        </p:nvGraphicFramePr>
        <p:xfrm>
          <a:off x="3049588" y="200025"/>
          <a:ext cx="2398712" cy="1293813"/>
        </p:xfrm>
        <a:graphic>
          <a:graphicData uri="http://schemas.openxmlformats.org/presentationml/2006/ole">
            <mc:AlternateContent xmlns:mc="http://schemas.openxmlformats.org/markup-compatibility/2006">
              <mc:Choice xmlns:v="urn:schemas-microsoft-com:vml" Requires="v">
                <p:oleObj spid="_x0000_s2236650" name="Equation" r:id="rId3" imgW="1295280" imgH="698400" progId="Equation.DSMT4">
                  <p:embed/>
                </p:oleObj>
              </mc:Choice>
              <mc:Fallback>
                <p:oleObj name="Equation" r:id="rId3" imgW="1295280" imgH="698400" progId="Equation.DSMT4">
                  <p:embed/>
                  <p:pic>
                    <p:nvPicPr>
                      <p:cNvPr id="0" name="Picture 2"/>
                      <p:cNvPicPr>
                        <a:picLocks noChangeAspect="1" noChangeArrowheads="1"/>
                      </p:cNvPicPr>
                      <p:nvPr/>
                    </p:nvPicPr>
                    <p:blipFill>
                      <a:blip r:embed="rId4"/>
                      <a:srcRect/>
                      <a:stretch>
                        <a:fillRect/>
                      </a:stretch>
                    </p:blipFill>
                    <p:spPr bwMode="auto">
                      <a:xfrm>
                        <a:off x="3049588" y="200025"/>
                        <a:ext cx="2398712" cy="1293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0798" name="Object 14"/>
          <p:cNvGraphicFramePr>
            <a:graphicFrameLocks noChangeAspect="1"/>
          </p:cNvGraphicFramePr>
          <p:nvPr>
            <p:extLst>
              <p:ext uri="{D42A27DB-BD31-4B8C-83A1-F6EECF244321}">
                <p14:modId xmlns:p14="http://schemas.microsoft.com/office/powerpoint/2010/main" val="2456945718"/>
              </p:ext>
            </p:extLst>
          </p:nvPr>
        </p:nvGraphicFramePr>
        <p:xfrm>
          <a:off x="882650" y="1255713"/>
          <a:ext cx="3421063" cy="822325"/>
        </p:xfrm>
        <a:graphic>
          <a:graphicData uri="http://schemas.openxmlformats.org/presentationml/2006/ole">
            <mc:AlternateContent xmlns:mc="http://schemas.openxmlformats.org/markup-compatibility/2006">
              <mc:Choice xmlns:v="urn:schemas-microsoft-com:vml" Requires="v">
                <p:oleObj spid="_x0000_s2236651" name="Equation" r:id="rId5" imgW="1688760" imgH="406080" progId="Equation.DSMT4">
                  <p:embed/>
                </p:oleObj>
              </mc:Choice>
              <mc:Fallback>
                <p:oleObj name="Equation" r:id="rId5" imgW="1688760" imgH="406080" progId="Equation.DSMT4">
                  <p:embed/>
                  <p:pic>
                    <p:nvPicPr>
                      <p:cNvPr id="0" name="Picture 3"/>
                      <p:cNvPicPr>
                        <a:picLocks noChangeAspect="1" noChangeArrowheads="1"/>
                      </p:cNvPicPr>
                      <p:nvPr/>
                    </p:nvPicPr>
                    <p:blipFill>
                      <a:blip r:embed="rId6"/>
                      <a:srcRect/>
                      <a:stretch>
                        <a:fillRect/>
                      </a:stretch>
                    </p:blipFill>
                    <p:spPr bwMode="auto">
                      <a:xfrm>
                        <a:off x="882650" y="1255713"/>
                        <a:ext cx="3421063"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9"/>
          <p:cNvSpPr txBox="1">
            <a:spLocks noChangeArrowheads="1"/>
          </p:cNvSpPr>
          <p:nvPr/>
        </p:nvSpPr>
        <p:spPr bwMode="auto">
          <a:xfrm>
            <a:off x="611559" y="2204864"/>
            <a:ext cx="7848873" cy="1569660"/>
          </a:xfrm>
          <a:prstGeom prst="rect">
            <a:avLst/>
          </a:prstGeom>
          <a:noFill/>
          <a:ln w="9525">
            <a:noFill/>
            <a:miter lim="800000"/>
            <a:headEnd/>
            <a:tailEnd/>
          </a:ln>
          <a:effectLst/>
        </p:spPr>
        <p:txBody>
          <a:bodyPr wrap="square">
            <a:spAutoFit/>
          </a:bodyPr>
          <a:lstStyle/>
          <a:p>
            <a:pPr>
              <a:spcBef>
                <a:spcPct val="0"/>
              </a:spcBef>
            </a:pPr>
            <a:r>
              <a:rPr lang="zh-CN" altLang="en-US" sz="2400" b="1" dirty="0">
                <a:solidFill>
                  <a:srgbClr val="0000FF"/>
                </a:solidFill>
                <a:latin typeface="+mj-ea"/>
                <a:ea typeface="+mj-ea"/>
              </a:rPr>
              <a:t>解</a:t>
            </a:r>
            <a:r>
              <a:rPr lang="zh-CN" altLang="en-US" sz="2400" b="1" dirty="0" smtClean="0">
                <a:latin typeface="+mj-ea"/>
                <a:ea typeface="+mj-ea"/>
              </a:rPr>
              <a:t>：等概率分布时，用最大似然准则，等效于最大后验概率准则。对于</a:t>
            </a:r>
            <a:r>
              <a:rPr lang="zh-CN" altLang="en-US" sz="2400" b="1" dirty="0" smtClean="0">
                <a:solidFill>
                  <a:srgbClr val="FF0000"/>
                </a:solidFill>
                <a:latin typeface="+mj-ea"/>
                <a:ea typeface="+mj-ea"/>
              </a:rPr>
              <a:t>传递矩阵中的每一列，选一个最大的传递概率</a:t>
            </a:r>
            <a:r>
              <a:rPr lang="zh-CN" altLang="en-US" sz="2400" b="1" dirty="0" smtClean="0">
                <a:latin typeface="+mj-ea"/>
                <a:ea typeface="+mj-ea"/>
              </a:rPr>
              <a:t>，对应的输入符号即为该输出符号的译码函数</a:t>
            </a:r>
          </a:p>
          <a:p>
            <a:pPr algn="l">
              <a:spcBef>
                <a:spcPct val="0"/>
              </a:spcBef>
              <a:buClrTx/>
              <a:buSzTx/>
              <a:buFontTx/>
              <a:buNone/>
            </a:pPr>
            <a:endParaRPr lang="zh-CN" altLang="en-US" sz="2400" b="1" dirty="0">
              <a:latin typeface="+mj-ea"/>
              <a:ea typeface="+mj-ea"/>
            </a:endParaRPr>
          </a:p>
        </p:txBody>
      </p:sp>
      <p:graphicFrame>
        <p:nvGraphicFramePr>
          <p:cNvPr id="7" name="Object 13"/>
          <p:cNvGraphicFramePr>
            <a:graphicFrameLocks noChangeAspect="1"/>
          </p:cNvGraphicFramePr>
          <p:nvPr>
            <p:extLst>
              <p:ext uri="{D42A27DB-BD31-4B8C-83A1-F6EECF244321}">
                <p14:modId xmlns:p14="http://schemas.microsoft.com/office/powerpoint/2010/main" val="3850196535"/>
              </p:ext>
            </p:extLst>
          </p:nvPr>
        </p:nvGraphicFramePr>
        <p:xfrm>
          <a:off x="1317625" y="3581400"/>
          <a:ext cx="2878138" cy="1550988"/>
        </p:xfrm>
        <a:graphic>
          <a:graphicData uri="http://schemas.openxmlformats.org/presentationml/2006/ole">
            <mc:AlternateContent xmlns:mc="http://schemas.openxmlformats.org/markup-compatibility/2006">
              <mc:Choice xmlns:v="urn:schemas-microsoft-com:vml" Requires="v">
                <p:oleObj spid="_x0000_s2236652" name="Equation" r:id="rId7" imgW="1295280" imgH="698400" progId="Equation.DSMT4">
                  <p:embed/>
                </p:oleObj>
              </mc:Choice>
              <mc:Fallback>
                <p:oleObj name="Equation" r:id="rId7" imgW="1295280" imgH="698400" progId="Equation.DSMT4">
                  <p:embed/>
                  <p:pic>
                    <p:nvPicPr>
                      <p:cNvPr id="0" name="Picture 4"/>
                      <p:cNvPicPr>
                        <a:picLocks noChangeAspect="1" noChangeArrowheads="1"/>
                      </p:cNvPicPr>
                      <p:nvPr/>
                    </p:nvPicPr>
                    <p:blipFill>
                      <a:blip r:embed="rId8"/>
                      <a:srcRect/>
                      <a:stretch>
                        <a:fillRect/>
                      </a:stretch>
                    </p:blipFill>
                    <p:spPr bwMode="auto">
                      <a:xfrm>
                        <a:off x="1317625" y="3581400"/>
                        <a:ext cx="2878138" cy="155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Oval 14"/>
          <p:cNvSpPr>
            <a:spLocks noChangeArrowheads="1"/>
          </p:cNvSpPr>
          <p:nvPr/>
        </p:nvSpPr>
        <p:spPr bwMode="auto">
          <a:xfrm>
            <a:off x="2088878" y="3567162"/>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9" name="Oval 15"/>
          <p:cNvSpPr>
            <a:spLocks noChangeArrowheads="1"/>
          </p:cNvSpPr>
          <p:nvPr/>
        </p:nvSpPr>
        <p:spPr bwMode="auto">
          <a:xfrm>
            <a:off x="3528740" y="4557762"/>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11" name="Oval 16"/>
          <p:cNvSpPr>
            <a:spLocks noChangeArrowheads="1"/>
          </p:cNvSpPr>
          <p:nvPr/>
        </p:nvSpPr>
        <p:spPr bwMode="auto">
          <a:xfrm>
            <a:off x="2808015" y="4024362"/>
            <a:ext cx="457200" cy="533400"/>
          </a:xfrm>
          <a:prstGeom prst="ellipse">
            <a:avLst/>
          </a:prstGeom>
          <a:noFill/>
          <a:ln w="9525">
            <a:solidFill>
              <a:srgbClr val="FF3300"/>
            </a:solidFill>
            <a:round/>
            <a:headEnd/>
            <a:tailEnd/>
          </a:ln>
          <a:effectLst/>
        </p:spPr>
        <p:txBody>
          <a:bodyPr wrap="none" anchor="ctr"/>
          <a:lstStyle/>
          <a:p>
            <a:endParaRPr lang="zh-CN" altLang="en-US"/>
          </a:p>
        </p:txBody>
      </p:sp>
      <p:graphicFrame>
        <p:nvGraphicFramePr>
          <p:cNvPr id="12" name="Object 17"/>
          <p:cNvGraphicFramePr>
            <a:graphicFrameLocks noChangeAspect="1"/>
          </p:cNvGraphicFramePr>
          <p:nvPr>
            <p:extLst>
              <p:ext uri="{D42A27DB-BD31-4B8C-83A1-F6EECF244321}">
                <p14:modId xmlns:p14="http://schemas.microsoft.com/office/powerpoint/2010/main" val="501603659"/>
              </p:ext>
            </p:extLst>
          </p:nvPr>
        </p:nvGraphicFramePr>
        <p:xfrm>
          <a:off x="5019675" y="3406775"/>
          <a:ext cx="1878013" cy="604838"/>
        </p:xfrm>
        <a:graphic>
          <a:graphicData uri="http://schemas.openxmlformats.org/presentationml/2006/ole">
            <mc:AlternateContent xmlns:mc="http://schemas.openxmlformats.org/markup-compatibility/2006">
              <mc:Choice xmlns:v="urn:schemas-microsoft-com:vml" Requires="v">
                <p:oleObj spid="_x0000_s2236653" name="Equation" r:id="rId9" imgW="711000" imgH="228600" progId="Equation.DSMT4">
                  <p:embed/>
                </p:oleObj>
              </mc:Choice>
              <mc:Fallback>
                <p:oleObj name="Equation" r:id="rId9" imgW="711000" imgH="228600" progId="Equation.DSMT4">
                  <p:embed/>
                  <p:pic>
                    <p:nvPicPr>
                      <p:cNvPr id="0" name="Picture 5"/>
                      <p:cNvPicPr>
                        <a:picLocks noChangeAspect="1" noChangeArrowheads="1"/>
                      </p:cNvPicPr>
                      <p:nvPr/>
                    </p:nvPicPr>
                    <p:blipFill>
                      <a:blip r:embed="rId10"/>
                      <a:srcRect/>
                      <a:stretch>
                        <a:fillRect/>
                      </a:stretch>
                    </p:blipFill>
                    <p:spPr bwMode="auto">
                      <a:xfrm>
                        <a:off x="5019675" y="3406775"/>
                        <a:ext cx="1878013"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8"/>
          <p:cNvGraphicFramePr>
            <a:graphicFrameLocks noChangeAspect="1"/>
          </p:cNvGraphicFramePr>
          <p:nvPr>
            <p:extLst>
              <p:ext uri="{D42A27DB-BD31-4B8C-83A1-F6EECF244321}">
                <p14:modId xmlns:p14="http://schemas.microsoft.com/office/powerpoint/2010/main" val="750682057"/>
              </p:ext>
            </p:extLst>
          </p:nvPr>
        </p:nvGraphicFramePr>
        <p:xfrm>
          <a:off x="5037138" y="4489450"/>
          <a:ext cx="1909762" cy="604838"/>
        </p:xfrm>
        <a:graphic>
          <a:graphicData uri="http://schemas.openxmlformats.org/presentationml/2006/ole">
            <mc:AlternateContent xmlns:mc="http://schemas.openxmlformats.org/markup-compatibility/2006">
              <mc:Choice xmlns:v="urn:schemas-microsoft-com:vml" Requires="v">
                <p:oleObj spid="_x0000_s2236654" name="Equation" r:id="rId11" imgW="723600" imgH="228600" progId="Equation.DSMT4">
                  <p:embed/>
                </p:oleObj>
              </mc:Choice>
              <mc:Fallback>
                <p:oleObj name="Equation" r:id="rId11" imgW="723600" imgH="228600" progId="Equation.DSMT4">
                  <p:embed/>
                  <p:pic>
                    <p:nvPicPr>
                      <p:cNvPr id="0" name="Picture 6"/>
                      <p:cNvPicPr>
                        <a:picLocks noChangeAspect="1" noChangeArrowheads="1"/>
                      </p:cNvPicPr>
                      <p:nvPr/>
                    </p:nvPicPr>
                    <p:blipFill>
                      <a:blip r:embed="rId12"/>
                      <a:srcRect/>
                      <a:stretch>
                        <a:fillRect/>
                      </a:stretch>
                    </p:blipFill>
                    <p:spPr bwMode="auto">
                      <a:xfrm>
                        <a:off x="5037138" y="4489450"/>
                        <a:ext cx="1909762"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9"/>
          <p:cNvGraphicFramePr>
            <a:graphicFrameLocks noChangeAspect="1"/>
          </p:cNvGraphicFramePr>
          <p:nvPr>
            <p:extLst>
              <p:ext uri="{D42A27DB-BD31-4B8C-83A1-F6EECF244321}">
                <p14:modId xmlns:p14="http://schemas.microsoft.com/office/powerpoint/2010/main" val="1163479905"/>
              </p:ext>
            </p:extLst>
          </p:nvPr>
        </p:nvGraphicFramePr>
        <p:xfrm>
          <a:off x="5054600" y="3940175"/>
          <a:ext cx="1911350" cy="604838"/>
        </p:xfrm>
        <a:graphic>
          <a:graphicData uri="http://schemas.openxmlformats.org/presentationml/2006/ole">
            <mc:AlternateContent xmlns:mc="http://schemas.openxmlformats.org/markup-compatibility/2006">
              <mc:Choice xmlns:v="urn:schemas-microsoft-com:vml" Requires="v">
                <p:oleObj spid="_x0000_s2236655" name="Equation" r:id="rId13" imgW="723600" imgH="228600" progId="Equation.DSMT4">
                  <p:embed/>
                </p:oleObj>
              </mc:Choice>
              <mc:Fallback>
                <p:oleObj name="Equation" r:id="rId13" imgW="723600" imgH="228600" progId="Equation.DSMT4">
                  <p:embed/>
                  <p:pic>
                    <p:nvPicPr>
                      <p:cNvPr id="0" name="Picture 7"/>
                      <p:cNvPicPr>
                        <a:picLocks noChangeAspect="1" noChangeArrowheads="1"/>
                      </p:cNvPicPr>
                      <p:nvPr/>
                    </p:nvPicPr>
                    <p:blipFill>
                      <a:blip r:embed="rId14"/>
                      <a:srcRect/>
                      <a:stretch>
                        <a:fillRect/>
                      </a:stretch>
                    </p:blipFill>
                    <p:spPr bwMode="auto">
                      <a:xfrm>
                        <a:off x="5054600" y="3940175"/>
                        <a:ext cx="1911350"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AutoShape 20"/>
          <p:cNvSpPr>
            <a:spLocks/>
          </p:cNvSpPr>
          <p:nvPr/>
        </p:nvSpPr>
        <p:spPr bwMode="auto">
          <a:xfrm>
            <a:off x="7020272" y="3575546"/>
            <a:ext cx="76200" cy="1447800"/>
          </a:xfrm>
          <a:prstGeom prst="rightBrace">
            <a:avLst>
              <a:gd name="adj1" fmla="val 158333"/>
              <a:gd name="adj2" fmla="val 50000"/>
            </a:avLst>
          </a:prstGeom>
          <a:noFill/>
          <a:ln w="9525">
            <a:solidFill>
              <a:schemeClr val="tx1"/>
            </a:solidFill>
            <a:round/>
            <a:headEnd/>
            <a:tailEnd/>
          </a:ln>
          <a:effectLst/>
        </p:spPr>
        <p:txBody>
          <a:bodyPr wrap="none" anchor="ctr"/>
          <a:lstStyle/>
          <a:p>
            <a:endParaRPr lang="zh-CN" altLang="en-US"/>
          </a:p>
        </p:txBody>
      </p:sp>
      <p:sp>
        <p:nvSpPr>
          <p:cNvPr id="16" name="Text Box 21"/>
          <p:cNvSpPr txBox="1">
            <a:spLocks noChangeArrowheads="1"/>
          </p:cNvSpPr>
          <p:nvPr/>
        </p:nvSpPr>
        <p:spPr bwMode="auto">
          <a:xfrm>
            <a:off x="7308304" y="3499346"/>
            <a:ext cx="553998" cy="1304203"/>
          </a:xfrm>
          <a:prstGeom prst="rect">
            <a:avLst/>
          </a:prstGeom>
          <a:noFill/>
          <a:ln w="9525">
            <a:noFill/>
            <a:miter lim="800000"/>
            <a:headEnd/>
            <a:tailEnd/>
          </a:ln>
          <a:effectLst/>
        </p:spPr>
        <p:txBody>
          <a:bodyPr vert="eaVert" wrap="none">
            <a:spAutoFit/>
          </a:bodyPr>
          <a:lstStyle/>
          <a:p>
            <a:pPr algn="l">
              <a:lnSpc>
                <a:spcPct val="100000"/>
              </a:lnSpc>
              <a:spcBef>
                <a:spcPct val="0"/>
              </a:spcBef>
              <a:buClrTx/>
              <a:buSzTx/>
              <a:buFontTx/>
              <a:buNone/>
            </a:pPr>
            <a:r>
              <a:rPr lang="zh-CN" altLang="en-US" sz="2400" b="1" dirty="0">
                <a:solidFill>
                  <a:srgbClr val="0000FF"/>
                </a:solidFill>
                <a:latin typeface="Times New Roman" pitchFamily="18" charset="0"/>
              </a:rPr>
              <a:t>译码规则</a:t>
            </a:r>
          </a:p>
        </p:txBody>
      </p:sp>
      <p:graphicFrame>
        <p:nvGraphicFramePr>
          <p:cNvPr id="17" name="Object 22"/>
          <p:cNvGraphicFramePr>
            <a:graphicFrameLocks noChangeAspect="1"/>
          </p:cNvGraphicFramePr>
          <p:nvPr>
            <p:extLst>
              <p:ext uri="{D42A27DB-BD31-4B8C-83A1-F6EECF244321}">
                <p14:modId xmlns:p14="http://schemas.microsoft.com/office/powerpoint/2010/main" val="2454544458"/>
              </p:ext>
            </p:extLst>
          </p:nvPr>
        </p:nvGraphicFramePr>
        <p:xfrm>
          <a:off x="885825" y="5913438"/>
          <a:ext cx="7086600" cy="914400"/>
        </p:xfrm>
        <a:graphic>
          <a:graphicData uri="http://schemas.openxmlformats.org/presentationml/2006/ole">
            <mc:AlternateContent xmlns:mc="http://schemas.openxmlformats.org/markup-compatibility/2006">
              <mc:Choice xmlns:v="urn:schemas-microsoft-com:vml" Requires="v">
                <p:oleObj spid="_x0000_s2236656" name="Equation" r:id="rId15" imgW="3149280" imgH="406080" progId="Equation.DSMT4">
                  <p:embed/>
                </p:oleObj>
              </mc:Choice>
              <mc:Fallback>
                <p:oleObj name="Equation" r:id="rId15" imgW="3149280" imgH="406080" progId="Equation.DSMT4">
                  <p:embed/>
                  <p:pic>
                    <p:nvPicPr>
                      <p:cNvPr id="0" name="Picture 8"/>
                      <p:cNvPicPr>
                        <a:picLocks noChangeAspect="1" noChangeArrowheads="1"/>
                      </p:cNvPicPr>
                      <p:nvPr/>
                    </p:nvPicPr>
                    <p:blipFill>
                      <a:blip r:embed="rId16"/>
                      <a:srcRect/>
                      <a:stretch>
                        <a:fillRect/>
                      </a:stretch>
                    </p:blipFill>
                    <p:spPr bwMode="auto">
                      <a:xfrm>
                        <a:off x="885825" y="5913438"/>
                        <a:ext cx="70866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28"/>
          <p:cNvGraphicFramePr>
            <a:graphicFrameLocks noChangeAspect="1"/>
          </p:cNvGraphicFramePr>
          <p:nvPr>
            <p:extLst>
              <p:ext uri="{D42A27DB-BD31-4B8C-83A1-F6EECF244321}">
                <p14:modId xmlns:p14="http://schemas.microsoft.com/office/powerpoint/2010/main" val="2607516260"/>
              </p:ext>
            </p:extLst>
          </p:nvPr>
        </p:nvGraphicFramePr>
        <p:xfrm>
          <a:off x="893763" y="5064125"/>
          <a:ext cx="3279775" cy="911225"/>
        </p:xfrm>
        <a:graphic>
          <a:graphicData uri="http://schemas.openxmlformats.org/presentationml/2006/ole">
            <mc:AlternateContent xmlns:mc="http://schemas.openxmlformats.org/markup-compatibility/2006">
              <mc:Choice xmlns:v="urn:schemas-microsoft-com:vml" Requires="v">
                <p:oleObj spid="_x0000_s2236657" name="Equation" r:id="rId17" imgW="1600200" imgH="444240" progId="Equation.DSMT4">
                  <p:embed/>
                </p:oleObj>
              </mc:Choice>
              <mc:Fallback>
                <p:oleObj name="Equation" r:id="rId17" imgW="1600200" imgH="444240" progId="Equation.DSMT4">
                  <p:embed/>
                  <p:pic>
                    <p:nvPicPr>
                      <p:cNvPr id="0" name="Picture 9"/>
                      <p:cNvPicPr>
                        <a:picLocks noChangeAspect="1" noChangeArrowheads="1"/>
                      </p:cNvPicPr>
                      <p:nvPr/>
                    </p:nvPicPr>
                    <p:blipFill>
                      <a:blip r:embed="rId18"/>
                      <a:srcRect/>
                      <a:stretch>
                        <a:fillRect/>
                      </a:stretch>
                    </p:blipFill>
                    <p:spPr bwMode="auto">
                      <a:xfrm>
                        <a:off x="893763" y="5064125"/>
                        <a:ext cx="3279775" cy="9112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9" name="右箭头 18"/>
          <p:cNvSpPr/>
          <p:nvPr/>
        </p:nvSpPr>
        <p:spPr>
          <a:xfrm>
            <a:off x="4427984" y="4127351"/>
            <a:ext cx="360040" cy="5040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21" name="直接连接符 20"/>
          <p:cNvCxnSpPr/>
          <p:nvPr/>
        </p:nvCxnSpPr>
        <p:spPr>
          <a:xfrm>
            <a:off x="611560" y="2065710"/>
            <a:ext cx="8064896" cy="0"/>
          </a:xfrm>
          <a:prstGeom prst="line">
            <a:avLst/>
          </a:prstGeom>
        </p:spPr>
        <p:style>
          <a:lnRef idx="3">
            <a:schemeClr val="accent5"/>
          </a:lnRef>
          <a:fillRef idx="0">
            <a:schemeClr val="accent5"/>
          </a:fillRef>
          <a:effectRef idx="2">
            <a:schemeClr val="accent5"/>
          </a:effectRef>
          <a:fontRef idx="minor">
            <a:schemeClr val="tx1"/>
          </a:fontRef>
        </p:style>
      </p:cxnSp>
      <p:sp>
        <p:nvSpPr>
          <p:cNvPr id="2" name="灯片编号占位符 1"/>
          <p:cNvSpPr>
            <a:spLocks noGrp="1"/>
          </p:cNvSpPr>
          <p:nvPr>
            <p:ph type="sldNum" sz="quarter" idx="12"/>
          </p:nvPr>
        </p:nvSpPr>
        <p:spPr/>
        <p:txBody>
          <a:bodyPr/>
          <a:lstStyle/>
          <a:p>
            <a:fld id="{E31375A4-56A4-47D6-9801-1991572033F7}" type="slidenum">
              <a:rPr lang="en-US" smtClean="0"/>
              <a:pPr/>
              <a:t>27</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1" grpId="0" animBg="1"/>
      <p:bldP spid="15" grpId="0" animBg="1"/>
      <p:bldP spid="16" grpId="0"/>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5648" name="Object 2048"/>
          <p:cNvGraphicFramePr>
            <a:graphicFrameLocks noChangeAspect="1"/>
          </p:cNvGraphicFramePr>
          <p:nvPr>
            <p:extLst>
              <p:ext uri="{D42A27DB-BD31-4B8C-83A1-F6EECF244321}">
                <p14:modId xmlns:p14="http://schemas.microsoft.com/office/powerpoint/2010/main" val="3818758528"/>
              </p:ext>
            </p:extLst>
          </p:nvPr>
        </p:nvGraphicFramePr>
        <p:xfrm>
          <a:off x="798513" y="2219325"/>
          <a:ext cx="2954337" cy="1593850"/>
        </p:xfrm>
        <a:graphic>
          <a:graphicData uri="http://schemas.openxmlformats.org/presentationml/2006/ole">
            <mc:AlternateContent xmlns:mc="http://schemas.openxmlformats.org/markup-compatibility/2006">
              <mc:Choice xmlns:v="urn:schemas-microsoft-com:vml" Requires="v">
                <p:oleObj spid="_x0000_s2238727" name="Equation" r:id="rId3" imgW="1295280" imgH="698400" progId="Equation.DSMT4">
                  <p:embed/>
                </p:oleObj>
              </mc:Choice>
              <mc:Fallback>
                <p:oleObj name="Equation" r:id="rId3" imgW="1295280" imgH="698400" progId="Equation.DSMT4">
                  <p:embed/>
                  <p:pic>
                    <p:nvPicPr>
                      <p:cNvPr id="0" name="Picture 2"/>
                      <p:cNvPicPr>
                        <a:picLocks noChangeAspect="1" noChangeArrowheads="1"/>
                      </p:cNvPicPr>
                      <p:nvPr/>
                    </p:nvPicPr>
                    <p:blipFill>
                      <a:blip r:embed="rId4"/>
                      <a:srcRect/>
                      <a:stretch>
                        <a:fillRect/>
                      </a:stretch>
                    </p:blipFill>
                    <p:spPr bwMode="auto">
                      <a:xfrm>
                        <a:off x="798513" y="2219325"/>
                        <a:ext cx="2954337" cy="1593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5649" name="Object 2049"/>
          <p:cNvGraphicFramePr>
            <a:graphicFrameLocks noChangeAspect="1"/>
          </p:cNvGraphicFramePr>
          <p:nvPr>
            <p:extLst>
              <p:ext uri="{D42A27DB-BD31-4B8C-83A1-F6EECF244321}">
                <p14:modId xmlns:p14="http://schemas.microsoft.com/office/powerpoint/2010/main" val="3882926963"/>
              </p:ext>
            </p:extLst>
          </p:nvPr>
        </p:nvGraphicFramePr>
        <p:xfrm>
          <a:off x="798513" y="4557713"/>
          <a:ext cx="2954337" cy="1593850"/>
        </p:xfrm>
        <a:graphic>
          <a:graphicData uri="http://schemas.openxmlformats.org/presentationml/2006/ole">
            <mc:AlternateContent xmlns:mc="http://schemas.openxmlformats.org/markup-compatibility/2006">
              <mc:Choice xmlns:v="urn:schemas-microsoft-com:vml" Requires="v">
                <p:oleObj spid="_x0000_s2238728" name="Equation" r:id="rId5" imgW="1295280" imgH="698400" progId="Equation.DSMT4">
                  <p:embed/>
                </p:oleObj>
              </mc:Choice>
              <mc:Fallback>
                <p:oleObj name="Equation" r:id="rId5" imgW="1295280" imgH="698400" progId="Equation.DSMT4">
                  <p:embed/>
                  <p:pic>
                    <p:nvPicPr>
                      <p:cNvPr id="0" name="Picture 3"/>
                      <p:cNvPicPr>
                        <a:picLocks noChangeAspect="1" noChangeArrowheads="1"/>
                      </p:cNvPicPr>
                      <p:nvPr/>
                    </p:nvPicPr>
                    <p:blipFill>
                      <a:blip r:embed="rId6"/>
                      <a:srcRect/>
                      <a:stretch>
                        <a:fillRect/>
                      </a:stretch>
                    </p:blipFill>
                    <p:spPr bwMode="auto">
                      <a:xfrm>
                        <a:off x="798513" y="4557713"/>
                        <a:ext cx="2954337" cy="1593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64585" name="Oval 2057"/>
          <p:cNvSpPr>
            <a:spLocks noChangeArrowheads="1"/>
          </p:cNvSpPr>
          <p:nvPr/>
        </p:nvSpPr>
        <p:spPr bwMode="auto">
          <a:xfrm>
            <a:off x="1567359" y="2281064"/>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664586" name="Oval 2058"/>
          <p:cNvSpPr>
            <a:spLocks noChangeArrowheads="1"/>
          </p:cNvSpPr>
          <p:nvPr/>
        </p:nvSpPr>
        <p:spPr bwMode="auto">
          <a:xfrm>
            <a:off x="3015159" y="3271664"/>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664587" name="Oval 2059"/>
          <p:cNvSpPr>
            <a:spLocks noChangeArrowheads="1"/>
          </p:cNvSpPr>
          <p:nvPr/>
        </p:nvSpPr>
        <p:spPr bwMode="auto">
          <a:xfrm>
            <a:off x="2329359" y="2738264"/>
            <a:ext cx="457200" cy="533400"/>
          </a:xfrm>
          <a:prstGeom prst="ellipse">
            <a:avLst/>
          </a:prstGeom>
          <a:noFill/>
          <a:ln w="9525">
            <a:solidFill>
              <a:srgbClr val="FF3300"/>
            </a:solidFill>
            <a:round/>
            <a:headEnd/>
            <a:tailEnd/>
          </a:ln>
          <a:effectLst/>
        </p:spPr>
        <p:txBody>
          <a:bodyPr wrap="none" anchor="ctr"/>
          <a:lstStyle/>
          <a:p>
            <a:endParaRPr lang="zh-CN" altLang="en-US"/>
          </a:p>
        </p:txBody>
      </p:sp>
      <p:graphicFrame>
        <p:nvGraphicFramePr>
          <p:cNvPr id="795650" name="Object 2050"/>
          <p:cNvGraphicFramePr>
            <a:graphicFrameLocks noChangeAspect="1"/>
          </p:cNvGraphicFramePr>
          <p:nvPr>
            <p:extLst>
              <p:ext uri="{D42A27DB-BD31-4B8C-83A1-F6EECF244321}">
                <p14:modId xmlns:p14="http://schemas.microsoft.com/office/powerpoint/2010/main" val="3016136821"/>
              </p:ext>
            </p:extLst>
          </p:nvPr>
        </p:nvGraphicFramePr>
        <p:xfrm>
          <a:off x="4438650" y="2205038"/>
          <a:ext cx="1878013" cy="604837"/>
        </p:xfrm>
        <a:graphic>
          <a:graphicData uri="http://schemas.openxmlformats.org/presentationml/2006/ole">
            <mc:AlternateContent xmlns:mc="http://schemas.openxmlformats.org/markup-compatibility/2006">
              <mc:Choice xmlns:v="urn:schemas-microsoft-com:vml" Requires="v">
                <p:oleObj spid="_x0000_s2238729" name="Equation" r:id="rId7" imgW="711000" imgH="228600" progId="Equation.DSMT4">
                  <p:embed/>
                </p:oleObj>
              </mc:Choice>
              <mc:Fallback>
                <p:oleObj name="Equation" r:id="rId7" imgW="711000" imgH="228600" progId="Equation.DSMT4">
                  <p:embed/>
                  <p:pic>
                    <p:nvPicPr>
                      <p:cNvPr id="0" name="Picture 4"/>
                      <p:cNvPicPr>
                        <a:picLocks noChangeAspect="1" noChangeArrowheads="1"/>
                      </p:cNvPicPr>
                      <p:nvPr/>
                    </p:nvPicPr>
                    <p:blipFill>
                      <a:blip r:embed="rId8"/>
                      <a:srcRect/>
                      <a:stretch>
                        <a:fillRect/>
                      </a:stretch>
                    </p:blipFill>
                    <p:spPr bwMode="auto">
                      <a:xfrm>
                        <a:off x="4438650" y="2205038"/>
                        <a:ext cx="1878013" cy="60483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5651" name="Object 2051"/>
          <p:cNvGraphicFramePr>
            <a:graphicFrameLocks noChangeAspect="1"/>
          </p:cNvGraphicFramePr>
          <p:nvPr>
            <p:extLst>
              <p:ext uri="{D42A27DB-BD31-4B8C-83A1-F6EECF244321}">
                <p14:modId xmlns:p14="http://schemas.microsoft.com/office/powerpoint/2010/main" val="2991811900"/>
              </p:ext>
            </p:extLst>
          </p:nvPr>
        </p:nvGraphicFramePr>
        <p:xfrm>
          <a:off x="4457700" y="3282950"/>
          <a:ext cx="1844675" cy="584200"/>
        </p:xfrm>
        <a:graphic>
          <a:graphicData uri="http://schemas.openxmlformats.org/presentationml/2006/ole">
            <mc:AlternateContent xmlns:mc="http://schemas.openxmlformats.org/markup-compatibility/2006">
              <mc:Choice xmlns:v="urn:schemas-microsoft-com:vml" Requires="v">
                <p:oleObj spid="_x0000_s2238730" name="Equation" r:id="rId9" imgW="723600" imgH="228600" progId="Equation.DSMT4">
                  <p:embed/>
                </p:oleObj>
              </mc:Choice>
              <mc:Fallback>
                <p:oleObj name="Equation" r:id="rId9" imgW="723600" imgH="228600" progId="Equation.DSMT4">
                  <p:embed/>
                  <p:pic>
                    <p:nvPicPr>
                      <p:cNvPr id="0" name="Picture 5"/>
                      <p:cNvPicPr>
                        <a:picLocks noChangeAspect="1" noChangeArrowheads="1"/>
                      </p:cNvPicPr>
                      <p:nvPr/>
                    </p:nvPicPr>
                    <p:blipFill>
                      <a:blip r:embed="rId10"/>
                      <a:srcRect/>
                      <a:stretch>
                        <a:fillRect/>
                      </a:stretch>
                    </p:blipFill>
                    <p:spPr bwMode="auto">
                      <a:xfrm>
                        <a:off x="4457700" y="3282950"/>
                        <a:ext cx="1844675" cy="5842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5652" name="Object 2052"/>
          <p:cNvGraphicFramePr>
            <a:graphicFrameLocks noChangeAspect="1"/>
          </p:cNvGraphicFramePr>
          <p:nvPr>
            <p:extLst>
              <p:ext uri="{D42A27DB-BD31-4B8C-83A1-F6EECF244321}">
                <p14:modId xmlns:p14="http://schemas.microsoft.com/office/powerpoint/2010/main" val="2541271643"/>
              </p:ext>
            </p:extLst>
          </p:nvPr>
        </p:nvGraphicFramePr>
        <p:xfrm>
          <a:off x="4475163" y="2770188"/>
          <a:ext cx="1809750" cy="573087"/>
        </p:xfrm>
        <a:graphic>
          <a:graphicData uri="http://schemas.openxmlformats.org/presentationml/2006/ole">
            <mc:AlternateContent xmlns:mc="http://schemas.openxmlformats.org/markup-compatibility/2006">
              <mc:Choice xmlns:v="urn:schemas-microsoft-com:vml" Requires="v">
                <p:oleObj spid="_x0000_s2238731" name="Equation" r:id="rId11" imgW="723600" imgH="228600" progId="Equation.DSMT4">
                  <p:embed/>
                </p:oleObj>
              </mc:Choice>
              <mc:Fallback>
                <p:oleObj name="Equation" r:id="rId11" imgW="723600" imgH="228600" progId="Equation.DSMT4">
                  <p:embed/>
                  <p:pic>
                    <p:nvPicPr>
                      <p:cNvPr id="0" name="Picture 6"/>
                      <p:cNvPicPr>
                        <a:picLocks noChangeAspect="1" noChangeArrowheads="1"/>
                      </p:cNvPicPr>
                      <p:nvPr/>
                    </p:nvPicPr>
                    <p:blipFill>
                      <a:blip r:embed="rId12"/>
                      <a:srcRect/>
                      <a:stretch>
                        <a:fillRect/>
                      </a:stretch>
                    </p:blipFill>
                    <p:spPr bwMode="auto">
                      <a:xfrm>
                        <a:off x="4475163" y="2770188"/>
                        <a:ext cx="1809750" cy="57308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64591" name="AutoShape 2063"/>
          <p:cNvSpPr>
            <a:spLocks/>
          </p:cNvSpPr>
          <p:nvPr/>
        </p:nvSpPr>
        <p:spPr bwMode="auto">
          <a:xfrm>
            <a:off x="6520359" y="2373139"/>
            <a:ext cx="76200" cy="1447800"/>
          </a:xfrm>
          <a:prstGeom prst="rightBrace">
            <a:avLst>
              <a:gd name="adj1" fmla="val 158333"/>
              <a:gd name="adj2" fmla="val 50000"/>
            </a:avLst>
          </a:prstGeom>
          <a:noFill/>
          <a:ln w="9525">
            <a:solidFill>
              <a:schemeClr val="tx1"/>
            </a:solidFill>
            <a:round/>
            <a:headEnd/>
            <a:tailEnd/>
          </a:ln>
          <a:effectLst/>
        </p:spPr>
        <p:txBody>
          <a:bodyPr wrap="none" anchor="ctr"/>
          <a:lstStyle/>
          <a:p>
            <a:endParaRPr lang="zh-CN" altLang="en-US"/>
          </a:p>
        </p:txBody>
      </p:sp>
      <p:sp>
        <p:nvSpPr>
          <p:cNvPr id="664592" name="Text Box 2064"/>
          <p:cNvSpPr txBox="1">
            <a:spLocks noChangeArrowheads="1"/>
          </p:cNvSpPr>
          <p:nvPr/>
        </p:nvSpPr>
        <p:spPr bwMode="auto">
          <a:xfrm>
            <a:off x="6771184" y="2449339"/>
            <a:ext cx="2049288" cy="461665"/>
          </a:xfrm>
          <a:prstGeom prst="rect">
            <a:avLst/>
          </a:prstGeom>
          <a:noFill/>
          <a:ln w="9525">
            <a:noFill/>
            <a:miter lim="800000"/>
            <a:headEnd/>
            <a:tailEnd/>
          </a:ln>
          <a:effectLst/>
        </p:spPr>
        <p:txBody>
          <a:bodyPr wrap="square">
            <a:spAutoFit/>
          </a:bodyPr>
          <a:lstStyle/>
          <a:p>
            <a:pPr eaLnBrk="0" hangingPunct="0">
              <a:lnSpc>
                <a:spcPct val="100000"/>
              </a:lnSpc>
              <a:spcBef>
                <a:spcPct val="50000"/>
              </a:spcBef>
              <a:buClrTx/>
              <a:buSzTx/>
              <a:buFontTx/>
              <a:buNone/>
            </a:pPr>
            <a:r>
              <a:rPr lang="zh-CN" altLang="en-US" sz="2400" b="1" dirty="0">
                <a:latin typeface="+mj-ea"/>
                <a:ea typeface="+mj-ea"/>
              </a:rPr>
              <a:t>译码</a:t>
            </a:r>
            <a:r>
              <a:rPr lang="zh-CN" altLang="en-US" sz="2400" b="1" dirty="0" smtClean="0">
                <a:latin typeface="+mj-ea"/>
                <a:ea typeface="+mj-ea"/>
              </a:rPr>
              <a:t>规则</a:t>
            </a:r>
            <a:r>
              <a:rPr lang="en-US" altLang="zh-CN" sz="2400" b="1" dirty="0" smtClean="0">
                <a:latin typeface="+mj-ea"/>
                <a:ea typeface="+mj-ea"/>
              </a:rPr>
              <a:t>A</a:t>
            </a:r>
            <a:endParaRPr lang="en-US" altLang="zh-CN" sz="2400" b="1" dirty="0">
              <a:latin typeface="+mj-ea"/>
              <a:ea typeface="+mj-ea"/>
            </a:endParaRPr>
          </a:p>
        </p:txBody>
      </p:sp>
      <p:graphicFrame>
        <p:nvGraphicFramePr>
          <p:cNvPr id="795653" name="Object 2053"/>
          <p:cNvGraphicFramePr>
            <a:graphicFrameLocks noChangeAspect="1"/>
          </p:cNvGraphicFramePr>
          <p:nvPr>
            <p:extLst>
              <p:ext uri="{D42A27DB-BD31-4B8C-83A1-F6EECF244321}">
                <p14:modId xmlns:p14="http://schemas.microsoft.com/office/powerpoint/2010/main" val="1984928808"/>
              </p:ext>
            </p:extLst>
          </p:nvPr>
        </p:nvGraphicFramePr>
        <p:xfrm>
          <a:off x="5194300" y="633413"/>
          <a:ext cx="2719388" cy="1466850"/>
        </p:xfrm>
        <a:graphic>
          <a:graphicData uri="http://schemas.openxmlformats.org/presentationml/2006/ole">
            <mc:AlternateContent xmlns:mc="http://schemas.openxmlformats.org/markup-compatibility/2006">
              <mc:Choice xmlns:v="urn:schemas-microsoft-com:vml" Requires="v">
                <p:oleObj spid="_x0000_s2238732" name="Equation" r:id="rId13" imgW="1295280" imgH="698400" progId="Equation.DSMT4">
                  <p:embed/>
                </p:oleObj>
              </mc:Choice>
              <mc:Fallback>
                <p:oleObj name="Equation" r:id="rId13" imgW="1295280" imgH="698400" progId="Equation.DSMT4">
                  <p:embed/>
                  <p:pic>
                    <p:nvPicPr>
                      <p:cNvPr id="0" name="Picture 7"/>
                      <p:cNvPicPr>
                        <a:picLocks noChangeAspect="1" noChangeArrowheads="1"/>
                      </p:cNvPicPr>
                      <p:nvPr/>
                    </p:nvPicPr>
                    <p:blipFill>
                      <a:blip r:embed="rId14"/>
                      <a:srcRect/>
                      <a:stretch>
                        <a:fillRect/>
                      </a:stretch>
                    </p:blipFill>
                    <p:spPr bwMode="auto">
                      <a:xfrm>
                        <a:off x="5194300" y="633413"/>
                        <a:ext cx="2719388" cy="1466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64595" name="Oval 2067"/>
          <p:cNvSpPr>
            <a:spLocks noChangeArrowheads="1"/>
          </p:cNvSpPr>
          <p:nvPr/>
        </p:nvSpPr>
        <p:spPr bwMode="auto">
          <a:xfrm>
            <a:off x="1513384" y="4466679"/>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664596" name="Oval 2068"/>
          <p:cNvSpPr>
            <a:spLocks noChangeArrowheads="1"/>
          </p:cNvSpPr>
          <p:nvPr/>
        </p:nvSpPr>
        <p:spPr bwMode="auto">
          <a:xfrm>
            <a:off x="2275384" y="5609679"/>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664597" name="Oval 2069"/>
          <p:cNvSpPr>
            <a:spLocks noChangeArrowheads="1"/>
          </p:cNvSpPr>
          <p:nvPr/>
        </p:nvSpPr>
        <p:spPr bwMode="auto">
          <a:xfrm>
            <a:off x="2961184" y="5076279"/>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664598" name="AutoShape 2070"/>
          <p:cNvSpPr>
            <a:spLocks/>
          </p:cNvSpPr>
          <p:nvPr/>
        </p:nvSpPr>
        <p:spPr bwMode="auto">
          <a:xfrm>
            <a:off x="6520359" y="4466679"/>
            <a:ext cx="76200" cy="1447800"/>
          </a:xfrm>
          <a:prstGeom prst="rightBrace">
            <a:avLst>
              <a:gd name="adj1" fmla="val 158333"/>
              <a:gd name="adj2" fmla="val 50000"/>
            </a:avLst>
          </a:prstGeom>
          <a:noFill/>
          <a:ln w="9525">
            <a:solidFill>
              <a:schemeClr val="tx1"/>
            </a:solidFill>
            <a:round/>
            <a:headEnd/>
            <a:tailEnd/>
          </a:ln>
          <a:effectLst/>
        </p:spPr>
        <p:txBody>
          <a:bodyPr wrap="none" anchor="ctr"/>
          <a:lstStyle/>
          <a:p>
            <a:endParaRPr lang="zh-CN" altLang="en-US"/>
          </a:p>
        </p:txBody>
      </p:sp>
      <p:sp>
        <p:nvSpPr>
          <p:cNvPr id="664599" name="Text Box 2071"/>
          <p:cNvSpPr txBox="1">
            <a:spLocks noChangeArrowheads="1"/>
          </p:cNvSpPr>
          <p:nvPr/>
        </p:nvSpPr>
        <p:spPr bwMode="auto">
          <a:xfrm>
            <a:off x="6771184" y="4542879"/>
            <a:ext cx="2049288" cy="461665"/>
          </a:xfrm>
          <a:prstGeom prst="rect">
            <a:avLst/>
          </a:prstGeom>
          <a:noFill/>
          <a:ln w="9525">
            <a:noFill/>
            <a:miter lim="800000"/>
            <a:headEnd/>
            <a:tailEnd/>
          </a:ln>
          <a:effectLst/>
        </p:spPr>
        <p:txBody>
          <a:bodyPr wrap="square">
            <a:spAutoFit/>
          </a:bodyPr>
          <a:lstStyle/>
          <a:p>
            <a:pPr eaLnBrk="0" hangingPunct="0">
              <a:lnSpc>
                <a:spcPct val="100000"/>
              </a:lnSpc>
              <a:spcBef>
                <a:spcPct val="50000"/>
              </a:spcBef>
              <a:buClrTx/>
              <a:buSzTx/>
              <a:buFontTx/>
              <a:buNone/>
            </a:pPr>
            <a:r>
              <a:rPr lang="zh-CN" altLang="en-US" sz="2400" b="1" dirty="0">
                <a:latin typeface="+mj-ea"/>
                <a:ea typeface="+mj-ea"/>
              </a:rPr>
              <a:t>译码</a:t>
            </a:r>
            <a:r>
              <a:rPr lang="zh-CN" altLang="en-US" sz="2400" b="1" dirty="0" smtClean="0">
                <a:latin typeface="+mj-ea"/>
                <a:ea typeface="+mj-ea"/>
              </a:rPr>
              <a:t>规则</a:t>
            </a:r>
            <a:r>
              <a:rPr lang="en-US" altLang="zh-CN" sz="2400" b="1" dirty="0" smtClean="0">
                <a:latin typeface="+mj-ea"/>
                <a:ea typeface="+mj-ea"/>
              </a:rPr>
              <a:t>B</a:t>
            </a:r>
            <a:endParaRPr lang="en-US" altLang="zh-CN" sz="2400" b="1" dirty="0">
              <a:latin typeface="+mj-ea"/>
              <a:ea typeface="+mj-ea"/>
            </a:endParaRPr>
          </a:p>
        </p:txBody>
      </p:sp>
      <p:graphicFrame>
        <p:nvGraphicFramePr>
          <p:cNvPr id="795654" name="Object 2054"/>
          <p:cNvGraphicFramePr>
            <a:graphicFrameLocks noChangeAspect="1"/>
          </p:cNvGraphicFramePr>
          <p:nvPr>
            <p:extLst>
              <p:ext uri="{D42A27DB-BD31-4B8C-83A1-F6EECF244321}">
                <p14:modId xmlns:p14="http://schemas.microsoft.com/office/powerpoint/2010/main" val="54071269"/>
              </p:ext>
            </p:extLst>
          </p:nvPr>
        </p:nvGraphicFramePr>
        <p:xfrm>
          <a:off x="4546600" y="4543425"/>
          <a:ext cx="1706563" cy="1587500"/>
        </p:xfrm>
        <a:graphic>
          <a:graphicData uri="http://schemas.openxmlformats.org/presentationml/2006/ole">
            <mc:AlternateContent xmlns:mc="http://schemas.openxmlformats.org/markup-compatibility/2006">
              <mc:Choice xmlns:v="urn:schemas-microsoft-com:vml" Requires="v">
                <p:oleObj spid="_x0000_s2238733" name="Equation" r:id="rId15" imgW="736560" imgH="685800" progId="Equation.DSMT4">
                  <p:embed/>
                </p:oleObj>
              </mc:Choice>
              <mc:Fallback>
                <p:oleObj name="Equation" r:id="rId15" imgW="736560" imgH="685800" progId="Equation.DSMT4">
                  <p:embed/>
                  <p:pic>
                    <p:nvPicPr>
                      <p:cNvPr id="0" name="Picture 8"/>
                      <p:cNvPicPr>
                        <a:picLocks noChangeAspect="1" noChangeArrowheads="1"/>
                      </p:cNvPicPr>
                      <p:nvPr/>
                    </p:nvPicPr>
                    <p:blipFill>
                      <a:blip r:embed="rId16"/>
                      <a:srcRect/>
                      <a:stretch>
                        <a:fillRect/>
                      </a:stretch>
                    </p:blipFill>
                    <p:spPr bwMode="auto">
                      <a:xfrm>
                        <a:off x="4546600" y="4543425"/>
                        <a:ext cx="1706563" cy="15875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64602" name="Rectangle 2074"/>
          <p:cNvSpPr>
            <a:spLocks noChangeArrowheads="1"/>
          </p:cNvSpPr>
          <p:nvPr/>
        </p:nvSpPr>
        <p:spPr bwMode="auto">
          <a:xfrm>
            <a:off x="685800" y="836712"/>
            <a:ext cx="8458200" cy="1015663"/>
          </a:xfrm>
          <a:prstGeom prst="rect">
            <a:avLst/>
          </a:prstGeom>
          <a:noFill/>
          <a:ln w="9525">
            <a:noFill/>
            <a:miter lim="800000"/>
            <a:headEnd/>
            <a:tailEnd/>
          </a:ln>
          <a:effectLst/>
        </p:spPr>
        <p:txBody>
          <a:bodyPr>
            <a:spAutoFit/>
          </a:bodyPr>
          <a:lstStyle/>
          <a:p>
            <a:pPr algn="l">
              <a:lnSpc>
                <a:spcPct val="100000"/>
              </a:lnSpc>
              <a:spcBef>
                <a:spcPct val="50000"/>
              </a:spcBef>
              <a:buClrTx/>
              <a:buSzTx/>
              <a:buFontTx/>
              <a:buNone/>
            </a:pPr>
            <a:r>
              <a:rPr lang="zh-CN" altLang="en-US" sz="2400" b="1" dirty="0" smtClean="0">
                <a:latin typeface="+mj-ea"/>
                <a:ea typeface="+mj-ea"/>
              </a:rPr>
              <a:t>例 假设</a:t>
            </a:r>
            <a:r>
              <a:rPr lang="zh-CN" altLang="en-US" sz="2400" b="1" dirty="0">
                <a:latin typeface="+mj-ea"/>
                <a:ea typeface="+mj-ea"/>
              </a:rPr>
              <a:t>输入等概，求以下两种</a:t>
            </a:r>
          </a:p>
          <a:p>
            <a:pPr algn="l">
              <a:lnSpc>
                <a:spcPct val="100000"/>
              </a:lnSpc>
              <a:spcBef>
                <a:spcPct val="50000"/>
              </a:spcBef>
              <a:buClrTx/>
              <a:buSzTx/>
              <a:buFontTx/>
              <a:buNone/>
            </a:pPr>
            <a:r>
              <a:rPr lang="zh-CN" altLang="en-US" sz="2400" b="1" dirty="0">
                <a:latin typeface="+mj-ea"/>
                <a:ea typeface="+mj-ea"/>
              </a:rPr>
              <a:t>译码规则的平均错误译码概率。</a:t>
            </a:r>
          </a:p>
        </p:txBody>
      </p:sp>
      <p:cxnSp>
        <p:nvCxnSpPr>
          <p:cNvPr id="26" name="直接连接符 25"/>
          <p:cNvCxnSpPr/>
          <p:nvPr/>
        </p:nvCxnSpPr>
        <p:spPr>
          <a:xfrm>
            <a:off x="827584" y="2060848"/>
            <a:ext cx="7128792" cy="0"/>
          </a:xfrm>
          <a:prstGeom prst="line">
            <a:avLst/>
          </a:prstGeom>
        </p:spPr>
        <p:style>
          <a:lnRef idx="3">
            <a:schemeClr val="accent5"/>
          </a:lnRef>
          <a:fillRef idx="0">
            <a:schemeClr val="accent5"/>
          </a:fillRef>
          <a:effectRef idx="2">
            <a:schemeClr val="accent5"/>
          </a:effectRef>
          <a:fontRef idx="minor">
            <a:schemeClr val="tx1"/>
          </a:fontRef>
        </p:style>
      </p:cxnSp>
      <p:graphicFrame>
        <p:nvGraphicFramePr>
          <p:cNvPr id="2238473" name="Object 9"/>
          <p:cNvGraphicFramePr>
            <a:graphicFrameLocks noChangeAspect="1"/>
          </p:cNvGraphicFramePr>
          <p:nvPr>
            <p:extLst>
              <p:ext uri="{D42A27DB-BD31-4B8C-83A1-F6EECF244321}">
                <p14:modId xmlns:p14="http://schemas.microsoft.com/office/powerpoint/2010/main" val="2785455510"/>
              </p:ext>
            </p:extLst>
          </p:nvPr>
        </p:nvGraphicFramePr>
        <p:xfrm>
          <a:off x="1535113" y="3778250"/>
          <a:ext cx="5832475" cy="769938"/>
        </p:xfrm>
        <a:graphic>
          <a:graphicData uri="http://schemas.openxmlformats.org/presentationml/2006/ole">
            <mc:AlternateContent xmlns:mc="http://schemas.openxmlformats.org/markup-compatibility/2006">
              <mc:Choice xmlns:v="urn:schemas-microsoft-com:vml" Requires="v">
                <p:oleObj spid="_x0000_s2238734" name="Equation" r:id="rId17" imgW="3073320" imgH="406080" progId="Equation.DSMT4">
                  <p:embed/>
                </p:oleObj>
              </mc:Choice>
              <mc:Fallback>
                <p:oleObj name="Equation" r:id="rId17" imgW="3073320" imgH="406080" progId="Equation.DSMT4">
                  <p:embed/>
                  <p:pic>
                    <p:nvPicPr>
                      <p:cNvPr id="0" name="Picture 9"/>
                      <p:cNvPicPr>
                        <a:picLocks noChangeAspect="1" noChangeArrowheads="1"/>
                      </p:cNvPicPr>
                      <p:nvPr/>
                    </p:nvPicPr>
                    <p:blipFill>
                      <a:blip r:embed="rId18"/>
                      <a:srcRect/>
                      <a:stretch>
                        <a:fillRect/>
                      </a:stretch>
                    </p:blipFill>
                    <p:spPr bwMode="auto">
                      <a:xfrm>
                        <a:off x="1535113" y="3778250"/>
                        <a:ext cx="5832475"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8474" name="Object 10"/>
          <p:cNvGraphicFramePr>
            <a:graphicFrameLocks noChangeAspect="1"/>
          </p:cNvGraphicFramePr>
          <p:nvPr>
            <p:extLst>
              <p:ext uri="{D42A27DB-BD31-4B8C-83A1-F6EECF244321}">
                <p14:modId xmlns:p14="http://schemas.microsoft.com/office/powerpoint/2010/main" val="2026675949"/>
              </p:ext>
            </p:extLst>
          </p:nvPr>
        </p:nvGraphicFramePr>
        <p:xfrm>
          <a:off x="1404938" y="6100763"/>
          <a:ext cx="6121400" cy="769937"/>
        </p:xfrm>
        <a:graphic>
          <a:graphicData uri="http://schemas.openxmlformats.org/presentationml/2006/ole">
            <mc:AlternateContent xmlns:mc="http://schemas.openxmlformats.org/markup-compatibility/2006">
              <mc:Choice xmlns:v="urn:schemas-microsoft-com:vml" Requires="v">
                <p:oleObj spid="_x0000_s2238735" name="Equation" r:id="rId19" imgW="3225600" imgH="406080" progId="Equation.DSMT4">
                  <p:embed/>
                </p:oleObj>
              </mc:Choice>
              <mc:Fallback>
                <p:oleObj name="Equation" r:id="rId19" imgW="3225600" imgH="406080" progId="Equation.DSMT4">
                  <p:embed/>
                  <p:pic>
                    <p:nvPicPr>
                      <p:cNvPr id="0" name="Picture 10"/>
                      <p:cNvPicPr>
                        <a:picLocks noChangeAspect="1" noChangeArrowheads="1"/>
                      </p:cNvPicPr>
                      <p:nvPr/>
                    </p:nvPicPr>
                    <p:blipFill>
                      <a:blip r:embed="rId20"/>
                      <a:srcRect/>
                      <a:stretch>
                        <a:fillRect/>
                      </a:stretch>
                    </p:blipFill>
                    <p:spPr bwMode="auto">
                      <a:xfrm>
                        <a:off x="1404938" y="6100763"/>
                        <a:ext cx="6121400" cy="76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0" name="直接连接符 29"/>
          <p:cNvCxnSpPr/>
          <p:nvPr/>
        </p:nvCxnSpPr>
        <p:spPr>
          <a:xfrm>
            <a:off x="1043608" y="4509120"/>
            <a:ext cx="6048672" cy="0"/>
          </a:xfrm>
          <a:prstGeom prst="line">
            <a:avLst/>
          </a:prstGeom>
          <a:ln w="38100">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E31375A4-56A4-47D6-9801-1991572033F7}" type="slidenum">
              <a:rPr lang="en-US" smtClean="0"/>
              <a:pPr/>
              <a:t>28</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95648"/>
                                        </p:tgtEl>
                                        <p:attrNameLst>
                                          <p:attrName>style.visibility</p:attrName>
                                        </p:attrNameLst>
                                      </p:cBhvr>
                                      <p:to>
                                        <p:strVal val="visible"/>
                                      </p:to>
                                    </p:set>
                                    <p:animEffect transition="in" filter="wipe(down)">
                                      <p:cBhvr>
                                        <p:cTn id="7" dur="500"/>
                                        <p:tgtEl>
                                          <p:spTgt spid="79564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64585"/>
                                        </p:tgtEl>
                                        <p:attrNameLst>
                                          <p:attrName>style.visibility</p:attrName>
                                        </p:attrNameLst>
                                      </p:cBhvr>
                                      <p:to>
                                        <p:strVal val="visible"/>
                                      </p:to>
                                    </p:set>
                                    <p:animEffect transition="in" filter="wipe(down)">
                                      <p:cBhvr>
                                        <p:cTn id="10" dur="500"/>
                                        <p:tgtEl>
                                          <p:spTgt spid="66458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64586"/>
                                        </p:tgtEl>
                                        <p:attrNameLst>
                                          <p:attrName>style.visibility</p:attrName>
                                        </p:attrNameLst>
                                      </p:cBhvr>
                                      <p:to>
                                        <p:strVal val="visible"/>
                                      </p:to>
                                    </p:set>
                                    <p:animEffect transition="in" filter="wipe(down)">
                                      <p:cBhvr>
                                        <p:cTn id="13" dur="500"/>
                                        <p:tgtEl>
                                          <p:spTgt spid="66458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64587"/>
                                        </p:tgtEl>
                                        <p:attrNameLst>
                                          <p:attrName>style.visibility</p:attrName>
                                        </p:attrNameLst>
                                      </p:cBhvr>
                                      <p:to>
                                        <p:strVal val="visible"/>
                                      </p:to>
                                    </p:set>
                                    <p:animEffect transition="in" filter="wipe(down)">
                                      <p:cBhvr>
                                        <p:cTn id="16" dur="500"/>
                                        <p:tgtEl>
                                          <p:spTgt spid="664587"/>
                                        </p:tgtEl>
                                      </p:cBhvr>
                                    </p:animEffect>
                                  </p:childTnLst>
                                </p:cTn>
                              </p:par>
                              <p:par>
                                <p:cTn id="17" presetID="22" presetClass="entr" presetSubtype="4" fill="hold" nodeType="withEffect">
                                  <p:stCondLst>
                                    <p:cond delay="0"/>
                                  </p:stCondLst>
                                  <p:childTnLst>
                                    <p:set>
                                      <p:cBhvr>
                                        <p:cTn id="18" dur="1" fill="hold">
                                          <p:stCondLst>
                                            <p:cond delay="0"/>
                                          </p:stCondLst>
                                        </p:cTn>
                                        <p:tgtEl>
                                          <p:spTgt spid="795650"/>
                                        </p:tgtEl>
                                        <p:attrNameLst>
                                          <p:attrName>style.visibility</p:attrName>
                                        </p:attrNameLst>
                                      </p:cBhvr>
                                      <p:to>
                                        <p:strVal val="visible"/>
                                      </p:to>
                                    </p:set>
                                    <p:animEffect transition="in" filter="wipe(down)">
                                      <p:cBhvr>
                                        <p:cTn id="19" dur="500"/>
                                        <p:tgtEl>
                                          <p:spTgt spid="795650"/>
                                        </p:tgtEl>
                                      </p:cBhvr>
                                    </p:animEffect>
                                  </p:childTnLst>
                                </p:cTn>
                              </p:par>
                              <p:par>
                                <p:cTn id="20" presetID="22" presetClass="entr" presetSubtype="4" fill="hold" nodeType="withEffect">
                                  <p:stCondLst>
                                    <p:cond delay="0"/>
                                  </p:stCondLst>
                                  <p:childTnLst>
                                    <p:set>
                                      <p:cBhvr>
                                        <p:cTn id="21" dur="1" fill="hold">
                                          <p:stCondLst>
                                            <p:cond delay="0"/>
                                          </p:stCondLst>
                                        </p:cTn>
                                        <p:tgtEl>
                                          <p:spTgt spid="795651"/>
                                        </p:tgtEl>
                                        <p:attrNameLst>
                                          <p:attrName>style.visibility</p:attrName>
                                        </p:attrNameLst>
                                      </p:cBhvr>
                                      <p:to>
                                        <p:strVal val="visible"/>
                                      </p:to>
                                    </p:set>
                                    <p:animEffect transition="in" filter="wipe(down)">
                                      <p:cBhvr>
                                        <p:cTn id="22" dur="500"/>
                                        <p:tgtEl>
                                          <p:spTgt spid="795651"/>
                                        </p:tgtEl>
                                      </p:cBhvr>
                                    </p:animEffect>
                                  </p:childTnLst>
                                </p:cTn>
                              </p:par>
                              <p:par>
                                <p:cTn id="23" presetID="22" presetClass="entr" presetSubtype="4" fill="hold" nodeType="withEffect">
                                  <p:stCondLst>
                                    <p:cond delay="0"/>
                                  </p:stCondLst>
                                  <p:childTnLst>
                                    <p:set>
                                      <p:cBhvr>
                                        <p:cTn id="24" dur="1" fill="hold">
                                          <p:stCondLst>
                                            <p:cond delay="0"/>
                                          </p:stCondLst>
                                        </p:cTn>
                                        <p:tgtEl>
                                          <p:spTgt spid="795652"/>
                                        </p:tgtEl>
                                        <p:attrNameLst>
                                          <p:attrName>style.visibility</p:attrName>
                                        </p:attrNameLst>
                                      </p:cBhvr>
                                      <p:to>
                                        <p:strVal val="visible"/>
                                      </p:to>
                                    </p:set>
                                    <p:animEffect transition="in" filter="wipe(down)">
                                      <p:cBhvr>
                                        <p:cTn id="25" dur="500"/>
                                        <p:tgtEl>
                                          <p:spTgt spid="79565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64591"/>
                                        </p:tgtEl>
                                        <p:attrNameLst>
                                          <p:attrName>style.visibility</p:attrName>
                                        </p:attrNameLst>
                                      </p:cBhvr>
                                      <p:to>
                                        <p:strVal val="visible"/>
                                      </p:to>
                                    </p:set>
                                    <p:animEffect transition="in" filter="wipe(down)">
                                      <p:cBhvr>
                                        <p:cTn id="28" dur="500"/>
                                        <p:tgtEl>
                                          <p:spTgt spid="66459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64592"/>
                                        </p:tgtEl>
                                        <p:attrNameLst>
                                          <p:attrName>style.visibility</p:attrName>
                                        </p:attrNameLst>
                                      </p:cBhvr>
                                      <p:to>
                                        <p:strVal val="visible"/>
                                      </p:to>
                                    </p:set>
                                    <p:animEffect transition="in" filter="wipe(down)">
                                      <p:cBhvr>
                                        <p:cTn id="31" dur="500"/>
                                        <p:tgtEl>
                                          <p:spTgt spid="664592"/>
                                        </p:tgtEl>
                                      </p:cBhvr>
                                    </p:animEffect>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795649"/>
                                        </p:tgtEl>
                                        <p:attrNameLst>
                                          <p:attrName>style.visibility</p:attrName>
                                        </p:attrNameLst>
                                      </p:cBhvr>
                                      <p:to>
                                        <p:strVal val="visible"/>
                                      </p:to>
                                    </p:set>
                                    <p:anim calcmode="lin" valueType="num">
                                      <p:cBhvr additive="base">
                                        <p:cTn id="35" dur="500" fill="hold"/>
                                        <p:tgtEl>
                                          <p:spTgt spid="795649"/>
                                        </p:tgtEl>
                                        <p:attrNameLst>
                                          <p:attrName>ppt_x</p:attrName>
                                        </p:attrNameLst>
                                      </p:cBhvr>
                                      <p:tavLst>
                                        <p:tav tm="0">
                                          <p:val>
                                            <p:strVal val="#ppt_x"/>
                                          </p:val>
                                        </p:tav>
                                        <p:tav tm="100000">
                                          <p:val>
                                            <p:strVal val="#ppt_x"/>
                                          </p:val>
                                        </p:tav>
                                      </p:tavLst>
                                    </p:anim>
                                    <p:anim calcmode="lin" valueType="num">
                                      <p:cBhvr additive="base">
                                        <p:cTn id="36" dur="500" fill="hold"/>
                                        <p:tgtEl>
                                          <p:spTgt spid="79564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64595"/>
                                        </p:tgtEl>
                                        <p:attrNameLst>
                                          <p:attrName>style.visibility</p:attrName>
                                        </p:attrNameLst>
                                      </p:cBhvr>
                                      <p:to>
                                        <p:strVal val="visible"/>
                                      </p:to>
                                    </p:set>
                                    <p:anim calcmode="lin" valueType="num">
                                      <p:cBhvr additive="base">
                                        <p:cTn id="39" dur="500" fill="hold"/>
                                        <p:tgtEl>
                                          <p:spTgt spid="664595"/>
                                        </p:tgtEl>
                                        <p:attrNameLst>
                                          <p:attrName>ppt_x</p:attrName>
                                        </p:attrNameLst>
                                      </p:cBhvr>
                                      <p:tavLst>
                                        <p:tav tm="0">
                                          <p:val>
                                            <p:strVal val="#ppt_x"/>
                                          </p:val>
                                        </p:tav>
                                        <p:tav tm="100000">
                                          <p:val>
                                            <p:strVal val="#ppt_x"/>
                                          </p:val>
                                        </p:tav>
                                      </p:tavLst>
                                    </p:anim>
                                    <p:anim calcmode="lin" valueType="num">
                                      <p:cBhvr additive="base">
                                        <p:cTn id="40" dur="500" fill="hold"/>
                                        <p:tgtEl>
                                          <p:spTgt spid="66459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64596"/>
                                        </p:tgtEl>
                                        <p:attrNameLst>
                                          <p:attrName>style.visibility</p:attrName>
                                        </p:attrNameLst>
                                      </p:cBhvr>
                                      <p:to>
                                        <p:strVal val="visible"/>
                                      </p:to>
                                    </p:set>
                                    <p:anim calcmode="lin" valueType="num">
                                      <p:cBhvr additive="base">
                                        <p:cTn id="43" dur="500" fill="hold"/>
                                        <p:tgtEl>
                                          <p:spTgt spid="664596"/>
                                        </p:tgtEl>
                                        <p:attrNameLst>
                                          <p:attrName>ppt_x</p:attrName>
                                        </p:attrNameLst>
                                      </p:cBhvr>
                                      <p:tavLst>
                                        <p:tav tm="0">
                                          <p:val>
                                            <p:strVal val="#ppt_x"/>
                                          </p:val>
                                        </p:tav>
                                        <p:tav tm="100000">
                                          <p:val>
                                            <p:strVal val="#ppt_x"/>
                                          </p:val>
                                        </p:tav>
                                      </p:tavLst>
                                    </p:anim>
                                    <p:anim calcmode="lin" valueType="num">
                                      <p:cBhvr additive="base">
                                        <p:cTn id="44" dur="500" fill="hold"/>
                                        <p:tgtEl>
                                          <p:spTgt spid="66459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64597"/>
                                        </p:tgtEl>
                                        <p:attrNameLst>
                                          <p:attrName>style.visibility</p:attrName>
                                        </p:attrNameLst>
                                      </p:cBhvr>
                                      <p:to>
                                        <p:strVal val="visible"/>
                                      </p:to>
                                    </p:set>
                                    <p:anim calcmode="lin" valueType="num">
                                      <p:cBhvr additive="base">
                                        <p:cTn id="47" dur="500" fill="hold"/>
                                        <p:tgtEl>
                                          <p:spTgt spid="664597"/>
                                        </p:tgtEl>
                                        <p:attrNameLst>
                                          <p:attrName>ppt_x</p:attrName>
                                        </p:attrNameLst>
                                      </p:cBhvr>
                                      <p:tavLst>
                                        <p:tav tm="0">
                                          <p:val>
                                            <p:strVal val="#ppt_x"/>
                                          </p:val>
                                        </p:tav>
                                        <p:tav tm="100000">
                                          <p:val>
                                            <p:strVal val="#ppt_x"/>
                                          </p:val>
                                        </p:tav>
                                      </p:tavLst>
                                    </p:anim>
                                    <p:anim calcmode="lin" valueType="num">
                                      <p:cBhvr additive="base">
                                        <p:cTn id="48" dur="500" fill="hold"/>
                                        <p:tgtEl>
                                          <p:spTgt spid="66459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64598"/>
                                        </p:tgtEl>
                                        <p:attrNameLst>
                                          <p:attrName>style.visibility</p:attrName>
                                        </p:attrNameLst>
                                      </p:cBhvr>
                                      <p:to>
                                        <p:strVal val="visible"/>
                                      </p:to>
                                    </p:set>
                                    <p:anim calcmode="lin" valueType="num">
                                      <p:cBhvr additive="base">
                                        <p:cTn id="51" dur="500" fill="hold"/>
                                        <p:tgtEl>
                                          <p:spTgt spid="664598"/>
                                        </p:tgtEl>
                                        <p:attrNameLst>
                                          <p:attrName>ppt_x</p:attrName>
                                        </p:attrNameLst>
                                      </p:cBhvr>
                                      <p:tavLst>
                                        <p:tav tm="0">
                                          <p:val>
                                            <p:strVal val="#ppt_x"/>
                                          </p:val>
                                        </p:tav>
                                        <p:tav tm="100000">
                                          <p:val>
                                            <p:strVal val="#ppt_x"/>
                                          </p:val>
                                        </p:tav>
                                      </p:tavLst>
                                    </p:anim>
                                    <p:anim calcmode="lin" valueType="num">
                                      <p:cBhvr additive="base">
                                        <p:cTn id="52" dur="500" fill="hold"/>
                                        <p:tgtEl>
                                          <p:spTgt spid="66459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64599"/>
                                        </p:tgtEl>
                                        <p:attrNameLst>
                                          <p:attrName>style.visibility</p:attrName>
                                        </p:attrNameLst>
                                      </p:cBhvr>
                                      <p:to>
                                        <p:strVal val="visible"/>
                                      </p:to>
                                    </p:set>
                                    <p:anim calcmode="lin" valueType="num">
                                      <p:cBhvr additive="base">
                                        <p:cTn id="55" dur="500" fill="hold"/>
                                        <p:tgtEl>
                                          <p:spTgt spid="664599"/>
                                        </p:tgtEl>
                                        <p:attrNameLst>
                                          <p:attrName>ppt_x</p:attrName>
                                        </p:attrNameLst>
                                      </p:cBhvr>
                                      <p:tavLst>
                                        <p:tav tm="0">
                                          <p:val>
                                            <p:strVal val="#ppt_x"/>
                                          </p:val>
                                        </p:tav>
                                        <p:tav tm="100000">
                                          <p:val>
                                            <p:strVal val="#ppt_x"/>
                                          </p:val>
                                        </p:tav>
                                      </p:tavLst>
                                    </p:anim>
                                    <p:anim calcmode="lin" valueType="num">
                                      <p:cBhvr additive="base">
                                        <p:cTn id="56" dur="500" fill="hold"/>
                                        <p:tgtEl>
                                          <p:spTgt spid="66459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95654"/>
                                        </p:tgtEl>
                                        <p:attrNameLst>
                                          <p:attrName>style.visibility</p:attrName>
                                        </p:attrNameLst>
                                      </p:cBhvr>
                                      <p:to>
                                        <p:strVal val="visible"/>
                                      </p:to>
                                    </p:set>
                                    <p:anim calcmode="lin" valueType="num">
                                      <p:cBhvr additive="base">
                                        <p:cTn id="59" dur="500" fill="hold"/>
                                        <p:tgtEl>
                                          <p:spTgt spid="795654"/>
                                        </p:tgtEl>
                                        <p:attrNameLst>
                                          <p:attrName>ppt_x</p:attrName>
                                        </p:attrNameLst>
                                      </p:cBhvr>
                                      <p:tavLst>
                                        <p:tav tm="0">
                                          <p:val>
                                            <p:strVal val="#ppt_x"/>
                                          </p:val>
                                        </p:tav>
                                        <p:tav tm="100000">
                                          <p:val>
                                            <p:strVal val="#ppt_x"/>
                                          </p:val>
                                        </p:tav>
                                      </p:tavLst>
                                    </p:anim>
                                    <p:anim calcmode="lin" valueType="num">
                                      <p:cBhvr additive="base">
                                        <p:cTn id="60" dur="500" fill="hold"/>
                                        <p:tgtEl>
                                          <p:spTgt spid="795654"/>
                                        </p:tgtEl>
                                        <p:attrNameLst>
                                          <p:attrName>ppt_y</p:attrName>
                                        </p:attrNameLst>
                                      </p:cBhvr>
                                      <p:tavLst>
                                        <p:tav tm="0">
                                          <p:val>
                                            <p:strVal val="1+#ppt_h/2"/>
                                          </p:val>
                                        </p:tav>
                                        <p:tav tm="100000">
                                          <p:val>
                                            <p:strVal val="#ppt_y"/>
                                          </p:val>
                                        </p:tav>
                                      </p:tavLst>
                                    </p:anim>
                                  </p:childTnLst>
                                </p:cTn>
                              </p:par>
                              <p:par>
                                <p:cTn id="61" presetID="3" presetClass="entr" presetSubtype="1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blinds(horizontal)">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nodeType="clickEffect">
                                  <p:stCondLst>
                                    <p:cond delay="0"/>
                                  </p:stCondLst>
                                  <p:childTnLst>
                                    <p:set>
                                      <p:cBhvr>
                                        <p:cTn id="67" dur="1" fill="hold">
                                          <p:stCondLst>
                                            <p:cond delay="0"/>
                                          </p:stCondLst>
                                        </p:cTn>
                                        <p:tgtEl>
                                          <p:spTgt spid="2238473"/>
                                        </p:tgtEl>
                                        <p:attrNameLst>
                                          <p:attrName>style.visibility</p:attrName>
                                        </p:attrNameLst>
                                      </p:cBhvr>
                                      <p:to>
                                        <p:strVal val="visible"/>
                                      </p:to>
                                    </p:set>
                                    <p:anim calcmode="lin" valueType="num">
                                      <p:cBhvr additive="base">
                                        <p:cTn id="68" dur="500" fill="hold"/>
                                        <p:tgtEl>
                                          <p:spTgt spid="2238473"/>
                                        </p:tgtEl>
                                        <p:attrNameLst>
                                          <p:attrName>ppt_x</p:attrName>
                                        </p:attrNameLst>
                                      </p:cBhvr>
                                      <p:tavLst>
                                        <p:tav tm="0">
                                          <p:val>
                                            <p:strVal val="0-#ppt_w/2"/>
                                          </p:val>
                                        </p:tav>
                                        <p:tav tm="100000">
                                          <p:val>
                                            <p:strVal val="#ppt_x"/>
                                          </p:val>
                                        </p:tav>
                                      </p:tavLst>
                                    </p:anim>
                                    <p:anim calcmode="lin" valueType="num">
                                      <p:cBhvr additive="base">
                                        <p:cTn id="69" dur="500" fill="hold"/>
                                        <p:tgtEl>
                                          <p:spTgt spid="2238473"/>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nodeType="clickEffect">
                                  <p:stCondLst>
                                    <p:cond delay="0"/>
                                  </p:stCondLst>
                                  <p:childTnLst>
                                    <p:set>
                                      <p:cBhvr>
                                        <p:cTn id="73" dur="1" fill="hold">
                                          <p:stCondLst>
                                            <p:cond delay="0"/>
                                          </p:stCondLst>
                                        </p:cTn>
                                        <p:tgtEl>
                                          <p:spTgt spid="2238474"/>
                                        </p:tgtEl>
                                        <p:attrNameLst>
                                          <p:attrName>style.visibility</p:attrName>
                                        </p:attrNameLst>
                                      </p:cBhvr>
                                      <p:to>
                                        <p:strVal val="visible"/>
                                      </p:to>
                                    </p:set>
                                    <p:anim calcmode="lin" valueType="num">
                                      <p:cBhvr additive="base">
                                        <p:cTn id="74" dur="500" fill="hold"/>
                                        <p:tgtEl>
                                          <p:spTgt spid="2238474"/>
                                        </p:tgtEl>
                                        <p:attrNameLst>
                                          <p:attrName>ppt_x</p:attrName>
                                        </p:attrNameLst>
                                      </p:cBhvr>
                                      <p:tavLst>
                                        <p:tav tm="0">
                                          <p:val>
                                            <p:strVal val="0-#ppt_w/2"/>
                                          </p:val>
                                        </p:tav>
                                        <p:tav tm="100000">
                                          <p:val>
                                            <p:strVal val="#ppt_x"/>
                                          </p:val>
                                        </p:tav>
                                      </p:tavLst>
                                    </p:anim>
                                    <p:anim calcmode="lin" valueType="num">
                                      <p:cBhvr additive="base">
                                        <p:cTn id="75" dur="500" fill="hold"/>
                                        <p:tgtEl>
                                          <p:spTgt spid="22384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5" grpId="0" animBg="1"/>
      <p:bldP spid="664586" grpId="0" animBg="1"/>
      <p:bldP spid="664587" grpId="0" animBg="1"/>
      <p:bldP spid="664591" grpId="0" animBg="1"/>
      <p:bldP spid="664592" grpId="0"/>
      <p:bldP spid="664595" grpId="0" animBg="1"/>
      <p:bldP spid="664596" grpId="0" animBg="1"/>
      <p:bldP spid="664597" grpId="0" animBg="1"/>
      <p:bldP spid="664598" grpId="0" animBg="1"/>
      <p:bldP spid="66459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2100" name="Object 4"/>
          <p:cNvGraphicFramePr>
            <a:graphicFrameLocks noChangeAspect="1"/>
          </p:cNvGraphicFramePr>
          <p:nvPr>
            <p:extLst>
              <p:ext uri="{D42A27DB-BD31-4B8C-83A1-F6EECF244321}">
                <p14:modId xmlns:p14="http://schemas.microsoft.com/office/powerpoint/2010/main" val="2522097459"/>
              </p:ext>
            </p:extLst>
          </p:nvPr>
        </p:nvGraphicFramePr>
        <p:xfrm>
          <a:off x="-28575" y="2435225"/>
          <a:ext cx="2952750" cy="1593850"/>
        </p:xfrm>
        <a:graphic>
          <a:graphicData uri="http://schemas.openxmlformats.org/presentationml/2006/ole">
            <mc:AlternateContent xmlns:mc="http://schemas.openxmlformats.org/markup-compatibility/2006">
              <mc:Choice xmlns:v="urn:schemas-microsoft-com:vml" Requires="v">
                <p:oleObj spid="_x0000_s2240688" name="Equation" r:id="rId3" imgW="1295280" imgH="698400" progId="Equation.DSMT4">
                  <p:embed/>
                </p:oleObj>
              </mc:Choice>
              <mc:Fallback>
                <p:oleObj name="Equation" r:id="rId3" imgW="1295280" imgH="698400" progId="Equation.DSMT4">
                  <p:embed/>
                  <p:pic>
                    <p:nvPicPr>
                      <p:cNvPr id="0" name="Picture 2"/>
                      <p:cNvPicPr>
                        <a:picLocks noChangeAspect="1" noChangeArrowheads="1"/>
                      </p:cNvPicPr>
                      <p:nvPr/>
                    </p:nvPicPr>
                    <p:blipFill>
                      <a:blip r:embed="rId4"/>
                      <a:srcRect/>
                      <a:stretch>
                        <a:fillRect/>
                      </a:stretch>
                    </p:blipFill>
                    <p:spPr bwMode="auto">
                      <a:xfrm>
                        <a:off x="-28575" y="2435225"/>
                        <a:ext cx="2952750" cy="1593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72101" name="Object 5"/>
          <p:cNvGraphicFramePr>
            <a:graphicFrameLocks noChangeAspect="1"/>
          </p:cNvGraphicFramePr>
          <p:nvPr>
            <p:extLst>
              <p:ext uri="{D42A27DB-BD31-4B8C-83A1-F6EECF244321}">
                <p14:modId xmlns:p14="http://schemas.microsoft.com/office/powerpoint/2010/main" val="2643011464"/>
              </p:ext>
            </p:extLst>
          </p:nvPr>
        </p:nvGraphicFramePr>
        <p:xfrm>
          <a:off x="-28575" y="4378325"/>
          <a:ext cx="2952750" cy="1593850"/>
        </p:xfrm>
        <a:graphic>
          <a:graphicData uri="http://schemas.openxmlformats.org/presentationml/2006/ole">
            <mc:AlternateContent xmlns:mc="http://schemas.openxmlformats.org/markup-compatibility/2006">
              <mc:Choice xmlns:v="urn:schemas-microsoft-com:vml" Requires="v">
                <p:oleObj spid="_x0000_s2240689" name="Equation" r:id="rId5" imgW="1295280" imgH="698400" progId="Equation.DSMT4">
                  <p:embed/>
                </p:oleObj>
              </mc:Choice>
              <mc:Fallback>
                <p:oleObj name="Equation" r:id="rId5" imgW="1295280" imgH="698400" progId="Equation.DSMT4">
                  <p:embed/>
                  <p:pic>
                    <p:nvPicPr>
                      <p:cNvPr id="0" name="Picture 3"/>
                      <p:cNvPicPr>
                        <a:picLocks noChangeAspect="1" noChangeArrowheads="1"/>
                      </p:cNvPicPr>
                      <p:nvPr/>
                    </p:nvPicPr>
                    <p:blipFill>
                      <a:blip r:embed="rId6"/>
                      <a:srcRect/>
                      <a:stretch>
                        <a:fillRect/>
                      </a:stretch>
                    </p:blipFill>
                    <p:spPr bwMode="auto">
                      <a:xfrm>
                        <a:off x="-28575" y="4378325"/>
                        <a:ext cx="2952750" cy="1593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772103" name="Oval 7"/>
          <p:cNvSpPr>
            <a:spLocks noChangeArrowheads="1"/>
          </p:cNvSpPr>
          <p:nvPr/>
        </p:nvSpPr>
        <p:spPr bwMode="auto">
          <a:xfrm>
            <a:off x="739775" y="2496766"/>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772104" name="Oval 8"/>
          <p:cNvSpPr>
            <a:spLocks noChangeArrowheads="1"/>
          </p:cNvSpPr>
          <p:nvPr/>
        </p:nvSpPr>
        <p:spPr bwMode="auto">
          <a:xfrm>
            <a:off x="2187575" y="3487366"/>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772105" name="Oval 9"/>
          <p:cNvSpPr>
            <a:spLocks noChangeArrowheads="1"/>
          </p:cNvSpPr>
          <p:nvPr/>
        </p:nvSpPr>
        <p:spPr bwMode="auto">
          <a:xfrm>
            <a:off x="1501775" y="2953966"/>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772106" name="Oval 10"/>
          <p:cNvSpPr>
            <a:spLocks noChangeArrowheads="1"/>
          </p:cNvSpPr>
          <p:nvPr/>
        </p:nvSpPr>
        <p:spPr bwMode="auto">
          <a:xfrm>
            <a:off x="755650" y="4292228"/>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772107" name="Oval 11"/>
          <p:cNvSpPr>
            <a:spLocks noChangeArrowheads="1"/>
          </p:cNvSpPr>
          <p:nvPr/>
        </p:nvSpPr>
        <p:spPr bwMode="auto">
          <a:xfrm>
            <a:off x="1476375" y="5371728"/>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772108" name="Oval 12"/>
          <p:cNvSpPr>
            <a:spLocks noChangeArrowheads="1"/>
          </p:cNvSpPr>
          <p:nvPr/>
        </p:nvSpPr>
        <p:spPr bwMode="auto">
          <a:xfrm>
            <a:off x="2195513" y="4868491"/>
            <a:ext cx="457200" cy="533400"/>
          </a:xfrm>
          <a:prstGeom prst="ellipse">
            <a:avLst/>
          </a:prstGeom>
          <a:noFill/>
          <a:ln w="9525">
            <a:solidFill>
              <a:srgbClr val="FF3300"/>
            </a:solidFill>
            <a:round/>
            <a:headEnd/>
            <a:tailEnd/>
          </a:ln>
          <a:effectLst/>
        </p:spPr>
        <p:txBody>
          <a:bodyPr wrap="none" anchor="ctr"/>
          <a:lstStyle/>
          <a:p>
            <a:endParaRPr lang="zh-CN" altLang="en-US"/>
          </a:p>
        </p:txBody>
      </p:sp>
      <p:graphicFrame>
        <p:nvGraphicFramePr>
          <p:cNvPr id="772113" name="Object 17"/>
          <p:cNvGraphicFramePr>
            <a:graphicFrameLocks noChangeAspect="1"/>
          </p:cNvGraphicFramePr>
          <p:nvPr>
            <p:extLst>
              <p:ext uri="{D42A27DB-BD31-4B8C-83A1-F6EECF244321}">
                <p14:modId xmlns:p14="http://schemas.microsoft.com/office/powerpoint/2010/main" val="1495146624"/>
              </p:ext>
            </p:extLst>
          </p:nvPr>
        </p:nvGraphicFramePr>
        <p:xfrm>
          <a:off x="3059832" y="2913063"/>
          <a:ext cx="6097587" cy="771525"/>
        </p:xfrm>
        <a:graphic>
          <a:graphicData uri="http://schemas.openxmlformats.org/presentationml/2006/ole">
            <mc:AlternateContent xmlns:mc="http://schemas.openxmlformats.org/markup-compatibility/2006">
              <mc:Choice xmlns:v="urn:schemas-microsoft-com:vml" Requires="v">
                <p:oleObj spid="_x0000_s2240690" name="Equation" r:id="rId7" imgW="3213000" imgH="406080" progId="Equation.DSMT4">
                  <p:embed/>
                </p:oleObj>
              </mc:Choice>
              <mc:Fallback>
                <p:oleObj name="Equation" r:id="rId7" imgW="3213000" imgH="406080" progId="Equation.DSMT4">
                  <p:embed/>
                  <p:pic>
                    <p:nvPicPr>
                      <p:cNvPr id="0" name="Picture 4"/>
                      <p:cNvPicPr>
                        <a:picLocks noChangeAspect="1" noChangeArrowheads="1"/>
                      </p:cNvPicPr>
                      <p:nvPr/>
                    </p:nvPicPr>
                    <p:blipFill>
                      <a:blip r:embed="rId8"/>
                      <a:srcRect/>
                      <a:stretch>
                        <a:fillRect/>
                      </a:stretch>
                    </p:blipFill>
                    <p:spPr bwMode="auto">
                      <a:xfrm>
                        <a:off x="3059832" y="2913063"/>
                        <a:ext cx="6097587"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2115" name="Object 19"/>
          <p:cNvGraphicFramePr>
            <a:graphicFrameLocks noChangeAspect="1"/>
          </p:cNvGraphicFramePr>
          <p:nvPr/>
        </p:nvGraphicFramePr>
        <p:xfrm>
          <a:off x="539552" y="276448"/>
          <a:ext cx="4370388" cy="776288"/>
        </p:xfrm>
        <a:graphic>
          <a:graphicData uri="http://schemas.openxmlformats.org/presentationml/2006/ole">
            <mc:AlternateContent xmlns:mc="http://schemas.openxmlformats.org/markup-compatibility/2006">
              <mc:Choice xmlns:v="urn:schemas-microsoft-com:vml" Requires="v">
                <p:oleObj spid="_x0000_s2240691" name="Equation" r:id="rId9" imgW="2286000" imgH="406080" progId="Equation.DSMT4">
                  <p:embed/>
                </p:oleObj>
              </mc:Choice>
              <mc:Fallback>
                <p:oleObj name="Equation" r:id="rId9" imgW="2286000" imgH="4060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552" y="276448"/>
                        <a:ext cx="4370388"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2116" name="Object 20"/>
          <p:cNvGraphicFramePr>
            <a:graphicFrameLocks noChangeAspect="1"/>
          </p:cNvGraphicFramePr>
          <p:nvPr>
            <p:extLst>
              <p:ext uri="{D42A27DB-BD31-4B8C-83A1-F6EECF244321}">
                <p14:modId xmlns:p14="http://schemas.microsoft.com/office/powerpoint/2010/main" val="1543130952"/>
              </p:ext>
            </p:extLst>
          </p:nvPr>
        </p:nvGraphicFramePr>
        <p:xfrm>
          <a:off x="2987824" y="4857750"/>
          <a:ext cx="6096000" cy="769938"/>
        </p:xfrm>
        <a:graphic>
          <a:graphicData uri="http://schemas.openxmlformats.org/presentationml/2006/ole">
            <mc:AlternateContent xmlns:mc="http://schemas.openxmlformats.org/markup-compatibility/2006">
              <mc:Choice xmlns:v="urn:schemas-microsoft-com:vml" Requires="v">
                <p:oleObj spid="_x0000_s2240692" name="Equation" r:id="rId11" imgW="3213000" imgH="406080" progId="Equation.DSMT4">
                  <p:embed/>
                </p:oleObj>
              </mc:Choice>
              <mc:Fallback>
                <p:oleObj name="Equation" r:id="rId11" imgW="3213000" imgH="406080" progId="Equation.DSMT4">
                  <p:embed/>
                  <p:pic>
                    <p:nvPicPr>
                      <p:cNvPr id="0" name="Picture 6"/>
                      <p:cNvPicPr>
                        <a:picLocks noChangeAspect="1" noChangeArrowheads="1"/>
                      </p:cNvPicPr>
                      <p:nvPr/>
                    </p:nvPicPr>
                    <p:blipFill>
                      <a:blip r:embed="rId12"/>
                      <a:srcRect/>
                      <a:stretch>
                        <a:fillRect/>
                      </a:stretch>
                    </p:blipFill>
                    <p:spPr bwMode="auto">
                      <a:xfrm>
                        <a:off x="2987824" y="4857750"/>
                        <a:ext cx="6096000"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2117" name="Object 21"/>
          <p:cNvGraphicFramePr>
            <a:graphicFrameLocks noChangeAspect="1"/>
          </p:cNvGraphicFramePr>
          <p:nvPr>
            <p:extLst>
              <p:ext uri="{D42A27DB-BD31-4B8C-83A1-F6EECF244321}">
                <p14:modId xmlns:p14="http://schemas.microsoft.com/office/powerpoint/2010/main" val="3768414085"/>
              </p:ext>
            </p:extLst>
          </p:nvPr>
        </p:nvGraphicFramePr>
        <p:xfrm>
          <a:off x="2082800" y="1281113"/>
          <a:ext cx="5332413" cy="881062"/>
        </p:xfrm>
        <a:graphic>
          <a:graphicData uri="http://schemas.openxmlformats.org/presentationml/2006/ole">
            <mc:AlternateContent xmlns:mc="http://schemas.openxmlformats.org/markup-compatibility/2006">
              <mc:Choice xmlns:v="urn:schemas-microsoft-com:vml" Requires="v">
                <p:oleObj spid="_x0000_s2240693" name="Equation" r:id="rId13" imgW="2692080" imgH="444240" progId="Equation.DSMT4">
                  <p:embed/>
                </p:oleObj>
              </mc:Choice>
              <mc:Fallback>
                <p:oleObj name="Equation" r:id="rId13" imgW="2692080" imgH="444240" progId="Equation.DSMT4">
                  <p:embed/>
                  <p:pic>
                    <p:nvPicPr>
                      <p:cNvPr id="0" name="Picture 7"/>
                      <p:cNvPicPr>
                        <a:picLocks noChangeAspect="1" noChangeArrowheads="1"/>
                      </p:cNvPicPr>
                      <p:nvPr/>
                    </p:nvPicPr>
                    <p:blipFill>
                      <a:blip r:embed="rId14"/>
                      <a:srcRect/>
                      <a:stretch>
                        <a:fillRect/>
                      </a:stretch>
                    </p:blipFill>
                    <p:spPr bwMode="auto">
                      <a:xfrm>
                        <a:off x="2082800" y="1281113"/>
                        <a:ext cx="5332413" cy="8810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0" name="矩形 19"/>
          <p:cNvSpPr/>
          <p:nvPr/>
        </p:nvSpPr>
        <p:spPr>
          <a:xfrm>
            <a:off x="4932040" y="260648"/>
            <a:ext cx="3240360" cy="830997"/>
          </a:xfrm>
          <a:prstGeom prst="rect">
            <a:avLst/>
          </a:prstGeom>
        </p:spPr>
        <p:txBody>
          <a:bodyPr wrap="square">
            <a:spAutoFit/>
          </a:bodyPr>
          <a:lstStyle/>
          <a:p>
            <a:pPr>
              <a:spcBef>
                <a:spcPct val="50000"/>
              </a:spcBef>
            </a:pPr>
            <a:r>
              <a:rPr lang="zh-CN" altLang="en-US" sz="2400" b="1" dirty="0" smtClean="0">
                <a:latin typeface="+mj-ea"/>
                <a:ea typeface="+mj-ea"/>
              </a:rPr>
              <a:t>求以下两种译码规则的平均错误译码概率</a:t>
            </a:r>
            <a:endParaRPr lang="zh-CN" altLang="en-US" sz="2400" dirty="0">
              <a:latin typeface="+mj-ea"/>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29</a:t>
            </a:fld>
            <a:endParaRPr lang="en-US"/>
          </a:p>
        </p:txBody>
      </p:sp>
      <p:sp>
        <p:nvSpPr>
          <p:cNvPr id="16" name="Oval 7"/>
          <p:cNvSpPr>
            <a:spLocks noChangeArrowheads="1"/>
          </p:cNvSpPr>
          <p:nvPr/>
        </p:nvSpPr>
        <p:spPr bwMode="auto">
          <a:xfrm>
            <a:off x="5508104" y="1484784"/>
            <a:ext cx="720080" cy="533400"/>
          </a:xfrm>
          <a:prstGeom prst="ellipse">
            <a:avLst/>
          </a:prstGeom>
          <a:noFill/>
          <a:ln w="28575">
            <a:solidFill>
              <a:srgbClr val="0000FF"/>
            </a:solidFill>
            <a:round/>
            <a:headEnd/>
            <a:tailEnd/>
          </a:ln>
          <a:effectLst/>
        </p:spPr>
        <p:txBody>
          <a:bodyPr wrap="none" anchor="ct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2117"/>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animEffect transition="in" filter="wipe(down)">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72100"/>
                                        </p:tgtEl>
                                        <p:attrNameLst>
                                          <p:attrName>style.visibility</p:attrName>
                                        </p:attrNameLst>
                                      </p:cBhvr>
                                      <p:to>
                                        <p:strVal val="visible"/>
                                      </p:to>
                                    </p:set>
                                    <p:animEffect transition="in" filter="wipe(down)">
                                      <p:cBhvr>
                                        <p:cTn id="14" dur="500"/>
                                        <p:tgtEl>
                                          <p:spTgt spid="772100"/>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772103"/>
                                        </p:tgtEl>
                                        <p:attrNameLst>
                                          <p:attrName>style.visibility</p:attrName>
                                        </p:attrNameLst>
                                      </p:cBhvr>
                                      <p:to>
                                        <p:strVal val="visible"/>
                                      </p:to>
                                    </p:set>
                                    <p:animEffect transition="in" filter="wipe(down)">
                                      <p:cBhvr>
                                        <p:cTn id="17" dur="500"/>
                                        <p:tgtEl>
                                          <p:spTgt spid="77210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72104"/>
                                        </p:tgtEl>
                                        <p:attrNameLst>
                                          <p:attrName>style.visibility</p:attrName>
                                        </p:attrNameLst>
                                      </p:cBhvr>
                                      <p:to>
                                        <p:strVal val="visible"/>
                                      </p:to>
                                    </p:set>
                                    <p:animEffect transition="in" filter="wipe(down)">
                                      <p:cBhvr>
                                        <p:cTn id="20" dur="500"/>
                                        <p:tgtEl>
                                          <p:spTgt spid="77210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72105"/>
                                        </p:tgtEl>
                                        <p:attrNameLst>
                                          <p:attrName>style.visibility</p:attrName>
                                        </p:attrNameLst>
                                      </p:cBhvr>
                                      <p:to>
                                        <p:strVal val="visible"/>
                                      </p:to>
                                    </p:set>
                                    <p:animEffect transition="in" filter="wipe(down)">
                                      <p:cBhvr>
                                        <p:cTn id="23" dur="500"/>
                                        <p:tgtEl>
                                          <p:spTgt spid="772105"/>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7721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72101"/>
                                        </p:tgtEl>
                                        <p:attrNameLst>
                                          <p:attrName>style.visibility</p:attrName>
                                        </p:attrNameLst>
                                      </p:cBhvr>
                                      <p:to>
                                        <p:strVal val="visible"/>
                                      </p:to>
                                    </p:set>
                                    <p:anim calcmode="lin" valueType="num">
                                      <p:cBhvr additive="base">
                                        <p:cTn id="31" dur="500" fill="hold"/>
                                        <p:tgtEl>
                                          <p:spTgt spid="772101"/>
                                        </p:tgtEl>
                                        <p:attrNameLst>
                                          <p:attrName>ppt_x</p:attrName>
                                        </p:attrNameLst>
                                      </p:cBhvr>
                                      <p:tavLst>
                                        <p:tav tm="0">
                                          <p:val>
                                            <p:strVal val="#ppt_x"/>
                                          </p:val>
                                        </p:tav>
                                        <p:tav tm="100000">
                                          <p:val>
                                            <p:strVal val="#ppt_x"/>
                                          </p:val>
                                        </p:tav>
                                      </p:tavLst>
                                    </p:anim>
                                    <p:anim calcmode="lin" valueType="num">
                                      <p:cBhvr additive="base">
                                        <p:cTn id="32" dur="500" fill="hold"/>
                                        <p:tgtEl>
                                          <p:spTgt spid="77210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72106"/>
                                        </p:tgtEl>
                                        <p:attrNameLst>
                                          <p:attrName>style.visibility</p:attrName>
                                        </p:attrNameLst>
                                      </p:cBhvr>
                                      <p:to>
                                        <p:strVal val="visible"/>
                                      </p:to>
                                    </p:set>
                                    <p:anim calcmode="lin" valueType="num">
                                      <p:cBhvr additive="base">
                                        <p:cTn id="35" dur="500" fill="hold"/>
                                        <p:tgtEl>
                                          <p:spTgt spid="772106"/>
                                        </p:tgtEl>
                                        <p:attrNameLst>
                                          <p:attrName>ppt_x</p:attrName>
                                        </p:attrNameLst>
                                      </p:cBhvr>
                                      <p:tavLst>
                                        <p:tav tm="0">
                                          <p:val>
                                            <p:strVal val="#ppt_x"/>
                                          </p:val>
                                        </p:tav>
                                        <p:tav tm="100000">
                                          <p:val>
                                            <p:strVal val="#ppt_x"/>
                                          </p:val>
                                        </p:tav>
                                      </p:tavLst>
                                    </p:anim>
                                    <p:anim calcmode="lin" valueType="num">
                                      <p:cBhvr additive="base">
                                        <p:cTn id="36" dur="500" fill="hold"/>
                                        <p:tgtEl>
                                          <p:spTgt spid="77210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72107"/>
                                        </p:tgtEl>
                                        <p:attrNameLst>
                                          <p:attrName>style.visibility</p:attrName>
                                        </p:attrNameLst>
                                      </p:cBhvr>
                                      <p:to>
                                        <p:strVal val="visible"/>
                                      </p:to>
                                    </p:set>
                                    <p:anim calcmode="lin" valueType="num">
                                      <p:cBhvr additive="base">
                                        <p:cTn id="39" dur="500" fill="hold"/>
                                        <p:tgtEl>
                                          <p:spTgt spid="772107"/>
                                        </p:tgtEl>
                                        <p:attrNameLst>
                                          <p:attrName>ppt_x</p:attrName>
                                        </p:attrNameLst>
                                      </p:cBhvr>
                                      <p:tavLst>
                                        <p:tav tm="0">
                                          <p:val>
                                            <p:strVal val="#ppt_x"/>
                                          </p:val>
                                        </p:tav>
                                        <p:tav tm="100000">
                                          <p:val>
                                            <p:strVal val="#ppt_x"/>
                                          </p:val>
                                        </p:tav>
                                      </p:tavLst>
                                    </p:anim>
                                    <p:anim calcmode="lin" valueType="num">
                                      <p:cBhvr additive="base">
                                        <p:cTn id="40" dur="500" fill="hold"/>
                                        <p:tgtEl>
                                          <p:spTgt spid="77210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72108"/>
                                        </p:tgtEl>
                                        <p:attrNameLst>
                                          <p:attrName>style.visibility</p:attrName>
                                        </p:attrNameLst>
                                      </p:cBhvr>
                                      <p:to>
                                        <p:strVal val="visible"/>
                                      </p:to>
                                    </p:set>
                                    <p:anim calcmode="lin" valueType="num">
                                      <p:cBhvr additive="base">
                                        <p:cTn id="43" dur="500" fill="hold"/>
                                        <p:tgtEl>
                                          <p:spTgt spid="772108"/>
                                        </p:tgtEl>
                                        <p:attrNameLst>
                                          <p:attrName>ppt_x</p:attrName>
                                        </p:attrNameLst>
                                      </p:cBhvr>
                                      <p:tavLst>
                                        <p:tav tm="0">
                                          <p:val>
                                            <p:strVal val="#ppt_x"/>
                                          </p:val>
                                        </p:tav>
                                        <p:tav tm="100000">
                                          <p:val>
                                            <p:strVal val="#ppt_x"/>
                                          </p:val>
                                        </p:tav>
                                      </p:tavLst>
                                    </p:anim>
                                    <p:anim calcmode="lin" valueType="num">
                                      <p:cBhvr additive="base">
                                        <p:cTn id="44" dur="500" fill="hold"/>
                                        <p:tgtEl>
                                          <p:spTgt spid="772108"/>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772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03" grpId="0" animBg="1"/>
      <p:bldP spid="772104" grpId="0" animBg="1"/>
      <p:bldP spid="772105" grpId="0" animBg="1"/>
      <p:bldP spid="772106" grpId="0" animBg="1"/>
      <p:bldP spid="772107" grpId="0" animBg="1"/>
      <p:bldP spid="772108"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噪声信道的编码问题</a:t>
            </a:r>
          </a:p>
        </p:txBody>
      </p:sp>
      <p:sp>
        <p:nvSpPr>
          <p:cNvPr id="4" name="灯片编号占位符 3"/>
          <p:cNvSpPr>
            <a:spLocks noGrp="1"/>
          </p:cNvSpPr>
          <p:nvPr>
            <p:ph type="sldNum" sz="quarter" idx="12"/>
          </p:nvPr>
        </p:nvSpPr>
        <p:spPr/>
        <p:txBody>
          <a:bodyPr/>
          <a:lstStyle/>
          <a:p>
            <a:fld id="{E31375A4-56A4-47D6-9801-1991572033F7}" type="slidenum">
              <a:rPr lang="en-US" smtClean="0"/>
              <a:pPr/>
              <a:t>3</a:t>
            </a:fld>
            <a:endParaRPr lang="en-US"/>
          </a:p>
        </p:txBody>
      </p:sp>
      <p:sp>
        <p:nvSpPr>
          <p:cNvPr id="6" name="矩形 5"/>
          <p:cNvSpPr/>
          <p:nvPr/>
        </p:nvSpPr>
        <p:spPr>
          <a:xfrm>
            <a:off x="539552" y="1268760"/>
            <a:ext cx="8064896" cy="2308324"/>
          </a:xfrm>
          <a:prstGeom prst="rect">
            <a:avLst/>
          </a:prstGeom>
        </p:spPr>
        <p:txBody>
          <a:bodyPr wrap="square">
            <a:spAutoFit/>
          </a:bodyPr>
          <a:lstStyle/>
          <a:p>
            <a:pPr>
              <a:lnSpc>
                <a:spcPct val="150000"/>
              </a:lnSpc>
            </a:pPr>
            <a:r>
              <a:rPr lang="zh-CN" altLang="en-US" sz="2400" b="1" dirty="0" smtClean="0">
                <a:solidFill>
                  <a:srgbClr val="3333FF"/>
                </a:solidFill>
                <a:latin typeface="+mj-ea"/>
                <a:ea typeface="+mj-ea"/>
              </a:rPr>
              <a:t>信源编码</a:t>
            </a:r>
            <a:r>
              <a:rPr lang="zh-CN" altLang="en-US" sz="2400" b="1" dirty="0" smtClean="0">
                <a:latin typeface="+mj-ea"/>
                <a:ea typeface="+mj-ea"/>
              </a:rPr>
              <a:t>：</a:t>
            </a:r>
            <a:endParaRPr lang="en-US" altLang="zh-CN" sz="2400" b="1" dirty="0" smtClean="0">
              <a:latin typeface="+mj-ea"/>
              <a:ea typeface="+mj-ea"/>
            </a:endParaRPr>
          </a:p>
          <a:p>
            <a:pPr>
              <a:lnSpc>
                <a:spcPct val="150000"/>
              </a:lnSpc>
            </a:pPr>
            <a:r>
              <a:rPr lang="zh-CN" altLang="en-US" sz="2400" b="1" dirty="0" smtClean="0">
                <a:latin typeface="+mj-ea"/>
                <a:ea typeface="+mj-ea"/>
              </a:rPr>
              <a:t>以提高通信</a:t>
            </a:r>
            <a:r>
              <a:rPr lang="zh-CN" altLang="en-US" sz="2400" b="1" dirty="0" smtClean="0">
                <a:solidFill>
                  <a:srgbClr val="FF0000"/>
                </a:solidFill>
                <a:latin typeface="+mj-ea"/>
                <a:ea typeface="+mj-ea"/>
              </a:rPr>
              <a:t>有效性</a:t>
            </a:r>
            <a:r>
              <a:rPr lang="zh-CN" altLang="en-US" sz="2400" b="1" dirty="0" smtClean="0">
                <a:latin typeface="+mj-ea"/>
                <a:ea typeface="+mj-ea"/>
              </a:rPr>
              <a:t>为目的，故在</a:t>
            </a:r>
            <a:r>
              <a:rPr lang="zh-CN" altLang="en-US" sz="2400" b="1" dirty="0">
                <a:latin typeface="+mj-ea"/>
                <a:ea typeface="+mj-ea"/>
              </a:rPr>
              <a:t>构造上并</a:t>
            </a:r>
            <a:r>
              <a:rPr lang="zh-CN" altLang="en-US" sz="2400" b="1" dirty="0">
                <a:solidFill>
                  <a:srgbClr val="FF0000"/>
                </a:solidFill>
                <a:latin typeface="+mj-ea"/>
                <a:ea typeface="+mj-ea"/>
              </a:rPr>
              <a:t>未考虑</a:t>
            </a:r>
            <a:r>
              <a:rPr lang="zh-CN" altLang="en-US" sz="2400" b="1" dirty="0" smtClean="0">
                <a:solidFill>
                  <a:srgbClr val="FF0000"/>
                </a:solidFill>
                <a:latin typeface="+mj-ea"/>
                <a:ea typeface="+mj-ea"/>
              </a:rPr>
              <a:t>抗干扰</a:t>
            </a:r>
            <a:r>
              <a:rPr lang="zh-CN" altLang="en-US" sz="2400" b="1" dirty="0" smtClean="0">
                <a:latin typeface="+mj-ea"/>
                <a:ea typeface="+mj-ea"/>
              </a:rPr>
              <a:t>。</a:t>
            </a:r>
            <a:endParaRPr lang="en-US" altLang="zh-CN" sz="2400" b="1" dirty="0" smtClean="0">
              <a:latin typeface="+mj-ea"/>
              <a:ea typeface="+mj-ea"/>
            </a:endParaRPr>
          </a:p>
          <a:p>
            <a:pPr>
              <a:lnSpc>
                <a:spcPct val="150000"/>
              </a:lnSpc>
            </a:pPr>
            <a:r>
              <a:rPr lang="zh-CN" altLang="en-US" sz="2400" b="1" dirty="0" smtClean="0">
                <a:latin typeface="+mj-ea"/>
                <a:ea typeface="+mj-ea"/>
              </a:rPr>
              <a:t>如果</a:t>
            </a:r>
            <a:r>
              <a:rPr lang="zh-CN" altLang="en-US" sz="2400" b="1" dirty="0">
                <a:latin typeface="+mj-ea"/>
                <a:ea typeface="+mj-ea"/>
              </a:rPr>
              <a:t>把信源编码器的输出直接接入</a:t>
            </a:r>
            <a:r>
              <a:rPr lang="zh-CN" altLang="en-US" sz="2400" b="1" dirty="0" smtClean="0">
                <a:latin typeface="+mj-ea"/>
                <a:ea typeface="+mj-ea"/>
              </a:rPr>
              <a:t>信道，会怎样？</a:t>
            </a:r>
            <a:endParaRPr lang="en-US" altLang="zh-CN" sz="2400" b="1" dirty="0" smtClean="0">
              <a:latin typeface="+mj-ea"/>
              <a:ea typeface="+mj-ea"/>
            </a:endParaRPr>
          </a:p>
          <a:p>
            <a:pPr>
              <a:lnSpc>
                <a:spcPct val="150000"/>
              </a:lnSpc>
            </a:pPr>
            <a:r>
              <a:rPr lang="zh-CN" altLang="en-US" sz="2400" b="1" dirty="0" smtClean="0">
                <a:latin typeface="+mj-ea"/>
                <a:ea typeface="+mj-ea"/>
              </a:rPr>
              <a:t>由于</a:t>
            </a:r>
            <a:r>
              <a:rPr lang="zh-CN" altLang="en-US" sz="2400" b="1" dirty="0">
                <a:latin typeface="+mj-ea"/>
                <a:ea typeface="+mj-ea"/>
              </a:rPr>
              <a:t>信道中存在噪声干扰，将引起误码，降低通信可靠性。</a:t>
            </a:r>
          </a:p>
        </p:txBody>
      </p:sp>
      <p:sp>
        <p:nvSpPr>
          <p:cNvPr id="7" name="矩形 6"/>
          <p:cNvSpPr/>
          <p:nvPr/>
        </p:nvSpPr>
        <p:spPr>
          <a:xfrm>
            <a:off x="572344" y="3861048"/>
            <a:ext cx="7344816" cy="2308324"/>
          </a:xfrm>
          <a:prstGeom prst="rect">
            <a:avLst/>
          </a:prstGeom>
        </p:spPr>
        <p:txBody>
          <a:bodyPr wrap="square">
            <a:spAutoFit/>
          </a:bodyPr>
          <a:lstStyle/>
          <a:p>
            <a:pPr>
              <a:lnSpc>
                <a:spcPct val="150000"/>
              </a:lnSpc>
            </a:pPr>
            <a:r>
              <a:rPr lang="zh-CN" altLang="en-US" sz="2400" b="1" dirty="0" smtClean="0">
                <a:solidFill>
                  <a:srgbClr val="3333FF"/>
                </a:solidFill>
                <a:latin typeface="+mj-ea"/>
                <a:ea typeface="+mj-ea"/>
              </a:rPr>
              <a:t>信道编码</a:t>
            </a:r>
            <a:r>
              <a:rPr lang="zh-CN" altLang="en-US" sz="2400" b="1" dirty="0" smtClean="0">
                <a:latin typeface="+mj-ea"/>
                <a:ea typeface="+mj-ea"/>
              </a:rPr>
              <a:t>：</a:t>
            </a:r>
            <a:endParaRPr lang="en-US" altLang="zh-CN" sz="2400" b="1" dirty="0" smtClean="0">
              <a:latin typeface="+mj-ea"/>
              <a:ea typeface="+mj-ea"/>
            </a:endParaRPr>
          </a:p>
          <a:p>
            <a:pPr>
              <a:lnSpc>
                <a:spcPct val="150000"/>
              </a:lnSpc>
            </a:pPr>
            <a:r>
              <a:rPr lang="zh-CN" altLang="en-US" sz="2400" b="1" dirty="0" smtClean="0">
                <a:latin typeface="+mj-ea"/>
                <a:ea typeface="+mj-ea"/>
              </a:rPr>
              <a:t>以</a:t>
            </a:r>
            <a:r>
              <a:rPr lang="zh-CN" altLang="en-US" sz="2400" b="1" dirty="0">
                <a:latin typeface="+mj-ea"/>
                <a:ea typeface="+mj-ea"/>
              </a:rPr>
              <a:t>提高通信</a:t>
            </a:r>
            <a:r>
              <a:rPr lang="zh-CN" altLang="en-US" sz="2400" b="1" dirty="0">
                <a:solidFill>
                  <a:srgbClr val="FF0000"/>
                </a:solidFill>
                <a:latin typeface="+mj-ea"/>
                <a:ea typeface="+mj-ea"/>
              </a:rPr>
              <a:t>可靠性</a:t>
            </a:r>
            <a:r>
              <a:rPr lang="zh-CN" altLang="en-US" sz="2400" b="1" dirty="0">
                <a:latin typeface="+mj-ea"/>
                <a:ea typeface="+mj-ea"/>
              </a:rPr>
              <a:t>为主要目</a:t>
            </a:r>
            <a:r>
              <a:rPr lang="zh-CN" altLang="en-US" sz="2400" b="1" dirty="0" smtClean="0">
                <a:latin typeface="+mj-ea"/>
                <a:ea typeface="+mj-ea"/>
              </a:rPr>
              <a:t>的。</a:t>
            </a:r>
            <a:endParaRPr lang="en-US" altLang="zh-CN" sz="2400" b="1" dirty="0" smtClean="0">
              <a:latin typeface="+mj-ea"/>
              <a:ea typeface="+mj-ea"/>
            </a:endParaRPr>
          </a:p>
          <a:p>
            <a:pPr>
              <a:lnSpc>
                <a:spcPct val="150000"/>
              </a:lnSpc>
            </a:pPr>
            <a:r>
              <a:rPr lang="zh-CN" altLang="en-US" sz="2400" b="1" dirty="0" smtClean="0">
                <a:latin typeface="+mj-ea"/>
                <a:ea typeface="+mj-ea"/>
              </a:rPr>
              <a:t>它</a:t>
            </a:r>
            <a:r>
              <a:rPr lang="zh-CN" altLang="en-US" sz="2400" b="1" dirty="0">
                <a:latin typeface="+mj-ea"/>
                <a:ea typeface="+mj-ea"/>
              </a:rPr>
              <a:t>是对信源编码器输出的最佳码再进行一次编码，以提高其抗干扰能力的一种编码形式。</a:t>
            </a:r>
          </a:p>
        </p:txBody>
      </p:sp>
      <p:sp>
        <p:nvSpPr>
          <p:cNvPr id="8" name="下箭头 7"/>
          <p:cNvSpPr/>
          <p:nvPr/>
        </p:nvSpPr>
        <p:spPr>
          <a:xfrm>
            <a:off x="2987824" y="3429000"/>
            <a:ext cx="1152128" cy="576064"/>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3293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3124" name="Object 4"/>
          <p:cNvGraphicFramePr>
            <a:graphicFrameLocks noChangeAspect="1"/>
          </p:cNvGraphicFramePr>
          <p:nvPr>
            <p:extLst>
              <p:ext uri="{D42A27DB-BD31-4B8C-83A1-F6EECF244321}">
                <p14:modId xmlns:p14="http://schemas.microsoft.com/office/powerpoint/2010/main" val="666726826"/>
              </p:ext>
            </p:extLst>
          </p:nvPr>
        </p:nvGraphicFramePr>
        <p:xfrm>
          <a:off x="711200" y="2325688"/>
          <a:ext cx="2954338" cy="1593850"/>
        </p:xfrm>
        <a:graphic>
          <a:graphicData uri="http://schemas.openxmlformats.org/presentationml/2006/ole">
            <mc:AlternateContent xmlns:mc="http://schemas.openxmlformats.org/markup-compatibility/2006">
              <mc:Choice xmlns:v="urn:schemas-microsoft-com:vml" Requires="v">
                <p:oleObj spid="_x0000_s2241654" name="Equation" r:id="rId3" imgW="1295280" imgH="698400" progId="Equation.DSMT4">
                  <p:embed/>
                </p:oleObj>
              </mc:Choice>
              <mc:Fallback>
                <p:oleObj name="Equation" r:id="rId3" imgW="1295280" imgH="698400" progId="Equation.DSMT4">
                  <p:embed/>
                  <p:pic>
                    <p:nvPicPr>
                      <p:cNvPr id="0" name="Picture 2"/>
                      <p:cNvPicPr>
                        <a:picLocks noChangeAspect="1" noChangeArrowheads="1"/>
                      </p:cNvPicPr>
                      <p:nvPr/>
                    </p:nvPicPr>
                    <p:blipFill>
                      <a:blip r:embed="rId4"/>
                      <a:srcRect/>
                      <a:stretch>
                        <a:fillRect/>
                      </a:stretch>
                    </p:blipFill>
                    <p:spPr bwMode="auto">
                      <a:xfrm>
                        <a:off x="711200" y="2325688"/>
                        <a:ext cx="2954338" cy="1593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73125" name="Object 5"/>
          <p:cNvGraphicFramePr>
            <a:graphicFrameLocks noChangeAspect="1"/>
          </p:cNvGraphicFramePr>
          <p:nvPr>
            <p:extLst>
              <p:ext uri="{D42A27DB-BD31-4B8C-83A1-F6EECF244321}">
                <p14:modId xmlns:p14="http://schemas.microsoft.com/office/powerpoint/2010/main" val="320631395"/>
              </p:ext>
            </p:extLst>
          </p:nvPr>
        </p:nvGraphicFramePr>
        <p:xfrm>
          <a:off x="4183063" y="2252663"/>
          <a:ext cx="4314825" cy="1593850"/>
        </p:xfrm>
        <a:graphic>
          <a:graphicData uri="http://schemas.openxmlformats.org/presentationml/2006/ole">
            <mc:AlternateContent xmlns:mc="http://schemas.openxmlformats.org/markup-compatibility/2006">
              <mc:Choice xmlns:v="urn:schemas-microsoft-com:vml" Requires="v">
                <p:oleObj spid="_x0000_s2241655" name="Equation" r:id="rId5" imgW="1892160" imgH="698400" progId="Equation.DSMT4">
                  <p:embed/>
                </p:oleObj>
              </mc:Choice>
              <mc:Fallback>
                <p:oleObj name="Equation" r:id="rId5" imgW="1892160" imgH="698400" progId="Equation.DSMT4">
                  <p:embed/>
                  <p:pic>
                    <p:nvPicPr>
                      <p:cNvPr id="0" name="Picture 3"/>
                      <p:cNvPicPr>
                        <a:picLocks noChangeAspect="1" noChangeArrowheads="1"/>
                      </p:cNvPicPr>
                      <p:nvPr/>
                    </p:nvPicPr>
                    <p:blipFill>
                      <a:blip r:embed="rId6"/>
                      <a:srcRect/>
                      <a:stretch>
                        <a:fillRect/>
                      </a:stretch>
                    </p:blipFill>
                    <p:spPr bwMode="auto">
                      <a:xfrm>
                        <a:off x="4183063" y="2252663"/>
                        <a:ext cx="4314825" cy="1593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773130" name="Oval 10"/>
          <p:cNvSpPr>
            <a:spLocks noChangeArrowheads="1"/>
          </p:cNvSpPr>
          <p:nvPr/>
        </p:nvSpPr>
        <p:spPr bwMode="auto">
          <a:xfrm>
            <a:off x="5399088" y="3246686"/>
            <a:ext cx="576262" cy="533400"/>
          </a:xfrm>
          <a:prstGeom prst="ellipse">
            <a:avLst/>
          </a:prstGeom>
          <a:noFill/>
          <a:ln w="9525">
            <a:solidFill>
              <a:srgbClr val="FF3300"/>
            </a:solidFill>
            <a:round/>
            <a:headEnd/>
            <a:tailEnd/>
          </a:ln>
          <a:effectLst/>
        </p:spPr>
        <p:txBody>
          <a:bodyPr wrap="none" anchor="ctr"/>
          <a:lstStyle/>
          <a:p>
            <a:endParaRPr lang="zh-CN" altLang="en-US"/>
          </a:p>
        </p:txBody>
      </p:sp>
      <p:sp>
        <p:nvSpPr>
          <p:cNvPr id="773131" name="Oval 11"/>
          <p:cNvSpPr>
            <a:spLocks noChangeArrowheads="1"/>
          </p:cNvSpPr>
          <p:nvPr/>
        </p:nvSpPr>
        <p:spPr bwMode="auto">
          <a:xfrm>
            <a:off x="6407150" y="3246686"/>
            <a:ext cx="647700" cy="533400"/>
          </a:xfrm>
          <a:prstGeom prst="ellipse">
            <a:avLst/>
          </a:prstGeom>
          <a:noFill/>
          <a:ln w="9525">
            <a:solidFill>
              <a:srgbClr val="FF3300"/>
            </a:solidFill>
            <a:round/>
            <a:headEnd/>
            <a:tailEnd/>
          </a:ln>
          <a:effectLst/>
        </p:spPr>
        <p:txBody>
          <a:bodyPr wrap="none" anchor="ctr"/>
          <a:lstStyle/>
          <a:p>
            <a:endParaRPr lang="zh-CN" altLang="en-US"/>
          </a:p>
        </p:txBody>
      </p:sp>
      <p:sp>
        <p:nvSpPr>
          <p:cNvPr id="773132" name="Oval 12"/>
          <p:cNvSpPr>
            <a:spLocks noChangeArrowheads="1"/>
          </p:cNvSpPr>
          <p:nvPr/>
        </p:nvSpPr>
        <p:spPr bwMode="auto">
          <a:xfrm>
            <a:off x="7559675" y="3246686"/>
            <a:ext cx="576263" cy="533400"/>
          </a:xfrm>
          <a:prstGeom prst="ellipse">
            <a:avLst/>
          </a:prstGeom>
          <a:noFill/>
          <a:ln w="9525">
            <a:solidFill>
              <a:srgbClr val="FF3300"/>
            </a:solidFill>
            <a:round/>
            <a:headEnd/>
            <a:tailEnd/>
          </a:ln>
          <a:effectLst/>
        </p:spPr>
        <p:txBody>
          <a:bodyPr wrap="none" anchor="ctr"/>
          <a:lstStyle/>
          <a:p>
            <a:endParaRPr lang="zh-CN" altLang="en-US"/>
          </a:p>
        </p:txBody>
      </p:sp>
      <p:graphicFrame>
        <p:nvGraphicFramePr>
          <p:cNvPr id="773137" name="Object 17"/>
          <p:cNvGraphicFramePr>
            <a:graphicFrameLocks noChangeAspect="1"/>
          </p:cNvGraphicFramePr>
          <p:nvPr>
            <p:extLst>
              <p:ext uri="{D42A27DB-BD31-4B8C-83A1-F6EECF244321}">
                <p14:modId xmlns:p14="http://schemas.microsoft.com/office/powerpoint/2010/main" val="164100812"/>
              </p:ext>
            </p:extLst>
          </p:nvPr>
        </p:nvGraphicFramePr>
        <p:xfrm>
          <a:off x="1073150" y="3948113"/>
          <a:ext cx="6999288" cy="2016125"/>
        </p:xfrm>
        <a:graphic>
          <a:graphicData uri="http://schemas.openxmlformats.org/presentationml/2006/ole">
            <mc:AlternateContent xmlns:mc="http://schemas.openxmlformats.org/markup-compatibility/2006">
              <mc:Choice xmlns:v="urn:schemas-microsoft-com:vml" Requires="v">
                <p:oleObj spid="_x0000_s2241656" name="Equation" r:id="rId7" imgW="3073320" imgH="888840" progId="Equation.DSMT4">
                  <p:embed/>
                </p:oleObj>
              </mc:Choice>
              <mc:Fallback>
                <p:oleObj name="Equation" r:id="rId7" imgW="3073320" imgH="888840" progId="Equation.DSMT4">
                  <p:embed/>
                  <p:pic>
                    <p:nvPicPr>
                      <p:cNvPr id="0" name="Picture 4"/>
                      <p:cNvPicPr>
                        <a:picLocks noChangeAspect="1" noChangeArrowheads="1"/>
                      </p:cNvPicPr>
                      <p:nvPr/>
                    </p:nvPicPr>
                    <p:blipFill>
                      <a:blip r:embed="rId8"/>
                      <a:srcRect/>
                      <a:stretch>
                        <a:fillRect/>
                      </a:stretch>
                    </p:blipFill>
                    <p:spPr bwMode="auto">
                      <a:xfrm>
                        <a:off x="1073150" y="3948113"/>
                        <a:ext cx="6999288"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3138" name="Object 18"/>
          <p:cNvGraphicFramePr>
            <a:graphicFrameLocks noChangeAspect="1"/>
          </p:cNvGraphicFramePr>
          <p:nvPr/>
        </p:nvGraphicFramePr>
        <p:xfrm>
          <a:off x="755576" y="188640"/>
          <a:ext cx="4597400" cy="817562"/>
        </p:xfrm>
        <a:graphic>
          <a:graphicData uri="http://schemas.openxmlformats.org/presentationml/2006/ole">
            <mc:AlternateContent xmlns:mc="http://schemas.openxmlformats.org/markup-compatibility/2006">
              <mc:Choice xmlns:v="urn:schemas-microsoft-com:vml" Requires="v">
                <p:oleObj spid="_x0000_s2241657" name="Equation" r:id="rId9" imgW="2286000" imgH="406080" progId="Equation.DSMT4">
                  <p:embed/>
                </p:oleObj>
              </mc:Choice>
              <mc:Fallback>
                <p:oleObj name="Equation" r:id="rId9" imgW="2286000" imgH="4060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576" y="188640"/>
                        <a:ext cx="4597400"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矩形 14"/>
          <p:cNvSpPr/>
          <p:nvPr/>
        </p:nvSpPr>
        <p:spPr>
          <a:xfrm>
            <a:off x="5436096" y="476672"/>
            <a:ext cx="3262432" cy="461665"/>
          </a:xfrm>
          <a:prstGeom prst="rect">
            <a:avLst/>
          </a:prstGeom>
        </p:spPr>
        <p:txBody>
          <a:bodyPr wrap="none">
            <a:spAutoFit/>
          </a:bodyPr>
          <a:lstStyle/>
          <a:p>
            <a:r>
              <a:rPr lang="zh-CN" altLang="en-US" sz="2400" b="1" dirty="0" smtClean="0">
                <a:latin typeface="+mj-ea"/>
                <a:ea typeface="+mj-ea"/>
              </a:rPr>
              <a:t>最大后验概率译码准则</a:t>
            </a:r>
            <a:endParaRPr lang="zh-CN" altLang="en-US" sz="2400" dirty="0">
              <a:latin typeface="+mj-ea"/>
              <a:ea typeface="+mj-ea"/>
            </a:endParaRPr>
          </a:p>
        </p:txBody>
      </p:sp>
      <p:sp>
        <p:nvSpPr>
          <p:cNvPr id="16" name="矩形 15"/>
          <p:cNvSpPr/>
          <p:nvPr/>
        </p:nvSpPr>
        <p:spPr>
          <a:xfrm>
            <a:off x="755576" y="1268760"/>
            <a:ext cx="7776864" cy="830997"/>
          </a:xfrm>
          <a:prstGeom prst="rect">
            <a:avLst/>
          </a:prstGeom>
        </p:spPr>
        <p:txBody>
          <a:bodyPr wrap="square">
            <a:spAutoFit/>
          </a:bodyPr>
          <a:lstStyle/>
          <a:p>
            <a:r>
              <a:rPr lang="zh-CN" altLang="en-US" sz="2400" b="1" dirty="0" smtClean="0">
                <a:solidFill>
                  <a:srgbClr val="0000FF"/>
                </a:solidFill>
                <a:latin typeface="+mj-ea"/>
                <a:ea typeface="+mj-ea"/>
              </a:rPr>
              <a:t>分析</a:t>
            </a:r>
            <a:r>
              <a:rPr lang="zh-CN" altLang="en-US" sz="2400" b="1" dirty="0" smtClean="0">
                <a:latin typeface="+mj-ea"/>
                <a:ea typeface="+mj-ea"/>
              </a:rPr>
              <a:t>：已知输入概率分布，用最大后验概率准则，求联合概率</a:t>
            </a:r>
            <a:endParaRPr lang="zh-CN" altLang="en-US" sz="2400" b="1" dirty="0">
              <a:latin typeface="+mj-ea"/>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30</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73124"/>
                                        </p:tgtEl>
                                        <p:attrNameLst>
                                          <p:attrName>style.visibility</p:attrName>
                                        </p:attrNameLst>
                                      </p:cBhvr>
                                      <p:to>
                                        <p:strVal val="visible"/>
                                      </p:to>
                                    </p:set>
                                    <p:animEffect transition="in" filter="wipe(down)">
                                      <p:cBhvr>
                                        <p:cTn id="7" dur="500"/>
                                        <p:tgtEl>
                                          <p:spTgt spid="773124"/>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73125"/>
                                        </p:tgtEl>
                                        <p:attrNameLst>
                                          <p:attrName>style.visibility</p:attrName>
                                        </p:attrNameLst>
                                      </p:cBhvr>
                                      <p:to>
                                        <p:strVal val="visible"/>
                                      </p:to>
                                    </p:set>
                                    <p:anim calcmode="lin" valueType="num">
                                      <p:cBhvr additive="base">
                                        <p:cTn id="11" dur="500" fill="hold"/>
                                        <p:tgtEl>
                                          <p:spTgt spid="773125"/>
                                        </p:tgtEl>
                                        <p:attrNameLst>
                                          <p:attrName>ppt_x</p:attrName>
                                        </p:attrNameLst>
                                      </p:cBhvr>
                                      <p:tavLst>
                                        <p:tav tm="0">
                                          <p:val>
                                            <p:strVal val="#ppt_x"/>
                                          </p:val>
                                        </p:tav>
                                        <p:tav tm="100000">
                                          <p:val>
                                            <p:strVal val="#ppt_x"/>
                                          </p:val>
                                        </p:tav>
                                      </p:tavLst>
                                    </p:anim>
                                    <p:anim calcmode="lin" valueType="num">
                                      <p:cBhvr additive="base">
                                        <p:cTn id="12" dur="500" fill="hold"/>
                                        <p:tgtEl>
                                          <p:spTgt spid="77312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773130"/>
                                        </p:tgtEl>
                                        <p:attrNameLst>
                                          <p:attrName>style.visibility</p:attrName>
                                        </p:attrNameLst>
                                      </p:cBhvr>
                                      <p:to>
                                        <p:strVal val="visible"/>
                                      </p:to>
                                    </p:set>
                                    <p:anim calcmode="lin" valueType="num">
                                      <p:cBhvr additive="base">
                                        <p:cTn id="16" dur="500" fill="hold"/>
                                        <p:tgtEl>
                                          <p:spTgt spid="773130"/>
                                        </p:tgtEl>
                                        <p:attrNameLst>
                                          <p:attrName>ppt_x</p:attrName>
                                        </p:attrNameLst>
                                      </p:cBhvr>
                                      <p:tavLst>
                                        <p:tav tm="0">
                                          <p:val>
                                            <p:strVal val="#ppt_x"/>
                                          </p:val>
                                        </p:tav>
                                        <p:tav tm="100000">
                                          <p:val>
                                            <p:strVal val="#ppt_x"/>
                                          </p:val>
                                        </p:tav>
                                      </p:tavLst>
                                    </p:anim>
                                    <p:anim calcmode="lin" valueType="num">
                                      <p:cBhvr additive="base">
                                        <p:cTn id="17" dur="500" fill="hold"/>
                                        <p:tgtEl>
                                          <p:spTgt spid="773130"/>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73131"/>
                                        </p:tgtEl>
                                        <p:attrNameLst>
                                          <p:attrName>style.visibility</p:attrName>
                                        </p:attrNameLst>
                                      </p:cBhvr>
                                      <p:to>
                                        <p:strVal val="visible"/>
                                      </p:to>
                                    </p:set>
                                    <p:anim calcmode="lin" valueType="num">
                                      <p:cBhvr additive="base">
                                        <p:cTn id="20" dur="500" fill="hold"/>
                                        <p:tgtEl>
                                          <p:spTgt spid="773131"/>
                                        </p:tgtEl>
                                        <p:attrNameLst>
                                          <p:attrName>ppt_x</p:attrName>
                                        </p:attrNameLst>
                                      </p:cBhvr>
                                      <p:tavLst>
                                        <p:tav tm="0">
                                          <p:val>
                                            <p:strVal val="#ppt_x"/>
                                          </p:val>
                                        </p:tav>
                                        <p:tav tm="100000">
                                          <p:val>
                                            <p:strVal val="#ppt_x"/>
                                          </p:val>
                                        </p:tav>
                                      </p:tavLst>
                                    </p:anim>
                                    <p:anim calcmode="lin" valueType="num">
                                      <p:cBhvr additive="base">
                                        <p:cTn id="21" dur="500" fill="hold"/>
                                        <p:tgtEl>
                                          <p:spTgt spid="773131"/>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773132"/>
                                        </p:tgtEl>
                                        <p:attrNameLst>
                                          <p:attrName>style.visibility</p:attrName>
                                        </p:attrNameLst>
                                      </p:cBhvr>
                                      <p:to>
                                        <p:strVal val="visible"/>
                                      </p:to>
                                    </p:set>
                                    <p:anim calcmode="lin" valueType="num">
                                      <p:cBhvr additive="base">
                                        <p:cTn id="24" dur="500" fill="hold"/>
                                        <p:tgtEl>
                                          <p:spTgt spid="773132"/>
                                        </p:tgtEl>
                                        <p:attrNameLst>
                                          <p:attrName>ppt_x</p:attrName>
                                        </p:attrNameLst>
                                      </p:cBhvr>
                                      <p:tavLst>
                                        <p:tav tm="0">
                                          <p:val>
                                            <p:strVal val="#ppt_x"/>
                                          </p:val>
                                        </p:tav>
                                        <p:tav tm="100000">
                                          <p:val>
                                            <p:strVal val="#ppt_x"/>
                                          </p:val>
                                        </p:tav>
                                      </p:tavLst>
                                    </p:anim>
                                    <p:anim calcmode="lin" valueType="num">
                                      <p:cBhvr additive="base">
                                        <p:cTn id="25" dur="500" fill="hold"/>
                                        <p:tgtEl>
                                          <p:spTgt spid="77313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73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30" grpId="0" animBg="1"/>
      <p:bldP spid="773131" grpId="0" animBg="1"/>
      <p:bldP spid="77313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zh-CN" altLang="en-US" smtClean="0"/>
              <a:t>费诺不等式</a:t>
            </a:r>
            <a:endParaRPr lang="zh-CN" altLang="en-US"/>
          </a:p>
        </p:txBody>
      </p:sp>
      <p:sp>
        <p:nvSpPr>
          <p:cNvPr id="8" name="灯片编号占位符 5"/>
          <p:cNvSpPr>
            <a:spLocks noGrp="1"/>
          </p:cNvSpPr>
          <p:nvPr>
            <p:ph type="sldNum" sz="quarter" idx="12"/>
          </p:nvPr>
        </p:nvSpPr>
        <p:spPr/>
        <p:txBody>
          <a:bodyPr/>
          <a:lstStyle/>
          <a:p>
            <a:fld id="{D9A3E524-35B9-4C86-A885-CD779953FAA1}" type="slidenum">
              <a:rPr lang="zh-CN" altLang="en-US" smtClean="0"/>
              <a:pPr/>
              <a:t>31</a:t>
            </a:fld>
            <a:endParaRPr lang="en-US" altLang="zh-CN"/>
          </a:p>
        </p:txBody>
      </p:sp>
      <p:sp>
        <p:nvSpPr>
          <p:cNvPr id="443395" name="Rectangle 3"/>
          <p:cNvSpPr>
            <a:spLocks noGrp="1" noChangeArrowheads="1"/>
          </p:cNvSpPr>
          <p:nvPr>
            <p:ph type="body" idx="4294967295"/>
          </p:nvPr>
        </p:nvSpPr>
        <p:spPr>
          <a:xfrm>
            <a:off x="539948" y="1196975"/>
            <a:ext cx="8064500" cy="1007889"/>
          </a:xfrm>
        </p:spPr>
        <p:txBody>
          <a:bodyPr/>
          <a:lstStyle/>
          <a:p>
            <a:r>
              <a:rPr lang="zh-CN" altLang="en-US" dirty="0" smtClean="0"/>
              <a:t>译码时发生错误是由信道中噪声引起，因此平均错误概率与信道疑义度</a:t>
            </a:r>
            <a:r>
              <a:rPr lang="en-US" altLang="zh-CN" dirty="0" smtClean="0"/>
              <a:t>H(X|Y)</a:t>
            </a:r>
            <a:r>
              <a:rPr lang="zh-CN" altLang="en-US" dirty="0" smtClean="0"/>
              <a:t>有关，其关系由费诺不等式表示。</a:t>
            </a:r>
          </a:p>
          <a:p>
            <a:endParaRPr lang="zh-CN" altLang="en-US" dirty="0"/>
          </a:p>
        </p:txBody>
      </p:sp>
      <p:sp>
        <p:nvSpPr>
          <p:cNvPr id="443396" name="Rectangle 4"/>
          <p:cNvSpPr>
            <a:spLocks noChangeArrowheads="1"/>
          </p:cNvSpPr>
          <p:nvPr/>
        </p:nvSpPr>
        <p:spPr bwMode="auto">
          <a:xfrm>
            <a:off x="3519488"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443397" name="Object 5"/>
          <p:cNvGraphicFramePr>
            <a:graphicFrameLocks noChangeAspect="1"/>
          </p:cNvGraphicFramePr>
          <p:nvPr>
            <p:extLst>
              <p:ext uri="{D42A27DB-BD31-4B8C-83A1-F6EECF244321}">
                <p14:modId xmlns:p14="http://schemas.microsoft.com/office/powerpoint/2010/main" val="2830332352"/>
              </p:ext>
            </p:extLst>
          </p:nvPr>
        </p:nvGraphicFramePr>
        <p:xfrm>
          <a:off x="1079500" y="2205038"/>
          <a:ext cx="4551363" cy="496887"/>
        </p:xfrm>
        <a:graphic>
          <a:graphicData uri="http://schemas.openxmlformats.org/presentationml/2006/ole">
            <mc:AlternateContent xmlns:mc="http://schemas.openxmlformats.org/markup-compatibility/2006">
              <mc:Choice xmlns:v="urn:schemas-microsoft-com:vml" Requires="v">
                <p:oleObj spid="_x0000_s2068519" name="Equation" r:id="rId3" imgW="2133360" imgH="228600" progId="Equation.DSMT4">
                  <p:embed/>
                </p:oleObj>
              </mc:Choice>
              <mc:Fallback>
                <p:oleObj name="Equation" r:id="rId3" imgW="2133360" imgH="228600" progId="Equation.DSMT4">
                  <p:embed/>
                  <p:pic>
                    <p:nvPicPr>
                      <p:cNvPr id="0" name="Picture 10"/>
                      <p:cNvPicPr>
                        <a:picLocks noChangeAspect="1" noChangeArrowheads="1"/>
                      </p:cNvPicPr>
                      <p:nvPr/>
                    </p:nvPicPr>
                    <p:blipFill>
                      <a:blip r:embed="rId4"/>
                      <a:srcRect/>
                      <a:stretch>
                        <a:fillRect/>
                      </a:stretch>
                    </p:blipFill>
                    <p:spPr bwMode="auto">
                      <a:xfrm>
                        <a:off x="1079500" y="2205038"/>
                        <a:ext cx="4551363" cy="496887"/>
                      </a:xfrm>
                      <a:prstGeom prst="rect">
                        <a:avLst/>
                      </a:prstGeom>
                      <a:solidFill>
                        <a:srgbClr val="FFFF00"/>
                      </a:solidFill>
                      <a:ln w="25400">
                        <a:solidFill>
                          <a:srgbClr val="FF0000"/>
                        </a:solidFill>
                        <a:miter lim="800000"/>
                        <a:headEnd/>
                        <a:tailEnd/>
                      </a:ln>
                    </p:spPr>
                  </p:pic>
                </p:oleObj>
              </mc:Fallback>
            </mc:AlternateContent>
          </a:graphicData>
        </a:graphic>
      </p:graphicFrame>
      <p:sp>
        <p:nvSpPr>
          <p:cNvPr id="7" name="矩形 6"/>
          <p:cNvSpPr/>
          <p:nvPr/>
        </p:nvSpPr>
        <p:spPr>
          <a:xfrm>
            <a:off x="5868144" y="2276872"/>
            <a:ext cx="1731564" cy="461665"/>
          </a:xfrm>
          <a:prstGeom prst="rect">
            <a:avLst/>
          </a:prstGeom>
        </p:spPr>
        <p:txBody>
          <a:bodyPr wrap="none">
            <a:spAutoFit/>
          </a:bodyPr>
          <a:lstStyle/>
          <a:p>
            <a:r>
              <a:rPr lang="zh-CN" altLang="en-US" sz="2400" b="1" dirty="0" smtClean="0">
                <a:solidFill>
                  <a:srgbClr val="0000FF"/>
                </a:solidFill>
                <a:latin typeface="+mj-ea"/>
                <a:ea typeface="+mj-ea"/>
              </a:rPr>
              <a:t>费诺不等式</a:t>
            </a:r>
            <a:endParaRPr lang="zh-CN" altLang="en-US" sz="2400" b="1" dirty="0">
              <a:solidFill>
                <a:srgbClr val="0000FF"/>
              </a:solidFill>
              <a:latin typeface="+mj-ea"/>
              <a:ea typeface="+mj-ea"/>
            </a:endParaRPr>
          </a:p>
        </p:txBody>
      </p:sp>
      <p:sp>
        <p:nvSpPr>
          <p:cNvPr id="9" name="矩形 8"/>
          <p:cNvSpPr/>
          <p:nvPr/>
        </p:nvSpPr>
        <p:spPr>
          <a:xfrm>
            <a:off x="827584" y="5838363"/>
            <a:ext cx="7992888" cy="830997"/>
          </a:xfrm>
          <a:prstGeom prst="rect">
            <a:avLst/>
          </a:prstGeom>
        </p:spPr>
        <p:txBody>
          <a:bodyPr wrap="square">
            <a:spAutoFit/>
          </a:bodyPr>
          <a:lstStyle/>
          <a:p>
            <a:r>
              <a:rPr lang="zh-CN" altLang="en-US" sz="2400" b="1" dirty="0" smtClean="0">
                <a:solidFill>
                  <a:srgbClr val="0000FF"/>
                </a:solidFill>
                <a:latin typeface="+mj-ea"/>
                <a:ea typeface="+mj-ea"/>
              </a:rPr>
              <a:t>说明</a:t>
            </a:r>
            <a:r>
              <a:rPr lang="zh-CN" altLang="en-US" sz="2400" b="1" dirty="0" smtClean="0">
                <a:latin typeface="+mj-ea"/>
                <a:ea typeface="+mj-ea"/>
              </a:rPr>
              <a:t>：虽然</a:t>
            </a:r>
            <a:r>
              <a:rPr lang="en-US" altLang="zh-CN" sz="2400" b="1" i="1" dirty="0" smtClean="0">
                <a:latin typeface="Times New Roman" pitchFamily="18" charset="0"/>
                <a:cs typeface="Times New Roman" pitchFamily="18" charset="0"/>
              </a:rPr>
              <a:t>P</a:t>
            </a:r>
            <a:r>
              <a:rPr lang="en-US" altLang="zh-CN" sz="2400" b="1" i="1" baseline="-20000" dirty="0" smtClean="0">
                <a:latin typeface="Times New Roman" pitchFamily="18" charset="0"/>
                <a:cs typeface="Times New Roman" pitchFamily="18" charset="0"/>
              </a:rPr>
              <a:t>E</a:t>
            </a:r>
            <a:r>
              <a:rPr lang="zh-CN" altLang="en-US" sz="2400" b="1" dirty="0" smtClean="0">
                <a:latin typeface="+mj-ea"/>
                <a:ea typeface="+mj-ea"/>
              </a:rPr>
              <a:t>与译码规则有关，但不管采用什么译码规则，费诺不等式均成立。</a:t>
            </a:r>
          </a:p>
        </p:txBody>
      </p:sp>
      <p:sp>
        <p:nvSpPr>
          <p:cNvPr id="10" name="矩形 9"/>
          <p:cNvSpPr/>
          <p:nvPr/>
        </p:nvSpPr>
        <p:spPr>
          <a:xfrm>
            <a:off x="755576" y="2852936"/>
            <a:ext cx="7632848" cy="830997"/>
          </a:xfrm>
          <a:prstGeom prst="rect">
            <a:avLst/>
          </a:prstGeom>
        </p:spPr>
        <p:txBody>
          <a:bodyPr wrap="square">
            <a:spAutoFit/>
          </a:bodyPr>
          <a:lstStyle/>
          <a:p>
            <a:r>
              <a:rPr lang="zh-CN" altLang="en-US" sz="2400" b="1" dirty="0" smtClean="0">
                <a:solidFill>
                  <a:srgbClr val="0000FF"/>
                </a:solidFill>
                <a:latin typeface="+mj-ea"/>
                <a:ea typeface="+mj-ea"/>
              </a:rPr>
              <a:t>物理意义</a:t>
            </a:r>
            <a:r>
              <a:rPr lang="zh-CN" altLang="en-US" sz="2400" b="1" dirty="0" smtClean="0">
                <a:latin typeface="+mj-ea"/>
                <a:ea typeface="+mj-ea"/>
              </a:rPr>
              <a:t>：一次译码判决后所保留的关于信源的不确定性可以分成两部分</a:t>
            </a:r>
            <a:endParaRPr lang="zh-CN" altLang="en-US" sz="2400" b="1" dirty="0">
              <a:latin typeface="+mj-ea"/>
              <a:ea typeface="+mj-ea"/>
            </a:endParaRPr>
          </a:p>
        </p:txBody>
      </p:sp>
      <p:sp>
        <p:nvSpPr>
          <p:cNvPr id="11" name="矩形 10"/>
          <p:cNvSpPr/>
          <p:nvPr/>
        </p:nvSpPr>
        <p:spPr>
          <a:xfrm>
            <a:off x="755576" y="3789040"/>
            <a:ext cx="3456384" cy="178510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lvl="1"/>
            <a:r>
              <a:rPr lang="zh-CN" altLang="en-US" sz="2200" b="1" dirty="0" smtClean="0">
                <a:latin typeface="+mj-ea"/>
                <a:ea typeface="+mj-ea"/>
              </a:rPr>
              <a:t>接收到</a:t>
            </a:r>
            <a:r>
              <a:rPr lang="en-US" altLang="zh-CN" sz="2200" b="1" dirty="0" smtClean="0">
                <a:latin typeface="+mj-ea"/>
                <a:ea typeface="+mj-ea"/>
              </a:rPr>
              <a:t>Y</a:t>
            </a:r>
            <a:r>
              <a:rPr lang="zh-CN" altLang="en-US" sz="2200" b="1" dirty="0" smtClean="0">
                <a:latin typeface="+mj-ea"/>
                <a:ea typeface="+mj-ea"/>
              </a:rPr>
              <a:t>后，判决是否发生错误的不确定性</a:t>
            </a:r>
            <a:r>
              <a:rPr lang="en-US" altLang="zh-CN" sz="2200" b="1" dirty="0" smtClean="0">
                <a:latin typeface="+mj-ea"/>
                <a:ea typeface="+mj-ea"/>
              </a:rPr>
              <a:t>H(</a:t>
            </a:r>
            <a:r>
              <a:rPr lang="en-US" altLang="zh-CN" sz="2200" b="1" i="1" dirty="0" smtClean="0">
                <a:latin typeface="Times New Roman" pitchFamily="18" charset="0"/>
                <a:cs typeface="Times New Roman" pitchFamily="18" charset="0"/>
              </a:rPr>
              <a:t>P</a:t>
            </a:r>
            <a:r>
              <a:rPr lang="en-US" altLang="zh-CN" sz="2200" b="1" i="1" baseline="-20000" dirty="0" smtClean="0">
                <a:latin typeface="Times New Roman" pitchFamily="18" charset="0"/>
                <a:cs typeface="Times New Roman" pitchFamily="18" charset="0"/>
              </a:rPr>
              <a:t>E</a:t>
            </a:r>
            <a:r>
              <a:rPr lang="en-US" altLang="zh-CN" sz="2200" b="1" dirty="0" smtClean="0">
                <a:latin typeface="+mj-ea"/>
                <a:ea typeface="+mj-ea"/>
              </a:rPr>
              <a:t>)，H(</a:t>
            </a:r>
            <a:r>
              <a:rPr lang="en-US" altLang="zh-CN" sz="2200" b="1" i="1" dirty="0" smtClean="0">
                <a:latin typeface="Times New Roman" pitchFamily="18" charset="0"/>
                <a:cs typeface="Times New Roman" pitchFamily="18" charset="0"/>
              </a:rPr>
              <a:t>P</a:t>
            </a:r>
            <a:r>
              <a:rPr lang="en-US" altLang="zh-CN" sz="2200" b="1" i="1" baseline="-20000" dirty="0" smtClean="0">
                <a:latin typeface="Times New Roman" pitchFamily="18" charset="0"/>
                <a:cs typeface="Times New Roman" pitchFamily="18" charset="0"/>
              </a:rPr>
              <a:t>E</a:t>
            </a:r>
            <a:r>
              <a:rPr lang="en-US" altLang="zh-CN" sz="2200" b="1" dirty="0" smtClean="0">
                <a:latin typeface="+mj-ea"/>
                <a:ea typeface="+mj-ea"/>
              </a:rPr>
              <a:t> )</a:t>
            </a:r>
            <a:r>
              <a:rPr lang="zh-CN" altLang="en-US" sz="2200" b="1" dirty="0" smtClean="0">
                <a:latin typeface="+mj-ea"/>
                <a:ea typeface="+mj-ea"/>
              </a:rPr>
              <a:t>是译码平均错误概率</a:t>
            </a:r>
            <a:r>
              <a:rPr lang="en-US" altLang="zh-CN" sz="2200" b="1" i="1" dirty="0" smtClean="0">
                <a:latin typeface="Times New Roman" pitchFamily="18" charset="0"/>
                <a:cs typeface="Times New Roman" pitchFamily="18" charset="0"/>
              </a:rPr>
              <a:t>P</a:t>
            </a:r>
            <a:r>
              <a:rPr lang="en-US" altLang="zh-CN" sz="2200" b="1" i="1" baseline="-20000" dirty="0" smtClean="0">
                <a:latin typeface="Times New Roman" pitchFamily="18" charset="0"/>
                <a:cs typeface="Times New Roman" pitchFamily="18" charset="0"/>
              </a:rPr>
              <a:t>E </a:t>
            </a:r>
            <a:r>
              <a:rPr lang="zh-CN" altLang="en-US" sz="2200" b="1" dirty="0" smtClean="0">
                <a:latin typeface="+mj-ea"/>
                <a:ea typeface="+mj-ea"/>
              </a:rPr>
              <a:t>的熵，表示产生错误概率</a:t>
            </a:r>
            <a:r>
              <a:rPr lang="en-US" altLang="zh-CN" sz="2200" b="1" i="1" dirty="0" smtClean="0">
                <a:latin typeface="Times New Roman" pitchFamily="18" charset="0"/>
                <a:cs typeface="Times New Roman" pitchFamily="18" charset="0"/>
              </a:rPr>
              <a:t>P</a:t>
            </a:r>
            <a:r>
              <a:rPr lang="en-US" altLang="zh-CN" sz="2200" b="1" i="1" baseline="-20000" dirty="0" smtClean="0">
                <a:latin typeface="Times New Roman" pitchFamily="18" charset="0"/>
                <a:cs typeface="Times New Roman" pitchFamily="18" charset="0"/>
              </a:rPr>
              <a:t>E</a:t>
            </a:r>
            <a:r>
              <a:rPr lang="zh-CN" altLang="en-US" sz="2200" b="1" dirty="0" smtClean="0">
                <a:latin typeface="+mj-ea"/>
                <a:ea typeface="+mj-ea"/>
              </a:rPr>
              <a:t>的不确定性。</a:t>
            </a:r>
          </a:p>
        </p:txBody>
      </p:sp>
      <p:sp>
        <p:nvSpPr>
          <p:cNvPr id="12" name="矩形 11"/>
          <p:cNvSpPr/>
          <p:nvPr/>
        </p:nvSpPr>
        <p:spPr>
          <a:xfrm>
            <a:off x="4355976" y="3717032"/>
            <a:ext cx="4572000" cy="1785104"/>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0" lvl="1"/>
            <a:r>
              <a:rPr lang="zh-CN" altLang="en-US" sz="2200" b="1" dirty="0" smtClean="0">
                <a:latin typeface="+mj-ea"/>
                <a:ea typeface="+mj-ea"/>
              </a:rPr>
              <a:t>当判决是错误的，其错误概率为</a:t>
            </a:r>
            <a:r>
              <a:rPr lang="en-US" altLang="zh-CN" sz="2200" b="1" i="1" dirty="0" smtClean="0">
                <a:latin typeface="Times New Roman" pitchFamily="18" charset="0"/>
                <a:cs typeface="Times New Roman" pitchFamily="18" charset="0"/>
              </a:rPr>
              <a:t>P</a:t>
            </a:r>
            <a:r>
              <a:rPr lang="en-US" altLang="zh-CN" sz="2200" b="1" i="1" baseline="-20000" dirty="0" smtClean="0">
                <a:latin typeface="Times New Roman" pitchFamily="18" charset="0"/>
                <a:cs typeface="Times New Roman" pitchFamily="18" charset="0"/>
              </a:rPr>
              <a:t>E</a:t>
            </a:r>
            <a:r>
              <a:rPr lang="zh-CN" altLang="en-US" sz="2200" b="1" dirty="0" smtClean="0">
                <a:latin typeface="+mj-ea"/>
                <a:ea typeface="+mj-ea"/>
              </a:rPr>
              <a:t>时，到底是</a:t>
            </a:r>
            <a:r>
              <a:rPr lang="en-US" altLang="zh-CN" sz="2200" b="1" dirty="0" smtClean="0">
                <a:latin typeface="+mj-ea"/>
                <a:ea typeface="+mj-ea"/>
              </a:rPr>
              <a:t>n-1</a:t>
            </a:r>
            <a:r>
              <a:rPr lang="zh-CN" altLang="en-US" sz="2200" b="1" dirty="0" smtClean="0">
                <a:latin typeface="+mj-ea"/>
                <a:ea typeface="+mj-ea"/>
              </a:rPr>
              <a:t>个输入符号中哪一个引起错误的最大不确定性，它是(</a:t>
            </a:r>
            <a:r>
              <a:rPr lang="en-US" altLang="zh-CN" sz="2200" b="1" dirty="0" smtClean="0">
                <a:latin typeface="+mj-ea"/>
                <a:ea typeface="+mj-ea"/>
              </a:rPr>
              <a:t>n-1)</a:t>
            </a:r>
            <a:r>
              <a:rPr lang="zh-CN" altLang="en-US" sz="2200" b="1" dirty="0" smtClean="0">
                <a:latin typeface="+mj-ea"/>
                <a:ea typeface="+mj-ea"/>
              </a:rPr>
              <a:t>个符号不确定性的最大值</a:t>
            </a:r>
            <a:r>
              <a:rPr lang="en-US" altLang="zh-CN" sz="2200" b="1" dirty="0" smtClean="0">
                <a:latin typeface="+mj-ea"/>
                <a:ea typeface="+mj-ea"/>
              </a:rPr>
              <a:t>log(n-1)</a:t>
            </a:r>
            <a:r>
              <a:rPr lang="zh-CN" altLang="en-US" sz="2200" b="1" dirty="0" smtClean="0">
                <a:latin typeface="+mj-ea"/>
                <a:ea typeface="+mj-ea"/>
              </a:rPr>
              <a:t>与</a:t>
            </a:r>
            <a:r>
              <a:rPr lang="en-US" altLang="zh-CN" sz="2200" b="1" i="1" dirty="0" smtClean="0">
                <a:latin typeface="Times New Roman" pitchFamily="18" charset="0"/>
                <a:cs typeface="Times New Roman" pitchFamily="18" charset="0"/>
              </a:rPr>
              <a:t>P</a:t>
            </a:r>
            <a:r>
              <a:rPr lang="en-US" altLang="zh-CN" sz="2200" b="1" i="1" baseline="-20000" dirty="0" smtClean="0">
                <a:latin typeface="Times New Roman" pitchFamily="18" charset="0"/>
                <a:cs typeface="Times New Roman" pitchFamily="18" charset="0"/>
              </a:rPr>
              <a:t>E </a:t>
            </a:r>
            <a:r>
              <a:rPr lang="zh-CN" altLang="en-US" sz="2200" b="1" dirty="0" smtClean="0">
                <a:latin typeface="+mj-ea"/>
                <a:ea typeface="+mj-ea"/>
              </a:rPr>
              <a:t>的乘积。 </a:t>
            </a:r>
            <a:endParaRPr lang="zh-CN" altLang="en-US" sz="2200" b="1" dirty="0">
              <a:latin typeface="+mj-ea"/>
              <a:ea typeface="+mj-ea"/>
            </a:endParaRPr>
          </a:p>
        </p:txBody>
      </p:sp>
      <p:cxnSp>
        <p:nvCxnSpPr>
          <p:cNvPr id="14" name="直接箭头连接符 13"/>
          <p:cNvCxnSpPr/>
          <p:nvPr/>
        </p:nvCxnSpPr>
        <p:spPr>
          <a:xfrm flipH="1">
            <a:off x="2555776" y="2780928"/>
            <a:ext cx="432048" cy="86409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直接箭头连接符 15"/>
          <p:cNvCxnSpPr/>
          <p:nvPr/>
        </p:nvCxnSpPr>
        <p:spPr>
          <a:xfrm>
            <a:off x="4716016" y="2780928"/>
            <a:ext cx="720080" cy="7920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00052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zh-CN" altLang="en-US" smtClean="0"/>
              <a:t>费诺不等式的几何含义</a:t>
            </a:r>
            <a:endParaRPr lang="zh-CN" altLang="en-US"/>
          </a:p>
        </p:txBody>
      </p:sp>
      <p:sp>
        <p:nvSpPr>
          <p:cNvPr id="445443" name="Rectangle 3"/>
          <p:cNvSpPr>
            <a:spLocks noGrp="1" noChangeArrowheads="1"/>
          </p:cNvSpPr>
          <p:nvPr>
            <p:ph type="body" idx="1"/>
          </p:nvPr>
        </p:nvSpPr>
        <p:spPr>
          <a:xfrm>
            <a:off x="467544" y="1196752"/>
            <a:ext cx="4320480" cy="5040560"/>
          </a:xfrm>
        </p:spPr>
        <p:txBody>
          <a:bodyPr/>
          <a:lstStyle/>
          <a:p>
            <a:r>
              <a:rPr lang="zh-CN" altLang="en-US" dirty="0" smtClean="0">
                <a:solidFill>
                  <a:srgbClr val="0000FF"/>
                </a:solidFill>
              </a:rPr>
              <a:t>信道疑义度 </a:t>
            </a:r>
          </a:p>
          <a:p>
            <a:endParaRPr lang="zh-CN" altLang="en-US" dirty="0" smtClean="0"/>
          </a:p>
          <a:p>
            <a:r>
              <a:rPr lang="zh-CN" altLang="en-US" dirty="0" smtClean="0"/>
              <a:t>是信源熵</a:t>
            </a:r>
            <a:r>
              <a:rPr lang="en-US" altLang="zh-CN" dirty="0" smtClean="0"/>
              <a:t>H(X)</a:t>
            </a:r>
            <a:r>
              <a:rPr lang="zh-CN" altLang="en-US" dirty="0" smtClean="0"/>
              <a:t>超过平均互信息</a:t>
            </a:r>
            <a:r>
              <a:rPr lang="en-US" altLang="zh-CN" dirty="0" smtClean="0"/>
              <a:t>I(X;Y)</a:t>
            </a:r>
            <a:r>
              <a:rPr lang="zh-CN" altLang="en-US" dirty="0" smtClean="0"/>
              <a:t>的部分。</a:t>
            </a:r>
          </a:p>
          <a:p>
            <a:r>
              <a:rPr lang="zh-CN" altLang="en-US" dirty="0" smtClean="0"/>
              <a:t>若以</a:t>
            </a:r>
            <a:r>
              <a:rPr lang="en-US" altLang="zh-CN" dirty="0" smtClean="0"/>
              <a:t>H(X|Y)</a:t>
            </a:r>
            <a:r>
              <a:rPr lang="zh-CN" altLang="en-US" dirty="0" smtClean="0"/>
              <a:t>为纵坐标，</a:t>
            </a:r>
            <a:r>
              <a:rPr lang="en-US" altLang="zh-CN" i="1" dirty="0" smtClean="0">
                <a:latin typeface="Times New Roman" pitchFamily="18" charset="0"/>
                <a:cs typeface="Times New Roman" pitchFamily="18" charset="0"/>
              </a:rPr>
              <a:t>P</a:t>
            </a:r>
            <a:r>
              <a:rPr lang="en-US" altLang="zh-CN" i="1" baseline="-20000" dirty="0" smtClean="0">
                <a:latin typeface="Times New Roman" pitchFamily="18" charset="0"/>
                <a:cs typeface="Times New Roman" pitchFamily="18" charset="0"/>
              </a:rPr>
              <a:t>E</a:t>
            </a:r>
            <a:r>
              <a:rPr lang="zh-CN" altLang="en-US" dirty="0" smtClean="0"/>
              <a:t>为横坐标，则函数</a:t>
            </a:r>
            <a:r>
              <a:rPr lang="en-US" altLang="zh-CN" dirty="0" smtClean="0"/>
              <a:t>H(</a:t>
            </a:r>
            <a:r>
              <a:rPr lang="en-US" altLang="zh-CN" i="1" dirty="0" smtClean="0">
                <a:latin typeface="Times New Roman" pitchFamily="18" charset="0"/>
                <a:cs typeface="Times New Roman" pitchFamily="18" charset="0"/>
              </a:rPr>
              <a:t>P</a:t>
            </a:r>
            <a:r>
              <a:rPr lang="en-US" altLang="zh-CN" i="1" baseline="-20000" dirty="0" smtClean="0">
                <a:latin typeface="Times New Roman" pitchFamily="18" charset="0"/>
                <a:cs typeface="Times New Roman" pitchFamily="18" charset="0"/>
              </a:rPr>
              <a:t>E</a:t>
            </a:r>
            <a:r>
              <a:rPr lang="en-US" altLang="zh-CN" dirty="0" smtClean="0"/>
              <a:t>)+ </a:t>
            </a:r>
            <a:r>
              <a:rPr lang="en-US" altLang="zh-CN" i="1" dirty="0" smtClean="0">
                <a:latin typeface="Times New Roman" pitchFamily="18" charset="0"/>
                <a:cs typeface="Times New Roman" pitchFamily="18" charset="0"/>
              </a:rPr>
              <a:t>P</a:t>
            </a:r>
            <a:r>
              <a:rPr lang="en-US" altLang="zh-CN" i="1" baseline="-20000" dirty="0" smtClean="0">
                <a:latin typeface="Times New Roman" pitchFamily="18" charset="0"/>
                <a:cs typeface="Times New Roman" pitchFamily="18" charset="0"/>
              </a:rPr>
              <a:t>E</a:t>
            </a:r>
            <a:r>
              <a:rPr lang="en-US" altLang="zh-CN" dirty="0" smtClean="0"/>
              <a:t> log(n-1)</a:t>
            </a:r>
            <a:r>
              <a:rPr lang="zh-CN" altLang="en-US" dirty="0" smtClean="0"/>
              <a:t>随</a:t>
            </a:r>
            <a:r>
              <a:rPr lang="en-US" altLang="zh-CN" i="1" dirty="0">
                <a:latin typeface="Times New Roman" pitchFamily="18" charset="0"/>
                <a:cs typeface="Times New Roman" pitchFamily="18" charset="0"/>
              </a:rPr>
              <a:t>P</a:t>
            </a:r>
            <a:r>
              <a:rPr lang="en-US" altLang="zh-CN" i="1" baseline="-20000" dirty="0">
                <a:latin typeface="Times New Roman" pitchFamily="18" charset="0"/>
                <a:cs typeface="Times New Roman" pitchFamily="18" charset="0"/>
              </a:rPr>
              <a:t>E</a:t>
            </a:r>
            <a:r>
              <a:rPr lang="zh-CN" altLang="en-US" dirty="0" smtClean="0"/>
              <a:t>变化的曲线如图所示。</a:t>
            </a:r>
          </a:p>
        </p:txBody>
      </p:sp>
      <p:sp>
        <p:nvSpPr>
          <p:cNvPr id="10" name="灯片编号占位符 5"/>
          <p:cNvSpPr>
            <a:spLocks noGrp="1"/>
          </p:cNvSpPr>
          <p:nvPr>
            <p:ph type="sldNum" sz="quarter" idx="12"/>
          </p:nvPr>
        </p:nvSpPr>
        <p:spPr/>
        <p:txBody>
          <a:bodyPr/>
          <a:lstStyle/>
          <a:p>
            <a:fld id="{D50891CE-6EFD-459E-8A91-04AE05B66294}" type="slidenum">
              <a:rPr lang="zh-CN" altLang="en-US" smtClean="0"/>
              <a:pPr/>
              <a:t>32</a:t>
            </a:fld>
            <a:endParaRPr lang="en-US" altLang="zh-CN"/>
          </a:p>
        </p:txBody>
      </p:sp>
      <p:sp>
        <p:nvSpPr>
          <p:cNvPr id="445444" name="Rectangle 4"/>
          <p:cNvSpPr>
            <a:spLocks noChangeArrowheads="1"/>
          </p:cNvSpPr>
          <p:nvPr/>
        </p:nvSpPr>
        <p:spPr bwMode="auto">
          <a:xfrm>
            <a:off x="369570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445445" name="Object 5"/>
          <p:cNvGraphicFramePr>
            <a:graphicFrameLocks noChangeAspect="1"/>
          </p:cNvGraphicFramePr>
          <p:nvPr>
            <p:extLst>
              <p:ext uri="{D42A27DB-BD31-4B8C-83A1-F6EECF244321}">
                <p14:modId xmlns:p14="http://schemas.microsoft.com/office/powerpoint/2010/main" val="2546138933"/>
              </p:ext>
            </p:extLst>
          </p:nvPr>
        </p:nvGraphicFramePr>
        <p:xfrm>
          <a:off x="769938" y="1773238"/>
          <a:ext cx="4048125" cy="449262"/>
        </p:xfrm>
        <a:graphic>
          <a:graphicData uri="http://schemas.openxmlformats.org/presentationml/2006/ole">
            <mc:AlternateContent xmlns:mc="http://schemas.openxmlformats.org/markup-compatibility/2006">
              <mc:Choice xmlns:v="urn:schemas-microsoft-com:vml" Requires="v">
                <p:oleObj spid="_x0000_s2069580" name="Equation" r:id="rId3" imgW="1803240" imgH="203040" progId="Equation.DSMT4">
                  <p:embed/>
                </p:oleObj>
              </mc:Choice>
              <mc:Fallback>
                <p:oleObj name="Equation" r:id="rId3" imgW="1803240" imgH="203040" progId="Equation.DSMT4">
                  <p:embed/>
                  <p:pic>
                    <p:nvPicPr>
                      <p:cNvPr id="0" name="Picture 18"/>
                      <p:cNvPicPr>
                        <a:picLocks noChangeAspect="1" noChangeArrowheads="1"/>
                      </p:cNvPicPr>
                      <p:nvPr/>
                    </p:nvPicPr>
                    <p:blipFill>
                      <a:blip r:embed="rId4"/>
                      <a:srcRect/>
                      <a:stretch>
                        <a:fillRect/>
                      </a:stretch>
                    </p:blipFill>
                    <p:spPr bwMode="auto">
                      <a:xfrm>
                        <a:off x="769938" y="1773238"/>
                        <a:ext cx="4048125"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5446" name="Object 6"/>
          <p:cNvGraphicFramePr>
            <a:graphicFrameLocks noChangeAspect="1"/>
          </p:cNvGraphicFramePr>
          <p:nvPr>
            <p:extLst>
              <p:ext uri="{D42A27DB-BD31-4B8C-83A1-F6EECF244321}">
                <p14:modId xmlns:p14="http://schemas.microsoft.com/office/powerpoint/2010/main" val="2965367041"/>
              </p:ext>
            </p:extLst>
          </p:nvPr>
        </p:nvGraphicFramePr>
        <p:xfrm>
          <a:off x="4788024" y="1988840"/>
          <a:ext cx="4141787" cy="3305175"/>
        </p:xfrm>
        <a:graphic>
          <a:graphicData uri="http://schemas.openxmlformats.org/presentationml/2006/ole">
            <mc:AlternateContent xmlns:mc="http://schemas.openxmlformats.org/markup-compatibility/2006">
              <mc:Choice xmlns:v="urn:schemas-microsoft-com:vml" Requires="v">
                <p:oleObj spid="_x0000_s2069581" name="Document" r:id="rId5" imgW="3010290" imgH="2413683" progId="Word.Document.8">
                  <p:embed/>
                </p:oleObj>
              </mc:Choice>
              <mc:Fallback>
                <p:oleObj name="Document" r:id="rId5" imgW="3010290" imgH="2413683" progId="Word.Document.8">
                  <p:embed/>
                  <p:pic>
                    <p:nvPicPr>
                      <p:cNvPr id="0" name="Picture 19"/>
                      <p:cNvPicPr>
                        <a:picLocks noChangeAspect="1" noChangeArrowheads="1"/>
                      </p:cNvPicPr>
                      <p:nvPr/>
                    </p:nvPicPr>
                    <p:blipFill>
                      <a:blip r:embed="rId6"/>
                      <a:srcRect/>
                      <a:stretch>
                        <a:fillRect/>
                      </a:stretch>
                    </p:blipFill>
                    <p:spPr bwMode="auto">
                      <a:xfrm>
                        <a:off x="4788024" y="1988840"/>
                        <a:ext cx="4141787" cy="330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5447" name="Line 7"/>
          <p:cNvSpPr>
            <a:spLocks noChangeShapeType="1"/>
          </p:cNvSpPr>
          <p:nvPr/>
        </p:nvSpPr>
        <p:spPr bwMode="auto">
          <a:xfrm>
            <a:off x="5148064" y="3501008"/>
            <a:ext cx="3240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矩形 8"/>
          <p:cNvSpPr/>
          <p:nvPr/>
        </p:nvSpPr>
        <p:spPr>
          <a:xfrm>
            <a:off x="899592" y="5229200"/>
            <a:ext cx="7632848"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1" dirty="0" smtClean="0">
                <a:latin typeface="+mj-ea"/>
                <a:ea typeface="+mj-ea"/>
              </a:rPr>
              <a:t>由图可知，当信源、信道给定时，信道疑义度</a:t>
            </a:r>
            <a:r>
              <a:rPr lang="en-US" altLang="zh-CN" sz="2400" b="1" dirty="0" smtClean="0">
                <a:latin typeface="+mj-ea"/>
                <a:ea typeface="+mj-ea"/>
              </a:rPr>
              <a:t>H(X|Y)</a:t>
            </a:r>
            <a:r>
              <a:rPr lang="zh-CN" altLang="en-US" sz="2400" b="1" dirty="0" smtClean="0">
                <a:latin typeface="+mj-ea"/>
                <a:ea typeface="+mj-ea"/>
              </a:rPr>
              <a:t>就给定了译码平均错误概率</a:t>
            </a:r>
            <a:r>
              <a:rPr lang="en-US" altLang="zh-CN" sz="2400" b="1" i="1" dirty="0" smtClean="0">
                <a:latin typeface="Times New Roman" pitchFamily="18" charset="0"/>
                <a:cs typeface="Times New Roman" pitchFamily="18" charset="0"/>
              </a:rPr>
              <a:t>P</a:t>
            </a:r>
            <a:r>
              <a:rPr lang="en-US" altLang="zh-CN" sz="2400" b="1" i="1" baseline="-20000" dirty="0" smtClean="0">
                <a:latin typeface="Times New Roman" pitchFamily="18" charset="0"/>
                <a:cs typeface="Times New Roman" pitchFamily="18" charset="0"/>
              </a:rPr>
              <a:t>E</a:t>
            </a:r>
            <a:r>
              <a:rPr lang="zh-CN" altLang="en-US" sz="2400" b="1" dirty="0" smtClean="0">
                <a:latin typeface="+mj-ea"/>
                <a:ea typeface="+mj-ea"/>
              </a:rPr>
              <a:t>的下限。 </a:t>
            </a:r>
            <a:endParaRPr lang="zh-CN" altLang="en-US" sz="2400" b="1" dirty="0">
              <a:latin typeface="+mj-ea"/>
              <a:ea typeface="+mj-ea"/>
            </a:endParaRPr>
          </a:p>
        </p:txBody>
      </p:sp>
    </p:spTree>
    <p:extLst>
      <p:ext uri="{BB962C8B-B14F-4D97-AF65-F5344CB8AC3E}">
        <p14:creationId xmlns:p14="http://schemas.microsoft.com/office/powerpoint/2010/main" val="1090297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zh-CN" altLang="en-US" smtClean="0"/>
              <a:t>课堂练习</a:t>
            </a:r>
            <a:endParaRPr lang="zh-CN" altLang="en-US"/>
          </a:p>
        </p:txBody>
      </p:sp>
      <p:sp>
        <p:nvSpPr>
          <p:cNvPr id="386051" name="Rectangle 3"/>
          <p:cNvSpPr>
            <a:spLocks noGrp="1" noChangeArrowheads="1"/>
          </p:cNvSpPr>
          <p:nvPr>
            <p:ph type="body" idx="1"/>
          </p:nvPr>
        </p:nvSpPr>
        <p:spPr/>
        <p:txBody>
          <a:bodyPr/>
          <a:lstStyle/>
          <a:p>
            <a:r>
              <a:rPr lang="zh-CN" altLang="en-US" dirty="0" smtClean="0"/>
              <a:t>离散信道的传递概率矩阵为</a:t>
            </a:r>
          </a:p>
          <a:p>
            <a:endParaRPr lang="zh-CN" altLang="en-US" dirty="0" smtClean="0"/>
          </a:p>
          <a:p>
            <a:endParaRPr lang="zh-CN" altLang="en-US" dirty="0" smtClean="0"/>
          </a:p>
          <a:p>
            <a:endParaRPr lang="zh-CN" altLang="en-US" dirty="0" smtClean="0"/>
          </a:p>
          <a:p>
            <a:endParaRPr lang="en-US" altLang="zh-CN" dirty="0" smtClean="0"/>
          </a:p>
          <a:p>
            <a:endParaRPr lang="zh-CN" altLang="en-US" dirty="0" smtClean="0"/>
          </a:p>
          <a:p>
            <a:r>
              <a:rPr lang="zh-CN" altLang="en-US" dirty="0" smtClean="0"/>
              <a:t>分别按照最小错误概率准则和最大似然准则确定译码规则，并计算相应的平均错误概率</a:t>
            </a:r>
            <a:endParaRPr lang="zh-CN" altLang="en-US" dirty="0"/>
          </a:p>
        </p:txBody>
      </p:sp>
      <p:sp>
        <p:nvSpPr>
          <p:cNvPr id="99" name="灯片编号占位符 5"/>
          <p:cNvSpPr>
            <a:spLocks noGrp="1"/>
          </p:cNvSpPr>
          <p:nvPr>
            <p:ph type="sldNum" sz="quarter" idx="12"/>
          </p:nvPr>
        </p:nvSpPr>
        <p:spPr/>
        <p:txBody>
          <a:bodyPr/>
          <a:lstStyle/>
          <a:p>
            <a:fld id="{7A14C3B6-DC9C-47DC-B1AB-FB679EA51D4A}" type="slidenum">
              <a:rPr lang="zh-CN" altLang="en-US" smtClean="0"/>
              <a:pPr/>
              <a:t>33</a:t>
            </a:fld>
            <a:endParaRPr lang="en-US" altLang="zh-CN"/>
          </a:p>
        </p:txBody>
      </p:sp>
      <p:sp>
        <p:nvSpPr>
          <p:cNvPr id="38605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53"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54"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5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5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57"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58"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59"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0"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1"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2"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3"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4"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5"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6"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7"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8"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9"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1"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2"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3"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4"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5"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6"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7"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8"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9"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0"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1"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2"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3"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4"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5"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6"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7"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8"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9"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0"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1"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2"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3"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4"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5"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6"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7"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8"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9"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0"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1"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2"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3"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4"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5"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6"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7"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8"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9"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0"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1"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2"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3"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4"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5"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6"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7"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8"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9"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0"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1"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2"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386123"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4"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5"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6"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7"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8"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9"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0"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1"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2"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3"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4"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5"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6"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7"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8"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9"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40"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41" name="Rectangle 93"/>
          <p:cNvSpPr>
            <a:spLocks noChangeArrowheads="1"/>
          </p:cNvSpPr>
          <p:nvPr/>
        </p:nvSpPr>
        <p:spPr bwMode="auto">
          <a:xfrm>
            <a:off x="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6142" name="Object 94"/>
          <p:cNvGraphicFramePr>
            <a:graphicFrameLocks noChangeAspect="1"/>
          </p:cNvGraphicFramePr>
          <p:nvPr>
            <p:extLst>
              <p:ext uri="{D42A27DB-BD31-4B8C-83A1-F6EECF244321}">
                <p14:modId xmlns:p14="http://schemas.microsoft.com/office/powerpoint/2010/main" val="690369358"/>
              </p:ext>
            </p:extLst>
          </p:nvPr>
        </p:nvGraphicFramePr>
        <p:xfrm>
          <a:off x="971600" y="1844824"/>
          <a:ext cx="2088232" cy="3011336"/>
        </p:xfrm>
        <a:graphic>
          <a:graphicData uri="http://schemas.openxmlformats.org/presentationml/2006/ole">
            <mc:AlternateContent xmlns:mc="http://schemas.openxmlformats.org/markup-compatibility/2006">
              <mc:Choice xmlns:v="urn:schemas-microsoft-com:vml" Requires="v">
                <p:oleObj spid="_x0000_s2070604" name="Visio" r:id="rId4" imgW="1028126" imgH="1477523" progId="Visio.Drawing.11">
                  <p:embed/>
                </p:oleObj>
              </mc:Choice>
              <mc:Fallback>
                <p:oleObj name="Visio" r:id="rId4" imgW="1028126" imgH="1477523" progId="Visio.Drawing.11">
                  <p:embed/>
                  <p:pic>
                    <p:nvPicPr>
                      <p:cNvPr id="0" name="Picture 18"/>
                      <p:cNvPicPr>
                        <a:picLocks noChangeAspect="1" noChangeArrowheads="1"/>
                      </p:cNvPicPr>
                      <p:nvPr/>
                    </p:nvPicPr>
                    <p:blipFill>
                      <a:blip r:embed="rId5"/>
                      <a:srcRect/>
                      <a:stretch>
                        <a:fillRect/>
                      </a:stretch>
                    </p:blipFill>
                    <p:spPr bwMode="auto">
                      <a:xfrm>
                        <a:off x="971600" y="1844824"/>
                        <a:ext cx="2088232" cy="3011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6143" name="Rectangle 9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6144" name="Object 96"/>
          <p:cNvGraphicFramePr>
            <a:graphicFrameLocks noChangeAspect="1"/>
          </p:cNvGraphicFramePr>
          <p:nvPr/>
        </p:nvGraphicFramePr>
        <p:xfrm>
          <a:off x="3276600" y="2852937"/>
          <a:ext cx="5127305" cy="925314"/>
        </p:xfrm>
        <a:graphic>
          <a:graphicData uri="http://schemas.openxmlformats.org/presentationml/2006/ole">
            <mc:AlternateContent xmlns:mc="http://schemas.openxmlformats.org/markup-compatibility/2006">
              <mc:Choice xmlns:v="urn:schemas-microsoft-com:vml" Requires="v">
                <p:oleObj spid="_x0000_s2070605" name="公式" r:id="rId6" imgW="2159000" imgH="393700" progId="Equation.3">
                  <p:embed/>
                </p:oleObj>
              </mc:Choice>
              <mc:Fallback>
                <p:oleObj name="公式" r:id="rId6" imgW="2159000" imgH="393700" progId="Equation.3">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852937"/>
                        <a:ext cx="5127305" cy="925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27005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zh-CN" altLang="en-US" smtClean="0"/>
              <a:t>课堂练习</a:t>
            </a:r>
            <a:endParaRPr lang="zh-CN" altLang="en-US"/>
          </a:p>
        </p:txBody>
      </p:sp>
      <p:sp>
        <p:nvSpPr>
          <p:cNvPr id="388099" name="Rectangle 3"/>
          <p:cNvSpPr>
            <a:spLocks noGrp="1" noChangeArrowheads="1"/>
          </p:cNvSpPr>
          <p:nvPr>
            <p:ph type="body" idx="1"/>
          </p:nvPr>
        </p:nvSpPr>
        <p:spPr/>
        <p:txBody>
          <a:bodyPr/>
          <a:lstStyle/>
          <a:p>
            <a:r>
              <a:rPr lang="zh-CN" altLang="en-US" smtClean="0"/>
              <a:t>用最大后验概率准则，求联合概率</a:t>
            </a:r>
            <a:endParaRPr lang="zh-CN" altLang="en-US"/>
          </a:p>
        </p:txBody>
      </p:sp>
      <p:sp>
        <p:nvSpPr>
          <p:cNvPr id="103" name="灯片编号占位符 5"/>
          <p:cNvSpPr>
            <a:spLocks noGrp="1"/>
          </p:cNvSpPr>
          <p:nvPr>
            <p:ph type="sldNum" sz="quarter" idx="12"/>
          </p:nvPr>
        </p:nvSpPr>
        <p:spPr/>
        <p:txBody>
          <a:bodyPr/>
          <a:lstStyle/>
          <a:p>
            <a:fld id="{96946368-CB7E-459C-8518-8E95809FD370}" type="slidenum">
              <a:rPr lang="zh-CN" altLang="en-US" smtClean="0"/>
              <a:pPr/>
              <a:t>34</a:t>
            </a:fld>
            <a:endParaRPr lang="en-US" altLang="zh-CN"/>
          </a:p>
        </p:txBody>
      </p:sp>
      <p:sp>
        <p:nvSpPr>
          <p:cNvPr id="38810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2"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5"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1"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2"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3"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4"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5"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6"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7"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9"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0"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1"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2"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3"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4"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5"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6"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7"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8"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9"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0"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1"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2"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3"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4"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5"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6"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7"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8"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0"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1"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2"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3"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4"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5"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6"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7"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8"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9"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0"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1"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2"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3"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4"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5"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6"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7"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8"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9"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0"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1"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2"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3"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4"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5"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6"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7"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8"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9"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0"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388171"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2"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3"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4"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5"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6"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7"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8"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9"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0"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1"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2"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3"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4"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5"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6"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7"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8"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9" name="Rectangle 93"/>
          <p:cNvSpPr>
            <a:spLocks noChangeArrowheads="1"/>
          </p:cNvSpPr>
          <p:nvPr/>
        </p:nvSpPr>
        <p:spPr bwMode="auto">
          <a:xfrm>
            <a:off x="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90" name="Rectangle 9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91" name="Rectangle 9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8192" name="Object 96"/>
          <p:cNvGraphicFramePr>
            <a:graphicFrameLocks noChangeAspect="1"/>
          </p:cNvGraphicFramePr>
          <p:nvPr>
            <p:extLst>
              <p:ext uri="{D42A27DB-BD31-4B8C-83A1-F6EECF244321}">
                <p14:modId xmlns:p14="http://schemas.microsoft.com/office/powerpoint/2010/main" val="3386390641"/>
              </p:ext>
            </p:extLst>
          </p:nvPr>
        </p:nvGraphicFramePr>
        <p:xfrm>
          <a:off x="899592" y="1844824"/>
          <a:ext cx="3883743" cy="575295"/>
        </p:xfrm>
        <a:graphic>
          <a:graphicData uri="http://schemas.openxmlformats.org/presentationml/2006/ole">
            <mc:AlternateContent xmlns:mc="http://schemas.openxmlformats.org/markup-compatibility/2006">
              <mc:Choice xmlns:v="urn:schemas-microsoft-com:vml" Requires="v">
                <p:oleObj spid="_x0000_s2071665" name="Equation" r:id="rId4" imgW="1612800" imgH="241200" progId="Equation.DSMT4">
                  <p:embed/>
                </p:oleObj>
              </mc:Choice>
              <mc:Fallback>
                <p:oleObj name="Equation" r:id="rId4" imgW="1612800" imgH="241200" progId="Equation.DSMT4">
                  <p:embed/>
                  <p:pic>
                    <p:nvPicPr>
                      <p:cNvPr id="0" name="Picture 26"/>
                      <p:cNvPicPr>
                        <a:picLocks noChangeAspect="1" noChangeArrowheads="1"/>
                      </p:cNvPicPr>
                      <p:nvPr/>
                    </p:nvPicPr>
                    <p:blipFill>
                      <a:blip r:embed="rId5"/>
                      <a:srcRect/>
                      <a:stretch>
                        <a:fillRect/>
                      </a:stretch>
                    </p:blipFill>
                    <p:spPr bwMode="auto">
                      <a:xfrm>
                        <a:off x="899592" y="1844824"/>
                        <a:ext cx="3883743" cy="575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8193" name="Rectangle 97"/>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8194" name="Object 98"/>
          <p:cNvGraphicFramePr>
            <a:graphicFrameLocks noChangeAspect="1"/>
          </p:cNvGraphicFramePr>
          <p:nvPr>
            <p:extLst>
              <p:ext uri="{D42A27DB-BD31-4B8C-83A1-F6EECF244321}">
                <p14:modId xmlns:p14="http://schemas.microsoft.com/office/powerpoint/2010/main" val="3717285188"/>
              </p:ext>
            </p:extLst>
          </p:nvPr>
        </p:nvGraphicFramePr>
        <p:xfrm>
          <a:off x="671513" y="2528888"/>
          <a:ext cx="8296275" cy="2324100"/>
        </p:xfrm>
        <a:graphic>
          <a:graphicData uri="http://schemas.openxmlformats.org/presentationml/2006/ole">
            <mc:AlternateContent xmlns:mc="http://schemas.openxmlformats.org/markup-compatibility/2006">
              <mc:Choice xmlns:v="urn:schemas-microsoft-com:vml" Requires="v">
                <p:oleObj spid="_x0000_s2071666" name="Equation" r:id="rId6" imgW="4343400" imgH="1218960" progId="Equation.DSMT4">
                  <p:embed/>
                </p:oleObj>
              </mc:Choice>
              <mc:Fallback>
                <p:oleObj name="Equation" r:id="rId6" imgW="4343400" imgH="1218960" progId="Equation.DSMT4">
                  <p:embed/>
                  <p:pic>
                    <p:nvPicPr>
                      <p:cNvPr id="0" name="Picture 27"/>
                      <p:cNvPicPr>
                        <a:picLocks noChangeAspect="1" noChangeArrowheads="1"/>
                      </p:cNvPicPr>
                      <p:nvPr/>
                    </p:nvPicPr>
                    <p:blipFill>
                      <a:blip r:embed="rId7"/>
                      <a:srcRect/>
                      <a:stretch>
                        <a:fillRect/>
                      </a:stretch>
                    </p:blipFill>
                    <p:spPr bwMode="auto">
                      <a:xfrm>
                        <a:off x="671513" y="2528888"/>
                        <a:ext cx="8296275" cy="232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8195" name="Rectangle 99"/>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8196" name="Object 100"/>
          <p:cNvGraphicFramePr>
            <a:graphicFrameLocks noChangeAspect="1"/>
          </p:cNvGraphicFramePr>
          <p:nvPr>
            <p:extLst>
              <p:ext uri="{D42A27DB-BD31-4B8C-83A1-F6EECF244321}">
                <p14:modId xmlns:p14="http://schemas.microsoft.com/office/powerpoint/2010/main" val="3598398242"/>
              </p:ext>
            </p:extLst>
          </p:nvPr>
        </p:nvGraphicFramePr>
        <p:xfrm>
          <a:off x="814388" y="5013325"/>
          <a:ext cx="6259512" cy="1584325"/>
        </p:xfrm>
        <a:graphic>
          <a:graphicData uri="http://schemas.openxmlformats.org/presentationml/2006/ole">
            <mc:AlternateContent xmlns:mc="http://schemas.openxmlformats.org/markup-compatibility/2006">
              <mc:Choice xmlns:v="urn:schemas-microsoft-com:vml" Requires="v">
                <p:oleObj spid="_x0000_s2071667" name="Equation" r:id="rId8" imgW="3200400" imgH="812520" progId="Equation.DSMT4">
                  <p:embed/>
                </p:oleObj>
              </mc:Choice>
              <mc:Fallback>
                <p:oleObj name="Equation" r:id="rId8" imgW="3200400" imgH="812520" progId="Equation.DSMT4">
                  <p:embed/>
                  <p:pic>
                    <p:nvPicPr>
                      <p:cNvPr id="0" name="Picture 28"/>
                      <p:cNvPicPr>
                        <a:picLocks noChangeAspect="1" noChangeArrowheads="1"/>
                      </p:cNvPicPr>
                      <p:nvPr/>
                    </p:nvPicPr>
                    <p:blipFill>
                      <a:blip r:embed="rId9"/>
                      <a:srcRect/>
                      <a:stretch>
                        <a:fillRect/>
                      </a:stretch>
                    </p:blipFill>
                    <p:spPr bwMode="auto">
                      <a:xfrm>
                        <a:off x="814388" y="5013325"/>
                        <a:ext cx="6259512" cy="158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03494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zh-CN" altLang="en-US" smtClean="0"/>
              <a:t>课堂练习</a:t>
            </a:r>
            <a:endParaRPr lang="zh-CN" altLang="en-US"/>
          </a:p>
        </p:txBody>
      </p:sp>
      <p:sp>
        <p:nvSpPr>
          <p:cNvPr id="390147" name="Rectangle 3"/>
          <p:cNvSpPr>
            <a:spLocks noGrp="1" noChangeArrowheads="1"/>
          </p:cNvSpPr>
          <p:nvPr>
            <p:ph type="body" idx="1"/>
          </p:nvPr>
        </p:nvSpPr>
        <p:spPr/>
        <p:txBody>
          <a:bodyPr/>
          <a:lstStyle/>
          <a:p>
            <a:r>
              <a:rPr lang="zh-CN" altLang="en-US" smtClean="0"/>
              <a:t>用最大似然准则</a:t>
            </a:r>
            <a:endParaRPr lang="zh-CN" altLang="en-US"/>
          </a:p>
        </p:txBody>
      </p:sp>
      <p:sp>
        <p:nvSpPr>
          <p:cNvPr id="102" name="灯片编号占位符 5"/>
          <p:cNvSpPr>
            <a:spLocks noGrp="1"/>
          </p:cNvSpPr>
          <p:nvPr>
            <p:ph type="sldNum" sz="quarter" idx="12"/>
          </p:nvPr>
        </p:nvSpPr>
        <p:spPr/>
        <p:txBody>
          <a:bodyPr/>
          <a:lstStyle/>
          <a:p>
            <a:fld id="{20B22FED-5031-453B-A907-15013D5DC387}" type="slidenum">
              <a:rPr lang="zh-CN" altLang="en-US" smtClean="0"/>
              <a:pPr/>
              <a:t>35</a:t>
            </a:fld>
            <a:endParaRPr lang="en-US" altLang="zh-CN"/>
          </a:p>
        </p:txBody>
      </p:sp>
      <p:sp>
        <p:nvSpPr>
          <p:cNvPr id="390148"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4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0"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1"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2"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3"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4"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5"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6"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7"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8"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9"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0"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1"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2"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3"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4"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5"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7"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8"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9"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0"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1"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2"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3"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4"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5"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6"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7"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8"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9"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0"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1"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2"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3"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4"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5"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6"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8"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9"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0"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1"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2"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3"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4"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5"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6"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7"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8"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9"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0"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1"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2"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3"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4"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5"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6"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7"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8"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9"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0"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1"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2"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3"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4"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5"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6"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7"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8"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390219"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0"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1"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2"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3"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4"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5"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6"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7"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8"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9"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0"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1"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2"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3"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4"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5"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6"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7" name="Rectangle 93"/>
          <p:cNvSpPr>
            <a:spLocks noChangeArrowheads="1"/>
          </p:cNvSpPr>
          <p:nvPr/>
        </p:nvSpPr>
        <p:spPr bwMode="auto">
          <a:xfrm>
            <a:off x="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8" name="Rectangle 9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9" name="Rectangle 9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40" name="Rectangle 96"/>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41" name="Rectangle 97"/>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42" name="Rectangle 9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90243" name="Object 99"/>
          <p:cNvGraphicFramePr>
            <a:graphicFrameLocks noChangeAspect="1"/>
          </p:cNvGraphicFramePr>
          <p:nvPr>
            <p:extLst>
              <p:ext uri="{D42A27DB-BD31-4B8C-83A1-F6EECF244321}">
                <p14:modId xmlns:p14="http://schemas.microsoft.com/office/powerpoint/2010/main" val="3193917610"/>
              </p:ext>
            </p:extLst>
          </p:nvPr>
        </p:nvGraphicFramePr>
        <p:xfrm>
          <a:off x="827088" y="2406650"/>
          <a:ext cx="7564437" cy="2117725"/>
        </p:xfrm>
        <a:graphic>
          <a:graphicData uri="http://schemas.openxmlformats.org/presentationml/2006/ole">
            <mc:AlternateContent xmlns:mc="http://schemas.openxmlformats.org/markup-compatibility/2006">
              <mc:Choice xmlns:v="urn:schemas-microsoft-com:vml" Requires="v">
                <p:oleObj spid="_x0000_s2072615" name="Equation" r:id="rId4" imgW="3213000" imgH="901440" progId="Equation.DSMT4">
                  <p:embed/>
                </p:oleObj>
              </mc:Choice>
              <mc:Fallback>
                <p:oleObj name="Equation" r:id="rId4" imgW="3213000" imgH="901440" progId="Equation.DSMT4">
                  <p:embed/>
                  <p:pic>
                    <p:nvPicPr>
                      <p:cNvPr id="0" name="Picture 10"/>
                      <p:cNvPicPr>
                        <a:picLocks noChangeAspect="1" noChangeArrowheads="1"/>
                      </p:cNvPicPr>
                      <p:nvPr/>
                    </p:nvPicPr>
                    <p:blipFill>
                      <a:blip r:embed="rId5"/>
                      <a:srcRect/>
                      <a:stretch>
                        <a:fillRect/>
                      </a:stretch>
                    </p:blipFill>
                    <p:spPr bwMode="auto">
                      <a:xfrm>
                        <a:off x="827088" y="2406650"/>
                        <a:ext cx="7564437" cy="211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9693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zh-CN" altLang="en-US" smtClean="0"/>
              <a:t>信道编码定理</a:t>
            </a:r>
            <a:endParaRPr lang="en-US" altLang="zh-CN"/>
          </a:p>
        </p:txBody>
      </p:sp>
      <p:sp>
        <p:nvSpPr>
          <p:cNvPr id="354307" name="Rectangle 3"/>
          <p:cNvSpPr>
            <a:spLocks noGrp="1" noChangeArrowheads="1"/>
          </p:cNvSpPr>
          <p:nvPr>
            <p:ph type="body" idx="1"/>
          </p:nvPr>
        </p:nvSpPr>
        <p:spPr/>
        <p:txBody>
          <a:bodyPr/>
          <a:lstStyle/>
          <a:p>
            <a:r>
              <a:rPr lang="zh-CN" altLang="en-US" dirty="0" smtClean="0"/>
              <a:t>信道编码概述</a:t>
            </a:r>
          </a:p>
          <a:p>
            <a:r>
              <a:rPr lang="zh-CN" altLang="en-US" dirty="0" smtClean="0"/>
              <a:t>译码准则</a:t>
            </a:r>
          </a:p>
          <a:p>
            <a:r>
              <a:rPr lang="zh-CN" altLang="en-US" dirty="0" smtClean="0">
                <a:solidFill>
                  <a:srgbClr val="FF0000"/>
                </a:solidFill>
              </a:rPr>
              <a:t>编码方法</a:t>
            </a:r>
          </a:p>
          <a:p>
            <a:r>
              <a:rPr lang="zh-CN" altLang="en-US" dirty="0" smtClean="0"/>
              <a:t>信道编码定理</a:t>
            </a:r>
            <a:endParaRPr lang="zh-CN" altLang="en-US" dirty="0"/>
          </a:p>
        </p:txBody>
      </p:sp>
      <p:sp>
        <p:nvSpPr>
          <p:cNvPr id="6" name="灯片编号占位符 5"/>
          <p:cNvSpPr>
            <a:spLocks noGrp="1"/>
          </p:cNvSpPr>
          <p:nvPr>
            <p:ph type="sldNum" sz="quarter" idx="12"/>
          </p:nvPr>
        </p:nvSpPr>
        <p:spPr/>
        <p:txBody>
          <a:bodyPr/>
          <a:lstStyle/>
          <a:p>
            <a:fld id="{1EBC80C4-7338-4BB8-B94F-C8D74E62FD4A}" type="slidenum">
              <a:rPr lang="zh-CN" altLang="en-US" smtClean="0"/>
              <a:pPr/>
              <a:t>36</a:t>
            </a:fld>
            <a:endParaRPr lang="en-US" altLang="zh-CN"/>
          </a:p>
        </p:txBody>
      </p:sp>
    </p:spTree>
    <p:extLst>
      <p:ext uri="{BB962C8B-B14F-4D97-AF65-F5344CB8AC3E}">
        <p14:creationId xmlns:p14="http://schemas.microsoft.com/office/powerpoint/2010/main" val="4122165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zh-CN" altLang="en-US" smtClean="0"/>
              <a:t>编码方法</a:t>
            </a:r>
            <a:endParaRPr lang="zh-CN" altLang="en-US"/>
          </a:p>
        </p:txBody>
      </p:sp>
      <p:sp>
        <p:nvSpPr>
          <p:cNvPr id="392195" name="Rectangle 3"/>
          <p:cNvSpPr>
            <a:spLocks noGrp="1" noChangeArrowheads="1"/>
          </p:cNvSpPr>
          <p:nvPr>
            <p:ph type="body" idx="1"/>
          </p:nvPr>
        </p:nvSpPr>
        <p:spPr/>
        <p:txBody>
          <a:bodyPr/>
          <a:lstStyle/>
          <a:p>
            <a:r>
              <a:rPr lang="zh-CN" altLang="en-US" dirty="0" smtClean="0"/>
              <a:t>当信道为确定的有噪信道时，无论采用什么样的译码规则，我们只能尽量的减小平均错误概率，总不能完全消除</a:t>
            </a:r>
          </a:p>
          <a:p>
            <a:r>
              <a:rPr lang="zh-CN" altLang="en-US" dirty="0" smtClean="0"/>
              <a:t>因此必须要有方法降低错误概率：编码方法</a:t>
            </a:r>
            <a:endParaRPr lang="en-US" altLang="zh-CN" dirty="0" smtClean="0"/>
          </a:p>
          <a:p>
            <a:r>
              <a:rPr lang="zh-CN" altLang="en-US" dirty="0" smtClean="0"/>
              <a:t>检错与纠错原理</a:t>
            </a:r>
            <a:endParaRPr lang="en-US" altLang="zh-CN" dirty="0" smtClean="0"/>
          </a:p>
          <a:p>
            <a:pPr lvl="1"/>
            <a:r>
              <a:rPr lang="zh-CN" altLang="en-US" dirty="0" smtClean="0"/>
              <a:t>奇偶校验</a:t>
            </a:r>
            <a:endParaRPr lang="en-US" altLang="zh-CN" dirty="0" smtClean="0"/>
          </a:p>
          <a:p>
            <a:pPr lvl="1"/>
            <a:r>
              <a:rPr lang="zh-CN" altLang="en-US" dirty="0">
                <a:solidFill>
                  <a:srgbClr val="FF0000"/>
                </a:solidFill>
              </a:rPr>
              <a:t>增加扩展</a:t>
            </a:r>
            <a:r>
              <a:rPr lang="zh-CN" altLang="en-US" dirty="0" smtClean="0">
                <a:solidFill>
                  <a:srgbClr val="FF0000"/>
                </a:solidFill>
              </a:rPr>
              <a:t>次数（重复消息位）</a:t>
            </a:r>
            <a:endParaRPr lang="en-US" altLang="zh-CN" dirty="0">
              <a:solidFill>
                <a:srgbClr val="FF0000"/>
              </a:solidFill>
            </a:endParaRPr>
          </a:p>
          <a:p>
            <a:pPr lvl="1"/>
            <a:r>
              <a:rPr lang="zh-CN" altLang="en-US" dirty="0" smtClean="0"/>
              <a:t>设计等重码</a:t>
            </a:r>
            <a:endParaRPr lang="en-US" altLang="zh-CN" dirty="0" smtClean="0"/>
          </a:p>
        </p:txBody>
      </p:sp>
      <p:sp>
        <p:nvSpPr>
          <p:cNvPr id="95" name="灯片编号占位符 5"/>
          <p:cNvSpPr>
            <a:spLocks noGrp="1"/>
          </p:cNvSpPr>
          <p:nvPr>
            <p:ph type="sldNum" sz="quarter" idx="12"/>
          </p:nvPr>
        </p:nvSpPr>
        <p:spPr/>
        <p:txBody>
          <a:bodyPr/>
          <a:lstStyle/>
          <a:p>
            <a:fld id="{E1B646D6-DE33-42A9-B8ED-B9274F136A77}" type="slidenum">
              <a:rPr lang="zh-CN" altLang="en-US" smtClean="0"/>
              <a:pPr/>
              <a:t>37</a:t>
            </a:fld>
            <a:endParaRPr lang="en-US" altLang="zh-CN"/>
          </a:p>
        </p:txBody>
      </p:sp>
      <p:sp>
        <p:nvSpPr>
          <p:cNvPr id="392196"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197"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198"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199"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0"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1"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2"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3"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4"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5"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6"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7"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8"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9"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0"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1"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2"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3"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5"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6"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7"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8"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9"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0"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1"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2"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3"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4"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5"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6"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7"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8"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9"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0"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1"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2"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3"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4"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5"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6"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7"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8"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9"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0"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1"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2"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3"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4"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5"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6"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7"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8"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9"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0"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1"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2"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3"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4"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5"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6"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7"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8"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9"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0"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1"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2"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3"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4"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5"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6"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392267"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8"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9"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0"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1"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2"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3"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4"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5"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6"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7"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8"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9"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80"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81"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82"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83"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84"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809392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zh-CN" altLang="en-US" dirty="0" smtClean="0"/>
              <a:t>增加扩展</a:t>
            </a:r>
            <a:r>
              <a:rPr lang="zh-CN" altLang="en-US" dirty="0"/>
              <a:t>次数（简单重复编码）</a:t>
            </a:r>
          </a:p>
        </p:txBody>
      </p:sp>
      <p:sp>
        <p:nvSpPr>
          <p:cNvPr id="394243" name="Rectangle 3"/>
          <p:cNvSpPr>
            <a:spLocks noGrp="1" noChangeArrowheads="1"/>
          </p:cNvSpPr>
          <p:nvPr>
            <p:ph type="body" idx="1"/>
          </p:nvPr>
        </p:nvSpPr>
        <p:spPr>
          <a:xfrm>
            <a:off x="323528" y="1196752"/>
            <a:ext cx="8208912" cy="5040560"/>
          </a:xfrm>
        </p:spPr>
        <p:txBody>
          <a:bodyPr>
            <a:normAutofit/>
          </a:bodyPr>
          <a:lstStyle/>
          <a:p>
            <a:r>
              <a:rPr lang="zh-CN" altLang="en-US" dirty="0" smtClean="0"/>
              <a:t>二元信源进行编码</a:t>
            </a:r>
          </a:p>
          <a:p>
            <a:pPr lvl="1"/>
            <a:r>
              <a:rPr lang="zh-CN" altLang="en-US" sz="2400" dirty="0" smtClean="0"/>
              <a:t>方法</a:t>
            </a:r>
            <a:r>
              <a:rPr lang="en-US" altLang="zh-CN" sz="2400" dirty="0" smtClean="0"/>
              <a:t>1</a:t>
            </a:r>
            <a:r>
              <a:rPr lang="zh-CN" altLang="en-US" sz="2400" dirty="0" smtClean="0"/>
              <a:t>：</a:t>
            </a:r>
            <a:r>
              <a:rPr lang="en-US" altLang="zh-CN" sz="2400" dirty="0" smtClean="0"/>
              <a:t>0</a:t>
            </a:r>
            <a:r>
              <a:rPr lang="zh-CN" altLang="en-US" sz="2400" dirty="0" smtClean="0"/>
              <a:t>；</a:t>
            </a:r>
            <a:r>
              <a:rPr lang="en-US" altLang="zh-CN" sz="2400" dirty="0" smtClean="0"/>
              <a:t>1</a:t>
            </a:r>
          </a:p>
          <a:p>
            <a:pPr lvl="1"/>
            <a:r>
              <a:rPr lang="zh-CN" altLang="en-US" sz="2400" dirty="0" smtClean="0"/>
              <a:t>方法</a:t>
            </a:r>
            <a:r>
              <a:rPr lang="en-US" altLang="zh-CN" sz="2400" dirty="0" smtClean="0"/>
              <a:t>2</a:t>
            </a:r>
            <a:r>
              <a:rPr lang="zh-CN" altLang="en-US" sz="2400" dirty="0" smtClean="0"/>
              <a:t>：信源</a:t>
            </a:r>
            <a:r>
              <a:rPr lang="zh-CN" altLang="en-US" sz="2400" dirty="0"/>
              <a:t>符号为0（或1）时重复发送三个0（或1</a:t>
            </a:r>
            <a:r>
              <a:rPr lang="zh-CN" altLang="en-US" sz="2400" dirty="0" smtClean="0"/>
              <a:t>）</a:t>
            </a:r>
            <a:endParaRPr lang="en-US" altLang="zh-CN" sz="2400" dirty="0" smtClean="0"/>
          </a:p>
          <a:p>
            <a:pPr lvl="1"/>
            <a:endParaRPr lang="en-US" altLang="zh-CN" sz="2400" dirty="0"/>
          </a:p>
          <a:p>
            <a:pPr marL="365760" lvl="1" indent="0">
              <a:buNone/>
            </a:pPr>
            <a:r>
              <a:rPr lang="en-US" altLang="zh-CN" sz="2400" dirty="0" smtClean="0"/>
              <a:t> 0         000</a:t>
            </a:r>
            <a:r>
              <a:rPr lang="zh-CN" altLang="en-US" sz="2400" dirty="0" smtClean="0"/>
              <a:t>；</a:t>
            </a:r>
            <a:endParaRPr lang="en-US" altLang="zh-CN" sz="2400" dirty="0" smtClean="0"/>
          </a:p>
          <a:p>
            <a:pPr marL="365760" lvl="1" indent="0">
              <a:buNone/>
            </a:pPr>
            <a:r>
              <a:rPr lang="en-US" altLang="zh-CN" sz="2400" dirty="0" smtClean="0"/>
              <a:t> </a:t>
            </a:r>
            <a:r>
              <a:rPr lang="en-US" altLang="zh-CN" sz="2400" dirty="0"/>
              <a:t>1</a:t>
            </a:r>
            <a:r>
              <a:rPr lang="zh-CN" altLang="en-US" sz="2400" dirty="0" smtClean="0"/>
              <a:t>         </a:t>
            </a:r>
            <a:r>
              <a:rPr lang="en-US" altLang="zh-CN" sz="2400" dirty="0" smtClean="0"/>
              <a:t>111</a:t>
            </a:r>
          </a:p>
          <a:p>
            <a:pPr marL="365760" lvl="1" indent="0">
              <a:buNone/>
            </a:pPr>
            <a:r>
              <a:rPr lang="zh-CN" altLang="en-US" sz="2400" dirty="0" smtClean="0">
                <a:solidFill>
                  <a:srgbClr val="0000FF"/>
                </a:solidFill>
              </a:rPr>
              <a:t>简单重复编码</a:t>
            </a:r>
            <a:endParaRPr lang="en-US" altLang="zh-CN" sz="2400" dirty="0" smtClean="0">
              <a:solidFill>
                <a:srgbClr val="0000FF"/>
              </a:solidFill>
            </a:endParaRPr>
          </a:p>
          <a:p>
            <a:endParaRPr lang="en-US" altLang="zh-CN" dirty="0" smtClean="0"/>
          </a:p>
        </p:txBody>
      </p:sp>
      <p:sp>
        <p:nvSpPr>
          <p:cNvPr id="96" name="灯片编号占位符 5"/>
          <p:cNvSpPr>
            <a:spLocks noGrp="1"/>
          </p:cNvSpPr>
          <p:nvPr>
            <p:ph type="sldNum" sz="quarter" idx="12"/>
          </p:nvPr>
        </p:nvSpPr>
        <p:spPr/>
        <p:txBody>
          <a:bodyPr/>
          <a:lstStyle/>
          <a:p>
            <a:fld id="{65EA11B4-0036-4141-B363-D6651EDA9E46}" type="slidenum">
              <a:rPr lang="zh-CN" altLang="en-US" smtClean="0"/>
              <a:pPr/>
              <a:t>38</a:t>
            </a:fld>
            <a:endParaRPr lang="en-US" altLang="zh-CN"/>
          </a:p>
        </p:txBody>
      </p:sp>
      <p:sp>
        <p:nvSpPr>
          <p:cNvPr id="394244"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5"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6"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8"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9"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0"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1"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2"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3"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4"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5"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6"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7"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8"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9"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0"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1"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3"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4"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5"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6"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7"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8"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9"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0"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1"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2"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3"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4"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5"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6"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7"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8"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9"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0"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1"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2"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4"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5"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6"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7"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8"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9"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0"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1"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2"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3"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4"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5"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6"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7"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8"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9"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0"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1"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2"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3"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4"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5"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6"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7"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8"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9"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0"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1"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2"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3"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4"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394315"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6"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7"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8"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9"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0"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1"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2"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3"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4"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5"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6"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7"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8"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9"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30"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31"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32"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右箭头 1"/>
          <p:cNvSpPr/>
          <p:nvPr/>
        </p:nvSpPr>
        <p:spPr>
          <a:xfrm>
            <a:off x="1278715" y="3341264"/>
            <a:ext cx="432048" cy="20516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97" name="右箭头 96"/>
          <p:cNvSpPr/>
          <p:nvPr/>
        </p:nvSpPr>
        <p:spPr>
          <a:xfrm>
            <a:off x="1266099" y="3717032"/>
            <a:ext cx="432048" cy="20516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111473905"/>
              </p:ext>
            </p:extLst>
          </p:nvPr>
        </p:nvGraphicFramePr>
        <p:xfrm>
          <a:off x="2914477" y="2708920"/>
          <a:ext cx="5832648" cy="3920737"/>
        </p:xfrm>
        <a:graphic>
          <a:graphicData uri="http://schemas.openxmlformats.org/presentationml/2006/ole">
            <mc:AlternateContent xmlns:mc="http://schemas.openxmlformats.org/markup-compatibility/2006">
              <mc:Choice xmlns:v="urn:schemas-microsoft-com:vml" Requires="v">
                <p:oleObj spid="_x0000_s2242591" name="Document" r:id="rId4" imgW="3321149" imgH="2238573" progId="Word.Document.8">
                  <p:embed/>
                </p:oleObj>
              </mc:Choice>
              <mc:Fallback>
                <p:oleObj name="Document" r:id="rId4" imgW="3321149" imgH="2238573" progId="Word.Document.8">
                  <p:embed/>
                  <p:pic>
                    <p:nvPicPr>
                      <p:cNvPr id="0" name="Object 4"/>
                      <p:cNvPicPr>
                        <a:picLocks noChangeAspect="1" noChangeArrowheads="1"/>
                      </p:cNvPicPr>
                      <p:nvPr/>
                    </p:nvPicPr>
                    <p:blipFill>
                      <a:blip r:embed="rId5"/>
                      <a:srcRect/>
                      <a:stretch>
                        <a:fillRect/>
                      </a:stretch>
                    </p:blipFill>
                    <p:spPr bwMode="auto">
                      <a:xfrm>
                        <a:off x="2914477" y="2708920"/>
                        <a:ext cx="5832648" cy="3920737"/>
                      </a:xfrm>
                      <a:prstGeom prst="rect">
                        <a:avLst/>
                      </a:prstGeom>
                      <a:noFill/>
                      <a:ln>
                        <a:solidFill>
                          <a:srgbClr val="FF0000"/>
                        </a:solidFill>
                      </a:ln>
                      <a:effectLst/>
                    </p:spPr>
                  </p:pic>
                </p:oleObj>
              </mc:Fallback>
            </mc:AlternateContent>
          </a:graphicData>
        </a:graphic>
      </p:graphicFrame>
    </p:spTree>
    <p:extLst>
      <p:ext uri="{BB962C8B-B14F-4D97-AF65-F5344CB8AC3E}">
        <p14:creationId xmlns:p14="http://schemas.microsoft.com/office/powerpoint/2010/main" val="1191569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4243">
                                            <p:txEl>
                                              <p:pRg st="2" end="2"/>
                                            </p:txEl>
                                          </p:spTgt>
                                        </p:tgtEl>
                                        <p:attrNameLst>
                                          <p:attrName>style.visibility</p:attrName>
                                        </p:attrNameLst>
                                      </p:cBhvr>
                                      <p:to>
                                        <p:strVal val="visible"/>
                                      </p:to>
                                    </p:set>
                                    <p:animEffect transition="in" filter="wipe(down)">
                                      <p:cBhvr>
                                        <p:cTn id="7" dur="500"/>
                                        <p:tgtEl>
                                          <p:spTgt spid="39424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94243">
                                            <p:txEl>
                                              <p:pRg st="4" end="4"/>
                                            </p:txEl>
                                          </p:spTgt>
                                        </p:tgtEl>
                                        <p:attrNameLst>
                                          <p:attrName>style.visibility</p:attrName>
                                        </p:attrNameLst>
                                      </p:cBhvr>
                                      <p:to>
                                        <p:strVal val="visible"/>
                                      </p:to>
                                    </p:set>
                                    <p:animEffect transition="in" filter="wipe(down)">
                                      <p:cBhvr>
                                        <p:cTn id="10" dur="500"/>
                                        <p:tgtEl>
                                          <p:spTgt spid="39424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94243">
                                            <p:txEl>
                                              <p:pRg st="5" end="5"/>
                                            </p:txEl>
                                          </p:spTgt>
                                        </p:tgtEl>
                                        <p:attrNameLst>
                                          <p:attrName>style.visibility</p:attrName>
                                        </p:attrNameLst>
                                      </p:cBhvr>
                                      <p:to>
                                        <p:strVal val="visible"/>
                                      </p:to>
                                    </p:set>
                                    <p:animEffect transition="in" filter="wipe(down)">
                                      <p:cBhvr>
                                        <p:cTn id="13" dur="500"/>
                                        <p:tgtEl>
                                          <p:spTgt spid="39424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94243">
                                            <p:txEl>
                                              <p:pRg st="6" end="6"/>
                                            </p:txEl>
                                          </p:spTgt>
                                        </p:tgtEl>
                                        <p:attrNameLst>
                                          <p:attrName>style.visibility</p:attrName>
                                        </p:attrNameLst>
                                      </p:cBhvr>
                                      <p:to>
                                        <p:strVal val="visible"/>
                                      </p:to>
                                    </p:set>
                                    <p:animEffect transition="in" filter="wipe(down)">
                                      <p:cBhvr>
                                        <p:cTn id="16" dur="500"/>
                                        <p:tgtEl>
                                          <p:spTgt spid="394243">
                                            <p:txEl>
                                              <p:pRg st="6" end="6"/>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wipe(down)">
                                      <p:cBhvr>
                                        <p:cTn id="22" dur="500"/>
                                        <p:tgtEl>
                                          <p:spTgt spid="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7"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zh-CN" altLang="en-US" dirty="0" smtClean="0"/>
              <a:t>误码率分析</a:t>
            </a:r>
            <a:endParaRPr lang="zh-CN" altLang="en-US" dirty="0"/>
          </a:p>
        </p:txBody>
      </p:sp>
      <p:sp>
        <p:nvSpPr>
          <p:cNvPr id="394243" name="Rectangle 3"/>
          <p:cNvSpPr>
            <a:spLocks noGrp="1" noChangeArrowheads="1"/>
          </p:cNvSpPr>
          <p:nvPr>
            <p:ph type="body" idx="1"/>
          </p:nvPr>
        </p:nvSpPr>
        <p:spPr/>
        <p:txBody>
          <a:bodyPr>
            <a:normAutofit/>
          </a:bodyPr>
          <a:lstStyle/>
          <a:p>
            <a:r>
              <a:rPr lang="zh-CN" altLang="en-US" dirty="0" smtClean="0">
                <a:latin typeface="+mj-ea"/>
                <a:ea typeface="+mj-ea"/>
              </a:rPr>
              <a:t>实例分析</a:t>
            </a:r>
            <a:endParaRPr lang="en-US" altLang="zh-CN" dirty="0" smtClean="0">
              <a:latin typeface="+mj-ea"/>
              <a:ea typeface="+mj-ea"/>
            </a:endParaRPr>
          </a:p>
          <a:p>
            <a:pPr lvl="1"/>
            <a:r>
              <a:rPr lang="zh-CN" altLang="en-US" sz="2400" dirty="0" smtClean="0">
                <a:latin typeface="+mj-ea"/>
                <a:ea typeface="+mj-ea"/>
              </a:rPr>
              <a:t>信道矩阵为</a:t>
            </a:r>
            <a:endParaRPr lang="en-US" altLang="zh-CN" sz="2400" dirty="0" smtClean="0">
              <a:latin typeface="+mj-ea"/>
              <a:ea typeface="+mj-ea"/>
            </a:endParaRPr>
          </a:p>
          <a:p>
            <a:endParaRPr lang="en-US" altLang="zh-CN" dirty="0" smtClean="0">
              <a:latin typeface="+mj-ea"/>
              <a:ea typeface="+mj-ea"/>
            </a:endParaRPr>
          </a:p>
          <a:p>
            <a:endParaRPr lang="en-US" altLang="zh-CN" dirty="0" smtClean="0">
              <a:latin typeface="+mj-ea"/>
              <a:ea typeface="+mj-ea"/>
            </a:endParaRPr>
          </a:p>
          <a:p>
            <a:pPr lvl="1"/>
            <a:r>
              <a:rPr lang="zh-CN" altLang="en-US" sz="2400" dirty="0" smtClean="0">
                <a:latin typeface="+mj-ea"/>
                <a:ea typeface="+mj-ea"/>
              </a:rPr>
              <a:t>输入符号等概率分布，译码规则采用最大似然准则</a:t>
            </a:r>
            <a:endParaRPr lang="zh-CN" altLang="en-US" sz="2400" dirty="0">
              <a:latin typeface="+mj-ea"/>
              <a:ea typeface="+mj-ea"/>
            </a:endParaRPr>
          </a:p>
        </p:txBody>
      </p:sp>
      <p:sp>
        <p:nvSpPr>
          <p:cNvPr id="96" name="灯片编号占位符 5"/>
          <p:cNvSpPr>
            <a:spLocks noGrp="1"/>
          </p:cNvSpPr>
          <p:nvPr>
            <p:ph type="sldNum" sz="quarter" idx="12"/>
          </p:nvPr>
        </p:nvSpPr>
        <p:spPr/>
        <p:txBody>
          <a:bodyPr/>
          <a:lstStyle/>
          <a:p>
            <a:fld id="{65EA11B4-0036-4141-B363-D6651EDA9E46}" type="slidenum">
              <a:rPr lang="zh-CN" altLang="en-US" smtClean="0"/>
              <a:pPr/>
              <a:t>39</a:t>
            </a:fld>
            <a:endParaRPr lang="en-US" altLang="zh-CN"/>
          </a:p>
        </p:txBody>
      </p:sp>
      <p:sp>
        <p:nvSpPr>
          <p:cNvPr id="394244"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5"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6"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8"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9"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0"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1"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2"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3"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4"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5"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6"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7"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8"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9"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0"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1"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3"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4"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5"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6"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7"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8"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9"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0"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1"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2"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3"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4"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5"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6"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7"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8"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9"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0"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1"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2"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4"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5"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6"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7"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8"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9"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0"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1"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2"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3"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4"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5"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6"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7"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8"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9"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0"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1"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2"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3"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4"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5"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6"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7"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8"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9"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0"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1"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2"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3"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5"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6"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7"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8"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9"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0"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1"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2"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3"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4"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5"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6"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7"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8"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9"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30"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31"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32"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94333" name="Object 93"/>
          <p:cNvGraphicFramePr>
            <a:graphicFrameLocks noChangeAspect="1"/>
          </p:cNvGraphicFramePr>
          <p:nvPr>
            <p:extLst>
              <p:ext uri="{D42A27DB-BD31-4B8C-83A1-F6EECF244321}">
                <p14:modId xmlns:p14="http://schemas.microsoft.com/office/powerpoint/2010/main" val="1871811733"/>
              </p:ext>
            </p:extLst>
          </p:nvPr>
        </p:nvGraphicFramePr>
        <p:xfrm>
          <a:off x="3131840" y="1713142"/>
          <a:ext cx="2492607" cy="1362025"/>
        </p:xfrm>
        <a:graphic>
          <a:graphicData uri="http://schemas.openxmlformats.org/presentationml/2006/ole">
            <mc:AlternateContent xmlns:mc="http://schemas.openxmlformats.org/markup-compatibility/2006">
              <mc:Choice xmlns:v="urn:schemas-microsoft-com:vml" Requires="v">
                <p:oleObj spid="_x0000_s2268200" name="Equation" r:id="rId4" imgW="863280" imgH="469800" progId="Equation.DSMT4">
                  <p:embed/>
                </p:oleObj>
              </mc:Choice>
              <mc:Fallback>
                <p:oleObj name="Equation" r:id="rId4" imgW="863280" imgH="469800" progId="Equation.DSMT4">
                  <p:embed/>
                  <p:pic>
                    <p:nvPicPr>
                      <p:cNvPr id="0" name=""/>
                      <p:cNvPicPr>
                        <a:picLocks noChangeAspect="1" noChangeArrowheads="1"/>
                      </p:cNvPicPr>
                      <p:nvPr/>
                    </p:nvPicPr>
                    <p:blipFill>
                      <a:blip r:embed="rId5"/>
                      <a:srcRect/>
                      <a:stretch>
                        <a:fillRect/>
                      </a:stretch>
                    </p:blipFill>
                    <p:spPr bwMode="auto">
                      <a:xfrm>
                        <a:off x="3131840" y="1713142"/>
                        <a:ext cx="2492607" cy="1362025"/>
                      </a:xfrm>
                      <a:prstGeom prst="rect">
                        <a:avLst/>
                      </a:prstGeom>
                      <a:noFill/>
                      <a:extLst/>
                    </p:spPr>
                  </p:pic>
                </p:oleObj>
              </mc:Fallback>
            </mc:AlternateContent>
          </a:graphicData>
        </a:graphic>
      </p:graphicFrame>
      <p:sp>
        <p:nvSpPr>
          <p:cNvPr id="2" name="矩形 1"/>
          <p:cNvSpPr/>
          <p:nvPr/>
        </p:nvSpPr>
        <p:spPr>
          <a:xfrm>
            <a:off x="935704" y="4277667"/>
            <a:ext cx="1983235" cy="461665"/>
          </a:xfrm>
          <a:prstGeom prst="rect">
            <a:avLst/>
          </a:prstGeom>
        </p:spPr>
        <p:txBody>
          <a:bodyPr wrap="none">
            <a:spAutoFit/>
          </a:bodyPr>
          <a:lstStyle/>
          <a:p>
            <a:r>
              <a:rPr lang="zh-CN" altLang="en-US" sz="2400" b="1" dirty="0">
                <a:solidFill>
                  <a:srgbClr val="0000FF"/>
                </a:solidFill>
                <a:latin typeface="+mj-ea"/>
                <a:ea typeface="+mj-ea"/>
              </a:rPr>
              <a:t>方法</a:t>
            </a:r>
            <a:r>
              <a:rPr lang="en-US" altLang="zh-CN" sz="2400" b="1" dirty="0">
                <a:solidFill>
                  <a:srgbClr val="0000FF"/>
                </a:solidFill>
                <a:latin typeface="+mj-ea"/>
                <a:ea typeface="+mj-ea"/>
              </a:rPr>
              <a:t>1</a:t>
            </a:r>
            <a:r>
              <a:rPr lang="zh-CN" altLang="en-US" sz="2400" b="1" dirty="0">
                <a:latin typeface="+mj-ea"/>
                <a:ea typeface="+mj-ea"/>
              </a:rPr>
              <a:t>：</a:t>
            </a:r>
            <a:r>
              <a:rPr lang="en-US" altLang="zh-CN" sz="2400" b="1" dirty="0">
                <a:latin typeface="+mj-ea"/>
                <a:ea typeface="+mj-ea"/>
              </a:rPr>
              <a:t>0</a:t>
            </a:r>
            <a:r>
              <a:rPr lang="zh-CN" altLang="en-US" sz="2400" b="1" dirty="0">
                <a:latin typeface="+mj-ea"/>
                <a:ea typeface="+mj-ea"/>
              </a:rPr>
              <a:t>；</a:t>
            </a:r>
            <a:r>
              <a:rPr lang="en-US" altLang="zh-CN" sz="2400" b="1" dirty="0">
                <a:latin typeface="+mj-ea"/>
                <a:ea typeface="+mj-ea"/>
              </a:rPr>
              <a:t>1</a:t>
            </a:r>
          </a:p>
        </p:txBody>
      </p:sp>
      <p:graphicFrame>
        <p:nvGraphicFramePr>
          <p:cNvPr id="3" name="对象 2"/>
          <p:cNvGraphicFramePr>
            <a:graphicFrameLocks noChangeAspect="1"/>
          </p:cNvGraphicFramePr>
          <p:nvPr>
            <p:extLst>
              <p:ext uri="{D42A27DB-BD31-4B8C-83A1-F6EECF244321}">
                <p14:modId xmlns:p14="http://schemas.microsoft.com/office/powerpoint/2010/main" val="3610070821"/>
              </p:ext>
            </p:extLst>
          </p:nvPr>
        </p:nvGraphicFramePr>
        <p:xfrm>
          <a:off x="1673030" y="4869160"/>
          <a:ext cx="4195114" cy="664023"/>
        </p:xfrm>
        <a:graphic>
          <a:graphicData uri="http://schemas.openxmlformats.org/presentationml/2006/ole">
            <mc:AlternateContent xmlns:mc="http://schemas.openxmlformats.org/markup-compatibility/2006">
              <mc:Choice xmlns:v="urn:schemas-microsoft-com:vml" Requires="v">
                <p:oleObj spid="_x0000_s2268201" name="Equation" r:id="rId6" imgW="1473120" imgH="241200" progId="Equation.DSMT4">
                  <p:embed/>
                </p:oleObj>
              </mc:Choice>
              <mc:Fallback>
                <p:oleObj name="Equation" r:id="rId6" imgW="1473120" imgH="241200" progId="Equation.DSMT4">
                  <p:embed/>
                  <p:pic>
                    <p:nvPicPr>
                      <p:cNvPr id="0" name="Object 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3030" y="4869160"/>
                        <a:ext cx="4195114" cy="664023"/>
                      </a:xfrm>
                      <a:prstGeom prst="rect">
                        <a:avLst/>
                      </a:prstGeom>
                      <a:noFill/>
                      <a:ln>
                        <a:noFill/>
                      </a:ln>
                    </p:spPr>
                  </p:pic>
                </p:oleObj>
              </mc:Fallback>
            </mc:AlternateContent>
          </a:graphicData>
        </a:graphic>
      </p:graphicFrame>
      <p:cxnSp>
        <p:nvCxnSpPr>
          <p:cNvPr id="5" name="直接连接符 4"/>
          <p:cNvCxnSpPr/>
          <p:nvPr/>
        </p:nvCxnSpPr>
        <p:spPr>
          <a:xfrm>
            <a:off x="935704" y="3933056"/>
            <a:ext cx="7524728"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07007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anim calcmode="lin" valueType="num">
                                      <p:cBhvr>
                                        <p:cTn id="11" dur="500" fill="hold"/>
                                        <p:tgtEl>
                                          <p:spTgt spid="3"/>
                                        </p:tgtEl>
                                        <p:attrNameLst>
                                          <p:attrName>ppt_x</p:attrName>
                                        </p:attrNameLst>
                                      </p:cBhvr>
                                      <p:tavLst>
                                        <p:tav tm="0">
                                          <p:val>
                                            <p:strVal val="#ppt_x"/>
                                          </p:val>
                                        </p:tav>
                                        <p:tav tm="100000">
                                          <p:val>
                                            <p:strVal val="#ppt_x"/>
                                          </p:val>
                                        </p:tav>
                                      </p:tavLst>
                                    </p:anim>
                                    <p:anim calcmode="lin" valueType="num">
                                      <p:cBhvr>
                                        <p:cTn id="12"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通信系统的编码过程</a:t>
            </a:r>
            <a:endParaRPr lang="zh-CN" altLang="en-US" dirty="0"/>
          </a:p>
        </p:txBody>
      </p:sp>
      <p:sp>
        <p:nvSpPr>
          <p:cNvPr id="3" name="内容占位符 2"/>
          <p:cNvSpPr>
            <a:spLocks noGrp="1"/>
          </p:cNvSpPr>
          <p:nvPr>
            <p:ph idx="1"/>
          </p:nvPr>
        </p:nvSpPr>
        <p:spPr/>
        <p:txBody>
          <a:bodyPr/>
          <a:lstStyle/>
          <a:p>
            <a:r>
              <a:rPr lang="zh-CN" altLang="en-US" dirty="0"/>
              <a:t>在二进制数字通信系统中，编码器的编码过程分为两步：</a:t>
            </a:r>
          </a:p>
          <a:p>
            <a:pPr lvl="1"/>
            <a:r>
              <a:rPr lang="zh-CN" altLang="en-US" sz="2400" dirty="0">
                <a:solidFill>
                  <a:srgbClr val="3333FF"/>
                </a:solidFill>
              </a:rPr>
              <a:t>信源编码</a:t>
            </a:r>
            <a:r>
              <a:rPr lang="zh-CN" altLang="en-US" sz="2400" dirty="0"/>
              <a:t>：把信源的消息数据序列编成二进制数字构成的码序列；</a:t>
            </a:r>
          </a:p>
          <a:p>
            <a:pPr lvl="1"/>
            <a:r>
              <a:rPr lang="zh-CN" altLang="en-US" sz="2400" dirty="0">
                <a:solidFill>
                  <a:srgbClr val="3333FF"/>
                </a:solidFill>
              </a:rPr>
              <a:t>信道编码</a:t>
            </a:r>
            <a:r>
              <a:rPr lang="zh-CN" altLang="en-US" sz="2400" dirty="0"/>
              <a:t>：把二进制数据序列编成具有纠检错能力的二进制序列</a:t>
            </a:r>
            <a:r>
              <a:rPr lang="zh-CN" altLang="zh-CN" sz="2400" dirty="0" smtClean="0"/>
              <a:t>。</a:t>
            </a:r>
          </a:p>
          <a:p>
            <a:endParaRPr lang="zh-CN" altLang="en-US" sz="2800" dirty="0"/>
          </a:p>
        </p:txBody>
      </p:sp>
      <p:sp>
        <p:nvSpPr>
          <p:cNvPr id="5" name="Rectangle 4"/>
          <p:cNvSpPr>
            <a:spLocks noChangeArrowheads="1"/>
          </p:cNvSpPr>
          <p:nvPr/>
        </p:nvSpPr>
        <p:spPr bwMode="auto">
          <a:xfrm>
            <a:off x="1057795" y="3787228"/>
            <a:ext cx="539750" cy="1439863"/>
          </a:xfrm>
          <a:prstGeom prst="rect">
            <a:avLst/>
          </a:prstGeom>
          <a:ln>
            <a:headEnd/>
            <a:tailEnd type="none" w="lg" len="lg"/>
          </a:ln>
          <a:extLst/>
        </p:spPr>
        <p:style>
          <a:lnRef idx="0">
            <a:schemeClr val="accent6"/>
          </a:lnRef>
          <a:fillRef idx="3">
            <a:schemeClr val="accent6"/>
          </a:fillRef>
          <a:effectRef idx="3">
            <a:schemeClr val="accent6"/>
          </a:effectRef>
          <a:fontRef idx="minor">
            <a:schemeClr val="lt1"/>
          </a:fontRef>
        </p:style>
        <p:txBody>
          <a:bodyPr vert="eaVert" wrap="none" anchor="ctr"/>
          <a:lstStyle/>
          <a:p>
            <a:pPr algn="ctr"/>
            <a:r>
              <a:rPr lang="zh-CN" altLang="en-US" b="1">
                <a:solidFill>
                  <a:schemeClr val="tx1"/>
                </a:solidFill>
              </a:rPr>
              <a:t>信源</a:t>
            </a:r>
          </a:p>
        </p:txBody>
      </p:sp>
      <p:sp>
        <p:nvSpPr>
          <p:cNvPr id="6" name="Rectangle 5"/>
          <p:cNvSpPr>
            <a:spLocks noChangeArrowheads="1"/>
          </p:cNvSpPr>
          <p:nvPr/>
        </p:nvSpPr>
        <p:spPr bwMode="auto">
          <a:xfrm>
            <a:off x="1921395" y="3787228"/>
            <a:ext cx="539750" cy="1439863"/>
          </a:xfrm>
          <a:prstGeom prst="rect">
            <a:avLst/>
          </a:prstGeom>
          <a:ln>
            <a:headEnd/>
            <a:tailEnd type="none" w="lg" len="lg"/>
          </a:ln>
          <a:extLst/>
        </p:spPr>
        <p:style>
          <a:lnRef idx="0">
            <a:schemeClr val="accent2"/>
          </a:lnRef>
          <a:fillRef idx="3">
            <a:schemeClr val="accent2"/>
          </a:fillRef>
          <a:effectRef idx="3">
            <a:schemeClr val="accent2"/>
          </a:effectRef>
          <a:fontRef idx="minor">
            <a:schemeClr val="lt1"/>
          </a:fontRef>
        </p:style>
        <p:txBody>
          <a:bodyPr vert="eaVert" wrap="none" anchor="ctr"/>
          <a:lstStyle/>
          <a:p>
            <a:pPr algn="ctr"/>
            <a:r>
              <a:rPr lang="zh-CN" altLang="en-US" b="1">
                <a:solidFill>
                  <a:schemeClr val="tx1"/>
                </a:solidFill>
              </a:rPr>
              <a:t>信源编码</a:t>
            </a:r>
          </a:p>
        </p:txBody>
      </p:sp>
      <p:sp>
        <p:nvSpPr>
          <p:cNvPr id="7" name="Rectangle 6"/>
          <p:cNvSpPr>
            <a:spLocks noChangeArrowheads="1"/>
          </p:cNvSpPr>
          <p:nvPr/>
        </p:nvSpPr>
        <p:spPr bwMode="auto">
          <a:xfrm>
            <a:off x="6833120" y="3787228"/>
            <a:ext cx="539750" cy="1439863"/>
          </a:xfrm>
          <a:prstGeom prst="rect">
            <a:avLst/>
          </a:prstGeom>
          <a:ln>
            <a:headEnd/>
            <a:tailEnd type="none" w="lg" len="lg"/>
          </a:ln>
          <a:extLst/>
        </p:spPr>
        <p:style>
          <a:lnRef idx="0">
            <a:schemeClr val="accent2"/>
          </a:lnRef>
          <a:fillRef idx="3">
            <a:schemeClr val="accent2"/>
          </a:fillRef>
          <a:effectRef idx="3">
            <a:schemeClr val="accent2"/>
          </a:effectRef>
          <a:fontRef idx="minor">
            <a:schemeClr val="lt1"/>
          </a:fontRef>
        </p:style>
        <p:txBody>
          <a:bodyPr vert="eaVert" wrap="none" anchor="ctr"/>
          <a:lstStyle/>
          <a:p>
            <a:pPr algn="ctr"/>
            <a:r>
              <a:rPr lang="zh-CN" altLang="en-US" b="1">
                <a:solidFill>
                  <a:schemeClr val="tx1"/>
                </a:solidFill>
              </a:rPr>
              <a:t>信源译码</a:t>
            </a:r>
          </a:p>
        </p:txBody>
      </p:sp>
      <p:sp>
        <p:nvSpPr>
          <p:cNvPr id="8" name="Rectangle 7"/>
          <p:cNvSpPr>
            <a:spLocks noChangeArrowheads="1"/>
          </p:cNvSpPr>
          <p:nvPr/>
        </p:nvSpPr>
        <p:spPr bwMode="auto">
          <a:xfrm>
            <a:off x="7704658" y="3787228"/>
            <a:ext cx="539750" cy="1439863"/>
          </a:xfrm>
          <a:prstGeom prst="rect">
            <a:avLst/>
          </a:prstGeom>
          <a:ln>
            <a:headEnd/>
            <a:tailEnd type="none" w="lg" len="lg"/>
          </a:ln>
          <a:extLst/>
        </p:spPr>
        <p:style>
          <a:lnRef idx="0">
            <a:schemeClr val="accent6"/>
          </a:lnRef>
          <a:fillRef idx="3">
            <a:schemeClr val="accent6"/>
          </a:fillRef>
          <a:effectRef idx="3">
            <a:schemeClr val="accent6"/>
          </a:effectRef>
          <a:fontRef idx="minor">
            <a:schemeClr val="lt1"/>
          </a:fontRef>
        </p:style>
        <p:txBody>
          <a:bodyPr vert="eaVert" wrap="none" anchor="ctr"/>
          <a:lstStyle/>
          <a:p>
            <a:pPr algn="ctr"/>
            <a:r>
              <a:rPr lang="zh-CN" altLang="en-US" b="1">
                <a:solidFill>
                  <a:schemeClr val="tx1"/>
                </a:solidFill>
              </a:rPr>
              <a:t>信宿</a:t>
            </a:r>
          </a:p>
        </p:txBody>
      </p:sp>
      <p:sp>
        <p:nvSpPr>
          <p:cNvPr id="9" name="Rectangle 8"/>
          <p:cNvSpPr>
            <a:spLocks noChangeArrowheads="1"/>
          </p:cNvSpPr>
          <p:nvPr/>
        </p:nvSpPr>
        <p:spPr bwMode="auto">
          <a:xfrm>
            <a:off x="3462858" y="3787228"/>
            <a:ext cx="539750" cy="1439863"/>
          </a:xfrm>
          <a:prstGeom prst="rect">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vert="eaVert" wrap="none" anchor="ctr"/>
          <a:lstStyle/>
          <a:p>
            <a:pPr algn="ctr"/>
            <a:r>
              <a:rPr lang="zh-CN" altLang="en-US" b="1" dirty="0">
                <a:solidFill>
                  <a:schemeClr val="tx1"/>
                </a:solidFill>
              </a:rPr>
              <a:t>信道编码</a:t>
            </a:r>
          </a:p>
        </p:txBody>
      </p:sp>
      <p:sp>
        <p:nvSpPr>
          <p:cNvPr id="10" name="Rectangle 9"/>
          <p:cNvSpPr>
            <a:spLocks noChangeArrowheads="1"/>
          </p:cNvSpPr>
          <p:nvPr/>
        </p:nvSpPr>
        <p:spPr bwMode="auto">
          <a:xfrm>
            <a:off x="4377258" y="3787228"/>
            <a:ext cx="539750" cy="1439863"/>
          </a:xfrm>
          <a:prstGeom prst="rect">
            <a:avLst/>
          </a:prstGeom>
          <a:ln>
            <a:headEnd/>
            <a:tailEnd type="none" w="lg" len="lg"/>
          </a:ln>
          <a:extLst/>
        </p:spPr>
        <p:style>
          <a:lnRef idx="0">
            <a:schemeClr val="accent3"/>
          </a:lnRef>
          <a:fillRef idx="3">
            <a:schemeClr val="accent3"/>
          </a:fillRef>
          <a:effectRef idx="3">
            <a:schemeClr val="accent3"/>
          </a:effectRef>
          <a:fontRef idx="minor">
            <a:schemeClr val="lt1"/>
          </a:fontRef>
        </p:style>
        <p:txBody>
          <a:bodyPr vert="eaVert" wrap="none" anchor="ctr"/>
          <a:lstStyle/>
          <a:p>
            <a:pPr algn="ctr"/>
            <a:r>
              <a:rPr lang="zh-CN" altLang="en-US" b="1" dirty="0">
                <a:solidFill>
                  <a:schemeClr val="tx1"/>
                </a:solidFill>
              </a:rPr>
              <a:t>信道</a:t>
            </a:r>
          </a:p>
        </p:txBody>
      </p:sp>
      <p:sp>
        <p:nvSpPr>
          <p:cNvPr id="11" name="Rectangle 10"/>
          <p:cNvSpPr>
            <a:spLocks noChangeArrowheads="1"/>
          </p:cNvSpPr>
          <p:nvPr/>
        </p:nvSpPr>
        <p:spPr bwMode="auto">
          <a:xfrm>
            <a:off x="5299595" y="3787228"/>
            <a:ext cx="539750" cy="1439863"/>
          </a:xfrm>
          <a:prstGeom prst="rect">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vert="eaVert" wrap="none" anchor="ctr"/>
          <a:lstStyle/>
          <a:p>
            <a:pPr algn="ctr"/>
            <a:r>
              <a:rPr lang="zh-CN" altLang="en-US" b="1">
                <a:solidFill>
                  <a:schemeClr val="tx1"/>
                </a:solidFill>
              </a:rPr>
              <a:t>信道译码</a:t>
            </a:r>
          </a:p>
        </p:txBody>
      </p:sp>
      <p:sp>
        <p:nvSpPr>
          <p:cNvPr id="12" name="Oval 11"/>
          <p:cNvSpPr>
            <a:spLocks noChangeArrowheads="1"/>
          </p:cNvSpPr>
          <p:nvPr/>
        </p:nvSpPr>
        <p:spPr bwMode="auto">
          <a:xfrm>
            <a:off x="2791345" y="4336503"/>
            <a:ext cx="360363" cy="358775"/>
          </a:xfrm>
          <a:prstGeom prst="ellipse">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CN" b="1">
                <a:solidFill>
                  <a:schemeClr val="tx1"/>
                </a:solidFill>
              </a:rPr>
              <a:t>+</a:t>
            </a:r>
          </a:p>
        </p:txBody>
      </p:sp>
      <p:sp>
        <p:nvSpPr>
          <p:cNvPr id="13" name="Oval 12"/>
          <p:cNvSpPr>
            <a:spLocks noChangeArrowheads="1"/>
          </p:cNvSpPr>
          <p:nvPr/>
        </p:nvSpPr>
        <p:spPr bwMode="auto">
          <a:xfrm>
            <a:off x="6177483" y="4322216"/>
            <a:ext cx="360363" cy="358775"/>
          </a:xfrm>
          <a:prstGeom prst="ellipse">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CN" b="1">
                <a:solidFill>
                  <a:schemeClr val="tx1"/>
                </a:solidFill>
              </a:rPr>
              <a:t>+</a:t>
            </a:r>
          </a:p>
        </p:txBody>
      </p:sp>
      <p:sp>
        <p:nvSpPr>
          <p:cNvPr id="14" name="Rectangle 13"/>
          <p:cNvSpPr>
            <a:spLocks noChangeArrowheads="1"/>
          </p:cNvSpPr>
          <p:nvPr/>
        </p:nvSpPr>
        <p:spPr bwMode="auto">
          <a:xfrm>
            <a:off x="2230958" y="5589041"/>
            <a:ext cx="1439863" cy="576263"/>
          </a:xfrm>
          <a:prstGeom prst="rect">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zh-CN" altLang="en-US" b="1">
                <a:solidFill>
                  <a:schemeClr val="tx1"/>
                </a:solidFill>
              </a:rPr>
              <a:t>加密编码</a:t>
            </a:r>
          </a:p>
        </p:txBody>
      </p:sp>
      <p:sp>
        <p:nvSpPr>
          <p:cNvPr id="15" name="Rectangle 14"/>
          <p:cNvSpPr>
            <a:spLocks noChangeArrowheads="1"/>
          </p:cNvSpPr>
          <p:nvPr/>
        </p:nvSpPr>
        <p:spPr bwMode="auto">
          <a:xfrm>
            <a:off x="5644083" y="5587453"/>
            <a:ext cx="1439863" cy="576263"/>
          </a:xfrm>
          <a:prstGeom prst="rect">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zh-CN" altLang="en-US" b="1">
                <a:solidFill>
                  <a:schemeClr val="tx1"/>
                </a:solidFill>
              </a:rPr>
              <a:t>解密译码</a:t>
            </a:r>
          </a:p>
        </p:txBody>
      </p:sp>
      <p:sp>
        <p:nvSpPr>
          <p:cNvPr id="16" name="Rectangle 15"/>
          <p:cNvSpPr>
            <a:spLocks noChangeArrowheads="1"/>
          </p:cNvSpPr>
          <p:nvPr/>
        </p:nvSpPr>
        <p:spPr bwMode="auto">
          <a:xfrm>
            <a:off x="4118495" y="5589041"/>
            <a:ext cx="1079500" cy="576263"/>
          </a:xfrm>
          <a:prstGeom prst="rect">
            <a:avLst/>
          </a:prstGeom>
          <a:ln>
            <a:headEnd/>
            <a:tailEnd type="none" w="lg" len="lg"/>
          </a:ln>
          <a:extLst/>
        </p:spPr>
        <p:style>
          <a:lnRef idx="0">
            <a:schemeClr val="accent4"/>
          </a:lnRef>
          <a:fillRef idx="3">
            <a:schemeClr val="accent4"/>
          </a:fillRef>
          <a:effectRef idx="3">
            <a:schemeClr val="accent4"/>
          </a:effectRef>
          <a:fontRef idx="minor">
            <a:schemeClr val="lt1"/>
          </a:fontRef>
        </p:style>
        <p:txBody>
          <a:bodyPr wrap="none" anchor="ctr"/>
          <a:lstStyle/>
          <a:p>
            <a:pPr algn="ctr"/>
            <a:r>
              <a:rPr lang="zh-CN" altLang="en-US" b="1">
                <a:solidFill>
                  <a:schemeClr val="tx1"/>
                </a:solidFill>
              </a:rPr>
              <a:t>噪声源</a:t>
            </a:r>
          </a:p>
        </p:txBody>
      </p:sp>
      <p:sp>
        <p:nvSpPr>
          <p:cNvPr id="17" name="Line 16"/>
          <p:cNvSpPr>
            <a:spLocks noChangeShapeType="1"/>
          </p:cNvSpPr>
          <p:nvPr/>
        </p:nvSpPr>
        <p:spPr bwMode="auto">
          <a:xfrm>
            <a:off x="1583258" y="4507953"/>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8" name="Line 17"/>
          <p:cNvSpPr>
            <a:spLocks noChangeShapeType="1"/>
          </p:cNvSpPr>
          <p:nvPr/>
        </p:nvSpPr>
        <p:spPr bwMode="auto">
          <a:xfrm>
            <a:off x="2446858" y="4507953"/>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9" name="Line 18"/>
          <p:cNvSpPr>
            <a:spLocks noChangeShapeType="1"/>
          </p:cNvSpPr>
          <p:nvPr/>
        </p:nvSpPr>
        <p:spPr bwMode="auto">
          <a:xfrm>
            <a:off x="3123133" y="4507953"/>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0" name="Line 19"/>
          <p:cNvSpPr>
            <a:spLocks noChangeShapeType="1"/>
          </p:cNvSpPr>
          <p:nvPr/>
        </p:nvSpPr>
        <p:spPr bwMode="auto">
          <a:xfrm>
            <a:off x="4016895" y="4507953"/>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1" name="Line 20"/>
          <p:cNvSpPr>
            <a:spLocks noChangeShapeType="1"/>
          </p:cNvSpPr>
          <p:nvPr/>
        </p:nvSpPr>
        <p:spPr bwMode="auto">
          <a:xfrm>
            <a:off x="4939233" y="4507953"/>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2" name="Line 21"/>
          <p:cNvSpPr>
            <a:spLocks noChangeShapeType="1"/>
          </p:cNvSpPr>
          <p:nvPr/>
        </p:nvSpPr>
        <p:spPr bwMode="auto">
          <a:xfrm>
            <a:off x="5831408" y="4507953"/>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3" name="Line 22"/>
          <p:cNvSpPr>
            <a:spLocks noChangeShapeType="1"/>
          </p:cNvSpPr>
          <p:nvPr/>
        </p:nvSpPr>
        <p:spPr bwMode="auto">
          <a:xfrm>
            <a:off x="6507683" y="4507953"/>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4" name="Line 23"/>
          <p:cNvSpPr>
            <a:spLocks noChangeShapeType="1"/>
          </p:cNvSpPr>
          <p:nvPr/>
        </p:nvSpPr>
        <p:spPr bwMode="auto">
          <a:xfrm>
            <a:off x="7371283" y="4507953"/>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5" name="Line 24"/>
          <p:cNvSpPr>
            <a:spLocks noChangeShapeType="1"/>
          </p:cNvSpPr>
          <p:nvPr/>
        </p:nvSpPr>
        <p:spPr bwMode="auto">
          <a:xfrm flipV="1">
            <a:off x="2980258" y="4695278"/>
            <a:ext cx="0" cy="900113"/>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6" name="Line 25"/>
          <p:cNvSpPr>
            <a:spLocks noChangeShapeType="1"/>
          </p:cNvSpPr>
          <p:nvPr/>
        </p:nvSpPr>
        <p:spPr bwMode="auto">
          <a:xfrm flipV="1">
            <a:off x="6336233" y="4680991"/>
            <a:ext cx="0" cy="900113"/>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7" name="Line 26"/>
          <p:cNvSpPr>
            <a:spLocks noChangeShapeType="1"/>
          </p:cNvSpPr>
          <p:nvPr/>
        </p:nvSpPr>
        <p:spPr bwMode="auto">
          <a:xfrm flipV="1">
            <a:off x="4637608" y="5198516"/>
            <a:ext cx="0" cy="395288"/>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8" name="Text Box 27"/>
          <p:cNvSpPr txBox="1">
            <a:spLocks noChangeArrowheads="1"/>
          </p:cNvSpPr>
          <p:nvPr/>
        </p:nvSpPr>
        <p:spPr bwMode="auto">
          <a:xfrm>
            <a:off x="1583258" y="4003128"/>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S</a:t>
            </a:r>
          </a:p>
        </p:txBody>
      </p:sp>
      <p:sp>
        <p:nvSpPr>
          <p:cNvPr id="29" name="Text Box 28"/>
          <p:cNvSpPr txBox="1">
            <a:spLocks noChangeArrowheads="1"/>
          </p:cNvSpPr>
          <p:nvPr/>
        </p:nvSpPr>
        <p:spPr bwMode="auto">
          <a:xfrm>
            <a:off x="2519883" y="4003128"/>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U</a:t>
            </a:r>
          </a:p>
        </p:txBody>
      </p:sp>
      <p:sp>
        <p:nvSpPr>
          <p:cNvPr id="30" name="Text Box 29"/>
          <p:cNvSpPr txBox="1">
            <a:spLocks noChangeArrowheads="1"/>
          </p:cNvSpPr>
          <p:nvPr/>
        </p:nvSpPr>
        <p:spPr bwMode="auto">
          <a:xfrm>
            <a:off x="3096145" y="4003128"/>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C</a:t>
            </a:r>
          </a:p>
        </p:txBody>
      </p:sp>
      <p:sp>
        <p:nvSpPr>
          <p:cNvPr id="31" name="Text Box 30"/>
          <p:cNvSpPr txBox="1">
            <a:spLocks noChangeArrowheads="1"/>
          </p:cNvSpPr>
          <p:nvPr/>
        </p:nvSpPr>
        <p:spPr bwMode="auto">
          <a:xfrm>
            <a:off x="4018483" y="4003128"/>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X</a:t>
            </a:r>
          </a:p>
        </p:txBody>
      </p:sp>
      <p:sp>
        <p:nvSpPr>
          <p:cNvPr id="32" name="Text Box 31"/>
          <p:cNvSpPr txBox="1">
            <a:spLocks noChangeArrowheads="1"/>
          </p:cNvSpPr>
          <p:nvPr/>
        </p:nvSpPr>
        <p:spPr bwMode="auto">
          <a:xfrm>
            <a:off x="4939233" y="4003128"/>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Y</a:t>
            </a:r>
          </a:p>
        </p:txBody>
      </p:sp>
      <p:sp>
        <p:nvSpPr>
          <p:cNvPr id="33" name="Text Box 32"/>
          <p:cNvSpPr txBox="1">
            <a:spLocks noChangeArrowheads="1"/>
          </p:cNvSpPr>
          <p:nvPr/>
        </p:nvSpPr>
        <p:spPr bwMode="auto">
          <a:xfrm>
            <a:off x="5832995" y="4003128"/>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Ĉ</a:t>
            </a:r>
          </a:p>
        </p:txBody>
      </p:sp>
      <p:sp>
        <p:nvSpPr>
          <p:cNvPr id="34" name="Text Box 33"/>
          <p:cNvSpPr txBox="1">
            <a:spLocks noChangeArrowheads="1"/>
          </p:cNvSpPr>
          <p:nvPr/>
        </p:nvSpPr>
        <p:spPr bwMode="auto">
          <a:xfrm>
            <a:off x="6494983" y="4003128"/>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V</a:t>
            </a:r>
          </a:p>
        </p:txBody>
      </p:sp>
      <p:sp>
        <p:nvSpPr>
          <p:cNvPr id="35" name="Text Box 34"/>
          <p:cNvSpPr txBox="1">
            <a:spLocks noChangeArrowheads="1"/>
          </p:cNvSpPr>
          <p:nvPr/>
        </p:nvSpPr>
        <p:spPr bwMode="auto">
          <a:xfrm>
            <a:off x="7344295" y="4003128"/>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S</a:t>
            </a:r>
          </a:p>
        </p:txBody>
      </p:sp>
      <p:sp>
        <p:nvSpPr>
          <p:cNvPr id="36" name="Text Box 35"/>
          <p:cNvSpPr txBox="1">
            <a:spLocks noChangeArrowheads="1"/>
          </p:cNvSpPr>
          <p:nvPr/>
        </p:nvSpPr>
        <p:spPr bwMode="auto">
          <a:xfrm>
            <a:off x="4680470" y="5130253"/>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n</a:t>
            </a:r>
          </a:p>
        </p:txBody>
      </p:sp>
      <p:sp>
        <p:nvSpPr>
          <p:cNvPr id="37" name="Rectangle 37"/>
          <p:cNvSpPr>
            <a:spLocks noChangeArrowheads="1"/>
          </p:cNvSpPr>
          <p:nvPr/>
        </p:nvSpPr>
        <p:spPr bwMode="auto">
          <a:xfrm>
            <a:off x="2719908" y="6309568"/>
            <a:ext cx="3835400" cy="4318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36000" tIns="0" rIns="36000" bIns="18000"/>
          <a:lstStyle/>
          <a:p>
            <a:pPr algn="ctr" eaLnBrk="1" hangingPunct="1"/>
            <a:r>
              <a:rPr lang="zh-CN" altLang="en-US" b="1" dirty="0">
                <a:solidFill>
                  <a:schemeClr val="tx1"/>
                </a:solidFill>
                <a:latin typeface="Times New Roman" pitchFamily="18" charset="0"/>
              </a:rPr>
              <a:t>通信系统基本模型</a:t>
            </a:r>
            <a:endParaRPr lang="zh-CN" altLang="en-US" b="1" dirty="0">
              <a:solidFill>
                <a:schemeClr val="tx1"/>
              </a:solidFill>
              <a:latin typeface="Arial" charset="0"/>
            </a:endParaRPr>
          </a:p>
        </p:txBody>
      </p:sp>
      <p:sp>
        <p:nvSpPr>
          <p:cNvPr id="38" name="灯片编号占位符 37"/>
          <p:cNvSpPr>
            <a:spLocks noGrp="1"/>
          </p:cNvSpPr>
          <p:nvPr>
            <p:ph type="sldNum" sz="quarter" idx="12"/>
          </p:nvPr>
        </p:nvSpPr>
        <p:spPr/>
        <p:txBody>
          <a:bodyPr/>
          <a:lstStyle/>
          <a:p>
            <a:fld id="{E31375A4-56A4-47D6-9801-1991572033F7}" type="slidenum">
              <a:rPr lang="en-US" smtClean="0"/>
              <a:pPr/>
              <a:t>4</a:t>
            </a:fld>
            <a:endParaRPr lang="en-US"/>
          </a:p>
        </p:txBody>
      </p:sp>
      <p:sp>
        <p:nvSpPr>
          <p:cNvPr id="4" name="矩形 3"/>
          <p:cNvSpPr/>
          <p:nvPr/>
        </p:nvSpPr>
        <p:spPr>
          <a:xfrm>
            <a:off x="1762645" y="3427188"/>
            <a:ext cx="2434431" cy="196897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9" name="矩形 38"/>
          <p:cNvSpPr/>
          <p:nvPr/>
        </p:nvSpPr>
        <p:spPr>
          <a:xfrm>
            <a:off x="5148064" y="3429000"/>
            <a:ext cx="2434431" cy="1968972"/>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Tree>
    <p:extLst>
      <p:ext uri="{BB962C8B-B14F-4D97-AF65-F5344CB8AC3E}">
        <p14:creationId xmlns:p14="http://schemas.microsoft.com/office/powerpoint/2010/main" val="12465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500"/>
                                        <p:tgtEl>
                                          <p:spTgt spid="1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down)">
                                      <p:cBhvr>
                                        <p:cTn id="49" dur="500"/>
                                        <p:tgtEl>
                                          <p:spTgt spid="1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500"/>
                                        <p:tgtEl>
                                          <p:spTgt spid="20"/>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down)">
                                      <p:cBhvr>
                                        <p:cTn id="58" dur="500"/>
                                        <p:tgtEl>
                                          <p:spTgt spid="22"/>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down)">
                                      <p:cBhvr>
                                        <p:cTn id="61" dur="500"/>
                                        <p:tgtEl>
                                          <p:spTgt spid="23"/>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down)">
                                      <p:cBhvr>
                                        <p:cTn id="64" dur="500"/>
                                        <p:tgtEl>
                                          <p:spTgt spid="2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down)">
                                      <p:cBhvr>
                                        <p:cTn id="67" dur="500"/>
                                        <p:tgtEl>
                                          <p:spTgt spid="2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down)">
                                      <p:cBhvr>
                                        <p:cTn id="70" dur="500"/>
                                        <p:tgtEl>
                                          <p:spTgt spid="26"/>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down)">
                                      <p:cBhvr>
                                        <p:cTn id="73" dur="500"/>
                                        <p:tgtEl>
                                          <p:spTgt spid="27"/>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down)">
                                      <p:cBhvr>
                                        <p:cTn id="79" dur="500"/>
                                        <p:tgtEl>
                                          <p:spTgt spid="29"/>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down)">
                                      <p:cBhvr>
                                        <p:cTn id="82" dur="500"/>
                                        <p:tgtEl>
                                          <p:spTgt spid="30"/>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down)">
                                      <p:cBhvr>
                                        <p:cTn id="85" dur="500"/>
                                        <p:tgtEl>
                                          <p:spTgt spid="31"/>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ipe(down)">
                                      <p:cBhvr>
                                        <p:cTn id="88" dur="500"/>
                                        <p:tgtEl>
                                          <p:spTgt spid="32"/>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wipe(down)">
                                      <p:cBhvr>
                                        <p:cTn id="91" dur="500"/>
                                        <p:tgtEl>
                                          <p:spTgt spid="33"/>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down)">
                                      <p:cBhvr>
                                        <p:cTn id="97" dur="500"/>
                                        <p:tgtEl>
                                          <p:spTgt spid="35"/>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wipe(down)">
                                      <p:cBhvr>
                                        <p:cTn id="100" dur="500"/>
                                        <p:tgtEl>
                                          <p:spTgt spid="36"/>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wipe(down)">
                                      <p:cBhvr>
                                        <p:cTn id="103" dur="500"/>
                                        <p:tgtEl>
                                          <p:spTgt spid="37"/>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wipe(down)">
                                      <p:cBhvr>
                                        <p:cTn id="106" dur="500"/>
                                        <p:tgtEl>
                                          <p:spTgt spid="38"/>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
                                        </p:tgtEl>
                                        <p:attrNameLst>
                                          <p:attrName>style.visibility</p:attrName>
                                        </p:attrNameLst>
                                      </p:cBhvr>
                                      <p:to>
                                        <p:strVal val="visible"/>
                                      </p:to>
                                    </p:set>
                                    <p:animEffect transition="in" filter="wipe(down)">
                                      <p:cBhvr>
                                        <p:cTn id="109" dur="500"/>
                                        <p:tgtEl>
                                          <p:spTgt spid="4"/>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wipe(down)">
                                      <p:cBhvr>
                                        <p:cTn id="1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1" grpId="0"/>
      <p:bldP spid="32" grpId="0"/>
      <p:bldP spid="33" grpId="0"/>
      <p:bldP spid="34" grpId="0"/>
      <p:bldP spid="35" grpId="0"/>
      <p:bldP spid="36" grpId="0"/>
      <p:bldP spid="37" grpId="0"/>
      <p:bldP spid="38" grpId="0"/>
      <p:bldP spid="4" grpId="0" animBg="1"/>
      <p:bldP spid="39"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zh-CN" altLang="en-US" dirty="0" smtClean="0"/>
              <a:t>误码率分析</a:t>
            </a:r>
            <a:endParaRPr lang="zh-CN" altLang="en-US" dirty="0"/>
          </a:p>
        </p:txBody>
      </p:sp>
      <p:sp>
        <p:nvSpPr>
          <p:cNvPr id="396291" name="Rectangle 3"/>
          <p:cNvSpPr>
            <a:spLocks noGrp="1" noChangeArrowheads="1"/>
          </p:cNvSpPr>
          <p:nvPr>
            <p:ph type="body" idx="1"/>
          </p:nvPr>
        </p:nvSpPr>
        <p:spPr/>
        <p:txBody>
          <a:bodyPr/>
          <a:lstStyle/>
          <a:p>
            <a:r>
              <a:rPr lang="zh-CN" altLang="en-US" dirty="0" smtClean="0">
                <a:solidFill>
                  <a:srgbClr val="0000FF"/>
                </a:solidFill>
              </a:rPr>
              <a:t>方法</a:t>
            </a:r>
            <a:r>
              <a:rPr lang="en-US" altLang="zh-CN" dirty="0" smtClean="0">
                <a:solidFill>
                  <a:srgbClr val="0000FF"/>
                </a:solidFill>
              </a:rPr>
              <a:t>2</a:t>
            </a:r>
            <a:r>
              <a:rPr lang="zh-CN" altLang="en-US" dirty="0" smtClean="0">
                <a:solidFill>
                  <a:srgbClr val="0000FF"/>
                </a:solidFill>
              </a:rPr>
              <a:t>（三次扩展）</a:t>
            </a:r>
            <a:r>
              <a:rPr lang="zh-CN" altLang="en-US" dirty="0" smtClean="0"/>
              <a:t>：</a:t>
            </a:r>
            <a:r>
              <a:rPr lang="en-US" altLang="zh-CN" dirty="0" smtClean="0"/>
              <a:t>000</a:t>
            </a:r>
            <a:r>
              <a:rPr lang="zh-CN" altLang="en-US" dirty="0" smtClean="0"/>
              <a:t>；</a:t>
            </a:r>
            <a:r>
              <a:rPr lang="en-US" altLang="zh-CN" dirty="0" smtClean="0"/>
              <a:t>111</a:t>
            </a:r>
            <a:endParaRPr lang="en-US" altLang="zh-CN" dirty="0"/>
          </a:p>
        </p:txBody>
      </p:sp>
      <p:sp>
        <p:nvSpPr>
          <p:cNvPr id="99" name="灯片编号占位符 5"/>
          <p:cNvSpPr>
            <a:spLocks noGrp="1"/>
          </p:cNvSpPr>
          <p:nvPr>
            <p:ph type="sldNum" sz="quarter" idx="12"/>
          </p:nvPr>
        </p:nvSpPr>
        <p:spPr/>
        <p:txBody>
          <a:bodyPr/>
          <a:lstStyle/>
          <a:p>
            <a:fld id="{B5DABA9B-D7AA-4F4A-8953-AF252F42609B}" type="slidenum">
              <a:rPr lang="zh-CN" altLang="en-US" smtClean="0"/>
              <a:pPr/>
              <a:t>40</a:t>
            </a:fld>
            <a:endParaRPr lang="en-US" altLang="zh-CN"/>
          </a:p>
        </p:txBody>
      </p:sp>
      <p:sp>
        <p:nvSpPr>
          <p:cNvPr id="39631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326"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331"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369"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96384" name="Object 96"/>
          <p:cNvGraphicFramePr>
            <a:graphicFrameLocks noChangeAspect="1"/>
          </p:cNvGraphicFramePr>
          <p:nvPr>
            <p:extLst>
              <p:ext uri="{D42A27DB-BD31-4B8C-83A1-F6EECF244321}">
                <p14:modId xmlns:p14="http://schemas.microsoft.com/office/powerpoint/2010/main" val="1378687076"/>
              </p:ext>
            </p:extLst>
          </p:nvPr>
        </p:nvGraphicFramePr>
        <p:xfrm>
          <a:off x="1979712" y="5587754"/>
          <a:ext cx="4962136" cy="801389"/>
        </p:xfrm>
        <a:graphic>
          <a:graphicData uri="http://schemas.openxmlformats.org/presentationml/2006/ole">
            <mc:AlternateContent xmlns:mc="http://schemas.openxmlformats.org/markup-compatibility/2006">
              <mc:Choice xmlns:v="urn:schemas-microsoft-com:vml" Requires="v">
                <p:oleObj spid="_x0000_s2243737" name="Equation" r:id="rId4" imgW="2400120" imgH="406080" progId="Equation.DSMT4">
                  <p:embed/>
                </p:oleObj>
              </mc:Choice>
              <mc:Fallback>
                <p:oleObj name="Equation" r:id="rId4" imgW="2400120" imgH="406080" progId="Equation.DSMT4">
                  <p:embed/>
                  <p:pic>
                    <p:nvPicPr>
                      <p:cNvPr id="0" name=""/>
                      <p:cNvPicPr>
                        <a:picLocks noChangeAspect="1" noChangeArrowheads="1"/>
                      </p:cNvPicPr>
                      <p:nvPr/>
                    </p:nvPicPr>
                    <p:blipFill>
                      <a:blip r:embed="rId5"/>
                      <a:srcRect/>
                      <a:stretch>
                        <a:fillRect/>
                      </a:stretch>
                    </p:blipFill>
                    <p:spPr bwMode="auto">
                      <a:xfrm>
                        <a:off x="1979712" y="5587754"/>
                        <a:ext cx="4962136" cy="801389"/>
                      </a:xfrm>
                      <a:prstGeom prst="rect">
                        <a:avLst/>
                      </a:prstGeom>
                      <a:noFill/>
                    </p:spPr>
                  </p:pic>
                </p:oleObj>
              </mc:Fallback>
            </mc:AlternateContent>
          </a:graphicData>
        </a:graphic>
      </p:graphicFrame>
      <p:grpSp>
        <p:nvGrpSpPr>
          <p:cNvPr id="4" name="组合 3"/>
          <p:cNvGrpSpPr/>
          <p:nvPr/>
        </p:nvGrpSpPr>
        <p:grpSpPr>
          <a:xfrm>
            <a:off x="992188" y="2060848"/>
            <a:ext cx="7319475" cy="1663999"/>
            <a:chOff x="992188" y="2895600"/>
            <a:chExt cx="7319475" cy="1663999"/>
          </a:xfrm>
        </p:grpSpPr>
        <p:graphicFrame>
          <p:nvGraphicFramePr>
            <p:cNvPr id="396382" name="Object 94"/>
            <p:cNvGraphicFramePr>
              <a:graphicFrameLocks noChangeAspect="1"/>
            </p:cNvGraphicFramePr>
            <p:nvPr>
              <p:extLst>
                <p:ext uri="{D42A27DB-BD31-4B8C-83A1-F6EECF244321}">
                  <p14:modId xmlns:p14="http://schemas.microsoft.com/office/powerpoint/2010/main" val="3861852353"/>
                </p:ext>
              </p:extLst>
            </p:nvPr>
          </p:nvGraphicFramePr>
          <p:xfrm>
            <a:off x="992188" y="2895600"/>
            <a:ext cx="7319475" cy="1612900"/>
          </p:xfrm>
          <a:graphic>
            <a:graphicData uri="http://schemas.openxmlformats.org/presentationml/2006/ole">
              <mc:AlternateContent xmlns:mc="http://schemas.openxmlformats.org/markup-compatibility/2006">
                <mc:Choice xmlns:v="urn:schemas-microsoft-com:vml" Requires="v">
                  <p:oleObj spid="_x0000_s2243738" name="Visio" r:id="rId6" imgW="3530908" imgH="781996" progId="Visio.Drawing.11">
                    <p:embed/>
                  </p:oleObj>
                </mc:Choice>
                <mc:Fallback>
                  <p:oleObj name="Visio" r:id="rId6" imgW="3530908" imgH="781996" progId="Visio.Drawing.11">
                    <p:embed/>
                    <p:pic>
                      <p:nvPicPr>
                        <p:cNvPr id="0" name=""/>
                        <p:cNvPicPr>
                          <a:picLocks noChangeAspect="1" noChangeArrowheads="1"/>
                        </p:cNvPicPr>
                        <p:nvPr/>
                      </p:nvPicPr>
                      <p:blipFill>
                        <a:blip r:embed="rId7"/>
                        <a:srcRect/>
                        <a:stretch>
                          <a:fillRect/>
                        </a:stretch>
                      </p:blipFill>
                      <p:spPr bwMode="auto">
                        <a:xfrm>
                          <a:off x="992188" y="2895600"/>
                          <a:ext cx="7319475" cy="1612900"/>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9379644"/>
                </p:ext>
              </p:extLst>
            </p:nvPr>
          </p:nvGraphicFramePr>
          <p:xfrm>
            <a:off x="1835696" y="3331395"/>
            <a:ext cx="6408021" cy="1228204"/>
          </p:xfrm>
          <a:graphic>
            <a:graphicData uri="http://schemas.openxmlformats.org/presentationml/2006/ole">
              <mc:AlternateContent xmlns:mc="http://schemas.openxmlformats.org/markup-compatibility/2006">
                <mc:Choice xmlns:v="urn:schemas-microsoft-com:vml" Requires="v">
                  <p:oleObj spid="_x0000_s2243739" name="Equation" r:id="rId8" imgW="3047760" imgH="583920" progId="Equation.DSMT4">
                    <p:embed/>
                  </p:oleObj>
                </mc:Choice>
                <mc:Fallback>
                  <p:oleObj name="Equation" r:id="rId8" imgW="3047760" imgH="583920" progId="Equation.DSMT4">
                    <p:embed/>
                    <p:pic>
                      <p:nvPicPr>
                        <p:cNvPr id="0" name=""/>
                        <p:cNvPicPr/>
                        <p:nvPr/>
                      </p:nvPicPr>
                      <p:blipFill>
                        <a:blip r:embed="rId9"/>
                        <a:stretch>
                          <a:fillRect/>
                        </a:stretch>
                      </p:blipFill>
                      <p:spPr>
                        <a:xfrm>
                          <a:off x="1835696" y="3331395"/>
                          <a:ext cx="6408021" cy="1228204"/>
                        </a:xfrm>
                        <a:prstGeom prst="rect">
                          <a:avLst/>
                        </a:prstGeom>
                      </p:spPr>
                    </p:pic>
                  </p:oleObj>
                </mc:Fallback>
              </mc:AlternateContent>
            </a:graphicData>
          </a:graphic>
        </p:graphicFrame>
      </p:grpSp>
      <p:grpSp>
        <p:nvGrpSpPr>
          <p:cNvPr id="7" name="组合 6"/>
          <p:cNvGrpSpPr/>
          <p:nvPr/>
        </p:nvGrpSpPr>
        <p:grpSpPr>
          <a:xfrm>
            <a:off x="1547663" y="3724847"/>
            <a:ext cx="3983129" cy="1656184"/>
            <a:chOff x="1547663" y="3933056"/>
            <a:chExt cx="3983129" cy="1656184"/>
          </a:xfrm>
        </p:grpSpPr>
        <p:graphicFrame>
          <p:nvGraphicFramePr>
            <p:cNvPr id="396383" name="Object 95"/>
            <p:cNvGraphicFramePr>
              <a:graphicFrameLocks noChangeAspect="1"/>
            </p:cNvGraphicFramePr>
            <p:nvPr>
              <p:extLst>
                <p:ext uri="{D42A27DB-BD31-4B8C-83A1-F6EECF244321}">
                  <p14:modId xmlns:p14="http://schemas.microsoft.com/office/powerpoint/2010/main" val="838736354"/>
                </p:ext>
              </p:extLst>
            </p:nvPr>
          </p:nvGraphicFramePr>
          <p:xfrm>
            <a:off x="1547663" y="3933056"/>
            <a:ext cx="1713067" cy="1656184"/>
          </p:xfrm>
          <a:graphic>
            <a:graphicData uri="http://schemas.openxmlformats.org/presentationml/2006/ole">
              <mc:AlternateContent xmlns:mc="http://schemas.openxmlformats.org/markup-compatibility/2006">
                <mc:Choice xmlns:v="urn:schemas-microsoft-com:vml" Requires="v">
                  <p:oleObj spid="_x0000_s2243740" name="Equation" r:id="rId10" imgW="952200" imgH="927000" progId="Equation.DSMT4">
                    <p:embed/>
                  </p:oleObj>
                </mc:Choice>
                <mc:Fallback>
                  <p:oleObj name="Equation" r:id="rId10" imgW="952200" imgH="927000" progId="Equation.DSMT4">
                    <p:embed/>
                    <p:pic>
                      <p:nvPicPr>
                        <p:cNvPr id="0" name=""/>
                        <p:cNvPicPr>
                          <a:picLocks noChangeAspect="1" noChangeArrowheads="1"/>
                        </p:cNvPicPr>
                        <p:nvPr/>
                      </p:nvPicPr>
                      <p:blipFill>
                        <a:blip r:embed="rId11"/>
                        <a:srcRect/>
                        <a:stretch>
                          <a:fillRect/>
                        </a:stretch>
                      </p:blipFill>
                      <p:spPr bwMode="auto">
                        <a:xfrm>
                          <a:off x="1547663" y="3933056"/>
                          <a:ext cx="1713067" cy="1656184"/>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301902234"/>
                </p:ext>
              </p:extLst>
            </p:nvPr>
          </p:nvGraphicFramePr>
          <p:xfrm>
            <a:off x="3851920" y="3933056"/>
            <a:ext cx="1678872" cy="1656184"/>
          </p:xfrm>
          <a:graphic>
            <a:graphicData uri="http://schemas.openxmlformats.org/presentationml/2006/ole">
              <mc:AlternateContent xmlns:mc="http://schemas.openxmlformats.org/markup-compatibility/2006">
                <mc:Choice xmlns:v="urn:schemas-microsoft-com:vml" Requires="v">
                  <p:oleObj spid="_x0000_s2243741" name="Equation" r:id="rId12" imgW="939600" imgH="927000" progId="Equation.DSMT4">
                    <p:embed/>
                  </p:oleObj>
                </mc:Choice>
                <mc:Fallback>
                  <p:oleObj name="Equation" r:id="rId12" imgW="939600" imgH="927000" progId="Equation.DSMT4">
                    <p:embed/>
                    <p:pic>
                      <p:nvPicPr>
                        <p:cNvPr id="0" name=""/>
                        <p:cNvPicPr/>
                        <p:nvPr/>
                      </p:nvPicPr>
                      <p:blipFill>
                        <a:blip r:embed="rId13"/>
                        <a:stretch>
                          <a:fillRect/>
                        </a:stretch>
                      </p:blipFill>
                      <p:spPr>
                        <a:xfrm>
                          <a:off x="3851920" y="3933056"/>
                          <a:ext cx="1678872" cy="1656184"/>
                        </a:xfrm>
                        <a:prstGeom prst="rect">
                          <a:avLst/>
                        </a:prstGeom>
                      </p:spPr>
                    </p:pic>
                  </p:oleObj>
                </mc:Fallback>
              </mc:AlternateContent>
            </a:graphicData>
          </a:graphic>
        </p:graphicFrame>
      </p:grpSp>
      <p:grpSp>
        <p:nvGrpSpPr>
          <p:cNvPr id="6" name="组合 5"/>
          <p:cNvGrpSpPr/>
          <p:nvPr/>
        </p:nvGrpSpPr>
        <p:grpSpPr>
          <a:xfrm>
            <a:off x="1979712" y="2500711"/>
            <a:ext cx="6120680" cy="1296144"/>
            <a:chOff x="1979712" y="2708920"/>
            <a:chExt cx="6120680" cy="1296144"/>
          </a:xfrm>
        </p:grpSpPr>
        <p:sp>
          <p:nvSpPr>
            <p:cNvPr id="5" name="椭圆 4"/>
            <p:cNvSpPr/>
            <p:nvPr/>
          </p:nvSpPr>
          <p:spPr>
            <a:xfrm>
              <a:off x="1979712" y="2708920"/>
              <a:ext cx="432048"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2555776" y="2708920"/>
              <a:ext cx="720080"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3419872" y="2724493"/>
              <a:ext cx="720080"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5076056" y="2724493"/>
              <a:ext cx="720080"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4211960" y="3284984"/>
              <a:ext cx="720080" cy="6480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5940152" y="3356992"/>
              <a:ext cx="720080" cy="6480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6804248" y="3340103"/>
              <a:ext cx="720080" cy="6480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7596336" y="3356992"/>
              <a:ext cx="504056" cy="6480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899592" y="1700808"/>
            <a:ext cx="2339102" cy="461665"/>
          </a:xfrm>
          <a:prstGeom prst="rect">
            <a:avLst/>
          </a:prstGeom>
        </p:spPr>
        <p:txBody>
          <a:bodyPr wrap="none">
            <a:spAutoFit/>
          </a:bodyPr>
          <a:lstStyle/>
          <a:p>
            <a:r>
              <a:rPr lang="zh-CN" altLang="en-US" sz="2400" b="1" dirty="0" smtClean="0">
                <a:latin typeface="+mj-ea"/>
                <a:ea typeface="+mj-ea"/>
              </a:rPr>
              <a:t>扩展的信道</a:t>
            </a:r>
            <a:r>
              <a:rPr lang="zh-CN" altLang="en-US" sz="2400" b="1" dirty="0">
                <a:latin typeface="+mj-ea"/>
                <a:ea typeface="+mj-ea"/>
              </a:rPr>
              <a:t>矩阵</a:t>
            </a:r>
          </a:p>
        </p:txBody>
      </p:sp>
    </p:spTree>
    <p:extLst>
      <p:ext uri="{BB962C8B-B14F-4D97-AF65-F5344CB8AC3E}">
        <p14:creationId xmlns:p14="http://schemas.microsoft.com/office/powerpoint/2010/main" val="1514361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anim calcmode="lin" valueType="num">
                                      <p:cBhvr>
                                        <p:cTn id="21" dur="500" fill="hold"/>
                                        <p:tgtEl>
                                          <p:spTgt spid="7"/>
                                        </p:tgtEl>
                                        <p:attrNameLst>
                                          <p:attrName>ppt_x</p:attrName>
                                        </p:attrNameLst>
                                      </p:cBhvr>
                                      <p:tavLst>
                                        <p:tav tm="0">
                                          <p:val>
                                            <p:strVal val="#ppt_x"/>
                                          </p:val>
                                        </p:tav>
                                        <p:tav tm="100000">
                                          <p:val>
                                            <p:strVal val="#ppt_x"/>
                                          </p:val>
                                        </p:tav>
                                      </p:tavLst>
                                    </p:anim>
                                    <p:anim calcmode="lin" valueType="num">
                                      <p:cBhvr>
                                        <p:cTn id="22"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96384"/>
                                        </p:tgtEl>
                                        <p:attrNameLst>
                                          <p:attrName>style.visibility</p:attrName>
                                        </p:attrNameLst>
                                      </p:cBhvr>
                                      <p:to>
                                        <p:strVal val="visible"/>
                                      </p:to>
                                    </p:set>
                                    <p:animEffect transition="in" filter="fade">
                                      <p:cBhvr>
                                        <p:cTn id="27" dur="500"/>
                                        <p:tgtEl>
                                          <p:spTgt spid="396384"/>
                                        </p:tgtEl>
                                      </p:cBhvr>
                                    </p:animEffect>
                                    <p:anim calcmode="lin" valueType="num">
                                      <p:cBhvr>
                                        <p:cTn id="28" dur="500" fill="hold"/>
                                        <p:tgtEl>
                                          <p:spTgt spid="396384"/>
                                        </p:tgtEl>
                                        <p:attrNameLst>
                                          <p:attrName>ppt_x</p:attrName>
                                        </p:attrNameLst>
                                      </p:cBhvr>
                                      <p:tavLst>
                                        <p:tav tm="0">
                                          <p:val>
                                            <p:strVal val="#ppt_x"/>
                                          </p:val>
                                        </p:tav>
                                        <p:tav tm="100000">
                                          <p:val>
                                            <p:strVal val="#ppt_x"/>
                                          </p:val>
                                        </p:tav>
                                      </p:tavLst>
                                    </p:anim>
                                    <p:anim calcmode="lin" valueType="num">
                                      <p:cBhvr>
                                        <p:cTn id="29" dur="500" fill="hold"/>
                                        <p:tgtEl>
                                          <p:spTgt spid="3963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zh-CN" altLang="en-US" dirty="0"/>
              <a:t>改变</a:t>
            </a:r>
            <a:r>
              <a:rPr lang="zh-CN" altLang="en-US" dirty="0" smtClean="0"/>
              <a:t>扩展次数</a:t>
            </a:r>
            <a:endParaRPr lang="zh-CN" altLang="en-US" dirty="0"/>
          </a:p>
        </p:txBody>
      </p:sp>
      <p:sp>
        <p:nvSpPr>
          <p:cNvPr id="398339" name="Rectangle 3"/>
          <p:cNvSpPr>
            <a:spLocks noGrp="1" noChangeArrowheads="1"/>
          </p:cNvSpPr>
          <p:nvPr>
            <p:ph type="body" idx="1"/>
          </p:nvPr>
        </p:nvSpPr>
        <p:spPr/>
        <p:txBody>
          <a:bodyPr/>
          <a:lstStyle/>
          <a:p>
            <a:r>
              <a:rPr lang="zh-CN" altLang="en-US" dirty="0" smtClean="0"/>
              <a:t>用方法</a:t>
            </a:r>
            <a:r>
              <a:rPr lang="en-US" altLang="zh-CN" dirty="0" smtClean="0"/>
              <a:t>2</a:t>
            </a:r>
            <a:r>
              <a:rPr lang="zh-CN" altLang="en-US" dirty="0" smtClean="0"/>
              <a:t>，增加扩展次数</a:t>
            </a:r>
            <a:r>
              <a:rPr lang="en-US" altLang="zh-CN" dirty="0" smtClean="0"/>
              <a:t>n</a:t>
            </a:r>
            <a:r>
              <a:rPr lang="zh-CN" altLang="en-US" dirty="0" smtClean="0"/>
              <a:t>可以降低错误概率</a:t>
            </a:r>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p:txBody>
      </p:sp>
      <p:sp>
        <p:nvSpPr>
          <p:cNvPr id="99" name="灯片编号占位符 5"/>
          <p:cNvSpPr>
            <a:spLocks noGrp="1"/>
          </p:cNvSpPr>
          <p:nvPr>
            <p:ph type="sldNum" sz="quarter" idx="12"/>
          </p:nvPr>
        </p:nvSpPr>
        <p:spPr/>
        <p:txBody>
          <a:bodyPr/>
          <a:lstStyle/>
          <a:p>
            <a:fld id="{AA351E35-795F-4874-82DF-D719BA16885F}" type="slidenum">
              <a:rPr lang="zh-CN" altLang="en-US" smtClean="0"/>
              <a:pPr/>
              <a:t>41</a:t>
            </a:fld>
            <a:endParaRPr lang="en-US" altLang="zh-CN"/>
          </a:p>
        </p:txBody>
      </p:sp>
      <p:sp>
        <p:nvSpPr>
          <p:cNvPr id="39834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2"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5"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1"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2"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3"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4"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5"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6"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7"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9"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0"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1"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2"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3"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4"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5"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6"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7"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8"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9"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0"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1"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2"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3"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4"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5"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6"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7"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8"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0"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1"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2"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3"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4"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5"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6"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7"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8"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9"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0"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1"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2"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3"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4"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5"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6"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7"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8"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9"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0"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1"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2"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3"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4"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5"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6"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7"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8"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9"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0"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398411"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2"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3"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4"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5"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6"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7"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8"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9"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0"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1"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2"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3"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4"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5"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6"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7"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8"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98429" name="Object 93"/>
          <p:cNvGraphicFramePr>
            <a:graphicFrameLocks noChangeAspect="1"/>
          </p:cNvGraphicFramePr>
          <p:nvPr>
            <p:extLst>
              <p:ext uri="{D42A27DB-BD31-4B8C-83A1-F6EECF244321}">
                <p14:modId xmlns:p14="http://schemas.microsoft.com/office/powerpoint/2010/main" val="2222465539"/>
              </p:ext>
            </p:extLst>
          </p:nvPr>
        </p:nvGraphicFramePr>
        <p:xfrm>
          <a:off x="996752" y="1844594"/>
          <a:ext cx="3178373" cy="2968787"/>
        </p:xfrm>
        <a:graphic>
          <a:graphicData uri="http://schemas.openxmlformats.org/presentationml/2006/ole">
            <mc:AlternateContent xmlns:mc="http://schemas.openxmlformats.org/markup-compatibility/2006">
              <mc:Choice xmlns:v="urn:schemas-microsoft-com:vml" Requires="v">
                <p:oleObj spid="_x0000_s2244722" name="Equation" r:id="rId4" imgW="1511280" imgH="1409400" progId="Equation.DSMT4">
                  <p:embed/>
                </p:oleObj>
              </mc:Choice>
              <mc:Fallback>
                <p:oleObj name="Equation" r:id="rId4" imgW="1511280" imgH="1409400" progId="Equation.DSMT4">
                  <p:embed/>
                  <p:pic>
                    <p:nvPicPr>
                      <p:cNvPr id="0" name=""/>
                      <p:cNvPicPr>
                        <a:picLocks noChangeAspect="1" noChangeArrowheads="1"/>
                      </p:cNvPicPr>
                      <p:nvPr/>
                    </p:nvPicPr>
                    <p:blipFill>
                      <a:blip r:embed="rId5"/>
                      <a:srcRect/>
                      <a:stretch>
                        <a:fillRect/>
                      </a:stretch>
                    </p:blipFill>
                    <p:spPr bwMode="auto">
                      <a:xfrm>
                        <a:off x="996752" y="1844594"/>
                        <a:ext cx="3178373" cy="2968787"/>
                      </a:xfrm>
                      <a:prstGeom prst="rect">
                        <a:avLst/>
                      </a:prstGeom>
                      <a:noFill/>
                    </p:spPr>
                  </p:pic>
                </p:oleObj>
              </mc:Fallback>
            </mc:AlternateContent>
          </a:graphicData>
        </a:graphic>
      </p:graphicFrame>
      <p:graphicFrame>
        <p:nvGraphicFramePr>
          <p:cNvPr id="398431" name="Object 95"/>
          <p:cNvGraphicFramePr>
            <a:graphicFrameLocks noChangeAspect="1"/>
          </p:cNvGraphicFramePr>
          <p:nvPr>
            <p:extLst>
              <p:ext uri="{D42A27DB-BD31-4B8C-83A1-F6EECF244321}">
                <p14:modId xmlns:p14="http://schemas.microsoft.com/office/powerpoint/2010/main" val="713764930"/>
              </p:ext>
            </p:extLst>
          </p:nvPr>
        </p:nvGraphicFramePr>
        <p:xfrm>
          <a:off x="6156176" y="1945775"/>
          <a:ext cx="2232248" cy="2766425"/>
        </p:xfrm>
        <a:graphic>
          <a:graphicData uri="http://schemas.openxmlformats.org/presentationml/2006/ole">
            <mc:AlternateContent xmlns:mc="http://schemas.openxmlformats.org/markup-compatibility/2006">
              <mc:Choice xmlns:v="urn:schemas-microsoft-com:vml" Requires="v">
                <p:oleObj spid="_x0000_s2244723" name="Equation" r:id="rId6" imgW="888840" imgH="1130040" progId="Equation.DSMT4">
                  <p:embed/>
                </p:oleObj>
              </mc:Choice>
              <mc:Fallback>
                <p:oleObj name="Equation" r:id="rId6" imgW="888840" imgH="1130040" progId="Equation.DSMT4">
                  <p:embed/>
                  <p:pic>
                    <p:nvPicPr>
                      <p:cNvPr id="0" name=""/>
                      <p:cNvPicPr>
                        <a:picLocks noChangeAspect="1" noChangeArrowheads="1"/>
                      </p:cNvPicPr>
                      <p:nvPr/>
                    </p:nvPicPr>
                    <p:blipFill>
                      <a:blip r:embed="rId7"/>
                      <a:srcRect/>
                      <a:stretch>
                        <a:fillRect/>
                      </a:stretch>
                    </p:blipFill>
                    <p:spPr bwMode="auto">
                      <a:xfrm>
                        <a:off x="6156176" y="1945775"/>
                        <a:ext cx="2232248" cy="2766425"/>
                      </a:xfrm>
                      <a:prstGeom prst="rect">
                        <a:avLst/>
                      </a:prstGeom>
                      <a:noFill/>
                    </p:spPr>
                  </p:pic>
                </p:oleObj>
              </mc:Fallback>
            </mc:AlternateContent>
          </a:graphicData>
        </a:graphic>
      </p:graphicFrame>
      <p:grpSp>
        <p:nvGrpSpPr>
          <p:cNvPr id="5" name="组合 4"/>
          <p:cNvGrpSpPr/>
          <p:nvPr/>
        </p:nvGrpSpPr>
        <p:grpSpPr>
          <a:xfrm>
            <a:off x="611560" y="5229200"/>
            <a:ext cx="8135565" cy="1224136"/>
            <a:chOff x="611560" y="5229200"/>
            <a:chExt cx="8135565" cy="1224136"/>
          </a:xfrm>
        </p:grpSpPr>
        <p:sp>
          <p:nvSpPr>
            <p:cNvPr id="4" name="矩形 3"/>
            <p:cNvSpPr/>
            <p:nvPr/>
          </p:nvSpPr>
          <p:spPr>
            <a:xfrm>
              <a:off x="611560" y="5229200"/>
              <a:ext cx="8135565" cy="12241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grpSp>
          <p:nvGrpSpPr>
            <p:cNvPr id="3" name="组合 2"/>
            <p:cNvGrpSpPr/>
            <p:nvPr/>
          </p:nvGrpSpPr>
          <p:grpSpPr>
            <a:xfrm>
              <a:off x="827584" y="5552824"/>
              <a:ext cx="7808272" cy="540120"/>
              <a:chOff x="827584" y="5552824"/>
              <a:chExt cx="7808272" cy="540120"/>
            </a:xfrm>
          </p:grpSpPr>
          <p:graphicFrame>
            <p:nvGraphicFramePr>
              <p:cNvPr id="398434" name="Object 98"/>
              <p:cNvGraphicFramePr>
                <a:graphicFrameLocks noChangeAspect="1"/>
              </p:cNvGraphicFramePr>
              <p:nvPr>
                <p:extLst>
                  <p:ext uri="{D42A27DB-BD31-4B8C-83A1-F6EECF244321}">
                    <p14:modId xmlns:p14="http://schemas.microsoft.com/office/powerpoint/2010/main" val="2790560040"/>
                  </p:ext>
                </p:extLst>
              </p:nvPr>
            </p:nvGraphicFramePr>
            <p:xfrm>
              <a:off x="5076056" y="5608756"/>
              <a:ext cx="425450" cy="484188"/>
            </p:xfrm>
            <a:graphic>
              <a:graphicData uri="http://schemas.openxmlformats.org/presentationml/2006/ole">
                <mc:AlternateContent xmlns:mc="http://schemas.openxmlformats.org/markup-compatibility/2006">
                  <mc:Choice xmlns:v="urn:schemas-microsoft-com:vml" Requires="v">
                    <p:oleObj spid="_x0000_s2244724" name="Equation" r:id="rId8" imgW="203040" imgH="228600" progId="Equation.DSMT4">
                      <p:embed/>
                    </p:oleObj>
                  </mc:Choice>
                  <mc:Fallback>
                    <p:oleObj name="Equation" r:id="rId8" imgW="203040" imgH="228600" progId="Equation.DSMT4">
                      <p:embed/>
                      <p:pic>
                        <p:nvPicPr>
                          <p:cNvPr id="0" name=""/>
                          <p:cNvPicPr>
                            <a:picLocks noChangeAspect="1" noChangeArrowheads="1"/>
                          </p:cNvPicPr>
                          <p:nvPr/>
                        </p:nvPicPr>
                        <p:blipFill>
                          <a:blip r:embed="rId9"/>
                          <a:srcRect/>
                          <a:stretch>
                            <a:fillRect/>
                          </a:stretch>
                        </p:blipFill>
                        <p:spPr bwMode="auto">
                          <a:xfrm>
                            <a:off x="5076056" y="5608756"/>
                            <a:ext cx="4254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827584" y="5552824"/>
                <a:ext cx="7808272" cy="523220"/>
              </a:xfrm>
              <a:prstGeom prst="rect">
                <a:avLst/>
              </a:prstGeom>
            </p:spPr>
            <p:txBody>
              <a:bodyPr wrap="square">
                <a:spAutoFit/>
              </a:bodyPr>
              <a:lstStyle/>
              <a:p>
                <a:r>
                  <a:rPr lang="zh-CN" altLang="en-US" sz="2800" b="1" dirty="0">
                    <a:latin typeface="Times New Roman" pitchFamily="18" charset="0"/>
                    <a:cs typeface="Times New Roman" pitchFamily="18" charset="0"/>
                  </a:rPr>
                  <a:t>结论</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rPr>
                  <a:t>M</a:t>
                </a:r>
                <a:r>
                  <a:rPr lang="zh-CN" altLang="en-US" sz="2800" b="1" dirty="0" smtClean="0">
                    <a:latin typeface="Times New Roman" pitchFamily="18" charset="0"/>
                    <a:cs typeface="Times New Roman" pitchFamily="18" charset="0"/>
                  </a:rPr>
                  <a:t>不变</a:t>
                </a:r>
                <a:r>
                  <a:rPr lang="zh-CN" altLang="en-US" sz="2800" b="1" dirty="0">
                    <a:latin typeface="Times New Roman" pitchFamily="18" charset="0"/>
                    <a:cs typeface="Times New Roman" pitchFamily="18" charset="0"/>
                  </a:rPr>
                  <a:t>时，</a:t>
                </a:r>
                <a:r>
                  <a:rPr lang="en-US" altLang="zh-CN" sz="2800" b="1" dirty="0">
                    <a:latin typeface="Times New Roman" pitchFamily="18" charset="0"/>
                    <a:cs typeface="Times New Roman" pitchFamily="18" charset="0"/>
                  </a:rPr>
                  <a:t>n</a:t>
                </a:r>
                <a:r>
                  <a:rPr lang="zh-CN" altLang="en-US" sz="2800" b="1" dirty="0">
                    <a:latin typeface="Times New Roman" pitchFamily="18" charset="0"/>
                    <a:cs typeface="Times New Roman" pitchFamily="18" charset="0"/>
                  </a:rPr>
                  <a:t>越大</a:t>
                </a:r>
                <a:r>
                  <a:rPr lang="zh-CN" altLang="en-US" sz="2800" b="1" dirty="0" smtClean="0">
                    <a:latin typeface="Times New Roman" pitchFamily="18" charset="0"/>
                    <a:cs typeface="Times New Roman" pitchFamily="18" charset="0"/>
                  </a:rPr>
                  <a:t>，   </a:t>
                </a:r>
                <a:r>
                  <a:rPr lang="zh-CN" altLang="en-US" sz="2800" b="1" dirty="0">
                    <a:latin typeface="Times New Roman" pitchFamily="18" charset="0"/>
                    <a:cs typeface="Times New Roman" pitchFamily="18" charset="0"/>
                  </a:rPr>
                  <a:t>越小，</a:t>
                </a:r>
                <a:r>
                  <a:rPr lang="en-US" altLang="zh-CN" sz="2800" b="1" dirty="0">
                    <a:latin typeface="Times New Roman" pitchFamily="18" charset="0"/>
                    <a:cs typeface="Times New Roman" pitchFamily="18" charset="0"/>
                  </a:rPr>
                  <a:t>R</a:t>
                </a:r>
                <a:r>
                  <a:rPr lang="zh-CN" altLang="en-US" sz="2800" b="1" dirty="0">
                    <a:latin typeface="Times New Roman" pitchFamily="18" charset="0"/>
                    <a:cs typeface="Times New Roman" pitchFamily="18" charset="0"/>
                  </a:rPr>
                  <a:t>也越小。 </a:t>
                </a:r>
              </a:p>
            </p:txBody>
          </p:sp>
        </p:grpSp>
      </p:grpSp>
      <p:grpSp>
        <p:nvGrpSpPr>
          <p:cNvPr id="7" name="组合 6"/>
          <p:cNvGrpSpPr/>
          <p:nvPr/>
        </p:nvGrpSpPr>
        <p:grpSpPr>
          <a:xfrm>
            <a:off x="4355976" y="2493963"/>
            <a:ext cx="1584176" cy="1483097"/>
            <a:chOff x="4355976" y="2493963"/>
            <a:chExt cx="1584176" cy="1483097"/>
          </a:xfrm>
        </p:grpSpPr>
        <p:graphicFrame>
          <p:nvGraphicFramePr>
            <p:cNvPr id="398430" name="Object 94"/>
            <p:cNvGraphicFramePr>
              <a:graphicFrameLocks noChangeAspect="1"/>
            </p:cNvGraphicFramePr>
            <p:nvPr>
              <p:extLst>
                <p:ext uri="{D42A27DB-BD31-4B8C-83A1-F6EECF244321}">
                  <p14:modId xmlns:p14="http://schemas.microsoft.com/office/powerpoint/2010/main" val="3369787786"/>
                </p:ext>
              </p:extLst>
            </p:nvPr>
          </p:nvGraphicFramePr>
          <p:xfrm>
            <a:off x="4355976" y="2493963"/>
            <a:ext cx="1500188" cy="815975"/>
          </p:xfrm>
          <a:graphic>
            <a:graphicData uri="http://schemas.openxmlformats.org/presentationml/2006/ole">
              <mc:AlternateContent xmlns:mc="http://schemas.openxmlformats.org/markup-compatibility/2006">
                <mc:Choice xmlns:v="urn:schemas-microsoft-com:vml" Requires="v">
                  <p:oleObj spid="_x0000_s2244725" name="Equation" r:id="rId10" imgW="723600" imgH="406080" progId="Equation.DSMT4">
                    <p:embed/>
                  </p:oleObj>
                </mc:Choice>
                <mc:Fallback>
                  <p:oleObj name="Equation" r:id="rId10" imgW="723600" imgH="406080" progId="Equation.DSMT4">
                    <p:embed/>
                    <p:pic>
                      <p:nvPicPr>
                        <p:cNvPr id="0" name=""/>
                        <p:cNvPicPr>
                          <a:picLocks noChangeAspect="1" noChangeArrowheads="1"/>
                        </p:cNvPicPr>
                        <p:nvPr/>
                      </p:nvPicPr>
                      <p:blipFill>
                        <a:blip r:embed="rId11"/>
                        <a:srcRect/>
                        <a:stretch>
                          <a:fillRect/>
                        </a:stretch>
                      </p:blipFill>
                      <p:spPr bwMode="auto">
                        <a:xfrm>
                          <a:off x="4355976" y="2493963"/>
                          <a:ext cx="1500188"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左右箭头 5"/>
            <p:cNvSpPr/>
            <p:nvPr/>
          </p:nvSpPr>
          <p:spPr>
            <a:xfrm>
              <a:off x="4355976" y="3328988"/>
              <a:ext cx="1584176" cy="648072"/>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34012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animEffect transition="in" filter="fade">
                                      <p:cBhvr>
                                        <p:cTn id="7" dur="500"/>
                                        <p:tgtEl>
                                          <p:spTgt spid="39833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8429"/>
                                        </p:tgtEl>
                                        <p:attrNameLst>
                                          <p:attrName>style.visibility</p:attrName>
                                        </p:attrNameLst>
                                      </p:cBhvr>
                                      <p:to>
                                        <p:strVal val="visible"/>
                                      </p:to>
                                    </p:set>
                                    <p:animEffect transition="in" filter="fade">
                                      <p:cBhvr>
                                        <p:cTn id="10" dur="500"/>
                                        <p:tgtEl>
                                          <p:spTgt spid="39842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outVertical)">
                                      <p:cBhvr>
                                        <p:cTn id="15" dur="500"/>
                                        <p:tgtEl>
                                          <p:spTgt spid="7"/>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98431"/>
                                        </p:tgtEl>
                                        <p:attrNameLst>
                                          <p:attrName>style.visibility</p:attrName>
                                        </p:attrNameLst>
                                      </p:cBhvr>
                                      <p:to>
                                        <p:strVal val="visible"/>
                                      </p:to>
                                    </p:set>
                                    <p:animEffect transition="in" filter="wipe(left)">
                                      <p:cBhvr>
                                        <p:cTn id="19" dur="500"/>
                                        <p:tgtEl>
                                          <p:spTgt spid="39843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zh-CN" altLang="en-US" dirty="0" smtClean="0"/>
              <a:t>改变输入符号数</a:t>
            </a:r>
            <a:r>
              <a:rPr lang="en-US" altLang="zh-CN" dirty="0" smtClean="0"/>
              <a:t>M</a:t>
            </a:r>
            <a:endParaRPr lang="zh-CN" altLang="en-US" dirty="0"/>
          </a:p>
        </p:txBody>
      </p:sp>
      <p:sp>
        <p:nvSpPr>
          <p:cNvPr id="400387" name="Rectangle 3"/>
          <p:cNvSpPr>
            <a:spLocks noGrp="1" noChangeArrowheads="1"/>
          </p:cNvSpPr>
          <p:nvPr>
            <p:ph type="body" idx="1"/>
          </p:nvPr>
        </p:nvSpPr>
        <p:spPr/>
        <p:txBody>
          <a:bodyPr>
            <a:normAutofit/>
          </a:bodyPr>
          <a:lstStyle/>
          <a:p>
            <a:r>
              <a:rPr lang="zh-CN" altLang="en-US" dirty="0" smtClean="0">
                <a:solidFill>
                  <a:srgbClr val="0000FF"/>
                </a:solidFill>
              </a:rPr>
              <a:t>输入符号数</a:t>
            </a:r>
            <a:r>
              <a:rPr lang="en-US" altLang="zh-CN" dirty="0" smtClean="0">
                <a:solidFill>
                  <a:srgbClr val="0000FF"/>
                </a:solidFill>
              </a:rPr>
              <a:t>M</a:t>
            </a:r>
            <a:r>
              <a:rPr lang="zh-CN" altLang="en-US" dirty="0" smtClean="0"/>
              <a:t>：</a:t>
            </a:r>
            <a:endParaRPr lang="en-US" altLang="zh-CN" dirty="0" smtClean="0"/>
          </a:p>
          <a:p>
            <a:r>
              <a:rPr lang="zh-CN" altLang="en-US" dirty="0" smtClean="0"/>
              <a:t>设</a:t>
            </a:r>
            <a:r>
              <a:rPr lang="en-US" altLang="zh-CN" i="1" dirty="0">
                <a:latin typeface="Times New Roman" pitchFamily="18" charset="0"/>
                <a:ea typeface="宋体" charset="-122"/>
                <a:cs typeface="Times New Roman" pitchFamily="18" charset="0"/>
              </a:rPr>
              <a:t>n=3</a:t>
            </a:r>
            <a:r>
              <a:rPr lang="en-US" altLang="zh-CN" dirty="0">
                <a:latin typeface="宋体" charset="-122"/>
                <a:ea typeface="宋体" charset="-122"/>
              </a:rPr>
              <a:t>，</a:t>
            </a:r>
            <a:r>
              <a:rPr lang="zh-CN" altLang="en-US" dirty="0"/>
              <a:t>那么可供选择的消息符号数共有8</a:t>
            </a:r>
            <a:r>
              <a:rPr lang="zh-CN" altLang="en-US" dirty="0" smtClean="0"/>
              <a:t>个。</a:t>
            </a:r>
            <a:endParaRPr lang="en-US" altLang="zh-CN" dirty="0" smtClean="0"/>
          </a:p>
          <a:p>
            <a:r>
              <a:rPr lang="zh-CN" altLang="en-US" dirty="0" smtClean="0"/>
              <a:t>发送端：只</a:t>
            </a:r>
            <a:r>
              <a:rPr lang="zh-CN" altLang="en-US" dirty="0"/>
              <a:t>选择其中</a:t>
            </a:r>
            <a:r>
              <a:rPr lang="en-US" altLang="zh-CN" i="1" dirty="0">
                <a:solidFill>
                  <a:srgbClr val="0000FF"/>
                </a:solidFill>
                <a:latin typeface="Times New Roman" pitchFamily="18" charset="0"/>
                <a:ea typeface="宋体" charset="-122"/>
                <a:cs typeface="Times New Roman" pitchFamily="18" charset="0"/>
              </a:rPr>
              <a:t>M</a:t>
            </a:r>
            <a:r>
              <a:rPr lang="zh-CN" altLang="en-US" dirty="0">
                <a:solidFill>
                  <a:srgbClr val="0000FF"/>
                </a:solidFill>
              </a:rPr>
              <a:t>个</a:t>
            </a:r>
            <a:r>
              <a:rPr lang="zh-CN" altLang="en-US" dirty="0"/>
              <a:t>作为输入消息符号</a:t>
            </a:r>
            <a:r>
              <a:rPr lang="zh-CN" altLang="en-US" dirty="0" smtClean="0"/>
              <a:t>传递。</a:t>
            </a:r>
            <a:endParaRPr lang="en-US" altLang="zh-CN" dirty="0" smtClean="0"/>
          </a:p>
          <a:p>
            <a:r>
              <a:rPr lang="zh-CN" altLang="en-US" dirty="0" smtClean="0"/>
              <a:t>接收端：由于误码，会</a:t>
            </a:r>
            <a:r>
              <a:rPr lang="zh-CN" altLang="en-US" dirty="0"/>
              <a:t>接收到所有8个输出符号</a:t>
            </a:r>
            <a:r>
              <a:rPr lang="zh-CN" altLang="en-US" dirty="0" smtClean="0"/>
              <a:t>，从中</a:t>
            </a:r>
            <a:r>
              <a:rPr lang="zh-CN" altLang="en-US" dirty="0"/>
              <a:t>译出</a:t>
            </a:r>
            <a:r>
              <a:rPr lang="en-US" altLang="zh-CN" i="1" dirty="0">
                <a:solidFill>
                  <a:srgbClr val="0000FF"/>
                </a:solidFill>
                <a:latin typeface="Times New Roman" pitchFamily="18" charset="0"/>
                <a:ea typeface="宋体" charset="-122"/>
                <a:cs typeface="Times New Roman" pitchFamily="18" charset="0"/>
              </a:rPr>
              <a:t>M</a:t>
            </a:r>
            <a:r>
              <a:rPr lang="zh-CN" altLang="en-US" dirty="0">
                <a:solidFill>
                  <a:srgbClr val="0000FF"/>
                </a:solidFill>
              </a:rPr>
              <a:t>个</a:t>
            </a:r>
            <a:r>
              <a:rPr lang="zh-CN" altLang="en-US" dirty="0"/>
              <a:t>消息符号</a:t>
            </a:r>
            <a:r>
              <a:rPr lang="zh-CN" altLang="en-US" dirty="0">
                <a:latin typeface="宋体" charset="-122"/>
                <a:ea typeface="宋体" charset="-122"/>
              </a:rPr>
              <a:t>。</a:t>
            </a:r>
            <a:r>
              <a:rPr lang="zh-CN" altLang="en-US" dirty="0">
                <a:ea typeface="宋体" charset="-122"/>
              </a:rPr>
              <a:t> </a:t>
            </a:r>
          </a:p>
          <a:p>
            <a:r>
              <a:rPr lang="zh-CN" altLang="en-US" dirty="0" smtClean="0">
                <a:solidFill>
                  <a:srgbClr val="0000FF"/>
                </a:solidFill>
              </a:rPr>
              <a:t>分析</a:t>
            </a:r>
            <a:r>
              <a:rPr lang="zh-CN" altLang="en-US" dirty="0" smtClean="0"/>
              <a:t>：</a:t>
            </a:r>
            <a:endParaRPr lang="en-US" altLang="zh-CN" dirty="0" smtClean="0"/>
          </a:p>
          <a:p>
            <a:r>
              <a:rPr lang="zh-CN" altLang="en-US" dirty="0" smtClean="0"/>
              <a:t>令</a:t>
            </a:r>
            <a:r>
              <a:rPr lang="en-US" altLang="zh-CN" dirty="0" smtClean="0"/>
              <a:t>n=3</a:t>
            </a:r>
            <a:r>
              <a:rPr lang="zh-CN" altLang="en-US" dirty="0" smtClean="0"/>
              <a:t>，</a:t>
            </a:r>
            <a:r>
              <a:rPr lang="en-US" altLang="zh-CN" dirty="0" smtClean="0"/>
              <a:t>M</a:t>
            </a:r>
            <a:r>
              <a:rPr lang="zh-CN" altLang="en-US" dirty="0" smtClean="0"/>
              <a:t>变化，看看此时     和</a:t>
            </a:r>
            <a:r>
              <a:rPr lang="en-US" altLang="zh-CN" dirty="0" smtClean="0"/>
              <a:t>R</a:t>
            </a:r>
            <a:r>
              <a:rPr lang="zh-CN" altLang="en-US" dirty="0" smtClean="0"/>
              <a:t>的变化情况</a:t>
            </a:r>
          </a:p>
          <a:p>
            <a:r>
              <a:rPr lang="en-US" altLang="zh-CN" dirty="0" smtClean="0"/>
              <a:t>M=2</a:t>
            </a:r>
            <a:r>
              <a:rPr lang="zh-CN" altLang="en-US" dirty="0" smtClean="0"/>
              <a:t>时的情况：</a:t>
            </a:r>
          </a:p>
        </p:txBody>
      </p:sp>
      <p:sp>
        <p:nvSpPr>
          <p:cNvPr id="98" name="灯片编号占位符 5"/>
          <p:cNvSpPr>
            <a:spLocks noGrp="1"/>
          </p:cNvSpPr>
          <p:nvPr>
            <p:ph type="sldNum" sz="quarter" idx="12"/>
          </p:nvPr>
        </p:nvSpPr>
        <p:spPr/>
        <p:txBody>
          <a:bodyPr/>
          <a:lstStyle/>
          <a:p>
            <a:fld id="{A8D5464F-9846-44AB-BF5A-EB886EFB0074}" type="slidenum">
              <a:rPr lang="zh-CN" altLang="en-US" smtClean="0"/>
              <a:pPr/>
              <a:t>42</a:t>
            </a:fld>
            <a:endParaRPr lang="en-US" altLang="zh-CN"/>
          </a:p>
        </p:txBody>
      </p:sp>
      <p:sp>
        <p:nvSpPr>
          <p:cNvPr id="400388"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8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0"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1"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2"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3"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4"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5"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6"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7"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8"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9"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0"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1"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2"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3"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4"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5"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7"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8"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9"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0"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1"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2"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3"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4"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5"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6"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7"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8"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9"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0"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1"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2"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3"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4"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5"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6"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8"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9"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0"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1"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2"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3"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4"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5"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6"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7"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8"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9"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0"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1"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2"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3"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4"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5"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6"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7"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8"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9"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0"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1"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2"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3"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5"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6"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7"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8"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400459"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0"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1"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2"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3"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4"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5"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6"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7"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8"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9"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0"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1"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3"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4"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6"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0477" name="Object 93"/>
          <p:cNvGraphicFramePr>
            <a:graphicFrameLocks noChangeAspect="1"/>
          </p:cNvGraphicFramePr>
          <p:nvPr>
            <p:extLst>
              <p:ext uri="{D42A27DB-BD31-4B8C-83A1-F6EECF244321}">
                <p14:modId xmlns:p14="http://schemas.microsoft.com/office/powerpoint/2010/main" val="4075108630"/>
              </p:ext>
            </p:extLst>
          </p:nvPr>
        </p:nvGraphicFramePr>
        <p:xfrm>
          <a:off x="4547204" y="4528988"/>
          <a:ext cx="425450" cy="484188"/>
        </p:xfrm>
        <a:graphic>
          <a:graphicData uri="http://schemas.openxmlformats.org/presentationml/2006/ole">
            <mc:AlternateContent xmlns:mc="http://schemas.openxmlformats.org/markup-compatibility/2006">
              <mc:Choice xmlns:v="urn:schemas-microsoft-com:vml" Requires="v">
                <p:oleObj spid="_x0000_s2245778" name="Equation" r:id="rId4" imgW="203040" imgH="228600" progId="Equation.DSMT4">
                  <p:embed/>
                </p:oleObj>
              </mc:Choice>
              <mc:Fallback>
                <p:oleObj name="Equation" r:id="rId4" imgW="203040" imgH="228600" progId="Equation.DSMT4">
                  <p:embed/>
                  <p:pic>
                    <p:nvPicPr>
                      <p:cNvPr id="0" name=""/>
                      <p:cNvPicPr>
                        <a:picLocks noChangeAspect="1" noChangeArrowheads="1"/>
                      </p:cNvPicPr>
                      <p:nvPr/>
                    </p:nvPicPr>
                    <p:blipFill>
                      <a:blip r:embed="rId5"/>
                      <a:srcRect/>
                      <a:stretch>
                        <a:fillRect/>
                      </a:stretch>
                    </p:blipFill>
                    <p:spPr bwMode="auto">
                      <a:xfrm>
                        <a:off x="4547204" y="4528988"/>
                        <a:ext cx="4254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组合 8"/>
          <p:cNvGrpSpPr/>
          <p:nvPr/>
        </p:nvGrpSpPr>
        <p:grpSpPr>
          <a:xfrm>
            <a:off x="1691680" y="5805264"/>
            <a:ext cx="3312368" cy="463550"/>
            <a:chOff x="2915816" y="1844824"/>
            <a:chExt cx="3312368" cy="463550"/>
          </a:xfrm>
        </p:grpSpPr>
        <p:graphicFrame>
          <p:nvGraphicFramePr>
            <p:cNvPr id="400478" name="Object 94"/>
            <p:cNvGraphicFramePr>
              <a:graphicFrameLocks noChangeAspect="1"/>
            </p:cNvGraphicFramePr>
            <p:nvPr>
              <p:extLst>
                <p:ext uri="{D42A27DB-BD31-4B8C-83A1-F6EECF244321}">
                  <p14:modId xmlns:p14="http://schemas.microsoft.com/office/powerpoint/2010/main" val="1261443270"/>
                </p:ext>
              </p:extLst>
            </p:nvPr>
          </p:nvGraphicFramePr>
          <p:xfrm>
            <a:off x="2915816" y="1844824"/>
            <a:ext cx="1631950" cy="463550"/>
          </p:xfrm>
          <a:graphic>
            <a:graphicData uri="http://schemas.openxmlformats.org/presentationml/2006/ole">
              <mc:AlternateContent xmlns:mc="http://schemas.openxmlformats.org/markup-compatibility/2006">
                <mc:Choice xmlns:v="urn:schemas-microsoft-com:vml" Requires="v">
                  <p:oleObj spid="_x0000_s2245779" name="Equation" r:id="rId6" imgW="812520" imgH="241200" progId="Equation.DSMT4">
                    <p:embed/>
                  </p:oleObj>
                </mc:Choice>
                <mc:Fallback>
                  <p:oleObj name="Equation" r:id="rId6" imgW="812520" imgH="241200" progId="Equation.DSMT4">
                    <p:embed/>
                    <p:pic>
                      <p:nvPicPr>
                        <p:cNvPr id="0" name=""/>
                        <p:cNvPicPr>
                          <a:picLocks noChangeAspect="1" noChangeArrowheads="1"/>
                        </p:cNvPicPr>
                        <p:nvPr/>
                      </p:nvPicPr>
                      <p:blipFill>
                        <a:blip r:embed="rId7"/>
                        <a:srcRect/>
                        <a:stretch>
                          <a:fillRect/>
                        </a:stretch>
                      </p:blipFill>
                      <p:spPr bwMode="auto">
                        <a:xfrm>
                          <a:off x="2915816" y="1844824"/>
                          <a:ext cx="163195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039747667"/>
                </p:ext>
              </p:extLst>
            </p:nvPr>
          </p:nvGraphicFramePr>
          <p:xfrm>
            <a:off x="4932040" y="1864463"/>
            <a:ext cx="1296144" cy="412409"/>
          </p:xfrm>
          <a:graphic>
            <a:graphicData uri="http://schemas.openxmlformats.org/presentationml/2006/ole">
              <mc:AlternateContent xmlns:mc="http://schemas.openxmlformats.org/markup-compatibility/2006">
                <mc:Choice xmlns:v="urn:schemas-microsoft-com:vml" Requires="v">
                  <p:oleObj spid="_x0000_s2245780" name="Equation" r:id="rId8" imgW="558720" imgH="177480" progId="Equation.DSMT4">
                    <p:embed/>
                  </p:oleObj>
                </mc:Choice>
                <mc:Fallback>
                  <p:oleObj name="Equation" r:id="rId8" imgW="558720" imgH="177480" progId="Equation.DSMT4">
                    <p:embed/>
                    <p:pic>
                      <p:nvPicPr>
                        <p:cNvPr id="0" name=""/>
                        <p:cNvPicPr/>
                        <p:nvPr/>
                      </p:nvPicPr>
                      <p:blipFill>
                        <a:blip r:embed="rId9"/>
                        <a:stretch>
                          <a:fillRect/>
                        </a:stretch>
                      </p:blipFill>
                      <p:spPr>
                        <a:xfrm>
                          <a:off x="4932040" y="1864463"/>
                          <a:ext cx="1296144" cy="412409"/>
                        </a:xfrm>
                        <a:prstGeom prst="rect">
                          <a:avLst/>
                        </a:prstGeom>
                      </p:spPr>
                    </p:pic>
                  </p:oleObj>
                </mc:Fallback>
              </mc:AlternateContent>
            </a:graphicData>
          </a:graphic>
        </p:graphicFrame>
      </p:grpSp>
    </p:spTree>
    <p:extLst>
      <p:ext uri="{BB962C8B-B14F-4D97-AF65-F5344CB8AC3E}">
        <p14:creationId xmlns:p14="http://schemas.microsoft.com/office/powerpoint/2010/main" val="1071943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0387">
                                            <p:txEl>
                                              <p:pRg st="1" end="1"/>
                                            </p:txEl>
                                          </p:spTgt>
                                        </p:tgtEl>
                                        <p:attrNameLst>
                                          <p:attrName>style.visibility</p:attrName>
                                        </p:attrNameLst>
                                      </p:cBhvr>
                                      <p:to>
                                        <p:strVal val="visible"/>
                                      </p:to>
                                    </p:set>
                                    <p:animEffect transition="in" filter="wipe(up)">
                                      <p:cBhvr>
                                        <p:cTn id="7" dur="500"/>
                                        <p:tgtEl>
                                          <p:spTgt spid="4003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0387">
                                            <p:txEl>
                                              <p:pRg st="2" end="2"/>
                                            </p:txEl>
                                          </p:spTgt>
                                        </p:tgtEl>
                                        <p:attrNameLst>
                                          <p:attrName>style.visibility</p:attrName>
                                        </p:attrNameLst>
                                      </p:cBhvr>
                                      <p:to>
                                        <p:strVal val="visible"/>
                                      </p:to>
                                    </p:set>
                                    <p:animEffect transition="in" filter="wipe(up)">
                                      <p:cBhvr>
                                        <p:cTn id="12" dur="500"/>
                                        <p:tgtEl>
                                          <p:spTgt spid="400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0387">
                                            <p:txEl>
                                              <p:pRg st="3" end="3"/>
                                            </p:txEl>
                                          </p:spTgt>
                                        </p:tgtEl>
                                        <p:attrNameLst>
                                          <p:attrName>style.visibility</p:attrName>
                                        </p:attrNameLst>
                                      </p:cBhvr>
                                      <p:to>
                                        <p:strVal val="visible"/>
                                      </p:to>
                                    </p:set>
                                    <p:animEffect transition="in" filter="wipe(up)">
                                      <p:cBhvr>
                                        <p:cTn id="17" dur="500"/>
                                        <p:tgtEl>
                                          <p:spTgt spid="4003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0387">
                                            <p:txEl>
                                              <p:pRg st="4" end="4"/>
                                            </p:txEl>
                                          </p:spTgt>
                                        </p:tgtEl>
                                        <p:attrNameLst>
                                          <p:attrName>style.visibility</p:attrName>
                                        </p:attrNameLst>
                                      </p:cBhvr>
                                      <p:to>
                                        <p:strVal val="visible"/>
                                      </p:to>
                                    </p:set>
                                    <p:animEffect transition="in" filter="wipe(up)">
                                      <p:cBhvr>
                                        <p:cTn id="22" dur="500"/>
                                        <p:tgtEl>
                                          <p:spTgt spid="400387">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00387">
                                            <p:txEl>
                                              <p:pRg st="5" end="5"/>
                                            </p:txEl>
                                          </p:spTgt>
                                        </p:tgtEl>
                                        <p:attrNameLst>
                                          <p:attrName>style.visibility</p:attrName>
                                        </p:attrNameLst>
                                      </p:cBhvr>
                                      <p:to>
                                        <p:strVal val="visible"/>
                                      </p:to>
                                    </p:set>
                                    <p:animEffect transition="in" filter="wipe(up)">
                                      <p:cBhvr>
                                        <p:cTn id="25" dur="500"/>
                                        <p:tgtEl>
                                          <p:spTgt spid="400387">
                                            <p:txEl>
                                              <p:pRg st="5" end="5"/>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400477"/>
                                        </p:tgtEl>
                                        <p:attrNameLst>
                                          <p:attrName>style.visibility</p:attrName>
                                        </p:attrNameLst>
                                      </p:cBhvr>
                                      <p:to>
                                        <p:strVal val="visible"/>
                                      </p:to>
                                    </p:set>
                                    <p:animEffect transition="in" filter="wipe(up)">
                                      <p:cBhvr>
                                        <p:cTn id="28" dur="500"/>
                                        <p:tgtEl>
                                          <p:spTgt spid="40047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00387">
                                            <p:txEl>
                                              <p:pRg st="6" end="6"/>
                                            </p:txEl>
                                          </p:spTgt>
                                        </p:tgtEl>
                                        <p:attrNameLst>
                                          <p:attrName>style.visibility</p:attrName>
                                        </p:attrNameLst>
                                      </p:cBhvr>
                                      <p:to>
                                        <p:strVal val="visible"/>
                                      </p:to>
                                    </p:set>
                                    <p:animEffect transition="in" filter="wipe(up)">
                                      <p:cBhvr>
                                        <p:cTn id="33" dur="500"/>
                                        <p:tgtEl>
                                          <p:spTgt spid="400387">
                                            <p:txEl>
                                              <p:pRg st="6" end="6"/>
                                            </p:txEl>
                                          </p:spTgt>
                                        </p:tgtEl>
                                      </p:cBhvr>
                                    </p:animEffect>
                                  </p:childTnLst>
                                </p:cTn>
                              </p:par>
                              <p:par>
                                <p:cTn id="34" presetID="22" presetClass="entr" presetSubtype="1"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zh-CN" altLang="en-US" dirty="0" smtClean="0"/>
              <a:t>改变输入符号数</a:t>
            </a:r>
            <a:r>
              <a:rPr lang="en-US" altLang="zh-CN" dirty="0" smtClean="0"/>
              <a:t>M</a:t>
            </a:r>
            <a:endParaRPr lang="zh-CN" altLang="en-US" dirty="0"/>
          </a:p>
        </p:txBody>
      </p:sp>
      <p:sp>
        <p:nvSpPr>
          <p:cNvPr id="400387" name="Rectangle 3"/>
          <p:cNvSpPr>
            <a:spLocks noGrp="1" noChangeArrowheads="1"/>
          </p:cNvSpPr>
          <p:nvPr>
            <p:ph type="body" idx="1"/>
          </p:nvPr>
        </p:nvSpPr>
        <p:spPr/>
        <p:txBody>
          <a:bodyPr/>
          <a:lstStyle/>
          <a:p>
            <a:r>
              <a:rPr lang="en-US" altLang="zh-CN" dirty="0" smtClean="0"/>
              <a:t>M=8</a:t>
            </a:r>
            <a:r>
              <a:rPr lang="zh-CN" altLang="en-US" dirty="0" smtClean="0"/>
              <a:t>时的情况：</a:t>
            </a:r>
            <a:endParaRPr lang="zh-CN" altLang="en-US" dirty="0"/>
          </a:p>
        </p:txBody>
      </p:sp>
      <p:sp>
        <p:nvSpPr>
          <p:cNvPr id="98" name="灯片编号占位符 5"/>
          <p:cNvSpPr>
            <a:spLocks noGrp="1"/>
          </p:cNvSpPr>
          <p:nvPr>
            <p:ph type="sldNum" sz="quarter" idx="12"/>
          </p:nvPr>
        </p:nvSpPr>
        <p:spPr/>
        <p:txBody>
          <a:bodyPr/>
          <a:lstStyle/>
          <a:p>
            <a:fld id="{A8D5464F-9846-44AB-BF5A-EB886EFB0074}" type="slidenum">
              <a:rPr lang="zh-CN" altLang="en-US" smtClean="0"/>
              <a:pPr/>
              <a:t>43</a:t>
            </a:fld>
            <a:endParaRPr lang="en-US" altLang="zh-CN"/>
          </a:p>
        </p:txBody>
      </p:sp>
      <p:sp>
        <p:nvSpPr>
          <p:cNvPr id="400388"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8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0"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1"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2"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3"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4"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5"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6"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7"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8"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9"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0"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1"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2"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3"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4"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5"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7"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8"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9"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0"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1"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2"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3"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4"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5"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6"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7"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8"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9"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0"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1"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2"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3"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4"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5"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6"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8"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9"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0"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1"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2"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3"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4"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5"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6"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7"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8"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9"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0"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1"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2"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3"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4"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5"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6"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7"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8"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9"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0"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1"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2"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3"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4"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5"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6"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7"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8"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400459"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0"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1"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2"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3"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4"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5"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6"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7"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8"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9"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0"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1"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2"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3"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4"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5"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6"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 name="组合 6"/>
          <p:cNvGrpSpPr/>
          <p:nvPr/>
        </p:nvGrpSpPr>
        <p:grpSpPr>
          <a:xfrm>
            <a:off x="3059832" y="1300188"/>
            <a:ext cx="5832648" cy="4073028"/>
            <a:chOff x="611559" y="2996952"/>
            <a:chExt cx="5545206" cy="3541314"/>
          </a:xfrm>
        </p:grpSpPr>
        <p:graphicFrame>
          <p:nvGraphicFramePr>
            <p:cNvPr id="400479" name="Object 95"/>
            <p:cNvGraphicFramePr>
              <a:graphicFrameLocks noChangeAspect="1"/>
            </p:cNvGraphicFramePr>
            <p:nvPr>
              <p:extLst>
                <p:ext uri="{D42A27DB-BD31-4B8C-83A1-F6EECF244321}">
                  <p14:modId xmlns:p14="http://schemas.microsoft.com/office/powerpoint/2010/main" val="291352534"/>
                </p:ext>
              </p:extLst>
            </p:nvPr>
          </p:nvGraphicFramePr>
          <p:xfrm>
            <a:off x="611559" y="2996952"/>
            <a:ext cx="5545206" cy="3433762"/>
          </p:xfrm>
          <a:graphic>
            <a:graphicData uri="http://schemas.openxmlformats.org/presentationml/2006/ole">
              <mc:AlternateContent xmlns:mc="http://schemas.openxmlformats.org/markup-compatibility/2006">
                <mc:Choice xmlns:v="urn:schemas-microsoft-com:vml" Requires="v">
                  <p:oleObj spid="_x0000_s2269266" name="Visio" r:id="rId4" imgW="3554949" imgH="2172240" progId="Visio.Drawing.11">
                    <p:embed/>
                  </p:oleObj>
                </mc:Choice>
                <mc:Fallback>
                  <p:oleObj name="Visio" r:id="rId4" imgW="3554949" imgH="2172240" progId="Visio.Drawing.11">
                    <p:embed/>
                    <p:pic>
                      <p:nvPicPr>
                        <p:cNvPr id="0" name=""/>
                        <p:cNvPicPr>
                          <a:picLocks noChangeAspect="1" noChangeArrowheads="1"/>
                        </p:cNvPicPr>
                        <p:nvPr/>
                      </p:nvPicPr>
                      <p:blipFill>
                        <a:blip r:embed="rId5"/>
                        <a:srcRect/>
                        <a:stretch>
                          <a:fillRect/>
                        </a:stretch>
                      </p:blipFill>
                      <p:spPr bwMode="auto">
                        <a:xfrm>
                          <a:off x="611559" y="2996952"/>
                          <a:ext cx="5545206" cy="3433762"/>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307635575"/>
                </p:ext>
              </p:extLst>
            </p:nvPr>
          </p:nvGraphicFramePr>
          <p:xfrm>
            <a:off x="1115616" y="3331804"/>
            <a:ext cx="4968552" cy="3206462"/>
          </p:xfrm>
          <a:graphic>
            <a:graphicData uri="http://schemas.openxmlformats.org/presentationml/2006/ole">
              <mc:AlternateContent xmlns:mc="http://schemas.openxmlformats.org/markup-compatibility/2006">
                <mc:Choice xmlns:v="urn:schemas-microsoft-com:vml" Requires="v">
                  <p:oleObj spid="_x0000_s2269267" name="Equation" r:id="rId6" imgW="3136680" imgH="2311200" progId="Equation.DSMT4">
                    <p:embed/>
                  </p:oleObj>
                </mc:Choice>
                <mc:Fallback>
                  <p:oleObj name="Equation" r:id="rId6" imgW="3136680" imgH="2311200" progId="Equation.DSMT4">
                    <p:embed/>
                    <p:pic>
                      <p:nvPicPr>
                        <p:cNvPr id="0" name=""/>
                        <p:cNvPicPr/>
                        <p:nvPr/>
                      </p:nvPicPr>
                      <p:blipFill>
                        <a:blip r:embed="rId7"/>
                        <a:stretch>
                          <a:fillRect/>
                        </a:stretch>
                      </p:blipFill>
                      <p:spPr>
                        <a:xfrm>
                          <a:off x="1115616" y="3331804"/>
                          <a:ext cx="4968552" cy="3206462"/>
                        </a:xfrm>
                        <a:prstGeom prst="rect">
                          <a:avLst/>
                        </a:prstGeom>
                      </p:spPr>
                    </p:pic>
                  </p:oleObj>
                </mc:Fallback>
              </mc:AlternateContent>
            </a:graphicData>
          </a:graphic>
        </p:graphicFrame>
      </p:grpSp>
      <p:grpSp>
        <p:nvGrpSpPr>
          <p:cNvPr id="8" name="组合 7"/>
          <p:cNvGrpSpPr/>
          <p:nvPr/>
        </p:nvGrpSpPr>
        <p:grpSpPr>
          <a:xfrm>
            <a:off x="539553" y="5301206"/>
            <a:ext cx="6677839" cy="1291812"/>
            <a:chOff x="1186451" y="5398224"/>
            <a:chExt cx="6151595" cy="1146779"/>
          </a:xfrm>
        </p:grpSpPr>
        <p:graphicFrame>
          <p:nvGraphicFramePr>
            <p:cNvPr id="4" name="对象 3"/>
            <p:cNvGraphicFramePr>
              <a:graphicFrameLocks noChangeAspect="1"/>
            </p:cNvGraphicFramePr>
            <p:nvPr>
              <p:extLst>
                <p:ext uri="{D42A27DB-BD31-4B8C-83A1-F6EECF244321}">
                  <p14:modId xmlns:p14="http://schemas.microsoft.com/office/powerpoint/2010/main" val="3336547728"/>
                </p:ext>
              </p:extLst>
            </p:nvPr>
          </p:nvGraphicFramePr>
          <p:xfrm>
            <a:off x="1252784" y="5398224"/>
            <a:ext cx="3051339" cy="726509"/>
          </p:xfrm>
          <a:graphic>
            <a:graphicData uri="http://schemas.openxmlformats.org/presentationml/2006/ole">
              <mc:AlternateContent xmlns:mc="http://schemas.openxmlformats.org/markup-compatibility/2006">
                <mc:Choice xmlns:v="urn:schemas-microsoft-com:vml" Requires="v">
                  <p:oleObj spid="_x0000_s2269268" name="Equation" r:id="rId8" imgW="1752480" imgH="431640" progId="Equation.DSMT4">
                    <p:embed/>
                  </p:oleObj>
                </mc:Choice>
                <mc:Fallback>
                  <p:oleObj name="Equation" r:id="rId8" imgW="1752480" imgH="431640" progId="Equation.DSMT4">
                    <p:embed/>
                    <p:pic>
                      <p:nvPicPr>
                        <p:cNvPr id="0" name=""/>
                        <p:cNvPicPr>
                          <a:picLocks noChangeAspect="1" noChangeArrowheads="1"/>
                        </p:cNvPicPr>
                        <p:nvPr/>
                      </p:nvPicPr>
                      <p:blipFill>
                        <a:blip r:embed="rId9"/>
                        <a:srcRect/>
                        <a:stretch>
                          <a:fillRect/>
                        </a:stretch>
                      </p:blipFill>
                      <p:spPr bwMode="auto">
                        <a:xfrm>
                          <a:off x="1252784" y="5398224"/>
                          <a:ext cx="3051339" cy="726509"/>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32513844"/>
                </p:ext>
              </p:extLst>
            </p:nvPr>
          </p:nvGraphicFramePr>
          <p:xfrm>
            <a:off x="1186451" y="6101383"/>
            <a:ext cx="2485562" cy="443620"/>
          </p:xfrm>
          <a:graphic>
            <a:graphicData uri="http://schemas.openxmlformats.org/presentationml/2006/ole">
              <mc:AlternateContent xmlns:mc="http://schemas.openxmlformats.org/markup-compatibility/2006">
                <mc:Choice xmlns:v="urn:schemas-microsoft-com:vml" Requires="v">
                  <p:oleObj spid="_x0000_s2269269" name="Equation" r:id="rId10" imgW="1346040" imgH="253800" progId="Equation.DSMT4">
                    <p:embed/>
                  </p:oleObj>
                </mc:Choice>
                <mc:Fallback>
                  <p:oleObj name="Equation" r:id="rId10" imgW="1346040" imgH="253800" progId="Equation.DSMT4">
                    <p:embed/>
                    <p:pic>
                      <p:nvPicPr>
                        <p:cNvPr id="0" name=""/>
                        <p:cNvPicPr>
                          <a:picLocks noChangeAspect="1" noChangeArrowheads="1"/>
                        </p:cNvPicPr>
                        <p:nvPr/>
                      </p:nvPicPr>
                      <p:blipFill>
                        <a:blip r:embed="rId11"/>
                        <a:srcRect/>
                        <a:stretch>
                          <a:fillRect/>
                        </a:stretch>
                      </p:blipFill>
                      <p:spPr bwMode="auto">
                        <a:xfrm>
                          <a:off x="1186451" y="6101383"/>
                          <a:ext cx="2485562" cy="443620"/>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18301398"/>
                </p:ext>
              </p:extLst>
            </p:nvPr>
          </p:nvGraphicFramePr>
          <p:xfrm>
            <a:off x="5033790" y="5781765"/>
            <a:ext cx="2304256" cy="649358"/>
          </p:xfrm>
          <a:graphic>
            <a:graphicData uri="http://schemas.openxmlformats.org/presentationml/2006/ole">
              <mc:AlternateContent xmlns:mc="http://schemas.openxmlformats.org/markup-compatibility/2006">
                <mc:Choice xmlns:v="urn:schemas-microsoft-com:vml" Requires="v">
                  <p:oleObj spid="_x0000_s2269270" name="Equation" r:id="rId12" imgW="1409400" imgH="406080" progId="Equation.DSMT4">
                    <p:embed/>
                  </p:oleObj>
                </mc:Choice>
                <mc:Fallback>
                  <p:oleObj name="Equation" r:id="rId12" imgW="1409400" imgH="406080" progId="Equation.DSMT4">
                    <p:embed/>
                    <p:pic>
                      <p:nvPicPr>
                        <p:cNvPr id="0" name=""/>
                        <p:cNvPicPr>
                          <a:picLocks noChangeAspect="1" noChangeArrowheads="1"/>
                        </p:cNvPicPr>
                        <p:nvPr/>
                      </p:nvPicPr>
                      <p:blipFill>
                        <a:blip r:embed="rId13"/>
                        <a:srcRect/>
                        <a:stretch>
                          <a:fillRect/>
                        </a:stretch>
                      </p:blipFill>
                      <p:spPr bwMode="auto">
                        <a:xfrm>
                          <a:off x="5033790" y="5781765"/>
                          <a:ext cx="2304256" cy="649358"/>
                        </a:xfrm>
                        <a:prstGeom prst="rect">
                          <a:avLst/>
                        </a:prstGeom>
                        <a:noFill/>
                        <a:ln>
                          <a:noFill/>
                        </a:ln>
                      </p:spPr>
                    </p:pic>
                  </p:oleObj>
                </mc:Fallback>
              </mc:AlternateContent>
            </a:graphicData>
          </a:graphic>
        </p:graphicFrame>
      </p:grpSp>
      <p:sp>
        <p:nvSpPr>
          <p:cNvPr id="105" name="椭圆 104"/>
          <p:cNvSpPr/>
          <p:nvPr/>
        </p:nvSpPr>
        <p:spPr>
          <a:xfrm>
            <a:off x="3639137" y="1700808"/>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4319972" y="2194534"/>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5004048" y="2629285"/>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5652120" y="3076960"/>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7020272" y="3942340"/>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6300192" y="3546788"/>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8241617" y="4869160"/>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7668344" y="4475310"/>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6702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up)">
                                      <p:cBhvr>
                                        <p:cTn id="7" dur="500"/>
                                        <p:tgtEl>
                                          <p:spTgt spid="400387">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05"/>
                                        </p:tgtEl>
                                        <p:attrNameLst>
                                          <p:attrName>style.visibility</p:attrName>
                                        </p:attrNameLst>
                                      </p:cBhvr>
                                      <p:to>
                                        <p:strVal val="visible"/>
                                      </p:to>
                                    </p:set>
                                    <p:animEffect transition="in" filter="barn(inVertical)">
                                      <p:cBhvr>
                                        <p:cTn id="14" dur="500"/>
                                        <p:tgtEl>
                                          <p:spTgt spid="105"/>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barn(inVertical)">
                                      <p:cBhvr>
                                        <p:cTn id="17" dur="500"/>
                                        <p:tgtEl>
                                          <p:spTgt spid="106"/>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barn(inVertical)">
                                      <p:cBhvr>
                                        <p:cTn id="20" dur="500"/>
                                        <p:tgtEl>
                                          <p:spTgt spid="10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barn(inVertical)">
                                      <p:cBhvr>
                                        <p:cTn id="23" dur="500"/>
                                        <p:tgtEl>
                                          <p:spTgt spid="108"/>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barn(inVertical)">
                                      <p:cBhvr>
                                        <p:cTn id="26" dur="500"/>
                                        <p:tgtEl>
                                          <p:spTgt spid="109"/>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barn(inVertical)">
                                      <p:cBhvr>
                                        <p:cTn id="29" dur="500"/>
                                        <p:tgtEl>
                                          <p:spTgt spid="11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barn(inVertical)">
                                      <p:cBhvr>
                                        <p:cTn id="32" dur="500"/>
                                        <p:tgtEl>
                                          <p:spTgt spid="111"/>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barn(inVertical)">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inVertical)">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p:bldP spid="105" grpId="0" animBg="1"/>
      <p:bldP spid="106" grpId="0" animBg="1"/>
      <p:bldP spid="107" grpId="0" animBg="1"/>
      <p:bldP spid="108" grpId="0" animBg="1"/>
      <p:bldP spid="109" grpId="0" animBg="1"/>
      <p:bldP spid="110" grpId="0" animBg="1"/>
      <p:bldP spid="111" grpId="0" animBg="1"/>
      <p:bldP spid="112"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en-US" dirty="0"/>
              <a:t>改变输入符号数</a:t>
            </a:r>
          </a:p>
        </p:txBody>
      </p:sp>
      <p:sp>
        <p:nvSpPr>
          <p:cNvPr id="404483" name="Rectangle 3"/>
          <p:cNvSpPr>
            <a:spLocks noGrp="1" noChangeArrowheads="1"/>
          </p:cNvSpPr>
          <p:nvPr>
            <p:ph type="body" idx="1"/>
          </p:nvPr>
        </p:nvSpPr>
        <p:spPr/>
        <p:txBody>
          <a:bodyPr/>
          <a:lstStyle/>
          <a:p>
            <a:r>
              <a:rPr lang="en-US" altLang="zh-CN" dirty="0" smtClean="0"/>
              <a:t>M=4</a:t>
            </a:r>
            <a:r>
              <a:rPr lang="zh-CN" altLang="en-US" dirty="0" smtClean="0"/>
              <a:t>时的情况，输入符号是：</a:t>
            </a:r>
          </a:p>
          <a:p>
            <a:r>
              <a:rPr lang="en-US" altLang="zh-CN" dirty="0" smtClean="0">
                <a:solidFill>
                  <a:srgbClr val="0000FF"/>
                </a:solidFill>
              </a:rPr>
              <a:t>000</a:t>
            </a:r>
            <a:r>
              <a:rPr lang="zh-CN" altLang="en-US" dirty="0" smtClean="0">
                <a:solidFill>
                  <a:srgbClr val="0000FF"/>
                </a:solidFill>
              </a:rPr>
              <a:t>、</a:t>
            </a:r>
            <a:r>
              <a:rPr lang="en-US" altLang="zh-CN" dirty="0" smtClean="0">
                <a:solidFill>
                  <a:srgbClr val="0000FF"/>
                </a:solidFill>
              </a:rPr>
              <a:t>011</a:t>
            </a:r>
            <a:r>
              <a:rPr lang="zh-CN" altLang="en-US" dirty="0" smtClean="0">
                <a:solidFill>
                  <a:srgbClr val="0000FF"/>
                </a:solidFill>
              </a:rPr>
              <a:t>、</a:t>
            </a:r>
            <a:r>
              <a:rPr lang="en-US" altLang="zh-CN" dirty="0" smtClean="0">
                <a:solidFill>
                  <a:srgbClr val="0000FF"/>
                </a:solidFill>
              </a:rPr>
              <a:t>101</a:t>
            </a:r>
            <a:r>
              <a:rPr lang="zh-CN" altLang="en-US" dirty="0" smtClean="0">
                <a:solidFill>
                  <a:srgbClr val="0000FF"/>
                </a:solidFill>
              </a:rPr>
              <a:t>、</a:t>
            </a:r>
            <a:r>
              <a:rPr lang="en-US" altLang="zh-CN" dirty="0" smtClean="0">
                <a:solidFill>
                  <a:srgbClr val="0000FF"/>
                </a:solidFill>
              </a:rPr>
              <a:t>110</a:t>
            </a:r>
            <a:endParaRPr lang="en-US" altLang="zh-CN" dirty="0">
              <a:solidFill>
                <a:srgbClr val="0000FF"/>
              </a:solidFill>
            </a:endParaRPr>
          </a:p>
        </p:txBody>
      </p:sp>
      <p:sp>
        <p:nvSpPr>
          <p:cNvPr id="96" name="灯片编号占位符 5"/>
          <p:cNvSpPr>
            <a:spLocks noGrp="1"/>
          </p:cNvSpPr>
          <p:nvPr>
            <p:ph type="sldNum" sz="quarter" idx="12"/>
          </p:nvPr>
        </p:nvSpPr>
        <p:spPr/>
        <p:txBody>
          <a:bodyPr/>
          <a:lstStyle/>
          <a:p>
            <a:fld id="{5B6BDC35-668E-42FC-9226-B1FBB252250C}" type="slidenum">
              <a:rPr lang="zh-CN" altLang="en-US" smtClean="0"/>
              <a:pPr/>
              <a:t>44</a:t>
            </a:fld>
            <a:endParaRPr lang="en-US" altLang="zh-CN"/>
          </a:p>
        </p:txBody>
      </p:sp>
      <p:sp>
        <p:nvSpPr>
          <p:cNvPr id="40450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4518" name="Rectangle 38"/>
          <p:cNvSpPr>
            <a:spLocks noChangeArrowheads="1"/>
          </p:cNvSpPr>
          <p:nvPr/>
        </p:nvSpPr>
        <p:spPr bwMode="auto">
          <a:xfrm>
            <a:off x="0" y="21271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452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4554"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404561"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4573" name="Object 93"/>
          <p:cNvGraphicFramePr>
            <a:graphicFrameLocks noChangeAspect="1"/>
          </p:cNvGraphicFramePr>
          <p:nvPr>
            <p:extLst>
              <p:ext uri="{D42A27DB-BD31-4B8C-83A1-F6EECF244321}">
                <p14:modId xmlns:p14="http://schemas.microsoft.com/office/powerpoint/2010/main" val="1745873902"/>
              </p:ext>
            </p:extLst>
          </p:nvPr>
        </p:nvGraphicFramePr>
        <p:xfrm>
          <a:off x="467544" y="2344740"/>
          <a:ext cx="8078612" cy="2880320"/>
        </p:xfrm>
        <a:graphic>
          <a:graphicData uri="http://schemas.openxmlformats.org/presentationml/2006/ole">
            <mc:AlternateContent xmlns:mc="http://schemas.openxmlformats.org/markup-compatibility/2006">
              <mc:Choice xmlns:v="urn:schemas-microsoft-com:vml" Requires="v">
                <p:oleObj spid="_x0000_s2246798" name="Visio" r:id="rId4" imgW="3646795" imgH="1232440" progId="Visio.Drawing.11">
                  <p:embed/>
                </p:oleObj>
              </mc:Choice>
              <mc:Fallback>
                <p:oleObj name="Visio" r:id="rId4" imgW="3646795" imgH="1232440" progId="Visio.Drawing.11">
                  <p:embed/>
                  <p:pic>
                    <p:nvPicPr>
                      <p:cNvPr id="0" name=""/>
                      <p:cNvPicPr>
                        <a:picLocks noChangeAspect="1" noChangeArrowheads="1"/>
                      </p:cNvPicPr>
                      <p:nvPr/>
                    </p:nvPicPr>
                    <p:blipFill>
                      <a:blip r:embed="rId5"/>
                      <a:srcRect/>
                      <a:stretch>
                        <a:fillRect/>
                      </a:stretch>
                    </p:blipFill>
                    <p:spPr bwMode="auto">
                      <a:xfrm>
                        <a:off x="467544" y="2344740"/>
                        <a:ext cx="8078612" cy="2880320"/>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95342349"/>
              </p:ext>
            </p:extLst>
          </p:nvPr>
        </p:nvGraphicFramePr>
        <p:xfrm>
          <a:off x="1331640" y="2693916"/>
          <a:ext cx="6996137" cy="2535284"/>
        </p:xfrm>
        <a:graphic>
          <a:graphicData uri="http://schemas.openxmlformats.org/presentationml/2006/ole">
            <mc:AlternateContent xmlns:mc="http://schemas.openxmlformats.org/markup-compatibility/2006">
              <mc:Choice xmlns:v="urn:schemas-microsoft-com:vml" Requires="v">
                <p:oleObj spid="_x0000_s2246799" name="Equation" r:id="rId6" imgW="3225600" imgH="1168200" progId="Equation.DSMT4">
                  <p:embed/>
                </p:oleObj>
              </mc:Choice>
              <mc:Fallback>
                <p:oleObj name="Equation" r:id="rId6" imgW="3225600" imgH="1168200" progId="Equation.DSMT4">
                  <p:embed/>
                  <p:pic>
                    <p:nvPicPr>
                      <p:cNvPr id="0" name=""/>
                      <p:cNvPicPr/>
                      <p:nvPr/>
                    </p:nvPicPr>
                    <p:blipFill>
                      <a:blip r:embed="rId7"/>
                      <a:stretch>
                        <a:fillRect/>
                      </a:stretch>
                    </p:blipFill>
                    <p:spPr>
                      <a:xfrm>
                        <a:off x="1331640" y="2693916"/>
                        <a:ext cx="6996137" cy="2535284"/>
                      </a:xfrm>
                      <a:prstGeom prst="rect">
                        <a:avLst/>
                      </a:prstGeom>
                    </p:spPr>
                  </p:pic>
                </p:oleObj>
              </mc:Fallback>
            </mc:AlternateContent>
          </a:graphicData>
        </a:graphic>
      </p:graphicFrame>
      <p:grpSp>
        <p:nvGrpSpPr>
          <p:cNvPr id="4" name="组合 3"/>
          <p:cNvGrpSpPr/>
          <p:nvPr/>
        </p:nvGrpSpPr>
        <p:grpSpPr>
          <a:xfrm>
            <a:off x="1475656" y="2784788"/>
            <a:ext cx="6624736" cy="2426894"/>
            <a:chOff x="1475656" y="3076960"/>
            <a:chExt cx="6624736" cy="2426894"/>
          </a:xfrm>
        </p:grpSpPr>
        <p:sp>
          <p:nvSpPr>
            <p:cNvPr id="3" name="椭圆 2"/>
            <p:cNvSpPr/>
            <p:nvPr/>
          </p:nvSpPr>
          <p:spPr>
            <a:xfrm>
              <a:off x="1475656" y="3076960"/>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2411760" y="3076960"/>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3275856" y="3100388"/>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5004048" y="3089091"/>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4074665" y="3717032"/>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2411760" y="3750585"/>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7596336" y="3732379"/>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3261061" y="3716079"/>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2412575" y="4437112"/>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5004048" y="4365104"/>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5868144" y="4365104"/>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7596336" y="4365104"/>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7596336" y="4962283"/>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6732240" y="4968101"/>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4966414" y="4999798"/>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3270415" y="4995384"/>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31813" y="5289550"/>
            <a:ext cx="6158569" cy="1568450"/>
            <a:chOff x="531813" y="5289550"/>
            <a:chExt cx="6158569" cy="1568450"/>
          </a:xfrm>
        </p:grpSpPr>
        <p:graphicFrame>
          <p:nvGraphicFramePr>
            <p:cNvPr id="5" name="对象 4"/>
            <p:cNvGraphicFramePr>
              <a:graphicFrameLocks noChangeAspect="1"/>
            </p:cNvGraphicFramePr>
            <p:nvPr>
              <p:extLst>
                <p:ext uri="{D42A27DB-BD31-4B8C-83A1-F6EECF244321}">
                  <p14:modId xmlns:p14="http://schemas.microsoft.com/office/powerpoint/2010/main" val="4262174774"/>
                </p:ext>
              </p:extLst>
            </p:nvPr>
          </p:nvGraphicFramePr>
          <p:xfrm>
            <a:off x="531813" y="5289550"/>
            <a:ext cx="5002212" cy="825500"/>
          </p:xfrm>
          <a:graphic>
            <a:graphicData uri="http://schemas.openxmlformats.org/presentationml/2006/ole">
              <mc:AlternateContent xmlns:mc="http://schemas.openxmlformats.org/markup-compatibility/2006">
                <mc:Choice xmlns:v="urn:schemas-microsoft-com:vml" Requires="v">
                  <p:oleObj spid="_x0000_s2246800" name="Equation" r:id="rId8" imgW="2527200" imgH="431640" progId="Equation.DSMT4">
                    <p:embed/>
                  </p:oleObj>
                </mc:Choice>
                <mc:Fallback>
                  <p:oleObj name="Equation" r:id="rId8" imgW="2527200" imgH="431640" progId="Equation.DSMT4">
                    <p:embed/>
                    <p:pic>
                      <p:nvPicPr>
                        <p:cNvPr id="0" name=""/>
                        <p:cNvPicPr>
                          <a:picLocks noChangeAspect="1" noChangeArrowheads="1"/>
                        </p:cNvPicPr>
                        <p:nvPr/>
                      </p:nvPicPr>
                      <p:blipFill>
                        <a:blip r:embed="rId9"/>
                        <a:srcRect/>
                        <a:stretch>
                          <a:fillRect/>
                        </a:stretch>
                      </p:blipFill>
                      <p:spPr bwMode="auto">
                        <a:xfrm>
                          <a:off x="531813" y="5289550"/>
                          <a:ext cx="500221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350220697"/>
                </p:ext>
              </p:extLst>
            </p:nvPr>
          </p:nvGraphicFramePr>
          <p:xfrm>
            <a:off x="568784" y="6237312"/>
            <a:ext cx="2959100" cy="528637"/>
          </p:xfrm>
          <a:graphic>
            <a:graphicData uri="http://schemas.openxmlformats.org/presentationml/2006/ole">
              <mc:AlternateContent xmlns:mc="http://schemas.openxmlformats.org/markup-compatibility/2006">
                <mc:Choice xmlns:v="urn:schemas-microsoft-com:vml" Requires="v">
                  <p:oleObj spid="_x0000_s2246801" name="Equation" r:id="rId10" imgW="1346040" imgH="253800" progId="Equation.DSMT4">
                    <p:embed/>
                  </p:oleObj>
                </mc:Choice>
                <mc:Fallback>
                  <p:oleObj name="Equation" r:id="rId10" imgW="1346040" imgH="253800" progId="Equation.DSMT4">
                    <p:embed/>
                    <p:pic>
                      <p:nvPicPr>
                        <p:cNvPr id="0" name=""/>
                        <p:cNvPicPr>
                          <a:picLocks noChangeAspect="1" noChangeArrowheads="1"/>
                        </p:cNvPicPr>
                        <p:nvPr/>
                      </p:nvPicPr>
                      <p:blipFill>
                        <a:blip r:embed="rId11"/>
                        <a:srcRect/>
                        <a:stretch>
                          <a:fillRect/>
                        </a:stretch>
                      </p:blipFill>
                      <p:spPr bwMode="auto">
                        <a:xfrm>
                          <a:off x="568784" y="6237312"/>
                          <a:ext cx="29591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393400002"/>
                </p:ext>
              </p:extLst>
            </p:nvPr>
          </p:nvGraphicFramePr>
          <p:xfrm>
            <a:off x="3821770" y="6072188"/>
            <a:ext cx="2868612" cy="785812"/>
          </p:xfrm>
          <a:graphic>
            <a:graphicData uri="http://schemas.openxmlformats.org/presentationml/2006/ole">
              <mc:AlternateContent xmlns:mc="http://schemas.openxmlformats.org/markup-compatibility/2006">
                <mc:Choice xmlns:v="urn:schemas-microsoft-com:vml" Requires="v">
                  <p:oleObj spid="_x0000_s2246802" name="Equation" r:id="rId12" imgW="1447560" imgH="406080" progId="Equation.DSMT4">
                    <p:embed/>
                  </p:oleObj>
                </mc:Choice>
                <mc:Fallback>
                  <p:oleObj name="Equation" r:id="rId12" imgW="1447560" imgH="406080" progId="Equation.DSMT4">
                    <p:embed/>
                    <p:pic>
                      <p:nvPicPr>
                        <p:cNvPr id="0" name=""/>
                        <p:cNvPicPr>
                          <a:picLocks noChangeAspect="1" noChangeArrowheads="1"/>
                        </p:cNvPicPr>
                        <p:nvPr/>
                      </p:nvPicPr>
                      <p:blipFill>
                        <a:blip r:embed="rId13"/>
                        <a:srcRect/>
                        <a:stretch>
                          <a:fillRect/>
                        </a:stretch>
                      </p:blipFill>
                      <p:spPr bwMode="auto">
                        <a:xfrm>
                          <a:off x="3821770" y="6072188"/>
                          <a:ext cx="286861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579784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zh-CN" altLang="en-US" dirty="0"/>
              <a:t>改变输入符号数</a:t>
            </a:r>
          </a:p>
        </p:txBody>
      </p:sp>
      <p:sp>
        <p:nvSpPr>
          <p:cNvPr id="408579" name="Rectangle 3"/>
          <p:cNvSpPr>
            <a:spLocks noGrp="1" noChangeArrowheads="1"/>
          </p:cNvSpPr>
          <p:nvPr>
            <p:ph type="body" idx="1"/>
          </p:nvPr>
        </p:nvSpPr>
        <p:spPr/>
        <p:txBody>
          <a:bodyPr/>
          <a:lstStyle/>
          <a:p>
            <a:r>
              <a:rPr lang="zh-CN" altLang="en-US" dirty="0" smtClean="0"/>
              <a:t>总结：当</a:t>
            </a:r>
            <a:r>
              <a:rPr lang="en-US" altLang="zh-CN" dirty="0" smtClean="0"/>
              <a:t>n=3</a:t>
            </a:r>
            <a:r>
              <a:rPr lang="zh-CN" altLang="en-US" dirty="0" smtClean="0"/>
              <a:t>不变，</a:t>
            </a:r>
            <a:r>
              <a:rPr lang="en-US" altLang="zh-CN" dirty="0" smtClean="0"/>
              <a:t>M</a:t>
            </a:r>
            <a:r>
              <a:rPr lang="zh-CN" altLang="en-US" dirty="0" smtClean="0"/>
              <a:t>变化时</a:t>
            </a:r>
          </a:p>
          <a:p>
            <a:endParaRPr lang="zh-CN" altLang="en-US" dirty="0" smtClean="0"/>
          </a:p>
          <a:p>
            <a:endParaRPr lang="zh-CN" altLang="en-US" dirty="0" smtClean="0"/>
          </a:p>
          <a:p>
            <a:endParaRPr lang="zh-CN" altLang="en-US" dirty="0" smtClean="0"/>
          </a:p>
          <a:p>
            <a:endParaRPr lang="zh-CN" altLang="en-US" dirty="0" smtClean="0"/>
          </a:p>
        </p:txBody>
      </p:sp>
      <p:sp>
        <p:nvSpPr>
          <p:cNvPr id="97" name="灯片编号占位符 5"/>
          <p:cNvSpPr>
            <a:spLocks noGrp="1"/>
          </p:cNvSpPr>
          <p:nvPr>
            <p:ph type="sldNum" sz="quarter" idx="12"/>
          </p:nvPr>
        </p:nvSpPr>
        <p:spPr/>
        <p:txBody>
          <a:bodyPr/>
          <a:lstStyle/>
          <a:p>
            <a:fld id="{E8F9BE22-E642-4516-A3C1-6F0374B8B0B4}" type="slidenum">
              <a:rPr lang="zh-CN" altLang="en-US" smtClean="0"/>
              <a:pPr/>
              <a:t>45</a:t>
            </a:fld>
            <a:endParaRPr lang="en-US" altLang="zh-CN"/>
          </a:p>
        </p:txBody>
      </p:sp>
      <p:sp>
        <p:nvSpPr>
          <p:cNvPr id="40858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2"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5"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1"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2"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3"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4"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5"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6"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7"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9"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0"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1"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2"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3"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4"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5"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6"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7"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8"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9"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0"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1"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2"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3"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4"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5"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6"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7"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8"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0"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1"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2"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3"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4"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5"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6"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7"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8"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9"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0"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1"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2"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3"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4"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5"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6"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7"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8"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9"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0"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1"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2"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3"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4"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5"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6"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7"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8"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9"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0"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408651"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2"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3"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4"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5"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6"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7"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8"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9"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0"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1"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2"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3"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4"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5"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6"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7"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8"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8669" name="Object 93"/>
          <p:cNvGraphicFramePr>
            <a:graphicFrameLocks noChangeAspect="1"/>
          </p:cNvGraphicFramePr>
          <p:nvPr>
            <p:extLst>
              <p:ext uri="{D42A27DB-BD31-4B8C-83A1-F6EECF244321}">
                <p14:modId xmlns:p14="http://schemas.microsoft.com/office/powerpoint/2010/main" val="1282151014"/>
              </p:ext>
            </p:extLst>
          </p:nvPr>
        </p:nvGraphicFramePr>
        <p:xfrm>
          <a:off x="771525" y="1677988"/>
          <a:ext cx="5026330" cy="2687116"/>
        </p:xfrm>
        <a:graphic>
          <a:graphicData uri="http://schemas.openxmlformats.org/presentationml/2006/ole">
            <mc:AlternateContent xmlns:mc="http://schemas.openxmlformats.org/markup-compatibility/2006">
              <mc:Choice xmlns:v="urn:schemas-microsoft-com:vml" Requires="v">
                <p:oleObj spid="_x0000_s2247738" name="Equation" r:id="rId4" imgW="1879560" imgH="1041120" progId="Equation.DSMT4">
                  <p:embed/>
                </p:oleObj>
              </mc:Choice>
              <mc:Fallback>
                <p:oleObj name="Equation" r:id="rId4" imgW="1879560" imgH="1041120" progId="Equation.DSMT4">
                  <p:embed/>
                  <p:pic>
                    <p:nvPicPr>
                      <p:cNvPr id="0" name=""/>
                      <p:cNvPicPr>
                        <a:picLocks noChangeAspect="1" noChangeArrowheads="1"/>
                      </p:cNvPicPr>
                      <p:nvPr/>
                    </p:nvPicPr>
                    <p:blipFill>
                      <a:blip r:embed="rId5"/>
                      <a:srcRect/>
                      <a:stretch>
                        <a:fillRect/>
                      </a:stretch>
                    </p:blipFill>
                    <p:spPr bwMode="auto">
                      <a:xfrm>
                        <a:off x="771525" y="1677988"/>
                        <a:ext cx="5026330" cy="2687116"/>
                      </a:xfrm>
                      <a:prstGeom prst="rect">
                        <a:avLst/>
                      </a:prstGeom>
                      <a:noFill/>
                    </p:spPr>
                  </p:pic>
                </p:oleObj>
              </mc:Fallback>
            </mc:AlternateContent>
          </a:graphicData>
        </a:graphic>
      </p:graphicFrame>
      <p:grpSp>
        <p:nvGrpSpPr>
          <p:cNvPr id="4" name="组合 3"/>
          <p:cNvGrpSpPr/>
          <p:nvPr/>
        </p:nvGrpSpPr>
        <p:grpSpPr>
          <a:xfrm>
            <a:off x="683567" y="4653136"/>
            <a:ext cx="8063557" cy="1296144"/>
            <a:chOff x="683567" y="4653136"/>
            <a:chExt cx="8063557" cy="1296144"/>
          </a:xfrm>
        </p:grpSpPr>
        <p:sp>
          <p:nvSpPr>
            <p:cNvPr id="3" name="矩形 2"/>
            <p:cNvSpPr/>
            <p:nvPr/>
          </p:nvSpPr>
          <p:spPr>
            <a:xfrm>
              <a:off x="683567" y="4653136"/>
              <a:ext cx="8063557" cy="12961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p>
          </p:txBody>
        </p:sp>
        <p:graphicFrame>
          <p:nvGraphicFramePr>
            <p:cNvPr id="408670" name="Object 94"/>
            <p:cNvGraphicFramePr>
              <a:graphicFrameLocks noChangeAspect="1"/>
            </p:cNvGraphicFramePr>
            <p:nvPr>
              <p:extLst>
                <p:ext uri="{D42A27DB-BD31-4B8C-83A1-F6EECF244321}">
                  <p14:modId xmlns:p14="http://schemas.microsoft.com/office/powerpoint/2010/main" val="323308624"/>
                </p:ext>
              </p:extLst>
            </p:nvPr>
          </p:nvGraphicFramePr>
          <p:xfrm>
            <a:off x="5148064" y="5059114"/>
            <a:ext cx="423863" cy="484188"/>
          </p:xfrm>
          <a:graphic>
            <a:graphicData uri="http://schemas.openxmlformats.org/presentationml/2006/ole">
              <mc:AlternateContent xmlns:mc="http://schemas.openxmlformats.org/markup-compatibility/2006">
                <mc:Choice xmlns:v="urn:schemas-microsoft-com:vml" Requires="v">
                  <p:oleObj spid="_x0000_s2247739" name="Equation" r:id="rId6" imgW="203040" imgH="228600" progId="Equation.DSMT4">
                    <p:embed/>
                  </p:oleObj>
                </mc:Choice>
                <mc:Fallback>
                  <p:oleObj name="Equation" r:id="rId6" imgW="203040" imgH="228600" progId="Equation.DSMT4">
                    <p:embed/>
                    <p:pic>
                      <p:nvPicPr>
                        <p:cNvPr id="0" name=""/>
                        <p:cNvPicPr>
                          <a:picLocks noChangeAspect="1" noChangeArrowheads="1"/>
                        </p:cNvPicPr>
                        <p:nvPr/>
                      </p:nvPicPr>
                      <p:blipFill>
                        <a:blip r:embed="rId7"/>
                        <a:srcRect/>
                        <a:stretch>
                          <a:fillRect/>
                        </a:stretch>
                      </p:blipFill>
                      <p:spPr bwMode="auto">
                        <a:xfrm>
                          <a:off x="5148064" y="5059114"/>
                          <a:ext cx="423863"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790037" y="5013176"/>
              <a:ext cx="7956376" cy="523220"/>
            </a:xfrm>
            <a:prstGeom prst="rect">
              <a:avLst/>
            </a:prstGeom>
          </p:spPr>
          <p:txBody>
            <a:bodyPr wrap="square">
              <a:spAutoFit/>
            </a:bodyPr>
            <a:lstStyle/>
            <a:p>
              <a:r>
                <a:rPr lang="zh-CN" altLang="en-US" sz="2800" b="1" dirty="0">
                  <a:latin typeface="Times New Roman" pitchFamily="18" charset="0"/>
                  <a:cs typeface="Times New Roman" pitchFamily="18" charset="0"/>
                </a:rPr>
                <a:t>结论</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n</a:t>
              </a:r>
              <a:r>
                <a:rPr lang="zh-CN" altLang="en-US" sz="2800" b="1" dirty="0">
                  <a:latin typeface="Times New Roman" pitchFamily="18" charset="0"/>
                  <a:cs typeface="Times New Roman" pitchFamily="18" charset="0"/>
                </a:rPr>
                <a:t>不变时，</a:t>
              </a:r>
              <a:r>
                <a:rPr lang="en-US" altLang="zh-CN" sz="2800" b="1" dirty="0">
                  <a:latin typeface="Times New Roman" pitchFamily="18" charset="0"/>
                  <a:cs typeface="Times New Roman" pitchFamily="18" charset="0"/>
                </a:rPr>
                <a:t>M</a:t>
              </a:r>
              <a:r>
                <a:rPr lang="zh-CN" altLang="en-US" sz="2800" b="1" dirty="0">
                  <a:latin typeface="Times New Roman" pitchFamily="18" charset="0"/>
                  <a:cs typeface="Times New Roman" pitchFamily="18" charset="0"/>
                </a:rPr>
                <a:t>越大，  </a:t>
              </a:r>
              <a:r>
                <a:rPr lang="zh-CN" altLang="en-US" sz="2800" b="1" dirty="0" smtClean="0">
                  <a:latin typeface="Times New Roman" pitchFamily="18" charset="0"/>
                  <a:cs typeface="Times New Roman" pitchFamily="18" charset="0"/>
                </a:rPr>
                <a:t>    越</a:t>
              </a:r>
              <a:r>
                <a:rPr lang="zh-CN" altLang="en-US" sz="2800" b="1" dirty="0">
                  <a:latin typeface="Times New Roman" pitchFamily="18" charset="0"/>
                  <a:cs typeface="Times New Roman" pitchFamily="18" charset="0"/>
                </a:rPr>
                <a:t>大，</a:t>
              </a:r>
              <a:r>
                <a:rPr lang="en-US" altLang="zh-CN" sz="2800" b="1" dirty="0">
                  <a:latin typeface="Times New Roman" pitchFamily="18" charset="0"/>
                  <a:cs typeface="Times New Roman" pitchFamily="18" charset="0"/>
                </a:rPr>
                <a:t>R</a:t>
              </a:r>
              <a:r>
                <a:rPr lang="zh-CN" altLang="en-US" sz="2800" b="1" dirty="0">
                  <a:latin typeface="Times New Roman" pitchFamily="18" charset="0"/>
                  <a:cs typeface="Times New Roman" pitchFamily="18" charset="0"/>
                </a:rPr>
                <a:t>也越大</a:t>
              </a:r>
            </a:p>
          </p:txBody>
        </p:sp>
      </p:grpSp>
    </p:spTree>
    <p:extLst>
      <p:ext uri="{BB962C8B-B14F-4D97-AF65-F5344CB8AC3E}">
        <p14:creationId xmlns:p14="http://schemas.microsoft.com/office/powerpoint/2010/main" val="1231755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zh-CN" altLang="en-US" dirty="0" smtClean="0"/>
              <a:t>调整输入符号</a:t>
            </a:r>
            <a:endParaRPr lang="zh-CN" altLang="en-US" dirty="0"/>
          </a:p>
        </p:txBody>
      </p:sp>
      <p:sp>
        <p:nvSpPr>
          <p:cNvPr id="410627" name="Rectangle 3"/>
          <p:cNvSpPr>
            <a:spLocks noGrp="1" noChangeArrowheads="1"/>
          </p:cNvSpPr>
          <p:nvPr>
            <p:ph type="body" idx="1"/>
          </p:nvPr>
        </p:nvSpPr>
        <p:spPr/>
        <p:txBody>
          <a:bodyPr/>
          <a:lstStyle/>
          <a:p>
            <a:r>
              <a:rPr lang="en-US" altLang="zh-CN" dirty="0" smtClean="0"/>
              <a:t>n</a:t>
            </a:r>
            <a:r>
              <a:rPr lang="zh-CN" altLang="en-US" dirty="0" smtClean="0"/>
              <a:t>一定，</a:t>
            </a:r>
            <a:r>
              <a:rPr lang="en-US" altLang="zh-CN" dirty="0" smtClean="0"/>
              <a:t>M</a:t>
            </a:r>
            <a:r>
              <a:rPr lang="zh-CN" altLang="en-US" dirty="0" smtClean="0"/>
              <a:t>也一定，选择不同的输入符号</a:t>
            </a:r>
          </a:p>
          <a:p>
            <a:r>
              <a:rPr lang="zh-CN" altLang="en-US" dirty="0" smtClean="0"/>
              <a:t>输入是</a:t>
            </a:r>
            <a:r>
              <a:rPr lang="en-US" altLang="zh-CN" dirty="0" smtClean="0">
                <a:solidFill>
                  <a:srgbClr val="0000FF"/>
                </a:solidFill>
              </a:rPr>
              <a:t>000</a:t>
            </a:r>
            <a:r>
              <a:rPr lang="zh-CN" altLang="en-US" dirty="0" smtClean="0">
                <a:solidFill>
                  <a:srgbClr val="0000FF"/>
                </a:solidFill>
              </a:rPr>
              <a:t>、</a:t>
            </a:r>
            <a:r>
              <a:rPr lang="en-US" altLang="zh-CN" dirty="0" smtClean="0">
                <a:solidFill>
                  <a:srgbClr val="0000FF"/>
                </a:solidFill>
              </a:rPr>
              <a:t>011</a:t>
            </a:r>
            <a:r>
              <a:rPr lang="zh-CN" altLang="en-US" dirty="0" smtClean="0">
                <a:solidFill>
                  <a:srgbClr val="0000FF"/>
                </a:solidFill>
              </a:rPr>
              <a:t>、</a:t>
            </a:r>
            <a:r>
              <a:rPr lang="en-US" altLang="zh-CN" dirty="0" smtClean="0">
                <a:solidFill>
                  <a:srgbClr val="0000FF"/>
                </a:solidFill>
              </a:rPr>
              <a:t>101</a:t>
            </a:r>
            <a:r>
              <a:rPr lang="zh-CN" altLang="en-US" dirty="0" smtClean="0">
                <a:solidFill>
                  <a:srgbClr val="0000FF"/>
                </a:solidFill>
              </a:rPr>
              <a:t>、</a:t>
            </a:r>
            <a:r>
              <a:rPr lang="en-US" altLang="zh-CN" dirty="0" smtClean="0">
                <a:solidFill>
                  <a:srgbClr val="0000FF"/>
                </a:solidFill>
              </a:rPr>
              <a:t>110</a:t>
            </a:r>
            <a:r>
              <a:rPr lang="zh-CN" altLang="en-US" dirty="0" smtClean="0"/>
              <a:t>时</a:t>
            </a:r>
          </a:p>
          <a:p>
            <a:endParaRPr lang="zh-CN" altLang="en-US" dirty="0" smtClean="0"/>
          </a:p>
          <a:p>
            <a:r>
              <a:rPr lang="zh-CN" altLang="en-US" dirty="0" smtClean="0"/>
              <a:t>输入符号是</a:t>
            </a:r>
            <a:r>
              <a:rPr lang="en-US" altLang="zh-CN" dirty="0" smtClean="0">
                <a:solidFill>
                  <a:srgbClr val="0000FF"/>
                </a:solidFill>
              </a:rPr>
              <a:t>000</a:t>
            </a:r>
            <a:r>
              <a:rPr lang="zh-CN" altLang="en-US" dirty="0" smtClean="0">
                <a:solidFill>
                  <a:srgbClr val="0000FF"/>
                </a:solidFill>
              </a:rPr>
              <a:t>、</a:t>
            </a:r>
            <a:r>
              <a:rPr lang="en-US" altLang="zh-CN" dirty="0" smtClean="0">
                <a:solidFill>
                  <a:srgbClr val="0000FF"/>
                </a:solidFill>
              </a:rPr>
              <a:t>001</a:t>
            </a:r>
            <a:r>
              <a:rPr lang="zh-CN" altLang="en-US" dirty="0" smtClean="0">
                <a:solidFill>
                  <a:srgbClr val="0000FF"/>
                </a:solidFill>
              </a:rPr>
              <a:t>、</a:t>
            </a:r>
            <a:r>
              <a:rPr lang="en-US" altLang="zh-CN" dirty="0" smtClean="0">
                <a:solidFill>
                  <a:srgbClr val="0000FF"/>
                </a:solidFill>
              </a:rPr>
              <a:t>010</a:t>
            </a:r>
            <a:r>
              <a:rPr lang="zh-CN" altLang="en-US" dirty="0" smtClean="0">
                <a:solidFill>
                  <a:srgbClr val="0000FF"/>
                </a:solidFill>
              </a:rPr>
              <a:t>、</a:t>
            </a:r>
            <a:r>
              <a:rPr lang="en-US" altLang="zh-CN" dirty="0" smtClean="0">
                <a:solidFill>
                  <a:srgbClr val="0000FF"/>
                </a:solidFill>
              </a:rPr>
              <a:t>100</a:t>
            </a:r>
            <a:endParaRPr lang="en-US" altLang="zh-CN" dirty="0">
              <a:solidFill>
                <a:srgbClr val="0000FF"/>
              </a:solidFill>
            </a:endParaRPr>
          </a:p>
        </p:txBody>
      </p:sp>
      <p:sp>
        <p:nvSpPr>
          <p:cNvPr id="98" name="灯片编号占位符 5"/>
          <p:cNvSpPr>
            <a:spLocks noGrp="1"/>
          </p:cNvSpPr>
          <p:nvPr>
            <p:ph type="sldNum" sz="quarter" idx="12"/>
          </p:nvPr>
        </p:nvSpPr>
        <p:spPr/>
        <p:txBody>
          <a:bodyPr/>
          <a:lstStyle/>
          <a:p>
            <a:fld id="{6F858D22-0777-4571-A4BD-7BF72AF8A3AD}" type="slidenum">
              <a:rPr lang="zh-CN" altLang="en-US" smtClean="0"/>
              <a:pPr/>
              <a:t>46</a:t>
            </a:fld>
            <a:endParaRPr lang="en-US" altLang="zh-CN"/>
          </a:p>
        </p:txBody>
      </p:sp>
      <p:sp>
        <p:nvSpPr>
          <p:cNvPr id="410628"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2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0"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1"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2"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3"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4"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5"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6"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7"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8"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9"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0"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1"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2"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3"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4"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5"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7"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8"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9"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0"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1"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2"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3"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4"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5"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6"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7"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8"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9"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0"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1"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2"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3"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4"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5"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6"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8"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9"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0"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1"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2"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3"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4"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5"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6"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7"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8"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9"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0"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1"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2"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3"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4"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5"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6"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7"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8"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9"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0"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1"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2"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3"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4"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5"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6"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7"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8"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410699"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0"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1"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2"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3"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4"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5"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6"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7"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8"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9"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10"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11"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12"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13"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14"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15"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16"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 name="组合 3"/>
          <p:cNvGrpSpPr/>
          <p:nvPr/>
        </p:nvGrpSpPr>
        <p:grpSpPr>
          <a:xfrm>
            <a:off x="1646684" y="2259013"/>
            <a:ext cx="2781300" cy="806450"/>
            <a:chOff x="801688" y="2259013"/>
            <a:chExt cx="2781300" cy="806450"/>
          </a:xfrm>
        </p:grpSpPr>
        <p:graphicFrame>
          <p:nvGraphicFramePr>
            <p:cNvPr id="410717" name="Object 93"/>
            <p:cNvGraphicFramePr>
              <a:graphicFrameLocks noChangeAspect="1"/>
            </p:cNvGraphicFramePr>
            <p:nvPr>
              <p:extLst>
                <p:ext uri="{D42A27DB-BD31-4B8C-83A1-F6EECF244321}">
                  <p14:modId xmlns:p14="http://schemas.microsoft.com/office/powerpoint/2010/main" val="1537353584"/>
                </p:ext>
              </p:extLst>
            </p:nvPr>
          </p:nvGraphicFramePr>
          <p:xfrm>
            <a:off x="801688" y="2427288"/>
            <a:ext cx="1651000" cy="466725"/>
          </p:xfrm>
          <a:graphic>
            <a:graphicData uri="http://schemas.openxmlformats.org/presentationml/2006/ole">
              <mc:AlternateContent xmlns:mc="http://schemas.openxmlformats.org/markup-compatibility/2006">
                <mc:Choice xmlns:v="urn:schemas-microsoft-com:vml" Requires="v">
                  <p:oleObj spid="_x0000_s2248822" name="Equation" r:id="rId4" imgW="812520" imgH="241200" progId="Equation.DSMT4">
                    <p:embed/>
                  </p:oleObj>
                </mc:Choice>
                <mc:Fallback>
                  <p:oleObj name="Equation" r:id="rId4" imgW="812520" imgH="241200" progId="Equation.DSMT4">
                    <p:embed/>
                    <p:pic>
                      <p:nvPicPr>
                        <p:cNvPr id="0" name=""/>
                        <p:cNvPicPr>
                          <a:picLocks noChangeAspect="1" noChangeArrowheads="1"/>
                        </p:cNvPicPr>
                        <p:nvPr/>
                      </p:nvPicPr>
                      <p:blipFill>
                        <a:blip r:embed="rId5"/>
                        <a:srcRect/>
                        <a:stretch>
                          <a:fillRect/>
                        </a:stretch>
                      </p:blipFill>
                      <p:spPr bwMode="auto">
                        <a:xfrm>
                          <a:off x="801688" y="2427288"/>
                          <a:ext cx="16510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718" name="Object 94"/>
            <p:cNvGraphicFramePr>
              <a:graphicFrameLocks noChangeAspect="1"/>
            </p:cNvGraphicFramePr>
            <p:nvPr>
              <p:extLst>
                <p:ext uri="{D42A27DB-BD31-4B8C-83A1-F6EECF244321}">
                  <p14:modId xmlns:p14="http://schemas.microsoft.com/office/powerpoint/2010/main" val="667811055"/>
                </p:ext>
              </p:extLst>
            </p:nvPr>
          </p:nvGraphicFramePr>
          <p:xfrm>
            <a:off x="2719388" y="2259013"/>
            <a:ext cx="863600" cy="806450"/>
          </p:xfrm>
          <a:graphic>
            <a:graphicData uri="http://schemas.openxmlformats.org/presentationml/2006/ole">
              <mc:AlternateContent xmlns:mc="http://schemas.openxmlformats.org/markup-compatibility/2006">
                <mc:Choice xmlns:v="urn:schemas-microsoft-com:vml" Requires="v">
                  <p:oleObj spid="_x0000_s2248823" name="Equation" r:id="rId6" imgW="419040" imgH="406080" progId="Equation.DSMT4">
                    <p:embed/>
                  </p:oleObj>
                </mc:Choice>
                <mc:Fallback>
                  <p:oleObj name="Equation" r:id="rId6" imgW="419040" imgH="406080" progId="Equation.DSMT4">
                    <p:embed/>
                    <p:pic>
                      <p:nvPicPr>
                        <p:cNvPr id="0" name=""/>
                        <p:cNvPicPr>
                          <a:picLocks noChangeAspect="1" noChangeArrowheads="1"/>
                        </p:cNvPicPr>
                        <p:nvPr/>
                      </p:nvPicPr>
                      <p:blipFill>
                        <a:blip r:embed="rId7"/>
                        <a:srcRect/>
                        <a:stretch>
                          <a:fillRect/>
                        </a:stretch>
                      </p:blipFill>
                      <p:spPr bwMode="auto">
                        <a:xfrm>
                          <a:off x="2719388" y="2259013"/>
                          <a:ext cx="863600"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组合 2"/>
          <p:cNvGrpSpPr/>
          <p:nvPr/>
        </p:nvGrpSpPr>
        <p:grpSpPr>
          <a:xfrm>
            <a:off x="685800" y="3501008"/>
            <a:ext cx="8061325" cy="3024336"/>
            <a:chOff x="685800" y="3645024"/>
            <a:chExt cx="7524310" cy="2668464"/>
          </a:xfrm>
        </p:grpSpPr>
        <p:graphicFrame>
          <p:nvGraphicFramePr>
            <p:cNvPr id="410719" name="Object 95"/>
            <p:cNvGraphicFramePr>
              <a:graphicFrameLocks noChangeAspect="1"/>
            </p:cNvGraphicFramePr>
            <p:nvPr>
              <p:extLst>
                <p:ext uri="{D42A27DB-BD31-4B8C-83A1-F6EECF244321}">
                  <p14:modId xmlns:p14="http://schemas.microsoft.com/office/powerpoint/2010/main" val="3654344709"/>
                </p:ext>
              </p:extLst>
            </p:nvPr>
          </p:nvGraphicFramePr>
          <p:xfrm>
            <a:off x="685800" y="3645024"/>
            <a:ext cx="7524310" cy="2668464"/>
          </p:xfrm>
          <a:graphic>
            <a:graphicData uri="http://schemas.openxmlformats.org/presentationml/2006/ole">
              <mc:AlternateContent xmlns:mc="http://schemas.openxmlformats.org/markup-compatibility/2006">
                <mc:Choice xmlns:v="urn:schemas-microsoft-com:vml" Requires="v">
                  <p:oleObj spid="_x0000_s2248824" name="Visio" r:id="rId8" imgW="3646795" imgH="1290806" progId="Visio.Drawing.11">
                    <p:embed/>
                  </p:oleObj>
                </mc:Choice>
                <mc:Fallback>
                  <p:oleObj name="Visio" r:id="rId8" imgW="3646795" imgH="1290806" progId="Visio.Drawing.11">
                    <p:embed/>
                    <p:pic>
                      <p:nvPicPr>
                        <p:cNvPr id="0" name=""/>
                        <p:cNvPicPr>
                          <a:picLocks noChangeAspect="1" noChangeArrowheads="1"/>
                        </p:cNvPicPr>
                        <p:nvPr/>
                      </p:nvPicPr>
                      <p:blipFill>
                        <a:blip r:embed="rId9"/>
                        <a:srcRect/>
                        <a:stretch>
                          <a:fillRect/>
                        </a:stretch>
                      </p:blipFill>
                      <p:spPr bwMode="auto">
                        <a:xfrm>
                          <a:off x="685800" y="3645024"/>
                          <a:ext cx="7524310" cy="2668464"/>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755052378"/>
                </p:ext>
              </p:extLst>
            </p:nvPr>
          </p:nvGraphicFramePr>
          <p:xfrm>
            <a:off x="1547664" y="4005065"/>
            <a:ext cx="6480720" cy="2243166"/>
          </p:xfrm>
          <a:graphic>
            <a:graphicData uri="http://schemas.openxmlformats.org/presentationml/2006/ole">
              <mc:AlternateContent xmlns:mc="http://schemas.openxmlformats.org/markup-compatibility/2006">
                <mc:Choice xmlns:v="urn:schemas-microsoft-com:vml" Requires="v">
                  <p:oleObj spid="_x0000_s2248825" name="Equation" r:id="rId10" imgW="3225600" imgH="1168200" progId="Equation.DSMT4">
                    <p:embed/>
                  </p:oleObj>
                </mc:Choice>
                <mc:Fallback>
                  <p:oleObj name="Equation" r:id="rId10" imgW="3225600" imgH="1168200" progId="Equation.DSMT4">
                    <p:embed/>
                    <p:pic>
                      <p:nvPicPr>
                        <p:cNvPr id="0" name=""/>
                        <p:cNvPicPr/>
                        <p:nvPr/>
                      </p:nvPicPr>
                      <p:blipFill>
                        <a:blip r:embed="rId11"/>
                        <a:stretch>
                          <a:fillRect/>
                        </a:stretch>
                      </p:blipFill>
                      <p:spPr>
                        <a:xfrm>
                          <a:off x="1547664" y="4005065"/>
                          <a:ext cx="6480720" cy="2243166"/>
                        </a:xfrm>
                        <a:prstGeom prst="rect">
                          <a:avLst/>
                        </a:prstGeom>
                      </p:spPr>
                    </p:pic>
                  </p:oleObj>
                </mc:Fallback>
              </mc:AlternateContent>
            </a:graphicData>
          </a:graphic>
        </p:graphicFrame>
      </p:grpSp>
    </p:spTree>
    <p:extLst>
      <p:ext uri="{BB962C8B-B14F-4D97-AF65-F5344CB8AC3E}">
        <p14:creationId xmlns:p14="http://schemas.microsoft.com/office/powerpoint/2010/main" val="1378235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animEffect transition="in" filter="fade">
                                      <p:cBhvr>
                                        <p:cTn id="7" dur="500"/>
                                        <p:tgtEl>
                                          <p:spTgt spid="410627">
                                            <p:txEl>
                                              <p:pRg st="1" end="1"/>
                                            </p:txEl>
                                          </p:spTgt>
                                        </p:tgtEl>
                                      </p:cBhvr>
                                    </p:animEffect>
                                    <p:anim calcmode="lin" valueType="num">
                                      <p:cBhvr>
                                        <p:cTn id="8" dur="500" fill="hold"/>
                                        <p:tgtEl>
                                          <p:spTgt spid="410627">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41062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10627">
                                            <p:txEl>
                                              <p:pRg st="3" end="3"/>
                                            </p:txEl>
                                          </p:spTgt>
                                        </p:tgtEl>
                                        <p:attrNameLst>
                                          <p:attrName>style.visibility</p:attrName>
                                        </p:attrNameLst>
                                      </p:cBhvr>
                                      <p:to>
                                        <p:strVal val="visible"/>
                                      </p:to>
                                    </p:set>
                                    <p:animEffect transition="in" filter="fade">
                                      <p:cBhvr>
                                        <p:cTn id="19" dur="500"/>
                                        <p:tgtEl>
                                          <p:spTgt spid="410627">
                                            <p:txEl>
                                              <p:pRg st="3" end="3"/>
                                            </p:txEl>
                                          </p:spTgt>
                                        </p:tgtEl>
                                      </p:cBhvr>
                                    </p:animEffect>
                                    <p:anim calcmode="lin" valueType="num">
                                      <p:cBhvr>
                                        <p:cTn id="20" dur="500" fill="hold"/>
                                        <p:tgtEl>
                                          <p:spTgt spid="410627">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4106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anim calcmode="lin" valueType="num">
                                      <p:cBhvr>
                                        <p:cTn id="27" dur="500" fill="hold"/>
                                        <p:tgtEl>
                                          <p:spTgt spid="3"/>
                                        </p:tgtEl>
                                        <p:attrNameLst>
                                          <p:attrName>ppt_x</p:attrName>
                                        </p:attrNameLst>
                                      </p:cBhvr>
                                      <p:tavLst>
                                        <p:tav tm="0">
                                          <p:val>
                                            <p:strVal val="#ppt_x"/>
                                          </p:val>
                                        </p:tav>
                                        <p:tav tm="100000">
                                          <p:val>
                                            <p:strVal val="#ppt_x"/>
                                          </p:val>
                                        </p:tav>
                                      </p:tavLst>
                                    </p:anim>
                                    <p:anim calcmode="lin" valueType="num">
                                      <p:cBhvr>
                                        <p:cTn id="28"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smtClean="0"/>
              <a:t>调整输入符号</a:t>
            </a:r>
            <a:endParaRPr lang="zh-CN" altLang="en-US" dirty="0"/>
          </a:p>
        </p:txBody>
      </p:sp>
      <p:sp>
        <p:nvSpPr>
          <p:cNvPr id="412675" name="Rectangle 3"/>
          <p:cNvSpPr>
            <a:spLocks noGrp="1" noChangeArrowheads="1"/>
          </p:cNvSpPr>
          <p:nvPr>
            <p:ph type="body" idx="1"/>
          </p:nvPr>
        </p:nvSpPr>
        <p:spPr>
          <a:xfrm>
            <a:off x="539552" y="1196752"/>
            <a:ext cx="8064896" cy="4104456"/>
          </a:xfrm>
        </p:spPr>
        <p:txBody>
          <a:bodyPr/>
          <a:lstStyle/>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r>
              <a:rPr lang="zh-CN" altLang="en-US" dirty="0" smtClean="0"/>
              <a:t>第二种方式和第一种方式相比，信息传输率一样，平均错误概率更大</a:t>
            </a:r>
          </a:p>
        </p:txBody>
      </p:sp>
      <p:sp>
        <p:nvSpPr>
          <p:cNvPr id="99" name="灯片编号占位符 5"/>
          <p:cNvSpPr>
            <a:spLocks noGrp="1"/>
          </p:cNvSpPr>
          <p:nvPr>
            <p:ph type="sldNum" sz="quarter" idx="12"/>
          </p:nvPr>
        </p:nvSpPr>
        <p:spPr/>
        <p:txBody>
          <a:bodyPr/>
          <a:lstStyle/>
          <a:p>
            <a:fld id="{E288C072-A06F-48EE-953E-BAC43B8BB4FA}" type="slidenum">
              <a:rPr lang="zh-CN" altLang="en-US" smtClean="0"/>
              <a:pPr/>
              <a:t>47</a:t>
            </a:fld>
            <a:endParaRPr lang="en-US" altLang="zh-CN"/>
          </a:p>
        </p:txBody>
      </p:sp>
      <p:sp>
        <p:nvSpPr>
          <p:cNvPr id="412676"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77"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78"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79"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0"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1"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2"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3"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4"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5"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6"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7"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8"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9"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0"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1"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2"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3"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5"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6"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7"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8"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9"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0"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1"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2"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3"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4"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5"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6"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7"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8"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9"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0"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1"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2"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3"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4"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5"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6"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7"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8"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9"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0"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1"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2"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3"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4"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5"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6"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7"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8"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9"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0"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1"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2"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3"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4"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5"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6"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7"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8"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9"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0"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1"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2"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3"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4"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5"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6"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412747"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8"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9"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0"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1"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2"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3"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4"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5"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6"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7"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8"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9"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60"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61"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62"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63"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64"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762000" y="1367086"/>
            <a:ext cx="5919788" cy="2493962"/>
            <a:chOff x="762000" y="1811338"/>
            <a:chExt cx="5919788" cy="2493962"/>
          </a:xfrm>
        </p:grpSpPr>
        <p:graphicFrame>
          <p:nvGraphicFramePr>
            <p:cNvPr id="412765" name="Object 93"/>
            <p:cNvGraphicFramePr>
              <a:graphicFrameLocks noChangeAspect="1"/>
            </p:cNvGraphicFramePr>
            <p:nvPr>
              <p:extLst>
                <p:ext uri="{D42A27DB-BD31-4B8C-83A1-F6EECF244321}">
                  <p14:modId xmlns:p14="http://schemas.microsoft.com/office/powerpoint/2010/main" val="2094903647"/>
                </p:ext>
              </p:extLst>
            </p:nvPr>
          </p:nvGraphicFramePr>
          <p:xfrm>
            <a:off x="787400" y="1811338"/>
            <a:ext cx="5894388" cy="838200"/>
          </p:xfrm>
          <a:graphic>
            <a:graphicData uri="http://schemas.openxmlformats.org/presentationml/2006/ole">
              <mc:AlternateContent xmlns:mc="http://schemas.openxmlformats.org/markup-compatibility/2006">
                <mc:Choice xmlns:v="urn:schemas-microsoft-com:vml" Requires="v">
                  <p:oleObj spid="_x0000_s2249842" name="Equation" r:id="rId4" imgW="2933640" imgH="431640" progId="Equation.DSMT4">
                    <p:embed/>
                  </p:oleObj>
                </mc:Choice>
                <mc:Fallback>
                  <p:oleObj name="Equation" r:id="rId4" imgW="2933640" imgH="431640" progId="Equation.DSMT4">
                    <p:embed/>
                    <p:pic>
                      <p:nvPicPr>
                        <p:cNvPr id="0" name=""/>
                        <p:cNvPicPr>
                          <a:picLocks noChangeAspect="1" noChangeArrowheads="1"/>
                        </p:cNvPicPr>
                        <p:nvPr/>
                      </p:nvPicPr>
                      <p:blipFill>
                        <a:blip r:embed="rId5"/>
                        <a:srcRect/>
                        <a:stretch>
                          <a:fillRect/>
                        </a:stretch>
                      </p:blipFill>
                      <p:spPr bwMode="auto">
                        <a:xfrm>
                          <a:off x="787400" y="1811338"/>
                          <a:ext cx="58943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766" name="Object 94"/>
            <p:cNvGraphicFramePr>
              <a:graphicFrameLocks noChangeAspect="1"/>
            </p:cNvGraphicFramePr>
            <p:nvPr>
              <p:extLst>
                <p:ext uri="{D42A27DB-BD31-4B8C-83A1-F6EECF244321}">
                  <p14:modId xmlns:p14="http://schemas.microsoft.com/office/powerpoint/2010/main" val="592530060"/>
                </p:ext>
              </p:extLst>
            </p:nvPr>
          </p:nvGraphicFramePr>
          <p:xfrm>
            <a:off x="762000" y="2806700"/>
            <a:ext cx="3125788" cy="490538"/>
          </p:xfrm>
          <a:graphic>
            <a:graphicData uri="http://schemas.openxmlformats.org/presentationml/2006/ole">
              <mc:AlternateContent xmlns:mc="http://schemas.openxmlformats.org/markup-compatibility/2006">
                <mc:Choice xmlns:v="urn:schemas-microsoft-com:vml" Requires="v">
                  <p:oleObj spid="_x0000_s2249843" name="Equation" r:id="rId6" imgW="1536480" imgH="253800" progId="Equation.DSMT4">
                    <p:embed/>
                  </p:oleObj>
                </mc:Choice>
                <mc:Fallback>
                  <p:oleObj name="Equation" r:id="rId6" imgW="1536480" imgH="253800" progId="Equation.DSMT4">
                    <p:embed/>
                    <p:pic>
                      <p:nvPicPr>
                        <p:cNvPr id="0" name=""/>
                        <p:cNvPicPr>
                          <a:picLocks noChangeAspect="1" noChangeArrowheads="1"/>
                        </p:cNvPicPr>
                        <p:nvPr/>
                      </p:nvPicPr>
                      <p:blipFill>
                        <a:blip r:embed="rId7"/>
                        <a:srcRect/>
                        <a:stretch>
                          <a:fillRect/>
                        </a:stretch>
                      </p:blipFill>
                      <p:spPr bwMode="auto">
                        <a:xfrm>
                          <a:off x="762000" y="2806700"/>
                          <a:ext cx="3125788"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767" name="Object 95"/>
            <p:cNvGraphicFramePr>
              <a:graphicFrameLocks noChangeAspect="1"/>
            </p:cNvGraphicFramePr>
            <p:nvPr>
              <p:extLst>
                <p:ext uri="{D42A27DB-BD31-4B8C-83A1-F6EECF244321}">
                  <p14:modId xmlns:p14="http://schemas.microsoft.com/office/powerpoint/2010/main" val="3071842291"/>
                </p:ext>
              </p:extLst>
            </p:nvPr>
          </p:nvGraphicFramePr>
          <p:xfrm>
            <a:off x="812800" y="3519488"/>
            <a:ext cx="2870200" cy="785812"/>
          </p:xfrm>
          <a:graphic>
            <a:graphicData uri="http://schemas.openxmlformats.org/presentationml/2006/ole">
              <mc:AlternateContent xmlns:mc="http://schemas.openxmlformats.org/markup-compatibility/2006">
                <mc:Choice xmlns:v="urn:schemas-microsoft-com:vml" Requires="v">
                  <p:oleObj spid="_x0000_s2249844" name="Equation" r:id="rId8" imgW="1447560" imgH="406080" progId="Equation.DSMT4">
                    <p:embed/>
                  </p:oleObj>
                </mc:Choice>
                <mc:Fallback>
                  <p:oleObj name="Equation" r:id="rId8" imgW="1447560" imgH="406080" progId="Equation.DSMT4">
                    <p:embed/>
                    <p:pic>
                      <p:nvPicPr>
                        <p:cNvPr id="0" name=""/>
                        <p:cNvPicPr>
                          <a:picLocks noChangeAspect="1" noChangeArrowheads="1"/>
                        </p:cNvPicPr>
                        <p:nvPr/>
                      </p:nvPicPr>
                      <p:blipFill>
                        <a:blip r:embed="rId9"/>
                        <a:srcRect/>
                        <a:stretch>
                          <a:fillRect/>
                        </a:stretch>
                      </p:blipFill>
                      <p:spPr bwMode="auto">
                        <a:xfrm>
                          <a:off x="812800" y="3519488"/>
                          <a:ext cx="2870200"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组合 5"/>
          <p:cNvGrpSpPr/>
          <p:nvPr/>
        </p:nvGrpSpPr>
        <p:grpSpPr>
          <a:xfrm>
            <a:off x="323528" y="5157192"/>
            <a:ext cx="8496944" cy="1224136"/>
            <a:chOff x="323528" y="5157192"/>
            <a:chExt cx="8496944" cy="1224136"/>
          </a:xfrm>
        </p:grpSpPr>
        <p:sp>
          <p:nvSpPr>
            <p:cNvPr id="5" name="矩形 4"/>
            <p:cNvSpPr/>
            <p:nvPr/>
          </p:nvSpPr>
          <p:spPr>
            <a:xfrm>
              <a:off x="323528" y="5157192"/>
              <a:ext cx="8496944" cy="12241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nvGrpSpPr>
            <p:cNvPr id="4" name="组合 3"/>
            <p:cNvGrpSpPr/>
            <p:nvPr/>
          </p:nvGrpSpPr>
          <p:grpSpPr>
            <a:xfrm>
              <a:off x="467544" y="5301208"/>
              <a:ext cx="8279581" cy="954107"/>
              <a:chOff x="467544" y="5301208"/>
              <a:chExt cx="8279581" cy="954107"/>
            </a:xfrm>
          </p:grpSpPr>
          <p:graphicFrame>
            <p:nvGraphicFramePr>
              <p:cNvPr id="412768" name="Object 96"/>
              <p:cNvGraphicFramePr>
                <a:graphicFrameLocks noChangeAspect="1"/>
              </p:cNvGraphicFramePr>
              <p:nvPr>
                <p:extLst>
                  <p:ext uri="{D42A27DB-BD31-4B8C-83A1-F6EECF244321}">
                    <p14:modId xmlns:p14="http://schemas.microsoft.com/office/powerpoint/2010/main" val="3747192485"/>
                  </p:ext>
                </p:extLst>
              </p:nvPr>
            </p:nvGraphicFramePr>
            <p:xfrm>
              <a:off x="7151687" y="5314950"/>
              <a:ext cx="452991" cy="484188"/>
            </p:xfrm>
            <a:graphic>
              <a:graphicData uri="http://schemas.openxmlformats.org/presentationml/2006/ole">
                <mc:AlternateContent xmlns:mc="http://schemas.openxmlformats.org/markup-compatibility/2006">
                  <mc:Choice xmlns:v="urn:schemas-microsoft-com:vml" Requires="v">
                    <p:oleObj spid="_x0000_s2249845" name="Equation" r:id="rId10" imgW="203040" imgH="228600" progId="Equation.DSMT4">
                      <p:embed/>
                    </p:oleObj>
                  </mc:Choice>
                  <mc:Fallback>
                    <p:oleObj name="Equation" r:id="rId10" imgW="203040" imgH="228600" progId="Equation.DSMT4">
                      <p:embed/>
                      <p:pic>
                        <p:nvPicPr>
                          <p:cNvPr id="0" name=""/>
                          <p:cNvPicPr>
                            <a:picLocks noChangeAspect="1" noChangeArrowheads="1"/>
                          </p:cNvPicPr>
                          <p:nvPr/>
                        </p:nvPicPr>
                        <p:blipFill>
                          <a:blip r:embed="rId11"/>
                          <a:srcRect/>
                          <a:stretch>
                            <a:fillRect/>
                          </a:stretch>
                        </p:blipFill>
                        <p:spPr bwMode="auto">
                          <a:xfrm>
                            <a:off x="7151687" y="5314950"/>
                            <a:ext cx="452991" cy="484188"/>
                          </a:xfrm>
                          <a:prstGeom prst="rect">
                            <a:avLst/>
                          </a:prstGeom>
                          <a:noFill/>
                        </p:spPr>
                      </p:pic>
                    </p:oleObj>
                  </mc:Fallback>
                </mc:AlternateContent>
              </a:graphicData>
            </a:graphic>
          </p:graphicFrame>
          <p:sp>
            <p:nvSpPr>
              <p:cNvPr id="3" name="矩形 2"/>
              <p:cNvSpPr/>
              <p:nvPr/>
            </p:nvSpPr>
            <p:spPr>
              <a:xfrm>
                <a:off x="467544" y="5301208"/>
                <a:ext cx="8279581" cy="954107"/>
              </a:xfrm>
              <a:prstGeom prst="rect">
                <a:avLst/>
              </a:prstGeom>
            </p:spPr>
            <p:txBody>
              <a:bodyPr wrap="square">
                <a:spAutoFit/>
              </a:bodyPr>
              <a:lstStyle/>
              <a:p>
                <a:r>
                  <a:rPr lang="zh-CN" altLang="en-US" sz="2800" b="1" dirty="0">
                    <a:latin typeface="Times New Roman" pitchFamily="18" charset="0"/>
                    <a:cs typeface="Times New Roman" pitchFamily="18" charset="0"/>
                  </a:rPr>
                  <a:t>结论</a:t>
                </a:r>
                <a:r>
                  <a:rPr lang="en-US" altLang="zh-CN" sz="2800" b="1" dirty="0">
                    <a:latin typeface="Times New Roman" pitchFamily="18" charset="0"/>
                    <a:cs typeface="Times New Roman" pitchFamily="18" charset="0"/>
                  </a:rPr>
                  <a:t>3</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n</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M</a:t>
                </a:r>
                <a:r>
                  <a:rPr lang="zh-CN" altLang="en-US" sz="2800" b="1" dirty="0">
                    <a:latin typeface="Times New Roman" pitchFamily="18" charset="0"/>
                    <a:cs typeface="Times New Roman" pitchFamily="18" charset="0"/>
                  </a:rPr>
                  <a:t>一定，选择不同的输入符号，  不同，</a:t>
                </a:r>
                <a:r>
                  <a:rPr lang="en-US" altLang="zh-CN" sz="2800" b="1" dirty="0">
                    <a:latin typeface="Times New Roman" pitchFamily="18" charset="0"/>
                    <a:cs typeface="Times New Roman" pitchFamily="18" charset="0"/>
                  </a:rPr>
                  <a:t>R</a:t>
                </a:r>
                <a:r>
                  <a:rPr lang="zh-CN" altLang="en-US" sz="2800" b="1" dirty="0">
                    <a:latin typeface="Times New Roman" pitchFamily="18" charset="0"/>
                    <a:cs typeface="Times New Roman" pitchFamily="18" charset="0"/>
                  </a:rPr>
                  <a:t>相等</a:t>
                </a:r>
              </a:p>
            </p:txBody>
          </p:sp>
        </p:grpSp>
      </p:grpSp>
    </p:spTree>
    <p:extLst>
      <p:ext uri="{BB962C8B-B14F-4D97-AF65-F5344CB8AC3E}">
        <p14:creationId xmlns:p14="http://schemas.microsoft.com/office/powerpoint/2010/main" val="1254690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zh-CN" altLang="en-US" dirty="0" smtClean="0"/>
              <a:t>（5，2）线性码</a:t>
            </a:r>
            <a:endParaRPr lang="zh-CN" altLang="en-US" dirty="0"/>
          </a:p>
        </p:txBody>
      </p:sp>
      <p:sp>
        <p:nvSpPr>
          <p:cNvPr id="327683" name="Rectangle 3"/>
          <p:cNvSpPr>
            <a:spLocks noGrp="1" noChangeArrowheads="1"/>
          </p:cNvSpPr>
          <p:nvPr>
            <p:ph type="body" idx="1"/>
          </p:nvPr>
        </p:nvSpPr>
        <p:spPr>
          <a:xfrm>
            <a:off x="539552" y="1196752"/>
            <a:ext cx="8064896" cy="3096344"/>
          </a:xfrm>
        </p:spPr>
        <p:txBody>
          <a:bodyPr>
            <a:normAutofit/>
          </a:bodyPr>
          <a:lstStyle/>
          <a:p>
            <a:r>
              <a:rPr lang="zh-CN" altLang="en-US" dirty="0" smtClean="0">
                <a:solidFill>
                  <a:srgbClr val="0000FF"/>
                </a:solidFill>
              </a:rPr>
              <a:t>前面的结论</a:t>
            </a:r>
            <a:r>
              <a:rPr lang="zh-CN" altLang="en-US" dirty="0" smtClean="0"/>
              <a:t>：</a:t>
            </a:r>
          </a:p>
          <a:p>
            <a:pPr marL="822960" lvl="1" indent="-457200">
              <a:buFont typeface="+mj-lt"/>
              <a:buAutoNum type="arabicPeriod"/>
            </a:pPr>
            <a:r>
              <a:rPr lang="zh-CN" altLang="en-US" sz="2400" dirty="0" smtClean="0"/>
              <a:t>增大简单重复编码次数</a:t>
            </a:r>
            <a:r>
              <a:rPr lang="en-US" altLang="zh-CN" sz="2400" dirty="0" smtClean="0"/>
              <a:t>n，</a:t>
            </a:r>
            <a:r>
              <a:rPr lang="zh-CN" altLang="en-US" sz="2400" dirty="0" smtClean="0"/>
              <a:t>虽然使平均错误概率</a:t>
            </a:r>
            <a:r>
              <a:rPr lang="en-US" altLang="zh-CN" sz="2400" i="1" dirty="0" err="1">
                <a:latin typeface="Times New Roman" pitchFamily="18" charset="0"/>
                <a:ea typeface="宋体" charset="-122"/>
                <a:cs typeface="Times New Roman" pitchFamily="18" charset="0"/>
              </a:rPr>
              <a:t>p</a:t>
            </a:r>
            <a:r>
              <a:rPr lang="en-US" altLang="zh-CN" sz="2400" i="1" baseline="-25000" dirty="0" err="1">
                <a:latin typeface="Times New Roman" pitchFamily="18" charset="0"/>
                <a:ea typeface="宋体" charset="-122"/>
                <a:cs typeface="Times New Roman" pitchFamily="18" charset="0"/>
              </a:rPr>
              <a:t>E</a:t>
            </a:r>
            <a:r>
              <a:rPr lang="zh-CN" altLang="en-US" sz="2400" dirty="0" smtClean="0"/>
              <a:t>下降，但信息传输率</a:t>
            </a:r>
            <a:r>
              <a:rPr lang="en-US" altLang="zh-CN" sz="2400" dirty="0" smtClean="0"/>
              <a:t>R</a:t>
            </a:r>
            <a:r>
              <a:rPr lang="zh-CN" altLang="en-US" sz="2400" dirty="0" smtClean="0"/>
              <a:t>也降低了。</a:t>
            </a:r>
          </a:p>
          <a:p>
            <a:pPr marL="822960" lvl="1" indent="-457200">
              <a:buFont typeface="+mj-lt"/>
              <a:buAutoNum type="arabicPeriod"/>
            </a:pPr>
            <a:r>
              <a:rPr lang="zh-CN" altLang="en-US" sz="2400" dirty="0" smtClean="0"/>
              <a:t>增大输入消息符号个数</a:t>
            </a:r>
            <a:r>
              <a:rPr lang="en-US" altLang="zh-CN" sz="2400" dirty="0" smtClean="0"/>
              <a:t>M，</a:t>
            </a:r>
            <a:r>
              <a:rPr lang="zh-CN" altLang="en-US" sz="2400" dirty="0" smtClean="0"/>
              <a:t>尽管可使信息传输率</a:t>
            </a:r>
            <a:r>
              <a:rPr lang="en-US" altLang="zh-CN" sz="2400" dirty="0" smtClean="0"/>
              <a:t>R</a:t>
            </a:r>
            <a:r>
              <a:rPr lang="zh-CN" altLang="en-US" sz="2400" dirty="0" smtClean="0"/>
              <a:t>增大，但又增大了平均错误概率</a:t>
            </a:r>
            <a:r>
              <a:rPr lang="en-US" altLang="zh-CN" sz="2400" i="1" dirty="0" err="1">
                <a:latin typeface="Times New Roman" pitchFamily="18" charset="0"/>
                <a:ea typeface="宋体" charset="-122"/>
                <a:cs typeface="Times New Roman" pitchFamily="18" charset="0"/>
              </a:rPr>
              <a:t>p</a:t>
            </a:r>
            <a:r>
              <a:rPr lang="en-US" altLang="zh-CN" sz="2400" i="1" baseline="-25000" dirty="0" err="1">
                <a:latin typeface="Times New Roman" pitchFamily="18" charset="0"/>
                <a:ea typeface="宋体" charset="-122"/>
                <a:cs typeface="Times New Roman" pitchFamily="18" charset="0"/>
              </a:rPr>
              <a:t>E</a:t>
            </a:r>
            <a:r>
              <a:rPr lang="zh-CN" altLang="en-US" sz="2400" dirty="0" smtClean="0"/>
              <a:t> 。</a:t>
            </a:r>
          </a:p>
          <a:p>
            <a:pPr marL="822960" lvl="1" indent="-457200">
              <a:buFont typeface="+mj-lt"/>
              <a:buAutoNum type="arabicPeriod"/>
            </a:pPr>
            <a:r>
              <a:rPr lang="zh-CN" altLang="en-US" sz="2400" dirty="0" smtClean="0"/>
              <a:t>相同的</a:t>
            </a:r>
            <a:r>
              <a:rPr lang="en-US" altLang="zh-CN" sz="2400" dirty="0" smtClean="0"/>
              <a:t>n</a:t>
            </a:r>
            <a:r>
              <a:rPr lang="zh-CN" altLang="en-US" sz="2400" dirty="0" smtClean="0"/>
              <a:t>和</a:t>
            </a:r>
            <a:r>
              <a:rPr lang="en-US" altLang="zh-CN" sz="2400" dirty="0" smtClean="0"/>
              <a:t>M</a:t>
            </a:r>
            <a:r>
              <a:rPr lang="zh-CN" altLang="en-US" sz="2400" dirty="0" smtClean="0"/>
              <a:t>时，采用不同输入符号，信息</a:t>
            </a:r>
            <a:r>
              <a:rPr lang="zh-CN" altLang="en-US" sz="2400" dirty="0"/>
              <a:t>传输率</a:t>
            </a:r>
            <a:r>
              <a:rPr lang="en-US" altLang="zh-CN" sz="2400" dirty="0" smtClean="0"/>
              <a:t>R</a:t>
            </a:r>
            <a:r>
              <a:rPr lang="zh-CN" altLang="en-US" sz="2400" dirty="0" smtClean="0"/>
              <a:t>相同，</a:t>
            </a:r>
            <a:r>
              <a:rPr lang="zh-CN" altLang="en-US" sz="2400" dirty="0"/>
              <a:t>但又增大了平均错误概率</a:t>
            </a:r>
            <a:r>
              <a:rPr lang="en-US" altLang="zh-CN" sz="2400" i="1" dirty="0" err="1" smtClean="0">
                <a:latin typeface="Times New Roman" pitchFamily="18" charset="0"/>
                <a:ea typeface="宋体" charset="-122"/>
                <a:cs typeface="Times New Roman" pitchFamily="18" charset="0"/>
              </a:rPr>
              <a:t>p</a:t>
            </a:r>
            <a:r>
              <a:rPr lang="en-US" altLang="zh-CN" sz="2400" i="1" baseline="-25000" dirty="0" err="1" smtClean="0">
                <a:latin typeface="Times New Roman" pitchFamily="18" charset="0"/>
                <a:ea typeface="宋体" charset="-122"/>
                <a:cs typeface="Times New Roman" pitchFamily="18" charset="0"/>
              </a:rPr>
              <a:t>E</a:t>
            </a:r>
            <a:endParaRPr lang="en-US" altLang="zh-CN" sz="2400" dirty="0" smtClean="0"/>
          </a:p>
        </p:txBody>
      </p:sp>
      <p:sp>
        <p:nvSpPr>
          <p:cNvPr id="4" name="日期占位符 3"/>
          <p:cNvSpPr>
            <a:spLocks noGrp="1"/>
          </p:cNvSpPr>
          <p:nvPr>
            <p:ph type="dt" sz="half" idx="10"/>
          </p:nvPr>
        </p:nvSpPr>
        <p:spPr/>
        <p:txBody>
          <a:bodyPr/>
          <a:lstStyle/>
          <a:p>
            <a:fld id="{81AC834D-42B2-45D7-8F24-47EDCF241284}" type="datetime1">
              <a:rPr lang="zh-CN" altLang="en-US" smtClean="0"/>
              <a:pPr/>
              <a:t>2014/1/8</a:t>
            </a:fld>
            <a:endParaRPr lang="en-US" altLang="zh-CN"/>
          </a:p>
        </p:txBody>
      </p:sp>
      <p:sp>
        <p:nvSpPr>
          <p:cNvPr id="6" name="灯片编号占位符 5"/>
          <p:cNvSpPr>
            <a:spLocks noGrp="1"/>
          </p:cNvSpPr>
          <p:nvPr>
            <p:ph type="sldNum" sz="quarter" idx="12"/>
          </p:nvPr>
        </p:nvSpPr>
        <p:spPr/>
        <p:txBody>
          <a:bodyPr/>
          <a:lstStyle/>
          <a:p>
            <a:fld id="{F92AA7AD-6D39-4CC0-867A-63CE1AA783D7}" type="slidenum">
              <a:rPr lang="zh-CN" altLang="en-US" smtClean="0"/>
              <a:pPr/>
              <a:t>48</a:t>
            </a:fld>
            <a:endParaRPr lang="en-US" altLang="zh-CN"/>
          </a:p>
        </p:txBody>
      </p:sp>
      <p:sp>
        <p:nvSpPr>
          <p:cNvPr id="8" name="矩形 7"/>
          <p:cNvSpPr/>
          <p:nvPr/>
        </p:nvSpPr>
        <p:spPr>
          <a:xfrm>
            <a:off x="1331640" y="4391530"/>
            <a:ext cx="7344815" cy="83099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lvl="1"/>
            <a:r>
              <a:rPr lang="zh-CN" altLang="en-US" sz="2400" b="1" dirty="0">
                <a:latin typeface="+mj-ea"/>
                <a:ea typeface="+mj-ea"/>
              </a:rPr>
              <a:t>当采用好的编码方法时，可以使平均错误</a:t>
            </a:r>
            <a:r>
              <a:rPr lang="zh-CN" altLang="en-US" sz="2400" b="1" dirty="0" smtClean="0">
                <a:latin typeface="+mj-ea"/>
                <a:ea typeface="+mj-ea"/>
              </a:rPr>
              <a:t>概率</a:t>
            </a:r>
            <a:r>
              <a:rPr lang="en-US" altLang="zh-CN" sz="2400" b="1" i="1" dirty="0" err="1" smtClean="0">
                <a:latin typeface="Times New Roman" pitchFamily="18" charset="0"/>
                <a:ea typeface="宋体" charset="-122"/>
                <a:cs typeface="Times New Roman" pitchFamily="18" charset="0"/>
              </a:rPr>
              <a:t>p</a:t>
            </a:r>
            <a:r>
              <a:rPr lang="en-US" altLang="zh-CN" sz="2400" b="1" i="1" baseline="-25000" dirty="0" err="1" smtClean="0">
                <a:latin typeface="Times New Roman" pitchFamily="18" charset="0"/>
                <a:ea typeface="宋体" charset="-122"/>
                <a:cs typeface="Times New Roman" pitchFamily="18" charset="0"/>
              </a:rPr>
              <a:t>E</a:t>
            </a:r>
            <a:r>
              <a:rPr lang="zh-CN" altLang="en-US" sz="2400" b="1" dirty="0" smtClean="0">
                <a:latin typeface="+mj-ea"/>
                <a:ea typeface="+mj-ea"/>
              </a:rPr>
              <a:t>和</a:t>
            </a:r>
            <a:r>
              <a:rPr lang="zh-CN" altLang="en-US" sz="2400" b="1" dirty="0">
                <a:latin typeface="+mj-ea"/>
                <a:ea typeface="+mj-ea"/>
              </a:rPr>
              <a:t>信息传输率</a:t>
            </a:r>
            <a:r>
              <a:rPr lang="en-US" altLang="zh-CN" sz="2400" b="1" dirty="0">
                <a:latin typeface="+mj-ea"/>
                <a:ea typeface="+mj-ea"/>
              </a:rPr>
              <a:t>R</a:t>
            </a:r>
            <a:r>
              <a:rPr lang="zh-CN" altLang="en-US" sz="2400" b="1" dirty="0">
                <a:latin typeface="+mj-ea"/>
                <a:ea typeface="+mj-ea"/>
              </a:rPr>
              <a:t>两个指标得到较好的折衷</a:t>
            </a:r>
            <a:r>
              <a:rPr lang="zh-CN" altLang="en-US" sz="2400" b="1" dirty="0" smtClean="0">
                <a:latin typeface="+mj-ea"/>
                <a:ea typeface="+mj-ea"/>
              </a:rPr>
              <a:t>。</a:t>
            </a:r>
            <a:endParaRPr lang="zh-CN" altLang="en-US" sz="2400" b="1" dirty="0">
              <a:latin typeface="+mj-ea"/>
              <a:ea typeface="+mj-ea"/>
            </a:endParaRPr>
          </a:p>
        </p:txBody>
      </p:sp>
      <p:sp>
        <p:nvSpPr>
          <p:cNvPr id="11" name="矩形 10"/>
          <p:cNvSpPr/>
          <p:nvPr/>
        </p:nvSpPr>
        <p:spPr>
          <a:xfrm>
            <a:off x="899592" y="5373216"/>
            <a:ext cx="781236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a:r>
              <a:rPr lang="zh-CN" altLang="en-US" sz="2400" b="1" dirty="0">
                <a:latin typeface="+mj-ea"/>
                <a:ea typeface="+mj-ea"/>
              </a:rPr>
              <a:t>以</a:t>
            </a:r>
            <a:r>
              <a:rPr lang="zh-CN" altLang="en-US" sz="2400" b="1" dirty="0" smtClean="0">
                <a:latin typeface="+mj-ea"/>
                <a:ea typeface="+mj-ea"/>
              </a:rPr>
              <a:t>（</a:t>
            </a:r>
            <a:r>
              <a:rPr lang="zh-CN" altLang="en-US" sz="2400" b="1" dirty="0">
                <a:latin typeface="+mj-ea"/>
                <a:ea typeface="+mj-ea"/>
              </a:rPr>
              <a:t>5.2）</a:t>
            </a:r>
            <a:r>
              <a:rPr lang="zh-CN" altLang="en-US" sz="2400" b="1" dirty="0" smtClean="0">
                <a:latin typeface="+mj-ea"/>
                <a:ea typeface="+mj-ea"/>
              </a:rPr>
              <a:t>线性码为例，</a:t>
            </a:r>
            <a:r>
              <a:rPr lang="zh-CN" altLang="en-US" sz="2400" b="1" dirty="0">
                <a:latin typeface="+mj-ea"/>
                <a:ea typeface="+mj-ea"/>
              </a:rPr>
              <a:t>说明采用好的编码方法时，适当增大</a:t>
            </a:r>
            <a:r>
              <a:rPr lang="en-US" altLang="zh-CN" sz="2400" b="1" dirty="0">
                <a:latin typeface="+mj-ea"/>
                <a:ea typeface="+mj-ea"/>
              </a:rPr>
              <a:t>n</a:t>
            </a:r>
            <a:r>
              <a:rPr lang="zh-CN" altLang="en-US" sz="2400" b="1" dirty="0">
                <a:latin typeface="+mj-ea"/>
                <a:ea typeface="+mj-ea"/>
              </a:rPr>
              <a:t>和</a:t>
            </a:r>
            <a:r>
              <a:rPr lang="en-US" altLang="zh-CN" sz="2400" b="1" dirty="0">
                <a:latin typeface="+mj-ea"/>
                <a:ea typeface="+mj-ea"/>
              </a:rPr>
              <a:t>M，</a:t>
            </a:r>
            <a:r>
              <a:rPr lang="zh-CN" altLang="en-US" sz="2400" b="1" dirty="0">
                <a:latin typeface="+mj-ea"/>
                <a:ea typeface="+mj-ea"/>
              </a:rPr>
              <a:t>可以得到低的平均错误</a:t>
            </a:r>
            <a:r>
              <a:rPr lang="zh-CN" altLang="en-US" sz="2400" b="1" dirty="0" smtClean="0">
                <a:latin typeface="+mj-ea"/>
                <a:ea typeface="+mj-ea"/>
              </a:rPr>
              <a:t>概率</a:t>
            </a:r>
            <a:r>
              <a:rPr lang="en-US" altLang="zh-CN" sz="2400" b="1" i="1" dirty="0" err="1" smtClean="0">
                <a:latin typeface="Times New Roman" pitchFamily="18" charset="0"/>
                <a:ea typeface="宋体" charset="-122"/>
                <a:cs typeface="Times New Roman" pitchFamily="18" charset="0"/>
              </a:rPr>
              <a:t>p</a:t>
            </a:r>
            <a:r>
              <a:rPr lang="en-US" altLang="zh-CN" sz="2400" b="1" i="1" baseline="-25000" dirty="0" err="1" smtClean="0">
                <a:latin typeface="Times New Roman" pitchFamily="18" charset="0"/>
                <a:ea typeface="宋体" charset="-122"/>
                <a:cs typeface="Times New Roman" pitchFamily="18" charset="0"/>
              </a:rPr>
              <a:t>E</a:t>
            </a:r>
            <a:r>
              <a:rPr lang="zh-CN" altLang="en-US" sz="2400" b="1" dirty="0" smtClean="0">
                <a:latin typeface="+mj-ea"/>
                <a:ea typeface="+mj-ea"/>
              </a:rPr>
              <a:t>和</a:t>
            </a:r>
            <a:r>
              <a:rPr lang="zh-CN" altLang="en-US" sz="2400" b="1" dirty="0">
                <a:latin typeface="+mj-ea"/>
                <a:ea typeface="+mj-ea"/>
              </a:rPr>
              <a:t>较高的信息传输率</a:t>
            </a:r>
            <a:r>
              <a:rPr lang="en-US" altLang="zh-CN" sz="2400" b="1" dirty="0">
                <a:latin typeface="+mj-ea"/>
                <a:ea typeface="+mj-ea"/>
              </a:rPr>
              <a:t>R。 </a:t>
            </a:r>
            <a:endParaRPr lang="zh-CN" altLang="en-US" sz="2400" b="1" dirty="0">
              <a:latin typeface="+mj-ea"/>
              <a:ea typeface="+mj-ea"/>
            </a:endParaRPr>
          </a:p>
        </p:txBody>
      </p:sp>
      <p:sp>
        <p:nvSpPr>
          <p:cNvPr id="9" name="右箭头 8"/>
          <p:cNvSpPr/>
          <p:nvPr/>
        </p:nvSpPr>
        <p:spPr>
          <a:xfrm>
            <a:off x="755576" y="4509120"/>
            <a:ext cx="432048" cy="50405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8154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27682"/>
                                        </p:tgtEl>
                                        <p:attrNameLst>
                                          <p:attrName>style.visibility</p:attrName>
                                        </p:attrNameLst>
                                      </p:cBhvr>
                                      <p:to>
                                        <p:strVal val="visible"/>
                                      </p:to>
                                    </p:set>
                                    <p:animEffect transition="in" filter="wipe(down)">
                                      <p:cBhvr>
                                        <p:cTn id="18" dur="500"/>
                                        <p:tgtEl>
                                          <p:spTgt spid="327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2" grpId="0"/>
      <p:bldP spid="8" grpId="0" animBg="1"/>
      <p:bldP spid="11"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zh-CN" altLang="en-US" smtClean="0"/>
              <a:t>（5，2）线性码的编码</a:t>
            </a:r>
            <a:endParaRPr lang="zh-CN" altLang="en-US"/>
          </a:p>
        </p:txBody>
      </p:sp>
      <p:sp>
        <p:nvSpPr>
          <p:cNvPr id="328707" name="Rectangle 3"/>
          <p:cNvSpPr>
            <a:spLocks noGrp="1" noChangeArrowheads="1"/>
          </p:cNvSpPr>
          <p:nvPr>
            <p:ph type="body" idx="1"/>
          </p:nvPr>
        </p:nvSpPr>
        <p:spPr/>
        <p:txBody>
          <a:bodyPr>
            <a:normAutofit/>
          </a:bodyPr>
          <a:lstStyle/>
          <a:p>
            <a:r>
              <a:rPr lang="zh-CN" altLang="en-US" dirty="0" smtClean="0"/>
              <a:t>设</a:t>
            </a:r>
            <a:r>
              <a:rPr lang="en-US" altLang="zh-CN" dirty="0" smtClean="0"/>
              <a:t>M=4，n=5</a:t>
            </a:r>
          </a:p>
          <a:p>
            <a:pPr lvl="1"/>
            <a:r>
              <a:rPr lang="zh-CN" altLang="en-US" sz="2400" dirty="0" smtClean="0"/>
              <a:t>则输入符号有</a:t>
            </a:r>
            <a:r>
              <a:rPr lang="en-US" altLang="zh-CN" sz="2400" dirty="0" smtClean="0"/>
              <a:t>M=4</a:t>
            </a:r>
            <a:r>
              <a:rPr lang="zh-CN" altLang="en-US" sz="2400" dirty="0" smtClean="0"/>
              <a:t>种，由　　　的4个不同取值决定。</a:t>
            </a:r>
          </a:p>
          <a:p>
            <a:pPr lvl="1"/>
            <a:r>
              <a:rPr lang="zh-CN" altLang="en-US" sz="2400" dirty="0" smtClean="0"/>
              <a:t>采用以下编码方法将输入符号编码成为5位码：</a:t>
            </a:r>
            <a:endParaRPr lang="zh-CN" altLang="en-US" sz="2400" dirty="0"/>
          </a:p>
        </p:txBody>
      </p:sp>
      <p:sp>
        <p:nvSpPr>
          <p:cNvPr id="10" name="日期占位符 3"/>
          <p:cNvSpPr>
            <a:spLocks noGrp="1"/>
          </p:cNvSpPr>
          <p:nvPr>
            <p:ph type="dt" sz="half" idx="10"/>
          </p:nvPr>
        </p:nvSpPr>
        <p:spPr/>
        <p:txBody>
          <a:bodyPr/>
          <a:lstStyle/>
          <a:p>
            <a:fld id="{6B144D3E-1ED6-478A-9CC8-EB064F479724}" type="datetime1">
              <a:rPr lang="zh-CN" altLang="en-US" smtClean="0"/>
              <a:pPr/>
              <a:t>2014/1/8</a:t>
            </a:fld>
            <a:endParaRPr lang="en-US" altLang="zh-CN"/>
          </a:p>
        </p:txBody>
      </p:sp>
      <p:sp>
        <p:nvSpPr>
          <p:cNvPr id="12" name="灯片编号占位符 5"/>
          <p:cNvSpPr>
            <a:spLocks noGrp="1"/>
          </p:cNvSpPr>
          <p:nvPr>
            <p:ph type="sldNum" sz="quarter" idx="12"/>
          </p:nvPr>
        </p:nvSpPr>
        <p:spPr/>
        <p:txBody>
          <a:bodyPr/>
          <a:lstStyle/>
          <a:p>
            <a:fld id="{756EB6C9-0E0E-459D-991A-4420F65A418A}" type="slidenum">
              <a:rPr lang="zh-CN" altLang="en-US" smtClean="0"/>
              <a:pPr/>
              <a:t>49</a:t>
            </a:fld>
            <a:endParaRPr lang="en-US" altLang="zh-CN"/>
          </a:p>
        </p:txBody>
      </p:sp>
      <p:sp>
        <p:nvSpPr>
          <p:cNvPr id="328708" name="Rectangle 4"/>
          <p:cNvSpPr>
            <a:spLocks noChangeArrowheads="1"/>
          </p:cNvSpPr>
          <p:nvPr/>
        </p:nvSpPr>
        <p:spPr bwMode="auto">
          <a:xfrm>
            <a:off x="438150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28709" name="Object 5"/>
          <p:cNvGraphicFramePr>
            <a:graphicFrameLocks noChangeAspect="1"/>
          </p:cNvGraphicFramePr>
          <p:nvPr>
            <p:extLst>
              <p:ext uri="{D42A27DB-BD31-4B8C-83A1-F6EECF244321}">
                <p14:modId xmlns:p14="http://schemas.microsoft.com/office/powerpoint/2010/main" val="3989541470"/>
              </p:ext>
            </p:extLst>
          </p:nvPr>
        </p:nvGraphicFramePr>
        <p:xfrm>
          <a:off x="4644008" y="1700808"/>
          <a:ext cx="822325" cy="514350"/>
        </p:xfrm>
        <a:graphic>
          <a:graphicData uri="http://schemas.openxmlformats.org/presentationml/2006/ole">
            <mc:AlternateContent xmlns:mc="http://schemas.openxmlformats.org/markup-compatibility/2006">
              <mc:Choice xmlns:v="urn:schemas-microsoft-com:vml" Requires="v">
                <p:oleObj spid="_x0000_s2270255" name="Equation" r:id="rId4" imgW="380835" imgH="241195" progId="Equation.DSMT4">
                  <p:embed/>
                </p:oleObj>
              </mc:Choice>
              <mc:Fallback>
                <p:oleObj name="Equation" r:id="rId4" imgW="380835" imgH="24119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1700808"/>
                        <a:ext cx="8223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10" name="Rectangle 6"/>
          <p:cNvSpPr>
            <a:spLocks noChangeArrowheads="1"/>
          </p:cNvSpPr>
          <p:nvPr/>
        </p:nvSpPr>
        <p:spPr bwMode="auto">
          <a:xfrm>
            <a:off x="351948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28711" name="Object 7"/>
          <p:cNvGraphicFramePr>
            <a:graphicFrameLocks noChangeAspect="1"/>
          </p:cNvGraphicFramePr>
          <p:nvPr>
            <p:extLst>
              <p:ext uri="{D42A27DB-BD31-4B8C-83A1-F6EECF244321}">
                <p14:modId xmlns:p14="http://schemas.microsoft.com/office/powerpoint/2010/main" val="1889025868"/>
              </p:ext>
            </p:extLst>
          </p:nvPr>
        </p:nvGraphicFramePr>
        <p:xfrm>
          <a:off x="1431131" y="2810931"/>
          <a:ext cx="4176713" cy="473075"/>
        </p:xfrm>
        <a:graphic>
          <a:graphicData uri="http://schemas.openxmlformats.org/presentationml/2006/ole">
            <mc:AlternateContent xmlns:mc="http://schemas.openxmlformats.org/markup-compatibility/2006">
              <mc:Choice xmlns:v="urn:schemas-microsoft-com:vml" Requires="v">
                <p:oleObj spid="_x0000_s2270256" r:id="rId6" imgW="2108200" imgH="241300" progId="Equation.3">
                  <p:embed/>
                </p:oleObj>
              </mc:Choice>
              <mc:Fallback>
                <p:oleObj r:id="rId6" imgW="21082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1131" y="2810931"/>
                        <a:ext cx="4176713"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12" name="Rectangle 8"/>
          <p:cNvSpPr>
            <a:spLocks noChangeArrowheads="1"/>
          </p:cNvSpPr>
          <p:nvPr/>
        </p:nvSpPr>
        <p:spPr bwMode="auto">
          <a:xfrm>
            <a:off x="3595688" y="278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28713" name="Object 9"/>
          <p:cNvGraphicFramePr>
            <a:graphicFrameLocks noChangeAspect="1"/>
          </p:cNvGraphicFramePr>
          <p:nvPr>
            <p:extLst>
              <p:ext uri="{D42A27DB-BD31-4B8C-83A1-F6EECF244321}">
                <p14:modId xmlns:p14="http://schemas.microsoft.com/office/powerpoint/2010/main" val="2737202924"/>
              </p:ext>
            </p:extLst>
          </p:nvPr>
        </p:nvGraphicFramePr>
        <p:xfrm>
          <a:off x="1403648" y="3573016"/>
          <a:ext cx="3729038" cy="2520950"/>
        </p:xfrm>
        <a:graphic>
          <a:graphicData uri="http://schemas.openxmlformats.org/presentationml/2006/ole">
            <mc:AlternateContent xmlns:mc="http://schemas.openxmlformats.org/markup-compatibility/2006">
              <mc:Choice xmlns:v="urn:schemas-microsoft-com:vml" Requires="v">
                <p:oleObj spid="_x0000_s2270257" name="Equation" r:id="rId8" imgW="1993680" imgH="1346040" progId="Equation.DSMT4">
                  <p:embed/>
                </p:oleObj>
              </mc:Choice>
              <mc:Fallback>
                <p:oleObj name="Equation" r:id="rId8" imgW="1993680" imgH="1346040" progId="Equation.DSMT4">
                  <p:embed/>
                  <p:pic>
                    <p:nvPicPr>
                      <p:cNvPr id="0" name=""/>
                      <p:cNvPicPr>
                        <a:picLocks noChangeAspect="1" noChangeArrowheads="1"/>
                      </p:cNvPicPr>
                      <p:nvPr/>
                    </p:nvPicPr>
                    <p:blipFill>
                      <a:blip r:embed="rId9"/>
                      <a:srcRect/>
                      <a:stretch>
                        <a:fillRect/>
                      </a:stretch>
                    </p:blipFill>
                    <p:spPr bwMode="auto">
                      <a:xfrm>
                        <a:off x="1403648" y="3573016"/>
                        <a:ext cx="3729038" cy="252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43476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zh-CN" altLang="en-US" dirty="0" smtClean="0"/>
              <a:t>编码信道</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5</a:t>
            </a:fld>
            <a:endParaRPr lang="en-US"/>
          </a:p>
        </p:txBody>
      </p:sp>
      <p:sp>
        <p:nvSpPr>
          <p:cNvPr id="5" name="Rectangle 13"/>
          <p:cNvSpPr>
            <a:spLocks noChangeArrowheads="1"/>
          </p:cNvSpPr>
          <p:nvPr/>
        </p:nvSpPr>
        <p:spPr bwMode="auto">
          <a:xfrm>
            <a:off x="1691456" y="1472481"/>
            <a:ext cx="1368425" cy="7207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 name="Line 14"/>
          <p:cNvSpPr>
            <a:spLocks noChangeShapeType="1"/>
          </p:cNvSpPr>
          <p:nvPr/>
        </p:nvSpPr>
        <p:spPr bwMode="auto">
          <a:xfrm>
            <a:off x="683393" y="1832843"/>
            <a:ext cx="1008063"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7" name="Rectangle 15"/>
          <p:cNvSpPr>
            <a:spLocks noChangeArrowheads="1"/>
          </p:cNvSpPr>
          <p:nvPr/>
        </p:nvSpPr>
        <p:spPr bwMode="auto">
          <a:xfrm>
            <a:off x="3994918" y="1472481"/>
            <a:ext cx="1368425" cy="7207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endParaRPr lang="zh-CN" altLang="en-US" b="1" dirty="0">
              <a:latin typeface="+mj-ea"/>
              <a:ea typeface="+mj-ea"/>
            </a:endParaRPr>
          </a:p>
        </p:txBody>
      </p:sp>
      <p:sp>
        <p:nvSpPr>
          <p:cNvPr id="8" name="Line 16"/>
          <p:cNvSpPr>
            <a:spLocks noChangeShapeType="1"/>
          </p:cNvSpPr>
          <p:nvPr/>
        </p:nvSpPr>
        <p:spPr bwMode="auto">
          <a:xfrm>
            <a:off x="3059881" y="1832843"/>
            <a:ext cx="935037"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9" name="Rectangle 17"/>
          <p:cNvSpPr>
            <a:spLocks noChangeArrowheads="1"/>
          </p:cNvSpPr>
          <p:nvPr/>
        </p:nvSpPr>
        <p:spPr bwMode="auto">
          <a:xfrm>
            <a:off x="6299968" y="1472481"/>
            <a:ext cx="1368425" cy="7207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0" name="Line 18"/>
          <p:cNvSpPr>
            <a:spLocks noChangeShapeType="1"/>
          </p:cNvSpPr>
          <p:nvPr/>
        </p:nvSpPr>
        <p:spPr bwMode="auto">
          <a:xfrm>
            <a:off x="5364931" y="1832843"/>
            <a:ext cx="935037"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1" name="Line 19"/>
          <p:cNvSpPr>
            <a:spLocks noChangeShapeType="1"/>
          </p:cNvSpPr>
          <p:nvPr/>
        </p:nvSpPr>
        <p:spPr bwMode="auto">
          <a:xfrm>
            <a:off x="7668393" y="1832843"/>
            <a:ext cx="1008063"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2" name="Text Box 20"/>
          <p:cNvSpPr txBox="1">
            <a:spLocks noChangeArrowheads="1"/>
          </p:cNvSpPr>
          <p:nvPr/>
        </p:nvSpPr>
        <p:spPr bwMode="auto">
          <a:xfrm>
            <a:off x="1620018" y="1472481"/>
            <a:ext cx="1493838" cy="701675"/>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marL="457200" indent="-457200" algn="l" eaLnBrk="0" hangingPunct="0">
              <a:spcBef>
                <a:spcPct val="0"/>
              </a:spcBef>
              <a:defRPr kumimoji="1" sz="2400">
                <a:solidFill>
                  <a:schemeClr val="tx1"/>
                </a:solidFill>
                <a:latin typeface="Times New Roman" pitchFamily="18" charset="0"/>
                <a:ea typeface="宋体" charset="-122"/>
              </a:defRPr>
            </a:lvl1pPr>
            <a:lvl2pPr marL="914400" indent="-457200" algn="l" eaLnBrk="0" hangingPunct="0">
              <a:spcBef>
                <a:spcPct val="0"/>
              </a:spcBef>
              <a:defRPr kumimoji="1" sz="2400">
                <a:solidFill>
                  <a:schemeClr val="tx1"/>
                </a:solidFill>
                <a:latin typeface="Times New Roman" pitchFamily="18" charset="0"/>
                <a:ea typeface="宋体" charset="-122"/>
              </a:defRPr>
            </a:lvl2pPr>
            <a:lvl3pPr marL="1371600" indent="-457200" algn="l" eaLnBrk="0" hangingPunct="0">
              <a:spcBef>
                <a:spcPct val="0"/>
              </a:spcBef>
              <a:defRPr kumimoji="1" sz="2400">
                <a:solidFill>
                  <a:schemeClr val="tx1"/>
                </a:solidFill>
                <a:latin typeface="Times New Roman" pitchFamily="18" charset="0"/>
                <a:ea typeface="宋体" charset="-122"/>
              </a:defRPr>
            </a:lvl3pPr>
            <a:lvl4pPr marL="1828800" indent="-457200" algn="l" eaLnBrk="0" hangingPunct="0">
              <a:spcBef>
                <a:spcPct val="0"/>
              </a:spcBef>
              <a:defRPr kumimoji="1" sz="2400">
                <a:solidFill>
                  <a:schemeClr val="tx1"/>
                </a:solidFill>
                <a:latin typeface="Times New Roman" pitchFamily="18" charset="0"/>
                <a:ea typeface="宋体" charset="-122"/>
              </a:defRPr>
            </a:lvl4pPr>
            <a:lvl5pPr marL="2286000" indent="-457200" algn="l" eaLnBrk="0" hangingPunct="0">
              <a:spcBef>
                <a:spcPct val="0"/>
              </a:spcBef>
              <a:defRPr kumimoji="1" sz="2400">
                <a:solidFill>
                  <a:schemeClr val="tx1"/>
                </a:solidFill>
                <a:latin typeface="Times New Roman" pitchFamily="18" charset="0"/>
                <a:ea typeface="宋体"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100000"/>
              </a:lnSpc>
              <a:buClrTx/>
            </a:pPr>
            <a:r>
              <a:rPr kumimoji="0" lang="zh-CN" altLang="en-US" sz="2000" b="1" dirty="0">
                <a:latin typeface="+mj-ea"/>
                <a:ea typeface="+mj-ea"/>
              </a:rPr>
              <a:t>信道</a:t>
            </a:r>
          </a:p>
          <a:p>
            <a:pPr algn="ctr" eaLnBrk="1" hangingPunct="1">
              <a:lnSpc>
                <a:spcPct val="100000"/>
              </a:lnSpc>
              <a:buClrTx/>
            </a:pPr>
            <a:r>
              <a:rPr kumimoji="0" lang="zh-CN" altLang="en-US" sz="2000" b="1" dirty="0">
                <a:latin typeface="+mj-ea"/>
                <a:ea typeface="+mj-ea"/>
              </a:rPr>
              <a:t>编码器</a:t>
            </a:r>
          </a:p>
        </p:txBody>
      </p:sp>
      <p:sp>
        <p:nvSpPr>
          <p:cNvPr id="13" name="Text Box 21"/>
          <p:cNvSpPr txBox="1">
            <a:spLocks noChangeArrowheads="1"/>
          </p:cNvSpPr>
          <p:nvPr/>
        </p:nvSpPr>
        <p:spPr bwMode="auto">
          <a:xfrm>
            <a:off x="6245993" y="1472481"/>
            <a:ext cx="1493838" cy="701675"/>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marL="457200" indent="-457200" algn="l" eaLnBrk="0" hangingPunct="0">
              <a:spcBef>
                <a:spcPct val="0"/>
              </a:spcBef>
              <a:defRPr kumimoji="1" sz="2400">
                <a:solidFill>
                  <a:schemeClr val="tx1"/>
                </a:solidFill>
                <a:latin typeface="Times New Roman" pitchFamily="18" charset="0"/>
                <a:ea typeface="宋体" charset="-122"/>
              </a:defRPr>
            </a:lvl1pPr>
            <a:lvl2pPr marL="914400" indent="-457200" algn="l" eaLnBrk="0" hangingPunct="0">
              <a:spcBef>
                <a:spcPct val="0"/>
              </a:spcBef>
              <a:defRPr kumimoji="1" sz="2400">
                <a:solidFill>
                  <a:schemeClr val="tx1"/>
                </a:solidFill>
                <a:latin typeface="Times New Roman" pitchFamily="18" charset="0"/>
                <a:ea typeface="宋体" charset="-122"/>
              </a:defRPr>
            </a:lvl2pPr>
            <a:lvl3pPr marL="1371600" indent="-457200" algn="l" eaLnBrk="0" hangingPunct="0">
              <a:spcBef>
                <a:spcPct val="0"/>
              </a:spcBef>
              <a:defRPr kumimoji="1" sz="2400">
                <a:solidFill>
                  <a:schemeClr val="tx1"/>
                </a:solidFill>
                <a:latin typeface="Times New Roman" pitchFamily="18" charset="0"/>
                <a:ea typeface="宋体" charset="-122"/>
              </a:defRPr>
            </a:lvl3pPr>
            <a:lvl4pPr marL="1828800" indent="-457200" algn="l" eaLnBrk="0" hangingPunct="0">
              <a:spcBef>
                <a:spcPct val="0"/>
              </a:spcBef>
              <a:defRPr kumimoji="1" sz="2400">
                <a:solidFill>
                  <a:schemeClr val="tx1"/>
                </a:solidFill>
                <a:latin typeface="Times New Roman" pitchFamily="18" charset="0"/>
                <a:ea typeface="宋体" charset="-122"/>
              </a:defRPr>
            </a:lvl4pPr>
            <a:lvl5pPr marL="2286000" indent="-457200" algn="l" eaLnBrk="0" hangingPunct="0">
              <a:spcBef>
                <a:spcPct val="0"/>
              </a:spcBef>
              <a:defRPr kumimoji="1" sz="2400">
                <a:solidFill>
                  <a:schemeClr val="tx1"/>
                </a:solidFill>
                <a:latin typeface="Times New Roman" pitchFamily="18" charset="0"/>
                <a:ea typeface="宋体"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100000"/>
              </a:lnSpc>
              <a:buClrTx/>
            </a:pPr>
            <a:r>
              <a:rPr kumimoji="0" lang="zh-CN" altLang="en-US" sz="2000" b="1" dirty="0">
                <a:latin typeface="+mj-ea"/>
                <a:ea typeface="+mj-ea"/>
              </a:rPr>
              <a:t>信道</a:t>
            </a:r>
          </a:p>
          <a:p>
            <a:pPr algn="ctr" eaLnBrk="1" hangingPunct="1">
              <a:lnSpc>
                <a:spcPct val="100000"/>
              </a:lnSpc>
              <a:buClrTx/>
            </a:pPr>
            <a:r>
              <a:rPr kumimoji="0" lang="zh-CN" altLang="en-US" sz="2000" b="1" dirty="0">
                <a:latin typeface="+mj-ea"/>
                <a:ea typeface="+mj-ea"/>
              </a:rPr>
              <a:t>译码器</a:t>
            </a:r>
          </a:p>
        </p:txBody>
      </p:sp>
      <p:sp>
        <p:nvSpPr>
          <p:cNvPr id="14" name="Text Box 22"/>
          <p:cNvSpPr txBox="1">
            <a:spLocks noChangeArrowheads="1"/>
          </p:cNvSpPr>
          <p:nvPr/>
        </p:nvSpPr>
        <p:spPr bwMode="auto">
          <a:xfrm>
            <a:off x="3852043" y="1616943"/>
            <a:ext cx="149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eaLnBrk="0" hangingPunct="0">
              <a:spcBef>
                <a:spcPct val="0"/>
              </a:spcBef>
              <a:defRPr kumimoji="1" sz="2400">
                <a:solidFill>
                  <a:schemeClr val="tx1"/>
                </a:solidFill>
                <a:latin typeface="Times New Roman" pitchFamily="18" charset="0"/>
                <a:ea typeface="宋体" charset="-122"/>
              </a:defRPr>
            </a:lvl1pPr>
            <a:lvl2pPr marL="914400" indent="-457200" algn="l" eaLnBrk="0" hangingPunct="0">
              <a:spcBef>
                <a:spcPct val="0"/>
              </a:spcBef>
              <a:defRPr kumimoji="1" sz="2400">
                <a:solidFill>
                  <a:schemeClr val="tx1"/>
                </a:solidFill>
                <a:latin typeface="Times New Roman" pitchFamily="18" charset="0"/>
                <a:ea typeface="宋体" charset="-122"/>
              </a:defRPr>
            </a:lvl2pPr>
            <a:lvl3pPr marL="1371600" indent="-457200" algn="l" eaLnBrk="0" hangingPunct="0">
              <a:spcBef>
                <a:spcPct val="0"/>
              </a:spcBef>
              <a:defRPr kumimoji="1" sz="2400">
                <a:solidFill>
                  <a:schemeClr val="tx1"/>
                </a:solidFill>
                <a:latin typeface="Times New Roman" pitchFamily="18" charset="0"/>
                <a:ea typeface="宋体" charset="-122"/>
              </a:defRPr>
            </a:lvl3pPr>
            <a:lvl4pPr marL="1828800" indent="-457200" algn="l" eaLnBrk="0" hangingPunct="0">
              <a:spcBef>
                <a:spcPct val="0"/>
              </a:spcBef>
              <a:defRPr kumimoji="1" sz="2400">
                <a:solidFill>
                  <a:schemeClr val="tx1"/>
                </a:solidFill>
                <a:latin typeface="Times New Roman" pitchFamily="18" charset="0"/>
                <a:ea typeface="宋体" charset="-122"/>
              </a:defRPr>
            </a:lvl4pPr>
            <a:lvl5pPr marL="2286000" indent="-457200" algn="l" eaLnBrk="0" hangingPunct="0">
              <a:spcBef>
                <a:spcPct val="0"/>
              </a:spcBef>
              <a:defRPr kumimoji="1" sz="2400">
                <a:solidFill>
                  <a:schemeClr val="tx1"/>
                </a:solidFill>
                <a:latin typeface="Times New Roman" pitchFamily="18" charset="0"/>
                <a:ea typeface="宋体"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100000"/>
              </a:lnSpc>
              <a:buClrTx/>
            </a:pPr>
            <a:r>
              <a:rPr kumimoji="0" lang="zh-CN" altLang="en-US" sz="2000" b="1" dirty="0">
                <a:latin typeface="+mj-ea"/>
                <a:ea typeface="+mj-ea"/>
              </a:rPr>
              <a:t>信道</a:t>
            </a:r>
          </a:p>
        </p:txBody>
      </p:sp>
      <p:graphicFrame>
        <p:nvGraphicFramePr>
          <p:cNvPr id="15" name="Object 23"/>
          <p:cNvGraphicFramePr>
            <a:graphicFrameLocks noChangeAspect="1"/>
          </p:cNvGraphicFramePr>
          <p:nvPr>
            <p:extLst>
              <p:ext uri="{D42A27DB-BD31-4B8C-83A1-F6EECF244321}">
                <p14:modId xmlns:p14="http://schemas.microsoft.com/office/powerpoint/2010/main" val="200289748"/>
              </p:ext>
            </p:extLst>
          </p:nvPr>
        </p:nvGraphicFramePr>
        <p:xfrm>
          <a:off x="905643" y="1196752"/>
          <a:ext cx="508000" cy="407987"/>
        </p:xfrm>
        <a:graphic>
          <a:graphicData uri="http://schemas.openxmlformats.org/presentationml/2006/ole">
            <mc:AlternateContent xmlns:mc="http://schemas.openxmlformats.org/markup-compatibility/2006">
              <mc:Choice xmlns:v="urn:schemas-microsoft-com:vml" Requires="v">
                <p:oleObj spid="_x0000_s2117670" name="Equation" r:id="rId3" imgW="203040" imgH="164880" progId="Equation.DSMT4">
                  <p:embed/>
                </p:oleObj>
              </mc:Choice>
              <mc:Fallback>
                <p:oleObj name="Equation" r:id="rId3" imgW="203040" imgH="16488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643" y="1196752"/>
                        <a:ext cx="508000"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28"/>
          <p:cNvSpPr>
            <a:spLocks noChangeArrowheads="1"/>
          </p:cNvSpPr>
          <p:nvPr/>
        </p:nvSpPr>
        <p:spPr bwMode="auto">
          <a:xfrm>
            <a:off x="1475556" y="1256581"/>
            <a:ext cx="6335712" cy="1223962"/>
          </a:xfrm>
          <a:prstGeom prst="rect">
            <a:avLst/>
          </a:prstGeom>
          <a:noFill/>
          <a:ln w="381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dirty="0">
              <a:latin typeface="+mj-ea"/>
              <a:ea typeface="+mj-ea"/>
            </a:endParaRPr>
          </a:p>
        </p:txBody>
      </p:sp>
      <p:sp>
        <p:nvSpPr>
          <p:cNvPr id="20" name="矩形 19"/>
          <p:cNvSpPr/>
          <p:nvPr/>
        </p:nvSpPr>
        <p:spPr>
          <a:xfrm>
            <a:off x="647700" y="2708920"/>
            <a:ext cx="7740724" cy="830997"/>
          </a:xfrm>
          <a:prstGeom prst="rect">
            <a:avLst/>
          </a:prstGeom>
        </p:spPr>
        <p:txBody>
          <a:bodyPr wrap="square">
            <a:spAutoFit/>
          </a:bodyPr>
          <a:lstStyle/>
          <a:p>
            <a:r>
              <a:rPr lang="zh-CN" altLang="en-US" sz="2400" b="1" dirty="0">
                <a:solidFill>
                  <a:srgbClr val="0000FF"/>
                </a:solidFill>
                <a:latin typeface="+mj-ea"/>
                <a:ea typeface="+mj-ea"/>
              </a:rPr>
              <a:t>编码信道：</a:t>
            </a:r>
            <a:r>
              <a:rPr lang="zh-CN" altLang="en-US" sz="2400" b="1" dirty="0">
                <a:latin typeface="+mj-ea"/>
                <a:ea typeface="+mj-ea"/>
              </a:rPr>
              <a:t>信道编码研究的</a:t>
            </a:r>
            <a:r>
              <a:rPr lang="zh-CN" altLang="en-US" sz="2400" b="1" dirty="0" smtClean="0">
                <a:latin typeface="+mj-ea"/>
                <a:ea typeface="+mj-ea"/>
              </a:rPr>
              <a:t>对象。是</a:t>
            </a:r>
            <a:r>
              <a:rPr lang="zh-CN" altLang="en-US" sz="2400" b="1" dirty="0">
                <a:latin typeface="+mj-ea"/>
                <a:ea typeface="+mj-ea"/>
              </a:rPr>
              <a:t>由信道编码器、信道译码器和实际信道一起形成的一个新的信道。</a:t>
            </a:r>
          </a:p>
        </p:txBody>
      </p:sp>
      <p:sp>
        <p:nvSpPr>
          <p:cNvPr id="21" name="矩形 20"/>
          <p:cNvSpPr/>
          <p:nvPr/>
        </p:nvSpPr>
        <p:spPr>
          <a:xfrm>
            <a:off x="683393" y="3717032"/>
            <a:ext cx="7848872" cy="2677656"/>
          </a:xfrm>
          <a:prstGeom prst="rect">
            <a:avLst/>
          </a:prstGeom>
        </p:spPr>
        <p:txBody>
          <a:bodyPr wrap="square">
            <a:spAutoFit/>
          </a:bodyPr>
          <a:lstStyle/>
          <a:p>
            <a:r>
              <a:rPr lang="zh-CN" altLang="en-US" sz="2400" b="1" dirty="0" smtClean="0">
                <a:latin typeface="+mj-ea"/>
                <a:ea typeface="+mj-ea"/>
              </a:rPr>
              <a:t>它</a:t>
            </a:r>
            <a:r>
              <a:rPr lang="zh-CN" altLang="en-US" sz="2400" b="1" dirty="0">
                <a:latin typeface="+mj-ea"/>
                <a:ea typeface="+mj-ea"/>
              </a:rPr>
              <a:t>可以是：</a:t>
            </a:r>
          </a:p>
          <a:p>
            <a:pPr marL="540000" lvl="1" indent="-342900">
              <a:buFont typeface="Arial" pitchFamily="34" charset="0"/>
              <a:buChar char="•"/>
            </a:pPr>
            <a:r>
              <a:rPr lang="zh-CN" altLang="en-US" sz="2400" b="1" dirty="0">
                <a:latin typeface="+mj-ea"/>
                <a:ea typeface="+mj-ea"/>
              </a:rPr>
              <a:t>无线通信中的如发射机、天线、自由空间、接收机等全体；</a:t>
            </a:r>
          </a:p>
          <a:p>
            <a:pPr marL="540000" lvl="1" indent="-342900">
              <a:buFont typeface="Arial" pitchFamily="34" charset="0"/>
              <a:buChar char="•"/>
            </a:pPr>
            <a:r>
              <a:rPr lang="zh-CN" altLang="en-US" sz="2400" b="1" dirty="0">
                <a:latin typeface="+mj-ea"/>
                <a:ea typeface="+mj-ea"/>
              </a:rPr>
              <a:t>有线通信中的如调制解调器、电缆等全体；</a:t>
            </a:r>
          </a:p>
          <a:p>
            <a:pPr marL="540000" lvl="1" indent="-342900">
              <a:buFont typeface="Arial" pitchFamily="34" charset="0"/>
              <a:buChar char="•"/>
            </a:pPr>
            <a:r>
              <a:rPr lang="zh-CN" altLang="en-US" sz="2400" b="1" dirty="0">
                <a:latin typeface="+mj-ea"/>
                <a:ea typeface="+mj-ea"/>
              </a:rPr>
              <a:t>互联网的多个路由器、节点、电缆、低层协议等全体；</a:t>
            </a:r>
          </a:p>
          <a:p>
            <a:pPr marL="540000" lvl="1" indent="-342900">
              <a:buFont typeface="Arial" pitchFamily="34" charset="0"/>
              <a:buChar char="•"/>
            </a:pPr>
            <a:r>
              <a:rPr lang="zh-CN" altLang="en-US" sz="2400" b="1" dirty="0">
                <a:latin typeface="+mj-ea"/>
                <a:ea typeface="+mj-ea"/>
              </a:rPr>
              <a:t>计算机的存储器如磁盘等的全体；</a:t>
            </a:r>
          </a:p>
          <a:p>
            <a:pPr marL="540000" lvl="1" indent="-342900">
              <a:buFont typeface="Arial" pitchFamily="34" charset="0"/>
              <a:buChar char="•"/>
            </a:pPr>
            <a:r>
              <a:rPr lang="zh-CN" altLang="en-US" sz="2400" b="1" dirty="0">
                <a:latin typeface="+mj-ea"/>
                <a:ea typeface="+mj-ea"/>
              </a:rPr>
              <a:t> … …  。</a:t>
            </a:r>
            <a:endParaRPr lang="en-US" altLang="zh-CN" sz="2400" b="1" dirty="0">
              <a:latin typeface="+mj-ea"/>
              <a:ea typeface="+mj-ea"/>
            </a:endParaRPr>
          </a:p>
        </p:txBody>
      </p:sp>
    </p:spTree>
    <p:extLst>
      <p:ext uri="{BB962C8B-B14F-4D97-AF65-F5344CB8AC3E}">
        <p14:creationId xmlns:p14="http://schemas.microsoft.com/office/powerpoint/2010/main" val="1476473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zh-CN" altLang="en-US" smtClean="0"/>
              <a:t>（5</a:t>
            </a:r>
            <a:r>
              <a:rPr lang="en-US" altLang="zh-CN" smtClean="0"/>
              <a:t>,2</a:t>
            </a:r>
            <a:r>
              <a:rPr lang="zh-CN" altLang="en-US" smtClean="0"/>
              <a:t>）线性码的编码（续）</a:t>
            </a:r>
            <a:endParaRPr lang="en-US" altLang="zh-CN"/>
          </a:p>
        </p:txBody>
      </p:sp>
      <p:sp>
        <p:nvSpPr>
          <p:cNvPr id="329731" name="Rectangle 3"/>
          <p:cNvSpPr>
            <a:spLocks noGrp="1" noChangeArrowheads="1"/>
          </p:cNvSpPr>
          <p:nvPr>
            <p:ph type="body" idx="1"/>
          </p:nvPr>
        </p:nvSpPr>
        <p:spPr/>
        <p:txBody>
          <a:bodyPr/>
          <a:lstStyle/>
          <a:p>
            <a:r>
              <a:rPr lang="zh-CN" altLang="en-US" smtClean="0"/>
              <a:t>由上述编码方法得到一种</a:t>
            </a:r>
            <a:r>
              <a:rPr lang="en-US" altLang="zh-CN" smtClean="0"/>
              <a:t>(5,2)</a:t>
            </a:r>
            <a:r>
              <a:rPr lang="zh-CN" altLang="en-US" smtClean="0"/>
              <a:t>线性码，如图所示</a:t>
            </a:r>
            <a:r>
              <a:rPr lang="en-US" altLang="zh-CN" smtClean="0"/>
              <a:t>:</a:t>
            </a:r>
            <a:endParaRPr lang="en-US" altLang="zh-CN"/>
          </a:p>
        </p:txBody>
      </p:sp>
      <p:sp>
        <p:nvSpPr>
          <p:cNvPr id="6" name="日期占位符 3"/>
          <p:cNvSpPr>
            <a:spLocks noGrp="1"/>
          </p:cNvSpPr>
          <p:nvPr>
            <p:ph type="dt" sz="half" idx="10"/>
          </p:nvPr>
        </p:nvSpPr>
        <p:spPr/>
        <p:txBody>
          <a:bodyPr/>
          <a:lstStyle/>
          <a:p>
            <a:fld id="{89000CC6-733D-4740-8105-FD482B0B1145}" type="datetime1">
              <a:rPr lang="zh-CN" altLang="en-US" smtClean="0"/>
              <a:pPr/>
              <a:t>2014/1/8</a:t>
            </a:fld>
            <a:endParaRPr lang="en-US" altLang="zh-CN"/>
          </a:p>
        </p:txBody>
      </p:sp>
      <p:sp>
        <p:nvSpPr>
          <p:cNvPr id="8" name="灯片编号占位符 5"/>
          <p:cNvSpPr>
            <a:spLocks noGrp="1"/>
          </p:cNvSpPr>
          <p:nvPr>
            <p:ph type="sldNum" sz="quarter" idx="12"/>
          </p:nvPr>
        </p:nvSpPr>
        <p:spPr/>
        <p:txBody>
          <a:bodyPr/>
          <a:lstStyle/>
          <a:p>
            <a:fld id="{62A83D59-1E69-44BD-9C4B-632B20528A50}" type="slidenum">
              <a:rPr lang="zh-CN" altLang="en-US" smtClean="0"/>
              <a:pPr/>
              <a:t>50</a:t>
            </a:fld>
            <a:endParaRPr lang="en-US" altLang="zh-CN"/>
          </a:p>
        </p:txBody>
      </p:sp>
      <p:graphicFrame>
        <p:nvGraphicFramePr>
          <p:cNvPr id="329732" name="Object 4"/>
          <p:cNvGraphicFramePr>
            <a:graphicFrameLocks noChangeAspect="1"/>
          </p:cNvGraphicFramePr>
          <p:nvPr>
            <p:extLst>
              <p:ext uri="{D42A27DB-BD31-4B8C-83A1-F6EECF244321}">
                <p14:modId xmlns:p14="http://schemas.microsoft.com/office/powerpoint/2010/main" val="33706598"/>
              </p:ext>
            </p:extLst>
          </p:nvPr>
        </p:nvGraphicFramePr>
        <p:xfrm>
          <a:off x="1043608" y="2060848"/>
          <a:ext cx="7026275" cy="4281488"/>
        </p:xfrm>
        <a:graphic>
          <a:graphicData uri="http://schemas.openxmlformats.org/presentationml/2006/ole">
            <mc:AlternateContent xmlns:mc="http://schemas.openxmlformats.org/markup-compatibility/2006">
              <mc:Choice xmlns:v="urn:schemas-microsoft-com:vml" Requires="v">
                <p:oleObj spid="_x0000_s2271249" name="文档" r:id="rId4" imgW="3750546" imgH="2291825" progId="Word.Document.8">
                  <p:embed/>
                </p:oleObj>
              </mc:Choice>
              <mc:Fallback>
                <p:oleObj name="文档" r:id="rId4" imgW="3750546" imgH="229182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2060848"/>
                        <a:ext cx="7026275" cy="428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9733" name="Rectangle 5"/>
          <p:cNvSpPr>
            <a:spLocks noChangeArrowheads="1"/>
          </p:cNvSpPr>
          <p:nvPr/>
        </p:nvSpPr>
        <p:spPr bwMode="auto">
          <a:xfrm>
            <a:off x="5651500" y="3141663"/>
            <a:ext cx="64928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865453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zh-CN" altLang="en-US" smtClean="0"/>
              <a:t>（5</a:t>
            </a:r>
            <a:r>
              <a:rPr lang="en-US" altLang="zh-CN" smtClean="0"/>
              <a:t>,2</a:t>
            </a:r>
            <a:r>
              <a:rPr lang="zh-CN" altLang="en-US" smtClean="0"/>
              <a:t>）线性码的译码效果</a:t>
            </a:r>
            <a:endParaRPr lang="zh-CN" altLang="en-US"/>
          </a:p>
        </p:txBody>
      </p:sp>
      <p:sp>
        <p:nvSpPr>
          <p:cNvPr id="330755" name="Rectangle 3"/>
          <p:cNvSpPr>
            <a:spLocks noGrp="1" noChangeArrowheads="1"/>
          </p:cNvSpPr>
          <p:nvPr>
            <p:ph type="body" idx="1"/>
          </p:nvPr>
        </p:nvSpPr>
        <p:spPr/>
        <p:txBody>
          <a:bodyPr>
            <a:noAutofit/>
          </a:bodyPr>
          <a:lstStyle/>
          <a:p>
            <a:r>
              <a:rPr lang="zh-CN" altLang="en-US" dirty="0" smtClean="0"/>
              <a:t>采用最大似然译码准则，当</a:t>
            </a:r>
            <a:r>
              <a:rPr lang="en-US" altLang="zh-CN" dirty="0" smtClean="0"/>
              <a:t>p = 0.01</a:t>
            </a:r>
            <a:r>
              <a:rPr lang="zh-CN" altLang="en-US" dirty="0" smtClean="0"/>
              <a:t>时</a:t>
            </a:r>
          </a:p>
          <a:p>
            <a:pPr lvl="1"/>
            <a:r>
              <a:rPr lang="zh-CN" altLang="en-US" sz="2400" dirty="0" smtClean="0"/>
              <a:t>正确译码概率为</a:t>
            </a:r>
          </a:p>
          <a:p>
            <a:pPr lvl="1"/>
            <a:r>
              <a:rPr lang="zh-CN" altLang="en-US" sz="2400" dirty="0" smtClean="0"/>
              <a:t>平均错误译码概率为</a:t>
            </a:r>
          </a:p>
          <a:p>
            <a:endParaRPr lang="zh-CN" altLang="en-US" dirty="0" smtClean="0"/>
          </a:p>
          <a:p>
            <a:pPr lvl="1"/>
            <a:r>
              <a:rPr lang="zh-CN" altLang="en-US" sz="2400" dirty="0" smtClean="0"/>
              <a:t>信息传输率为</a:t>
            </a:r>
          </a:p>
          <a:p>
            <a:pPr lvl="1"/>
            <a:endParaRPr lang="zh-CN" altLang="en-US" sz="2400" dirty="0" smtClean="0"/>
          </a:p>
          <a:p>
            <a:r>
              <a:rPr lang="zh-CN" altLang="en-US" dirty="0" smtClean="0"/>
              <a:t>前述</a:t>
            </a:r>
            <a:r>
              <a:rPr lang="en-US" altLang="zh-CN" dirty="0" smtClean="0"/>
              <a:t>n=3，M=4</a:t>
            </a:r>
            <a:r>
              <a:rPr lang="zh-CN" altLang="en-US" dirty="0" smtClean="0"/>
              <a:t>的一种简单重复编码</a:t>
            </a:r>
          </a:p>
          <a:p>
            <a:pPr lvl="1"/>
            <a:r>
              <a:rPr lang="zh-CN" altLang="en-US" sz="2400" dirty="0" smtClean="0"/>
              <a:t>平均错误译码概率为</a:t>
            </a:r>
          </a:p>
          <a:p>
            <a:endParaRPr lang="zh-CN" altLang="en-US" dirty="0" smtClean="0"/>
          </a:p>
          <a:p>
            <a:pPr lvl="1"/>
            <a:r>
              <a:rPr lang="zh-CN" altLang="en-US" sz="2400" dirty="0" smtClean="0"/>
              <a:t>信息传输率为</a:t>
            </a:r>
            <a:endParaRPr lang="zh-CN" altLang="en-US" sz="2400" dirty="0"/>
          </a:p>
        </p:txBody>
      </p:sp>
      <p:sp>
        <p:nvSpPr>
          <p:cNvPr id="11" name="日期占位符 3"/>
          <p:cNvSpPr>
            <a:spLocks noGrp="1"/>
          </p:cNvSpPr>
          <p:nvPr>
            <p:ph type="dt" sz="half" idx="10"/>
          </p:nvPr>
        </p:nvSpPr>
        <p:spPr/>
        <p:txBody>
          <a:bodyPr/>
          <a:lstStyle/>
          <a:p>
            <a:fld id="{B96C1E62-F4C0-4DDF-B3EA-9C6D10725330}" type="datetime1">
              <a:rPr lang="zh-CN" altLang="en-US" smtClean="0"/>
              <a:pPr/>
              <a:t>2014/1/8</a:t>
            </a:fld>
            <a:endParaRPr lang="en-US" altLang="zh-CN"/>
          </a:p>
        </p:txBody>
      </p:sp>
      <p:sp>
        <p:nvSpPr>
          <p:cNvPr id="13" name="灯片编号占位符 5"/>
          <p:cNvSpPr>
            <a:spLocks noGrp="1"/>
          </p:cNvSpPr>
          <p:nvPr>
            <p:ph type="sldNum" sz="quarter" idx="12"/>
          </p:nvPr>
        </p:nvSpPr>
        <p:spPr/>
        <p:txBody>
          <a:bodyPr/>
          <a:lstStyle/>
          <a:p>
            <a:fld id="{CB2BFAD0-2491-4D67-9A03-7EA5DFF47759}" type="slidenum">
              <a:rPr lang="zh-CN" altLang="en-US" smtClean="0"/>
              <a:pPr/>
              <a:t>51</a:t>
            </a:fld>
            <a:endParaRPr lang="en-US" altLang="zh-CN"/>
          </a:p>
        </p:txBody>
      </p:sp>
      <p:sp>
        <p:nvSpPr>
          <p:cNvPr id="330756" name="Rectangle 4"/>
          <p:cNvSpPr>
            <a:spLocks noChangeArrowheads="1"/>
          </p:cNvSpPr>
          <p:nvPr/>
        </p:nvSpPr>
        <p:spPr bwMode="auto">
          <a:xfrm>
            <a:off x="37719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30757" name="Object 5"/>
          <p:cNvGraphicFramePr>
            <a:graphicFrameLocks noChangeAspect="1"/>
          </p:cNvGraphicFramePr>
          <p:nvPr>
            <p:extLst>
              <p:ext uri="{D42A27DB-BD31-4B8C-83A1-F6EECF244321}">
                <p14:modId xmlns:p14="http://schemas.microsoft.com/office/powerpoint/2010/main" val="2536755058"/>
              </p:ext>
            </p:extLst>
          </p:nvPr>
        </p:nvGraphicFramePr>
        <p:xfrm>
          <a:off x="3563888" y="1772816"/>
          <a:ext cx="2971800" cy="423862"/>
        </p:xfrm>
        <a:graphic>
          <a:graphicData uri="http://schemas.openxmlformats.org/presentationml/2006/ole">
            <mc:AlternateContent xmlns:mc="http://schemas.openxmlformats.org/markup-compatibility/2006">
              <mc:Choice xmlns:v="urn:schemas-microsoft-com:vml" Requires="v">
                <p:oleObj spid="_x0000_s2272338" r:id="rId4" imgW="1600200" imgH="228600" progId="Equation.3">
                  <p:embed/>
                </p:oleObj>
              </mc:Choice>
              <mc:Fallback>
                <p:oleObj r:id="rId4" imgW="16002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1772816"/>
                        <a:ext cx="2971800"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0758" name="Rectangle 6"/>
          <p:cNvSpPr>
            <a:spLocks noChangeArrowheads="1"/>
          </p:cNvSpPr>
          <p:nvPr/>
        </p:nvSpPr>
        <p:spPr bwMode="auto">
          <a:xfrm>
            <a:off x="275748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30759" name="Object 7"/>
          <p:cNvGraphicFramePr>
            <a:graphicFrameLocks noChangeAspect="1"/>
          </p:cNvGraphicFramePr>
          <p:nvPr>
            <p:extLst>
              <p:ext uri="{D42A27DB-BD31-4B8C-83A1-F6EECF244321}">
                <p14:modId xmlns:p14="http://schemas.microsoft.com/office/powerpoint/2010/main" val="2158374239"/>
              </p:ext>
            </p:extLst>
          </p:nvPr>
        </p:nvGraphicFramePr>
        <p:xfrm>
          <a:off x="1433244" y="2708920"/>
          <a:ext cx="6940550" cy="438150"/>
        </p:xfrm>
        <a:graphic>
          <a:graphicData uri="http://schemas.openxmlformats.org/presentationml/2006/ole">
            <mc:AlternateContent xmlns:mc="http://schemas.openxmlformats.org/markup-compatibility/2006">
              <mc:Choice xmlns:v="urn:schemas-microsoft-com:vml" Requires="v">
                <p:oleObj spid="_x0000_s2272339" r:id="rId6" imgW="3632200" imgH="228600" progId="Equation.3">
                  <p:embed/>
                </p:oleObj>
              </mc:Choice>
              <mc:Fallback>
                <p:oleObj r:id="rId6" imgW="36322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3244" y="2708920"/>
                        <a:ext cx="69405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0760" name="Object 8"/>
          <p:cNvGraphicFramePr>
            <a:graphicFrameLocks noChangeAspect="1"/>
          </p:cNvGraphicFramePr>
          <p:nvPr>
            <p:extLst>
              <p:ext uri="{D42A27DB-BD31-4B8C-83A1-F6EECF244321}">
                <p14:modId xmlns:p14="http://schemas.microsoft.com/office/powerpoint/2010/main" val="1307346228"/>
              </p:ext>
            </p:extLst>
          </p:nvPr>
        </p:nvGraphicFramePr>
        <p:xfrm>
          <a:off x="2915816" y="3573016"/>
          <a:ext cx="4038600" cy="655638"/>
        </p:xfrm>
        <a:graphic>
          <a:graphicData uri="http://schemas.openxmlformats.org/presentationml/2006/ole">
            <mc:AlternateContent xmlns:mc="http://schemas.openxmlformats.org/markup-compatibility/2006">
              <mc:Choice xmlns:v="urn:schemas-microsoft-com:vml" Requires="v">
                <p:oleObj spid="_x0000_s2272340" r:id="rId8" imgW="2413000" imgH="393700" progId="Equation.3">
                  <p:embed/>
                </p:oleObj>
              </mc:Choice>
              <mc:Fallback>
                <p:oleObj r:id="rId8" imgW="2413000" imgH="393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5816" y="3573016"/>
                        <a:ext cx="403860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0761" name="Object 9"/>
          <p:cNvGraphicFramePr>
            <a:graphicFrameLocks noChangeAspect="1"/>
          </p:cNvGraphicFramePr>
          <p:nvPr>
            <p:extLst>
              <p:ext uri="{D42A27DB-BD31-4B8C-83A1-F6EECF244321}">
                <p14:modId xmlns:p14="http://schemas.microsoft.com/office/powerpoint/2010/main" val="2171750714"/>
              </p:ext>
            </p:extLst>
          </p:nvPr>
        </p:nvGraphicFramePr>
        <p:xfrm>
          <a:off x="4139952" y="4869160"/>
          <a:ext cx="3733800" cy="787400"/>
        </p:xfrm>
        <a:graphic>
          <a:graphicData uri="http://schemas.openxmlformats.org/presentationml/2006/ole">
            <mc:AlternateContent xmlns:mc="http://schemas.openxmlformats.org/markup-compatibility/2006">
              <mc:Choice xmlns:v="urn:schemas-microsoft-com:vml" Requires="v">
                <p:oleObj spid="_x0000_s2272341" r:id="rId10" imgW="2120900" imgH="444500" progId="Equation.3">
                  <p:embed/>
                </p:oleObj>
              </mc:Choice>
              <mc:Fallback>
                <p:oleObj r:id="rId10" imgW="2120900" imgH="4445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39952" y="4869160"/>
                        <a:ext cx="37338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0762" name="Object 10"/>
          <p:cNvGraphicFramePr>
            <a:graphicFrameLocks noChangeAspect="1"/>
          </p:cNvGraphicFramePr>
          <p:nvPr>
            <p:extLst>
              <p:ext uri="{D42A27DB-BD31-4B8C-83A1-F6EECF244321}">
                <p14:modId xmlns:p14="http://schemas.microsoft.com/office/powerpoint/2010/main" val="1828723549"/>
              </p:ext>
            </p:extLst>
          </p:nvPr>
        </p:nvGraphicFramePr>
        <p:xfrm>
          <a:off x="3145166" y="5877272"/>
          <a:ext cx="4191000" cy="679450"/>
        </p:xfrm>
        <a:graphic>
          <a:graphicData uri="http://schemas.openxmlformats.org/presentationml/2006/ole">
            <mc:AlternateContent xmlns:mc="http://schemas.openxmlformats.org/markup-compatibility/2006">
              <mc:Choice xmlns:v="urn:schemas-microsoft-com:vml" Requires="v">
                <p:oleObj spid="_x0000_s2272342" r:id="rId12" imgW="2413000" imgH="393700" progId="Equation.3">
                  <p:embed/>
                </p:oleObj>
              </mc:Choice>
              <mc:Fallback>
                <p:oleObj r:id="rId12" imgW="2413000" imgH="3937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45166" y="5877272"/>
                        <a:ext cx="41910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直接连接符 2"/>
          <p:cNvCxnSpPr/>
          <p:nvPr/>
        </p:nvCxnSpPr>
        <p:spPr>
          <a:xfrm>
            <a:off x="1043608" y="4221088"/>
            <a:ext cx="6408712" cy="0"/>
          </a:xfrm>
          <a:prstGeom prst="line">
            <a:avLst/>
          </a:prstGeom>
          <a:ln>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82272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0755">
                                            <p:txEl>
                                              <p:pRg st="1" end="1"/>
                                            </p:txEl>
                                          </p:spTgt>
                                        </p:tgtEl>
                                        <p:attrNameLst>
                                          <p:attrName>style.visibility</p:attrName>
                                        </p:attrNameLst>
                                      </p:cBhvr>
                                      <p:to>
                                        <p:strVal val="visible"/>
                                      </p:to>
                                    </p:set>
                                    <p:animEffect transition="in" filter="wipe(down)">
                                      <p:cBhvr>
                                        <p:cTn id="7" dur="500"/>
                                        <p:tgtEl>
                                          <p:spTgt spid="33075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30757"/>
                                        </p:tgtEl>
                                        <p:attrNameLst>
                                          <p:attrName>style.visibility</p:attrName>
                                        </p:attrNameLst>
                                      </p:cBhvr>
                                      <p:to>
                                        <p:strVal val="visible"/>
                                      </p:to>
                                    </p:set>
                                    <p:animEffect transition="in" filter="wipe(down)">
                                      <p:cBhvr>
                                        <p:cTn id="10" dur="500"/>
                                        <p:tgtEl>
                                          <p:spTgt spid="33075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30755">
                                            <p:txEl>
                                              <p:pRg st="2" end="2"/>
                                            </p:txEl>
                                          </p:spTgt>
                                        </p:tgtEl>
                                        <p:attrNameLst>
                                          <p:attrName>style.visibility</p:attrName>
                                        </p:attrNameLst>
                                      </p:cBhvr>
                                      <p:to>
                                        <p:strVal val="visible"/>
                                      </p:to>
                                    </p:set>
                                    <p:animEffect transition="in" filter="wipe(down)">
                                      <p:cBhvr>
                                        <p:cTn id="15" dur="500"/>
                                        <p:tgtEl>
                                          <p:spTgt spid="330755">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30759"/>
                                        </p:tgtEl>
                                        <p:attrNameLst>
                                          <p:attrName>style.visibility</p:attrName>
                                        </p:attrNameLst>
                                      </p:cBhvr>
                                      <p:to>
                                        <p:strVal val="visible"/>
                                      </p:to>
                                    </p:set>
                                    <p:animEffect transition="in" filter="wipe(down)">
                                      <p:cBhvr>
                                        <p:cTn id="18" dur="500"/>
                                        <p:tgtEl>
                                          <p:spTgt spid="33075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0755">
                                            <p:txEl>
                                              <p:pRg st="4" end="4"/>
                                            </p:txEl>
                                          </p:spTgt>
                                        </p:tgtEl>
                                        <p:attrNameLst>
                                          <p:attrName>style.visibility</p:attrName>
                                        </p:attrNameLst>
                                      </p:cBhvr>
                                      <p:to>
                                        <p:strVal val="visible"/>
                                      </p:to>
                                    </p:set>
                                    <p:animEffect transition="in" filter="wipe(down)">
                                      <p:cBhvr>
                                        <p:cTn id="23" dur="500"/>
                                        <p:tgtEl>
                                          <p:spTgt spid="330755">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30760"/>
                                        </p:tgtEl>
                                        <p:attrNameLst>
                                          <p:attrName>style.visibility</p:attrName>
                                        </p:attrNameLst>
                                      </p:cBhvr>
                                      <p:to>
                                        <p:strVal val="visible"/>
                                      </p:to>
                                    </p:set>
                                    <p:animEffect transition="in" filter="wipe(down)">
                                      <p:cBhvr>
                                        <p:cTn id="26" dur="500"/>
                                        <p:tgtEl>
                                          <p:spTgt spid="33076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30755">
                                            <p:txEl>
                                              <p:pRg st="6" end="6"/>
                                            </p:txEl>
                                          </p:spTgt>
                                        </p:tgtEl>
                                        <p:attrNameLst>
                                          <p:attrName>style.visibility</p:attrName>
                                        </p:attrNameLst>
                                      </p:cBhvr>
                                      <p:to>
                                        <p:strVal val="visible"/>
                                      </p:to>
                                    </p:set>
                                    <p:animEffect transition="in" filter="wipe(down)">
                                      <p:cBhvr>
                                        <p:cTn id="31" dur="500"/>
                                        <p:tgtEl>
                                          <p:spTgt spid="330755">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30755">
                                            <p:txEl>
                                              <p:pRg st="7" end="7"/>
                                            </p:txEl>
                                          </p:spTgt>
                                        </p:tgtEl>
                                        <p:attrNameLst>
                                          <p:attrName>style.visibility</p:attrName>
                                        </p:attrNameLst>
                                      </p:cBhvr>
                                      <p:to>
                                        <p:strVal val="visible"/>
                                      </p:to>
                                    </p:set>
                                    <p:animEffect transition="in" filter="wipe(down)">
                                      <p:cBhvr>
                                        <p:cTn id="34" dur="500"/>
                                        <p:tgtEl>
                                          <p:spTgt spid="330755">
                                            <p:txEl>
                                              <p:pRg st="7" end="7"/>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30755">
                                            <p:txEl>
                                              <p:pRg st="9" end="9"/>
                                            </p:txEl>
                                          </p:spTgt>
                                        </p:tgtEl>
                                        <p:attrNameLst>
                                          <p:attrName>style.visibility</p:attrName>
                                        </p:attrNameLst>
                                      </p:cBhvr>
                                      <p:to>
                                        <p:strVal val="visible"/>
                                      </p:to>
                                    </p:set>
                                    <p:animEffect transition="in" filter="wipe(down)">
                                      <p:cBhvr>
                                        <p:cTn id="37" dur="500"/>
                                        <p:tgtEl>
                                          <p:spTgt spid="330755">
                                            <p:txEl>
                                              <p:pRg st="9" end="9"/>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30761"/>
                                        </p:tgtEl>
                                        <p:attrNameLst>
                                          <p:attrName>style.visibility</p:attrName>
                                        </p:attrNameLst>
                                      </p:cBhvr>
                                      <p:to>
                                        <p:strVal val="visible"/>
                                      </p:to>
                                    </p:set>
                                    <p:animEffect transition="in" filter="wipe(down)">
                                      <p:cBhvr>
                                        <p:cTn id="40" dur="500"/>
                                        <p:tgtEl>
                                          <p:spTgt spid="330761"/>
                                        </p:tgtEl>
                                      </p:cBhvr>
                                    </p:animEffect>
                                  </p:childTnLst>
                                </p:cTn>
                              </p:par>
                              <p:par>
                                <p:cTn id="41" presetID="22" presetClass="entr" presetSubtype="4" fill="hold" nodeType="withEffect">
                                  <p:stCondLst>
                                    <p:cond delay="0"/>
                                  </p:stCondLst>
                                  <p:childTnLst>
                                    <p:set>
                                      <p:cBhvr>
                                        <p:cTn id="42" dur="1" fill="hold">
                                          <p:stCondLst>
                                            <p:cond delay="0"/>
                                          </p:stCondLst>
                                        </p:cTn>
                                        <p:tgtEl>
                                          <p:spTgt spid="330762"/>
                                        </p:tgtEl>
                                        <p:attrNameLst>
                                          <p:attrName>style.visibility</p:attrName>
                                        </p:attrNameLst>
                                      </p:cBhvr>
                                      <p:to>
                                        <p:strVal val="visible"/>
                                      </p:to>
                                    </p:set>
                                    <p:animEffect transition="in" filter="wipe(down)">
                                      <p:cBhvr>
                                        <p:cTn id="43" dur="500"/>
                                        <p:tgtEl>
                                          <p:spTgt spid="330762"/>
                                        </p:tgtEl>
                                      </p:cBhvr>
                                    </p:animEffect>
                                  </p:childTnLst>
                                </p:cTn>
                              </p:par>
                              <p:par>
                                <p:cTn id="44" presetID="22" presetClass="entr" presetSubtype="4"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zh-CN" altLang="en-US" dirty="0" smtClean="0"/>
              <a:t>结论</a:t>
            </a:r>
            <a:endParaRPr lang="zh-CN" altLang="en-US" dirty="0"/>
          </a:p>
        </p:txBody>
      </p:sp>
      <p:sp>
        <p:nvSpPr>
          <p:cNvPr id="331779" name="Rectangle 3"/>
          <p:cNvSpPr>
            <a:spLocks noGrp="1" noChangeArrowheads="1"/>
          </p:cNvSpPr>
          <p:nvPr>
            <p:ph type="body" idx="1"/>
          </p:nvPr>
        </p:nvSpPr>
        <p:spPr/>
        <p:txBody>
          <a:bodyPr/>
          <a:lstStyle/>
          <a:p>
            <a:r>
              <a:rPr lang="zh-CN" altLang="en-US" smtClean="0"/>
              <a:t>与</a:t>
            </a:r>
            <a:r>
              <a:rPr lang="en-US" altLang="zh-CN" smtClean="0"/>
              <a:t>n=3，M=4</a:t>
            </a:r>
            <a:r>
              <a:rPr lang="zh-CN" altLang="en-US" smtClean="0"/>
              <a:t>的简单重复编码比较，（5,2）线性码的信息传输率</a:t>
            </a:r>
            <a:r>
              <a:rPr lang="en-US" altLang="zh-CN" smtClean="0"/>
              <a:t>R</a:t>
            </a:r>
            <a:r>
              <a:rPr lang="zh-CN" altLang="en-US" smtClean="0"/>
              <a:t>略有降低，但平均错误概率却好得多。</a:t>
            </a:r>
          </a:p>
          <a:p>
            <a:r>
              <a:rPr lang="zh-CN" altLang="en-US" smtClean="0"/>
              <a:t>说明好的编码方法可以在错误概率和信息传输率两个性能上达到最佳折衷。</a:t>
            </a:r>
            <a:endParaRPr lang="zh-CN" altLang="en-US"/>
          </a:p>
        </p:txBody>
      </p:sp>
      <p:sp>
        <p:nvSpPr>
          <p:cNvPr id="4" name="日期占位符 3"/>
          <p:cNvSpPr>
            <a:spLocks noGrp="1"/>
          </p:cNvSpPr>
          <p:nvPr>
            <p:ph type="dt" sz="half" idx="10"/>
          </p:nvPr>
        </p:nvSpPr>
        <p:spPr/>
        <p:txBody>
          <a:bodyPr/>
          <a:lstStyle/>
          <a:p>
            <a:fld id="{5AB6D96A-A24B-4121-A644-359C7171CA9C}" type="datetime1">
              <a:rPr lang="zh-CN" altLang="en-US" smtClean="0"/>
              <a:pPr/>
              <a:t>2014/1/8</a:t>
            </a:fld>
            <a:endParaRPr lang="en-US" altLang="zh-CN"/>
          </a:p>
        </p:txBody>
      </p:sp>
      <p:sp>
        <p:nvSpPr>
          <p:cNvPr id="6" name="灯片编号占位符 5"/>
          <p:cNvSpPr>
            <a:spLocks noGrp="1"/>
          </p:cNvSpPr>
          <p:nvPr>
            <p:ph type="sldNum" sz="quarter" idx="12"/>
          </p:nvPr>
        </p:nvSpPr>
        <p:spPr/>
        <p:txBody>
          <a:bodyPr/>
          <a:lstStyle/>
          <a:p>
            <a:fld id="{D419A181-8BFB-4594-A481-70C707D4207C}" type="slidenum">
              <a:rPr lang="zh-CN" altLang="en-US" smtClean="0"/>
              <a:pPr/>
              <a:t>52</a:t>
            </a:fld>
            <a:endParaRPr lang="en-US" altLang="zh-CN"/>
          </a:p>
        </p:txBody>
      </p:sp>
    </p:spTree>
    <p:extLst>
      <p:ext uri="{BB962C8B-B14F-4D97-AF65-F5344CB8AC3E}">
        <p14:creationId xmlns:p14="http://schemas.microsoft.com/office/powerpoint/2010/main" val="1612022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a:t>输入符号分析</a:t>
            </a:r>
          </a:p>
        </p:txBody>
      </p:sp>
      <p:sp>
        <p:nvSpPr>
          <p:cNvPr id="414723" name="Rectangle 3"/>
          <p:cNvSpPr>
            <a:spLocks noGrp="1" noChangeArrowheads="1"/>
          </p:cNvSpPr>
          <p:nvPr>
            <p:ph type="body" idx="1"/>
          </p:nvPr>
        </p:nvSpPr>
        <p:spPr>
          <a:xfrm>
            <a:off x="539552" y="3717032"/>
            <a:ext cx="8064896" cy="2520280"/>
          </a:xfrm>
        </p:spPr>
        <p:txBody>
          <a:bodyPr/>
          <a:lstStyle/>
          <a:p>
            <a:r>
              <a:rPr lang="zh-CN" altLang="en-US" dirty="0" smtClean="0"/>
              <a:t>第一种：两两之间都有</a:t>
            </a:r>
            <a:r>
              <a:rPr lang="en-US" altLang="zh-CN" dirty="0" smtClean="0"/>
              <a:t>2</a:t>
            </a:r>
            <a:r>
              <a:rPr lang="zh-CN" altLang="en-US" dirty="0" smtClean="0"/>
              <a:t>个二元符号不同。一个二元符号出错，不会串到其它输入符号，因此可以判断出现了错误 </a:t>
            </a:r>
          </a:p>
          <a:p>
            <a:r>
              <a:rPr lang="zh-CN" altLang="en-US" dirty="0" smtClean="0"/>
              <a:t>第二种：</a:t>
            </a:r>
            <a:r>
              <a:rPr lang="en-US" altLang="zh-CN" dirty="0" smtClean="0"/>
              <a:t>000</a:t>
            </a:r>
            <a:r>
              <a:rPr lang="zh-CN" altLang="en-US" dirty="0" smtClean="0"/>
              <a:t>与其它输入符号之间只差一个二元符号，当</a:t>
            </a:r>
            <a:r>
              <a:rPr lang="en-US" altLang="zh-CN" dirty="0" smtClean="0"/>
              <a:t>000</a:t>
            </a:r>
            <a:r>
              <a:rPr lang="zh-CN" altLang="en-US" dirty="0" smtClean="0"/>
              <a:t>任何一个二元符号出现错误时，就会串到其它输入符号上，也就判断不出错误</a:t>
            </a:r>
            <a:endParaRPr lang="zh-CN" altLang="en-US" dirty="0"/>
          </a:p>
        </p:txBody>
      </p:sp>
      <p:sp>
        <p:nvSpPr>
          <p:cNvPr id="96" name="灯片编号占位符 5"/>
          <p:cNvSpPr>
            <a:spLocks noGrp="1"/>
          </p:cNvSpPr>
          <p:nvPr>
            <p:ph type="sldNum" sz="quarter" idx="12"/>
          </p:nvPr>
        </p:nvSpPr>
        <p:spPr/>
        <p:txBody>
          <a:bodyPr/>
          <a:lstStyle/>
          <a:p>
            <a:fld id="{ACD3F064-21BE-49DC-8F79-9FD7D09C3CD2}" type="slidenum">
              <a:rPr lang="zh-CN" altLang="en-US" smtClean="0"/>
              <a:pPr/>
              <a:t>53</a:t>
            </a:fld>
            <a:endParaRPr lang="en-US" altLang="zh-CN"/>
          </a:p>
        </p:txBody>
      </p:sp>
      <p:sp>
        <p:nvSpPr>
          <p:cNvPr id="414724"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25"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26"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2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28"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29"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0"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1"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2"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3"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4"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5"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6"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7"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8"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9"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0"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1"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3"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4"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5"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6"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7"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8"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9"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0"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1"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2"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3"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4"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5"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6"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7"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8"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9"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0"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1"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2"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4"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5"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6"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7"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8"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9"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0"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1"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2"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3"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4"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5"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6"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7"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8"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0"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1"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2"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3"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4"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5"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6"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7"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8"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9"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0"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1"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2"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3"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5"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6"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7"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8"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9"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0"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1"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2"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3"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4"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5"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6"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7"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8"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9"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10"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11"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12"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14813" name="Object 93"/>
          <p:cNvGraphicFramePr>
            <a:graphicFrameLocks noChangeAspect="1"/>
          </p:cNvGraphicFramePr>
          <p:nvPr>
            <p:extLst>
              <p:ext uri="{D42A27DB-BD31-4B8C-83A1-F6EECF244321}">
                <p14:modId xmlns:p14="http://schemas.microsoft.com/office/powerpoint/2010/main" val="912320010"/>
              </p:ext>
            </p:extLst>
          </p:nvPr>
        </p:nvGraphicFramePr>
        <p:xfrm>
          <a:off x="1835696" y="1636896"/>
          <a:ext cx="648072" cy="2080136"/>
        </p:xfrm>
        <a:graphic>
          <a:graphicData uri="http://schemas.openxmlformats.org/presentationml/2006/ole">
            <mc:AlternateContent xmlns:mc="http://schemas.openxmlformats.org/markup-compatibility/2006">
              <mc:Choice xmlns:v="urn:schemas-microsoft-com:vml" Requires="v">
                <p:oleObj spid="_x0000_s2250810" name="公式" r:id="rId4" imgW="279400" imgH="889000" progId="Equation.3">
                  <p:embed/>
                </p:oleObj>
              </mc:Choice>
              <mc:Fallback>
                <p:oleObj name="公式" r:id="rId4" imgW="279400" imgH="889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636896"/>
                        <a:ext cx="648072" cy="2080136"/>
                      </a:xfrm>
                      <a:prstGeom prst="rect">
                        <a:avLst/>
                      </a:prstGeom>
                      <a:noFill/>
                    </p:spPr>
                  </p:pic>
                </p:oleObj>
              </mc:Fallback>
            </mc:AlternateContent>
          </a:graphicData>
        </a:graphic>
      </p:graphicFrame>
      <p:graphicFrame>
        <p:nvGraphicFramePr>
          <p:cNvPr id="414814" name="Object 94"/>
          <p:cNvGraphicFramePr>
            <a:graphicFrameLocks noChangeAspect="1"/>
          </p:cNvGraphicFramePr>
          <p:nvPr>
            <p:extLst>
              <p:ext uri="{D42A27DB-BD31-4B8C-83A1-F6EECF244321}">
                <p14:modId xmlns:p14="http://schemas.microsoft.com/office/powerpoint/2010/main" val="3262854194"/>
              </p:ext>
            </p:extLst>
          </p:nvPr>
        </p:nvGraphicFramePr>
        <p:xfrm>
          <a:off x="5508104" y="1564888"/>
          <a:ext cx="648072" cy="2080136"/>
        </p:xfrm>
        <a:graphic>
          <a:graphicData uri="http://schemas.openxmlformats.org/presentationml/2006/ole">
            <mc:AlternateContent xmlns:mc="http://schemas.openxmlformats.org/markup-compatibility/2006">
              <mc:Choice xmlns:v="urn:schemas-microsoft-com:vml" Requires="v">
                <p:oleObj spid="_x0000_s2250811" name="公式" r:id="rId6" imgW="279400" imgH="889000" progId="Equation.3">
                  <p:embed/>
                </p:oleObj>
              </mc:Choice>
              <mc:Fallback>
                <p:oleObj name="公式" r:id="rId6" imgW="279400" imgH="889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4" y="1564888"/>
                        <a:ext cx="648072" cy="2080136"/>
                      </a:xfrm>
                      <a:prstGeom prst="rect">
                        <a:avLst/>
                      </a:prstGeom>
                      <a:noFill/>
                    </p:spPr>
                  </p:pic>
                </p:oleObj>
              </mc:Fallback>
            </mc:AlternateContent>
          </a:graphicData>
        </a:graphic>
      </p:graphicFrame>
      <p:grpSp>
        <p:nvGrpSpPr>
          <p:cNvPr id="97" name="组合 96"/>
          <p:cNvGrpSpPr/>
          <p:nvPr/>
        </p:nvGrpSpPr>
        <p:grpSpPr>
          <a:xfrm>
            <a:off x="2411760" y="1772816"/>
            <a:ext cx="2016224" cy="1728192"/>
            <a:chOff x="2411760" y="1556792"/>
            <a:chExt cx="2016224" cy="1728192"/>
          </a:xfrm>
        </p:grpSpPr>
        <p:grpSp>
          <p:nvGrpSpPr>
            <p:cNvPr id="414720" name="组合 414719"/>
            <p:cNvGrpSpPr/>
            <p:nvPr/>
          </p:nvGrpSpPr>
          <p:grpSpPr>
            <a:xfrm>
              <a:off x="2411760" y="1556792"/>
              <a:ext cx="1152128" cy="1728192"/>
              <a:chOff x="2339752" y="1556792"/>
              <a:chExt cx="1152128" cy="1728192"/>
            </a:xfrm>
          </p:grpSpPr>
          <p:grpSp>
            <p:nvGrpSpPr>
              <p:cNvPr id="29" name="组合 28"/>
              <p:cNvGrpSpPr/>
              <p:nvPr/>
            </p:nvGrpSpPr>
            <p:grpSpPr>
              <a:xfrm>
                <a:off x="2411760" y="1556792"/>
                <a:ext cx="1080120" cy="1728192"/>
                <a:chOff x="2411760" y="1556792"/>
                <a:chExt cx="720080" cy="1728192"/>
              </a:xfrm>
            </p:grpSpPr>
            <p:cxnSp>
              <p:nvCxnSpPr>
                <p:cNvPr id="3" name="直接连接符 2"/>
                <p:cNvCxnSpPr/>
                <p:nvPr/>
              </p:nvCxnSpPr>
              <p:spPr>
                <a:xfrm>
                  <a:off x="2483768" y="1556792"/>
                  <a:ext cx="576064" cy="21602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5" name="直接连接符 4"/>
                <p:cNvCxnSpPr/>
                <p:nvPr/>
              </p:nvCxnSpPr>
              <p:spPr>
                <a:xfrm flipH="1">
                  <a:off x="2483768" y="1772816"/>
                  <a:ext cx="648072" cy="36004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直接连接符 6"/>
                <p:cNvCxnSpPr/>
                <p:nvPr/>
              </p:nvCxnSpPr>
              <p:spPr>
                <a:xfrm flipH="1">
                  <a:off x="2411760" y="1772816"/>
                  <a:ext cx="720080" cy="864096"/>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flipH="1">
                  <a:off x="2411760" y="1852637"/>
                  <a:ext cx="720080" cy="1432347"/>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30" name="组合 29"/>
              <p:cNvGrpSpPr/>
              <p:nvPr/>
            </p:nvGrpSpPr>
            <p:grpSpPr>
              <a:xfrm>
                <a:off x="2339752" y="2132856"/>
                <a:ext cx="1152128" cy="1053257"/>
                <a:chOff x="2339752" y="2132856"/>
                <a:chExt cx="504056" cy="1053257"/>
              </a:xfrm>
            </p:grpSpPr>
            <p:cxnSp>
              <p:nvCxnSpPr>
                <p:cNvPr id="11" name="直接连接符 10"/>
                <p:cNvCxnSpPr/>
                <p:nvPr/>
              </p:nvCxnSpPr>
              <p:spPr>
                <a:xfrm>
                  <a:off x="2339752" y="2132856"/>
                  <a:ext cx="504056" cy="286494"/>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flipH="1">
                  <a:off x="2339752" y="2419350"/>
                  <a:ext cx="504056" cy="217562"/>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直接连接符 14"/>
                <p:cNvCxnSpPr/>
                <p:nvPr/>
              </p:nvCxnSpPr>
              <p:spPr>
                <a:xfrm flipH="1">
                  <a:off x="2411760" y="2419350"/>
                  <a:ext cx="432048" cy="766763"/>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31" name="组合 30"/>
              <p:cNvGrpSpPr/>
              <p:nvPr/>
            </p:nvGrpSpPr>
            <p:grpSpPr>
              <a:xfrm>
                <a:off x="2339752" y="2708920"/>
                <a:ext cx="1044116" cy="524818"/>
                <a:chOff x="2339752" y="2708920"/>
                <a:chExt cx="504056" cy="524818"/>
              </a:xfrm>
            </p:grpSpPr>
            <p:cxnSp>
              <p:nvCxnSpPr>
                <p:cNvPr id="17" name="直接连接符 16"/>
                <p:cNvCxnSpPr/>
                <p:nvPr/>
              </p:nvCxnSpPr>
              <p:spPr>
                <a:xfrm>
                  <a:off x="2339752" y="2708920"/>
                  <a:ext cx="504056" cy="391468"/>
                </a:xfrm>
                <a:prstGeom prst="line">
                  <a:avLst/>
                </a:prstGeom>
                <a:ln w="76200"/>
              </p:spPr>
              <p:style>
                <a:lnRef idx="3">
                  <a:schemeClr val="accent3"/>
                </a:lnRef>
                <a:fillRef idx="0">
                  <a:schemeClr val="accent3"/>
                </a:fillRef>
                <a:effectRef idx="2">
                  <a:schemeClr val="accent3"/>
                </a:effectRef>
                <a:fontRef idx="minor">
                  <a:schemeClr val="tx1"/>
                </a:fontRef>
              </p:style>
            </p:cxnSp>
            <p:cxnSp>
              <p:nvCxnSpPr>
                <p:cNvPr id="19" name="直接连接符 18"/>
                <p:cNvCxnSpPr/>
                <p:nvPr/>
              </p:nvCxnSpPr>
              <p:spPr>
                <a:xfrm flipH="1">
                  <a:off x="2411760" y="3100388"/>
                  <a:ext cx="432048" cy="133350"/>
                </a:xfrm>
                <a:prstGeom prst="line">
                  <a:avLst/>
                </a:prstGeom>
              </p:spPr>
              <p:style>
                <a:lnRef idx="3">
                  <a:schemeClr val="accent3"/>
                </a:lnRef>
                <a:fillRef idx="0">
                  <a:schemeClr val="accent3"/>
                </a:fillRef>
                <a:effectRef idx="2">
                  <a:schemeClr val="accent3"/>
                </a:effectRef>
                <a:fontRef idx="minor">
                  <a:schemeClr val="tx1"/>
                </a:fontRef>
              </p:style>
            </p:cxnSp>
          </p:grpSp>
        </p:grpSp>
        <p:sp>
          <p:nvSpPr>
            <p:cNvPr id="414721" name="TextBox 414720"/>
            <p:cNvSpPr txBox="1"/>
            <p:nvPr/>
          </p:nvSpPr>
          <p:spPr>
            <a:xfrm>
              <a:off x="3707904" y="1704977"/>
              <a:ext cx="720080" cy="1477328"/>
            </a:xfrm>
            <a:prstGeom prst="rect">
              <a:avLst/>
            </a:prstGeom>
            <a:noFill/>
          </p:spPr>
          <p:txBody>
            <a:bodyPr wrap="square" rtlCol="0">
              <a:spAutoFit/>
            </a:bodyPr>
            <a:lstStyle/>
            <a:p>
              <a:r>
                <a:rPr lang="zh-CN" altLang="en-US" b="1" dirty="0" smtClean="0">
                  <a:latin typeface="+mj-ea"/>
                  <a:ea typeface="+mj-ea"/>
                </a:rPr>
                <a:t>任意两个码字，差异为</a:t>
              </a:r>
              <a:r>
                <a:rPr lang="en-US" altLang="zh-CN" b="1" dirty="0" smtClean="0">
                  <a:latin typeface="+mj-ea"/>
                  <a:ea typeface="+mj-ea"/>
                </a:rPr>
                <a:t>2</a:t>
              </a:r>
              <a:endParaRPr lang="zh-CN" altLang="en-US" b="1" dirty="0">
                <a:latin typeface="+mj-ea"/>
                <a:ea typeface="+mj-ea"/>
              </a:endParaRPr>
            </a:p>
          </p:txBody>
        </p:sp>
      </p:grpSp>
      <p:grpSp>
        <p:nvGrpSpPr>
          <p:cNvPr id="98" name="组合 97"/>
          <p:cNvGrpSpPr/>
          <p:nvPr/>
        </p:nvGrpSpPr>
        <p:grpSpPr>
          <a:xfrm>
            <a:off x="6372200" y="1730338"/>
            <a:ext cx="1944216" cy="1728192"/>
            <a:chOff x="6372200" y="1514314"/>
            <a:chExt cx="1944216" cy="1728192"/>
          </a:xfrm>
        </p:grpSpPr>
        <p:grpSp>
          <p:nvGrpSpPr>
            <p:cNvPr id="126" name="组合 125"/>
            <p:cNvGrpSpPr/>
            <p:nvPr/>
          </p:nvGrpSpPr>
          <p:grpSpPr>
            <a:xfrm>
              <a:off x="6372200" y="1514314"/>
              <a:ext cx="1152128" cy="1728192"/>
              <a:chOff x="2339752" y="1556792"/>
              <a:chExt cx="1152128" cy="1728192"/>
            </a:xfrm>
          </p:grpSpPr>
          <p:grpSp>
            <p:nvGrpSpPr>
              <p:cNvPr id="127" name="组合 126"/>
              <p:cNvGrpSpPr/>
              <p:nvPr/>
            </p:nvGrpSpPr>
            <p:grpSpPr>
              <a:xfrm>
                <a:off x="2411760" y="1556792"/>
                <a:ext cx="1080120" cy="1728192"/>
                <a:chOff x="2411760" y="1556792"/>
                <a:chExt cx="720080" cy="1728192"/>
              </a:xfrm>
            </p:grpSpPr>
            <p:cxnSp>
              <p:nvCxnSpPr>
                <p:cNvPr id="135" name="直接连接符 134"/>
                <p:cNvCxnSpPr/>
                <p:nvPr/>
              </p:nvCxnSpPr>
              <p:spPr>
                <a:xfrm>
                  <a:off x="2483768" y="1556792"/>
                  <a:ext cx="576064" cy="21602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36" name="直接连接符 135"/>
                <p:cNvCxnSpPr/>
                <p:nvPr/>
              </p:nvCxnSpPr>
              <p:spPr>
                <a:xfrm flipH="1">
                  <a:off x="2483768" y="1772816"/>
                  <a:ext cx="648072" cy="36004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7" name="直接连接符 136"/>
                <p:cNvCxnSpPr/>
                <p:nvPr/>
              </p:nvCxnSpPr>
              <p:spPr>
                <a:xfrm flipH="1">
                  <a:off x="2411760" y="1772816"/>
                  <a:ext cx="720080" cy="864096"/>
                </a:xfrm>
                <a:prstGeom prst="line">
                  <a:avLst/>
                </a:prstGeom>
              </p:spPr>
              <p:style>
                <a:lnRef idx="3">
                  <a:schemeClr val="accent2"/>
                </a:lnRef>
                <a:fillRef idx="0">
                  <a:schemeClr val="accent2"/>
                </a:fillRef>
                <a:effectRef idx="2">
                  <a:schemeClr val="accent2"/>
                </a:effectRef>
                <a:fontRef idx="minor">
                  <a:schemeClr val="tx1"/>
                </a:fontRef>
              </p:style>
            </p:cxnSp>
            <p:cxnSp>
              <p:nvCxnSpPr>
                <p:cNvPr id="138" name="直接连接符 137"/>
                <p:cNvCxnSpPr/>
                <p:nvPr/>
              </p:nvCxnSpPr>
              <p:spPr>
                <a:xfrm flipH="1">
                  <a:off x="2411760" y="1852637"/>
                  <a:ext cx="720080" cy="1432347"/>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28" name="组合 127"/>
              <p:cNvGrpSpPr/>
              <p:nvPr/>
            </p:nvGrpSpPr>
            <p:grpSpPr>
              <a:xfrm>
                <a:off x="2339752" y="2132856"/>
                <a:ext cx="1152128" cy="1053257"/>
                <a:chOff x="2339752" y="2132856"/>
                <a:chExt cx="504056" cy="1053257"/>
              </a:xfrm>
            </p:grpSpPr>
            <p:cxnSp>
              <p:nvCxnSpPr>
                <p:cNvPr id="132" name="直接连接符 131"/>
                <p:cNvCxnSpPr/>
                <p:nvPr/>
              </p:nvCxnSpPr>
              <p:spPr>
                <a:xfrm>
                  <a:off x="2339752" y="2132856"/>
                  <a:ext cx="504056" cy="286494"/>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133" name="直接连接符 132"/>
                <p:cNvCxnSpPr/>
                <p:nvPr/>
              </p:nvCxnSpPr>
              <p:spPr>
                <a:xfrm flipH="1">
                  <a:off x="2339752" y="2419350"/>
                  <a:ext cx="504056" cy="21756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4" name="直接连接符 133"/>
                <p:cNvCxnSpPr/>
                <p:nvPr/>
              </p:nvCxnSpPr>
              <p:spPr>
                <a:xfrm flipH="1">
                  <a:off x="2411760" y="2419350"/>
                  <a:ext cx="432048" cy="766763"/>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29" name="组合 128"/>
              <p:cNvGrpSpPr/>
              <p:nvPr/>
            </p:nvGrpSpPr>
            <p:grpSpPr>
              <a:xfrm>
                <a:off x="2339752" y="2708920"/>
                <a:ext cx="1044116" cy="524818"/>
                <a:chOff x="2339752" y="2708920"/>
                <a:chExt cx="504056" cy="524818"/>
              </a:xfrm>
            </p:grpSpPr>
            <p:cxnSp>
              <p:nvCxnSpPr>
                <p:cNvPr id="130" name="直接连接符 129"/>
                <p:cNvCxnSpPr/>
                <p:nvPr/>
              </p:nvCxnSpPr>
              <p:spPr>
                <a:xfrm>
                  <a:off x="2339752" y="2708920"/>
                  <a:ext cx="504056" cy="391468"/>
                </a:xfrm>
                <a:prstGeom prst="line">
                  <a:avLst/>
                </a:prstGeom>
                <a:ln w="76200"/>
              </p:spPr>
              <p:style>
                <a:lnRef idx="3">
                  <a:schemeClr val="accent3"/>
                </a:lnRef>
                <a:fillRef idx="0">
                  <a:schemeClr val="accent3"/>
                </a:fillRef>
                <a:effectRef idx="2">
                  <a:schemeClr val="accent3"/>
                </a:effectRef>
                <a:fontRef idx="minor">
                  <a:schemeClr val="tx1"/>
                </a:fontRef>
              </p:style>
            </p:cxnSp>
            <p:cxnSp>
              <p:nvCxnSpPr>
                <p:cNvPr id="131" name="直接连接符 130"/>
                <p:cNvCxnSpPr/>
                <p:nvPr/>
              </p:nvCxnSpPr>
              <p:spPr>
                <a:xfrm flipH="1">
                  <a:off x="2411760" y="3100388"/>
                  <a:ext cx="432048" cy="133350"/>
                </a:xfrm>
                <a:prstGeom prst="line">
                  <a:avLst/>
                </a:prstGeom>
              </p:spPr>
              <p:style>
                <a:lnRef idx="3">
                  <a:schemeClr val="accent3"/>
                </a:lnRef>
                <a:fillRef idx="0">
                  <a:schemeClr val="accent3"/>
                </a:fillRef>
                <a:effectRef idx="2">
                  <a:schemeClr val="accent3"/>
                </a:effectRef>
                <a:fontRef idx="minor">
                  <a:schemeClr val="tx1"/>
                </a:fontRef>
              </p:style>
            </p:cxnSp>
          </p:grpSp>
        </p:grpSp>
        <p:sp>
          <p:nvSpPr>
            <p:cNvPr id="140" name="TextBox 139"/>
            <p:cNvSpPr txBox="1"/>
            <p:nvPr/>
          </p:nvSpPr>
          <p:spPr>
            <a:xfrm>
              <a:off x="7596336" y="1723072"/>
              <a:ext cx="720080" cy="1477328"/>
            </a:xfrm>
            <a:prstGeom prst="rect">
              <a:avLst/>
            </a:prstGeom>
            <a:noFill/>
          </p:spPr>
          <p:txBody>
            <a:bodyPr wrap="square" rtlCol="0">
              <a:spAutoFit/>
            </a:bodyPr>
            <a:lstStyle/>
            <a:p>
              <a:r>
                <a:rPr lang="zh-CN" altLang="en-US" b="1" dirty="0" smtClean="0">
                  <a:latin typeface="+mj-ea"/>
                  <a:ea typeface="+mj-ea"/>
                </a:rPr>
                <a:t>任意两个码字，差异为</a:t>
              </a:r>
              <a:r>
                <a:rPr lang="en-US" altLang="zh-CN" b="1" dirty="0" smtClean="0">
                  <a:latin typeface="+mj-ea"/>
                  <a:ea typeface="+mj-ea"/>
                </a:rPr>
                <a:t>1</a:t>
              </a:r>
              <a:endParaRPr lang="zh-CN" altLang="en-US" b="1" dirty="0">
                <a:latin typeface="+mj-ea"/>
                <a:ea typeface="+mj-ea"/>
              </a:endParaRPr>
            </a:p>
          </p:txBody>
        </p:sp>
      </p:grpSp>
      <p:sp>
        <p:nvSpPr>
          <p:cNvPr id="2" name="矩形 1"/>
          <p:cNvSpPr/>
          <p:nvPr/>
        </p:nvSpPr>
        <p:spPr>
          <a:xfrm>
            <a:off x="594716" y="1160294"/>
            <a:ext cx="2954655" cy="461665"/>
          </a:xfrm>
          <a:prstGeom prst="rect">
            <a:avLst/>
          </a:prstGeom>
        </p:spPr>
        <p:txBody>
          <a:bodyPr wrap="none">
            <a:spAutoFit/>
          </a:bodyPr>
          <a:lstStyle/>
          <a:p>
            <a:r>
              <a:rPr lang="zh-CN" altLang="en-US" sz="2400" b="1" dirty="0" smtClean="0">
                <a:latin typeface="+mj-ea"/>
                <a:ea typeface="+mj-ea"/>
              </a:rPr>
              <a:t>两种符号选择的分析</a:t>
            </a:r>
            <a:endParaRPr lang="zh-CN" altLang="en-US" sz="2400" b="1" dirty="0">
              <a:latin typeface="+mj-ea"/>
              <a:ea typeface="+mj-ea"/>
            </a:endParaRPr>
          </a:p>
        </p:txBody>
      </p:sp>
    </p:spTree>
    <p:extLst>
      <p:ext uri="{BB962C8B-B14F-4D97-AF65-F5344CB8AC3E}">
        <p14:creationId xmlns:p14="http://schemas.microsoft.com/office/powerpoint/2010/main" val="3736405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14723">
                                            <p:txEl>
                                              <p:pRg st="0" end="0"/>
                                            </p:txEl>
                                          </p:spTgt>
                                        </p:tgtEl>
                                        <p:attrNameLst>
                                          <p:attrName>style.visibility</p:attrName>
                                        </p:attrNameLst>
                                      </p:cBhvr>
                                      <p:to>
                                        <p:strVal val="visible"/>
                                      </p:to>
                                    </p:set>
                                    <p:animEffect transition="in" filter="fade">
                                      <p:cBhvr>
                                        <p:cTn id="17" dur="1000"/>
                                        <p:tgtEl>
                                          <p:spTgt spid="414723">
                                            <p:txEl>
                                              <p:pRg st="0" end="0"/>
                                            </p:txEl>
                                          </p:spTgt>
                                        </p:tgtEl>
                                      </p:cBhvr>
                                    </p:animEffect>
                                    <p:anim calcmode="lin" valueType="num">
                                      <p:cBhvr>
                                        <p:cTn id="18" dur="1000" fill="hold"/>
                                        <p:tgtEl>
                                          <p:spTgt spid="41472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147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14723">
                                            <p:txEl>
                                              <p:pRg st="1" end="1"/>
                                            </p:txEl>
                                          </p:spTgt>
                                        </p:tgtEl>
                                        <p:attrNameLst>
                                          <p:attrName>style.visibility</p:attrName>
                                        </p:attrNameLst>
                                      </p:cBhvr>
                                      <p:to>
                                        <p:strVal val="visible"/>
                                      </p:to>
                                    </p:set>
                                    <p:animEffect transition="in" filter="fade">
                                      <p:cBhvr>
                                        <p:cTn id="24" dur="1000"/>
                                        <p:tgtEl>
                                          <p:spTgt spid="414723">
                                            <p:txEl>
                                              <p:pRg st="1" end="1"/>
                                            </p:txEl>
                                          </p:spTgt>
                                        </p:tgtEl>
                                      </p:cBhvr>
                                    </p:animEffect>
                                    <p:anim calcmode="lin" valueType="num">
                                      <p:cBhvr>
                                        <p:cTn id="25" dur="1000" fill="hold"/>
                                        <p:tgtEl>
                                          <p:spTgt spid="41472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1472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en-US" dirty="0" smtClean="0"/>
              <a:t>引入汉明距离</a:t>
            </a:r>
            <a:endParaRPr lang="zh-CN" altLang="en-US" dirty="0"/>
          </a:p>
        </p:txBody>
      </p:sp>
      <p:sp>
        <p:nvSpPr>
          <p:cNvPr id="416771" name="Rectangle 3"/>
          <p:cNvSpPr>
            <a:spLocks noGrp="1" noChangeArrowheads="1"/>
          </p:cNvSpPr>
          <p:nvPr>
            <p:ph type="body" idx="1"/>
          </p:nvPr>
        </p:nvSpPr>
        <p:spPr/>
        <p:txBody>
          <a:bodyPr/>
          <a:lstStyle/>
          <a:p>
            <a:r>
              <a:rPr lang="zh-CN" altLang="en-US" dirty="0" smtClean="0"/>
              <a:t>为了描述符号序列之间的这种相差性，定义了</a:t>
            </a:r>
            <a:r>
              <a:rPr lang="zh-CN" altLang="en-US" dirty="0" smtClean="0">
                <a:solidFill>
                  <a:srgbClr val="C00000"/>
                </a:solidFill>
              </a:rPr>
              <a:t>汉明距离</a:t>
            </a:r>
            <a:r>
              <a:rPr lang="zh-CN" altLang="en-US" dirty="0" smtClean="0"/>
              <a:t> </a:t>
            </a:r>
          </a:p>
          <a:p>
            <a:r>
              <a:rPr lang="zh-CN" altLang="en-US" dirty="0" smtClean="0"/>
              <a:t>长度为</a:t>
            </a:r>
            <a:r>
              <a:rPr lang="en-US" altLang="zh-CN" dirty="0" smtClean="0"/>
              <a:t>n</a:t>
            </a:r>
            <a:r>
              <a:rPr lang="zh-CN" altLang="en-US" dirty="0" smtClean="0"/>
              <a:t>的两个符号序列</a:t>
            </a:r>
            <a:endParaRPr lang="en-US" altLang="zh-CN" dirty="0" smtClean="0"/>
          </a:p>
          <a:p>
            <a:endParaRPr lang="en-US" altLang="zh-CN" dirty="0"/>
          </a:p>
          <a:p>
            <a:endParaRPr lang="en-US" altLang="zh-CN" dirty="0" smtClean="0"/>
          </a:p>
          <a:p>
            <a:r>
              <a:rPr lang="zh-CN" altLang="en-US" dirty="0" smtClean="0">
                <a:solidFill>
                  <a:srgbClr val="0000FF"/>
                </a:solidFill>
              </a:rPr>
              <a:t>汉明距离</a:t>
            </a:r>
            <a:r>
              <a:rPr lang="zh-CN" altLang="en-US" dirty="0" smtClean="0"/>
              <a:t>：是指两符号序列对应位置上不同码元的个数。用符号              表示，简写为 </a:t>
            </a:r>
          </a:p>
          <a:p>
            <a:r>
              <a:rPr lang="zh-CN" altLang="en-US" dirty="0" smtClean="0"/>
              <a:t>例如，   </a:t>
            </a:r>
            <a:endParaRPr lang="en-US" altLang="zh-CN" dirty="0" smtClean="0"/>
          </a:p>
          <a:p>
            <a:pPr marL="1005840" lvl="3" indent="0">
              <a:buNone/>
            </a:pPr>
            <a:r>
              <a:rPr lang="zh-CN" altLang="en-US" dirty="0" smtClean="0"/>
              <a:t>      </a:t>
            </a:r>
            <a:endParaRPr lang="en-US" altLang="zh-CN" dirty="0" smtClean="0"/>
          </a:p>
          <a:p>
            <a:pPr marL="0" indent="0">
              <a:buNone/>
            </a:pPr>
            <a:r>
              <a:rPr lang="zh-CN" altLang="en-US" dirty="0" smtClean="0"/>
              <a:t>                       对应</a:t>
            </a:r>
            <a:r>
              <a:rPr lang="zh-CN" altLang="en-US" dirty="0"/>
              <a:t>位置上有</a:t>
            </a:r>
            <a:r>
              <a:rPr lang="en-US" altLang="zh-CN" dirty="0"/>
              <a:t>3</a:t>
            </a:r>
            <a:r>
              <a:rPr lang="zh-CN" altLang="en-US" dirty="0"/>
              <a:t>个码元不同</a:t>
            </a:r>
            <a:endParaRPr lang="en-US" altLang="zh-CN" dirty="0" smtClean="0"/>
          </a:p>
          <a:p>
            <a:pPr marL="0" indent="0">
              <a:buNone/>
            </a:pPr>
            <a:endParaRPr lang="zh-CN" altLang="en-US" dirty="0"/>
          </a:p>
        </p:txBody>
      </p:sp>
      <p:sp>
        <p:nvSpPr>
          <p:cNvPr id="99" name="灯片编号占位符 5"/>
          <p:cNvSpPr>
            <a:spLocks noGrp="1"/>
          </p:cNvSpPr>
          <p:nvPr>
            <p:ph type="sldNum" sz="quarter" idx="12"/>
          </p:nvPr>
        </p:nvSpPr>
        <p:spPr/>
        <p:txBody>
          <a:bodyPr/>
          <a:lstStyle/>
          <a:p>
            <a:fld id="{1241F65C-EDD2-42E9-BEE4-C3440E705276}" type="slidenum">
              <a:rPr lang="zh-CN" altLang="en-US" smtClean="0"/>
              <a:pPr/>
              <a:t>54</a:t>
            </a:fld>
            <a:endParaRPr lang="en-US" altLang="zh-CN"/>
          </a:p>
        </p:txBody>
      </p:sp>
      <p:sp>
        <p:nvSpPr>
          <p:cNvPr id="41677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73"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74"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7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7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77"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78"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79"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0"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1"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2"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3"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4"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5"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6"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7"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8"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9"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1"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2"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3"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4"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5"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6"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7"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8"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9"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0"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1"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2"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3"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4"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5"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6"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7"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8"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9"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0"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1"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2"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3"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4"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5"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6"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7"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8"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9"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0"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1"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2"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3"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4"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5"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6"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7"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8"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9"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0"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1"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2"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3"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4"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5"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6"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7"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8"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9"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0"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1"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2"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3"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4"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5"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6"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7"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8"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9"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0"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1"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2"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3"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4"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5"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6"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7"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8"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9"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16860" name="Object 92"/>
          <p:cNvGraphicFramePr>
            <a:graphicFrameLocks noChangeAspect="1"/>
          </p:cNvGraphicFramePr>
          <p:nvPr>
            <p:extLst>
              <p:ext uri="{D42A27DB-BD31-4B8C-83A1-F6EECF244321}">
                <p14:modId xmlns:p14="http://schemas.microsoft.com/office/powerpoint/2010/main" val="1640803525"/>
              </p:ext>
            </p:extLst>
          </p:nvPr>
        </p:nvGraphicFramePr>
        <p:xfrm>
          <a:off x="1249363" y="2260029"/>
          <a:ext cx="3825426" cy="1096963"/>
        </p:xfrm>
        <a:graphic>
          <a:graphicData uri="http://schemas.openxmlformats.org/presentationml/2006/ole">
            <mc:AlternateContent xmlns:mc="http://schemas.openxmlformats.org/markup-compatibility/2006">
              <mc:Choice xmlns:v="urn:schemas-microsoft-com:vml" Requires="v">
                <p:oleObj spid="_x0000_s2251918" name="Equation" r:id="rId4" imgW="1638000" imgH="482400" progId="Equation.DSMT4">
                  <p:embed/>
                </p:oleObj>
              </mc:Choice>
              <mc:Fallback>
                <p:oleObj name="Equation" r:id="rId4" imgW="1638000" imgH="482400" progId="Equation.DSMT4">
                  <p:embed/>
                  <p:pic>
                    <p:nvPicPr>
                      <p:cNvPr id="0" name=""/>
                      <p:cNvPicPr>
                        <a:picLocks noChangeAspect="1" noChangeArrowheads="1"/>
                      </p:cNvPicPr>
                      <p:nvPr/>
                    </p:nvPicPr>
                    <p:blipFill>
                      <a:blip r:embed="rId5"/>
                      <a:srcRect/>
                      <a:stretch>
                        <a:fillRect/>
                      </a:stretch>
                    </p:blipFill>
                    <p:spPr bwMode="auto">
                      <a:xfrm>
                        <a:off x="1249363" y="2260029"/>
                        <a:ext cx="3825426" cy="1096963"/>
                      </a:xfrm>
                      <a:prstGeom prst="rect">
                        <a:avLst/>
                      </a:prstGeom>
                      <a:noFill/>
                    </p:spPr>
                  </p:pic>
                </p:oleObj>
              </mc:Fallback>
            </mc:AlternateContent>
          </a:graphicData>
        </a:graphic>
      </p:graphicFrame>
      <p:graphicFrame>
        <p:nvGraphicFramePr>
          <p:cNvPr id="416861" name="Object 93"/>
          <p:cNvGraphicFramePr>
            <a:graphicFrameLocks noChangeAspect="1"/>
          </p:cNvGraphicFramePr>
          <p:nvPr>
            <p:extLst>
              <p:ext uri="{D42A27DB-BD31-4B8C-83A1-F6EECF244321}">
                <p14:modId xmlns:p14="http://schemas.microsoft.com/office/powerpoint/2010/main" val="3989160013"/>
              </p:ext>
            </p:extLst>
          </p:nvPr>
        </p:nvGraphicFramePr>
        <p:xfrm>
          <a:off x="1763688" y="4005064"/>
          <a:ext cx="1157287" cy="422275"/>
        </p:xfrm>
        <a:graphic>
          <a:graphicData uri="http://schemas.openxmlformats.org/presentationml/2006/ole">
            <mc:AlternateContent xmlns:mc="http://schemas.openxmlformats.org/markup-compatibility/2006">
              <mc:Choice xmlns:v="urn:schemas-microsoft-com:vml" Requires="v">
                <p:oleObj spid="_x0000_s2251919" name="Equation" r:id="rId6" imgW="634680" imgH="241200" progId="Equation.DSMT4">
                  <p:embed/>
                </p:oleObj>
              </mc:Choice>
              <mc:Fallback>
                <p:oleObj name="Equation" r:id="rId6" imgW="634680" imgH="241200" progId="Equation.DSMT4">
                  <p:embed/>
                  <p:pic>
                    <p:nvPicPr>
                      <p:cNvPr id="0" name=""/>
                      <p:cNvPicPr>
                        <a:picLocks noChangeAspect="1" noChangeArrowheads="1"/>
                      </p:cNvPicPr>
                      <p:nvPr/>
                    </p:nvPicPr>
                    <p:blipFill>
                      <a:blip r:embed="rId7"/>
                      <a:srcRect/>
                      <a:stretch>
                        <a:fillRect/>
                      </a:stretch>
                    </p:blipFill>
                    <p:spPr bwMode="auto">
                      <a:xfrm>
                        <a:off x="1763688" y="4005064"/>
                        <a:ext cx="1157287"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862" name="Object 94"/>
          <p:cNvGraphicFramePr>
            <a:graphicFrameLocks noChangeAspect="1"/>
          </p:cNvGraphicFramePr>
          <p:nvPr>
            <p:extLst>
              <p:ext uri="{D42A27DB-BD31-4B8C-83A1-F6EECF244321}">
                <p14:modId xmlns:p14="http://schemas.microsoft.com/office/powerpoint/2010/main" val="1590962211"/>
              </p:ext>
            </p:extLst>
          </p:nvPr>
        </p:nvGraphicFramePr>
        <p:xfrm>
          <a:off x="4932040" y="3933056"/>
          <a:ext cx="420687" cy="457200"/>
        </p:xfrm>
        <a:graphic>
          <a:graphicData uri="http://schemas.openxmlformats.org/presentationml/2006/ole">
            <mc:AlternateContent xmlns:mc="http://schemas.openxmlformats.org/markup-compatibility/2006">
              <mc:Choice xmlns:v="urn:schemas-microsoft-com:vml" Requires="v">
                <p:oleObj spid="_x0000_s2251920" name="Equation" r:id="rId8" imgW="215640" imgH="241200" progId="Equation.DSMT4">
                  <p:embed/>
                </p:oleObj>
              </mc:Choice>
              <mc:Fallback>
                <p:oleObj name="Equation" r:id="rId8" imgW="215640" imgH="241200" progId="Equation.DSMT4">
                  <p:embed/>
                  <p:pic>
                    <p:nvPicPr>
                      <p:cNvPr id="0" name=""/>
                      <p:cNvPicPr>
                        <a:picLocks noChangeAspect="1" noChangeArrowheads="1"/>
                      </p:cNvPicPr>
                      <p:nvPr/>
                    </p:nvPicPr>
                    <p:blipFill>
                      <a:blip r:embed="rId9"/>
                      <a:srcRect/>
                      <a:stretch>
                        <a:fillRect/>
                      </a:stretch>
                    </p:blipFill>
                    <p:spPr bwMode="auto">
                      <a:xfrm>
                        <a:off x="4932040" y="3933056"/>
                        <a:ext cx="42068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863" name="Object 95"/>
          <p:cNvGraphicFramePr>
            <a:graphicFrameLocks noChangeAspect="1"/>
          </p:cNvGraphicFramePr>
          <p:nvPr>
            <p:extLst>
              <p:ext uri="{D42A27DB-BD31-4B8C-83A1-F6EECF244321}">
                <p14:modId xmlns:p14="http://schemas.microsoft.com/office/powerpoint/2010/main" val="3969529648"/>
              </p:ext>
            </p:extLst>
          </p:nvPr>
        </p:nvGraphicFramePr>
        <p:xfrm>
          <a:off x="755576" y="5155847"/>
          <a:ext cx="1763836" cy="1009457"/>
        </p:xfrm>
        <a:graphic>
          <a:graphicData uri="http://schemas.openxmlformats.org/presentationml/2006/ole">
            <mc:AlternateContent xmlns:mc="http://schemas.openxmlformats.org/markup-compatibility/2006">
              <mc:Choice xmlns:v="urn:schemas-microsoft-com:vml" Requires="v">
                <p:oleObj spid="_x0000_s2251921" name="Equation" r:id="rId10" imgW="812520" imgH="469800" progId="Equation.DSMT4">
                  <p:embed/>
                </p:oleObj>
              </mc:Choice>
              <mc:Fallback>
                <p:oleObj name="Equation" r:id="rId10" imgW="812520" imgH="469800" progId="Equation.DSMT4">
                  <p:embed/>
                  <p:pic>
                    <p:nvPicPr>
                      <p:cNvPr id="0" name=""/>
                      <p:cNvPicPr>
                        <a:picLocks noChangeAspect="1" noChangeArrowheads="1"/>
                      </p:cNvPicPr>
                      <p:nvPr/>
                    </p:nvPicPr>
                    <p:blipFill>
                      <a:blip r:embed="rId11"/>
                      <a:srcRect/>
                      <a:stretch>
                        <a:fillRect/>
                      </a:stretch>
                    </p:blipFill>
                    <p:spPr bwMode="auto">
                      <a:xfrm>
                        <a:off x="755576" y="5155847"/>
                        <a:ext cx="1763836" cy="1009457"/>
                      </a:xfrm>
                      <a:prstGeom prst="rect">
                        <a:avLst/>
                      </a:prstGeom>
                      <a:noFill/>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849118334"/>
              </p:ext>
            </p:extLst>
          </p:nvPr>
        </p:nvGraphicFramePr>
        <p:xfrm>
          <a:off x="3203848" y="6021288"/>
          <a:ext cx="2111882" cy="566291"/>
        </p:xfrm>
        <a:graphic>
          <a:graphicData uri="http://schemas.openxmlformats.org/presentationml/2006/ole">
            <mc:AlternateContent xmlns:mc="http://schemas.openxmlformats.org/markup-compatibility/2006">
              <mc:Choice xmlns:v="urn:schemas-microsoft-com:vml" Requires="v">
                <p:oleObj spid="_x0000_s2251922" name="Equation" r:id="rId12" imgW="863280" imgH="241200" progId="Equation.DSMT4">
                  <p:embed/>
                </p:oleObj>
              </mc:Choice>
              <mc:Fallback>
                <p:oleObj name="Equation" r:id="rId12" imgW="863280" imgH="241200" progId="Equation.DSMT4">
                  <p:embed/>
                  <p:pic>
                    <p:nvPicPr>
                      <p:cNvPr id="0" name=""/>
                      <p:cNvPicPr>
                        <a:picLocks noChangeAspect="1" noChangeArrowheads="1"/>
                      </p:cNvPicPr>
                      <p:nvPr/>
                    </p:nvPicPr>
                    <p:blipFill>
                      <a:blip r:embed="rId13"/>
                      <a:srcRect/>
                      <a:stretch>
                        <a:fillRect/>
                      </a:stretch>
                    </p:blipFill>
                    <p:spPr bwMode="auto">
                      <a:xfrm>
                        <a:off x="3203848" y="6021288"/>
                        <a:ext cx="2111882" cy="566291"/>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148693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en-US" dirty="0"/>
              <a:t>汉明距离</a:t>
            </a:r>
          </a:p>
        </p:txBody>
      </p:sp>
      <p:sp>
        <p:nvSpPr>
          <p:cNvPr id="418819" name="Rectangle 3"/>
          <p:cNvSpPr>
            <a:spLocks noGrp="1" noChangeArrowheads="1"/>
          </p:cNvSpPr>
          <p:nvPr>
            <p:ph type="body" idx="1"/>
          </p:nvPr>
        </p:nvSpPr>
        <p:spPr/>
        <p:txBody>
          <a:bodyPr/>
          <a:lstStyle/>
          <a:p>
            <a:r>
              <a:rPr lang="zh-CN" altLang="en-US" dirty="0" smtClean="0"/>
              <a:t>相应位置上的码元是否相同，在</a:t>
            </a:r>
            <a:r>
              <a:rPr lang="en-US" altLang="zh-CN" dirty="0" smtClean="0"/>
              <a:t>C</a:t>
            </a:r>
            <a:r>
              <a:rPr lang="zh-CN" altLang="en-US" dirty="0" smtClean="0"/>
              <a:t>语言中就是异或运算（相异为</a:t>
            </a:r>
            <a:r>
              <a:rPr lang="en-US" altLang="zh-CN" dirty="0" smtClean="0"/>
              <a:t>1</a:t>
            </a:r>
            <a:r>
              <a:rPr lang="zh-CN" altLang="en-US" dirty="0" smtClean="0"/>
              <a:t>，相同为</a:t>
            </a:r>
            <a:r>
              <a:rPr lang="en-US" altLang="zh-CN" dirty="0" smtClean="0"/>
              <a:t>0</a:t>
            </a:r>
            <a:r>
              <a:rPr lang="zh-CN" altLang="en-US" dirty="0" smtClean="0"/>
              <a:t>），所以汉明距离可以表示为：</a:t>
            </a:r>
          </a:p>
          <a:p>
            <a:endParaRPr lang="zh-CN" altLang="en-US" dirty="0" smtClean="0"/>
          </a:p>
          <a:p>
            <a:endParaRPr lang="zh-CN" altLang="en-US" dirty="0" smtClean="0"/>
          </a:p>
          <a:p>
            <a:r>
              <a:rPr lang="zh-CN" altLang="en-US" dirty="0" smtClean="0"/>
              <a:t>在码字集合中，共有</a:t>
            </a:r>
            <a:r>
              <a:rPr lang="en-US" altLang="zh-CN" dirty="0" smtClean="0"/>
              <a:t>M</a:t>
            </a:r>
            <a:r>
              <a:rPr lang="zh-CN" altLang="en-US" dirty="0" smtClean="0"/>
              <a:t>个码字，两两之间的汉明距离共有</a:t>
            </a:r>
            <a:endParaRPr lang="zh-CN" altLang="en-US" dirty="0"/>
          </a:p>
        </p:txBody>
      </p:sp>
      <p:sp>
        <p:nvSpPr>
          <p:cNvPr id="96" name="灯片编号占位符 5"/>
          <p:cNvSpPr>
            <a:spLocks noGrp="1"/>
          </p:cNvSpPr>
          <p:nvPr>
            <p:ph type="sldNum" sz="quarter" idx="12"/>
          </p:nvPr>
        </p:nvSpPr>
        <p:spPr/>
        <p:txBody>
          <a:bodyPr/>
          <a:lstStyle/>
          <a:p>
            <a:fld id="{468FF570-2913-4A76-B155-C41765E85D17}" type="slidenum">
              <a:rPr lang="zh-CN" altLang="en-US" smtClean="0"/>
              <a:pPr/>
              <a:t>55</a:t>
            </a:fld>
            <a:endParaRPr lang="en-US" altLang="zh-CN"/>
          </a:p>
        </p:txBody>
      </p:sp>
      <p:sp>
        <p:nvSpPr>
          <p:cNvPr id="41882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2"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5"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1"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2"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3"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4"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5"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6"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7"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9"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0"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1"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2"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3"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4"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5"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6"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7"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8"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9"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0"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1"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2"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3"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4"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5"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6"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7"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8"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0"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1"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2"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3"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4"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5"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6"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7"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8"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9"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0"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1"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2"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3"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4"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5"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6"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7"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8"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9"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0"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1"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2"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3"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4"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5"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6"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7"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8"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9"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0"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1"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2"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3"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4"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5"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6"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7"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8"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9"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900"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901"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902"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903"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904"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905"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906"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907"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18908" name="Object 92"/>
          <p:cNvGraphicFramePr>
            <a:graphicFrameLocks noChangeAspect="1"/>
          </p:cNvGraphicFramePr>
          <p:nvPr>
            <p:extLst>
              <p:ext uri="{D42A27DB-BD31-4B8C-83A1-F6EECF244321}">
                <p14:modId xmlns:p14="http://schemas.microsoft.com/office/powerpoint/2010/main" val="4220789724"/>
              </p:ext>
            </p:extLst>
          </p:nvPr>
        </p:nvGraphicFramePr>
        <p:xfrm>
          <a:off x="1539874" y="2139950"/>
          <a:ext cx="4384717" cy="1189038"/>
        </p:xfrm>
        <a:graphic>
          <a:graphicData uri="http://schemas.openxmlformats.org/presentationml/2006/ole">
            <mc:AlternateContent xmlns:mc="http://schemas.openxmlformats.org/markup-compatibility/2006">
              <mc:Choice xmlns:v="urn:schemas-microsoft-com:vml" Requires="v">
                <p:oleObj spid="_x0000_s2252858" name="Equation" r:id="rId4" imgW="1536480" imgH="431640" progId="Equation.DSMT4">
                  <p:embed/>
                </p:oleObj>
              </mc:Choice>
              <mc:Fallback>
                <p:oleObj name="Equation" r:id="rId4" imgW="1536480" imgH="431640" progId="Equation.DSMT4">
                  <p:embed/>
                  <p:pic>
                    <p:nvPicPr>
                      <p:cNvPr id="0" name=""/>
                      <p:cNvPicPr>
                        <a:picLocks noChangeAspect="1" noChangeArrowheads="1"/>
                      </p:cNvPicPr>
                      <p:nvPr/>
                    </p:nvPicPr>
                    <p:blipFill>
                      <a:blip r:embed="rId5"/>
                      <a:srcRect/>
                      <a:stretch>
                        <a:fillRect/>
                      </a:stretch>
                    </p:blipFill>
                    <p:spPr bwMode="auto">
                      <a:xfrm>
                        <a:off x="1539874" y="2139950"/>
                        <a:ext cx="4384717" cy="1189038"/>
                      </a:xfrm>
                      <a:prstGeom prst="rect">
                        <a:avLst/>
                      </a:prstGeom>
                      <a:noFill/>
                    </p:spPr>
                  </p:pic>
                </p:oleObj>
              </mc:Fallback>
            </mc:AlternateContent>
          </a:graphicData>
        </a:graphic>
      </p:graphicFrame>
      <p:graphicFrame>
        <p:nvGraphicFramePr>
          <p:cNvPr id="418909" name="Object 93"/>
          <p:cNvGraphicFramePr>
            <a:graphicFrameLocks noChangeAspect="1"/>
          </p:cNvGraphicFramePr>
          <p:nvPr>
            <p:extLst>
              <p:ext uri="{D42A27DB-BD31-4B8C-83A1-F6EECF244321}">
                <p14:modId xmlns:p14="http://schemas.microsoft.com/office/powerpoint/2010/main" val="2288312576"/>
              </p:ext>
            </p:extLst>
          </p:nvPr>
        </p:nvGraphicFramePr>
        <p:xfrm>
          <a:off x="1633538" y="3933056"/>
          <a:ext cx="2557462" cy="930275"/>
        </p:xfrm>
        <a:graphic>
          <a:graphicData uri="http://schemas.openxmlformats.org/presentationml/2006/ole">
            <mc:AlternateContent xmlns:mc="http://schemas.openxmlformats.org/markup-compatibility/2006">
              <mc:Choice xmlns:v="urn:schemas-microsoft-com:vml" Requires="v">
                <p:oleObj spid="_x0000_s2252859" name="Equation" r:id="rId6" imgW="1079280" imgH="406080" progId="Equation.DSMT4">
                  <p:embed/>
                </p:oleObj>
              </mc:Choice>
              <mc:Fallback>
                <p:oleObj name="Equation" r:id="rId6" imgW="1079280" imgH="406080" progId="Equation.DSMT4">
                  <p:embed/>
                  <p:pic>
                    <p:nvPicPr>
                      <p:cNvPr id="0" name=""/>
                      <p:cNvPicPr>
                        <a:picLocks noChangeAspect="1" noChangeArrowheads="1"/>
                      </p:cNvPicPr>
                      <p:nvPr/>
                    </p:nvPicPr>
                    <p:blipFill>
                      <a:blip r:embed="rId7"/>
                      <a:srcRect/>
                      <a:stretch>
                        <a:fillRect/>
                      </a:stretch>
                    </p:blipFill>
                    <p:spPr bwMode="auto">
                      <a:xfrm>
                        <a:off x="1633538" y="3933056"/>
                        <a:ext cx="2557462"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92198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en-US" dirty="0"/>
              <a:t>最小距离</a:t>
            </a:r>
          </a:p>
        </p:txBody>
      </p:sp>
      <p:sp>
        <p:nvSpPr>
          <p:cNvPr id="420867" name="Rectangle 3"/>
          <p:cNvSpPr>
            <a:spLocks noGrp="1" noChangeArrowheads="1"/>
          </p:cNvSpPr>
          <p:nvPr>
            <p:ph type="body" idx="1"/>
          </p:nvPr>
        </p:nvSpPr>
        <p:spPr/>
        <p:txBody>
          <a:bodyPr/>
          <a:lstStyle/>
          <a:p>
            <a:r>
              <a:rPr lang="zh-CN" altLang="en-US" dirty="0" smtClean="0"/>
              <a:t>最小距离：任意两个码字的汉明距离的最小值，称为该码的最小距离</a:t>
            </a:r>
          </a:p>
          <a:p>
            <a:endParaRPr lang="zh-CN" altLang="en-US" dirty="0" smtClean="0"/>
          </a:p>
          <a:p>
            <a:endParaRPr lang="zh-CN" altLang="en-US" dirty="0" smtClean="0"/>
          </a:p>
          <a:p>
            <a:r>
              <a:rPr lang="en-US" altLang="zh-CN" dirty="0" smtClean="0"/>
              <a:t>M</a:t>
            </a:r>
            <a:r>
              <a:rPr lang="zh-CN" altLang="en-US" dirty="0" smtClean="0"/>
              <a:t>、</a:t>
            </a:r>
            <a:r>
              <a:rPr lang="en-US" altLang="zh-CN" dirty="0" smtClean="0"/>
              <a:t>n</a:t>
            </a:r>
            <a:r>
              <a:rPr lang="zh-CN" altLang="en-US" dirty="0" smtClean="0"/>
              <a:t>相同的情况下，       越大，      就越小</a:t>
            </a:r>
          </a:p>
          <a:p>
            <a:endParaRPr lang="en-US" altLang="zh-CN" dirty="0" smtClean="0"/>
          </a:p>
          <a:p>
            <a:r>
              <a:rPr lang="zh-CN" altLang="en-US" dirty="0" smtClean="0"/>
              <a:t>对于不同的</a:t>
            </a:r>
            <a:r>
              <a:rPr lang="en-US" altLang="zh-CN" dirty="0" smtClean="0"/>
              <a:t>M</a:t>
            </a:r>
            <a:r>
              <a:rPr lang="zh-CN" altLang="en-US" dirty="0" smtClean="0"/>
              <a:t>和</a:t>
            </a:r>
            <a:r>
              <a:rPr lang="en-US" altLang="zh-CN" dirty="0" smtClean="0"/>
              <a:t>n</a:t>
            </a:r>
            <a:r>
              <a:rPr lang="zh-CN" altLang="en-US" dirty="0" smtClean="0"/>
              <a:t>，也有这样的准则</a:t>
            </a:r>
            <a:endParaRPr lang="zh-CN" altLang="en-US" dirty="0"/>
          </a:p>
        </p:txBody>
      </p:sp>
      <p:sp>
        <p:nvSpPr>
          <p:cNvPr id="97" name="灯片编号占位符 5"/>
          <p:cNvSpPr>
            <a:spLocks noGrp="1"/>
          </p:cNvSpPr>
          <p:nvPr>
            <p:ph type="sldNum" sz="quarter" idx="12"/>
          </p:nvPr>
        </p:nvSpPr>
        <p:spPr/>
        <p:txBody>
          <a:bodyPr/>
          <a:lstStyle/>
          <a:p>
            <a:fld id="{A174B359-7A65-48CD-BCC0-F3A04DFDD944}" type="slidenum">
              <a:rPr lang="zh-CN" altLang="en-US" smtClean="0"/>
              <a:pPr/>
              <a:t>56</a:t>
            </a:fld>
            <a:endParaRPr lang="en-US" altLang="zh-CN"/>
          </a:p>
        </p:txBody>
      </p:sp>
      <p:sp>
        <p:nvSpPr>
          <p:cNvPr id="420868"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6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0"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1"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2"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3"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4"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5"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6"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7"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8"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9"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0"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1"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2"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3"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4"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5"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7"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8"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9"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0"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1"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2"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3"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4"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5"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6"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7"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8"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9"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0"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1"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2"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3"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4"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5"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6"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8"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9"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0"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1"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2"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3"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4"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5"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6"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7"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8"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9"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0"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1"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2"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3"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4"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5"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6"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7"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8"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9"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0"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1"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2"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3"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4"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5"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6"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7"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8"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9"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0"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1"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2"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3"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4"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5"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6"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7"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8"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9"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50"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51"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52"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53"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54"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55"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0956" name="Object 92"/>
          <p:cNvGraphicFramePr>
            <a:graphicFrameLocks noChangeAspect="1"/>
          </p:cNvGraphicFramePr>
          <p:nvPr>
            <p:extLst>
              <p:ext uri="{D42A27DB-BD31-4B8C-83A1-F6EECF244321}">
                <p14:modId xmlns:p14="http://schemas.microsoft.com/office/powerpoint/2010/main" val="3274925287"/>
              </p:ext>
            </p:extLst>
          </p:nvPr>
        </p:nvGraphicFramePr>
        <p:xfrm>
          <a:off x="1538288" y="2173288"/>
          <a:ext cx="4591008" cy="812800"/>
        </p:xfrm>
        <a:graphic>
          <a:graphicData uri="http://schemas.openxmlformats.org/presentationml/2006/ole">
            <mc:AlternateContent xmlns:mc="http://schemas.openxmlformats.org/markup-compatibility/2006">
              <mc:Choice xmlns:v="urn:schemas-microsoft-com:vml" Requires="v">
                <p:oleObj spid="_x0000_s2253910" name="Equation" r:id="rId4" imgW="1307880" imgH="241200" progId="Equation.DSMT4">
                  <p:embed/>
                </p:oleObj>
              </mc:Choice>
              <mc:Fallback>
                <p:oleObj name="Equation" r:id="rId4" imgW="1307880" imgH="241200" progId="Equation.DSMT4">
                  <p:embed/>
                  <p:pic>
                    <p:nvPicPr>
                      <p:cNvPr id="0" name=""/>
                      <p:cNvPicPr>
                        <a:picLocks noChangeAspect="1" noChangeArrowheads="1"/>
                      </p:cNvPicPr>
                      <p:nvPr/>
                    </p:nvPicPr>
                    <p:blipFill>
                      <a:blip r:embed="rId5"/>
                      <a:srcRect/>
                      <a:stretch>
                        <a:fillRect/>
                      </a:stretch>
                    </p:blipFill>
                    <p:spPr bwMode="auto">
                      <a:xfrm>
                        <a:off x="1538288" y="2173288"/>
                        <a:ext cx="4591008" cy="812800"/>
                      </a:xfrm>
                      <a:prstGeom prst="rect">
                        <a:avLst/>
                      </a:prstGeom>
                      <a:noFill/>
                    </p:spPr>
                  </p:pic>
                </p:oleObj>
              </mc:Fallback>
            </mc:AlternateContent>
          </a:graphicData>
        </a:graphic>
      </p:graphicFrame>
      <p:graphicFrame>
        <p:nvGraphicFramePr>
          <p:cNvPr id="420957" name="Object 93"/>
          <p:cNvGraphicFramePr>
            <a:graphicFrameLocks noChangeAspect="1"/>
          </p:cNvGraphicFramePr>
          <p:nvPr>
            <p:extLst>
              <p:ext uri="{D42A27DB-BD31-4B8C-83A1-F6EECF244321}">
                <p14:modId xmlns:p14="http://schemas.microsoft.com/office/powerpoint/2010/main" val="329271616"/>
              </p:ext>
            </p:extLst>
          </p:nvPr>
        </p:nvGraphicFramePr>
        <p:xfrm>
          <a:off x="3671344" y="3324224"/>
          <a:ext cx="641894" cy="536823"/>
        </p:xfrm>
        <a:graphic>
          <a:graphicData uri="http://schemas.openxmlformats.org/presentationml/2006/ole">
            <mc:AlternateContent xmlns:mc="http://schemas.openxmlformats.org/markup-compatibility/2006">
              <mc:Choice xmlns:v="urn:schemas-microsoft-com:vml" Requires="v">
                <p:oleObj spid="_x0000_s2253911" name="Equation" r:id="rId6" imgW="279360" imgH="228600" progId="Equation.DSMT4">
                  <p:embed/>
                </p:oleObj>
              </mc:Choice>
              <mc:Fallback>
                <p:oleObj name="Equation" r:id="rId6" imgW="279360" imgH="228600" progId="Equation.DSMT4">
                  <p:embed/>
                  <p:pic>
                    <p:nvPicPr>
                      <p:cNvPr id="0" name=""/>
                      <p:cNvPicPr>
                        <a:picLocks noChangeAspect="1" noChangeArrowheads="1"/>
                      </p:cNvPicPr>
                      <p:nvPr/>
                    </p:nvPicPr>
                    <p:blipFill>
                      <a:blip r:embed="rId7"/>
                      <a:srcRect/>
                      <a:stretch>
                        <a:fillRect/>
                      </a:stretch>
                    </p:blipFill>
                    <p:spPr bwMode="auto">
                      <a:xfrm>
                        <a:off x="3671344" y="3324224"/>
                        <a:ext cx="641894" cy="536823"/>
                      </a:xfrm>
                      <a:prstGeom prst="rect">
                        <a:avLst/>
                      </a:prstGeom>
                      <a:noFill/>
                    </p:spPr>
                  </p:pic>
                </p:oleObj>
              </mc:Fallback>
            </mc:AlternateContent>
          </a:graphicData>
        </a:graphic>
      </p:graphicFrame>
      <p:graphicFrame>
        <p:nvGraphicFramePr>
          <p:cNvPr id="420958" name="Object 94"/>
          <p:cNvGraphicFramePr>
            <a:graphicFrameLocks noChangeAspect="1"/>
          </p:cNvGraphicFramePr>
          <p:nvPr>
            <p:extLst>
              <p:ext uri="{D42A27DB-BD31-4B8C-83A1-F6EECF244321}">
                <p14:modId xmlns:p14="http://schemas.microsoft.com/office/powerpoint/2010/main" val="1986300111"/>
              </p:ext>
            </p:extLst>
          </p:nvPr>
        </p:nvGraphicFramePr>
        <p:xfrm>
          <a:off x="5220072" y="3348113"/>
          <a:ext cx="425450" cy="484188"/>
        </p:xfrm>
        <a:graphic>
          <a:graphicData uri="http://schemas.openxmlformats.org/presentationml/2006/ole">
            <mc:AlternateContent xmlns:mc="http://schemas.openxmlformats.org/markup-compatibility/2006">
              <mc:Choice xmlns:v="urn:schemas-microsoft-com:vml" Requires="v">
                <p:oleObj spid="_x0000_s2253912" name="Equation" r:id="rId8" imgW="203040" imgH="228600" progId="Equation.DSMT4">
                  <p:embed/>
                </p:oleObj>
              </mc:Choice>
              <mc:Fallback>
                <p:oleObj name="Equation" r:id="rId8" imgW="203040" imgH="228600" progId="Equation.DSMT4">
                  <p:embed/>
                  <p:pic>
                    <p:nvPicPr>
                      <p:cNvPr id="0" name=""/>
                      <p:cNvPicPr>
                        <a:picLocks noChangeAspect="1" noChangeArrowheads="1"/>
                      </p:cNvPicPr>
                      <p:nvPr/>
                    </p:nvPicPr>
                    <p:blipFill>
                      <a:blip r:embed="rId9"/>
                      <a:srcRect/>
                      <a:stretch>
                        <a:fillRect/>
                      </a:stretch>
                    </p:blipFill>
                    <p:spPr bwMode="auto">
                      <a:xfrm>
                        <a:off x="5220072" y="3348113"/>
                        <a:ext cx="4254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65947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zh-CN" altLang="en-US" dirty="0"/>
              <a:t>减小错误概率的</a:t>
            </a:r>
            <a:r>
              <a:rPr lang="zh-CN" altLang="en-US" dirty="0" smtClean="0"/>
              <a:t>方法的本质</a:t>
            </a:r>
            <a:endParaRPr lang="zh-CN" altLang="en-US" dirty="0"/>
          </a:p>
        </p:txBody>
      </p:sp>
      <p:sp>
        <p:nvSpPr>
          <p:cNvPr id="422915" name="Rectangle 3"/>
          <p:cNvSpPr>
            <a:spLocks noGrp="1" noChangeArrowheads="1"/>
          </p:cNvSpPr>
          <p:nvPr>
            <p:ph type="body" idx="1"/>
          </p:nvPr>
        </p:nvSpPr>
        <p:spPr/>
        <p:txBody>
          <a:bodyPr/>
          <a:lstStyle/>
          <a:p>
            <a:r>
              <a:rPr lang="zh-CN" altLang="en-US" dirty="0" smtClean="0"/>
              <a:t>之前讲到的减小错误概率的方法</a:t>
            </a:r>
            <a:endParaRPr lang="en-US" altLang="zh-CN" dirty="0" smtClean="0"/>
          </a:p>
          <a:p>
            <a:pPr lvl="1"/>
            <a:r>
              <a:rPr lang="zh-CN" altLang="en-US" dirty="0" smtClean="0"/>
              <a:t>如</a:t>
            </a:r>
            <a:r>
              <a:rPr lang="en-US" altLang="zh-CN" dirty="0" smtClean="0"/>
              <a:t>M</a:t>
            </a:r>
            <a:r>
              <a:rPr lang="zh-CN" altLang="en-US" dirty="0" smtClean="0"/>
              <a:t>一定，增大</a:t>
            </a:r>
            <a:r>
              <a:rPr lang="en-US" altLang="zh-CN" dirty="0" smtClean="0"/>
              <a:t>n</a:t>
            </a:r>
            <a:r>
              <a:rPr lang="zh-CN" altLang="en-US" dirty="0" smtClean="0"/>
              <a:t>；</a:t>
            </a:r>
            <a:endParaRPr lang="en-US" altLang="zh-CN" dirty="0" smtClean="0"/>
          </a:p>
          <a:p>
            <a:pPr lvl="1"/>
            <a:r>
              <a:rPr lang="en-US" altLang="zh-CN" dirty="0" smtClean="0"/>
              <a:t>n</a:t>
            </a:r>
            <a:r>
              <a:rPr lang="zh-CN" altLang="en-US" dirty="0" smtClean="0"/>
              <a:t>一定，较小</a:t>
            </a:r>
            <a:r>
              <a:rPr lang="en-US" altLang="zh-CN" dirty="0" smtClean="0"/>
              <a:t>M</a:t>
            </a:r>
            <a:r>
              <a:rPr lang="zh-CN" altLang="en-US" dirty="0" smtClean="0"/>
              <a:t>。</a:t>
            </a:r>
            <a:endParaRPr lang="en-US" altLang="zh-CN" dirty="0" smtClean="0"/>
          </a:p>
          <a:p>
            <a:r>
              <a:rPr lang="zh-CN" altLang="en-US" dirty="0" smtClean="0"/>
              <a:t>本质上都是为了增大最小距离</a:t>
            </a:r>
          </a:p>
          <a:p>
            <a:endParaRPr lang="zh-CN" altLang="en-US" dirty="0" smtClean="0"/>
          </a:p>
        </p:txBody>
      </p:sp>
      <p:sp>
        <p:nvSpPr>
          <p:cNvPr id="96" name="灯片编号占位符 5"/>
          <p:cNvSpPr>
            <a:spLocks noGrp="1"/>
          </p:cNvSpPr>
          <p:nvPr>
            <p:ph type="sldNum" sz="quarter" idx="12"/>
          </p:nvPr>
        </p:nvSpPr>
        <p:spPr/>
        <p:txBody>
          <a:bodyPr/>
          <a:lstStyle/>
          <a:p>
            <a:fld id="{A4C03D5A-34F4-410B-AD19-E95EFC26929F}" type="slidenum">
              <a:rPr lang="zh-CN" altLang="en-US" smtClean="0"/>
              <a:pPr/>
              <a:t>57</a:t>
            </a:fld>
            <a:endParaRPr lang="en-US" altLang="zh-CN"/>
          </a:p>
        </p:txBody>
      </p:sp>
      <p:sp>
        <p:nvSpPr>
          <p:cNvPr id="422916"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17"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18"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19"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0"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1"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2"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3"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4"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5"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6"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7"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8"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9"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0"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1"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2"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3"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5"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6"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7"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8"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9"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0"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1"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2"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3"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4"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5"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6"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7"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8"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9"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0"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1"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2"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3"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4"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5"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6"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7"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8"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9"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0"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1"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2"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3"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4"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5"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6"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7"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8"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9"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0"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1"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2"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3"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4"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5"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6"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7"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8"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9"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0"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1"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2"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3"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4"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5"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6"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7"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8"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9"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0"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1"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2"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3"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4"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5"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6"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7"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8"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9"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3000"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3001"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3002"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3003"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 name="组合 5"/>
          <p:cNvGrpSpPr/>
          <p:nvPr/>
        </p:nvGrpSpPr>
        <p:grpSpPr>
          <a:xfrm>
            <a:off x="539552" y="3645024"/>
            <a:ext cx="8064896" cy="1296144"/>
            <a:chOff x="1115616" y="4149080"/>
            <a:chExt cx="8064896" cy="1296144"/>
          </a:xfrm>
        </p:grpSpPr>
        <p:sp>
          <p:nvSpPr>
            <p:cNvPr id="5" name="矩形 4"/>
            <p:cNvSpPr/>
            <p:nvPr/>
          </p:nvSpPr>
          <p:spPr>
            <a:xfrm>
              <a:off x="1115616" y="4149080"/>
              <a:ext cx="8064896" cy="12961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mj-ea"/>
                <a:ea typeface="+mj-ea"/>
              </a:endParaRPr>
            </a:p>
          </p:txBody>
        </p:sp>
        <p:grpSp>
          <p:nvGrpSpPr>
            <p:cNvPr id="4" name="组合 3"/>
            <p:cNvGrpSpPr/>
            <p:nvPr/>
          </p:nvGrpSpPr>
          <p:grpSpPr>
            <a:xfrm>
              <a:off x="2330228" y="4489956"/>
              <a:ext cx="6356227" cy="531931"/>
              <a:chOff x="2330228" y="4489956"/>
              <a:chExt cx="6356227" cy="531931"/>
            </a:xfrm>
          </p:grpSpPr>
          <p:graphicFrame>
            <p:nvGraphicFramePr>
              <p:cNvPr id="423004" name="Object 92"/>
              <p:cNvGraphicFramePr>
                <a:graphicFrameLocks noChangeAspect="1"/>
              </p:cNvGraphicFramePr>
              <p:nvPr>
                <p:extLst>
                  <p:ext uri="{D42A27DB-BD31-4B8C-83A1-F6EECF244321}">
                    <p14:modId xmlns:p14="http://schemas.microsoft.com/office/powerpoint/2010/main" val="568125180"/>
                  </p:ext>
                </p:extLst>
              </p:nvPr>
            </p:nvGraphicFramePr>
            <p:xfrm>
              <a:off x="5004048" y="4575800"/>
              <a:ext cx="533400" cy="446087"/>
            </p:xfrm>
            <a:graphic>
              <a:graphicData uri="http://schemas.openxmlformats.org/presentationml/2006/ole">
                <mc:AlternateContent xmlns:mc="http://schemas.openxmlformats.org/markup-compatibility/2006">
                  <mc:Choice xmlns:v="urn:schemas-microsoft-com:vml" Requires="v">
                    <p:oleObj spid="_x0000_s2254906" name="Equation" r:id="rId4" imgW="279360" imgH="228600" progId="Equation.DSMT4">
                      <p:embed/>
                    </p:oleObj>
                  </mc:Choice>
                  <mc:Fallback>
                    <p:oleObj name="Equation" r:id="rId4" imgW="279360" imgH="228600" progId="Equation.DSMT4">
                      <p:embed/>
                      <p:pic>
                        <p:nvPicPr>
                          <p:cNvPr id="0" name=""/>
                          <p:cNvPicPr>
                            <a:picLocks noChangeAspect="1" noChangeArrowheads="1"/>
                          </p:cNvPicPr>
                          <p:nvPr/>
                        </p:nvPicPr>
                        <p:blipFill>
                          <a:blip r:embed="rId5"/>
                          <a:srcRect/>
                          <a:stretch>
                            <a:fillRect/>
                          </a:stretch>
                        </p:blipFill>
                        <p:spPr bwMode="auto">
                          <a:xfrm>
                            <a:off x="5004048" y="4575800"/>
                            <a:ext cx="533400"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005" name="Object 93"/>
              <p:cNvGraphicFramePr>
                <a:graphicFrameLocks noChangeAspect="1"/>
              </p:cNvGraphicFramePr>
              <p:nvPr>
                <p:extLst>
                  <p:ext uri="{D42A27DB-BD31-4B8C-83A1-F6EECF244321}">
                    <p14:modId xmlns:p14="http://schemas.microsoft.com/office/powerpoint/2010/main" val="851229171"/>
                  </p:ext>
                </p:extLst>
              </p:nvPr>
            </p:nvGraphicFramePr>
            <p:xfrm>
              <a:off x="7596336" y="4528988"/>
              <a:ext cx="425450" cy="484188"/>
            </p:xfrm>
            <a:graphic>
              <a:graphicData uri="http://schemas.openxmlformats.org/presentationml/2006/ole">
                <mc:AlternateContent xmlns:mc="http://schemas.openxmlformats.org/markup-compatibility/2006">
                  <mc:Choice xmlns:v="urn:schemas-microsoft-com:vml" Requires="v">
                    <p:oleObj spid="_x0000_s2254907" name="Equation" r:id="rId6" imgW="203040" imgH="228600" progId="Equation.DSMT4">
                      <p:embed/>
                    </p:oleObj>
                  </mc:Choice>
                  <mc:Fallback>
                    <p:oleObj name="Equation" r:id="rId6" imgW="203040" imgH="228600" progId="Equation.DSMT4">
                      <p:embed/>
                      <p:pic>
                        <p:nvPicPr>
                          <p:cNvPr id="0" name=""/>
                          <p:cNvPicPr>
                            <a:picLocks noChangeAspect="1" noChangeArrowheads="1"/>
                          </p:cNvPicPr>
                          <p:nvPr/>
                        </p:nvPicPr>
                        <p:blipFill>
                          <a:blip r:embed="rId7"/>
                          <a:srcRect/>
                          <a:stretch>
                            <a:fillRect/>
                          </a:stretch>
                        </p:blipFill>
                        <p:spPr bwMode="auto">
                          <a:xfrm>
                            <a:off x="7596336" y="4528988"/>
                            <a:ext cx="4254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2330228" y="4489956"/>
                <a:ext cx="6356227" cy="523220"/>
              </a:xfrm>
              <a:prstGeom prst="rect">
                <a:avLst/>
              </a:prstGeom>
            </p:spPr>
            <p:txBody>
              <a:bodyPr wrap="none">
                <a:spAutoFit/>
              </a:bodyPr>
              <a:lstStyle/>
              <a:p>
                <a:r>
                  <a:rPr lang="zh-CN" altLang="en-US" sz="2800" b="1" dirty="0" smtClean="0">
                    <a:latin typeface="+mj-ea"/>
                    <a:ea typeface="+mj-ea"/>
                    <a:cs typeface="Times New Roman" pitchFamily="18" charset="0"/>
                  </a:rPr>
                  <a:t>本质结论：</a:t>
                </a:r>
                <a:r>
                  <a:rPr lang="zh-CN" altLang="en-US" sz="2800" b="1" dirty="0">
                    <a:latin typeface="+mj-ea"/>
                    <a:ea typeface="+mj-ea"/>
                    <a:cs typeface="Times New Roman" pitchFamily="18" charset="0"/>
                  </a:rPr>
                  <a:t>增大   </a:t>
                </a:r>
                <a:r>
                  <a:rPr lang="zh-CN" altLang="en-US" sz="2800" b="1" dirty="0" smtClean="0">
                    <a:latin typeface="+mj-ea"/>
                    <a:ea typeface="+mj-ea"/>
                    <a:cs typeface="Times New Roman" pitchFamily="18" charset="0"/>
                  </a:rPr>
                  <a:t>   ，就</a:t>
                </a:r>
                <a:r>
                  <a:rPr lang="zh-CN" altLang="en-US" sz="2800" b="1" dirty="0">
                    <a:latin typeface="+mj-ea"/>
                    <a:ea typeface="+mj-ea"/>
                    <a:cs typeface="Times New Roman" pitchFamily="18" charset="0"/>
                  </a:rPr>
                  <a:t>可以减小        </a:t>
                </a:r>
              </a:p>
            </p:txBody>
          </p:sp>
        </p:grpSp>
      </p:grpSp>
      <p:grpSp>
        <p:nvGrpSpPr>
          <p:cNvPr id="9" name="组合 8"/>
          <p:cNvGrpSpPr/>
          <p:nvPr/>
        </p:nvGrpSpPr>
        <p:grpSpPr>
          <a:xfrm>
            <a:off x="539552" y="5157191"/>
            <a:ext cx="8064896" cy="1237494"/>
            <a:chOff x="539552" y="5517231"/>
            <a:chExt cx="8064896" cy="1237494"/>
          </a:xfrm>
        </p:grpSpPr>
        <p:sp>
          <p:nvSpPr>
            <p:cNvPr id="8" name="矩形 7"/>
            <p:cNvSpPr/>
            <p:nvPr/>
          </p:nvSpPr>
          <p:spPr>
            <a:xfrm>
              <a:off x="539552" y="5517231"/>
              <a:ext cx="8064896" cy="12374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000">
                <a:latin typeface="+mj-ea"/>
                <a:ea typeface="+mj-ea"/>
              </a:endParaRPr>
            </a:p>
          </p:txBody>
        </p:sp>
        <p:sp>
          <p:nvSpPr>
            <p:cNvPr id="7" name="矩形 6"/>
            <p:cNvSpPr/>
            <p:nvPr/>
          </p:nvSpPr>
          <p:spPr>
            <a:xfrm>
              <a:off x="899592" y="5800618"/>
              <a:ext cx="7632848" cy="954107"/>
            </a:xfrm>
            <a:prstGeom prst="rect">
              <a:avLst/>
            </a:prstGeom>
          </p:spPr>
          <p:txBody>
            <a:bodyPr wrap="square">
              <a:spAutoFit/>
            </a:bodyPr>
            <a:lstStyle/>
            <a:p>
              <a:r>
                <a:rPr lang="zh-CN" altLang="en-US" sz="2800" b="1" dirty="0">
                  <a:latin typeface="+mj-ea"/>
                  <a:ea typeface="+mj-ea"/>
                </a:rPr>
                <a:t>所以我们选择编码方法时，要使码字间的距离尽可能大</a:t>
              </a:r>
            </a:p>
          </p:txBody>
        </p:sp>
      </p:grpSp>
    </p:spTree>
    <p:extLst>
      <p:ext uri="{BB962C8B-B14F-4D97-AF65-F5344CB8AC3E}">
        <p14:creationId xmlns:p14="http://schemas.microsoft.com/office/powerpoint/2010/main" val="3833908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en-US" smtClean="0"/>
              <a:t>最小距离译码规则</a:t>
            </a:r>
            <a:endParaRPr lang="zh-CN" altLang="en-US"/>
          </a:p>
        </p:txBody>
      </p:sp>
      <p:sp>
        <p:nvSpPr>
          <p:cNvPr id="424963" name="Rectangle 3"/>
          <p:cNvSpPr>
            <a:spLocks noGrp="1" noChangeArrowheads="1"/>
          </p:cNvSpPr>
          <p:nvPr>
            <p:ph type="body" idx="1"/>
          </p:nvPr>
        </p:nvSpPr>
        <p:spPr/>
        <p:txBody>
          <a:bodyPr/>
          <a:lstStyle/>
          <a:p>
            <a:r>
              <a:rPr lang="zh-CN" altLang="en-US" dirty="0" smtClean="0"/>
              <a:t>定义了汉明距离之后，又引入了一种译码规则：</a:t>
            </a:r>
            <a:r>
              <a:rPr lang="zh-CN" altLang="en-US" dirty="0" smtClean="0">
                <a:solidFill>
                  <a:srgbClr val="0000FF"/>
                </a:solidFill>
              </a:rPr>
              <a:t>最小距离译码规则</a:t>
            </a:r>
          </a:p>
          <a:p>
            <a:r>
              <a:rPr lang="zh-CN" altLang="en-US" dirty="0" smtClean="0"/>
              <a:t>即选择译码函数：</a:t>
            </a:r>
            <a:endParaRPr lang="zh-CN" altLang="en-US" dirty="0"/>
          </a:p>
        </p:txBody>
      </p:sp>
      <p:sp>
        <p:nvSpPr>
          <p:cNvPr id="96" name="灯片编号占位符 5"/>
          <p:cNvSpPr>
            <a:spLocks noGrp="1"/>
          </p:cNvSpPr>
          <p:nvPr>
            <p:ph type="sldNum" sz="quarter" idx="12"/>
          </p:nvPr>
        </p:nvSpPr>
        <p:spPr/>
        <p:txBody>
          <a:bodyPr/>
          <a:lstStyle/>
          <a:p>
            <a:fld id="{FC1CD9C0-A442-462B-8D7D-289B102063DD}" type="slidenum">
              <a:rPr lang="zh-CN" altLang="en-US" smtClean="0"/>
              <a:pPr/>
              <a:t>58</a:t>
            </a:fld>
            <a:endParaRPr lang="en-US" altLang="zh-CN"/>
          </a:p>
        </p:txBody>
      </p:sp>
      <p:sp>
        <p:nvSpPr>
          <p:cNvPr id="424964"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65"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66"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6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68"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69"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0"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1"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2"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3"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4"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5"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6"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7"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8"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9"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0"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1"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3"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4"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5"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6"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7"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8"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9"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0"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1"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2"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3"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4"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5"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6"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7"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8"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9"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0"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1"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2"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4"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5"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6"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7"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8"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9"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0"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1"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2"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3"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4"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5"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6"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7"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8"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9"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0"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1"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2"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3"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4"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5"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6"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7"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8"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9"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0"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1"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2"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3"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4"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5"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6"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7"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8"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9"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0"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1"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2"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3"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4"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5"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6"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7"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8"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9"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50"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51"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52" name="Rectangle 92"/>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5053" name="Object 93"/>
          <p:cNvGraphicFramePr>
            <a:graphicFrameLocks noChangeAspect="1"/>
          </p:cNvGraphicFramePr>
          <p:nvPr>
            <p:extLst>
              <p:ext uri="{D42A27DB-BD31-4B8C-83A1-F6EECF244321}">
                <p14:modId xmlns:p14="http://schemas.microsoft.com/office/powerpoint/2010/main" val="1651885252"/>
              </p:ext>
            </p:extLst>
          </p:nvPr>
        </p:nvGraphicFramePr>
        <p:xfrm>
          <a:off x="1763688" y="2731294"/>
          <a:ext cx="3503612" cy="1052512"/>
        </p:xfrm>
        <a:graphic>
          <a:graphicData uri="http://schemas.openxmlformats.org/presentationml/2006/ole">
            <mc:AlternateContent xmlns:mc="http://schemas.openxmlformats.org/markup-compatibility/2006">
              <mc:Choice xmlns:v="urn:schemas-microsoft-com:vml" Requires="v">
                <p:oleObj spid="_x0000_s2255902" name="Equation" r:id="rId4" imgW="1701720" imgH="507960" progId="Equation.DSMT4">
                  <p:embed/>
                </p:oleObj>
              </mc:Choice>
              <mc:Fallback>
                <p:oleObj name="Equation" r:id="rId4" imgW="1701720" imgH="507960" progId="Equation.DSMT4">
                  <p:embed/>
                  <p:pic>
                    <p:nvPicPr>
                      <p:cNvPr id="0" name=""/>
                      <p:cNvPicPr>
                        <a:picLocks noChangeAspect="1" noChangeArrowheads="1"/>
                      </p:cNvPicPr>
                      <p:nvPr/>
                    </p:nvPicPr>
                    <p:blipFill>
                      <a:blip r:embed="rId5"/>
                      <a:srcRect/>
                      <a:stretch>
                        <a:fillRect/>
                      </a:stretch>
                    </p:blipFill>
                    <p:spPr bwMode="auto">
                      <a:xfrm>
                        <a:off x="1763688" y="2731294"/>
                        <a:ext cx="3503612" cy="1052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14635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zh-CN" altLang="en-US" smtClean="0"/>
              <a:t>最小距离译码规则</a:t>
            </a:r>
            <a:endParaRPr lang="zh-CN" altLang="en-US"/>
          </a:p>
        </p:txBody>
      </p:sp>
      <p:sp>
        <p:nvSpPr>
          <p:cNvPr id="427011" name="Rectangle 3"/>
          <p:cNvSpPr>
            <a:spLocks noGrp="1" noChangeArrowheads="1"/>
          </p:cNvSpPr>
          <p:nvPr>
            <p:ph type="body" idx="1"/>
          </p:nvPr>
        </p:nvSpPr>
        <p:spPr/>
        <p:txBody>
          <a:bodyPr/>
          <a:lstStyle/>
          <a:p>
            <a:r>
              <a:rPr lang="zh-CN" altLang="en-US" dirty="0" smtClean="0"/>
              <a:t>选择译码函数时不用计算传递概率，只用计算汉明距离</a:t>
            </a:r>
          </a:p>
          <a:p>
            <a:endParaRPr lang="zh-CN" altLang="en-US" dirty="0" smtClean="0"/>
          </a:p>
          <a:p>
            <a:endParaRPr lang="zh-CN" altLang="en-US" dirty="0" smtClean="0"/>
          </a:p>
          <a:p>
            <a:endParaRPr lang="zh-CN" altLang="en-US" dirty="0" smtClean="0"/>
          </a:p>
          <a:p>
            <a:endParaRPr lang="en-US" altLang="zh-CN" dirty="0" smtClean="0"/>
          </a:p>
          <a:p>
            <a:r>
              <a:rPr lang="en-US" altLang="zh-CN" dirty="0" smtClean="0"/>
              <a:t>F(000)=000	F(001)=000	F(010)=000</a:t>
            </a:r>
          </a:p>
          <a:p>
            <a:r>
              <a:rPr lang="en-US" altLang="zh-CN" dirty="0" smtClean="0"/>
              <a:t>F(011)=111	F(100)=000	F(101)=111</a:t>
            </a:r>
          </a:p>
          <a:p>
            <a:r>
              <a:rPr lang="en-US" altLang="zh-CN" dirty="0" smtClean="0"/>
              <a:t>F(110)=111	F(111)=111</a:t>
            </a:r>
            <a:endParaRPr lang="en-US" altLang="zh-CN" dirty="0"/>
          </a:p>
        </p:txBody>
      </p:sp>
      <p:sp>
        <p:nvSpPr>
          <p:cNvPr id="97" name="灯片编号占位符 5"/>
          <p:cNvSpPr>
            <a:spLocks noGrp="1"/>
          </p:cNvSpPr>
          <p:nvPr>
            <p:ph type="sldNum" sz="quarter" idx="12"/>
          </p:nvPr>
        </p:nvSpPr>
        <p:spPr/>
        <p:txBody>
          <a:bodyPr/>
          <a:lstStyle/>
          <a:p>
            <a:fld id="{E6F52CA5-2469-40CA-B4D8-F9B611D3EA7C}" type="slidenum">
              <a:rPr lang="zh-CN" altLang="en-US" smtClean="0"/>
              <a:pPr/>
              <a:t>59</a:t>
            </a:fld>
            <a:endParaRPr lang="en-US" altLang="zh-CN"/>
          </a:p>
        </p:txBody>
      </p:sp>
      <p:sp>
        <p:nvSpPr>
          <p:cNvPr id="42701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3"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4"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7"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8"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9"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0"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1"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2"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3"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4"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5"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6"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7"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8"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9"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1"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2"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3"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4"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5"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6"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7"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8"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9"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0"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1"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2"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3"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4"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5"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6"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7"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8"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9"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0"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1"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2"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3"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4"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5"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6"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7"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8"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9"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0"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1"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2"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3"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4"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5"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6"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7"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8"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9"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0"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1"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2"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3"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4"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5"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6"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7"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8"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9"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0"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1"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2"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3"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4"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5"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6"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7"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8"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9"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0"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1"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2"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3"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4"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5"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6"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7"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8"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9"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100" name="Rectangle 92"/>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101" name="Rectangle 93"/>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 name="组合 2"/>
          <p:cNvGrpSpPr/>
          <p:nvPr/>
        </p:nvGrpSpPr>
        <p:grpSpPr>
          <a:xfrm>
            <a:off x="1323680" y="1628800"/>
            <a:ext cx="6488680" cy="2246164"/>
            <a:chOff x="827088" y="1844824"/>
            <a:chExt cx="6488680" cy="2246164"/>
          </a:xfrm>
        </p:grpSpPr>
        <p:graphicFrame>
          <p:nvGraphicFramePr>
            <p:cNvPr id="427102" name="Object 94"/>
            <p:cNvGraphicFramePr>
              <a:graphicFrameLocks noChangeAspect="1"/>
            </p:cNvGraphicFramePr>
            <p:nvPr>
              <p:extLst>
                <p:ext uri="{D42A27DB-BD31-4B8C-83A1-F6EECF244321}">
                  <p14:modId xmlns:p14="http://schemas.microsoft.com/office/powerpoint/2010/main" val="2814444205"/>
                </p:ext>
              </p:extLst>
            </p:nvPr>
          </p:nvGraphicFramePr>
          <p:xfrm>
            <a:off x="827088" y="1844824"/>
            <a:ext cx="6488680" cy="2246164"/>
          </p:xfrm>
          <a:graphic>
            <a:graphicData uri="http://schemas.openxmlformats.org/presentationml/2006/ole">
              <mc:AlternateContent xmlns:mc="http://schemas.openxmlformats.org/markup-compatibility/2006">
                <mc:Choice xmlns:v="urn:schemas-microsoft-com:vml" Requires="v">
                  <p:oleObj spid="_x0000_s2256954" name="Visio" r:id="rId4" imgW="2260472" imgH="781996" progId="Visio.Drawing.11">
                    <p:embed/>
                  </p:oleObj>
                </mc:Choice>
                <mc:Fallback>
                  <p:oleObj name="Visio" r:id="rId4" imgW="2260472" imgH="781996" progId="Visio.Drawing.11">
                    <p:embed/>
                    <p:pic>
                      <p:nvPicPr>
                        <p:cNvPr id="0" name=""/>
                        <p:cNvPicPr>
                          <a:picLocks noChangeAspect="1" noChangeArrowheads="1"/>
                        </p:cNvPicPr>
                        <p:nvPr/>
                      </p:nvPicPr>
                      <p:blipFill>
                        <a:blip r:embed="rId5"/>
                        <a:srcRect/>
                        <a:stretch>
                          <a:fillRect/>
                        </a:stretch>
                      </p:blipFill>
                      <p:spPr bwMode="auto">
                        <a:xfrm>
                          <a:off x="827088" y="1844824"/>
                          <a:ext cx="6488680" cy="2246164"/>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259258392"/>
                </p:ext>
              </p:extLst>
            </p:nvPr>
          </p:nvGraphicFramePr>
          <p:xfrm>
            <a:off x="2084805" y="2708920"/>
            <a:ext cx="4791451" cy="1248477"/>
          </p:xfrm>
          <a:graphic>
            <a:graphicData uri="http://schemas.openxmlformats.org/presentationml/2006/ole">
              <mc:AlternateContent xmlns:mc="http://schemas.openxmlformats.org/markup-compatibility/2006">
                <mc:Choice xmlns:v="urn:schemas-microsoft-com:vml" Requires="v">
                  <p:oleObj spid="_x0000_s2256955" name="Equation" r:id="rId6" imgW="1803240" imgH="469800" progId="Equation.DSMT4">
                    <p:embed/>
                  </p:oleObj>
                </mc:Choice>
                <mc:Fallback>
                  <p:oleObj name="Equation" r:id="rId6" imgW="1803240" imgH="469800" progId="Equation.DSMT4">
                    <p:embed/>
                    <p:pic>
                      <p:nvPicPr>
                        <p:cNvPr id="0" name=""/>
                        <p:cNvPicPr/>
                        <p:nvPr/>
                      </p:nvPicPr>
                      <p:blipFill>
                        <a:blip r:embed="rId7"/>
                        <a:stretch>
                          <a:fillRect/>
                        </a:stretch>
                      </p:blipFill>
                      <p:spPr>
                        <a:xfrm>
                          <a:off x="2084805" y="2708920"/>
                          <a:ext cx="4791451" cy="1248477"/>
                        </a:xfrm>
                        <a:prstGeom prst="rect">
                          <a:avLst/>
                        </a:prstGeom>
                      </p:spPr>
                    </p:pic>
                  </p:oleObj>
                </mc:Fallback>
              </mc:AlternateContent>
            </a:graphicData>
          </a:graphic>
        </p:graphicFrame>
      </p:grpSp>
    </p:spTree>
    <p:extLst>
      <p:ext uri="{BB962C8B-B14F-4D97-AF65-F5344CB8AC3E}">
        <p14:creationId xmlns:p14="http://schemas.microsoft.com/office/powerpoint/2010/main" val="3050444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zh-CN" altLang="en-US" dirty="0" smtClean="0"/>
              <a:t>信道编译码的基本思想</a:t>
            </a:r>
            <a:r>
              <a:rPr lang="en-US" altLang="zh-CN" dirty="0" smtClean="0"/>
              <a:t>1</a:t>
            </a:r>
            <a:endParaRPr lang="zh-CN" altLang="en-US" dirty="0"/>
          </a:p>
        </p:txBody>
      </p:sp>
      <p:sp>
        <p:nvSpPr>
          <p:cNvPr id="269315" name="Rectangle 3"/>
          <p:cNvSpPr>
            <a:spLocks noGrp="1" noChangeArrowheads="1"/>
          </p:cNvSpPr>
          <p:nvPr>
            <p:ph type="body" idx="1"/>
          </p:nvPr>
        </p:nvSpPr>
        <p:spPr/>
        <p:txBody>
          <a:bodyPr>
            <a:normAutofit/>
          </a:bodyPr>
          <a:lstStyle/>
          <a:p>
            <a:r>
              <a:rPr lang="zh-CN" altLang="en-US" dirty="0" smtClean="0">
                <a:solidFill>
                  <a:srgbClr val="0000FF"/>
                </a:solidFill>
              </a:rPr>
              <a:t>信道编码的编码对象</a:t>
            </a:r>
            <a:r>
              <a:rPr lang="zh-CN" altLang="en-US" dirty="0" smtClean="0"/>
              <a:t>：</a:t>
            </a:r>
            <a:endParaRPr lang="en-US" altLang="zh-CN" dirty="0" smtClean="0"/>
          </a:p>
          <a:p>
            <a:r>
              <a:rPr lang="zh-CN" altLang="en-US" dirty="0" smtClean="0"/>
              <a:t>信源编码器输出的数字序列</a:t>
            </a:r>
            <a:r>
              <a:rPr lang="en-US" altLang="zh-CN" dirty="0" smtClean="0"/>
              <a:t>M</a:t>
            </a:r>
            <a:r>
              <a:rPr lang="zh-CN" altLang="en-US" dirty="0" smtClean="0"/>
              <a:t>（信息序列）。通常是二元符号</a:t>
            </a:r>
            <a:r>
              <a:rPr lang="en-US" altLang="zh-CN" dirty="0" smtClean="0"/>
              <a:t>0</a:t>
            </a:r>
            <a:r>
              <a:rPr lang="zh-CN" altLang="en-US" dirty="0" smtClean="0"/>
              <a:t>，</a:t>
            </a:r>
            <a:r>
              <a:rPr lang="en-US" altLang="zh-CN" dirty="0" smtClean="0"/>
              <a:t>1</a:t>
            </a:r>
            <a:r>
              <a:rPr lang="zh-CN" altLang="en-US" dirty="0" smtClean="0"/>
              <a:t>构成的序列，且</a:t>
            </a:r>
            <a:r>
              <a:rPr lang="en-US" altLang="zh-CN" dirty="0" smtClean="0"/>
              <a:t>0</a:t>
            </a:r>
            <a:r>
              <a:rPr lang="zh-CN" altLang="en-US" dirty="0" smtClean="0"/>
              <a:t>和</a:t>
            </a:r>
            <a:r>
              <a:rPr lang="en-US" altLang="zh-CN" dirty="0" smtClean="0"/>
              <a:t>1</a:t>
            </a:r>
            <a:r>
              <a:rPr lang="zh-CN" altLang="en-US" dirty="0" smtClean="0"/>
              <a:t>独立等概。</a:t>
            </a:r>
          </a:p>
          <a:p>
            <a:r>
              <a:rPr lang="zh-CN" altLang="en-US" dirty="0" smtClean="0">
                <a:solidFill>
                  <a:srgbClr val="0000FF"/>
                </a:solidFill>
              </a:rPr>
              <a:t>信道编码</a:t>
            </a:r>
            <a:r>
              <a:rPr lang="zh-CN" altLang="en-US" dirty="0" smtClean="0"/>
              <a:t>：</a:t>
            </a:r>
            <a:endParaRPr lang="en-US" altLang="zh-CN" dirty="0" smtClean="0"/>
          </a:p>
          <a:p>
            <a:r>
              <a:rPr lang="zh-CN" altLang="en-US" dirty="0" smtClean="0">
                <a:latin typeface="+mj-ea"/>
              </a:rPr>
              <a:t>如何组成这</a:t>
            </a:r>
            <a:r>
              <a:rPr lang="en-US" altLang="zh-CN" dirty="0" smtClean="0">
                <a:latin typeface="+mj-ea"/>
              </a:rPr>
              <a:t>M</a:t>
            </a:r>
            <a:r>
              <a:rPr lang="zh-CN" altLang="en-US" dirty="0" smtClean="0">
                <a:latin typeface="+mj-ea"/>
              </a:rPr>
              <a:t>种码字，才能达到无差错地传送。实质上，这是希望信源与信道特性相匹配，所以称为信道编码。</a:t>
            </a:r>
            <a:endParaRPr lang="en-US" altLang="zh-CN" dirty="0" smtClean="0"/>
          </a:p>
          <a:p>
            <a:r>
              <a:rPr lang="zh-CN" altLang="en-US" dirty="0" smtClean="0">
                <a:solidFill>
                  <a:srgbClr val="C00000"/>
                </a:solidFill>
              </a:rPr>
              <a:t>方法</a:t>
            </a:r>
            <a:r>
              <a:rPr lang="zh-CN" altLang="en-US" dirty="0" smtClean="0"/>
              <a:t>：按一定的规则给数字序列</a:t>
            </a:r>
            <a:r>
              <a:rPr lang="en-US" altLang="zh-CN" dirty="0" smtClean="0"/>
              <a:t>M</a:t>
            </a:r>
            <a:r>
              <a:rPr lang="zh-CN" altLang="en-US" dirty="0" smtClean="0"/>
              <a:t>增加一些多余的码元，使不具有规律性的信息序列</a:t>
            </a:r>
            <a:r>
              <a:rPr lang="en-US" altLang="zh-CN" dirty="0" smtClean="0"/>
              <a:t>M</a:t>
            </a:r>
            <a:r>
              <a:rPr lang="zh-CN" altLang="en-US" dirty="0" smtClean="0"/>
              <a:t>变换为具有某种规律性的数字序列</a:t>
            </a:r>
            <a:r>
              <a:rPr lang="en-US" altLang="zh-CN" dirty="0" smtClean="0"/>
              <a:t>C</a:t>
            </a:r>
            <a:r>
              <a:rPr lang="zh-CN" altLang="en-US" dirty="0" smtClean="0"/>
              <a:t>（码序列）。</a:t>
            </a:r>
          </a:p>
          <a:p>
            <a:endParaRPr lang="zh-CN" altLang="en-US" dirty="0" smtClean="0"/>
          </a:p>
        </p:txBody>
      </p:sp>
      <p:sp>
        <p:nvSpPr>
          <p:cNvPr id="6" name="灯片编号占位符 5"/>
          <p:cNvSpPr>
            <a:spLocks noGrp="1"/>
          </p:cNvSpPr>
          <p:nvPr>
            <p:ph type="sldNum" sz="quarter" idx="12"/>
          </p:nvPr>
        </p:nvSpPr>
        <p:spPr/>
        <p:txBody>
          <a:bodyPr/>
          <a:lstStyle/>
          <a:p>
            <a:fld id="{AEDA9B1E-A65B-4D16-A61C-CA3251D86A26}" type="slidenum">
              <a:rPr lang="zh-CN" altLang="en-US" smtClean="0"/>
              <a:pPr/>
              <a:t>6</a:t>
            </a:fld>
            <a:endParaRPr lang="en-US" altLang="zh-CN"/>
          </a:p>
        </p:txBody>
      </p:sp>
    </p:spTree>
    <p:extLst>
      <p:ext uri="{BB962C8B-B14F-4D97-AF65-F5344CB8AC3E}">
        <p14:creationId xmlns:p14="http://schemas.microsoft.com/office/powerpoint/2010/main" val="1912554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315">
                                            <p:txEl>
                                              <p:pRg st="2" end="2"/>
                                            </p:txEl>
                                          </p:spTgt>
                                        </p:tgtEl>
                                        <p:attrNameLst>
                                          <p:attrName>style.visibility</p:attrName>
                                        </p:attrNameLst>
                                      </p:cBhvr>
                                      <p:to>
                                        <p:strVal val="visible"/>
                                      </p:to>
                                    </p:set>
                                    <p:animEffect transition="in" filter="wipe(left)">
                                      <p:cBhvr>
                                        <p:cTn id="7" dur="500"/>
                                        <p:tgtEl>
                                          <p:spTgt spid="269315">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69315">
                                            <p:txEl>
                                              <p:pRg st="3" end="3"/>
                                            </p:txEl>
                                          </p:spTgt>
                                        </p:tgtEl>
                                        <p:attrNameLst>
                                          <p:attrName>style.visibility</p:attrName>
                                        </p:attrNameLst>
                                      </p:cBhvr>
                                      <p:to>
                                        <p:strVal val="visible"/>
                                      </p:to>
                                    </p:set>
                                    <p:animEffect transition="in" filter="wipe(left)">
                                      <p:cBhvr>
                                        <p:cTn id="10" dur="500"/>
                                        <p:tgtEl>
                                          <p:spTgt spid="26931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69315">
                                            <p:txEl>
                                              <p:pRg st="4" end="4"/>
                                            </p:txEl>
                                          </p:spTgt>
                                        </p:tgtEl>
                                        <p:attrNameLst>
                                          <p:attrName>style.visibility</p:attrName>
                                        </p:attrNameLst>
                                      </p:cBhvr>
                                      <p:to>
                                        <p:strVal val="visible"/>
                                      </p:to>
                                    </p:set>
                                    <p:animEffect transition="in" filter="wipe(left)">
                                      <p:cBhvr>
                                        <p:cTn id="15" dur="500"/>
                                        <p:tgtEl>
                                          <p:spTgt spid="269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zh-CN" altLang="en-US" smtClean="0"/>
              <a:t>最小距离译码规则</a:t>
            </a:r>
            <a:endParaRPr lang="zh-CN" altLang="en-US"/>
          </a:p>
        </p:txBody>
      </p:sp>
      <p:sp>
        <p:nvSpPr>
          <p:cNvPr id="429059" name="Rectangle 3"/>
          <p:cNvSpPr>
            <a:spLocks noGrp="1" noChangeArrowheads="1"/>
          </p:cNvSpPr>
          <p:nvPr>
            <p:ph type="body" idx="1"/>
          </p:nvPr>
        </p:nvSpPr>
        <p:spPr/>
        <p:txBody>
          <a:bodyPr/>
          <a:lstStyle/>
          <a:p>
            <a:r>
              <a:rPr lang="zh-CN" altLang="en-US" dirty="0" smtClean="0">
                <a:solidFill>
                  <a:srgbClr val="0000FF"/>
                </a:solidFill>
              </a:rPr>
              <a:t>最小距离译码规则</a:t>
            </a:r>
            <a:r>
              <a:rPr lang="zh-CN" altLang="en-US" dirty="0" smtClean="0"/>
              <a:t>、</a:t>
            </a:r>
            <a:r>
              <a:rPr lang="zh-CN" altLang="en-US" dirty="0" smtClean="0">
                <a:solidFill>
                  <a:srgbClr val="0000FF"/>
                </a:solidFill>
              </a:rPr>
              <a:t>最大似然准则</a:t>
            </a:r>
            <a:r>
              <a:rPr lang="zh-CN" altLang="en-US" dirty="0" smtClean="0"/>
              <a:t>都仅仅考虑了信道的统计特性，没有考虑输入序列的概率分布。两种译码规则是否有联系？</a:t>
            </a:r>
            <a:endParaRPr lang="en-US" altLang="zh-CN" dirty="0" smtClean="0"/>
          </a:p>
          <a:p>
            <a:endParaRPr lang="zh-CN" altLang="en-US" dirty="0" smtClean="0"/>
          </a:p>
          <a:p>
            <a:r>
              <a:rPr lang="zh-CN" altLang="en-US" dirty="0" smtClean="0"/>
              <a:t>可以证明，</a:t>
            </a:r>
            <a:r>
              <a:rPr lang="zh-CN" altLang="en-US" dirty="0" smtClean="0">
                <a:solidFill>
                  <a:srgbClr val="FF0000"/>
                </a:solidFill>
              </a:rPr>
              <a:t>在正常的二元对称信道上，两者是一致的</a:t>
            </a:r>
            <a:r>
              <a:rPr lang="zh-CN" altLang="en-US" dirty="0" smtClean="0"/>
              <a:t>，而在其他信道上则不一定</a:t>
            </a:r>
            <a:r>
              <a:rPr lang="zh-CN" altLang="en-US" dirty="0" smtClean="0"/>
              <a:t>。</a:t>
            </a:r>
            <a:endParaRPr lang="en-US" altLang="zh-CN" dirty="0" smtClean="0"/>
          </a:p>
          <a:p>
            <a:r>
              <a:rPr lang="zh-CN" altLang="en-US" dirty="0" smtClean="0"/>
              <a:t>所谓</a:t>
            </a:r>
            <a:r>
              <a:rPr lang="zh-CN" altLang="en-US" dirty="0" smtClean="0"/>
              <a:t>正常的二元对称信道，指正确概率大于错误概率的二元对称信道</a:t>
            </a:r>
            <a:endParaRPr lang="zh-CN" altLang="en-US" dirty="0"/>
          </a:p>
        </p:txBody>
      </p:sp>
      <p:sp>
        <p:nvSpPr>
          <p:cNvPr id="95" name="灯片编号占位符 5"/>
          <p:cNvSpPr>
            <a:spLocks noGrp="1"/>
          </p:cNvSpPr>
          <p:nvPr>
            <p:ph type="sldNum" sz="quarter" idx="12"/>
          </p:nvPr>
        </p:nvSpPr>
        <p:spPr/>
        <p:txBody>
          <a:bodyPr/>
          <a:lstStyle/>
          <a:p>
            <a:fld id="{1032340E-D382-48D6-A323-02E91F2F5101}" type="slidenum">
              <a:rPr lang="zh-CN" altLang="en-US" smtClean="0"/>
              <a:pPr/>
              <a:t>60</a:t>
            </a:fld>
            <a:endParaRPr lang="en-US" altLang="zh-CN"/>
          </a:p>
        </p:txBody>
      </p:sp>
      <p:sp>
        <p:nvSpPr>
          <p:cNvPr id="42906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2"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5"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1"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2"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3"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4"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5"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6"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7"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9"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0"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1"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2"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3"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4"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5"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6"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7"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8"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9"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0"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1"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2"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3"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4"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5"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6"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7"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8"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0"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1"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2"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3"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4"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5"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6"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7"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8"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9"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0"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1"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2"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3"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4"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5"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6"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7"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8"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9"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0"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1"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2"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3"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4"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5"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6"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7"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8"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9"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0"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1"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2"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3"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4"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5"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6"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7"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8"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9"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0"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1"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2"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3"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4"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5"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6"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7"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8" name="Rectangle 92"/>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561815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29059">
                                            <p:txEl>
                                              <p:pRg st="2" end="2"/>
                                            </p:txEl>
                                          </p:spTgt>
                                        </p:tgtEl>
                                        <p:attrNameLst>
                                          <p:attrName>style.visibility</p:attrName>
                                        </p:attrNameLst>
                                      </p:cBhvr>
                                      <p:to>
                                        <p:strVal val="visible"/>
                                      </p:to>
                                    </p:set>
                                    <p:animEffect transition="in" filter="fade">
                                      <p:cBhvr>
                                        <p:cTn id="7" dur="1000"/>
                                        <p:tgtEl>
                                          <p:spTgt spid="429059">
                                            <p:txEl>
                                              <p:pRg st="2" end="2"/>
                                            </p:txEl>
                                          </p:spTgt>
                                        </p:tgtEl>
                                      </p:cBhvr>
                                    </p:animEffect>
                                    <p:anim calcmode="lin" valueType="num">
                                      <p:cBhvr>
                                        <p:cTn id="8" dur="1000" fill="hold"/>
                                        <p:tgtEl>
                                          <p:spTgt spid="42905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29059">
                                            <p:txEl>
                                              <p:pRg st="2" end="2"/>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29059">
                                            <p:txEl>
                                              <p:pRg st="3" end="3"/>
                                            </p:txEl>
                                          </p:spTgt>
                                        </p:tgtEl>
                                        <p:attrNameLst>
                                          <p:attrName>style.visibility</p:attrName>
                                        </p:attrNameLst>
                                      </p:cBhvr>
                                      <p:to>
                                        <p:strVal val="visible"/>
                                      </p:to>
                                    </p:set>
                                    <p:animEffect transition="in" filter="fade">
                                      <p:cBhvr>
                                        <p:cTn id="13" dur="1000"/>
                                        <p:tgtEl>
                                          <p:spTgt spid="429059">
                                            <p:txEl>
                                              <p:pRg st="3" end="3"/>
                                            </p:txEl>
                                          </p:spTgt>
                                        </p:tgtEl>
                                      </p:cBhvr>
                                    </p:animEffect>
                                    <p:anim calcmode="lin" valueType="num">
                                      <p:cBhvr>
                                        <p:cTn id="14" dur="1000" fill="hold"/>
                                        <p:tgtEl>
                                          <p:spTgt spid="429059">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42905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zh-CN" altLang="en-US" smtClean="0"/>
              <a:t>最小距离译码规则</a:t>
            </a:r>
            <a:endParaRPr lang="zh-CN" altLang="en-US"/>
          </a:p>
        </p:txBody>
      </p:sp>
      <p:sp>
        <p:nvSpPr>
          <p:cNvPr id="431107" name="Rectangle 3"/>
          <p:cNvSpPr>
            <a:spLocks noGrp="1" noChangeArrowheads="1"/>
          </p:cNvSpPr>
          <p:nvPr>
            <p:ph type="body" idx="1"/>
          </p:nvPr>
        </p:nvSpPr>
        <p:spPr/>
        <p:txBody>
          <a:bodyPr/>
          <a:lstStyle/>
          <a:p>
            <a:r>
              <a:rPr lang="zh-CN" altLang="en-US" dirty="0" smtClean="0">
                <a:solidFill>
                  <a:srgbClr val="0000FF"/>
                </a:solidFill>
              </a:rPr>
              <a:t>最小距离准则</a:t>
            </a:r>
            <a:r>
              <a:rPr lang="zh-CN" altLang="en-US" dirty="0" smtClean="0"/>
              <a:t>为：</a:t>
            </a:r>
          </a:p>
          <a:p>
            <a:r>
              <a:rPr lang="zh-CN" altLang="en-US" dirty="0" smtClean="0">
                <a:solidFill>
                  <a:srgbClr val="0000FF"/>
                </a:solidFill>
              </a:rPr>
              <a:t>最大似然准则</a:t>
            </a:r>
            <a:r>
              <a:rPr lang="zh-CN" altLang="en-US" dirty="0" smtClean="0"/>
              <a:t>为：</a:t>
            </a:r>
          </a:p>
          <a:p>
            <a:endParaRPr lang="zh-CN" altLang="en-US" dirty="0" smtClean="0"/>
          </a:p>
          <a:p>
            <a:endParaRPr lang="zh-CN" altLang="en-US" dirty="0" smtClean="0"/>
          </a:p>
          <a:p>
            <a:r>
              <a:rPr lang="zh-CN" altLang="en-US" dirty="0" smtClean="0"/>
              <a:t>因为二元对称信道是离散无记忆信道，输出分量只与当前时刻的输入分量相关</a:t>
            </a:r>
            <a:endParaRPr lang="zh-CN" altLang="en-US" dirty="0"/>
          </a:p>
        </p:txBody>
      </p:sp>
      <p:sp>
        <p:nvSpPr>
          <p:cNvPr id="103" name="灯片编号占位符 5"/>
          <p:cNvSpPr>
            <a:spLocks noGrp="1"/>
          </p:cNvSpPr>
          <p:nvPr>
            <p:ph type="sldNum" sz="quarter" idx="12"/>
          </p:nvPr>
        </p:nvSpPr>
        <p:spPr/>
        <p:txBody>
          <a:bodyPr/>
          <a:lstStyle/>
          <a:p>
            <a:fld id="{9FE7BE52-F5A4-4866-A5DD-842E41EA1738}" type="slidenum">
              <a:rPr lang="zh-CN" altLang="en-US" smtClean="0"/>
              <a:pPr/>
              <a:t>61</a:t>
            </a:fld>
            <a:endParaRPr lang="en-US" altLang="zh-CN"/>
          </a:p>
        </p:txBody>
      </p:sp>
      <p:sp>
        <p:nvSpPr>
          <p:cNvPr id="431108"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0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0"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1"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2"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3"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4"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5"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6"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7"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8"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9"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0"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1"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2"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3"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4"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5"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7"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8"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9"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0"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1"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2"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3"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4"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5"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6"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7"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8"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9"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0"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1"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2"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3"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4"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5"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6"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8"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9"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0"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1"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2"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3"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4"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5"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6"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7"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8"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9"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0"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1"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2"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3"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4"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5"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6"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7"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8"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9"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0"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1"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2"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3"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4"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5"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6"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7"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8"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9"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0"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1"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2"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3"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4"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5"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6"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7"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8"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9"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90"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91"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92"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93"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94"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95"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96" name="Rectangle 92"/>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97" name="Rectangle 9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1198" name="Object 94"/>
          <p:cNvGraphicFramePr>
            <a:graphicFrameLocks noChangeAspect="1"/>
          </p:cNvGraphicFramePr>
          <p:nvPr>
            <p:extLst>
              <p:ext uri="{D42A27DB-BD31-4B8C-83A1-F6EECF244321}">
                <p14:modId xmlns:p14="http://schemas.microsoft.com/office/powerpoint/2010/main" val="3655909226"/>
              </p:ext>
            </p:extLst>
          </p:nvPr>
        </p:nvGraphicFramePr>
        <p:xfrm>
          <a:off x="3419872" y="1196752"/>
          <a:ext cx="2925762" cy="495300"/>
        </p:xfrm>
        <a:graphic>
          <a:graphicData uri="http://schemas.openxmlformats.org/presentationml/2006/ole">
            <mc:AlternateContent xmlns:mc="http://schemas.openxmlformats.org/markup-compatibility/2006">
              <mc:Choice xmlns:v="urn:schemas-microsoft-com:vml" Requires="v">
                <p:oleObj spid="_x0000_s2258034" name="Equation" r:id="rId4" imgW="1409400" imgH="241200" progId="Equation.DSMT4">
                  <p:embed/>
                </p:oleObj>
              </mc:Choice>
              <mc:Fallback>
                <p:oleObj name="Equation" r:id="rId4" imgW="1409400" imgH="241200" progId="Equation.DSMT4">
                  <p:embed/>
                  <p:pic>
                    <p:nvPicPr>
                      <p:cNvPr id="0" name=""/>
                      <p:cNvPicPr>
                        <a:picLocks noChangeAspect="1" noChangeArrowheads="1"/>
                      </p:cNvPicPr>
                      <p:nvPr/>
                    </p:nvPicPr>
                    <p:blipFill>
                      <a:blip r:embed="rId5"/>
                      <a:srcRect/>
                      <a:stretch>
                        <a:fillRect/>
                      </a:stretch>
                    </p:blipFill>
                    <p:spPr bwMode="auto">
                      <a:xfrm>
                        <a:off x="3419872" y="1196752"/>
                        <a:ext cx="2925762"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1199" name="Rectangle 9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1200" name="Object 96"/>
          <p:cNvGraphicFramePr>
            <a:graphicFrameLocks noChangeAspect="1"/>
          </p:cNvGraphicFramePr>
          <p:nvPr>
            <p:extLst>
              <p:ext uri="{D42A27DB-BD31-4B8C-83A1-F6EECF244321}">
                <p14:modId xmlns:p14="http://schemas.microsoft.com/office/powerpoint/2010/main" val="1478625123"/>
              </p:ext>
            </p:extLst>
          </p:nvPr>
        </p:nvGraphicFramePr>
        <p:xfrm>
          <a:off x="1106488" y="2409825"/>
          <a:ext cx="6569075" cy="539750"/>
        </p:xfrm>
        <a:graphic>
          <a:graphicData uri="http://schemas.openxmlformats.org/presentationml/2006/ole">
            <mc:AlternateContent xmlns:mc="http://schemas.openxmlformats.org/markup-compatibility/2006">
              <mc:Choice xmlns:v="urn:schemas-microsoft-com:vml" Requires="v">
                <p:oleObj spid="_x0000_s2258035" name="Equation" r:id="rId6" imgW="3047760" imgH="253800" progId="Equation.DSMT4">
                  <p:embed/>
                </p:oleObj>
              </mc:Choice>
              <mc:Fallback>
                <p:oleObj name="Equation" r:id="rId6" imgW="3047760" imgH="253800" progId="Equation.DSMT4">
                  <p:embed/>
                  <p:pic>
                    <p:nvPicPr>
                      <p:cNvPr id="0" name=""/>
                      <p:cNvPicPr>
                        <a:picLocks noChangeAspect="1" noChangeArrowheads="1"/>
                      </p:cNvPicPr>
                      <p:nvPr/>
                    </p:nvPicPr>
                    <p:blipFill>
                      <a:blip r:embed="rId7"/>
                      <a:srcRect/>
                      <a:stretch>
                        <a:fillRect/>
                      </a:stretch>
                    </p:blipFill>
                    <p:spPr bwMode="auto">
                      <a:xfrm>
                        <a:off x="1106488" y="2409825"/>
                        <a:ext cx="656907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1201" name="Rectangle 9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1202" name="Object 98"/>
          <p:cNvGraphicFramePr>
            <a:graphicFrameLocks noChangeAspect="1"/>
          </p:cNvGraphicFramePr>
          <p:nvPr>
            <p:extLst>
              <p:ext uri="{D42A27DB-BD31-4B8C-83A1-F6EECF244321}">
                <p14:modId xmlns:p14="http://schemas.microsoft.com/office/powerpoint/2010/main" val="1147765485"/>
              </p:ext>
            </p:extLst>
          </p:nvPr>
        </p:nvGraphicFramePr>
        <p:xfrm>
          <a:off x="1614488" y="4581525"/>
          <a:ext cx="4619625" cy="496888"/>
        </p:xfrm>
        <a:graphic>
          <a:graphicData uri="http://schemas.openxmlformats.org/presentationml/2006/ole">
            <mc:AlternateContent xmlns:mc="http://schemas.openxmlformats.org/markup-compatibility/2006">
              <mc:Choice xmlns:v="urn:schemas-microsoft-com:vml" Requires="v">
                <p:oleObj spid="_x0000_s2258036" name="Equation" r:id="rId8" imgW="2209680" imgH="241200" progId="Equation.DSMT4">
                  <p:embed/>
                </p:oleObj>
              </mc:Choice>
              <mc:Fallback>
                <p:oleObj name="Equation" r:id="rId8" imgW="2209680" imgH="241200" progId="Equation.DSMT4">
                  <p:embed/>
                  <p:pic>
                    <p:nvPicPr>
                      <p:cNvPr id="0" name=""/>
                      <p:cNvPicPr>
                        <a:picLocks noChangeAspect="1" noChangeArrowheads="1"/>
                      </p:cNvPicPr>
                      <p:nvPr/>
                    </p:nvPicPr>
                    <p:blipFill>
                      <a:blip r:embed="rId9"/>
                      <a:srcRect/>
                      <a:stretch>
                        <a:fillRect/>
                      </a:stretch>
                    </p:blipFill>
                    <p:spPr bwMode="auto">
                      <a:xfrm>
                        <a:off x="1614488" y="4581525"/>
                        <a:ext cx="461962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1203" name="Rectangle 9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1204" name="Object 100"/>
          <p:cNvGraphicFramePr>
            <a:graphicFrameLocks noChangeAspect="1"/>
          </p:cNvGraphicFramePr>
          <p:nvPr>
            <p:extLst>
              <p:ext uri="{D42A27DB-BD31-4B8C-83A1-F6EECF244321}">
                <p14:modId xmlns:p14="http://schemas.microsoft.com/office/powerpoint/2010/main" val="1150605588"/>
              </p:ext>
            </p:extLst>
          </p:nvPr>
        </p:nvGraphicFramePr>
        <p:xfrm>
          <a:off x="1698625" y="5229225"/>
          <a:ext cx="5530850" cy="500063"/>
        </p:xfrm>
        <a:graphic>
          <a:graphicData uri="http://schemas.openxmlformats.org/presentationml/2006/ole">
            <mc:AlternateContent xmlns:mc="http://schemas.openxmlformats.org/markup-compatibility/2006">
              <mc:Choice xmlns:v="urn:schemas-microsoft-com:vml" Requires="v">
                <p:oleObj spid="_x0000_s2258037" name="Equation" r:id="rId10" imgW="2641320" imgH="241200" progId="Equation.DSMT4">
                  <p:embed/>
                </p:oleObj>
              </mc:Choice>
              <mc:Fallback>
                <p:oleObj name="Equation" r:id="rId10" imgW="2641320" imgH="241200" progId="Equation.DSMT4">
                  <p:embed/>
                  <p:pic>
                    <p:nvPicPr>
                      <p:cNvPr id="0" name=""/>
                      <p:cNvPicPr>
                        <a:picLocks noChangeAspect="1" noChangeArrowheads="1"/>
                      </p:cNvPicPr>
                      <p:nvPr/>
                    </p:nvPicPr>
                    <p:blipFill>
                      <a:blip r:embed="rId11"/>
                      <a:srcRect/>
                      <a:stretch>
                        <a:fillRect/>
                      </a:stretch>
                    </p:blipFill>
                    <p:spPr bwMode="auto">
                      <a:xfrm>
                        <a:off x="1698625" y="5229225"/>
                        <a:ext cx="553085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197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zh-CN" altLang="en-US" smtClean="0"/>
              <a:t>最小距离译码规则</a:t>
            </a:r>
            <a:endParaRPr lang="zh-CN" altLang="en-US"/>
          </a:p>
        </p:txBody>
      </p:sp>
      <p:sp>
        <p:nvSpPr>
          <p:cNvPr id="433155" name="Rectangle 3"/>
          <p:cNvSpPr>
            <a:spLocks noGrp="1" noChangeArrowheads="1"/>
          </p:cNvSpPr>
          <p:nvPr>
            <p:ph type="body" idx="1"/>
          </p:nvPr>
        </p:nvSpPr>
        <p:spPr/>
        <p:txBody>
          <a:bodyPr/>
          <a:lstStyle/>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en-US" altLang="zh-CN" dirty="0" smtClean="0"/>
          </a:p>
          <a:p>
            <a:r>
              <a:rPr lang="zh-CN" altLang="en-US" dirty="0" smtClean="0"/>
              <a:t>因此有：</a:t>
            </a:r>
            <a:endParaRPr lang="zh-CN" altLang="en-US" dirty="0"/>
          </a:p>
        </p:txBody>
      </p:sp>
      <p:sp>
        <p:nvSpPr>
          <p:cNvPr id="105" name="灯片编号占位符 5"/>
          <p:cNvSpPr>
            <a:spLocks noGrp="1"/>
          </p:cNvSpPr>
          <p:nvPr>
            <p:ph type="sldNum" sz="quarter" idx="12"/>
          </p:nvPr>
        </p:nvSpPr>
        <p:spPr/>
        <p:txBody>
          <a:bodyPr/>
          <a:lstStyle/>
          <a:p>
            <a:fld id="{13871D3B-125F-4BDB-9E2D-BA8CB36BD6F7}" type="slidenum">
              <a:rPr lang="zh-CN" altLang="en-US" smtClean="0"/>
              <a:pPr/>
              <a:t>62</a:t>
            </a:fld>
            <a:endParaRPr lang="en-US" altLang="zh-CN"/>
          </a:p>
        </p:txBody>
      </p:sp>
      <p:sp>
        <p:nvSpPr>
          <p:cNvPr id="433156"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57"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58"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59"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0"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1"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2"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3"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4"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5"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6"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7"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8"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9"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0"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1"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2"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3"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5"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6"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7"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8"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9"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0"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1"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2"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3"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4"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5"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6"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7"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8"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9"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0"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1"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2"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3"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4"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5"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6"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7"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8"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9"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0"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1"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2"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3"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4"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5"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6"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7"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8"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9"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0"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1"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2"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3"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4"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5"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6"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7"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8"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9"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0"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1"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2"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3"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4"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5"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6"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433227"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8"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9"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0"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1"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2"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3"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4"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5"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6"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7"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8"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9"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0"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1"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2"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3"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4" name="Rectangle 92"/>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5" name="Rectangle 9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6" name="Rectangle 9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7" name="Rectangle 9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8" name="Rectangle 9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9" name="Rectangle 97"/>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3250" name="Object 98"/>
          <p:cNvGraphicFramePr>
            <a:graphicFrameLocks noChangeAspect="1"/>
          </p:cNvGraphicFramePr>
          <p:nvPr>
            <p:extLst>
              <p:ext uri="{D42A27DB-BD31-4B8C-83A1-F6EECF244321}">
                <p14:modId xmlns:p14="http://schemas.microsoft.com/office/powerpoint/2010/main" val="2234371599"/>
              </p:ext>
            </p:extLst>
          </p:nvPr>
        </p:nvGraphicFramePr>
        <p:xfrm>
          <a:off x="949325" y="1484313"/>
          <a:ext cx="4003675" cy="1103312"/>
        </p:xfrm>
        <a:graphic>
          <a:graphicData uri="http://schemas.openxmlformats.org/presentationml/2006/ole">
            <mc:AlternateContent xmlns:mc="http://schemas.openxmlformats.org/markup-compatibility/2006">
              <mc:Choice xmlns:v="urn:schemas-microsoft-com:vml" Requires="v">
                <p:oleObj spid="_x0000_s2259030" name="Equation" r:id="rId4" imgW="1828800" imgH="507960" progId="Equation.DSMT4">
                  <p:embed/>
                </p:oleObj>
              </mc:Choice>
              <mc:Fallback>
                <p:oleObj name="Equation" r:id="rId4" imgW="1828800" imgH="507960" progId="Equation.DSMT4">
                  <p:embed/>
                  <p:pic>
                    <p:nvPicPr>
                      <p:cNvPr id="0" name=""/>
                      <p:cNvPicPr>
                        <a:picLocks noChangeAspect="1" noChangeArrowheads="1"/>
                      </p:cNvPicPr>
                      <p:nvPr/>
                    </p:nvPicPr>
                    <p:blipFill>
                      <a:blip r:embed="rId5"/>
                      <a:srcRect/>
                      <a:stretch>
                        <a:fillRect/>
                      </a:stretch>
                    </p:blipFill>
                    <p:spPr bwMode="auto">
                      <a:xfrm>
                        <a:off x="949325" y="1484313"/>
                        <a:ext cx="4003675" cy="1103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3251" name="Rectangle 9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3252" name="Object 100"/>
          <p:cNvGraphicFramePr>
            <a:graphicFrameLocks noChangeAspect="1"/>
          </p:cNvGraphicFramePr>
          <p:nvPr>
            <p:extLst>
              <p:ext uri="{D42A27DB-BD31-4B8C-83A1-F6EECF244321}">
                <p14:modId xmlns:p14="http://schemas.microsoft.com/office/powerpoint/2010/main" val="2491898895"/>
              </p:ext>
            </p:extLst>
          </p:nvPr>
        </p:nvGraphicFramePr>
        <p:xfrm>
          <a:off x="827584" y="2881313"/>
          <a:ext cx="6324600" cy="1589087"/>
        </p:xfrm>
        <a:graphic>
          <a:graphicData uri="http://schemas.openxmlformats.org/presentationml/2006/ole">
            <mc:AlternateContent xmlns:mc="http://schemas.openxmlformats.org/markup-compatibility/2006">
              <mc:Choice xmlns:v="urn:schemas-microsoft-com:vml" Requires="v">
                <p:oleObj spid="_x0000_s2259031" name="Equation" r:id="rId6" imgW="2705040" imgH="685800" progId="Equation.DSMT4">
                  <p:embed/>
                </p:oleObj>
              </mc:Choice>
              <mc:Fallback>
                <p:oleObj name="Equation" r:id="rId6" imgW="2705040" imgH="685800" progId="Equation.DSMT4">
                  <p:embed/>
                  <p:pic>
                    <p:nvPicPr>
                      <p:cNvPr id="0" name=""/>
                      <p:cNvPicPr>
                        <a:picLocks noChangeAspect="1" noChangeArrowheads="1"/>
                      </p:cNvPicPr>
                      <p:nvPr/>
                    </p:nvPicPr>
                    <p:blipFill>
                      <a:blip r:embed="rId7"/>
                      <a:srcRect/>
                      <a:stretch>
                        <a:fillRect/>
                      </a:stretch>
                    </p:blipFill>
                    <p:spPr bwMode="auto">
                      <a:xfrm>
                        <a:off x="827584" y="2881313"/>
                        <a:ext cx="6324600" cy="158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3253" name="Rectangle 101"/>
          <p:cNvSpPr>
            <a:spLocks noChangeArrowheads="1"/>
          </p:cNvSpPr>
          <p:nvPr/>
        </p:nvSpPr>
        <p:spPr bwMode="auto">
          <a:xfrm>
            <a:off x="-1116013" y="3500438"/>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3254" name="Object 102"/>
          <p:cNvGraphicFramePr>
            <a:graphicFrameLocks noChangeAspect="1"/>
          </p:cNvGraphicFramePr>
          <p:nvPr>
            <p:extLst>
              <p:ext uri="{D42A27DB-BD31-4B8C-83A1-F6EECF244321}">
                <p14:modId xmlns:p14="http://schemas.microsoft.com/office/powerpoint/2010/main" val="4151459974"/>
              </p:ext>
            </p:extLst>
          </p:nvPr>
        </p:nvGraphicFramePr>
        <p:xfrm>
          <a:off x="2483768" y="4797152"/>
          <a:ext cx="2847975" cy="633413"/>
        </p:xfrm>
        <a:graphic>
          <a:graphicData uri="http://schemas.openxmlformats.org/presentationml/2006/ole">
            <mc:AlternateContent xmlns:mc="http://schemas.openxmlformats.org/markup-compatibility/2006">
              <mc:Choice xmlns:v="urn:schemas-microsoft-com:vml" Requires="v">
                <p:oleObj spid="_x0000_s2259032" name="Equation" r:id="rId8" imgW="1384200" imgH="304560" progId="Equation.DSMT4">
                  <p:embed/>
                </p:oleObj>
              </mc:Choice>
              <mc:Fallback>
                <p:oleObj name="Equation" r:id="rId8" imgW="1384200" imgH="304560" progId="Equation.DSMT4">
                  <p:embed/>
                  <p:pic>
                    <p:nvPicPr>
                      <p:cNvPr id="0" name=""/>
                      <p:cNvPicPr>
                        <a:picLocks noChangeAspect="1" noChangeArrowheads="1"/>
                      </p:cNvPicPr>
                      <p:nvPr/>
                    </p:nvPicPr>
                    <p:blipFill>
                      <a:blip r:embed="rId9"/>
                      <a:srcRect/>
                      <a:stretch>
                        <a:fillRect/>
                      </a:stretch>
                    </p:blipFill>
                    <p:spPr bwMode="auto">
                      <a:xfrm>
                        <a:off x="2483768" y="4797152"/>
                        <a:ext cx="2847975" cy="633413"/>
                      </a:xfrm>
                      <a:prstGeom prst="rect">
                        <a:avLst/>
                      </a:prstGeom>
                      <a:noFill/>
                      <a:ln w="28575">
                        <a:solidFill>
                          <a:srgbClr val="0000FF"/>
                        </a:solidFill>
                      </a:ln>
                      <a:extLst/>
                    </p:spPr>
                  </p:pic>
                </p:oleObj>
              </mc:Fallback>
            </mc:AlternateContent>
          </a:graphicData>
        </a:graphic>
      </p:graphicFrame>
    </p:spTree>
    <p:extLst>
      <p:ext uri="{BB962C8B-B14F-4D97-AF65-F5344CB8AC3E}">
        <p14:creationId xmlns:p14="http://schemas.microsoft.com/office/powerpoint/2010/main" val="1752152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zh-CN" altLang="en-US" smtClean="0"/>
              <a:t>最小距离译码规则</a:t>
            </a:r>
            <a:endParaRPr lang="zh-CN" altLang="en-US"/>
          </a:p>
        </p:txBody>
      </p:sp>
      <p:sp>
        <p:nvSpPr>
          <p:cNvPr id="435203" name="Rectangle 3"/>
          <p:cNvSpPr>
            <a:spLocks noGrp="1" noChangeArrowheads="1"/>
          </p:cNvSpPr>
          <p:nvPr>
            <p:ph type="body" idx="1"/>
          </p:nvPr>
        </p:nvSpPr>
        <p:spPr/>
        <p:txBody>
          <a:bodyPr/>
          <a:lstStyle/>
          <a:p>
            <a:r>
              <a:rPr lang="zh-CN" altLang="en-US" dirty="0" smtClean="0">
                <a:solidFill>
                  <a:srgbClr val="0000FF"/>
                </a:solidFill>
              </a:rPr>
              <a:t>对于正常的</a:t>
            </a:r>
            <a:r>
              <a:rPr lang="zh-CN" altLang="en-US" dirty="0" smtClean="0">
                <a:solidFill>
                  <a:srgbClr val="0000FF"/>
                </a:solidFill>
              </a:rPr>
              <a:t>信道</a:t>
            </a:r>
            <a:r>
              <a:rPr lang="zh-CN" altLang="en-US" dirty="0" smtClean="0"/>
              <a:t>：</a:t>
            </a:r>
            <a:endParaRPr lang="en-US" altLang="zh-CN" dirty="0" smtClean="0"/>
          </a:p>
          <a:p>
            <a:r>
              <a:rPr lang="zh-CN" altLang="en-US" dirty="0" smtClean="0"/>
              <a:t>      正确</a:t>
            </a:r>
            <a:r>
              <a:rPr lang="zh-CN" altLang="en-US" dirty="0" smtClean="0"/>
              <a:t>概率大于错误概率</a:t>
            </a:r>
            <a:endParaRPr lang="en-US" altLang="zh-CN" dirty="0" smtClean="0"/>
          </a:p>
          <a:p>
            <a:endParaRPr lang="en-US" altLang="zh-CN" dirty="0" smtClean="0"/>
          </a:p>
          <a:p>
            <a:pPr>
              <a:lnSpc>
                <a:spcPct val="150000"/>
              </a:lnSpc>
            </a:pPr>
            <a:r>
              <a:rPr lang="zh-CN" altLang="en-US" dirty="0" smtClean="0"/>
              <a:t>     的幂数越高，               </a:t>
            </a:r>
            <a:r>
              <a:rPr lang="zh-CN" altLang="en-US" dirty="0" smtClean="0"/>
              <a:t> 则</a:t>
            </a:r>
            <a:r>
              <a:rPr lang="zh-CN" altLang="en-US" dirty="0" smtClean="0"/>
              <a:t>越大，也就是汉明距离</a:t>
            </a:r>
            <a:r>
              <a:rPr lang="en-US" altLang="zh-CN" dirty="0" smtClean="0"/>
              <a:t>D </a:t>
            </a:r>
            <a:r>
              <a:rPr lang="zh-CN" altLang="en-US" dirty="0" smtClean="0"/>
              <a:t>越小，               越大</a:t>
            </a:r>
          </a:p>
          <a:p>
            <a:endParaRPr lang="en-US" altLang="zh-CN" dirty="0" smtClean="0"/>
          </a:p>
          <a:p>
            <a:r>
              <a:rPr lang="zh-CN" altLang="en-US" dirty="0" smtClean="0">
                <a:solidFill>
                  <a:srgbClr val="C00000"/>
                </a:solidFill>
              </a:rPr>
              <a:t>最大似然准则和最小距离准则实现了统一 </a:t>
            </a:r>
            <a:endParaRPr lang="zh-CN" altLang="en-US" dirty="0">
              <a:solidFill>
                <a:srgbClr val="C00000"/>
              </a:solidFill>
            </a:endParaRPr>
          </a:p>
        </p:txBody>
      </p:sp>
      <p:sp>
        <p:nvSpPr>
          <p:cNvPr id="112" name="灯片编号占位符 5"/>
          <p:cNvSpPr>
            <a:spLocks noGrp="1"/>
          </p:cNvSpPr>
          <p:nvPr>
            <p:ph type="sldNum" sz="quarter" idx="12"/>
          </p:nvPr>
        </p:nvSpPr>
        <p:spPr/>
        <p:txBody>
          <a:bodyPr/>
          <a:lstStyle/>
          <a:p>
            <a:fld id="{A3B2744D-266E-482D-9BAE-3ED2221AA561}" type="slidenum">
              <a:rPr lang="zh-CN" altLang="en-US" smtClean="0"/>
              <a:pPr/>
              <a:t>63</a:t>
            </a:fld>
            <a:endParaRPr lang="en-US" altLang="zh-CN"/>
          </a:p>
        </p:txBody>
      </p:sp>
      <p:sp>
        <p:nvSpPr>
          <p:cNvPr id="435204"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05"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06"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0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08"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09"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0"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1"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2"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3"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4"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5"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6"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7"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8"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9"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0"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1"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3"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4"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5"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6"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7"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8"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9"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0"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1"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2"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3"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4"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5"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6"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7"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8"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9"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0"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1"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2"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4"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5"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6"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7"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8"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9"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0"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1"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2"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3"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4"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5"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6"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7"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8"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9"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0"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1"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2"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3"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4"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5"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6"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7"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8"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9"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0"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1"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2"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3"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4"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435275"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6"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7"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8"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9"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0"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1"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2"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3"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4"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5"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6"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7"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8"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9"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0"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1"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2" name="Rectangle 92"/>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3" name="Rectangle 9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4" name="Rectangle 9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5" name="Rectangle 9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6" name="Rectangle 9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7" name="Rectangle 97"/>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8" name="Rectangle 9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9" name="Rectangle 99"/>
          <p:cNvSpPr>
            <a:spLocks noChangeArrowheads="1"/>
          </p:cNvSpPr>
          <p:nvPr/>
        </p:nvSpPr>
        <p:spPr bwMode="auto">
          <a:xfrm>
            <a:off x="-1116013" y="3500438"/>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300" name="Rectangle 10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5301" name="Object 101"/>
          <p:cNvGraphicFramePr>
            <a:graphicFrameLocks noChangeAspect="1"/>
          </p:cNvGraphicFramePr>
          <p:nvPr>
            <p:extLst>
              <p:ext uri="{D42A27DB-BD31-4B8C-83A1-F6EECF244321}">
                <p14:modId xmlns:p14="http://schemas.microsoft.com/office/powerpoint/2010/main" val="3020994904"/>
              </p:ext>
            </p:extLst>
          </p:nvPr>
        </p:nvGraphicFramePr>
        <p:xfrm>
          <a:off x="4788024" y="1772816"/>
          <a:ext cx="792162" cy="460375"/>
        </p:xfrm>
        <a:graphic>
          <a:graphicData uri="http://schemas.openxmlformats.org/presentationml/2006/ole">
            <mc:AlternateContent xmlns:mc="http://schemas.openxmlformats.org/markup-compatibility/2006">
              <mc:Choice xmlns:v="urn:schemas-microsoft-com:vml" Requires="v">
                <p:oleObj spid="_x0000_s2260110" name="Equation" r:id="rId4" imgW="406080" imgH="241200" progId="Equation.DSMT4">
                  <p:embed/>
                </p:oleObj>
              </mc:Choice>
              <mc:Fallback>
                <p:oleObj name="Equation" r:id="rId4" imgW="406080" imgH="241200" progId="Equation.DSMT4">
                  <p:embed/>
                  <p:pic>
                    <p:nvPicPr>
                      <p:cNvPr id="0" name=""/>
                      <p:cNvPicPr>
                        <a:picLocks noChangeAspect="1" noChangeArrowheads="1"/>
                      </p:cNvPicPr>
                      <p:nvPr/>
                    </p:nvPicPr>
                    <p:blipFill>
                      <a:blip r:embed="rId5"/>
                      <a:srcRect/>
                      <a:stretch>
                        <a:fillRect/>
                      </a:stretch>
                    </p:blipFill>
                    <p:spPr bwMode="auto">
                      <a:xfrm>
                        <a:off x="4788024" y="1772816"/>
                        <a:ext cx="792162"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5302" name="Rectangle 10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5303" name="Object 103"/>
          <p:cNvGraphicFramePr>
            <a:graphicFrameLocks noChangeAspect="1"/>
          </p:cNvGraphicFramePr>
          <p:nvPr>
            <p:extLst>
              <p:ext uri="{D42A27DB-BD31-4B8C-83A1-F6EECF244321}">
                <p14:modId xmlns:p14="http://schemas.microsoft.com/office/powerpoint/2010/main" val="2609794525"/>
              </p:ext>
            </p:extLst>
          </p:nvPr>
        </p:nvGraphicFramePr>
        <p:xfrm>
          <a:off x="899592" y="3075990"/>
          <a:ext cx="323850" cy="504825"/>
        </p:xfrm>
        <a:graphic>
          <a:graphicData uri="http://schemas.openxmlformats.org/presentationml/2006/ole">
            <mc:AlternateContent xmlns:mc="http://schemas.openxmlformats.org/markup-compatibility/2006">
              <mc:Choice xmlns:v="urn:schemas-microsoft-com:vml" Requires="v">
                <p:oleObj spid="_x0000_s2260111" name="Equation" r:id="rId6" imgW="152280" imgH="241200" progId="Equation.DSMT4">
                  <p:embed/>
                </p:oleObj>
              </mc:Choice>
              <mc:Fallback>
                <p:oleObj name="Equation" r:id="rId6" imgW="152280" imgH="241200" progId="Equation.DSMT4">
                  <p:embed/>
                  <p:pic>
                    <p:nvPicPr>
                      <p:cNvPr id="0" name=""/>
                      <p:cNvPicPr>
                        <a:picLocks noChangeAspect="1" noChangeArrowheads="1"/>
                      </p:cNvPicPr>
                      <p:nvPr/>
                    </p:nvPicPr>
                    <p:blipFill>
                      <a:blip r:embed="rId7"/>
                      <a:srcRect/>
                      <a:stretch>
                        <a:fillRect/>
                      </a:stretch>
                    </p:blipFill>
                    <p:spPr bwMode="auto">
                      <a:xfrm>
                        <a:off x="899592" y="3075990"/>
                        <a:ext cx="3238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5304" name="Rectangle 104"/>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5305" name="Object 105"/>
          <p:cNvGraphicFramePr>
            <a:graphicFrameLocks noChangeAspect="1"/>
          </p:cNvGraphicFramePr>
          <p:nvPr>
            <p:extLst>
              <p:ext uri="{D42A27DB-BD31-4B8C-83A1-F6EECF244321}">
                <p14:modId xmlns:p14="http://schemas.microsoft.com/office/powerpoint/2010/main" val="3936926112"/>
              </p:ext>
            </p:extLst>
          </p:nvPr>
        </p:nvGraphicFramePr>
        <p:xfrm>
          <a:off x="2339752" y="2395963"/>
          <a:ext cx="2570162" cy="569913"/>
        </p:xfrm>
        <a:graphic>
          <a:graphicData uri="http://schemas.openxmlformats.org/presentationml/2006/ole">
            <mc:AlternateContent xmlns:mc="http://schemas.openxmlformats.org/markup-compatibility/2006">
              <mc:Choice xmlns:v="urn:schemas-microsoft-com:vml" Requires="v">
                <p:oleObj spid="_x0000_s2260112" name="Equation" r:id="rId8" imgW="1384200" imgH="304560" progId="Equation.DSMT4">
                  <p:embed/>
                </p:oleObj>
              </mc:Choice>
              <mc:Fallback>
                <p:oleObj name="Equation" r:id="rId8" imgW="1384200" imgH="304560" progId="Equation.DSMT4">
                  <p:embed/>
                  <p:pic>
                    <p:nvPicPr>
                      <p:cNvPr id="0" name=""/>
                      <p:cNvPicPr>
                        <a:picLocks noChangeAspect="1" noChangeArrowheads="1"/>
                      </p:cNvPicPr>
                      <p:nvPr/>
                    </p:nvPicPr>
                    <p:blipFill>
                      <a:blip r:embed="rId9"/>
                      <a:srcRect/>
                      <a:stretch>
                        <a:fillRect/>
                      </a:stretch>
                    </p:blipFill>
                    <p:spPr bwMode="auto">
                      <a:xfrm>
                        <a:off x="2339752" y="2395963"/>
                        <a:ext cx="2570162" cy="569913"/>
                      </a:xfrm>
                      <a:prstGeom prst="rect">
                        <a:avLst/>
                      </a:prstGeom>
                      <a:noFill/>
                      <a:ln w="28575">
                        <a:solidFill>
                          <a:srgbClr val="0000FF"/>
                        </a:solidFill>
                      </a:ln>
                      <a:extLst/>
                    </p:spPr>
                  </p:pic>
                </p:oleObj>
              </mc:Fallback>
            </mc:AlternateContent>
          </a:graphicData>
        </a:graphic>
      </p:graphicFrame>
      <p:sp>
        <p:nvSpPr>
          <p:cNvPr id="435306" name="Rectangle 10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5307" name="Object 107"/>
          <p:cNvGraphicFramePr>
            <a:graphicFrameLocks noChangeAspect="1"/>
          </p:cNvGraphicFramePr>
          <p:nvPr>
            <p:extLst>
              <p:ext uri="{D42A27DB-BD31-4B8C-83A1-F6EECF244321}">
                <p14:modId xmlns:p14="http://schemas.microsoft.com/office/powerpoint/2010/main" val="1667466441"/>
              </p:ext>
            </p:extLst>
          </p:nvPr>
        </p:nvGraphicFramePr>
        <p:xfrm>
          <a:off x="3237597" y="3129110"/>
          <a:ext cx="1316038" cy="495300"/>
        </p:xfrm>
        <a:graphic>
          <a:graphicData uri="http://schemas.openxmlformats.org/presentationml/2006/ole">
            <mc:AlternateContent xmlns:mc="http://schemas.openxmlformats.org/markup-compatibility/2006">
              <mc:Choice xmlns:v="urn:schemas-microsoft-com:vml" Requires="v">
                <p:oleObj spid="_x0000_s2260113" name="Equation" r:id="rId10" imgW="634680" imgH="241200" progId="Equation.DSMT4">
                  <p:embed/>
                </p:oleObj>
              </mc:Choice>
              <mc:Fallback>
                <p:oleObj name="Equation" r:id="rId10" imgW="634680" imgH="241200" progId="Equation.DSMT4">
                  <p:embed/>
                  <p:pic>
                    <p:nvPicPr>
                      <p:cNvPr id="0" name=""/>
                      <p:cNvPicPr>
                        <a:picLocks noChangeAspect="1" noChangeArrowheads="1"/>
                      </p:cNvPicPr>
                      <p:nvPr/>
                    </p:nvPicPr>
                    <p:blipFill>
                      <a:blip r:embed="rId11"/>
                      <a:srcRect/>
                      <a:stretch>
                        <a:fillRect/>
                      </a:stretch>
                    </p:blipFill>
                    <p:spPr bwMode="auto">
                      <a:xfrm>
                        <a:off x="3237597" y="3129110"/>
                        <a:ext cx="1316038"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5308" name="Rectangle 10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5309" name="Object 109"/>
          <p:cNvGraphicFramePr>
            <a:graphicFrameLocks noChangeAspect="1"/>
          </p:cNvGraphicFramePr>
          <p:nvPr>
            <p:extLst>
              <p:ext uri="{D42A27DB-BD31-4B8C-83A1-F6EECF244321}">
                <p14:modId xmlns:p14="http://schemas.microsoft.com/office/powerpoint/2010/main" val="1027186065"/>
              </p:ext>
            </p:extLst>
          </p:nvPr>
        </p:nvGraphicFramePr>
        <p:xfrm>
          <a:off x="1763688" y="3645024"/>
          <a:ext cx="1314450" cy="495300"/>
        </p:xfrm>
        <a:graphic>
          <a:graphicData uri="http://schemas.openxmlformats.org/presentationml/2006/ole">
            <mc:AlternateContent xmlns:mc="http://schemas.openxmlformats.org/markup-compatibility/2006">
              <mc:Choice xmlns:v="urn:schemas-microsoft-com:vml" Requires="v">
                <p:oleObj spid="_x0000_s2260114" name="Equation" r:id="rId12" imgW="634680" imgH="241200" progId="Equation.DSMT4">
                  <p:embed/>
                </p:oleObj>
              </mc:Choice>
              <mc:Fallback>
                <p:oleObj name="Equation" r:id="rId12" imgW="634680" imgH="241200" progId="Equation.DSMT4">
                  <p:embed/>
                  <p:pic>
                    <p:nvPicPr>
                      <p:cNvPr id="0" name=""/>
                      <p:cNvPicPr>
                        <a:picLocks noChangeAspect="1" noChangeArrowheads="1"/>
                      </p:cNvPicPr>
                      <p:nvPr/>
                    </p:nvPicPr>
                    <p:blipFill>
                      <a:blip r:embed="rId13"/>
                      <a:srcRect/>
                      <a:stretch>
                        <a:fillRect/>
                      </a:stretch>
                    </p:blipFill>
                    <p:spPr bwMode="auto">
                      <a:xfrm>
                        <a:off x="1763688" y="3645024"/>
                        <a:ext cx="13144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1576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5305"/>
                                        </p:tgtEl>
                                        <p:attrNameLst>
                                          <p:attrName>style.visibility</p:attrName>
                                        </p:attrNameLst>
                                      </p:cBhvr>
                                      <p:to>
                                        <p:strVal val="visible"/>
                                      </p:to>
                                    </p:set>
                                    <p:animEffect transition="in" filter="fade">
                                      <p:cBhvr>
                                        <p:cTn id="7" dur="500"/>
                                        <p:tgtEl>
                                          <p:spTgt spid="43530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5203">
                                            <p:txEl>
                                              <p:pRg st="3" end="3"/>
                                            </p:txEl>
                                          </p:spTgt>
                                        </p:tgtEl>
                                        <p:attrNameLst>
                                          <p:attrName>style.visibility</p:attrName>
                                        </p:attrNameLst>
                                      </p:cBhvr>
                                      <p:to>
                                        <p:strVal val="visible"/>
                                      </p:to>
                                    </p:set>
                                    <p:animEffect transition="in" filter="fade">
                                      <p:cBhvr>
                                        <p:cTn id="11" dur="500"/>
                                        <p:tgtEl>
                                          <p:spTgt spid="435203">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35303"/>
                                        </p:tgtEl>
                                        <p:attrNameLst>
                                          <p:attrName>style.visibility</p:attrName>
                                        </p:attrNameLst>
                                      </p:cBhvr>
                                      <p:to>
                                        <p:strVal val="visible"/>
                                      </p:to>
                                    </p:set>
                                    <p:animEffect transition="in" filter="fade">
                                      <p:cBhvr>
                                        <p:cTn id="15" dur="500"/>
                                        <p:tgtEl>
                                          <p:spTgt spid="435303"/>
                                        </p:tgtEl>
                                      </p:cBhvr>
                                    </p:animEffect>
                                  </p:childTnLst>
                                </p:cTn>
                              </p:par>
                              <p:par>
                                <p:cTn id="16" presetID="10" presetClass="entr" presetSubtype="0" fill="hold" nodeType="withEffect">
                                  <p:stCondLst>
                                    <p:cond delay="0"/>
                                  </p:stCondLst>
                                  <p:childTnLst>
                                    <p:set>
                                      <p:cBhvr>
                                        <p:cTn id="17" dur="1" fill="hold">
                                          <p:stCondLst>
                                            <p:cond delay="0"/>
                                          </p:stCondLst>
                                        </p:cTn>
                                        <p:tgtEl>
                                          <p:spTgt spid="435307"/>
                                        </p:tgtEl>
                                        <p:attrNameLst>
                                          <p:attrName>style.visibility</p:attrName>
                                        </p:attrNameLst>
                                      </p:cBhvr>
                                      <p:to>
                                        <p:strVal val="visible"/>
                                      </p:to>
                                    </p:set>
                                    <p:animEffect transition="in" filter="fade">
                                      <p:cBhvr>
                                        <p:cTn id="18" dur="500"/>
                                        <p:tgtEl>
                                          <p:spTgt spid="435307"/>
                                        </p:tgtEl>
                                      </p:cBhvr>
                                    </p:animEffect>
                                  </p:childTnLst>
                                </p:cTn>
                              </p:par>
                              <p:par>
                                <p:cTn id="19" presetID="10" presetClass="entr" presetSubtype="0" fill="hold" nodeType="withEffect">
                                  <p:stCondLst>
                                    <p:cond delay="0"/>
                                  </p:stCondLst>
                                  <p:childTnLst>
                                    <p:set>
                                      <p:cBhvr>
                                        <p:cTn id="20" dur="1" fill="hold">
                                          <p:stCondLst>
                                            <p:cond delay="0"/>
                                          </p:stCondLst>
                                        </p:cTn>
                                        <p:tgtEl>
                                          <p:spTgt spid="435309"/>
                                        </p:tgtEl>
                                        <p:attrNameLst>
                                          <p:attrName>style.visibility</p:attrName>
                                        </p:attrNameLst>
                                      </p:cBhvr>
                                      <p:to>
                                        <p:strVal val="visible"/>
                                      </p:to>
                                    </p:set>
                                    <p:animEffect transition="in" filter="fade">
                                      <p:cBhvr>
                                        <p:cTn id="21" dur="500"/>
                                        <p:tgtEl>
                                          <p:spTgt spid="435309"/>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435203">
                                            <p:txEl>
                                              <p:pRg st="5" end="5"/>
                                            </p:txEl>
                                          </p:spTgt>
                                        </p:tgtEl>
                                        <p:attrNameLst>
                                          <p:attrName>style.visibility</p:attrName>
                                        </p:attrNameLst>
                                      </p:cBhvr>
                                      <p:to>
                                        <p:strVal val="visible"/>
                                      </p:to>
                                    </p:set>
                                    <p:animEffect transition="in" filter="fade">
                                      <p:cBhvr>
                                        <p:cTn id="25" dur="1000"/>
                                        <p:tgtEl>
                                          <p:spTgt spid="435203">
                                            <p:txEl>
                                              <p:pRg st="5" end="5"/>
                                            </p:txEl>
                                          </p:spTgt>
                                        </p:tgtEl>
                                      </p:cBhvr>
                                    </p:animEffect>
                                    <p:anim calcmode="lin" valueType="num">
                                      <p:cBhvr>
                                        <p:cTn id="26" dur="1000" fill="hold"/>
                                        <p:tgtEl>
                                          <p:spTgt spid="435203">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43520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zh-CN" altLang="en-US" smtClean="0"/>
              <a:t>最小距离和纠错能力</a:t>
            </a:r>
            <a:endParaRPr lang="zh-CN" altLang="en-US"/>
          </a:p>
        </p:txBody>
      </p:sp>
      <p:sp>
        <p:nvSpPr>
          <p:cNvPr id="447491" name="Rectangle 3"/>
          <p:cNvSpPr>
            <a:spLocks noGrp="1" noChangeArrowheads="1"/>
          </p:cNvSpPr>
          <p:nvPr>
            <p:ph type="body" idx="1"/>
          </p:nvPr>
        </p:nvSpPr>
        <p:spPr/>
        <p:txBody>
          <a:bodyPr/>
          <a:lstStyle/>
          <a:p>
            <a:r>
              <a:rPr lang="en-US" altLang="zh-CN" dirty="0" smtClean="0"/>
              <a:t>(000</a:t>
            </a:r>
            <a:r>
              <a:rPr lang="zh-CN" altLang="en-US" dirty="0" smtClean="0"/>
              <a:t>，</a:t>
            </a:r>
            <a:r>
              <a:rPr lang="en-US" altLang="zh-CN" dirty="0" smtClean="0"/>
              <a:t>011</a:t>
            </a:r>
            <a:r>
              <a:rPr lang="zh-CN" altLang="en-US" dirty="0" smtClean="0"/>
              <a:t>，</a:t>
            </a:r>
            <a:r>
              <a:rPr lang="en-US" altLang="zh-CN" dirty="0" smtClean="0"/>
              <a:t>101</a:t>
            </a:r>
            <a:r>
              <a:rPr lang="zh-CN" altLang="en-US" dirty="0" smtClean="0"/>
              <a:t>，</a:t>
            </a:r>
            <a:r>
              <a:rPr lang="en-US" altLang="zh-CN" dirty="0" smtClean="0"/>
              <a:t>110)</a:t>
            </a:r>
            <a:r>
              <a:rPr lang="zh-CN" altLang="en-US" dirty="0" smtClean="0"/>
              <a:t>：各码字的汉明距离都为</a:t>
            </a:r>
            <a:r>
              <a:rPr lang="en-US" altLang="zh-CN" dirty="0" smtClean="0"/>
              <a:t>2</a:t>
            </a:r>
            <a:r>
              <a:rPr lang="zh-CN" altLang="en-US" dirty="0" smtClean="0"/>
              <a:t>，最小距离为</a:t>
            </a:r>
            <a:r>
              <a:rPr lang="en-US" altLang="zh-CN" dirty="0" smtClean="0"/>
              <a:t>2</a:t>
            </a:r>
            <a:r>
              <a:rPr lang="zh-CN" altLang="en-US" dirty="0" smtClean="0"/>
              <a:t>，可以检测出</a:t>
            </a:r>
            <a:r>
              <a:rPr lang="en-US" altLang="zh-CN" dirty="0" smtClean="0"/>
              <a:t>1</a:t>
            </a:r>
            <a:r>
              <a:rPr lang="zh-CN" altLang="en-US" dirty="0" smtClean="0"/>
              <a:t>位错误，但无法纠正错误</a:t>
            </a:r>
            <a:endParaRPr lang="en-US" altLang="zh-CN" dirty="0" smtClean="0"/>
          </a:p>
          <a:p>
            <a:endParaRPr lang="zh-CN" altLang="en-US" dirty="0" smtClean="0"/>
          </a:p>
          <a:p>
            <a:r>
              <a:rPr lang="en-US" altLang="zh-CN" dirty="0" smtClean="0"/>
              <a:t>(000</a:t>
            </a:r>
            <a:r>
              <a:rPr lang="zh-CN" altLang="en-US" dirty="0" smtClean="0"/>
              <a:t>，</a:t>
            </a:r>
            <a:r>
              <a:rPr lang="en-US" altLang="zh-CN" dirty="0" smtClean="0"/>
              <a:t>001</a:t>
            </a:r>
            <a:r>
              <a:rPr lang="zh-CN" altLang="en-US" dirty="0" smtClean="0"/>
              <a:t>，</a:t>
            </a:r>
            <a:r>
              <a:rPr lang="en-US" altLang="zh-CN" dirty="0" smtClean="0"/>
              <a:t>010</a:t>
            </a:r>
            <a:r>
              <a:rPr lang="zh-CN" altLang="en-US" dirty="0" smtClean="0"/>
              <a:t>，</a:t>
            </a:r>
            <a:r>
              <a:rPr lang="en-US" altLang="zh-CN" dirty="0" smtClean="0"/>
              <a:t>100)</a:t>
            </a:r>
            <a:r>
              <a:rPr lang="zh-CN" altLang="en-US" dirty="0" smtClean="0"/>
              <a:t>：最小距离为</a:t>
            </a:r>
            <a:r>
              <a:rPr lang="en-US" altLang="zh-CN" dirty="0" smtClean="0"/>
              <a:t>1</a:t>
            </a:r>
            <a:r>
              <a:rPr lang="zh-CN" altLang="en-US" dirty="0" smtClean="0"/>
              <a:t>，检测不出来发生了错误</a:t>
            </a:r>
            <a:endParaRPr lang="en-US" altLang="zh-CN" dirty="0" smtClean="0"/>
          </a:p>
          <a:p>
            <a:endParaRPr lang="zh-CN" altLang="en-US" dirty="0" smtClean="0"/>
          </a:p>
          <a:p>
            <a:r>
              <a:rPr lang="en-US" altLang="zh-CN" dirty="0" smtClean="0"/>
              <a:t>(000</a:t>
            </a:r>
            <a:r>
              <a:rPr lang="zh-CN" altLang="en-US" dirty="0" smtClean="0"/>
              <a:t>，</a:t>
            </a:r>
            <a:r>
              <a:rPr lang="en-US" altLang="zh-CN" dirty="0" smtClean="0"/>
              <a:t>111)</a:t>
            </a:r>
            <a:r>
              <a:rPr lang="zh-CN" altLang="en-US" dirty="0" smtClean="0"/>
              <a:t>：最小距离为</a:t>
            </a:r>
            <a:r>
              <a:rPr lang="en-US" altLang="zh-CN" dirty="0" smtClean="0"/>
              <a:t>3</a:t>
            </a:r>
            <a:r>
              <a:rPr lang="zh-CN" altLang="en-US" dirty="0" smtClean="0"/>
              <a:t>，可以检测出</a:t>
            </a:r>
            <a:r>
              <a:rPr lang="en-US" altLang="zh-CN" dirty="0" smtClean="0"/>
              <a:t>2</a:t>
            </a:r>
            <a:r>
              <a:rPr lang="zh-CN" altLang="en-US" dirty="0" smtClean="0"/>
              <a:t>位错误，也可以纠正</a:t>
            </a:r>
            <a:r>
              <a:rPr lang="en-US" altLang="zh-CN" dirty="0" smtClean="0"/>
              <a:t>1</a:t>
            </a:r>
            <a:r>
              <a:rPr lang="zh-CN" altLang="en-US" dirty="0" smtClean="0"/>
              <a:t>位错误</a:t>
            </a:r>
            <a:endParaRPr lang="zh-CN" altLang="en-US" dirty="0"/>
          </a:p>
        </p:txBody>
      </p:sp>
      <p:sp>
        <p:nvSpPr>
          <p:cNvPr id="93" name="灯片编号占位符 5"/>
          <p:cNvSpPr>
            <a:spLocks noGrp="1"/>
          </p:cNvSpPr>
          <p:nvPr>
            <p:ph type="sldNum" sz="quarter" idx="12"/>
          </p:nvPr>
        </p:nvSpPr>
        <p:spPr/>
        <p:txBody>
          <a:bodyPr/>
          <a:lstStyle/>
          <a:p>
            <a:fld id="{0395F456-BDF1-4918-8DED-F97D7D7EFC7C}" type="slidenum">
              <a:rPr lang="zh-CN" altLang="en-US" smtClean="0"/>
              <a:pPr/>
              <a:t>64</a:t>
            </a:fld>
            <a:endParaRPr lang="en-US" altLang="zh-CN"/>
          </a:p>
        </p:txBody>
      </p:sp>
      <p:sp>
        <p:nvSpPr>
          <p:cNvPr id="44749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493"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494"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49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49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497"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498"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499"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0"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1"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2"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3"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4"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5"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6"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7"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8"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9"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1"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2"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3"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4"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5"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6"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7"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8"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9"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0"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1"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2"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3"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4"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5"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6"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7"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8"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9"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0"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1"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2"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3"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4"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5"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6"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7"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8"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9"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0"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1"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2"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3"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4"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5"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6"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7"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8"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9"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0"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1"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2"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3"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4"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5"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6"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7"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8"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9"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0"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1"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2"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3"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4"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5"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6"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7"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8"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9"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0"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1"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2"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3"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4"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5"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6"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7" name="Rectangle 89"/>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8" name="Rectangle 90"/>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43035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zh-CN" altLang="en-US" smtClean="0"/>
              <a:t>最小距离和纠错能力</a:t>
            </a:r>
            <a:endParaRPr lang="zh-CN" altLang="en-US"/>
          </a:p>
        </p:txBody>
      </p:sp>
      <p:sp>
        <p:nvSpPr>
          <p:cNvPr id="449539" name="Rectangle 3"/>
          <p:cNvSpPr>
            <a:spLocks noGrp="1" noChangeArrowheads="1"/>
          </p:cNvSpPr>
          <p:nvPr>
            <p:ph type="body" idx="1"/>
          </p:nvPr>
        </p:nvSpPr>
        <p:spPr/>
        <p:txBody>
          <a:bodyPr/>
          <a:lstStyle/>
          <a:p>
            <a:r>
              <a:rPr lang="zh-CN" altLang="en-US" smtClean="0"/>
              <a:t>要检测</a:t>
            </a:r>
            <a:r>
              <a:rPr lang="en-US" altLang="zh-CN" smtClean="0"/>
              <a:t>1</a:t>
            </a:r>
            <a:r>
              <a:rPr lang="zh-CN" altLang="en-US" smtClean="0"/>
              <a:t>位错误，要求码的最小距离</a:t>
            </a:r>
          </a:p>
          <a:p>
            <a:endParaRPr lang="zh-CN" altLang="en-US" smtClean="0"/>
          </a:p>
          <a:p>
            <a:r>
              <a:rPr lang="zh-CN" altLang="en-US" smtClean="0"/>
              <a:t>要检测</a:t>
            </a:r>
            <a:r>
              <a:rPr lang="en-US" altLang="zh-CN" smtClean="0"/>
              <a:t>e</a:t>
            </a:r>
            <a:r>
              <a:rPr lang="zh-CN" altLang="en-US" smtClean="0"/>
              <a:t>位错误，要求码的最小距离</a:t>
            </a:r>
          </a:p>
          <a:p>
            <a:endParaRPr lang="zh-CN" altLang="en-US" smtClean="0"/>
          </a:p>
          <a:p>
            <a:r>
              <a:rPr lang="zh-CN" altLang="en-US" smtClean="0"/>
              <a:t>要纠正</a:t>
            </a:r>
            <a:r>
              <a:rPr lang="en-US" altLang="zh-CN" smtClean="0"/>
              <a:t>1</a:t>
            </a:r>
            <a:r>
              <a:rPr lang="zh-CN" altLang="en-US" smtClean="0"/>
              <a:t>位错误，要求码的最小距离</a:t>
            </a:r>
          </a:p>
          <a:p>
            <a:endParaRPr lang="zh-CN" altLang="en-US" smtClean="0"/>
          </a:p>
          <a:p>
            <a:r>
              <a:rPr lang="zh-CN" altLang="en-US" smtClean="0"/>
              <a:t>要纠正</a:t>
            </a:r>
            <a:r>
              <a:rPr lang="en-US" altLang="zh-CN" smtClean="0"/>
              <a:t>e</a:t>
            </a:r>
            <a:r>
              <a:rPr lang="zh-CN" altLang="en-US" smtClean="0"/>
              <a:t>位错误，要求码的最小距离</a:t>
            </a:r>
            <a:endParaRPr lang="zh-CN" altLang="en-US"/>
          </a:p>
        </p:txBody>
      </p:sp>
      <p:sp>
        <p:nvSpPr>
          <p:cNvPr id="97" name="灯片编号占位符 5"/>
          <p:cNvSpPr>
            <a:spLocks noGrp="1"/>
          </p:cNvSpPr>
          <p:nvPr>
            <p:ph type="sldNum" sz="quarter" idx="12"/>
          </p:nvPr>
        </p:nvSpPr>
        <p:spPr/>
        <p:txBody>
          <a:bodyPr/>
          <a:lstStyle/>
          <a:p>
            <a:fld id="{12D70EBA-9C99-46C9-B46D-505C9D111BF2}" type="slidenum">
              <a:rPr lang="zh-CN" altLang="en-US" smtClean="0"/>
              <a:pPr/>
              <a:t>65</a:t>
            </a:fld>
            <a:endParaRPr lang="en-US" altLang="zh-CN"/>
          </a:p>
        </p:txBody>
      </p:sp>
      <p:sp>
        <p:nvSpPr>
          <p:cNvPr id="44954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2"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5"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1"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2"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3"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4"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5"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6"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7"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9"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0"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1"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2"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3"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4"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5"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6"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7"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8"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9"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0"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1"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2"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3"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4"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5"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6"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7"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8"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0"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1"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2"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3"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4"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5"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6"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7"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8"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9"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0"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1"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2"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3"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4"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5"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6"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7"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8"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9"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0"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1"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2"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3"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4"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5"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6"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7"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8"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9"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0"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1"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2"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3"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4"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5"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6"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7"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8"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9"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20"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21"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22"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23"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24"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25" name="Rectangle 89"/>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26" name="Rectangle 90"/>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9627" name="Object 91"/>
          <p:cNvGraphicFramePr>
            <a:graphicFrameLocks noChangeAspect="1"/>
          </p:cNvGraphicFramePr>
          <p:nvPr>
            <p:extLst>
              <p:ext uri="{D42A27DB-BD31-4B8C-83A1-F6EECF244321}">
                <p14:modId xmlns:p14="http://schemas.microsoft.com/office/powerpoint/2010/main" val="67637155"/>
              </p:ext>
            </p:extLst>
          </p:nvPr>
        </p:nvGraphicFramePr>
        <p:xfrm>
          <a:off x="1258888" y="1685925"/>
          <a:ext cx="1219200" cy="530225"/>
        </p:xfrm>
        <a:graphic>
          <a:graphicData uri="http://schemas.openxmlformats.org/presentationml/2006/ole">
            <mc:AlternateContent xmlns:mc="http://schemas.openxmlformats.org/markup-compatibility/2006">
              <mc:Choice xmlns:v="urn:schemas-microsoft-com:vml" Requires="v">
                <p:oleObj spid="_x0000_s2261106" name="Equation" r:id="rId4" imgW="520560" imgH="228600" progId="Equation.DSMT4">
                  <p:embed/>
                </p:oleObj>
              </mc:Choice>
              <mc:Fallback>
                <p:oleObj name="Equation" r:id="rId4" imgW="520560" imgH="228600" progId="Equation.DSMT4">
                  <p:embed/>
                  <p:pic>
                    <p:nvPicPr>
                      <p:cNvPr id="0" name=""/>
                      <p:cNvPicPr>
                        <a:picLocks noChangeAspect="1" noChangeArrowheads="1"/>
                      </p:cNvPicPr>
                      <p:nvPr/>
                    </p:nvPicPr>
                    <p:blipFill>
                      <a:blip r:embed="rId5"/>
                      <a:srcRect/>
                      <a:stretch>
                        <a:fillRect/>
                      </a:stretch>
                    </p:blipFill>
                    <p:spPr bwMode="auto">
                      <a:xfrm>
                        <a:off x="1258888" y="1685925"/>
                        <a:ext cx="12192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9628" name="Object 92"/>
          <p:cNvGraphicFramePr>
            <a:graphicFrameLocks noChangeAspect="1"/>
          </p:cNvGraphicFramePr>
          <p:nvPr>
            <p:extLst>
              <p:ext uri="{D42A27DB-BD31-4B8C-83A1-F6EECF244321}">
                <p14:modId xmlns:p14="http://schemas.microsoft.com/office/powerpoint/2010/main" val="57152992"/>
              </p:ext>
            </p:extLst>
          </p:nvPr>
        </p:nvGraphicFramePr>
        <p:xfrm>
          <a:off x="1139825" y="3017838"/>
          <a:ext cx="1849438" cy="565150"/>
        </p:xfrm>
        <a:graphic>
          <a:graphicData uri="http://schemas.openxmlformats.org/presentationml/2006/ole">
            <mc:AlternateContent xmlns:mc="http://schemas.openxmlformats.org/markup-compatibility/2006">
              <mc:Choice xmlns:v="urn:schemas-microsoft-com:vml" Requires="v">
                <p:oleObj spid="_x0000_s2261107" name="Equation" r:id="rId6" imgW="723600" imgH="228600" progId="Equation.DSMT4">
                  <p:embed/>
                </p:oleObj>
              </mc:Choice>
              <mc:Fallback>
                <p:oleObj name="Equation" r:id="rId6" imgW="723600" imgH="228600" progId="Equation.DSMT4">
                  <p:embed/>
                  <p:pic>
                    <p:nvPicPr>
                      <p:cNvPr id="0" name=""/>
                      <p:cNvPicPr>
                        <a:picLocks noChangeAspect="1" noChangeArrowheads="1"/>
                      </p:cNvPicPr>
                      <p:nvPr/>
                    </p:nvPicPr>
                    <p:blipFill>
                      <a:blip r:embed="rId7"/>
                      <a:srcRect/>
                      <a:stretch>
                        <a:fillRect/>
                      </a:stretch>
                    </p:blipFill>
                    <p:spPr bwMode="auto">
                      <a:xfrm>
                        <a:off x="1139825" y="3017838"/>
                        <a:ext cx="1849438"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9629" name="Object 93"/>
          <p:cNvGraphicFramePr>
            <a:graphicFrameLocks noChangeAspect="1"/>
          </p:cNvGraphicFramePr>
          <p:nvPr>
            <p:extLst>
              <p:ext uri="{D42A27DB-BD31-4B8C-83A1-F6EECF244321}">
                <p14:modId xmlns:p14="http://schemas.microsoft.com/office/powerpoint/2010/main" val="709259847"/>
              </p:ext>
            </p:extLst>
          </p:nvPr>
        </p:nvGraphicFramePr>
        <p:xfrm>
          <a:off x="1203325" y="4221088"/>
          <a:ext cx="1328738" cy="565150"/>
        </p:xfrm>
        <a:graphic>
          <a:graphicData uri="http://schemas.openxmlformats.org/presentationml/2006/ole">
            <mc:AlternateContent xmlns:mc="http://schemas.openxmlformats.org/markup-compatibility/2006">
              <mc:Choice xmlns:v="urn:schemas-microsoft-com:vml" Requires="v">
                <p:oleObj spid="_x0000_s2261108" name="Equation" r:id="rId8" imgW="520560" imgH="228600" progId="Equation.DSMT4">
                  <p:embed/>
                </p:oleObj>
              </mc:Choice>
              <mc:Fallback>
                <p:oleObj name="Equation" r:id="rId8" imgW="520560" imgH="228600" progId="Equation.DSMT4">
                  <p:embed/>
                  <p:pic>
                    <p:nvPicPr>
                      <p:cNvPr id="0" name=""/>
                      <p:cNvPicPr>
                        <a:picLocks noChangeAspect="1" noChangeArrowheads="1"/>
                      </p:cNvPicPr>
                      <p:nvPr/>
                    </p:nvPicPr>
                    <p:blipFill>
                      <a:blip r:embed="rId9"/>
                      <a:srcRect/>
                      <a:stretch>
                        <a:fillRect/>
                      </a:stretch>
                    </p:blipFill>
                    <p:spPr bwMode="auto">
                      <a:xfrm>
                        <a:off x="1203325" y="4221088"/>
                        <a:ext cx="1328738"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9630" name="Object 94"/>
          <p:cNvGraphicFramePr>
            <a:graphicFrameLocks noChangeAspect="1"/>
          </p:cNvGraphicFramePr>
          <p:nvPr>
            <p:extLst>
              <p:ext uri="{D42A27DB-BD31-4B8C-83A1-F6EECF244321}">
                <p14:modId xmlns:p14="http://schemas.microsoft.com/office/powerpoint/2010/main" val="1572833772"/>
              </p:ext>
            </p:extLst>
          </p:nvPr>
        </p:nvGraphicFramePr>
        <p:xfrm>
          <a:off x="1187624" y="5373216"/>
          <a:ext cx="1968500" cy="550862"/>
        </p:xfrm>
        <a:graphic>
          <a:graphicData uri="http://schemas.openxmlformats.org/presentationml/2006/ole">
            <mc:AlternateContent xmlns:mc="http://schemas.openxmlformats.org/markup-compatibility/2006">
              <mc:Choice xmlns:v="urn:schemas-microsoft-com:vml" Requires="v">
                <p:oleObj spid="_x0000_s2261109" name="Equation" r:id="rId10" imgW="799920" imgH="228600" progId="Equation.DSMT4">
                  <p:embed/>
                </p:oleObj>
              </mc:Choice>
              <mc:Fallback>
                <p:oleObj name="Equation" r:id="rId10" imgW="799920" imgH="228600" progId="Equation.DSMT4">
                  <p:embed/>
                  <p:pic>
                    <p:nvPicPr>
                      <p:cNvPr id="0" name=""/>
                      <p:cNvPicPr>
                        <a:picLocks noChangeAspect="1" noChangeArrowheads="1"/>
                      </p:cNvPicPr>
                      <p:nvPr/>
                    </p:nvPicPr>
                    <p:blipFill>
                      <a:blip r:embed="rId11"/>
                      <a:srcRect/>
                      <a:stretch>
                        <a:fillRect/>
                      </a:stretch>
                    </p:blipFill>
                    <p:spPr bwMode="auto">
                      <a:xfrm>
                        <a:off x="1187624" y="5373216"/>
                        <a:ext cx="1968500"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77928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zh-CN" altLang="en-US" smtClean="0"/>
              <a:t>有噪信道编码定理</a:t>
            </a:r>
            <a:endParaRPr lang="zh-CN" altLang="en-US"/>
          </a:p>
        </p:txBody>
      </p:sp>
      <p:sp>
        <p:nvSpPr>
          <p:cNvPr id="437251" name="Rectangle 3"/>
          <p:cNvSpPr>
            <a:spLocks noGrp="1" noChangeArrowheads="1"/>
          </p:cNvSpPr>
          <p:nvPr>
            <p:ph type="body" idx="1"/>
          </p:nvPr>
        </p:nvSpPr>
        <p:spPr/>
        <p:txBody>
          <a:bodyPr/>
          <a:lstStyle/>
          <a:p>
            <a:r>
              <a:rPr lang="zh-CN" altLang="en-US" dirty="0" smtClean="0"/>
              <a:t>信息传输的可靠性和有效性之间，仿佛总是存在着冲突，提高了可靠性的同时，往往都会牺牲了有效性 </a:t>
            </a:r>
            <a:endParaRPr lang="en-US" altLang="zh-CN" dirty="0" smtClean="0"/>
          </a:p>
          <a:p>
            <a:endParaRPr lang="zh-CN" altLang="en-US" dirty="0" smtClean="0"/>
          </a:p>
          <a:p>
            <a:r>
              <a:rPr lang="zh-CN" altLang="en-US" dirty="0" smtClean="0"/>
              <a:t>有没有一种解决方法，存在不存在一种编码方法，能够协调有效性和可靠性之间的冲突，在信息传输率</a:t>
            </a:r>
            <a:r>
              <a:rPr lang="en-US" altLang="zh-CN" dirty="0" smtClean="0"/>
              <a:t>R</a:t>
            </a:r>
            <a:r>
              <a:rPr lang="zh-CN" altLang="en-US" dirty="0" smtClean="0"/>
              <a:t>不降低的情况下，减小错误概率呢？</a:t>
            </a:r>
            <a:endParaRPr lang="en-US" altLang="zh-CN" dirty="0" smtClean="0"/>
          </a:p>
          <a:p>
            <a:endParaRPr lang="zh-CN" altLang="en-US" dirty="0" smtClean="0"/>
          </a:p>
          <a:p>
            <a:r>
              <a:rPr lang="zh-CN" altLang="en-US" dirty="0" smtClean="0">
                <a:solidFill>
                  <a:srgbClr val="C00000"/>
                </a:solidFill>
              </a:rPr>
              <a:t>香农第二定理</a:t>
            </a:r>
            <a:r>
              <a:rPr lang="zh-CN" altLang="en-US" dirty="0" smtClean="0"/>
              <a:t>，有噪信道编码定理很好的回答了这个问题</a:t>
            </a:r>
            <a:endParaRPr lang="zh-CN" altLang="en-US" dirty="0"/>
          </a:p>
        </p:txBody>
      </p:sp>
      <p:sp>
        <p:nvSpPr>
          <p:cNvPr id="94" name="灯片编号占位符 5"/>
          <p:cNvSpPr>
            <a:spLocks noGrp="1"/>
          </p:cNvSpPr>
          <p:nvPr>
            <p:ph type="sldNum" sz="quarter" idx="12"/>
          </p:nvPr>
        </p:nvSpPr>
        <p:spPr/>
        <p:txBody>
          <a:bodyPr/>
          <a:lstStyle/>
          <a:p>
            <a:fld id="{5236386D-5CFB-4376-B0CC-CDCD3B603A60}" type="slidenum">
              <a:rPr lang="zh-CN" altLang="en-US" smtClean="0"/>
              <a:pPr/>
              <a:t>66</a:t>
            </a:fld>
            <a:endParaRPr lang="en-US" altLang="zh-CN"/>
          </a:p>
        </p:txBody>
      </p:sp>
      <p:sp>
        <p:nvSpPr>
          <p:cNvPr id="43725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53"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54"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5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5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57"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58"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59"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0"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1"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2"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3"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4"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5"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6"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7"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8"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9"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1"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2"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3"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4"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5"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6"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7"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8"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9"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0"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1"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2"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3"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4"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5"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6"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7"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8"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9"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0"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1"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2"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3"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4"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5"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6"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7"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8"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9"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0"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1"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2"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3"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4"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5"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6"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7"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8"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9"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0"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1"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2"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3"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4"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5"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6"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7"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8"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9"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0"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1"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2"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3"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4"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5"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6"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7"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8"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9"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0"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1"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2"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3"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4"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5"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6"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7"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8"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9"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430765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zh-CN" altLang="en-US" smtClean="0"/>
              <a:t>信道编码定理</a:t>
            </a:r>
            <a:endParaRPr lang="en-US" altLang="zh-CN"/>
          </a:p>
        </p:txBody>
      </p:sp>
      <p:sp>
        <p:nvSpPr>
          <p:cNvPr id="354307" name="Rectangle 3"/>
          <p:cNvSpPr>
            <a:spLocks noGrp="1" noChangeArrowheads="1"/>
          </p:cNvSpPr>
          <p:nvPr>
            <p:ph type="body" idx="1"/>
          </p:nvPr>
        </p:nvSpPr>
        <p:spPr/>
        <p:txBody>
          <a:bodyPr>
            <a:normAutofit/>
          </a:bodyPr>
          <a:lstStyle/>
          <a:p>
            <a:r>
              <a:rPr lang="zh-CN" altLang="en-US" sz="2800" dirty="0" smtClean="0"/>
              <a:t>信道编码概述</a:t>
            </a:r>
          </a:p>
          <a:p>
            <a:r>
              <a:rPr lang="zh-CN" altLang="en-US" sz="2800" dirty="0" smtClean="0"/>
              <a:t>译码准则</a:t>
            </a:r>
          </a:p>
          <a:p>
            <a:r>
              <a:rPr lang="zh-CN" altLang="en-US" sz="2800" dirty="0" smtClean="0"/>
              <a:t>编码方法</a:t>
            </a:r>
          </a:p>
          <a:p>
            <a:r>
              <a:rPr lang="zh-CN" altLang="en-US" sz="2800" dirty="0" smtClean="0">
                <a:solidFill>
                  <a:srgbClr val="FF0000"/>
                </a:solidFill>
              </a:rPr>
              <a:t>信道编码定理</a:t>
            </a:r>
            <a:endParaRPr lang="zh-CN" altLang="en-US" sz="2800" dirty="0">
              <a:solidFill>
                <a:srgbClr val="FF0000"/>
              </a:solidFill>
            </a:endParaRPr>
          </a:p>
        </p:txBody>
      </p:sp>
      <p:sp>
        <p:nvSpPr>
          <p:cNvPr id="6" name="灯片编号占位符 5"/>
          <p:cNvSpPr>
            <a:spLocks noGrp="1"/>
          </p:cNvSpPr>
          <p:nvPr>
            <p:ph type="sldNum" sz="quarter" idx="12"/>
          </p:nvPr>
        </p:nvSpPr>
        <p:spPr/>
        <p:txBody>
          <a:bodyPr/>
          <a:lstStyle/>
          <a:p>
            <a:fld id="{1EBC80C4-7338-4BB8-B94F-C8D74E62FD4A}" type="slidenum">
              <a:rPr lang="zh-CN" altLang="en-US" smtClean="0"/>
              <a:pPr/>
              <a:t>67</a:t>
            </a:fld>
            <a:endParaRPr lang="en-US" altLang="zh-CN"/>
          </a:p>
        </p:txBody>
      </p:sp>
    </p:spTree>
    <p:extLst>
      <p:ext uri="{BB962C8B-B14F-4D97-AF65-F5344CB8AC3E}">
        <p14:creationId xmlns:p14="http://schemas.microsoft.com/office/powerpoint/2010/main" val="3269580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zh-CN" altLang="en-US" dirty="0" smtClean="0"/>
              <a:t>有噪信道</a:t>
            </a:r>
            <a:r>
              <a:rPr lang="zh-CN" altLang="en-US" dirty="0" smtClean="0"/>
              <a:t>编码定理  </a:t>
            </a:r>
            <a:r>
              <a:rPr lang="zh-CN" altLang="en-US" dirty="0" smtClean="0">
                <a:solidFill>
                  <a:srgbClr val="0000FF"/>
                </a:solidFill>
              </a:rPr>
              <a:t>香</a:t>
            </a:r>
            <a:r>
              <a:rPr lang="zh-CN" altLang="en-US" dirty="0">
                <a:solidFill>
                  <a:srgbClr val="0000FF"/>
                </a:solidFill>
              </a:rPr>
              <a:t>农第二定理</a:t>
            </a:r>
            <a:endParaRPr lang="zh-CN" altLang="en-US" dirty="0"/>
          </a:p>
        </p:txBody>
      </p:sp>
      <p:sp>
        <p:nvSpPr>
          <p:cNvPr id="439299" name="Rectangle 3"/>
          <p:cNvSpPr>
            <a:spLocks noGrp="1" noChangeArrowheads="1"/>
          </p:cNvSpPr>
          <p:nvPr>
            <p:ph type="body" idx="1"/>
          </p:nvPr>
        </p:nvSpPr>
        <p:spPr/>
        <p:txBody>
          <a:bodyPr>
            <a:normAutofit/>
          </a:bodyPr>
          <a:lstStyle/>
          <a:p>
            <a:r>
              <a:rPr lang="zh-CN" altLang="en-US" dirty="0" smtClean="0"/>
              <a:t>设</a:t>
            </a:r>
            <a:r>
              <a:rPr lang="zh-CN" altLang="en-US" dirty="0" smtClean="0"/>
              <a:t>离散</a:t>
            </a:r>
            <a:r>
              <a:rPr lang="zh-CN" altLang="en-US" dirty="0" smtClean="0"/>
              <a:t>无记忆信道                                </a:t>
            </a:r>
            <a:r>
              <a:rPr lang="en-US" altLang="zh-CN" dirty="0" smtClean="0"/>
              <a:t>,X</a:t>
            </a:r>
            <a:r>
              <a:rPr lang="zh-CN" altLang="en-US" dirty="0" smtClean="0"/>
              <a:t>、</a:t>
            </a:r>
            <a:r>
              <a:rPr lang="en-US" altLang="zh-CN" dirty="0" smtClean="0"/>
              <a:t>Y</a:t>
            </a:r>
            <a:r>
              <a:rPr lang="zh-CN" altLang="en-US" dirty="0" smtClean="0"/>
              <a:t>分别代表输入、输出信号，            </a:t>
            </a:r>
            <a:r>
              <a:rPr lang="zh-CN" altLang="en-US" dirty="0" smtClean="0"/>
              <a:t> 是</a:t>
            </a:r>
            <a:r>
              <a:rPr lang="zh-CN" altLang="en-US" dirty="0" smtClean="0"/>
              <a:t>传递概率分布</a:t>
            </a:r>
            <a:r>
              <a:rPr lang="zh-CN" altLang="en-US" dirty="0" smtClean="0"/>
              <a:t>。</a:t>
            </a:r>
            <a:endParaRPr lang="en-US" altLang="zh-CN" dirty="0" smtClean="0"/>
          </a:p>
          <a:p>
            <a:r>
              <a:rPr lang="zh-CN" altLang="en-US" dirty="0" smtClean="0"/>
              <a:t>当</a:t>
            </a:r>
            <a:r>
              <a:rPr lang="zh-CN" altLang="en-US" dirty="0" smtClean="0"/>
              <a:t>信息传输率          </a:t>
            </a:r>
            <a:r>
              <a:rPr lang="zh-CN" altLang="en-US" dirty="0" smtClean="0"/>
              <a:t>  时</a:t>
            </a:r>
            <a:r>
              <a:rPr lang="zh-CN" altLang="en-US" dirty="0" smtClean="0"/>
              <a:t>，只要码长</a:t>
            </a:r>
            <a:r>
              <a:rPr lang="en-US" altLang="zh-CN" dirty="0" smtClean="0"/>
              <a:t>n</a:t>
            </a:r>
            <a:r>
              <a:rPr lang="zh-CN" altLang="en-US" dirty="0" smtClean="0"/>
              <a:t>足够大，就存在着一种码和对应的译码规则，使译码后的错误概率任意小 </a:t>
            </a:r>
            <a:r>
              <a:rPr lang="en-US" altLang="zh-CN" dirty="0" smtClean="0"/>
              <a:t>.</a:t>
            </a:r>
            <a:endParaRPr lang="zh-CN" altLang="en-US" dirty="0" smtClean="0"/>
          </a:p>
          <a:p>
            <a:r>
              <a:rPr lang="zh-CN" altLang="en-US" dirty="0" smtClean="0">
                <a:solidFill>
                  <a:srgbClr val="0000FF"/>
                </a:solidFill>
              </a:rPr>
              <a:t>说明：</a:t>
            </a:r>
            <a:endParaRPr lang="en-US" altLang="zh-CN" dirty="0" smtClean="0">
              <a:solidFill>
                <a:srgbClr val="0000FF"/>
              </a:solidFill>
            </a:endParaRPr>
          </a:p>
          <a:p>
            <a:r>
              <a:rPr lang="zh-CN" altLang="en-US" dirty="0"/>
              <a:t>这</a:t>
            </a:r>
            <a:r>
              <a:rPr lang="zh-CN" altLang="en-US" dirty="0" smtClean="0"/>
              <a:t>是</a:t>
            </a:r>
            <a:r>
              <a:rPr lang="zh-CN" altLang="en-US" dirty="0"/>
              <a:t>一个理想编码的存在性定理</a:t>
            </a:r>
            <a:r>
              <a:rPr lang="zh-CN" altLang="en-US" dirty="0" smtClean="0"/>
              <a:t>。</a:t>
            </a:r>
            <a:endParaRPr lang="en-US" altLang="zh-CN" dirty="0" smtClean="0"/>
          </a:p>
          <a:p>
            <a:r>
              <a:rPr lang="zh-CN" altLang="en-US" dirty="0" smtClean="0"/>
              <a:t>指出</a:t>
            </a:r>
            <a:r>
              <a:rPr lang="zh-CN" altLang="en-US" dirty="0"/>
              <a:t>信道容量是保证无差错传输时，信息传输率的</a:t>
            </a:r>
            <a:r>
              <a:rPr lang="zh-CN" altLang="en-US" dirty="0" smtClean="0"/>
              <a:t>极限值。信息</a:t>
            </a:r>
            <a:r>
              <a:rPr lang="zh-CN" altLang="en-US" dirty="0"/>
              <a:t>传输率不超过这个值，信道就可几乎无失真地把信息传过去，否则就会产生失真</a:t>
            </a:r>
            <a:r>
              <a:rPr lang="zh-CN" altLang="en-US" dirty="0" smtClean="0"/>
              <a:t>。</a:t>
            </a:r>
            <a:endParaRPr lang="en-US" altLang="zh-CN" dirty="0" smtClean="0"/>
          </a:p>
        </p:txBody>
      </p:sp>
      <p:sp>
        <p:nvSpPr>
          <p:cNvPr id="97" name="灯片编号占位符 5"/>
          <p:cNvSpPr>
            <a:spLocks noGrp="1"/>
          </p:cNvSpPr>
          <p:nvPr>
            <p:ph type="sldNum" sz="quarter" idx="12"/>
          </p:nvPr>
        </p:nvSpPr>
        <p:spPr/>
        <p:txBody>
          <a:bodyPr/>
          <a:lstStyle/>
          <a:p>
            <a:fld id="{6DEAC4BD-BEFA-4E3A-BEA7-10C156BB4898}" type="slidenum">
              <a:rPr lang="zh-CN" altLang="en-US" smtClean="0"/>
              <a:pPr/>
              <a:t>68</a:t>
            </a:fld>
            <a:endParaRPr lang="en-US" altLang="zh-CN"/>
          </a:p>
        </p:txBody>
      </p:sp>
      <p:sp>
        <p:nvSpPr>
          <p:cNvPr id="43930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2"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5"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1"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2"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3"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4"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5"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6"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7"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9"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0"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1"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2"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3"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4"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5"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6"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7"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8"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9"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0"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1"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2"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3"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4"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5"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6"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7"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8"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0"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1"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2"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3"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4"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5"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6"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7"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8"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9"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0"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1"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2"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3"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4"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5"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6"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7"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8"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9"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0"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1"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2"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3"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4"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5"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6"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7"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8"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9"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0"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1"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2"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3"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4"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5"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6"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7"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8"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9"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0"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1"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2"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3"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4"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5"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6"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7"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9388" name="Object 92"/>
          <p:cNvGraphicFramePr>
            <a:graphicFrameLocks noChangeAspect="1"/>
          </p:cNvGraphicFramePr>
          <p:nvPr>
            <p:extLst>
              <p:ext uri="{D42A27DB-BD31-4B8C-83A1-F6EECF244321}">
                <p14:modId xmlns:p14="http://schemas.microsoft.com/office/powerpoint/2010/main" val="539610875"/>
              </p:ext>
            </p:extLst>
          </p:nvPr>
        </p:nvGraphicFramePr>
        <p:xfrm>
          <a:off x="3491880" y="1196752"/>
          <a:ext cx="2435225" cy="503237"/>
        </p:xfrm>
        <a:graphic>
          <a:graphicData uri="http://schemas.openxmlformats.org/presentationml/2006/ole">
            <mc:AlternateContent xmlns:mc="http://schemas.openxmlformats.org/markup-compatibility/2006">
              <mc:Choice xmlns:v="urn:schemas-microsoft-com:vml" Requires="v">
                <p:oleObj spid="_x0000_s2263147" name="Equation" r:id="rId4" imgW="1244520" imgH="253800" progId="Equation.DSMT4">
                  <p:embed/>
                </p:oleObj>
              </mc:Choice>
              <mc:Fallback>
                <p:oleObj name="Equation" r:id="rId4" imgW="1244520" imgH="253800" progId="Equation.DSMT4">
                  <p:embed/>
                  <p:pic>
                    <p:nvPicPr>
                      <p:cNvPr id="0" name=""/>
                      <p:cNvPicPr>
                        <a:picLocks noChangeAspect="1" noChangeArrowheads="1"/>
                      </p:cNvPicPr>
                      <p:nvPr/>
                    </p:nvPicPr>
                    <p:blipFill>
                      <a:blip r:embed="rId5"/>
                      <a:srcRect/>
                      <a:stretch>
                        <a:fillRect/>
                      </a:stretch>
                    </p:blipFill>
                    <p:spPr bwMode="auto">
                      <a:xfrm>
                        <a:off x="3491880" y="1196752"/>
                        <a:ext cx="2435225"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9389" name="Object 93"/>
          <p:cNvGraphicFramePr>
            <a:graphicFrameLocks noChangeAspect="1"/>
          </p:cNvGraphicFramePr>
          <p:nvPr>
            <p:extLst>
              <p:ext uri="{D42A27DB-BD31-4B8C-83A1-F6EECF244321}">
                <p14:modId xmlns:p14="http://schemas.microsoft.com/office/powerpoint/2010/main" val="2824147169"/>
              </p:ext>
            </p:extLst>
          </p:nvPr>
        </p:nvGraphicFramePr>
        <p:xfrm>
          <a:off x="2915816" y="1628800"/>
          <a:ext cx="1254125" cy="446088"/>
        </p:xfrm>
        <a:graphic>
          <a:graphicData uri="http://schemas.openxmlformats.org/presentationml/2006/ole">
            <mc:AlternateContent xmlns:mc="http://schemas.openxmlformats.org/markup-compatibility/2006">
              <mc:Choice xmlns:v="urn:schemas-microsoft-com:vml" Requires="v">
                <p:oleObj spid="_x0000_s2263148" name="Equation" r:id="rId6" imgW="545760" imgH="203040" progId="Equation.DSMT4">
                  <p:embed/>
                </p:oleObj>
              </mc:Choice>
              <mc:Fallback>
                <p:oleObj name="Equation" r:id="rId6" imgW="545760" imgH="203040" progId="Equation.DSMT4">
                  <p:embed/>
                  <p:pic>
                    <p:nvPicPr>
                      <p:cNvPr id="0" name=""/>
                      <p:cNvPicPr>
                        <a:picLocks noChangeAspect="1" noChangeArrowheads="1"/>
                      </p:cNvPicPr>
                      <p:nvPr/>
                    </p:nvPicPr>
                    <p:blipFill>
                      <a:blip r:embed="rId7"/>
                      <a:srcRect/>
                      <a:stretch>
                        <a:fillRect/>
                      </a:stretch>
                    </p:blipFill>
                    <p:spPr bwMode="auto">
                      <a:xfrm>
                        <a:off x="2915816" y="1628800"/>
                        <a:ext cx="1254125"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9390" name="Object 94"/>
          <p:cNvGraphicFramePr>
            <a:graphicFrameLocks noChangeAspect="1"/>
          </p:cNvGraphicFramePr>
          <p:nvPr>
            <p:extLst>
              <p:ext uri="{D42A27DB-BD31-4B8C-83A1-F6EECF244321}">
                <p14:modId xmlns:p14="http://schemas.microsoft.com/office/powerpoint/2010/main" val="1739593065"/>
              </p:ext>
            </p:extLst>
          </p:nvPr>
        </p:nvGraphicFramePr>
        <p:xfrm>
          <a:off x="2745308" y="2204864"/>
          <a:ext cx="890588" cy="363537"/>
        </p:xfrm>
        <a:graphic>
          <a:graphicData uri="http://schemas.openxmlformats.org/presentationml/2006/ole">
            <mc:AlternateContent xmlns:mc="http://schemas.openxmlformats.org/markup-compatibility/2006">
              <mc:Choice xmlns:v="urn:schemas-microsoft-com:vml" Requires="v">
                <p:oleObj spid="_x0000_s2263149" name="Equation" r:id="rId8" imgW="431640" imgH="177480" progId="Equation.DSMT4">
                  <p:embed/>
                </p:oleObj>
              </mc:Choice>
              <mc:Fallback>
                <p:oleObj name="Equation" r:id="rId8" imgW="431640" imgH="177480" progId="Equation.DSMT4">
                  <p:embed/>
                  <p:pic>
                    <p:nvPicPr>
                      <p:cNvPr id="0" name=""/>
                      <p:cNvPicPr>
                        <a:picLocks noChangeAspect="1" noChangeArrowheads="1"/>
                      </p:cNvPicPr>
                      <p:nvPr/>
                    </p:nvPicPr>
                    <p:blipFill>
                      <a:blip r:embed="rId9"/>
                      <a:srcRect/>
                      <a:stretch>
                        <a:fillRect/>
                      </a:stretch>
                    </p:blipFill>
                    <p:spPr bwMode="auto">
                      <a:xfrm>
                        <a:off x="2745308" y="2204864"/>
                        <a:ext cx="890588" cy="363537"/>
                      </a:xfrm>
                      <a:prstGeom prst="rect">
                        <a:avLst/>
                      </a:prstGeom>
                      <a:noFill/>
                      <a:ln w="28575">
                        <a:solidFill>
                          <a:srgbClr val="FF0000"/>
                        </a:solidFill>
                      </a:ln>
                      <a:extLst/>
                    </p:spPr>
                  </p:pic>
                </p:oleObj>
              </mc:Fallback>
            </mc:AlternateContent>
          </a:graphicData>
        </a:graphic>
      </p:graphicFrame>
    </p:spTree>
    <p:extLst>
      <p:ext uri="{BB962C8B-B14F-4D97-AF65-F5344CB8AC3E}">
        <p14:creationId xmlns:p14="http://schemas.microsoft.com/office/powerpoint/2010/main" val="2431973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9299">
                                            <p:txEl>
                                              <p:pRg st="2" end="2"/>
                                            </p:txEl>
                                          </p:spTgt>
                                        </p:tgtEl>
                                        <p:attrNameLst>
                                          <p:attrName>style.visibility</p:attrName>
                                        </p:attrNameLst>
                                      </p:cBhvr>
                                      <p:to>
                                        <p:strVal val="visible"/>
                                      </p:to>
                                    </p:set>
                                    <p:animEffect transition="in" filter="fade">
                                      <p:cBhvr>
                                        <p:cTn id="7" dur="500"/>
                                        <p:tgtEl>
                                          <p:spTgt spid="439299">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9299">
                                            <p:txEl>
                                              <p:pRg st="3" end="3"/>
                                            </p:txEl>
                                          </p:spTgt>
                                        </p:tgtEl>
                                        <p:attrNameLst>
                                          <p:attrName>style.visibility</p:attrName>
                                        </p:attrNameLst>
                                      </p:cBhvr>
                                      <p:to>
                                        <p:strVal val="visible"/>
                                      </p:to>
                                    </p:set>
                                    <p:animEffect transition="in" filter="fade">
                                      <p:cBhvr>
                                        <p:cTn id="10" dur="500"/>
                                        <p:tgtEl>
                                          <p:spTgt spid="439299">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39299">
                                            <p:txEl>
                                              <p:pRg st="4" end="4"/>
                                            </p:txEl>
                                          </p:spTgt>
                                        </p:tgtEl>
                                        <p:attrNameLst>
                                          <p:attrName>style.visibility</p:attrName>
                                        </p:attrNameLst>
                                      </p:cBhvr>
                                      <p:to>
                                        <p:strVal val="visible"/>
                                      </p:to>
                                    </p:set>
                                    <p:animEffect transition="in" filter="fade">
                                      <p:cBhvr>
                                        <p:cTn id="13" dur="500"/>
                                        <p:tgtEl>
                                          <p:spTgt spid="439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zh-CN" altLang="en-US" smtClean="0"/>
              <a:t>有噪信道编码定理</a:t>
            </a:r>
            <a:endParaRPr lang="zh-CN" altLang="en-US"/>
          </a:p>
        </p:txBody>
      </p:sp>
      <p:sp>
        <p:nvSpPr>
          <p:cNvPr id="439299" name="Rectangle 3"/>
          <p:cNvSpPr>
            <a:spLocks noGrp="1" noChangeArrowheads="1"/>
          </p:cNvSpPr>
          <p:nvPr>
            <p:ph type="body" idx="1"/>
          </p:nvPr>
        </p:nvSpPr>
        <p:spPr/>
        <p:txBody>
          <a:bodyPr>
            <a:normAutofit/>
          </a:bodyPr>
          <a:lstStyle/>
          <a:p>
            <a:r>
              <a:rPr lang="zh-CN" altLang="en-US" dirty="0" smtClean="0"/>
              <a:t>有噪信道</a:t>
            </a:r>
            <a:r>
              <a:rPr lang="zh-CN" altLang="en-US" dirty="0"/>
              <a:t>编码</a:t>
            </a:r>
            <a:r>
              <a:rPr lang="zh-CN" altLang="en-US" dirty="0" smtClean="0"/>
              <a:t>逆定理</a:t>
            </a:r>
            <a:endParaRPr lang="en-US" altLang="zh-CN" dirty="0" smtClean="0"/>
          </a:p>
          <a:p>
            <a:r>
              <a:rPr lang="zh-CN" altLang="en-US" dirty="0"/>
              <a:t>设离散无记忆信道                         ，信道容量为</a:t>
            </a:r>
            <a:r>
              <a:rPr lang="en-US" altLang="zh-CN" dirty="0"/>
              <a:t>C</a:t>
            </a:r>
            <a:r>
              <a:rPr lang="zh-CN" altLang="en-US" dirty="0"/>
              <a:t>。当信息传输率          </a:t>
            </a:r>
            <a:r>
              <a:rPr lang="zh-CN" altLang="en-US" dirty="0" smtClean="0"/>
              <a:t>  时</a:t>
            </a:r>
            <a:r>
              <a:rPr lang="zh-CN" altLang="en-US" dirty="0"/>
              <a:t>，无论码长</a:t>
            </a:r>
            <a:r>
              <a:rPr lang="en-US" altLang="zh-CN" dirty="0"/>
              <a:t>n</a:t>
            </a:r>
            <a:r>
              <a:rPr lang="zh-CN" altLang="en-US" dirty="0"/>
              <a:t>有多长，总也找不到一种编码，使平均错误概率任意小</a:t>
            </a:r>
          </a:p>
          <a:p>
            <a:endParaRPr lang="zh-CN" altLang="en-US" dirty="0"/>
          </a:p>
        </p:txBody>
      </p:sp>
      <p:sp>
        <p:nvSpPr>
          <p:cNvPr id="97" name="灯片编号占位符 5"/>
          <p:cNvSpPr>
            <a:spLocks noGrp="1"/>
          </p:cNvSpPr>
          <p:nvPr>
            <p:ph type="sldNum" sz="quarter" idx="12"/>
          </p:nvPr>
        </p:nvSpPr>
        <p:spPr/>
        <p:txBody>
          <a:bodyPr/>
          <a:lstStyle/>
          <a:p>
            <a:fld id="{6DEAC4BD-BEFA-4E3A-BEA7-10C156BB4898}" type="slidenum">
              <a:rPr lang="zh-CN" altLang="en-US" smtClean="0"/>
              <a:pPr/>
              <a:t>69</a:t>
            </a:fld>
            <a:endParaRPr lang="en-US" altLang="zh-CN"/>
          </a:p>
        </p:txBody>
      </p:sp>
      <p:sp>
        <p:nvSpPr>
          <p:cNvPr id="43930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2"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5"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1"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2"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3"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4"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5"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6"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7"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9"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0"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1"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2"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3"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4"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5"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6"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7"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8"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9"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0"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1"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2"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3"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4"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5"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6"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7"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8"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0"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1"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2"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3"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4"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5"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6"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7"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8"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9"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0"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1"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2"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3"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4"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5"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6"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7"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8"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9"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0"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1"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2"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3"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4"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5"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6"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7"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8"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9"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0"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1"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2"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3"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4"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5"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6"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7"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8"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9"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0"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1"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2"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3"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4"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5"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6"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7"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3636132460"/>
              </p:ext>
            </p:extLst>
          </p:nvPr>
        </p:nvGraphicFramePr>
        <p:xfrm>
          <a:off x="3354387" y="1773634"/>
          <a:ext cx="2435225" cy="503238"/>
        </p:xfrm>
        <a:graphic>
          <a:graphicData uri="http://schemas.openxmlformats.org/presentationml/2006/ole">
            <mc:AlternateContent xmlns:mc="http://schemas.openxmlformats.org/markup-compatibility/2006">
              <mc:Choice xmlns:v="urn:schemas-microsoft-com:vml" Requires="v">
                <p:oleObj spid="_x0000_s2274306" name="Equation" r:id="rId4" imgW="1244520" imgH="253800" progId="Equation.DSMT4">
                  <p:embed/>
                </p:oleObj>
              </mc:Choice>
              <mc:Fallback>
                <p:oleObj name="Equation" r:id="rId4" imgW="124452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4387" y="1773634"/>
                        <a:ext cx="24352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084207080"/>
              </p:ext>
            </p:extLst>
          </p:nvPr>
        </p:nvGraphicFramePr>
        <p:xfrm>
          <a:off x="2195736" y="2190254"/>
          <a:ext cx="890588" cy="374650"/>
        </p:xfrm>
        <a:graphic>
          <a:graphicData uri="http://schemas.openxmlformats.org/presentationml/2006/ole">
            <mc:AlternateContent xmlns:mc="http://schemas.openxmlformats.org/markup-compatibility/2006">
              <mc:Choice xmlns:v="urn:schemas-microsoft-com:vml" Requires="v">
                <p:oleObj spid="_x0000_s2274307" name="Equation" r:id="rId6" imgW="431640" imgH="177480" progId="Equation.DSMT4">
                  <p:embed/>
                </p:oleObj>
              </mc:Choice>
              <mc:Fallback>
                <p:oleObj name="Equation" r:id="rId6" imgW="431640" imgH="177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2190254"/>
                        <a:ext cx="890588" cy="374650"/>
                      </a:xfrm>
                      <a:prstGeom prst="rect">
                        <a:avLst/>
                      </a:prstGeom>
                      <a:noFill/>
                      <a:ln w="28575">
                        <a:solidFill>
                          <a:srgbClr val="0000FF"/>
                        </a:solidFill>
                      </a:ln>
                      <a:extLst/>
                    </p:spPr>
                  </p:pic>
                </p:oleObj>
              </mc:Fallback>
            </mc:AlternateContent>
          </a:graphicData>
        </a:graphic>
      </p:graphicFrame>
    </p:spTree>
    <p:extLst>
      <p:ext uri="{BB962C8B-B14F-4D97-AF65-F5344CB8AC3E}">
        <p14:creationId xmlns:p14="http://schemas.microsoft.com/office/powerpoint/2010/main" val="2603303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zh-CN" altLang="en-US" dirty="0" smtClean="0"/>
              <a:t>信道编译码的基本思想</a:t>
            </a:r>
            <a:r>
              <a:rPr lang="en-US" altLang="zh-CN" dirty="0" smtClean="0"/>
              <a:t>2</a:t>
            </a:r>
            <a:endParaRPr lang="zh-CN" altLang="en-US" dirty="0"/>
          </a:p>
        </p:txBody>
      </p:sp>
      <p:sp>
        <p:nvSpPr>
          <p:cNvPr id="6" name="灯片编号占位符 5"/>
          <p:cNvSpPr>
            <a:spLocks noGrp="1"/>
          </p:cNvSpPr>
          <p:nvPr>
            <p:ph type="sldNum" sz="quarter" idx="12"/>
          </p:nvPr>
        </p:nvSpPr>
        <p:spPr/>
        <p:txBody>
          <a:bodyPr/>
          <a:lstStyle/>
          <a:p>
            <a:fld id="{AEDA9B1E-A65B-4D16-A61C-CA3251D86A26}" type="slidenum">
              <a:rPr lang="zh-CN" altLang="en-US" smtClean="0"/>
              <a:pPr/>
              <a:t>7</a:t>
            </a:fld>
            <a:endParaRPr lang="en-US" altLang="zh-CN"/>
          </a:p>
        </p:txBody>
      </p:sp>
      <p:sp>
        <p:nvSpPr>
          <p:cNvPr id="269315" name="Rectangle 3"/>
          <p:cNvSpPr>
            <a:spLocks noGrp="1" noChangeArrowheads="1"/>
          </p:cNvSpPr>
          <p:nvPr>
            <p:ph type="body" idx="4294967295"/>
          </p:nvPr>
        </p:nvSpPr>
        <p:spPr>
          <a:xfrm>
            <a:off x="683568" y="4725144"/>
            <a:ext cx="8136904" cy="1440160"/>
          </a:xfrm>
        </p:spPr>
        <p:txBody>
          <a:bodyPr>
            <a:normAutofit/>
          </a:bodyPr>
          <a:lstStyle/>
          <a:p>
            <a:pPr marL="0" indent="0">
              <a:buNone/>
            </a:pPr>
            <a:r>
              <a:rPr lang="zh-CN" altLang="en-US" dirty="0" smtClean="0"/>
              <a:t>信道编码的</a:t>
            </a:r>
            <a:r>
              <a:rPr lang="zh-CN" altLang="en-US" dirty="0" smtClean="0">
                <a:solidFill>
                  <a:srgbClr val="0000FF"/>
                </a:solidFill>
              </a:rPr>
              <a:t>基本思想</a:t>
            </a:r>
            <a:r>
              <a:rPr lang="zh-CN" altLang="en-US" dirty="0" smtClean="0"/>
              <a:t>：</a:t>
            </a:r>
            <a:endParaRPr lang="en-US" altLang="zh-CN" dirty="0" smtClean="0"/>
          </a:p>
          <a:p>
            <a:pPr marL="0" indent="0">
              <a:buNone/>
            </a:pPr>
            <a:r>
              <a:rPr lang="zh-CN" altLang="en-US" dirty="0" smtClean="0"/>
              <a:t>根据</a:t>
            </a:r>
            <a:r>
              <a:rPr lang="zh-CN" altLang="en-US" dirty="0" smtClean="0">
                <a:solidFill>
                  <a:srgbClr val="FF0000"/>
                </a:solidFill>
              </a:rPr>
              <a:t>相关性</a:t>
            </a:r>
            <a:r>
              <a:rPr lang="zh-CN" altLang="en-US" dirty="0" smtClean="0"/>
              <a:t>来检测和纠正传输过程中产生的差错，提高通信可靠性。</a:t>
            </a:r>
            <a:endParaRPr lang="zh-CN" altLang="en-US" dirty="0"/>
          </a:p>
        </p:txBody>
      </p:sp>
      <p:sp>
        <p:nvSpPr>
          <p:cNvPr id="2" name="矩形 1"/>
          <p:cNvSpPr/>
          <p:nvPr/>
        </p:nvSpPr>
        <p:spPr>
          <a:xfrm>
            <a:off x="683568" y="2564904"/>
            <a:ext cx="8136904" cy="1754326"/>
          </a:xfrm>
          <a:prstGeom prst="rect">
            <a:avLst/>
          </a:prstGeom>
        </p:spPr>
        <p:txBody>
          <a:bodyPr wrap="square">
            <a:spAutoFit/>
          </a:bodyPr>
          <a:lstStyle/>
          <a:p>
            <a:pPr>
              <a:lnSpc>
                <a:spcPct val="150000"/>
              </a:lnSpc>
            </a:pPr>
            <a:r>
              <a:rPr lang="zh-CN" altLang="en-US" sz="2400" b="1" dirty="0" smtClean="0">
                <a:solidFill>
                  <a:srgbClr val="0000FF"/>
                </a:solidFill>
                <a:latin typeface="+mj-ea"/>
                <a:ea typeface="+mj-ea"/>
              </a:rPr>
              <a:t>信道译码</a:t>
            </a:r>
            <a:r>
              <a:rPr lang="zh-CN" altLang="en-US" sz="2400" b="1" dirty="0" smtClean="0">
                <a:latin typeface="+mj-ea"/>
                <a:ea typeface="+mj-ea"/>
              </a:rPr>
              <a:t>：</a:t>
            </a:r>
            <a:endParaRPr lang="en-US" altLang="zh-CN" sz="2400" b="1" dirty="0" smtClean="0">
              <a:latin typeface="+mj-ea"/>
              <a:ea typeface="+mj-ea"/>
            </a:endParaRPr>
          </a:p>
          <a:p>
            <a:pPr>
              <a:lnSpc>
                <a:spcPct val="150000"/>
              </a:lnSpc>
            </a:pPr>
            <a:r>
              <a:rPr lang="zh-CN" altLang="en-US" sz="2400" b="1" dirty="0" smtClean="0">
                <a:latin typeface="+mj-ea"/>
                <a:ea typeface="+mj-ea"/>
              </a:rPr>
              <a:t>利用这种预知的编码规则来译码，或检错</a:t>
            </a:r>
            <a:r>
              <a:rPr lang="en-US" altLang="zh-CN" sz="2400" b="1" dirty="0" smtClean="0">
                <a:latin typeface="+mj-ea"/>
                <a:ea typeface="+mj-ea"/>
              </a:rPr>
              <a:t>(</a:t>
            </a:r>
            <a:r>
              <a:rPr lang="zh-CN" altLang="en-US" sz="2400" b="1" dirty="0" smtClean="0">
                <a:latin typeface="+mj-ea"/>
                <a:ea typeface="+mj-ea"/>
              </a:rPr>
              <a:t>检验接收到的数字序列</a:t>
            </a:r>
            <a:r>
              <a:rPr lang="en-US" altLang="zh-CN" sz="2400" b="1" dirty="0" smtClean="0">
                <a:latin typeface="+mj-ea"/>
                <a:ea typeface="+mj-ea"/>
              </a:rPr>
              <a:t>R</a:t>
            </a:r>
            <a:r>
              <a:rPr lang="zh-CN" altLang="en-US" sz="2400" b="1" dirty="0" smtClean="0">
                <a:latin typeface="+mj-ea"/>
                <a:ea typeface="+mj-ea"/>
              </a:rPr>
              <a:t>中是否有错</a:t>
            </a:r>
            <a:r>
              <a:rPr lang="en-US" altLang="zh-CN" sz="2400" b="1" dirty="0" smtClean="0">
                <a:latin typeface="+mj-ea"/>
                <a:ea typeface="+mj-ea"/>
              </a:rPr>
              <a:t>)</a:t>
            </a:r>
            <a:r>
              <a:rPr lang="zh-CN" altLang="en-US" sz="2400" b="1" dirty="0" smtClean="0">
                <a:latin typeface="+mj-ea"/>
                <a:ea typeface="+mj-ea"/>
              </a:rPr>
              <a:t>，或纠错</a:t>
            </a:r>
            <a:r>
              <a:rPr lang="en-US" altLang="zh-CN" sz="2400" b="1" dirty="0" smtClean="0">
                <a:latin typeface="+mj-ea"/>
                <a:ea typeface="+mj-ea"/>
              </a:rPr>
              <a:t>(</a:t>
            </a:r>
            <a:r>
              <a:rPr lang="zh-CN" altLang="en-US" sz="2400" b="1" dirty="0" smtClean="0">
                <a:latin typeface="+mj-ea"/>
                <a:ea typeface="+mj-ea"/>
              </a:rPr>
              <a:t>纠正其中的差错</a:t>
            </a:r>
            <a:r>
              <a:rPr lang="en-US" altLang="zh-CN" sz="2400" b="1" dirty="0" smtClean="0">
                <a:latin typeface="+mj-ea"/>
                <a:ea typeface="+mj-ea"/>
              </a:rPr>
              <a:t>) </a:t>
            </a:r>
            <a:r>
              <a:rPr lang="zh-CN" altLang="en-US" sz="2400" b="1" dirty="0" smtClean="0">
                <a:latin typeface="+mj-ea"/>
                <a:ea typeface="+mj-ea"/>
              </a:rPr>
              <a:t>。</a:t>
            </a:r>
            <a:endParaRPr lang="zh-CN" altLang="en-US" sz="2400" b="1" dirty="0">
              <a:latin typeface="+mj-ea"/>
              <a:ea typeface="+mj-ea"/>
            </a:endParaRPr>
          </a:p>
        </p:txBody>
      </p:sp>
      <p:sp>
        <p:nvSpPr>
          <p:cNvPr id="8" name="矩形 7"/>
          <p:cNvSpPr/>
          <p:nvPr/>
        </p:nvSpPr>
        <p:spPr>
          <a:xfrm>
            <a:off x="5220072" y="1340768"/>
            <a:ext cx="3600400" cy="830997"/>
          </a:xfrm>
          <a:prstGeom prst="rect">
            <a:avLst/>
          </a:prstGeom>
        </p:spPr>
        <p:txBody>
          <a:bodyPr wrap="square">
            <a:spAutoFit/>
          </a:bodyPr>
          <a:lstStyle/>
          <a:p>
            <a:r>
              <a:rPr lang="zh-CN" altLang="en-US" sz="2400" b="1" dirty="0" smtClean="0">
                <a:latin typeface="+mj-ea"/>
                <a:ea typeface="+mj-ea"/>
              </a:rPr>
              <a:t>码序列中</a:t>
            </a:r>
            <a:r>
              <a:rPr lang="en-US" altLang="zh-CN" sz="2400" b="1" dirty="0" smtClean="0">
                <a:latin typeface="+mj-ea"/>
                <a:ea typeface="+mj-ea"/>
              </a:rPr>
              <a:t>,</a:t>
            </a:r>
            <a:r>
              <a:rPr lang="zh-CN" altLang="en-US" sz="2400" b="1" dirty="0" smtClean="0">
                <a:latin typeface="+mj-ea"/>
                <a:ea typeface="+mj-ea"/>
              </a:rPr>
              <a:t>信息序列码元与多余码元之间是</a:t>
            </a:r>
            <a:r>
              <a:rPr lang="zh-CN" altLang="en-US" sz="2400" b="1" dirty="0" smtClean="0">
                <a:solidFill>
                  <a:srgbClr val="FF0000"/>
                </a:solidFill>
                <a:latin typeface="+mj-ea"/>
                <a:ea typeface="+mj-ea"/>
              </a:rPr>
              <a:t>相关</a:t>
            </a:r>
            <a:r>
              <a:rPr lang="zh-CN" altLang="en-US" sz="2400" b="1" dirty="0" smtClean="0">
                <a:latin typeface="+mj-ea"/>
                <a:ea typeface="+mj-ea"/>
              </a:rPr>
              <a:t>的。</a:t>
            </a:r>
            <a:endParaRPr lang="zh-CN" altLang="en-US" sz="2400" b="1" dirty="0">
              <a:latin typeface="+mj-ea"/>
              <a:ea typeface="+mj-ea"/>
            </a:endParaRPr>
          </a:p>
        </p:txBody>
      </p:sp>
      <p:sp>
        <p:nvSpPr>
          <p:cNvPr id="9" name="矩形 8"/>
          <p:cNvSpPr/>
          <p:nvPr/>
        </p:nvSpPr>
        <p:spPr>
          <a:xfrm>
            <a:off x="539552" y="1340768"/>
            <a:ext cx="4193777" cy="830997"/>
          </a:xfrm>
          <a:prstGeom prst="rect">
            <a:avLst/>
          </a:prstGeom>
        </p:spPr>
        <p:txBody>
          <a:bodyPr wrap="none">
            <a:spAutoFit/>
          </a:bodyPr>
          <a:lstStyle/>
          <a:p>
            <a:r>
              <a:rPr lang="zh-CN" altLang="en-US" sz="2400" b="1" dirty="0" smtClean="0">
                <a:latin typeface="+mj-ea"/>
                <a:ea typeface="+mj-ea"/>
              </a:rPr>
              <a:t>信源编码的输出：数字序列</a:t>
            </a:r>
            <a:r>
              <a:rPr lang="en-US" altLang="zh-CN" sz="2400" b="1" dirty="0" smtClean="0">
                <a:latin typeface="+mj-ea"/>
                <a:ea typeface="+mj-ea"/>
              </a:rPr>
              <a:t>M</a:t>
            </a:r>
          </a:p>
          <a:p>
            <a:r>
              <a:rPr lang="en-US" altLang="zh-CN" sz="2400" b="1" dirty="0" smtClean="0">
                <a:latin typeface="+mj-ea"/>
                <a:ea typeface="+mj-ea"/>
              </a:rPr>
              <a:t>0</a:t>
            </a:r>
            <a:r>
              <a:rPr lang="zh-CN" altLang="en-US" sz="2400" b="1" dirty="0" smtClean="0">
                <a:latin typeface="+mj-ea"/>
                <a:ea typeface="+mj-ea"/>
              </a:rPr>
              <a:t>和</a:t>
            </a:r>
            <a:r>
              <a:rPr lang="en-US" altLang="zh-CN" sz="2400" b="1" dirty="0" smtClean="0">
                <a:latin typeface="+mj-ea"/>
                <a:ea typeface="+mj-ea"/>
              </a:rPr>
              <a:t>1</a:t>
            </a:r>
            <a:r>
              <a:rPr lang="zh-CN" altLang="en-US" sz="2400" b="1" dirty="0" smtClean="0">
                <a:solidFill>
                  <a:srgbClr val="FF0000"/>
                </a:solidFill>
                <a:latin typeface="+mj-ea"/>
                <a:ea typeface="+mj-ea"/>
              </a:rPr>
              <a:t>独立且等概</a:t>
            </a:r>
            <a:endParaRPr lang="zh-CN" altLang="en-US" sz="2400" b="1" dirty="0">
              <a:solidFill>
                <a:srgbClr val="FF0000"/>
              </a:solidFill>
              <a:latin typeface="+mj-ea"/>
              <a:ea typeface="+mj-ea"/>
            </a:endParaRPr>
          </a:p>
        </p:txBody>
      </p:sp>
      <p:sp>
        <p:nvSpPr>
          <p:cNvPr id="10" name="右箭头 9"/>
          <p:cNvSpPr/>
          <p:nvPr/>
        </p:nvSpPr>
        <p:spPr>
          <a:xfrm>
            <a:off x="4716016" y="1628800"/>
            <a:ext cx="432048" cy="36004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0923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9315">
                                            <p:txEl>
                                              <p:pRg st="0" end="0"/>
                                            </p:txEl>
                                          </p:spTgt>
                                        </p:tgtEl>
                                        <p:attrNameLst>
                                          <p:attrName>style.visibility</p:attrName>
                                        </p:attrNameLst>
                                      </p:cBhvr>
                                      <p:to>
                                        <p:strVal val="visible"/>
                                      </p:to>
                                    </p:set>
                                    <p:animEffect transition="in" filter="blinds(horizontal)">
                                      <p:cBhvr>
                                        <p:cTn id="20" dur="500"/>
                                        <p:tgtEl>
                                          <p:spTgt spid="269315">
                                            <p:txEl>
                                              <p:pRg st="0" end="0"/>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69315">
                                            <p:txEl>
                                              <p:pRg st="1" end="1"/>
                                            </p:txEl>
                                          </p:spTgt>
                                        </p:tgtEl>
                                        <p:attrNameLst>
                                          <p:attrName>style.visibility</p:attrName>
                                        </p:attrNameLst>
                                      </p:cBhvr>
                                      <p:to>
                                        <p:strVal val="visible"/>
                                      </p:to>
                                    </p:set>
                                    <p:animEffect transition="in" filter="blinds(horizontal)">
                                      <p:cBhvr>
                                        <p:cTn id="23" dur="500"/>
                                        <p:tgtEl>
                                          <p:spTgt spid="269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uiExpand="1" build="p"/>
      <p:bldP spid="2" grpId="0"/>
      <p:bldP spid="8"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zh-CN" altLang="en-US" sz="3200" dirty="0" smtClean="0">
                <a:latin typeface="+mj-ea"/>
              </a:rPr>
              <a:t>通信可靠性的</a:t>
            </a:r>
            <a:r>
              <a:rPr lang="zh-CN" altLang="en-US" dirty="0" smtClean="0"/>
              <a:t>相关因素</a:t>
            </a:r>
            <a:endParaRPr lang="zh-CN" altLang="en-US" dirty="0"/>
          </a:p>
        </p:txBody>
      </p:sp>
      <p:sp>
        <p:nvSpPr>
          <p:cNvPr id="95" name="灯片编号占位符 5"/>
          <p:cNvSpPr>
            <a:spLocks noGrp="1"/>
          </p:cNvSpPr>
          <p:nvPr>
            <p:ph type="sldNum" sz="quarter" idx="12"/>
          </p:nvPr>
        </p:nvSpPr>
        <p:spPr/>
        <p:txBody>
          <a:bodyPr/>
          <a:lstStyle/>
          <a:p>
            <a:fld id="{64C5E66B-6F20-4ABA-AB45-916FA3A0A1EB}" type="slidenum">
              <a:rPr lang="zh-CN" altLang="en-US" smtClean="0"/>
              <a:pPr/>
              <a:t>8</a:t>
            </a:fld>
            <a:endParaRPr lang="en-US" altLang="zh-CN"/>
          </a:p>
        </p:txBody>
      </p:sp>
      <p:sp>
        <p:nvSpPr>
          <p:cNvPr id="35533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3"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4"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7"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8"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9"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0"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1"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2"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3"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4"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5"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6"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7"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8"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9"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1"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2"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3"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4"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5"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6"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7"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8"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9"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0"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1"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2"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3"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4"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5"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6"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7"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8"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9"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0"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1"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2"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3"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4"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5"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6"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7"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8"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9"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0"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1"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2"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3"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4"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5"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6"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7"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8"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9"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0"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1"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2"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3"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4"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5"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6"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7"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8"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9"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0"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1"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2"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355403"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4"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5"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6"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7"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8"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9"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0"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1"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2"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3"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4"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5"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6"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7"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8"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9"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20"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 name="矩形 93"/>
          <p:cNvSpPr/>
          <p:nvPr/>
        </p:nvSpPr>
        <p:spPr>
          <a:xfrm>
            <a:off x="539552" y="1196752"/>
            <a:ext cx="8064896" cy="2862322"/>
          </a:xfrm>
          <a:prstGeom prst="rect">
            <a:avLst/>
          </a:prstGeom>
        </p:spPr>
        <p:txBody>
          <a:bodyPr wrap="square">
            <a:spAutoFit/>
          </a:bodyPr>
          <a:lstStyle/>
          <a:p>
            <a:pPr marL="0" lvl="1">
              <a:lnSpc>
                <a:spcPct val="150000"/>
              </a:lnSpc>
            </a:pPr>
            <a:r>
              <a:rPr lang="zh-CN" altLang="en-US" sz="2400" b="1" dirty="0" smtClean="0">
                <a:solidFill>
                  <a:srgbClr val="0000FF"/>
                </a:solidFill>
                <a:latin typeface="+mj-ea"/>
                <a:ea typeface="+mj-ea"/>
              </a:rPr>
              <a:t>问题</a:t>
            </a:r>
            <a:r>
              <a:rPr lang="zh-CN" altLang="en-US" sz="2400" b="1" dirty="0" smtClean="0">
                <a:latin typeface="+mj-ea"/>
                <a:ea typeface="+mj-ea"/>
              </a:rPr>
              <a:t>：影响通信可靠性</a:t>
            </a:r>
            <a:r>
              <a:rPr lang="en-US" altLang="zh-CN" sz="2400" b="1" dirty="0" smtClean="0">
                <a:latin typeface="+mj-ea"/>
                <a:ea typeface="+mj-ea"/>
              </a:rPr>
              <a:t>(</a:t>
            </a:r>
            <a:r>
              <a:rPr lang="zh-CN" altLang="en-US" sz="2400" b="1" dirty="0" smtClean="0">
                <a:latin typeface="+mj-ea"/>
                <a:ea typeface="+mj-ea"/>
              </a:rPr>
              <a:t>错误概率</a:t>
            </a:r>
            <a:r>
              <a:rPr lang="en-US" altLang="zh-CN" sz="2400" b="1" dirty="0" smtClean="0">
                <a:latin typeface="+mj-ea"/>
                <a:ea typeface="+mj-ea"/>
              </a:rPr>
              <a:t>)</a:t>
            </a:r>
            <a:r>
              <a:rPr lang="zh-CN" altLang="en-US" sz="2400" b="1" dirty="0" smtClean="0">
                <a:latin typeface="+mj-ea"/>
                <a:ea typeface="+mj-ea"/>
              </a:rPr>
              <a:t>，受哪些因素影响？</a:t>
            </a:r>
            <a:endParaRPr lang="en-US" altLang="zh-CN" sz="2400" b="1" dirty="0" smtClean="0">
              <a:latin typeface="+mj-ea"/>
              <a:ea typeface="+mj-ea"/>
            </a:endParaRPr>
          </a:p>
          <a:p>
            <a:pPr marL="0" lvl="1">
              <a:lnSpc>
                <a:spcPct val="150000"/>
              </a:lnSpc>
            </a:pPr>
            <a:r>
              <a:rPr lang="zh-CN" altLang="en-US" sz="2400" b="1" dirty="0" smtClean="0">
                <a:solidFill>
                  <a:srgbClr val="0000FF"/>
                </a:solidFill>
                <a:latin typeface="+mj-ea"/>
                <a:ea typeface="+mj-ea"/>
              </a:rPr>
              <a:t>分析</a:t>
            </a:r>
            <a:r>
              <a:rPr lang="zh-CN" altLang="en-US" sz="2400" b="1" dirty="0" smtClean="0">
                <a:latin typeface="+mj-ea"/>
                <a:ea typeface="+mj-ea"/>
              </a:rPr>
              <a:t>：</a:t>
            </a:r>
            <a:r>
              <a:rPr lang="en-US" altLang="zh-CN" sz="2400" b="1" dirty="0" smtClean="0">
                <a:latin typeface="+mj-ea"/>
                <a:ea typeface="+mj-ea"/>
              </a:rPr>
              <a:t>(1)</a:t>
            </a:r>
            <a:r>
              <a:rPr lang="zh-CN" altLang="en-US" sz="2400" b="1" dirty="0" smtClean="0">
                <a:latin typeface="+mj-ea"/>
                <a:ea typeface="+mj-ea"/>
              </a:rPr>
              <a:t>通信的可靠性显然与信道的统计特性有关，因为杂噪干扰是造成错误的主要因素。</a:t>
            </a:r>
            <a:endParaRPr lang="en-US" altLang="zh-CN" sz="2400" b="1" dirty="0" smtClean="0">
              <a:latin typeface="+mj-ea"/>
              <a:ea typeface="+mj-ea"/>
            </a:endParaRPr>
          </a:p>
          <a:p>
            <a:pPr marL="0" lvl="1">
              <a:lnSpc>
                <a:spcPct val="150000"/>
              </a:lnSpc>
            </a:pPr>
            <a:r>
              <a:rPr lang="zh-CN" altLang="en-US" sz="2400" b="1" dirty="0" smtClean="0">
                <a:latin typeface="+mj-ea"/>
                <a:ea typeface="+mj-ea"/>
              </a:rPr>
              <a:t>例：</a:t>
            </a:r>
          </a:p>
          <a:p>
            <a:pPr marL="0" lvl="1">
              <a:lnSpc>
                <a:spcPct val="150000"/>
              </a:lnSpc>
            </a:pPr>
            <a:r>
              <a:rPr lang="zh-CN" altLang="en-US" sz="2400" b="1" dirty="0" smtClean="0">
                <a:latin typeface="+mj-ea"/>
                <a:ea typeface="+mj-ea"/>
              </a:rPr>
              <a:t>       </a:t>
            </a:r>
          </a:p>
        </p:txBody>
      </p:sp>
      <p:graphicFrame>
        <p:nvGraphicFramePr>
          <p:cNvPr id="2144257" name="Object 1"/>
          <p:cNvGraphicFramePr>
            <a:graphicFrameLocks noChangeAspect="1"/>
          </p:cNvGraphicFramePr>
          <p:nvPr>
            <p:extLst>
              <p:ext uri="{D42A27DB-BD31-4B8C-83A1-F6EECF244321}">
                <p14:modId xmlns:p14="http://schemas.microsoft.com/office/powerpoint/2010/main" val="432415847"/>
              </p:ext>
            </p:extLst>
          </p:nvPr>
        </p:nvGraphicFramePr>
        <p:xfrm>
          <a:off x="1619672" y="2852936"/>
          <a:ext cx="5257800" cy="1866900"/>
        </p:xfrm>
        <a:graphic>
          <a:graphicData uri="http://schemas.openxmlformats.org/presentationml/2006/ole">
            <mc:AlternateContent xmlns:mc="http://schemas.openxmlformats.org/markup-compatibility/2006">
              <mc:Choice xmlns:v="urn:schemas-microsoft-com:vml" Requires="v">
                <p:oleObj spid="_x0000_s2144286" name="Visio" r:id="rId4" imgW="2746982" imgH="997896" progId="Visio.Drawing.11">
                  <p:embed/>
                </p:oleObj>
              </mc:Choice>
              <mc:Fallback>
                <p:oleObj name="Visio" r:id="rId4" imgW="2746982" imgH="997896" progId="Visio.Drawing.11">
                  <p:embed/>
                  <p:pic>
                    <p:nvPicPr>
                      <p:cNvPr id="0" name="Picture 1"/>
                      <p:cNvPicPr>
                        <a:picLocks noChangeAspect="1" noChangeArrowheads="1"/>
                      </p:cNvPicPr>
                      <p:nvPr/>
                    </p:nvPicPr>
                    <p:blipFill>
                      <a:blip r:embed="rId5"/>
                      <a:srcRect/>
                      <a:stretch>
                        <a:fillRect/>
                      </a:stretch>
                    </p:blipFill>
                    <p:spPr bwMode="auto">
                      <a:xfrm>
                        <a:off x="1619672" y="2852936"/>
                        <a:ext cx="5257800" cy="186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 name="矩形 95"/>
          <p:cNvSpPr/>
          <p:nvPr/>
        </p:nvSpPr>
        <p:spPr>
          <a:xfrm>
            <a:off x="1475656" y="4653136"/>
            <a:ext cx="2699792" cy="830997"/>
          </a:xfrm>
          <a:prstGeom prst="rect">
            <a:avLst/>
          </a:prstGeom>
        </p:spPr>
        <p:txBody>
          <a:bodyPr wrap="square">
            <a:spAutoFit/>
          </a:bodyPr>
          <a:lstStyle/>
          <a:p>
            <a:r>
              <a:rPr lang="zh-CN" altLang="en-US" sz="2400" b="1" dirty="0" smtClean="0">
                <a:latin typeface="+mj-ea"/>
                <a:ea typeface="+mj-ea"/>
              </a:rPr>
              <a:t>无噪无损信道：</a:t>
            </a:r>
            <a:endParaRPr lang="en-US" altLang="zh-CN" sz="2400" b="1" dirty="0" smtClean="0">
              <a:latin typeface="+mj-ea"/>
              <a:ea typeface="+mj-ea"/>
            </a:endParaRPr>
          </a:p>
          <a:p>
            <a:r>
              <a:rPr lang="zh-CN" altLang="en-US" sz="2400" b="1" dirty="0" smtClean="0">
                <a:latin typeface="+mj-ea"/>
                <a:ea typeface="+mj-ea"/>
              </a:rPr>
              <a:t>错误概率</a:t>
            </a:r>
            <a:r>
              <a:rPr lang="en-US" altLang="zh-CN" sz="2400" b="1" dirty="0" smtClean="0">
                <a:latin typeface="+mj-ea"/>
                <a:ea typeface="+mj-ea"/>
              </a:rPr>
              <a:t>0</a:t>
            </a:r>
          </a:p>
        </p:txBody>
      </p:sp>
      <p:sp>
        <p:nvSpPr>
          <p:cNvPr id="97" name="矩形 96"/>
          <p:cNvSpPr/>
          <p:nvPr/>
        </p:nvSpPr>
        <p:spPr>
          <a:xfrm>
            <a:off x="4499992" y="4653136"/>
            <a:ext cx="4104456" cy="830997"/>
          </a:xfrm>
          <a:prstGeom prst="rect">
            <a:avLst/>
          </a:prstGeom>
        </p:spPr>
        <p:txBody>
          <a:bodyPr wrap="square">
            <a:spAutoFit/>
          </a:bodyPr>
          <a:lstStyle/>
          <a:p>
            <a:r>
              <a:rPr lang="en-US" altLang="zh-CN" sz="2400" b="1" dirty="0" smtClean="0">
                <a:latin typeface="+mj-ea"/>
                <a:ea typeface="+mj-ea"/>
              </a:rPr>
              <a:t>P=0.5</a:t>
            </a:r>
            <a:r>
              <a:rPr lang="zh-CN" altLang="en-US" sz="2400" b="1" dirty="0" smtClean="0">
                <a:latin typeface="+mj-ea"/>
                <a:ea typeface="+mj-ea"/>
              </a:rPr>
              <a:t>的二元对称信道：</a:t>
            </a:r>
            <a:endParaRPr lang="en-US" altLang="zh-CN" sz="2400" b="1" dirty="0" smtClean="0">
              <a:latin typeface="+mj-ea"/>
              <a:ea typeface="+mj-ea"/>
            </a:endParaRPr>
          </a:p>
          <a:p>
            <a:r>
              <a:rPr lang="zh-CN" altLang="en-US" sz="2400" b="1" dirty="0" smtClean="0">
                <a:latin typeface="+mj-ea"/>
                <a:ea typeface="+mj-ea"/>
              </a:rPr>
              <a:t>错误概率</a:t>
            </a:r>
            <a:r>
              <a:rPr lang="en-US" altLang="zh-CN" sz="2400" b="1" dirty="0" smtClean="0">
                <a:latin typeface="+mj-ea"/>
                <a:ea typeface="+mj-ea"/>
              </a:rPr>
              <a:t>50%</a:t>
            </a:r>
            <a:endParaRPr lang="en-US" altLang="zh-CN" sz="2400" b="1" dirty="0">
              <a:latin typeface="+mj-ea"/>
              <a:ea typeface="+mj-ea"/>
            </a:endParaRPr>
          </a:p>
        </p:txBody>
      </p:sp>
      <p:sp>
        <p:nvSpPr>
          <p:cNvPr id="98" name="矩形 97"/>
          <p:cNvSpPr/>
          <p:nvPr/>
        </p:nvSpPr>
        <p:spPr>
          <a:xfrm>
            <a:off x="611560" y="5445224"/>
            <a:ext cx="8064896" cy="1135054"/>
          </a:xfrm>
          <a:prstGeom prst="rect">
            <a:avLst/>
          </a:prstGeom>
        </p:spPr>
        <p:txBody>
          <a:bodyPr wrap="square">
            <a:spAutoFit/>
          </a:bodyPr>
          <a:lstStyle/>
          <a:p>
            <a:pPr marL="0" lvl="1">
              <a:lnSpc>
                <a:spcPct val="150000"/>
              </a:lnSpc>
            </a:pPr>
            <a:r>
              <a:rPr lang="en-US" altLang="zh-CN" sz="2400" b="1" dirty="0" smtClean="0">
                <a:latin typeface="+mj-ea"/>
                <a:ea typeface="+mj-ea"/>
              </a:rPr>
              <a:t>(2)</a:t>
            </a:r>
            <a:r>
              <a:rPr lang="zh-CN" altLang="en-US" sz="2400" b="1" dirty="0" smtClean="0">
                <a:latin typeface="+mj-ea"/>
                <a:ea typeface="+mj-ea"/>
              </a:rPr>
              <a:t>除了信道本身的影响，</a:t>
            </a:r>
            <a:r>
              <a:rPr lang="zh-CN" altLang="en-US" sz="2400" b="1" dirty="0" smtClean="0">
                <a:solidFill>
                  <a:srgbClr val="FF0000"/>
                </a:solidFill>
                <a:latin typeface="+mj-ea"/>
                <a:ea typeface="+mj-ea"/>
              </a:rPr>
              <a:t>译码规则</a:t>
            </a:r>
            <a:r>
              <a:rPr lang="zh-CN" altLang="en-US" sz="2400" b="1" dirty="0" smtClean="0">
                <a:latin typeface="+mj-ea"/>
                <a:ea typeface="+mj-ea"/>
              </a:rPr>
              <a:t>和</a:t>
            </a:r>
            <a:r>
              <a:rPr lang="zh-CN" altLang="en-US" sz="2400" b="1" dirty="0" smtClean="0">
                <a:solidFill>
                  <a:srgbClr val="FF0000"/>
                </a:solidFill>
                <a:latin typeface="+mj-ea"/>
                <a:ea typeface="+mj-ea"/>
              </a:rPr>
              <a:t>编码方法</a:t>
            </a:r>
            <a:r>
              <a:rPr lang="zh-CN" altLang="en-US" sz="2400" b="1" dirty="0" smtClean="0">
                <a:latin typeface="+mj-ea"/>
                <a:ea typeface="+mj-ea"/>
              </a:rPr>
              <a:t>也将影响信息传输的可靠性。</a:t>
            </a:r>
          </a:p>
        </p:txBody>
      </p:sp>
    </p:spTree>
    <p:extLst>
      <p:ext uri="{BB962C8B-B14F-4D97-AF65-F5344CB8AC3E}">
        <p14:creationId xmlns:p14="http://schemas.microsoft.com/office/powerpoint/2010/main" val="339026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
                                            <p:txEl>
                                              <p:pRg st="1" end="1"/>
                                            </p:txEl>
                                          </p:spTgt>
                                        </p:tgtEl>
                                        <p:attrNameLst>
                                          <p:attrName>style.visibility</p:attrName>
                                        </p:attrNameLst>
                                      </p:cBhvr>
                                      <p:to>
                                        <p:strVal val="visible"/>
                                      </p:to>
                                    </p:set>
                                    <p:animEffect transition="in" filter="blinds(horizontal)">
                                      <p:cBhvr>
                                        <p:cTn id="7" dur="500"/>
                                        <p:tgtEl>
                                          <p:spTgt spid="9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
                                            <p:txEl>
                                              <p:pRg st="2" end="2"/>
                                            </p:txEl>
                                          </p:spTgt>
                                        </p:tgtEl>
                                        <p:attrNameLst>
                                          <p:attrName>style.visibility</p:attrName>
                                        </p:attrNameLst>
                                      </p:cBhvr>
                                      <p:to>
                                        <p:strVal val="visible"/>
                                      </p:to>
                                    </p:set>
                                    <p:animEffect transition="in" filter="blinds(horizontal)">
                                      <p:cBhvr>
                                        <p:cTn id="12" dur="500"/>
                                        <p:tgtEl>
                                          <p:spTgt spid="9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144257"/>
                                        </p:tgtEl>
                                        <p:attrNameLst>
                                          <p:attrName>style.visibility</p:attrName>
                                        </p:attrNameLst>
                                      </p:cBhvr>
                                      <p:to>
                                        <p:strVal val="visible"/>
                                      </p:to>
                                    </p:set>
                                    <p:animEffect transition="in" filter="blinds(horizontal)">
                                      <p:cBhvr>
                                        <p:cTn id="15" dur="500"/>
                                        <p:tgtEl>
                                          <p:spTgt spid="214425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linds(horizontal)">
                                      <p:cBhvr>
                                        <p:cTn id="20" dur="500"/>
                                        <p:tgtEl>
                                          <p:spTgt spid="9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blinds(horizontal)">
                                      <p:cBhvr>
                                        <p:cTn id="23" dur="500"/>
                                        <p:tgtEl>
                                          <p:spTgt spid="9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blinds(horizontal)">
                                      <p:cBhvr>
                                        <p:cTn id="28"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97" grpId="0"/>
      <p:bldP spid="9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zh-CN" altLang="en-US" smtClean="0"/>
              <a:t>信道编码定理</a:t>
            </a:r>
            <a:endParaRPr lang="en-US" altLang="zh-CN"/>
          </a:p>
        </p:txBody>
      </p:sp>
      <p:sp>
        <p:nvSpPr>
          <p:cNvPr id="354307" name="Rectangle 3"/>
          <p:cNvSpPr>
            <a:spLocks noGrp="1" noChangeArrowheads="1"/>
          </p:cNvSpPr>
          <p:nvPr>
            <p:ph type="body" idx="1"/>
          </p:nvPr>
        </p:nvSpPr>
        <p:spPr/>
        <p:txBody>
          <a:bodyPr>
            <a:normAutofit/>
          </a:bodyPr>
          <a:lstStyle/>
          <a:p>
            <a:r>
              <a:rPr lang="zh-CN" altLang="en-US" sz="2800" dirty="0" smtClean="0"/>
              <a:t>信道编码概述</a:t>
            </a:r>
          </a:p>
          <a:p>
            <a:r>
              <a:rPr lang="zh-CN" altLang="en-US" sz="2800" dirty="0" smtClean="0">
                <a:solidFill>
                  <a:srgbClr val="FF0000"/>
                </a:solidFill>
              </a:rPr>
              <a:t>译码准则</a:t>
            </a:r>
          </a:p>
          <a:p>
            <a:r>
              <a:rPr lang="zh-CN" altLang="en-US" sz="2800" dirty="0" smtClean="0"/>
              <a:t>编码方法</a:t>
            </a:r>
          </a:p>
          <a:p>
            <a:r>
              <a:rPr lang="zh-CN" altLang="en-US" sz="2800" dirty="0" smtClean="0"/>
              <a:t>信道编码定理</a:t>
            </a:r>
            <a:endParaRPr lang="zh-CN" altLang="en-US" sz="2800" dirty="0"/>
          </a:p>
        </p:txBody>
      </p:sp>
      <p:sp>
        <p:nvSpPr>
          <p:cNvPr id="6" name="灯片编号占位符 5"/>
          <p:cNvSpPr>
            <a:spLocks noGrp="1"/>
          </p:cNvSpPr>
          <p:nvPr>
            <p:ph type="sldNum" sz="quarter" idx="12"/>
          </p:nvPr>
        </p:nvSpPr>
        <p:spPr/>
        <p:txBody>
          <a:bodyPr/>
          <a:lstStyle/>
          <a:p>
            <a:fld id="{1EBC80C4-7338-4BB8-B94F-C8D74E62FD4A}" type="slidenum">
              <a:rPr lang="zh-CN" altLang="en-US" smtClean="0"/>
              <a:pPr/>
              <a:t>9</a:t>
            </a:fld>
            <a:endParaRPr lang="en-US" altLang="zh-CN"/>
          </a:p>
        </p:txBody>
      </p:sp>
      <p:sp>
        <p:nvSpPr>
          <p:cNvPr id="2" name="矩形 1"/>
          <p:cNvSpPr/>
          <p:nvPr/>
        </p:nvSpPr>
        <p:spPr>
          <a:xfrm>
            <a:off x="3275856" y="1556792"/>
            <a:ext cx="2646878" cy="1754326"/>
          </a:xfrm>
          <a:prstGeom prst="rect">
            <a:avLst/>
          </a:prstGeom>
        </p:spPr>
        <p:txBody>
          <a:bodyPr wrap="none">
            <a:spAutoFit/>
          </a:bodyPr>
          <a:lstStyle/>
          <a:p>
            <a:pPr>
              <a:lnSpc>
                <a:spcPct val="150000"/>
              </a:lnSpc>
            </a:pPr>
            <a:r>
              <a:rPr lang="zh-CN" altLang="en-US" sz="2400" b="1" dirty="0" smtClean="0">
                <a:solidFill>
                  <a:srgbClr val="0000FF"/>
                </a:solidFill>
                <a:latin typeface="+mj-ea"/>
                <a:ea typeface="+mj-ea"/>
              </a:rPr>
              <a:t>译码准则概述</a:t>
            </a:r>
            <a:endParaRPr lang="en-US" altLang="zh-CN" sz="2400" b="1" dirty="0" smtClean="0">
              <a:solidFill>
                <a:srgbClr val="0000FF"/>
              </a:solidFill>
              <a:latin typeface="+mj-ea"/>
              <a:ea typeface="+mj-ea"/>
            </a:endParaRPr>
          </a:p>
          <a:p>
            <a:pPr>
              <a:lnSpc>
                <a:spcPct val="150000"/>
              </a:lnSpc>
            </a:pPr>
            <a:r>
              <a:rPr lang="zh-CN" altLang="en-US" sz="2400" b="1" dirty="0" smtClean="0">
                <a:solidFill>
                  <a:srgbClr val="0000FF"/>
                </a:solidFill>
                <a:latin typeface="+mj-ea"/>
                <a:ea typeface="+mj-ea"/>
              </a:rPr>
              <a:t>错误概率</a:t>
            </a:r>
            <a:endParaRPr lang="en-US" altLang="zh-CN" sz="2400" b="1" dirty="0" smtClean="0">
              <a:solidFill>
                <a:srgbClr val="0000FF"/>
              </a:solidFill>
              <a:latin typeface="+mj-ea"/>
              <a:ea typeface="+mj-ea"/>
            </a:endParaRPr>
          </a:p>
          <a:p>
            <a:pPr>
              <a:lnSpc>
                <a:spcPct val="150000"/>
              </a:lnSpc>
            </a:pPr>
            <a:r>
              <a:rPr lang="zh-CN" altLang="en-US" sz="2400" b="1" dirty="0" smtClean="0">
                <a:solidFill>
                  <a:srgbClr val="0000FF"/>
                </a:solidFill>
                <a:latin typeface="+mj-ea"/>
                <a:ea typeface="+mj-ea"/>
              </a:rPr>
              <a:t>两种常用译码准则</a:t>
            </a:r>
            <a:endParaRPr lang="zh-CN" altLang="en-US" sz="2400" dirty="0">
              <a:solidFill>
                <a:srgbClr val="0000FF"/>
              </a:solidFill>
              <a:latin typeface="+mj-ea"/>
              <a:ea typeface="+mj-ea"/>
            </a:endParaRPr>
          </a:p>
        </p:txBody>
      </p:sp>
    </p:spTree>
    <p:extLst>
      <p:ext uri="{BB962C8B-B14F-4D97-AF65-F5344CB8AC3E}">
        <p14:creationId xmlns:p14="http://schemas.microsoft.com/office/powerpoint/2010/main" val="2462039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lt">
                                    <p:tmPct val="0"/>
                                  </p:iterate>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0"/>
                                  </p:iterate>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8" presetClass="emph" presetSubtype="0" fill="hold" nodeType="clickEffect">
                                  <p:stCondLst>
                                    <p:cond delay="0"/>
                                  </p:stCondLst>
                                  <p:iterate type="lt">
                                    <p:tmPct val="4000"/>
                                  </p:iterate>
                                  <p:childTnLst>
                                    <p:set>
                                      <p:cBhvr override="childStyle">
                                        <p:cTn id="20" dur="500" fill="hold"/>
                                        <p:tgtEl>
                                          <p:spTgt spid="2">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theme/theme1.xml><?xml version="1.0" encoding="utf-8"?>
<a:theme xmlns:a="http://schemas.openxmlformats.org/drawingml/2006/main" name="TechComputer_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472324-6816-447D-A73C-4FA00160DF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 board design presentation (widescreen)</Template>
  <TotalTime>0</TotalTime>
  <Words>3439</Words>
  <Application>Microsoft Office PowerPoint</Application>
  <PresentationFormat>全屏显示(4:3)</PresentationFormat>
  <Paragraphs>583</Paragraphs>
  <Slides>69</Slides>
  <Notes>40</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69</vt:i4>
      </vt:variant>
    </vt:vector>
  </HeadingPairs>
  <TitlesOfParts>
    <vt:vector size="76" baseType="lpstr">
      <vt:lpstr>TechComputer_16x9</vt:lpstr>
      <vt:lpstr>Equation</vt:lpstr>
      <vt:lpstr>Visio</vt:lpstr>
      <vt:lpstr>Document</vt:lpstr>
      <vt:lpstr>公式</vt:lpstr>
      <vt:lpstr>Microsoft 公式 3.0</vt:lpstr>
      <vt:lpstr>文档</vt:lpstr>
      <vt:lpstr>第6章 信道编码</vt:lpstr>
      <vt:lpstr>信道编码定理</vt:lpstr>
      <vt:lpstr>噪声信道的编码问题</vt:lpstr>
      <vt:lpstr>通信系统的编码过程</vt:lpstr>
      <vt:lpstr>编码信道</vt:lpstr>
      <vt:lpstr>信道编译码的基本思想1</vt:lpstr>
      <vt:lpstr>信道编译码的基本思想2</vt:lpstr>
      <vt:lpstr>通信可靠性的相关因素</vt:lpstr>
      <vt:lpstr>信道编码定理</vt:lpstr>
      <vt:lpstr>错误概率和译码规则</vt:lpstr>
      <vt:lpstr>无记忆二进制对称信道（BSC）</vt:lpstr>
      <vt:lpstr>BSC的信道模型</vt:lpstr>
      <vt:lpstr>译码规则的定义</vt:lpstr>
      <vt:lpstr>PowerPoint 演示文稿</vt:lpstr>
      <vt:lpstr>译码规则-例2</vt:lpstr>
      <vt:lpstr>译码规则的选择</vt:lpstr>
      <vt:lpstr>信道编码定理</vt:lpstr>
      <vt:lpstr>错误译码概率1</vt:lpstr>
      <vt:lpstr>错误译码概率2</vt:lpstr>
      <vt:lpstr>信道编码定理</vt:lpstr>
      <vt:lpstr>最大后验概率译码规则</vt:lpstr>
      <vt:lpstr>最大后验概率准则下的错误概率1</vt:lpstr>
      <vt:lpstr>最大后验概率准则下的错误概率1</vt:lpstr>
      <vt:lpstr>最大似然准则</vt:lpstr>
      <vt:lpstr>说明</vt:lpstr>
      <vt:lpstr>最大似然准则下的错误概率</vt:lpstr>
      <vt:lpstr>PowerPoint 演示文稿</vt:lpstr>
      <vt:lpstr>PowerPoint 演示文稿</vt:lpstr>
      <vt:lpstr>PowerPoint 演示文稿</vt:lpstr>
      <vt:lpstr>PowerPoint 演示文稿</vt:lpstr>
      <vt:lpstr>费诺不等式</vt:lpstr>
      <vt:lpstr>费诺不等式的几何含义</vt:lpstr>
      <vt:lpstr>课堂练习</vt:lpstr>
      <vt:lpstr>课堂练习</vt:lpstr>
      <vt:lpstr>课堂练习</vt:lpstr>
      <vt:lpstr>信道编码定理</vt:lpstr>
      <vt:lpstr>编码方法</vt:lpstr>
      <vt:lpstr>增加扩展次数（简单重复编码）</vt:lpstr>
      <vt:lpstr>误码率分析</vt:lpstr>
      <vt:lpstr>误码率分析</vt:lpstr>
      <vt:lpstr>改变扩展次数</vt:lpstr>
      <vt:lpstr>改变输入符号数M</vt:lpstr>
      <vt:lpstr>改变输入符号数M</vt:lpstr>
      <vt:lpstr>改变输入符号数</vt:lpstr>
      <vt:lpstr>改变输入符号数</vt:lpstr>
      <vt:lpstr>调整输入符号</vt:lpstr>
      <vt:lpstr>调整输入符号</vt:lpstr>
      <vt:lpstr>（5，2）线性码</vt:lpstr>
      <vt:lpstr>（5，2）线性码的编码</vt:lpstr>
      <vt:lpstr>（5,2）线性码的编码（续）</vt:lpstr>
      <vt:lpstr>（5,2）线性码的译码效果</vt:lpstr>
      <vt:lpstr>结论</vt:lpstr>
      <vt:lpstr>输入符号分析</vt:lpstr>
      <vt:lpstr>引入汉明距离</vt:lpstr>
      <vt:lpstr>汉明距离</vt:lpstr>
      <vt:lpstr>最小距离</vt:lpstr>
      <vt:lpstr>减小错误概率的方法的本质</vt:lpstr>
      <vt:lpstr>最小距离译码规则</vt:lpstr>
      <vt:lpstr>最小距离译码规则</vt:lpstr>
      <vt:lpstr>最小距离译码规则</vt:lpstr>
      <vt:lpstr>最小距离译码规则</vt:lpstr>
      <vt:lpstr>最小距离译码规则</vt:lpstr>
      <vt:lpstr>最小距离译码规则</vt:lpstr>
      <vt:lpstr>最小距离和纠错能力</vt:lpstr>
      <vt:lpstr>最小距离和纠错能力</vt:lpstr>
      <vt:lpstr>有噪信道编码定理</vt:lpstr>
      <vt:lpstr>信道编码定理</vt:lpstr>
      <vt:lpstr>有噪信道编码定理  香农第二定理</vt:lpstr>
      <vt:lpstr>有噪信道编码定理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2012-07-22T06:18:58Z</dcterms:created>
  <dcterms:modified xsi:type="dcterms:W3CDTF">2014-01-08T06:50:16Z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