
<file path=[Content_Types].xml><?xml version="1.0" encoding="utf-8"?>
<Types xmlns="http://schemas.openxmlformats.org/package/2006/content-types">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Default Extension="doc" ContentType="application/msword"/>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48" r:id="rId2"/>
  </p:sldMasterIdLst>
  <p:notesMasterIdLst>
    <p:notesMasterId r:id="rId71"/>
  </p:notesMasterIdLst>
  <p:handoutMasterIdLst>
    <p:handoutMasterId r:id="rId72"/>
  </p:handoutMasterIdLst>
  <p:sldIdLst>
    <p:sldId id="341" r:id="rId3"/>
    <p:sldId id="623" r:id="rId4"/>
    <p:sldId id="696" r:id="rId5"/>
    <p:sldId id="697" r:id="rId6"/>
    <p:sldId id="702" r:id="rId7"/>
    <p:sldId id="625" r:id="rId8"/>
    <p:sldId id="698" r:id="rId9"/>
    <p:sldId id="626" r:id="rId10"/>
    <p:sldId id="755" r:id="rId11"/>
    <p:sldId id="703" r:id="rId12"/>
    <p:sldId id="704" r:id="rId13"/>
    <p:sldId id="705" r:id="rId14"/>
    <p:sldId id="707" r:id="rId15"/>
    <p:sldId id="708" r:id="rId16"/>
    <p:sldId id="710" r:id="rId17"/>
    <p:sldId id="711" r:id="rId18"/>
    <p:sldId id="754" r:id="rId19"/>
    <p:sldId id="712" r:id="rId20"/>
    <p:sldId id="713" r:id="rId21"/>
    <p:sldId id="756" r:id="rId22"/>
    <p:sldId id="715" r:id="rId23"/>
    <p:sldId id="717" r:id="rId24"/>
    <p:sldId id="718" r:id="rId25"/>
    <p:sldId id="719" r:id="rId26"/>
    <p:sldId id="721" r:id="rId27"/>
    <p:sldId id="722" r:id="rId28"/>
    <p:sldId id="723" r:id="rId29"/>
    <p:sldId id="725" r:id="rId30"/>
    <p:sldId id="727" r:id="rId31"/>
    <p:sldId id="728" r:id="rId32"/>
    <p:sldId id="641" r:id="rId33"/>
    <p:sldId id="643" r:id="rId34"/>
    <p:sldId id="644" r:id="rId35"/>
    <p:sldId id="645" r:id="rId36"/>
    <p:sldId id="646" r:id="rId37"/>
    <p:sldId id="729" r:id="rId38"/>
    <p:sldId id="730" r:id="rId39"/>
    <p:sldId id="731" r:id="rId40"/>
    <p:sldId id="771" r:id="rId41"/>
    <p:sldId id="732" r:id="rId42"/>
    <p:sldId id="733" r:id="rId43"/>
    <p:sldId id="734" r:id="rId44"/>
    <p:sldId id="773" r:id="rId45"/>
    <p:sldId id="735" r:id="rId46"/>
    <p:sldId id="736" r:id="rId47"/>
    <p:sldId id="737" r:id="rId48"/>
    <p:sldId id="738" r:id="rId49"/>
    <p:sldId id="774" r:id="rId50"/>
    <p:sldId id="775" r:id="rId51"/>
    <p:sldId id="776" r:id="rId52"/>
    <p:sldId id="777" r:id="rId53"/>
    <p:sldId id="778" r:id="rId54"/>
    <p:sldId id="739" r:id="rId55"/>
    <p:sldId id="740" r:id="rId56"/>
    <p:sldId id="741" r:id="rId57"/>
    <p:sldId id="742" r:id="rId58"/>
    <p:sldId id="743" r:id="rId59"/>
    <p:sldId id="744" r:id="rId60"/>
    <p:sldId id="745" r:id="rId61"/>
    <p:sldId id="746" r:id="rId62"/>
    <p:sldId id="747" r:id="rId63"/>
    <p:sldId id="748" r:id="rId64"/>
    <p:sldId id="749" r:id="rId65"/>
    <p:sldId id="750" r:id="rId66"/>
    <p:sldId id="751" r:id="rId67"/>
    <p:sldId id="752" r:id="rId68"/>
    <p:sldId id="763" r:id="rId69"/>
    <p:sldId id="764" r:id="rId7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00CC"/>
    <a:srgbClr val="3333FF"/>
    <a:srgbClr val="FFCCFF"/>
    <a:srgbClr val="0066FF"/>
    <a:srgbClr val="A50021"/>
    <a:srgbClr val="CC3300"/>
    <a:srgbClr val="FFFFFF"/>
    <a:srgbClr val="01E4EF"/>
    <a:srgbClr val="33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4992" autoAdjust="0"/>
    <p:restoredTop sz="95396" autoAdjust="0"/>
  </p:normalViewPr>
  <p:slideViewPr>
    <p:cSldViewPr>
      <p:cViewPr varScale="1">
        <p:scale>
          <a:sx n="68" d="100"/>
          <a:sy n="68" d="100"/>
        </p:scale>
        <p:origin x="-456" y="-90"/>
      </p:cViewPr>
      <p:guideLst>
        <p:guide orient="horz" pos="2160"/>
        <p:guide pos="2880"/>
      </p:guideLst>
    </p:cSldViewPr>
  </p:slideViewPr>
  <p:outlineViewPr>
    <p:cViewPr>
      <p:scale>
        <a:sx n="33" d="100"/>
        <a:sy n="33" d="100"/>
      </p:scale>
      <p:origin x="0" y="17172"/>
    </p:cViewPr>
    <p:sldLst>
      <p:sld r:id="rId1" collapse="1"/>
      <p:sld r:id="rId2" collapse="1"/>
      <p:sld r:id="rId3" collapse="1"/>
      <p:sld r:id="rId4" collapse="1"/>
      <p:sld r:id="rId5" collapse="1"/>
      <p:sld r:id="rId6" collapse="1"/>
      <p:sld r:id="rId7" collapse="1"/>
      <p:sld r:id="rId8" collapse="1"/>
      <p:sld r:id="rId9" collapse="1"/>
      <p:sld r:id="rId10" collapse="1"/>
      <p:sld r:id="rId11" collapse="1"/>
    </p:sldLst>
  </p:outlineViewPr>
  <p:notesTextViewPr>
    <p:cViewPr>
      <p:scale>
        <a:sx n="1" d="1"/>
        <a:sy n="1" d="1"/>
      </p:scale>
      <p:origin x="0" y="0"/>
    </p:cViewPr>
  </p:notesTextViewPr>
  <p:notesViewPr>
    <p:cSldViewPr showGuides="1">
      <p:cViewPr varScale="1">
        <p:scale>
          <a:sx n="66" d="100"/>
          <a:sy n="66" d="100"/>
        </p:scale>
        <p:origin x="2850" y="9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tableStyles" Target="tableStyles.xml"/><Relationship Id="rId7" Type="http://schemas.openxmlformats.org/officeDocument/2006/relationships/slide" Target="slides/slide5.xml"/><Relationship Id="rId71" Type="http://schemas.openxmlformats.org/officeDocument/2006/relationships/notesMaster" Target="notesMasters/notesMaster1.xml"/><Relationship Id="rId2" Type="http://schemas.openxmlformats.org/officeDocument/2006/relationships/slideMaster" Target="slideMasters/slideMaster1.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handoutMaster" Target="handoutMasters/handoutMaster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4.xml"/></Relationships>
</file>

<file path=ppt/_rels/viewProps.xml.rels><?xml version="1.0" encoding="UTF-8" standalone="yes"?>
<Relationships xmlns="http://schemas.openxmlformats.org/package/2006/relationships"><Relationship Id="rId8" Type="http://schemas.openxmlformats.org/officeDocument/2006/relationships/slide" Target="slides/slide24.xml"/><Relationship Id="rId3" Type="http://schemas.openxmlformats.org/officeDocument/2006/relationships/slide" Target="slides/slide15.xml"/><Relationship Id="rId7" Type="http://schemas.openxmlformats.org/officeDocument/2006/relationships/slide" Target="slides/slide21.xml"/><Relationship Id="rId2" Type="http://schemas.openxmlformats.org/officeDocument/2006/relationships/slide" Target="slides/slide14.xml"/><Relationship Id="rId1" Type="http://schemas.openxmlformats.org/officeDocument/2006/relationships/slide" Target="slides/slide13.xml"/><Relationship Id="rId6" Type="http://schemas.openxmlformats.org/officeDocument/2006/relationships/slide" Target="slides/slide19.xml"/><Relationship Id="rId11" Type="http://schemas.openxmlformats.org/officeDocument/2006/relationships/slide" Target="slides/slide27.xml"/><Relationship Id="rId5" Type="http://schemas.openxmlformats.org/officeDocument/2006/relationships/slide" Target="slides/slide18.xml"/><Relationship Id="rId10" Type="http://schemas.openxmlformats.org/officeDocument/2006/relationships/slide" Target="slides/slide26.xml"/><Relationship Id="rId4" Type="http://schemas.openxmlformats.org/officeDocument/2006/relationships/slide" Target="slides/slide16.xml"/><Relationship Id="rId9" Type="http://schemas.openxmlformats.org/officeDocument/2006/relationships/slide" Target="slides/slide2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54.wmf"/><Relationship Id="rId2" Type="http://schemas.openxmlformats.org/officeDocument/2006/relationships/image" Target="../media/image53.wmf"/><Relationship Id="rId1" Type="http://schemas.openxmlformats.org/officeDocument/2006/relationships/image" Target="../media/image52.wmf"/><Relationship Id="rId5" Type="http://schemas.openxmlformats.org/officeDocument/2006/relationships/image" Target="../media/image56.wmf"/><Relationship Id="rId4" Type="http://schemas.openxmlformats.org/officeDocument/2006/relationships/image" Target="../media/image55.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59.wmf"/><Relationship Id="rId2" Type="http://schemas.openxmlformats.org/officeDocument/2006/relationships/image" Target="../media/image58.wmf"/><Relationship Id="rId1" Type="http://schemas.openxmlformats.org/officeDocument/2006/relationships/image" Target="../media/image57.wmf"/><Relationship Id="rId6" Type="http://schemas.openxmlformats.org/officeDocument/2006/relationships/image" Target="../media/image62.wmf"/><Relationship Id="rId5" Type="http://schemas.openxmlformats.org/officeDocument/2006/relationships/image" Target="../media/image61.wmf"/><Relationship Id="rId4" Type="http://schemas.openxmlformats.org/officeDocument/2006/relationships/image" Target="../media/image60.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65.wmf"/><Relationship Id="rId2" Type="http://schemas.openxmlformats.org/officeDocument/2006/relationships/image" Target="../media/image64.wmf"/><Relationship Id="rId1" Type="http://schemas.openxmlformats.org/officeDocument/2006/relationships/image" Target="../media/image63.wmf"/><Relationship Id="rId5" Type="http://schemas.openxmlformats.org/officeDocument/2006/relationships/image" Target="../media/image67.wmf"/><Relationship Id="rId4" Type="http://schemas.openxmlformats.org/officeDocument/2006/relationships/image" Target="../media/image66.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68.emf"/></Relationships>
</file>

<file path=ppt/drawings/_rels/vmlDrawing14.vml.rels><?xml version="1.0" encoding="UTF-8" standalone="yes"?>
<Relationships xmlns="http://schemas.openxmlformats.org/package/2006/relationships"><Relationship Id="rId8" Type="http://schemas.openxmlformats.org/officeDocument/2006/relationships/image" Target="../media/image76.wmf"/><Relationship Id="rId3" Type="http://schemas.openxmlformats.org/officeDocument/2006/relationships/image" Target="../media/image71.wmf"/><Relationship Id="rId7" Type="http://schemas.openxmlformats.org/officeDocument/2006/relationships/image" Target="../media/image75.wmf"/><Relationship Id="rId2" Type="http://schemas.openxmlformats.org/officeDocument/2006/relationships/image" Target="../media/image70.wmf"/><Relationship Id="rId1" Type="http://schemas.openxmlformats.org/officeDocument/2006/relationships/image" Target="../media/image69.wmf"/><Relationship Id="rId6" Type="http://schemas.openxmlformats.org/officeDocument/2006/relationships/image" Target="../media/image74.wmf"/><Relationship Id="rId5" Type="http://schemas.openxmlformats.org/officeDocument/2006/relationships/image" Target="../media/image73.wmf"/><Relationship Id="rId4" Type="http://schemas.openxmlformats.org/officeDocument/2006/relationships/image" Target="../media/image72.wmf"/><Relationship Id="rId9" Type="http://schemas.openxmlformats.org/officeDocument/2006/relationships/image" Target="../media/image77.wmf"/></Relationships>
</file>

<file path=ppt/drawings/_rels/vmlDrawing15.vml.rels><?xml version="1.0" encoding="UTF-8" standalone="yes"?>
<Relationships xmlns="http://schemas.openxmlformats.org/package/2006/relationships"><Relationship Id="rId8" Type="http://schemas.openxmlformats.org/officeDocument/2006/relationships/image" Target="../media/image85.wmf"/><Relationship Id="rId3" Type="http://schemas.openxmlformats.org/officeDocument/2006/relationships/image" Target="../media/image80.wmf"/><Relationship Id="rId7" Type="http://schemas.openxmlformats.org/officeDocument/2006/relationships/image" Target="../media/image84.wmf"/><Relationship Id="rId2" Type="http://schemas.openxmlformats.org/officeDocument/2006/relationships/image" Target="../media/image79.wmf"/><Relationship Id="rId1" Type="http://schemas.openxmlformats.org/officeDocument/2006/relationships/image" Target="../media/image78.wmf"/><Relationship Id="rId6" Type="http://schemas.openxmlformats.org/officeDocument/2006/relationships/image" Target="../media/image83.wmf"/><Relationship Id="rId5" Type="http://schemas.openxmlformats.org/officeDocument/2006/relationships/image" Target="../media/image82.wmf"/><Relationship Id="rId4" Type="http://schemas.openxmlformats.org/officeDocument/2006/relationships/image" Target="../media/image81.wmf"/></Relationships>
</file>

<file path=ppt/drawings/_rels/vmlDrawing16.vml.rels><?xml version="1.0" encoding="UTF-8" standalone="yes"?>
<Relationships xmlns="http://schemas.openxmlformats.org/package/2006/relationships"><Relationship Id="rId8" Type="http://schemas.openxmlformats.org/officeDocument/2006/relationships/image" Target="../media/image93.wmf"/><Relationship Id="rId3" Type="http://schemas.openxmlformats.org/officeDocument/2006/relationships/image" Target="../media/image88.wmf"/><Relationship Id="rId7" Type="http://schemas.openxmlformats.org/officeDocument/2006/relationships/image" Target="../media/image92.wmf"/><Relationship Id="rId2" Type="http://schemas.openxmlformats.org/officeDocument/2006/relationships/image" Target="../media/image87.wmf"/><Relationship Id="rId1" Type="http://schemas.openxmlformats.org/officeDocument/2006/relationships/image" Target="../media/image86.wmf"/><Relationship Id="rId6" Type="http://schemas.openxmlformats.org/officeDocument/2006/relationships/image" Target="../media/image91.wmf"/><Relationship Id="rId5" Type="http://schemas.openxmlformats.org/officeDocument/2006/relationships/image" Target="../media/image90.wmf"/><Relationship Id="rId4" Type="http://schemas.openxmlformats.org/officeDocument/2006/relationships/image" Target="../media/image89.wmf"/><Relationship Id="rId9" Type="http://schemas.openxmlformats.org/officeDocument/2006/relationships/image" Target="../media/image94.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97.wmf"/><Relationship Id="rId2" Type="http://schemas.openxmlformats.org/officeDocument/2006/relationships/image" Target="../media/image96.wmf"/><Relationship Id="rId1" Type="http://schemas.openxmlformats.org/officeDocument/2006/relationships/image" Target="../media/image95.wmf"/><Relationship Id="rId6" Type="http://schemas.openxmlformats.org/officeDocument/2006/relationships/image" Target="../media/image100.wmf"/><Relationship Id="rId5" Type="http://schemas.openxmlformats.org/officeDocument/2006/relationships/image" Target="../media/image99.wmf"/><Relationship Id="rId4" Type="http://schemas.openxmlformats.org/officeDocument/2006/relationships/image" Target="../media/image98.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103.wmf"/><Relationship Id="rId2" Type="http://schemas.openxmlformats.org/officeDocument/2006/relationships/image" Target="../media/image102.wmf"/><Relationship Id="rId1" Type="http://schemas.openxmlformats.org/officeDocument/2006/relationships/image" Target="../media/image101.wmf"/><Relationship Id="rId4" Type="http://schemas.openxmlformats.org/officeDocument/2006/relationships/image" Target="../media/image104.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0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107.emf"/><Relationship Id="rId1" Type="http://schemas.openxmlformats.org/officeDocument/2006/relationships/image" Target="../media/image106.w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109.wmf"/><Relationship Id="rId1" Type="http://schemas.openxmlformats.org/officeDocument/2006/relationships/image" Target="../media/image108.e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112.wmf"/><Relationship Id="rId2" Type="http://schemas.openxmlformats.org/officeDocument/2006/relationships/image" Target="../media/image111.wmf"/><Relationship Id="rId1" Type="http://schemas.openxmlformats.org/officeDocument/2006/relationships/image" Target="../media/image110.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113.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114.emf"/></Relationships>
</file>

<file path=ppt/drawings/_rels/vmlDrawing25.vml.rels><?xml version="1.0" encoding="UTF-8" standalone="yes"?>
<Relationships xmlns="http://schemas.openxmlformats.org/package/2006/relationships"><Relationship Id="rId2" Type="http://schemas.openxmlformats.org/officeDocument/2006/relationships/image" Target="../media/image116.wmf"/><Relationship Id="rId1" Type="http://schemas.openxmlformats.org/officeDocument/2006/relationships/image" Target="../media/image115.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119.wmf"/><Relationship Id="rId2" Type="http://schemas.openxmlformats.org/officeDocument/2006/relationships/image" Target="../media/image118.emf"/><Relationship Id="rId1" Type="http://schemas.openxmlformats.org/officeDocument/2006/relationships/image" Target="../media/image117.wmf"/><Relationship Id="rId5" Type="http://schemas.openxmlformats.org/officeDocument/2006/relationships/image" Target="../media/image121.wmf"/><Relationship Id="rId4" Type="http://schemas.openxmlformats.org/officeDocument/2006/relationships/image" Target="../media/image120.w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124.wmf"/><Relationship Id="rId2" Type="http://schemas.openxmlformats.org/officeDocument/2006/relationships/image" Target="../media/image123.wmf"/><Relationship Id="rId1" Type="http://schemas.openxmlformats.org/officeDocument/2006/relationships/image" Target="../media/image122.wmf"/><Relationship Id="rId4" Type="http://schemas.openxmlformats.org/officeDocument/2006/relationships/image" Target="../media/image125.w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128.wmf"/><Relationship Id="rId2" Type="http://schemas.openxmlformats.org/officeDocument/2006/relationships/image" Target="../media/image127.wmf"/><Relationship Id="rId1" Type="http://schemas.openxmlformats.org/officeDocument/2006/relationships/image" Target="../media/image126.w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131.wmf"/><Relationship Id="rId2" Type="http://schemas.openxmlformats.org/officeDocument/2006/relationships/image" Target="../media/image130.wmf"/><Relationship Id="rId1" Type="http://schemas.openxmlformats.org/officeDocument/2006/relationships/image" Target="../media/image129.emf"/><Relationship Id="rId5" Type="http://schemas.openxmlformats.org/officeDocument/2006/relationships/image" Target="../media/image133.wmf"/><Relationship Id="rId4" Type="http://schemas.openxmlformats.org/officeDocument/2006/relationships/image" Target="../media/image132.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wmf"/><Relationship Id="rId1" Type="http://schemas.openxmlformats.org/officeDocument/2006/relationships/image" Target="../media/image4.wmf"/><Relationship Id="rId6" Type="http://schemas.openxmlformats.org/officeDocument/2006/relationships/image" Target="../media/image9.emf"/><Relationship Id="rId5" Type="http://schemas.openxmlformats.org/officeDocument/2006/relationships/image" Target="../media/image8.wmf"/><Relationship Id="rId4" Type="http://schemas.openxmlformats.org/officeDocument/2006/relationships/image" Target="../media/image7.wmf"/></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136.wmf"/><Relationship Id="rId2" Type="http://schemas.openxmlformats.org/officeDocument/2006/relationships/image" Target="../media/image135.wmf"/><Relationship Id="rId1" Type="http://schemas.openxmlformats.org/officeDocument/2006/relationships/image" Target="../media/image134.emf"/><Relationship Id="rId5" Type="http://schemas.openxmlformats.org/officeDocument/2006/relationships/image" Target="../media/image138.wmf"/><Relationship Id="rId4" Type="http://schemas.openxmlformats.org/officeDocument/2006/relationships/image" Target="../media/image137.wmf"/></Relationships>
</file>

<file path=ppt/drawings/_rels/vmlDrawing31.vml.rels><?xml version="1.0" encoding="UTF-8" standalone="yes"?>
<Relationships xmlns="http://schemas.openxmlformats.org/package/2006/relationships"><Relationship Id="rId2" Type="http://schemas.openxmlformats.org/officeDocument/2006/relationships/image" Target="../media/image140.wmf"/><Relationship Id="rId1" Type="http://schemas.openxmlformats.org/officeDocument/2006/relationships/image" Target="../media/image139.wmf"/></Relationships>
</file>

<file path=ppt/drawings/_rels/vmlDrawing32.vml.rels><?xml version="1.0" encoding="UTF-8" standalone="yes"?>
<Relationships xmlns="http://schemas.openxmlformats.org/package/2006/relationships"><Relationship Id="rId3" Type="http://schemas.openxmlformats.org/officeDocument/2006/relationships/image" Target="../media/image143.emf"/><Relationship Id="rId2" Type="http://schemas.openxmlformats.org/officeDocument/2006/relationships/image" Target="../media/image142.wmf"/><Relationship Id="rId1" Type="http://schemas.openxmlformats.org/officeDocument/2006/relationships/image" Target="../media/image141.wmf"/><Relationship Id="rId4" Type="http://schemas.openxmlformats.org/officeDocument/2006/relationships/image" Target="../media/image144.wmf"/></Relationships>
</file>

<file path=ppt/drawings/_rels/vmlDrawing33.vml.rels><?xml version="1.0" encoding="UTF-8" standalone="yes"?>
<Relationships xmlns="http://schemas.openxmlformats.org/package/2006/relationships"><Relationship Id="rId3" Type="http://schemas.openxmlformats.org/officeDocument/2006/relationships/image" Target="../media/image147.wmf"/><Relationship Id="rId2" Type="http://schemas.openxmlformats.org/officeDocument/2006/relationships/image" Target="../media/image146.wmf"/><Relationship Id="rId1" Type="http://schemas.openxmlformats.org/officeDocument/2006/relationships/image" Target="../media/image145.wmf"/><Relationship Id="rId4" Type="http://schemas.openxmlformats.org/officeDocument/2006/relationships/image" Target="../media/image148.wmf"/></Relationships>
</file>

<file path=ppt/drawings/_rels/vmlDrawing34.vml.rels><?xml version="1.0" encoding="UTF-8" standalone="yes"?>
<Relationships xmlns="http://schemas.openxmlformats.org/package/2006/relationships"><Relationship Id="rId3" Type="http://schemas.openxmlformats.org/officeDocument/2006/relationships/image" Target="../media/image151.wmf"/><Relationship Id="rId2" Type="http://schemas.openxmlformats.org/officeDocument/2006/relationships/image" Target="../media/image150.wmf"/><Relationship Id="rId1" Type="http://schemas.openxmlformats.org/officeDocument/2006/relationships/image" Target="../media/image149.w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152.emf"/></Relationships>
</file>

<file path=ppt/drawings/_rels/vmlDrawing36.vml.rels><?xml version="1.0" encoding="UTF-8" standalone="yes"?>
<Relationships xmlns="http://schemas.openxmlformats.org/package/2006/relationships"><Relationship Id="rId3" Type="http://schemas.openxmlformats.org/officeDocument/2006/relationships/image" Target="../media/image155.wmf"/><Relationship Id="rId2" Type="http://schemas.openxmlformats.org/officeDocument/2006/relationships/image" Target="../media/image154.wmf"/><Relationship Id="rId1" Type="http://schemas.openxmlformats.org/officeDocument/2006/relationships/image" Target="../media/image153.wmf"/><Relationship Id="rId5" Type="http://schemas.openxmlformats.org/officeDocument/2006/relationships/image" Target="../media/image157.wmf"/><Relationship Id="rId4" Type="http://schemas.openxmlformats.org/officeDocument/2006/relationships/image" Target="../media/image156.wmf"/></Relationships>
</file>

<file path=ppt/drawings/_rels/vmlDrawing37.vml.rels><?xml version="1.0" encoding="UTF-8" standalone="yes"?>
<Relationships xmlns="http://schemas.openxmlformats.org/package/2006/relationships"><Relationship Id="rId2" Type="http://schemas.openxmlformats.org/officeDocument/2006/relationships/image" Target="../media/image159.wmf"/><Relationship Id="rId1" Type="http://schemas.openxmlformats.org/officeDocument/2006/relationships/image" Target="../media/image158.wmf"/></Relationships>
</file>

<file path=ppt/drawings/_rels/vmlDrawing38.vml.rels><?xml version="1.0" encoding="UTF-8" standalone="yes"?>
<Relationships xmlns="http://schemas.openxmlformats.org/package/2006/relationships"><Relationship Id="rId3" Type="http://schemas.openxmlformats.org/officeDocument/2006/relationships/image" Target="../media/image162.wmf"/><Relationship Id="rId2" Type="http://schemas.openxmlformats.org/officeDocument/2006/relationships/image" Target="../media/image161.wmf"/><Relationship Id="rId1" Type="http://schemas.openxmlformats.org/officeDocument/2006/relationships/image" Target="../media/image160.wmf"/><Relationship Id="rId5" Type="http://schemas.openxmlformats.org/officeDocument/2006/relationships/image" Target="../media/image164.wmf"/><Relationship Id="rId4" Type="http://schemas.openxmlformats.org/officeDocument/2006/relationships/image" Target="../media/image163.wmf"/></Relationships>
</file>

<file path=ppt/drawings/_rels/vmlDrawing39.vml.rels><?xml version="1.0" encoding="UTF-8" standalone="yes"?>
<Relationships xmlns="http://schemas.openxmlformats.org/package/2006/relationships"><Relationship Id="rId2" Type="http://schemas.openxmlformats.org/officeDocument/2006/relationships/image" Target="../media/image166.wmf"/><Relationship Id="rId1" Type="http://schemas.openxmlformats.org/officeDocument/2006/relationships/image" Target="../media/image165.wmf"/></Relationships>
</file>

<file path=ppt/drawings/_rels/vmlDrawing4.vml.rels><?xml version="1.0" encoding="UTF-8" standalone="yes"?>
<Relationships xmlns="http://schemas.openxmlformats.org/package/2006/relationships"><Relationship Id="rId8" Type="http://schemas.openxmlformats.org/officeDocument/2006/relationships/image" Target="../media/image17.emf"/><Relationship Id="rId13" Type="http://schemas.openxmlformats.org/officeDocument/2006/relationships/image" Target="../media/image22.wmf"/><Relationship Id="rId3" Type="http://schemas.openxmlformats.org/officeDocument/2006/relationships/image" Target="../media/image12.wmf"/><Relationship Id="rId7" Type="http://schemas.openxmlformats.org/officeDocument/2006/relationships/image" Target="../media/image16.emf"/><Relationship Id="rId12" Type="http://schemas.openxmlformats.org/officeDocument/2006/relationships/image" Target="../media/image21.wmf"/><Relationship Id="rId2" Type="http://schemas.openxmlformats.org/officeDocument/2006/relationships/image" Target="../media/image11.wmf"/><Relationship Id="rId1" Type="http://schemas.openxmlformats.org/officeDocument/2006/relationships/image" Target="../media/image10.wmf"/><Relationship Id="rId6" Type="http://schemas.openxmlformats.org/officeDocument/2006/relationships/image" Target="../media/image15.emf"/><Relationship Id="rId11" Type="http://schemas.openxmlformats.org/officeDocument/2006/relationships/image" Target="../media/image20.wmf"/><Relationship Id="rId5" Type="http://schemas.openxmlformats.org/officeDocument/2006/relationships/image" Target="../media/image14.wmf"/><Relationship Id="rId10" Type="http://schemas.openxmlformats.org/officeDocument/2006/relationships/image" Target="../media/image19.wmf"/><Relationship Id="rId4" Type="http://schemas.openxmlformats.org/officeDocument/2006/relationships/image" Target="../media/image13.wmf"/><Relationship Id="rId9" Type="http://schemas.openxmlformats.org/officeDocument/2006/relationships/image" Target="../media/image18.emf"/><Relationship Id="rId14" Type="http://schemas.openxmlformats.org/officeDocument/2006/relationships/image" Target="../media/image23.wmf"/></Relationships>
</file>

<file path=ppt/drawings/_rels/vmlDrawing40.vml.rels><?xml version="1.0" encoding="UTF-8" standalone="yes"?>
<Relationships xmlns="http://schemas.openxmlformats.org/package/2006/relationships"><Relationship Id="rId3" Type="http://schemas.openxmlformats.org/officeDocument/2006/relationships/image" Target="../media/image169.wmf"/><Relationship Id="rId2" Type="http://schemas.openxmlformats.org/officeDocument/2006/relationships/image" Target="../media/image168.wmf"/><Relationship Id="rId1" Type="http://schemas.openxmlformats.org/officeDocument/2006/relationships/image" Target="../media/image167.wmf"/></Relationships>
</file>

<file path=ppt/drawings/_rels/vmlDrawing41.vml.rels><?xml version="1.0" encoding="UTF-8" standalone="yes"?>
<Relationships xmlns="http://schemas.openxmlformats.org/package/2006/relationships"><Relationship Id="rId2" Type="http://schemas.openxmlformats.org/officeDocument/2006/relationships/image" Target="../media/image171.wmf"/><Relationship Id="rId1" Type="http://schemas.openxmlformats.org/officeDocument/2006/relationships/image" Target="../media/image170.wmf"/></Relationships>
</file>

<file path=ppt/drawings/_rels/vmlDrawing42.vml.rels><?xml version="1.0" encoding="UTF-8" standalone="yes"?>
<Relationships xmlns="http://schemas.openxmlformats.org/package/2006/relationships"><Relationship Id="rId1" Type="http://schemas.openxmlformats.org/officeDocument/2006/relationships/image" Target="../media/image172.wmf"/></Relationships>
</file>

<file path=ppt/drawings/_rels/vmlDrawing43.vml.rels><?xml version="1.0" encoding="UTF-8" standalone="yes"?>
<Relationships xmlns="http://schemas.openxmlformats.org/package/2006/relationships"><Relationship Id="rId2" Type="http://schemas.openxmlformats.org/officeDocument/2006/relationships/image" Target="../media/image174.wmf"/><Relationship Id="rId1" Type="http://schemas.openxmlformats.org/officeDocument/2006/relationships/image" Target="../media/image173.emf"/></Relationships>
</file>

<file path=ppt/drawings/_rels/vmlDrawing44.vml.rels><?xml version="1.0" encoding="UTF-8" standalone="yes"?>
<Relationships xmlns="http://schemas.openxmlformats.org/package/2006/relationships"><Relationship Id="rId3" Type="http://schemas.openxmlformats.org/officeDocument/2006/relationships/image" Target="../media/image177.wmf"/><Relationship Id="rId2" Type="http://schemas.openxmlformats.org/officeDocument/2006/relationships/image" Target="../media/image176.wmf"/><Relationship Id="rId1" Type="http://schemas.openxmlformats.org/officeDocument/2006/relationships/image" Target="../media/image175.wmf"/><Relationship Id="rId4" Type="http://schemas.openxmlformats.org/officeDocument/2006/relationships/image" Target="../media/image178.wmf"/></Relationships>
</file>

<file path=ppt/drawings/_rels/vmlDrawing45.vml.rels><?xml version="1.0" encoding="UTF-8" standalone="yes"?>
<Relationships xmlns="http://schemas.openxmlformats.org/package/2006/relationships"><Relationship Id="rId3" Type="http://schemas.openxmlformats.org/officeDocument/2006/relationships/image" Target="../media/image181.wmf"/><Relationship Id="rId2" Type="http://schemas.openxmlformats.org/officeDocument/2006/relationships/image" Target="../media/image180.wmf"/><Relationship Id="rId1" Type="http://schemas.openxmlformats.org/officeDocument/2006/relationships/image" Target="../media/image179.wmf"/></Relationships>
</file>

<file path=ppt/drawings/_rels/vmlDrawing46.vml.rels><?xml version="1.0" encoding="UTF-8" standalone="yes"?>
<Relationships xmlns="http://schemas.openxmlformats.org/package/2006/relationships"><Relationship Id="rId3" Type="http://schemas.openxmlformats.org/officeDocument/2006/relationships/image" Target="../media/image184.wmf"/><Relationship Id="rId2" Type="http://schemas.openxmlformats.org/officeDocument/2006/relationships/image" Target="../media/image183.wmf"/><Relationship Id="rId1" Type="http://schemas.openxmlformats.org/officeDocument/2006/relationships/image" Target="../media/image182.wmf"/><Relationship Id="rId5" Type="http://schemas.openxmlformats.org/officeDocument/2006/relationships/image" Target="../media/image186.wmf"/><Relationship Id="rId4" Type="http://schemas.openxmlformats.org/officeDocument/2006/relationships/image" Target="../media/image185.wmf"/></Relationships>
</file>

<file path=ppt/drawings/_rels/vmlDrawing47.vml.rels><?xml version="1.0" encoding="UTF-8" standalone="yes"?>
<Relationships xmlns="http://schemas.openxmlformats.org/package/2006/relationships"><Relationship Id="rId3" Type="http://schemas.openxmlformats.org/officeDocument/2006/relationships/image" Target="../media/image189.wmf"/><Relationship Id="rId2" Type="http://schemas.openxmlformats.org/officeDocument/2006/relationships/image" Target="../media/image188.wmf"/><Relationship Id="rId1" Type="http://schemas.openxmlformats.org/officeDocument/2006/relationships/image" Target="../media/image187.wmf"/><Relationship Id="rId4" Type="http://schemas.openxmlformats.org/officeDocument/2006/relationships/image" Target="../media/image190.wmf"/></Relationships>
</file>

<file path=ppt/drawings/_rels/vmlDrawing48.vml.rels><?xml version="1.0" encoding="UTF-8" standalone="yes"?>
<Relationships xmlns="http://schemas.openxmlformats.org/package/2006/relationships"><Relationship Id="rId3" Type="http://schemas.openxmlformats.org/officeDocument/2006/relationships/image" Target="../media/image193.wmf"/><Relationship Id="rId2" Type="http://schemas.openxmlformats.org/officeDocument/2006/relationships/image" Target="../media/image192.wmf"/><Relationship Id="rId1" Type="http://schemas.openxmlformats.org/officeDocument/2006/relationships/image" Target="../media/image191.wmf"/><Relationship Id="rId5" Type="http://schemas.openxmlformats.org/officeDocument/2006/relationships/image" Target="../media/image195.wmf"/><Relationship Id="rId4" Type="http://schemas.openxmlformats.org/officeDocument/2006/relationships/image" Target="../media/image194.wmf"/></Relationships>
</file>

<file path=ppt/drawings/_rels/vmlDrawing5.vml.rels><?xml version="1.0" encoding="UTF-8" standalone="yes"?>
<Relationships xmlns="http://schemas.openxmlformats.org/package/2006/relationships"><Relationship Id="rId8" Type="http://schemas.openxmlformats.org/officeDocument/2006/relationships/image" Target="../media/image31.wmf"/><Relationship Id="rId3" Type="http://schemas.openxmlformats.org/officeDocument/2006/relationships/image" Target="../media/image26.wmf"/><Relationship Id="rId7" Type="http://schemas.openxmlformats.org/officeDocument/2006/relationships/image" Target="../media/image30.wmf"/><Relationship Id="rId2" Type="http://schemas.openxmlformats.org/officeDocument/2006/relationships/image" Target="../media/image25.wmf"/><Relationship Id="rId1" Type="http://schemas.openxmlformats.org/officeDocument/2006/relationships/image" Target="../media/image24.wmf"/><Relationship Id="rId6" Type="http://schemas.openxmlformats.org/officeDocument/2006/relationships/image" Target="../media/image29.wmf"/><Relationship Id="rId5" Type="http://schemas.openxmlformats.org/officeDocument/2006/relationships/image" Target="../media/image28.wmf"/><Relationship Id="rId4" Type="http://schemas.openxmlformats.org/officeDocument/2006/relationships/image" Target="../media/image27.wmf"/><Relationship Id="rId9" Type="http://schemas.openxmlformats.org/officeDocument/2006/relationships/image" Target="../media/image32.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3.e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image" Target="../media/image35.wmf"/><Relationship Id="rId1" Type="http://schemas.openxmlformats.org/officeDocument/2006/relationships/image" Target="../media/image34.wmf"/><Relationship Id="rId4" Type="http://schemas.openxmlformats.org/officeDocument/2006/relationships/image" Target="../media/image37.e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image" Target="../media/image39.wmf"/><Relationship Id="rId1" Type="http://schemas.openxmlformats.org/officeDocument/2006/relationships/image" Target="../media/image38.wmf"/></Relationships>
</file>

<file path=ppt/drawings/_rels/vmlDrawing9.vml.rels><?xml version="1.0" encoding="UTF-8" standalone="yes"?>
<Relationships xmlns="http://schemas.openxmlformats.org/package/2006/relationships"><Relationship Id="rId8" Type="http://schemas.openxmlformats.org/officeDocument/2006/relationships/image" Target="../media/image48.wmf"/><Relationship Id="rId3" Type="http://schemas.openxmlformats.org/officeDocument/2006/relationships/image" Target="../media/image43.emf"/><Relationship Id="rId7" Type="http://schemas.openxmlformats.org/officeDocument/2006/relationships/image" Target="../media/image47.wmf"/><Relationship Id="rId2" Type="http://schemas.openxmlformats.org/officeDocument/2006/relationships/image" Target="../media/image42.wmf"/><Relationship Id="rId1" Type="http://schemas.openxmlformats.org/officeDocument/2006/relationships/image" Target="../media/image41.wmf"/><Relationship Id="rId6" Type="http://schemas.openxmlformats.org/officeDocument/2006/relationships/image" Target="../media/image46.wmf"/><Relationship Id="rId11" Type="http://schemas.openxmlformats.org/officeDocument/2006/relationships/image" Target="../media/image51.wmf"/><Relationship Id="rId5" Type="http://schemas.openxmlformats.org/officeDocument/2006/relationships/image" Target="../media/image45.wmf"/><Relationship Id="rId10" Type="http://schemas.openxmlformats.org/officeDocument/2006/relationships/image" Target="../media/image50.wmf"/><Relationship Id="rId4" Type="http://schemas.openxmlformats.org/officeDocument/2006/relationships/image" Target="../media/image44.emf"/><Relationship Id="rId9" Type="http://schemas.openxmlformats.org/officeDocument/2006/relationships/image" Target="../media/image4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62B48F5-BACC-47D6-A0F7-82FBF9C6BC85}" type="datetimeFigureOut">
              <a:rPr lang="zh-CN" altLang="en-US"/>
              <a:pPr/>
              <a:t>2014/1/2</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5ACAF8E-318A-4EFE-8633-D9E72ABCE0ED}" type="slidenum">
              <a:rPr/>
              <a:pPr/>
              <a:t>‹#›</a:t>
            </a:fld>
            <a:endParaRPr/>
          </a:p>
        </p:txBody>
      </p:sp>
    </p:spTree>
    <p:extLst>
      <p:ext uri="{BB962C8B-B14F-4D97-AF65-F5344CB8AC3E}">
        <p14:creationId xmlns:p14="http://schemas.microsoft.com/office/powerpoint/2010/main" val="2406559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B1CD00-5424-4675-AB18-2C419B060449}" type="datetimeFigureOut">
              <a:rPr lang="zh-CN" altLang="en-US"/>
              <a:pPr/>
              <a:t>2014/1/2</a:t>
            </a:fld>
            <a:endParaRPr/>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E2CF44-2B13-41B4-A334-1CDF534EEBBF}" type="slidenum">
              <a:rPr/>
              <a:pPr/>
              <a:t>‹#›</a:t>
            </a:fld>
            <a:endParaRPr/>
          </a:p>
        </p:txBody>
      </p:sp>
    </p:spTree>
    <p:extLst>
      <p:ext uri="{BB962C8B-B14F-4D97-AF65-F5344CB8AC3E}">
        <p14:creationId xmlns:p14="http://schemas.microsoft.com/office/powerpoint/2010/main" val="445385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5EE2CF44-2B13-41B4-A334-1CDF534EEBBF}" type="slidenum">
              <a:rPr lang="en-US" altLang="zh-CN" smtClean="0"/>
              <a:pPr/>
              <a:t>1</a:t>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3AD7929-5B44-48B8-8DEB-C907DD71919B}" type="slidenum">
              <a:rPr lang="zh-CN" altLang="en-US"/>
              <a:pPr/>
              <a:t>38</a:t>
            </a:fld>
            <a:endParaRPr lang="en-US" altLang="zh-CN"/>
          </a:p>
        </p:txBody>
      </p:sp>
      <p:sp>
        <p:nvSpPr>
          <p:cNvPr id="395266" name="Rectangle 2"/>
          <p:cNvSpPr>
            <a:spLocks noGrp="1" noRot="1" noChangeAspect="1" noChangeArrowheads="1" noTextEdit="1"/>
          </p:cNvSpPr>
          <p:nvPr>
            <p:ph type="sldImg"/>
          </p:nvPr>
        </p:nvSpPr>
        <p:spPr>
          <a:ln/>
        </p:spPr>
      </p:sp>
      <p:sp>
        <p:nvSpPr>
          <p:cNvPr id="395267" name="Rectangle 3"/>
          <p:cNvSpPr>
            <a:spLocks noGrp="1" noChangeArrowheads="1"/>
          </p:cNvSpPr>
          <p:nvPr>
            <p:ph type="body" idx="1"/>
          </p:nvPr>
        </p:nvSpPr>
        <p:spPr>
          <a:xfrm>
            <a:off x="914400" y="4343400"/>
            <a:ext cx="5029200" cy="4114800"/>
          </a:xfrm>
        </p:spPr>
        <p:txBody>
          <a:bodyPr/>
          <a:lstStyle/>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3AD7929-5B44-48B8-8DEB-C907DD71919B}" type="slidenum">
              <a:rPr lang="zh-CN" altLang="en-US"/>
              <a:pPr/>
              <a:t>39</a:t>
            </a:fld>
            <a:endParaRPr lang="en-US" altLang="zh-CN"/>
          </a:p>
        </p:txBody>
      </p:sp>
      <p:sp>
        <p:nvSpPr>
          <p:cNvPr id="395266" name="Rectangle 2"/>
          <p:cNvSpPr>
            <a:spLocks noGrp="1" noRot="1" noChangeAspect="1" noChangeArrowheads="1" noTextEdit="1"/>
          </p:cNvSpPr>
          <p:nvPr>
            <p:ph type="sldImg"/>
          </p:nvPr>
        </p:nvSpPr>
        <p:spPr>
          <a:ln/>
        </p:spPr>
      </p:sp>
      <p:sp>
        <p:nvSpPr>
          <p:cNvPr id="395267" name="Rectangle 3"/>
          <p:cNvSpPr>
            <a:spLocks noGrp="1" noChangeArrowheads="1"/>
          </p:cNvSpPr>
          <p:nvPr>
            <p:ph type="body" idx="1"/>
          </p:nvPr>
        </p:nvSpPr>
        <p:spPr>
          <a:xfrm>
            <a:off x="914400" y="4343400"/>
            <a:ext cx="5029200" cy="4114800"/>
          </a:xfrm>
        </p:spPr>
        <p:txBody>
          <a:bodyPr/>
          <a:lstStyle/>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A9156E6-6BF6-4B0E-881E-B66CA215B4D3}" type="slidenum">
              <a:rPr lang="zh-CN" altLang="en-US"/>
              <a:pPr/>
              <a:t>40</a:t>
            </a:fld>
            <a:endParaRPr lang="en-US" altLang="zh-CN"/>
          </a:p>
        </p:txBody>
      </p:sp>
      <p:sp>
        <p:nvSpPr>
          <p:cNvPr id="397314" name="Rectangle 2"/>
          <p:cNvSpPr>
            <a:spLocks noGrp="1" noRot="1" noChangeAspect="1" noChangeArrowheads="1" noTextEdit="1"/>
          </p:cNvSpPr>
          <p:nvPr>
            <p:ph type="sldImg"/>
          </p:nvPr>
        </p:nvSpPr>
        <p:spPr>
          <a:ln/>
        </p:spPr>
      </p:sp>
      <p:sp>
        <p:nvSpPr>
          <p:cNvPr id="397315" name="Rectangle 3"/>
          <p:cNvSpPr>
            <a:spLocks noGrp="1" noChangeArrowheads="1"/>
          </p:cNvSpPr>
          <p:nvPr>
            <p:ph type="body" idx="1"/>
          </p:nvPr>
        </p:nvSpPr>
        <p:spPr>
          <a:xfrm>
            <a:off x="914400" y="4343400"/>
            <a:ext cx="5029200" cy="4114800"/>
          </a:xfrm>
        </p:spPr>
        <p:txBody>
          <a:bodyPr/>
          <a:lstStyle/>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5655320-A8E4-4F8D-BBAB-9E9918230952}" type="slidenum">
              <a:rPr lang="zh-CN" altLang="en-US"/>
              <a:pPr/>
              <a:t>41</a:t>
            </a:fld>
            <a:endParaRPr lang="en-US" altLang="zh-CN"/>
          </a:p>
        </p:txBody>
      </p:sp>
      <p:sp>
        <p:nvSpPr>
          <p:cNvPr id="399362" name="Rectangle 2"/>
          <p:cNvSpPr>
            <a:spLocks noGrp="1" noRot="1" noChangeAspect="1" noChangeArrowheads="1" noTextEdit="1"/>
          </p:cNvSpPr>
          <p:nvPr>
            <p:ph type="sldImg"/>
          </p:nvPr>
        </p:nvSpPr>
        <p:spPr>
          <a:ln/>
        </p:spPr>
      </p:sp>
      <p:sp>
        <p:nvSpPr>
          <p:cNvPr id="399363" name="Rectangle 3"/>
          <p:cNvSpPr>
            <a:spLocks noGrp="1" noChangeArrowheads="1"/>
          </p:cNvSpPr>
          <p:nvPr>
            <p:ph type="body" idx="1"/>
          </p:nvPr>
        </p:nvSpPr>
        <p:spPr>
          <a:xfrm>
            <a:off x="914400" y="4343400"/>
            <a:ext cx="5029200" cy="4114800"/>
          </a:xfrm>
        </p:spPr>
        <p:txBody>
          <a:bodyPr/>
          <a:lstStyle/>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B9D61FC-9177-4E72-9787-6960174F5ACF}" type="slidenum">
              <a:rPr lang="zh-CN" altLang="en-US"/>
              <a:pPr/>
              <a:t>42</a:t>
            </a:fld>
            <a:endParaRPr lang="en-US" altLang="zh-CN"/>
          </a:p>
        </p:txBody>
      </p:sp>
      <p:sp>
        <p:nvSpPr>
          <p:cNvPr id="401410" name="Rectangle 2"/>
          <p:cNvSpPr>
            <a:spLocks noGrp="1" noRot="1" noChangeAspect="1" noChangeArrowheads="1" noTextEdit="1"/>
          </p:cNvSpPr>
          <p:nvPr>
            <p:ph type="sldImg"/>
          </p:nvPr>
        </p:nvSpPr>
        <p:spPr>
          <a:ln/>
        </p:spPr>
      </p:sp>
      <p:sp>
        <p:nvSpPr>
          <p:cNvPr id="401411" name="Rectangle 3"/>
          <p:cNvSpPr>
            <a:spLocks noGrp="1" noChangeArrowheads="1"/>
          </p:cNvSpPr>
          <p:nvPr>
            <p:ph type="body" idx="1"/>
          </p:nvPr>
        </p:nvSpPr>
        <p:spPr>
          <a:xfrm>
            <a:off x="914400" y="4343400"/>
            <a:ext cx="5029200" cy="4114800"/>
          </a:xfrm>
        </p:spPr>
        <p:txBody>
          <a:bodyPr/>
          <a:lstStyle/>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B9D61FC-9177-4E72-9787-6960174F5ACF}" type="slidenum">
              <a:rPr lang="zh-CN" altLang="en-US"/>
              <a:pPr/>
              <a:t>43</a:t>
            </a:fld>
            <a:endParaRPr lang="en-US" altLang="zh-CN"/>
          </a:p>
        </p:txBody>
      </p:sp>
      <p:sp>
        <p:nvSpPr>
          <p:cNvPr id="401410" name="Rectangle 2"/>
          <p:cNvSpPr>
            <a:spLocks noGrp="1" noRot="1" noChangeAspect="1" noChangeArrowheads="1" noTextEdit="1"/>
          </p:cNvSpPr>
          <p:nvPr>
            <p:ph type="sldImg"/>
          </p:nvPr>
        </p:nvSpPr>
        <p:spPr>
          <a:ln/>
        </p:spPr>
      </p:sp>
      <p:sp>
        <p:nvSpPr>
          <p:cNvPr id="401411" name="Rectangle 3"/>
          <p:cNvSpPr>
            <a:spLocks noGrp="1" noChangeArrowheads="1"/>
          </p:cNvSpPr>
          <p:nvPr>
            <p:ph type="body" idx="1"/>
          </p:nvPr>
        </p:nvSpPr>
        <p:spPr>
          <a:xfrm>
            <a:off x="914400" y="4343400"/>
            <a:ext cx="5029200" cy="4114800"/>
          </a:xfrm>
        </p:spPr>
        <p:txBody>
          <a:bodyPr/>
          <a:lstStyle/>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5D68738-41FA-4FC9-933F-63ABE35D717F}" type="slidenum">
              <a:rPr lang="zh-CN" altLang="en-US"/>
              <a:pPr/>
              <a:t>44</a:t>
            </a:fld>
            <a:endParaRPr lang="en-US" altLang="zh-CN"/>
          </a:p>
        </p:txBody>
      </p:sp>
      <p:sp>
        <p:nvSpPr>
          <p:cNvPr id="405506" name="Rectangle 2"/>
          <p:cNvSpPr>
            <a:spLocks noGrp="1" noRot="1" noChangeAspect="1" noChangeArrowheads="1" noTextEdit="1"/>
          </p:cNvSpPr>
          <p:nvPr>
            <p:ph type="sldImg"/>
          </p:nvPr>
        </p:nvSpPr>
        <p:spPr>
          <a:ln/>
        </p:spPr>
      </p:sp>
      <p:sp>
        <p:nvSpPr>
          <p:cNvPr id="405507" name="Rectangle 3"/>
          <p:cNvSpPr>
            <a:spLocks noGrp="1" noChangeArrowheads="1"/>
          </p:cNvSpPr>
          <p:nvPr>
            <p:ph type="body" idx="1"/>
          </p:nvPr>
        </p:nvSpPr>
        <p:spPr>
          <a:xfrm>
            <a:off x="914400" y="4343400"/>
            <a:ext cx="5029200" cy="4114800"/>
          </a:xfrm>
        </p:spPr>
        <p:txBody>
          <a:bodyPr/>
          <a:lstStyle/>
          <a:p>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E91967E-7212-4026-A0FC-A257E72D829F}" type="slidenum">
              <a:rPr lang="zh-CN" altLang="en-US"/>
              <a:pPr/>
              <a:t>45</a:t>
            </a:fld>
            <a:endParaRPr lang="en-US" altLang="zh-CN"/>
          </a:p>
        </p:txBody>
      </p:sp>
      <p:sp>
        <p:nvSpPr>
          <p:cNvPr id="409602" name="Rectangle 2"/>
          <p:cNvSpPr>
            <a:spLocks noGrp="1" noRot="1" noChangeAspect="1" noChangeArrowheads="1" noTextEdit="1"/>
          </p:cNvSpPr>
          <p:nvPr>
            <p:ph type="sldImg"/>
          </p:nvPr>
        </p:nvSpPr>
        <p:spPr>
          <a:ln/>
        </p:spPr>
      </p:sp>
      <p:sp>
        <p:nvSpPr>
          <p:cNvPr id="409603" name="Rectangle 3"/>
          <p:cNvSpPr>
            <a:spLocks noGrp="1" noChangeArrowheads="1"/>
          </p:cNvSpPr>
          <p:nvPr>
            <p:ph type="body" idx="1"/>
          </p:nvPr>
        </p:nvSpPr>
        <p:spPr>
          <a:xfrm>
            <a:off x="914400" y="4343400"/>
            <a:ext cx="5029200" cy="4114800"/>
          </a:xfrm>
        </p:spPr>
        <p:txBody>
          <a:bodyPr/>
          <a:lstStyle/>
          <a:p>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2F98177-02A6-426C-AD6A-8E07E74637FA}" type="slidenum">
              <a:rPr lang="zh-CN" altLang="en-US"/>
              <a:pPr/>
              <a:t>46</a:t>
            </a:fld>
            <a:endParaRPr lang="en-US" altLang="zh-CN"/>
          </a:p>
        </p:txBody>
      </p:sp>
      <p:sp>
        <p:nvSpPr>
          <p:cNvPr id="411650" name="Rectangle 2"/>
          <p:cNvSpPr>
            <a:spLocks noGrp="1" noRot="1" noChangeAspect="1" noChangeArrowheads="1" noTextEdit="1"/>
          </p:cNvSpPr>
          <p:nvPr>
            <p:ph type="sldImg"/>
          </p:nvPr>
        </p:nvSpPr>
        <p:spPr>
          <a:ln/>
        </p:spPr>
      </p:sp>
      <p:sp>
        <p:nvSpPr>
          <p:cNvPr id="411651" name="Rectangle 3"/>
          <p:cNvSpPr>
            <a:spLocks noGrp="1" noChangeArrowheads="1"/>
          </p:cNvSpPr>
          <p:nvPr>
            <p:ph type="body" idx="1"/>
          </p:nvPr>
        </p:nvSpPr>
        <p:spPr>
          <a:xfrm>
            <a:off x="914400" y="4343400"/>
            <a:ext cx="5029200" cy="4114800"/>
          </a:xfrm>
        </p:spPr>
        <p:txBody>
          <a:bodyPr/>
          <a:lstStyle/>
          <a:p>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CE68C70-ABB0-48EF-BA96-5E48C7144690}" type="slidenum">
              <a:rPr lang="zh-CN" altLang="en-US"/>
              <a:pPr/>
              <a:t>47</a:t>
            </a:fld>
            <a:endParaRPr lang="en-US" altLang="zh-CN"/>
          </a:p>
        </p:txBody>
      </p:sp>
      <p:sp>
        <p:nvSpPr>
          <p:cNvPr id="413698" name="Rectangle 2"/>
          <p:cNvSpPr>
            <a:spLocks noGrp="1" noRot="1" noChangeAspect="1" noChangeArrowheads="1" noTextEdit="1"/>
          </p:cNvSpPr>
          <p:nvPr>
            <p:ph type="sldImg"/>
          </p:nvPr>
        </p:nvSpPr>
        <p:spPr>
          <a:ln/>
        </p:spPr>
      </p:sp>
      <p:sp>
        <p:nvSpPr>
          <p:cNvPr id="413699" name="Rectangle 3"/>
          <p:cNvSpPr>
            <a:spLocks noGrp="1" noChangeArrowheads="1"/>
          </p:cNvSpPr>
          <p:nvPr>
            <p:ph type="body" idx="1"/>
          </p:nvPr>
        </p:nvSpPr>
        <p:spPr>
          <a:xfrm>
            <a:off x="914400" y="4343400"/>
            <a:ext cx="5029200" cy="4114800"/>
          </a:xfrm>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3F411FE-03B4-4CDD-897B-711CE7C43E71}" type="slidenum">
              <a:rPr lang="zh-CN" altLang="en-US"/>
              <a:pPr/>
              <a:t>8</a:t>
            </a:fld>
            <a:endParaRPr lang="en-US" altLang="zh-CN"/>
          </a:p>
        </p:txBody>
      </p:sp>
      <p:sp>
        <p:nvSpPr>
          <p:cNvPr id="356354" name="Rectangle 2"/>
          <p:cNvSpPr>
            <a:spLocks noGrp="1" noRot="1" noChangeAspect="1" noChangeArrowheads="1" noTextEdit="1"/>
          </p:cNvSpPr>
          <p:nvPr>
            <p:ph type="sldImg"/>
          </p:nvPr>
        </p:nvSpPr>
        <p:spPr>
          <a:ln/>
        </p:spPr>
      </p:sp>
      <p:sp>
        <p:nvSpPr>
          <p:cNvPr id="356355" name="Rectangle 3"/>
          <p:cNvSpPr>
            <a:spLocks noGrp="1" noChangeArrowheads="1"/>
          </p:cNvSpPr>
          <p:nvPr>
            <p:ph type="body" idx="1"/>
          </p:nvPr>
        </p:nvSpPr>
        <p:spPr>
          <a:xfrm>
            <a:off x="914400" y="4343400"/>
            <a:ext cx="5029200" cy="4114800"/>
          </a:xfrm>
        </p:spPr>
        <p:txBody>
          <a:bodyPr/>
          <a:lstStyle/>
          <a:p>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B9ED056-94DA-4D15-903A-8A20B7096942}" type="slidenum">
              <a:rPr lang="zh-CN" altLang="en-US"/>
              <a:pPr/>
              <a:t>48</a:t>
            </a:fld>
            <a:endParaRPr lang="en-US" altLang="zh-CN"/>
          </a:p>
        </p:txBody>
      </p:sp>
      <p:sp>
        <p:nvSpPr>
          <p:cNvPr id="396290" name="Rectangle 2"/>
          <p:cNvSpPr>
            <a:spLocks noGrp="1" noRot="1" noChangeAspect="1" noChangeArrowheads="1" noTextEdit="1"/>
          </p:cNvSpPr>
          <p:nvPr>
            <p:ph type="sldImg"/>
          </p:nvPr>
        </p:nvSpPr>
        <p:spPr>
          <a:ln/>
        </p:spPr>
      </p:sp>
      <p:sp>
        <p:nvSpPr>
          <p:cNvPr id="396291"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3937F84-328C-4153-872B-FE112FB7DCC5}" type="slidenum">
              <a:rPr lang="zh-CN" altLang="en-US"/>
              <a:pPr/>
              <a:t>49</a:t>
            </a:fld>
            <a:endParaRPr lang="en-US" altLang="zh-CN"/>
          </a:p>
        </p:txBody>
      </p:sp>
      <p:sp>
        <p:nvSpPr>
          <p:cNvPr id="397314" name="Rectangle 2"/>
          <p:cNvSpPr>
            <a:spLocks noGrp="1" noRot="1" noChangeAspect="1" noChangeArrowheads="1" noTextEdit="1"/>
          </p:cNvSpPr>
          <p:nvPr>
            <p:ph type="sldImg"/>
          </p:nvPr>
        </p:nvSpPr>
        <p:spPr>
          <a:ln/>
        </p:spPr>
      </p:sp>
      <p:sp>
        <p:nvSpPr>
          <p:cNvPr id="397315"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5E3D35F-DFAC-44D0-A7C6-593A0BBA6320}" type="slidenum">
              <a:rPr lang="zh-CN" altLang="en-US"/>
              <a:pPr/>
              <a:t>50</a:t>
            </a:fld>
            <a:endParaRPr lang="en-US" altLang="zh-CN"/>
          </a:p>
        </p:txBody>
      </p:sp>
      <p:sp>
        <p:nvSpPr>
          <p:cNvPr id="398338" name="Rectangle 2"/>
          <p:cNvSpPr>
            <a:spLocks noGrp="1" noRot="1" noChangeAspect="1" noChangeArrowheads="1" noTextEdit="1"/>
          </p:cNvSpPr>
          <p:nvPr>
            <p:ph type="sldImg"/>
          </p:nvPr>
        </p:nvSpPr>
        <p:spPr>
          <a:ln/>
        </p:spPr>
      </p:sp>
      <p:sp>
        <p:nvSpPr>
          <p:cNvPr id="398339"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6CC12E9-02AF-4C5E-A183-59AB96462830}" type="slidenum">
              <a:rPr lang="zh-CN" altLang="en-US"/>
              <a:pPr/>
              <a:t>51</a:t>
            </a:fld>
            <a:endParaRPr lang="en-US" altLang="zh-CN"/>
          </a:p>
        </p:txBody>
      </p:sp>
      <p:sp>
        <p:nvSpPr>
          <p:cNvPr id="399362" name="Rectangle 2"/>
          <p:cNvSpPr>
            <a:spLocks noGrp="1" noRot="1" noChangeAspect="1" noChangeArrowheads="1" noTextEdit="1"/>
          </p:cNvSpPr>
          <p:nvPr>
            <p:ph type="sldImg"/>
          </p:nvPr>
        </p:nvSpPr>
        <p:spPr>
          <a:ln/>
        </p:spPr>
      </p:sp>
      <p:sp>
        <p:nvSpPr>
          <p:cNvPr id="399363"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F4EE1FF-3D6B-4D36-B9E5-2CE466F124C8}" type="slidenum">
              <a:rPr lang="zh-CN" altLang="en-US"/>
              <a:pPr/>
              <a:t>52</a:t>
            </a:fld>
            <a:endParaRPr lang="en-US" altLang="zh-CN"/>
          </a:p>
        </p:txBody>
      </p:sp>
      <p:sp>
        <p:nvSpPr>
          <p:cNvPr id="400386" name="Rectangle 2"/>
          <p:cNvSpPr>
            <a:spLocks noGrp="1" noRot="1" noChangeAspect="1" noChangeArrowheads="1" noTextEdit="1"/>
          </p:cNvSpPr>
          <p:nvPr>
            <p:ph type="sldImg"/>
          </p:nvPr>
        </p:nvSpPr>
        <p:spPr>
          <a:ln/>
        </p:spPr>
      </p:sp>
      <p:sp>
        <p:nvSpPr>
          <p:cNvPr id="400387"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FCBC7B2-6745-4CF2-837A-DA24C0BAC139}" type="slidenum">
              <a:rPr lang="zh-CN" altLang="en-US"/>
              <a:pPr/>
              <a:t>53</a:t>
            </a:fld>
            <a:endParaRPr lang="en-US" altLang="zh-CN"/>
          </a:p>
        </p:txBody>
      </p:sp>
      <p:sp>
        <p:nvSpPr>
          <p:cNvPr id="415746" name="Rectangle 2"/>
          <p:cNvSpPr>
            <a:spLocks noGrp="1" noRot="1" noChangeAspect="1" noChangeArrowheads="1" noTextEdit="1"/>
          </p:cNvSpPr>
          <p:nvPr>
            <p:ph type="sldImg"/>
          </p:nvPr>
        </p:nvSpPr>
        <p:spPr>
          <a:ln/>
        </p:spPr>
      </p:sp>
      <p:sp>
        <p:nvSpPr>
          <p:cNvPr id="415747" name="Rectangle 3"/>
          <p:cNvSpPr>
            <a:spLocks noGrp="1" noChangeArrowheads="1"/>
          </p:cNvSpPr>
          <p:nvPr>
            <p:ph type="body" idx="1"/>
          </p:nvPr>
        </p:nvSpPr>
        <p:spPr>
          <a:xfrm>
            <a:off x="914400" y="4343400"/>
            <a:ext cx="5029200" cy="4114800"/>
          </a:xfrm>
        </p:spPr>
        <p:txBody>
          <a:bodyPr/>
          <a:lstStyle/>
          <a:p>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8D82A8F-7547-43B1-BCB7-02456FA0AF12}" type="slidenum">
              <a:rPr lang="zh-CN" altLang="en-US"/>
              <a:pPr/>
              <a:t>54</a:t>
            </a:fld>
            <a:endParaRPr lang="en-US" altLang="zh-CN"/>
          </a:p>
        </p:txBody>
      </p:sp>
      <p:sp>
        <p:nvSpPr>
          <p:cNvPr id="417794" name="Rectangle 2"/>
          <p:cNvSpPr>
            <a:spLocks noGrp="1" noRot="1" noChangeAspect="1" noChangeArrowheads="1" noTextEdit="1"/>
          </p:cNvSpPr>
          <p:nvPr>
            <p:ph type="sldImg"/>
          </p:nvPr>
        </p:nvSpPr>
        <p:spPr>
          <a:ln/>
        </p:spPr>
      </p:sp>
      <p:sp>
        <p:nvSpPr>
          <p:cNvPr id="417795" name="Rectangle 3"/>
          <p:cNvSpPr>
            <a:spLocks noGrp="1" noChangeArrowheads="1"/>
          </p:cNvSpPr>
          <p:nvPr>
            <p:ph type="body" idx="1"/>
          </p:nvPr>
        </p:nvSpPr>
        <p:spPr>
          <a:xfrm>
            <a:off x="914400" y="4343400"/>
            <a:ext cx="5029200" cy="4114800"/>
          </a:xfrm>
        </p:spPr>
        <p:txBody>
          <a:bodyPr/>
          <a:lstStyle/>
          <a:p>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A570D93-B02E-468C-9508-9984C62B85D9}" type="slidenum">
              <a:rPr lang="zh-CN" altLang="en-US"/>
              <a:pPr/>
              <a:t>55</a:t>
            </a:fld>
            <a:endParaRPr lang="en-US" altLang="zh-CN"/>
          </a:p>
        </p:txBody>
      </p:sp>
      <p:sp>
        <p:nvSpPr>
          <p:cNvPr id="419842" name="Rectangle 2"/>
          <p:cNvSpPr>
            <a:spLocks noGrp="1" noRot="1" noChangeAspect="1" noChangeArrowheads="1" noTextEdit="1"/>
          </p:cNvSpPr>
          <p:nvPr>
            <p:ph type="sldImg"/>
          </p:nvPr>
        </p:nvSpPr>
        <p:spPr>
          <a:ln/>
        </p:spPr>
      </p:sp>
      <p:sp>
        <p:nvSpPr>
          <p:cNvPr id="419843" name="Rectangle 3"/>
          <p:cNvSpPr>
            <a:spLocks noGrp="1" noChangeArrowheads="1"/>
          </p:cNvSpPr>
          <p:nvPr>
            <p:ph type="body" idx="1"/>
          </p:nvPr>
        </p:nvSpPr>
        <p:spPr>
          <a:xfrm>
            <a:off x="914400" y="4343400"/>
            <a:ext cx="5029200" cy="4114800"/>
          </a:xfrm>
        </p:spPr>
        <p:txBody>
          <a:bodyPr/>
          <a:lstStyle/>
          <a:p>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4108D4-E1BA-4E4E-B492-A0F15439B777}" type="slidenum">
              <a:rPr lang="zh-CN" altLang="en-US"/>
              <a:pPr/>
              <a:t>56</a:t>
            </a:fld>
            <a:endParaRPr lang="en-US" altLang="zh-CN"/>
          </a:p>
        </p:txBody>
      </p:sp>
      <p:sp>
        <p:nvSpPr>
          <p:cNvPr id="421890" name="Rectangle 2"/>
          <p:cNvSpPr>
            <a:spLocks noGrp="1" noRot="1" noChangeAspect="1" noChangeArrowheads="1" noTextEdit="1"/>
          </p:cNvSpPr>
          <p:nvPr>
            <p:ph type="sldImg"/>
          </p:nvPr>
        </p:nvSpPr>
        <p:spPr>
          <a:ln/>
        </p:spPr>
      </p:sp>
      <p:sp>
        <p:nvSpPr>
          <p:cNvPr id="421891" name="Rectangle 3"/>
          <p:cNvSpPr>
            <a:spLocks noGrp="1" noChangeArrowheads="1"/>
          </p:cNvSpPr>
          <p:nvPr>
            <p:ph type="body" idx="1"/>
          </p:nvPr>
        </p:nvSpPr>
        <p:spPr>
          <a:xfrm>
            <a:off x="914400" y="4343400"/>
            <a:ext cx="5029200" cy="4114800"/>
          </a:xfrm>
        </p:spPr>
        <p:txBody>
          <a:bodyPr/>
          <a:lstStyle/>
          <a:p>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70DF930-8FB7-4EDC-9FD8-8E4A3C9A716E}" type="slidenum">
              <a:rPr lang="zh-CN" altLang="en-US"/>
              <a:pPr/>
              <a:t>57</a:t>
            </a:fld>
            <a:endParaRPr lang="en-US" altLang="zh-CN"/>
          </a:p>
        </p:txBody>
      </p:sp>
      <p:sp>
        <p:nvSpPr>
          <p:cNvPr id="423938" name="Rectangle 2"/>
          <p:cNvSpPr>
            <a:spLocks noGrp="1" noRot="1" noChangeAspect="1" noChangeArrowheads="1" noTextEdit="1"/>
          </p:cNvSpPr>
          <p:nvPr>
            <p:ph type="sldImg"/>
          </p:nvPr>
        </p:nvSpPr>
        <p:spPr>
          <a:ln/>
        </p:spPr>
      </p:sp>
      <p:sp>
        <p:nvSpPr>
          <p:cNvPr id="423939" name="Rectangle 3"/>
          <p:cNvSpPr>
            <a:spLocks noGrp="1" noChangeArrowheads="1"/>
          </p:cNvSpPr>
          <p:nvPr>
            <p:ph type="body" idx="1"/>
          </p:nvPr>
        </p:nvSpPr>
        <p:spPr>
          <a:xfrm>
            <a:off x="914400" y="4343400"/>
            <a:ext cx="5029200" cy="4114800"/>
          </a:xfrm>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9E2D7B7-F35A-4974-B6DC-B638A577D460}" type="slidenum">
              <a:rPr lang="zh-CN" altLang="en-US"/>
              <a:pPr/>
              <a:t>10</a:t>
            </a:fld>
            <a:endParaRPr lang="en-US" altLang="zh-CN"/>
          </a:p>
        </p:txBody>
      </p:sp>
      <p:sp>
        <p:nvSpPr>
          <p:cNvPr id="361474" name="Rectangle 2"/>
          <p:cNvSpPr>
            <a:spLocks noGrp="1" noRot="1" noChangeAspect="1" noChangeArrowheads="1" noTextEdit="1"/>
          </p:cNvSpPr>
          <p:nvPr>
            <p:ph type="sldImg"/>
          </p:nvPr>
        </p:nvSpPr>
        <p:spPr>
          <a:ln/>
        </p:spPr>
      </p:sp>
      <p:sp>
        <p:nvSpPr>
          <p:cNvPr id="361475"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611A999-FDAA-4DF8-8CEA-8C405C646C1E}" type="slidenum">
              <a:rPr lang="zh-CN" altLang="en-US"/>
              <a:pPr/>
              <a:t>58</a:t>
            </a:fld>
            <a:endParaRPr lang="en-US" altLang="zh-CN"/>
          </a:p>
        </p:txBody>
      </p:sp>
      <p:sp>
        <p:nvSpPr>
          <p:cNvPr id="425986" name="Rectangle 2"/>
          <p:cNvSpPr>
            <a:spLocks noGrp="1" noRot="1" noChangeAspect="1" noChangeArrowheads="1" noTextEdit="1"/>
          </p:cNvSpPr>
          <p:nvPr>
            <p:ph type="sldImg"/>
          </p:nvPr>
        </p:nvSpPr>
        <p:spPr>
          <a:ln/>
        </p:spPr>
      </p:sp>
      <p:sp>
        <p:nvSpPr>
          <p:cNvPr id="425987" name="Rectangle 3"/>
          <p:cNvSpPr>
            <a:spLocks noGrp="1" noChangeArrowheads="1"/>
          </p:cNvSpPr>
          <p:nvPr>
            <p:ph type="body" idx="1"/>
          </p:nvPr>
        </p:nvSpPr>
        <p:spPr>
          <a:xfrm>
            <a:off x="914400" y="4343400"/>
            <a:ext cx="5029200" cy="4114800"/>
          </a:xfrm>
        </p:spPr>
        <p:txBody>
          <a:bodyPr/>
          <a:lstStyle/>
          <a:p>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609E0C2-D3A6-43F5-AB91-9F311C92ED47}" type="slidenum">
              <a:rPr lang="zh-CN" altLang="en-US"/>
              <a:pPr/>
              <a:t>59</a:t>
            </a:fld>
            <a:endParaRPr lang="en-US" altLang="zh-CN"/>
          </a:p>
        </p:txBody>
      </p:sp>
      <p:sp>
        <p:nvSpPr>
          <p:cNvPr id="428034" name="Rectangle 2"/>
          <p:cNvSpPr>
            <a:spLocks noGrp="1" noRot="1" noChangeAspect="1" noChangeArrowheads="1" noTextEdit="1"/>
          </p:cNvSpPr>
          <p:nvPr>
            <p:ph type="sldImg"/>
          </p:nvPr>
        </p:nvSpPr>
        <p:spPr>
          <a:ln/>
        </p:spPr>
      </p:sp>
      <p:sp>
        <p:nvSpPr>
          <p:cNvPr id="428035" name="Rectangle 3"/>
          <p:cNvSpPr>
            <a:spLocks noGrp="1" noChangeArrowheads="1"/>
          </p:cNvSpPr>
          <p:nvPr>
            <p:ph type="body" idx="1"/>
          </p:nvPr>
        </p:nvSpPr>
        <p:spPr>
          <a:xfrm>
            <a:off x="914400" y="4343400"/>
            <a:ext cx="5029200" cy="4114800"/>
          </a:xfrm>
        </p:spPr>
        <p:txBody>
          <a:bodyPr/>
          <a:lstStyle/>
          <a:p>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0CB465D-75CD-4CF1-94E5-A863E67C29BF}" type="slidenum">
              <a:rPr lang="zh-CN" altLang="en-US"/>
              <a:pPr/>
              <a:t>60</a:t>
            </a:fld>
            <a:endParaRPr lang="en-US" altLang="zh-CN"/>
          </a:p>
        </p:txBody>
      </p:sp>
      <p:sp>
        <p:nvSpPr>
          <p:cNvPr id="430082" name="Rectangle 2"/>
          <p:cNvSpPr>
            <a:spLocks noGrp="1" noRot="1" noChangeAspect="1" noChangeArrowheads="1" noTextEdit="1"/>
          </p:cNvSpPr>
          <p:nvPr>
            <p:ph type="sldImg"/>
          </p:nvPr>
        </p:nvSpPr>
        <p:spPr>
          <a:ln/>
        </p:spPr>
      </p:sp>
      <p:sp>
        <p:nvSpPr>
          <p:cNvPr id="430083" name="Rectangle 3"/>
          <p:cNvSpPr>
            <a:spLocks noGrp="1" noChangeArrowheads="1"/>
          </p:cNvSpPr>
          <p:nvPr>
            <p:ph type="body" idx="1"/>
          </p:nvPr>
        </p:nvSpPr>
        <p:spPr>
          <a:xfrm>
            <a:off x="914400" y="4343400"/>
            <a:ext cx="5029200" cy="4114800"/>
          </a:xfrm>
        </p:spPr>
        <p:txBody>
          <a:bodyPr/>
          <a:lstStyle/>
          <a:p>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FB0D442-46C4-4CB2-A51C-0937960A4CB9}" type="slidenum">
              <a:rPr lang="zh-CN" altLang="en-US"/>
              <a:pPr/>
              <a:t>61</a:t>
            </a:fld>
            <a:endParaRPr lang="en-US" altLang="zh-CN"/>
          </a:p>
        </p:txBody>
      </p:sp>
      <p:sp>
        <p:nvSpPr>
          <p:cNvPr id="432130" name="Rectangle 2"/>
          <p:cNvSpPr>
            <a:spLocks noGrp="1" noRot="1" noChangeAspect="1" noChangeArrowheads="1" noTextEdit="1"/>
          </p:cNvSpPr>
          <p:nvPr>
            <p:ph type="sldImg"/>
          </p:nvPr>
        </p:nvSpPr>
        <p:spPr>
          <a:ln/>
        </p:spPr>
      </p:sp>
      <p:sp>
        <p:nvSpPr>
          <p:cNvPr id="432131" name="Rectangle 3"/>
          <p:cNvSpPr>
            <a:spLocks noGrp="1" noChangeArrowheads="1"/>
          </p:cNvSpPr>
          <p:nvPr>
            <p:ph type="body" idx="1"/>
          </p:nvPr>
        </p:nvSpPr>
        <p:spPr>
          <a:xfrm>
            <a:off x="914400" y="4343400"/>
            <a:ext cx="5029200" cy="4114800"/>
          </a:xfrm>
        </p:spPr>
        <p:txBody>
          <a:bodyPr/>
          <a:lstStyle/>
          <a:p>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27DB94D-8821-472E-8EE8-D76AC59F805B}" type="slidenum">
              <a:rPr lang="zh-CN" altLang="en-US"/>
              <a:pPr/>
              <a:t>62</a:t>
            </a:fld>
            <a:endParaRPr lang="en-US" altLang="zh-CN"/>
          </a:p>
        </p:txBody>
      </p:sp>
      <p:sp>
        <p:nvSpPr>
          <p:cNvPr id="434178" name="Rectangle 2"/>
          <p:cNvSpPr>
            <a:spLocks noGrp="1" noRot="1" noChangeAspect="1" noChangeArrowheads="1" noTextEdit="1"/>
          </p:cNvSpPr>
          <p:nvPr>
            <p:ph type="sldImg"/>
          </p:nvPr>
        </p:nvSpPr>
        <p:spPr>
          <a:ln/>
        </p:spPr>
      </p:sp>
      <p:sp>
        <p:nvSpPr>
          <p:cNvPr id="434179" name="Rectangle 3"/>
          <p:cNvSpPr>
            <a:spLocks noGrp="1" noChangeArrowheads="1"/>
          </p:cNvSpPr>
          <p:nvPr>
            <p:ph type="body" idx="1"/>
          </p:nvPr>
        </p:nvSpPr>
        <p:spPr>
          <a:xfrm>
            <a:off x="914400" y="4343400"/>
            <a:ext cx="5029200" cy="4114800"/>
          </a:xfrm>
        </p:spPr>
        <p:txBody>
          <a:bodyPr/>
          <a:lstStyle/>
          <a:p>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A58F758-873E-4014-B750-D184056BB0B6}" type="slidenum">
              <a:rPr lang="zh-CN" altLang="en-US"/>
              <a:pPr/>
              <a:t>63</a:t>
            </a:fld>
            <a:endParaRPr lang="en-US" altLang="zh-CN"/>
          </a:p>
        </p:txBody>
      </p:sp>
      <p:sp>
        <p:nvSpPr>
          <p:cNvPr id="436226" name="Rectangle 2"/>
          <p:cNvSpPr>
            <a:spLocks noGrp="1" noRot="1" noChangeAspect="1" noChangeArrowheads="1" noTextEdit="1"/>
          </p:cNvSpPr>
          <p:nvPr>
            <p:ph type="sldImg"/>
          </p:nvPr>
        </p:nvSpPr>
        <p:spPr>
          <a:ln/>
        </p:spPr>
      </p:sp>
      <p:sp>
        <p:nvSpPr>
          <p:cNvPr id="436227" name="Rectangle 3"/>
          <p:cNvSpPr>
            <a:spLocks noGrp="1" noChangeArrowheads="1"/>
          </p:cNvSpPr>
          <p:nvPr>
            <p:ph type="body" idx="1"/>
          </p:nvPr>
        </p:nvSpPr>
        <p:spPr>
          <a:xfrm>
            <a:off x="914400" y="4343400"/>
            <a:ext cx="5029200" cy="4114800"/>
          </a:xfrm>
        </p:spPr>
        <p:txBody>
          <a:bodyPr/>
          <a:lstStyle/>
          <a:p>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F9A97ED-CF17-4C12-929C-59E6BD7E0AF0}" type="slidenum">
              <a:rPr lang="zh-CN" altLang="en-US"/>
              <a:pPr/>
              <a:t>64</a:t>
            </a:fld>
            <a:endParaRPr lang="en-US" altLang="zh-CN"/>
          </a:p>
        </p:txBody>
      </p:sp>
      <p:sp>
        <p:nvSpPr>
          <p:cNvPr id="448514" name="Rectangle 2"/>
          <p:cNvSpPr>
            <a:spLocks noGrp="1" noRot="1" noChangeAspect="1" noChangeArrowheads="1" noTextEdit="1"/>
          </p:cNvSpPr>
          <p:nvPr>
            <p:ph type="sldImg"/>
          </p:nvPr>
        </p:nvSpPr>
        <p:spPr>
          <a:ln/>
        </p:spPr>
      </p:sp>
      <p:sp>
        <p:nvSpPr>
          <p:cNvPr id="448515" name="Rectangle 3"/>
          <p:cNvSpPr>
            <a:spLocks noGrp="1" noChangeArrowheads="1"/>
          </p:cNvSpPr>
          <p:nvPr>
            <p:ph type="body" idx="1"/>
          </p:nvPr>
        </p:nvSpPr>
        <p:spPr>
          <a:xfrm>
            <a:off x="914400" y="4343400"/>
            <a:ext cx="5029200" cy="4114800"/>
          </a:xfrm>
        </p:spPr>
        <p:txBody>
          <a:bodyPr/>
          <a:lstStyle/>
          <a:p>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708CF6A-95D7-4B4F-BDDC-A38FDCC0B895}" type="slidenum">
              <a:rPr lang="zh-CN" altLang="en-US"/>
              <a:pPr/>
              <a:t>65</a:t>
            </a:fld>
            <a:endParaRPr lang="en-US" altLang="zh-CN"/>
          </a:p>
        </p:txBody>
      </p:sp>
      <p:sp>
        <p:nvSpPr>
          <p:cNvPr id="450562" name="Rectangle 2"/>
          <p:cNvSpPr>
            <a:spLocks noGrp="1" noRot="1" noChangeAspect="1" noChangeArrowheads="1" noTextEdit="1"/>
          </p:cNvSpPr>
          <p:nvPr>
            <p:ph type="sldImg"/>
          </p:nvPr>
        </p:nvSpPr>
        <p:spPr>
          <a:ln/>
        </p:spPr>
      </p:sp>
      <p:sp>
        <p:nvSpPr>
          <p:cNvPr id="450563" name="Rectangle 3"/>
          <p:cNvSpPr>
            <a:spLocks noGrp="1" noChangeArrowheads="1"/>
          </p:cNvSpPr>
          <p:nvPr>
            <p:ph type="body" idx="1"/>
          </p:nvPr>
        </p:nvSpPr>
        <p:spPr>
          <a:xfrm>
            <a:off x="914400" y="4343400"/>
            <a:ext cx="5029200" cy="4114800"/>
          </a:xfrm>
        </p:spPr>
        <p:txBody>
          <a:bodyPr/>
          <a:lstStyle/>
          <a:p>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997BE4D-5857-4D3B-860E-9EBE4296DD32}" type="slidenum">
              <a:rPr lang="zh-CN" altLang="en-US"/>
              <a:pPr/>
              <a:t>66</a:t>
            </a:fld>
            <a:endParaRPr lang="en-US" altLang="zh-CN"/>
          </a:p>
        </p:txBody>
      </p:sp>
      <p:sp>
        <p:nvSpPr>
          <p:cNvPr id="438274" name="Rectangle 2"/>
          <p:cNvSpPr>
            <a:spLocks noGrp="1" noRot="1" noChangeAspect="1" noChangeArrowheads="1" noTextEdit="1"/>
          </p:cNvSpPr>
          <p:nvPr>
            <p:ph type="sldImg"/>
          </p:nvPr>
        </p:nvSpPr>
        <p:spPr>
          <a:ln/>
        </p:spPr>
      </p:sp>
      <p:sp>
        <p:nvSpPr>
          <p:cNvPr id="438275" name="Rectangle 3"/>
          <p:cNvSpPr>
            <a:spLocks noGrp="1" noChangeArrowheads="1"/>
          </p:cNvSpPr>
          <p:nvPr>
            <p:ph type="body" idx="1"/>
          </p:nvPr>
        </p:nvSpPr>
        <p:spPr>
          <a:xfrm>
            <a:off x="914400" y="4343400"/>
            <a:ext cx="5029200" cy="4114800"/>
          </a:xfrm>
        </p:spPr>
        <p:txBody>
          <a:bodyPr/>
          <a:lstStyle/>
          <a:p>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F9D28EB-8C0B-4045-B19F-876941ECE1B7}" type="slidenum">
              <a:rPr lang="zh-CN" altLang="en-US"/>
              <a:pPr/>
              <a:t>68</a:t>
            </a:fld>
            <a:endParaRPr lang="en-US" altLang="zh-CN"/>
          </a:p>
        </p:txBody>
      </p:sp>
      <p:sp>
        <p:nvSpPr>
          <p:cNvPr id="440322" name="Rectangle 2"/>
          <p:cNvSpPr>
            <a:spLocks noGrp="1" noRot="1" noChangeAspect="1" noChangeArrowheads="1" noTextEdit="1"/>
          </p:cNvSpPr>
          <p:nvPr>
            <p:ph type="sldImg"/>
          </p:nvPr>
        </p:nvSpPr>
        <p:spPr>
          <a:ln/>
        </p:spPr>
      </p:sp>
      <p:sp>
        <p:nvSpPr>
          <p:cNvPr id="440323" name="Rectangle 3"/>
          <p:cNvSpPr>
            <a:spLocks noGrp="1" noChangeArrowheads="1"/>
          </p:cNvSpPr>
          <p:nvPr>
            <p:ph type="body" idx="1"/>
          </p:nvPr>
        </p:nvSpPr>
        <p:spPr>
          <a:xfrm>
            <a:off x="914400" y="4343400"/>
            <a:ext cx="5029200" cy="4114800"/>
          </a:xfrm>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0307C2D-A907-41BE-9E2A-58F09B98DEC0}" type="slidenum">
              <a:rPr lang="zh-CN" altLang="en-US"/>
              <a:pPr/>
              <a:t>11</a:t>
            </a:fld>
            <a:endParaRPr lang="en-US" altLang="zh-CN"/>
          </a:p>
        </p:txBody>
      </p:sp>
      <p:sp>
        <p:nvSpPr>
          <p:cNvPr id="362498" name="Rectangle 2"/>
          <p:cNvSpPr>
            <a:spLocks noGrp="1" noRot="1" noChangeAspect="1" noChangeArrowheads="1" noTextEdit="1"/>
          </p:cNvSpPr>
          <p:nvPr>
            <p:ph type="sldImg"/>
          </p:nvPr>
        </p:nvSpPr>
        <p:spPr>
          <a:ln/>
        </p:spPr>
      </p:sp>
      <p:sp>
        <p:nvSpPr>
          <p:cNvPr id="362499"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11C345D-9DC8-45A9-B367-E316061E6F40}" type="slidenum">
              <a:rPr lang="zh-CN" altLang="en-US"/>
              <a:pPr/>
              <a:t>12</a:t>
            </a:fld>
            <a:endParaRPr lang="en-US" altLang="zh-CN"/>
          </a:p>
        </p:txBody>
      </p:sp>
      <p:sp>
        <p:nvSpPr>
          <p:cNvPr id="363522" name="Rectangle 2"/>
          <p:cNvSpPr>
            <a:spLocks noGrp="1" noRot="1" noChangeAspect="1" noChangeArrowheads="1" noTextEdit="1"/>
          </p:cNvSpPr>
          <p:nvPr>
            <p:ph type="sldImg"/>
          </p:nvPr>
        </p:nvSpPr>
        <p:spPr>
          <a:ln/>
        </p:spPr>
      </p:sp>
      <p:sp>
        <p:nvSpPr>
          <p:cNvPr id="363523"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D13C833-07A8-48A5-A6BD-F9C15AD369AF}" type="slidenum">
              <a:rPr lang="zh-CN" altLang="en-US"/>
              <a:pPr/>
              <a:t>33</a:t>
            </a:fld>
            <a:endParaRPr lang="en-US" altLang="zh-CN"/>
          </a:p>
        </p:txBody>
      </p:sp>
      <p:sp>
        <p:nvSpPr>
          <p:cNvPr id="387074" name="Rectangle 2"/>
          <p:cNvSpPr>
            <a:spLocks noGrp="1" noRot="1" noChangeAspect="1" noChangeArrowheads="1" noTextEdit="1"/>
          </p:cNvSpPr>
          <p:nvPr>
            <p:ph type="sldImg"/>
          </p:nvPr>
        </p:nvSpPr>
        <p:spPr>
          <a:ln/>
        </p:spPr>
      </p:sp>
      <p:sp>
        <p:nvSpPr>
          <p:cNvPr id="387075" name="Rectangle 3"/>
          <p:cNvSpPr>
            <a:spLocks noGrp="1" noChangeArrowheads="1"/>
          </p:cNvSpPr>
          <p:nvPr>
            <p:ph type="body" idx="1"/>
          </p:nvPr>
        </p:nvSpPr>
        <p:spPr>
          <a:xfrm>
            <a:off x="914400" y="4343400"/>
            <a:ext cx="5029200" cy="4114800"/>
          </a:xfrm>
        </p:spPr>
        <p:txBody>
          <a:bodyPr/>
          <a:lstStyle/>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F0A08AF-4ACF-4A77-BB6E-E1E3DFC66712}" type="slidenum">
              <a:rPr lang="zh-CN" altLang="en-US"/>
              <a:pPr/>
              <a:t>34</a:t>
            </a:fld>
            <a:endParaRPr lang="en-US" altLang="zh-CN"/>
          </a:p>
        </p:txBody>
      </p:sp>
      <p:sp>
        <p:nvSpPr>
          <p:cNvPr id="389122" name="Rectangle 2"/>
          <p:cNvSpPr>
            <a:spLocks noGrp="1" noRot="1" noChangeAspect="1" noChangeArrowheads="1" noTextEdit="1"/>
          </p:cNvSpPr>
          <p:nvPr>
            <p:ph type="sldImg"/>
          </p:nvPr>
        </p:nvSpPr>
        <p:spPr>
          <a:ln/>
        </p:spPr>
      </p:sp>
      <p:sp>
        <p:nvSpPr>
          <p:cNvPr id="389123" name="Rectangle 3"/>
          <p:cNvSpPr>
            <a:spLocks noGrp="1" noChangeArrowheads="1"/>
          </p:cNvSpPr>
          <p:nvPr>
            <p:ph type="body" idx="1"/>
          </p:nvPr>
        </p:nvSpPr>
        <p:spPr>
          <a:xfrm>
            <a:off x="914400" y="4343400"/>
            <a:ext cx="5029200" cy="4114800"/>
          </a:xfrm>
        </p:spPr>
        <p:txBody>
          <a:bodyPr/>
          <a:lstStyle/>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80C4E82-3283-4FD4-AD7A-475634DAEFC1}" type="slidenum">
              <a:rPr lang="zh-CN" altLang="en-US"/>
              <a:pPr/>
              <a:t>35</a:t>
            </a:fld>
            <a:endParaRPr lang="en-US" altLang="zh-CN"/>
          </a:p>
        </p:txBody>
      </p:sp>
      <p:sp>
        <p:nvSpPr>
          <p:cNvPr id="391170" name="Rectangle 2"/>
          <p:cNvSpPr>
            <a:spLocks noGrp="1" noRot="1" noChangeAspect="1" noChangeArrowheads="1" noTextEdit="1"/>
          </p:cNvSpPr>
          <p:nvPr>
            <p:ph type="sldImg"/>
          </p:nvPr>
        </p:nvSpPr>
        <p:spPr>
          <a:ln/>
        </p:spPr>
      </p:sp>
      <p:sp>
        <p:nvSpPr>
          <p:cNvPr id="391171" name="Rectangle 3"/>
          <p:cNvSpPr>
            <a:spLocks noGrp="1" noChangeArrowheads="1"/>
          </p:cNvSpPr>
          <p:nvPr>
            <p:ph type="body" idx="1"/>
          </p:nvPr>
        </p:nvSpPr>
        <p:spPr>
          <a:xfrm>
            <a:off x="914400" y="4343400"/>
            <a:ext cx="5029200" cy="4114800"/>
          </a:xfrm>
        </p:spPr>
        <p:txBody>
          <a:bodyPr/>
          <a:lstStyle/>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BDA93E3-4E8A-452A-8D6C-7610BC566C38}" type="slidenum">
              <a:rPr lang="zh-CN" altLang="en-US"/>
              <a:pPr/>
              <a:t>37</a:t>
            </a:fld>
            <a:endParaRPr lang="en-US" altLang="zh-CN"/>
          </a:p>
        </p:txBody>
      </p:sp>
      <p:sp>
        <p:nvSpPr>
          <p:cNvPr id="393218" name="Rectangle 2"/>
          <p:cNvSpPr>
            <a:spLocks noGrp="1" noRot="1" noChangeAspect="1" noChangeArrowheads="1" noTextEdit="1"/>
          </p:cNvSpPr>
          <p:nvPr>
            <p:ph type="sldImg"/>
          </p:nvPr>
        </p:nvSpPr>
        <p:spPr>
          <a:ln/>
        </p:spPr>
      </p:sp>
      <p:sp>
        <p:nvSpPr>
          <p:cNvPr id="393219" name="Rectangle 3"/>
          <p:cNvSpPr>
            <a:spLocks noGrp="1" noChangeArrowheads="1"/>
          </p:cNvSpPr>
          <p:nvPr>
            <p:ph type="body" idx="1"/>
          </p:nvPr>
        </p:nvSpPr>
        <p:spPr>
          <a:xfrm>
            <a:off x="914400" y="4343400"/>
            <a:ext cx="5029200" cy="4114800"/>
          </a:xfrm>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cstate="print">
            <a:alphaModFix amt="82000"/>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bwMode="gray">
          <a:xfrm>
            <a:off x="-1191" y="2825016"/>
            <a:ext cx="9141714"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bwMode="black">
          <a:xfrm>
            <a:off x="-1191" y="3075710"/>
            <a:ext cx="9141714"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bwMode="white">
          <a:xfrm>
            <a:off x="800100" y="3165764"/>
            <a:ext cx="7543800" cy="1711037"/>
          </a:xfrm>
        </p:spPr>
        <p:txBody>
          <a:bodyPr anchor="b">
            <a:normAutofit/>
          </a:bodyPr>
          <a:lstStyle>
            <a:lvl1pPr algn="l">
              <a:lnSpc>
                <a:spcPct val="80000"/>
              </a:lnSpc>
              <a:defRPr sz="5400">
                <a:solidFill>
                  <a:schemeClr val="tx1"/>
                </a:solidFill>
              </a:defRPr>
            </a:lvl1pPr>
          </a:lstStyle>
          <a:p>
            <a:r>
              <a:rPr lang="en-US" altLang="zh-CN" smtClean="0"/>
              <a:t>Click to edit Master title style</a:t>
            </a:r>
            <a:endParaRPr lang="en-US" dirty="0"/>
          </a:p>
        </p:txBody>
      </p:sp>
      <p:sp>
        <p:nvSpPr>
          <p:cNvPr id="3" name="Subtitle 2"/>
          <p:cNvSpPr>
            <a:spLocks noGrp="1"/>
          </p:cNvSpPr>
          <p:nvPr>
            <p:ph type="subTitle" idx="1"/>
          </p:nvPr>
        </p:nvSpPr>
        <p:spPr bwMode="white">
          <a:xfrm>
            <a:off x="800100" y="4953000"/>
            <a:ext cx="7543800" cy="685800"/>
          </a:xfrm>
        </p:spPr>
        <p:txBody>
          <a:bodyPr>
            <a:normAutofit/>
          </a:bodyPr>
          <a:lstStyle>
            <a:lvl1pPr marL="0" indent="0" algn="l">
              <a:spcBef>
                <a:spcPts val="0"/>
              </a:spcBef>
              <a:buNone/>
              <a:defRPr sz="200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smtClean="0"/>
              <a:t>Click to edit Master subtitle style</a:t>
            </a:r>
            <a:endParaRPr lang="en-US" dirty="0"/>
          </a:p>
        </p:txBody>
      </p: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zh-CN" dirty="0" smtClean="0"/>
              <a:t>Click to edit Master text styles</a:t>
            </a:r>
          </a:p>
          <a:p>
            <a:pPr lvl="1"/>
            <a:r>
              <a:rPr lang="en-US" altLang="zh-CN" dirty="0" smtClean="0"/>
              <a:t>Second level</a:t>
            </a:r>
          </a:p>
          <a:p>
            <a:pPr lvl="2"/>
            <a:r>
              <a:rPr lang="en-US" altLang="zh-CN" dirty="0" smtClean="0"/>
              <a:t>Third level</a:t>
            </a:r>
          </a:p>
          <a:p>
            <a:pPr lvl="3"/>
            <a:r>
              <a:rPr lang="en-US" altLang="zh-CN" dirty="0" smtClean="0"/>
              <a:t>Fourth level</a:t>
            </a:r>
          </a:p>
          <a:p>
            <a:pPr lvl="4"/>
            <a:r>
              <a:rPr lang="en-US" altLang="zh-CN" dirty="0" smtClean="0"/>
              <a:t>Fifth level</a:t>
            </a:r>
            <a:endParaRPr lang="en-US" dirty="0"/>
          </a:p>
        </p:txBody>
      </p:sp>
      <p:sp>
        <p:nvSpPr>
          <p:cNvPr id="4" name="Date Placeholder 3"/>
          <p:cNvSpPr>
            <a:spLocks noGrp="1"/>
          </p:cNvSpPr>
          <p:nvPr>
            <p:ph type="dt" sz="half" idx="10"/>
          </p:nvPr>
        </p:nvSpPr>
        <p:spPr/>
        <p:txBody>
          <a:bodyPr/>
          <a:lstStyle/>
          <a:p>
            <a:fld id="{48952B19-9552-4E09-9E3F-D7D80895B638}" type="datetime1">
              <a:rPr lang="zh-CN" altLang="en-US" smtClean="0"/>
              <a:t>2014/1/2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247715422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457200"/>
            <a:ext cx="1457325" cy="5638801"/>
          </a:xfrm>
        </p:spPr>
        <p:txBody>
          <a:bodyPr vert="eaVert"/>
          <a:lstStyle/>
          <a:p>
            <a:r>
              <a:rPr lang="en-US" altLang="zh-CN" smtClean="0"/>
              <a:t>Click to edit Master title style</a:t>
            </a:r>
            <a:endParaRPr lang="en-US"/>
          </a:p>
        </p:txBody>
      </p:sp>
      <p:sp>
        <p:nvSpPr>
          <p:cNvPr id="3" name="Vertical Text Placeholder 2"/>
          <p:cNvSpPr>
            <a:spLocks noGrp="1"/>
          </p:cNvSpPr>
          <p:nvPr>
            <p:ph type="body" orient="vert" idx="1"/>
          </p:nvPr>
        </p:nvSpPr>
        <p:spPr>
          <a:xfrm>
            <a:off x="1143000" y="457200"/>
            <a:ext cx="5286375" cy="5638801"/>
          </a:xfrm>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Date Placeholder 3"/>
          <p:cNvSpPr>
            <a:spLocks noGrp="1"/>
          </p:cNvSpPr>
          <p:nvPr>
            <p:ph type="dt" sz="half" idx="10"/>
          </p:nvPr>
        </p:nvSpPr>
        <p:spPr/>
        <p:txBody>
          <a:bodyPr/>
          <a:lstStyle/>
          <a:p>
            <a:fld id="{8FBFFA31-A509-49A9-ACD6-674B8FEB932E}" type="datetime1">
              <a:rPr lang="zh-CN" altLang="en-US" smtClean="0"/>
              <a:t>2014/1/2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252463502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objOverTx">
  <p:cSld name="标题和内容在文本之上">
    <p:spTree>
      <p:nvGrpSpPr>
        <p:cNvPr id="1" name=""/>
        <p:cNvGrpSpPr/>
        <p:nvPr/>
      </p:nvGrpSpPr>
      <p:grpSpPr>
        <a:xfrm>
          <a:off x="0" y="0"/>
          <a:ext cx="0" cy="0"/>
          <a:chOff x="0" y="0"/>
          <a:chExt cx="0" cy="0"/>
        </a:xfrm>
      </p:grpSpPr>
      <p:sp>
        <p:nvSpPr>
          <p:cNvPr id="2" name="标题 1"/>
          <p:cNvSpPr>
            <a:spLocks noGrp="1"/>
          </p:cNvSpPr>
          <p:nvPr>
            <p:ph type="title"/>
          </p:nvPr>
        </p:nvSpPr>
        <p:spPr>
          <a:xfrm>
            <a:off x="914400" y="685800"/>
            <a:ext cx="7391400" cy="563563"/>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828800"/>
            <a:ext cx="8229600" cy="2171700"/>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文本占位符 3"/>
          <p:cNvSpPr>
            <a:spLocks noGrp="1"/>
          </p:cNvSpPr>
          <p:nvPr>
            <p:ph type="body" sz="half" idx="2"/>
          </p:nvPr>
        </p:nvSpPr>
        <p:spPr>
          <a:xfrm>
            <a:off x="457200" y="4152900"/>
            <a:ext cx="8229600" cy="21717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457200" y="6400800"/>
            <a:ext cx="2133600" cy="320675"/>
          </a:xfrm>
        </p:spPr>
        <p:txBody>
          <a:bodyPr/>
          <a:lstStyle>
            <a:lvl1pPr>
              <a:defRPr/>
            </a:lvl1pPr>
          </a:lstStyle>
          <a:p>
            <a:fld id="{6BFD731E-31B9-4B83-9BD6-076F21AF3BFF}" type="datetime1">
              <a:rPr lang="zh-CN" altLang="en-US" smtClean="0"/>
              <a:t>2014/1/2</a:t>
            </a:fld>
            <a:endParaRPr lang="en-US" altLang="zh-CN"/>
          </a:p>
        </p:txBody>
      </p:sp>
      <p:sp>
        <p:nvSpPr>
          <p:cNvPr id="6" name="页脚占位符 5"/>
          <p:cNvSpPr>
            <a:spLocks noGrp="1"/>
          </p:cNvSpPr>
          <p:nvPr>
            <p:ph type="ftr" sz="quarter" idx="11"/>
          </p:nvPr>
        </p:nvSpPr>
        <p:spPr>
          <a:xfrm>
            <a:off x="3124200" y="6400800"/>
            <a:ext cx="2895600" cy="320675"/>
          </a:xfrm>
        </p:spPr>
        <p:txBody>
          <a:bodyPr/>
          <a:lstStyle>
            <a:lvl1pPr>
              <a:defRPr/>
            </a:lvl1pPr>
          </a:lstStyle>
          <a:p>
            <a:endParaRPr lang="en-US" altLang="zh-CN"/>
          </a:p>
        </p:txBody>
      </p:sp>
      <p:sp>
        <p:nvSpPr>
          <p:cNvPr id="7" name="灯片编号占位符 6"/>
          <p:cNvSpPr>
            <a:spLocks noGrp="1"/>
          </p:cNvSpPr>
          <p:nvPr>
            <p:ph type="sldNum" sz="quarter" idx="12"/>
          </p:nvPr>
        </p:nvSpPr>
        <p:spPr>
          <a:xfrm>
            <a:off x="6553200" y="6400800"/>
            <a:ext cx="2133600" cy="320675"/>
          </a:xfrm>
        </p:spPr>
        <p:txBody>
          <a:bodyPr/>
          <a:lstStyle>
            <a:lvl1pPr>
              <a:defRPr/>
            </a:lvl1pPr>
          </a:lstStyle>
          <a:p>
            <a:fld id="{CF285480-69E1-4FBB-ADFD-10FF4D0268EA}" type="slidenum">
              <a:rPr lang="en-US" altLang="zh-CN"/>
              <a:pPr/>
              <a:t>‹#›</a:t>
            </a:fld>
            <a:endParaRPr lang="en-US" altLang="zh-CN"/>
          </a:p>
        </p:txBody>
      </p:sp>
    </p:spTree>
    <p:extLst>
      <p:ext uri="{BB962C8B-B14F-4D97-AF65-F5344CB8AC3E}">
        <p14:creationId xmlns:p14="http://schemas.microsoft.com/office/powerpoint/2010/main" val="25138695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914400" y="685800"/>
            <a:ext cx="7391400" cy="563563"/>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828800"/>
            <a:ext cx="4038600" cy="4495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828800"/>
            <a:ext cx="4038600" cy="4495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457200" y="6400800"/>
            <a:ext cx="2133600" cy="320675"/>
          </a:xfrm>
        </p:spPr>
        <p:txBody>
          <a:bodyPr/>
          <a:lstStyle>
            <a:lvl1pPr>
              <a:defRPr/>
            </a:lvl1pPr>
          </a:lstStyle>
          <a:p>
            <a:fld id="{72B73EE7-A1AD-432D-89CE-5816B6592C46}" type="datetime1">
              <a:rPr lang="zh-CN" altLang="en-US" smtClean="0"/>
              <a:t>2014/1/2</a:t>
            </a:fld>
            <a:endParaRPr lang="en-US" altLang="zh-CN"/>
          </a:p>
        </p:txBody>
      </p:sp>
      <p:sp>
        <p:nvSpPr>
          <p:cNvPr id="6" name="页脚占位符 5"/>
          <p:cNvSpPr>
            <a:spLocks noGrp="1"/>
          </p:cNvSpPr>
          <p:nvPr>
            <p:ph type="ftr" sz="quarter" idx="11"/>
          </p:nvPr>
        </p:nvSpPr>
        <p:spPr>
          <a:xfrm>
            <a:off x="3124200" y="6400800"/>
            <a:ext cx="2895600" cy="320675"/>
          </a:xfrm>
        </p:spPr>
        <p:txBody>
          <a:bodyPr/>
          <a:lstStyle>
            <a:lvl1pPr>
              <a:defRPr/>
            </a:lvl1pPr>
          </a:lstStyle>
          <a:p>
            <a:endParaRPr lang="en-US" altLang="zh-CN"/>
          </a:p>
        </p:txBody>
      </p:sp>
      <p:sp>
        <p:nvSpPr>
          <p:cNvPr id="7" name="灯片编号占位符 6"/>
          <p:cNvSpPr>
            <a:spLocks noGrp="1"/>
          </p:cNvSpPr>
          <p:nvPr>
            <p:ph type="sldNum" sz="quarter" idx="12"/>
          </p:nvPr>
        </p:nvSpPr>
        <p:spPr>
          <a:xfrm>
            <a:off x="6553200" y="6400800"/>
            <a:ext cx="2133600" cy="320675"/>
          </a:xfrm>
        </p:spPr>
        <p:txBody>
          <a:bodyPr/>
          <a:lstStyle>
            <a:lvl1pPr>
              <a:defRPr/>
            </a:lvl1pPr>
          </a:lstStyle>
          <a:p>
            <a:fld id="{9704CB3B-DB8E-4C92-A291-5A517B376942}" type="slidenum">
              <a:rPr lang="en-US" altLang="zh-CN"/>
              <a:pPr/>
              <a:t>‹#›</a:t>
            </a:fld>
            <a:endParaRPr lang="en-US" altLang="zh-CN"/>
          </a:p>
        </p:txBody>
      </p:sp>
    </p:spTree>
    <p:extLst>
      <p:ext uri="{BB962C8B-B14F-4D97-AF65-F5344CB8AC3E}">
        <p14:creationId xmlns:p14="http://schemas.microsoft.com/office/powerpoint/2010/main" val="33655991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AndTwoObj">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914400" y="685800"/>
            <a:ext cx="7391400" cy="563563"/>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828800"/>
            <a:ext cx="4038600" cy="4495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828800"/>
            <a:ext cx="4038600" cy="21717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4152900"/>
            <a:ext cx="4038600" cy="21717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日期占位符 5"/>
          <p:cNvSpPr>
            <a:spLocks noGrp="1"/>
          </p:cNvSpPr>
          <p:nvPr>
            <p:ph type="dt" sz="half" idx="10"/>
          </p:nvPr>
        </p:nvSpPr>
        <p:spPr>
          <a:xfrm>
            <a:off x="457200" y="6400800"/>
            <a:ext cx="2133600" cy="320675"/>
          </a:xfrm>
        </p:spPr>
        <p:txBody>
          <a:bodyPr/>
          <a:lstStyle>
            <a:lvl1pPr>
              <a:defRPr/>
            </a:lvl1pPr>
          </a:lstStyle>
          <a:p>
            <a:fld id="{51CAF808-5917-4E59-B687-F1DD6E170B27}" type="datetime1">
              <a:rPr lang="zh-CN" altLang="en-US" smtClean="0"/>
              <a:t>2014/1/2</a:t>
            </a:fld>
            <a:endParaRPr lang="en-US" altLang="zh-CN"/>
          </a:p>
        </p:txBody>
      </p:sp>
      <p:sp>
        <p:nvSpPr>
          <p:cNvPr id="7" name="页脚占位符 6"/>
          <p:cNvSpPr>
            <a:spLocks noGrp="1"/>
          </p:cNvSpPr>
          <p:nvPr>
            <p:ph type="ftr" sz="quarter" idx="11"/>
          </p:nvPr>
        </p:nvSpPr>
        <p:spPr>
          <a:xfrm>
            <a:off x="3124200" y="6400800"/>
            <a:ext cx="2895600" cy="320675"/>
          </a:xfrm>
        </p:spPr>
        <p:txBody>
          <a:bodyPr/>
          <a:lstStyle>
            <a:lvl1pPr>
              <a:defRPr/>
            </a:lvl1pPr>
          </a:lstStyle>
          <a:p>
            <a:endParaRPr lang="en-US" altLang="zh-CN"/>
          </a:p>
        </p:txBody>
      </p:sp>
      <p:sp>
        <p:nvSpPr>
          <p:cNvPr id="8" name="灯片编号占位符 7"/>
          <p:cNvSpPr>
            <a:spLocks noGrp="1"/>
          </p:cNvSpPr>
          <p:nvPr>
            <p:ph type="sldNum" sz="quarter" idx="12"/>
          </p:nvPr>
        </p:nvSpPr>
        <p:spPr>
          <a:xfrm>
            <a:off x="6553200" y="6400800"/>
            <a:ext cx="2133600" cy="320675"/>
          </a:xfrm>
        </p:spPr>
        <p:txBody>
          <a:bodyPr/>
          <a:lstStyle>
            <a:lvl1pPr>
              <a:defRPr/>
            </a:lvl1pPr>
          </a:lstStyle>
          <a:p>
            <a:fld id="{CADA21AF-6EDC-4066-AE95-7A571A3B4D3A}" type="slidenum">
              <a:rPr lang="en-US" altLang="zh-CN"/>
              <a:pPr/>
              <a:t>‹#›</a:t>
            </a:fld>
            <a:endParaRPr lang="en-US" altLang="zh-C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914400" y="685800"/>
            <a:ext cx="7391400" cy="563563"/>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828800"/>
            <a:ext cx="4038600" cy="4495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828800"/>
            <a:ext cx="4038600" cy="21717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4152900"/>
            <a:ext cx="4038600" cy="21717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日期占位符 5"/>
          <p:cNvSpPr>
            <a:spLocks noGrp="1"/>
          </p:cNvSpPr>
          <p:nvPr>
            <p:ph type="dt" sz="half" idx="10"/>
          </p:nvPr>
        </p:nvSpPr>
        <p:spPr>
          <a:xfrm>
            <a:off x="457200" y="6400800"/>
            <a:ext cx="2133600" cy="320675"/>
          </a:xfrm>
        </p:spPr>
        <p:txBody>
          <a:bodyPr/>
          <a:lstStyle>
            <a:lvl1pPr>
              <a:defRPr/>
            </a:lvl1pPr>
          </a:lstStyle>
          <a:p>
            <a:fld id="{CF35C2A3-0FD2-4984-B121-0076B74CD2EE}" type="datetime1">
              <a:rPr lang="zh-CN" altLang="en-US" smtClean="0"/>
              <a:t>2014/1/2</a:t>
            </a:fld>
            <a:endParaRPr lang="en-US" altLang="zh-CN"/>
          </a:p>
        </p:txBody>
      </p:sp>
      <p:sp>
        <p:nvSpPr>
          <p:cNvPr id="7" name="页脚占位符 6"/>
          <p:cNvSpPr>
            <a:spLocks noGrp="1"/>
          </p:cNvSpPr>
          <p:nvPr>
            <p:ph type="ftr" sz="quarter" idx="11"/>
          </p:nvPr>
        </p:nvSpPr>
        <p:spPr>
          <a:xfrm>
            <a:off x="3124200" y="6400800"/>
            <a:ext cx="2895600" cy="320675"/>
          </a:xfrm>
        </p:spPr>
        <p:txBody>
          <a:bodyPr/>
          <a:lstStyle>
            <a:lvl1pPr>
              <a:defRPr/>
            </a:lvl1pPr>
          </a:lstStyle>
          <a:p>
            <a:endParaRPr lang="en-US" altLang="zh-CN"/>
          </a:p>
        </p:txBody>
      </p:sp>
      <p:sp>
        <p:nvSpPr>
          <p:cNvPr id="8" name="灯片编号占位符 7"/>
          <p:cNvSpPr>
            <a:spLocks noGrp="1"/>
          </p:cNvSpPr>
          <p:nvPr>
            <p:ph type="sldNum" sz="quarter" idx="12"/>
          </p:nvPr>
        </p:nvSpPr>
        <p:spPr>
          <a:xfrm>
            <a:off x="6553200" y="6400800"/>
            <a:ext cx="2133600" cy="320675"/>
          </a:xfrm>
        </p:spPr>
        <p:txBody>
          <a:bodyPr/>
          <a:lstStyle>
            <a:lvl1pPr>
              <a:defRPr/>
            </a:lvl1pPr>
          </a:lstStyle>
          <a:p>
            <a:fld id="{E566BE5B-4DD5-49DA-98E2-17BC8AE29CE1}" type="slidenum">
              <a:rPr lang="en-US" altLang="zh-CN"/>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70C0"/>
                </a:solidFill>
              </a:defRPr>
            </a:lvl1pPr>
          </a:lstStyle>
          <a:p>
            <a:r>
              <a:rPr lang="en-US" altLang="zh-CN" dirty="0" smtClean="0"/>
              <a:t>Click to edit Master title style</a:t>
            </a:r>
            <a:endParaRPr lang="en-US" dirty="0"/>
          </a:p>
        </p:txBody>
      </p:sp>
      <p:sp>
        <p:nvSpPr>
          <p:cNvPr id="3" name="Content Placeholder 2"/>
          <p:cNvSpPr>
            <a:spLocks noGrp="1"/>
          </p:cNvSpPr>
          <p:nvPr>
            <p:ph idx="1"/>
          </p:nvPr>
        </p:nvSpPr>
        <p:spPr/>
        <p:txBody>
          <a:bodyPr/>
          <a:lstStyle>
            <a:lvl1pPr>
              <a:lnSpc>
                <a:spcPct val="100000"/>
              </a:lnSpc>
              <a:defRPr b="1">
                <a:solidFill>
                  <a:schemeClr val="tx1"/>
                </a:solidFill>
              </a:defRPr>
            </a:lvl1pPr>
            <a:lvl2pPr>
              <a:lnSpc>
                <a:spcPct val="100000"/>
              </a:lnSpc>
              <a:defRPr b="1">
                <a:solidFill>
                  <a:schemeClr val="tx1"/>
                </a:solidFill>
              </a:defRPr>
            </a:lvl2pPr>
            <a:lvl3pPr>
              <a:lnSpc>
                <a:spcPct val="100000"/>
              </a:lnSpc>
              <a:defRPr b="1">
                <a:solidFill>
                  <a:schemeClr val="tx1"/>
                </a:solidFill>
              </a:defRPr>
            </a:lvl3pPr>
            <a:lvl4pPr>
              <a:lnSpc>
                <a:spcPct val="100000"/>
              </a:lnSpc>
              <a:defRPr b="1">
                <a:solidFill>
                  <a:schemeClr val="tx1"/>
                </a:solidFill>
              </a:defRPr>
            </a:lvl4pPr>
            <a:lvl5pPr>
              <a:lnSpc>
                <a:spcPct val="100000"/>
              </a:lnSpc>
              <a:defRPr b="1">
                <a:solidFill>
                  <a:schemeClr val="tx1"/>
                </a:solidFill>
              </a:defRPr>
            </a:lvl5pPr>
          </a:lstStyle>
          <a:p>
            <a:pPr lvl="0"/>
            <a:r>
              <a:rPr lang="en-US" altLang="zh-CN" dirty="0" smtClean="0"/>
              <a:t>Click to edit Master text styles</a:t>
            </a:r>
          </a:p>
          <a:p>
            <a:pPr lvl="1"/>
            <a:r>
              <a:rPr lang="en-US" altLang="zh-CN" dirty="0" smtClean="0"/>
              <a:t>Second level</a:t>
            </a:r>
          </a:p>
          <a:p>
            <a:pPr lvl="2"/>
            <a:r>
              <a:rPr lang="en-US" altLang="zh-CN" dirty="0" smtClean="0"/>
              <a:t>Third level</a:t>
            </a:r>
          </a:p>
          <a:p>
            <a:pPr lvl="3"/>
            <a:r>
              <a:rPr lang="en-US" altLang="zh-CN" dirty="0" smtClean="0"/>
              <a:t>Fourth level</a:t>
            </a:r>
          </a:p>
          <a:p>
            <a:pPr lvl="4"/>
            <a:r>
              <a:rPr lang="en-US" altLang="zh-CN" dirty="0" smtClean="0"/>
              <a:t>Fifth level</a:t>
            </a:r>
            <a:endParaRPr lang="en-US" dirty="0"/>
          </a:p>
        </p:txBody>
      </p:sp>
      <p:sp>
        <p:nvSpPr>
          <p:cNvPr id="4" name="Date Placeholder 3"/>
          <p:cNvSpPr>
            <a:spLocks noGrp="1"/>
          </p:cNvSpPr>
          <p:nvPr>
            <p:ph type="dt" sz="half" idx="10"/>
          </p:nvPr>
        </p:nvSpPr>
        <p:spPr/>
        <p:txBody>
          <a:bodyPr/>
          <a:lstStyle/>
          <a:p>
            <a:fld id="{A857B218-2D1A-4A3C-9A84-DF451973858A}" type="datetime1">
              <a:rPr lang="zh-CN" altLang="en-US" smtClean="0"/>
              <a:t>2014/1/2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pPr/>
              <a:t>‹#›</a:t>
            </a:fld>
            <a:endParaRPr lang="en-US"/>
          </a:p>
        </p:txBody>
      </p:sp>
      <p:cxnSp>
        <p:nvCxnSpPr>
          <p:cNvPr id="8" name="直接连接符 7"/>
          <p:cNvCxnSpPr/>
          <p:nvPr userDrawn="1"/>
        </p:nvCxnSpPr>
        <p:spPr>
          <a:xfrm>
            <a:off x="0" y="1052736"/>
            <a:ext cx="9144000" cy="0"/>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1244411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143000" y="1828800"/>
            <a:ext cx="6858000" cy="2743200"/>
          </a:xfrm>
        </p:spPr>
        <p:txBody>
          <a:bodyPr anchor="b">
            <a:normAutofit/>
          </a:bodyPr>
          <a:lstStyle>
            <a:lvl1pPr>
              <a:defRPr sz="5400">
                <a:solidFill>
                  <a:schemeClr val="tx1"/>
                </a:solidFill>
              </a:defRPr>
            </a:lvl1pPr>
          </a:lstStyle>
          <a:p>
            <a:r>
              <a:rPr lang="en-US" altLang="zh-CN" smtClean="0"/>
              <a:t>Click to edit Master title style</a:t>
            </a:r>
            <a:endParaRPr lang="en-US"/>
          </a:p>
        </p:txBody>
      </p:sp>
      <p:sp>
        <p:nvSpPr>
          <p:cNvPr id="3" name="Text Placeholder 2"/>
          <p:cNvSpPr>
            <a:spLocks noGrp="1"/>
          </p:cNvSpPr>
          <p:nvPr>
            <p:ph type="body" idx="1"/>
          </p:nvPr>
        </p:nvSpPr>
        <p:spPr>
          <a:xfrm>
            <a:off x="1143000" y="4589464"/>
            <a:ext cx="6858000" cy="1506537"/>
          </a:xfrm>
        </p:spPr>
        <p:txBody>
          <a:bodyPr>
            <a:normAutofit/>
          </a:bodyPr>
          <a:lstStyle>
            <a:lvl1pPr marL="0" indent="0">
              <a:spcBef>
                <a:spcPts val="0"/>
              </a:spcBef>
              <a:buNone/>
              <a:defRPr sz="2000">
                <a:solidFill>
                  <a:schemeClr val="accent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ltLang="zh-CN" dirty="0" smtClean="0"/>
              <a:t>Click to edit Master text styles</a:t>
            </a:r>
          </a:p>
        </p:txBody>
      </p:sp>
    </p:spTree>
    <p:extLst>
      <p:ext uri="{BB962C8B-B14F-4D97-AF65-F5344CB8AC3E}">
        <p14:creationId xmlns:p14="http://schemas.microsoft.com/office/powerpoint/2010/main" val="35067780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70C0"/>
                </a:solidFill>
              </a:defRPr>
            </a:lvl1pPr>
          </a:lstStyle>
          <a:p>
            <a:r>
              <a:rPr lang="en-US" altLang="zh-CN" dirty="0" smtClean="0"/>
              <a:t>Click to edit Master title style</a:t>
            </a:r>
            <a:endParaRPr lang="en-US" dirty="0"/>
          </a:p>
        </p:txBody>
      </p:sp>
      <p:sp>
        <p:nvSpPr>
          <p:cNvPr id="3" name="Content Placeholder 2"/>
          <p:cNvSpPr>
            <a:spLocks noGrp="1"/>
          </p:cNvSpPr>
          <p:nvPr>
            <p:ph sz="half" idx="1"/>
          </p:nvPr>
        </p:nvSpPr>
        <p:spPr>
          <a:xfrm>
            <a:off x="611560" y="1412777"/>
            <a:ext cx="3788990" cy="4683224"/>
          </a:xfrm>
        </p:spPr>
        <p:txBody>
          <a:bodyPr>
            <a:normAutofit/>
          </a:bodyPr>
          <a:lstStyle>
            <a:lvl1pPr>
              <a:defRPr sz="2400"/>
            </a:lvl1pPr>
            <a:lvl2pPr>
              <a:defRPr sz="2000"/>
            </a:lvl2pPr>
            <a:lvl3pPr>
              <a:defRPr sz="1800"/>
            </a:lvl3pPr>
            <a:lvl4pPr>
              <a:defRPr sz="1600"/>
            </a:lvl4pPr>
            <a:lvl5pPr>
              <a:defRPr sz="1600"/>
            </a:lvl5pPr>
            <a:lvl6pPr>
              <a:defRPr sz="1400"/>
            </a:lvl6pPr>
            <a:lvl7pPr>
              <a:defRPr sz="1400"/>
            </a:lvl7pPr>
            <a:lvl8pPr>
              <a:defRPr sz="1400"/>
            </a:lvl8pPr>
            <a:lvl9pPr>
              <a:defRPr sz="1400"/>
            </a:lvl9pPr>
          </a:lstStyle>
          <a:p>
            <a:pPr lvl="0"/>
            <a:r>
              <a:rPr lang="en-US" altLang="zh-CN" dirty="0" smtClean="0"/>
              <a:t>Click to edit Master text styles</a:t>
            </a:r>
          </a:p>
          <a:p>
            <a:pPr lvl="1"/>
            <a:r>
              <a:rPr lang="en-US" altLang="zh-CN" dirty="0" smtClean="0"/>
              <a:t>Second level</a:t>
            </a:r>
          </a:p>
          <a:p>
            <a:pPr lvl="2"/>
            <a:r>
              <a:rPr lang="en-US" altLang="zh-CN" dirty="0" smtClean="0"/>
              <a:t>Third level</a:t>
            </a:r>
          </a:p>
          <a:p>
            <a:pPr lvl="3"/>
            <a:r>
              <a:rPr lang="en-US" altLang="zh-CN" dirty="0" smtClean="0"/>
              <a:t>Fourth level</a:t>
            </a:r>
          </a:p>
          <a:p>
            <a:pPr lvl="4"/>
            <a:r>
              <a:rPr lang="en-US" altLang="zh-CN" dirty="0" smtClean="0"/>
              <a:t>Fifth level</a:t>
            </a:r>
            <a:endParaRPr lang="en-US" dirty="0"/>
          </a:p>
        </p:txBody>
      </p:sp>
      <p:sp>
        <p:nvSpPr>
          <p:cNvPr id="4" name="Content Placeholder 3"/>
          <p:cNvSpPr>
            <a:spLocks noGrp="1"/>
          </p:cNvSpPr>
          <p:nvPr>
            <p:ph sz="half" idx="2"/>
          </p:nvPr>
        </p:nvSpPr>
        <p:spPr>
          <a:xfrm>
            <a:off x="4815458" y="1412777"/>
            <a:ext cx="3788990" cy="4683224"/>
          </a:xfrm>
        </p:spPr>
        <p:txBody>
          <a:bodyPr>
            <a:normAutofit/>
          </a:bodyPr>
          <a:lstStyle>
            <a:lvl1pPr>
              <a:defRPr sz="2400"/>
            </a:lvl1pPr>
            <a:lvl2pPr>
              <a:defRPr sz="2000"/>
            </a:lvl2pPr>
            <a:lvl3pPr>
              <a:defRPr sz="1800"/>
            </a:lvl3pPr>
            <a:lvl4pPr>
              <a:defRPr sz="1600"/>
            </a:lvl4pPr>
            <a:lvl5pPr>
              <a:defRPr sz="1600"/>
            </a:lvl5pPr>
            <a:lvl6pPr>
              <a:defRPr sz="1400"/>
            </a:lvl6pPr>
            <a:lvl7pPr>
              <a:defRPr sz="1400"/>
            </a:lvl7pPr>
            <a:lvl8pPr>
              <a:defRPr sz="1400"/>
            </a:lvl8pPr>
            <a:lvl9pPr>
              <a:defRPr sz="1400"/>
            </a:lvl9pPr>
          </a:lstStyle>
          <a:p>
            <a:pPr lvl="0"/>
            <a:r>
              <a:rPr lang="en-US" altLang="zh-CN" dirty="0" smtClean="0"/>
              <a:t>Click to edit Master text styles</a:t>
            </a:r>
          </a:p>
          <a:p>
            <a:pPr lvl="1"/>
            <a:r>
              <a:rPr lang="en-US" altLang="zh-CN" dirty="0" smtClean="0"/>
              <a:t>Second level</a:t>
            </a:r>
          </a:p>
          <a:p>
            <a:pPr lvl="2"/>
            <a:r>
              <a:rPr lang="en-US" altLang="zh-CN" dirty="0" smtClean="0"/>
              <a:t>Third level</a:t>
            </a:r>
          </a:p>
          <a:p>
            <a:pPr lvl="3"/>
            <a:r>
              <a:rPr lang="en-US" altLang="zh-CN" dirty="0" smtClean="0"/>
              <a:t>Fourth level</a:t>
            </a:r>
          </a:p>
          <a:p>
            <a:pPr lvl="4"/>
            <a:r>
              <a:rPr lang="en-US" altLang="zh-CN" dirty="0" smtClean="0"/>
              <a:t>Fifth level</a:t>
            </a:r>
            <a:endParaRPr lang="en-US" dirty="0"/>
          </a:p>
        </p:txBody>
      </p:sp>
      <p:sp>
        <p:nvSpPr>
          <p:cNvPr id="5" name="Date Placeholder 4"/>
          <p:cNvSpPr>
            <a:spLocks noGrp="1"/>
          </p:cNvSpPr>
          <p:nvPr>
            <p:ph type="dt" sz="half" idx="10"/>
          </p:nvPr>
        </p:nvSpPr>
        <p:spPr/>
        <p:txBody>
          <a:bodyPr/>
          <a:lstStyle/>
          <a:p>
            <a:fld id="{BE6A6681-9E49-4BE5-AE4E-4495A7E1314F}" type="datetime1">
              <a:rPr lang="zh-CN" altLang="en-US" smtClean="0"/>
              <a:t>2014/1/2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404456794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64650" y="1196752"/>
            <a:ext cx="3791276" cy="576064"/>
          </a:xfrm>
        </p:spPr>
        <p:txBody>
          <a:bodyPr anchor="ctr">
            <a:normAutofit/>
          </a:bodyPr>
          <a:lstStyle>
            <a:lvl1pPr marL="0" indent="0">
              <a:spcBef>
                <a:spcPts val="0"/>
              </a:spcBef>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dirty="0" smtClean="0"/>
              <a:t>Click to edit Master text styles</a:t>
            </a:r>
          </a:p>
        </p:txBody>
      </p:sp>
      <p:sp>
        <p:nvSpPr>
          <p:cNvPr id="4" name="Content Placeholder 3"/>
          <p:cNvSpPr>
            <a:spLocks noGrp="1"/>
          </p:cNvSpPr>
          <p:nvPr>
            <p:ph sz="half" idx="2"/>
          </p:nvPr>
        </p:nvSpPr>
        <p:spPr>
          <a:xfrm>
            <a:off x="564650" y="1916832"/>
            <a:ext cx="3791276" cy="4320480"/>
          </a:xfrm>
        </p:spPr>
        <p:txBody>
          <a:bodyPr>
            <a:normAutofit/>
          </a:bodyPr>
          <a:lstStyle>
            <a:lvl1pPr>
              <a:defRPr sz="2400"/>
            </a:lvl1pPr>
            <a:lvl2pPr>
              <a:defRPr sz="2000"/>
            </a:lvl2pPr>
            <a:lvl3pPr>
              <a:defRPr sz="1800"/>
            </a:lvl3pPr>
            <a:lvl4pPr>
              <a:defRPr sz="1600"/>
            </a:lvl4pPr>
            <a:lvl5pPr>
              <a:defRPr sz="1600"/>
            </a:lvl5pPr>
            <a:lvl6pPr>
              <a:defRPr sz="1400"/>
            </a:lvl6pPr>
            <a:lvl7pPr>
              <a:defRPr sz="1400"/>
            </a:lvl7pPr>
            <a:lvl8pPr>
              <a:defRPr sz="1400"/>
            </a:lvl8pPr>
            <a:lvl9pPr>
              <a:defRPr sz="1400"/>
            </a:lvl9pPr>
          </a:lstStyle>
          <a:p>
            <a:pPr lvl="0"/>
            <a:r>
              <a:rPr lang="en-US" altLang="zh-CN" dirty="0" smtClean="0"/>
              <a:t>Click to edit Master text styles</a:t>
            </a:r>
          </a:p>
          <a:p>
            <a:pPr lvl="1"/>
            <a:r>
              <a:rPr lang="en-US" altLang="zh-CN" dirty="0" smtClean="0"/>
              <a:t>Second level</a:t>
            </a:r>
          </a:p>
          <a:p>
            <a:pPr lvl="2"/>
            <a:r>
              <a:rPr lang="en-US" altLang="zh-CN" dirty="0" smtClean="0"/>
              <a:t>Third level</a:t>
            </a:r>
          </a:p>
          <a:p>
            <a:pPr lvl="3"/>
            <a:r>
              <a:rPr lang="en-US" altLang="zh-CN" dirty="0" smtClean="0"/>
              <a:t>Fourth level</a:t>
            </a:r>
          </a:p>
          <a:p>
            <a:pPr lvl="4"/>
            <a:r>
              <a:rPr lang="en-US" altLang="zh-CN" dirty="0" smtClean="0"/>
              <a:t>Fifth level</a:t>
            </a:r>
            <a:endParaRPr lang="en-US" dirty="0"/>
          </a:p>
        </p:txBody>
      </p:sp>
      <p:sp>
        <p:nvSpPr>
          <p:cNvPr id="5" name="Text Placeholder 4"/>
          <p:cNvSpPr>
            <a:spLocks noGrp="1"/>
          </p:cNvSpPr>
          <p:nvPr>
            <p:ph type="body" sz="quarter" idx="3"/>
          </p:nvPr>
        </p:nvSpPr>
        <p:spPr>
          <a:xfrm>
            <a:off x="4813172" y="1196752"/>
            <a:ext cx="3791276" cy="576064"/>
          </a:xfrm>
        </p:spPr>
        <p:txBody>
          <a:bodyPr anchor="ctr">
            <a:noAutofit/>
          </a:bodyPr>
          <a:lstStyle>
            <a:lvl1pPr marL="0" indent="0">
              <a:spcBef>
                <a:spcPts val="0"/>
              </a:spcBef>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dirty="0" smtClean="0"/>
              <a:t>Click to edit Master text styles</a:t>
            </a:r>
          </a:p>
        </p:txBody>
      </p:sp>
      <p:sp>
        <p:nvSpPr>
          <p:cNvPr id="6" name="Content Placeholder 5"/>
          <p:cNvSpPr>
            <a:spLocks noGrp="1"/>
          </p:cNvSpPr>
          <p:nvPr>
            <p:ph sz="quarter" idx="4"/>
          </p:nvPr>
        </p:nvSpPr>
        <p:spPr>
          <a:xfrm>
            <a:off x="4813172" y="1916832"/>
            <a:ext cx="3791276" cy="4320480"/>
          </a:xfrm>
        </p:spPr>
        <p:txBody>
          <a:bodyPr>
            <a:normAutofit/>
          </a:bodyPr>
          <a:lstStyle>
            <a:lvl1pPr>
              <a:defRPr sz="2400"/>
            </a:lvl1pPr>
            <a:lvl2pPr>
              <a:defRPr sz="2000"/>
            </a:lvl2pPr>
            <a:lvl3pPr>
              <a:defRPr sz="1800"/>
            </a:lvl3pPr>
            <a:lvl4pPr>
              <a:defRPr sz="1600"/>
            </a:lvl4pPr>
            <a:lvl5pPr>
              <a:defRPr sz="1600"/>
            </a:lvl5pPr>
            <a:lvl6pPr>
              <a:defRPr sz="1400"/>
            </a:lvl6pPr>
            <a:lvl7pPr>
              <a:defRPr sz="1400"/>
            </a:lvl7pPr>
            <a:lvl8pPr>
              <a:defRPr sz="1400"/>
            </a:lvl8pPr>
            <a:lvl9pPr>
              <a:defRPr sz="1400"/>
            </a:lvl9pPr>
          </a:lstStyle>
          <a:p>
            <a:pPr lvl="0"/>
            <a:r>
              <a:rPr lang="en-US" altLang="zh-CN" dirty="0" smtClean="0"/>
              <a:t>Click to edit Master text styles</a:t>
            </a:r>
          </a:p>
          <a:p>
            <a:pPr lvl="1"/>
            <a:r>
              <a:rPr lang="en-US" altLang="zh-CN" dirty="0" smtClean="0"/>
              <a:t>Second level</a:t>
            </a:r>
          </a:p>
          <a:p>
            <a:pPr lvl="2"/>
            <a:r>
              <a:rPr lang="en-US" altLang="zh-CN" dirty="0" smtClean="0"/>
              <a:t>Third level</a:t>
            </a:r>
          </a:p>
          <a:p>
            <a:pPr lvl="3"/>
            <a:r>
              <a:rPr lang="en-US" altLang="zh-CN" dirty="0" smtClean="0"/>
              <a:t>Fourth level</a:t>
            </a:r>
          </a:p>
          <a:p>
            <a:pPr lvl="4"/>
            <a:r>
              <a:rPr lang="en-US" altLang="zh-CN" dirty="0" smtClean="0"/>
              <a:t>Fifth level</a:t>
            </a:r>
            <a:endParaRPr lang="en-US" dirty="0"/>
          </a:p>
        </p:txBody>
      </p:sp>
      <p:sp>
        <p:nvSpPr>
          <p:cNvPr id="7" name="Date Placeholder 6"/>
          <p:cNvSpPr>
            <a:spLocks noGrp="1"/>
          </p:cNvSpPr>
          <p:nvPr>
            <p:ph type="dt" sz="half" idx="10"/>
          </p:nvPr>
        </p:nvSpPr>
        <p:spPr/>
        <p:txBody>
          <a:bodyPr/>
          <a:lstStyle/>
          <a:p>
            <a:fld id="{F4D0B7BC-9DF5-4D7C-88E9-11A631E81E9E}" type="datetime1">
              <a:rPr lang="zh-CN" altLang="en-US" smtClean="0"/>
              <a:t>2014/1/2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pPr/>
              <a:t>‹#›</a:t>
            </a:fld>
            <a:endParaRPr lang="en-US"/>
          </a:p>
        </p:txBody>
      </p:sp>
      <p:sp>
        <p:nvSpPr>
          <p:cNvPr id="10" name="Title 1"/>
          <p:cNvSpPr>
            <a:spLocks noGrp="1"/>
          </p:cNvSpPr>
          <p:nvPr>
            <p:ph type="title"/>
          </p:nvPr>
        </p:nvSpPr>
        <p:spPr>
          <a:xfrm>
            <a:off x="539552" y="188640"/>
            <a:ext cx="8064896" cy="811560"/>
          </a:xfrm>
        </p:spPr>
        <p:txBody>
          <a:bodyPr/>
          <a:lstStyle>
            <a:lvl1pPr>
              <a:defRPr>
                <a:solidFill>
                  <a:srgbClr val="0070C0"/>
                </a:solidFill>
              </a:defRPr>
            </a:lvl1pPr>
          </a:lstStyle>
          <a:p>
            <a:r>
              <a:rPr lang="en-US" altLang="zh-CN" dirty="0" smtClean="0"/>
              <a:t>Click to edit Master title style</a:t>
            </a:r>
            <a:endParaRPr lang="en-US" dirty="0"/>
          </a:p>
        </p:txBody>
      </p:sp>
    </p:spTree>
    <p:extLst>
      <p:ext uri="{BB962C8B-B14F-4D97-AF65-F5344CB8AC3E}">
        <p14:creationId xmlns:p14="http://schemas.microsoft.com/office/powerpoint/2010/main" val="339790656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3" name="Date Placeholder 2"/>
          <p:cNvSpPr>
            <a:spLocks noGrp="1"/>
          </p:cNvSpPr>
          <p:nvPr>
            <p:ph type="dt" sz="half" idx="10"/>
          </p:nvPr>
        </p:nvSpPr>
        <p:spPr/>
        <p:txBody>
          <a:bodyPr/>
          <a:lstStyle/>
          <a:p>
            <a:fld id="{B8230918-38DC-4A44-850E-D6C77342296A}" type="datetime1">
              <a:rPr lang="zh-CN" altLang="en-US" smtClean="0"/>
              <a:t>2014/1/2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pPr/>
              <a:t>‹#›</a:t>
            </a:fld>
            <a:endParaRPr lang="en-US"/>
          </a:p>
        </p:txBody>
      </p:sp>
      <p:cxnSp>
        <p:nvCxnSpPr>
          <p:cNvPr id="6" name="直接连接符 5"/>
          <p:cNvCxnSpPr/>
          <p:nvPr userDrawn="1"/>
        </p:nvCxnSpPr>
        <p:spPr>
          <a:xfrm>
            <a:off x="0" y="1052736"/>
            <a:ext cx="9144000" cy="0"/>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3897671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Ref idx="1001">
        <a:schemeClr val="bg1"/>
      </p:bgRef>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06452B-0B56-4405-BB55-CC0F364FC9CB}" type="datetime1">
              <a:rPr lang="zh-CN" altLang="en-US" smtClean="0"/>
              <a:t>2014/1/2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214681722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01941" y="1600200"/>
            <a:ext cx="2341960" cy="1828800"/>
          </a:xfrm>
        </p:spPr>
        <p:txBody>
          <a:bodyPr anchor="b">
            <a:normAutofit/>
          </a:bodyPr>
          <a:lstStyle>
            <a:lvl1pPr>
              <a:defRPr sz="3400"/>
            </a:lvl1pPr>
          </a:lstStyle>
          <a:p>
            <a:r>
              <a:rPr lang="en-US" altLang="zh-CN" smtClean="0"/>
              <a:t>Click to edit Master title style</a:t>
            </a:r>
            <a:endParaRPr lang="en-US" dirty="0"/>
          </a:p>
        </p:txBody>
      </p:sp>
      <p:sp>
        <p:nvSpPr>
          <p:cNvPr id="3" name="Content Placeholder 2"/>
          <p:cNvSpPr>
            <a:spLocks noGrp="1"/>
          </p:cNvSpPr>
          <p:nvPr>
            <p:ph idx="1"/>
          </p:nvPr>
        </p:nvSpPr>
        <p:spPr>
          <a:xfrm>
            <a:off x="570309" y="762000"/>
            <a:ext cx="4800600" cy="5334000"/>
          </a:xfrm>
        </p:spPr>
        <p:txBody>
          <a:bodyPr>
            <a:normAutofit/>
          </a:bodyPr>
          <a:lstStyle>
            <a:lvl1pPr>
              <a:defRPr sz="2400"/>
            </a:lvl1pPr>
            <a:lvl2pPr>
              <a:defRPr sz="2000"/>
            </a:lvl2pPr>
            <a:lvl3pPr>
              <a:defRPr sz="1800"/>
            </a:lvl3pPr>
            <a:lvl4pPr>
              <a:defRPr sz="1600"/>
            </a:lvl4pPr>
            <a:lvl5pPr>
              <a:defRPr sz="1600"/>
            </a:lvl5pPr>
            <a:lvl6pPr>
              <a:defRPr sz="1400"/>
            </a:lvl6pPr>
            <a:lvl7pPr>
              <a:defRPr sz="1400"/>
            </a:lvl7pPr>
            <a:lvl8pPr>
              <a:defRPr sz="1400"/>
            </a:lvl8pPr>
            <a:lvl9pPr>
              <a:defRPr sz="1400"/>
            </a:lvl9pPr>
          </a:lstStyle>
          <a:p>
            <a:pPr lvl="0"/>
            <a:r>
              <a:rPr lang="en-US" altLang="zh-CN" dirty="0" smtClean="0"/>
              <a:t>Click to edit Master text styles</a:t>
            </a:r>
          </a:p>
          <a:p>
            <a:pPr lvl="1"/>
            <a:r>
              <a:rPr lang="en-US" altLang="zh-CN" dirty="0" smtClean="0"/>
              <a:t>Second level</a:t>
            </a:r>
          </a:p>
          <a:p>
            <a:pPr lvl="2"/>
            <a:r>
              <a:rPr lang="en-US" altLang="zh-CN" dirty="0" smtClean="0"/>
              <a:t>Third level</a:t>
            </a:r>
          </a:p>
          <a:p>
            <a:pPr lvl="3"/>
            <a:r>
              <a:rPr lang="en-US" altLang="zh-CN" dirty="0" smtClean="0"/>
              <a:t>Fourth level</a:t>
            </a:r>
          </a:p>
          <a:p>
            <a:pPr lvl="4"/>
            <a:r>
              <a:rPr lang="en-US" altLang="zh-CN" dirty="0" smtClean="0"/>
              <a:t>Fifth level</a:t>
            </a:r>
            <a:endParaRPr lang="en-US" dirty="0"/>
          </a:p>
        </p:txBody>
      </p:sp>
      <p:sp>
        <p:nvSpPr>
          <p:cNvPr id="4" name="Text Placeholder 3"/>
          <p:cNvSpPr>
            <a:spLocks noGrp="1"/>
          </p:cNvSpPr>
          <p:nvPr>
            <p:ph type="body" sz="half" idx="2"/>
          </p:nvPr>
        </p:nvSpPr>
        <p:spPr>
          <a:xfrm>
            <a:off x="6000780" y="3429000"/>
            <a:ext cx="2343121"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fld id="{D2B4C2C4-A42C-4616-928C-FC873121CC57}" type="datetime1">
              <a:rPr lang="zh-CN" altLang="en-US" smtClean="0"/>
              <a:t>2014/1/2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16673741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1"/>
      </p:bgRef>
    </p:bg>
    <p:spTree>
      <p:nvGrpSpPr>
        <p:cNvPr id="1" name=""/>
        <p:cNvGrpSpPr/>
        <p:nvPr/>
      </p:nvGrpSpPr>
      <p:grpSpPr>
        <a:xfrm>
          <a:off x="0" y="0"/>
          <a:ext cx="0" cy="0"/>
          <a:chOff x="0" y="0"/>
          <a:chExt cx="0" cy="0"/>
        </a:xfrm>
      </p:grpSpPr>
      <p:sp>
        <p:nvSpPr>
          <p:cNvPr id="8" name="Rectangle 7"/>
          <p:cNvSpPr/>
          <p:nvPr userDrawn="1"/>
        </p:nvSpPr>
        <p:spPr bwMode="blackWhite">
          <a:xfrm>
            <a:off x="483068" y="640080"/>
            <a:ext cx="5006340" cy="557784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p:cNvSpPr>
            <a:spLocks noGrp="1"/>
          </p:cNvSpPr>
          <p:nvPr>
            <p:ph type="title"/>
          </p:nvPr>
        </p:nvSpPr>
        <p:spPr>
          <a:xfrm>
            <a:off x="5998464" y="1600200"/>
            <a:ext cx="2345436" cy="1828800"/>
          </a:xfrm>
        </p:spPr>
        <p:txBody>
          <a:bodyPr anchor="b">
            <a:normAutofit/>
          </a:bodyPr>
          <a:lstStyle>
            <a:lvl1pPr>
              <a:defRPr sz="3400"/>
            </a:lvl1pPr>
          </a:lstStyle>
          <a:p>
            <a:r>
              <a:rPr lang="en-US" altLang="zh-CN" dirty="0" smtClean="0"/>
              <a:t>Click to edit Master title style</a:t>
            </a:r>
            <a:endParaRPr lang="en-US" dirty="0"/>
          </a:p>
        </p:txBody>
      </p:sp>
      <p:sp>
        <p:nvSpPr>
          <p:cNvPr id="3" name="Picture Placeholder 2"/>
          <p:cNvSpPr>
            <a:spLocks noGrp="1"/>
          </p:cNvSpPr>
          <p:nvPr>
            <p:ph type="pic" idx="1"/>
          </p:nvPr>
        </p:nvSpPr>
        <p:spPr>
          <a:xfrm>
            <a:off x="585938" y="777240"/>
            <a:ext cx="4800600" cy="530352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smtClean="0"/>
              <a:t>Click icon to add picture</a:t>
            </a:r>
            <a:endParaRPr lang="en-US"/>
          </a:p>
        </p:txBody>
      </p:sp>
      <p:sp>
        <p:nvSpPr>
          <p:cNvPr id="4" name="Text Placeholder 3"/>
          <p:cNvSpPr>
            <a:spLocks noGrp="1"/>
          </p:cNvSpPr>
          <p:nvPr>
            <p:ph type="body" sz="half" idx="2"/>
          </p:nvPr>
        </p:nvSpPr>
        <p:spPr>
          <a:xfrm>
            <a:off x="5998464" y="3429000"/>
            <a:ext cx="2345436"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fld id="{4B40A8DB-595A-49A9-A4D4-6107DB096791}" type="datetime1">
              <a:rPr lang="zh-CN" altLang="en-US" smtClean="0"/>
              <a:t>2014/1/2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297724975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9552" y="188640"/>
            <a:ext cx="8064896" cy="811560"/>
          </a:xfrm>
          <a:prstGeom prst="rect">
            <a:avLst/>
          </a:prstGeom>
        </p:spPr>
        <p:txBody>
          <a:bodyPr vert="horz" lIns="91440" tIns="45720" rIns="91440" bIns="45720" rtlCol="0" anchor="b">
            <a:normAutofit/>
          </a:bodyPr>
          <a:lstStyle/>
          <a:p>
            <a:r>
              <a:rPr lang="en-US" altLang="zh-CN" dirty="0" smtClean="0"/>
              <a:t>Click to edit Master title style</a:t>
            </a:r>
            <a:endParaRPr dirty="0"/>
          </a:p>
        </p:txBody>
      </p:sp>
      <p:sp>
        <p:nvSpPr>
          <p:cNvPr id="3" name="Text Placeholder 2"/>
          <p:cNvSpPr>
            <a:spLocks noGrp="1"/>
          </p:cNvSpPr>
          <p:nvPr>
            <p:ph type="body" idx="1"/>
          </p:nvPr>
        </p:nvSpPr>
        <p:spPr>
          <a:xfrm>
            <a:off x="539552" y="1196752"/>
            <a:ext cx="8064896" cy="5040560"/>
          </a:xfrm>
          <a:prstGeom prst="rect">
            <a:avLst/>
          </a:prstGeom>
        </p:spPr>
        <p:txBody>
          <a:bodyPr vert="horz" lIns="91440" tIns="45720" rIns="91440" bIns="45720" rtlCol="0">
            <a:normAutofit/>
          </a:bodyPr>
          <a:lstStyle/>
          <a:p>
            <a:pPr lvl="0"/>
            <a:r>
              <a:rPr lang="en-US" altLang="zh-CN" dirty="0" smtClean="0"/>
              <a:t>Click to edit Master text styles</a:t>
            </a:r>
          </a:p>
          <a:p>
            <a:pPr lvl="1"/>
            <a:r>
              <a:rPr lang="en-US" altLang="zh-CN" dirty="0" smtClean="0"/>
              <a:t>Second level</a:t>
            </a:r>
          </a:p>
          <a:p>
            <a:pPr lvl="2"/>
            <a:r>
              <a:rPr lang="en-US" altLang="zh-CN" dirty="0" smtClean="0"/>
              <a:t>Third level</a:t>
            </a:r>
          </a:p>
          <a:p>
            <a:pPr lvl="3"/>
            <a:r>
              <a:rPr lang="en-US" altLang="zh-CN" dirty="0" smtClean="0"/>
              <a:t>Fourth level</a:t>
            </a:r>
          </a:p>
          <a:p>
            <a:pPr lvl="4"/>
            <a:r>
              <a:rPr lang="en-US" altLang="zh-CN" dirty="0" smtClean="0"/>
              <a:t>Fifth level</a:t>
            </a:r>
            <a:endParaRPr dirty="0"/>
          </a:p>
        </p:txBody>
      </p:sp>
      <p:sp>
        <p:nvSpPr>
          <p:cNvPr id="4" name="Date Placeholder 3"/>
          <p:cNvSpPr>
            <a:spLocks noGrp="1"/>
          </p:cNvSpPr>
          <p:nvPr>
            <p:ph type="dt" sz="half" idx="2"/>
          </p:nvPr>
        </p:nvSpPr>
        <p:spPr>
          <a:xfrm>
            <a:off x="6372200" y="6556200"/>
            <a:ext cx="742950" cy="257176"/>
          </a:xfrm>
          <a:prstGeom prst="rect">
            <a:avLst/>
          </a:prstGeom>
        </p:spPr>
        <p:txBody>
          <a:bodyPr vert="horz" lIns="91440" tIns="45720" rIns="91440" bIns="45720" rtlCol="0" anchor="ctr"/>
          <a:lstStyle>
            <a:lvl1pPr algn="r">
              <a:defRPr sz="800" b="1" baseline="0">
                <a:solidFill>
                  <a:schemeClr val="tx1">
                    <a:lumMod val="85000"/>
                  </a:schemeClr>
                </a:solidFill>
                <a:latin typeface="Century Schoolbook" pitchFamily="18" charset="0"/>
              </a:defRPr>
            </a:lvl1pPr>
          </a:lstStyle>
          <a:p>
            <a:fld id="{C288B88C-ADEF-4483-A82F-61CDA3007A97}" type="datetime1">
              <a:rPr lang="zh-CN" altLang="en-US" smtClean="0"/>
              <a:t>2014/1/2</a:t>
            </a:fld>
            <a:endParaRPr lang="zh-CN" altLang="en-US"/>
          </a:p>
        </p:txBody>
      </p:sp>
      <p:sp>
        <p:nvSpPr>
          <p:cNvPr id="5" name="Footer Placeholder 4"/>
          <p:cNvSpPr>
            <a:spLocks noGrp="1"/>
          </p:cNvSpPr>
          <p:nvPr>
            <p:ph type="ftr" sz="quarter" idx="3"/>
          </p:nvPr>
        </p:nvSpPr>
        <p:spPr>
          <a:xfrm>
            <a:off x="539552" y="6556200"/>
            <a:ext cx="5161165" cy="257176"/>
          </a:xfrm>
          <a:prstGeom prst="rect">
            <a:avLst/>
          </a:prstGeom>
        </p:spPr>
        <p:txBody>
          <a:bodyPr vert="horz" lIns="91440" tIns="45720" rIns="91440" bIns="45720" rtlCol="0" anchor="ctr"/>
          <a:lstStyle>
            <a:lvl1pPr algn="l">
              <a:defRPr sz="800" baseline="0">
                <a:solidFill>
                  <a:schemeClr val="tx1">
                    <a:lumMod val="85000"/>
                  </a:schemeClr>
                </a:solidFill>
                <a:latin typeface="Century Schoolbook" pitchFamily="18" charset="0"/>
              </a:defRPr>
            </a:lvl1pPr>
          </a:lstStyle>
          <a:p>
            <a:endParaRPr lang="zh-CN" altLang="en-US"/>
          </a:p>
        </p:txBody>
      </p:sp>
      <p:sp>
        <p:nvSpPr>
          <p:cNvPr id="6" name="Slide Number Placeholder 5"/>
          <p:cNvSpPr>
            <a:spLocks noGrp="1"/>
          </p:cNvSpPr>
          <p:nvPr>
            <p:ph type="sldNum" sz="quarter" idx="4"/>
          </p:nvPr>
        </p:nvSpPr>
        <p:spPr>
          <a:xfrm>
            <a:off x="8407846" y="6556200"/>
            <a:ext cx="628650" cy="257176"/>
          </a:xfrm>
          <a:prstGeom prst="rect">
            <a:avLst/>
          </a:prstGeom>
        </p:spPr>
        <p:txBody>
          <a:bodyPr vert="horz" lIns="91440" tIns="45720" rIns="91440" bIns="45720" rtlCol="0" anchor="ctr"/>
          <a:lstStyle>
            <a:lvl1pPr algn="r">
              <a:defRPr sz="2000" b="1" baseline="0">
                <a:solidFill>
                  <a:schemeClr val="tx1">
                    <a:lumMod val="85000"/>
                  </a:schemeClr>
                </a:solidFill>
                <a:latin typeface="Century Schoolbook" pitchFamily="18" charset="0"/>
              </a:defRPr>
            </a:lvl1pPr>
          </a:lstStyle>
          <a:p>
            <a:fld id="{E31375A4-56A4-47D6-9801-1991572033F7}" type="slidenum">
              <a:rPr lang="en-US" altLang="zh-CN" smtClean="0"/>
              <a:pPr/>
              <a:t>‹#›</a:t>
            </a:fld>
            <a:endParaRPr lang="en-US" altLang="zh-CN"/>
          </a:p>
        </p:txBody>
      </p:sp>
    </p:spTree>
    <p:extLst>
      <p:ext uri="{BB962C8B-B14F-4D97-AF65-F5344CB8AC3E}">
        <p14:creationId xmlns:p14="http://schemas.microsoft.com/office/powerpoint/2010/main" val="194325986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3400" b="1" i="0" kern="1200" baseline="0">
          <a:solidFill>
            <a:srgbClr val="0070C0"/>
          </a:solidFill>
          <a:latin typeface="Century Schoolbook" pitchFamily="18" charset="0"/>
          <a:ea typeface="微软雅黑" pitchFamily="34" charset="-122"/>
          <a:cs typeface="+mj-cs"/>
        </a:defRPr>
      </a:lvl1pPr>
    </p:titleStyle>
    <p:bodyStyle>
      <a:lvl1pPr marL="228600" indent="-228600" algn="l" defTabSz="914400" rtl="0" eaLnBrk="1" latinLnBrk="0" hangingPunct="1">
        <a:lnSpc>
          <a:spcPct val="100000"/>
        </a:lnSpc>
        <a:spcBef>
          <a:spcPts val="1800"/>
        </a:spcBef>
        <a:buClr>
          <a:schemeClr val="accent1"/>
        </a:buClr>
        <a:buFont typeface="Arial" pitchFamily="34" charset="0"/>
        <a:buChar char="•"/>
        <a:defRPr sz="2400" b="1" kern="1200" baseline="0">
          <a:solidFill>
            <a:schemeClr val="tx1"/>
          </a:solidFill>
          <a:effectLst/>
          <a:latin typeface="Century Schoolbook" pitchFamily="18" charset="0"/>
          <a:ea typeface="微软雅黑" pitchFamily="34" charset="-122"/>
          <a:cs typeface="+mn-cs"/>
        </a:defRPr>
      </a:lvl1pPr>
      <a:lvl2pPr marL="594360" indent="-228600" algn="l" defTabSz="914400" rtl="0" eaLnBrk="1" latinLnBrk="0" hangingPunct="1">
        <a:lnSpc>
          <a:spcPct val="100000"/>
        </a:lnSpc>
        <a:spcBef>
          <a:spcPts val="1000"/>
        </a:spcBef>
        <a:buClr>
          <a:schemeClr val="accent1"/>
        </a:buClr>
        <a:buFont typeface="Arial" pitchFamily="34" charset="0"/>
        <a:buChar char="•"/>
        <a:defRPr sz="2000" b="1" kern="1200" baseline="0">
          <a:solidFill>
            <a:schemeClr val="tx1"/>
          </a:solidFill>
          <a:effectLst/>
          <a:latin typeface="Century Schoolbook" pitchFamily="18" charset="0"/>
          <a:ea typeface="微软雅黑" pitchFamily="34" charset="-122"/>
          <a:cs typeface="+mn-cs"/>
        </a:defRPr>
      </a:lvl2pPr>
      <a:lvl3pPr marL="914400" indent="-228600" algn="l" defTabSz="914400" rtl="0" eaLnBrk="1" latinLnBrk="0" hangingPunct="1">
        <a:lnSpc>
          <a:spcPct val="100000"/>
        </a:lnSpc>
        <a:spcBef>
          <a:spcPts val="800"/>
        </a:spcBef>
        <a:buClr>
          <a:schemeClr val="accent1"/>
        </a:buClr>
        <a:buFont typeface="Arial" pitchFamily="34" charset="0"/>
        <a:buChar char="•"/>
        <a:defRPr sz="1800" b="1" kern="1200" baseline="0">
          <a:solidFill>
            <a:schemeClr val="tx1"/>
          </a:solidFill>
          <a:effectLst/>
          <a:latin typeface="Century Schoolbook" pitchFamily="18" charset="0"/>
          <a:ea typeface="微软雅黑" pitchFamily="34" charset="-122"/>
          <a:cs typeface="+mn-cs"/>
        </a:defRPr>
      </a:lvl3pPr>
      <a:lvl4pPr marL="1234440" indent="-228600" algn="l" defTabSz="914400" rtl="0" eaLnBrk="1" latinLnBrk="0" hangingPunct="1">
        <a:lnSpc>
          <a:spcPct val="100000"/>
        </a:lnSpc>
        <a:spcBef>
          <a:spcPts val="800"/>
        </a:spcBef>
        <a:buClr>
          <a:schemeClr val="accent1"/>
        </a:buClr>
        <a:buFont typeface="Arial" pitchFamily="34" charset="0"/>
        <a:buChar char="•"/>
        <a:defRPr sz="1600" b="1" kern="1200" baseline="0">
          <a:solidFill>
            <a:schemeClr val="tx1"/>
          </a:solidFill>
          <a:effectLst/>
          <a:latin typeface="Century Schoolbook" pitchFamily="18" charset="0"/>
          <a:ea typeface="微软雅黑" pitchFamily="34" charset="-122"/>
          <a:cs typeface="+mn-cs"/>
        </a:defRPr>
      </a:lvl4pPr>
      <a:lvl5pPr marL="1508760" indent="-228600" algn="l" defTabSz="914400" rtl="0" eaLnBrk="1" latinLnBrk="0" hangingPunct="1">
        <a:lnSpc>
          <a:spcPct val="100000"/>
        </a:lnSpc>
        <a:spcBef>
          <a:spcPts val="800"/>
        </a:spcBef>
        <a:buClr>
          <a:schemeClr val="accent1"/>
        </a:buClr>
        <a:buFont typeface="Arial" pitchFamily="34" charset="0"/>
        <a:buChar char="•"/>
        <a:defRPr sz="1600" b="1" kern="1200" baseline="0">
          <a:solidFill>
            <a:schemeClr val="tx1"/>
          </a:solidFill>
          <a:effectLst/>
          <a:latin typeface="Century Schoolbook" pitchFamily="18" charset="0"/>
          <a:ea typeface="微软雅黑" pitchFamily="34" charset="-122"/>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 xmlns:p15="http://schemas.microsoft.com/office/powerpoint/2012/main">
        <p15:guide id="1" orient="horz" pos="2160">
          <p15:clr>
            <a:srgbClr val="F26B43"/>
          </p15:clr>
        </p15:guide>
        <p15:guide id="2" pos="3840">
          <p15:clr>
            <a:srgbClr val="F26B43"/>
          </p15:clr>
        </p15:guide>
        <p15:guide id="3" orient="horz" pos="1008">
          <p15:clr>
            <a:srgbClr val="F26B43"/>
          </p15:clr>
        </p15:guide>
        <p15:guide id="4" orient="horz" pos="1152">
          <p15:clr>
            <a:srgbClr val="F26B43"/>
          </p15:clr>
        </p15:guide>
        <p15:guide id="5" orient="horz" pos="3840">
          <p15:clr>
            <a:srgbClr val="F26B43"/>
          </p15:clr>
        </p15:guide>
        <p15:guide id="6" orient="horz" pos="288">
          <p15:clr>
            <a:srgbClr val="F26B43"/>
          </p15:clr>
        </p15:guide>
        <p15:guide id="7" pos="6720">
          <p15:clr>
            <a:srgbClr val="F26B43"/>
          </p15:clr>
        </p15:guide>
        <p15:guide id="8" pos="960">
          <p15:clr>
            <a:srgbClr val="F26B43"/>
          </p15:clr>
        </p15:guide>
        <p15:guide id="9" pos="672">
          <p15:clr>
            <a:srgbClr val="F26B43"/>
          </p15:clr>
        </p15:guide>
        <p15:guide id="10" pos="700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6.emf"/><Relationship Id="rId13" Type="http://schemas.openxmlformats.org/officeDocument/2006/relationships/oleObject" Target="../embeddings/oleObject8.bin"/><Relationship Id="rId3" Type="http://schemas.openxmlformats.org/officeDocument/2006/relationships/oleObject" Target="../embeddings/oleObject3.bin"/><Relationship Id="rId7" Type="http://schemas.openxmlformats.org/officeDocument/2006/relationships/oleObject" Target="../embeddings/oleObject5.bin"/><Relationship Id="rId12" Type="http://schemas.openxmlformats.org/officeDocument/2006/relationships/image" Target="../media/image8.wmf"/><Relationship Id="rId2" Type="http://schemas.openxmlformats.org/officeDocument/2006/relationships/slideLayout" Target="../slideLayouts/slideLayout6.xml"/><Relationship Id="rId1" Type="http://schemas.openxmlformats.org/officeDocument/2006/relationships/vmlDrawing" Target="../drawings/vmlDrawing3.vml"/><Relationship Id="rId6" Type="http://schemas.openxmlformats.org/officeDocument/2006/relationships/image" Target="../media/image5.wmf"/><Relationship Id="rId11" Type="http://schemas.openxmlformats.org/officeDocument/2006/relationships/oleObject" Target="../embeddings/oleObject7.bin"/><Relationship Id="rId5" Type="http://schemas.openxmlformats.org/officeDocument/2006/relationships/oleObject" Target="../embeddings/oleObject4.bin"/><Relationship Id="rId10" Type="http://schemas.openxmlformats.org/officeDocument/2006/relationships/image" Target="../media/image7.wmf"/><Relationship Id="rId4" Type="http://schemas.openxmlformats.org/officeDocument/2006/relationships/image" Target="../media/image4.wmf"/><Relationship Id="rId9" Type="http://schemas.openxmlformats.org/officeDocument/2006/relationships/oleObject" Target="../embeddings/oleObject6.bin"/><Relationship Id="rId14" Type="http://schemas.openxmlformats.org/officeDocument/2006/relationships/image" Target="../media/image9.emf"/></Relationships>
</file>

<file path=ppt/slides/_rels/slide14.xml.rels><?xml version="1.0" encoding="UTF-8" standalone="yes"?>
<Relationships xmlns="http://schemas.openxmlformats.org/package/2006/relationships"><Relationship Id="rId8" Type="http://schemas.openxmlformats.org/officeDocument/2006/relationships/image" Target="../media/image12.wmf"/><Relationship Id="rId13" Type="http://schemas.openxmlformats.org/officeDocument/2006/relationships/oleObject" Target="../embeddings/oleObject14.bin"/><Relationship Id="rId18" Type="http://schemas.openxmlformats.org/officeDocument/2006/relationships/image" Target="../media/image17.emf"/><Relationship Id="rId26" Type="http://schemas.openxmlformats.org/officeDocument/2006/relationships/image" Target="../media/image21.wmf"/><Relationship Id="rId3" Type="http://schemas.openxmlformats.org/officeDocument/2006/relationships/oleObject" Target="../embeddings/oleObject9.bin"/><Relationship Id="rId21" Type="http://schemas.openxmlformats.org/officeDocument/2006/relationships/oleObject" Target="../embeddings/oleObject18.bin"/><Relationship Id="rId7" Type="http://schemas.openxmlformats.org/officeDocument/2006/relationships/oleObject" Target="../embeddings/oleObject11.bin"/><Relationship Id="rId12" Type="http://schemas.openxmlformats.org/officeDocument/2006/relationships/image" Target="../media/image14.wmf"/><Relationship Id="rId17" Type="http://schemas.openxmlformats.org/officeDocument/2006/relationships/oleObject" Target="../embeddings/oleObject16.bin"/><Relationship Id="rId25" Type="http://schemas.openxmlformats.org/officeDocument/2006/relationships/oleObject" Target="../embeddings/oleObject20.bin"/><Relationship Id="rId2" Type="http://schemas.openxmlformats.org/officeDocument/2006/relationships/slideLayout" Target="../slideLayouts/slideLayout7.xml"/><Relationship Id="rId16" Type="http://schemas.openxmlformats.org/officeDocument/2006/relationships/image" Target="../media/image16.emf"/><Relationship Id="rId20" Type="http://schemas.openxmlformats.org/officeDocument/2006/relationships/image" Target="../media/image18.emf"/><Relationship Id="rId29" Type="http://schemas.openxmlformats.org/officeDocument/2006/relationships/oleObject" Target="../embeddings/oleObject22.bin"/><Relationship Id="rId1" Type="http://schemas.openxmlformats.org/officeDocument/2006/relationships/vmlDrawing" Target="../drawings/vmlDrawing4.vml"/><Relationship Id="rId6" Type="http://schemas.openxmlformats.org/officeDocument/2006/relationships/image" Target="../media/image11.wmf"/><Relationship Id="rId11" Type="http://schemas.openxmlformats.org/officeDocument/2006/relationships/oleObject" Target="../embeddings/oleObject13.bin"/><Relationship Id="rId24" Type="http://schemas.openxmlformats.org/officeDocument/2006/relationships/image" Target="../media/image20.wmf"/><Relationship Id="rId5" Type="http://schemas.openxmlformats.org/officeDocument/2006/relationships/oleObject" Target="../embeddings/oleObject10.bin"/><Relationship Id="rId15" Type="http://schemas.openxmlformats.org/officeDocument/2006/relationships/oleObject" Target="../embeddings/oleObject15.bin"/><Relationship Id="rId23" Type="http://schemas.openxmlformats.org/officeDocument/2006/relationships/oleObject" Target="../embeddings/oleObject19.bin"/><Relationship Id="rId28" Type="http://schemas.openxmlformats.org/officeDocument/2006/relationships/image" Target="../media/image22.wmf"/><Relationship Id="rId10" Type="http://schemas.openxmlformats.org/officeDocument/2006/relationships/image" Target="../media/image13.wmf"/><Relationship Id="rId19" Type="http://schemas.openxmlformats.org/officeDocument/2006/relationships/oleObject" Target="../embeddings/oleObject17.bin"/><Relationship Id="rId4" Type="http://schemas.openxmlformats.org/officeDocument/2006/relationships/image" Target="../media/image10.wmf"/><Relationship Id="rId9" Type="http://schemas.openxmlformats.org/officeDocument/2006/relationships/oleObject" Target="../embeddings/oleObject12.bin"/><Relationship Id="rId14" Type="http://schemas.openxmlformats.org/officeDocument/2006/relationships/image" Target="../media/image15.emf"/><Relationship Id="rId22" Type="http://schemas.openxmlformats.org/officeDocument/2006/relationships/image" Target="../media/image19.wmf"/><Relationship Id="rId27" Type="http://schemas.openxmlformats.org/officeDocument/2006/relationships/oleObject" Target="../embeddings/oleObject21.bin"/><Relationship Id="rId30" Type="http://schemas.openxmlformats.org/officeDocument/2006/relationships/image" Target="../media/image23.wmf"/></Relationships>
</file>

<file path=ppt/slides/_rels/slide15.xml.rels><?xml version="1.0" encoding="UTF-8" standalone="yes"?>
<Relationships xmlns="http://schemas.openxmlformats.org/package/2006/relationships"><Relationship Id="rId8" Type="http://schemas.openxmlformats.org/officeDocument/2006/relationships/image" Target="../media/image26.wmf"/><Relationship Id="rId13" Type="http://schemas.openxmlformats.org/officeDocument/2006/relationships/oleObject" Target="../embeddings/oleObject28.bin"/><Relationship Id="rId18" Type="http://schemas.openxmlformats.org/officeDocument/2006/relationships/image" Target="../media/image31.wmf"/><Relationship Id="rId3" Type="http://schemas.openxmlformats.org/officeDocument/2006/relationships/oleObject" Target="../embeddings/oleObject23.bin"/><Relationship Id="rId7" Type="http://schemas.openxmlformats.org/officeDocument/2006/relationships/oleObject" Target="../embeddings/oleObject25.bin"/><Relationship Id="rId12" Type="http://schemas.openxmlformats.org/officeDocument/2006/relationships/image" Target="../media/image28.wmf"/><Relationship Id="rId17" Type="http://schemas.openxmlformats.org/officeDocument/2006/relationships/oleObject" Target="../embeddings/oleObject30.bin"/><Relationship Id="rId2" Type="http://schemas.openxmlformats.org/officeDocument/2006/relationships/slideLayout" Target="../slideLayouts/slideLayout6.xml"/><Relationship Id="rId16" Type="http://schemas.openxmlformats.org/officeDocument/2006/relationships/image" Target="../media/image30.wmf"/><Relationship Id="rId20" Type="http://schemas.openxmlformats.org/officeDocument/2006/relationships/image" Target="../media/image32.wmf"/><Relationship Id="rId1" Type="http://schemas.openxmlformats.org/officeDocument/2006/relationships/vmlDrawing" Target="../drawings/vmlDrawing5.vml"/><Relationship Id="rId6" Type="http://schemas.openxmlformats.org/officeDocument/2006/relationships/image" Target="../media/image25.wmf"/><Relationship Id="rId11" Type="http://schemas.openxmlformats.org/officeDocument/2006/relationships/oleObject" Target="../embeddings/oleObject27.bin"/><Relationship Id="rId5" Type="http://schemas.openxmlformats.org/officeDocument/2006/relationships/oleObject" Target="../embeddings/oleObject24.bin"/><Relationship Id="rId15" Type="http://schemas.openxmlformats.org/officeDocument/2006/relationships/oleObject" Target="../embeddings/oleObject29.bin"/><Relationship Id="rId10" Type="http://schemas.openxmlformats.org/officeDocument/2006/relationships/image" Target="../media/image27.wmf"/><Relationship Id="rId19" Type="http://schemas.openxmlformats.org/officeDocument/2006/relationships/oleObject" Target="../embeddings/oleObject31.bin"/><Relationship Id="rId4" Type="http://schemas.openxmlformats.org/officeDocument/2006/relationships/image" Target="../media/image24.wmf"/><Relationship Id="rId9" Type="http://schemas.openxmlformats.org/officeDocument/2006/relationships/oleObject" Target="../embeddings/oleObject26.bin"/><Relationship Id="rId14" Type="http://schemas.openxmlformats.org/officeDocument/2006/relationships/image" Target="../media/image29.w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slideLayout" Target="../slideLayouts/slideLayout6.xml"/><Relationship Id="rId1" Type="http://schemas.openxmlformats.org/officeDocument/2006/relationships/vmlDrawing" Target="../drawings/vmlDrawing6.vml"/><Relationship Id="rId4" Type="http://schemas.openxmlformats.org/officeDocument/2006/relationships/image" Target="../media/image33.e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36.wmf"/><Relationship Id="rId3" Type="http://schemas.openxmlformats.org/officeDocument/2006/relationships/oleObject" Target="../embeddings/oleObject33.bin"/><Relationship Id="rId7" Type="http://schemas.openxmlformats.org/officeDocument/2006/relationships/oleObject" Target="../embeddings/oleObject35.bin"/><Relationship Id="rId2" Type="http://schemas.openxmlformats.org/officeDocument/2006/relationships/slideLayout" Target="../slideLayouts/slideLayout6.xml"/><Relationship Id="rId1" Type="http://schemas.openxmlformats.org/officeDocument/2006/relationships/vmlDrawing" Target="../drawings/vmlDrawing7.vml"/><Relationship Id="rId6" Type="http://schemas.openxmlformats.org/officeDocument/2006/relationships/image" Target="../media/image35.wmf"/><Relationship Id="rId5" Type="http://schemas.openxmlformats.org/officeDocument/2006/relationships/oleObject" Target="../embeddings/oleObject34.bin"/><Relationship Id="rId10" Type="http://schemas.openxmlformats.org/officeDocument/2006/relationships/image" Target="../media/image37.emf"/><Relationship Id="rId4" Type="http://schemas.openxmlformats.org/officeDocument/2006/relationships/image" Target="../media/image34.wmf"/><Relationship Id="rId9" Type="http://schemas.openxmlformats.org/officeDocument/2006/relationships/oleObject" Target="../embeddings/oleObject36.bin"/></Relationships>
</file>

<file path=ppt/slides/_rels/slide19.xml.rels><?xml version="1.0" encoding="UTF-8" standalone="yes"?>
<Relationships xmlns="http://schemas.openxmlformats.org/package/2006/relationships"><Relationship Id="rId8" Type="http://schemas.openxmlformats.org/officeDocument/2006/relationships/image" Target="../media/image40.emf"/><Relationship Id="rId3" Type="http://schemas.openxmlformats.org/officeDocument/2006/relationships/oleObject" Target="../embeddings/oleObject37.bin"/><Relationship Id="rId7" Type="http://schemas.openxmlformats.org/officeDocument/2006/relationships/oleObject" Target="../embeddings/oleObject39.bin"/><Relationship Id="rId2" Type="http://schemas.openxmlformats.org/officeDocument/2006/relationships/slideLayout" Target="../slideLayouts/slideLayout6.xml"/><Relationship Id="rId1" Type="http://schemas.openxmlformats.org/officeDocument/2006/relationships/vmlDrawing" Target="../drawings/vmlDrawing8.vml"/><Relationship Id="rId6" Type="http://schemas.openxmlformats.org/officeDocument/2006/relationships/image" Target="../media/image39.wmf"/><Relationship Id="rId5" Type="http://schemas.openxmlformats.org/officeDocument/2006/relationships/oleObject" Target="../embeddings/oleObject38.bin"/><Relationship Id="rId4" Type="http://schemas.openxmlformats.org/officeDocument/2006/relationships/image" Target="../media/image38.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43.emf"/><Relationship Id="rId13" Type="http://schemas.openxmlformats.org/officeDocument/2006/relationships/oleObject" Target="../embeddings/oleObject45.bin"/><Relationship Id="rId18" Type="http://schemas.openxmlformats.org/officeDocument/2006/relationships/image" Target="../media/image48.wmf"/><Relationship Id="rId3" Type="http://schemas.openxmlformats.org/officeDocument/2006/relationships/oleObject" Target="../embeddings/oleObject40.bin"/><Relationship Id="rId21" Type="http://schemas.openxmlformats.org/officeDocument/2006/relationships/oleObject" Target="../embeddings/oleObject49.bin"/><Relationship Id="rId7" Type="http://schemas.openxmlformats.org/officeDocument/2006/relationships/oleObject" Target="../embeddings/oleObject42.bin"/><Relationship Id="rId12" Type="http://schemas.openxmlformats.org/officeDocument/2006/relationships/image" Target="../media/image45.wmf"/><Relationship Id="rId17" Type="http://schemas.openxmlformats.org/officeDocument/2006/relationships/oleObject" Target="../embeddings/oleObject47.bin"/><Relationship Id="rId2" Type="http://schemas.openxmlformats.org/officeDocument/2006/relationships/slideLayout" Target="../slideLayouts/slideLayout6.xml"/><Relationship Id="rId16" Type="http://schemas.openxmlformats.org/officeDocument/2006/relationships/image" Target="../media/image47.wmf"/><Relationship Id="rId20" Type="http://schemas.openxmlformats.org/officeDocument/2006/relationships/image" Target="../media/image49.wmf"/><Relationship Id="rId1" Type="http://schemas.openxmlformats.org/officeDocument/2006/relationships/vmlDrawing" Target="../drawings/vmlDrawing9.vml"/><Relationship Id="rId6" Type="http://schemas.openxmlformats.org/officeDocument/2006/relationships/image" Target="../media/image42.wmf"/><Relationship Id="rId11" Type="http://schemas.openxmlformats.org/officeDocument/2006/relationships/oleObject" Target="../embeddings/oleObject44.bin"/><Relationship Id="rId24" Type="http://schemas.openxmlformats.org/officeDocument/2006/relationships/image" Target="../media/image51.wmf"/><Relationship Id="rId5" Type="http://schemas.openxmlformats.org/officeDocument/2006/relationships/oleObject" Target="../embeddings/oleObject41.bin"/><Relationship Id="rId15" Type="http://schemas.openxmlformats.org/officeDocument/2006/relationships/oleObject" Target="../embeddings/oleObject46.bin"/><Relationship Id="rId23" Type="http://schemas.openxmlformats.org/officeDocument/2006/relationships/oleObject" Target="../embeddings/oleObject50.bin"/><Relationship Id="rId10" Type="http://schemas.openxmlformats.org/officeDocument/2006/relationships/image" Target="../media/image44.emf"/><Relationship Id="rId19" Type="http://schemas.openxmlformats.org/officeDocument/2006/relationships/oleObject" Target="../embeddings/oleObject48.bin"/><Relationship Id="rId4" Type="http://schemas.openxmlformats.org/officeDocument/2006/relationships/image" Target="../media/image41.wmf"/><Relationship Id="rId9" Type="http://schemas.openxmlformats.org/officeDocument/2006/relationships/oleObject" Target="../embeddings/oleObject43.bin"/><Relationship Id="rId14" Type="http://schemas.openxmlformats.org/officeDocument/2006/relationships/image" Target="../media/image46.wmf"/><Relationship Id="rId22" Type="http://schemas.openxmlformats.org/officeDocument/2006/relationships/image" Target="../media/image50.wmf"/></Relationships>
</file>

<file path=ppt/slides/_rels/slide22.xml.rels><?xml version="1.0" encoding="UTF-8" standalone="yes"?>
<Relationships xmlns="http://schemas.openxmlformats.org/package/2006/relationships"><Relationship Id="rId8" Type="http://schemas.openxmlformats.org/officeDocument/2006/relationships/image" Target="../media/image54.wmf"/><Relationship Id="rId3" Type="http://schemas.openxmlformats.org/officeDocument/2006/relationships/oleObject" Target="../embeddings/oleObject51.bin"/><Relationship Id="rId7" Type="http://schemas.openxmlformats.org/officeDocument/2006/relationships/oleObject" Target="../embeddings/oleObject53.bin"/><Relationship Id="rId12" Type="http://schemas.openxmlformats.org/officeDocument/2006/relationships/image" Target="../media/image56.wmf"/><Relationship Id="rId2" Type="http://schemas.openxmlformats.org/officeDocument/2006/relationships/slideLayout" Target="../slideLayouts/slideLayout6.xml"/><Relationship Id="rId1" Type="http://schemas.openxmlformats.org/officeDocument/2006/relationships/vmlDrawing" Target="../drawings/vmlDrawing10.vml"/><Relationship Id="rId6" Type="http://schemas.openxmlformats.org/officeDocument/2006/relationships/image" Target="../media/image53.wmf"/><Relationship Id="rId11" Type="http://schemas.openxmlformats.org/officeDocument/2006/relationships/oleObject" Target="../embeddings/oleObject55.bin"/><Relationship Id="rId5" Type="http://schemas.openxmlformats.org/officeDocument/2006/relationships/oleObject" Target="../embeddings/oleObject52.bin"/><Relationship Id="rId10" Type="http://schemas.openxmlformats.org/officeDocument/2006/relationships/image" Target="../media/image55.wmf"/><Relationship Id="rId4" Type="http://schemas.openxmlformats.org/officeDocument/2006/relationships/image" Target="../media/image52.wmf"/><Relationship Id="rId9" Type="http://schemas.openxmlformats.org/officeDocument/2006/relationships/oleObject" Target="../embeddings/oleObject54.bin"/></Relationships>
</file>

<file path=ppt/slides/_rels/slide23.xml.rels><?xml version="1.0" encoding="UTF-8" standalone="yes"?>
<Relationships xmlns="http://schemas.openxmlformats.org/package/2006/relationships"><Relationship Id="rId8" Type="http://schemas.openxmlformats.org/officeDocument/2006/relationships/image" Target="../media/image59.wmf"/><Relationship Id="rId13" Type="http://schemas.openxmlformats.org/officeDocument/2006/relationships/oleObject" Target="../embeddings/oleObject61.bin"/><Relationship Id="rId3" Type="http://schemas.openxmlformats.org/officeDocument/2006/relationships/oleObject" Target="../embeddings/oleObject56.bin"/><Relationship Id="rId7" Type="http://schemas.openxmlformats.org/officeDocument/2006/relationships/oleObject" Target="../embeddings/oleObject58.bin"/><Relationship Id="rId12" Type="http://schemas.openxmlformats.org/officeDocument/2006/relationships/image" Target="../media/image61.wmf"/><Relationship Id="rId2" Type="http://schemas.openxmlformats.org/officeDocument/2006/relationships/slideLayout" Target="../slideLayouts/slideLayout6.xml"/><Relationship Id="rId1" Type="http://schemas.openxmlformats.org/officeDocument/2006/relationships/vmlDrawing" Target="../drawings/vmlDrawing11.vml"/><Relationship Id="rId6" Type="http://schemas.openxmlformats.org/officeDocument/2006/relationships/image" Target="../media/image58.wmf"/><Relationship Id="rId11" Type="http://schemas.openxmlformats.org/officeDocument/2006/relationships/oleObject" Target="../embeddings/oleObject60.bin"/><Relationship Id="rId5" Type="http://schemas.openxmlformats.org/officeDocument/2006/relationships/oleObject" Target="../embeddings/oleObject57.bin"/><Relationship Id="rId10" Type="http://schemas.openxmlformats.org/officeDocument/2006/relationships/image" Target="../media/image60.wmf"/><Relationship Id="rId4" Type="http://schemas.openxmlformats.org/officeDocument/2006/relationships/image" Target="../media/image57.wmf"/><Relationship Id="rId9" Type="http://schemas.openxmlformats.org/officeDocument/2006/relationships/oleObject" Target="../embeddings/oleObject59.bin"/><Relationship Id="rId14" Type="http://schemas.openxmlformats.org/officeDocument/2006/relationships/image" Target="../media/image62.wmf"/></Relationships>
</file>

<file path=ppt/slides/_rels/slide24.xml.rels><?xml version="1.0" encoding="UTF-8" standalone="yes"?>
<Relationships xmlns="http://schemas.openxmlformats.org/package/2006/relationships"><Relationship Id="rId8" Type="http://schemas.openxmlformats.org/officeDocument/2006/relationships/image" Target="../media/image65.wmf"/><Relationship Id="rId3" Type="http://schemas.openxmlformats.org/officeDocument/2006/relationships/oleObject" Target="../embeddings/oleObject62.bin"/><Relationship Id="rId7" Type="http://schemas.openxmlformats.org/officeDocument/2006/relationships/oleObject" Target="../embeddings/oleObject64.bin"/><Relationship Id="rId12" Type="http://schemas.openxmlformats.org/officeDocument/2006/relationships/image" Target="../media/image67.wmf"/><Relationship Id="rId2" Type="http://schemas.openxmlformats.org/officeDocument/2006/relationships/slideLayout" Target="../slideLayouts/slideLayout6.xml"/><Relationship Id="rId1" Type="http://schemas.openxmlformats.org/officeDocument/2006/relationships/vmlDrawing" Target="../drawings/vmlDrawing12.vml"/><Relationship Id="rId6" Type="http://schemas.openxmlformats.org/officeDocument/2006/relationships/image" Target="../media/image64.wmf"/><Relationship Id="rId11" Type="http://schemas.openxmlformats.org/officeDocument/2006/relationships/oleObject" Target="../embeddings/oleObject66.bin"/><Relationship Id="rId5" Type="http://schemas.openxmlformats.org/officeDocument/2006/relationships/oleObject" Target="../embeddings/oleObject63.bin"/><Relationship Id="rId10" Type="http://schemas.openxmlformats.org/officeDocument/2006/relationships/image" Target="../media/image66.wmf"/><Relationship Id="rId4" Type="http://schemas.openxmlformats.org/officeDocument/2006/relationships/image" Target="../media/image63.wmf"/><Relationship Id="rId9" Type="http://schemas.openxmlformats.org/officeDocument/2006/relationships/oleObject" Target="../embeddings/oleObject65.bin"/></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67.bin"/><Relationship Id="rId2" Type="http://schemas.openxmlformats.org/officeDocument/2006/relationships/slideLayout" Target="../slideLayouts/slideLayout6.xml"/><Relationship Id="rId1" Type="http://schemas.openxmlformats.org/officeDocument/2006/relationships/vmlDrawing" Target="../drawings/vmlDrawing13.vml"/><Relationship Id="rId4" Type="http://schemas.openxmlformats.org/officeDocument/2006/relationships/image" Target="../media/image68.emf"/></Relationships>
</file>

<file path=ppt/slides/_rels/slide26.xml.rels><?xml version="1.0" encoding="UTF-8" standalone="yes"?>
<Relationships xmlns="http://schemas.openxmlformats.org/package/2006/relationships"><Relationship Id="rId8" Type="http://schemas.openxmlformats.org/officeDocument/2006/relationships/image" Target="../media/image71.wmf"/><Relationship Id="rId13" Type="http://schemas.openxmlformats.org/officeDocument/2006/relationships/oleObject" Target="../embeddings/oleObject73.bin"/><Relationship Id="rId18" Type="http://schemas.openxmlformats.org/officeDocument/2006/relationships/image" Target="../media/image76.wmf"/><Relationship Id="rId3" Type="http://schemas.openxmlformats.org/officeDocument/2006/relationships/oleObject" Target="../embeddings/oleObject68.bin"/><Relationship Id="rId7" Type="http://schemas.openxmlformats.org/officeDocument/2006/relationships/oleObject" Target="../embeddings/oleObject70.bin"/><Relationship Id="rId12" Type="http://schemas.openxmlformats.org/officeDocument/2006/relationships/image" Target="../media/image73.wmf"/><Relationship Id="rId17" Type="http://schemas.openxmlformats.org/officeDocument/2006/relationships/oleObject" Target="../embeddings/oleObject75.bin"/><Relationship Id="rId2" Type="http://schemas.openxmlformats.org/officeDocument/2006/relationships/slideLayout" Target="../slideLayouts/slideLayout6.xml"/><Relationship Id="rId16" Type="http://schemas.openxmlformats.org/officeDocument/2006/relationships/image" Target="../media/image75.wmf"/><Relationship Id="rId20" Type="http://schemas.openxmlformats.org/officeDocument/2006/relationships/image" Target="../media/image77.wmf"/><Relationship Id="rId1" Type="http://schemas.openxmlformats.org/officeDocument/2006/relationships/vmlDrawing" Target="../drawings/vmlDrawing14.vml"/><Relationship Id="rId6" Type="http://schemas.openxmlformats.org/officeDocument/2006/relationships/image" Target="../media/image70.wmf"/><Relationship Id="rId11" Type="http://schemas.openxmlformats.org/officeDocument/2006/relationships/oleObject" Target="../embeddings/oleObject72.bin"/><Relationship Id="rId5" Type="http://schemas.openxmlformats.org/officeDocument/2006/relationships/oleObject" Target="../embeddings/oleObject69.bin"/><Relationship Id="rId15" Type="http://schemas.openxmlformats.org/officeDocument/2006/relationships/oleObject" Target="../embeddings/oleObject74.bin"/><Relationship Id="rId10" Type="http://schemas.openxmlformats.org/officeDocument/2006/relationships/image" Target="../media/image72.wmf"/><Relationship Id="rId19" Type="http://schemas.openxmlformats.org/officeDocument/2006/relationships/oleObject" Target="../embeddings/oleObject76.bin"/><Relationship Id="rId4" Type="http://schemas.openxmlformats.org/officeDocument/2006/relationships/image" Target="../media/image69.wmf"/><Relationship Id="rId9" Type="http://schemas.openxmlformats.org/officeDocument/2006/relationships/oleObject" Target="../embeddings/oleObject71.bin"/><Relationship Id="rId14" Type="http://schemas.openxmlformats.org/officeDocument/2006/relationships/image" Target="../media/image74.wmf"/></Relationships>
</file>

<file path=ppt/slides/_rels/slide27.xml.rels><?xml version="1.0" encoding="UTF-8" standalone="yes"?>
<Relationships xmlns="http://schemas.openxmlformats.org/package/2006/relationships"><Relationship Id="rId8" Type="http://schemas.openxmlformats.org/officeDocument/2006/relationships/image" Target="../media/image80.wmf"/><Relationship Id="rId13" Type="http://schemas.openxmlformats.org/officeDocument/2006/relationships/oleObject" Target="../embeddings/oleObject82.bin"/><Relationship Id="rId18" Type="http://schemas.openxmlformats.org/officeDocument/2006/relationships/image" Target="../media/image85.wmf"/><Relationship Id="rId3" Type="http://schemas.openxmlformats.org/officeDocument/2006/relationships/oleObject" Target="../embeddings/oleObject77.bin"/><Relationship Id="rId7" Type="http://schemas.openxmlformats.org/officeDocument/2006/relationships/oleObject" Target="../embeddings/oleObject79.bin"/><Relationship Id="rId12" Type="http://schemas.openxmlformats.org/officeDocument/2006/relationships/image" Target="../media/image82.wmf"/><Relationship Id="rId17" Type="http://schemas.openxmlformats.org/officeDocument/2006/relationships/oleObject" Target="../embeddings/oleObject84.bin"/><Relationship Id="rId2" Type="http://schemas.openxmlformats.org/officeDocument/2006/relationships/slideLayout" Target="../slideLayouts/slideLayout7.xml"/><Relationship Id="rId16" Type="http://schemas.openxmlformats.org/officeDocument/2006/relationships/image" Target="../media/image84.wmf"/><Relationship Id="rId1" Type="http://schemas.openxmlformats.org/officeDocument/2006/relationships/vmlDrawing" Target="../drawings/vmlDrawing15.vml"/><Relationship Id="rId6" Type="http://schemas.openxmlformats.org/officeDocument/2006/relationships/image" Target="../media/image79.wmf"/><Relationship Id="rId11" Type="http://schemas.openxmlformats.org/officeDocument/2006/relationships/oleObject" Target="../embeddings/oleObject81.bin"/><Relationship Id="rId5" Type="http://schemas.openxmlformats.org/officeDocument/2006/relationships/oleObject" Target="../embeddings/oleObject78.bin"/><Relationship Id="rId15" Type="http://schemas.openxmlformats.org/officeDocument/2006/relationships/oleObject" Target="../embeddings/oleObject83.bin"/><Relationship Id="rId10" Type="http://schemas.openxmlformats.org/officeDocument/2006/relationships/image" Target="../media/image81.wmf"/><Relationship Id="rId4" Type="http://schemas.openxmlformats.org/officeDocument/2006/relationships/image" Target="../media/image78.wmf"/><Relationship Id="rId9" Type="http://schemas.openxmlformats.org/officeDocument/2006/relationships/oleObject" Target="../embeddings/oleObject80.bin"/><Relationship Id="rId14" Type="http://schemas.openxmlformats.org/officeDocument/2006/relationships/image" Target="../media/image83.wmf"/></Relationships>
</file>

<file path=ppt/slides/_rels/slide28.xml.rels><?xml version="1.0" encoding="UTF-8" standalone="yes"?>
<Relationships xmlns="http://schemas.openxmlformats.org/package/2006/relationships"><Relationship Id="rId8" Type="http://schemas.openxmlformats.org/officeDocument/2006/relationships/image" Target="../media/image88.wmf"/><Relationship Id="rId13" Type="http://schemas.openxmlformats.org/officeDocument/2006/relationships/oleObject" Target="../embeddings/oleObject90.bin"/><Relationship Id="rId18" Type="http://schemas.openxmlformats.org/officeDocument/2006/relationships/image" Target="../media/image93.wmf"/><Relationship Id="rId3" Type="http://schemas.openxmlformats.org/officeDocument/2006/relationships/oleObject" Target="../embeddings/oleObject85.bin"/><Relationship Id="rId7" Type="http://schemas.openxmlformats.org/officeDocument/2006/relationships/oleObject" Target="../embeddings/oleObject87.bin"/><Relationship Id="rId12" Type="http://schemas.openxmlformats.org/officeDocument/2006/relationships/image" Target="../media/image90.wmf"/><Relationship Id="rId17" Type="http://schemas.openxmlformats.org/officeDocument/2006/relationships/oleObject" Target="../embeddings/oleObject92.bin"/><Relationship Id="rId2" Type="http://schemas.openxmlformats.org/officeDocument/2006/relationships/slideLayout" Target="../slideLayouts/slideLayout7.xml"/><Relationship Id="rId16" Type="http://schemas.openxmlformats.org/officeDocument/2006/relationships/image" Target="../media/image92.wmf"/><Relationship Id="rId20" Type="http://schemas.openxmlformats.org/officeDocument/2006/relationships/image" Target="../media/image94.wmf"/><Relationship Id="rId1" Type="http://schemas.openxmlformats.org/officeDocument/2006/relationships/vmlDrawing" Target="../drawings/vmlDrawing16.vml"/><Relationship Id="rId6" Type="http://schemas.openxmlformats.org/officeDocument/2006/relationships/image" Target="../media/image87.wmf"/><Relationship Id="rId11" Type="http://schemas.openxmlformats.org/officeDocument/2006/relationships/oleObject" Target="../embeddings/oleObject89.bin"/><Relationship Id="rId5" Type="http://schemas.openxmlformats.org/officeDocument/2006/relationships/oleObject" Target="../embeddings/oleObject86.bin"/><Relationship Id="rId15" Type="http://schemas.openxmlformats.org/officeDocument/2006/relationships/oleObject" Target="../embeddings/oleObject91.bin"/><Relationship Id="rId10" Type="http://schemas.openxmlformats.org/officeDocument/2006/relationships/image" Target="../media/image89.wmf"/><Relationship Id="rId19" Type="http://schemas.openxmlformats.org/officeDocument/2006/relationships/oleObject" Target="../embeddings/oleObject93.bin"/><Relationship Id="rId4" Type="http://schemas.openxmlformats.org/officeDocument/2006/relationships/image" Target="../media/image86.wmf"/><Relationship Id="rId9" Type="http://schemas.openxmlformats.org/officeDocument/2006/relationships/oleObject" Target="../embeddings/oleObject88.bin"/><Relationship Id="rId14" Type="http://schemas.openxmlformats.org/officeDocument/2006/relationships/image" Target="../media/image91.wmf"/></Relationships>
</file>

<file path=ppt/slides/_rels/slide29.xml.rels><?xml version="1.0" encoding="UTF-8" standalone="yes"?>
<Relationships xmlns="http://schemas.openxmlformats.org/package/2006/relationships"><Relationship Id="rId8" Type="http://schemas.openxmlformats.org/officeDocument/2006/relationships/image" Target="../media/image97.wmf"/><Relationship Id="rId13" Type="http://schemas.openxmlformats.org/officeDocument/2006/relationships/oleObject" Target="../embeddings/oleObject99.bin"/><Relationship Id="rId3" Type="http://schemas.openxmlformats.org/officeDocument/2006/relationships/oleObject" Target="../embeddings/oleObject94.bin"/><Relationship Id="rId7" Type="http://schemas.openxmlformats.org/officeDocument/2006/relationships/oleObject" Target="../embeddings/oleObject96.bin"/><Relationship Id="rId12" Type="http://schemas.openxmlformats.org/officeDocument/2006/relationships/image" Target="../media/image99.wmf"/><Relationship Id="rId2" Type="http://schemas.openxmlformats.org/officeDocument/2006/relationships/slideLayout" Target="../slideLayouts/slideLayout6.xml"/><Relationship Id="rId1" Type="http://schemas.openxmlformats.org/officeDocument/2006/relationships/vmlDrawing" Target="../drawings/vmlDrawing17.vml"/><Relationship Id="rId6" Type="http://schemas.openxmlformats.org/officeDocument/2006/relationships/image" Target="../media/image96.wmf"/><Relationship Id="rId11" Type="http://schemas.openxmlformats.org/officeDocument/2006/relationships/oleObject" Target="../embeddings/oleObject98.bin"/><Relationship Id="rId5" Type="http://schemas.openxmlformats.org/officeDocument/2006/relationships/oleObject" Target="../embeddings/oleObject95.bin"/><Relationship Id="rId10" Type="http://schemas.openxmlformats.org/officeDocument/2006/relationships/image" Target="../media/image98.wmf"/><Relationship Id="rId4" Type="http://schemas.openxmlformats.org/officeDocument/2006/relationships/image" Target="../media/image95.wmf"/><Relationship Id="rId9" Type="http://schemas.openxmlformats.org/officeDocument/2006/relationships/oleObject" Target="../embeddings/oleObject97.bin"/><Relationship Id="rId14" Type="http://schemas.openxmlformats.org/officeDocument/2006/relationships/image" Target="../media/image100.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8" Type="http://schemas.openxmlformats.org/officeDocument/2006/relationships/image" Target="../media/image103.wmf"/><Relationship Id="rId3" Type="http://schemas.openxmlformats.org/officeDocument/2006/relationships/oleObject" Target="../embeddings/oleObject100.bin"/><Relationship Id="rId7" Type="http://schemas.openxmlformats.org/officeDocument/2006/relationships/oleObject" Target="../embeddings/oleObject102.bin"/><Relationship Id="rId2" Type="http://schemas.openxmlformats.org/officeDocument/2006/relationships/slideLayout" Target="../slideLayouts/slideLayout6.xml"/><Relationship Id="rId1" Type="http://schemas.openxmlformats.org/officeDocument/2006/relationships/vmlDrawing" Target="../drawings/vmlDrawing18.vml"/><Relationship Id="rId6" Type="http://schemas.openxmlformats.org/officeDocument/2006/relationships/image" Target="../media/image102.wmf"/><Relationship Id="rId5" Type="http://schemas.openxmlformats.org/officeDocument/2006/relationships/oleObject" Target="../embeddings/oleObject101.bin"/><Relationship Id="rId10" Type="http://schemas.openxmlformats.org/officeDocument/2006/relationships/image" Target="../media/image104.wmf"/><Relationship Id="rId4" Type="http://schemas.openxmlformats.org/officeDocument/2006/relationships/image" Target="../media/image101.wmf"/><Relationship Id="rId9" Type="http://schemas.openxmlformats.org/officeDocument/2006/relationships/oleObject" Target="../embeddings/oleObject103.bin"/></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104.bin"/><Relationship Id="rId2" Type="http://schemas.openxmlformats.org/officeDocument/2006/relationships/slideLayout" Target="../slideLayouts/slideLayout6.xml"/><Relationship Id="rId1" Type="http://schemas.openxmlformats.org/officeDocument/2006/relationships/vmlDrawing" Target="../drawings/vmlDrawing19.vml"/><Relationship Id="rId4" Type="http://schemas.openxmlformats.org/officeDocument/2006/relationships/image" Target="../media/image105.wmf"/></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105.bin"/><Relationship Id="rId2"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image" Target="../media/image107.emf"/><Relationship Id="rId5" Type="http://schemas.openxmlformats.org/officeDocument/2006/relationships/oleObject" Target="../embeddings/Microsoft_Word_97_-_2003_Document1.doc"/><Relationship Id="rId4" Type="http://schemas.openxmlformats.org/officeDocument/2006/relationships/image" Target="../media/image106.wmf"/></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6.xml"/><Relationship Id="rId7" Type="http://schemas.openxmlformats.org/officeDocument/2006/relationships/image" Target="../media/image109.wmf"/><Relationship Id="rId2" Type="http://schemas.openxmlformats.org/officeDocument/2006/relationships/slideLayout" Target="../slideLayouts/slideLayout2.xml"/><Relationship Id="rId1" Type="http://schemas.openxmlformats.org/officeDocument/2006/relationships/vmlDrawing" Target="../drawings/vmlDrawing21.vml"/><Relationship Id="rId6" Type="http://schemas.openxmlformats.org/officeDocument/2006/relationships/oleObject" Target="../embeddings/oleObject107.bin"/><Relationship Id="rId5" Type="http://schemas.openxmlformats.org/officeDocument/2006/relationships/image" Target="../media/image108.emf"/><Relationship Id="rId4" Type="http://schemas.openxmlformats.org/officeDocument/2006/relationships/oleObject" Target="../embeddings/oleObject106.bin"/></Relationships>
</file>

<file path=ppt/slides/_rels/slide34.xml.rels><?xml version="1.0" encoding="UTF-8" standalone="yes"?>
<Relationships xmlns="http://schemas.openxmlformats.org/package/2006/relationships"><Relationship Id="rId8" Type="http://schemas.openxmlformats.org/officeDocument/2006/relationships/oleObject" Target="../embeddings/oleObject110.bin"/><Relationship Id="rId3" Type="http://schemas.openxmlformats.org/officeDocument/2006/relationships/notesSlide" Target="../notesSlides/notesSlide7.xml"/><Relationship Id="rId7" Type="http://schemas.openxmlformats.org/officeDocument/2006/relationships/image" Target="../media/image111.wmf"/><Relationship Id="rId2" Type="http://schemas.openxmlformats.org/officeDocument/2006/relationships/slideLayout" Target="../slideLayouts/slideLayout2.xml"/><Relationship Id="rId1" Type="http://schemas.openxmlformats.org/officeDocument/2006/relationships/vmlDrawing" Target="../drawings/vmlDrawing22.vml"/><Relationship Id="rId6" Type="http://schemas.openxmlformats.org/officeDocument/2006/relationships/oleObject" Target="../embeddings/oleObject109.bin"/><Relationship Id="rId5" Type="http://schemas.openxmlformats.org/officeDocument/2006/relationships/image" Target="../media/image110.wmf"/><Relationship Id="rId4" Type="http://schemas.openxmlformats.org/officeDocument/2006/relationships/oleObject" Target="../embeddings/oleObject108.bin"/><Relationship Id="rId9" Type="http://schemas.openxmlformats.org/officeDocument/2006/relationships/image" Target="../media/image112.wmf"/></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23.vml"/><Relationship Id="rId5" Type="http://schemas.openxmlformats.org/officeDocument/2006/relationships/image" Target="../media/image113.wmf"/><Relationship Id="rId4" Type="http://schemas.openxmlformats.org/officeDocument/2006/relationships/oleObject" Target="../embeddings/oleObject111.bin"/></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vmlDrawing" Target="../drawings/vmlDrawing24.vml"/><Relationship Id="rId5" Type="http://schemas.openxmlformats.org/officeDocument/2006/relationships/image" Target="../media/image114.emf"/><Relationship Id="rId4" Type="http://schemas.openxmlformats.org/officeDocument/2006/relationships/oleObject" Target="../embeddings/Microsoft_Word_97_-_2003_Document2.doc"/></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11.xml"/><Relationship Id="rId7" Type="http://schemas.openxmlformats.org/officeDocument/2006/relationships/image" Target="../media/image116.wmf"/><Relationship Id="rId2" Type="http://schemas.openxmlformats.org/officeDocument/2006/relationships/slideLayout" Target="../slideLayouts/slideLayout2.xml"/><Relationship Id="rId1" Type="http://schemas.openxmlformats.org/officeDocument/2006/relationships/vmlDrawing" Target="../drawings/vmlDrawing25.vml"/><Relationship Id="rId6" Type="http://schemas.openxmlformats.org/officeDocument/2006/relationships/oleObject" Target="../embeddings/oleObject113.bin"/><Relationship Id="rId5" Type="http://schemas.openxmlformats.org/officeDocument/2006/relationships/image" Target="../media/image115.wmf"/><Relationship Id="rId4" Type="http://schemas.openxmlformats.org/officeDocument/2006/relationships/oleObject" Target="../embeddings/oleObject112.bin"/></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oleObject" Target="../embeddings/oleObject116.bin"/><Relationship Id="rId13" Type="http://schemas.openxmlformats.org/officeDocument/2006/relationships/image" Target="../media/image121.wmf"/><Relationship Id="rId3" Type="http://schemas.openxmlformats.org/officeDocument/2006/relationships/notesSlide" Target="../notesSlides/notesSlide12.xml"/><Relationship Id="rId7" Type="http://schemas.openxmlformats.org/officeDocument/2006/relationships/image" Target="../media/image118.emf"/><Relationship Id="rId12" Type="http://schemas.openxmlformats.org/officeDocument/2006/relationships/oleObject" Target="../embeddings/oleObject118.bin"/><Relationship Id="rId2" Type="http://schemas.openxmlformats.org/officeDocument/2006/relationships/slideLayout" Target="../slideLayouts/slideLayout2.xml"/><Relationship Id="rId1" Type="http://schemas.openxmlformats.org/officeDocument/2006/relationships/vmlDrawing" Target="../drawings/vmlDrawing26.vml"/><Relationship Id="rId6" Type="http://schemas.openxmlformats.org/officeDocument/2006/relationships/oleObject" Target="../embeddings/oleObject115.bin"/><Relationship Id="rId11" Type="http://schemas.openxmlformats.org/officeDocument/2006/relationships/image" Target="../media/image120.wmf"/><Relationship Id="rId5" Type="http://schemas.openxmlformats.org/officeDocument/2006/relationships/image" Target="../media/image117.wmf"/><Relationship Id="rId10" Type="http://schemas.openxmlformats.org/officeDocument/2006/relationships/oleObject" Target="../embeddings/oleObject117.bin"/><Relationship Id="rId4" Type="http://schemas.openxmlformats.org/officeDocument/2006/relationships/oleObject" Target="../embeddings/oleObject114.bin"/><Relationship Id="rId9" Type="http://schemas.openxmlformats.org/officeDocument/2006/relationships/image" Target="../media/image119.wmf"/></Relationships>
</file>

<file path=ppt/slides/_rels/slide41.xml.rels><?xml version="1.0" encoding="UTF-8" standalone="yes"?>
<Relationships xmlns="http://schemas.openxmlformats.org/package/2006/relationships"><Relationship Id="rId8" Type="http://schemas.openxmlformats.org/officeDocument/2006/relationships/oleObject" Target="../embeddings/oleObject121.bin"/><Relationship Id="rId3" Type="http://schemas.openxmlformats.org/officeDocument/2006/relationships/notesSlide" Target="../notesSlides/notesSlide13.xml"/><Relationship Id="rId7" Type="http://schemas.openxmlformats.org/officeDocument/2006/relationships/image" Target="../media/image123.wmf"/><Relationship Id="rId2" Type="http://schemas.openxmlformats.org/officeDocument/2006/relationships/slideLayout" Target="../slideLayouts/slideLayout2.xml"/><Relationship Id="rId1" Type="http://schemas.openxmlformats.org/officeDocument/2006/relationships/vmlDrawing" Target="../drawings/vmlDrawing27.vml"/><Relationship Id="rId6" Type="http://schemas.openxmlformats.org/officeDocument/2006/relationships/oleObject" Target="../embeddings/oleObject120.bin"/><Relationship Id="rId11" Type="http://schemas.openxmlformats.org/officeDocument/2006/relationships/image" Target="../media/image125.wmf"/><Relationship Id="rId5" Type="http://schemas.openxmlformats.org/officeDocument/2006/relationships/image" Target="../media/image122.wmf"/><Relationship Id="rId10" Type="http://schemas.openxmlformats.org/officeDocument/2006/relationships/oleObject" Target="../embeddings/oleObject122.bin"/><Relationship Id="rId4" Type="http://schemas.openxmlformats.org/officeDocument/2006/relationships/oleObject" Target="../embeddings/oleObject119.bin"/><Relationship Id="rId9" Type="http://schemas.openxmlformats.org/officeDocument/2006/relationships/image" Target="../media/image124.wmf"/></Relationships>
</file>

<file path=ppt/slides/_rels/slide42.xml.rels><?xml version="1.0" encoding="UTF-8" standalone="yes"?>
<Relationships xmlns="http://schemas.openxmlformats.org/package/2006/relationships"><Relationship Id="rId8" Type="http://schemas.openxmlformats.org/officeDocument/2006/relationships/oleObject" Target="../embeddings/oleObject125.bin"/><Relationship Id="rId3" Type="http://schemas.openxmlformats.org/officeDocument/2006/relationships/notesSlide" Target="../notesSlides/notesSlide14.xml"/><Relationship Id="rId7" Type="http://schemas.openxmlformats.org/officeDocument/2006/relationships/image" Target="../media/image127.wmf"/><Relationship Id="rId2" Type="http://schemas.openxmlformats.org/officeDocument/2006/relationships/slideLayout" Target="../slideLayouts/slideLayout2.xml"/><Relationship Id="rId1" Type="http://schemas.openxmlformats.org/officeDocument/2006/relationships/vmlDrawing" Target="../drawings/vmlDrawing28.vml"/><Relationship Id="rId6" Type="http://schemas.openxmlformats.org/officeDocument/2006/relationships/oleObject" Target="../embeddings/oleObject124.bin"/><Relationship Id="rId5" Type="http://schemas.openxmlformats.org/officeDocument/2006/relationships/image" Target="../media/image126.wmf"/><Relationship Id="rId4" Type="http://schemas.openxmlformats.org/officeDocument/2006/relationships/oleObject" Target="../embeddings/oleObject123.bin"/><Relationship Id="rId9" Type="http://schemas.openxmlformats.org/officeDocument/2006/relationships/image" Target="../media/image128.wmf"/></Relationships>
</file>

<file path=ppt/slides/_rels/slide43.xml.rels><?xml version="1.0" encoding="UTF-8" standalone="yes"?>
<Relationships xmlns="http://schemas.openxmlformats.org/package/2006/relationships"><Relationship Id="rId8" Type="http://schemas.openxmlformats.org/officeDocument/2006/relationships/oleObject" Target="../embeddings/oleObject128.bin"/><Relationship Id="rId13" Type="http://schemas.openxmlformats.org/officeDocument/2006/relationships/image" Target="../media/image133.wmf"/><Relationship Id="rId3" Type="http://schemas.openxmlformats.org/officeDocument/2006/relationships/notesSlide" Target="../notesSlides/notesSlide15.xml"/><Relationship Id="rId7" Type="http://schemas.openxmlformats.org/officeDocument/2006/relationships/image" Target="../media/image130.wmf"/><Relationship Id="rId12" Type="http://schemas.openxmlformats.org/officeDocument/2006/relationships/oleObject" Target="../embeddings/oleObject130.bin"/><Relationship Id="rId2" Type="http://schemas.openxmlformats.org/officeDocument/2006/relationships/slideLayout" Target="../slideLayouts/slideLayout2.xml"/><Relationship Id="rId1" Type="http://schemas.openxmlformats.org/officeDocument/2006/relationships/vmlDrawing" Target="../drawings/vmlDrawing29.vml"/><Relationship Id="rId6" Type="http://schemas.openxmlformats.org/officeDocument/2006/relationships/oleObject" Target="../embeddings/oleObject127.bin"/><Relationship Id="rId11" Type="http://schemas.openxmlformats.org/officeDocument/2006/relationships/image" Target="../media/image132.wmf"/><Relationship Id="rId5" Type="http://schemas.openxmlformats.org/officeDocument/2006/relationships/image" Target="../media/image129.emf"/><Relationship Id="rId10" Type="http://schemas.openxmlformats.org/officeDocument/2006/relationships/oleObject" Target="../embeddings/oleObject129.bin"/><Relationship Id="rId4" Type="http://schemas.openxmlformats.org/officeDocument/2006/relationships/oleObject" Target="../embeddings/oleObject126.bin"/><Relationship Id="rId9" Type="http://schemas.openxmlformats.org/officeDocument/2006/relationships/image" Target="../media/image131.wmf"/></Relationships>
</file>

<file path=ppt/slides/_rels/slide44.xml.rels><?xml version="1.0" encoding="UTF-8" standalone="yes"?>
<Relationships xmlns="http://schemas.openxmlformats.org/package/2006/relationships"><Relationship Id="rId8" Type="http://schemas.openxmlformats.org/officeDocument/2006/relationships/oleObject" Target="../embeddings/oleObject133.bin"/><Relationship Id="rId13" Type="http://schemas.openxmlformats.org/officeDocument/2006/relationships/image" Target="../media/image138.wmf"/><Relationship Id="rId3" Type="http://schemas.openxmlformats.org/officeDocument/2006/relationships/notesSlide" Target="../notesSlides/notesSlide16.xml"/><Relationship Id="rId7" Type="http://schemas.openxmlformats.org/officeDocument/2006/relationships/image" Target="../media/image135.wmf"/><Relationship Id="rId12" Type="http://schemas.openxmlformats.org/officeDocument/2006/relationships/oleObject" Target="../embeddings/oleObject135.bin"/><Relationship Id="rId2" Type="http://schemas.openxmlformats.org/officeDocument/2006/relationships/slideLayout" Target="../slideLayouts/slideLayout2.xml"/><Relationship Id="rId1" Type="http://schemas.openxmlformats.org/officeDocument/2006/relationships/vmlDrawing" Target="../drawings/vmlDrawing30.vml"/><Relationship Id="rId6" Type="http://schemas.openxmlformats.org/officeDocument/2006/relationships/oleObject" Target="../embeddings/oleObject132.bin"/><Relationship Id="rId11" Type="http://schemas.openxmlformats.org/officeDocument/2006/relationships/image" Target="../media/image137.wmf"/><Relationship Id="rId5" Type="http://schemas.openxmlformats.org/officeDocument/2006/relationships/image" Target="../media/image134.emf"/><Relationship Id="rId10" Type="http://schemas.openxmlformats.org/officeDocument/2006/relationships/oleObject" Target="../embeddings/oleObject134.bin"/><Relationship Id="rId4" Type="http://schemas.openxmlformats.org/officeDocument/2006/relationships/oleObject" Target="../embeddings/oleObject131.bin"/><Relationship Id="rId9" Type="http://schemas.openxmlformats.org/officeDocument/2006/relationships/image" Target="../media/image136.wmf"/></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17.xml"/><Relationship Id="rId7" Type="http://schemas.openxmlformats.org/officeDocument/2006/relationships/image" Target="../media/image140.wmf"/><Relationship Id="rId2" Type="http://schemas.openxmlformats.org/officeDocument/2006/relationships/slideLayout" Target="../slideLayouts/slideLayout2.xml"/><Relationship Id="rId1" Type="http://schemas.openxmlformats.org/officeDocument/2006/relationships/vmlDrawing" Target="../drawings/vmlDrawing31.vml"/><Relationship Id="rId6" Type="http://schemas.openxmlformats.org/officeDocument/2006/relationships/oleObject" Target="../embeddings/oleObject137.bin"/><Relationship Id="rId5" Type="http://schemas.openxmlformats.org/officeDocument/2006/relationships/image" Target="../media/image139.wmf"/><Relationship Id="rId4" Type="http://schemas.openxmlformats.org/officeDocument/2006/relationships/oleObject" Target="../embeddings/oleObject136.bin"/></Relationships>
</file>

<file path=ppt/slides/_rels/slide46.xml.rels><?xml version="1.0" encoding="UTF-8" standalone="yes"?>
<Relationships xmlns="http://schemas.openxmlformats.org/package/2006/relationships"><Relationship Id="rId8" Type="http://schemas.openxmlformats.org/officeDocument/2006/relationships/oleObject" Target="../embeddings/oleObject140.bin"/><Relationship Id="rId3" Type="http://schemas.openxmlformats.org/officeDocument/2006/relationships/notesSlide" Target="../notesSlides/notesSlide18.xml"/><Relationship Id="rId7" Type="http://schemas.openxmlformats.org/officeDocument/2006/relationships/image" Target="../media/image142.wmf"/><Relationship Id="rId2" Type="http://schemas.openxmlformats.org/officeDocument/2006/relationships/slideLayout" Target="../slideLayouts/slideLayout2.xml"/><Relationship Id="rId1" Type="http://schemas.openxmlformats.org/officeDocument/2006/relationships/vmlDrawing" Target="../drawings/vmlDrawing32.vml"/><Relationship Id="rId6" Type="http://schemas.openxmlformats.org/officeDocument/2006/relationships/oleObject" Target="../embeddings/oleObject139.bin"/><Relationship Id="rId11" Type="http://schemas.openxmlformats.org/officeDocument/2006/relationships/image" Target="../media/image144.wmf"/><Relationship Id="rId5" Type="http://schemas.openxmlformats.org/officeDocument/2006/relationships/image" Target="../media/image141.wmf"/><Relationship Id="rId10" Type="http://schemas.openxmlformats.org/officeDocument/2006/relationships/oleObject" Target="../embeddings/oleObject141.bin"/><Relationship Id="rId4" Type="http://schemas.openxmlformats.org/officeDocument/2006/relationships/oleObject" Target="../embeddings/oleObject138.bin"/><Relationship Id="rId9" Type="http://schemas.openxmlformats.org/officeDocument/2006/relationships/image" Target="../media/image143.emf"/></Relationships>
</file>

<file path=ppt/slides/_rels/slide47.xml.rels><?xml version="1.0" encoding="UTF-8" standalone="yes"?>
<Relationships xmlns="http://schemas.openxmlformats.org/package/2006/relationships"><Relationship Id="rId8" Type="http://schemas.openxmlformats.org/officeDocument/2006/relationships/oleObject" Target="../embeddings/oleObject144.bin"/><Relationship Id="rId3" Type="http://schemas.openxmlformats.org/officeDocument/2006/relationships/notesSlide" Target="../notesSlides/notesSlide19.xml"/><Relationship Id="rId7" Type="http://schemas.openxmlformats.org/officeDocument/2006/relationships/image" Target="../media/image146.wmf"/><Relationship Id="rId2" Type="http://schemas.openxmlformats.org/officeDocument/2006/relationships/slideLayout" Target="../slideLayouts/slideLayout2.xml"/><Relationship Id="rId1" Type="http://schemas.openxmlformats.org/officeDocument/2006/relationships/vmlDrawing" Target="../drawings/vmlDrawing33.vml"/><Relationship Id="rId6" Type="http://schemas.openxmlformats.org/officeDocument/2006/relationships/oleObject" Target="../embeddings/oleObject143.bin"/><Relationship Id="rId11" Type="http://schemas.openxmlformats.org/officeDocument/2006/relationships/image" Target="../media/image148.wmf"/><Relationship Id="rId5" Type="http://schemas.openxmlformats.org/officeDocument/2006/relationships/image" Target="../media/image145.wmf"/><Relationship Id="rId10" Type="http://schemas.openxmlformats.org/officeDocument/2006/relationships/oleObject" Target="../embeddings/oleObject145.bin"/><Relationship Id="rId4" Type="http://schemas.openxmlformats.org/officeDocument/2006/relationships/oleObject" Target="../embeddings/oleObject142.bin"/><Relationship Id="rId9" Type="http://schemas.openxmlformats.org/officeDocument/2006/relationships/image" Target="../media/image147.wmf"/></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8" Type="http://schemas.openxmlformats.org/officeDocument/2006/relationships/oleObject" Target="../embeddings/oleObject148.bin"/><Relationship Id="rId3" Type="http://schemas.openxmlformats.org/officeDocument/2006/relationships/notesSlide" Target="../notesSlides/notesSlide21.xml"/><Relationship Id="rId7" Type="http://schemas.openxmlformats.org/officeDocument/2006/relationships/image" Target="../media/image150.wmf"/><Relationship Id="rId2" Type="http://schemas.openxmlformats.org/officeDocument/2006/relationships/slideLayout" Target="../slideLayouts/slideLayout2.xml"/><Relationship Id="rId1" Type="http://schemas.openxmlformats.org/officeDocument/2006/relationships/vmlDrawing" Target="../drawings/vmlDrawing34.vml"/><Relationship Id="rId6" Type="http://schemas.openxmlformats.org/officeDocument/2006/relationships/oleObject" Target="../embeddings/oleObject147.bin"/><Relationship Id="rId5" Type="http://schemas.openxmlformats.org/officeDocument/2006/relationships/image" Target="../media/image149.wmf"/><Relationship Id="rId4" Type="http://schemas.openxmlformats.org/officeDocument/2006/relationships/oleObject" Target="../embeddings/oleObject146.bin"/><Relationship Id="rId9" Type="http://schemas.openxmlformats.org/officeDocument/2006/relationships/image" Target="../media/image151.w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vmlDrawing" Target="../drawings/vmlDrawing35.vml"/><Relationship Id="rId5" Type="http://schemas.openxmlformats.org/officeDocument/2006/relationships/image" Target="../media/image152.emf"/><Relationship Id="rId4" Type="http://schemas.openxmlformats.org/officeDocument/2006/relationships/oleObject" Target="../embeddings/oleObject149.bin"/></Relationships>
</file>

<file path=ppt/slides/_rels/slide51.xml.rels><?xml version="1.0" encoding="UTF-8" standalone="yes"?>
<Relationships xmlns="http://schemas.openxmlformats.org/package/2006/relationships"><Relationship Id="rId8" Type="http://schemas.openxmlformats.org/officeDocument/2006/relationships/oleObject" Target="../embeddings/oleObject152.bin"/><Relationship Id="rId13" Type="http://schemas.openxmlformats.org/officeDocument/2006/relationships/image" Target="../media/image157.wmf"/><Relationship Id="rId3" Type="http://schemas.openxmlformats.org/officeDocument/2006/relationships/notesSlide" Target="../notesSlides/notesSlide23.xml"/><Relationship Id="rId7" Type="http://schemas.openxmlformats.org/officeDocument/2006/relationships/image" Target="../media/image154.wmf"/><Relationship Id="rId12" Type="http://schemas.openxmlformats.org/officeDocument/2006/relationships/oleObject" Target="../embeddings/oleObject154.bin"/><Relationship Id="rId2" Type="http://schemas.openxmlformats.org/officeDocument/2006/relationships/slideLayout" Target="../slideLayouts/slideLayout2.xml"/><Relationship Id="rId1" Type="http://schemas.openxmlformats.org/officeDocument/2006/relationships/vmlDrawing" Target="../drawings/vmlDrawing36.vml"/><Relationship Id="rId6" Type="http://schemas.openxmlformats.org/officeDocument/2006/relationships/oleObject" Target="../embeddings/oleObject151.bin"/><Relationship Id="rId11" Type="http://schemas.openxmlformats.org/officeDocument/2006/relationships/image" Target="../media/image156.wmf"/><Relationship Id="rId5" Type="http://schemas.openxmlformats.org/officeDocument/2006/relationships/image" Target="../media/image153.wmf"/><Relationship Id="rId10" Type="http://schemas.openxmlformats.org/officeDocument/2006/relationships/oleObject" Target="../embeddings/oleObject153.bin"/><Relationship Id="rId4" Type="http://schemas.openxmlformats.org/officeDocument/2006/relationships/oleObject" Target="../embeddings/oleObject150.bin"/><Relationship Id="rId9" Type="http://schemas.openxmlformats.org/officeDocument/2006/relationships/image" Target="../media/image155.wmf"/></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25.xml"/><Relationship Id="rId7" Type="http://schemas.openxmlformats.org/officeDocument/2006/relationships/image" Target="../media/image159.wmf"/><Relationship Id="rId2" Type="http://schemas.openxmlformats.org/officeDocument/2006/relationships/slideLayout" Target="../slideLayouts/slideLayout2.xml"/><Relationship Id="rId1" Type="http://schemas.openxmlformats.org/officeDocument/2006/relationships/vmlDrawing" Target="../drawings/vmlDrawing37.vml"/><Relationship Id="rId6" Type="http://schemas.openxmlformats.org/officeDocument/2006/relationships/oleObject" Target="../embeddings/oleObject156.bin"/><Relationship Id="rId5" Type="http://schemas.openxmlformats.org/officeDocument/2006/relationships/image" Target="../media/image158.wmf"/><Relationship Id="rId4" Type="http://schemas.openxmlformats.org/officeDocument/2006/relationships/oleObject" Target="../embeddings/oleObject155.bin"/></Relationships>
</file>

<file path=ppt/slides/_rels/slide54.xml.rels><?xml version="1.0" encoding="UTF-8" standalone="yes"?>
<Relationships xmlns="http://schemas.openxmlformats.org/package/2006/relationships"><Relationship Id="rId8" Type="http://schemas.openxmlformats.org/officeDocument/2006/relationships/oleObject" Target="../embeddings/oleObject159.bin"/><Relationship Id="rId13" Type="http://schemas.openxmlformats.org/officeDocument/2006/relationships/image" Target="../media/image164.wmf"/><Relationship Id="rId3" Type="http://schemas.openxmlformats.org/officeDocument/2006/relationships/notesSlide" Target="../notesSlides/notesSlide26.xml"/><Relationship Id="rId7" Type="http://schemas.openxmlformats.org/officeDocument/2006/relationships/image" Target="../media/image161.wmf"/><Relationship Id="rId12" Type="http://schemas.openxmlformats.org/officeDocument/2006/relationships/oleObject" Target="../embeddings/oleObject161.bin"/><Relationship Id="rId2" Type="http://schemas.openxmlformats.org/officeDocument/2006/relationships/slideLayout" Target="../slideLayouts/slideLayout2.xml"/><Relationship Id="rId1" Type="http://schemas.openxmlformats.org/officeDocument/2006/relationships/vmlDrawing" Target="../drawings/vmlDrawing38.vml"/><Relationship Id="rId6" Type="http://schemas.openxmlformats.org/officeDocument/2006/relationships/oleObject" Target="../embeddings/oleObject158.bin"/><Relationship Id="rId11" Type="http://schemas.openxmlformats.org/officeDocument/2006/relationships/image" Target="../media/image163.wmf"/><Relationship Id="rId5" Type="http://schemas.openxmlformats.org/officeDocument/2006/relationships/image" Target="../media/image160.wmf"/><Relationship Id="rId10" Type="http://schemas.openxmlformats.org/officeDocument/2006/relationships/oleObject" Target="../embeddings/oleObject160.bin"/><Relationship Id="rId4" Type="http://schemas.openxmlformats.org/officeDocument/2006/relationships/oleObject" Target="../embeddings/oleObject157.bin"/><Relationship Id="rId9" Type="http://schemas.openxmlformats.org/officeDocument/2006/relationships/image" Target="../media/image162.wmf"/></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27.xml"/><Relationship Id="rId7" Type="http://schemas.openxmlformats.org/officeDocument/2006/relationships/image" Target="../media/image166.wmf"/><Relationship Id="rId2" Type="http://schemas.openxmlformats.org/officeDocument/2006/relationships/slideLayout" Target="../slideLayouts/slideLayout2.xml"/><Relationship Id="rId1" Type="http://schemas.openxmlformats.org/officeDocument/2006/relationships/vmlDrawing" Target="../drawings/vmlDrawing39.vml"/><Relationship Id="rId6" Type="http://schemas.openxmlformats.org/officeDocument/2006/relationships/oleObject" Target="../embeddings/oleObject163.bin"/><Relationship Id="rId5" Type="http://schemas.openxmlformats.org/officeDocument/2006/relationships/image" Target="../media/image165.wmf"/><Relationship Id="rId4" Type="http://schemas.openxmlformats.org/officeDocument/2006/relationships/oleObject" Target="../embeddings/oleObject162.bin"/></Relationships>
</file>

<file path=ppt/slides/_rels/slide56.xml.rels><?xml version="1.0" encoding="UTF-8" standalone="yes"?>
<Relationships xmlns="http://schemas.openxmlformats.org/package/2006/relationships"><Relationship Id="rId8" Type="http://schemas.openxmlformats.org/officeDocument/2006/relationships/oleObject" Target="../embeddings/oleObject166.bin"/><Relationship Id="rId3" Type="http://schemas.openxmlformats.org/officeDocument/2006/relationships/notesSlide" Target="../notesSlides/notesSlide28.xml"/><Relationship Id="rId7" Type="http://schemas.openxmlformats.org/officeDocument/2006/relationships/image" Target="../media/image168.wmf"/><Relationship Id="rId2" Type="http://schemas.openxmlformats.org/officeDocument/2006/relationships/slideLayout" Target="../slideLayouts/slideLayout2.xml"/><Relationship Id="rId1" Type="http://schemas.openxmlformats.org/officeDocument/2006/relationships/vmlDrawing" Target="../drawings/vmlDrawing40.vml"/><Relationship Id="rId6" Type="http://schemas.openxmlformats.org/officeDocument/2006/relationships/oleObject" Target="../embeddings/oleObject165.bin"/><Relationship Id="rId5" Type="http://schemas.openxmlformats.org/officeDocument/2006/relationships/image" Target="../media/image167.wmf"/><Relationship Id="rId4" Type="http://schemas.openxmlformats.org/officeDocument/2006/relationships/oleObject" Target="../embeddings/oleObject164.bin"/><Relationship Id="rId9" Type="http://schemas.openxmlformats.org/officeDocument/2006/relationships/image" Target="../media/image169.wmf"/></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29.xml"/><Relationship Id="rId7" Type="http://schemas.openxmlformats.org/officeDocument/2006/relationships/image" Target="../media/image171.wmf"/><Relationship Id="rId2" Type="http://schemas.openxmlformats.org/officeDocument/2006/relationships/slideLayout" Target="../slideLayouts/slideLayout2.xml"/><Relationship Id="rId1" Type="http://schemas.openxmlformats.org/officeDocument/2006/relationships/vmlDrawing" Target="../drawings/vmlDrawing41.vml"/><Relationship Id="rId6" Type="http://schemas.openxmlformats.org/officeDocument/2006/relationships/oleObject" Target="../embeddings/oleObject168.bin"/><Relationship Id="rId5" Type="http://schemas.openxmlformats.org/officeDocument/2006/relationships/image" Target="../media/image170.wmf"/><Relationship Id="rId4" Type="http://schemas.openxmlformats.org/officeDocument/2006/relationships/oleObject" Target="../embeddings/oleObject167.bin"/></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vmlDrawing" Target="../drawings/vmlDrawing42.vml"/><Relationship Id="rId5" Type="http://schemas.openxmlformats.org/officeDocument/2006/relationships/image" Target="../media/image172.wmf"/><Relationship Id="rId4" Type="http://schemas.openxmlformats.org/officeDocument/2006/relationships/oleObject" Target="../embeddings/oleObject169.bin"/></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31.xml"/><Relationship Id="rId7" Type="http://schemas.openxmlformats.org/officeDocument/2006/relationships/image" Target="../media/image174.wmf"/><Relationship Id="rId2" Type="http://schemas.openxmlformats.org/officeDocument/2006/relationships/slideLayout" Target="../slideLayouts/slideLayout2.xml"/><Relationship Id="rId1" Type="http://schemas.openxmlformats.org/officeDocument/2006/relationships/vmlDrawing" Target="../drawings/vmlDrawing43.vml"/><Relationship Id="rId6" Type="http://schemas.openxmlformats.org/officeDocument/2006/relationships/oleObject" Target="../embeddings/oleObject171.bin"/><Relationship Id="rId5" Type="http://schemas.openxmlformats.org/officeDocument/2006/relationships/image" Target="../media/image173.emf"/><Relationship Id="rId4" Type="http://schemas.openxmlformats.org/officeDocument/2006/relationships/oleObject" Target="../embeddings/oleObject170.bin"/></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8" Type="http://schemas.openxmlformats.org/officeDocument/2006/relationships/oleObject" Target="../embeddings/oleObject174.bin"/><Relationship Id="rId3" Type="http://schemas.openxmlformats.org/officeDocument/2006/relationships/notesSlide" Target="../notesSlides/notesSlide33.xml"/><Relationship Id="rId7" Type="http://schemas.openxmlformats.org/officeDocument/2006/relationships/image" Target="../media/image176.wmf"/><Relationship Id="rId2" Type="http://schemas.openxmlformats.org/officeDocument/2006/relationships/slideLayout" Target="../slideLayouts/slideLayout2.xml"/><Relationship Id="rId1" Type="http://schemas.openxmlformats.org/officeDocument/2006/relationships/vmlDrawing" Target="../drawings/vmlDrawing44.vml"/><Relationship Id="rId6" Type="http://schemas.openxmlformats.org/officeDocument/2006/relationships/oleObject" Target="../embeddings/oleObject173.bin"/><Relationship Id="rId11" Type="http://schemas.openxmlformats.org/officeDocument/2006/relationships/image" Target="../media/image178.wmf"/><Relationship Id="rId5" Type="http://schemas.openxmlformats.org/officeDocument/2006/relationships/image" Target="../media/image175.wmf"/><Relationship Id="rId10" Type="http://schemas.openxmlformats.org/officeDocument/2006/relationships/oleObject" Target="../embeddings/oleObject175.bin"/><Relationship Id="rId4" Type="http://schemas.openxmlformats.org/officeDocument/2006/relationships/oleObject" Target="../embeddings/oleObject172.bin"/><Relationship Id="rId9" Type="http://schemas.openxmlformats.org/officeDocument/2006/relationships/image" Target="../media/image177.wmf"/></Relationships>
</file>

<file path=ppt/slides/_rels/slide62.xml.rels><?xml version="1.0" encoding="UTF-8" standalone="yes"?>
<Relationships xmlns="http://schemas.openxmlformats.org/package/2006/relationships"><Relationship Id="rId8" Type="http://schemas.openxmlformats.org/officeDocument/2006/relationships/oleObject" Target="../embeddings/oleObject178.bin"/><Relationship Id="rId3" Type="http://schemas.openxmlformats.org/officeDocument/2006/relationships/notesSlide" Target="../notesSlides/notesSlide34.xml"/><Relationship Id="rId7" Type="http://schemas.openxmlformats.org/officeDocument/2006/relationships/image" Target="../media/image180.wmf"/><Relationship Id="rId2" Type="http://schemas.openxmlformats.org/officeDocument/2006/relationships/slideLayout" Target="../slideLayouts/slideLayout2.xml"/><Relationship Id="rId1" Type="http://schemas.openxmlformats.org/officeDocument/2006/relationships/vmlDrawing" Target="../drawings/vmlDrawing45.vml"/><Relationship Id="rId6" Type="http://schemas.openxmlformats.org/officeDocument/2006/relationships/oleObject" Target="../embeddings/oleObject177.bin"/><Relationship Id="rId5" Type="http://schemas.openxmlformats.org/officeDocument/2006/relationships/image" Target="../media/image179.wmf"/><Relationship Id="rId4" Type="http://schemas.openxmlformats.org/officeDocument/2006/relationships/oleObject" Target="../embeddings/oleObject176.bin"/><Relationship Id="rId9" Type="http://schemas.openxmlformats.org/officeDocument/2006/relationships/image" Target="../media/image181.wmf"/></Relationships>
</file>

<file path=ppt/slides/_rels/slide63.xml.rels><?xml version="1.0" encoding="UTF-8" standalone="yes"?>
<Relationships xmlns="http://schemas.openxmlformats.org/package/2006/relationships"><Relationship Id="rId8" Type="http://schemas.openxmlformats.org/officeDocument/2006/relationships/oleObject" Target="../embeddings/oleObject181.bin"/><Relationship Id="rId13" Type="http://schemas.openxmlformats.org/officeDocument/2006/relationships/image" Target="../media/image186.wmf"/><Relationship Id="rId3" Type="http://schemas.openxmlformats.org/officeDocument/2006/relationships/notesSlide" Target="../notesSlides/notesSlide35.xml"/><Relationship Id="rId7" Type="http://schemas.openxmlformats.org/officeDocument/2006/relationships/image" Target="../media/image183.wmf"/><Relationship Id="rId12" Type="http://schemas.openxmlformats.org/officeDocument/2006/relationships/oleObject" Target="../embeddings/oleObject183.bin"/><Relationship Id="rId2" Type="http://schemas.openxmlformats.org/officeDocument/2006/relationships/slideLayout" Target="../slideLayouts/slideLayout2.xml"/><Relationship Id="rId1" Type="http://schemas.openxmlformats.org/officeDocument/2006/relationships/vmlDrawing" Target="../drawings/vmlDrawing46.vml"/><Relationship Id="rId6" Type="http://schemas.openxmlformats.org/officeDocument/2006/relationships/oleObject" Target="../embeddings/oleObject180.bin"/><Relationship Id="rId11" Type="http://schemas.openxmlformats.org/officeDocument/2006/relationships/image" Target="../media/image185.wmf"/><Relationship Id="rId5" Type="http://schemas.openxmlformats.org/officeDocument/2006/relationships/image" Target="../media/image182.wmf"/><Relationship Id="rId10" Type="http://schemas.openxmlformats.org/officeDocument/2006/relationships/oleObject" Target="../embeddings/oleObject182.bin"/><Relationship Id="rId4" Type="http://schemas.openxmlformats.org/officeDocument/2006/relationships/oleObject" Target="../embeddings/oleObject179.bin"/><Relationship Id="rId9" Type="http://schemas.openxmlformats.org/officeDocument/2006/relationships/image" Target="../media/image184.wmf"/></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8" Type="http://schemas.openxmlformats.org/officeDocument/2006/relationships/oleObject" Target="../embeddings/oleObject186.bin"/><Relationship Id="rId3" Type="http://schemas.openxmlformats.org/officeDocument/2006/relationships/notesSlide" Target="../notesSlides/notesSlide37.xml"/><Relationship Id="rId7" Type="http://schemas.openxmlformats.org/officeDocument/2006/relationships/image" Target="../media/image188.wmf"/><Relationship Id="rId2" Type="http://schemas.openxmlformats.org/officeDocument/2006/relationships/slideLayout" Target="../slideLayouts/slideLayout2.xml"/><Relationship Id="rId1" Type="http://schemas.openxmlformats.org/officeDocument/2006/relationships/vmlDrawing" Target="../drawings/vmlDrawing47.vml"/><Relationship Id="rId6" Type="http://schemas.openxmlformats.org/officeDocument/2006/relationships/oleObject" Target="../embeddings/oleObject185.bin"/><Relationship Id="rId11" Type="http://schemas.openxmlformats.org/officeDocument/2006/relationships/image" Target="../media/image190.wmf"/><Relationship Id="rId5" Type="http://schemas.openxmlformats.org/officeDocument/2006/relationships/image" Target="../media/image187.wmf"/><Relationship Id="rId10" Type="http://schemas.openxmlformats.org/officeDocument/2006/relationships/oleObject" Target="../embeddings/oleObject187.bin"/><Relationship Id="rId4" Type="http://schemas.openxmlformats.org/officeDocument/2006/relationships/oleObject" Target="../embeddings/oleObject184.bin"/><Relationship Id="rId9" Type="http://schemas.openxmlformats.org/officeDocument/2006/relationships/image" Target="../media/image189.wmf"/></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8" Type="http://schemas.openxmlformats.org/officeDocument/2006/relationships/oleObject" Target="../embeddings/oleObject190.bin"/><Relationship Id="rId13" Type="http://schemas.openxmlformats.org/officeDocument/2006/relationships/image" Target="../media/image195.wmf"/><Relationship Id="rId3" Type="http://schemas.openxmlformats.org/officeDocument/2006/relationships/notesSlide" Target="../notesSlides/notesSlide39.xml"/><Relationship Id="rId7" Type="http://schemas.openxmlformats.org/officeDocument/2006/relationships/image" Target="../media/image192.wmf"/><Relationship Id="rId12" Type="http://schemas.openxmlformats.org/officeDocument/2006/relationships/oleObject" Target="../embeddings/oleObject192.bin"/><Relationship Id="rId2" Type="http://schemas.openxmlformats.org/officeDocument/2006/relationships/slideLayout" Target="../slideLayouts/slideLayout2.xml"/><Relationship Id="rId1" Type="http://schemas.openxmlformats.org/officeDocument/2006/relationships/vmlDrawing" Target="../drawings/vmlDrawing48.vml"/><Relationship Id="rId6" Type="http://schemas.openxmlformats.org/officeDocument/2006/relationships/oleObject" Target="../embeddings/oleObject189.bin"/><Relationship Id="rId11" Type="http://schemas.openxmlformats.org/officeDocument/2006/relationships/image" Target="../media/image194.wmf"/><Relationship Id="rId5" Type="http://schemas.openxmlformats.org/officeDocument/2006/relationships/image" Target="../media/image191.wmf"/><Relationship Id="rId10" Type="http://schemas.openxmlformats.org/officeDocument/2006/relationships/oleObject" Target="../embeddings/oleObject191.bin"/><Relationship Id="rId4" Type="http://schemas.openxmlformats.org/officeDocument/2006/relationships/oleObject" Target="../embeddings/oleObject188.bin"/><Relationship Id="rId9" Type="http://schemas.openxmlformats.org/officeDocument/2006/relationships/image" Target="../media/image193.w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6.xml"/><Relationship Id="rId1" Type="http://schemas.openxmlformats.org/officeDocument/2006/relationships/vmlDrawing" Target="../drawings/vmlDrawing2.vml"/><Relationship Id="rId5" Type="http://schemas.openxmlformats.org/officeDocument/2006/relationships/image" Target="../media/image3.emf"/><Relationship Id="rId4" Type="http://schemas.openxmlformats.org/officeDocument/2006/relationships/oleObject" Target="../embeddings/oleObject2.bin"/></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zh-CN" altLang="en-US" dirty="0" smtClean="0"/>
              <a:t>第</a:t>
            </a:r>
            <a:r>
              <a:rPr lang="en-US" altLang="zh-CN" dirty="0"/>
              <a:t>6</a:t>
            </a:r>
            <a:r>
              <a:rPr lang="zh-CN" altLang="en-US" dirty="0" smtClean="0"/>
              <a:t>章 信道编码</a:t>
            </a:r>
            <a:endParaRPr lang="zh-CN" altLang="en-US" dirty="0"/>
          </a:p>
        </p:txBody>
      </p:sp>
      <p:sp>
        <p:nvSpPr>
          <p:cNvPr id="5" name="副标题 4"/>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3734876281"/>
      </p:ext>
    </p:extLst>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45" name="Rectangle 9"/>
          <p:cNvSpPr>
            <a:spLocks noGrp="1" noChangeArrowheads="1"/>
          </p:cNvSpPr>
          <p:nvPr>
            <p:ph type="title"/>
          </p:nvPr>
        </p:nvSpPr>
        <p:spPr/>
        <p:txBody>
          <a:bodyPr/>
          <a:lstStyle/>
          <a:p>
            <a:r>
              <a:rPr lang="zh-CN" altLang="en-US" dirty="0" smtClean="0"/>
              <a:t>错误概率和译码规则</a:t>
            </a:r>
            <a:endParaRPr lang="zh-CN" altLang="en-US" dirty="0"/>
          </a:p>
        </p:txBody>
      </p:sp>
      <p:sp>
        <p:nvSpPr>
          <p:cNvPr id="27" name="灯片编号占位符 6"/>
          <p:cNvSpPr>
            <a:spLocks noGrp="1"/>
          </p:cNvSpPr>
          <p:nvPr>
            <p:ph type="sldNum" sz="quarter" idx="12"/>
          </p:nvPr>
        </p:nvSpPr>
        <p:spPr/>
        <p:txBody>
          <a:bodyPr/>
          <a:lstStyle/>
          <a:p>
            <a:fld id="{828EC912-E317-49EF-B388-DB23FEF25790}" type="slidenum">
              <a:rPr lang="zh-CN" altLang="en-US" smtClean="0"/>
              <a:pPr/>
              <a:t>10</a:t>
            </a:fld>
            <a:endParaRPr lang="en-US" altLang="zh-CN"/>
          </a:p>
        </p:txBody>
      </p:sp>
      <p:sp>
        <p:nvSpPr>
          <p:cNvPr id="193546" name="Rectangle 10"/>
          <p:cNvSpPr>
            <a:spLocks noGrp="1" noChangeArrowheads="1"/>
          </p:cNvSpPr>
          <p:nvPr>
            <p:ph sz="half" idx="4294967295"/>
          </p:nvPr>
        </p:nvSpPr>
        <p:spPr>
          <a:xfrm>
            <a:off x="4139952" y="2204864"/>
            <a:ext cx="4752528" cy="3744416"/>
          </a:xfrm>
        </p:spPr>
        <p:txBody>
          <a:bodyPr>
            <a:noAutofit/>
          </a:bodyPr>
          <a:lstStyle/>
          <a:p>
            <a:pPr marL="0" lvl="1" indent="0">
              <a:buNone/>
            </a:pPr>
            <a:r>
              <a:rPr lang="zh-CN" altLang="en-US" sz="2400" dirty="0" smtClean="0">
                <a:solidFill>
                  <a:srgbClr val="0000FF"/>
                </a:solidFill>
              </a:rPr>
              <a:t>译码规则</a:t>
            </a:r>
            <a:r>
              <a:rPr lang="en-US" altLang="zh-CN" sz="2400" dirty="0" smtClean="0">
                <a:solidFill>
                  <a:srgbClr val="0000FF"/>
                </a:solidFill>
              </a:rPr>
              <a:t>1</a:t>
            </a:r>
            <a:r>
              <a:rPr lang="zh-CN" altLang="en-US" sz="2400" dirty="0" smtClean="0"/>
              <a:t>：</a:t>
            </a:r>
            <a:endParaRPr lang="en-US" altLang="zh-CN" sz="2400" dirty="0" smtClean="0"/>
          </a:p>
          <a:p>
            <a:pPr marL="0" lvl="1" indent="0">
              <a:buNone/>
            </a:pPr>
            <a:r>
              <a:rPr lang="zh-CN" altLang="en-US" sz="2400" dirty="0" smtClean="0"/>
              <a:t>输出端接收到符号0时，译成0；接收到1时译成1</a:t>
            </a:r>
            <a:endParaRPr lang="en-US" altLang="zh-CN" sz="2400" dirty="0" smtClean="0"/>
          </a:p>
          <a:p>
            <a:pPr marL="0" lvl="1" indent="0">
              <a:buNone/>
            </a:pPr>
            <a:r>
              <a:rPr lang="zh-CN" altLang="en-US" sz="2400" dirty="0" smtClean="0"/>
              <a:t>此时，译码错误概率为</a:t>
            </a:r>
            <a:r>
              <a:rPr lang="zh-CN" altLang="en-US" sz="2400" dirty="0" smtClean="0">
                <a:solidFill>
                  <a:srgbClr val="FF0000"/>
                </a:solidFill>
              </a:rPr>
              <a:t>0.9</a:t>
            </a:r>
            <a:r>
              <a:rPr lang="zh-CN" altLang="en-US" sz="2400" dirty="0" smtClean="0"/>
              <a:t>。</a:t>
            </a:r>
          </a:p>
          <a:p>
            <a:pPr marL="0" lvl="1" indent="0">
              <a:buNone/>
            </a:pPr>
            <a:r>
              <a:rPr lang="zh-CN" altLang="en-US" sz="2400" dirty="0" smtClean="0">
                <a:solidFill>
                  <a:srgbClr val="0000FF"/>
                </a:solidFill>
              </a:rPr>
              <a:t>译码规则</a:t>
            </a:r>
            <a:r>
              <a:rPr lang="en-US" altLang="zh-CN" sz="2400" dirty="0" smtClean="0">
                <a:solidFill>
                  <a:srgbClr val="0000FF"/>
                </a:solidFill>
              </a:rPr>
              <a:t>2</a:t>
            </a:r>
            <a:r>
              <a:rPr lang="zh-CN" altLang="en-US" sz="2400" dirty="0" smtClean="0"/>
              <a:t>：</a:t>
            </a:r>
            <a:endParaRPr lang="en-US" altLang="zh-CN" sz="2400" dirty="0" smtClean="0"/>
          </a:p>
          <a:p>
            <a:pPr marL="0" lvl="1" indent="0">
              <a:buNone/>
            </a:pPr>
            <a:r>
              <a:rPr lang="zh-CN" altLang="en-US" sz="2400" dirty="0" smtClean="0"/>
              <a:t>接收到符号0时译成1；</a:t>
            </a:r>
            <a:endParaRPr lang="en-US" altLang="zh-CN" sz="2400" dirty="0" smtClean="0"/>
          </a:p>
          <a:p>
            <a:pPr marL="0" lvl="1" indent="0">
              <a:buNone/>
            </a:pPr>
            <a:r>
              <a:rPr lang="zh-CN" altLang="en-US" sz="2400" dirty="0" smtClean="0"/>
              <a:t>接收到1时译成0</a:t>
            </a:r>
            <a:endParaRPr lang="en-US" altLang="zh-CN" sz="2400" dirty="0" smtClean="0"/>
          </a:p>
          <a:p>
            <a:pPr marL="0" lvl="1" indent="0">
              <a:buNone/>
            </a:pPr>
            <a:r>
              <a:rPr lang="zh-CN" altLang="en-US" sz="2400" dirty="0" smtClean="0"/>
              <a:t>此时，译码错误概率为</a:t>
            </a:r>
            <a:r>
              <a:rPr lang="zh-CN" altLang="en-US" sz="2400" dirty="0" smtClean="0">
                <a:solidFill>
                  <a:srgbClr val="FF0000"/>
                </a:solidFill>
              </a:rPr>
              <a:t>0.1</a:t>
            </a:r>
            <a:r>
              <a:rPr lang="zh-CN" altLang="en-US" sz="2400" dirty="0" smtClean="0"/>
              <a:t>。 </a:t>
            </a:r>
            <a:endParaRPr lang="zh-CN" altLang="en-US" sz="2400" dirty="0"/>
          </a:p>
        </p:txBody>
      </p:sp>
      <p:sp>
        <p:nvSpPr>
          <p:cNvPr id="193541" name="Rectangle 5"/>
          <p:cNvSpPr>
            <a:spLocks noChangeArrowheads="1"/>
          </p:cNvSpPr>
          <p:nvPr/>
        </p:nvSpPr>
        <p:spPr bwMode="auto">
          <a:xfrm>
            <a:off x="4281488" y="3319463"/>
            <a:ext cx="9144000" cy="0"/>
          </a:xfrm>
          <a:prstGeom prst="rect">
            <a:avLst/>
          </a:prstGeom>
          <a:noFill/>
          <a:ln w="9525">
            <a:noFill/>
            <a:miter lim="800000"/>
            <a:headEnd/>
            <a:tailEnd/>
          </a:ln>
          <a:effectLst/>
        </p:spPr>
        <p:txBody>
          <a:bodyPr>
            <a:spAutoFit/>
          </a:bodyPr>
          <a:lstStyle/>
          <a:p>
            <a:endParaRPr lang="zh-CN" altLang="en-US"/>
          </a:p>
        </p:txBody>
      </p:sp>
      <p:sp>
        <p:nvSpPr>
          <p:cNvPr id="193543" name="Rectangle 7"/>
          <p:cNvSpPr>
            <a:spLocks noChangeArrowheads="1"/>
          </p:cNvSpPr>
          <p:nvPr/>
        </p:nvSpPr>
        <p:spPr bwMode="auto">
          <a:xfrm>
            <a:off x="4286250" y="3319463"/>
            <a:ext cx="9144000" cy="0"/>
          </a:xfrm>
          <a:prstGeom prst="rect">
            <a:avLst/>
          </a:prstGeom>
          <a:noFill/>
          <a:ln w="9525">
            <a:noFill/>
            <a:miter lim="800000"/>
            <a:headEnd/>
            <a:tailEnd/>
          </a:ln>
          <a:effectLst/>
        </p:spPr>
        <p:txBody>
          <a:bodyPr>
            <a:spAutoFit/>
          </a:bodyPr>
          <a:lstStyle/>
          <a:p>
            <a:endParaRPr lang="zh-CN" altLang="en-US"/>
          </a:p>
        </p:txBody>
      </p:sp>
      <p:grpSp>
        <p:nvGrpSpPr>
          <p:cNvPr id="2" name="Group 3"/>
          <p:cNvGrpSpPr>
            <a:grpSpLocks/>
          </p:cNvGrpSpPr>
          <p:nvPr/>
        </p:nvGrpSpPr>
        <p:grpSpPr bwMode="auto">
          <a:xfrm>
            <a:off x="539552" y="2708921"/>
            <a:ext cx="2911475" cy="2765426"/>
            <a:chOff x="672" y="1968"/>
            <a:chExt cx="1834" cy="1742"/>
          </a:xfrm>
        </p:grpSpPr>
        <p:grpSp>
          <p:nvGrpSpPr>
            <p:cNvPr id="3" name="Group 4"/>
            <p:cNvGrpSpPr>
              <a:grpSpLocks/>
            </p:cNvGrpSpPr>
            <p:nvPr/>
          </p:nvGrpSpPr>
          <p:grpSpPr bwMode="auto">
            <a:xfrm>
              <a:off x="672" y="1968"/>
              <a:ext cx="1834" cy="1392"/>
              <a:chOff x="643" y="1920"/>
              <a:chExt cx="1834" cy="1392"/>
            </a:xfrm>
          </p:grpSpPr>
          <p:sp>
            <p:nvSpPr>
              <p:cNvPr id="260101" name="Oval 5"/>
              <p:cNvSpPr>
                <a:spLocks noChangeArrowheads="1"/>
              </p:cNvSpPr>
              <p:nvPr/>
            </p:nvSpPr>
            <p:spPr bwMode="auto">
              <a:xfrm>
                <a:off x="864" y="2112"/>
                <a:ext cx="192" cy="192"/>
              </a:xfrm>
              <a:prstGeom prst="ellipse">
                <a:avLst/>
              </a:prstGeom>
              <a:solidFill>
                <a:schemeClr val="accent1"/>
              </a:solidFill>
              <a:ln w="9525">
                <a:solidFill>
                  <a:schemeClr val="tx1"/>
                </a:solidFill>
                <a:round/>
                <a:headEnd/>
                <a:tailEnd/>
              </a:ln>
              <a:effectLst/>
            </p:spPr>
            <p:txBody>
              <a:bodyPr wrap="none" anchor="ctr"/>
              <a:lstStyle/>
              <a:p>
                <a:endParaRPr lang="zh-CN" altLang="en-US"/>
              </a:p>
            </p:txBody>
          </p:sp>
          <p:sp>
            <p:nvSpPr>
              <p:cNvPr id="260102" name="Oval 6"/>
              <p:cNvSpPr>
                <a:spLocks noChangeArrowheads="1"/>
              </p:cNvSpPr>
              <p:nvPr/>
            </p:nvSpPr>
            <p:spPr bwMode="auto">
              <a:xfrm>
                <a:off x="2064" y="2976"/>
                <a:ext cx="192" cy="192"/>
              </a:xfrm>
              <a:prstGeom prst="ellipse">
                <a:avLst/>
              </a:prstGeom>
              <a:solidFill>
                <a:schemeClr val="accent1"/>
              </a:solidFill>
              <a:ln w="9525">
                <a:solidFill>
                  <a:schemeClr val="tx1"/>
                </a:solidFill>
                <a:round/>
                <a:headEnd/>
                <a:tailEnd/>
              </a:ln>
              <a:effectLst/>
            </p:spPr>
            <p:txBody>
              <a:bodyPr wrap="none" anchor="ctr"/>
              <a:lstStyle/>
              <a:p>
                <a:endParaRPr lang="zh-CN" altLang="en-US"/>
              </a:p>
            </p:txBody>
          </p:sp>
          <p:sp>
            <p:nvSpPr>
              <p:cNvPr id="260103" name="Oval 7"/>
              <p:cNvSpPr>
                <a:spLocks noChangeArrowheads="1"/>
              </p:cNvSpPr>
              <p:nvPr/>
            </p:nvSpPr>
            <p:spPr bwMode="auto">
              <a:xfrm>
                <a:off x="864" y="2976"/>
                <a:ext cx="192" cy="192"/>
              </a:xfrm>
              <a:prstGeom prst="ellipse">
                <a:avLst/>
              </a:prstGeom>
              <a:solidFill>
                <a:schemeClr val="accent1"/>
              </a:solidFill>
              <a:ln w="9525">
                <a:solidFill>
                  <a:schemeClr val="tx1"/>
                </a:solidFill>
                <a:round/>
                <a:headEnd/>
                <a:tailEnd/>
              </a:ln>
              <a:effectLst/>
            </p:spPr>
            <p:txBody>
              <a:bodyPr wrap="none" anchor="ctr"/>
              <a:lstStyle/>
              <a:p>
                <a:endParaRPr lang="zh-CN" altLang="en-US"/>
              </a:p>
            </p:txBody>
          </p:sp>
          <p:sp>
            <p:nvSpPr>
              <p:cNvPr id="260104" name="Oval 8"/>
              <p:cNvSpPr>
                <a:spLocks noChangeArrowheads="1"/>
              </p:cNvSpPr>
              <p:nvPr/>
            </p:nvSpPr>
            <p:spPr bwMode="auto">
              <a:xfrm>
                <a:off x="2064" y="2112"/>
                <a:ext cx="192" cy="192"/>
              </a:xfrm>
              <a:prstGeom prst="ellipse">
                <a:avLst/>
              </a:prstGeom>
              <a:solidFill>
                <a:schemeClr val="accent1"/>
              </a:solidFill>
              <a:ln w="9525">
                <a:solidFill>
                  <a:schemeClr val="tx1"/>
                </a:solidFill>
                <a:round/>
                <a:headEnd/>
                <a:tailEnd/>
              </a:ln>
              <a:effectLst/>
            </p:spPr>
            <p:txBody>
              <a:bodyPr wrap="none" anchor="ctr"/>
              <a:lstStyle/>
              <a:p>
                <a:endParaRPr lang="zh-CN" altLang="en-US"/>
              </a:p>
            </p:txBody>
          </p:sp>
          <p:sp>
            <p:nvSpPr>
              <p:cNvPr id="260105" name="Line 9"/>
              <p:cNvSpPr>
                <a:spLocks noChangeShapeType="1"/>
              </p:cNvSpPr>
              <p:nvPr/>
            </p:nvSpPr>
            <p:spPr bwMode="auto">
              <a:xfrm>
                <a:off x="1056" y="2208"/>
                <a:ext cx="1008" cy="0"/>
              </a:xfrm>
              <a:prstGeom prst="line">
                <a:avLst/>
              </a:prstGeom>
              <a:noFill/>
              <a:ln w="9525">
                <a:solidFill>
                  <a:schemeClr val="tx1"/>
                </a:solidFill>
                <a:round/>
                <a:headEnd/>
                <a:tailEnd type="triangle" w="med" len="med"/>
              </a:ln>
              <a:effectLst/>
            </p:spPr>
            <p:txBody>
              <a:bodyPr wrap="none"/>
              <a:lstStyle/>
              <a:p>
                <a:endParaRPr lang="zh-CN" altLang="en-US"/>
              </a:p>
            </p:txBody>
          </p:sp>
          <p:sp>
            <p:nvSpPr>
              <p:cNvPr id="260106" name="Line 10"/>
              <p:cNvSpPr>
                <a:spLocks noChangeShapeType="1"/>
              </p:cNvSpPr>
              <p:nvPr/>
            </p:nvSpPr>
            <p:spPr bwMode="auto">
              <a:xfrm>
                <a:off x="1056" y="3072"/>
                <a:ext cx="1008" cy="0"/>
              </a:xfrm>
              <a:prstGeom prst="line">
                <a:avLst/>
              </a:prstGeom>
              <a:noFill/>
              <a:ln w="9525">
                <a:solidFill>
                  <a:schemeClr val="tx1"/>
                </a:solidFill>
                <a:round/>
                <a:headEnd/>
                <a:tailEnd type="triangle" w="med" len="med"/>
              </a:ln>
              <a:effectLst/>
            </p:spPr>
            <p:txBody>
              <a:bodyPr wrap="none"/>
              <a:lstStyle/>
              <a:p>
                <a:endParaRPr lang="zh-CN" altLang="en-US"/>
              </a:p>
            </p:txBody>
          </p:sp>
          <p:sp>
            <p:nvSpPr>
              <p:cNvPr id="260107" name="Line 11"/>
              <p:cNvSpPr>
                <a:spLocks noChangeShapeType="1"/>
              </p:cNvSpPr>
              <p:nvPr/>
            </p:nvSpPr>
            <p:spPr bwMode="auto">
              <a:xfrm flipV="1">
                <a:off x="1008" y="2256"/>
                <a:ext cx="1104" cy="720"/>
              </a:xfrm>
              <a:prstGeom prst="line">
                <a:avLst/>
              </a:prstGeom>
              <a:noFill/>
              <a:ln w="9525">
                <a:solidFill>
                  <a:schemeClr val="tx1"/>
                </a:solidFill>
                <a:round/>
                <a:headEnd/>
                <a:tailEnd type="triangle" w="med" len="med"/>
              </a:ln>
              <a:effectLst/>
            </p:spPr>
            <p:txBody>
              <a:bodyPr wrap="none"/>
              <a:lstStyle/>
              <a:p>
                <a:endParaRPr lang="zh-CN" altLang="en-US"/>
              </a:p>
            </p:txBody>
          </p:sp>
          <p:sp>
            <p:nvSpPr>
              <p:cNvPr id="260108" name="Line 12"/>
              <p:cNvSpPr>
                <a:spLocks noChangeShapeType="1"/>
              </p:cNvSpPr>
              <p:nvPr/>
            </p:nvSpPr>
            <p:spPr bwMode="auto">
              <a:xfrm>
                <a:off x="1008" y="2304"/>
                <a:ext cx="1104" cy="720"/>
              </a:xfrm>
              <a:prstGeom prst="line">
                <a:avLst/>
              </a:prstGeom>
              <a:noFill/>
              <a:ln w="9525">
                <a:solidFill>
                  <a:schemeClr val="tx1"/>
                </a:solidFill>
                <a:round/>
                <a:headEnd/>
                <a:tailEnd type="triangle" w="med" len="med"/>
              </a:ln>
              <a:effectLst/>
            </p:spPr>
            <p:txBody>
              <a:bodyPr wrap="none"/>
              <a:lstStyle/>
              <a:p>
                <a:endParaRPr lang="zh-CN" altLang="en-US"/>
              </a:p>
            </p:txBody>
          </p:sp>
          <p:sp>
            <p:nvSpPr>
              <p:cNvPr id="260109" name="Text Box 13"/>
              <p:cNvSpPr txBox="1">
                <a:spLocks noChangeArrowheads="1"/>
              </p:cNvSpPr>
              <p:nvPr/>
            </p:nvSpPr>
            <p:spPr bwMode="auto">
              <a:xfrm>
                <a:off x="643" y="2016"/>
                <a:ext cx="221" cy="288"/>
              </a:xfrm>
              <a:prstGeom prst="rect">
                <a:avLst/>
              </a:prstGeom>
              <a:noFill/>
              <a:ln w="9525">
                <a:noFill/>
                <a:miter lim="800000"/>
                <a:headEnd/>
                <a:tailEnd/>
              </a:ln>
              <a:effectLst/>
            </p:spPr>
            <p:txBody>
              <a:bodyPr wrap="none">
                <a:spAutoFit/>
              </a:bodyPr>
              <a:lstStyle/>
              <a:p>
                <a:r>
                  <a:rPr kumimoji="1" lang="zh-CN" altLang="en-US" sz="2400">
                    <a:latin typeface="Tahoma" pitchFamily="34" charset="0"/>
                  </a:rPr>
                  <a:t>0</a:t>
                </a:r>
              </a:p>
            </p:txBody>
          </p:sp>
          <p:sp>
            <p:nvSpPr>
              <p:cNvPr id="260110" name="Text Box 14"/>
              <p:cNvSpPr txBox="1">
                <a:spLocks noChangeArrowheads="1"/>
              </p:cNvSpPr>
              <p:nvPr/>
            </p:nvSpPr>
            <p:spPr bwMode="auto">
              <a:xfrm>
                <a:off x="2256" y="2016"/>
                <a:ext cx="221" cy="288"/>
              </a:xfrm>
              <a:prstGeom prst="rect">
                <a:avLst/>
              </a:prstGeom>
              <a:noFill/>
              <a:ln w="9525">
                <a:noFill/>
                <a:miter lim="800000"/>
                <a:headEnd/>
                <a:tailEnd/>
              </a:ln>
              <a:effectLst/>
            </p:spPr>
            <p:txBody>
              <a:bodyPr wrap="none">
                <a:spAutoFit/>
              </a:bodyPr>
              <a:lstStyle/>
              <a:p>
                <a:r>
                  <a:rPr kumimoji="1" lang="zh-CN" altLang="en-US" sz="2400">
                    <a:latin typeface="Tahoma" pitchFamily="34" charset="0"/>
                  </a:rPr>
                  <a:t>0</a:t>
                </a:r>
              </a:p>
            </p:txBody>
          </p:sp>
          <p:sp>
            <p:nvSpPr>
              <p:cNvPr id="260111" name="Text Box 15"/>
              <p:cNvSpPr txBox="1">
                <a:spLocks noChangeArrowheads="1"/>
              </p:cNvSpPr>
              <p:nvPr/>
            </p:nvSpPr>
            <p:spPr bwMode="auto">
              <a:xfrm>
                <a:off x="2256" y="2928"/>
                <a:ext cx="221" cy="288"/>
              </a:xfrm>
              <a:prstGeom prst="rect">
                <a:avLst/>
              </a:prstGeom>
              <a:noFill/>
              <a:ln w="9525">
                <a:noFill/>
                <a:miter lim="800000"/>
                <a:headEnd/>
                <a:tailEnd/>
              </a:ln>
              <a:effectLst/>
            </p:spPr>
            <p:txBody>
              <a:bodyPr wrap="none">
                <a:spAutoFit/>
              </a:bodyPr>
              <a:lstStyle/>
              <a:p>
                <a:r>
                  <a:rPr kumimoji="1" lang="zh-CN" altLang="en-US" sz="2400">
                    <a:latin typeface="Tahoma" pitchFamily="34" charset="0"/>
                  </a:rPr>
                  <a:t>1</a:t>
                </a:r>
              </a:p>
            </p:txBody>
          </p:sp>
          <p:sp>
            <p:nvSpPr>
              <p:cNvPr id="260112" name="Text Box 16"/>
              <p:cNvSpPr txBox="1">
                <a:spLocks noChangeArrowheads="1"/>
              </p:cNvSpPr>
              <p:nvPr/>
            </p:nvSpPr>
            <p:spPr bwMode="auto">
              <a:xfrm>
                <a:off x="672" y="2928"/>
                <a:ext cx="221" cy="288"/>
              </a:xfrm>
              <a:prstGeom prst="rect">
                <a:avLst/>
              </a:prstGeom>
              <a:noFill/>
              <a:ln w="9525">
                <a:noFill/>
                <a:miter lim="800000"/>
                <a:headEnd/>
                <a:tailEnd/>
              </a:ln>
              <a:effectLst/>
            </p:spPr>
            <p:txBody>
              <a:bodyPr wrap="none">
                <a:spAutoFit/>
              </a:bodyPr>
              <a:lstStyle/>
              <a:p>
                <a:r>
                  <a:rPr kumimoji="1" lang="zh-CN" altLang="en-US" sz="2400">
                    <a:latin typeface="Tahoma" pitchFamily="34" charset="0"/>
                  </a:rPr>
                  <a:t>1</a:t>
                </a:r>
              </a:p>
            </p:txBody>
          </p:sp>
          <p:sp>
            <p:nvSpPr>
              <p:cNvPr id="260113" name="Text Box 17"/>
              <p:cNvSpPr txBox="1">
                <a:spLocks noChangeArrowheads="1"/>
              </p:cNvSpPr>
              <p:nvPr/>
            </p:nvSpPr>
            <p:spPr bwMode="auto">
              <a:xfrm>
                <a:off x="1200" y="1920"/>
                <a:ext cx="720" cy="288"/>
              </a:xfrm>
              <a:prstGeom prst="rect">
                <a:avLst/>
              </a:prstGeom>
              <a:noFill/>
              <a:ln w="9525">
                <a:noFill/>
                <a:miter lim="800000"/>
                <a:headEnd/>
                <a:tailEnd/>
              </a:ln>
              <a:effectLst/>
            </p:spPr>
            <p:txBody>
              <a:bodyPr>
                <a:spAutoFit/>
              </a:bodyPr>
              <a:lstStyle/>
              <a:p>
                <a:r>
                  <a:rPr kumimoji="1" lang="zh-CN" altLang="en-US" sz="2400" b="1">
                    <a:latin typeface="Tahoma" pitchFamily="34" charset="0"/>
                  </a:rPr>
                  <a:t>1 - </a:t>
                </a:r>
                <a:r>
                  <a:rPr kumimoji="1" lang="en-US" altLang="zh-CN" sz="2400" b="1">
                    <a:latin typeface="Tahoma" pitchFamily="34" charset="0"/>
                  </a:rPr>
                  <a:t>p</a:t>
                </a:r>
                <a:r>
                  <a:rPr kumimoji="1" lang="en-US" altLang="zh-CN" sz="2400" b="1" baseline="-25000">
                    <a:latin typeface="Tahoma" pitchFamily="34" charset="0"/>
                  </a:rPr>
                  <a:t>b</a:t>
                </a:r>
              </a:p>
            </p:txBody>
          </p:sp>
          <p:sp>
            <p:nvSpPr>
              <p:cNvPr id="260114" name="Text Box 18"/>
              <p:cNvSpPr txBox="1">
                <a:spLocks noChangeArrowheads="1"/>
              </p:cNvSpPr>
              <p:nvPr/>
            </p:nvSpPr>
            <p:spPr bwMode="auto">
              <a:xfrm>
                <a:off x="1200" y="3024"/>
                <a:ext cx="720" cy="288"/>
              </a:xfrm>
              <a:prstGeom prst="rect">
                <a:avLst/>
              </a:prstGeom>
              <a:noFill/>
              <a:ln w="9525">
                <a:noFill/>
                <a:miter lim="800000"/>
                <a:headEnd/>
                <a:tailEnd/>
              </a:ln>
              <a:effectLst/>
            </p:spPr>
            <p:txBody>
              <a:bodyPr>
                <a:spAutoFit/>
              </a:bodyPr>
              <a:lstStyle/>
              <a:p>
                <a:r>
                  <a:rPr kumimoji="1" lang="zh-CN" altLang="en-US" sz="2400" b="1">
                    <a:latin typeface="Tahoma" pitchFamily="34" charset="0"/>
                  </a:rPr>
                  <a:t>1 - </a:t>
                </a:r>
                <a:r>
                  <a:rPr kumimoji="1" lang="en-US" altLang="zh-CN" sz="2400" b="1">
                    <a:latin typeface="Tahoma" pitchFamily="34" charset="0"/>
                  </a:rPr>
                  <a:t>p</a:t>
                </a:r>
                <a:r>
                  <a:rPr kumimoji="1" lang="en-US" altLang="zh-CN" sz="2400" b="1" baseline="-25000">
                    <a:latin typeface="Tahoma" pitchFamily="34" charset="0"/>
                  </a:rPr>
                  <a:t>b</a:t>
                </a:r>
              </a:p>
            </p:txBody>
          </p:sp>
          <p:sp>
            <p:nvSpPr>
              <p:cNvPr id="260115" name="Text Box 19"/>
              <p:cNvSpPr txBox="1">
                <a:spLocks noChangeArrowheads="1"/>
              </p:cNvSpPr>
              <p:nvPr/>
            </p:nvSpPr>
            <p:spPr bwMode="auto">
              <a:xfrm>
                <a:off x="1248" y="2256"/>
                <a:ext cx="336" cy="288"/>
              </a:xfrm>
              <a:prstGeom prst="rect">
                <a:avLst/>
              </a:prstGeom>
              <a:noFill/>
              <a:ln w="9525">
                <a:noFill/>
                <a:miter lim="800000"/>
                <a:headEnd/>
                <a:tailEnd/>
              </a:ln>
              <a:effectLst/>
            </p:spPr>
            <p:txBody>
              <a:bodyPr>
                <a:spAutoFit/>
              </a:bodyPr>
              <a:lstStyle/>
              <a:p>
                <a:r>
                  <a:rPr kumimoji="1" lang="en-US" altLang="zh-CN" sz="2400" b="1" dirty="0" err="1">
                    <a:latin typeface="Tahoma" pitchFamily="34" charset="0"/>
                  </a:rPr>
                  <a:t>p</a:t>
                </a:r>
                <a:r>
                  <a:rPr kumimoji="1" lang="en-US" altLang="zh-CN" sz="2400" b="1" baseline="-25000" dirty="0" err="1">
                    <a:latin typeface="Tahoma" pitchFamily="34" charset="0"/>
                  </a:rPr>
                  <a:t>b</a:t>
                </a:r>
                <a:endParaRPr kumimoji="1" lang="en-US" altLang="zh-CN" sz="2400" b="1" baseline="-25000" dirty="0">
                  <a:latin typeface="Tahoma" pitchFamily="34" charset="0"/>
                </a:endParaRPr>
              </a:p>
            </p:txBody>
          </p:sp>
          <p:sp>
            <p:nvSpPr>
              <p:cNvPr id="260116" name="Text Box 20"/>
              <p:cNvSpPr txBox="1">
                <a:spLocks noChangeArrowheads="1"/>
              </p:cNvSpPr>
              <p:nvPr/>
            </p:nvSpPr>
            <p:spPr bwMode="auto">
              <a:xfrm>
                <a:off x="1200" y="2688"/>
                <a:ext cx="336" cy="288"/>
              </a:xfrm>
              <a:prstGeom prst="rect">
                <a:avLst/>
              </a:prstGeom>
              <a:noFill/>
              <a:ln w="9525">
                <a:noFill/>
                <a:miter lim="800000"/>
                <a:headEnd/>
                <a:tailEnd/>
              </a:ln>
              <a:effectLst/>
            </p:spPr>
            <p:txBody>
              <a:bodyPr>
                <a:spAutoFit/>
              </a:bodyPr>
              <a:lstStyle/>
              <a:p>
                <a:r>
                  <a:rPr kumimoji="1" lang="en-US" altLang="zh-CN" sz="2400" b="1">
                    <a:latin typeface="Tahoma" pitchFamily="34" charset="0"/>
                  </a:rPr>
                  <a:t>p</a:t>
                </a:r>
                <a:r>
                  <a:rPr kumimoji="1" lang="en-US" altLang="zh-CN" sz="2400" b="1" baseline="-25000">
                    <a:latin typeface="Tahoma" pitchFamily="34" charset="0"/>
                  </a:rPr>
                  <a:t>b</a:t>
                </a:r>
              </a:p>
            </p:txBody>
          </p:sp>
        </p:grpSp>
        <p:sp>
          <p:nvSpPr>
            <p:cNvPr id="260117" name="Text Box 21"/>
            <p:cNvSpPr txBox="1">
              <a:spLocks noChangeArrowheads="1"/>
            </p:cNvSpPr>
            <p:nvPr/>
          </p:nvSpPr>
          <p:spPr bwMode="auto">
            <a:xfrm>
              <a:off x="944" y="3419"/>
              <a:ext cx="1286" cy="291"/>
            </a:xfrm>
            <a:prstGeom prst="rect">
              <a:avLst/>
            </a:prstGeom>
            <a:noFill/>
            <a:ln w="9525">
              <a:noFill/>
              <a:miter lim="800000"/>
              <a:headEnd/>
              <a:tailEnd/>
            </a:ln>
            <a:effectLst/>
          </p:spPr>
          <p:txBody>
            <a:bodyPr wrap="none">
              <a:spAutoFit/>
            </a:bodyPr>
            <a:lstStyle/>
            <a:p>
              <a:r>
                <a:rPr kumimoji="1" lang="zh-CN" altLang="en-US" sz="2400" b="1" dirty="0">
                  <a:solidFill>
                    <a:srgbClr val="0000FF"/>
                  </a:solidFill>
                  <a:latin typeface="+mj-ea"/>
                  <a:ea typeface="+mj-ea"/>
                </a:rPr>
                <a:t>二元对称信道</a:t>
              </a:r>
            </a:p>
          </p:txBody>
        </p:sp>
      </p:grpSp>
      <p:sp>
        <p:nvSpPr>
          <p:cNvPr id="35" name="矩形 34"/>
          <p:cNvSpPr/>
          <p:nvPr/>
        </p:nvSpPr>
        <p:spPr>
          <a:xfrm>
            <a:off x="611560" y="1124744"/>
            <a:ext cx="8280920" cy="1015663"/>
          </a:xfrm>
          <a:prstGeom prst="rect">
            <a:avLst/>
          </a:prstGeom>
        </p:spPr>
        <p:txBody>
          <a:bodyPr wrap="square">
            <a:spAutoFit/>
          </a:bodyPr>
          <a:lstStyle/>
          <a:p>
            <a:r>
              <a:rPr lang="zh-CN" altLang="en-US" sz="2400" b="1" dirty="0" smtClean="0">
                <a:latin typeface="+mj-ea"/>
                <a:ea typeface="+mj-ea"/>
              </a:rPr>
              <a:t>例：考虑一个二元对称信道：</a:t>
            </a:r>
            <a:endParaRPr lang="en-US" altLang="zh-CN" sz="2400" b="1" dirty="0" smtClean="0">
              <a:latin typeface="+mj-ea"/>
              <a:ea typeface="+mj-ea"/>
            </a:endParaRPr>
          </a:p>
          <a:p>
            <a:pPr>
              <a:lnSpc>
                <a:spcPct val="150000"/>
              </a:lnSpc>
            </a:pPr>
            <a:r>
              <a:rPr lang="zh-CN" altLang="en-US" sz="2400" b="1" dirty="0" smtClean="0">
                <a:latin typeface="+mj-ea"/>
                <a:ea typeface="+mj-ea"/>
              </a:rPr>
              <a:t>单符号错误传递概率是</a:t>
            </a:r>
            <a:r>
              <a:rPr lang="en-US" altLang="zh-CN" sz="2400" b="1" dirty="0" err="1" smtClean="0">
                <a:latin typeface="+mj-ea"/>
                <a:ea typeface="+mj-ea"/>
              </a:rPr>
              <a:t>p</a:t>
            </a:r>
            <a:r>
              <a:rPr lang="en-US" altLang="zh-CN" sz="2400" b="1" baseline="-25000" dirty="0" err="1" smtClean="0">
                <a:latin typeface="+mj-ea"/>
                <a:ea typeface="+mj-ea"/>
              </a:rPr>
              <a:t>b</a:t>
            </a:r>
            <a:r>
              <a:rPr lang="en-US" altLang="zh-CN" sz="2400" b="1" dirty="0" smtClean="0">
                <a:latin typeface="+mj-ea"/>
                <a:ea typeface="+mj-ea"/>
              </a:rPr>
              <a:t>=0.9 </a:t>
            </a:r>
            <a:r>
              <a:rPr lang="zh-CN" altLang="en-US" sz="2400" b="1" dirty="0" smtClean="0">
                <a:latin typeface="+mj-ea"/>
                <a:ea typeface="+mj-ea"/>
              </a:rPr>
              <a:t>，  其输入符号为等概分布。</a:t>
            </a:r>
          </a:p>
        </p:txBody>
      </p:sp>
      <p:sp>
        <p:nvSpPr>
          <p:cNvPr id="36" name="矩形 35"/>
          <p:cNvSpPr/>
          <p:nvPr/>
        </p:nvSpPr>
        <p:spPr>
          <a:xfrm>
            <a:off x="683568" y="5991671"/>
            <a:ext cx="8136904" cy="461665"/>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zh-CN" altLang="en-US" sz="2400" b="1" dirty="0" smtClean="0">
                <a:latin typeface="+mj-ea"/>
                <a:ea typeface="+mj-ea"/>
              </a:rPr>
              <a:t>可见，错误概率既与信道统计特性有关，也与译码规则有关。</a:t>
            </a:r>
            <a:endParaRPr lang="zh-CN" altLang="en-US" sz="2400" b="1" dirty="0">
              <a:latin typeface="+mj-ea"/>
              <a:ea typeface="+mj-ea"/>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93546">
                                            <p:txEl>
                                              <p:pRg st="0" end="0"/>
                                            </p:txEl>
                                          </p:spTgt>
                                        </p:tgtEl>
                                        <p:attrNameLst>
                                          <p:attrName>style.visibility</p:attrName>
                                        </p:attrNameLst>
                                      </p:cBhvr>
                                      <p:to>
                                        <p:strVal val="visible"/>
                                      </p:to>
                                    </p:set>
                                    <p:animEffect transition="in" filter="blinds(horizontal)">
                                      <p:cBhvr>
                                        <p:cTn id="7" dur="500"/>
                                        <p:tgtEl>
                                          <p:spTgt spid="193546">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93546">
                                            <p:txEl>
                                              <p:pRg st="1" end="1"/>
                                            </p:txEl>
                                          </p:spTgt>
                                        </p:tgtEl>
                                        <p:attrNameLst>
                                          <p:attrName>style.visibility</p:attrName>
                                        </p:attrNameLst>
                                      </p:cBhvr>
                                      <p:to>
                                        <p:strVal val="visible"/>
                                      </p:to>
                                    </p:set>
                                    <p:animEffect transition="in" filter="blinds(horizontal)">
                                      <p:cBhvr>
                                        <p:cTn id="10" dur="500"/>
                                        <p:tgtEl>
                                          <p:spTgt spid="193546">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193546">
                                            <p:txEl>
                                              <p:pRg st="3" end="3"/>
                                            </p:txEl>
                                          </p:spTgt>
                                        </p:tgtEl>
                                        <p:attrNameLst>
                                          <p:attrName>style.visibility</p:attrName>
                                        </p:attrNameLst>
                                      </p:cBhvr>
                                      <p:to>
                                        <p:strVal val="visible"/>
                                      </p:to>
                                    </p:set>
                                    <p:animEffect transition="in" filter="blinds(horizontal)">
                                      <p:cBhvr>
                                        <p:cTn id="13" dur="500"/>
                                        <p:tgtEl>
                                          <p:spTgt spid="193546">
                                            <p:txEl>
                                              <p:pRg st="3" end="3"/>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193546">
                                            <p:txEl>
                                              <p:pRg st="4" end="4"/>
                                            </p:txEl>
                                          </p:spTgt>
                                        </p:tgtEl>
                                        <p:attrNameLst>
                                          <p:attrName>style.visibility</p:attrName>
                                        </p:attrNameLst>
                                      </p:cBhvr>
                                      <p:to>
                                        <p:strVal val="visible"/>
                                      </p:to>
                                    </p:set>
                                    <p:animEffect transition="in" filter="blinds(horizontal)">
                                      <p:cBhvr>
                                        <p:cTn id="16" dur="500"/>
                                        <p:tgtEl>
                                          <p:spTgt spid="193546">
                                            <p:txEl>
                                              <p:pRg st="4" end="4"/>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193546">
                                            <p:txEl>
                                              <p:pRg st="5" end="5"/>
                                            </p:txEl>
                                          </p:spTgt>
                                        </p:tgtEl>
                                        <p:attrNameLst>
                                          <p:attrName>style.visibility</p:attrName>
                                        </p:attrNameLst>
                                      </p:cBhvr>
                                      <p:to>
                                        <p:strVal val="visible"/>
                                      </p:to>
                                    </p:set>
                                    <p:animEffect transition="in" filter="blinds(horizontal)">
                                      <p:cBhvr>
                                        <p:cTn id="19" dur="500"/>
                                        <p:tgtEl>
                                          <p:spTgt spid="193546">
                                            <p:txEl>
                                              <p:pRg st="5" end="5"/>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193546">
                                            <p:txEl>
                                              <p:pRg st="2" end="2"/>
                                            </p:txEl>
                                          </p:spTgt>
                                        </p:tgtEl>
                                        <p:attrNameLst>
                                          <p:attrName>style.visibility</p:attrName>
                                        </p:attrNameLst>
                                      </p:cBhvr>
                                      <p:to>
                                        <p:strVal val="visible"/>
                                      </p:to>
                                    </p:set>
                                    <p:animEffect transition="in" filter="blinds(horizontal)">
                                      <p:cBhvr>
                                        <p:cTn id="24" dur="500"/>
                                        <p:tgtEl>
                                          <p:spTgt spid="193546">
                                            <p:txEl>
                                              <p:pRg st="2" end="2"/>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193546">
                                            <p:txEl>
                                              <p:pRg st="6" end="6"/>
                                            </p:txEl>
                                          </p:spTgt>
                                        </p:tgtEl>
                                        <p:attrNameLst>
                                          <p:attrName>style.visibility</p:attrName>
                                        </p:attrNameLst>
                                      </p:cBhvr>
                                      <p:to>
                                        <p:strVal val="visible"/>
                                      </p:to>
                                    </p:set>
                                    <p:animEffect transition="in" filter="blinds(horizontal)">
                                      <p:cBhvr>
                                        <p:cTn id="27" dur="500"/>
                                        <p:tgtEl>
                                          <p:spTgt spid="193546">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6"/>
                                        </p:tgtEl>
                                        <p:attrNameLst>
                                          <p:attrName>style.visibility</p:attrName>
                                        </p:attrNameLst>
                                      </p:cBhvr>
                                      <p:to>
                                        <p:strVal val="visible"/>
                                      </p:to>
                                    </p:set>
                                    <p:animEffect transition="in" filter="blinds(horizontal)">
                                      <p:cBhvr>
                                        <p:cTn id="32"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090" name="Rectangle 2"/>
          <p:cNvSpPr>
            <a:spLocks noGrp="1" noChangeArrowheads="1"/>
          </p:cNvSpPr>
          <p:nvPr>
            <p:ph type="title"/>
          </p:nvPr>
        </p:nvSpPr>
        <p:spPr/>
        <p:txBody>
          <a:bodyPr/>
          <a:lstStyle/>
          <a:p>
            <a:r>
              <a:rPr lang="zh-CN" altLang="en-US" smtClean="0">
                <a:latin typeface="Times New Roman" pitchFamily="18" charset="0"/>
                <a:cs typeface="Times New Roman" pitchFamily="18" charset="0"/>
              </a:rPr>
              <a:t>无记忆二进制对称信道（</a:t>
            </a:r>
            <a:r>
              <a:rPr lang="en-US" altLang="zh-CN" smtClean="0">
                <a:latin typeface="Times New Roman" pitchFamily="18" charset="0"/>
                <a:cs typeface="Times New Roman" pitchFamily="18" charset="0"/>
              </a:rPr>
              <a:t>BSC）</a:t>
            </a:r>
            <a:endParaRPr lang="en-US" altLang="zh-CN">
              <a:latin typeface="Times New Roman" pitchFamily="18" charset="0"/>
              <a:cs typeface="Times New Roman" pitchFamily="18" charset="0"/>
            </a:endParaRPr>
          </a:p>
        </p:txBody>
      </p:sp>
      <p:sp>
        <p:nvSpPr>
          <p:cNvPr id="17" name="灯片编号占位符 6"/>
          <p:cNvSpPr>
            <a:spLocks noGrp="1"/>
          </p:cNvSpPr>
          <p:nvPr>
            <p:ph type="sldNum" sz="quarter" idx="12"/>
          </p:nvPr>
        </p:nvSpPr>
        <p:spPr/>
        <p:txBody>
          <a:bodyPr/>
          <a:lstStyle/>
          <a:p>
            <a:fld id="{66880E40-73FF-4B0B-82A2-65FF807950BC}" type="slidenum">
              <a:rPr lang="zh-CN" altLang="en-US" smtClean="0">
                <a:latin typeface="Times New Roman" pitchFamily="18" charset="0"/>
                <a:cs typeface="Times New Roman" pitchFamily="18" charset="0"/>
              </a:rPr>
              <a:pPr/>
              <a:t>11</a:t>
            </a:fld>
            <a:endParaRPr lang="en-US" altLang="zh-CN">
              <a:latin typeface="Times New Roman" pitchFamily="18" charset="0"/>
              <a:cs typeface="Times New Roman" pitchFamily="18" charset="0"/>
            </a:endParaRPr>
          </a:p>
        </p:txBody>
      </p:sp>
      <p:sp>
        <p:nvSpPr>
          <p:cNvPr id="345091" name="Rectangle 3"/>
          <p:cNvSpPr>
            <a:spLocks noGrp="1" noChangeArrowheads="1"/>
          </p:cNvSpPr>
          <p:nvPr>
            <p:ph idx="4294967295"/>
          </p:nvPr>
        </p:nvSpPr>
        <p:spPr>
          <a:xfrm>
            <a:off x="395536" y="2564904"/>
            <a:ext cx="8064500" cy="3960440"/>
          </a:xfrm>
        </p:spPr>
        <p:txBody>
          <a:bodyPr>
            <a:normAutofit/>
          </a:bodyPr>
          <a:lstStyle/>
          <a:p>
            <a:r>
              <a:rPr lang="zh-CN" altLang="en-US" dirty="0" smtClean="0">
                <a:latin typeface="Times New Roman" pitchFamily="18" charset="0"/>
                <a:cs typeface="Times New Roman" pitchFamily="18" charset="0"/>
              </a:rPr>
              <a:t>假定数字通信系统的编码信道是无记忆二进制对称信道：</a:t>
            </a:r>
          </a:p>
          <a:p>
            <a:pPr lvl="1"/>
            <a:r>
              <a:rPr lang="zh-CN" altLang="en-US" dirty="0" smtClean="0">
                <a:solidFill>
                  <a:srgbClr val="0000FF"/>
                </a:solidFill>
                <a:latin typeface="Times New Roman" pitchFamily="18" charset="0"/>
                <a:cs typeface="Times New Roman" pitchFamily="18" charset="0"/>
              </a:rPr>
              <a:t>二进制信道</a:t>
            </a:r>
            <a:r>
              <a:rPr lang="zh-CN" altLang="en-US" dirty="0" smtClean="0">
                <a:latin typeface="Times New Roman" pitchFamily="18" charset="0"/>
                <a:cs typeface="Times New Roman" pitchFamily="18" charset="0"/>
              </a:rPr>
              <a:t>是指码字和接收向量均由二元序列表示的信道，即</a:t>
            </a:r>
            <a:r>
              <a:rPr lang="en-US" altLang="zh-CN" dirty="0" smtClean="0">
                <a:latin typeface="Times New Roman" pitchFamily="18" charset="0"/>
                <a:cs typeface="Times New Roman" pitchFamily="18" charset="0"/>
              </a:rPr>
              <a:t>c=(c0,c1,…,cn-1)   </a:t>
            </a:r>
            <a:r>
              <a:rPr lang="en-US" altLang="zh-CN" dirty="0" err="1" smtClean="0">
                <a:latin typeface="Times New Roman" pitchFamily="18" charset="0"/>
                <a:cs typeface="Times New Roman" pitchFamily="18" charset="0"/>
              </a:rPr>
              <a:t>ci</a:t>
            </a:r>
            <a:r>
              <a:rPr lang="en-US" altLang="zh-CN" dirty="0" smtClean="0">
                <a:latin typeface="Times New Roman" pitchFamily="18" charset="0"/>
                <a:cs typeface="Times New Roman" pitchFamily="18" charset="0"/>
                <a:sym typeface="Symbol" pitchFamily="18" charset="2"/>
              </a:rPr>
              <a:t>{0,1} </a:t>
            </a:r>
            <a:r>
              <a:rPr lang="en-US" altLang="zh-CN" dirty="0" smtClean="0">
                <a:latin typeface="Times New Roman" pitchFamily="18" charset="0"/>
                <a:cs typeface="Times New Roman" pitchFamily="18" charset="0"/>
              </a:rPr>
              <a:t>、</a:t>
            </a:r>
          </a:p>
          <a:p>
            <a:pPr lvl="1"/>
            <a:r>
              <a:rPr lang="en-US" altLang="zh-CN" dirty="0" smtClean="0">
                <a:latin typeface="Times New Roman" pitchFamily="18" charset="0"/>
                <a:cs typeface="Times New Roman" pitchFamily="18" charset="0"/>
                <a:sym typeface="Symbol" pitchFamily="18" charset="2"/>
              </a:rPr>
              <a:t>        </a:t>
            </a:r>
            <a:r>
              <a:rPr lang="en-US" altLang="zh-CN" dirty="0" smtClean="0">
                <a:latin typeface="Times New Roman" pitchFamily="18" charset="0"/>
                <a:cs typeface="Times New Roman" pitchFamily="18" charset="0"/>
              </a:rPr>
              <a:t>r=(r0,r1,… ,rn-1)   </a:t>
            </a:r>
            <a:r>
              <a:rPr lang="en-US" altLang="zh-CN" dirty="0" err="1" smtClean="0">
                <a:latin typeface="Times New Roman" pitchFamily="18" charset="0"/>
                <a:cs typeface="Times New Roman" pitchFamily="18" charset="0"/>
              </a:rPr>
              <a:t>ri</a:t>
            </a:r>
            <a:r>
              <a:rPr lang="en-US" altLang="zh-CN" dirty="0" smtClean="0">
                <a:latin typeface="Times New Roman" pitchFamily="18" charset="0"/>
                <a:cs typeface="Times New Roman" pitchFamily="18" charset="0"/>
                <a:sym typeface="Symbol" pitchFamily="18" charset="2"/>
              </a:rPr>
              <a:t>{0,1}</a:t>
            </a:r>
            <a:r>
              <a:rPr lang="zh-CN" altLang="en-US" dirty="0" smtClean="0">
                <a:latin typeface="Times New Roman" pitchFamily="18" charset="0"/>
                <a:cs typeface="Times New Roman" pitchFamily="18" charset="0"/>
                <a:sym typeface="Symbol" pitchFamily="18" charset="2"/>
              </a:rPr>
              <a:t>。</a:t>
            </a:r>
            <a:endParaRPr lang="zh-CN" altLang="en-US" dirty="0" smtClean="0">
              <a:latin typeface="Times New Roman" pitchFamily="18" charset="0"/>
              <a:cs typeface="Times New Roman" pitchFamily="18" charset="0"/>
            </a:endParaRPr>
          </a:p>
          <a:p>
            <a:pPr lvl="1"/>
            <a:r>
              <a:rPr lang="zh-CN" altLang="en-US" dirty="0" smtClean="0">
                <a:latin typeface="Times New Roman" pitchFamily="18" charset="0"/>
                <a:cs typeface="Times New Roman" pitchFamily="18" charset="0"/>
              </a:rPr>
              <a:t>二进制信道可用转移概率</a:t>
            </a:r>
            <a:r>
              <a:rPr lang="en-US" altLang="zh-CN" dirty="0" smtClean="0">
                <a:latin typeface="Times New Roman" pitchFamily="18" charset="0"/>
                <a:cs typeface="Times New Roman" pitchFamily="18" charset="0"/>
              </a:rPr>
              <a:t>p(r/c)</a:t>
            </a:r>
            <a:r>
              <a:rPr lang="zh-CN" altLang="en-US" dirty="0" smtClean="0">
                <a:latin typeface="Times New Roman" pitchFamily="18" charset="0"/>
                <a:cs typeface="Times New Roman" pitchFamily="18" charset="0"/>
              </a:rPr>
              <a:t>描述输入输出关系；</a:t>
            </a:r>
          </a:p>
          <a:p>
            <a:pPr lvl="1"/>
            <a:r>
              <a:rPr lang="zh-CN" altLang="en-US" dirty="0" smtClean="0">
                <a:latin typeface="Times New Roman" pitchFamily="18" charset="0"/>
                <a:cs typeface="Times New Roman" pitchFamily="18" charset="0"/>
              </a:rPr>
              <a:t>满足以下公式的二进制信道称为</a:t>
            </a:r>
            <a:r>
              <a:rPr lang="zh-CN" altLang="en-US" dirty="0" smtClean="0">
                <a:solidFill>
                  <a:srgbClr val="0000FF"/>
                </a:solidFill>
                <a:latin typeface="Times New Roman" pitchFamily="18" charset="0"/>
                <a:cs typeface="Times New Roman" pitchFamily="18" charset="0"/>
              </a:rPr>
              <a:t>无记忆二进制信道</a:t>
            </a:r>
            <a:r>
              <a:rPr lang="zh-CN" altLang="en-US" dirty="0" smtClean="0">
                <a:latin typeface="Times New Roman" pitchFamily="18" charset="0"/>
                <a:cs typeface="Times New Roman" pitchFamily="18" charset="0"/>
              </a:rPr>
              <a:t>：</a:t>
            </a:r>
          </a:p>
          <a:p>
            <a:pPr lvl="1"/>
            <a:r>
              <a:rPr lang="en-US" altLang="zh-CN" dirty="0" smtClean="0">
                <a:latin typeface="Times New Roman" pitchFamily="18" charset="0"/>
                <a:cs typeface="Times New Roman" pitchFamily="18" charset="0"/>
              </a:rPr>
              <a:t>　　p(r/c)=</a:t>
            </a:r>
            <a:r>
              <a:rPr lang="en-US" altLang="zh-CN" dirty="0" smtClean="0">
                <a:latin typeface="Times New Roman" pitchFamily="18" charset="0"/>
                <a:cs typeface="Times New Roman" pitchFamily="18" charset="0"/>
                <a:sym typeface="Symbol" pitchFamily="18" charset="2"/>
              </a:rPr>
              <a:t> </a:t>
            </a:r>
            <a:r>
              <a:rPr lang="en-US" altLang="zh-CN" dirty="0" smtClean="0">
                <a:latin typeface="Times New Roman" pitchFamily="18" charset="0"/>
                <a:cs typeface="Times New Roman" pitchFamily="18" charset="0"/>
              </a:rPr>
              <a:t>p( </a:t>
            </a:r>
            <a:r>
              <a:rPr lang="en-US" altLang="zh-CN" dirty="0" err="1" smtClean="0">
                <a:latin typeface="Times New Roman" pitchFamily="18" charset="0"/>
                <a:cs typeface="Times New Roman" pitchFamily="18" charset="0"/>
              </a:rPr>
              <a:t>ri</a:t>
            </a:r>
            <a:r>
              <a:rPr lang="en-US" altLang="zh-CN" dirty="0" smtClean="0">
                <a:latin typeface="Times New Roman" pitchFamily="18" charset="0"/>
                <a:cs typeface="Times New Roman" pitchFamily="18" charset="0"/>
              </a:rPr>
              <a:t> / </a:t>
            </a:r>
            <a:r>
              <a:rPr lang="en-US" altLang="zh-CN" dirty="0" err="1" smtClean="0">
                <a:latin typeface="Times New Roman" pitchFamily="18" charset="0"/>
                <a:cs typeface="Times New Roman" pitchFamily="18" charset="0"/>
              </a:rPr>
              <a:t>ci</a:t>
            </a:r>
            <a:r>
              <a:rPr lang="en-US" altLang="zh-CN" dirty="0" smtClean="0">
                <a:latin typeface="Times New Roman" pitchFamily="18" charset="0"/>
                <a:cs typeface="Times New Roman" pitchFamily="18" charset="0"/>
              </a:rPr>
              <a:t> )   </a:t>
            </a:r>
            <a:r>
              <a:rPr lang="en-US" altLang="zh-CN" dirty="0" err="1" smtClean="0">
                <a:latin typeface="Times New Roman" pitchFamily="18" charset="0"/>
                <a:cs typeface="Times New Roman" pitchFamily="18" charset="0"/>
              </a:rPr>
              <a:t>i</a:t>
            </a:r>
            <a:r>
              <a:rPr lang="en-US" altLang="zh-CN" dirty="0" smtClean="0">
                <a:latin typeface="Times New Roman" pitchFamily="18" charset="0"/>
                <a:cs typeface="Times New Roman" pitchFamily="18" charset="0"/>
              </a:rPr>
              <a:t>=0…n-1</a:t>
            </a:r>
          </a:p>
          <a:p>
            <a:pPr lvl="1"/>
            <a:r>
              <a:rPr lang="zh-CN" altLang="en-US" dirty="0" smtClean="0">
                <a:latin typeface="Times New Roman" pitchFamily="18" charset="0"/>
                <a:cs typeface="Times New Roman" pitchFamily="18" charset="0"/>
              </a:rPr>
              <a:t>满足以下对称特性的无记忆二进制信道称为</a:t>
            </a:r>
            <a:r>
              <a:rPr lang="zh-CN" altLang="en-US" dirty="0" smtClean="0">
                <a:solidFill>
                  <a:srgbClr val="0000FF"/>
                </a:solidFill>
                <a:latin typeface="Times New Roman" pitchFamily="18" charset="0"/>
                <a:cs typeface="Times New Roman" pitchFamily="18" charset="0"/>
              </a:rPr>
              <a:t>无记忆二进制对称信道</a:t>
            </a:r>
            <a:r>
              <a:rPr lang="zh-CN" altLang="en-US" dirty="0" smtClean="0">
                <a:latin typeface="Times New Roman" pitchFamily="18" charset="0"/>
                <a:cs typeface="Times New Roman" pitchFamily="18" charset="0"/>
              </a:rPr>
              <a:t>，简称</a:t>
            </a:r>
            <a:r>
              <a:rPr lang="en-US" altLang="zh-CN" dirty="0" smtClean="0">
                <a:latin typeface="Times New Roman" pitchFamily="18" charset="0"/>
                <a:cs typeface="Times New Roman" pitchFamily="18" charset="0"/>
              </a:rPr>
              <a:t>BSC： p(0/1)=</a:t>
            </a:r>
            <a:r>
              <a:rPr lang="en-US" altLang="zh-CN" dirty="0" smtClean="0">
                <a:latin typeface="Times New Roman" pitchFamily="18" charset="0"/>
                <a:cs typeface="Times New Roman" pitchFamily="18" charset="0"/>
                <a:sym typeface="Symbol" pitchFamily="18" charset="2"/>
              </a:rPr>
              <a:t> </a:t>
            </a:r>
            <a:r>
              <a:rPr lang="en-US" altLang="zh-CN" dirty="0" smtClean="0">
                <a:latin typeface="Times New Roman" pitchFamily="18" charset="0"/>
                <a:cs typeface="Times New Roman" pitchFamily="18" charset="0"/>
              </a:rPr>
              <a:t>p(1/0)= </a:t>
            </a:r>
            <a:r>
              <a:rPr lang="en-US" altLang="zh-CN" dirty="0" err="1" smtClean="0">
                <a:latin typeface="Times New Roman" pitchFamily="18" charset="0"/>
                <a:cs typeface="Times New Roman" pitchFamily="18" charset="0"/>
              </a:rPr>
              <a:t>pb</a:t>
            </a:r>
            <a:endParaRPr lang="en-US" altLang="zh-CN" dirty="0">
              <a:latin typeface="Times New Roman" pitchFamily="18" charset="0"/>
              <a:cs typeface="Times New Roman" pitchFamily="18" charset="0"/>
            </a:endParaRPr>
          </a:p>
        </p:txBody>
      </p:sp>
      <p:sp>
        <p:nvSpPr>
          <p:cNvPr id="345092" name="Text Box 4"/>
          <p:cNvSpPr txBox="1">
            <a:spLocks noChangeArrowheads="1"/>
          </p:cNvSpPr>
          <p:nvPr/>
        </p:nvSpPr>
        <p:spPr bwMode="auto">
          <a:xfrm>
            <a:off x="5562600" y="1403698"/>
            <a:ext cx="1219200" cy="779462"/>
          </a:xfrm>
          <a:prstGeom prst="rect">
            <a:avLst/>
          </a:prstGeom>
          <a:noFill/>
          <a:ln w="9525">
            <a:noFill/>
            <a:miter lim="800000"/>
            <a:headEnd/>
            <a:tailEnd/>
          </a:ln>
          <a:effectLst/>
        </p:spPr>
        <p:txBody>
          <a:bodyPr>
            <a:spAutoFit/>
          </a:bodyPr>
          <a:lstStyle/>
          <a:p>
            <a:pPr algn="ctr">
              <a:spcBef>
                <a:spcPct val="50000"/>
              </a:spcBef>
            </a:pPr>
            <a:r>
              <a:rPr kumimoji="1" lang="zh-CN" altLang="en-US" b="1">
                <a:solidFill>
                  <a:srgbClr val="FF6600"/>
                </a:solidFill>
                <a:latin typeface="Times New Roman" pitchFamily="18" charset="0"/>
                <a:ea typeface="黑体" pitchFamily="2" charset="-122"/>
                <a:cs typeface="Times New Roman" pitchFamily="18" charset="0"/>
              </a:rPr>
              <a:t>接收向量</a:t>
            </a:r>
            <a:r>
              <a:rPr kumimoji="1" lang="en-US" altLang="zh-CN" b="1">
                <a:solidFill>
                  <a:srgbClr val="FF6600"/>
                </a:solidFill>
                <a:latin typeface="Times New Roman" pitchFamily="18" charset="0"/>
                <a:ea typeface="黑体" pitchFamily="2" charset="-122"/>
                <a:cs typeface="Times New Roman" pitchFamily="18" charset="0"/>
              </a:rPr>
              <a:t>r</a:t>
            </a:r>
          </a:p>
          <a:p>
            <a:pPr algn="ctr">
              <a:spcBef>
                <a:spcPct val="50000"/>
              </a:spcBef>
            </a:pPr>
            <a:r>
              <a:rPr kumimoji="1" lang="en-US" altLang="zh-CN" b="1">
                <a:solidFill>
                  <a:srgbClr val="FF6600"/>
                </a:solidFill>
                <a:latin typeface="Times New Roman" pitchFamily="18" charset="0"/>
                <a:ea typeface="黑体" pitchFamily="2" charset="-122"/>
                <a:cs typeface="Times New Roman" pitchFamily="18" charset="0"/>
              </a:rPr>
              <a:t>r</a:t>
            </a:r>
            <a:r>
              <a:rPr kumimoji="1" lang="en-US" altLang="zh-CN" b="1" baseline="-25000">
                <a:solidFill>
                  <a:srgbClr val="FF6600"/>
                </a:solidFill>
                <a:latin typeface="Times New Roman" pitchFamily="18" charset="0"/>
                <a:ea typeface="黑体" pitchFamily="2" charset="-122"/>
                <a:cs typeface="Times New Roman" pitchFamily="18" charset="0"/>
              </a:rPr>
              <a:t>i</a:t>
            </a:r>
            <a:r>
              <a:rPr kumimoji="1" lang="en-US" altLang="zh-CN" b="1">
                <a:solidFill>
                  <a:srgbClr val="FF6600"/>
                </a:solidFill>
                <a:latin typeface="Times New Roman" pitchFamily="18" charset="0"/>
                <a:ea typeface="黑体" pitchFamily="2" charset="-122"/>
                <a:cs typeface="Times New Roman" pitchFamily="18" charset="0"/>
                <a:sym typeface="Symbol" pitchFamily="18" charset="2"/>
              </a:rPr>
              <a:t>{0,1}</a:t>
            </a:r>
            <a:r>
              <a:rPr kumimoji="1" lang="en-US" altLang="zh-CN" b="1">
                <a:solidFill>
                  <a:srgbClr val="FF6600"/>
                </a:solidFill>
                <a:latin typeface="Times New Roman" pitchFamily="18" charset="0"/>
                <a:ea typeface="黑体" pitchFamily="2" charset="-122"/>
                <a:cs typeface="Times New Roman" pitchFamily="18" charset="0"/>
              </a:rPr>
              <a:t> </a:t>
            </a:r>
          </a:p>
        </p:txBody>
      </p:sp>
      <p:sp>
        <p:nvSpPr>
          <p:cNvPr id="345093" name="Text Box 5"/>
          <p:cNvSpPr txBox="1">
            <a:spLocks noChangeArrowheads="1"/>
          </p:cNvSpPr>
          <p:nvPr/>
        </p:nvSpPr>
        <p:spPr bwMode="auto">
          <a:xfrm>
            <a:off x="2438400" y="1403698"/>
            <a:ext cx="1066800" cy="779462"/>
          </a:xfrm>
          <a:prstGeom prst="rect">
            <a:avLst/>
          </a:prstGeom>
          <a:noFill/>
          <a:ln w="9525">
            <a:noFill/>
            <a:miter lim="800000"/>
            <a:headEnd/>
            <a:tailEnd/>
          </a:ln>
          <a:effectLst/>
        </p:spPr>
        <p:txBody>
          <a:bodyPr>
            <a:spAutoFit/>
          </a:bodyPr>
          <a:lstStyle/>
          <a:p>
            <a:pPr algn="ctr">
              <a:spcBef>
                <a:spcPct val="50000"/>
              </a:spcBef>
            </a:pPr>
            <a:r>
              <a:rPr kumimoji="1" lang="zh-CN" altLang="en-US" b="1" dirty="0">
                <a:solidFill>
                  <a:srgbClr val="FF6600"/>
                </a:solidFill>
                <a:latin typeface="Times New Roman" pitchFamily="18" charset="0"/>
                <a:ea typeface="黑体" pitchFamily="2" charset="-122"/>
                <a:cs typeface="Times New Roman" pitchFamily="18" charset="0"/>
              </a:rPr>
              <a:t>码字 </a:t>
            </a:r>
            <a:r>
              <a:rPr kumimoji="1" lang="en-US" altLang="zh-CN" b="1" dirty="0">
                <a:solidFill>
                  <a:srgbClr val="FF6600"/>
                </a:solidFill>
                <a:latin typeface="Times New Roman" pitchFamily="18" charset="0"/>
                <a:ea typeface="黑体" pitchFamily="2" charset="-122"/>
                <a:cs typeface="Times New Roman" pitchFamily="18" charset="0"/>
              </a:rPr>
              <a:t>c</a:t>
            </a:r>
          </a:p>
          <a:p>
            <a:pPr algn="ctr">
              <a:spcBef>
                <a:spcPct val="50000"/>
              </a:spcBef>
            </a:pPr>
            <a:r>
              <a:rPr kumimoji="1" lang="en-US" altLang="zh-CN" b="1" dirty="0">
                <a:solidFill>
                  <a:srgbClr val="FF6600"/>
                </a:solidFill>
                <a:latin typeface="Times New Roman" pitchFamily="18" charset="0"/>
                <a:ea typeface="黑体" pitchFamily="2" charset="-122"/>
                <a:cs typeface="Times New Roman" pitchFamily="18" charset="0"/>
              </a:rPr>
              <a:t>c</a:t>
            </a:r>
            <a:r>
              <a:rPr kumimoji="1" lang="en-US" altLang="zh-CN" b="1" baseline="-25000" dirty="0">
                <a:solidFill>
                  <a:srgbClr val="FF6600"/>
                </a:solidFill>
                <a:latin typeface="Times New Roman" pitchFamily="18" charset="0"/>
                <a:ea typeface="黑体" pitchFamily="2" charset="-122"/>
                <a:cs typeface="Times New Roman" pitchFamily="18" charset="0"/>
              </a:rPr>
              <a:t>i</a:t>
            </a:r>
            <a:r>
              <a:rPr kumimoji="1" lang="en-US" altLang="zh-CN" b="1" dirty="0">
                <a:solidFill>
                  <a:srgbClr val="FF6600"/>
                </a:solidFill>
                <a:latin typeface="Times New Roman" pitchFamily="18" charset="0"/>
                <a:ea typeface="黑体" pitchFamily="2" charset="-122"/>
                <a:cs typeface="Times New Roman" pitchFamily="18" charset="0"/>
                <a:sym typeface="Symbol" pitchFamily="18" charset="2"/>
              </a:rPr>
              <a:t>{0,1}</a:t>
            </a:r>
          </a:p>
        </p:txBody>
      </p:sp>
      <p:sp>
        <p:nvSpPr>
          <p:cNvPr id="345094" name="Text Box 6"/>
          <p:cNvSpPr txBox="1">
            <a:spLocks noChangeArrowheads="1"/>
          </p:cNvSpPr>
          <p:nvPr/>
        </p:nvSpPr>
        <p:spPr bwMode="auto">
          <a:xfrm>
            <a:off x="3581400" y="1268760"/>
            <a:ext cx="1981200" cy="1033463"/>
          </a:xfrm>
          <a:prstGeom prst="rect">
            <a:avLst/>
          </a:prstGeom>
          <a:noFill/>
          <a:ln w="28575">
            <a:solidFill>
              <a:srgbClr val="FF0000"/>
            </a:solidFill>
            <a:miter lim="800000"/>
            <a:headEnd/>
            <a:tailEnd/>
          </a:ln>
          <a:effectLst/>
        </p:spPr>
        <p:txBody>
          <a:bodyPr>
            <a:spAutoFit/>
          </a:bodyPr>
          <a:lstStyle/>
          <a:p>
            <a:pPr algn="ctr">
              <a:spcBef>
                <a:spcPct val="50000"/>
              </a:spcBef>
            </a:pPr>
            <a:r>
              <a:rPr kumimoji="1" lang="zh-CN" altLang="en-US" sz="2400" b="1" dirty="0">
                <a:solidFill>
                  <a:srgbClr val="FF6600"/>
                </a:solidFill>
                <a:latin typeface="Times New Roman" pitchFamily="18" charset="0"/>
                <a:ea typeface="黑体" pitchFamily="2" charset="-122"/>
                <a:cs typeface="Times New Roman" pitchFamily="18" charset="0"/>
              </a:rPr>
              <a:t>二进制信道</a:t>
            </a:r>
          </a:p>
          <a:p>
            <a:pPr algn="ctr">
              <a:spcBef>
                <a:spcPct val="50000"/>
              </a:spcBef>
            </a:pPr>
            <a:r>
              <a:rPr kumimoji="1" lang="en-US" altLang="zh-CN" sz="2400" b="1" dirty="0">
                <a:solidFill>
                  <a:srgbClr val="FF6600"/>
                </a:solidFill>
                <a:latin typeface="Times New Roman" pitchFamily="18" charset="0"/>
                <a:ea typeface="黑体" pitchFamily="2" charset="-122"/>
                <a:cs typeface="Times New Roman" pitchFamily="18" charset="0"/>
              </a:rPr>
              <a:t>p(r/c)</a:t>
            </a:r>
          </a:p>
        </p:txBody>
      </p:sp>
      <p:sp>
        <p:nvSpPr>
          <p:cNvPr id="345095" name="Line 7"/>
          <p:cNvSpPr>
            <a:spLocks noChangeShapeType="1"/>
          </p:cNvSpPr>
          <p:nvPr/>
        </p:nvSpPr>
        <p:spPr bwMode="auto">
          <a:xfrm>
            <a:off x="2438400" y="1802160"/>
            <a:ext cx="1143000" cy="0"/>
          </a:xfrm>
          <a:prstGeom prst="line">
            <a:avLst/>
          </a:prstGeom>
          <a:noFill/>
          <a:ln w="9525">
            <a:solidFill>
              <a:srgbClr val="FF6600"/>
            </a:solidFill>
            <a:round/>
            <a:headEnd/>
            <a:tailEnd type="triangle" w="med" len="med"/>
          </a:ln>
          <a:effectLst/>
        </p:spPr>
        <p:txBody>
          <a:bodyPr wrap="none"/>
          <a:lstStyle/>
          <a:p>
            <a:endParaRPr lang="zh-CN" altLang="en-US" b="1">
              <a:latin typeface="Times New Roman" pitchFamily="18" charset="0"/>
              <a:cs typeface="Times New Roman" pitchFamily="18" charset="0"/>
            </a:endParaRPr>
          </a:p>
        </p:txBody>
      </p:sp>
      <p:sp>
        <p:nvSpPr>
          <p:cNvPr id="345096" name="Line 8"/>
          <p:cNvSpPr>
            <a:spLocks noChangeShapeType="1"/>
          </p:cNvSpPr>
          <p:nvPr/>
        </p:nvSpPr>
        <p:spPr bwMode="auto">
          <a:xfrm>
            <a:off x="5562600" y="1802160"/>
            <a:ext cx="1219200" cy="0"/>
          </a:xfrm>
          <a:prstGeom prst="line">
            <a:avLst/>
          </a:prstGeom>
          <a:noFill/>
          <a:ln w="9525">
            <a:solidFill>
              <a:srgbClr val="FF6600"/>
            </a:solidFill>
            <a:round/>
            <a:headEnd/>
            <a:tailEnd type="triangle" w="med" len="med"/>
          </a:ln>
          <a:effectLst/>
        </p:spPr>
        <p:txBody>
          <a:bodyPr wrap="none"/>
          <a:lstStyle/>
          <a:p>
            <a:endParaRPr lang="zh-CN" altLang="en-US" b="1">
              <a:latin typeface="Times New Roman" pitchFamily="18" charset="0"/>
              <a:cs typeface="Times New Roman" pitchFamily="18" charset="0"/>
            </a:endParaRPr>
          </a:p>
        </p:txBody>
      </p:sp>
      <p:sp>
        <p:nvSpPr>
          <p:cNvPr id="345097" name="Text Box 9"/>
          <p:cNvSpPr txBox="1">
            <a:spLocks noChangeArrowheads="1"/>
          </p:cNvSpPr>
          <p:nvPr/>
        </p:nvSpPr>
        <p:spPr bwMode="auto">
          <a:xfrm>
            <a:off x="1295400" y="1654523"/>
            <a:ext cx="1143000" cy="376237"/>
          </a:xfrm>
          <a:prstGeom prst="rect">
            <a:avLst/>
          </a:prstGeom>
          <a:noFill/>
          <a:ln w="9525">
            <a:solidFill>
              <a:schemeClr val="tx1"/>
            </a:solidFill>
            <a:miter lim="800000"/>
            <a:headEnd/>
            <a:tailEnd/>
          </a:ln>
          <a:effectLst/>
        </p:spPr>
        <p:txBody>
          <a:bodyPr>
            <a:spAutoFit/>
          </a:bodyPr>
          <a:lstStyle/>
          <a:p>
            <a:pPr>
              <a:spcBef>
                <a:spcPct val="50000"/>
              </a:spcBef>
            </a:pPr>
            <a:r>
              <a:rPr kumimoji="1" lang="zh-CN" altLang="en-US" b="1">
                <a:latin typeface="Times New Roman" pitchFamily="18" charset="0"/>
                <a:ea typeface="黑体" pitchFamily="2" charset="-122"/>
                <a:cs typeface="Times New Roman" pitchFamily="18" charset="0"/>
              </a:rPr>
              <a:t>信源编码</a:t>
            </a:r>
          </a:p>
        </p:txBody>
      </p:sp>
      <p:sp>
        <p:nvSpPr>
          <p:cNvPr id="345098" name="Text Box 10"/>
          <p:cNvSpPr txBox="1">
            <a:spLocks noChangeArrowheads="1"/>
          </p:cNvSpPr>
          <p:nvPr/>
        </p:nvSpPr>
        <p:spPr bwMode="auto">
          <a:xfrm>
            <a:off x="6781800" y="1649760"/>
            <a:ext cx="1143000" cy="376238"/>
          </a:xfrm>
          <a:prstGeom prst="rect">
            <a:avLst/>
          </a:prstGeom>
          <a:noFill/>
          <a:ln w="9525">
            <a:solidFill>
              <a:schemeClr val="tx1"/>
            </a:solidFill>
            <a:miter lim="800000"/>
            <a:headEnd/>
            <a:tailEnd/>
          </a:ln>
          <a:effectLst/>
        </p:spPr>
        <p:txBody>
          <a:bodyPr>
            <a:spAutoFit/>
          </a:bodyPr>
          <a:lstStyle/>
          <a:p>
            <a:pPr>
              <a:spcBef>
                <a:spcPct val="50000"/>
              </a:spcBef>
            </a:pPr>
            <a:r>
              <a:rPr kumimoji="1" lang="zh-CN" altLang="en-US" b="1">
                <a:latin typeface="Times New Roman" pitchFamily="18" charset="0"/>
                <a:ea typeface="黑体" pitchFamily="2" charset="-122"/>
                <a:cs typeface="Times New Roman" pitchFamily="18" charset="0"/>
              </a:rPr>
              <a:t>信源译码</a:t>
            </a:r>
          </a:p>
        </p:txBody>
      </p:sp>
      <p:sp>
        <p:nvSpPr>
          <p:cNvPr id="345099" name="Line 11"/>
          <p:cNvSpPr>
            <a:spLocks noChangeShapeType="1"/>
          </p:cNvSpPr>
          <p:nvPr/>
        </p:nvSpPr>
        <p:spPr bwMode="auto">
          <a:xfrm>
            <a:off x="511175" y="1802160"/>
            <a:ext cx="762000" cy="0"/>
          </a:xfrm>
          <a:prstGeom prst="line">
            <a:avLst/>
          </a:prstGeom>
          <a:noFill/>
          <a:ln w="9525">
            <a:solidFill>
              <a:schemeClr val="tx1"/>
            </a:solidFill>
            <a:round/>
            <a:headEnd/>
            <a:tailEnd type="triangle" w="med" len="med"/>
          </a:ln>
          <a:effectLst/>
        </p:spPr>
        <p:txBody>
          <a:bodyPr wrap="none"/>
          <a:lstStyle/>
          <a:p>
            <a:endParaRPr lang="zh-CN" altLang="en-US" b="1">
              <a:latin typeface="Times New Roman" pitchFamily="18" charset="0"/>
              <a:cs typeface="Times New Roman" pitchFamily="18" charset="0"/>
            </a:endParaRPr>
          </a:p>
        </p:txBody>
      </p:sp>
      <p:sp>
        <p:nvSpPr>
          <p:cNvPr id="345100" name="Text Box 12"/>
          <p:cNvSpPr txBox="1">
            <a:spLocks noChangeArrowheads="1"/>
          </p:cNvSpPr>
          <p:nvPr/>
        </p:nvSpPr>
        <p:spPr bwMode="auto">
          <a:xfrm>
            <a:off x="457200" y="1344960"/>
            <a:ext cx="892175" cy="779463"/>
          </a:xfrm>
          <a:prstGeom prst="rect">
            <a:avLst/>
          </a:prstGeom>
          <a:noFill/>
          <a:ln w="9525">
            <a:noFill/>
            <a:miter lim="800000"/>
            <a:headEnd/>
            <a:tailEnd/>
          </a:ln>
          <a:effectLst/>
        </p:spPr>
        <p:txBody>
          <a:bodyPr>
            <a:spAutoFit/>
          </a:bodyPr>
          <a:lstStyle/>
          <a:p>
            <a:pPr algn="ctr">
              <a:spcBef>
                <a:spcPct val="50000"/>
              </a:spcBef>
            </a:pPr>
            <a:r>
              <a:rPr kumimoji="1" lang="zh-CN" altLang="en-US" b="1" dirty="0">
                <a:latin typeface="Times New Roman" pitchFamily="18" charset="0"/>
                <a:ea typeface="黑体" pitchFamily="2" charset="-122"/>
                <a:cs typeface="Times New Roman" pitchFamily="18" charset="0"/>
              </a:rPr>
              <a:t>消息</a:t>
            </a:r>
          </a:p>
          <a:p>
            <a:pPr algn="ctr">
              <a:spcBef>
                <a:spcPct val="50000"/>
              </a:spcBef>
            </a:pPr>
            <a:r>
              <a:rPr kumimoji="1" lang="en-US" altLang="zh-CN" b="1" dirty="0">
                <a:latin typeface="Times New Roman" pitchFamily="18" charset="0"/>
                <a:ea typeface="黑体" pitchFamily="2" charset="-122"/>
                <a:cs typeface="Times New Roman" pitchFamily="18" charset="0"/>
              </a:rPr>
              <a:t>m</a:t>
            </a:r>
          </a:p>
        </p:txBody>
      </p:sp>
      <p:sp>
        <p:nvSpPr>
          <p:cNvPr id="345101" name="Line 13"/>
          <p:cNvSpPr>
            <a:spLocks noChangeShapeType="1"/>
          </p:cNvSpPr>
          <p:nvPr/>
        </p:nvSpPr>
        <p:spPr bwMode="auto">
          <a:xfrm>
            <a:off x="7924800" y="1802160"/>
            <a:ext cx="762000" cy="0"/>
          </a:xfrm>
          <a:prstGeom prst="line">
            <a:avLst/>
          </a:prstGeom>
          <a:noFill/>
          <a:ln w="9525">
            <a:solidFill>
              <a:schemeClr val="tx1"/>
            </a:solidFill>
            <a:round/>
            <a:headEnd/>
            <a:tailEnd type="triangle" w="med" len="med"/>
          </a:ln>
          <a:effectLst/>
        </p:spPr>
        <p:txBody>
          <a:bodyPr wrap="none"/>
          <a:lstStyle/>
          <a:p>
            <a:endParaRPr lang="zh-CN" altLang="en-US" b="1">
              <a:latin typeface="Times New Roman" pitchFamily="18" charset="0"/>
              <a:cs typeface="Times New Roman" pitchFamily="18" charset="0"/>
            </a:endParaRPr>
          </a:p>
        </p:txBody>
      </p:sp>
      <p:sp>
        <p:nvSpPr>
          <p:cNvPr id="345102" name="Text Box 14"/>
          <p:cNvSpPr txBox="1">
            <a:spLocks noChangeArrowheads="1"/>
          </p:cNvSpPr>
          <p:nvPr/>
        </p:nvSpPr>
        <p:spPr bwMode="auto">
          <a:xfrm>
            <a:off x="7947025" y="1403698"/>
            <a:ext cx="663575" cy="779462"/>
          </a:xfrm>
          <a:prstGeom prst="rect">
            <a:avLst/>
          </a:prstGeom>
          <a:noFill/>
          <a:ln w="9525">
            <a:noFill/>
            <a:miter lim="800000"/>
            <a:headEnd/>
            <a:tailEnd/>
          </a:ln>
          <a:effectLst/>
        </p:spPr>
        <p:txBody>
          <a:bodyPr>
            <a:spAutoFit/>
          </a:bodyPr>
          <a:lstStyle/>
          <a:p>
            <a:pPr algn="ctr">
              <a:spcBef>
                <a:spcPct val="50000"/>
              </a:spcBef>
            </a:pPr>
            <a:r>
              <a:rPr kumimoji="1" lang="zh-CN" altLang="en-US" b="1">
                <a:latin typeface="Times New Roman" pitchFamily="18" charset="0"/>
                <a:ea typeface="黑体" pitchFamily="2" charset="-122"/>
                <a:cs typeface="Times New Roman" pitchFamily="18" charset="0"/>
              </a:rPr>
              <a:t>消息</a:t>
            </a:r>
          </a:p>
          <a:p>
            <a:pPr algn="ctr">
              <a:spcBef>
                <a:spcPct val="50000"/>
              </a:spcBef>
            </a:pPr>
            <a:r>
              <a:rPr kumimoji="1" lang="en-US" altLang="zh-CN" b="1">
                <a:latin typeface="Times New Roman" pitchFamily="18" charset="0"/>
                <a:ea typeface="黑体" pitchFamily="2" charset="-122"/>
                <a:cs typeface="Times New Roman" pitchFamily="18" charset="0"/>
              </a:rPr>
              <a:t>m’</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45091">
                                            <p:txEl>
                                              <p:pRg st="1" end="1"/>
                                            </p:txEl>
                                          </p:spTgt>
                                        </p:tgtEl>
                                        <p:attrNameLst>
                                          <p:attrName>style.visibility</p:attrName>
                                        </p:attrNameLst>
                                      </p:cBhvr>
                                      <p:to>
                                        <p:strVal val="visible"/>
                                      </p:to>
                                    </p:set>
                                    <p:animEffect transition="in" filter="wipe(down)">
                                      <p:cBhvr>
                                        <p:cTn id="7" dur="500"/>
                                        <p:tgtEl>
                                          <p:spTgt spid="345091">
                                            <p:txEl>
                                              <p:pRg st="1" end="1"/>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45091">
                                            <p:txEl>
                                              <p:pRg st="2" end="2"/>
                                            </p:txEl>
                                          </p:spTgt>
                                        </p:tgtEl>
                                        <p:attrNameLst>
                                          <p:attrName>style.visibility</p:attrName>
                                        </p:attrNameLst>
                                      </p:cBhvr>
                                      <p:to>
                                        <p:strVal val="visible"/>
                                      </p:to>
                                    </p:set>
                                    <p:animEffect transition="in" filter="wipe(down)">
                                      <p:cBhvr>
                                        <p:cTn id="10" dur="500"/>
                                        <p:tgtEl>
                                          <p:spTgt spid="345091">
                                            <p:txEl>
                                              <p:pRg st="2" end="2"/>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345091">
                                            <p:txEl>
                                              <p:pRg st="3" end="3"/>
                                            </p:txEl>
                                          </p:spTgt>
                                        </p:tgtEl>
                                        <p:attrNameLst>
                                          <p:attrName>style.visibility</p:attrName>
                                        </p:attrNameLst>
                                      </p:cBhvr>
                                      <p:to>
                                        <p:strVal val="visible"/>
                                      </p:to>
                                    </p:set>
                                    <p:animEffect transition="in" filter="wipe(down)">
                                      <p:cBhvr>
                                        <p:cTn id="13" dur="500"/>
                                        <p:tgtEl>
                                          <p:spTgt spid="345091">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nodeType="clickEffect">
                                  <p:stCondLst>
                                    <p:cond delay="0"/>
                                  </p:stCondLst>
                                  <p:childTnLst>
                                    <p:set>
                                      <p:cBhvr>
                                        <p:cTn id="17" dur="1" fill="hold">
                                          <p:stCondLst>
                                            <p:cond delay="0"/>
                                          </p:stCondLst>
                                        </p:cTn>
                                        <p:tgtEl>
                                          <p:spTgt spid="345091">
                                            <p:txEl>
                                              <p:pRg st="4" end="4"/>
                                            </p:txEl>
                                          </p:spTgt>
                                        </p:tgtEl>
                                        <p:attrNameLst>
                                          <p:attrName>style.visibility</p:attrName>
                                        </p:attrNameLst>
                                      </p:cBhvr>
                                      <p:to>
                                        <p:strVal val="visible"/>
                                      </p:to>
                                    </p:set>
                                    <p:animEffect transition="in" filter="wipe(down)">
                                      <p:cBhvr>
                                        <p:cTn id="18" dur="500"/>
                                        <p:tgtEl>
                                          <p:spTgt spid="345091">
                                            <p:txEl>
                                              <p:pRg st="4" end="4"/>
                                            </p:txEl>
                                          </p:spTgt>
                                        </p:tgtEl>
                                      </p:cBhvr>
                                    </p:animEffect>
                                  </p:childTnLst>
                                </p:cTn>
                              </p:par>
                              <p:par>
                                <p:cTn id="19" presetID="22" presetClass="entr" presetSubtype="4" fill="hold" nodeType="withEffect">
                                  <p:stCondLst>
                                    <p:cond delay="0"/>
                                  </p:stCondLst>
                                  <p:childTnLst>
                                    <p:set>
                                      <p:cBhvr>
                                        <p:cTn id="20" dur="1" fill="hold">
                                          <p:stCondLst>
                                            <p:cond delay="0"/>
                                          </p:stCondLst>
                                        </p:cTn>
                                        <p:tgtEl>
                                          <p:spTgt spid="345091">
                                            <p:txEl>
                                              <p:pRg st="5" end="5"/>
                                            </p:txEl>
                                          </p:spTgt>
                                        </p:tgtEl>
                                        <p:attrNameLst>
                                          <p:attrName>style.visibility</p:attrName>
                                        </p:attrNameLst>
                                      </p:cBhvr>
                                      <p:to>
                                        <p:strVal val="visible"/>
                                      </p:to>
                                    </p:set>
                                    <p:animEffect transition="in" filter="wipe(down)">
                                      <p:cBhvr>
                                        <p:cTn id="21" dur="500"/>
                                        <p:tgtEl>
                                          <p:spTgt spid="345091">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nodeType="clickEffect">
                                  <p:stCondLst>
                                    <p:cond delay="0"/>
                                  </p:stCondLst>
                                  <p:childTnLst>
                                    <p:set>
                                      <p:cBhvr>
                                        <p:cTn id="25" dur="1" fill="hold">
                                          <p:stCondLst>
                                            <p:cond delay="0"/>
                                          </p:stCondLst>
                                        </p:cTn>
                                        <p:tgtEl>
                                          <p:spTgt spid="345091">
                                            <p:txEl>
                                              <p:pRg st="6" end="6"/>
                                            </p:txEl>
                                          </p:spTgt>
                                        </p:tgtEl>
                                        <p:attrNameLst>
                                          <p:attrName>style.visibility</p:attrName>
                                        </p:attrNameLst>
                                      </p:cBhvr>
                                      <p:to>
                                        <p:strVal val="visible"/>
                                      </p:to>
                                    </p:set>
                                    <p:animEffect transition="in" filter="wipe(down)">
                                      <p:cBhvr>
                                        <p:cTn id="26" dur="500"/>
                                        <p:tgtEl>
                                          <p:spTgt spid="34509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14" name="Rectangle 2"/>
          <p:cNvSpPr>
            <a:spLocks noGrp="1" noChangeArrowheads="1"/>
          </p:cNvSpPr>
          <p:nvPr>
            <p:ph type="title"/>
          </p:nvPr>
        </p:nvSpPr>
        <p:spPr/>
        <p:txBody>
          <a:bodyPr/>
          <a:lstStyle/>
          <a:p>
            <a:r>
              <a:rPr lang="en-US" altLang="zh-CN" smtClean="0"/>
              <a:t>BSC</a:t>
            </a:r>
            <a:r>
              <a:rPr lang="zh-CN" altLang="en-US" smtClean="0"/>
              <a:t>的信道模型</a:t>
            </a:r>
            <a:endParaRPr lang="zh-CN" altLang="en-US"/>
          </a:p>
        </p:txBody>
      </p:sp>
      <p:sp>
        <p:nvSpPr>
          <p:cNvPr id="346115" name="Rectangle 3"/>
          <p:cNvSpPr>
            <a:spLocks noGrp="1" noChangeArrowheads="1"/>
          </p:cNvSpPr>
          <p:nvPr>
            <p:ph type="body" idx="1"/>
          </p:nvPr>
        </p:nvSpPr>
        <p:spPr/>
        <p:txBody>
          <a:bodyPr/>
          <a:lstStyle/>
          <a:p>
            <a:r>
              <a:rPr lang="zh-CN" altLang="en-US" smtClean="0"/>
              <a:t>只要噪声是白噪声，大多数二进制传输信道的模型可等效为一个</a:t>
            </a:r>
            <a:r>
              <a:rPr lang="en-US" altLang="zh-CN" smtClean="0"/>
              <a:t>BSC，</a:t>
            </a:r>
            <a:r>
              <a:rPr lang="zh-CN" altLang="en-US" smtClean="0"/>
              <a:t>其信道模型如下图所示。</a:t>
            </a:r>
            <a:endParaRPr lang="zh-CN" altLang="en-US"/>
          </a:p>
        </p:txBody>
      </p:sp>
      <p:sp>
        <p:nvSpPr>
          <p:cNvPr id="36" name="灯片编号占位符 5"/>
          <p:cNvSpPr>
            <a:spLocks noGrp="1"/>
          </p:cNvSpPr>
          <p:nvPr>
            <p:ph type="sldNum" sz="quarter" idx="12"/>
          </p:nvPr>
        </p:nvSpPr>
        <p:spPr/>
        <p:txBody>
          <a:bodyPr/>
          <a:lstStyle/>
          <a:p>
            <a:fld id="{DE0906DC-2236-4309-B328-774D4D96ADA7}" type="slidenum">
              <a:rPr lang="zh-CN" altLang="en-US" smtClean="0"/>
              <a:pPr/>
              <a:t>12</a:t>
            </a:fld>
            <a:endParaRPr lang="en-US" altLang="zh-CN"/>
          </a:p>
        </p:txBody>
      </p:sp>
      <p:grpSp>
        <p:nvGrpSpPr>
          <p:cNvPr id="2" name="Group 4"/>
          <p:cNvGrpSpPr>
            <a:grpSpLocks/>
          </p:cNvGrpSpPr>
          <p:nvPr/>
        </p:nvGrpSpPr>
        <p:grpSpPr bwMode="auto">
          <a:xfrm>
            <a:off x="5257800" y="3429001"/>
            <a:ext cx="2667000" cy="1681163"/>
            <a:chOff x="3312" y="2160"/>
            <a:chExt cx="1680" cy="1059"/>
          </a:xfrm>
        </p:grpSpPr>
        <p:sp>
          <p:nvSpPr>
            <p:cNvPr id="346117" name="Oval 5"/>
            <p:cNvSpPr>
              <a:spLocks noChangeArrowheads="1"/>
            </p:cNvSpPr>
            <p:nvPr/>
          </p:nvSpPr>
          <p:spPr bwMode="auto">
            <a:xfrm>
              <a:off x="3984" y="2256"/>
              <a:ext cx="336" cy="336"/>
            </a:xfrm>
            <a:prstGeom prst="ellipse">
              <a:avLst/>
            </a:prstGeom>
            <a:solidFill>
              <a:schemeClr val="accent1"/>
            </a:solidFill>
            <a:ln w="28575">
              <a:solidFill>
                <a:schemeClr val="tx1"/>
              </a:solidFill>
              <a:round/>
              <a:headEnd/>
              <a:tailEnd/>
            </a:ln>
            <a:effectLst/>
          </p:spPr>
          <p:txBody>
            <a:bodyPr wrap="none" anchor="ctr"/>
            <a:lstStyle/>
            <a:p>
              <a:endParaRPr lang="zh-CN" altLang="en-US" b="1">
                <a:latin typeface="Century Schoolbook" pitchFamily="18" charset="0"/>
              </a:endParaRPr>
            </a:p>
          </p:txBody>
        </p:sp>
        <p:sp>
          <p:nvSpPr>
            <p:cNvPr id="346118" name="Text Box 6"/>
            <p:cNvSpPr txBox="1">
              <a:spLocks noChangeArrowheads="1"/>
            </p:cNvSpPr>
            <p:nvPr/>
          </p:nvSpPr>
          <p:spPr bwMode="auto">
            <a:xfrm>
              <a:off x="4002" y="2229"/>
              <a:ext cx="273" cy="368"/>
            </a:xfrm>
            <a:prstGeom prst="rect">
              <a:avLst/>
            </a:prstGeom>
            <a:noFill/>
            <a:ln w="9525">
              <a:noFill/>
              <a:miter lim="800000"/>
              <a:headEnd/>
              <a:tailEnd/>
            </a:ln>
            <a:effectLst/>
          </p:spPr>
          <p:txBody>
            <a:bodyPr wrap="none">
              <a:spAutoFit/>
            </a:bodyPr>
            <a:lstStyle/>
            <a:p>
              <a:r>
                <a:rPr kumimoji="1" lang="zh-CN" altLang="en-US" sz="3200" b="1">
                  <a:latin typeface="Century Schoolbook" pitchFamily="18" charset="0"/>
                </a:rPr>
                <a:t>+</a:t>
              </a:r>
            </a:p>
          </p:txBody>
        </p:sp>
        <p:sp>
          <p:nvSpPr>
            <p:cNvPr id="346119" name="Line 7"/>
            <p:cNvSpPr>
              <a:spLocks noChangeShapeType="1"/>
            </p:cNvSpPr>
            <p:nvPr/>
          </p:nvSpPr>
          <p:spPr bwMode="auto">
            <a:xfrm>
              <a:off x="3312" y="2448"/>
              <a:ext cx="672" cy="0"/>
            </a:xfrm>
            <a:prstGeom prst="line">
              <a:avLst/>
            </a:prstGeom>
            <a:noFill/>
            <a:ln w="28575">
              <a:solidFill>
                <a:schemeClr val="tx1"/>
              </a:solidFill>
              <a:round/>
              <a:headEnd/>
              <a:tailEnd type="triangle" w="med" len="med"/>
            </a:ln>
            <a:effectLst/>
          </p:spPr>
          <p:txBody>
            <a:bodyPr wrap="none"/>
            <a:lstStyle/>
            <a:p>
              <a:endParaRPr lang="zh-CN" altLang="en-US" b="1">
                <a:latin typeface="Century Schoolbook" pitchFamily="18" charset="0"/>
              </a:endParaRPr>
            </a:p>
          </p:txBody>
        </p:sp>
        <p:sp>
          <p:nvSpPr>
            <p:cNvPr id="346120" name="Text Box 8"/>
            <p:cNvSpPr txBox="1">
              <a:spLocks noChangeArrowheads="1"/>
            </p:cNvSpPr>
            <p:nvPr/>
          </p:nvSpPr>
          <p:spPr bwMode="auto">
            <a:xfrm>
              <a:off x="3408" y="2160"/>
              <a:ext cx="224" cy="291"/>
            </a:xfrm>
            <a:prstGeom prst="rect">
              <a:avLst/>
            </a:prstGeom>
            <a:noFill/>
            <a:ln w="9525">
              <a:noFill/>
              <a:miter lim="800000"/>
              <a:headEnd/>
              <a:tailEnd/>
            </a:ln>
            <a:effectLst/>
          </p:spPr>
          <p:txBody>
            <a:bodyPr wrap="none">
              <a:spAutoFit/>
            </a:bodyPr>
            <a:lstStyle/>
            <a:p>
              <a:r>
                <a:rPr kumimoji="1" lang="en-US" altLang="zh-CN" sz="2400" b="1">
                  <a:latin typeface="Century Schoolbook" pitchFamily="18" charset="0"/>
                </a:rPr>
                <a:t>c</a:t>
              </a:r>
            </a:p>
          </p:txBody>
        </p:sp>
        <p:sp>
          <p:nvSpPr>
            <p:cNvPr id="346121" name="Line 9"/>
            <p:cNvSpPr>
              <a:spLocks noChangeShapeType="1"/>
            </p:cNvSpPr>
            <p:nvPr/>
          </p:nvSpPr>
          <p:spPr bwMode="auto">
            <a:xfrm>
              <a:off x="4320" y="2448"/>
              <a:ext cx="672" cy="0"/>
            </a:xfrm>
            <a:prstGeom prst="line">
              <a:avLst/>
            </a:prstGeom>
            <a:noFill/>
            <a:ln w="28575">
              <a:solidFill>
                <a:schemeClr val="tx1"/>
              </a:solidFill>
              <a:round/>
              <a:headEnd/>
              <a:tailEnd type="triangle" w="med" len="med"/>
            </a:ln>
            <a:effectLst/>
          </p:spPr>
          <p:txBody>
            <a:bodyPr wrap="none"/>
            <a:lstStyle/>
            <a:p>
              <a:endParaRPr lang="zh-CN" altLang="en-US" b="1">
                <a:latin typeface="Century Schoolbook" pitchFamily="18" charset="0"/>
              </a:endParaRPr>
            </a:p>
          </p:txBody>
        </p:sp>
        <p:sp>
          <p:nvSpPr>
            <p:cNvPr id="346122" name="Line 10"/>
            <p:cNvSpPr>
              <a:spLocks noChangeShapeType="1"/>
            </p:cNvSpPr>
            <p:nvPr/>
          </p:nvSpPr>
          <p:spPr bwMode="auto">
            <a:xfrm>
              <a:off x="4152" y="2592"/>
              <a:ext cx="0" cy="528"/>
            </a:xfrm>
            <a:prstGeom prst="line">
              <a:avLst/>
            </a:prstGeom>
            <a:noFill/>
            <a:ln w="28575">
              <a:solidFill>
                <a:schemeClr val="tx1"/>
              </a:solidFill>
              <a:round/>
              <a:headEnd type="triangle" w="med" len="med"/>
              <a:tailEnd/>
            </a:ln>
            <a:effectLst/>
          </p:spPr>
          <p:txBody>
            <a:bodyPr wrap="none"/>
            <a:lstStyle/>
            <a:p>
              <a:endParaRPr lang="zh-CN" altLang="en-US" b="1">
                <a:latin typeface="Century Schoolbook" pitchFamily="18" charset="0"/>
              </a:endParaRPr>
            </a:p>
          </p:txBody>
        </p:sp>
        <p:sp>
          <p:nvSpPr>
            <p:cNvPr id="346123" name="Text Box 11"/>
            <p:cNvSpPr txBox="1">
              <a:spLocks noChangeArrowheads="1"/>
            </p:cNvSpPr>
            <p:nvPr/>
          </p:nvSpPr>
          <p:spPr bwMode="auto">
            <a:xfrm>
              <a:off x="4224" y="2928"/>
              <a:ext cx="227" cy="291"/>
            </a:xfrm>
            <a:prstGeom prst="rect">
              <a:avLst/>
            </a:prstGeom>
            <a:noFill/>
            <a:ln w="9525">
              <a:noFill/>
              <a:miter lim="800000"/>
              <a:headEnd/>
              <a:tailEnd/>
            </a:ln>
            <a:effectLst/>
          </p:spPr>
          <p:txBody>
            <a:bodyPr wrap="none">
              <a:spAutoFit/>
            </a:bodyPr>
            <a:lstStyle/>
            <a:p>
              <a:r>
                <a:rPr kumimoji="1" lang="en-US" altLang="zh-CN" sz="2400" b="1">
                  <a:latin typeface="Century Schoolbook" pitchFamily="18" charset="0"/>
                </a:rPr>
                <a:t>e</a:t>
              </a:r>
            </a:p>
          </p:txBody>
        </p:sp>
        <p:sp>
          <p:nvSpPr>
            <p:cNvPr id="346124" name="Text Box 12"/>
            <p:cNvSpPr txBox="1">
              <a:spLocks noChangeArrowheads="1"/>
            </p:cNvSpPr>
            <p:nvPr/>
          </p:nvSpPr>
          <p:spPr bwMode="auto">
            <a:xfrm>
              <a:off x="4667" y="2160"/>
              <a:ext cx="217" cy="291"/>
            </a:xfrm>
            <a:prstGeom prst="rect">
              <a:avLst/>
            </a:prstGeom>
            <a:noFill/>
            <a:ln w="9525">
              <a:noFill/>
              <a:miter lim="800000"/>
              <a:headEnd/>
              <a:tailEnd/>
            </a:ln>
            <a:effectLst/>
          </p:spPr>
          <p:txBody>
            <a:bodyPr wrap="none">
              <a:spAutoFit/>
            </a:bodyPr>
            <a:lstStyle/>
            <a:p>
              <a:r>
                <a:rPr kumimoji="1" lang="en-US" altLang="zh-CN" sz="2400" b="1">
                  <a:latin typeface="Century Schoolbook" pitchFamily="18" charset="0"/>
                </a:rPr>
                <a:t>r</a:t>
              </a:r>
            </a:p>
          </p:txBody>
        </p:sp>
      </p:grpSp>
      <p:sp>
        <p:nvSpPr>
          <p:cNvPr id="346125" name="AutoShape 13"/>
          <p:cNvSpPr>
            <a:spLocks noChangeArrowheads="1"/>
          </p:cNvSpPr>
          <p:nvPr/>
        </p:nvSpPr>
        <p:spPr bwMode="auto">
          <a:xfrm>
            <a:off x="3962400" y="4114800"/>
            <a:ext cx="1295400" cy="228600"/>
          </a:xfrm>
          <a:prstGeom prst="homePlate">
            <a:avLst>
              <a:gd name="adj" fmla="val 204157"/>
            </a:avLst>
          </a:prstGeom>
          <a:solidFill>
            <a:schemeClr val="accent1"/>
          </a:solidFill>
          <a:ln w="9525">
            <a:solidFill>
              <a:schemeClr val="tx1"/>
            </a:solidFill>
            <a:miter lim="800000"/>
            <a:headEnd/>
            <a:tailEnd/>
          </a:ln>
          <a:effectLst/>
        </p:spPr>
        <p:txBody>
          <a:bodyPr wrap="none" anchor="ctr"/>
          <a:lstStyle/>
          <a:p>
            <a:pPr algn="ctr"/>
            <a:r>
              <a:rPr kumimoji="1" lang="zh-CN" altLang="en-US" sz="2400" b="1">
                <a:latin typeface="Century Schoolbook" pitchFamily="18" charset="0"/>
                <a:ea typeface="华文新魏" pitchFamily="2" charset="-122"/>
              </a:rPr>
              <a:t>二进制</a:t>
            </a:r>
          </a:p>
          <a:p>
            <a:pPr algn="ctr"/>
            <a:endParaRPr kumimoji="1" lang="zh-CN" altLang="en-US" sz="2400" b="1">
              <a:latin typeface="Century Schoolbook" pitchFamily="18" charset="0"/>
              <a:ea typeface="华文新魏" pitchFamily="2" charset="-122"/>
            </a:endParaRPr>
          </a:p>
          <a:p>
            <a:pPr algn="ctr"/>
            <a:r>
              <a:rPr kumimoji="1" lang="zh-CN" altLang="en-US" sz="2400" b="1">
                <a:latin typeface="Century Schoolbook" pitchFamily="18" charset="0"/>
                <a:ea typeface="华文新魏" pitchFamily="2" charset="-122"/>
              </a:rPr>
              <a:t>无记忆</a:t>
            </a:r>
          </a:p>
        </p:txBody>
      </p:sp>
      <p:grpSp>
        <p:nvGrpSpPr>
          <p:cNvPr id="3" name="Group 14"/>
          <p:cNvGrpSpPr>
            <a:grpSpLocks/>
          </p:cNvGrpSpPr>
          <p:nvPr/>
        </p:nvGrpSpPr>
        <p:grpSpPr bwMode="auto">
          <a:xfrm>
            <a:off x="1066800" y="3124201"/>
            <a:ext cx="2921001" cy="3009901"/>
            <a:chOff x="672" y="1968"/>
            <a:chExt cx="1840" cy="1896"/>
          </a:xfrm>
        </p:grpSpPr>
        <p:grpSp>
          <p:nvGrpSpPr>
            <p:cNvPr id="4" name="Group 15"/>
            <p:cNvGrpSpPr>
              <a:grpSpLocks/>
            </p:cNvGrpSpPr>
            <p:nvPr/>
          </p:nvGrpSpPr>
          <p:grpSpPr bwMode="auto">
            <a:xfrm>
              <a:off x="672" y="1968"/>
              <a:ext cx="1840" cy="1392"/>
              <a:chOff x="643" y="1920"/>
              <a:chExt cx="1840" cy="1392"/>
            </a:xfrm>
          </p:grpSpPr>
          <p:sp>
            <p:nvSpPr>
              <p:cNvPr id="346128" name="Oval 16"/>
              <p:cNvSpPr>
                <a:spLocks noChangeArrowheads="1"/>
              </p:cNvSpPr>
              <p:nvPr/>
            </p:nvSpPr>
            <p:spPr bwMode="auto">
              <a:xfrm>
                <a:off x="864" y="2112"/>
                <a:ext cx="192" cy="192"/>
              </a:xfrm>
              <a:prstGeom prst="ellipse">
                <a:avLst/>
              </a:prstGeom>
              <a:solidFill>
                <a:schemeClr val="accent1"/>
              </a:solidFill>
              <a:ln w="9525">
                <a:solidFill>
                  <a:schemeClr val="tx1"/>
                </a:solidFill>
                <a:round/>
                <a:headEnd/>
                <a:tailEnd/>
              </a:ln>
              <a:effectLst/>
            </p:spPr>
            <p:txBody>
              <a:bodyPr wrap="none" anchor="ctr"/>
              <a:lstStyle/>
              <a:p>
                <a:endParaRPr lang="zh-CN" altLang="en-US" b="1">
                  <a:latin typeface="Century Schoolbook" pitchFamily="18" charset="0"/>
                </a:endParaRPr>
              </a:p>
            </p:txBody>
          </p:sp>
          <p:sp>
            <p:nvSpPr>
              <p:cNvPr id="346129" name="Oval 17"/>
              <p:cNvSpPr>
                <a:spLocks noChangeArrowheads="1"/>
              </p:cNvSpPr>
              <p:nvPr/>
            </p:nvSpPr>
            <p:spPr bwMode="auto">
              <a:xfrm>
                <a:off x="2064" y="2976"/>
                <a:ext cx="192" cy="192"/>
              </a:xfrm>
              <a:prstGeom prst="ellipse">
                <a:avLst/>
              </a:prstGeom>
              <a:solidFill>
                <a:schemeClr val="accent1"/>
              </a:solidFill>
              <a:ln w="9525">
                <a:solidFill>
                  <a:schemeClr val="tx1"/>
                </a:solidFill>
                <a:round/>
                <a:headEnd/>
                <a:tailEnd/>
              </a:ln>
              <a:effectLst/>
            </p:spPr>
            <p:txBody>
              <a:bodyPr wrap="none" anchor="ctr"/>
              <a:lstStyle/>
              <a:p>
                <a:endParaRPr lang="zh-CN" altLang="en-US" b="1">
                  <a:latin typeface="Century Schoolbook" pitchFamily="18" charset="0"/>
                </a:endParaRPr>
              </a:p>
            </p:txBody>
          </p:sp>
          <p:sp>
            <p:nvSpPr>
              <p:cNvPr id="346130" name="Oval 18"/>
              <p:cNvSpPr>
                <a:spLocks noChangeArrowheads="1"/>
              </p:cNvSpPr>
              <p:nvPr/>
            </p:nvSpPr>
            <p:spPr bwMode="auto">
              <a:xfrm>
                <a:off x="864" y="2976"/>
                <a:ext cx="192" cy="192"/>
              </a:xfrm>
              <a:prstGeom prst="ellipse">
                <a:avLst/>
              </a:prstGeom>
              <a:solidFill>
                <a:schemeClr val="accent1"/>
              </a:solidFill>
              <a:ln w="9525">
                <a:solidFill>
                  <a:schemeClr val="tx1"/>
                </a:solidFill>
                <a:round/>
                <a:headEnd/>
                <a:tailEnd/>
              </a:ln>
              <a:effectLst/>
            </p:spPr>
            <p:txBody>
              <a:bodyPr wrap="none" anchor="ctr"/>
              <a:lstStyle/>
              <a:p>
                <a:endParaRPr lang="zh-CN" altLang="en-US" b="1">
                  <a:latin typeface="Century Schoolbook" pitchFamily="18" charset="0"/>
                </a:endParaRPr>
              </a:p>
            </p:txBody>
          </p:sp>
          <p:sp>
            <p:nvSpPr>
              <p:cNvPr id="346131" name="Oval 19"/>
              <p:cNvSpPr>
                <a:spLocks noChangeArrowheads="1"/>
              </p:cNvSpPr>
              <p:nvPr/>
            </p:nvSpPr>
            <p:spPr bwMode="auto">
              <a:xfrm>
                <a:off x="2064" y="2112"/>
                <a:ext cx="192" cy="192"/>
              </a:xfrm>
              <a:prstGeom prst="ellipse">
                <a:avLst/>
              </a:prstGeom>
              <a:solidFill>
                <a:schemeClr val="accent1"/>
              </a:solidFill>
              <a:ln w="9525">
                <a:solidFill>
                  <a:schemeClr val="tx1"/>
                </a:solidFill>
                <a:round/>
                <a:headEnd/>
                <a:tailEnd/>
              </a:ln>
              <a:effectLst/>
            </p:spPr>
            <p:txBody>
              <a:bodyPr wrap="none" anchor="ctr"/>
              <a:lstStyle/>
              <a:p>
                <a:endParaRPr lang="zh-CN" altLang="en-US" b="1">
                  <a:latin typeface="Century Schoolbook" pitchFamily="18" charset="0"/>
                </a:endParaRPr>
              </a:p>
            </p:txBody>
          </p:sp>
          <p:sp>
            <p:nvSpPr>
              <p:cNvPr id="346132" name="Line 20"/>
              <p:cNvSpPr>
                <a:spLocks noChangeShapeType="1"/>
              </p:cNvSpPr>
              <p:nvPr/>
            </p:nvSpPr>
            <p:spPr bwMode="auto">
              <a:xfrm>
                <a:off x="1056" y="2208"/>
                <a:ext cx="1008" cy="0"/>
              </a:xfrm>
              <a:prstGeom prst="line">
                <a:avLst/>
              </a:prstGeom>
              <a:noFill/>
              <a:ln w="9525">
                <a:solidFill>
                  <a:schemeClr val="tx1"/>
                </a:solidFill>
                <a:round/>
                <a:headEnd/>
                <a:tailEnd type="triangle" w="med" len="med"/>
              </a:ln>
              <a:effectLst/>
            </p:spPr>
            <p:txBody>
              <a:bodyPr wrap="none"/>
              <a:lstStyle/>
              <a:p>
                <a:endParaRPr lang="zh-CN" altLang="en-US" b="1">
                  <a:latin typeface="Century Schoolbook" pitchFamily="18" charset="0"/>
                </a:endParaRPr>
              </a:p>
            </p:txBody>
          </p:sp>
          <p:sp>
            <p:nvSpPr>
              <p:cNvPr id="346133" name="Line 21"/>
              <p:cNvSpPr>
                <a:spLocks noChangeShapeType="1"/>
              </p:cNvSpPr>
              <p:nvPr/>
            </p:nvSpPr>
            <p:spPr bwMode="auto">
              <a:xfrm>
                <a:off x="1056" y="3072"/>
                <a:ext cx="1008" cy="0"/>
              </a:xfrm>
              <a:prstGeom prst="line">
                <a:avLst/>
              </a:prstGeom>
              <a:noFill/>
              <a:ln w="9525">
                <a:solidFill>
                  <a:schemeClr val="tx1"/>
                </a:solidFill>
                <a:round/>
                <a:headEnd/>
                <a:tailEnd type="triangle" w="med" len="med"/>
              </a:ln>
              <a:effectLst/>
            </p:spPr>
            <p:txBody>
              <a:bodyPr wrap="none"/>
              <a:lstStyle/>
              <a:p>
                <a:endParaRPr lang="zh-CN" altLang="en-US" b="1">
                  <a:latin typeface="Century Schoolbook" pitchFamily="18" charset="0"/>
                </a:endParaRPr>
              </a:p>
            </p:txBody>
          </p:sp>
          <p:sp>
            <p:nvSpPr>
              <p:cNvPr id="346134" name="Line 22"/>
              <p:cNvSpPr>
                <a:spLocks noChangeShapeType="1"/>
              </p:cNvSpPr>
              <p:nvPr/>
            </p:nvSpPr>
            <p:spPr bwMode="auto">
              <a:xfrm flipV="1">
                <a:off x="1008" y="2256"/>
                <a:ext cx="1104" cy="720"/>
              </a:xfrm>
              <a:prstGeom prst="line">
                <a:avLst/>
              </a:prstGeom>
              <a:noFill/>
              <a:ln w="9525">
                <a:solidFill>
                  <a:schemeClr val="tx1"/>
                </a:solidFill>
                <a:round/>
                <a:headEnd/>
                <a:tailEnd type="triangle" w="med" len="med"/>
              </a:ln>
              <a:effectLst/>
            </p:spPr>
            <p:txBody>
              <a:bodyPr wrap="none"/>
              <a:lstStyle/>
              <a:p>
                <a:endParaRPr lang="zh-CN" altLang="en-US" b="1">
                  <a:latin typeface="Century Schoolbook" pitchFamily="18" charset="0"/>
                </a:endParaRPr>
              </a:p>
            </p:txBody>
          </p:sp>
          <p:sp>
            <p:nvSpPr>
              <p:cNvPr id="346135" name="Line 23"/>
              <p:cNvSpPr>
                <a:spLocks noChangeShapeType="1"/>
              </p:cNvSpPr>
              <p:nvPr/>
            </p:nvSpPr>
            <p:spPr bwMode="auto">
              <a:xfrm>
                <a:off x="1008" y="2304"/>
                <a:ext cx="1104" cy="720"/>
              </a:xfrm>
              <a:prstGeom prst="line">
                <a:avLst/>
              </a:prstGeom>
              <a:noFill/>
              <a:ln w="9525">
                <a:solidFill>
                  <a:schemeClr val="tx1"/>
                </a:solidFill>
                <a:round/>
                <a:headEnd/>
                <a:tailEnd type="triangle" w="med" len="med"/>
              </a:ln>
              <a:effectLst/>
            </p:spPr>
            <p:txBody>
              <a:bodyPr wrap="none"/>
              <a:lstStyle/>
              <a:p>
                <a:endParaRPr lang="zh-CN" altLang="en-US" b="1">
                  <a:latin typeface="Century Schoolbook" pitchFamily="18" charset="0"/>
                </a:endParaRPr>
              </a:p>
            </p:txBody>
          </p:sp>
          <p:sp>
            <p:nvSpPr>
              <p:cNvPr id="346136" name="Text Box 24"/>
              <p:cNvSpPr txBox="1">
                <a:spLocks noChangeArrowheads="1"/>
              </p:cNvSpPr>
              <p:nvPr/>
            </p:nvSpPr>
            <p:spPr bwMode="auto">
              <a:xfrm>
                <a:off x="643" y="2016"/>
                <a:ext cx="227" cy="291"/>
              </a:xfrm>
              <a:prstGeom prst="rect">
                <a:avLst/>
              </a:prstGeom>
              <a:noFill/>
              <a:ln w="9525">
                <a:noFill/>
                <a:miter lim="800000"/>
                <a:headEnd/>
                <a:tailEnd/>
              </a:ln>
              <a:effectLst/>
            </p:spPr>
            <p:txBody>
              <a:bodyPr wrap="none">
                <a:spAutoFit/>
              </a:bodyPr>
              <a:lstStyle/>
              <a:p>
                <a:r>
                  <a:rPr kumimoji="1" lang="zh-CN" altLang="en-US" sz="2400" b="1">
                    <a:latin typeface="Century Schoolbook" pitchFamily="18" charset="0"/>
                  </a:rPr>
                  <a:t>0</a:t>
                </a:r>
              </a:p>
            </p:txBody>
          </p:sp>
          <p:sp>
            <p:nvSpPr>
              <p:cNvPr id="346137" name="Text Box 25"/>
              <p:cNvSpPr txBox="1">
                <a:spLocks noChangeArrowheads="1"/>
              </p:cNvSpPr>
              <p:nvPr/>
            </p:nvSpPr>
            <p:spPr bwMode="auto">
              <a:xfrm>
                <a:off x="2256" y="2016"/>
                <a:ext cx="227" cy="291"/>
              </a:xfrm>
              <a:prstGeom prst="rect">
                <a:avLst/>
              </a:prstGeom>
              <a:noFill/>
              <a:ln w="9525">
                <a:noFill/>
                <a:miter lim="800000"/>
                <a:headEnd/>
                <a:tailEnd/>
              </a:ln>
              <a:effectLst/>
            </p:spPr>
            <p:txBody>
              <a:bodyPr wrap="none">
                <a:spAutoFit/>
              </a:bodyPr>
              <a:lstStyle/>
              <a:p>
                <a:r>
                  <a:rPr kumimoji="1" lang="zh-CN" altLang="en-US" sz="2400" b="1">
                    <a:latin typeface="Century Schoolbook" pitchFamily="18" charset="0"/>
                  </a:rPr>
                  <a:t>0</a:t>
                </a:r>
              </a:p>
            </p:txBody>
          </p:sp>
          <p:sp>
            <p:nvSpPr>
              <p:cNvPr id="346138" name="Text Box 26"/>
              <p:cNvSpPr txBox="1">
                <a:spLocks noChangeArrowheads="1"/>
              </p:cNvSpPr>
              <p:nvPr/>
            </p:nvSpPr>
            <p:spPr bwMode="auto">
              <a:xfrm>
                <a:off x="2256" y="2928"/>
                <a:ext cx="227" cy="291"/>
              </a:xfrm>
              <a:prstGeom prst="rect">
                <a:avLst/>
              </a:prstGeom>
              <a:noFill/>
              <a:ln w="9525">
                <a:noFill/>
                <a:miter lim="800000"/>
                <a:headEnd/>
                <a:tailEnd/>
              </a:ln>
              <a:effectLst/>
            </p:spPr>
            <p:txBody>
              <a:bodyPr wrap="none">
                <a:spAutoFit/>
              </a:bodyPr>
              <a:lstStyle/>
              <a:p>
                <a:r>
                  <a:rPr kumimoji="1" lang="zh-CN" altLang="en-US" sz="2400" b="1">
                    <a:latin typeface="Century Schoolbook" pitchFamily="18" charset="0"/>
                  </a:rPr>
                  <a:t>1</a:t>
                </a:r>
              </a:p>
            </p:txBody>
          </p:sp>
          <p:sp>
            <p:nvSpPr>
              <p:cNvPr id="346139" name="Text Box 27"/>
              <p:cNvSpPr txBox="1">
                <a:spLocks noChangeArrowheads="1"/>
              </p:cNvSpPr>
              <p:nvPr/>
            </p:nvSpPr>
            <p:spPr bwMode="auto">
              <a:xfrm>
                <a:off x="672" y="2928"/>
                <a:ext cx="227" cy="291"/>
              </a:xfrm>
              <a:prstGeom prst="rect">
                <a:avLst/>
              </a:prstGeom>
              <a:noFill/>
              <a:ln w="9525">
                <a:noFill/>
                <a:miter lim="800000"/>
                <a:headEnd/>
                <a:tailEnd/>
              </a:ln>
              <a:effectLst/>
            </p:spPr>
            <p:txBody>
              <a:bodyPr wrap="none">
                <a:spAutoFit/>
              </a:bodyPr>
              <a:lstStyle/>
              <a:p>
                <a:r>
                  <a:rPr kumimoji="1" lang="zh-CN" altLang="en-US" sz="2400" b="1">
                    <a:latin typeface="Century Schoolbook" pitchFamily="18" charset="0"/>
                  </a:rPr>
                  <a:t>1</a:t>
                </a:r>
              </a:p>
            </p:txBody>
          </p:sp>
          <p:sp>
            <p:nvSpPr>
              <p:cNvPr id="346140" name="Text Box 28"/>
              <p:cNvSpPr txBox="1">
                <a:spLocks noChangeArrowheads="1"/>
              </p:cNvSpPr>
              <p:nvPr/>
            </p:nvSpPr>
            <p:spPr bwMode="auto">
              <a:xfrm>
                <a:off x="1200" y="1920"/>
                <a:ext cx="720" cy="288"/>
              </a:xfrm>
              <a:prstGeom prst="rect">
                <a:avLst/>
              </a:prstGeom>
              <a:noFill/>
              <a:ln w="9525">
                <a:noFill/>
                <a:miter lim="800000"/>
                <a:headEnd/>
                <a:tailEnd/>
              </a:ln>
              <a:effectLst/>
            </p:spPr>
            <p:txBody>
              <a:bodyPr>
                <a:spAutoFit/>
              </a:bodyPr>
              <a:lstStyle/>
              <a:p>
                <a:r>
                  <a:rPr kumimoji="1" lang="zh-CN" altLang="en-US" sz="2400" b="1" dirty="0">
                    <a:latin typeface="Century Schoolbook" pitchFamily="18" charset="0"/>
                  </a:rPr>
                  <a:t>1 - </a:t>
                </a:r>
                <a:r>
                  <a:rPr kumimoji="1" lang="en-US" altLang="zh-CN" sz="2400" b="1" dirty="0" err="1">
                    <a:latin typeface="Century Schoolbook" pitchFamily="18" charset="0"/>
                  </a:rPr>
                  <a:t>p</a:t>
                </a:r>
                <a:r>
                  <a:rPr kumimoji="1" lang="en-US" altLang="zh-CN" sz="2400" b="1" baseline="-25000" dirty="0" err="1">
                    <a:latin typeface="Century Schoolbook" pitchFamily="18" charset="0"/>
                  </a:rPr>
                  <a:t>b</a:t>
                </a:r>
                <a:endParaRPr kumimoji="1" lang="en-US" altLang="zh-CN" sz="2400" b="1" baseline="-25000" dirty="0">
                  <a:latin typeface="Century Schoolbook" pitchFamily="18" charset="0"/>
                </a:endParaRPr>
              </a:p>
            </p:txBody>
          </p:sp>
          <p:sp>
            <p:nvSpPr>
              <p:cNvPr id="346141" name="Text Box 29"/>
              <p:cNvSpPr txBox="1">
                <a:spLocks noChangeArrowheads="1"/>
              </p:cNvSpPr>
              <p:nvPr/>
            </p:nvSpPr>
            <p:spPr bwMode="auto">
              <a:xfrm>
                <a:off x="1200" y="3024"/>
                <a:ext cx="720" cy="288"/>
              </a:xfrm>
              <a:prstGeom prst="rect">
                <a:avLst/>
              </a:prstGeom>
              <a:noFill/>
              <a:ln w="9525">
                <a:noFill/>
                <a:miter lim="800000"/>
                <a:headEnd/>
                <a:tailEnd/>
              </a:ln>
              <a:effectLst/>
            </p:spPr>
            <p:txBody>
              <a:bodyPr>
                <a:spAutoFit/>
              </a:bodyPr>
              <a:lstStyle/>
              <a:p>
                <a:r>
                  <a:rPr kumimoji="1" lang="zh-CN" altLang="en-US" sz="2400" b="1">
                    <a:latin typeface="Century Schoolbook" pitchFamily="18" charset="0"/>
                  </a:rPr>
                  <a:t>1 - </a:t>
                </a:r>
                <a:r>
                  <a:rPr kumimoji="1" lang="en-US" altLang="zh-CN" sz="2400" b="1">
                    <a:latin typeface="Century Schoolbook" pitchFamily="18" charset="0"/>
                  </a:rPr>
                  <a:t>p</a:t>
                </a:r>
                <a:r>
                  <a:rPr kumimoji="1" lang="en-US" altLang="zh-CN" sz="2400" b="1" baseline="-25000">
                    <a:latin typeface="Century Schoolbook" pitchFamily="18" charset="0"/>
                  </a:rPr>
                  <a:t>b</a:t>
                </a:r>
              </a:p>
            </p:txBody>
          </p:sp>
          <p:sp>
            <p:nvSpPr>
              <p:cNvPr id="346142" name="Text Box 30"/>
              <p:cNvSpPr txBox="1">
                <a:spLocks noChangeArrowheads="1"/>
              </p:cNvSpPr>
              <p:nvPr/>
            </p:nvSpPr>
            <p:spPr bwMode="auto">
              <a:xfrm>
                <a:off x="1248" y="2256"/>
                <a:ext cx="336" cy="288"/>
              </a:xfrm>
              <a:prstGeom prst="rect">
                <a:avLst/>
              </a:prstGeom>
              <a:noFill/>
              <a:ln w="9525">
                <a:noFill/>
                <a:miter lim="800000"/>
                <a:headEnd/>
                <a:tailEnd/>
              </a:ln>
              <a:effectLst/>
            </p:spPr>
            <p:txBody>
              <a:bodyPr>
                <a:spAutoFit/>
              </a:bodyPr>
              <a:lstStyle/>
              <a:p>
                <a:r>
                  <a:rPr kumimoji="1" lang="en-US" altLang="zh-CN" sz="2400" b="1">
                    <a:latin typeface="Century Schoolbook" pitchFamily="18" charset="0"/>
                  </a:rPr>
                  <a:t>p</a:t>
                </a:r>
                <a:r>
                  <a:rPr kumimoji="1" lang="en-US" altLang="zh-CN" sz="2400" b="1" baseline="-25000">
                    <a:latin typeface="Century Schoolbook" pitchFamily="18" charset="0"/>
                  </a:rPr>
                  <a:t>b</a:t>
                </a:r>
              </a:p>
            </p:txBody>
          </p:sp>
          <p:sp>
            <p:nvSpPr>
              <p:cNvPr id="346143" name="Text Box 31"/>
              <p:cNvSpPr txBox="1">
                <a:spLocks noChangeArrowheads="1"/>
              </p:cNvSpPr>
              <p:nvPr/>
            </p:nvSpPr>
            <p:spPr bwMode="auto">
              <a:xfrm>
                <a:off x="1200" y="2688"/>
                <a:ext cx="336" cy="288"/>
              </a:xfrm>
              <a:prstGeom prst="rect">
                <a:avLst/>
              </a:prstGeom>
              <a:noFill/>
              <a:ln w="9525">
                <a:noFill/>
                <a:miter lim="800000"/>
                <a:headEnd/>
                <a:tailEnd/>
              </a:ln>
              <a:effectLst/>
            </p:spPr>
            <p:txBody>
              <a:bodyPr>
                <a:spAutoFit/>
              </a:bodyPr>
              <a:lstStyle/>
              <a:p>
                <a:r>
                  <a:rPr kumimoji="1" lang="en-US" altLang="zh-CN" sz="2400" b="1">
                    <a:latin typeface="Century Schoolbook" pitchFamily="18" charset="0"/>
                  </a:rPr>
                  <a:t>p</a:t>
                </a:r>
                <a:r>
                  <a:rPr kumimoji="1" lang="en-US" altLang="zh-CN" sz="2400" b="1" baseline="-25000">
                    <a:latin typeface="Century Schoolbook" pitchFamily="18" charset="0"/>
                  </a:rPr>
                  <a:t>b</a:t>
                </a:r>
              </a:p>
            </p:txBody>
          </p:sp>
        </p:grpSp>
        <p:sp>
          <p:nvSpPr>
            <p:cNvPr id="346144" name="Text Box 32"/>
            <p:cNvSpPr txBox="1">
              <a:spLocks noChangeArrowheads="1"/>
            </p:cNvSpPr>
            <p:nvPr/>
          </p:nvSpPr>
          <p:spPr bwMode="auto">
            <a:xfrm>
              <a:off x="1037" y="3573"/>
              <a:ext cx="1326" cy="291"/>
            </a:xfrm>
            <a:prstGeom prst="rect">
              <a:avLst/>
            </a:prstGeom>
            <a:noFill/>
            <a:ln w="9525">
              <a:noFill/>
              <a:miter lim="800000"/>
              <a:headEnd/>
              <a:tailEnd/>
            </a:ln>
            <a:effectLst/>
          </p:spPr>
          <p:txBody>
            <a:bodyPr wrap="none">
              <a:spAutoFit/>
            </a:bodyPr>
            <a:lstStyle/>
            <a:p>
              <a:r>
                <a:rPr kumimoji="1" lang="en-US" altLang="zh-CN" sz="2400" b="1">
                  <a:latin typeface="Century Schoolbook" pitchFamily="18" charset="0"/>
                </a:rPr>
                <a:t>BSC</a:t>
              </a:r>
              <a:r>
                <a:rPr kumimoji="1" lang="zh-CN" altLang="en-US" sz="2400" b="1">
                  <a:latin typeface="Century Schoolbook" pitchFamily="18" charset="0"/>
                </a:rPr>
                <a:t>转移概率</a:t>
              </a:r>
            </a:p>
          </p:txBody>
        </p:sp>
      </p:grpSp>
      <p:sp>
        <p:nvSpPr>
          <p:cNvPr id="346145" name="Text Box 33"/>
          <p:cNvSpPr txBox="1">
            <a:spLocks noChangeArrowheads="1"/>
          </p:cNvSpPr>
          <p:nvPr/>
        </p:nvSpPr>
        <p:spPr bwMode="auto">
          <a:xfrm>
            <a:off x="5486400" y="5638800"/>
            <a:ext cx="2105063" cy="461665"/>
          </a:xfrm>
          <a:prstGeom prst="rect">
            <a:avLst/>
          </a:prstGeom>
          <a:noFill/>
          <a:ln w="9525">
            <a:noFill/>
            <a:miter lim="800000"/>
            <a:headEnd/>
            <a:tailEnd/>
          </a:ln>
          <a:effectLst/>
        </p:spPr>
        <p:txBody>
          <a:bodyPr wrap="none">
            <a:spAutoFit/>
          </a:bodyPr>
          <a:lstStyle/>
          <a:p>
            <a:r>
              <a:rPr kumimoji="1" lang="en-US" altLang="zh-CN" sz="2400" b="1">
                <a:latin typeface="Century Schoolbook" pitchFamily="18" charset="0"/>
              </a:rPr>
              <a:t>BSC</a:t>
            </a:r>
            <a:r>
              <a:rPr kumimoji="1" lang="zh-CN" altLang="en-US" sz="2400" b="1">
                <a:latin typeface="Century Schoolbook" pitchFamily="18" charset="0"/>
              </a:rPr>
              <a:t>编码信道</a:t>
            </a:r>
          </a:p>
        </p:txBody>
      </p:sp>
    </p:spTree>
  </p:cSld>
  <p:clrMapOvr>
    <a:masterClrMapping/>
  </p:clrMapOvr>
  <p:transition spd="slow"/>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3380" name="Text Box 4"/>
          <p:cNvSpPr txBox="1">
            <a:spLocks noChangeArrowheads="1"/>
          </p:cNvSpPr>
          <p:nvPr/>
        </p:nvSpPr>
        <p:spPr bwMode="auto">
          <a:xfrm>
            <a:off x="539552" y="1110803"/>
            <a:ext cx="8208912" cy="1988237"/>
          </a:xfrm>
          <a:prstGeom prst="rect">
            <a:avLst/>
          </a:prstGeom>
          <a:noFill/>
          <a:ln w="9525">
            <a:noFill/>
            <a:miter lim="800000"/>
            <a:headEnd/>
            <a:tailEnd/>
          </a:ln>
          <a:effectLst/>
        </p:spPr>
        <p:txBody>
          <a:bodyPr wrap="square">
            <a:spAutoFit/>
          </a:bodyPr>
          <a:lstStyle/>
          <a:p>
            <a:pPr algn="l">
              <a:lnSpc>
                <a:spcPct val="110000"/>
              </a:lnSpc>
              <a:spcBef>
                <a:spcPct val="0"/>
              </a:spcBef>
              <a:buClrTx/>
            </a:pPr>
            <a:r>
              <a:rPr kumimoji="0" lang="zh-CN" altLang="en-US" sz="2800" b="1" dirty="0" smtClean="0">
                <a:latin typeface="+mj-ea"/>
                <a:ea typeface="+mj-ea"/>
              </a:rPr>
              <a:t>设</a:t>
            </a:r>
            <a:r>
              <a:rPr kumimoji="0" lang="zh-CN" altLang="en-US" sz="2800" b="1" dirty="0">
                <a:latin typeface="+mj-ea"/>
                <a:ea typeface="+mj-ea"/>
              </a:rPr>
              <a:t>信道的输入符号</a:t>
            </a:r>
            <a:r>
              <a:rPr kumimoji="0" lang="zh-CN" altLang="en-US" sz="2800" b="1" dirty="0" smtClean="0">
                <a:latin typeface="+mj-ea"/>
                <a:ea typeface="+mj-ea"/>
              </a:rPr>
              <a:t>集                           ，</a:t>
            </a:r>
            <a:r>
              <a:rPr kumimoji="0" lang="zh-CN" altLang="en-US" sz="2800" b="1" dirty="0">
                <a:latin typeface="+mj-ea"/>
                <a:ea typeface="+mj-ea"/>
              </a:rPr>
              <a:t>输出符号集为                          </a:t>
            </a:r>
            <a:r>
              <a:rPr kumimoji="0" lang="zh-CN" altLang="en-US" sz="2800" b="1" dirty="0" smtClean="0">
                <a:latin typeface="+mj-ea"/>
                <a:ea typeface="+mj-ea"/>
              </a:rPr>
              <a:t> </a:t>
            </a:r>
            <a:r>
              <a:rPr kumimoji="0" lang="zh-CN" altLang="en-US" sz="2800" b="1" dirty="0">
                <a:latin typeface="+mj-ea"/>
                <a:ea typeface="+mj-ea"/>
              </a:rPr>
              <a:t>。若对每一个输出</a:t>
            </a:r>
            <a:r>
              <a:rPr kumimoji="0" lang="zh-CN" altLang="en-US" sz="2800" b="1" dirty="0" smtClean="0">
                <a:latin typeface="+mj-ea"/>
                <a:ea typeface="+mj-ea"/>
              </a:rPr>
              <a:t>符号    都</a:t>
            </a:r>
            <a:r>
              <a:rPr kumimoji="0" lang="zh-CN" altLang="en-US" sz="2800" b="1" dirty="0">
                <a:latin typeface="+mj-ea"/>
                <a:ea typeface="+mj-ea"/>
              </a:rPr>
              <a:t>有一个确定的函数         </a:t>
            </a:r>
            <a:r>
              <a:rPr kumimoji="0" lang="zh-CN" altLang="en-US" sz="2800" b="1" dirty="0" smtClean="0">
                <a:latin typeface="+mj-ea"/>
                <a:ea typeface="+mj-ea"/>
              </a:rPr>
              <a:t>，</a:t>
            </a:r>
            <a:r>
              <a:rPr kumimoji="0" lang="zh-CN" altLang="en-US" sz="2800" b="1" dirty="0">
                <a:latin typeface="+mj-ea"/>
                <a:ea typeface="+mj-ea"/>
              </a:rPr>
              <a:t>使对应于唯一的一个输入符号    ，则称这样的一个函数为</a:t>
            </a:r>
            <a:r>
              <a:rPr kumimoji="0" lang="zh-CN" altLang="en-US" sz="2800" b="1" dirty="0">
                <a:solidFill>
                  <a:srgbClr val="0000FF"/>
                </a:solidFill>
                <a:latin typeface="+mj-ea"/>
                <a:ea typeface="+mj-ea"/>
              </a:rPr>
              <a:t>译码规则</a:t>
            </a:r>
            <a:r>
              <a:rPr kumimoji="0" lang="zh-CN" altLang="en-US" sz="2800" b="1" dirty="0">
                <a:latin typeface="+mj-ea"/>
                <a:ea typeface="+mj-ea"/>
              </a:rPr>
              <a:t>，记为</a:t>
            </a:r>
          </a:p>
        </p:txBody>
      </p:sp>
      <p:graphicFrame>
        <p:nvGraphicFramePr>
          <p:cNvPr id="780288" name="Object 0"/>
          <p:cNvGraphicFramePr>
            <a:graphicFrameLocks noChangeAspect="1"/>
          </p:cNvGraphicFramePr>
          <p:nvPr>
            <p:extLst>
              <p:ext uri="{D42A27DB-BD31-4B8C-83A1-F6EECF244321}">
                <p14:modId xmlns:p14="http://schemas.microsoft.com/office/powerpoint/2010/main" val="937105729"/>
              </p:ext>
            </p:extLst>
          </p:nvPr>
        </p:nvGraphicFramePr>
        <p:xfrm>
          <a:off x="3889375" y="1052513"/>
          <a:ext cx="2968625" cy="609600"/>
        </p:xfrm>
        <a:graphic>
          <a:graphicData uri="http://schemas.openxmlformats.org/presentationml/2006/ole">
            <mc:AlternateContent xmlns:mc="http://schemas.openxmlformats.org/markup-compatibility/2006">
              <mc:Choice xmlns:v="urn:schemas-microsoft-com:vml" Requires="v">
                <p:oleObj spid="_x0000_s2221198" name="Equation" r:id="rId3" imgW="1231560" imgH="253800" progId="Equation.DSMT4">
                  <p:embed/>
                </p:oleObj>
              </mc:Choice>
              <mc:Fallback>
                <p:oleObj name="Equation" r:id="rId3" imgW="1231560" imgH="253800" progId="Equation.DSMT4">
                  <p:embed/>
                  <p:pic>
                    <p:nvPicPr>
                      <p:cNvPr id="0" name="Picture 2"/>
                      <p:cNvPicPr>
                        <a:picLocks noChangeAspect="1" noChangeArrowheads="1"/>
                      </p:cNvPicPr>
                      <p:nvPr/>
                    </p:nvPicPr>
                    <p:blipFill>
                      <a:blip r:embed="rId4"/>
                      <a:srcRect/>
                      <a:stretch>
                        <a:fillRect/>
                      </a:stretch>
                    </p:blipFill>
                    <p:spPr bwMode="auto">
                      <a:xfrm>
                        <a:off x="3889375" y="1052513"/>
                        <a:ext cx="2968625" cy="609600"/>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graphicFrame>
        <p:nvGraphicFramePr>
          <p:cNvPr id="780289" name="Object 1"/>
          <p:cNvGraphicFramePr>
            <a:graphicFrameLocks noChangeAspect="1"/>
          </p:cNvGraphicFramePr>
          <p:nvPr>
            <p:extLst>
              <p:ext uri="{D42A27DB-BD31-4B8C-83A1-F6EECF244321}">
                <p14:modId xmlns:p14="http://schemas.microsoft.com/office/powerpoint/2010/main" val="1496203993"/>
              </p:ext>
            </p:extLst>
          </p:nvPr>
        </p:nvGraphicFramePr>
        <p:xfrm>
          <a:off x="1341438" y="1557338"/>
          <a:ext cx="2878137" cy="609600"/>
        </p:xfrm>
        <a:graphic>
          <a:graphicData uri="http://schemas.openxmlformats.org/presentationml/2006/ole">
            <mc:AlternateContent xmlns:mc="http://schemas.openxmlformats.org/markup-compatibility/2006">
              <mc:Choice xmlns:v="urn:schemas-microsoft-com:vml" Requires="v">
                <p:oleObj spid="_x0000_s2221199" name="Equation" r:id="rId5" imgW="1193760" imgH="253800" progId="Equation.DSMT4">
                  <p:embed/>
                </p:oleObj>
              </mc:Choice>
              <mc:Fallback>
                <p:oleObj name="Equation" r:id="rId5" imgW="1193760" imgH="253800" progId="Equation.DSMT4">
                  <p:embed/>
                  <p:pic>
                    <p:nvPicPr>
                      <p:cNvPr id="0" name="Picture 3"/>
                      <p:cNvPicPr>
                        <a:picLocks noChangeAspect="1" noChangeArrowheads="1"/>
                      </p:cNvPicPr>
                      <p:nvPr/>
                    </p:nvPicPr>
                    <p:blipFill>
                      <a:blip r:embed="rId6"/>
                      <a:srcRect/>
                      <a:stretch>
                        <a:fillRect/>
                      </a:stretch>
                    </p:blipFill>
                    <p:spPr bwMode="auto">
                      <a:xfrm>
                        <a:off x="1341438" y="1557338"/>
                        <a:ext cx="2878137" cy="609600"/>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graphicFrame>
        <p:nvGraphicFramePr>
          <p:cNvPr id="780290" name="Object 2"/>
          <p:cNvGraphicFramePr>
            <a:graphicFrameLocks noChangeAspect="1"/>
          </p:cNvGraphicFramePr>
          <p:nvPr>
            <p:extLst>
              <p:ext uri="{D42A27DB-BD31-4B8C-83A1-F6EECF244321}">
                <p14:modId xmlns:p14="http://schemas.microsoft.com/office/powerpoint/2010/main" val="4267502702"/>
              </p:ext>
            </p:extLst>
          </p:nvPr>
        </p:nvGraphicFramePr>
        <p:xfrm>
          <a:off x="7812360" y="1556792"/>
          <a:ext cx="428625" cy="577850"/>
        </p:xfrm>
        <a:graphic>
          <a:graphicData uri="http://schemas.openxmlformats.org/presentationml/2006/ole">
            <mc:AlternateContent xmlns:mc="http://schemas.openxmlformats.org/markup-compatibility/2006">
              <mc:Choice xmlns:v="urn:schemas-microsoft-com:vml" Requires="v">
                <p:oleObj spid="_x0000_s2221200" name="Equation" r:id="rId7" imgW="177480" imgH="241200" progId="Equation.DSMT4">
                  <p:embed/>
                </p:oleObj>
              </mc:Choice>
              <mc:Fallback>
                <p:oleObj name="Equation" r:id="rId7" imgW="177480" imgH="241200" progId="Equation.DSMT4">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812360" y="1556792"/>
                        <a:ext cx="428625" cy="577850"/>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graphicFrame>
        <p:nvGraphicFramePr>
          <p:cNvPr id="780291" name="Object 3"/>
          <p:cNvGraphicFramePr>
            <a:graphicFrameLocks noChangeAspect="1"/>
          </p:cNvGraphicFramePr>
          <p:nvPr>
            <p:extLst>
              <p:ext uri="{D42A27DB-BD31-4B8C-83A1-F6EECF244321}">
                <p14:modId xmlns:p14="http://schemas.microsoft.com/office/powerpoint/2010/main" val="44554106"/>
              </p:ext>
            </p:extLst>
          </p:nvPr>
        </p:nvGraphicFramePr>
        <p:xfrm>
          <a:off x="3551238" y="2133600"/>
          <a:ext cx="908050" cy="503238"/>
        </p:xfrm>
        <a:graphic>
          <a:graphicData uri="http://schemas.openxmlformats.org/presentationml/2006/ole">
            <mc:AlternateContent xmlns:mc="http://schemas.openxmlformats.org/markup-compatibility/2006">
              <mc:Choice xmlns:v="urn:schemas-microsoft-com:vml" Requires="v">
                <p:oleObj spid="_x0000_s2221201" name="Equation" r:id="rId9" imgW="431640" imgH="241200" progId="Equation.DSMT4">
                  <p:embed/>
                </p:oleObj>
              </mc:Choice>
              <mc:Fallback>
                <p:oleObj name="Equation" r:id="rId9" imgW="431640" imgH="241200" progId="Equation.DSMT4">
                  <p:embed/>
                  <p:pic>
                    <p:nvPicPr>
                      <p:cNvPr id="0" name="Picture 5"/>
                      <p:cNvPicPr>
                        <a:picLocks noChangeAspect="1" noChangeArrowheads="1"/>
                      </p:cNvPicPr>
                      <p:nvPr/>
                    </p:nvPicPr>
                    <p:blipFill>
                      <a:blip r:embed="rId10"/>
                      <a:srcRect/>
                      <a:stretch>
                        <a:fillRect/>
                      </a:stretch>
                    </p:blipFill>
                    <p:spPr bwMode="auto">
                      <a:xfrm>
                        <a:off x="3551238" y="2133600"/>
                        <a:ext cx="908050" cy="503238"/>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graphicFrame>
        <p:nvGraphicFramePr>
          <p:cNvPr id="780292" name="Object 4"/>
          <p:cNvGraphicFramePr>
            <a:graphicFrameLocks noChangeAspect="1"/>
          </p:cNvGraphicFramePr>
          <p:nvPr>
            <p:extLst>
              <p:ext uri="{D42A27DB-BD31-4B8C-83A1-F6EECF244321}">
                <p14:modId xmlns:p14="http://schemas.microsoft.com/office/powerpoint/2010/main" val="1557230775"/>
              </p:ext>
            </p:extLst>
          </p:nvPr>
        </p:nvGraphicFramePr>
        <p:xfrm>
          <a:off x="1749425" y="2492375"/>
          <a:ext cx="398463" cy="549275"/>
        </p:xfrm>
        <a:graphic>
          <a:graphicData uri="http://schemas.openxmlformats.org/presentationml/2006/ole">
            <mc:AlternateContent xmlns:mc="http://schemas.openxmlformats.org/markup-compatibility/2006">
              <mc:Choice xmlns:v="urn:schemas-microsoft-com:vml" Requires="v">
                <p:oleObj spid="_x0000_s2221202" name="Equation" r:id="rId11" imgW="164880" imgH="228600" progId="Equation.DSMT4">
                  <p:embed/>
                </p:oleObj>
              </mc:Choice>
              <mc:Fallback>
                <p:oleObj name="Equation" r:id="rId11" imgW="164880" imgH="228600" progId="Equation.DSMT4">
                  <p:embed/>
                  <p:pic>
                    <p:nvPicPr>
                      <p:cNvPr id="0" name="Picture 6"/>
                      <p:cNvPicPr>
                        <a:picLocks noChangeAspect="1" noChangeArrowheads="1"/>
                      </p:cNvPicPr>
                      <p:nvPr/>
                    </p:nvPicPr>
                    <p:blipFill>
                      <a:blip r:embed="rId12"/>
                      <a:srcRect/>
                      <a:stretch>
                        <a:fillRect/>
                      </a:stretch>
                    </p:blipFill>
                    <p:spPr bwMode="auto">
                      <a:xfrm>
                        <a:off x="1749425" y="2492375"/>
                        <a:ext cx="398463" cy="549275"/>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graphicFrame>
        <p:nvGraphicFramePr>
          <p:cNvPr id="780293" name="Object 5"/>
          <p:cNvGraphicFramePr>
            <a:graphicFrameLocks noChangeAspect="1"/>
          </p:cNvGraphicFramePr>
          <p:nvPr>
            <p:extLst>
              <p:ext uri="{D42A27DB-BD31-4B8C-83A1-F6EECF244321}">
                <p14:modId xmlns:p14="http://schemas.microsoft.com/office/powerpoint/2010/main" val="1004049930"/>
              </p:ext>
            </p:extLst>
          </p:nvPr>
        </p:nvGraphicFramePr>
        <p:xfrm>
          <a:off x="1500188" y="3284538"/>
          <a:ext cx="6084887" cy="503237"/>
        </p:xfrm>
        <a:graphic>
          <a:graphicData uri="http://schemas.openxmlformats.org/presentationml/2006/ole">
            <mc:AlternateContent xmlns:mc="http://schemas.openxmlformats.org/markup-compatibility/2006">
              <mc:Choice xmlns:v="urn:schemas-microsoft-com:vml" Requires="v">
                <p:oleObj spid="_x0000_s2221203" name="Equation" r:id="rId13" imgW="2895480" imgH="241200" progId="Equation.DSMT4">
                  <p:embed/>
                </p:oleObj>
              </mc:Choice>
              <mc:Fallback>
                <p:oleObj name="Equation" r:id="rId13" imgW="2895480" imgH="241200" progId="Equation.DSMT4">
                  <p:embed/>
                  <p:pic>
                    <p:nvPicPr>
                      <p:cNvPr id="0" name="Picture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00188" y="3284538"/>
                        <a:ext cx="6084887" cy="503237"/>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grpSp>
        <p:nvGrpSpPr>
          <p:cNvPr id="2" name="Group 45"/>
          <p:cNvGrpSpPr>
            <a:grpSpLocks/>
          </p:cNvGrpSpPr>
          <p:nvPr/>
        </p:nvGrpSpPr>
        <p:grpSpPr bwMode="auto">
          <a:xfrm>
            <a:off x="2133600" y="3971578"/>
            <a:ext cx="4114800" cy="2194417"/>
            <a:chOff x="576" y="864"/>
            <a:chExt cx="2448" cy="1197"/>
          </a:xfrm>
        </p:grpSpPr>
        <p:sp>
          <p:nvSpPr>
            <p:cNvPr id="613422" name="Rectangle 46"/>
            <p:cNvSpPr>
              <a:spLocks noChangeArrowheads="1"/>
            </p:cNvSpPr>
            <p:nvPr/>
          </p:nvSpPr>
          <p:spPr bwMode="auto">
            <a:xfrm>
              <a:off x="1296" y="1248"/>
              <a:ext cx="1008" cy="624"/>
            </a:xfrm>
            <a:prstGeom prst="rect">
              <a:avLst/>
            </a:prstGeom>
            <a:noFill/>
            <a:ln w="9525">
              <a:solidFill>
                <a:schemeClr val="tx1"/>
              </a:solidFill>
              <a:miter lim="800000"/>
              <a:headEnd/>
              <a:tailEnd/>
            </a:ln>
            <a:effectLst/>
          </p:spPr>
          <p:txBody>
            <a:bodyPr wrap="none" anchor="ctr"/>
            <a:lstStyle/>
            <a:p>
              <a:endParaRPr lang="zh-CN" altLang="en-US" b="1"/>
            </a:p>
          </p:txBody>
        </p:sp>
        <p:sp>
          <p:nvSpPr>
            <p:cNvPr id="613423" name="Line 47"/>
            <p:cNvSpPr>
              <a:spLocks noChangeShapeType="1"/>
            </p:cNvSpPr>
            <p:nvPr/>
          </p:nvSpPr>
          <p:spPr bwMode="auto">
            <a:xfrm>
              <a:off x="624" y="1584"/>
              <a:ext cx="672" cy="0"/>
            </a:xfrm>
            <a:prstGeom prst="line">
              <a:avLst/>
            </a:prstGeom>
            <a:noFill/>
            <a:ln w="9525">
              <a:solidFill>
                <a:schemeClr val="tx1"/>
              </a:solidFill>
              <a:round/>
              <a:headEnd/>
              <a:tailEnd type="triangle" w="med" len="med"/>
            </a:ln>
            <a:effectLst/>
          </p:spPr>
          <p:txBody>
            <a:bodyPr/>
            <a:lstStyle/>
            <a:p>
              <a:endParaRPr lang="zh-CN" altLang="en-US" b="1"/>
            </a:p>
          </p:txBody>
        </p:sp>
        <p:sp>
          <p:nvSpPr>
            <p:cNvPr id="613424" name="Line 48"/>
            <p:cNvSpPr>
              <a:spLocks noChangeShapeType="1"/>
            </p:cNvSpPr>
            <p:nvPr/>
          </p:nvSpPr>
          <p:spPr bwMode="auto">
            <a:xfrm>
              <a:off x="2304" y="1584"/>
              <a:ext cx="720" cy="0"/>
            </a:xfrm>
            <a:prstGeom prst="line">
              <a:avLst/>
            </a:prstGeom>
            <a:noFill/>
            <a:ln w="9525">
              <a:solidFill>
                <a:schemeClr val="tx1"/>
              </a:solidFill>
              <a:round/>
              <a:headEnd/>
              <a:tailEnd type="triangle" w="med" len="med"/>
            </a:ln>
            <a:effectLst/>
          </p:spPr>
          <p:txBody>
            <a:bodyPr/>
            <a:lstStyle/>
            <a:p>
              <a:endParaRPr lang="zh-CN" altLang="en-US" b="1"/>
            </a:p>
          </p:txBody>
        </p:sp>
        <p:sp>
          <p:nvSpPr>
            <p:cNvPr id="613425" name="Text Box 49"/>
            <p:cNvSpPr txBox="1">
              <a:spLocks noChangeArrowheads="1"/>
            </p:cNvSpPr>
            <p:nvPr/>
          </p:nvSpPr>
          <p:spPr bwMode="auto">
            <a:xfrm>
              <a:off x="912" y="1248"/>
              <a:ext cx="252" cy="285"/>
            </a:xfrm>
            <a:prstGeom prst="rect">
              <a:avLst/>
            </a:prstGeom>
            <a:noFill/>
            <a:ln w="9525">
              <a:noFill/>
              <a:miter lim="800000"/>
              <a:headEnd/>
              <a:tailEnd/>
            </a:ln>
            <a:effectLst/>
          </p:spPr>
          <p:txBody>
            <a:bodyPr wrap="none">
              <a:spAutoFit/>
            </a:bodyPr>
            <a:lstStyle/>
            <a:p>
              <a:pPr algn="l">
                <a:lnSpc>
                  <a:spcPct val="100000"/>
                </a:lnSpc>
                <a:spcBef>
                  <a:spcPct val="0"/>
                </a:spcBef>
                <a:buClrTx/>
                <a:buSzTx/>
                <a:buFontTx/>
                <a:buNone/>
              </a:pPr>
              <a:r>
                <a:rPr lang="en-US" altLang="zh-CN" sz="2800" b="1" i="1">
                  <a:latin typeface="Times New Roman" pitchFamily="18" charset="0"/>
                </a:rPr>
                <a:t>X</a:t>
              </a:r>
            </a:p>
          </p:txBody>
        </p:sp>
        <p:sp>
          <p:nvSpPr>
            <p:cNvPr id="613426" name="Text Box 50"/>
            <p:cNvSpPr txBox="1">
              <a:spLocks noChangeArrowheads="1"/>
            </p:cNvSpPr>
            <p:nvPr/>
          </p:nvSpPr>
          <p:spPr bwMode="auto">
            <a:xfrm>
              <a:off x="2390" y="1194"/>
              <a:ext cx="241" cy="285"/>
            </a:xfrm>
            <a:prstGeom prst="rect">
              <a:avLst/>
            </a:prstGeom>
            <a:noFill/>
            <a:ln w="9525">
              <a:noFill/>
              <a:miter lim="800000"/>
              <a:headEnd/>
              <a:tailEnd/>
            </a:ln>
            <a:effectLst/>
          </p:spPr>
          <p:txBody>
            <a:bodyPr wrap="none">
              <a:spAutoFit/>
            </a:bodyPr>
            <a:lstStyle/>
            <a:p>
              <a:pPr algn="l">
                <a:lnSpc>
                  <a:spcPct val="100000"/>
                </a:lnSpc>
                <a:spcBef>
                  <a:spcPct val="0"/>
                </a:spcBef>
                <a:buClrTx/>
                <a:buSzTx/>
                <a:buFontTx/>
                <a:buNone/>
              </a:pPr>
              <a:r>
                <a:rPr lang="en-US" altLang="zh-CN" sz="2800" b="1" i="1">
                  <a:latin typeface="Times New Roman" pitchFamily="18" charset="0"/>
                </a:rPr>
                <a:t>Y</a:t>
              </a:r>
            </a:p>
          </p:txBody>
        </p:sp>
        <p:grpSp>
          <p:nvGrpSpPr>
            <p:cNvPr id="3" name="Group 51"/>
            <p:cNvGrpSpPr>
              <a:grpSpLocks/>
            </p:cNvGrpSpPr>
            <p:nvPr/>
          </p:nvGrpSpPr>
          <p:grpSpPr bwMode="auto">
            <a:xfrm>
              <a:off x="576" y="864"/>
              <a:ext cx="288" cy="1197"/>
              <a:chOff x="528" y="672"/>
              <a:chExt cx="288" cy="1197"/>
            </a:xfrm>
          </p:grpSpPr>
          <p:sp>
            <p:nvSpPr>
              <p:cNvPr id="613428" name="Text Box 52"/>
              <p:cNvSpPr txBox="1">
                <a:spLocks noChangeArrowheads="1"/>
              </p:cNvSpPr>
              <p:nvPr/>
            </p:nvSpPr>
            <p:spPr bwMode="auto">
              <a:xfrm>
                <a:off x="528" y="672"/>
                <a:ext cx="288" cy="285"/>
              </a:xfrm>
              <a:prstGeom prst="rect">
                <a:avLst/>
              </a:prstGeom>
              <a:noFill/>
              <a:ln w="9525">
                <a:noFill/>
                <a:miter lim="800000"/>
                <a:headEnd/>
                <a:tailEnd/>
              </a:ln>
              <a:effectLst/>
            </p:spPr>
            <p:txBody>
              <a:bodyPr wrap="none">
                <a:spAutoFit/>
              </a:bodyPr>
              <a:lstStyle/>
              <a:p>
                <a:pPr algn="l">
                  <a:lnSpc>
                    <a:spcPct val="100000"/>
                  </a:lnSpc>
                  <a:spcBef>
                    <a:spcPct val="0"/>
                  </a:spcBef>
                  <a:buClrTx/>
                  <a:buSzTx/>
                  <a:buFontTx/>
                  <a:buNone/>
                </a:pPr>
                <a:r>
                  <a:rPr lang="en-US" altLang="zh-CN" sz="2800" b="1" i="1">
                    <a:latin typeface="Times New Roman" pitchFamily="18" charset="0"/>
                  </a:rPr>
                  <a:t>x</a:t>
                </a:r>
                <a:r>
                  <a:rPr lang="en-US" altLang="zh-CN" sz="2800" b="1" baseline="-25000">
                    <a:latin typeface="Times New Roman" pitchFamily="18" charset="0"/>
                  </a:rPr>
                  <a:t>1</a:t>
                </a:r>
              </a:p>
            </p:txBody>
          </p:sp>
          <p:sp>
            <p:nvSpPr>
              <p:cNvPr id="613429" name="Text Box 53"/>
              <p:cNvSpPr txBox="1">
                <a:spLocks noChangeArrowheads="1"/>
              </p:cNvSpPr>
              <p:nvPr/>
            </p:nvSpPr>
            <p:spPr bwMode="auto">
              <a:xfrm>
                <a:off x="528" y="1056"/>
                <a:ext cx="288" cy="285"/>
              </a:xfrm>
              <a:prstGeom prst="rect">
                <a:avLst/>
              </a:prstGeom>
              <a:noFill/>
              <a:ln w="9525">
                <a:noFill/>
                <a:miter lim="800000"/>
                <a:headEnd/>
                <a:tailEnd/>
              </a:ln>
              <a:effectLst/>
            </p:spPr>
            <p:txBody>
              <a:bodyPr wrap="none">
                <a:spAutoFit/>
              </a:bodyPr>
              <a:lstStyle/>
              <a:p>
                <a:pPr algn="l">
                  <a:lnSpc>
                    <a:spcPct val="100000"/>
                  </a:lnSpc>
                  <a:spcBef>
                    <a:spcPct val="0"/>
                  </a:spcBef>
                  <a:buClrTx/>
                  <a:buSzTx/>
                  <a:buFontTx/>
                  <a:buNone/>
                </a:pPr>
                <a:r>
                  <a:rPr lang="en-US" altLang="zh-CN" sz="2800" b="1" i="1">
                    <a:latin typeface="Times New Roman" pitchFamily="18" charset="0"/>
                  </a:rPr>
                  <a:t>x</a:t>
                </a:r>
                <a:r>
                  <a:rPr lang="en-US" altLang="zh-CN" sz="2800" b="1" baseline="-25000">
                    <a:latin typeface="Times New Roman" pitchFamily="18" charset="0"/>
                  </a:rPr>
                  <a:t>2</a:t>
                </a:r>
              </a:p>
            </p:txBody>
          </p:sp>
          <p:sp>
            <p:nvSpPr>
              <p:cNvPr id="613430" name="Text Box 54"/>
              <p:cNvSpPr txBox="1">
                <a:spLocks noChangeArrowheads="1"/>
              </p:cNvSpPr>
              <p:nvPr/>
            </p:nvSpPr>
            <p:spPr bwMode="auto">
              <a:xfrm>
                <a:off x="528" y="1584"/>
                <a:ext cx="280" cy="285"/>
              </a:xfrm>
              <a:prstGeom prst="rect">
                <a:avLst/>
              </a:prstGeom>
              <a:noFill/>
              <a:ln w="9525">
                <a:noFill/>
                <a:miter lim="800000"/>
                <a:headEnd/>
                <a:tailEnd/>
              </a:ln>
              <a:effectLst/>
            </p:spPr>
            <p:txBody>
              <a:bodyPr wrap="none">
                <a:spAutoFit/>
              </a:bodyPr>
              <a:lstStyle/>
              <a:p>
                <a:pPr algn="l">
                  <a:lnSpc>
                    <a:spcPct val="100000"/>
                  </a:lnSpc>
                  <a:spcBef>
                    <a:spcPct val="0"/>
                  </a:spcBef>
                  <a:buClrTx/>
                  <a:buSzTx/>
                  <a:buFontTx/>
                  <a:buNone/>
                </a:pPr>
                <a:r>
                  <a:rPr lang="en-US" altLang="zh-CN" sz="2800" b="1" i="1">
                    <a:latin typeface="Times New Roman" pitchFamily="18" charset="0"/>
                  </a:rPr>
                  <a:t>x</a:t>
                </a:r>
                <a:r>
                  <a:rPr lang="en-US" altLang="zh-CN" sz="2800" b="1" baseline="-25000">
                    <a:latin typeface="Times New Roman" pitchFamily="18" charset="0"/>
                  </a:rPr>
                  <a:t>r</a:t>
                </a:r>
              </a:p>
            </p:txBody>
          </p:sp>
          <p:sp>
            <p:nvSpPr>
              <p:cNvPr id="613431" name="Line 55"/>
              <p:cNvSpPr>
                <a:spLocks noChangeShapeType="1"/>
              </p:cNvSpPr>
              <p:nvPr/>
            </p:nvSpPr>
            <p:spPr bwMode="auto">
              <a:xfrm>
                <a:off x="672" y="1392"/>
                <a:ext cx="0" cy="240"/>
              </a:xfrm>
              <a:prstGeom prst="line">
                <a:avLst/>
              </a:prstGeom>
              <a:noFill/>
              <a:ln w="9525" cap="rnd">
                <a:solidFill>
                  <a:schemeClr val="tx1"/>
                </a:solidFill>
                <a:prstDash val="sysDot"/>
                <a:round/>
                <a:headEnd/>
                <a:tailEnd/>
              </a:ln>
              <a:effectLst/>
            </p:spPr>
            <p:txBody>
              <a:bodyPr/>
              <a:lstStyle/>
              <a:p>
                <a:endParaRPr lang="zh-CN" altLang="en-US" b="1"/>
              </a:p>
            </p:txBody>
          </p:sp>
        </p:grpSp>
        <p:grpSp>
          <p:nvGrpSpPr>
            <p:cNvPr id="4" name="Group 56"/>
            <p:cNvGrpSpPr>
              <a:grpSpLocks/>
            </p:cNvGrpSpPr>
            <p:nvPr/>
          </p:nvGrpSpPr>
          <p:grpSpPr bwMode="auto">
            <a:xfrm>
              <a:off x="2688" y="864"/>
              <a:ext cx="275" cy="1195"/>
              <a:chOff x="528" y="672"/>
              <a:chExt cx="275" cy="1195"/>
            </a:xfrm>
          </p:grpSpPr>
          <p:sp>
            <p:nvSpPr>
              <p:cNvPr id="613433" name="Text Box 57"/>
              <p:cNvSpPr txBox="1">
                <a:spLocks noChangeArrowheads="1"/>
              </p:cNvSpPr>
              <p:nvPr/>
            </p:nvSpPr>
            <p:spPr bwMode="auto">
              <a:xfrm>
                <a:off x="528" y="672"/>
                <a:ext cx="275" cy="283"/>
              </a:xfrm>
              <a:prstGeom prst="rect">
                <a:avLst/>
              </a:prstGeom>
              <a:noFill/>
              <a:ln w="9525">
                <a:noFill/>
                <a:miter lim="800000"/>
                <a:headEnd/>
                <a:tailEnd/>
              </a:ln>
              <a:effectLst/>
            </p:spPr>
            <p:txBody>
              <a:bodyPr wrap="none">
                <a:spAutoFit/>
              </a:bodyPr>
              <a:lstStyle/>
              <a:p>
                <a:pPr algn="l">
                  <a:lnSpc>
                    <a:spcPct val="100000"/>
                  </a:lnSpc>
                  <a:spcBef>
                    <a:spcPct val="0"/>
                  </a:spcBef>
                  <a:buClrTx/>
                  <a:buSzTx/>
                  <a:buFontTx/>
                  <a:buNone/>
                </a:pPr>
                <a:r>
                  <a:rPr lang="en-US" altLang="zh-CN" sz="2800" b="1" i="1" dirty="0">
                    <a:latin typeface="Times New Roman" pitchFamily="18" charset="0"/>
                  </a:rPr>
                  <a:t>y</a:t>
                </a:r>
                <a:r>
                  <a:rPr lang="en-US" altLang="zh-CN" sz="2800" b="1" baseline="-25000" dirty="0">
                    <a:latin typeface="Times New Roman" pitchFamily="18" charset="0"/>
                  </a:rPr>
                  <a:t>1</a:t>
                </a:r>
              </a:p>
            </p:txBody>
          </p:sp>
          <p:sp>
            <p:nvSpPr>
              <p:cNvPr id="613434" name="Text Box 58"/>
              <p:cNvSpPr txBox="1">
                <a:spLocks noChangeArrowheads="1"/>
              </p:cNvSpPr>
              <p:nvPr/>
            </p:nvSpPr>
            <p:spPr bwMode="auto">
              <a:xfrm>
                <a:off x="528" y="1056"/>
                <a:ext cx="275" cy="283"/>
              </a:xfrm>
              <a:prstGeom prst="rect">
                <a:avLst/>
              </a:prstGeom>
              <a:noFill/>
              <a:ln w="9525">
                <a:noFill/>
                <a:miter lim="800000"/>
                <a:headEnd/>
                <a:tailEnd/>
              </a:ln>
              <a:effectLst/>
            </p:spPr>
            <p:txBody>
              <a:bodyPr wrap="none">
                <a:spAutoFit/>
              </a:bodyPr>
              <a:lstStyle/>
              <a:p>
                <a:pPr algn="l">
                  <a:lnSpc>
                    <a:spcPct val="100000"/>
                  </a:lnSpc>
                  <a:spcBef>
                    <a:spcPct val="0"/>
                  </a:spcBef>
                  <a:buClrTx/>
                  <a:buSzTx/>
                  <a:buFontTx/>
                  <a:buNone/>
                </a:pPr>
                <a:r>
                  <a:rPr lang="en-US" altLang="zh-CN" sz="2800" b="1" i="1">
                    <a:latin typeface="Times New Roman" pitchFamily="18" charset="0"/>
                  </a:rPr>
                  <a:t>y</a:t>
                </a:r>
                <a:r>
                  <a:rPr lang="en-US" altLang="zh-CN" sz="2800" b="1" baseline="-25000">
                    <a:latin typeface="Times New Roman" pitchFamily="18" charset="0"/>
                  </a:rPr>
                  <a:t>2</a:t>
                </a:r>
              </a:p>
            </p:txBody>
          </p:sp>
          <p:sp>
            <p:nvSpPr>
              <p:cNvPr id="613435" name="Text Box 59"/>
              <p:cNvSpPr txBox="1">
                <a:spLocks noChangeArrowheads="1"/>
              </p:cNvSpPr>
              <p:nvPr/>
            </p:nvSpPr>
            <p:spPr bwMode="auto">
              <a:xfrm>
                <a:off x="528" y="1584"/>
                <a:ext cx="259" cy="283"/>
              </a:xfrm>
              <a:prstGeom prst="rect">
                <a:avLst/>
              </a:prstGeom>
              <a:noFill/>
              <a:ln w="9525">
                <a:noFill/>
                <a:miter lim="800000"/>
                <a:headEnd/>
                <a:tailEnd/>
              </a:ln>
              <a:effectLst/>
            </p:spPr>
            <p:txBody>
              <a:bodyPr wrap="none">
                <a:spAutoFit/>
              </a:bodyPr>
              <a:lstStyle/>
              <a:p>
                <a:pPr algn="l">
                  <a:lnSpc>
                    <a:spcPct val="100000"/>
                  </a:lnSpc>
                  <a:spcBef>
                    <a:spcPct val="0"/>
                  </a:spcBef>
                  <a:buClrTx/>
                  <a:buSzTx/>
                  <a:buFontTx/>
                  <a:buNone/>
                </a:pPr>
                <a:r>
                  <a:rPr lang="en-US" altLang="zh-CN" sz="2800" b="1" i="1">
                    <a:latin typeface="Times New Roman" pitchFamily="18" charset="0"/>
                  </a:rPr>
                  <a:t>y</a:t>
                </a:r>
                <a:r>
                  <a:rPr lang="en-US" altLang="zh-CN" sz="2800" b="1" baseline="-25000">
                    <a:latin typeface="Times New Roman" pitchFamily="18" charset="0"/>
                  </a:rPr>
                  <a:t>s</a:t>
                </a:r>
              </a:p>
            </p:txBody>
          </p:sp>
          <p:sp>
            <p:nvSpPr>
              <p:cNvPr id="613436" name="Line 60"/>
              <p:cNvSpPr>
                <a:spLocks noChangeShapeType="1"/>
              </p:cNvSpPr>
              <p:nvPr/>
            </p:nvSpPr>
            <p:spPr bwMode="auto">
              <a:xfrm>
                <a:off x="672" y="1392"/>
                <a:ext cx="0" cy="240"/>
              </a:xfrm>
              <a:prstGeom prst="line">
                <a:avLst/>
              </a:prstGeom>
              <a:noFill/>
              <a:ln w="9525" cap="rnd">
                <a:solidFill>
                  <a:schemeClr val="tx1"/>
                </a:solidFill>
                <a:prstDash val="sysDot"/>
                <a:round/>
                <a:headEnd/>
                <a:tailEnd/>
              </a:ln>
              <a:effectLst/>
            </p:spPr>
            <p:txBody>
              <a:bodyPr/>
              <a:lstStyle/>
              <a:p>
                <a:endParaRPr lang="zh-CN" altLang="en-US" b="1"/>
              </a:p>
            </p:txBody>
          </p:sp>
        </p:grpSp>
        <p:sp>
          <p:nvSpPr>
            <p:cNvPr id="613437" name="Text Box 61"/>
            <p:cNvSpPr txBox="1">
              <a:spLocks noChangeArrowheads="1"/>
            </p:cNvSpPr>
            <p:nvPr/>
          </p:nvSpPr>
          <p:spPr bwMode="auto">
            <a:xfrm>
              <a:off x="1444" y="1386"/>
              <a:ext cx="686" cy="285"/>
            </a:xfrm>
            <a:prstGeom prst="rect">
              <a:avLst/>
            </a:prstGeom>
            <a:noFill/>
            <a:ln w="9525">
              <a:noFill/>
              <a:miter lim="800000"/>
              <a:headEnd/>
              <a:tailEnd/>
            </a:ln>
            <a:effectLst/>
          </p:spPr>
          <p:txBody>
            <a:bodyPr wrap="none">
              <a:spAutoFit/>
            </a:bodyPr>
            <a:lstStyle/>
            <a:p>
              <a:pPr>
                <a:lnSpc>
                  <a:spcPct val="100000"/>
                </a:lnSpc>
                <a:spcBef>
                  <a:spcPct val="0"/>
                </a:spcBef>
                <a:buClrTx/>
                <a:buSzTx/>
                <a:buFontTx/>
                <a:buNone/>
              </a:pPr>
              <a:r>
                <a:rPr lang="en-US" altLang="zh-CN" sz="2800" b="1" i="1" dirty="0">
                  <a:latin typeface="Times New Roman" pitchFamily="18" charset="0"/>
                </a:rPr>
                <a:t>p</a:t>
              </a:r>
              <a:r>
                <a:rPr lang="en-US" altLang="zh-CN" sz="2800" b="1" dirty="0">
                  <a:latin typeface="Times New Roman" pitchFamily="18" charset="0"/>
                </a:rPr>
                <a:t>(</a:t>
              </a:r>
              <a:r>
                <a:rPr lang="en-US" altLang="zh-CN" sz="2800" b="1" i="1" dirty="0" err="1">
                  <a:latin typeface="Times New Roman" pitchFamily="18" charset="0"/>
                </a:rPr>
                <a:t>y</a:t>
              </a:r>
              <a:r>
                <a:rPr lang="en-US" altLang="zh-CN" sz="2800" b="1" i="1" baseline="-25000" dirty="0" err="1">
                  <a:latin typeface="Times New Roman" pitchFamily="18" charset="0"/>
                </a:rPr>
                <a:t>j</a:t>
              </a:r>
              <a:r>
                <a:rPr lang="en-US" altLang="zh-CN" sz="2800" b="1" dirty="0" err="1">
                  <a:latin typeface="Times New Roman" pitchFamily="18" charset="0"/>
                </a:rPr>
                <a:t>|</a:t>
              </a:r>
              <a:r>
                <a:rPr lang="en-US" altLang="zh-CN" sz="2800" b="1" i="1" dirty="0" err="1">
                  <a:latin typeface="Times New Roman" pitchFamily="18" charset="0"/>
                </a:rPr>
                <a:t>x</a:t>
              </a:r>
              <a:r>
                <a:rPr lang="en-US" altLang="zh-CN" sz="2800" b="1" i="1" baseline="-25000" dirty="0" err="1">
                  <a:latin typeface="Times New Roman" pitchFamily="18" charset="0"/>
                </a:rPr>
                <a:t>i</a:t>
              </a:r>
              <a:r>
                <a:rPr lang="en-US" altLang="zh-CN" sz="2800" b="1" dirty="0">
                  <a:latin typeface="Times New Roman" pitchFamily="18" charset="0"/>
                </a:rPr>
                <a:t>)</a:t>
              </a:r>
            </a:p>
          </p:txBody>
        </p:sp>
      </p:grpSp>
      <p:sp>
        <p:nvSpPr>
          <p:cNvPr id="30" name="标题 29"/>
          <p:cNvSpPr>
            <a:spLocks noGrp="1"/>
          </p:cNvSpPr>
          <p:nvPr>
            <p:ph type="title"/>
          </p:nvPr>
        </p:nvSpPr>
        <p:spPr/>
        <p:txBody>
          <a:bodyPr/>
          <a:lstStyle/>
          <a:p>
            <a:r>
              <a:rPr lang="zh-CN" altLang="en-US" dirty="0" smtClean="0"/>
              <a:t>译码规则的定义</a:t>
            </a:r>
            <a:endParaRPr lang="zh-CN" altLang="en-US" dirty="0"/>
          </a:p>
        </p:txBody>
      </p:sp>
      <p:sp>
        <p:nvSpPr>
          <p:cNvPr id="5" name="灯片编号占位符 4"/>
          <p:cNvSpPr>
            <a:spLocks noGrp="1"/>
          </p:cNvSpPr>
          <p:nvPr>
            <p:ph type="sldNum" sz="quarter" idx="12"/>
          </p:nvPr>
        </p:nvSpPr>
        <p:spPr/>
        <p:txBody>
          <a:bodyPr/>
          <a:lstStyle/>
          <a:p>
            <a:fld id="{E31375A4-56A4-47D6-9801-1991572033F7}" type="slidenum">
              <a:rPr lang="en-US" smtClean="0"/>
              <a:pPr/>
              <a:t>13</a:t>
            </a:fld>
            <a:endParaRPr lang="en-US"/>
          </a:p>
        </p:txBody>
      </p:sp>
    </p:spTree>
  </p:cSld>
  <p:clrMapOvr>
    <a:masterClrMapping/>
  </p:clrMapOvr>
  <p:transition spd="slow"/>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6493" name="Rectangle 45"/>
          <p:cNvSpPr>
            <a:spLocks noChangeArrowheads="1"/>
          </p:cNvSpPr>
          <p:nvPr/>
        </p:nvSpPr>
        <p:spPr bwMode="auto">
          <a:xfrm>
            <a:off x="3258101" y="764753"/>
            <a:ext cx="1657350" cy="1008063"/>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lIns="92075" tIns="46038" rIns="92075" bIns="46038" anchor="ctr"/>
          <a:lstStyle/>
          <a:p>
            <a:endParaRPr lang="zh-CN" altLang="en-US" b="1">
              <a:latin typeface="+mj-ea"/>
              <a:ea typeface="+mj-ea"/>
            </a:endParaRPr>
          </a:p>
        </p:txBody>
      </p:sp>
      <p:sp>
        <p:nvSpPr>
          <p:cNvPr id="616494" name="Line 46"/>
          <p:cNvSpPr>
            <a:spLocks noChangeShapeType="1"/>
          </p:cNvSpPr>
          <p:nvPr/>
        </p:nvSpPr>
        <p:spPr bwMode="auto">
          <a:xfrm flipV="1">
            <a:off x="1315001" y="1269578"/>
            <a:ext cx="1943100" cy="0"/>
          </a:xfrm>
          <a:prstGeom prst="line">
            <a:avLst/>
          </a:prstGeom>
          <a:noFill/>
          <a:ln w="9525">
            <a:solidFill>
              <a:schemeClr val="tx1"/>
            </a:solidFill>
            <a:round/>
            <a:headEnd/>
            <a:tailEnd type="triangle" w="lg" len="lg"/>
          </a:ln>
          <a:effectLst/>
        </p:spPr>
        <p:txBody>
          <a:bodyPr lIns="92075" tIns="46038" rIns="92075" bIns="46038"/>
          <a:lstStyle/>
          <a:p>
            <a:endParaRPr lang="zh-CN" altLang="en-US" b="1">
              <a:latin typeface="+mj-ea"/>
              <a:ea typeface="+mj-ea"/>
            </a:endParaRPr>
          </a:p>
        </p:txBody>
      </p:sp>
      <p:sp>
        <p:nvSpPr>
          <p:cNvPr id="616500" name="Text Box 52"/>
          <p:cNvSpPr txBox="1">
            <a:spLocks noChangeArrowheads="1"/>
          </p:cNvSpPr>
          <p:nvPr/>
        </p:nvSpPr>
        <p:spPr bwMode="auto">
          <a:xfrm>
            <a:off x="3348589" y="980653"/>
            <a:ext cx="1493837" cy="519113"/>
          </a:xfrm>
          <a:prstGeom prst="rect">
            <a:avLst/>
          </a:prstGeom>
          <a:noFill/>
          <a:ln w="9525">
            <a:noFill/>
            <a:miter lim="800000"/>
            <a:headEnd/>
            <a:tailEnd/>
          </a:ln>
          <a:effectLst/>
        </p:spPr>
        <p:txBody>
          <a:bodyPr>
            <a:spAutoFit/>
          </a:bodyPr>
          <a:lstStyle/>
          <a:p>
            <a:pPr marL="457200" indent="-457200" algn="ctr">
              <a:lnSpc>
                <a:spcPct val="100000"/>
              </a:lnSpc>
              <a:spcBef>
                <a:spcPct val="0"/>
              </a:spcBef>
              <a:buClrTx/>
            </a:pPr>
            <a:r>
              <a:rPr kumimoji="0" lang="zh-CN" altLang="en-US" sz="2800" b="1" dirty="0">
                <a:latin typeface="+mj-ea"/>
                <a:ea typeface="+mj-ea"/>
              </a:rPr>
              <a:t>信道</a:t>
            </a:r>
          </a:p>
        </p:txBody>
      </p:sp>
      <p:sp>
        <p:nvSpPr>
          <p:cNvPr id="616506" name="Line 58"/>
          <p:cNvSpPr>
            <a:spLocks noChangeShapeType="1"/>
          </p:cNvSpPr>
          <p:nvPr/>
        </p:nvSpPr>
        <p:spPr bwMode="auto">
          <a:xfrm flipV="1">
            <a:off x="4913864" y="1269578"/>
            <a:ext cx="1943100" cy="0"/>
          </a:xfrm>
          <a:prstGeom prst="line">
            <a:avLst/>
          </a:prstGeom>
          <a:noFill/>
          <a:ln w="9525">
            <a:solidFill>
              <a:schemeClr val="tx1"/>
            </a:solidFill>
            <a:round/>
            <a:headEnd/>
            <a:tailEnd type="triangle" w="lg" len="lg"/>
          </a:ln>
          <a:effectLst/>
        </p:spPr>
        <p:txBody>
          <a:bodyPr lIns="92075" tIns="46038" rIns="92075" bIns="46038"/>
          <a:lstStyle/>
          <a:p>
            <a:endParaRPr lang="zh-CN" altLang="en-US" b="1">
              <a:latin typeface="+mj-ea"/>
              <a:ea typeface="+mj-ea"/>
            </a:endParaRPr>
          </a:p>
        </p:txBody>
      </p:sp>
      <p:sp>
        <p:nvSpPr>
          <p:cNvPr id="616512" name="Text Box 64"/>
          <p:cNvSpPr txBox="1">
            <a:spLocks noChangeArrowheads="1"/>
          </p:cNvSpPr>
          <p:nvPr/>
        </p:nvSpPr>
        <p:spPr bwMode="auto">
          <a:xfrm>
            <a:off x="2915816" y="3206586"/>
            <a:ext cx="1296144" cy="1446550"/>
          </a:xfrm>
          <a:prstGeom prst="rect">
            <a:avLst/>
          </a:prstGeom>
          <a:noFill/>
          <a:ln w="9525">
            <a:noFill/>
            <a:miter lim="800000"/>
            <a:headEnd/>
            <a:tailEnd/>
          </a:ln>
          <a:effectLst/>
        </p:spPr>
        <p:txBody>
          <a:bodyPr wrap="square">
            <a:spAutoFit/>
          </a:bodyPr>
          <a:lstStyle/>
          <a:p>
            <a:pPr algn="l">
              <a:lnSpc>
                <a:spcPct val="100000"/>
              </a:lnSpc>
              <a:spcBef>
                <a:spcPct val="0"/>
              </a:spcBef>
              <a:buClrTx/>
              <a:buSzTx/>
              <a:buFontTx/>
              <a:buNone/>
            </a:pPr>
            <a:r>
              <a:rPr lang="zh-CN" altLang="en-US" sz="2800" b="1" dirty="0">
                <a:solidFill>
                  <a:srgbClr val="0000FF"/>
                </a:solidFill>
                <a:latin typeface="+mj-ea"/>
                <a:ea typeface="+mj-ea"/>
              </a:rPr>
              <a:t>共有</a:t>
            </a:r>
            <a:r>
              <a:rPr lang="en-US" altLang="zh-CN" sz="3200" b="1" i="1" dirty="0" err="1">
                <a:solidFill>
                  <a:srgbClr val="0000FF"/>
                </a:solidFill>
                <a:latin typeface="Times New Roman" pitchFamily="18" charset="0"/>
                <a:ea typeface="+mj-ea"/>
                <a:cs typeface="Times New Roman" pitchFamily="18" charset="0"/>
              </a:rPr>
              <a:t>r</a:t>
            </a:r>
            <a:r>
              <a:rPr lang="en-US" altLang="zh-CN" sz="3200" b="1" i="1" baseline="30000" dirty="0" err="1">
                <a:solidFill>
                  <a:srgbClr val="0000FF"/>
                </a:solidFill>
                <a:latin typeface="Times New Roman" pitchFamily="18" charset="0"/>
                <a:ea typeface="+mj-ea"/>
                <a:cs typeface="Times New Roman" pitchFamily="18" charset="0"/>
              </a:rPr>
              <a:t>s</a:t>
            </a:r>
            <a:r>
              <a:rPr lang="en-US" altLang="zh-CN" sz="3200" b="1" i="1" baseline="30000" dirty="0">
                <a:solidFill>
                  <a:srgbClr val="0000FF"/>
                </a:solidFill>
                <a:latin typeface="Times New Roman" pitchFamily="18" charset="0"/>
                <a:ea typeface="+mj-ea"/>
                <a:cs typeface="Times New Roman" pitchFamily="18" charset="0"/>
              </a:rPr>
              <a:t> </a:t>
            </a:r>
            <a:r>
              <a:rPr lang="en-US" altLang="zh-CN" sz="3200" b="1" i="1" baseline="30000" dirty="0">
                <a:solidFill>
                  <a:srgbClr val="0000FF"/>
                </a:solidFill>
                <a:latin typeface="+mj-ea"/>
                <a:ea typeface="+mj-ea"/>
              </a:rPr>
              <a:t> </a:t>
            </a:r>
            <a:r>
              <a:rPr lang="zh-CN" altLang="en-US" sz="2800" b="1" dirty="0">
                <a:solidFill>
                  <a:srgbClr val="0000FF"/>
                </a:solidFill>
                <a:latin typeface="+mj-ea"/>
                <a:ea typeface="+mj-ea"/>
              </a:rPr>
              <a:t>种译码规则</a:t>
            </a:r>
          </a:p>
        </p:txBody>
      </p:sp>
      <p:graphicFrame>
        <p:nvGraphicFramePr>
          <p:cNvPr id="781315" name="Object 1027"/>
          <p:cNvGraphicFramePr>
            <a:graphicFrameLocks noChangeAspect="1"/>
          </p:cNvGraphicFramePr>
          <p:nvPr>
            <p:extLst>
              <p:ext uri="{D42A27DB-BD31-4B8C-83A1-F6EECF244321}">
                <p14:modId xmlns:p14="http://schemas.microsoft.com/office/powerpoint/2010/main" val="1333022035"/>
              </p:ext>
            </p:extLst>
          </p:nvPr>
        </p:nvGraphicFramePr>
        <p:xfrm>
          <a:off x="1126729" y="2204864"/>
          <a:ext cx="1325562" cy="1676400"/>
        </p:xfrm>
        <a:graphic>
          <a:graphicData uri="http://schemas.openxmlformats.org/presentationml/2006/ole">
            <mc:AlternateContent xmlns:mc="http://schemas.openxmlformats.org/markup-compatibility/2006">
              <mc:Choice xmlns:v="urn:schemas-microsoft-com:vml" Requires="v">
                <p:oleObj spid="_x0000_s2222370" name="Equation" r:id="rId3" imgW="723600" imgH="914400" progId="Equation.DSMT4">
                  <p:embed/>
                </p:oleObj>
              </mc:Choice>
              <mc:Fallback>
                <p:oleObj name="Equation" r:id="rId3" imgW="723600" imgH="914400" progId="Equation.DSMT4">
                  <p:embed/>
                  <p:pic>
                    <p:nvPicPr>
                      <p:cNvPr id="0"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26729" y="2204864"/>
                        <a:ext cx="1325562" cy="1676400"/>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graphicFrame>
        <p:nvGraphicFramePr>
          <p:cNvPr id="781316" name="Object 1028"/>
          <p:cNvGraphicFramePr>
            <a:graphicFrameLocks noChangeAspect="1"/>
          </p:cNvGraphicFramePr>
          <p:nvPr>
            <p:extLst>
              <p:ext uri="{D42A27DB-BD31-4B8C-83A1-F6EECF244321}">
                <p14:modId xmlns:p14="http://schemas.microsoft.com/office/powerpoint/2010/main" val="2458710067"/>
              </p:ext>
            </p:extLst>
          </p:nvPr>
        </p:nvGraphicFramePr>
        <p:xfrm>
          <a:off x="1115616" y="4338464"/>
          <a:ext cx="1347788" cy="1676400"/>
        </p:xfrm>
        <a:graphic>
          <a:graphicData uri="http://schemas.openxmlformats.org/presentationml/2006/ole">
            <mc:AlternateContent xmlns:mc="http://schemas.openxmlformats.org/markup-compatibility/2006">
              <mc:Choice xmlns:v="urn:schemas-microsoft-com:vml" Requires="v">
                <p:oleObj spid="_x0000_s2222371" name="Equation" r:id="rId5" imgW="736560" imgH="914400" progId="Equation.DSMT4">
                  <p:embed/>
                </p:oleObj>
              </mc:Choice>
              <mc:Fallback>
                <p:oleObj name="Equation" r:id="rId5" imgW="736560" imgH="914400" progId="Equation.DSMT4">
                  <p:embed/>
                  <p:pic>
                    <p:nvPicPr>
                      <p:cNvPr id="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15616" y="4338464"/>
                        <a:ext cx="1347788" cy="1676400"/>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graphicFrame>
        <p:nvGraphicFramePr>
          <p:cNvPr id="781317" name="Object 1029"/>
          <p:cNvGraphicFramePr>
            <a:graphicFrameLocks noChangeAspect="1"/>
          </p:cNvGraphicFramePr>
          <p:nvPr>
            <p:extLst>
              <p:ext uri="{D42A27DB-BD31-4B8C-83A1-F6EECF244321}">
                <p14:modId xmlns:p14="http://schemas.microsoft.com/office/powerpoint/2010/main" val="3881319662"/>
              </p:ext>
            </p:extLst>
          </p:nvPr>
        </p:nvGraphicFramePr>
        <p:xfrm>
          <a:off x="1250554" y="3897139"/>
          <a:ext cx="200025" cy="465138"/>
        </p:xfrm>
        <a:graphic>
          <a:graphicData uri="http://schemas.openxmlformats.org/presentationml/2006/ole">
            <mc:AlternateContent xmlns:mc="http://schemas.openxmlformats.org/markup-compatibility/2006">
              <mc:Choice xmlns:v="urn:schemas-microsoft-com:vml" Requires="v">
                <p:oleObj spid="_x0000_s2222372" name="Equation" r:id="rId7" imgW="75960" imgH="177480" progId="Equation.DSMT4">
                  <p:embed/>
                </p:oleObj>
              </mc:Choice>
              <mc:Fallback>
                <p:oleObj name="Equation" r:id="rId7" imgW="75960" imgH="177480" progId="Equation.DSMT4">
                  <p:embed/>
                  <p:pic>
                    <p:nvPicPr>
                      <p:cNvPr id="0" name="Picture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50554" y="3897139"/>
                        <a:ext cx="200025" cy="465138"/>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sp>
        <p:nvSpPr>
          <p:cNvPr id="616520" name="AutoShape 72"/>
          <p:cNvSpPr>
            <a:spLocks/>
          </p:cNvSpPr>
          <p:nvPr/>
        </p:nvSpPr>
        <p:spPr bwMode="auto">
          <a:xfrm>
            <a:off x="2674541" y="2281064"/>
            <a:ext cx="76200" cy="3581400"/>
          </a:xfrm>
          <a:prstGeom prst="rightBrace">
            <a:avLst>
              <a:gd name="adj1" fmla="val 391667"/>
              <a:gd name="adj2" fmla="val 50000"/>
            </a:avLst>
          </a:prstGeom>
          <a:noFill/>
          <a:ln w="9525">
            <a:solidFill>
              <a:schemeClr val="tx1"/>
            </a:solidFill>
            <a:round/>
            <a:headEnd/>
            <a:tailEnd/>
          </a:ln>
          <a:effectLst/>
        </p:spPr>
        <p:txBody>
          <a:bodyPr wrap="none" anchor="ctr"/>
          <a:lstStyle/>
          <a:p>
            <a:endParaRPr lang="zh-CN" altLang="en-US" b="1">
              <a:latin typeface="+mj-ea"/>
              <a:ea typeface="+mj-ea"/>
            </a:endParaRPr>
          </a:p>
        </p:txBody>
      </p:sp>
      <p:sp>
        <p:nvSpPr>
          <p:cNvPr id="2" name="灯片编号占位符 1"/>
          <p:cNvSpPr>
            <a:spLocks noGrp="1"/>
          </p:cNvSpPr>
          <p:nvPr>
            <p:ph type="sldNum" sz="quarter" idx="12"/>
          </p:nvPr>
        </p:nvSpPr>
        <p:spPr/>
        <p:txBody>
          <a:bodyPr/>
          <a:lstStyle/>
          <a:p>
            <a:fld id="{E31375A4-56A4-47D6-9801-1991572033F7}" type="slidenum">
              <a:rPr lang="en-US" smtClean="0"/>
              <a:pPr/>
              <a:t>14</a:t>
            </a:fld>
            <a:endParaRPr lang="en-US"/>
          </a:p>
        </p:txBody>
      </p:sp>
      <p:graphicFrame>
        <p:nvGraphicFramePr>
          <p:cNvPr id="3" name="对象 2"/>
          <p:cNvGraphicFramePr>
            <a:graphicFrameLocks noChangeAspect="1"/>
          </p:cNvGraphicFramePr>
          <p:nvPr>
            <p:extLst>
              <p:ext uri="{D42A27DB-BD31-4B8C-83A1-F6EECF244321}">
                <p14:modId xmlns:p14="http://schemas.microsoft.com/office/powerpoint/2010/main" val="3122240690"/>
              </p:ext>
            </p:extLst>
          </p:nvPr>
        </p:nvGraphicFramePr>
        <p:xfrm>
          <a:off x="827584" y="734694"/>
          <a:ext cx="2395538" cy="491918"/>
        </p:xfrm>
        <a:graphic>
          <a:graphicData uri="http://schemas.openxmlformats.org/presentationml/2006/ole">
            <mc:AlternateContent xmlns:mc="http://schemas.openxmlformats.org/markup-compatibility/2006">
              <mc:Choice xmlns:v="urn:schemas-microsoft-com:vml" Requires="v">
                <p:oleObj spid="_x0000_s2222373" name="Equation" r:id="rId9" imgW="1231560" imgH="253800" progId="Equation.DSMT4">
                  <p:embed/>
                </p:oleObj>
              </mc:Choice>
              <mc:Fallback>
                <p:oleObj name="Equation" r:id="rId9" imgW="1231560" imgH="253800" progId="Equation.DSMT4">
                  <p:embed/>
                  <p:pic>
                    <p:nvPicPr>
                      <p:cNvPr id="0" name="Object 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27584" y="734694"/>
                        <a:ext cx="2395538" cy="491918"/>
                      </a:xfrm>
                      <a:prstGeom prst="rect">
                        <a:avLst/>
                      </a:prstGeom>
                      <a:noFill/>
                      <a:ln>
                        <a:noFill/>
                      </a:ln>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2830193375"/>
              </p:ext>
            </p:extLst>
          </p:nvPr>
        </p:nvGraphicFramePr>
        <p:xfrm>
          <a:off x="4960778" y="686227"/>
          <a:ext cx="2596100" cy="549864"/>
        </p:xfrm>
        <a:graphic>
          <a:graphicData uri="http://schemas.openxmlformats.org/presentationml/2006/ole">
            <mc:AlternateContent xmlns:mc="http://schemas.openxmlformats.org/markup-compatibility/2006">
              <mc:Choice xmlns:v="urn:schemas-microsoft-com:vml" Requires="v">
                <p:oleObj spid="_x0000_s2222374" name="Equation" r:id="rId11" imgW="1193760" imgH="253800" progId="Equation.DSMT4">
                  <p:embed/>
                </p:oleObj>
              </mc:Choice>
              <mc:Fallback>
                <p:oleObj name="Equation" r:id="rId11" imgW="1193760" imgH="253800" progId="Equation.DSMT4">
                  <p:embed/>
                  <p:pic>
                    <p:nvPicPr>
                      <p:cNvPr id="0" name="Object 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960778" y="686227"/>
                        <a:ext cx="2596100" cy="549864"/>
                      </a:xfrm>
                      <a:prstGeom prst="rect">
                        <a:avLst/>
                      </a:prstGeom>
                      <a:noFill/>
                      <a:ln>
                        <a:noFill/>
                      </a:ln>
                    </p:spPr>
                  </p:pic>
                </p:oleObj>
              </mc:Fallback>
            </mc:AlternateContent>
          </a:graphicData>
        </a:graphic>
      </p:graphicFrame>
      <p:sp>
        <p:nvSpPr>
          <p:cNvPr id="15" name="Rectangle 1047"/>
          <p:cNvSpPr>
            <a:spLocks noChangeArrowheads="1"/>
          </p:cNvSpPr>
          <p:nvPr/>
        </p:nvSpPr>
        <p:spPr bwMode="auto">
          <a:xfrm>
            <a:off x="4496011" y="2655987"/>
            <a:ext cx="1124026" cy="523220"/>
          </a:xfrm>
          <a:prstGeom prst="rect">
            <a:avLst/>
          </a:prstGeom>
          <a:noFill/>
          <a:ln w="9525">
            <a:noFill/>
            <a:miter lim="800000"/>
            <a:headEnd/>
            <a:tailEnd/>
          </a:ln>
          <a:effectLst/>
        </p:spPr>
        <p:txBody>
          <a:bodyPr wrap="none">
            <a:spAutoFit/>
          </a:bodyPr>
          <a:lstStyle/>
          <a:p>
            <a:pPr eaLnBrk="0" hangingPunct="0">
              <a:lnSpc>
                <a:spcPct val="100000"/>
              </a:lnSpc>
              <a:spcBef>
                <a:spcPct val="0"/>
              </a:spcBef>
              <a:buClrTx/>
              <a:buSzTx/>
              <a:buFontTx/>
              <a:buNone/>
            </a:pPr>
            <a:r>
              <a:rPr lang="zh-CN" altLang="en-US" sz="2800" b="1" dirty="0" smtClean="0">
                <a:latin typeface="+mj-ea"/>
                <a:ea typeface="+mj-ea"/>
              </a:rPr>
              <a:t>例</a:t>
            </a:r>
            <a:r>
              <a:rPr lang="en-US" altLang="zh-CN" sz="2800" b="1" dirty="0" smtClean="0">
                <a:latin typeface="+mj-ea"/>
                <a:ea typeface="+mj-ea"/>
              </a:rPr>
              <a:t>1</a:t>
            </a:r>
            <a:r>
              <a:rPr lang="zh-CN" altLang="en-US" sz="2800" b="1" dirty="0" smtClean="0">
                <a:latin typeface="+mj-ea"/>
                <a:ea typeface="+mj-ea"/>
              </a:rPr>
              <a:t>：</a:t>
            </a:r>
            <a:endParaRPr lang="zh-CN" altLang="en-US" sz="2800" b="1" dirty="0">
              <a:latin typeface="+mj-ea"/>
              <a:ea typeface="+mj-ea"/>
            </a:endParaRPr>
          </a:p>
        </p:txBody>
      </p:sp>
      <p:grpSp>
        <p:nvGrpSpPr>
          <p:cNvPr id="16" name="Group 1048"/>
          <p:cNvGrpSpPr>
            <a:grpSpLocks/>
          </p:cNvGrpSpPr>
          <p:nvPr/>
        </p:nvGrpSpPr>
        <p:grpSpPr bwMode="auto">
          <a:xfrm>
            <a:off x="5220072" y="1876489"/>
            <a:ext cx="2217738" cy="2097088"/>
            <a:chOff x="672" y="144"/>
            <a:chExt cx="2065" cy="1692"/>
          </a:xfrm>
        </p:grpSpPr>
        <p:sp>
          <p:nvSpPr>
            <p:cNvPr id="17" name="Line 1049"/>
            <p:cNvSpPr>
              <a:spLocks noChangeShapeType="1"/>
            </p:cNvSpPr>
            <p:nvPr/>
          </p:nvSpPr>
          <p:spPr bwMode="auto">
            <a:xfrm>
              <a:off x="912" y="528"/>
              <a:ext cx="1440" cy="0"/>
            </a:xfrm>
            <a:prstGeom prst="line">
              <a:avLst/>
            </a:prstGeom>
            <a:noFill/>
            <a:ln w="9525">
              <a:solidFill>
                <a:schemeClr val="tx1"/>
              </a:solidFill>
              <a:round/>
              <a:headEnd/>
              <a:tailEnd type="triangle" w="med" len="med"/>
            </a:ln>
            <a:effectLst/>
          </p:spPr>
          <p:txBody>
            <a:bodyPr/>
            <a:lstStyle/>
            <a:p>
              <a:endParaRPr lang="zh-CN" altLang="en-US"/>
            </a:p>
          </p:txBody>
        </p:sp>
        <p:sp>
          <p:nvSpPr>
            <p:cNvPr id="18" name="Line 1050"/>
            <p:cNvSpPr>
              <a:spLocks noChangeShapeType="1"/>
            </p:cNvSpPr>
            <p:nvPr/>
          </p:nvSpPr>
          <p:spPr bwMode="auto">
            <a:xfrm>
              <a:off x="912" y="1440"/>
              <a:ext cx="1440" cy="0"/>
            </a:xfrm>
            <a:prstGeom prst="line">
              <a:avLst/>
            </a:prstGeom>
            <a:noFill/>
            <a:ln w="9525">
              <a:solidFill>
                <a:schemeClr val="tx1"/>
              </a:solidFill>
              <a:round/>
              <a:headEnd/>
              <a:tailEnd type="triangle" w="med" len="med"/>
            </a:ln>
            <a:effectLst/>
          </p:spPr>
          <p:txBody>
            <a:bodyPr/>
            <a:lstStyle/>
            <a:p>
              <a:endParaRPr lang="zh-CN" altLang="en-US"/>
            </a:p>
          </p:txBody>
        </p:sp>
        <p:sp>
          <p:nvSpPr>
            <p:cNvPr id="19" name="Line 1051"/>
            <p:cNvSpPr>
              <a:spLocks noChangeShapeType="1"/>
            </p:cNvSpPr>
            <p:nvPr/>
          </p:nvSpPr>
          <p:spPr bwMode="auto">
            <a:xfrm flipV="1">
              <a:off x="912" y="576"/>
              <a:ext cx="1392" cy="816"/>
            </a:xfrm>
            <a:prstGeom prst="line">
              <a:avLst/>
            </a:prstGeom>
            <a:noFill/>
            <a:ln w="9525">
              <a:solidFill>
                <a:schemeClr val="tx1"/>
              </a:solidFill>
              <a:round/>
              <a:headEnd/>
              <a:tailEnd type="triangle" w="med" len="med"/>
            </a:ln>
            <a:effectLst/>
          </p:spPr>
          <p:txBody>
            <a:bodyPr/>
            <a:lstStyle/>
            <a:p>
              <a:endParaRPr lang="zh-CN" altLang="en-US"/>
            </a:p>
          </p:txBody>
        </p:sp>
        <p:sp>
          <p:nvSpPr>
            <p:cNvPr id="20" name="Line 1052"/>
            <p:cNvSpPr>
              <a:spLocks noChangeShapeType="1"/>
            </p:cNvSpPr>
            <p:nvPr/>
          </p:nvSpPr>
          <p:spPr bwMode="auto">
            <a:xfrm>
              <a:off x="912" y="576"/>
              <a:ext cx="1392" cy="816"/>
            </a:xfrm>
            <a:prstGeom prst="line">
              <a:avLst/>
            </a:prstGeom>
            <a:noFill/>
            <a:ln w="9525">
              <a:solidFill>
                <a:schemeClr val="tx1"/>
              </a:solidFill>
              <a:round/>
              <a:headEnd/>
              <a:tailEnd type="triangle" w="med" len="med"/>
            </a:ln>
            <a:effectLst/>
          </p:spPr>
          <p:txBody>
            <a:bodyPr/>
            <a:lstStyle/>
            <a:p>
              <a:endParaRPr lang="zh-CN" altLang="en-US"/>
            </a:p>
          </p:txBody>
        </p:sp>
        <p:graphicFrame>
          <p:nvGraphicFramePr>
            <p:cNvPr id="21" name="Object 1029"/>
            <p:cNvGraphicFramePr>
              <a:graphicFrameLocks noChangeAspect="1"/>
            </p:cNvGraphicFramePr>
            <p:nvPr/>
          </p:nvGraphicFramePr>
          <p:xfrm>
            <a:off x="1632" y="144"/>
            <a:ext cx="240" cy="300"/>
          </p:xfrm>
          <a:graphic>
            <a:graphicData uri="http://schemas.openxmlformats.org/presentationml/2006/ole">
              <mc:AlternateContent xmlns:mc="http://schemas.openxmlformats.org/markup-compatibility/2006">
                <mc:Choice xmlns:v="urn:schemas-microsoft-com:vml" Requires="v">
                  <p:oleObj spid="_x0000_s2222375" name="Equation" r:id="rId13" imgW="152280" imgH="190440" progId="Equation.3">
                    <p:embed/>
                  </p:oleObj>
                </mc:Choice>
                <mc:Fallback>
                  <p:oleObj name="Equation" r:id="rId13" imgW="152280" imgH="19044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632" y="144"/>
                          <a:ext cx="240" cy="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 name="Object 1030"/>
            <p:cNvGraphicFramePr>
              <a:graphicFrameLocks noChangeAspect="1"/>
            </p:cNvGraphicFramePr>
            <p:nvPr/>
          </p:nvGraphicFramePr>
          <p:xfrm>
            <a:off x="1632" y="1536"/>
            <a:ext cx="240" cy="300"/>
          </p:xfrm>
          <a:graphic>
            <a:graphicData uri="http://schemas.openxmlformats.org/presentationml/2006/ole">
              <mc:AlternateContent xmlns:mc="http://schemas.openxmlformats.org/markup-compatibility/2006">
                <mc:Choice xmlns:v="urn:schemas-microsoft-com:vml" Requires="v">
                  <p:oleObj spid="_x0000_s2222376" name="Equation" r:id="rId15" imgW="152280" imgH="190440" progId="Equation.3">
                    <p:embed/>
                  </p:oleObj>
                </mc:Choice>
                <mc:Fallback>
                  <p:oleObj name="Equation" r:id="rId15" imgW="152280" imgH="190440"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632" y="1536"/>
                          <a:ext cx="240" cy="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 name="Object 1031"/>
            <p:cNvGraphicFramePr>
              <a:graphicFrameLocks noChangeAspect="1"/>
            </p:cNvGraphicFramePr>
            <p:nvPr/>
          </p:nvGraphicFramePr>
          <p:xfrm>
            <a:off x="1776" y="548"/>
            <a:ext cx="240" cy="260"/>
          </p:xfrm>
          <a:graphic>
            <a:graphicData uri="http://schemas.openxmlformats.org/presentationml/2006/ole">
              <mc:AlternateContent xmlns:mc="http://schemas.openxmlformats.org/markup-compatibility/2006">
                <mc:Choice xmlns:v="urn:schemas-microsoft-com:vml" Requires="v">
                  <p:oleObj spid="_x0000_s2222377" name="Equation" r:id="rId17" imgW="152280" imgH="164880" progId="Equation.3">
                    <p:embed/>
                  </p:oleObj>
                </mc:Choice>
                <mc:Fallback>
                  <p:oleObj name="Equation" r:id="rId17" imgW="152280" imgH="164880"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776" y="548"/>
                          <a:ext cx="240" cy="26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 name="Object 1032"/>
            <p:cNvGraphicFramePr>
              <a:graphicFrameLocks noChangeAspect="1"/>
            </p:cNvGraphicFramePr>
            <p:nvPr/>
          </p:nvGraphicFramePr>
          <p:xfrm>
            <a:off x="1728" y="1172"/>
            <a:ext cx="240" cy="260"/>
          </p:xfrm>
          <a:graphic>
            <a:graphicData uri="http://schemas.openxmlformats.org/presentationml/2006/ole">
              <mc:AlternateContent xmlns:mc="http://schemas.openxmlformats.org/markup-compatibility/2006">
                <mc:Choice xmlns:v="urn:schemas-microsoft-com:vml" Requires="v">
                  <p:oleObj spid="_x0000_s2222378" name="Equation" r:id="rId19" imgW="152280" imgH="164880" progId="Equation.3">
                    <p:embed/>
                  </p:oleObj>
                </mc:Choice>
                <mc:Fallback>
                  <p:oleObj name="Equation" r:id="rId19" imgW="152280" imgH="164880"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728" y="1172"/>
                          <a:ext cx="240" cy="26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5" name="Group 1057"/>
            <p:cNvGrpSpPr>
              <a:grpSpLocks/>
            </p:cNvGrpSpPr>
            <p:nvPr/>
          </p:nvGrpSpPr>
          <p:grpSpPr bwMode="auto">
            <a:xfrm>
              <a:off x="672" y="384"/>
              <a:ext cx="337" cy="1236"/>
              <a:chOff x="672" y="384"/>
              <a:chExt cx="337" cy="1236"/>
            </a:xfrm>
          </p:grpSpPr>
          <p:sp>
            <p:nvSpPr>
              <p:cNvPr id="29" name="Text Box 1058"/>
              <p:cNvSpPr txBox="1">
                <a:spLocks noChangeArrowheads="1"/>
              </p:cNvSpPr>
              <p:nvPr/>
            </p:nvSpPr>
            <p:spPr bwMode="auto">
              <a:xfrm>
                <a:off x="672" y="384"/>
                <a:ext cx="337" cy="418"/>
              </a:xfrm>
              <a:prstGeom prst="rect">
                <a:avLst/>
              </a:prstGeom>
              <a:noFill/>
              <a:ln w="9525">
                <a:noFill/>
                <a:miter lim="800000"/>
                <a:headEnd/>
                <a:tailEnd/>
              </a:ln>
              <a:effectLst/>
            </p:spPr>
            <p:txBody>
              <a:bodyPr wrap="none">
                <a:spAutoFit/>
              </a:bodyPr>
              <a:lstStyle/>
              <a:p>
                <a:pPr algn="l">
                  <a:lnSpc>
                    <a:spcPct val="100000"/>
                  </a:lnSpc>
                  <a:spcBef>
                    <a:spcPct val="0"/>
                  </a:spcBef>
                  <a:buClrTx/>
                  <a:buSzTx/>
                  <a:buFontTx/>
                  <a:buNone/>
                </a:pPr>
                <a:r>
                  <a:rPr lang="en-US" altLang="zh-CN" sz="2800">
                    <a:latin typeface="Times New Roman" pitchFamily="18" charset="0"/>
                  </a:rPr>
                  <a:t>0</a:t>
                </a:r>
              </a:p>
            </p:txBody>
          </p:sp>
          <p:sp>
            <p:nvSpPr>
              <p:cNvPr id="30" name="Text Box 1059"/>
              <p:cNvSpPr txBox="1">
                <a:spLocks noChangeArrowheads="1"/>
              </p:cNvSpPr>
              <p:nvPr/>
            </p:nvSpPr>
            <p:spPr bwMode="auto">
              <a:xfrm>
                <a:off x="672" y="1201"/>
                <a:ext cx="337" cy="419"/>
              </a:xfrm>
              <a:prstGeom prst="rect">
                <a:avLst/>
              </a:prstGeom>
              <a:noFill/>
              <a:ln w="9525">
                <a:noFill/>
                <a:miter lim="800000"/>
                <a:headEnd/>
                <a:tailEnd/>
              </a:ln>
              <a:effectLst/>
            </p:spPr>
            <p:txBody>
              <a:bodyPr wrap="none">
                <a:spAutoFit/>
              </a:bodyPr>
              <a:lstStyle/>
              <a:p>
                <a:pPr algn="l">
                  <a:lnSpc>
                    <a:spcPct val="100000"/>
                  </a:lnSpc>
                  <a:spcBef>
                    <a:spcPct val="0"/>
                  </a:spcBef>
                  <a:buClrTx/>
                  <a:buSzTx/>
                  <a:buFontTx/>
                  <a:buNone/>
                </a:pPr>
                <a:r>
                  <a:rPr lang="en-US" altLang="zh-CN" sz="2800" dirty="0">
                    <a:latin typeface="Times New Roman" pitchFamily="18" charset="0"/>
                  </a:rPr>
                  <a:t>1</a:t>
                </a:r>
              </a:p>
            </p:txBody>
          </p:sp>
        </p:grpSp>
        <p:grpSp>
          <p:nvGrpSpPr>
            <p:cNvPr id="26" name="Group 1060"/>
            <p:cNvGrpSpPr>
              <a:grpSpLocks/>
            </p:cNvGrpSpPr>
            <p:nvPr/>
          </p:nvGrpSpPr>
          <p:grpSpPr bwMode="auto">
            <a:xfrm>
              <a:off x="2400" y="384"/>
              <a:ext cx="337" cy="1236"/>
              <a:chOff x="672" y="384"/>
              <a:chExt cx="337" cy="1236"/>
            </a:xfrm>
          </p:grpSpPr>
          <p:sp>
            <p:nvSpPr>
              <p:cNvPr id="27" name="Text Box 1061"/>
              <p:cNvSpPr txBox="1">
                <a:spLocks noChangeArrowheads="1"/>
              </p:cNvSpPr>
              <p:nvPr/>
            </p:nvSpPr>
            <p:spPr bwMode="auto">
              <a:xfrm>
                <a:off x="672" y="384"/>
                <a:ext cx="337" cy="418"/>
              </a:xfrm>
              <a:prstGeom prst="rect">
                <a:avLst/>
              </a:prstGeom>
              <a:noFill/>
              <a:ln w="9525">
                <a:noFill/>
                <a:miter lim="800000"/>
                <a:headEnd/>
                <a:tailEnd/>
              </a:ln>
              <a:effectLst/>
            </p:spPr>
            <p:txBody>
              <a:bodyPr wrap="none">
                <a:spAutoFit/>
              </a:bodyPr>
              <a:lstStyle/>
              <a:p>
                <a:pPr algn="l">
                  <a:lnSpc>
                    <a:spcPct val="100000"/>
                  </a:lnSpc>
                  <a:spcBef>
                    <a:spcPct val="0"/>
                  </a:spcBef>
                  <a:buClrTx/>
                  <a:buSzTx/>
                  <a:buFontTx/>
                  <a:buNone/>
                </a:pPr>
                <a:r>
                  <a:rPr lang="en-US" altLang="zh-CN" sz="2800">
                    <a:latin typeface="Times New Roman" pitchFamily="18" charset="0"/>
                  </a:rPr>
                  <a:t>0</a:t>
                </a:r>
              </a:p>
            </p:txBody>
          </p:sp>
          <p:sp>
            <p:nvSpPr>
              <p:cNvPr id="28" name="Text Box 1062"/>
              <p:cNvSpPr txBox="1">
                <a:spLocks noChangeArrowheads="1"/>
              </p:cNvSpPr>
              <p:nvPr/>
            </p:nvSpPr>
            <p:spPr bwMode="auto">
              <a:xfrm>
                <a:off x="672" y="1201"/>
                <a:ext cx="337" cy="419"/>
              </a:xfrm>
              <a:prstGeom prst="rect">
                <a:avLst/>
              </a:prstGeom>
              <a:noFill/>
              <a:ln w="9525">
                <a:noFill/>
                <a:miter lim="800000"/>
                <a:headEnd/>
                <a:tailEnd/>
              </a:ln>
              <a:effectLst/>
            </p:spPr>
            <p:txBody>
              <a:bodyPr wrap="none">
                <a:spAutoFit/>
              </a:bodyPr>
              <a:lstStyle/>
              <a:p>
                <a:pPr algn="l">
                  <a:lnSpc>
                    <a:spcPct val="100000"/>
                  </a:lnSpc>
                  <a:spcBef>
                    <a:spcPct val="0"/>
                  </a:spcBef>
                  <a:buClrTx/>
                  <a:buSzTx/>
                  <a:buFontTx/>
                  <a:buNone/>
                </a:pPr>
                <a:r>
                  <a:rPr lang="en-US" altLang="zh-CN" sz="2800">
                    <a:latin typeface="Times New Roman" pitchFamily="18" charset="0"/>
                  </a:rPr>
                  <a:t>1</a:t>
                </a:r>
              </a:p>
            </p:txBody>
          </p:sp>
        </p:grpSp>
      </p:grpSp>
      <p:graphicFrame>
        <p:nvGraphicFramePr>
          <p:cNvPr id="5" name="对象 4"/>
          <p:cNvGraphicFramePr>
            <a:graphicFrameLocks noChangeAspect="1"/>
          </p:cNvGraphicFramePr>
          <p:nvPr>
            <p:extLst>
              <p:ext uri="{D42A27DB-BD31-4B8C-83A1-F6EECF244321}">
                <p14:modId xmlns:p14="http://schemas.microsoft.com/office/powerpoint/2010/main" val="386583017"/>
              </p:ext>
            </p:extLst>
          </p:nvPr>
        </p:nvGraphicFramePr>
        <p:xfrm>
          <a:off x="4644008" y="4032101"/>
          <a:ext cx="1406525" cy="981075"/>
        </p:xfrm>
        <a:graphic>
          <a:graphicData uri="http://schemas.openxmlformats.org/presentationml/2006/ole">
            <mc:AlternateContent xmlns:mc="http://schemas.openxmlformats.org/markup-compatibility/2006">
              <mc:Choice xmlns:v="urn:schemas-microsoft-com:vml" Requires="v">
                <p:oleObj spid="_x0000_s2222379" name="Equation" r:id="rId21" imgW="672840" imgH="469800" progId="Equation.DSMT4">
                  <p:embed/>
                </p:oleObj>
              </mc:Choice>
              <mc:Fallback>
                <p:oleObj name="Equation" r:id="rId21" imgW="672840" imgH="469800" progId="Equation.DSMT4">
                  <p:embed/>
                  <p:pic>
                    <p:nvPicPr>
                      <p:cNvPr id="0" name="Object 1024"/>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644008" y="4032101"/>
                        <a:ext cx="1406525" cy="981075"/>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2211462128"/>
              </p:ext>
            </p:extLst>
          </p:nvPr>
        </p:nvGraphicFramePr>
        <p:xfrm>
          <a:off x="6372200" y="4071764"/>
          <a:ext cx="1404938" cy="981075"/>
        </p:xfrm>
        <a:graphic>
          <a:graphicData uri="http://schemas.openxmlformats.org/presentationml/2006/ole">
            <mc:AlternateContent xmlns:mc="http://schemas.openxmlformats.org/markup-compatibility/2006">
              <mc:Choice xmlns:v="urn:schemas-microsoft-com:vml" Requires="v">
                <p:oleObj spid="_x0000_s2222380" name="Equation" r:id="rId23" imgW="672840" imgH="469800" progId="Equation.DSMT4">
                  <p:embed/>
                </p:oleObj>
              </mc:Choice>
              <mc:Fallback>
                <p:oleObj name="Equation" r:id="rId23" imgW="672840" imgH="469800" progId="Equation.DSMT4">
                  <p:embed/>
                  <p:pic>
                    <p:nvPicPr>
                      <p:cNvPr id="0" name="Object 1025"/>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6372200" y="4071764"/>
                        <a:ext cx="1404938" cy="981075"/>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4021104556"/>
              </p:ext>
            </p:extLst>
          </p:nvPr>
        </p:nvGraphicFramePr>
        <p:xfrm>
          <a:off x="4644008" y="5335588"/>
          <a:ext cx="1379537" cy="981075"/>
        </p:xfrm>
        <a:graphic>
          <a:graphicData uri="http://schemas.openxmlformats.org/presentationml/2006/ole">
            <mc:AlternateContent xmlns:mc="http://schemas.openxmlformats.org/markup-compatibility/2006">
              <mc:Choice xmlns:v="urn:schemas-microsoft-com:vml" Requires="v">
                <p:oleObj spid="_x0000_s2222381" name="Equation" r:id="rId25" imgW="660240" imgH="469800" progId="Equation.DSMT4">
                  <p:embed/>
                </p:oleObj>
              </mc:Choice>
              <mc:Fallback>
                <p:oleObj name="Equation" r:id="rId25" imgW="660240" imgH="469800" progId="Equation.DSMT4">
                  <p:embed/>
                  <p:pic>
                    <p:nvPicPr>
                      <p:cNvPr id="0" name="Object 1026"/>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4644008" y="5335588"/>
                        <a:ext cx="1379537" cy="981075"/>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3295804806"/>
              </p:ext>
            </p:extLst>
          </p:nvPr>
        </p:nvGraphicFramePr>
        <p:xfrm>
          <a:off x="6444208" y="5371926"/>
          <a:ext cx="1381125" cy="981075"/>
        </p:xfrm>
        <a:graphic>
          <a:graphicData uri="http://schemas.openxmlformats.org/presentationml/2006/ole">
            <mc:AlternateContent xmlns:mc="http://schemas.openxmlformats.org/markup-compatibility/2006">
              <mc:Choice xmlns:v="urn:schemas-microsoft-com:vml" Requires="v">
                <p:oleObj spid="_x0000_s2222382" name="Equation" r:id="rId27" imgW="660240" imgH="469800" progId="Equation.DSMT4">
                  <p:embed/>
                </p:oleObj>
              </mc:Choice>
              <mc:Fallback>
                <p:oleObj name="Equation" r:id="rId27" imgW="660240" imgH="469800" progId="Equation.DSMT4">
                  <p:embed/>
                  <p:pic>
                    <p:nvPicPr>
                      <p:cNvPr id="0" name="Object 1027"/>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6444208" y="5371926"/>
                        <a:ext cx="1381125" cy="981075"/>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5" name="Object 1028"/>
          <p:cNvGraphicFramePr>
            <a:graphicFrameLocks noChangeAspect="1"/>
          </p:cNvGraphicFramePr>
          <p:nvPr>
            <p:extLst>
              <p:ext uri="{D42A27DB-BD31-4B8C-83A1-F6EECF244321}">
                <p14:modId xmlns:p14="http://schemas.microsoft.com/office/powerpoint/2010/main" val="2089810028"/>
              </p:ext>
            </p:extLst>
          </p:nvPr>
        </p:nvGraphicFramePr>
        <p:xfrm>
          <a:off x="7524328" y="2293560"/>
          <a:ext cx="1492250" cy="398463"/>
        </p:xfrm>
        <a:graphic>
          <a:graphicData uri="http://schemas.openxmlformats.org/presentationml/2006/ole">
            <mc:AlternateContent xmlns:mc="http://schemas.openxmlformats.org/markup-compatibility/2006">
              <mc:Choice xmlns:v="urn:schemas-microsoft-com:vml" Requires="v">
                <p:oleObj spid="_x0000_s2222383" name="Equation" r:id="rId29" imgW="711000" imgH="190440" progId="Equation.DSMT4">
                  <p:embed/>
                </p:oleObj>
              </mc:Choice>
              <mc:Fallback>
                <p:oleObj name="Equation" r:id="rId29" imgW="711000" imgH="190440" progId="Equation.DSMT4">
                  <p:embed/>
                  <p:pic>
                    <p:nvPicPr>
                      <p:cNvPr id="0" name=""/>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7524328" y="2293560"/>
                        <a:ext cx="1492250" cy="398463"/>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sp>
        <p:nvSpPr>
          <p:cNvPr id="36" name="Text Box 1046"/>
          <p:cNvSpPr txBox="1">
            <a:spLocks noChangeArrowheads="1"/>
          </p:cNvSpPr>
          <p:nvPr/>
        </p:nvSpPr>
        <p:spPr bwMode="auto">
          <a:xfrm>
            <a:off x="7452320" y="2904166"/>
            <a:ext cx="1606550" cy="519112"/>
          </a:xfrm>
          <a:prstGeom prst="rect">
            <a:avLst/>
          </a:prstGeom>
          <a:noFill/>
          <a:ln w="9525">
            <a:noFill/>
            <a:miter lim="800000"/>
            <a:headEnd/>
            <a:tailEnd/>
          </a:ln>
          <a:effectLst/>
        </p:spPr>
        <p:txBody>
          <a:bodyPr wrap="none">
            <a:spAutoFit/>
          </a:bodyPr>
          <a:lstStyle/>
          <a:p>
            <a:pPr algn="l">
              <a:lnSpc>
                <a:spcPct val="100000"/>
              </a:lnSpc>
              <a:spcBef>
                <a:spcPct val="0"/>
              </a:spcBef>
              <a:buClrTx/>
              <a:buSzTx/>
              <a:buFontTx/>
              <a:buNone/>
            </a:pPr>
            <a:r>
              <a:rPr lang="zh-CN" altLang="en-US" sz="2800" b="1" dirty="0">
                <a:solidFill>
                  <a:srgbClr val="0000FF"/>
                </a:solidFill>
                <a:latin typeface="+mj-ea"/>
                <a:ea typeface="+mj-ea"/>
              </a:rPr>
              <a:t>译码规则</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81315"/>
                                        </p:tgtEl>
                                        <p:attrNameLst>
                                          <p:attrName>style.visibility</p:attrName>
                                        </p:attrNameLst>
                                      </p:cBhvr>
                                      <p:to>
                                        <p:strVal val="visible"/>
                                      </p:to>
                                    </p:set>
                                    <p:animEffect transition="in" filter="wipe(left)">
                                      <p:cBhvr>
                                        <p:cTn id="7" dur="500"/>
                                        <p:tgtEl>
                                          <p:spTgt spid="7813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81317"/>
                                        </p:tgtEl>
                                        <p:attrNameLst>
                                          <p:attrName>style.visibility</p:attrName>
                                        </p:attrNameLst>
                                      </p:cBhvr>
                                      <p:to>
                                        <p:strVal val="visible"/>
                                      </p:to>
                                    </p:set>
                                    <p:animEffect transition="in" filter="wipe(left)">
                                      <p:cBhvr>
                                        <p:cTn id="12" dur="500"/>
                                        <p:tgtEl>
                                          <p:spTgt spid="781317"/>
                                        </p:tgtEl>
                                      </p:cBhvr>
                                    </p:animEffect>
                                  </p:childTnLst>
                                </p:cTn>
                              </p:par>
                              <p:par>
                                <p:cTn id="13" presetID="22" presetClass="entr" presetSubtype="8" fill="hold" nodeType="withEffect">
                                  <p:stCondLst>
                                    <p:cond delay="0"/>
                                  </p:stCondLst>
                                  <p:childTnLst>
                                    <p:set>
                                      <p:cBhvr>
                                        <p:cTn id="14" dur="1" fill="hold">
                                          <p:stCondLst>
                                            <p:cond delay="0"/>
                                          </p:stCondLst>
                                        </p:cTn>
                                        <p:tgtEl>
                                          <p:spTgt spid="781316"/>
                                        </p:tgtEl>
                                        <p:attrNameLst>
                                          <p:attrName>style.visibility</p:attrName>
                                        </p:attrNameLst>
                                      </p:cBhvr>
                                      <p:to>
                                        <p:strVal val="visible"/>
                                      </p:to>
                                    </p:set>
                                    <p:animEffect transition="in" filter="wipe(left)">
                                      <p:cBhvr>
                                        <p:cTn id="15" dur="500"/>
                                        <p:tgtEl>
                                          <p:spTgt spid="781316"/>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616512"/>
                                        </p:tgtEl>
                                        <p:attrNameLst>
                                          <p:attrName>style.visibility</p:attrName>
                                        </p:attrNameLst>
                                      </p:cBhvr>
                                      <p:to>
                                        <p:strVal val="visible"/>
                                      </p:to>
                                    </p:set>
                                    <p:animEffect transition="in" filter="wipe(left)">
                                      <p:cBhvr>
                                        <p:cTn id="20" dur="500"/>
                                        <p:tgtEl>
                                          <p:spTgt spid="616512"/>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616520"/>
                                        </p:tgtEl>
                                        <p:attrNameLst>
                                          <p:attrName>style.visibility</p:attrName>
                                        </p:attrNameLst>
                                      </p:cBhvr>
                                      <p:to>
                                        <p:strVal val="visible"/>
                                      </p:to>
                                    </p:set>
                                    <p:animEffect transition="in" filter="wipe(down)">
                                      <p:cBhvr>
                                        <p:cTn id="23" dur="500"/>
                                        <p:tgtEl>
                                          <p:spTgt spid="616520"/>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wipe(left)">
                                      <p:cBhvr>
                                        <p:cTn id="28" dur="500"/>
                                        <p:tgtEl>
                                          <p:spTgt spid="15"/>
                                        </p:tgtEl>
                                      </p:cBhvr>
                                    </p:animEffect>
                                  </p:childTnLst>
                                </p:cTn>
                              </p:par>
                              <p:par>
                                <p:cTn id="29" presetID="22" presetClass="entr" presetSubtype="8" fill="hold" nodeType="with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wipe(left)">
                                      <p:cBhvr>
                                        <p:cTn id="31" dur="500"/>
                                        <p:tgtEl>
                                          <p:spTgt spid="16"/>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499"/>
                                          </p:stCondLst>
                                        </p:cTn>
                                        <p:tgtEl>
                                          <p:spTgt spid="5"/>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499"/>
                                          </p:stCondLst>
                                        </p:cTn>
                                        <p:tgtEl>
                                          <p:spTgt spid="6"/>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499"/>
                                          </p:stCondLst>
                                        </p:cTn>
                                        <p:tgtEl>
                                          <p:spTgt spid="7"/>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nodeType="clickEffect">
                                  <p:stCondLst>
                                    <p:cond delay="0"/>
                                  </p:stCondLst>
                                  <p:childTnLst>
                                    <p:set>
                                      <p:cBhvr>
                                        <p:cTn id="47" dur="1" fill="hold">
                                          <p:stCondLst>
                                            <p:cond delay="499"/>
                                          </p:stCondLst>
                                        </p:cTn>
                                        <p:tgtEl>
                                          <p:spTgt spid="8"/>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nodeType="clickEffect">
                                  <p:stCondLst>
                                    <p:cond delay="0"/>
                                  </p:stCondLst>
                                  <p:childTnLst>
                                    <p:set>
                                      <p:cBhvr>
                                        <p:cTn id="51" dur="1" fill="hold">
                                          <p:stCondLst>
                                            <p:cond delay="0"/>
                                          </p:stCondLst>
                                        </p:cTn>
                                        <p:tgtEl>
                                          <p:spTgt spid="35"/>
                                        </p:tgtEl>
                                        <p:attrNameLst>
                                          <p:attrName>style.visibility</p:attrName>
                                        </p:attrNameLst>
                                      </p:cBhvr>
                                      <p:to>
                                        <p:strVal val="visible"/>
                                      </p:to>
                                    </p:set>
                                  </p:childTnLst>
                                </p:cTn>
                              </p:par>
                              <p:par>
                                <p:cTn id="52" presetID="1" presetClass="entr" presetSubtype="0" fill="hold" grpId="0" nodeType="withEffect">
                                  <p:stCondLst>
                                    <p:cond delay="0"/>
                                  </p:stCondLst>
                                  <p:childTnLst>
                                    <p:set>
                                      <p:cBhvr>
                                        <p:cTn id="53"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6512" grpId="0"/>
      <p:bldP spid="616520" grpId="0" animBg="1"/>
      <p:bldP spid="15" grpId="0"/>
      <p:bldP spid="3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83360" name="Object 1024"/>
          <p:cNvGraphicFramePr>
            <a:graphicFrameLocks noChangeAspect="1"/>
          </p:cNvGraphicFramePr>
          <p:nvPr>
            <p:extLst>
              <p:ext uri="{D42A27DB-BD31-4B8C-83A1-F6EECF244321}">
                <p14:modId xmlns:p14="http://schemas.microsoft.com/office/powerpoint/2010/main" val="62839735"/>
              </p:ext>
            </p:extLst>
          </p:nvPr>
        </p:nvGraphicFramePr>
        <p:xfrm>
          <a:off x="1452563" y="2813050"/>
          <a:ext cx="2568575" cy="1387475"/>
        </p:xfrm>
        <a:graphic>
          <a:graphicData uri="http://schemas.openxmlformats.org/presentationml/2006/ole">
            <mc:AlternateContent xmlns:mc="http://schemas.openxmlformats.org/markup-compatibility/2006">
              <mc:Choice xmlns:v="urn:schemas-microsoft-com:vml" Requires="v">
                <p:oleObj spid="_x0000_s2224346" name="Equation" r:id="rId3" imgW="1295280" imgH="698400" progId="Equation.DSMT4">
                  <p:embed/>
                </p:oleObj>
              </mc:Choice>
              <mc:Fallback>
                <p:oleObj name="Equation" r:id="rId3" imgW="1295280" imgH="698400" progId="Equation.DSMT4">
                  <p:embed/>
                  <p:pic>
                    <p:nvPicPr>
                      <p:cNvPr id="0" name="Picture 2"/>
                      <p:cNvPicPr>
                        <a:picLocks noChangeAspect="1" noChangeArrowheads="1"/>
                      </p:cNvPicPr>
                      <p:nvPr/>
                    </p:nvPicPr>
                    <p:blipFill>
                      <a:blip r:embed="rId4"/>
                      <a:srcRect/>
                      <a:stretch>
                        <a:fillRect/>
                      </a:stretch>
                    </p:blipFill>
                    <p:spPr bwMode="auto">
                      <a:xfrm>
                        <a:off x="1452563" y="2813050"/>
                        <a:ext cx="2568575" cy="1387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18518" name="Text Box 22"/>
          <p:cNvSpPr txBox="1">
            <a:spLocks noChangeArrowheads="1"/>
          </p:cNvSpPr>
          <p:nvPr/>
        </p:nvSpPr>
        <p:spPr bwMode="auto">
          <a:xfrm>
            <a:off x="395289" y="1412776"/>
            <a:ext cx="8280400" cy="1117600"/>
          </a:xfrm>
          <a:prstGeom prst="rect">
            <a:avLst/>
          </a:prstGeom>
          <a:noFill/>
          <a:ln w="9525">
            <a:noFill/>
            <a:miter lim="800000"/>
            <a:headEnd/>
            <a:tailEnd/>
          </a:ln>
          <a:effectLst/>
        </p:spPr>
        <p:txBody>
          <a:bodyPr wrap="square">
            <a:spAutoFit/>
          </a:bodyPr>
          <a:lstStyle/>
          <a:p>
            <a:pPr algn="l">
              <a:lnSpc>
                <a:spcPct val="120000"/>
              </a:lnSpc>
              <a:spcBef>
                <a:spcPct val="0"/>
              </a:spcBef>
              <a:buClrTx/>
              <a:buSzTx/>
              <a:buFontTx/>
              <a:buNone/>
            </a:pPr>
            <a:r>
              <a:rPr lang="zh-CN" altLang="en-US" sz="2800" b="1" dirty="0">
                <a:latin typeface="+mj-ea"/>
                <a:ea typeface="+mj-ea"/>
              </a:rPr>
              <a:t>例</a:t>
            </a:r>
            <a:r>
              <a:rPr lang="en-US" altLang="zh-CN" sz="2800" b="1" dirty="0">
                <a:latin typeface="+mj-ea"/>
                <a:ea typeface="+mj-ea"/>
              </a:rPr>
              <a:t>2</a:t>
            </a:r>
            <a:r>
              <a:rPr lang="zh-CN" altLang="en-US" sz="2800" b="1" dirty="0">
                <a:latin typeface="+mj-ea"/>
                <a:ea typeface="+mj-ea"/>
              </a:rPr>
              <a:t>：设一个信道的信道矩阵为                          ，根据此信道矩阵，设计译码规则。</a:t>
            </a:r>
          </a:p>
        </p:txBody>
      </p:sp>
      <p:sp>
        <p:nvSpPr>
          <p:cNvPr id="618519" name="Text Box 23"/>
          <p:cNvSpPr txBox="1">
            <a:spLocks noChangeArrowheads="1"/>
          </p:cNvSpPr>
          <p:nvPr/>
        </p:nvSpPr>
        <p:spPr bwMode="auto">
          <a:xfrm>
            <a:off x="468313" y="2845445"/>
            <a:ext cx="895350" cy="519112"/>
          </a:xfrm>
          <a:prstGeom prst="rect">
            <a:avLst/>
          </a:prstGeom>
          <a:noFill/>
          <a:ln w="9525">
            <a:noFill/>
            <a:miter lim="800000"/>
            <a:headEnd/>
            <a:tailEnd/>
          </a:ln>
          <a:effectLst/>
        </p:spPr>
        <p:txBody>
          <a:bodyPr wrap="none">
            <a:spAutoFit/>
          </a:bodyPr>
          <a:lstStyle/>
          <a:p>
            <a:pPr algn="l">
              <a:lnSpc>
                <a:spcPct val="100000"/>
              </a:lnSpc>
              <a:spcBef>
                <a:spcPct val="0"/>
              </a:spcBef>
              <a:buClrTx/>
              <a:buSzTx/>
              <a:buFontTx/>
              <a:buNone/>
            </a:pPr>
            <a:r>
              <a:rPr lang="zh-CN" altLang="en-US" sz="2800" b="1" dirty="0">
                <a:latin typeface="+mj-ea"/>
                <a:ea typeface="+mj-ea"/>
              </a:rPr>
              <a:t>解：</a:t>
            </a:r>
          </a:p>
        </p:txBody>
      </p:sp>
      <p:sp>
        <p:nvSpPr>
          <p:cNvPr id="618520" name="Oval 24"/>
          <p:cNvSpPr>
            <a:spLocks noChangeArrowheads="1"/>
          </p:cNvSpPr>
          <p:nvPr/>
        </p:nvSpPr>
        <p:spPr bwMode="auto">
          <a:xfrm>
            <a:off x="2124075" y="2845445"/>
            <a:ext cx="393700" cy="376237"/>
          </a:xfrm>
          <a:prstGeom prst="ellipse">
            <a:avLst/>
          </a:prstGeom>
          <a:noFill/>
          <a:ln w="9525">
            <a:solidFill>
              <a:srgbClr val="FF3300"/>
            </a:solidFill>
            <a:round/>
            <a:headEnd/>
            <a:tailEnd/>
          </a:ln>
          <a:effectLst/>
        </p:spPr>
        <p:txBody>
          <a:bodyPr wrap="none" anchor="ctr"/>
          <a:lstStyle/>
          <a:p>
            <a:endParaRPr lang="zh-CN" altLang="en-US"/>
          </a:p>
        </p:txBody>
      </p:sp>
      <p:sp>
        <p:nvSpPr>
          <p:cNvPr id="618521" name="Oval 25"/>
          <p:cNvSpPr>
            <a:spLocks noChangeArrowheads="1"/>
          </p:cNvSpPr>
          <p:nvPr/>
        </p:nvSpPr>
        <p:spPr bwMode="auto">
          <a:xfrm>
            <a:off x="3419475" y="3783657"/>
            <a:ext cx="393700" cy="358775"/>
          </a:xfrm>
          <a:prstGeom prst="ellipse">
            <a:avLst/>
          </a:prstGeom>
          <a:noFill/>
          <a:ln w="9525">
            <a:solidFill>
              <a:srgbClr val="FF3300"/>
            </a:solidFill>
            <a:round/>
            <a:headEnd/>
            <a:tailEnd/>
          </a:ln>
          <a:effectLst/>
        </p:spPr>
        <p:txBody>
          <a:bodyPr wrap="none" anchor="ctr"/>
          <a:lstStyle/>
          <a:p>
            <a:endParaRPr lang="zh-CN" altLang="en-US"/>
          </a:p>
        </p:txBody>
      </p:sp>
      <p:sp>
        <p:nvSpPr>
          <p:cNvPr id="618522" name="Oval 26"/>
          <p:cNvSpPr>
            <a:spLocks noChangeArrowheads="1"/>
          </p:cNvSpPr>
          <p:nvPr/>
        </p:nvSpPr>
        <p:spPr bwMode="auto">
          <a:xfrm>
            <a:off x="2771775" y="3289945"/>
            <a:ext cx="431800" cy="420687"/>
          </a:xfrm>
          <a:prstGeom prst="ellipse">
            <a:avLst/>
          </a:prstGeom>
          <a:noFill/>
          <a:ln w="9525">
            <a:solidFill>
              <a:srgbClr val="FF3300"/>
            </a:solidFill>
            <a:round/>
            <a:headEnd/>
            <a:tailEnd/>
          </a:ln>
          <a:effectLst/>
        </p:spPr>
        <p:txBody>
          <a:bodyPr wrap="none" anchor="ctr"/>
          <a:lstStyle/>
          <a:p>
            <a:endParaRPr lang="zh-CN" altLang="en-US"/>
          </a:p>
        </p:txBody>
      </p:sp>
      <p:graphicFrame>
        <p:nvGraphicFramePr>
          <p:cNvPr id="783361" name="Object 1025"/>
          <p:cNvGraphicFramePr>
            <a:graphicFrameLocks noChangeAspect="1"/>
          </p:cNvGraphicFramePr>
          <p:nvPr>
            <p:extLst>
              <p:ext uri="{D42A27DB-BD31-4B8C-83A1-F6EECF244321}">
                <p14:modId xmlns:p14="http://schemas.microsoft.com/office/powerpoint/2010/main" val="657736050"/>
              </p:ext>
            </p:extLst>
          </p:nvPr>
        </p:nvGraphicFramePr>
        <p:xfrm>
          <a:off x="4751388" y="2708275"/>
          <a:ext cx="1270000" cy="409575"/>
        </p:xfrm>
        <a:graphic>
          <a:graphicData uri="http://schemas.openxmlformats.org/presentationml/2006/ole">
            <mc:AlternateContent xmlns:mc="http://schemas.openxmlformats.org/markup-compatibility/2006">
              <mc:Choice xmlns:v="urn:schemas-microsoft-com:vml" Requires="v">
                <p:oleObj spid="_x0000_s2224347" name="Equation" r:id="rId5" imgW="711000" imgH="228600" progId="Equation.DSMT4">
                  <p:embed/>
                </p:oleObj>
              </mc:Choice>
              <mc:Fallback>
                <p:oleObj name="Equation" r:id="rId5" imgW="711000" imgH="228600" progId="Equation.DSMT4">
                  <p:embed/>
                  <p:pic>
                    <p:nvPicPr>
                      <p:cNvPr id="0" name="Picture 3"/>
                      <p:cNvPicPr>
                        <a:picLocks noChangeAspect="1" noChangeArrowheads="1"/>
                      </p:cNvPicPr>
                      <p:nvPr/>
                    </p:nvPicPr>
                    <p:blipFill>
                      <a:blip r:embed="rId6"/>
                      <a:srcRect/>
                      <a:stretch>
                        <a:fillRect/>
                      </a:stretch>
                    </p:blipFill>
                    <p:spPr bwMode="auto">
                      <a:xfrm>
                        <a:off x="4751388" y="2708275"/>
                        <a:ext cx="1270000" cy="409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83362" name="Object 1026"/>
          <p:cNvGraphicFramePr>
            <a:graphicFrameLocks noChangeAspect="1"/>
          </p:cNvGraphicFramePr>
          <p:nvPr>
            <p:extLst>
              <p:ext uri="{D42A27DB-BD31-4B8C-83A1-F6EECF244321}">
                <p14:modId xmlns:p14="http://schemas.microsoft.com/office/powerpoint/2010/main" val="1805064472"/>
              </p:ext>
            </p:extLst>
          </p:nvPr>
        </p:nvGraphicFramePr>
        <p:xfrm>
          <a:off x="4762500" y="3790950"/>
          <a:ext cx="1293813" cy="409575"/>
        </p:xfrm>
        <a:graphic>
          <a:graphicData uri="http://schemas.openxmlformats.org/presentationml/2006/ole">
            <mc:AlternateContent xmlns:mc="http://schemas.openxmlformats.org/markup-compatibility/2006">
              <mc:Choice xmlns:v="urn:schemas-microsoft-com:vml" Requires="v">
                <p:oleObj spid="_x0000_s2224348" name="Equation" r:id="rId7" imgW="723600" imgH="228600" progId="Equation.DSMT4">
                  <p:embed/>
                </p:oleObj>
              </mc:Choice>
              <mc:Fallback>
                <p:oleObj name="Equation" r:id="rId7" imgW="723600" imgH="228600" progId="Equation.DSMT4">
                  <p:embed/>
                  <p:pic>
                    <p:nvPicPr>
                      <p:cNvPr id="0" name="Picture 4"/>
                      <p:cNvPicPr>
                        <a:picLocks noChangeAspect="1" noChangeArrowheads="1"/>
                      </p:cNvPicPr>
                      <p:nvPr/>
                    </p:nvPicPr>
                    <p:blipFill>
                      <a:blip r:embed="rId8"/>
                      <a:srcRect/>
                      <a:stretch>
                        <a:fillRect/>
                      </a:stretch>
                    </p:blipFill>
                    <p:spPr bwMode="auto">
                      <a:xfrm>
                        <a:off x="4762500" y="3790950"/>
                        <a:ext cx="1293813" cy="409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83363" name="Object 1027"/>
          <p:cNvGraphicFramePr>
            <a:graphicFrameLocks noChangeAspect="1"/>
          </p:cNvGraphicFramePr>
          <p:nvPr>
            <p:extLst>
              <p:ext uri="{D42A27DB-BD31-4B8C-83A1-F6EECF244321}">
                <p14:modId xmlns:p14="http://schemas.microsoft.com/office/powerpoint/2010/main" val="2886118310"/>
              </p:ext>
            </p:extLst>
          </p:nvPr>
        </p:nvGraphicFramePr>
        <p:xfrm>
          <a:off x="4773613" y="3241675"/>
          <a:ext cx="1293812" cy="409575"/>
        </p:xfrm>
        <a:graphic>
          <a:graphicData uri="http://schemas.openxmlformats.org/presentationml/2006/ole">
            <mc:AlternateContent xmlns:mc="http://schemas.openxmlformats.org/markup-compatibility/2006">
              <mc:Choice xmlns:v="urn:schemas-microsoft-com:vml" Requires="v">
                <p:oleObj spid="_x0000_s2224349" name="Equation" r:id="rId9" imgW="723600" imgH="228600" progId="Equation.DSMT4">
                  <p:embed/>
                </p:oleObj>
              </mc:Choice>
              <mc:Fallback>
                <p:oleObj name="Equation" r:id="rId9" imgW="723600" imgH="228600" progId="Equation.DSMT4">
                  <p:embed/>
                  <p:pic>
                    <p:nvPicPr>
                      <p:cNvPr id="0" name="Picture 5"/>
                      <p:cNvPicPr>
                        <a:picLocks noChangeAspect="1" noChangeArrowheads="1"/>
                      </p:cNvPicPr>
                      <p:nvPr/>
                    </p:nvPicPr>
                    <p:blipFill>
                      <a:blip r:embed="rId10"/>
                      <a:srcRect/>
                      <a:stretch>
                        <a:fillRect/>
                      </a:stretch>
                    </p:blipFill>
                    <p:spPr bwMode="auto">
                      <a:xfrm>
                        <a:off x="4773613" y="3241675"/>
                        <a:ext cx="1293812" cy="409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18526" name="AutoShape 30"/>
          <p:cNvSpPr>
            <a:spLocks/>
          </p:cNvSpPr>
          <p:nvPr/>
        </p:nvSpPr>
        <p:spPr bwMode="auto">
          <a:xfrm>
            <a:off x="6084888" y="2953395"/>
            <a:ext cx="215900" cy="1079500"/>
          </a:xfrm>
          <a:prstGeom prst="rightBrace">
            <a:avLst>
              <a:gd name="adj1" fmla="val 41667"/>
              <a:gd name="adj2" fmla="val 50000"/>
            </a:avLst>
          </a:prstGeom>
          <a:noFill/>
          <a:ln w="9525">
            <a:solidFill>
              <a:schemeClr val="tx1"/>
            </a:solidFill>
            <a:round/>
            <a:headEnd/>
            <a:tailEnd/>
          </a:ln>
          <a:effectLst/>
        </p:spPr>
        <p:txBody>
          <a:bodyPr wrap="none" anchor="ctr"/>
          <a:lstStyle/>
          <a:p>
            <a:endParaRPr lang="zh-CN" altLang="en-US"/>
          </a:p>
        </p:txBody>
      </p:sp>
      <p:sp>
        <p:nvSpPr>
          <p:cNvPr id="618527" name="Text Box 31"/>
          <p:cNvSpPr txBox="1">
            <a:spLocks noChangeArrowheads="1"/>
          </p:cNvSpPr>
          <p:nvPr/>
        </p:nvSpPr>
        <p:spPr bwMode="auto">
          <a:xfrm>
            <a:off x="6443663" y="3224857"/>
            <a:ext cx="2232025" cy="519113"/>
          </a:xfrm>
          <a:prstGeom prst="rect">
            <a:avLst/>
          </a:prstGeom>
          <a:noFill/>
          <a:ln w="9525">
            <a:noFill/>
            <a:miter lim="800000"/>
            <a:headEnd/>
            <a:tailEnd/>
          </a:ln>
          <a:effectLst/>
        </p:spPr>
        <p:txBody>
          <a:bodyPr>
            <a:spAutoFit/>
          </a:bodyPr>
          <a:lstStyle/>
          <a:p>
            <a:pPr eaLnBrk="0" hangingPunct="0">
              <a:lnSpc>
                <a:spcPct val="100000"/>
              </a:lnSpc>
              <a:spcBef>
                <a:spcPct val="50000"/>
              </a:spcBef>
              <a:buClrTx/>
              <a:buSzTx/>
              <a:buFontTx/>
              <a:buNone/>
            </a:pPr>
            <a:r>
              <a:rPr lang="zh-CN" altLang="en-US" sz="2800" b="1" dirty="0">
                <a:latin typeface="+mj-ea"/>
                <a:ea typeface="+mj-ea"/>
              </a:rPr>
              <a:t>译码规则</a:t>
            </a:r>
            <a:r>
              <a:rPr lang="en-US" altLang="zh-CN" sz="2800" b="1" dirty="0">
                <a:latin typeface="+mj-ea"/>
                <a:ea typeface="+mj-ea"/>
              </a:rPr>
              <a:t>A</a:t>
            </a:r>
          </a:p>
        </p:txBody>
      </p:sp>
      <p:graphicFrame>
        <p:nvGraphicFramePr>
          <p:cNvPr id="783364" name="Object 1028"/>
          <p:cNvGraphicFramePr>
            <a:graphicFrameLocks noChangeAspect="1"/>
          </p:cNvGraphicFramePr>
          <p:nvPr>
            <p:extLst>
              <p:ext uri="{D42A27DB-BD31-4B8C-83A1-F6EECF244321}">
                <p14:modId xmlns:p14="http://schemas.microsoft.com/office/powerpoint/2010/main" val="3611348784"/>
              </p:ext>
            </p:extLst>
          </p:nvPr>
        </p:nvGraphicFramePr>
        <p:xfrm>
          <a:off x="5629498" y="1263551"/>
          <a:ext cx="2349500" cy="1266825"/>
        </p:xfrm>
        <a:graphic>
          <a:graphicData uri="http://schemas.openxmlformats.org/presentationml/2006/ole">
            <mc:AlternateContent xmlns:mc="http://schemas.openxmlformats.org/markup-compatibility/2006">
              <mc:Choice xmlns:v="urn:schemas-microsoft-com:vml" Requires="v">
                <p:oleObj spid="_x0000_s2224350" name="Equation" r:id="rId11" imgW="1295280" imgH="698400" progId="Equation.DSMT4">
                  <p:embed/>
                </p:oleObj>
              </mc:Choice>
              <mc:Fallback>
                <p:oleObj name="Equation" r:id="rId11" imgW="1295280" imgH="698400" progId="Equation.DSMT4">
                  <p:embed/>
                  <p:pic>
                    <p:nvPicPr>
                      <p:cNvPr id="0" name="Picture 6"/>
                      <p:cNvPicPr>
                        <a:picLocks noChangeAspect="1" noChangeArrowheads="1"/>
                      </p:cNvPicPr>
                      <p:nvPr/>
                    </p:nvPicPr>
                    <p:blipFill>
                      <a:blip r:embed="rId12"/>
                      <a:srcRect/>
                      <a:stretch>
                        <a:fillRect/>
                      </a:stretch>
                    </p:blipFill>
                    <p:spPr bwMode="auto">
                      <a:xfrm>
                        <a:off x="5629498" y="1263551"/>
                        <a:ext cx="2349500" cy="1266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83365" name="Object 1029"/>
          <p:cNvGraphicFramePr>
            <a:graphicFrameLocks noChangeAspect="1"/>
          </p:cNvGraphicFramePr>
          <p:nvPr>
            <p:extLst>
              <p:ext uri="{D42A27DB-BD31-4B8C-83A1-F6EECF244321}">
                <p14:modId xmlns:p14="http://schemas.microsoft.com/office/powerpoint/2010/main" val="3475402942"/>
              </p:ext>
            </p:extLst>
          </p:nvPr>
        </p:nvGraphicFramePr>
        <p:xfrm>
          <a:off x="1452563" y="4543425"/>
          <a:ext cx="2568575" cy="1385888"/>
        </p:xfrm>
        <a:graphic>
          <a:graphicData uri="http://schemas.openxmlformats.org/presentationml/2006/ole">
            <mc:AlternateContent xmlns:mc="http://schemas.openxmlformats.org/markup-compatibility/2006">
              <mc:Choice xmlns:v="urn:schemas-microsoft-com:vml" Requires="v">
                <p:oleObj spid="_x0000_s2224351" name="Equation" r:id="rId13" imgW="1295280" imgH="698400" progId="Equation.DSMT4">
                  <p:embed/>
                </p:oleObj>
              </mc:Choice>
              <mc:Fallback>
                <p:oleObj name="Equation" r:id="rId13" imgW="1295280" imgH="698400" progId="Equation.DSMT4">
                  <p:embed/>
                  <p:pic>
                    <p:nvPicPr>
                      <p:cNvPr id="0" name="Picture 7"/>
                      <p:cNvPicPr>
                        <a:picLocks noChangeAspect="1" noChangeArrowheads="1"/>
                      </p:cNvPicPr>
                      <p:nvPr/>
                    </p:nvPicPr>
                    <p:blipFill>
                      <a:blip r:embed="rId14"/>
                      <a:srcRect/>
                      <a:stretch>
                        <a:fillRect/>
                      </a:stretch>
                    </p:blipFill>
                    <p:spPr bwMode="auto">
                      <a:xfrm>
                        <a:off x="1452563" y="4543425"/>
                        <a:ext cx="2568575" cy="13858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18538" name="Oval 42"/>
          <p:cNvSpPr>
            <a:spLocks noChangeArrowheads="1"/>
          </p:cNvSpPr>
          <p:nvPr/>
        </p:nvSpPr>
        <p:spPr bwMode="auto">
          <a:xfrm>
            <a:off x="2124075" y="4574232"/>
            <a:ext cx="393700" cy="376238"/>
          </a:xfrm>
          <a:prstGeom prst="ellipse">
            <a:avLst/>
          </a:prstGeom>
          <a:noFill/>
          <a:ln w="9525">
            <a:solidFill>
              <a:srgbClr val="FF3300"/>
            </a:solidFill>
            <a:round/>
            <a:headEnd/>
            <a:tailEnd/>
          </a:ln>
          <a:effectLst/>
        </p:spPr>
        <p:txBody>
          <a:bodyPr wrap="none" anchor="ctr"/>
          <a:lstStyle/>
          <a:p>
            <a:endParaRPr lang="zh-CN" altLang="en-US"/>
          </a:p>
        </p:txBody>
      </p:sp>
      <p:sp>
        <p:nvSpPr>
          <p:cNvPr id="618539" name="Oval 43"/>
          <p:cNvSpPr>
            <a:spLocks noChangeArrowheads="1"/>
          </p:cNvSpPr>
          <p:nvPr/>
        </p:nvSpPr>
        <p:spPr bwMode="auto">
          <a:xfrm>
            <a:off x="3457575" y="5007620"/>
            <a:ext cx="393700" cy="358775"/>
          </a:xfrm>
          <a:prstGeom prst="ellipse">
            <a:avLst/>
          </a:prstGeom>
          <a:noFill/>
          <a:ln w="9525">
            <a:solidFill>
              <a:srgbClr val="FF3300"/>
            </a:solidFill>
            <a:round/>
            <a:headEnd/>
            <a:tailEnd/>
          </a:ln>
          <a:effectLst/>
        </p:spPr>
        <p:txBody>
          <a:bodyPr wrap="none" anchor="ctr"/>
          <a:lstStyle/>
          <a:p>
            <a:endParaRPr lang="zh-CN" altLang="en-US"/>
          </a:p>
        </p:txBody>
      </p:sp>
      <p:sp>
        <p:nvSpPr>
          <p:cNvPr id="618540" name="Oval 44"/>
          <p:cNvSpPr>
            <a:spLocks noChangeArrowheads="1"/>
          </p:cNvSpPr>
          <p:nvPr/>
        </p:nvSpPr>
        <p:spPr bwMode="auto">
          <a:xfrm>
            <a:off x="2771775" y="5437832"/>
            <a:ext cx="431800" cy="420688"/>
          </a:xfrm>
          <a:prstGeom prst="ellipse">
            <a:avLst/>
          </a:prstGeom>
          <a:noFill/>
          <a:ln w="9525">
            <a:solidFill>
              <a:srgbClr val="FF3300"/>
            </a:solidFill>
            <a:round/>
            <a:headEnd/>
            <a:tailEnd/>
          </a:ln>
          <a:effectLst/>
        </p:spPr>
        <p:txBody>
          <a:bodyPr wrap="none" anchor="ctr"/>
          <a:lstStyle/>
          <a:p>
            <a:endParaRPr lang="zh-CN" altLang="en-US"/>
          </a:p>
        </p:txBody>
      </p:sp>
      <p:graphicFrame>
        <p:nvGraphicFramePr>
          <p:cNvPr id="783366" name="Object 1030"/>
          <p:cNvGraphicFramePr>
            <a:graphicFrameLocks noChangeAspect="1"/>
          </p:cNvGraphicFramePr>
          <p:nvPr>
            <p:extLst>
              <p:ext uri="{D42A27DB-BD31-4B8C-83A1-F6EECF244321}">
                <p14:modId xmlns:p14="http://schemas.microsoft.com/office/powerpoint/2010/main" val="3936695337"/>
              </p:ext>
            </p:extLst>
          </p:nvPr>
        </p:nvGraphicFramePr>
        <p:xfrm>
          <a:off x="4751388" y="4437063"/>
          <a:ext cx="1270000" cy="409575"/>
        </p:xfrm>
        <a:graphic>
          <a:graphicData uri="http://schemas.openxmlformats.org/presentationml/2006/ole">
            <mc:AlternateContent xmlns:mc="http://schemas.openxmlformats.org/markup-compatibility/2006">
              <mc:Choice xmlns:v="urn:schemas-microsoft-com:vml" Requires="v">
                <p:oleObj spid="_x0000_s2224352" name="Equation" r:id="rId15" imgW="711000" imgH="228600" progId="Equation.DSMT4">
                  <p:embed/>
                </p:oleObj>
              </mc:Choice>
              <mc:Fallback>
                <p:oleObj name="Equation" r:id="rId15" imgW="711000" imgH="228600" progId="Equation.DSMT4">
                  <p:embed/>
                  <p:pic>
                    <p:nvPicPr>
                      <p:cNvPr id="0" name="Picture 8"/>
                      <p:cNvPicPr>
                        <a:picLocks noChangeAspect="1" noChangeArrowheads="1"/>
                      </p:cNvPicPr>
                      <p:nvPr/>
                    </p:nvPicPr>
                    <p:blipFill>
                      <a:blip r:embed="rId16"/>
                      <a:srcRect/>
                      <a:stretch>
                        <a:fillRect/>
                      </a:stretch>
                    </p:blipFill>
                    <p:spPr bwMode="auto">
                      <a:xfrm>
                        <a:off x="4751388" y="4437063"/>
                        <a:ext cx="1270000" cy="409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83367" name="Object 1031"/>
          <p:cNvGraphicFramePr>
            <a:graphicFrameLocks noChangeAspect="1"/>
          </p:cNvGraphicFramePr>
          <p:nvPr>
            <p:extLst>
              <p:ext uri="{D42A27DB-BD31-4B8C-83A1-F6EECF244321}">
                <p14:modId xmlns:p14="http://schemas.microsoft.com/office/powerpoint/2010/main" val="122133993"/>
              </p:ext>
            </p:extLst>
          </p:nvPr>
        </p:nvGraphicFramePr>
        <p:xfrm>
          <a:off x="4762500" y="5519738"/>
          <a:ext cx="1293813" cy="409575"/>
        </p:xfrm>
        <a:graphic>
          <a:graphicData uri="http://schemas.openxmlformats.org/presentationml/2006/ole">
            <mc:AlternateContent xmlns:mc="http://schemas.openxmlformats.org/markup-compatibility/2006">
              <mc:Choice xmlns:v="urn:schemas-microsoft-com:vml" Requires="v">
                <p:oleObj spid="_x0000_s2224353" name="Equation" r:id="rId17" imgW="723600" imgH="228600" progId="Equation.DSMT4">
                  <p:embed/>
                </p:oleObj>
              </mc:Choice>
              <mc:Fallback>
                <p:oleObj name="Equation" r:id="rId17" imgW="723600" imgH="228600" progId="Equation.DSMT4">
                  <p:embed/>
                  <p:pic>
                    <p:nvPicPr>
                      <p:cNvPr id="0" name="Picture 9"/>
                      <p:cNvPicPr>
                        <a:picLocks noChangeAspect="1" noChangeArrowheads="1"/>
                      </p:cNvPicPr>
                      <p:nvPr/>
                    </p:nvPicPr>
                    <p:blipFill>
                      <a:blip r:embed="rId18"/>
                      <a:srcRect/>
                      <a:stretch>
                        <a:fillRect/>
                      </a:stretch>
                    </p:blipFill>
                    <p:spPr bwMode="auto">
                      <a:xfrm>
                        <a:off x="4762500" y="5519738"/>
                        <a:ext cx="1293813" cy="409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83368" name="Object 1032"/>
          <p:cNvGraphicFramePr>
            <a:graphicFrameLocks noChangeAspect="1"/>
          </p:cNvGraphicFramePr>
          <p:nvPr>
            <p:extLst>
              <p:ext uri="{D42A27DB-BD31-4B8C-83A1-F6EECF244321}">
                <p14:modId xmlns:p14="http://schemas.microsoft.com/office/powerpoint/2010/main" val="587464694"/>
              </p:ext>
            </p:extLst>
          </p:nvPr>
        </p:nvGraphicFramePr>
        <p:xfrm>
          <a:off x="4773613" y="4970463"/>
          <a:ext cx="1293812" cy="409575"/>
        </p:xfrm>
        <a:graphic>
          <a:graphicData uri="http://schemas.openxmlformats.org/presentationml/2006/ole">
            <mc:AlternateContent xmlns:mc="http://schemas.openxmlformats.org/markup-compatibility/2006">
              <mc:Choice xmlns:v="urn:schemas-microsoft-com:vml" Requires="v">
                <p:oleObj spid="_x0000_s2224354" name="Equation" r:id="rId19" imgW="723600" imgH="228600" progId="Equation.DSMT4">
                  <p:embed/>
                </p:oleObj>
              </mc:Choice>
              <mc:Fallback>
                <p:oleObj name="Equation" r:id="rId19" imgW="723600" imgH="228600" progId="Equation.DSMT4">
                  <p:embed/>
                  <p:pic>
                    <p:nvPicPr>
                      <p:cNvPr id="0" name="Picture 10"/>
                      <p:cNvPicPr>
                        <a:picLocks noChangeAspect="1" noChangeArrowheads="1"/>
                      </p:cNvPicPr>
                      <p:nvPr/>
                    </p:nvPicPr>
                    <p:blipFill>
                      <a:blip r:embed="rId20"/>
                      <a:srcRect/>
                      <a:stretch>
                        <a:fillRect/>
                      </a:stretch>
                    </p:blipFill>
                    <p:spPr bwMode="auto">
                      <a:xfrm>
                        <a:off x="4773613" y="4970463"/>
                        <a:ext cx="1293812" cy="409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18544" name="AutoShape 48"/>
          <p:cNvSpPr>
            <a:spLocks/>
          </p:cNvSpPr>
          <p:nvPr/>
        </p:nvSpPr>
        <p:spPr bwMode="auto">
          <a:xfrm>
            <a:off x="6084888" y="4682182"/>
            <a:ext cx="215900" cy="1079500"/>
          </a:xfrm>
          <a:prstGeom prst="rightBrace">
            <a:avLst>
              <a:gd name="adj1" fmla="val 41667"/>
              <a:gd name="adj2" fmla="val 50000"/>
            </a:avLst>
          </a:prstGeom>
          <a:noFill/>
          <a:ln w="9525">
            <a:solidFill>
              <a:schemeClr val="tx1"/>
            </a:solidFill>
            <a:round/>
            <a:headEnd/>
            <a:tailEnd/>
          </a:ln>
          <a:effectLst/>
        </p:spPr>
        <p:txBody>
          <a:bodyPr wrap="none" anchor="ctr"/>
          <a:lstStyle/>
          <a:p>
            <a:endParaRPr lang="zh-CN" altLang="en-US"/>
          </a:p>
        </p:txBody>
      </p:sp>
      <p:sp>
        <p:nvSpPr>
          <p:cNvPr id="618545" name="Text Box 49"/>
          <p:cNvSpPr txBox="1">
            <a:spLocks noChangeArrowheads="1"/>
          </p:cNvSpPr>
          <p:nvPr/>
        </p:nvSpPr>
        <p:spPr bwMode="auto">
          <a:xfrm>
            <a:off x="6443663" y="4953645"/>
            <a:ext cx="2232025" cy="519112"/>
          </a:xfrm>
          <a:prstGeom prst="rect">
            <a:avLst/>
          </a:prstGeom>
          <a:noFill/>
          <a:ln w="9525">
            <a:noFill/>
            <a:miter lim="800000"/>
            <a:headEnd/>
            <a:tailEnd/>
          </a:ln>
          <a:effectLst/>
        </p:spPr>
        <p:txBody>
          <a:bodyPr>
            <a:spAutoFit/>
          </a:bodyPr>
          <a:lstStyle/>
          <a:p>
            <a:pPr eaLnBrk="0" hangingPunct="0">
              <a:lnSpc>
                <a:spcPct val="100000"/>
              </a:lnSpc>
              <a:spcBef>
                <a:spcPct val="50000"/>
              </a:spcBef>
              <a:buClrTx/>
              <a:buSzTx/>
              <a:buFontTx/>
              <a:buNone/>
            </a:pPr>
            <a:r>
              <a:rPr lang="zh-CN" altLang="en-US" sz="2800" b="1" dirty="0">
                <a:latin typeface="+mj-ea"/>
                <a:ea typeface="+mj-ea"/>
              </a:rPr>
              <a:t>译码规则</a:t>
            </a:r>
            <a:r>
              <a:rPr lang="en-US" altLang="zh-CN" sz="2800" b="1" dirty="0">
                <a:latin typeface="+mj-ea"/>
                <a:ea typeface="+mj-ea"/>
              </a:rPr>
              <a:t>B</a:t>
            </a:r>
          </a:p>
        </p:txBody>
      </p:sp>
      <p:sp>
        <p:nvSpPr>
          <p:cNvPr id="28" name="标题 27"/>
          <p:cNvSpPr>
            <a:spLocks noGrp="1"/>
          </p:cNvSpPr>
          <p:nvPr>
            <p:ph type="title"/>
          </p:nvPr>
        </p:nvSpPr>
        <p:spPr/>
        <p:txBody>
          <a:bodyPr/>
          <a:lstStyle/>
          <a:p>
            <a:r>
              <a:rPr lang="zh-CN" altLang="en-US" dirty="0" smtClean="0"/>
              <a:t>译码规则</a:t>
            </a:r>
            <a:r>
              <a:rPr lang="en-US" altLang="zh-CN" dirty="0" smtClean="0"/>
              <a:t>-</a:t>
            </a:r>
            <a:r>
              <a:rPr lang="zh-CN" altLang="en-US" dirty="0" smtClean="0"/>
              <a:t>例</a:t>
            </a:r>
            <a:r>
              <a:rPr lang="en-US" altLang="zh-CN" dirty="0" smtClean="0"/>
              <a:t>2</a:t>
            </a:r>
            <a:endParaRPr lang="zh-CN" altLang="en-US" dirty="0"/>
          </a:p>
        </p:txBody>
      </p:sp>
      <p:sp>
        <p:nvSpPr>
          <p:cNvPr id="2" name="灯片编号占位符 1"/>
          <p:cNvSpPr>
            <a:spLocks noGrp="1"/>
          </p:cNvSpPr>
          <p:nvPr>
            <p:ph type="sldNum" sz="quarter" idx="12"/>
          </p:nvPr>
        </p:nvSpPr>
        <p:spPr/>
        <p:txBody>
          <a:bodyPr/>
          <a:lstStyle/>
          <a:p>
            <a:fld id="{E31375A4-56A4-47D6-9801-1991572033F7}" type="slidenum">
              <a:rPr lang="en-US" smtClean="0"/>
              <a:pPr/>
              <a:t>15</a:t>
            </a:fld>
            <a:endParaRPr lang="en-US"/>
          </a:p>
        </p:txBody>
      </p:sp>
      <p:cxnSp>
        <p:nvCxnSpPr>
          <p:cNvPr id="4" name="直接连接符 3"/>
          <p:cNvCxnSpPr/>
          <p:nvPr/>
        </p:nvCxnSpPr>
        <p:spPr>
          <a:xfrm>
            <a:off x="468313" y="2636912"/>
            <a:ext cx="7992119" cy="0"/>
          </a:xfrm>
          <a:prstGeom prst="line">
            <a:avLst/>
          </a:prstGeom>
        </p:spPr>
        <p:style>
          <a:lnRef idx="3">
            <a:schemeClr val="accent5"/>
          </a:lnRef>
          <a:fillRef idx="0">
            <a:schemeClr val="accent5"/>
          </a:fillRef>
          <a:effectRef idx="2">
            <a:schemeClr val="accent5"/>
          </a:effectRef>
          <a:fontRef idx="minor">
            <a:schemeClr val="tx1"/>
          </a:fontRef>
        </p:style>
      </p:cxnSp>
      <p:sp>
        <p:nvSpPr>
          <p:cNvPr id="27" name="Text Box 31"/>
          <p:cNvSpPr txBox="1">
            <a:spLocks noChangeArrowheads="1"/>
          </p:cNvSpPr>
          <p:nvPr/>
        </p:nvSpPr>
        <p:spPr bwMode="auto">
          <a:xfrm>
            <a:off x="1655762" y="6002124"/>
            <a:ext cx="5148486" cy="523220"/>
          </a:xfrm>
          <a:prstGeom prst="rect">
            <a:avLst/>
          </a:prstGeom>
          <a:noFill/>
          <a:ln w="9525">
            <a:noFill/>
            <a:miter lim="800000"/>
            <a:headEnd/>
            <a:tailEnd/>
          </a:ln>
          <a:effectLst/>
        </p:spPr>
        <p:txBody>
          <a:bodyPr wrap="square">
            <a:spAutoFit/>
          </a:bodyPr>
          <a:lstStyle/>
          <a:p>
            <a:pPr eaLnBrk="0" hangingPunct="0">
              <a:lnSpc>
                <a:spcPct val="100000"/>
              </a:lnSpc>
              <a:spcBef>
                <a:spcPct val="50000"/>
              </a:spcBef>
              <a:buClrTx/>
              <a:buSzTx/>
              <a:buFontTx/>
              <a:buNone/>
            </a:pPr>
            <a:r>
              <a:rPr lang="zh-CN" altLang="en-US" sz="2800" b="1" dirty="0" smtClean="0">
                <a:latin typeface="+mj-ea"/>
                <a:ea typeface="+mj-ea"/>
              </a:rPr>
              <a:t>还有译码规则</a:t>
            </a:r>
            <a:r>
              <a:rPr lang="en-US" altLang="zh-CN" sz="2800" b="1" dirty="0" smtClean="0">
                <a:latin typeface="+mj-ea"/>
                <a:ea typeface="+mj-ea"/>
              </a:rPr>
              <a:t>C</a:t>
            </a:r>
            <a:r>
              <a:rPr lang="zh-CN" altLang="en-US" sz="2800" b="1" dirty="0" smtClean="0">
                <a:latin typeface="+mj-ea"/>
                <a:ea typeface="+mj-ea"/>
              </a:rPr>
              <a:t>、</a:t>
            </a:r>
            <a:r>
              <a:rPr lang="en-US" altLang="zh-CN" sz="2800" b="1" dirty="0" smtClean="0">
                <a:latin typeface="+mj-ea"/>
                <a:ea typeface="+mj-ea"/>
              </a:rPr>
              <a:t>D…</a:t>
            </a:r>
            <a:endParaRPr lang="en-US" altLang="zh-CN" sz="2800" b="1" dirty="0">
              <a:latin typeface="+mj-ea"/>
              <a:ea typeface="+mj-ea"/>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8336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1852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1852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1852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8336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8336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8336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1852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1852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8336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1853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1853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1854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83366"/>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783367"/>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78336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1854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61854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8520" grpId="0" animBg="1"/>
      <p:bldP spid="618521" grpId="0" animBg="1"/>
      <p:bldP spid="618522" grpId="0" animBg="1"/>
      <p:bldP spid="618526" grpId="0" animBg="1"/>
      <p:bldP spid="618527" grpId="0"/>
      <p:bldP spid="618538" grpId="0" animBg="1"/>
      <p:bldP spid="618539" grpId="0" animBg="1"/>
      <p:bldP spid="618540" grpId="0" animBg="1"/>
      <p:bldP spid="618544" grpId="0" animBg="1"/>
      <p:bldP spid="618545" grpId="0"/>
      <p:bldP spid="2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0562" name="Text Box 18"/>
          <p:cNvSpPr txBox="1">
            <a:spLocks noChangeArrowheads="1"/>
          </p:cNvSpPr>
          <p:nvPr/>
        </p:nvSpPr>
        <p:spPr bwMode="auto">
          <a:xfrm>
            <a:off x="467544" y="1898829"/>
            <a:ext cx="7848872" cy="1384995"/>
          </a:xfrm>
          <a:prstGeom prst="rect">
            <a:avLst/>
          </a:prstGeom>
          <a:noFill/>
          <a:ln w="9525">
            <a:noFill/>
            <a:miter lim="800000"/>
            <a:headEnd/>
            <a:tailEnd/>
          </a:ln>
          <a:effectLst/>
        </p:spPr>
        <p:txBody>
          <a:bodyPr wrap="square">
            <a:spAutoFit/>
          </a:bodyPr>
          <a:lstStyle/>
          <a:p>
            <a:pPr algn="l">
              <a:spcBef>
                <a:spcPct val="0"/>
              </a:spcBef>
              <a:buClrTx/>
            </a:pPr>
            <a:r>
              <a:rPr kumimoji="0" lang="en-US" altLang="zh-CN" sz="2800" b="1" dirty="0">
                <a:latin typeface="+mj-ea"/>
                <a:ea typeface="+mj-ea"/>
              </a:rPr>
              <a:t>       </a:t>
            </a:r>
            <a:r>
              <a:rPr kumimoji="0" lang="zh-CN" altLang="en-US" sz="2800" b="1" dirty="0" smtClean="0">
                <a:latin typeface="+mj-ea"/>
                <a:ea typeface="+mj-ea"/>
              </a:rPr>
              <a:t>对于</a:t>
            </a:r>
            <a:r>
              <a:rPr kumimoji="0" lang="zh-CN" altLang="en-US" sz="2800" b="1" dirty="0">
                <a:latin typeface="+mj-ea"/>
                <a:ea typeface="+mj-ea"/>
              </a:rPr>
              <a:t>有</a:t>
            </a:r>
            <a:r>
              <a:rPr kumimoji="0" lang="en-US" altLang="zh-CN" sz="2800" b="1" dirty="0">
                <a:latin typeface="+mj-ea"/>
                <a:ea typeface="+mj-ea"/>
              </a:rPr>
              <a:t>r</a:t>
            </a:r>
            <a:r>
              <a:rPr kumimoji="0" lang="zh-CN" altLang="en-US" sz="2800" b="1" dirty="0">
                <a:latin typeface="+mj-ea"/>
                <a:ea typeface="+mj-ea"/>
              </a:rPr>
              <a:t>个输入符号，</a:t>
            </a:r>
            <a:r>
              <a:rPr kumimoji="0" lang="en-US" altLang="zh-CN" sz="2800" b="1" dirty="0">
                <a:latin typeface="+mj-ea"/>
                <a:ea typeface="+mj-ea"/>
              </a:rPr>
              <a:t>s</a:t>
            </a:r>
            <a:r>
              <a:rPr kumimoji="0" lang="zh-CN" altLang="en-US" sz="2800" b="1" dirty="0">
                <a:latin typeface="+mj-ea"/>
                <a:ea typeface="+mj-ea"/>
              </a:rPr>
              <a:t>个输出符号的信道，总共可以设计出    种译码规则，到底</a:t>
            </a:r>
            <a:r>
              <a:rPr kumimoji="0" lang="zh-CN" altLang="en-US" sz="2800" b="1" dirty="0">
                <a:solidFill>
                  <a:srgbClr val="FF0000"/>
                </a:solidFill>
                <a:latin typeface="+mj-ea"/>
                <a:ea typeface="+mj-ea"/>
              </a:rPr>
              <a:t>哪一种译码规则最好</a:t>
            </a:r>
            <a:r>
              <a:rPr kumimoji="0" lang="zh-CN" altLang="en-US" sz="2800" b="1" dirty="0">
                <a:latin typeface="+mj-ea"/>
                <a:ea typeface="+mj-ea"/>
              </a:rPr>
              <a:t>？依据</a:t>
            </a:r>
            <a:r>
              <a:rPr kumimoji="0" lang="zh-CN" altLang="en-US" sz="2800" b="1" dirty="0">
                <a:solidFill>
                  <a:srgbClr val="FF0000"/>
                </a:solidFill>
                <a:latin typeface="+mj-ea"/>
                <a:ea typeface="+mj-ea"/>
              </a:rPr>
              <a:t>什么标准</a:t>
            </a:r>
            <a:r>
              <a:rPr kumimoji="0" lang="zh-CN" altLang="en-US" sz="2800" b="1" dirty="0">
                <a:latin typeface="+mj-ea"/>
                <a:ea typeface="+mj-ea"/>
              </a:rPr>
              <a:t>来选择译码规则？</a:t>
            </a:r>
          </a:p>
        </p:txBody>
      </p:sp>
      <p:sp>
        <p:nvSpPr>
          <p:cNvPr id="620548" name="Text Box 4"/>
          <p:cNvSpPr txBox="1">
            <a:spLocks noChangeArrowheads="1"/>
          </p:cNvSpPr>
          <p:nvPr/>
        </p:nvSpPr>
        <p:spPr bwMode="auto">
          <a:xfrm>
            <a:off x="395536" y="1250757"/>
            <a:ext cx="1744663" cy="533288"/>
          </a:xfrm>
          <a:prstGeom prst="rect">
            <a:avLst/>
          </a:prstGeom>
          <a:noFill/>
          <a:ln w="9525">
            <a:noFill/>
            <a:miter lim="800000"/>
            <a:headEnd/>
            <a:tailEnd/>
          </a:ln>
          <a:effectLst/>
        </p:spPr>
        <p:txBody>
          <a:bodyPr>
            <a:spAutoFit/>
          </a:bodyPr>
          <a:lstStyle/>
          <a:p>
            <a:pPr marL="457200" indent="-457200" algn="l">
              <a:lnSpc>
                <a:spcPct val="110000"/>
              </a:lnSpc>
              <a:spcBef>
                <a:spcPct val="0"/>
              </a:spcBef>
              <a:buClrTx/>
            </a:pPr>
            <a:r>
              <a:rPr kumimoji="0" lang="zh-CN" altLang="en-US" sz="2800" b="1" dirty="0">
                <a:solidFill>
                  <a:srgbClr val="0000FF"/>
                </a:solidFill>
                <a:latin typeface="+mj-ea"/>
                <a:ea typeface="+mj-ea"/>
              </a:rPr>
              <a:t>问题：         </a:t>
            </a:r>
          </a:p>
        </p:txBody>
      </p:sp>
      <p:graphicFrame>
        <p:nvGraphicFramePr>
          <p:cNvPr id="784384" name="Object 1024"/>
          <p:cNvGraphicFramePr>
            <a:graphicFrameLocks noChangeAspect="1"/>
          </p:cNvGraphicFramePr>
          <p:nvPr>
            <p:extLst>
              <p:ext uri="{D42A27DB-BD31-4B8C-83A1-F6EECF244321}">
                <p14:modId xmlns:p14="http://schemas.microsoft.com/office/powerpoint/2010/main" val="1930496246"/>
              </p:ext>
            </p:extLst>
          </p:nvPr>
        </p:nvGraphicFramePr>
        <p:xfrm>
          <a:off x="2987824" y="2186861"/>
          <a:ext cx="498475" cy="576263"/>
        </p:xfrm>
        <a:graphic>
          <a:graphicData uri="http://schemas.openxmlformats.org/presentationml/2006/ole">
            <mc:AlternateContent xmlns:mc="http://schemas.openxmlformats.org/markup-compatibility/2006">
              <mc:Choice xmlns:v="urn:schemas-microsoft-com:vml" Requires="v">
                <p:oleObj spid="_x0000_s2225177" name="Equation" r:id="rId3" imgW="164880" imgH="190440" progId="Equation.DSMT4">
                  <p:embed/>
                </p:oleObj>
              </mc:Choice>
              <mc:Fallback>
                <p:oleObj name="Equation" r:id="rId3" imgW="164880" imgH="190440" progId="Equation.DSMT4">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87824" y="2186861"/>
                        <a:ext cx="498475" cy="576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标题 9"/>
          <p:cNvSpPr>
            <a:spLocks noGrp="1"/>
          </p:cNvSpPr>
          <p:nvPr>
            <p:ph type="title"/>
          </p:nvPr>
        </p:nvSpPr>
        <p:spPr/>
        <p:txBody>
          <a:bodyPr/>
          <a:lstStyle/>
          <a:p>
            <a:r>
              <a:rPr lang="zh-CN" altLang="en-US" dirty="0" smtClean="0"/>
              <a:t>译码规则的选择</a:t>
            </a:r>
            <a:endParaRPr lang="zh-CN" altLang="en-US" dirty="0"/>
          </a:p>
        </p:txBody>
      </p:sp>
      <p:sp>
        <p:nvSpPr>
          <p:cNvPr id="11" name="矩形 10"/>
          <p:cNvSpPr/>
          <p:nvPr/>
        </p:nvSpPr>
        <p:spPr>
          <a:xfrm>
            <a:off x="611560" y="4131077"/>
            <a:ext cx="7992888" cy="954107"/>
          </a:xfrm>
          <a:prstGeom prst="rect">
            <a:avLst/>
          </a:prstGeom>
        </p:spPr>
        <p:txBody>
          <a:bodyPr wrap="square">
            <a:spAutoFit/>
          </a:bodyPr>
          <a:lstStyle/>
          <a:p>
            <a:pPr>
              <a:buNone/>
            </a:pPr>
            <a:r>
              <a:rPr lang="zh-CN" altLang="en-US" sz="2800" b="1" dirty="0" smtClean="0">
                <a:latin typeface="+mj-ea"/>
                <a:ea typeface="+mj-ea"/>
              </a:rPr>
              <a:t>      在评定译码规则的优劣以前，首先必须</a:t>
            </a:r>
            <a:r>
              <a:rPr lang="zh-CN" altLang="en-US" sz="2800" b="1" dirty="0" smtClean="0">
                <a:solidFill>
                  <a:srgbClr val="FF0000"/>
                </a:solidFill>
                <a:latin typeface="+mj-ea"/>
                <a:ea typeface="+mj-ea"/>
              </a:rPr>
              <a:t>定量描述错误概率</a:t>
            </a:r>
            <a:r>
              <a:rPr lang="en-US" altLang="zh-CN" sz="2800" b="1" dirty="0" smtClean="0">
                <a:solidFill>
                  <a:srgbClr val="FF0000"/>
                </a:solidFill>
                <a:latin typeface="+mj-ea"/>
                <a:ea typeface="+mj-ea"/>
              </a:rPr>
              <a:t>.</a:t>
            </a:r>
            <a:endParaRPr lang="zh-CN" altLang="en-US" sz="2800" b="1" dirty="0">
              <a:solidFill>
                <a:srgbClr val="FF0000"/>
              </a:solidFill>
              <a:latin typeface="+mj-ea"/>
              <a:ea typeface="+mj-ea"/>
            </a:endParaRPr>
          </a:p>
        </p:txBody>
      </p:sp>
      <p:sp>
        <p:nvSpPr>
          <p:cNvPr id="12" name="下箭头 11"/>
          <p:cNvSpPr/>
          <p:nvPr/>
        </p:nvSpPr>
        <p:spPr>
          <a:xfrm>
            <a:off x="3851920" y="3410997"/>
            <a:ext cx="576064" cy="576064"/>
          </a:xfrm>
          <a:prstGeom prst="down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a:p>
        </p:txBody>
      </p:sp>
      <p:sp>
        <p:nvSpPr>
          <p:cNvPr id="2" name="灯片编号占位符 1"/>
          <p:cNvSpPr>
            <a:spLocks noGrp="1"/>
          </p:cNvSpPr>
          <p:nvPr>
            <p:ph type="sldNum" sz="quarter" idx="12"/>
          </p:nvPr>
        </p:nvSpPr>
        <p:spPr/>
        <p:txBody>
          <a:bodyPr/>
          <a:lstStyle/>
          <a:p>
            <a:fld id="{E31375A4-56A4-47D6-9801-1991572033F7}" type="slidenum">
              <a:rPr lang="en-US" smtClean="0"/>
              <a:pPr/>
              <a:t>16</a:t>
            </a:fld>
            <a:endParaRPr 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306" name="Rectangle 2"/>
          <p:cNvSpPr>
            <a:spLocks noGrp="1" noChangeArrowheads="1"/>
          </p:cNvSpPr>
          <p:nvPr>
            <p:ph type="title"/>
          </p:nvPr>
        </p:nvSpPr>
        <p:spPr/>
        <p:txBody>
          <a:bodyPr/>
          <a:lstStyle/>
          <a:p>
            <a:r>
              <a:rPr lang="zh-CN" altLang="en-US" smtClean="0"/>
              <a:t>信道编码定理</a:t>
            </a:r>
            <a:endParaRPr lang="en-US" altLang="zh-CN"/>
          </a:p>
        </p:txBody>
      </p:sp>
      <p:sp>
        <p:nvSpPr>
          <p:cNvPr id="354307" name="Rectangle 3"/>
          <p:cNvSpPr>
            <a:spLocks noGrp="1" noChangeArrowheads="1"/>
          </p:cNvSpPr>
          <p:nvPr>
            <p:ph type="body" idx="1"/>
          </p:nvPr>
        </p:nvSpPr>
        <p:spPr/>
        <p:txBody>
          <a:bodyPr>
            <a:normAutofit/>
          </a:bodyPr>
          <a:lstStyle/>
          <a:p>
            <a:r>
              <a:rPr lang="zh-CN" altLang="en-US" sz="2800" dirty="0" smtClean="0"/>
              <a:t>信道编码概述</a:t>
            </a:r>
          </a:p>
          <a:p>
            <a:r>
              <a:rPr lang="zh-CN" altLang="en-US" sz="2800" dirty="0" smtClean="0">
                <a:solidFill>
                  <a:srgbClr val="FF0000"/>
                </a:solidFill>
              </a:rPr>
              <a:t>译码准则</a:t>
            </a:r>
          </a:p>
          <a:p>
            <a:r>
              <a:rPr lang="zh-CN" altLang="en-US" sz="2800" dirty="0" smtClean="0"/>
              <a:t>编码方法</a:t>
            </a:r>
          </a:p>
          <a:p>
            <a:r>
              <a:rPr lang="zh-CN" altLang="en-US" sz="2800" dirty="0" smtClean="0"/>
              <a:t>信道编码定理</a:t>
            </a:r>
            <a:endParaRPr lang="zh-CN" altLang="en-US" sz="2800" dirty="0"/>
          </a:p>
        </p:txBody>
      </p:sp>
      <p:sp>
        <p:nvSpPr>
          <p:cNvPr id="6" name="灯片编号占位符 5"/>
          <p:cNvSpPr>
            <a:spLocks noGrp="1"/>
          </p:cNvSpPr>
          <p:nvPr>
            <p:ph type="sldNum" sz="quarter" idx="12"/>
          </p:nvPr>
        </p:nvSpPr>
        <p:spPr/>
        <p:txBody>
          <a:bodyPr/>
          <a:lstStyle/>
          <a:p>
            <a:fld id="{1EBC80C4-7338-4BB8-B94F-C8D74E62FD4A}" type="slidenum">
              <a:rPr lang="zh-CN" altLang="en-US" smtClean="0"/>
              <a:pPr/>
              <a:t>17</a:t>
            </a:fld>
            <a:endParaRPr lang="en-US" altLang="zh-CN"/>
          </a:p>
        </p:txBody>
      </p:sp>
      <p:sp>
        <p:nvSpPr>
          <p:cNvPr id="2" name="矩形 1"/>
          <p:cNvSpPr/>
          <p:nvPr/>
        </p:nvSpPr>
        <p:spPr>
          <a:xfrm>
            <a:off x="3275856" y="1556792"/>
            <a:ext cx="2646878" cy="1754326"/>
          </a:xfrm>
          <a:prstGeom prst="rect">
            <a:avLst/>
          </a:prstGeom>
        </p:spPr>
        <p:txBody>
          <a:bodyPr wrap="none">
            <a:spAutoFit/>
          </a:bodyPr>
          <a:lstStyle/>
          <a:p>
            <a:pPr>
              <a:lnSpc>
                <a:spcPct val="150000"/>
              </a:lnSpc>
            </a:pPr>
            <a:r>
              <a:rPr lang="zh-CN" altLang="en-US" sz="2400" b="1" dirty="0" smtClean="0">
                <a:solidFill>
                  <a:srgbClr val="0000FF"/>
                </a:solidFill>
                <a:latin typeface="+mj-ea"/>
                <a:ea typeface="+mj-ea"/>
              </a:rPr>
              <a:t>码准则概述</a:t>
            </a:r>
            <a:endParaRPr lang="en-US" altLang="zh-CN" sz="2400" b="1" dirty="0" smtClean="0">
              <a:solidFill>
                <a:srgbClr val="0000FF"/>
              </a:solidFill>
              <a:latin typeface="+mj-ea"/>
              <a:ea typeface="+mj-ea"/>
            </a:endParaRPr>
          </a:p>
          <a:p>
            <a:pPr>
              <a:lnSpc>
                <a:spcPct val="150000"/>
              </a:lnSpc>
            </a:pPr>
            <a:r>
              <a:rPr lang="zh-CN" altLang="en-US" sz="2400" b="1" dirty="0" smtClean="0">
                <a:solidFill>
                  <a:srgbClr val="0000FF"/>
                </a:solidFill>
                <a:latin typeface="+mj-ea"/>
                <a:ea typeface="+mj-ea"/>
              </a:rPr>
              <a:t>错误概率</a:t>
            </a:r>
            <a:endParaRPr lang="en-US" altLang="zh-CN" sz="2400" b="1" dirty="0" smtClean="0">
              <a:solidFill>
                <a:srgbClr val="0000FF"/>
              </a:solidFill>
              <a:latin typeface="+mj-ea"/>
              <a:ea typeface="+mj-ea"/>
            </a:endParaRPr>
          </a:p>
          <a:p>
            <a:pPr>
              <a:lnSpc>
                <a:spcPct val="150000"/>
              </a:lnSpc>
            </a:pPr>
            <a:r>
              <a:rPr lang="zh-CN" altLang="en-US" sz="2400" b="1" dirty="0" smtClean="0">
                <a:solidFill>
                  <a:srgbClr val="0000FF"/>
                </a:solidFill>
                <a:latin typeface="+mj-ea"/>
                <a:ea typeface="+mj-ea"/>
              </a:rPr>
              <a:t>两种常用译码准则</a:t>
            </a:r>
            <a:endParaRPr lang="zh-CN" altLang="en-US" sz="2400" dirty="0">
              <a:solidFill>
                <a:srgbClr val="0000FF"/>
              </a:solidFill>
              <a:latin typeface="+mj-ea"/>
              <a:ea typeface="+mj-ea"/>
            </a:endParaRPr>
          </a:p>
        </p:txBody>
      </p:sp>
    </p:spTree>
    <p:extLst>
      <p:ext uri="{BB962C8B-B14F-4D97-AF65-F5344CB8AC3E}">
        <p14:creationId xmlns:p14="http://schemas.microsoft.com/office/powerpoint/2010/main" val="4322084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mph" presetSubtype="0" fill="hold" nodeType="clickEffect">
                                  <p:stCondLst>
                                    <p:cond delay="0"/>
                                  </p:stCondLst>
                                  <p:iterate type="lt">
                                    <p:tmPct val="4000"/>
                                  </p:iterate>
                                  <p:childTnLst>
                                    <p:set>
                                      <p:cBhvr override="childStyle">
                                        <p:cTn id="6" dur="500" fill="hold"/>
                                        <p:tgtEl>
                                          <p:spTgt spid="2">
                                            <p:txEl>
                                              <p:pRg st="1" end="1"/>
                                            </p:txEl>
                                          </p:spTgt>
                                        </p:tgtEl>
                                        <p:attrNameLst>
                                          <p:attrName>style.textDecorationUnderline</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9536" name="Rectangle 16"/>
          <p:cNvSpPr>
            <a:spLocks noChangeArrowheads="1"/>
          </p:cNvSpPr>
          <p:nvPr/>
        </p:nvSpPr>
        <p:spPr bwMode="auto">
          <a:xfrm>
            <a:off x="1295400" y="3340100"/>
            <a:ext cx="7543800" cy="2097088"/>
          </a:xfrm>
          <a:prstGeom prst="rect">
            <a:avLst/>
          </a:prstGeom>
          <a:noFill/>
          <a:ln w="9525">
            <a:noFill/>
            <a:miter lim="800000"/>
            <a:headEnd/>
            <a:tailEnd/>
          </a:ln>
          <a:effectLst/>
        </p:spPr>
        <p:txBody>
          <a:bodyPr tIns="165048" bIns="165048">
            <a:spAutoFit/>
          </a:bodyPr>
          <a:lstStyle/>
          <a:p>
            <a:pPr algn="just">
              <a:lnSpc>
                <a:spcPct val="100000"/>
              </a:lnSpc>
              <a:spcBef>
                <a:spcPct val="0"/>
              </a:spcBef>
              <a:buClrTx/>
              <a:buSzTx/>
              <a:buFontTx/>
              <a:buNone/>
            </a:pPr>
            <a:endParaRPr lang="en-US" altLang="zh-CN" b="1">
              <a:latin typeface="+mj-ea"/>
              <a:ea typeface="+mj-ea"/>
            </a:endParaRPr>
          </a:p>
          <a:p>
            <a:pPr algn="just" eaLnBrk="0" hangingPunct="0">
              <a:lnSpc>
                <a:spcPct val="100000"/>
              </a:lnSpc>
              <a:spcBef>
                <a:spcPct val="0"/>
              </a:spcBef>
              <a:buClrTx/>
              <a:buSzTx/>
              <a:buFontTx/>
              <a:buNone/>
            </a:pPr>
            <a:endParaRPr lang="en-US" altLang="zh-CN" sz="3200" b="1">
              <a:latin typeface="+mj-ea"/>
              <a:ea typeface="+mj-ea"/>
            </a:endParaRPr>
          </a:p>
          <a:p>
            <a:pPr algn="just" eaLnBrk="0" hangingPunct="0">
              <a:lnSpc>
                <a:spcPct val="100000"/>
              </a:lnSpc>
              <a:spcBef>
                <a:spcPct val="0"/>
              </a:spcBef>
              <a:buClrTx/>
              <a:buSzTx/>
              <a:buFontTx/>
              <a:buNone/>
            </a:pPr>
            <a:endParaRPr lang="en-US" altLang="zh-CN" sz="3200" b="1">
              <a:latin typeface="+mj-ea"/>
              <a:ea typeface="+mj-ea"/>
            </a:endParaRPr>
          </a:p>
          <a:p>
            <a:pPr algn="l" eaLnBrk="0" hangingPunct="0">
              <a:lnSpc>
                <a:spcPct val="100000"/>
              </a:lnSpc>
              <a:spcBef>
                <a:spcPct val="0"/>
              </a:spcBef>
              <a:buClrTx/>
              <a:buSzTx/>
              <a:buFontTx/>
              <a:buNone/>
            </a:pPr>
            <a:endParaRPr lang="en-US" altLang="zh-CN" sz="3200" b="1">
              <a:latin typeface="+mj-ea"/>
              <a:ea typeface="+mj-ea"/>
            </a:endParaRPr>
          </a:p>
        </p:txBody>
      </p:sp>
      <p:sp>
        <p:nvSpPr>
          <p:cNvPr id="619547" name="Text Box 27"/>
          <p:cNvSpPr txBox="1">
            <a:spLocks noChangeArrowheads="1"/>
          </p:cNvSpPr>
          <p:nvPr/>
        </p:nvSpPr>
        <p:spPr bwMode="auto">
          <a:xfrm>
            <a:off x="522238" y="1196752"/>
            <a:ext cx="3041650" cy="533288"/>
          </a:xfrm>
          <a:prstGeom prst="rect">
            <a:avLst/>
          </a:prstGeom>
          <a:noFill/>
          <a:ln w="9525">
            <a:noFill/>
            <a:miter lim="800000"/>
            <a:headEnd/>
            <a:tailEnd/>
          </a:ln>
          <a:effectLst/>
        </p:spPr>
        <p:txBody>
          <a:bodyPr>
            <a:spAutoFit/>
          </a:bodyPr>
          <a:lstStyle/>
          <a:p>
            <a:pPr marL="457200" indent="-457200" algn="l">
              <a:lnSpc>
                <a:spcPct val="110000"/>
              </a:lnSpc>
              <a:spcBef>
                <a:spcPct val="0"/>
              </a:spcBef>
              <a:buClrTx/>
            </a:pPr>
            <a:r>
              <a:rPr kumimoji="0" lang="zh-CN" altLang="en-US" sz="2800" b="1" dirty="0">
                <a:latin typeface="+mj-ea"/>
                <a:ea typeface="+mj-ea"/>
              </a:rPr>
              <a:t>设译码规则为      </a:t>
            </a:r>
          </a:p>
        </p:txBody>
      </p:sp>
      <p:sp>
        <p:nvSpPr>
          <p:cNvPr id="619549" name="Rectangle 29"/>
          <p:cNvSpPr>
            <a:spLocks noChangeArrowheads="1"/>
          </p:cNvSpPr>
          <p:nvPr/>
        </p:nvSpPr>
        <p:spPr bwMode="auto">
          <a:xfrm>
            <a:off x="1295400" y="3424238"/>
            <a:ext cx="7543800" cy="2097087"/>
          </a:xfrm>
          <a:prstGeom prst="rect">
            <a:avLst/>
          </a:prstGeom>
          <a:noFill/>
          <a:ln w="9525">
            <a:noFill/>
            <a:miter lim="800000"/>
            <a:headEnd/>
            <a:tailEnd/>
          </a:ln>
          <a:effectLst/>
        </p:spPr>
        <p:txBody>
          <a:bodyPr tIns="165048" bIns="165048">
            <a:spAutoFit/>
          </a:bodyPr>
          <a:lstStyle/>
          <a:p>
            <a:pPr algn="just">
              <a:lnSpc>
                <a:spcPct val="100000"/>
              </a:lnSpc>
              <a:spcBef>
                <a:spcPct val="0"/>
              </a:spcBef>
              <a:buClrTx/>
              <a:buSzTx/>
              <a:buFontTx/>
              <a:buNone/>
            </a:pPr>
            <a:endParaRPr lang="en-US" altLang="zh-CN" b="1">
              <a:latin typeface="+mj-ea"/>
              <a:ea typeface="+mj-ea"/>
            </a:endParaRPr>
          </a:p>
          <a:p>
            <a:pPr algn="just" eaLnBrk="0" hangingPunct="0">
              <a:lnSpc>
                <a:spcPct val="100000"/>
              </a:lnSpc>
              <a:spcBef>
                <a:spcPct val="0"/>
              </a:spcBef>
              <a:buClrTx/>
              <a:buSzTx/>
              <a:buFontTx/>
              <a:buNone/>
            </a:pPr>
            <a:endParaRPr lang="en-US" altLang="zh-CN" sz="3200" b="1">
              <a:latin typeface="+mj-ea"/>
              <a:ea typeface="+mj-ea"/>
            </a:endParaRPr>
          </a:p>
          <a:p>
            <a:pPr algn="just" eaLnBrk="0" hangingPunct="0">
              <a:lnSpc>
                <a:spcPct val="100000"/>
              </a:lnSpc>
              <a:spcBef>
                <a:spcPct val="0"/>
              </a:spcBef>
              <a:buClrTx/>
              <a:buSzTx/>
              <a:buFontTx/>
              <a:buNone/>
            </a:pPr>
            <a:endParaRPr lang="en-US" altLang="zh-CN" sz="3200" b="1">
              <a:latin typeface="+mj-ea"/>
              <a:ea typeface="+mj-ea"/>
            </a:endParaRPr>
          </a:p>
          <a:p>
            <a:pPr algn="l" eaLnBrk="0" hangingPunct="0">
              <a:lnSpc>
                <a:spcPct val="100000"/>
              </a:lnSpc>
              <a:spcBef>
                <a:spcPct val="0"/>
              </a:spcBef>
              <a:buClrTx/>
              <a:buSzTx/>
              <a:buFontTx/>
              <a:buNone/>
            </a:pPr>
            <a:endParaRPr lang="en-US" altLang="zh-CN" sz="3200" b="1">
              <a:latin typeface="+mj-ea"/>
              <a:ea typeface="+mj-ea"/>
            </a:endParaRPr>
          </a:p>
        </p:txBody>
      </p:sp>
      <p:graphicFrame>
        <p:nvGraphicFramePr>
          <p:cNvPr id="785408" name="Object 0"/>
          <p:cNvGraphicFramePr>
            <a:graphicFrameLocks noChangeAspect="1"/>
          </p:cNvGraphicFramePr>
          <p:nvPr>
            <p:extLst>
              <p:ext uri="{D42A27DB-BD31-4B8C-83A1-F6EECF244321}">
                <p14:modId xmlns:p14="http://schemas.microsoft.com/office/powerpoint/2010/main" val="4133291560"/>
              </p:ext>
            </p:extLst>
          </p:nvPr>
        </p:nvGraphicFramePr>
        <p:xfrm>
          <a:off x="1436688" y="2219325"/>
          <a:ext cx="1527175" cy="517525"/>
        </p:xfrm>
        <a:graphic>
          <a:graphicData uri="http://schemas.openxmlformats.org/presentationml/2006/ole">
            <mc:AlternateContent xmlns:mc="http://schemas.openxmlformats.org/markup-compatibility/2006">
              <mc:Choice xmlns:v="urn:schemas-microsoft-com:vml" Requires="v">
                <p:oleObj spid="_x0000_s2226266" name="Equation" r:id="rId3" imgW="711000" imgH="241200" progId="Equation.DSMT4">
                  <p:embed/>
                </p:oleObj>
              </mc:Choice>
              <mc:Fallback>
                <p:oleObj name="Equation" r:id="rId3" imgW="711000" imgH="241200" progId="Equation.DSMT4">
                  <p:embed/>
                  <p:pic>
                    <p:nvPicPr>
                      <p:cNvPr id="0" name="Picture 2"/>
                      <p:cNvPicPr>
                        <a:picLocks noChangeAspect="1" noChangeArrowheads="1"/>
                      </p:cNvPicPr>
                      <p:nvPr/>
                    </p:nvPicPr>
                    <p:blipFill>
                      <a:blip r:embed="rId4"/>
                      <a:srcRect/>
                      <a:stretch>
                        <a:fillRect/>
                      </a:stretch>
                    </p:blipFill>
                    <p:spPr bwMode="auto">
                      <a:xfrm>
                        <a:off x="1436688" y="2219325"/>
                        <a:ext cx="1527175" cy="517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19551" name="AutoShape 31"/>
          <p:cNvSpPr>
            <a:spLocks/>
          </p:cNvSpPr>
          <p:nvPr/>
        </p:nvSpPr>
        <p:spPr bwMode="auto">
          <a:xfrm>
            <a:off x="3059981" y="1787550"/>
            <a:ext cx="76200" cy="1403350"/>
          </a:xfrm>
          <a:prstGeom prst="leftBrace">
            <a:avLst>
              <a:gd name="adj1" fmla="val 153472"/>
              <a:gd name="adj2" fmla="val 50000"/>
            </a:avLst>
          </a:prstGeom>
          <a:noFill/>
          <a:ln w="9525">
            <a:solidFill>
              <a:schemeClr val="tx1"/>
            </a:solidFill>
            <a:round/>
            <a:headEnd/>
            <a:tailEnd/>
          </a:ln>
          <a:effectLst/>
        </p:spPr>
        <p:txBody>
          <a:bodyPr wrap="none" anchor="ctr"/>
          <a:lstStyle/>
          <a:p>
            <a:endParaRPr lang="zh-CN" altLang="en-US" b="1">
              <a:latin typeface="+mj-ea"/>
              <a:ea typeface="+mj-ea"/>
            </a:endParaRPr>
          </a:p>
        </p:txBody>
      </p:sp>
      <p:sp>
        <p:nvSpPr>
          <p:cNvPr id="619552" name="Text Box 32"/>
          <p:cNvSpPr txBox="1">
            <a:spLocks noChangeArrowheads="1"/>
          </p:cNvSpPr>
          <p:nvPr/>
        </p:nvSpPr>
        <p:spPr bwMode="auto">
          <a:xfrm>
            <a:off x="3275856" y="1773238"/>
            <a:ext cx="3337773" cy="523220"/>
          </a:xfrm>
          <a:prstGeom prst="rect">
            <a:avLst/>
          </a:prstGeom>
          <a:noFill/>
          <a:ln w="9525">
            <a:noFill/>
            <a:miter lim="800000"/>
            <a:headEnd/>
            <a:tailEnd/>
          </a:ln>
          <a:effectLst/>
        </p:spPr>
        <p:txBody>
          <a:bodyPr wrap="none">
            <a:spAutoFit/>
          </a:bodyPr>
          <a:lstStyle/>
          <a:p>
            <a:pPr algn="l">
              <a:lnSpc>
                <a:spcPct val="100000"/>
              </a:lnSpc>
              <a:spcBef>
                <a:spcPct val="0"/>
              </a:spcBef>
              <a:buClrTx/>
              <a:buSzTx/>
              <a:buFontTx/>
              <a:buNone/>
            </a:pPr>
            <a:r>
              <a:rPr lang="zh-CN" altLang="en-US" sz="2800" b="1" dirty="0">
                <a:latin typeface="+mj-ea"/>
                <a:ea typeface="+mj-ea"/>
              </a:rPr>
              <a:t>当输入符号是</a:t>
            </a:r>
            <a:r>
              <a:rPr lang="en-US" altLang="zh-CN" sz="2800" b="1" i="1" dirty="0">
                <a:latin typeface="Times New Roman" pitchFamily="18" charset="0"/>
                <a:ea typeface="+mj-ea"/>
                <a:cs typeface="Times New Roman" pitchFamily="18" charset="0"/>
              </a:rPr>
              <a:t>x</a:t>
            </a:r>
            <a:r>
              <a:rPr lang="en-US" altLang="zh-CN" sz="2800" b="1" i="1" baseline="-25000" dirty="0">
                <a:latin typeface="Times New Roman" pitchFamily="18" charset="0"/>
                <a:ea typeface="+mj-ea"/>
                <a:cs typeface="Times New Roman" pitchFamily="18" charset="0"/>
              </a:rPr>
              <a:t>i</a:t>
            </a:r>
            <a:r>
              <a:rPr lang="zh-CN" altLang="en-US" sz="2800" b="1" dirty="0">
                <a:latin typeface="+mj-ea"/>
                <a:ea typeface="+mj-ea"/>
              </a:rPr>
              <a:t>时，</a:t>
            </a:r>
          </a:p>
        </p:txBody>
      </p:sp>
      <p:sp>
        <p:nvSpPr>
          <p:cNvPr id="619553" name="Text Box 33"/>
          <p:cNvSpPr txBox="1">
            <a:spLocks noChangeArrowheads="1"/>
          </p:cNvSpPr>
          <p:nvPr/>
        </p:nvSpPr>
        <p:spPr bwMode="auto">
          <a:xfrm>
            <a:off x="6714406" y="1829768"/>
            <a:ext cx="1606550" cy="519112"/>
          </a:xfrm>
          <a:prstGeom prst="rect">
            <a:avLst/>
          </a:prstGeom>
          <a:noFill/>
          <a:ln w="9525">
            <a:noFill/>
            <a:miter lim="800000"/>
            <a:headEnd/>
            <a:tailEnd/>
          </a:ln>
          <a:effectLst/>
        </p:spPr>
        <p:txBody>
          <a:bodyPr wrap="none">
            <a:spAutoFit/>
          </a:bodyPr>
          <a:lstStyle/>
          <a:p>
            <a:pPr algn="l">
              <a:lnSpc>
                <a:spcPct val="100000"/>
              </a:lnSpc>
              <a:spcBef>
                <a:spcPct val="0"/>
              </a:spcBef>
              <a:buClrTx/>
              <a:buSzTx/>
              <a:buFontTx/>
              <a:buNone/>
            </a:pPr>
            <a:r>
              <a:rPr lang="zh-CN" altLang="en-US" sz="2800" b="1" dirty="0">
                <a:solidFill>
                  <a:srgbClr val="FF0000"/>
                </a:solidFill>
                <a:latin typeface="+mj-ea"/>
                <a:ea typeface="+mj-ea"/>
              </a:rPr>
              <a:t>译码正确</a:t>
            </a:r>
          </a:p>
        </p:txBody>
      </p:sp>
      <p:sp>
        <p:nvSpPr>
          <p:cNvPr id="619554" name="Text Box 34"/>
          <p:cNvSpPr txBox="1">
            <a:spLocks noChangeArrowheads="1"/>
          </p:cNvSpPr>
          <p:nvPr/>
        </p:nvSpPr>
        <p:spPr bwMode="auto">
          <a:xfrm>
            <a:off x="3225081" y="2506687"/>
            <a:ext cx="3440112" cy="946150"/>
          </a:xfrm>
          <a:prstGeom prst="rect">
            <a:avLst/>
          </a:prstGeom>
          <a:noFill/>
          <a:ln w="9525">
            <a:noFill/>
            <a:miter lim="800000"/>
            <a:headEnd/>
            <a:tailEnd/>
          </a:ln>
          <a:effectLst/>
        </p:spPr>
        <p:txBody>
          <a:bodyPr>
            <a:spAutoFit/>
          </a:bodyPr>
          <a:lstStyle/>
          <a:p>
            <a:pPr algn="l">
              <a:lnSpc>
                <a:spcPct val="100000"/>
              </a:lnSpc>
              <a:spcBef>
                <a:spcPct val="0"/>
              </a:spcBef>
              <a:buClrTx/>
              <a:buSzTx/>
              <a:buFontTx/>
              <a:buNone/>
            </a:pPr>
            <a:r>
              <a:rPr lang="zh-CN" altLang="en-US" sz="2800" b="1" dirty="0">
                <a:latin typeface="+mj-ea"/>
                <a:ea typeface="+mj-ea"/>
              </a:rPr>
              <a:t>当输入符号为除</a:t>
            </a:r>
            <a:r>
              <a:rPr lang="en-US" altLang="zh-CN" sz="2800" b="1" i="1" dirty="0">
                <a:latin typeface="Times New Roman" pitchFamily="18" charset="0"/>
                <a:ea typeface="+mj-ea"/>
                <a:cs typeface="Times New Roman" pitchFamily="18" charset="0"/>
              </a:rPr>
              <a:t>x</a:t>
            </a:r>
            <a:r>
              <a:rPr lang="en-US" altLang="zh-CN" sz="2800" b="1" i="1" baseline="-25000" dirty="0">
                <a:latin typeface="Times New Roman" pitchFamily="18" charset="0"/>
                <a:ea typeface="+mj-ea"/>
                <a:cs typeface="Times New Roman" pitchFamily="18" charset="0"/>
              </a:rPr>
              <a:t>i</a:t>
            </a:r>
            <a:r>
              <a:rPr lang="zh-CN" altLang="en-US" sz="2800" b="1" dirty="0">
                <a:latin typeface="+mj-ea"/>
                <a:ea typeface="+mj-ea"/>
              </a:rPr>
              <a:t>以外的</a:t>
            </a:r>
            <a:r>
              <a:rPr lang="en-US" altLang="zh-CN" sz="2800" b="1" dirty="0">
                <a:latin typeface="Times New Roman" pitchFamily="18" charset="0"/>
                <a:ea typeface="+mj-ea"/>
                <a:cs typeface="Times New Roman" pitchFamily="18" charset="0"/>
              </a:rPr>
              <a:t>(</a:t>
            </a:r>
            <a:r>
              <a:rPr lang="en-US" altLang="zh-CN" sz="2800" b="1" i="1" dirty="0">
                <a:latin typeface="Times New Roman" pitchFamily="18" charset="0"/>
                <a:ea typeface="+mj-ea"/>
                <a:cs typeface="Times New Roman" pitchFamily="18" charset="0"/>
              </a:rPr>
              <a:t>r</a:t>
            </a:r>
            <a:r>
              <a:rPr lang="en-US" altLang="zh-CN" sz="2800" b="1" dirty="0">
                <a:latin typeface="Times New Roman" pitchFamily="18" charset="0"/>
                <a:ea typeface="+mj-ea"/>
                <a:cs typeface="Times New Roman" pitchFamily="18" charset="0"/>
              </a:rPr>
              <a:t>-1)</a:t>
            </a:r>
            <a:r>
              <a:rPr lang="zh-CN" altLang="en-US" sz="2800" b="1" dirty="0">
                <a:latin typeface="+mj-ea"/>
                <a:ea typeface="+mj-ea"/>
              </a:rPr>
              <a:t>种符号时，</a:t>
            </a:r>
          </a:p>
        </p:txBody>
      </p:sp>
      <p:sp>
        <p:nvSpPr>
          <p:cNvPr id="619555" name="Text Box 35"/>
          <p:cNvSpPr txBox="1">
            <a:spLocks noChangeArrowheads="1"/>
          </p:cNvSpPr>
          <p:nvPr/>
        </p:nvSpPr>
        <p:spPr bwMode="auto">
          <a:xfrm>
            <a:off x="6714406" y="2651150"/>
            <a:ext cx="1606550" cy="519112"/>
          </a:xfrm>
          <a:prstGeom prst="rect">
            <a:avLst/>
          </a:prstGeom>
          <a:noFill/>
          <a:ln w="9525">
            <a:noFill/>
            <a:miter lim="800000"/>
            <a:headEnd/>
            <a:tailEnd/>
          </a:ln>
          <a:effectLst/>
        </p:spPr>
        <p:txBody>
          <a:bodyPr wrap="none">
            <a:spAutoFit/>
          </a:bodyPr>
          <a:lstStyle/>
          <a:p>
            <a:pPr algn="l">
              <a:lnSpc>
                <a:spcPct val="100000"/>
              </a:lnSpc>
              <a:spcBef>
                <a:spcPct val="0"/>
              </a:spcBef>
              <a:buClrTx/>
              <a:buSzTx/>
              <a:buFontTx/>
              <a:buNone/>
            </a:pPr>
            <a:r>
              <a:rPr lang="zh-CN" altLang="en-US" sz="2800" b="1" dirty="0">
                <a:solidFill>
                  <a:srgbClr val="FF0000"/>
                </a:solidFill>
                <a:latin typeface="+mj-ea"/>
                <a:ea typeface="+mj-ea"/>
              </a:rPr>
              <a:t>译码错误</a:t>
            </a:r>
          </a:p>
        </p:txBody>
      </p:sp>
      <p:sp>
        <p:nvSpPr>
          <p:cNvPr id="619556" name="Text Box 36"/>
          <p:cNvSpPr txBox="1">
            <a:spLocks noChangeArrowheads="1"/>
          </p:cNvSpPr>
          <p:nvPr/>
        </p:nvSpPr>
        <p:spPr bwMode="auto">
          <a:xfrm>
            <a:off x="695325" y="3789363"/>
            <a:ext cx="6324600" cy="519112"/>
          </a:xfrm>
          <a:prstGeom prst="rect">
            <a:avLst/>
          </a:prstGeom>
          <a:noFill/>
          <a:ln w="9525">
            <a:noFill/>
            <a:miter lim="800000"/>
            <a:headEnd/>
            <a:tailEnd/>
          </a:ln>
          <a:effectLst/>
        </p:spPr>
        <p:txBody>
          <a:bodyPr>
            <a:spAutoFit/>
          </a:bodyPr>
          <a:lstStyle/>
          <a:p>
            <a:pPr algn="l">
              <a:lnSpc>
                <a:spcPct val="100000"/>
              </a:lnSpc>
              <a:spcBef>
                <a:spcPct val="0"/>
              </a:spcBef>
              <a:buClrTx/>
              <a:buSzTx/>
              <a:buFontTx/>
              <a:buNone/>
            </a:pPr>
            <a:r>
              <a:rPr lang="zh-CN" altLang="en-US" sz="2800" b="1" dirty="0">
                <a:solidFill>
                  <a:srgbClr val="0000FF"/>
                </a:solidFill>
                <a:latin typeface="+mj-ea"/>
                <a:ea typeface="+mj-ea"/>
              </a:rPr>
              <a:t>正确译码的概率：</a:t>
            </a:r>
          </a:p>
        </p:txBody>
      </p:sp>
      <p:graphicFrame>
        <p:nvGraphicFramePr>
          <p:cNvPr id="785409" name="Object 1"/>
          <p:cNvGraphicFramePr>
            <a:graphicFrameLocks noChangeAspect="1"/>
          </p:cNvGraphicFramePr>
          <p:nvPr>
            <p:extLst>
              <p:ext uri="{D42A27DB-BD31-4B8C-83A1-F6EECF244321}">
                <p14:modId xmlns:p14="http://schemas.microsoft.com/office/powerpoint/2010/main" val="4165084188"/>
              </p:ext>
            </p:extLst>
          </p:nvPr>
        </p:nvGraphicFramePr>
        <p:xfrm>
          <a:off x="2201863" y="4352925"/>
          <a:ext cx="3517900" cy="617538"/>
        </p:xfrm>
        <a:graphic>
          <a:graphicData uri="http://schemas.openxmlformats.org/presentationml/2006/ole">
            <mc:AlternateContent xmlns:mc="http://schemas.openxmlformats.org/markup-compatibility/2006">
              <mc:Choice xmlns:v="urn:schemas-microsoft-com:vml" Requires="v">
                <p:oleObj spid="_x0000_s2226267" name="Equation" r:id="rId5" imgW="1663560" imgH="291960" progId="Equation.DSMT4">
                  <p:embed/>
                </p:oleObj>
              </mc:Choice>
              <mc:Fallback>
                <p:oleObj name="Equation" r:id="rId5" imgW="1663560" imgH="291960" progId="Equation.DSMT4">
                  <p:embed/>
                  <p:pic>
                    <p:nvPicPr>
                      <p:cNvPr id="0" name="Picture 3"/>
                      <p:cNvPicPr>
                        <a:picLocks noChangeAspect="1" noChangeArrowheads="1"/>
                      </p:cNvPicPr>
                      <p:nvPr/>
                    </p:nvPicPr>
                    <p:blipFill>
                      <a:blip r:embed="rId6"/>
                      <a:srcRect/>
                      <a:stretch>
                        <a:fillRect/>
                      </a:stretch>
                    </p:blipFill>
                    <p:spPr bwMode="auto">
                      <a:xfrm>
                        <a:off x="2201863" y="4352925"/>
                        <a:ext cx="3517900" cy="617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19558" name="Text Box 38"/>
          <p:cNvSpPr txBox="1">
            <a:spLocks noChangeArrowheads="1"/>
          </p:cNvSpPr>
          <p:nvPr/>
        </p:nvSpPr>
        <p:spPr bwMode="auto">
          <a:xfrm>
            <a:off x="735013" y="5064125"/>
            <a:ext cx="3028950" cy="519113"/>
          </a:xfrm>
          <a:prstGeom prst="rect">
            <a:avLst/>
          </a:prstGeom>
          <a:noFill/>
          <a:ln w="9525">
            <a:noFill/>
            <a:miter lim="800000"/>
            <a:headEnd/>
            <a:tailEnd/>
          </a:ln>
          <a:effectLst/>
        </p:spPr>
        <p:txBody>
          <a:bodyPr wrap="none">
            <a:spAutoFit/>
          </a:bodyPr>
          <a:lstStyle/>
          <a:p>
            <a:pPr algn="l">
              <a:lnSpc>
                <a:spcPct val="100000"/>
              </a:lnSpc>
              <a:spcBef>
                <a:spcPct val="0"/>
              </a:spcBef>
              <a:buClrTx/>
              <a:buSzTx/>
              <a:buFontTx/>
              <a:buNone/>
            </a:pPr>
            <a:r>
              <a:rPr lang="zh-CN" altLang="en-US" sz="2800" b="1" dirty="0">
                <a:solidFill>
                  <a:srgbClr val="0000FF"/>
                </a:solidFill>
                <a:latin typeface="+mj-ea"/>
                <a:ea typeface="+mj-ea"/>
              </a:rPr>
              <a:t>错误译码的概率：</a:t>
            </a:r>
          </a:p>
        </p:txBody>
      </p:sp>
      <p:graphicFrame>
        <p:nvGraphicFramePr>
          <p:cNvPr id="785410" name="Object 2"/>
          <p:cNvGraphicFramePr>
            <a:graphicFrameLocks noChangeAspect="1"/>
          </p:cNvGraphicFramePr>
          <p:nvPr>
            <p:extLst>
              <p:ext uri="{D42A27DB-BD31-4B8C-83A1-F6EECF244321}">
                <p14:modId xmlns:p14="http://schemas.microsoft.com/office/powerpoint/2010/main" val="2436800439"/>
              </p:ext>
            </p:extLst>
          </p:nvPr>
        </p:nvGraphicFramePr>
        <p:xfrm>
          <a:off x="1492250" y="5676900"/>
          <a:ext cx="6451600" cy="576263"/>
        </p:xfrm>
        <a:graphic>
          <a:graphicData uri="http://schemas.openxmlformats.org/presentationml/2006/ole">
            <mc:AlternateContent xmlns:mc="http://schemas.openxmlformats.org/markup-compatibility/2006">
              <mc:Choice xmlns:v="urn:schemas-microsoft-com:vml" Requires="v">
                <p:oleObj spid="_x0000_s2226268" name="Equation" r:id="rId7" imgW="2654280" imgH="241200" progId="Equation.DSMT4">
                  <p:embed/>
                </p:oleObj>
              </mc:Choice>
              <mc:Fallback>
                <p:oleObj name="Equation" r:id="rId7" imgW="2654280" imgH="241200" progId="Equation.DSMT4">
                  <p:embed/>
                  <p:pic>
                    <p:nvPicPr>
                      <p:cNvPr id="0" name="Picture 4"/>
                      <p:cNvPicPr>
                        <a:picLocks noChangeAspect="1" noChangeArrowheads="1"/>
                      </p:cNvPicPr>
                      <p:nvPr/>
                    </p:nvPicPr>
                    <p:blipFill>
                      <a:blip r:embed="rId8"/>
                      <a:srcRect/>
                      <a:stretch>
                        <a:fillRect/>
                      </a:stretch>
                    </p:blipFill>
                    <p:spPr bwMode="auto">
                      <a:xfrm>
                        <a:off x="1492250" y="5676900"/>
                        <a:ext cx="6451600" cy="576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85411" name="Object 3"/>
          <p:cNvGraphicFramePr>
            <a:graphicFrameLocks noChangeAspect="1"/>
          </p:cNvGraphicFramePr>
          <p:nvPr/>
        </p:nvGraphicFramePr>
        <p:xfrm>
          <a:off x="323850" y="3933825"/>
          <a:ext cx="419100" cy="382588"/>
        </p:xfrm>
        <a:graphic>
          <a:graphicData uri="http://schemas.openxmlformats.org/presentationml/2006/ole">
            <mc:AlternateContent xmlns:mc="http://schemas.openxmlformats.org/markup-compatibility/2006">
              <mc:Choice xmlns:v="urn:schemas-microsoft-com:vml" Requires="v">
                <p:oleObj spid="_x0000_s2226269" name="Equation" r:id="rId9" imgW="139680" imgH="126720" progId="Equation.DSMT4">
                  <p:embed/>
                </p:oleObj>
              </mc:Choice>
              <mc:Fallback>
                <p:oleObj name="Equation" r:id="rId9" imgW="139680" imgH="126720" progId="Equation.DSMT4">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23850" y="3933825"/>
                        <a:ext cx="419100" cy="3825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 name="标题 21"/>
          <p:cNvSpPr>
            <a:spLocks noGrp="1"/>
          </p:cNvSpPr>
          <p:nvPr>
            <p:ph type="title"/>
          </p:nvPr>
        </p:nvSpPr>
        <p:spPr/>
        <p:txBody>
          <a:bodyPr/>
          <a:lstStyle/>
          <a:p>
            <a:r>
              <a:rPr lang="zh-CN" altLang="en-US" dirty="0" smtClean="0"/>
              <a:t>错误译码概率</a:t>
            </a:r>
            <a:r>
              <a:rPr lang="en-US" altLang="zh-CN" dirty="0" smtClean="0"/>
              <a:t>1</a:t>
            </a:r>
            <a:endParaRPr lang="zh-CN" altLang="en-US" dirty="0"/>
          </a:p>
        </p:txBody>
      </p:sp>
      <p:sp>
        <p:nvSpPr>
          <p:cNvPr id="2" name="灯片编号占位符 1"/>
          <p:cNvSpPr>
            <a:spLocks noGrp="1"/>
          </p:cNvSpPr>
          <p:nvPr>
            <p:ph type="sldNum" sz="quarter" idx="12"/>
          </p:nvPr>
        </p:nvSpPr>
        <p:spPr/>
        <p:txBody>
          <a:bodyPr/>
          <a:lstStyle/>
          <a:p>
            <a:fld id="{E31375A4-56A4-47D6-9801-1991572033F7}" type="slidenum">
              <a:rPr lang="en-US" smtClean="0"/>
              <a:pPr/>
              <a:t>18</a:t>
            </a:fld>
            <a:endParaRPr 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955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8540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854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1955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854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9556" grpId="0"/>
      <p:bldP spid="61955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1580" name="Text Box 12"/>
          <p:cNvSpPr txBox="1">
            <a:spLocks noChangeArrowheads="1"/>
          </p:cNvSpPr>
          <p:nvPr/>
        </p:nvSpPr>
        <p:spPr bwMode="auto">
          <a:xfrm>
            <a:off x="638164" y="4077072"/>
            <a:ext cx="3789820" cy="523220"/>
          </a:xfrm>
          <a:prstGeom prst="rect">
            <a:avLst/>
          </a:prstGeom>
          <a:noFill/>
          <a:ln w="9525">
            <a:noFill/>
            <a:miter lim="800000"/>
            <a:headEnd/>
            <a:tailEnd/>
          </a:ln>
          <a:effectLst/>
        </p:spPr>
        <p:txBody>
          <a:bodyPr wrap="none">
            <a:spAutoFit/>
          </a:bodyPr>
          <a:lstStyle/>
          <a:p>
            <a:pPr algn="l">
              <a:lnSpc>
                <a:spcPct val="100000"/>
              </a:lnSpc>
              <a:spcBef>
                <a:spcPct val="0"/>
              </a:spcBef>
              <a:buClrTx/>
              <a:buFont typeface="Wingdings" pitchFamily="2" charset="2"/>
              <a:buChar char="l"/>
            </a:pPr>
            <a:r>
              <a:rPr lang="en-US" altLang="zh-CN" sz="2800" b="1" dirty="0">
                <a:solidFill>
                  <a:srgbClr val="0000FF"/>
                </a:solidFill>
                <a:latin typeface="+mj-ea"/>
                <a:ea typeface="+mj-ea"/>
              </a:rPr>
              <a:t> </a:t>
            </a:r>
            <a:r>
              <a:rPr lang="zh-CN" altLang="en-US" sz="2800" b="1" dirty="0">
                <a:solidFill>
                  <a:srgbClr val="0000FF"/>
                </a:solidFill>
                <a:latin typeface="+mj-ea"/>
                <a:ea typeface="+mj-ea"/>
              </a:rPr>
              <a:t>平均正确译码概率：</a:t>
            </a:r>
          </a:p>
        </p:txBody>
      </p:sp>
      <p:graphicFrame>
        <p:nvGraphicFramePr>
          <p:cNvPr id="786432" name="Object 2048"/>
          <p:cNvGraphicFramePr>
            <a:graphicFrameLocks noChangeAspect="1"/>
          </p:cNvGraphicFramePr>
          <p:nvPr>
            <p:extLst>
              <p:ext uri="{D42A27DB-BD31-4B8C-83A1-F6EECF244321}">
                <p14:modId xmlns:p14="http://schemas.microsoft.com/office/powerpoint/2010/main" val="1882625326"/>
              </p:ext>
            </p:extLst>
          </p:nvPr>
        </p:nvGraphicFramePr>
        <p:xfrm>
          <a:off x="1711325" y="4764088"/>
          <a:ext cx="3632200" cy="922337"/>
        </p:xfrm>
        <a:graphic>
          <a:graphicData uri="http://schemas.openxmlformats.org/presentationml/2006/ole">
            <mc:AlternateContent xmlns:mc="http://schemas.openxmlformats.org/markup-compatibility/2006">
              <mc:Choice xmlns:v="urn:schemas-microsoft-com:vml" Requires="v">
                <p:oleObj spid="_x0000_s2227268" name="Equation" r:id="rId3" imgW="1752480" imgH="444240" progId="Equation.DSMT4">
                  <p:embed/>
                </p:oleObj>
              </mc:Choice>
              <mc:Fallback>
                <p:oleObj name="Equation" r:id="rId3" imgW="1752480" imgH="444240" progId="Equation.DSMT4">
                  <p:embed/>
                  <p:pic>
                    <p:nvPicPr>
                      <p:cNvPr id="0" name="Picture 2"/>
                      <p:cNvPicPr>
                        <a:picLocks noChangeAspect="1" noChangeArrowheads="1"/>
                      </p:cNvPicPr>
                      <p:nvPr/>
                    </p:nvPicPr>
                    <p:blipFill>
                      <a:blip r:embed="rId4"/>
                      <a:srcRect/>
                      <a:stretch>
                        <a:fillRect/>
                      </a:stretch>
                    </p:blipFill>
                    <p:spPr bwMode="auto">
                      <a:xfrm>
                        <a:off x="1711325" y="4764088"/>
                        <a:ext cx="3632200" cy="9223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21582" name="Text Box 14"/>
          <p:cNvSpPr txBox="1">
            <a:spLocks noChangeArrowheads="1"/>
          </p:cNvSpPr>
          <p:nvPr/>
        </p:nvSpPr>
        <p:spPr bwMode="auto">
          <a:xfrm>
            <a:off x="538733" y="1962075"/>
            <a:ext cx="3789820" cy="523220"/>
          </a:xfrm>
          <a:prstGeom prst="rect">
            <a:avLst/>
          </a:prstGeom>
          <a:noFill/>
          <a:ln w="9525">
            <a:noFill/>
            <a:miter lim="800000"/>
            <a:headEnd/>
            <a:tailEnd/>
          </a:ln>
          <a:effectLst/>
        </p:spPr>
        <p:txBody>
          <a:bodyPr wrap="none">
            <a:spAutoFit/>
          </a:bodyPr>
          <a:lstStyle/>
          <a:p>
            <a:pPr algn="l">
              <a:lnSpc>
                <a:spcPct val="100000"/>
              </a:lnSpc>
              <a:spcBef>
                <a:spcPct val="0"/>
              </a:spcBef>
              <a:buClrTx/>
              <a:buFont typeface="Wingdings" pitchFamily="2" charset="2"/>
              <a:buChar char="l"/>
            </a:pPr>
            <a:r>
              <a:rPr lang="en-US" altLang="zh-CN" sz="2800" b="1" dirty="0">
                <a:solidFill>
                  <a:srgbClr val="0000FF"/>
                </a:solidFill>
                <a:latin typeface="+mj-ea"/>
                <a:ea typeface="+mj-ea"/>
              </a:rPr>
              <a:t> </a:t>
            </a:r>
            <a:r>
              <a:rPr lang="zh-CN" altLang="en-US" sz="2800" b="1" dirty="0">
                <a:solidFill>
                  <a:srgbClr val="0000FF"/>
                </a:solidFill>
                <a:latin typeface="+mj-ea"/>
                <a:ea typeface="+mj-ea"/>
              </a:rPr>
              <a:t>平均错误译码概率：</a:t>
            </a:r>
          </a:p>
        </p:txBody>
      </p:sp>
      <p:graphicFrame>
        <p:nvGraphicFramePr>
          <p:cNvPr id="786433" name="Object 2049"/>
          <p:cNvGraphicFramePr>
            <a:graphicFrameLocks noChangeAspect="1"/>
          </p:cNvGraphicFramePr>
          <p:nvPr>
            <p:extLst>
              <p:ext uri="{D42A27DB-BD31-4B8C-83A1-F6EECF244321}">
                <p14:modId xmlns:p14="http://schemas.microsoft.com/office/powerpoint/2010/main" val="2116546712"/>
              </p:ext>
            </p:extLst>
          </p:nvPr>
        </p:nvGraphicFramePr>
        <p:xfrm>
          <a:off x="1125538" y="2466975"/>
          <a:ext cx="7754937" cy="1062038"/>
        </p:xfrm>
        <a:graphic>
          <a:graphicData uri="http://schemas.openxmlformats.org/presentationml/2006/ole">
            <mc:AlternateContent xmlns:mc="http://schemas.openxmlformats.org/markup-compatibility/2006">
              <mc:Choice xmlns:v="urn:schemas-microsoft-com:vml" Requires="v">
                <p:oleObj spid="_x0000_s2227269" name="Equation" r:id="rId5" imgW="3251160" imgH="444240" progId="Equation.DSMT4">
                  <p:embed/>
                </p:oleObj>
              </mc:Choice>
              <mc:Fallback>
                <p:oleObj name="Equation" r:id="rId5" imgW="3251160" imgH="444240" progId="Equation.DSMT4">
                  <p:embed/>
                  <p:pic>
                    <p:nvPicPr>
                      <p:cNvPr id="0" name="Picture 3"/>
                      <p:cNvPicPr>
                        <a:picLocks noChangeAspect="1" noChangeArrowheads="1"/>
                      </p:cNvPicPr>
                      <p:nvPr/>
                    </p:nvPicPr>
                    <p:blipFill>
                      <a:blip r:embed="rId6"/>
                      <a:srcRect/>
                      <a:stretch>
                        <a:fillRect/>
                      </a:stretch>
                    </p:blipFill>
                    <p:spPr bwMode="auto">
                      <a:xfrm>
                        <a:off x="1125538" y="2466975"/>
                        <a:ext cx="7754937" cy="10620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标题 10"/>
          <p:cNvSpPr>
            <a:spLocks noGrp="1"/>
          </p:cNvSpPr>
          <p:nvPr>
            <p:ph type="title"/>
          </p:nvPr>
        </p:nvSpPr>
        <p:spPr/>
        <p:txBody>
          <a:bodyPr/>
          <a:lstStyle/>
          <a:p>
            <a:r>
              <a:rPr lang="zh-CN" altLang="en-US" dirty="0" smtClean="0"/>
              <a:t>错误译码概率</a:t>
            </a:r>
            <a:r>
              <a:rPr lang="en-US" altLang="zh-CN" dirty="0" smtClean="0"/>
              <a:t>2</a:t>
            </a:r>
            <a:endParaRPr lang="zh-CN" altLang="en-US" dirty="0"/>
          </a:p>
        </p:txBody>
      </p:sp>
      <p:sp>
        <p:nvSpPr>
          <p:cNvPr id="12" name="矩形 11"/>
          <p:cNvSpPr/>
          <p:nvPr/>
        </p:nvSpPr>
        <p:spPr>
          <a:xfrm>
            <a:off x="611560" y="1196752"/>
            <a:ext cx="8136904" cy="523220"/>
          </a:xfrm>
          <a:prstGeom prst="rect">
            <a:avLst/>
          </a:prstGeom>
        </p:spPr>
        <p:txBody>
          <a:bodyPr wrap="square">
            <a:spAutoFit/>
          </a:bodyPr>
          <a:lstStyle/>
          <a:p>
            <a:r>
              <a:rPr lang="zh-CN" altLang="en-US" sz="2800" b="1" dirty="0" smtClean="0">
                <a:latin typeface="+mj-ea"/>
                <a:ea typeface="+mj-ea"/>
              </a:rPr>
              <a:t>因为输出信号是个随机变量，   只是其中一个符号</a:t>
            </a:r>
          </a:p>
        </p:txBody>
      </p:sp>
      <p:graphicFrame>
        <p:nvGraphicFramePr>
          <p:cNvPr id="2227204" name="Object 4"/>
          <p:cNvGraphicFramePr>
            <a:graphicFrameLocks noChangeAspect="1"/>
          </p:cNvGraphicFramePr>
          <p:nvPr/>
        </p:nvGraphicFramePr>
        <p:xfrm>
          <a:off x="5220072" y="1124744"/>
          <a:ext cx="428625" cy="577850"/>
        </p:xfrm>
        <a:graphic>
          <a:graphicData uri="http://schemas.openxmlformats.org/presentationml/2006/ole">
            <mc:AlternateContent xmlns:mc="http://schemas.openxmlformats.org/markup-compatibility/2006">
              <mc:Choice xmlns:v="urn:schemas-microsoft-com:vml" Requires="v">
                <p:oleObj spid="_x0000_s2227270" name="Equation" r:id="rId7" imgW="177480" imgH="241200" progId="Equation.DSMT4">
                  <p:embed/>
                </p:oleObj>
              </mc:Choice>
              <mc:Fallback>
                <p:oleObj name="Equation" r:id="rId7" imgW="177480" imgH="241200" progId="Equation.DSMT4">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20072" y="1124744"/>
                        <a:ext cx="428625" cy="577850"/>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sp>
        <p:nvSpPr>
          <p:cNvPr id="2" name="灯片编号占位符 1"/>
          <p:cNvSpPr>
            <a:spLocks noGrp="1"/>
          </p:cNvSpPr>
          <p:nvPr>
            <p:ph type="sldNum" sz="quarter" idx="12"/>
          </p:nvPr>
        </p:nvSpPr>
        <p:spPr/>
        <p:txBody>
          <a:bodyPr/>
          <a:lstStyle/>
          <a:p>
            <a:fld id="{E31375A4-56A4-47D6-9801-1991572033F7}" type="slidenum">
              <a:rPr lang="en-US" smtClean="0"/>
              <a:pPr/>
              <a:t>19</a:t>
            </a:fld>
            <a:endParaRPr 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2158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864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158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306" name="Rectangle 2"/>
          <p:cNvSpPr>
            <a:spLocks noGrp="1" noChangeArrowheads="1"/>
          </p:cNvSpPr>
          <p:nvPr>
            <p:ph type="title"/>
          </p:nvPr>
        </p:nvSpPr>
        <p:spPr/>
        <p:txBody>
          <a:bodyPr/>
          <a:lstStyle/>
          <a:p>
            <a:r>
              <a:rPr lang="zh-CN" altLang="en-US" smtClean="0"/>
              <a:t>信道编码定理</a:t>
            </a:r>
            <a:endParaRPr lang="en-US" altLang="zh-CN"/>
          </a:p>
        </p:txBody>
      </p:sp>
      <p:sp>
        <p:nvSpPr>
          <p:cNvPr id="354307" name="Rectangle 3"/>
          <p:cNvSpPr>
            <a:spLocks noGrp="1" noChangeArrowheads="1"/>
          </p:cNvSpPr>
          <p:nvPr>
            <p:ph type="body" idx="1"/>
          </p:nvPr>
        </p:nvSpPr>
        <p:spPr/>
        <p:txBody>
          <a:bodyPr/>
          <a:lstStyle/>
          <a:p>
            <a:r>
              <a:rPr lang="zh-CN" altLang="en-US" dirty="0" smtClean="0">
                <a:solidFill>
                  <a:srgbClr val="FF0000"/>
                </a:solidFill>
              </a:rPr>
              <a:t>信道编码概述</a:t>
            </a:r>
          </a:p>
          <a:p>
            <a:r>
              <a:rPr lang="zh-CN" altLang="en-US" dirty="0" smtClean="0"/>
              <a:t>译码准则</a:t>
            </a:r>
          </a:p>
          <a:p>
            <a:r>
              <a:rPr lang="zh-CN" altLang="en-US" dirty="0" smtClean="0"/>
              <a:t>编码方法</a:t>
            </a:r>
          </a:p>
          <a:p>
            <a:r>
              <a:rPr lang="zh-CN" altLang="en-US" dirty="0" smtClean="0"/>
              <a:t>信道编码定理</a:t>
            </a:r>
            <a:endParaRPr lang="zh-CN" altLang="en-US" dirty="0"/>
          </a:p>
        </p:txBody>
      </p:sp>
      <p:sp>
        <p:nvSpPr>
          <p:cNvPr id="6" name="灯片编号占位符 5"/>
          <p:cNvSpPr>
            <a:spLocks noGrp="1"/>
          </p:cNvSpPr>
          <p:nvPr>
            <p:ph type="sldNum" sz="quarter" idx="12"/>
          </p:nvPr>
        </p:nvSpPr>
        <p:spPr/>
        <p:txBody>
          <a:bodyPr/>
          <a:lstStyle/>
          <a:p>
            <a:fld id="{1EBC80C4-7338-4BB8-B94F-C8D74E62FD4A}" type="slidenum">
              <a:rPr lang="zh-CN" altLang="en-US" smtClean="0"/>
              <a:pPr/>
              <a:t>2</a:t>
            </a:fld>
            <a:endParaRPr lang="en-US" altLang="zh-CN"/>
          </a:p>
        </p:txBody>
      </p:sp>
    </p:spTree>
    <p:extLst>
      <p:ext uri="{BB962C8B-B14F-4D97-AF65-F5344CB8AC3E}">
        <p14:creationId xmlns:p14="http://schemas.microsoft.com/office/powerpoint/2010/main" val="41221657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306" name="Rectangle 2"/>
          <p:cNvSpPr>
            <a:spLocks noGrp="1" noChangeArrowheads="1"/>
          </p:cNvSpPr>
          <p:nvPr>
            <p:ph type="title"/>
          </p:nvPr>
        </p:nvSpPr>
        <p:spPr/>
        <p:txBody>
          <a:bodyPr/>
          <a:lstStyle/>
          <a:p>
            <a:r>
              <a:rPr lang="zh-CN" altLang="en-US" smtClean="0"/>
              <a:t>信道编码定理</a:t>
            </a:r>
            <a:endParaRPr lang="en-US" altLang="zh-CN"/>
          </a:p>
        </p:txBody>
      </p:sp>
      <p:sp>
        <p:nvSpPr>
          <p:cNvPr id="354307" name="Rectangle 3"/>
          <p:cNvSpPr>
            <a:spLocks noGrp="1" noChangeArrowheads="1"/>
          </p:cNvSpPr>
          <p:nvPr>
            <p:ph type="body" idx="1"/>
          </p:nvPr>
        </p:nvSpPr>
        <p:spPr/>
        <p:txBody>
          <a:bodyPr>
            <a:normAutofit/>
          </a:bodyPr>
          <a:lstStyle/>
          <a:p>
            <a:r>
              <a:rPr lang="zh-CN" altLang="en-US" sz="2800" dirty="0" smtClean="0"/>
              <a:t>信道编码概述</a:t>
            </a:r>
          </a:p>
          <a:p>
            <a:r>
              <a:rPr lang="zh-CN" altLang="en-US" sz="2800" dirty="0" smtClean="0">
                <a:solidFill>
                  <a:srgbClr val="FF0000"/>
                </a:solidFill>
              </a:rPr>
              <a:t>译码准则</a:t>
            </a:r>
          </a:p>
          <a:p>
            <a:r>
              <a:rPr lang="zh-CN" altLang="en-US" sz="2800" dirty="0" smtClean="0"/>
              <a:t>编码方法</a:t>
            </a:r>
          </a:p>
          <a:p>
            <a:r>
              <a:rPr lang="zh-CN" altLang="en-US" sz="2800" dirty="0" smtClean="0"/>
              <a:t>信道编码定理</a:t>
            </a:r>
            <a:endParaRPr lang="zh-CN" altLang="en-US" sz="2800" dirty="0"/>
          </a:p>
        </p:txBody>
      </p:sp>
      <p:sp>
        <p:nvSpPr>
          <p:cNvPr id="6" name="灯片编号占位符 5"/>
          <p:cNvSpPr>
            <a:spLocks noGrp="1"/>
          </p:cNvSpPr>
          <p:nvPr>
            <p:ph type="sldNum" sz="quarter" idx="12"/>
          </p:nvPr>
        </p:nvSpPr>
        <p:spPr/>
        <p:txBody>
          <a:bodyPr/>
          <a:lstStyle/>
          <a:p>
            <a:fld id="{1EBC80C4-7338-4BB8-B94F-C8D74E62FD4A}" type="slidenum">
              <a:rPr lang="zh-CN" altLang="en-US" smtClean="0"/>
              <a:pPr/>
              <a:t>20</a:t>
            </a:fld>
            <a:endParaRPr lang="en-US" altLang="zh-CN"/>
          </a:p>
        </p:txBody>
      </p:sp>
      <p:sp>
        <p:nvSpPr>
          <p:cNvPr id="2" name="矩形 1"/>
          <p:cNvSpPr/>
          <p:nvPr/>
        </p:nvSpPr>
        <p:spPr>
          <a:xfrm>
            <a:off x="3275856" y="1556792"/>
            <a:ext cx="2646878" cy="1754326"/>
          </a:xfrm>
          <a:prstGeom prst="rect">
            <a:avLst/>
          </a:prstGeom>
        </p:spPr>
        <p:txBody>
          <a:bodyPr wrap="none">
            <a:spAutoFit/>
          </a:bodyPr>
          <a:lstStyle/>
          <a:p>
            <a:pPr>
              <a:lnSpc>
                <a:spcPct val="150000"/>
              </a:lnSpc>
            </a:pPr>
            <a:r>
              <a:rPr lang="zh-CN" altLang="en-US" sz="2400" b="1" dirty="0" smtClean="0">
                <a:solidFill>
                  <a:srgbClr val="0000FF"/>
                </a:solidFill>
                <a:latin typeface="+mj-ea"/>
                <a:ea typeface="+mj-ea"/>
              </a:rPr>
              <a:t>码准则概述</a:t>
            </a:r>
            <a:endParaRPr lang="en-US" altLang="zh-CN" sz="2400" b="1" dirty="0" smtClean="0">
              <a:solidFill>
                <a:srgbClr val="0000FF"/>
              </a:solidFill>
              <a:latin typeface="+mj-ea"/>
              <a:ea typeface="+mj-ea"/>
            </a:endParaRPr>
          </a:p>
          <a:p>
            <a:pPr>
              <a:lnSpc>
                <a:spcPct val="150000"/>
              </a:lnSpc>
            </a:pPr>
            <a:r>
              <a:rPr lang="zh-CN" altLang="en-US" sz="2400" b="1" dirty="0" smtClean="0">
                <a:solidFill>
                  <a:srgbClr val="0000FF"/>
                </a:solidFill>
                <a:latin typeface="+mj-ea"/>
                <a:ea typeface="+mj-ea"/>
              </a:rPr>
              <a:t>错误概率</a:t>
            </a:r>
            <a:endParaRPr lang="en-US" altLang="zh-CN" sz="2400" b="1" dirty="0" smtClean="0">
              <a:solidFill>
                <a:srgbClr val="0000FF"/>
              </a:solidFill>
              <a:latin typeface="+mj-ea"/>
              <a:ea typeface="+mj-ea"/>
            </a:endParaRPr>
          </a:p>
          <a:p>
            <a:pPr>
              <a:lnSpc>
                <a:spcPct val="150000"/>
              </a:lnSpc>
            </a:pPr>
            <a:r>
              <a:rPr lang="zh-CN" altLang="en-US" sz="2400" b="1" dirty="0" smtClean="0">
                <a:solidFill>
                  <a:srgbClr val="0000FF"/>
                </a:solidFill>
                <a:latin typeface="+mj-ea"/>
                <a:ea typeface="+mj-ea"/>
              </a:rPr>
              <a:t>两种常用译码准则</a:t>
            </a:r>
            <a:endParaRPr lang="zh-CN" altLang="en-US" sz="2400" dirty="0">
              <a:solidFill>
                <a:srgbClr val="0000FF"/>
              </a:solidFill>
              <a:latin typeface="+mj-ea"/>
              <a:ea typeface="+mj-ea"/>
            </a:endParaRPr>
          </a:p>
        </p:txBody>
      </p:sp>
      <p:sp>
        <p:nvSpPr>
          <p:cNvPr id="7" name="Text Box 14"/>
          <p:cNvSpPr txBox="1">
            <a:spLocks noChangeArrowheads="1"/>
          </p:cNvSpPr>
          <p:nvPr/>
        </p:nvSpPr>
        <p:spPr bwMode="auto">
          <a:xfrm>
            <a:off x="3445847" y="4231998"/>
            <a:ext cx="3449983" cy="523220"/>
          </a:xfrm>
          <a:prstGeom prst="rect">
            <a:avLst/>
          </a:prstGeom>
          <a:noFill/>
          <a:ln w="9525">
            <a:noFill/>
            <a:miter lim="800000"/>
            <a:headEnd/>
            <a:tailEnd/>
          </a:ln>
          <a:effectLst/>
        </p:spPr>
        <p:txBody>
          <a:bodyPr wrap="none">
            <a:spAutoFit/>
          </a:bodyPr>
          <a:lstStyle/>
          <a:p>
            <a:pPr algn="l">
              <a:lnSpc>
                <a:spcPct val="100000"/>
              </a:lnSpc>
              <a:spcBef>
                <a:spcPct val="0"/>
              </a:spcBef>
              <a:buClrTx/>
              <a:buFont typeface="Wingdings" pitchFamily="2" charset="2"/>
              <a:buChar char="Ø"/>
            </a:pPr>
            <a:r>
              <a:rPr lang="en-US" altLang="zh-CN" sz="2800" b="1" dirty="0">
                <a:solidFill>
                  <a:schemeClr val="tx2"/>
                </a:solidFill>
                <a:latin typeface="+mj-ea"/>
                <a:ea typeface="+mj-ea"/>
              </a:rPr>
              <a:t> </a:t>
            </a:r>
            <a:r>
              <a:rPr lang="zh-CN" altLang="en-US" sz="2800" b="1" dirty="0">
                <a:solidFill>
                  <a:schemeClr val="tx2"/>
                </a:solidFill>
                <a:latin typeface="+mj-ea"/>
                <a:ea typeface="+mj-ea"/>
              </a:rPr>
              <a:t>极大似然译码规则</a:t>
            </a:r>
          </a:p>
        </p:txBody>
      </p:sp>
      <p:sp>
        <p:nvSpPr>
          <p:cNvPr id="8" name="Text Box 15"/>
          <p:cNvSpPr txBox="1">
            <a:spLocks noChangeArrowheads="1"/>
          </p:cNvSpPr>
          <p:nvPr/>
        </p:nvSpPr>
        <p:spPr bwMode="auto">
          <a:xfrm>
            <a:off x="3436322" y="3474761"/>
            <a:ext cx="4176712" cy="519112"/>
          </a:xfrm>
          <a:prstGeom prst="rect">
            <a:avLst/>
          </a:prstGeom>
          <a:noFill/>
          <a:ln w="9525">
            <a:noFill/>
            <a:miter lim="800000"/>
            <a:headEnd/>
            <a:tailEnd/>
          </a:ln>
          <a:effectLst/>
        </p:spPr>
        <p:txBody>
          <a:bodyPr>
            <a:spAutoFit/>
          </a:bodyPr>
          <a:lstStyle/>
          <a:p>
            <a:pPr algn="l">
              <a:lnSpc>
                <a:spcPct val="100000"/>
              </a:lnSpc>
              <a:spcBef>
                <a:spcPct val="0"/>
              </a:spcBef>
              <a:buClrTx/>
              <a:buFont typeface="Wingdings" pitchFamily="2" charset="2"/>
              <a:buChar char="Ø"/>
            </a:pPr>
            <a:r>
              <a:rPr lang="en-US" altLang="zh-CN" sz="2800" b="1" dirty="0">
                <a:solidFill>
                  <a:schemeClr val="tx2"/>
                </a:solidFill>
                <a:latin typeface="+mj-ea"/>
                <a:ea typeface="+mj-ea"/>
              </a:rPr>
              <a:t> </a:t>
            </a:r>
            <a:r>
              <a:rPr lang="zh-CN" altLang="en-US" sz="2800" b="1" dirty="0">
                <a:solidFill>
                  <a:schemeClr val="tx2"/>
                </a:solidFill>
                <a:latin typeface="+mj-ea"/>
                <a:ea typeface="+mj-ea"/>
              </a:rPr>
              <a:t>最大后验概率译码规则</a:t>
            </a:r>
          </a:p>
        </p:txBody>
      </p:sp>
    </p:spTree>
    <p:extLst>
      <p:ext uri="{BB962C8B-B14F-4D97-AF65-F5344CB8AC3E}">
        <p14:creationId xmlns:p14="http://schemas.microsoft.com/office/powerpoint/2010/main" val="10405643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mph" presetSubtype="0" fill="hold" nodeType="clickEffect">
                                  <p:stCondLst>
                                    <p:cond delay="0"/>
                                  </p:stCondLst>
                                  <p:iterate type="lt">
                                    <p:tmPct val="4000"/>
                                  </p:iterate>
                                  <p:childTnLst>
                                    <p:set>
                                      <p:cBhvr override="childStyle">
                                        <p:cTn id="6" dur="500" fill="hold"/>
                                        <p:tgtEl>
                                          <p:spTgt spid="2">
                                            <p:txEl>
                                              <p:pRg st="2" end="2"/>
                                            </p:txEl>
                                          </p:spTgt>
                                        </p:tgtEl>
                                        <p:attrNameLst>
                                          <p:attrName>style.textDecorationUnderline</p:attrName>
                                        </p:attrNameLst>
                                      </p:cBhvr>
                                      <p:to>
                                        <p:strVal val="true"/>
                                      </p:to>
                                    </p:set>
                                  </p:childTnLst>
                                </p:cTn>
                              </p:par>
                              <p:par>
                                <p:cTn id="7" presetID="16" presetClass="entr" presetSubtype="21"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animEffect transition="in" filter="barn(inVertical)">
                                      <p:cBhvr>
                                        <p:cTn id="9" dur="500"/>
                                        <p:tgtEl>
                                          <p:spTgt spid="7"/>
                                        </p:tgtEl>
                                      </p:cBhvr>
                                    </p:animEffect>
                                  </p:childTnLst>
                                </p:cTn>
                              </p:par>
                              <p:par>
                                <p:cTn id="10" presetID="16" presetClass="entr" presetSubtype="21"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arn(inVertical)">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3625" name="Text Box 9"/>
          <p:cNvSpPr txBox="1">
            <a:spLocks noChangeArrowheads="1"/>
          </p:cNvSpPr>
          <p:nvPr/>
        </p:nvSpPr>
        <p:spPr bwMode="auto">
          <a:xfrm>
            <a:off x="611560" y="1124744"/>
            <a:ext cx="7848872" cy="1005788"/>
          </a:xfrm>
          <a:prstGeom prst="rect">
            <a:avLst/>
          </a:prstGeom>
          <a:noFill/>
          <a:ln w="9525">
            <a:noFill/>
            <a:miter lim="800000"/>
            <a:headEnd/>
            <a:tailEnd/>
          </a:ln>
          <a:effectLst/>
        </p:spPr>
        <p:txBody>
          <a:bodyPr wrap="square">
            <a:spAutoFit/>
          </a:bodyPr>
          <a:lstStyle/>
          <a:p>
            <a:pPr>
              <a:lnSpc>
                <a:spcPct val="130000"/>
              </a:lnSpc>
              <a:spcBef>
                <a:spcPct val="0"/>
              </a:spcBef>
            </a:pPr>
            <a:r>
              <a:rPr lang="zh-CN" altLang="en-US" sz="2400" b="1" dirty="0" smtClean="0">
                <a:latin typeface="+mj-ea"/>
                <a:ea typeface="+mj-ea"/>
              </a:rPr>
              <a:t>为提高规则通信的可靠性，所采用的译码应当使平均错误译码概率最小</a:t>
            </a:r>
            <a:endParaRPr lang="zh-CN" altLang="en-US" sz="2400" b="1" dirty="0">
              <a:solidFill>
                <a:schemeClr val="tx2"/>
              </a:solidFill>
              <a:latin typeface="+mj-ea"/>
              <a:ea typeface="+mj-ea"/>
            </a:endParaRPr>
          </a:p>
        </p:txBody>
      </p:sp>
      <p:graphicFrame>
        <p:nvGraphicFramePr>
          <p:cNvPr id="787456" name="Object 2048"/>
          <p:cNvGraphicFramePr>
            <a:graphicFrameLocks noChangeAspect="1"/>
          </p:cNvGraphicFramePr>
          <p:nvPr>
            <p:extLst>
              <p:ext uri="{D42A27DB-BD31-4B8C-83A1-F6EECF244321}">
                <p14:modId xmlns:p14="http://schemas.microsoft.com/office/powerpoint/2010/main" val="2738601120"/>
              </p:ext>
            </p:extLst>
          </p:nvPr>
        </p:nvGraphicFramePr>
        <p:xfrm>
          <a:off x="1579563" y="2133600"/>
          <a:ext cx="4165600" cy="906463"/>
        </p:xfrm>
        <a:graphic>
          <a:graphicData uri="http://schemas.openxmlformats.org/presentationml/2006/ole">
            <mc:AlternateContent xmlns:mc="http://schemas.openxmlformats.org/markup-compatibility/2006">
              <mc:Choice xmlns:v="urn:schemas-microsoft-com:vml" Requires="v">
                <p:oleObj spid="_x0000_s2228492" name="Equation" r:id="rId3" imgW="2044440" imgH="444240" progId="Equation.DSMT4">
                  <p:embed/>
                </p:oleObj>
              </mc:Choice>
              <mc:Fallback>
                <p:oleObj name="Equation" r:id="rId3" imgW="2044440" imgH="444240" progId="Equation.DSMT4">
                  <p:embed/>
                  <p:pic>
                    <p:nvPicPr>
                      <p:cNvPr id="0" name="Picture 2"/>
                      <p:cNvPicPr>
                        <a:picLocks noChangeAspect="1" noChangeArrowheads="1"/>
                      </p:cNvPicPr>
                      <p:nvPr/>
                    </p:nvPicPr>
                    <p:blipFill>
                      <a:blip r:embed="rId4"/>
                      <a:srcRect/>
                      <a:stretch>
                        <a:fillRect/>
                      </a:stretch>
                    </p:blipFill>
                    <p:spPr bwMode="auto">
                      <a:xfrm>
                        <a:off x="1579563" y="2133600"/>
                        <a:ext cx="4165600" cy="906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23632" name="Text Box 16"/>
          <p:cNvSpPr txBox="1">
            <a:spLocks noChangeArrowheads="1"/>
          </p:cNvSpPr>
          <p:nvPr/>
        </p:nvSpPr>
        <p:spPr bwMode="auto">
          <a:xfrm>
            <a:off x="539552" y="2276301"/>
            <a:ext cx="1655763" cy="525657"/>
          </a:xfrm>
          <a:prstGeom prst="rect">
            <a:avLst/>
          </a:prstGeom>
          <a:noFill/>
          <a:ln w="9525">
            <a:noFill/>
            <a:miter lim="800000"/>
            <a:headEnd/>
            <a:tailEnd/>
          </a:ln>
          <a:effectLst/>
        </p:spPr>
        <p:txBody>
          <a:bodyPr>
            <a:spAutoFit/>
          </a:bodyPr>
          <a:lstStyle/>
          <a:p>
            <a:pPr algn="l">
              <a:lnSpc>
                <a:spcPct val="130000"/>
              </a:lnSpc>
              <a:spcBef>
                <a:spcPct val="0"/>
              </a:spcBef>
              <a:buClrTx/>
            </a:pPr>
            <a:r>
              <a:rPr lang="en-US" altLang="zh-CN" sz="2400" b="1" dirty="0">
                <a:latin typeface="+mj-ea"/>
                <a:ea typeface="+mj-ea"/>
              </a:rPr>
              <a:t> </a:t>
            </a:r>
            <a:r>
              <a:rPr lang="zh-CN" altLang="en-US" sz="2400" b="1" dirty="0">
                <a:latin typeface="+mj-ea"/>
                <a:ea typeface="+mj-ea"/>
              </a:rPr>
              <a:t>已知：</a:t>
            </a:r>
          </a:p>
        </p:txBody>
      </p:sp>
      <p:graphicFrame>
        <p:nvGraphicFramePr>
          <p:cNvPr id="787457" name="Object 2049"/>
          <p:cNvGraphicFramePr>
            <a:graphicFrameLocks noChangeAspect="1"/>
          </p:cNvGraphicFramePr>
          <p:nvPr>
            <p:extLst>
              <p:ext uri="{D42A27DB-BD31-4B8C-83A1-F6EECF244321}">
                <p14:modId xmlns:p14="http://schemas.microsoft.com/office/powerpoint/2010/main" val="314432392"/>
              </p:ext>
            </p:extLst>
          </p:nvPr>
        </p:nvGraphicFramePr>
        <p:xfrm>
          <a:off x="6084168" y="2348880"/>
          <a:ext cx="1293812" cy="492125"/>
        </p:xfrm>
        <a:graphic>
          <a:graphicData uri="http://schemas.openxmlformats.org/presentationml/2006/ole">
            <mc:AlternateContent xmlns:mc="http://schemas.openxmlformats.org/markup-compatibility/2006">
              <mc:Choice xmlns:v="urn:schemas-microsoft-com:vml" Requires="v">
                <p:oleObj spid="_x0000_s2228493" name="Equation" r:id="rId5" imgW="634680" imgH="241200" progId="Equation.DSMT4">
                  <p:embed/>
                </p:oleObj>
              </mc:Choice>
              <mc:Fallback>
                <p:oleObj name="Equation" r:id="rId5" imgW="634680" imgH="241200" progId="Equation.DSMT4">
                  <p:embed/>
                  <p:pic>
                    <p:nvPicPr>
                      <p:cNvPr id="0" name="Picture 3"/>
                      <p:cNvPicPr>
                        <a:picLocks noChangeAspect="1" noChangeArrowheads="1"/>
                      </p:cNvPicPr>
                      <p:nvPr/>
                    </p:nvPicPr>
                    <p:blipFill>
                      <a:blip r:embed="rId6"/>
                      <a:srcRect/>
                      <a:stretch>
                        <a:fillRect/>
                      </a:stretch>
                    </p:blipFill>
                    <p:spPr bwMode="auto">
                      <a:xfrm>
                        <a:off x="6084168" y="2348880"/>
                        <a:ext cx="1293812" cy="492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23636" name="Text Box 20"/>
          <p:cNvSpPr txBox="1">
            <a:spLocks noChangeArrowheads="1"/>
          </p:cNvSpPr>
          <p:nvPr/>
        </p:nvSpPr>
        <p:spPr bwMode="auto">
          <a:xfrm>
            <a:off x="863600" y="2924944"/>
            <a:ext cx="8280400" cy="525657"/>
          </a:xfrm>
          <a:prstGeom prst="rect">
            <a:avLst/>
          </a:prstGeom>
          <a:noFill/>
          <a:ln w="9525">
            <a:noFill/>
            <a:miter lim="800000"/>
            <a:headEnd/>
            <a:tailEnd/>
          </a:ln>
          <a:effectLst/>
        </p:spPr>
        <p:txBody>
          <a:bodyPr>
            <a:spAutoFit/>
          </a:bodyPr>
          <a:lstStyle/>
          <a:p>
            <a:pPr algn="l">
              <a:lnSpc>
                <a:spcPct val="130000"/>
              </a:lnSpc>
              <a:spcBef>
                <a:spcPct val="0"/>
              </a:spcBef>
              <a:buClrTx/>
            </a:pPr>
            <a:r>
              <a:rPr lang="en-US" altLang="zh-CN" sz="2400" b="1" dirty="0">
                <a:latin typeface="+mj-ea"/>
                <a:ea typeface="+mj-ea"/>
              </a:rPr>
              <a:t> </a:t>
            </a:r>
            <a:r>
              <a:rPr lang="zh-CN" altLang="en-US" sz="2400" b="1" dirty="0">
                <a:latin typeface="+mj-ea"/>
                <a:ea typeface="+mj-ea"/>
              </a:rPr>
              <a:t>当求和项中的每一项都达到最小值时，    就最小。</a:t>
            </a:r>
          </a:p>
        </p:txBody>
      </p:sp>
      <p:graphicFrame>
        <p:nvGraphicFramePr>
          <p:cNvPr id="787458" name="Object 2050"/>
          <p:cNvGraphicFramePr>
            <a:graphicFrameLocks noChangeAspect="1"/>
          </p:cNvGraphicFramePr>
          <p:nvPr/>
        </p:nvGraphicFramePr>
        <p:xfrm>
          <a:off x="6156176" y="2996952"/>
          <a:ext cx="388938" cy="466725"/>
        </p:xfrm>
        <a:graphic>
          <a:graphicData uri="http://schemas.openxmlformats.org/presentationml/2006/ole">
            <mc:AlternateContent xmlns:mc="http://schemas.openxmlformats.org/markup-compatibility/2006">
              <mc:Choice xmlns:v="urn:schemas-microsoft-com:vml" Requires="v">
                <p:oleObj spid="_x0000_s2228494" name="Equation" r:id="rId7" imgW="190440" imgH="228600" progId="Equation.DSMT4">
                  <p:embed/>
                </p:oleObj>
              </mc:Choice>
              <mc:Fallback>
                <p:oleObj name="Equation" r:id="rId7" imgW="190440" imgH="228600" progId="Equation.DSMT4">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56176" y="2996952"/>
                        <a:ext cx="388938" cy="466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87459" name="Object 2051"/>
          <p:cNvGraphicFramePr>
            <a:graphicFrameLocks noChangeAspect="1"/>
          </p:cNvGraphicFramePr>
          <p:nvPr/>
        </p:nvGraphicFramePr>
        <p:xfrm>
          <a:off x="503237" y="2996952"/>
          <a:ext cx="419100" cy="382587"/>
        </p:xfrm>
        <a:graphic>
          <a:graphicData uri="http://schemas.openxmlformats.org/presentationml/2006/ole">
            <mc:AlternateContent xmlns:mc="http://schemas.openxmlformats.org/markup-compatibility/2006">
              <mc:Choice xmlns:v="urn:schemas-microsoft-com:vml" Requires="v">
                <p:oleObj spid="_x0000_s2228495" name="Equation" r:id="rId9" imgW="139680" imgH="126720" progId="Equation.DSMT4">
                  <p:embed/>
                </p:oleObj>
              </mc:Choice>
              <mc:Fallback>
                <p:oleObj name="Equation" r:id="rId9" imgW="139680" imgH="126720" progId="Equation.DSMT4">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03237" y="2996952"/>
                        <a:ext cx="419100" cy="382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87460" name="Object 2052"/>
          <p:cNvGraphicFramePr>
            <a:graphicFrameLocks noChangeAspect="1"/>
          </p:cNvGraphicFramePr>
          <p:nvPr>
            <p:extLst>
              <p:ext uri="{D42A27DB-BD31-4B8C-83A1-F6EECF244321}">
                <p14:modId xmlns:p14="http://schemas.microsoft.com/office/powerpoint/2010/main" val="423950243"/>
              </p:ext>
            </p:extLst>
          </p:nvPr>
        </p:nvGraphicFramePr>
        <p:xfrm>
          <a:off x="1306513" y="3656013"/>
          <a:ext cx="2144712" cy="492125"/>
        </p:xfrm>
        <a:graphic>
          <a:graphicData uri="http://schemas.openxmlformats.org/presentationml/2006/ole">
            <mc:AlternateContent xmlns:mc="http://schemas.openxmlformats.org/markup-compatibility/2006">
              <mc:Choice xmlns:v="urn:schemas-microsoft-com:vml" Requires="v">
                <p:oleObj spid="_x0000_s2228496" name="Equation" r:id="rId11" imgW="1054080" imgH="241200" progId="Equation.DSMT4">
                  <p:embed/>
                </p:oleObj>
              </mc:Choice>
              <mc:Fallback>
                <p:oleObj name="Equation" r:id="rId11" imgW="1054080" imgH="241200" progId="Equation.DSMT4">
                  <p:embed/>
                  <p:pic>
                    <p:nvPicPr>
                      <p:cNvPr id="0" name="Picture 6"/>
                      <p:cNvPicPr>
                        <a:picLocks noChangeAspect="1" noChangeArrowheads="1"/>
                      </p:cNvPicPr>
                      <p:nvPr/>
                    </p:nvPicPr>
                    <p:blipFill>
                      <a:blip r:embed="rId12"/>
                      <a:srcRect/>
                      <a:stretch>
                        <a:fillRect/>
                      </a:stretch>
                    </p:blipFill>
                    <p:spPr bwMode="auto">
                      <a:xfrm>
                        <a:off x="1306513" y="3656013"/>
                        <a:ext cx="2144712" cy="492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23640" name="Text Box 24"/>
          <p:cNvSpPr txBox="1">
            <a:spLocks noChangeArrowheads="1"/>
          </p:cNvSpPr>
          <p:nvPr/>
        </p:nvSpPr>
        <p:spPr bwMode="auto">
          <a:xfrm>
            <a:off x="3419872" y="3623423"/>
            <a:ext cx="1655762" cy="525657"/>
          </a:xfrm>
          <a:prstGeom prst="rect">
            <a:avLst/>
          </a:prstGeom>
          <a:noFill/>
          <a:ln w="9525">
            <a:noFill/>
            <a:miter lim="800000"/>
            <a:headEnd/>
            <a:tailEnd/>
          </a:ln>
          <a:effectLst/>
        </p:spPr>
        <p:txBody>
          <a:bodyPr>
            <a:spAutoFit/>
          </a:bodyPr>
          <a:lstStyle/>
          <a:p>
            <a:pPr algn="l">
              <a:lnSpc>
                <a:spcPct val="130000"/>
              </a:lnSpc>
              <a:spcBef>
                <a:spcPct val="0"/>
              </a:spcBef>
              <a:buClrTx/>
            </a:pPr>
            <a:r>
              <a:rPr lang="zh-CN" altLang="en-US" sz="2400" b="1" dirty="0">
                <a:latin typeface="+mj-ea"/>
                <a:ea typeface="+mj-ea"/>
              </a:rPr>
              <a:t>要最小。</a:t>
            </a:r>
          </a:p>
        </p:txBody>
      </p:sp>
      <p:graphicFrame>
        <p:nvGraphicFramePr>
          <p:cNvPr id="787462" name="Object 2054"/>
          <p:cNvGraphicFramePr>
            <a:graphicFrameLocks noChangeAspect="1"/>
          </p:cNvGraphicFramePr>
          <p:nvPr>
            <p:extLst>
              <p:ext uri="{D42A27DB-BD31-4B8C-83A1-F6EECF244321}">
                <p14:modId xmlns:p14="http://schemas.microsoft.com/office/powerpoint/2010/main" val="3618183964"/>
              </p:ext>
            </p:extLst>
          </p:nvPr>
        </p:nvGraphicFramePr>
        <p:xfrm>
          <a:off x="5422900" y="3716338"/>
          <a:ext cx="1731963" cy="492125"/>
        </p:xfrm>
        <a:graphic>
          <a:graphicData uri="http://schemas.openxmlformats.org/presentationml/2006/ole">
            <mc:AlternateContent xmlns:mc="http://schemas.openxmlformats.org/markup-compatibility/2006">
              <mc:Choice xmlns:v="urn:schemas-microsoft-com:vml" Requires="v">
                <p:oleObj spid="_x0000_s2228497" name="Equation" r:id="rId13" imgW="850680" imgH="241200" progId="Equation.DSMT4">
                  <p:embed/>
                </p:oleObj>
              </mc:Choice>
              <mc:Fallback>
                <p:oleObj name="Equation" r:id="rId13" imgW="850680" imgH="241200" progId="Equation.DSMT4">
                  <p:embed/>
                  <p:pic>
                    <p:nvPicPr>
                      <p:cNvPr id="0" name="Picture 8"/>
                      <p:cNvPicPr>
                        <a:picLocks noChangeAspect="1" noChangeArrowheads="1"/>
                      </p:cNvPicPr>
                      <p:nvPr/>
                    </p:nvPicPr>
                    <p:blipFill>
                      <a:blip r:embed="rId14"/>
                      <a:srcRect/>
                      <a:stretch>
                        <a:fillRect/>
                      </a:stretch>
                    </p:blipFill>
                    <p:spPr bwMode="auto">
                      <a:xfrm>
                        <a:off x="5422900" y="3716338"/>
                        <a:ext cx="1731963" cy="492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23643" name="Text Box 27"/>
          <p:cNvSpPr txBox="1">
            <a:spLocks noChangeArrowheads="1"/>
          </p:cNvSpPr>
          <p:nvPr/>
        </p:nvSpPr>
        <p:spPr bwMode="auto">
          <a:xfrm>
            <a:off x="7092280" y="3623423"/>
            <a:ext cx="1655763" cy="525657"/>
          </a:xfrm>
          <a:prstGeom prst="rect">
            <a:avLst/>
          </a:prstGeom>
          <a:noFill/>
          <a:ln w="9525">
            <a:noFill/>
            <a:miter lim="800000"/>
            <a:headEnd/>
            <a:tailEnd/>
          </a:ln>
          <a:effectLst/>
        </p:spPr>
        <p:txBody>
          <a:bodyPr>
            <a:spAutoFit/>
          </a:bodyPr>
          <a:lstStyle/>
          <a:p>
            <a:pPr algn="l">
              <a:lnSpc>
                <a:spcPct val="130000"/>
              </a:lnSpc>
              <a:spcBef>
                <a:spcPct val="0"/>
              </a:spcBef>
              <a:buClrTx/>
            </a:pPr>
            <a:r>
              <a:rPr lang="zh-CN" altLang="en-US" sz="2400" b="1" dirty="0">
                <a:latin typeface="+mj-ea"/>
                <a:ea typeface="+mj-ea"/>
              </a:rPr>
              <a:t>要最大。</a:t>
            </a:r>
          </a:p>
        </p:txBody>
      </p:sp>
      <p:sp>
        <p:nvSpPr>
          <p:cNvPr id="20" name="标题 19"/>
          <p:cNvSpPr>
            <a:spLocks noGrp="1"/>
          </p:cNvSpPr>
          <p:nvPr>
            <p:ph type="title"/>
          </p:nvPr>
        </p:nvSpPr>
        <p:spPr/>
        <p:txBody>
          <a:bodyPr/>
          <a:lstStyle/>
          <a:p>
            <a:r>
              <a:rPr lang="zh-CN" altLang="en-US" dirty="0" smtClean="0"/>
              <a:t>最大后验概率译码规则</a:t>
            </a:r>
            <a:endParaRPr lang="zh-CN" altLang="en-US" dirty="0"/>
          </a:p>
        </p:txBody>
      </p:sp>
      <p:sp>
        <p:nvSpPr>
          <p:cNvPr id="23" name="右箭头 22"/>
          <p:cNvSpPr/>
          <p:nvPr/>
        </p:nvSpPr>
        <p:spPr>
          <a:xfrm>
            <a:off x="827584" y="3645024"/>
            <a:ext cx="432048" cy="432048"/>
          </a:xfrm>
          <a:prstGeom prst="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a:p>
        </p:txBody>
      </p:sp>
      <p:sp>
        <p:nvSpPr>
          <p:cNvPr id="24" name="右箭头 23"/>
          <p:cNvSpPr/>
          <p:nvPr/>
        </p:nvSpPr>
        <p:spPr>
          <a:xfrm>
            <a:off x="4860032" y="3717032"/>
            <a:ext cx="432048" cy="432048"/>
          </a:xfrm>
          <a:prstGeom prst="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a:p>
        </p:txBody>
      </p:sp>
      <p:sp>
        <p:nvSpPr>
          <p:cNvPr id="25" name="Text Box 25"/>
          <p:cNvSpPr txBox="1">
            <a:spLocks noChangeArrowheads="1"/>
          </p:cNvSpPr>
          <p:nvPr/>
        </p:nvSpPr>
        <p:spPr bwMode="auto">
          <a:xfrm>
            <a:off x="755576" y="4221137"/>
            <a:ext cx="6408712" cy="572464"/>
          </a:xfrm>
          <a:prstGeom prst="rect">
            <a:avLst/>
          </a:prstGeom>
          <a:noFill/>
          <a:ln w="9525">
            <a:noFill/>
            <a:miter lim="800000"/>
            <a:headEnd/>
            <a:tailEnd/>
          </a:ln>
          <a:effectLst/>
        </p:spPr>
        <p:txBody>
          <a:bodyPr wrap="square">
            <a:spAutoFit/>
          </a:bodyPr>
          <a:lstStyle/>
          <a:p>
            <a:pPr algn="l">
              <a:lnSpc>
                <a:spcPct val="130000"/>
              </a:lnSpc>
              <a:spcBef>
                <a:spcPct val="0"/>
              </a:spcBef>
              <a:buClrTx/>
            </a:pPr>
            <a:r>
              <a:rPr lang="zh-CN" altLang="en-US" sz="2400" b="1" dirty="0" smtClean="0">
                <a:latin typeface="+mj-ea"/>
                <a:ea typeface="+mj-ea"/>
              </a:rPr>
              <a:t>令                  </a:t>
            </a:r>
            <a:r>
              <a:rPr lang="zh-CN" altLang="en-US" sz="2400" b="1" dirty="0">
                <a:latin typeface="+mj-ea"/>
                <a:ea typeface="+mj-ea"/>
              </a:rPr>
              <a:t>，         ，而     应满足</a:t>
            </a:r>
            <a:r>
              <a:rPr lang="zh-CN" altLang="en-US" sz="2400" b="1" dirty="0" smtClean="0">
                <a:latin typeface="+mj-ea"/>
                <a:ea typeface="+mj-ea"/>
              </a:rPr>
              <a:t>条件</a:t>
            </a:r>
            <a:r>
              <a:rPr lang="en-US" altLang="zh-CN" sz="2400" b="1" dirty="0" smtClean="0">
                <a:latin typeface="+mj-ea"/>
                <a:ea typeface="+mj-ea"/>
              </a:rPr>
              <a:t>:</a:t>
            </a:r>
            <a:r>
              <a:rPr lang="zh-CN" altLang="en-US" sz="2400" b="1" dirty="0" smtClean="0">
                <a:latin typeface="+mj-ea"/>
                <a:ea typeface="+mj-ea"/>
              </a:rPr>
              <a:t>  </a:t>
            </a:r>
            <a:endParaRPr lang="zh-CN" altLang="en-US" sz="2400" b="1" dirty="0">
              <a:latin typeface="+mj-ea"/>
              <a:ea typeface="+mj-ea"/>
            </a:endParaRPr>
          </a:p>
        </p:txBody>
      </p:sp>
      <p:graphicFrame>
        <p:nvGraphicFramePr>
          <p:cNvPr id="26" name="Object 1024"/>
          <p:cNvGraphicFramePr>
            <a:graphicFrameLocks noChangeAspect="1"/>
          </p:cNvGraphicFramePr>
          <p:nvPr>
            <p:extLst>
              <p:ext uri="{D42A27DB-BD31-4B8C-83A1-F6EECF244321}">
                <p14:modId xmlns:p14="http://schemas.microsoft.com/office/powerpoint/2010/main" val="1635507301"/>
              </p:ext>
            </p:extLst>
          </p:nvPr>
        </p:nvGraphicFramePr>
        <p:xfrm>
          <a:off x="1501775" y="5075238"/>
          <a:ext cx="5422900" cy="619125"/>
        </p:xfrm>
        <a:graphic>
          <a:graphicData uri="http://schemas.openxmlformats.org/presentationml/2006/ole">
            <mc:AlternateContent xmlns:mc="http://schemas.openxmlformats.org/markup-compatibility/2006">
              <mc:Choice xmlns:v="urn:schemas-microsoft-com:vml" Requires="v">
                <p:oleObj spid="_x0000_s2228498" name="Equation" r:id="rId15" imgW="2222280" imgH="253800" progId="Equation.DSMT4">
                  <p:embed/>
                </p:oleObj>
              </mc:Choice>
              <mc:Fallback>
                <p:oleObj name="Equation" r:id="rId15" imgW="2222280" imgH="253800" progId="Equation.DSMT4">
                  <p:embed/>
                  <p:pic>
                    <p:nvPicPr>
                      <p:cNvPr id="0" name="Picture 10"/>
                      <p:cNvPicPr>
                        <a:picLocks noChangeAspect="1" noChangeArrowheads="1"/>
                      </p:cNvPicPr>
                      <p:nvPr/>
                    </p:nvPicPr>
                    <p:blipFill>
                      <a:blip r:embed="rId16"/>
                      <a:srcRect/>
                      <a:stretch>
                        <a:fillRect/>
                      </a:stretch>
                    </p:blipFill>
                    <p:spPr bwMode="auto">
                      <a:xfrm>
                        <a:off x="1501775" y="5075238"/>
                        <a:ext cx="5422900" cy="619125"/>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7" name="Object 1025"/>
          <p:cNvGraphicFramePr>
            <a:graphicFrameLocks noChangeAspect="1"/>
          </p:cNvGraphicFramePr>
          <p:nvPr>
            <p:extLst>
              <p:ext uri="{D42A27DB-BD31-4B8C-83A1-F6EECF244321}">
                <p14:modId xmlns:p14="http://schemas.microsoft.com/office/powerpoint/2010/main" val="562089250"/>
              </p:ext>
            </p:extLst>
          </p:nvPr>
        </p:nvGraphicFramePr>
        <p:xfrm>
          <a:off x="1157288" y="4221088"/>
          <a:ext cx="1677987" cy="588962"/>
        </p:xfrm>
        <a:graphic>
          <a:graphicData uri="http://schemas.openxmlformats.org/presentationml/2006/ole">
            <mc:AlternateContent xmlns:mc="http://schemas.openxmlformats.org/markup-compatibility/2006">
              <mc:Choice xmlns:v="urn:schemas-microsoft-com:vml" Requires="v">
                <p:oleObj spid="_x0000_s2228499" name="Equation" r:id="rId17" imgW="723600" imgH="253800" progId="Equation.DSMT4">
                  <p:embed/>
                </p:oleObj>
              </mc:Choice>
              <mc:Fallback>
                <p:oleObj name="Equation" r:id="rId17" imgW="723600" imgH="253800" progId="Equation.DSMT4">
                  <p:embed/>
                  <p:pic>
                    <p:nvPicPr>
                      <p:cNvPr id="0" name="Picture 11"/>
                      <p:cNvPicPr>
                        <a:picLocks noChangeAspect="1" noChangeArrowheads="1"/>
                      </p:cNvPicPr>
                      <p:nvPr/>
                    </p:nvPicPr>
                    <p:blipFill>
                      <a:blip r:embed="rId18"/>
                      <a:srcRect/>
                      <a:stretch>
                        <a:fillRect/>
                      </a:stretch>
                    </p:blipFill>
                    <p:spPr bwMode="auto">
                      <a:xfrm>
                        <a:off x="1157288" y="4221088"/>
                        <a:ext cx="1677987" cy="588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8" name="Object 1026"/>
          <p:cNvGraphicFramePr>
            <a:graphicFrameLocks noChangeAspect="1"/>
          </p:cNvGraphicFramePr>
          <p:nvPr>
            <p:extLst>
              <p:ext uri="{D42A27DB-BD31-4B8C-83A1-F6EECF244321}">
                <p14:modId xmlns:p14="http://schemas.microsoft.com/office/powerpoint/2010/main" val="374393082"/>
              </p:ext>
            </p:extLst>
          </p:nvPr>
        </p:nvGraphicFramePr>
        <p:xfrm>
          <a:off x="4543425" y="4292525"/>
          <a:ext cx="441325" cy="471488"/>
        </p:xfrm>
        <a:graphic>
          <a:graphicData uri="http://schemas.openxmlformats.org/presentationml/2006/ole">
            <mc:AlternateContent xmlns:mc="http://schemas.openxmlformats.org/markup-compatibility/2006">
              <mc:Choice xmlns:v="urn:schemas-microsoft-com:vml" Requires="v">
                <p:oleObj spid="_x0000_s2228500" name="Equation" r:id="rId19" imgW="190440" imgH="203040" progId="Equation.DSMT4">
                  <p:embed/>
                </p:oleObj>
              </mc:Choice>
              <mc:Fallback>
                <p:oleObj name="Equation" r:id="rId19" imgW="190440" imgH="203040" progId="Equation.DSMT4">
                  <p:embed/>
                  <p:pic>
                    <p:nvPicPr>
                      <p:cNvPr id="0" name="Picture 12"/>
                      <p:cNvPicPr>
                        <a:picLocks noChangeAspect="1" noChangeArrowheads="1"/>
                      </p:cNvPicPr>
                      <p:nvPr/>
                    </p:nvPicPr>
                    <p:blipFill>
                      <a:blip r:embed="rId20"/>
                      <a:srcRect/>
                      <a:stretch>
                        <a:fillRect/>
                      </a:stretch>
                    </p:blipFill>
                    <p:spPr bwMode="auto">
                      <a:xfrm>
                        <a:off x="4543425" y="4292525"/>
                        <a:ext cx="441325" cy="4714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9" name="Object 1027"/>
          <p:cNvGraphicFramePr>
            <a:graphicFrameLocks noChangeAspect="1"/>
          </p:cNvGraphicFramePr>
          <p:nvPr>
            <p:extLst>
              <p:ext uri="{D42A27DB-BD31-4B8C-83A1-F6EECF244321}">
                <p14:modId xmlns:p14="http://schemas.microsoft.com/office/powerpoint/2010/main" val="4163246115"/>
              </p:ext>
            </p:extLst>
          </p:nvPr>
        </p:nvGraphicFramePr>
        <p:xfrm>
          <a:off x="2887663" y="4254425"/>
          <a:ext cx="1117600" cy="471488"/>
        </p:xfrm>
        <a:graphic>
          <a:graphicData uri="http://schemas.openxmlformats.org/presentationml/2006/ole">
            <mc:AlternateContent xmlns:mc="http://schemas.openxmlformats.org/markup-compatibility/2006">
              <mc:Choice xmlns:v="urn:schemas-microsoft-com:vml" Requires="v">
                <p:oleObj spid="_x0000_s2228501" name="Equation" r:id="rId21" imgW="482400" imgH="203040" progId="Equation.DSMT4">
                  <p:embed/>
                </p:oleObj>
              </mc:Choice>
              <mc:Fallback>
                <p:oleObj name="Equation" r:id="rId21" imgW="482400" imgH="203040" progId="Equation.DSMT4">
                  <p:embed/>
                  <p:pic>
                    <p:nvPicPr>
                      <p:cNvPr id="0" name="Picture 13"/>
                      <p:cNvPicPr>
                        <a:picLocks noChangeAspect="1" noChangeArrowheads="1"/>
                      </p:cNvPicPr>
                      <p:nvPr/>
                    </p:nvPicPr>
                    <p:blipFill>
                      <a:blip r:embed="rId22"/>
                      <a:srcRect/>
                      <a:stretch>
                        <a:fillRect/>
                      </a:stretch>
                    </p:blipFill>
                    <p:spPr bwMode="auto">
                      <a:xfrm>
                        <a:off x="2887663" y="4254425"/>
                        <a:ext cx="1117600" cy="4714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 name="Text Box 28"/>
          <p:cNvSpPr txBox="1">
            <a:spLocks noChangeArrowheads="1"/>
          </p:cNvSpPr>
          <p:nvPr/>
        </p:nvSpPr>
        <p:spPr bwMode="auto">
          <a:xfrm>
            <a:off x="539552" y="5682059"/>
            <a:ext cx="8136904" cy="1052596"/>
          </a:xfrm>
          <a:prstGeom prst="rect">
            <a:avLst/>
          </a:prstGeom>
          <a:noFill/>
          <a:ln w="9525">
            <a:noFill/>
            <a:miter lim="800000"/>
            <a:headEnd/>
            <a:tailEnd/>
          </a:ln>
          <a:effectLst/>
        </p:spPr>
        <p:txBody>
          <a:bodyPr wrap="square">
            <a:spAutoFit/>
          </a:bodyPr>
          <a:lstStyle/>
          <a:p>
            <a:pPr algn="l">
              <a:lnSpc>
                <a:spcPct val="130000"/>
              </a:lnSpc>
              <a:spcBef>
                <a:spcPct val="0"/>
              </a:spcBef>
              <a:buClrTx/>
            </a:pPr>
            <a:r>
              <a:rPr lang="zh-CN" altLang="en-US" sz="2400" b="1" dirty="0">
                <a:latin typeface="+mj-ea"/>
                <a:ea typeface="+mj-ea"/>
              </a:rPr>
              <a:t>称满足上述条件的译码函数对应的译码规则为</a:t>
            </a:r>
            <a:r>
              <a:rPr lang="zh-CN" altLang="en-US" sz="2400" b="1" dirty="0" smtClean="0">
                <a:solidFill>
                  <a:srgbClr val="0000FF"/>
                </a:solidFill>
                <a:latin typeface="+mj-ea"/>
                <a:ea typeface="+mj-ea"/>
              </a:rPr>
              <a:t>最大后验概率译码规则</a:t>
            </a:r>
            <a:r>
              <a:rPr lang="en-US" altLang="zh-CN" sz="2400" b="1" dirty="0" smtClean="0">
                <a:solidFill>
                  <a:srgbClr val="0000FF"/>
                </a:solidFill>
                <a:latin typeface="+mj-ea"/>
                <a:ea typeface="+mj-ea"/>
              </a:rPr>
              <a:t>(</a:t>
            </a:r>
            <a:r>
              <a:rPr lang="zh-CN" altLang="en-US" sz="2400" b="1" dirty="0" smtClean="0">
                <a:solidFill>
                  <a:srgbClr val="0000FF"/>
                </a:solidFill>
                <a:latin typeface="+mj-ea"/>
                <a:ea typeface="+mj-ea"/>
              </a:rPr>
              <a:t>最小错误概率准则</a:t>
            </a:r>
            <a:r>
              <a:rPr lang="en-US" altLang="zh-CN" sz="2400" b="1" dirty="0" smtClean="0">
                <a:solidFill>
                  <a:srgbClr val="0000FF"/>
                </a:solidFill>
                <a:latin typeface="+mj-ea"/>
                <a:ea typeface="+mj-ea"/>
              </a:rPr>
              <a:t>)</a:t>
            </a:r>
            <a:r>
              <a:rPr lang="zh-CN" altLang="en-US" sz="2400" b="1" dirty="0" smtClean="0">
                <a:latin typeface="+mj-ea"/>
                <a:ea typeface="+mj-ea"/>
              </a:rPr>
              <a:t>。</a:t>
            </a:r>
            <a:endParaRPr lang="zh-CN" altLang="en-US" sz="2400" b="1" dirty="0">
              <a:latin typeface="+mj-ea"/>
              <a:ea typeface="+mj-ea"/>
            </a:endParaRPr>
          </a:p>
        </p:txBody>
      </p:sp>
      <p:graphicFrame>
        <p:nvGraphicFramePr>
          <p:cNvPr id="2228238" name="Object 14"/>
          <p:cNvGraphicFramePr>
            <a:graphicFrameLocks noChangeAspect="1"/>
          </p:cNvGraphicFramePr>
          <p:nvPr>
            <p:extLst>
              <p:ext uri="{D42A27DB-BD31-4B8C-83A1-F6EECF244321}">
                <p14:modId xmlns:p14="http://schemas.microsoft.com/office/powerpoint/2010/main" val="2745621118"/>
              </p:ext>
            </p:extLst>
          </p:nvPr>
        </p:nvGraphicFramePr>
        <p:xfrm>
          <a:off x="2890838" y="1612900"/>
          <a:ext cx="1885950" cy="577850"/>
        </p:xfrm>
        <a:graphic>
          <a:graphicData uri="http://schemas.openxmlformats.org/presentationml/2006/ole">
            <mc:AlternateContent xmlns:mc="http://schemas.openxmlformats.org/markup-compatibility/2006">
              <mc:Choice xmlns:v="urn:schemas-microsoft-com:vml" Requires="v">
                <p:oleObj spid="_x0000_s2228502" name="Equation" r:id="rId23" imgW="749160" imgH="228600" progId="Equation.DSMT4">
                  <p:embed/>
                </p:oleObj>
              </mc:Choice>
              <mc:Fallback>
                <p:oleObj name="Equation" r:id="rId23" imgW="749160" imgH="228600" progId="Equation.DSMT4">
                  <p:embed/>
                  <p:pic>
                    <p:nvPicPr>
                      <p:cNvPr id="0" name="Picture 14"/>
                      <p:cNvPicPr>
                        <a:picLocks noChangeAspect="1" noChangeArrowheads="1"/>
                      </p:cNvPicPr>
                      <p:nvPr/>
                    </p:nvPicPr>
                    <p:blipFill>
                      <a:blip r:embed="rId24"/>
                      <a:srcRect/>
                      <a:stretch>
                        <a:fillRect/>
                      </a:stretch>
                    </p:blipFill>
                    <p:spPr bwMode="auto">
                      <a:xfrm>
                        <a:off x="2890838" y="1612900"/>
                        <a:ext cx="1885950" cy="577850"/>
                      </a:xfrm>
                      <a:prstGeom prst="rect">
                        <a:avLst/>
                      </a:prstGeom>
                      <a:solidFill>
                        <a:srgbClr val="FFFF00"/>
                      </a:solidFill>
                      <a:ln w="25400">
                        <a:solidFill>
                          <a:srgbClr val="FF0000"/>
                        </a:solidFill>
                        <a:miter lim="800000"/>
                        <a:headEnd/>
                        <a:tailEnd/>
                      </a:ln>
                    </p:spPr>
                  </p:pic>
                </p:oleObj>
              </mc:Fallback>
            </mc:AlternateContent>
          </a:graphicData>
        </a:graphic>
      </p:graphicFrame>
      <p:sp>
        <p:nvSpPr>
          <p:cNvPr id="2" name="灯片编号占位符 1"/>
          <p:cNvSpPr>
            <a:spLocks noGrp="1"/>
          </p:cNvSpPr>
          <p:nvPr>
            <p:ph type="sldNum" sz="quarter" idx="12"/>
          </p:nvPr>
        </p:nvSpPr>
        <p:spPr/>
        <p:txBody>
          <a:bodyPr/>
          <a:lstStyle/>
          <a:p>
            <a:fld id="{E31375A4-56A4-47D6-9801-1991572033F7}" type="slidenum">
              <a:rPr lang="en-US" smtClean="0"/>
              <a:pPr/>
              <a:t>21</a:t>
            </a:fld>
            <a:endParaRPr lang="en-US"/>
          </a:p>
        </p:txBody>
      </p:sp>
      <p:sp>
        <p:nvSpPr>
          <p:cNvPr id="3" name="矩形 2"/>
          <p:cNvSpPr/>
          <p:nvPr/>
        </p:nvSpPr>
        <p:spPr>
          <a:xfrm>
            <a:off x="4370058" y="4653136"/>
            <a:ext cx="1422184" cy="461665"/>
          </a:xfrm>
          <a:prstGeom prst="rect">
            <a:avLst/>
          </a:prstGeom>
        </p:spPr>
        <p:txBody>
          <a:bodyPr wrap="none">
            <a:spAutoFit/>
          </a:bodyPr>
          <a:lstStyle/>
          <a:p>
            <a:r>
              <a:rPr lang="zh-CN" altLang="en-US" sz="2400" b="1" dirty="0">
                <a:solidFill>
                  <a:srgbClr val="0000FF"/>
                </a:solidFill>
                <a:latin typeface="+mj-ea"/>
                <a:ea typeface="+mj-ea"/>
              </a:rPr>
              <a:t>后验概率</a:t>
            </a:r>
            <a:endParaRPr lang="zh-CN" altLang="en-US" sz="2400" dirty="0">
              <a:latin typeface="+mj-ea"/>
              <a:ea typeface="+mj-ea"/>
            </a:endParaRPr>
          </a:p>
        </p:txBody>
      </p:sp>
      <p:cxnSp>
        <p:nvCxnSpPr>
          <p:cNvPr id="5" name="直接箭头连接符 4"/>
          <p:cNvCxnSpPr/>
          <p:nvPr/>
        </p:nvCxnSpPr>
        <p:spPr>
          <a:xfrm flipV="1">
            <a:off x="4139952" y="4883968"/>
            <a:ext cx="230106" cy="345233"/>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87456"/>
                                        </p:tgtEl>
                                        <p:attrNameLst>
                                          <p:attrName>style.visibility</p:attrName>
                                        </p:attrNameLst>
                                      </p:cBhvr>
                                      <p:to>
                                        <p:strVal val="visible"/>
                                      </p:to>
                                    </p:set>
                                    <p:animEffect transition="in" filter="blinds(horizontal)">
                                      <p:cBhvr>
                                        <p:cTn id="7" dur="500"/>
                                        <p:tgtEl>
                                          <p:spTgt spid="787456"/>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23632"/>
                                        </p:tgtEl>
                                        <p:attrNameLst>
                                          <p:attrName>style.visibility</p:attrName>
                                        </p:attrNameLst>
                                      </p:cBhvr>
                                      <p:to>
                                        <p:strVal val="visible"/>
                                      </p:to>
                                    </p:set>
                                    <p:animEffect transition="in" filter="blinds(horizontal)">
                                      <p:cBhvr>
                                        <p:cTn id="10" dur="500"/>
                                        <p:tgtEl>
                                          <p:spTgt spid="623632"/>
                                        </p:tgtEl>
                                      </p:cBhvr>
                                    </p:animEffect>
                                  </p:childTnLst>
                                </p:cTn>
                              </p:par>
                              <p:par>
                                <p:cTn id="11" presetID="3" presetClass="entr" presetSubtype="10" fill="hold" nodeType="withEffect">
                                  <p:stCondLst>
                                    <p:cond delay="0"/>
                                  </p:stCondLst>
                                  <p:childTnLst>
                                    <p:set>
                                      <p:cBhvr>
                                        <p:cTn id="12" dur="1" fill="hold">
                                          <p:stCondLst>
                                            <p:cond delay="0"/>
                                          </p:stCondLst>
                                        </p:cTn>
                                        <p:tgtEl>
                                          <p:spTgt spid="787457"/>
                                        </p:tgtEl>
                                        <p:attrNameLst>
                                          <p:attrName>style.visibility</p:attrName>
                                        </p:attrNameLst>
                                      </p:cBhvr>
                                      <p:to>
                                        <p:strVal val="visible"/>
                                      </p:to>
                                    </p:set>
                                    <p:animEffect transition="in" filter="blinds(horizontal)">
                                      <p:cBhvr>
                                        <p:cTn id="13" dur="500"/>
                                        <p:tgtEl>
                                          <p:spTgt spid="787457"/>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623636"/>
                                        </p:tgtEl>
                                        <p:attrNameLst>
                                          <p:attrName>style.visibility</p:attrName>
                                        </p:attrNameLst>
                                      </p:cBhvr>
                                      <p:to>
                                        <p:strVal val="visible"/>
                                      </p:to>
                                    </p:set>
                                    <p:animEffect transition="in" filter="blinds(horizontal)">
                                      <p:cBhvr>
                                        <p:cTn id="16" dur="500"/>
                                        <p:tgtEl>
                                          <p:spTgt spid="623636"/>
                                        </p:tgtEl>
                                      </p:cBhvr>
                                    </p:animEffect>
                                  </p:childTnLst>
                                </p:cTn>
                              </p:par>
                              <p:par>
                                <p:cTn id="17" presetID="3" presetClass="entr" presetSubtype="10" fill="hold" nodeType="withEffect">
                                  <p:stCondLst>
                                    <p:cond delay="0"/>
                                  </p:stCondLst>
                                  <p:childTnLst>
                                    <p:set>
                                      <p:cBhvr>
                                        <p:cTn id="18" dur="1" fill="hold">
                                          <p:stCondLst>
                                            <p:cond delay="0"/>
                                          </p:stCondLst>
                                        </p:cTn>
                                        <p:tgtEl>
                                          <p:spTgt spid="787458"/>
                                        </p:tgtEl>
                                        <p:attrNameLst>
                                          <p:attrName>style.visibility</p:attrName>
                                        </p:attrNameLst>
                                      </p:cBhvr>
                                      <p:to>
                                        <p:strVal val="visible"/>
                                      </p:to>
                                    </p:set>
                                    <p:animEffect transition="in" filter="blinds(horizontal)">
                                      <p:cBhvr>
                                        <p:cTn id="19" dur="500"/>
                                        <p:tgtEl>
                                          <p:spTgt spid="787458"/>
                                        </p:tgtEl>
                                      </p:cBhvr>
                                    </p:animEffect>
                                  </p:childTnLst>
                                </p:cTn>
                              </p:par>
                              <p:par>
                                <p:cTn id="20" presetID="3" presetClass="entr" presetSubtype="10" fill="hold" nodeType="withEffect">
                                  <p:stCondLst>
                                    <p:cond delay="0"/>
                                  </p:stCondLst>
                                  <p:childTnLst>
                                    <p:set>
                                      <p:cBhvr>
                                        <p:cTn id="21" dur="1" fill="hold">
                                          <p:stCondLst>
                                            <p:cond delay="0"/>
                                          </p:stCondLst>
                                        </p:cTn>
                                        <p:tgtEl>
                                          <p:spTgt spid="787459"/>
                                        </p:tgtEl>
                                        <p:attrNameLst>
                                          <p:attrName>style.visibility</p:attrName>
                                        </p:attrNameLst>
                                      </p:cBhvr>
                                      <p:to>
                                        <p:strVal val="visible"/>
                                      </p:to>
                                    </p:set>
                                    <p:animEffect transition="in" filter="blinds(horizontal)">
                                      <p:cBhvr>
                                        <p:cTn id="22" dur="500"/>
                                        <p:tgtEl>
                                          <p:spTgt spid="787459"/>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8746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23640"/>
                                        </p:tgtEl>
                                        <p:attrNameLst>
                                          <p:attrName>style.visibility</p:attrName>
                                        </p:attrNameLst>
                                      </p:cBhvr>
                                      <p:to>
                                        <p:strVal val="visible"/>
                                      </p:to>
                                    </p:set>
                                  </p:childTnLst>
                                </p:cTn>
                              </p:par>
                              <p:par>
                                <p:cTn id="29" presetID="3" presetClass="entr" presetSubtype="10" fill="hold" grpId="0" nodeType="with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blinds(horizontal)">
                                      <p:cBhvr>
                                        <p:cTn id="31" dur="500"/>
                                        <p:tgtEl>
                                          <p:spTgt spid="23"/>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787462"/>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623643"/>
                                        </p:tgtEl>
                                        <p:attrNameLst>
                                          <p:attrName>style.visibility</p:attrName>
                                        </p:attrNameLst>
                                      </p:cBhvr>
                                      <p:to>
                                        <p:strVal val="visible"/>
                                      </p:to>
                                    </p:set>
                                  </p:childTnLst>
                                </p:cTn>
                              </p:par>
                              <p:par>
                                <p:cTn id="38" presetID="3" presetClass="entr" presetSubtype="10" fill="hold" grpId="0" nodeType="withEffect">
                                  <p:stCondLst>
                                    <p:cond delay="0"/>
                                  </p:stCondLst>
                                  <p:childTnLst>
                                    <p:set>
                                      <p:cBhvr>
                                        <p:cTn id="39" dur="1" fill="hold">
                                          <p:stCondLst>
                                            <p:cond delay="0"/>
                                          </p:stCondLst>
                                        </p:cTn>
                                        <p:tgtEl>
                                          <p:spTgt spid="24"/>
                                        </p:tgtEl>
                                        <p:attrNameLst>
                                          <p:attrName>style.visibility</p:attrName>
                                        </p:attrNameLst>
                                      </p:cBhvr>
                                      <p:to>
                                        <p:strVal val="visible"/>
                                      </p:to>
                                    </p:set>
                                    <p:animEffect transition="in" filter="blinds(horizontal)">
                                      <p:cBhvr>
                                        <p:cTn id="40" dur="500"/>
                                        <p:tgtEl>
                                          <p:spTgt spid="24"/>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25"/>
                                        </p:tgtEl>
                                        <p:attrNameLst>
                                          <p:attrName>style.visibility</p:attrName>
                                        </p:attrNameLst>
                                      </p:cBhvr>
                                      <p:to>
                                        <p:strVal val="visible"/>
                                      </p:to>
                                    </p:set>
                                    <p:animEffect transition="in" filter="blinds(horizontal)">
                                      <p:cBhvr>
                                        <p:cTn id="45" dur="500"/>
                                        <p:tgtEl>
                                          <p:spTgt spid="25"/>
                                        </p:tgtEl>
                                      </p:cBhvr>
                                    </p:animEffect>
                                  </p:childTnLst>
                                </p:cTn>
                              </p:par>
                              <p:par>
                                <p:cTn id="46" presetID="3" presetClass="entr" presetSubtype="10" fill="hold" nodeType="withEffect">
                                  <p:stCondLst>
                                    <p:cond delay="0"/>
                                  </p:stCondLst>
                                  <p:childTnLst>
                                    <p:set>
                                      <p:cBhvr>
                                        <p:cTn id="47" dur="1" fill="hold">
                                          <p:stCondLst>
                                            <p:cond delay="0"/>
                                          </p:stCondLst>
                                        </p:cTn>
                                        <p:tgtEl>
                                          <p:spTgt spid="26"/>
                                        </p:tgtEl>
                                        <p:attrNameLst>
                                          <p:attrName>style.visibility</p:attrName>
                                        </p:attrNameLst>
                                      </p:cBhvr>
                                      <p:to>
                                        <p:strVal val="visible"/>
                                      </p:to>
                                    </p:set>
                                    <p:animEffect transition="in" filter="blinds(horizontal)">
                                      <p:cBhvr>
                                        <p:cTn id="48" dur="500"/>
                                        <p:tgtEl>
                                          <p:spTgt spid="26"/>
                                        </p:tgtEl>
                                      </p:cBhvr>
                                    </p:animEffect>
                                  </p:childTnLst>
                                </p:cTn>
                              </p:par>
                              <p:par>
                                <p:cTn id="49" presetID="3" presetClass="entr" presetSubtype="10" fill="hold" nodeType="withEffect">
                                  <p:stCondLst>
                                    <p:cond delay="0"/>
                                  </p:stCondLst>
                                  <p:childTnLst>
                                    <p:set>
                                      <p:cBhvr>
                                        <p:cTn id="50" dur="1" fill="hold">
                                          <p:stCondLst>
                                            <p:cond delay="0"/>
                                          </p:stCondLst>
                                        </p:cTn>
                                        <p:tgtEl>
                                          <p:spTgt spid="27"/>
                                        </p:tgtEl>
                                        <p:attrNameLst>
                                          <p:attrName>style.visibility</p:attrName>
                                        </p:attrNameLst>
                                      </p:cBhvr>
                                      <p:to>
                                        <p:strVal val="visible"/>
                                      </p:to>
                                    </p:set>
                                    <p:animEffect transition="in" filter="blinds(horizontal)">
                                      <p:cBhvr>
                                        <p:cTn id="51" dur="500"/>
                                        <p:tgtEl>
                                          <p:spTgt spid="27"/>
                                        </p:tgtEl>
                                      </p:cBhvr>
                                    </p:animEffect>
                                  </p:childTnLst>
                                </p:cTn>
                              </p:par>
                              <p:par>
                                <p:cTn id="52" presetID="3" presetClass="entr" presetSubtype="10" fill="hold" nodeType="withEffect">
                                  <p:stCondLst>
                                    <p:cond delay="0"/>
                                  </p:stCondLst>
                                  <p:childTnLst>
                                    <p:set>
                                      <p:cBhvr>
                                        <p:cTn id="53" dur="1" fill="hold">
                                          <p:stCondLst>
                                            <p:cond delay="0"/>
                                          </p:stCondLst>
                                        </p:cTn>
                                        <p:tgtEl>
                                          <p:spTgt spid="28"/>
                                        </p:tgtEl>
                                        <p:attrNameLst>
                                          <p:attrName>style.visibility</p:attrName>
                                        </p:attrNameLst>
                                      </p:cBhvr>
                                      <p:to>
                                        <p:strVal val="visible"/>
                                      </p:to>
                                    </p:set>
                                    <p:animEffect transition="in" filter="blinds(horizontal)">
                                      <p:cBhvr>
                                        <p:cTn id="54" dur="500"/>
                                        <p:tgtEl>
                                          <p:spTgt spid="28"/>
                                        </p:tgtEl>
                                      </p:cBhvr>
                                    </p:animEffect>
                                  </p:childTnLst>
                                </p:cTn>
                              </p:par>
                              <p:par>
                                <p:cTn id="55" presetID="3" presetClass="entr" presetSubtype="10" fill="hold" nodeType="withEffect">
                                  <p:stCondLst>
                                    <p:cond delay="0"/>
                                  </p:stCondLst>
                                  <p:childTnLst>
                                    <p:set>
                                      <p:cBhvr>
                                        <p:cTn id="56" dur="1" fill="hold">
                                          <p:stCondLst>
                                            <p:cond delay="0"/>
                                          </p:stCondLst>
                                        </p:cTn>
                                        <p:tgtEl>
                                          <p:spTgt spid="29"/>
                                        </p:tgtEl>
                                        <p:attrNameLst>
                                          <p:attrName>style.visibility</p:attrName>
                                        </p:attrNameLst>
                                      </p:cBhvr>
                                      <p:to>
                                        <p:strVal val="visible"/>
                                      </p:to>
                                    </p:set>
                                    <p:animEffect transition="in" filter="blinds(horizontal)">
                                      <p:cBhvr>
                                        <p:cTn id="57" dur="500"/>
                                        <p:tgtEl>
                                          <p:spTgt spid="29"/>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nodeType="clickEffect">
                                  <p:stCondLst>
                                    <p:cond delay="0"/>
                                  </p:stCondLst>
                                  <p:childTnLst>
                                    <p:set>
                                      <p:cBhvr>
                                        <p:cTn id="61" dur="1" fill="hold">
                                          <p:stCondLst>
                                            <p:cond delay="0"/>
                                          </p:stCondLst>
                                        </p:cTn>
                                        <p:tgtEl>
                                          <p:spTgt spid="5"/>
                                        </p:tgtEl>
                                        <p:attrNameLst>
                                          <p:attrName>style.visibility</p:attrName>
                                        </p:attrNameLst>
                                      </p:cBhvr>
                                      <p:to>
                                        <p:strVal val="visible"/>
                                      </p:to>
                                    </p:set>
                                    <p:animEffect transition="in" filter="wipe(down)">
                                      <p:cBhvr>
                                        <p:cTn id="62" dur="500"/>
                                        <p:tgtEl>
                                          <p:spTgt spid="5"/>
                                        </p:tgtEl>
                                      </p:cBhvr>
                                    </p:animEffect>
                                  </p:childTnLst>
                                </p:cTn>
                              </p:par>
                              <p:par>
                                <p:cTn id="63" presetID="22" presetClass="entr" presetSubtype="4" fill="hold" grpId="0" nodeType="withEffect">
                                  <p:stCondLst>
                                    <p:cond delay="0"/>
                                  </p:stCondLst>
                                  <p:childTnLst>
                                    <p:set>
                                      <p:cBhvr>
                                        <p:cTn id="64" dur="1" fill="hold">
                                          <p:stCondLst>
                                            <p:cond delay="0"/>
                                          </p:stCondLst>
                                        </p:cTn>
                                        <p:tgtEl>
                                          <p:spTgt spid="3"/>
                                        </p:tgtEl>
                                        <p:attrNameLst>
                                          <p:attrName>style.visibility</p:attrName>
                                        </p:attrNameLst>
                                      </p:cBhvr>
                                      <p:to>
                                        <p:strVal val="visible"/>
                                      </p:to>
                                    </p:set>
                                    <p:animEffect transition="in" filter="wipe(down)">
                                      <p:cBhvr>
                                        <p:cTn id="65" dur="500"/>
                                        <p:tgtEl>
                                          <p:spTgt spid="3"/>
                                        </p:tgtEl>
                                      </p:cBhvr>
                                    </p:animEffect>
                                  </p:childTnLst>
                                </p:cTn>
                              </p:par>
                            </p:childTnLst>
                          </p:cTn>
                        </p:par>
                      </p:childTnLst>
                    </p:cTn>
                  </p:par>
                  <p:par>
                    <p:cTn id="66" fill="hold">
                      <p:stCondLst>
                        <p:cond delay="indefinite"/>
                      </p:stCondLst>
                      <p:childTnLst>
                        <p:par>
                          <p:cTn id="67" fill="hold">
                            <p:stCondLst>
                              <p:cond delay="0"/>
                            </p:stCondLst>
                            <p:childTnLst>
                              <p:par>
                                <p:cTn id="68" presetID="3" presetClass="entr" presetSubtype="10" fill="hold" grpId="0" nodeType="clickEffect">
                                  <p:stCondLst>
                                    <p:cond delay="0"/>
                                  </p:stCondLst>
                                  <p:childTnLst>
                                    <p:set>
                                      <p:cBhvr>
                                        <p:cTn id="69" dur="1" fill="hold">
                                          <p:stCondLst>
                                            <p:cond delay="0"/>
                                          </p:stCondLst>
                                        </p:cTn>
                                        <p:tgtEl>
                                          <p:spTgt spid="30"/>
                                        </p:tgtEl>
                                        <p:attrNameLst>
                                          <p:attrName>style.visibility</p:attrName>
                                        </p:attrNameLst>
                                      </p:cBhvr>
                                      <p:to>
                                        <p:strVal val="visible"/>
                                      </p:to>
                                    </p:set>
                                    <p:animEffect transition="in" filter="blinds(horizontal)">
                                      <p:cBhvr>
                                        <p:cTn id="70"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3632" grpId="0"/>
      <p:bldP spid="623636" grpId="0"/>
      <p:bldP spid="623640" grpId="0"/>
      <p:bldP spid="623643" grpId="0"/>
      <p:bldP spid="23" grpId="0" animBg="1"/>
      <p:bldP spid="24" grpId="0" animBg="1"/>
      <p:bldP spid="25" grpId="0"/>
      <p:bldP spid="30" grpId="0"/>
      <p:bldP spid="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89504" name="Object 0"/>
          <p:cNvGraphicFramePr>
            <a:graphicFrameLocks noChangeAspect="1"/>
          </p:cNvGraphicFramePr>
          <p:nvPr>
            <p:extLst>
              <p:ext uri="{D42A27DB-BD31-4B8C-83A1-F6EECF244321}">
                <p14:modId xmlns:p14="http://schemas.microsoft.com/office/powerpoint/2010/main" val="3236222023"/>
              </p:ext>
            </p:extLst>
          </p:nvPr>
        </p:nvGraphicFramePr>
        <p:xfrm>
          <a:off x="1071563" y="2150170"/>
          <a:ext cx="7291387" cy="2316162"/>
        </p:xfrm>
        <a:graphic>
          <a:graphicData uri="http://schemas.openxmlformats.org/presentationml/2006/ole">
            <mc:AlternateContent xmlns:mc="http://schemas.openxmlformats.org/markup-compatibility/2006">
              <mc:Choice xmlns:v="urn:schemas-microsoft-com:vml" Requires="v">
                <p:oleObj spid="_x0000_s2230397" name="Equation" r:id="rId3" imgW="2958840" imgH="939600" progId="Equation.DSMT4">
                  <p:embed/>
                </p:oleObj>
              </mc:Choice>
              <mc:Fallback>
                <p:oleObj name="Equation" r:id="rId3" imgW="2958840" imgH="939600" progId="Equation.DSMT4">
                  <p:embed/>
                  <p:pic>
                    <p:nvPicPr>
                      <p:cNvPr id="0" name="Picture 2"/>
                      <p:cNvPicPr>
                        <a:picLocks noChangeAspect="1" noChangeArrowheads="1"/>
                      </p:cNvPicPr>
                      <p:nvPr/>
                    </p:nvPicPr>
                    <p:blipFill>
                      <a:blip r:embed="rId4"/>
                      <a:srcRect/>
                      <a:stretch>
                        <a:fillRect/>
                      </a:stretch>
                    </p:blipFill>
                    <p:spPr bwMode="auto">
                      <a:xfrm>
                        <a:off x="1071563" y="2150170"/>
                        <a:ext cx="7291387" cy="2316162"/>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graphicFrame>
        <p:nvGraphicFramePr>
          <p:cNvPr id="789505" name="Object 1"/>
          <p:cNvGraphicFramePr>
            <a:graphicFrameLocks noChangeAspect="1"/>
          </p:cNvGraphicFramePr>
          <p:nvPr>
            <p:extLst>
              <p:ext uri="{D42A27DB-BD31-4B8C-83A1-F6EECF244321}">
                <p14:modId xmlns:p14="http://schemas.microsoft.com/office/powerpoint/2010/main" val="2545390653"/>
              </p:ext>
            </p:extLst>
          </p:nvPr>
        </p:nvGraphicFramePr>
        <p:xfrm>
          <a:off x="1370013" y="4792663"/>
          <a:ext cx="6584950" cy="855662"/>
        </p:xfrm>
        <a:graphic>
          <a:graphicData uri="http://schemas.openxmlformats.org/presentationml/2006/ole">
            <mc:AlternateContent xmlns:mc="http://schemas.openxmlformats.org/markup-compatibility/2006">
              <mc:Choice xmlns:v="urn:schemas-microsoft-com:vml" Requires="v">
                <p:oleObj spid="_x0000_s2230398" name="Equation" r:id="rId5" imgW="3429000" imgH="444240" progId="Equation.DSMT4">
                  <p:embed/>
                </p:oleObj>
              </mc:Choice>
              <mc:Fallback>
                <p:oleObj name="Equation" r:id="rId5" imgW="3429000" imgH="444240" progId="Equation.DSMT4">
                  <p:embed/>
                  <p:pic>
                    <p:nvPicPr>
                      <p:cNvPr id="0" name="Picture 3"/>
                      <p:cNvPicPr>
                        <a:picLocks noChangeAspect="1" noChangeArrowheads="1"/>
                      </p:cNvPicPr>
                      <p:nvPr/>
                    </p:nvPicPr>
                    <p:blipFill>
                      <a:blip r:embed="rId6"/>
                      <a:srcRect/>
                      <a:stretch>
                        <a:fillRect/>
                      </a:stretch>
                    </p:blipFill>
                    <p:spPr bwMode="auto">
                      <a:xfrm>
                        <a:off x="1370013" y="4792663"/>
                        <a:ext cx="6584950" cy="855662"/>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graphicFrame>
        <p:nvGraphicFramePr>
          <p:cNvPr id="789506" name="Object 2"/>
          <p:cNvGraphicFramePr>
            <a:graphicFrameLocks noChangeAspect="1"/>
          </p:cNvGraphicFramePr>
          <p:nvPr>
            <p:extLst>
              <p:ext uri="{D42A27DB-BD31-4B8C-83A1-F6EECF244321}">
                <p14:modId xmlns:p14="http://schemas.microsoft.com/office/powerpoint/2010/main" val="1018422741"/>
              </p:ext>
            </p:extLst>
          </p:nvPr>
        </p:nvGraphicFramePr>
        <p:xfrm>
          <a:off x="2915816" y="1622921"/>
          <a:ext cx="439738" cy="565150"/>
        </p:xfrm>
        <a:graphic>
          <a:graphicData uri="http://schemas.openxmlformats.org/presentationml/2006/ole">
            <mc:AlternateContent xmlns:mc="http://schemas.openxmlformats.org/markup-compatibility/2006">
              <mc:Choice xmlns:v="urn:schemas-microsoft-com:vml" Requires="v">
                <p:oleObj spid="_x0000_s2230399" name="Equation" r:id="rId7" imgW="177480" imgH="228600" progId="Equation.DSMT4">
                  <p:embed/>
                </p:oleObj>
              </mc:Choice>
              <mc:Fallback>
                <p:oleObj name="Equation" r:id="rId7" imgW="177480" imgH="228600" progId="Equation.DSMT4">
                  <p:embed/>
                  <p:pic>
                    <p:nvPicPr>
                      <p:cNvPr id="0" name="Picture 4"/>
                      <p:cNvPicPr>
                        <a:picLocks noChangeAspect="1" noChangeArrowheads="1"/>
                      </p:cNvPicPr>
                      <p:nvPr/>
                    </p:nvPicPr>
                    <p:blipFill>
                      <a:blip r:embed="rId8"/>
                      <a:srcRect/>
                      <a:stretch>
                        <a:fillRect/>
                      </a:stretch>
                    </p:blipFill>
                    <p:spPr bwMode="auto">
                      <a:xfrm>
                        <a:off x="2915816" y="1622921"/>
                        <a:ext cx="439738" cy="565150"/>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graphicFrame>
        <p:nvGraphicFramePr>
          <p:cNvPr id="789507" name="Object 3"/>
          <p:cNvGraphicFramePr>
            <a:graphicFrameLocks noChangeAspect="1"/>
          </p:cNvGraphicFramePr>
          <p:nvPr>
            <p:extLst>
              <p:ext uri="{D42A27DB-BD31-4B8C-83A1-F6EECF244321}">
                <p14:modId xmlns:p14="http://schemas.microsoft.com/office/powerpoint/2010/main" val="517235120"/>
              </p:ext>
            </p:extLst>
          </p:nvPr>
        </p:nvGraphicFramePr>
        <p:xfrm>
          <a:off x="4673774" y="1622251"/>
          <a:ext cx="439738" cy="565150"/>
        </p:xfrm>
        <a:graphic>
          <a:graphicData uri="http://schemas.openxmlformats.org/presentationml/2006/ole">
            <mc:AlternateContent xmlns:mc="http://schemas.openxmlformats.org/markup-compatibility/2006">
              <mc:Choice xmlns:v="urn:schemas-microsoft-com:vml" Requires="v">
                <p:oleObj spid="_x0000_s2230400" name="Equation" r:id="rId9" imgW="177480" imgH="228600" progId="Equation.DSMT4">
                  <p:embed/>
                </p:oleObj>
              </mc:Choice>
              <mc:Fallback>
                <p:oleObj name="Equation" r:id="rId9" imgW="177480" imgH="228600" progId="Equation.DSMT4">
                  <p:embed/>
                  <p:pic>
                    <p:nvPicPr>
                      <p:cNvPr id="0" name="Picture 5"/>
                      <p:cNvPicPr>
                        <a:picLocks noChangeAspect="1" noChangeArrowheads="1"/>
                      </p:cNvPicPr>
                      <p:nvPr/>
                    </p:nvPicPr>
                    <p:blipFill>
                      <a:blip r:embed="rId10"/>
                      <a:srcRect/>
                      <a:stretch>
                        <a:fillRect/>
                      </a:stretch>
                    </p:blipFill>
                    <p:spPr bwMode="auto">
                      <a:xfrm>
                        <a:off x="4673774" y="1622251"/>
                        <a:ext cx="439738" cy="565150"/>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graphicFrame>
        <p:nvGraphicFramePr>
          <p:cNvPr id="789508" name="Object 4"/>
          <p:cNvGraphicFramePr>
            <a:graphicFrameLocks noChangeAspect="1"/>
          </p:cNvGraphicFramePr>
          <p:nvPr>
            <p:extLst>
              <p:ext uri="{D42A27DB-BD31-4B8C-83A1-F6EECF244321}">
                <p14:modId xmlns:p14="http://schemas.microsoft.com/office/powerpoint/2010/main" val="3807686097"/>
              </p:ext>
            </p:extLst>
          </p:nvPr>
        </p:nvGraphicFramePr>
        <p:xfrm>
          <a:off x="7020099" y="1638126"/>
          <a:ext cx="441325" cy="566738"/>
        </p:xfrm>
        <a:graphic>
          <a:graphicData uri="http://schemas.openxmlformats.org/presentationml/2006/ole">
            <mc:AlternateContent xmlns:mc="http://schemas.openxmlformats.org/markup-compatibility/2006">
              <mc:Choice xmlns:v="urn:schemas-microsoft-com:vml" Requires="v">
                <p:oleObj spid="_x0000_s2230401" name="Equation" r:id="rId11" imgW="177480" imgH="228600" progId="Equation.DSMT4">
                  <p:embed/>
                </p:oleObj>
              </mc:Choice>
              <mc:Fallback>
                <p:oleObj name="Equation" r:id="rId11" imgW="177480" imgH="228600" progId="Equation.DSMT4">
                  <p:embed/>
                  <p:pic>
                    <p:nvPicPr>
                      <p:cNvPr id="0" name="Picture 6"/>
                      <p:cNvPicPr>
                        <a:picLocks noChangeAspect="1" noChangeArrowheads="1"/>
                      </p:cNvPicPr>
                      <p:nvPr/>
                    </p:nvPicPr>
                    <p:blipFill>
                      <a:blip r:embed="rId12"/>
                      <a:srcRect/>
                      <a:stretch>
                        <a:fillRect/>
                      </a:stretch>
                    </p:blipFill>
                    <p:spPr bwMode="auto">
                      <a:xfrm>
                        <a:off x="7020099" y="1638126"/>
                        <a:ext cx="441325" cy="566738"/>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sp>
        <p:nvSpPr>
          <p:cNvPr id="662550" name="Oval 22"/>
          <p:cNvSpPr>
            <a:spLocks noChangeArrowheads="1"/>
          </p:cNvSpPr>
          <p:nvPr/>
        </p:nvSpPr>
        <p:spPr bwMode="auto">
          <a:xfrm>
            <a:off x="4139952" y="2060848"/>
            <a:ext cx="1440160" cy="720080"/>
          </a:xfrm>
          <a:prstGeom prst="ellipse">
            <a:avLst/>
          </a:prstGeom>
          <a:noFill/>
          <a:ln w="38100" algn="ctr">
            <a:solidFill>
              <a:srgbClr val="FF0000"/>
            </a:solidFill>
            <a:round/>
            <a:headEnd/>
            <a:tailEnd/>
          </a:ln>
          <a:effectLst/>
        </p:spPr>
        <p:txBody>
          <a:bodyPr wrap="none" lIns="92075" tIns="46038" rIns="92075" bIns="46038" anchor="ctr"/>
          <a:lstStyle/>
          <a:p>
            <a:endParaRPr lang="zh-CN" altLang="en-US"/>
          </a:p>
        </p:txBody>
      </p:sp>
      <p:sp>
        <p:nvSpPr>
          <p:cNvPr id="15" name="标题 14"/>
          <p:cNvSpPr>
            <a:spLocks noGrp="1"/>
          </p:cNvSpPr>
          <p:nvPr>
            <p:ph type="title"/>
          </p:nvPr>
        </p:nvSpPr>
        <p:spPr/>
        <p:txBody>
          <a:bodyPr/>
          <a:lstStyle/>
          <a:p>
            <a:r>
              <a:rPr lang="zh-CN" altLang="en-US" dirty="0" smtClean="0"/>
              <a:t>最大后验概率准则下的错误概率</a:t>
            </a:r>
            <a:r>
              <a:rPr lang="en-US" altLang="zh-CN" dirty="0" smtClean="0"/>
              <a:t>1</a:t>
            </a:r>
            <a:endParaRPr lang="zh-CN" altLang="en-US" dirty="0"/>
          </a:p>
        </p:txBody>
      </p:sp>
      <p:sp>
        <p:nvSpPr>
          <p:cNvPr id="2" name="灯片编号占位符 1"/>
          <p:cNvSpPr>
            <a:spLocks noGrp="1"/>
          </p:cNvSpPr>
          <p:nvPr>
            <p:ph type="sldNum" sz="quarter" idx="12"/>
          </p:nvPr>
        </p:nvSpPr>
        <p:spPr/>
        <p:txBody>
          <a:bodyPr/>
          <a:lstStyle/>
          <a:p>
            <a:fld id="{E31375A4-56A4-47D6-9801-1991572033F7}" type="slidenum">
              <a:rPr lang="en-US" smtClean="0"/>
              <a:pPr/>
              <a:t>22</a:t>
            </a:fld>
            <a:endParaRPr lang="en-US"/>
          </a:p>
        </p:txBody>
      </p:sp>
      <p:sp>
        <p:nvSpPr>
          <p:cNvPr id="12" name="Oval 22"/>
          <p:cNvSpPr>
            <a:spLocks noChangeArrowheads="1"/>
          </p:cNvSpPr>
          <p:nvPr/>
        </p:nvSpPr>
        <p:spPr bwMode="auto">
          <a:xfrm>
            <a:off x="2339752" y="2564904"/>
            <a:ext cx="1440160" cy="720080"/>
          </a:xfrm>
          <a:prstGeom prst="ellipse">
            <a:avLst/>
          </a:prstGeom>
          <a:noFill/>
          <a:ln w="38100" algn="ctr">
            <a:solidFill>
              <a:srgbClr val="FF0000"/>
            </a:solidFill>
            <a:round/>
            <a:headEnd/>
            <a:tailEnd/>
          </a:ln>
          <a:effectLst/>
        </p:spPr>
        <p:txBody>
          <a:bodyPr wrap="none" lIns="92075" tIns="46038" rIns="92075" bIns="46038" anchor="ctr"/>
          <a:lstStyle/>
          <a:p>
            <a:endParaRPr lang="zh-CN" altLang="en-US"/>
          </a:p>
        </p:txBody>
      </p:sp>
      <p:sp>
        <p:nvSpPr>
          <p:cNvPr id="13" name="Oval 22"/>
          <p:cNvSpPr>
            <a:spLocks noChangeArrowheads="1"/>
          </p:cNvSpPr>
          <p:nvPr/>
        </p:nvSpPr>
        <p:spPr bwMode="auto">
          <a:xfrm>
            <a:off x="6660232" y="3789040"/>
            <a:ext cx="1440160" cy="720080"/>
          </a:xfrm>
          <a:prstGeom prst="ellipse">
            <a:avLst/>
          </a:prstGeom>
          <a:noFill/>
          <a:ln w="38100" algn="ctr">
            <a:solidFill>
              <a:srgbClr val="FF0000"/>
            </a:solidFill>
            <a:round/>
            <a:headEnd/>
            <a:tailEnd/>
          </a:ln>
          <a:effectLst/>
        </p:spPr>
        <p:txBody>
          <a:bodyPr wrap="none" lIns="92075" tIns="46038" rIns="92075" bIns="46038" anchor="ctr"/>
          <a:lstStyle/>
          <a:p>
            <a:endParaRPr lang="zh-CN" altLang="en-US"/>
          </a:p>
        </p:txBody>
      </p:sp>
      <p:sp>
        <p:nvSpPr>
          <p:cNvPr id="3" name="矩形 2"/>
          <p:cNvSpPr/>
          <p:nvPr/>
        </p:nvSpPr>
        <p:spPr>
          <a:xfrm>
            <a:off x="1331640" y="5589240"/>
            <a:ext cx="803425" cy="461665"/>
          </a:xfrm>
          <a:prstGeom prst="rect">
            <a:avLst/>
          </a:prstGeom>
        </p:spPr>
        <p:txBody>
          <a:bodyPr wrap="none">
            <a:spAutoFit/>
          </a:bodyPr>
          <a:lstStyle/>
          <a:p>
            <a:r>
              <a:rPr lang="zh-CN" altLang="en-US" sz="2400" b="1" dirty="0">
                <a:solidFill>
                  <a:srgbClr val="0000FF"/>
                </a:solidFill>
                <a:latin typeface="+mj-ea"/>
                <a:ea typeface="+mj-ea"/>
              </a:rPr>
              <a:t>最小</a:t>
            </a:r>
            <a:endParaRPr lang="zh-CN" altLang="en-US" sz="2400" dirty="0">
              <a:solidFill>
                <a:srgbClr val="0000FF"/>
              </a:solidFill>
              <a:latin typeface="+mj-ea"/>
              <a:ea typeface="+mj-ea"/>
            </a:endParaRPr>
          </a:p>
        </p:txBody>
      </p:sp>
      <p:sp>
        <p:nvSpPr>
          <p:cNvPr id="14" name="矩形 13"/>
          <p:cNvSpPr/>
          <p:nvPr/>
        </p:nvSpPr>
        <p:spPr>
          <a:xfrm>
            <a:off x="4056607" y="5571444"/>
            <a:ext cx="800219" cy="461665"/>
          </a:xfrm>
          <a:prstGeom prst="rect">
            <a:avLst/>
          </a:prstGeom>
        </p:spPr>
        <p:txBody>
          <a:bodyPr wrap="none">
            <a:spAutoFit/>
          </a:bodyPr>
          <a:lstStyle/>
          <a:p>
            <a:r>
              <a:rPr lang="zh-CN" altLang="en-US" sz="2400" b="1" dirty="0">
                <a:solidFill>
                  <a:srgbClr val="0000FF"/>
                </a:solidFill>
                <a:latin typeface="+mj-ea"/>
                <a:ea typeface="+mj-ea"/>
              </a:rPr>
              <a:t>最大</a:t>
            </a:r>
            <a:endParaRPr lang="zh-CN" altLang="en-US" sz="2400" dirty="0">
              <a:solidFill>
                <a:srgbClr val="0000FF"/>
              </a:solidFill>
              <a:latin typeface="+mj-ea"/>
              <a:ea typeface="+mj-ea"/>
            </a:endParaRPr>
          </a:p>
        </p:txBody>
      </p:sp>
      <p:sp>
        <p:nvSpPr>
          <p:cNvPr id="16" name="矩形 15"/>
          <p:cNvSpPr/>
          <p:nvPr/>
        </p:nvSpPr>
        <p:spPr>
          <a:xfrm>
            <a:off x="5724128" y="5608312"/>
            <a:ext cx="3262432" cy="461665"/>
          </a:xfrm>
          <a:prstGeom prst="rect">
            <a:avLst/>
          </a:prstGeom>
        </p:spPr>
        <p:txBody>
          <a:bodyPr wrap="none">
            <a:spAutoFit/>
          </a:bodyPr>
          <a:lstStyle/>
          <a:p>
            <a:r>
              <a:rPr lang="zh-CN" altLang="en-US" sz="2400" b="1" dirty="0" smtClean="0">
                <a:solidFill>
                  <a:srgbClr val="0000FF"/>
                </a:solidFill>
                <a:latin typeface="+mj-ea"/>
                <a:ea typeface="+mj-ea"/>
              </a:rPr>
              <a:t>除去最大，剩下的部分</a:t>
            </a:r>
            <a:endParaRPr lang="zh-CN" altLang="en-US" sz="2400" b="1" dirty="0">
              <a:solidFill>
                <a:srgbClr val="0000FF"/>
              </a:solidFill>
              <a:latin typeface="+mj-ea"/>
              <a:ea typeface="+mj-ea"/>
            </a:endParaRPr>
          </a:p>
        </p:txBody>
      </p:sp>
      <p:sp>
        <p:nvSpPr>
          <p:cNvPr id="17" name="矩形 16"/>
          <p:cNvSpPr/>
          <p:nvPr/>
        </p:nvSpPr>
        <p:spPr>
          <a:xfrm>
            <a:off x="1100515" y="1196752"/>
            <a:ext cx="2031325" cy="461665"/>
          </a:xfrm>
          <a:prstGeom prst="rect">
            <a:avLst/>
          </a:prstGeom>
        </p:spPr>
        <p:txBody>
          <a:bodyPr wrap="none">
            <a:spAutoFit/>
          </a:bodyPr>
          <a:lstStyle/>
          <a:p>
            <a:r>
              <a:rPr lang="zh-CN" altLang="en-US" sz="2400" b="1" dirty="0" smtClean="0">
                <a:solidFill>
                  <a:srgbClr val="0000FF"/>
                </a:solidFill>
                <a:latin typeface="+mj-ea"/>
                <a:ea typeface="+mj-ea"/>
              </a:rPr>
              <a:t>后验概率</a:t>
            </a:r>
            <a:r>
              <a:rPr lang="zh-CN" altLang="en-US" sz="2400" b="1" dirty="0">
                <a:solidFill>
                  <a:srgbClr val="0000FF"/>
                </a:solidFill>
                <a:latin typeface="+mj-ea"/>
                <a:ea typeface="+mj-ea"/>
              </a:rPr>
              <a:t>矩阵</a:t>
            </a:r>
            <a:endParaRPr lang="zh-CN" altLang="en-US" sz="2400" dirty="0">
              <a:latin typeface="+mj-ea"/>
              <a:ea typeface="+mj-ea"/>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8950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down)">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grpId="0" nodeType="click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wipe(down)">
                                      <p:cBhvr>
                                        <p:cTn id="16" dur="500"/>
                                        <p:tgtEl>
                                          <p:spTgt spid="14"/>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wipe(down)">
                                      <p:cBhvr>
                                        <p:cTn id="21" dur="500"/>
                                        <p:tgtEl>
                                          <p:spTgt spid="12"/>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662550"/>
                                        </p:tgtEl>
                                        <p:attrNameLst>
                                          <p:attrName>style.visibility</p:attrName>
                                        </p:attrNameLst>
                                      </p:cBhvr>
                                      <p:to>
                                        <p:strVal val="visible"/>
                                      </p:to>
                                    </p:set>
                                    <p:animEffect transition="in" filter="wipe(down)">
                                      <p:cBhvr>
                                        <p:cTn id="24" dur="500"/>
                                        <p:tgtEl>
                                          <p:spTgt spid="662550"/>
                                        </p:tgtEl>
                                      </p:cBhvr>
                                    </p:animEffect>
                                  </p:childTnLst>
                                </p:cTn>
                              </p:par>
                              <p:par>
                                <p:cTn id="25" presetID="22" presetClass="entr" presetSubtype="4"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down)">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wipe(down)">
                                      <p:cBhvr>
                                        <p:cTn id="3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2550" grpId="0" animBg="1"/>
      <p:bldP spid="12" grpId="0" animBg="1"/>
      <p:bldP spid="13" grpId="0" animBg="1"/>
      <p:bldP spid="3" grpId="0"/>
      <p:bldP spid="14" grpId="0"/>
      <p:bldP spid="1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90528" name="Object 3072"/>
          <p:cNvGraphicFramePr>
            <a:graphicFrameLocks noChangeAspect="1"/>
          </p:cNvGraphicFramePr>
          <p:nvPr>
            <p:extLst>
              <p:ext uri="{D42A27DB-BD31-4B8C-83A1-F6EECF244321}">
                <p14:modId xmlns:p14="http://schemas.microsoft.com/office/powerpoint/2010/main" val="2406645612"/>
              </p:ext>
            </p:extLst>
          </p:nvPr>
        </p:nvGraphicFramePr>
        <p:xfrm>
          <a:off x="827584" y="3878826"/>
          <a:ext cx="6883400" cy="2316162"/>
        </p:xfrm>
        <a:graphic>
          <a:graphicData uri="http://schemas.openxmlformats.org/presentationml/2006/ole">
            <mc:AlternateContent xmlns:mc="http://schemas.openxmlformats.org/markup-compatibility/2006">
              <mc:Choice xmlns:v="urn:schemas-microsoft-com:vml" Requires="v">
                <p:oleObj spid="_x0000_s2231448" name="Equation" r:id="rId3" imgW="2793960" imgH="939600" progId="Equation.DSMT4">
                  <p:embed/>
                </p:oleObj>
              </mc:Choice>
              <mc:Fallback>
                <p:oleObj name="Equation" r:id="rId3" imgW="2793960" imgH="939600" progId="Equation.DSMT4">
                  <p:embed/>
                  <p:pic>
                    <p:nvPicPr>
                      <p:cNvPr id="0" name="Picture 2"/>
                      <p:cNvPicPr>
                        <a:picLocks noChangeAspect="1" noChangeArrowheads="1"/>
                      </p:cNvPicPr>
                      <p:nvPr/>
                    </p:nvPicPr>
                    <p:blipFill>
                      <a:blip r:embed="rId4"/>
                      <a:srcRect/>
                      <a:stretch>
                        <a:fillRect/>
                      </a:stretch>
                    </p:blipFill>
                    <p:spPr bwMode="auto">
                      <a:xfrm>
                        <a:off x="827584" y="3878826"/>
                        <a:ext cx="6883400" cy="2316162"/>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graphicFrame>
        <p:nvGraphicFramePr>
          <p:cNvPr id="790532" name="Object 3076"/>
          <p:cNvGraphicFramePr>
            <a:graphicFrameLocks noChangeAspect="1"/>
          </p:cNvGraphicFramePr>
          <p:nvPr>
            <p:extLst>
              <p:ext uri="{D42A27DB-BD31-4B8C-83A1-F6EECF244321}">
                <p14:modId xmlns:p14="http://schemas.microsoft.com/office/powerpoint/2010/main" val="2242943396"/>
              </p:ext>
            </p:extLst>
          </p:nvPr>
        </p:nvGraphicFramePr>
        <p:xfrm>
          <a:off x="827584" y="1730425"/>
          <a:ext cx="6586538" cy="855663"/>
        </p:xfrm>
        <a:graphic>
          <a:graphicData uri="http://schemas.openxmlformats.org/presentationml/2006/ole">
            <mc:AlternateContent xmlns:mc="http://schemas.openxmlformats.org/markup-compatibility/2006">
              <mc:Choice xmlns:v="urn:schemas-microsoft-com:vml" Requires="v">
                <p:oleObj spid="_x0000_s2231449" name="Equation" r:id="rId5" imgW="3429000" imgH="444240" progId="Equation.DSMT4">
                  <p:embed/>
                </p:oleObj>
              </mc:Choice>
              <mc:Fallback>
                <p:oleObj name="Equation" r:id="rId5" imgW="3429000" imgH="444240" progId="Equation.DSMT4">
                  <p:embed/>
                  <p:pic>
                    <p:nvPicPr>
                      <p:cNvPr id="0" name="Picture 6"/>
                      <p:cNvPicPr>
                        <a:picLocks noChangeAspect="1" noChangeArrowheads="1"/>
                      </p:cNvPicPr>
                      <p:nvPr/>
                    </p:nvPicPr>
                    <p:blipFill>
                      <a:blip r:embed="rId6"/>
                      <a:srcRect/>
                      <a:stretch>
                        <a:fillRect/>
                      </a:stretch>
                    </p:blipFill>
                    <p:spPr bwMode="auto">
                      <a:xfrm>
                        <a:off x="827584" y="1730425"/>
                        <a:ext cx="6586538" cy="855663"/>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graphicFrame>
        <p:nvGraphicFramePr>
          <p:cNvPr id="790533" name="Object 3077"/>
          <p:cNvGraphicFramePr>
            <a:graphicFrameLocks noChangeAspect="1"/>
          </p:cNvGraphicFramePr>
          <p:nvPr>
            <p:extLst>
              <p:ext uri="{D42A27DB-BD31-4B8C-83A1-F6EECF244321}">
                <p14:modId xmlns:p14="http://schemas.microsoft.com/office/powerpoint/2010/main" val="1060952386"/>
              </p:ext>
            </p:extLst>
          </p:nvPr>
        </p:nvGraphicFramePr>
        <p:xfrm>
          <a:off x="1475656" y="2708920"/>
          <a:ext cx="2036763" cy="881062"/>
        </p:xfrm>
        <a:graphic>
          <a:graphicData uri="http://schemas.openxmlformats.org/presentationml/2006/ole">
            <mc:AlternateContent xmlns:mc="http://schemas.openxmlformats.org/markup-compatibility/2006">
              <mc:Choice xmlns:v="urn:schemas-microsoft-com:vml" Requires="v">
                <p:oleObj spid="_x0000_s2231450" name="Equation" r:id="rId7" imgW="1028520" imgH="444240" progId="Equation.DSMT4">
                  <p:embed/>
                </p:oleObj>
              </mc:Choice>
              <mc:Fallback>
                <p:oleObj name="Equation" r:id="rId7" imgW="1028520" imgH="444240" progId="Equation.DSMT4">
                  <p:embed/>
                  <p:pic>
                    <p:nvPicPr>
                      <p:cNvPr id="0" name="Picture 7"/>
                      <p:cNvPicPr>
                        <a:picLocks noChangeAspect="1" noChangeArrowheads="1"/>
                      </p:cNvPicPr>
                      <p:nvPr/>
                    </p:nvPicPr>
                    <p:blipFill>
                      <a:blip r:embed="rId8"/>
                      <a:srcRect/>
                      <a:stretch>
                        <a:fillRect/>
                      </a:stretch>
                    </p:blipFill>
                    <p:spPr bwMode="auto">
                      <a:xfrm>
                        <a:off x="1475656" y="2708920"/>
                        <a:ext cx="2036763" cy="881062"/>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sp>
        <p:nvSpPr>
          <p:cNvPr id="16" name="标题 15"/>
          <p:cNvSpPr>
            <a:spLocks noGrp="1"/>
          </p:cNvSpPr>
          <p:nvPr>
            <p:ph type="title"/>
          </p:nvPr>
        </p:nvSpPr>
        <p:spPr/>
        <p:txBody>
          <a:bodyPr/>
          <a:lstStyle/>
          <a:p>
            <a:r>
              <a:rPr lang="zh-CN" altLang="en-US" dirty="0" smtClean="0"/>
              <a:t>最大后验概率准则下的错误概率</a:t>
            </a:r>
            <a:r>
              <a:rPr lang="en-US" altLang="zh-CN" dirty="0" smtClean="0"/>
              <a:t>1</a:t>
            </a:r>
            <a:endParaRPr lang="zh-CN" altLang="en-US" dirty="0"/>
          </a:p>
        </p:txBody>
      </p:sp>
      <p:sp>
        <p:nvSpPr>
          <p:cNvPr id="12" name="矩形 11"/>
          <p:cNvSpPr/>
          <p:nvPr/>
        </p:nvSpPr>
        <p:spPr>
          <a:xfrm>
            <a:off x="683568" y="1268760"/>
            <a:ext cx="5134739" cy="461665"/>
          </a:xfrm>
          <a:prstGeom prst="rect">
            <a:avLst/>
          </a:prstGeom>
        </p:spPr>
        <p:txBody>
          <a:bodyPr wrap="none">
            <a:spAutoFit/>
          </a:bodyPr>
          <a:lstStyle/>
          <a:p>
            <a:r>
              <a:rPr lang="zh-CN" altLang="en-US" sz="2400" b="1" dirty="0" smtClean="0">
                <a:latin typeface="+mj-ea"/>
                <a:ea typeface="+mj-ea"/>
              </a:rPr>
              <a:t>最大后验概率准则的条件式可以写成</a:t>
            </a:r>
            <a:endParaRPr lang="zh-CN" altLang="en-US" sz="2400" b="1" dirty="0">
              <a:latin typeface="+mj-ea"/>
              <a:ea typeface="+mj-ea"/>
            </a:endParaRPr>
          </a:p>
        </p:txBody>
      </p:sp>
      <p:sp>
        <p:nvSpPr>
          <p:cNvPr id="2" name="灯片编号占位符 1"/>
          <p:cNvSpPr>
            <a:spLocks noGrp="1"/>
          </p:cNvSpPr>
          <p:nvPr>
            <p:ph type="sldNum" sz="quarter" idx="12"/>
          </p:nvPr>
        </p:nvSpPr>
        <p:spPr/>
        <p:txBody>
          <a:bodyPr/>
          <a:lstStyle/>
          <a:p>
            <a:fld id="{E31375A4-56A4-47D6-9801-1991572033F7}" type="slidenum">
              <a:rPr lang="en-US" smtClean="0"/>
              <a:pPr/>
              <a:t>23</a:t>
            </a:fld>
            <a:endParaRPr lang="en-US"/>
          </a:p>
        </p:txBody>
      </p:sp>
      <p:graphicFrame>
        <p:nvGraphicFramePr>
          <p:cNvPr id="3" name="对象 2"/>
          <p:cNvGraphicFramePr>
            <a:graphicFrameLocks noChangeAspect="1"/>
          </p:cNvGraphicFramePr>
          <p:nvPr>
            <p:extLst>
              <p:ext uri="{D42A27DB-BD31-4B8C-83A1-F6EECF244321}">
                <p14:modId xmlns:p14="http://schemas.microsoft.com/office/powerpoint/2010/main" val="3543710090"/>
              </p:ext>
            </p:extLst>
          </p:nvPr>
        </p:nvGraphicFramePr>
        <p:xfrm>
          <a:off x="2635584" y="6237312"/>
          <a:ext cx="439738" cy="565150"/>
        </p:xfrm>
        <a:graphic>
          <a:graphicData uri="http://schemas.openxmlformats.org/presentationml/2006/ole">
            <mc:AlternateContent xmlns:mc="http://schemas.openxmlformats.org/markup-compatibility/2006">
              <mc:Choice xmlns:v="urn:schemas-microsoft-com:vml" Requires="v">
                <p:oleObj spid="_x0000_s2231451" name="Equation" r:id="rId9" imgW="177480" imgH="228600" progId="Equation.DSMT4">
                  <p:embed/>
                </p:oleObj>
              </mc:Choice>
              <mc:Fallback>
                <p:oleObj name="Equation" r:id="rId9" imgW="177480" imgH="228600" progId="Equation.DSMT4">
                  <p:embed/>
                  <p:pic>
                    <p:nvPicPr>
                      <p:cNvPr id="0" name="Object 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35584" y="6237312"/>
                        <a:ext cx="439738" cy="565150"/>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4140497207"/>
              </p:ext>
            </p:extLst>
          </p:nvPr>
        </p:nvGraphicFramePr>
        <p:xfrm>
          <a:off x="4409672" y="6237312"/>
          <a:ext cx="439738" cy="565150"/>
        </p:xfrm>
        <a:graphic>
          <a:graphicData uri="http://schemas.openxmlformats.org/presentationml/2006/ole">
            <mc:AlternateContent xmlns:mc="http://schemas.openxmlformats.org/markup-compatibility/2006">
              <mc:Choice xmlns:v="urn:schemas-microsoft-com:vml" Requires="v">
                <p:oleObj spid="_x0000_s2231452" name="Equation" r:id="rId11" imgW="177480" imgH="228600" progId="Equation.DSMT4">
                  <p:embed/>
                </p:oleObj>
              </mc:Choice>
              <mc:Fallback>
                <p:oleObj name="Equation" r:id="rId11" imgW="177480" imgH="228600" progId="Equation.DSMT4">
                  <p:embed/>
                  <p:pic>
                    <p:nvPicPr>
                      <p:cNvPr id="0" name="Object 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409672" y="6237312"/>
                        <a:ext cx="439738" cy="565150"/>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2835280060"/>
              </p:ext>
            </p:extLst>
          </p:nvPr>
        </p:nvGraphicFramePr>
        <p:xfrm>
          <a:off x="6655593" y="6237312"/>
          <a:ext cx="441325" cy="566737"/>
        </p:xfrm>
        <a:graphic>
          <a:graphicData uri="http://schemas.openxmlformats.org/presentationml/2006/ole">
            <mc:AlternateContent xmlns:mc="http://schemas.openxmlformats.org/markup-compatibility/2006">
              <mc:Choice xmlns:v="urn:schemas-microsoft-com:vml" Requires="v">
                <p:oleObj spid="_x0000_s2231453" name="Equation" r:id="rId13" imgW="177480" imgH="228600" progId="Equation.DSMT4">
                  <p:embed/>
                </p:oleObj>
              </mc:Choice>
              <mc:Fallback>
                <p:oleObj name="Equation" r:id="rId13" imgW="177480" imgH="228600" progId="Equation.DSMT4">
                  <p:embed/>
                  <p:pic>
                    <p:nvPicPr>
                      <p:cNvPr id="0" name="Object 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655593" y="6237312"/>
                        <a:ext cx="441325" cy="566737"/>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 name="Oval 22"/>
          <p:cNvSpPr>
            <a:spLocks noChangeArrowheads="1"/>
          </p:cNvSpPr>
          <p:nvPr/>
        </p:nvSpPr>
        <p:spPr bwMode="auto">
          <a:xfrm>
            <a:off x="3909461" y="3952913"/>
            <a:ext cx="1440160" cy="720080"/>
          </a:xfrm>
          <a:prstGeom prst="ellipse">
            <a:avLst/>
          </a:prstGeom>
          <a:noFill/>
          <a:ln w="38100" algn="ctr">
            <a:solidFill>
              <a:srgbClr val="FF0000"/>
            </a:solidFill>
            <a:round/>
            <a:headEnd/>
            <a:tailEnd/>
          </a:ln>
          <a:effectLst/>
        </p:spPr>
        <p:txBody>
          <a:bodyPr wrap="none" lIns="92075" tIns="46038" rIns="92075" bIns="46038" anchor="ctr"/>
          <a:lstStyle/>
          <a:p>
            <a:endParaRPr lang="zh-CN" altLang="en-US"/>
          </a:p>
        </p:txBody>
      </p:sp>
      <p:sp>
        <p:nvSpPr>
          <p:cNvPr id="18" name="Oval 22"/>
          <p:cNvSpPr>
            <a:spLocks noChangeArrowheads="1"/>
          </p:cNvSpPr>
          <p:nvPr/>
        </p:nvSpPr>
        <p:spPr bwMode="auto">
          <a:xfrm>
            <a:off x="2339752" y="4509120"/>
            <a:ext cx="1440160" cy="720080"/>
          </a:xfrm>
          <a:prstGeom prst="ellipse">
            <a:avLst/>
          </a:prstGeom>
          <a:noFill/>
          <a:ln w="38100" algn="ctr">
            <a:solidFill>
              <a:srgbClr val="FF0000"/>
            </a:solidFill>
            <a:round/>
            <a:headEnd/>
            <a:tailEnd/>
          </a:ln>
          <a:effectLst/>
        </p:spPr>
        <p:txBody>
          <a:bodyPr wrap="none" lIns="92075" tIns="46038" rIns="92075" bIns="46038" anchor="ctr"/>
          <a:lstStyle/>
          <a:p>
            <a:endParaRPr lang="zh-CN" altLang="en-US"/>
          </a:p>
        </p:txBody>
      </p:sp>
      <p:sp>
        <p:nvSpPr>
          <p:cNvPr id="19" name="Oval 22"/>
          <p:cNvSpPr>
            <a:spLocks noChangeArrowheads="1"/>
          </p:cNvSpPr>
          <p:nvPr/>
        </p:nvSpPr>
        <p:spPr bwMode="auto">
          <a:xfrm>
            <a:off x="6156176" y="5517232"/>
            <a:ext cx="1440160" cy="720080"/>
          </a:xfrm>
          <a:prstGeom prst="ellipse">
            <a:avLst/>
          </a:prstGeom>
          <a:noFill/>
          <a:ln w="38100" algn="ctr">
            <a:solidFill>
              <a:srgbClr val="FF0000"/>
            </a:solidFill>
            <a:round/>
            <a:headEnd/>
            <a:tailEnd/>
          </a:ln>
          <a:effectLst/>
        </p:spPr>
        <p:txBody>
          <a:bodyPr wrap="none" lIns="92075" tIns="46038" rIns="92075" bIns="46038" anchor="ctr"/>
          <a:lstStyle/>
          <a:p>
            <a:endParaRPr lang="zh-CN" altLang="en-US"/>
          </a:p>
        </p:txBody>
      </p:sp>
      <p:sp>
        <p:nvSpPr>
          <p:cNvPr id="14" name="矩形 13"/>
          <p:cNvSpPr/>
          <p:nvPr/>
        </p:nvSpPr>
        <p:spPr>
          <a:xfrm>
            <a:off x="3561325" y="2972482"/>
            <a:ext cx="1415772" cy="461665"/>
          </a:xfrm>
          <a:prstGeom prst="rect">
            <a:avLst/>
          </a:prstGeom>
        </p:spPr>
        <p:txBody>
          <a:bodyPr wrap="none">
            <a:spAutoFit/>
          </a:bodyPr>
          <a:lstStyle/>
          <a:p>
            <a:r>
              <a:rPr lang="zh-CN" altLang="en-US" sz="2400" b="1" dirty="0" smtClean="0">
                <a:solidFill>
                  <a:srgbClr val="0000FF"/>
                </a:solidFill>
                <a:latin typeface="+mj-ea"/>
                <a:ea typeface="+mj-ea"/>
              </a:rPr>
              <a:t>联合概率</a:t>
            </a:r>
            <a:endParaRPr lang="zh-CN" altLang="en-US" sz="2400" b="1" dirty="0">
              <a:solidFill>
                <a:srgbClr val="0000FF"/>
              </a:solidFill>
              <a:latin typeface="+mj-ea"/>
              <a:ea typeface="+mj-ea"/>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9053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9053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down)">
                                      <p:cBhvr>
                                        <p:cTn id="15" dur="500"/>
                                        <p:tgtEl>
                                          <p:spTgt spid="14"/>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790528"/>
                                        </p:tgtEl>
                                        <p:attrNameLst>
                                          <p:attrName>style.visibility</p:attrName>
                                        </p:attrNameLst>
                                      </p:cBhvr>
                                      <p:to>
                                        <p:strVal val="visible"/>
                                      </p:to>
                                    </p:set>
                                    <p:anim calcmode="lin" valueType="num">
                                      <p:cBhvr additive="base">
                                        <p:cTn id="20" dur="500" fill="hold"/>
                                        <p:tgtEl>
                                          <p:spTgt spid="790528"/>
                                        </p:tgtEl>
                                        <p:attrNameLst>
                                          <p:attrName>ppt_x</p:attrName>
                                        </p:attrNameLst>
                                      </p:cBhvr>
                                      <p:tavLst>
                                        <p:tav tm="0">
                                          <p:val>
                                            <p:strVal val="#ppt_x"/>
                                          </p:val>
                                        </p:tav>
                                        <p:tav tm="100000">
                                          <p:val>
                                            <p:strVal val="#ppt_x"/>
                                          </p:val>
                                        </p:tav>
                                      </p:tavLst>
                                    </p:anim>
                                    <p:anim calcmode="lin" valueType="num">
                                      <p:cBhvr additive="base">
                                        <p:cTn id="21" dur="500" fill="hold"/>
                                        <p:tgtEl>
                                          <p:spTgt spid="790528"/>
                                        </p:tgtEl>
                                        <p:attrNameLst>
                                          <p:attrName>ppt_y</p:attrName>
                                        </p:attrNameLst>
                                      </p:cBhvr>
                                      <p:tavLst>
                                        <p:tav tm="0">
                                          <p:val>
                                            <p:strVal val="1+#ppt_h/2"/>
                                          </p:val>
                                        </p:tav>
                                        <p:tav tm="100000">
                                          <p:val>
                                            <p:strVal val="#ppt_y"/>
                                          </p:val>
                                        </p:tav>
                                      </p:tavLst>
                                    </p:anim>
                                  </p:childTnLst>
                                </p:cTn>
                              </p:par>
                              <p:par>
                                <p:cTn id="22" presetID="2" presetClass="entr" presetSubtype="4" fill="hold" grpId="0" nodeType="withEffect">
                                  <p:stCondLst>
                                    <p:cond delay="0"/>
                                  </p:stCondLst>
                                  <p:childTnLst>
                                    <p:set>
                                      <p:cBhvr>
                                        <p:cTn id="23" dur="1" fill="hold">
                                          <p:stCondLst>
                                            <p:cond delay="0"/>
                                          </p:stCondLst>
                                        </p:cTn>
                                        <p:tgtEl>
                                          <p:spTgt spid="2"/>
                                        </p:tgtEl>
                                        <p:attrNameLst>
                                          <p:attrName>style.visibility</p:attrName>
                                        </p:attrNameLst>
                                      </p:cBhvr>
                                      <p:to>
                                        <p:strVal val="visible"/>
                                      </p:to>
                                    </p:set>
                                    <p:anim calcmode="lin" valueType="num">
                                      <p:cBhvr additive="base">
                                        <p:cTn id="24" dur="500" fill="hold"/>
                                        <p:tgtEl>
                                          <p:spTgt spid="2"/>
                                        </p:tgtEl>
                                        <p:attrNameLst>
                                          <p:attrName>ppt_x</p:attrName>
                                        </p:attrNameLst>
                                      </p:cBhvr>
                                      <p:tavLst>
                                        <p:tav tm="0">
                                          <p:val>
                                            <p:strVal val="#ppt_x"/>
                                          </p:val>
                                        </p:tav>
                                        <p:tav tm="100000">
                                          <p:val>
                                            <p:strVal val="#ppt_x"/>
                                          </p:val>
                                        </p:tav>
                                      </p:tavLst>
                                    </p:anim>
                                    <p:anim calcmode="lin" valueType="num">
                                      <p:cBhvr additive="base">
                                        <p:cTn id="25" dur="500" fill="hold"/>
                                        <p:tgtEl>
                                          <p:spTgt spid="2"/>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3"/>
                                        </p:tgtEl>
                                        <p:attrNameLst>
                                          <p:attrName>style.visibility</p:attrName>
                                        </p:attrNameLst>
                                      </p:cBhvr>
                                      <p:to>
                                        <p:strVal val="visible"/>
                                      </p:to>
                                    </p:set>
                                    <p:anim calcmode="lin" valueType="num">
                                      <p:cBhvr additive="base">
                                        <p:cTn id="28" dur="500" fill="hold"/>
                                        <p:tgtEl>
                                          <p:spTgt spid="3"/>
                                        </p:tgtEl>
                                        <p:attrNameLst>
                                          <p:attrName>ppt_x</p:attrName>
                                        </p:attrNameLst>
                                      </p:cBhvr>
                                      <p:tavLst>
                                        <p:tav tm="0">
                                          <p:val>
                                            <p:strVal val="#ppt_x"/>
                                          </p:val>
                                        </p:tav>
                                        <p:tav tm="100000">
                                          <p:val>
                                            <p:strVal val="#ppt_x"/>
                                          </p:val>
                                        </p:tav>
                                      </p:tavLst>
                                    </p:anim>
                                    <p:anim calcmode="lin" valueType="num">
                                      <p:cBhvr additive="base">
                                        <p:cTn id="29" dur="500" fill="hold"/>
                                        <p:tgtEl>
                                          <p:spTgt spid="3"/>
                                        </p:tgtEl>
                                        <p:attrNameLst>
                                          <p:attrName>ppt_y</p:attrName>
                                        </p:attrNameLst>
                                      </p:cBhvr>
                                      <p:tavLst>
                                        <p:tav tm="0">
                                          <p:val>
                                            <p:strVal val="1+#ppt_h/2"/>
                                          </p:val>
                                        </p:tav>
                                        <p:tav tm="100000">
                                          <p:val>
                                            <p:strVal val="#ppt_y"/>
                                          </p:val>
                                        </p:tav>
                                      </p:tavLst>
                                    </p:anim>
                                  </p:childTnLst>
                                </p:cTn>
                              </p:par>
                              <p:par>
                                <p:cTn id="30" presetID="2" presetClass="entr" presetSubtype="4" fill="hold" nodeType="withEffect">
                                  <p:stCondLst>
                                    <p:cond delay="0"/>
                                  </p:stCondLst>
                                  <p:childTnLst>
                                    <p:set>
                                      <p:cBhvr>
                                        <p:cTn id="31" dur="1" fill="hold">
                                          <p:stCondLst>
                                            <p:cond delay="0"/>
                                          </p:stCondLst>
                                        </p:cTn>
                                        <p:tgtEl>
                                          <p:spTgt spid="4"/>
                                        </p:tgtEl>
                                        <p:attrNameLst>
                                          <p:attrName>style.visibility</p:attrName>
                                        </p:attrNameLst>
                                      </p:cBhvr>
                                      <p:to>
                                        <p:strVal val="visible"/>
                                      </p:to>
                                    </p:set>
                                    <p:anim calcmode="lin" valueType="num">
                                      <p:cBhvr additive="base">
                                        <p:cTn id="32" dur="500" fill="hold"/>
                                        <p:tgtEl>
                                          <p:spTgt spid="4"/>
                                        </p:tgtEl>
                                        <p:attrNameLst>
                                          <p:attrName>ppt_x</p:attrName>
                                        </p:attrNameLst>
                                      </p:cBhvr>
                                      <p:tavLst>
                                        <p:tav tm="0">
                                          <p:val>
                                            <p:strVal val="#ppt_x"/>
                                          </p:val>
                                        </p:tav>
                                        <p:tav tm="100000">
                                          <p:val>
                                            <p:strVal val="#ppt_x"/>
                                          </p:val>
                                        </p:tav>
                                      </p:tavLst>
                                    </p:anim>
                                    <p:anim calcmode="lin" valueType="num">
                                      <p:cBhvr additive="base">
                                        <p:cTn id="33" dur="500" fill="hold"/>
                                        <p:tgtEl>
                                          <p:spTgt spid="4"/>
                                        </p:tgtEl>
                                        <p:attrNameLst>
                                          <p:attrName>ppt_y</p:attrName>
                                        </p:attrNameLst>
                                      </p:cBhvr>
                                      <p:tavLst>
                                        <p:tav tm="0">
                                          <p:val>
                                            <p:strVal val="1+#ppt_h/2"/>
                                          </p:val>
                                        </p:tav>
                                        <p:tav tm="100000">
                                          <p:val>
                                            <p:strVal val="#ppt_y"/>
                                          </p:val>
                                        </p:tav>
                                      </p:tavLst>
                                    </p:anim>
                                  </p:childTnLst>
                                </p:cTn>
                              </p:par>
                              <p:par>
                                <p:cTn id="34" presetID="2" presetClass="entr" presetSubtype="4" fill="hold" nodeType="withEffect">
                                  <p:stCondLst>
                                    <p:cond delay="0"/>
                                  </p:stCondLst>
                                  <p:childTnLst>
                                    <p:set>
                                      <p:cBhvr>
                                        <p:cTn id="35" dur="1" fill="hold">
                                          <p:stCondLst>
                                            <p:cond delay="0"/>
                                          </p:stCondLst>
                                        </p:cTn>
                                        <p:tgtEl>
                                          <p:spTgt spid="5"/>
                                        </p:tgtEl>
                                        <p:attrNameLst>
                                          <p:attrName>style.visibility</p:attrName>
                                        </p:attrNameLst>
                                      </p:cBhvr>
                                      <p:to>
                                        <p:strVal val="visible"/>
                                      </p:to>
                                    </p:set>
                                    <p:anim calcmode="lin" valueType="num">
                                      <p:cBhvr additive="base">
                                        <p:cTn id="36" dur="500" fill="hold"/>
                                        <p:tgtEl>
                                          <p:spTgt spid="5"/>
                                        </p:tgtEl>
                                        <p:attrNameLst>
                                          <p:attrName>ppt_x</p:attrName>
                                        </p:attrNameLst>
                                      </p:cBhvr>
                                      <p:tavLst>
                                        <p:tav tm="0">
                                          <p:val>
                                            <p:strVal val="#ppt_x"/>
                                          </p:val>
                                        </p:tav>
                                        <p:tav tm="100000">
                                          <p:val>
                                            <p:strVal val="#ppt_x"/>
                                          </p:val>
                                        </p:tav>
                                      </p:tavLst>
                                    </p:anim>
                                    <p:anim calcmode="lin" valueType="num">
                                      <p:cBhvr additive="base">
                                        <p:cTn id="37" dur="500" fill="hold"/>
                                        <p:tgtEl>
                                          <p:spTgt spid="5"/>
                                        </p:tgtEl>
                                        <p:attrNameLst>
                                          <p:attrName>ppt_y</p:attrName>
                                        </p:attrNameLst>
                                      </p:cBhvr>
                                      <p:tavLst>
                                        <p:tav tm="0">
                                          <p:val>
                                            <p:strVal val="1+#ppt_h/2"/>
                                          </p:val>
                                        </p:tav>
                                        <p:tav tm="100000">
                                          <p:val>
                                            <p:strVal val="#ppt_y"/>
                                          </p:val>
                                        </p:tav>
                                      </p:tavLst>
                                    </p:anim>
                                  </p:childTnLst>
                                </p:cTn>
                              </p:par>
                              <p:par>
                                <p:cTn id="38" presetID="2" presetClass="entr" presetSubtype="4" fill="hold" grpId="0" nodeType="withEffect">
                                  <p:stCondLst>
                                    <p:cond delay="0"/>
                                  </p:stCondLst>
                                  <p:childTnLst>
                                    <p:set>
                                      <p:cBhvr>
                                        <p:cTn id="39" dur="1" fill="hold">
                                          <p:stCondLst>
                                            <p:cond delay="0"/>
                                          </p:stCondLst>
                                        </p:cTn>
                                        <p:tgtEl>
                                          <p:spTgt spid="17"/>
                                        </p:tgtEl>
                                        <p:attrNameLst>
                                          <p:attrName>style.visibility</p:attrName>
                                        </p:attrNameLst>
                                      </p:cBhvr>
                                      <p:to>
                                        <p:strVal val="visible"/>
                                      </p:to>
                                    </p:set>
                                    <p:anim calcmode="lin" valueType="num">
                                      <p:cBhvr additive="base">
                                        <p:cTn id="40" dur="500" fill="hold"/>
                                        <p:tgtEl>
                                          <p:spTgt spid="17"/>
                                        </p:tgtEl>
                                        <p:attrNameLst>
                                          <p:attrName>ppt_x</p:attrName>
                                        </p:attrNameLst>
                                      </p:cBhvr>
                                      <p:tavLst>
                                        <p:tav tm="0">
                                          <p:val>
                                            <p:strVal val="#ppt_x"/>
                                          </p:val>
                                        </p:tav>
                                        <p:tav tm="100000">
                                          <p:val>
                                            <p:strVal val="#ppt_x"/>
                                          </p:val>
                                        </p:tav>
                                      </p:tavLst>
                                    </p:anim>
                                    <p:anim calcmode="lin" valueType="num">
                                      <p:cBhvr additive="base">
                                        <p:cTn id="41" dur="500" fill="hold"/>
                                        <p:tgtEl>
                                          <p:spTgt spid="17"/>
                                        </p:tgtEl>
                                        <p:attrNameLst>
                                          <p:attrName>ppt_y</p:attrName>
                                        </p:attrNameLst>
                                      </p:cBhvr>
                                      <p:tavLst>
                                        <p:tav tm="0">
                                          <p:val>
                                            <p:strVal val="1+#ppt_h/2"/>
                                          </p:val>
                                        </p:tav>
                                        <p:tav tm="100000">
                                          <p:val>
                                            <p:strVal val="#ppt_y"/>
                                          </p:val>
                                        </p:tav>
                                      </p:tavLst>
                                    </p:anim>
                                  </p:childTnLst>
                                </p:cTn>
                              </p:par>
                              <p:par>
                                <p:cTn id="42" presetID="2" presetClass="entr" presetSubtype="4" fill="hold" grpId="0" nodeType="withEffect">
                                  <p:stCondLst>
                                    <p:cond delay="0"/>
                                  </p:stCondLst>
                                  <p:childTnLst>
                                    <p:set>
                                      <p:cBhvr>
                                        <p:cTn id="43" dur="1" fill="hold">
                                          <p:stCondLst>
                                            <p:cond delay="0"/>
                                          </p:stCondLst>
                                        </p:cTn>
                                        <p:tgtEl>
                                          <p:spTgt spid="18"/>
                                        </p:tgtEl>
                                        <p:attrNameLst>
                                          <p:attrName>style.visibility</p:attrName>
                                        </p:attrNameLst>
                                      </p:cBhvr>
                                      <p:to>
                                        <p:strVal val="visible"/>
                                      </p:to>
                                    </p:set>
                                    <p:anim calcmode="lin" valueType="num">
                                      <p:cBhvr additive="base">
                                        <p:cTn id="44" dur="500" fill="hold"/>
                                        <p:tgtEl>
                                          <p:spTgt spid="18"/>
                                        </p:tgtEl>
                                        <p:attrNameLst>
                                          <p:attrName>ppt_x</p:attrName>
                                        </p:attrNameLst>
                                      </p:cBhvr>
                                      <p:tavLst>
                                        <p:tav tm="0">
                                          <p:val>
                                            <p:strVal val="#ppt_x"/>
                                          </p:val>
                                        </p:tav>
                                        <p:tav tm="100000">
                                          <p:val>
                                            <p:strVal val="#ppt_x"/>
                                          </p:val>
                                        </p:tav>
                                      </p:tavLst>
                                    </p:anim>
                                    <p:anim calcmode="lin" valueType="num">
                                      <p:cBhvr additive="base">
                                        <p:cTn id="45" dur="500" fill="hold"/>
                                        <p:tgtEl>
                                          <p:spTgt spid="18"/>
                                        </p:tgtEl>
                                        <p:attrNameLst>
                                          <p:attrName>ppt_y</p:attrName>
                                        </p:attrNameLst>
                                      </p:cBhvr>
                                      <p:tavLst>
                                        <p:tav tm="0">
                                          <p:val>
                                            <p:strVal val="1+#ppt_h/2"/>
                                          </p:val>
                                        </p:tav>
                                        <p:tav tm="100000">
                                          <p:val>
                                            <p:strVal val="#ppt_y"/>
                                          </p:val>
                                        </p:tav>
                                      </p:tavLst>
                                    </p:anim>
                                  </p:childTnLst>
                                </p:cTn>
                              </p:par>
                              <p:par>
                                <p:cTn id="46" presetID="2" presetClass="entr" presetSubtype="4" fill="hold" grpId="0" nodeType="withEffect">
                                  <p:stCondLst>
                                    <p:cond delay="0"/>
                                  </p:stCondLst>
                                  <p:childTnLst>
                                    <p:set>
                                      <p:cBhvr>
                                        <p:cTn id="47" dur="1" fill="hold">
                                          <p:stCondLst>
                                            <p:cond delay="0"/>
                                          </p:stCondLst>
                                        </p:cTn>
                                        <p:tgtEl>
                                          <p:spTgt spid="19"/>
                                        </p:tgtEl>
                                        <p:attrNameLst>
                                          <p:attrName>style.visibility</p:attrName>
                                        </p:attrNameLst>
                                      </p:cBhvr>
                                      <p:to>
                                        <p:strVal val="visible"/>
                                      </p:to>
                                    </p:set>
                                    <p:anim calcmode="lin" valueType="num">
                                      <p:cBhvr additive="base">
                                        <p:cTn id="48" dur="500" fill="hold"/>
                                        <p:tgtEl>
                                          <p:spTgt spid="19"/>
                                        </p:tgtEl>
                                        <p:attrNameLst>
                                          <p:attrName>ppt_x</p:attrName>
                                        </p:attrNameLst>
                                      </p:cBhvr>
                                      <p:tavLst>
                                        <p:tav tm="0">
                                          <p:val>
                                            <p:strVal val="#ppt_x"/>
                                          </p:val>
                                        </p:tav>
                                        <p:tav tm="100000">
                                          <p:val>
                                            <p:strVal val="#ppt_x"/>
                                          </p:val>
                                        </p:tav>
                                      </p:tavLst>
                                    </p:anim>
                                    <p:anim calcmode="lin" valueType="num">
                                      <p:cBhvr additive="base">
                                        <p:cTn id="49"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7" grpId="0" animBg="1"/>
      <p:bldP spid="18" grpId="0" animBg="1"/>
      <p:bldP spid="19" grpId="0" animBg="1"/>
      <p:bldP spid="1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5679" name="Text Box 15"/>
          <p:cNvSpPr txBox="1">
            <a:spLocks noChangeArrowheads="1"/>
          </p:cNvSpPr>
          <p:nvPr/>
        </p:nvSpPr>
        <p:spPr bwMode="auto">
          <a:xfrm>
            <a:off x="539304" y="1124744"/>
            <a:ext cx="8353176" cy="1052596"/>
          </a:xfrm>
          <a:prstGeom prst="rect">
            <a:avLst/>
          </a:prstGeom>
          <a:noFill/>
          <a:ln w="9525">
            <a:noFill/>
            <a:miter lim="800000"/>
            <a:headEnd/>
            <a:tailEnd/>
          </a:ln>
          <a:effectLst/>
        </p:spPr>
        <p:txBody>
          <a:bodyPr wrap="square">
            <a:spAutoFit/>
          </a:bodyPr>
          <a:lstStyle/>
          <a:p>
            <a:pPr>
              <a:lnSpc>
                <a:spcPct val="130000"/>
              </a:lnSpc>
              <a:spcBef>
                <a:spcPct val="0"/>
              </a:spcBef>
            </a:pPr>
            <a:r>
              <a:rPr lang="zh-CN" altLang="en-US" sz="2400" b="1" dirty="0" smtClean="0">
                <a:solidFill>
                  <a:srgbClr val="0000FF"/>
                </a:solidFill>
                <a:latin typeface="+mj-ea"/>
                <a:ea typeface="+mj-ea"/>
              </a:rPr>
              <a:t>问题</a:t>
            </a:r>
            <a:r>
              <a:rPr lang="zh-CN" altLang="en-US" sz="2400" b="1" dirty="0" smtClean="0">
                <a:latin typeface="+mj-ea"/>
                <a:ea typeface="+mj-ea"/>
              </a:rPr>
              <a:t>：最大</a:t>
            </a:r>
            <a:r>
              <a:rPr lang="zh-CN" altLang="en-US" sz="2400" b="1" dirty="0">
                <a:latin typeface="+mj-ea"/>
                <a:ea typeface="+mj-ea"/>
              </a:rPr>
              <a:t>后验概率                 通常是未知的，使用不方便。我们能否推导出更便于使用的译码规则</a:t>
            </a:r>
            <a:r>
              <a:rPr lang="en-US" altLang="zh-CN" sz="2400" b="1" dirty="0">
                <a:latin typeface="+mj-ea"/>
                <a:ea typeface="+mj-ea"/>
              </a:rPr>
              <a:t>?</a:t>
            </a:r>
          </a:p>
        </p:txBody>
      </p:sp>
      <p:graphicFrame>
        <p:nvGraphicFramePr>
          <p:cNvPr id="791552" name="Object 1024"/>
          <p:cNvGraphicFramePr>
            <a:graphicFrameLocks noChangeAspect="1"/>
          </p:cNvGraphicFramePr>
          <p:nvPr>
            <p:extLst>
              <p:ext uri="{D42A27DB-BD31-4B8C-83A1-F6EECF244321}">
                <p14:modId xmlns:p14="http://schemas.microsoft.com/office/powerpoint/2010/main" val="2814894670"/>
              </p:ext>
            </p:extLst>
          </p:nvPr>
        </p:nvGraphicFramePr>
        <p:xfrm>
          <a:off x="3430588" y="1125538"/>
          <a:ext cx="1517650" cy="588962"/>
        </p:xfrm>
        <a:graphic>
          <a:graphicData uri="http://schemas.openxmlformats.org/presentationml/2006/ole">
            <mc:AlternateContent xmlns:mc="http://schemas.openxmlformats.org/markup-compatibility/2006">
              <mc:Choice xmlns:v="urn:schemas-microsoft-com:vml" Requires="v">
                <p:oleObj spid="_x0000_s2232440" name="Equation" r:id="rId3" imgW="622080" imgH="241200" progId="Equation.DSMT4">
                  <p:embed/>
                </p:oleObj>
              </mc:Choice>
              <mc:Fallback>
                <p:oleObj name="Equation" r:id="rId3" imgW="622080" imgH="241200" progId="Equation.DSMT4">
                  <p:embed/>
                  <p:pic>
                    <p:nvPicPr>
                      <p:cNvPr id="0" name="Picture 2"/>
                      <p:cNvPicPr>
                        <a:picLocks noChangeAspect="1" noChangeArrowheads="1"/>
                      </p:cNvPicPr>
                      <p:nvPr/>
                    </p:nvPicPr>
                    <p:blipFill>
                      <a:blip r:embed="rId4"/>
                      <a:srcRect/>
                      <a:stretch>
                        <a:fillRect/>
                      </a:stretch>
                    </p:blipFill>
                    <p:spPr bwMode="auto">
                      <a:xfrm>
                        <a:off x="3430588" y="1125538"/>
                        <a:ext cx="1517650" cy="588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标题 9"/>
          <p:cNvSpPr>
            <a:spLocks noGrp="1"/>
          </p:cNvSpPr>
          <p:nvPr>
            <p:ph type="title"/>
          </p:nvPr>
        </p:nvSpPr>
        <p:spPr/>
        <p:txBody>
          <a:bodyPr/>
          <a:lstStyle/>
          <a:p>
            <a:r>
              <a:rPr lang="zh-CN" altLang="en-US" dirty="0" smtClean="0"/>
              <a:t>最大似然准则</a:t>
            </a:r>
            <a:endParaRPr lang="zh-CN" altLang="en-US" dirty="0"/>
          </a:p>
        </p:txBody>
      </p:sp>
      <p:graphicFrame>
        <p:nvGraphicFramePr>
          <p:cNvPr id="6" name="Object 1024"/>
          <p:cNvGraphicFramePr>
            <a:graphicFrameLocks noChangeAspect="1"/>
          </p:cNvGraphicFramePr>
          <p:nvPr>
            <p:extLst>
              <p:ext uri="{D42A27DB-BD31-4B8C-83A1-F6EECF244321}">
                <p14:modId xmlns:p14="http://schemas.microsoft.com/office/powerpoint/2010/main" val="2640878520"/>
              </p:ext>
            </p:extLst>
          </p:nvPr>
        </p:nvGraphicFramePr>
        <p:xfrm>
          <a:off x="1954213" y="2230438"/>
          <a:ext cx="4495800" cy="512762"/>
        </p:xfrm>
        <a:graphic>
          <a:graphicData uri="http://schemas.openxmlformats.org/presentationml/2006/ole">
            <mc:AlternateContent xmlns:mc="http://schemas.openxmlformats.org/markup-compatibility/2006">
              <mc:Choice xmlns:v="urn:schemas-microsoft-com:vml" Requires="v">
                <p:oleObj spid="_x0000_s2232441" name="Equation" r:id="rId5" imgW="2222280" imgH="253800" progId="Equation.DSMT4">
                  <p:embed/>
                </p:oleObj>
              </mc:Choice>
              <mc:Fallback>
                <p:oleObj name="Equation" r:id="rId5" imgW="2222280" imgH="253800" progId="Equation.DSMT4">
                  <p:embed/>
                  <p:pic>
                    <p:nvPicPr>
                      <p:cNvPr id="0" name="Picture 3"/>
                      <p:cNvPicPr preferRelativeResize="0">
                        <a:picLocks noChangeAspect="1" noChangeArrowheads="1"/>
                      </p:cNvPicPr>
                      <p:nvPr/>
                    </p:nvPicPr>
                    <p:blipFill>
                      <a:blip r:embed="rId6"/>
                      <a:srcRect/>
                      <a:stretch>
                        <a:fillRect/>
                      </a:stretch>
                    </p:blipFill>
                    <p:spPr bwMode="auto">
                      <a:xfrm>
                        <a:off x="1954213" y="2230438"/>
                        <a:ext cx="4495800" cy="5127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1025"/>
          <p:cNvGraphicFramePr>
            <a:graphicFrameLocks noChangeAspect="1"/>
          </p:cNvGraphicFramePr>
          <p:nvPr>
            <p:extLst>
              <p:ext uri="{D42A27DB-BD31-4B8C-83A1-F6EECF244321}">
                <p14:modId xmlns:p14="http://schemas.microsoft.com/office/powerpoint/2010/main" val="2519798587"/>
              </p:ext>
            </p:extLst>
          </p:nvPr>
        </p:nvGraphicFramePr>
        <p:xfrm>
          <a:off x="2016125" y="3235325"/>
          <a:ext cx="3960813" cy="912813"/>
        </p:xfrm>
        <a:graphic>
          <a:graphicData uri="http://schemas.openxmlformats.org/presentationml/2006/ole">
            <mc:AlternateContent xmlns:mc="http://schemas.openxmlformats.org/markup-compatibility/2006">
              <mc:Choice xmlns:v="urn:schemas-microsoft-com:vml" Requires="v">
                <p:oleObj spid="_x0000_s2232442" name="Equation" r:id="rId7" imgW="2145960" imgH="495000" progId="Equation.DSMT4">
                  <p:embed/>
                </p:oleObj>
              </mc:Choice>
              <mc:Fallback>
                <p:oleObj name="Equation" r:id="rId7" imgW="2145960" imgH="495000" progId="Equation.DSMT4">
                  <p:embed/>
                  <p:pic>
                    <p:nvPicPr>
                      <p:cNvPr id="0" name="Picture 4"/>
                      <p:cNvPicPr preferRelativeResize="0">
                        <a:picLocks noChangeAspect="1" noChangeArrowheads="1"/>
                      </p:cNvPicPr>
                      <p:nvPr/>
                    </p:nvPicPr>
                    <p:blipFill>
                      <a:blip r:embed="rId8"/>
                      <a:srcRect/>
                      <a:stretch>
                        <a:fillRect/>
                      </a:stretch>
                    </p:blipFill>
                    <p:spPr bwMode="auto">
                      <a:xfrm>
                        <a:off x="2016125" y="3235325"/>
                        <a:ext cx="3960813" cy="912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Object 1026"/>
          <p:cNvGraphicFramePr>
            <a:graphicFrameLocks noChangeAspect="1"/>
          </p:cNvGraphicFramePr>
          <p:nvPr>
            <p:extLst>
              <p:ext uri="{D42A27DB-BD31-4B8C-83A1-F6EECF244321}">
                <p14:modId xmlns:p14="http://schemas.microsoft.com/office/powerpoint/2010/main" val="672524673"/>
              </p:ext>
            </p:extLst>
          </p:nvPr>
        </p:nvGraphicFramePr>
        <p:xfrm>
          <a:off x="2014538" y="4486275"/>
          <a:ext cx="4108450" cy="493713"/>
        </p:xfrm>
        <a:graphic>
          <a:graphicData uri="http://schemas.openxmlformats.org/presentationml/2006/ole">
            <mc:AlternateContent xmlns:mc="http://schemas.openxmlformats.org/markup-compatibility/2006">
              <mc:Choice xmlns:v="urn:schemas-microsoft-com:vml" Requires="v">
                <p:oleObj spid="_x0000_s2232443" name="Equation" r:id="rId9" imgW="2095200" imgH="253800" progId="Equation.DSMT4">
                  <p:embed/>
                </p:oleObj>
              </mc:Choice>
              <mc:Fallback>
                <p:oleObj name="Equation" r:id="rId9" imgW="2095200" imgH="253800" progId="Equation.DSMT4">
                  <p:embed/>
                  <p:pic>
                    <p:nvPicPr>
                      <p:cNvPr id="0" name="Picture 5"/>
                      <p:cNvPicPr preferRelativeResize="0">
                        <a:picLocks noChangeAspect="1" noChangeArrowheads="1"/>
                      </p:cNvPicPr>
                      <p:nvPr/>
                    </p:nvPicPr>
                    <p:blipFill>
                      <a:blip r:embed="rId10"/>
                      <a:srcRect/>
                      <a:stretch>
                        <a:fillRect/>
                      </a:stretch>
                    </p:blipFill>
                    <p:spPr bwMode="auto">
                      <a:xfrm>
                        <a:off x="2014538" y="4486275"/>
                        <a:ext cx="4108450" cy="4937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Text Box 15"/>
          <p:cNvSpPr txBox="1">
            <a:spLocks noChangeArrowheads="1"/>
          </p:cNvSpPr>
          <p:nvPr/>
        </p:nvSpPr>
        <p:spPr bwMode="auto">
          <a:xfrm>
            <a:off x="4211960" y="5301208"/>
            <a:ext cx="3816350" cy="415925"/>
          </a:xfrm>
          <a:prstGeom prst="rect">
            <a:avLst/>
          </a:prstGeom>
          <a:noFill/>
          <a:ln w="9525">
            <a:noFill/>
            <a:miter lim="800000"/>
            <a:headEnd/>
            <a:tailEnd/>
          </a:ln>
          <a:effectLst/>
        </p:spPr>
        <p:txBody>
          <a:bodyPr wrap="none"/>
          <a:lstStyle/>
          <a:p>
            <a:pPr algn="l">
              <a:lnSpc>
                <a:spcPct val="100000"/>
              </a:lnSpc>
              <a:spcBef>
                <a:spcPct val="0"/>
              </a:spcBef>
              <a:buClrTx/>
              <a:buSzTx/>
              <a:buFontTx/>
              <a:buNone/>
            </a:pPr>
            <a:r>
              <a:rPr lang="zh-CN" altLang="en-US" sz="2400" b="1" dirty="0">
                <a:solidFill>
                  <a:srgbClr val="FF0000"/>
                </a:solidFill>
                <a:latin typeface="+mj-ea"/>
                <a:ea typeface="+mj-ea"/>
              </a:rPr>
              <a:t>当输入符号等概分布时</a:t>
            </a:r>
          </a:p>
        </p:txBody>
      </p:sp>
      <p:graphicFrame>
        <p:nvGraphicFramePr>
          <p:cNvPr id="15" name="Object 1030"/>
          <p:cNvGraphicFramePr>
            <a:graphicFrameLocks noChangeAspect="1"/>
          </p:cNvGraphicFramePr>
          <p:nvPr>
            <p:extLst>
              <p:ext uri="{D42A27DB-BD31-4B8C-83A1-F6EECF244321}">
                <p14:modId xmlns:p14="http://schemas.microsoft.com/office/powerpoint/2010/main" val="1574079939"/>
              </p:ext>
            </p:extLst>
          </p:nvPr>
        </p:nvGraphicFramePr>
        <p:xfrm>
          <a:off x="2543175" y="6046788"/>
          <a:ext cx="2892425" cy="530225"/>
        </p:xfrm>
        <a:graphic>
          <a:graphicData uri="http://schemas.openxmlformats.org/presentationml/2006/ole">
            <mc:AlternateContent xmlns:mc="http://schemas.openxmlformats.org/markup-compatibility/2006">
              <mc:Choice xmlns:v="urn:schemas-microsoft-com:vml" Requires="v">
                <p:oleObj spid="_x0000_s2232444" name="Equation" r:id="rId11" imgW="1384200" imgH="253800" progId="Equation.DSMT4">
                  <p:embed/>
                </p:oleObj>
              </mc:Choice>
              <mc:Fallback>
                <p:oleObj name="Equation" r:id="rId11" imgW="1384200" imgH="253800" progId="Equation.DSMT4">
                  <p:embed/>
                  <p:pic>
                    <p:nvPicPr>
                      <p:cNvPr id="0" name="Picture 9"/>
                      <p:cNvPicPr preferRelativeResize="0">
                        <a:picLocks noChangeAspect="1" noChangeArrowheads="1"/>
                      </p:cNvPicPr>
                      <p:nvPr/>
                    </p:nvPicPr>
                    <p:blipFill>
                      <a:blip r:embed="rId12"/>
                      <a:srcRect/>
                      <a:stretch>
                        <a:fillRect/>
                      </a:stretch>
                    </p:blipFill>
                    <p:spPr bwMode="auto">
                      <a:xfrm>
                        <a:off x="2543175" y="6046788"/>
                        <a:ext cx="2892425" cy="530225"/>
                      </a:xfrm>
                      <a:prstGeom prst="rect">
                        <a:avLst/>
                      </a:prstGeom>
                      <a:solidFill>
                        <a:srgbClr val="FFFF00"/>
                      </a:solidFill>
                      <a:ln w="25400">
                        <a:solidFill>
                          <a:srgbClr val="FF0000"/>
                        </a:solidFill>
                        <a:miter lim="800000"/>
                        <a:headEnd/>
                        <a:tailEnd/>
                      </a:ln>
                    </p:spPr>
                  </p:pic>
                </p:oleObj>
              </mc:Fallback>
            </mc:AlternateContent>
          </a:graphicData>
        </a:graphic>
      </p:graphicFrame>
      <p:sp>
        <p:nvSpPr>
          <p:cNvPr id="16" name="下箭头 15"/>
          <p:cNvSpPr/>
          <p:nvPr/>
        </p:nvSpPr>
        <p:spPr>
          <a:xfrm>
            <a:off x="3203848" y="2787651"/>
            <a:ext cx="720080" cy="360040"/>
          </a:xfrm>
          <a:prstGeom prst="down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a:p>
        </p:txBody>
      </p:sp>
      <p:sp>
        <p:nvSpPr>
          <p:cNvPr id="18" name="下箭头 17"/>
          <p:cNvSpPr/>
          <p:nvPr/>
        </p:nvSpPr>
        <p:spPr>
          <a:xfrm>
            <a:off x="3203848" y="4011787"/>
            <a:ext cx="720080" cy="360040"/>
          </a:xfrm>
          <a:prstGeom prst="down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a:p>
        </p:txBody>
      </p:sp>
      <p:sp>
        <p:nvSpPr>
          <p:cNvPr id="19" name="下箭头 18"/>
          <p:cNvSpPr/>
          <p:nvPr/>
        </p:nvSpPr>
        <p:spPr>
          <a:xfrm>
            <a:off x="3203848" y="5235922"/>
            <a:ext cx="720080" cy="785365"/>
          </a:xfrm>
          <a:prstGeom prst="down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a:p>
        </p:txBody>
      </p:sp>
      <p:sp>
        <p:nvSpPr>
          <p:cNvPr id="12" name="Text Box 27"/>
          <p:cNvSpPr txBox="1">
            <a:spLocks noChangeArrowheads="1"/>
          </p:cNvSpPr>
          <p:nvPr/>
        </p:nvSpPr>
        <p:spPr bwMode="auto">
          <a:xfrm>
            <a:off x="323528" y="5157192"/>
            <a:ext cx="4968875" cy="597921"/>
          </a:xfrm>
          <a:prstGeom prst="rect">
            <a:avLst/>
          </a:prstGeom>
          <a:noFill/>
          <a:ln w="9525">
            <a:noFill/>
            <a:miter lim="800000"/>
            <a:headEnd/>
            <a:tailEnd/>
          </a:ln>
          <a:effectLst/>
        </p:spPr>
        <p:txBody>
          <a:bodyPr>
            <a:spAutoFit/>
          </a:bodyPr>
          <a:lstStyle/>
          <a:p>
            <a:pPr algn="l">
              <a:lnSpc>
                <a:spcPct val="130000"/>
              </a:lnSpc>
              <a:spcBef>
                <a:spcPct val="0"/>
              </a:spcBef>
              <a:buClrTx/>
            </a:pPr>
            <a:r>
              <a:rPr lang="en-US" altLang="zh-CN" sz="2800" b="1" dirty="0">
                <a:solidFill>
                  <a:srgbClr val="0000FF"/>
                </a:solidFill>
                <a:latin typeface="+mj-ea"/>
                <a:ea typeface="+mj-ea"/>
              </a:rPr>
              <a:t> (2) </a:t>
            </a:r>
            <a:r>
              <a:rPr lang="zh-CN" altLang="en-US" sz="2800" b="1" dirty="0">
                <a:solidFill>
                  <a:srgbClr val="0000FF"/>
                </a:solidFill>
                <a:latin typeface="+mj-ea"/>
                <a:ea typeface="+mj-ea"/>
              </a:rPr>
              <a:t>极大似然译码规则</a:t>
            </a:r>
          </a:p>
        </p:txBody>
      </p:sp>
      <p:sp>
        <p:nvSpPr>
          <p:cNvPr id="21" name="矩形 20"/>
          <p:cNvSpPr/>
          <p:nvPr/>
        </p:nvSpPr>
        <p:spPr>
          <a:xfrm>
            <a:off x="611560" y="2247255"/>
            <a:ext cx="1107996" cy="461665"/>
          </a:xfrm>
          <a:prstGeom prst="rect">
            <a:avLst/>
          </a:prstGeom>
        </p:spPr>
        <p:txBody>
          <a:bodyPr wrap="none">
            <a:spAutoFit/>
          </a:bodyPr>
          <a:lstStyle/>
          <a:p>
            <a:r>
              <a:rPr lang="zh-CN" altLang="en-US" sz="2400" b="1" dirty="0" smtClean="0">
                <a:solidFill>
                  <a:srgbClr val="0000FF"/>
                </a:solidFill>
                <a:latin typeface="+mj-ea"/>
                <a:ea typeface="+mj-ea"/>
              </a:rPr>
              <a:t>分析：</a:t>
            </a:r>
            <a:endParaRPr lang="zh-CN" altLang="en-US" sz="2400" b="1" dirty="0">
              <a:solidFill>
                <a:srgbClr val="0000FF"/>
              </a:solidFill>
              <a:latin typeface="+mj-ea"/>
              <a:ea typeface="+mj-ea"/>
            </a:endParaRPr>
          </a:p>
        </p:txBody>
      </p:sp>
      <p:sp>
        <p:nvSpPr>
          <p:cNvPr id="2" name="灯片编号占位符 1"/>
          <p:cNvSpPr>
            <a:spLocks noGrp="1"/>
          </p:cNvSpPr>
          <p:nvPr>
            <p:ph type="sldNum" sz="quarter" idx="12"/>
          </p:nvPr>
        </p:nvSpPr>
        <p:spPr/>
        <p:txBody>
          <a:bodyPr/>
          <a:lstStyle/>
          <a:p>
            <a:fld id="{E31375A4-56A4-47D6-9801-1991572033F7}" type="slidenum">
              <a:rPr lang="en-US" smtClean="0"/>
              <a:pPr/>
              <a:t>24</a:t>
            </a:fld>
            <a:endParaRPr lang="en-US"/>
          </a:p>
        </p:txBody>
      </p:sp>
      <p:sp>
        <p:nvSpPr>
          <p:cNvPr id="17" name="矩形 16"/>
          <p:cNvSpPr/>
          <p:nvPr/>
        </p:nvSpPr>
        <p:spPr>
          <a:xfrm>
            <a:off x="6372200" y="3429000"/>
            <a:ext cx="1723549" cy="461665"/>
          </a:xfrm>
          <a:prstGeom prst="rect">
            <a:avLst/>
          </a:prstGeom>
        </p:spPr>
        <p:txBody>
          <a:bodyPr wrap="none">
            <a:spAutoFit/>
          </a:bodyPr>
          <a:lstStyle/>
          <a:p>
            <a:r>
              <a:rPr lang="zh-CN" altLang="en-US" sz="2400" b="1" dirty="0" smtClean="0">
                <a:solidFill>
                  <a:srgbClr val="0000FF"/>
                </a:solidFill>
                <a:latin typeface="+mj-ea"/>
                <a:ea typeface="+mj-ea"/>
              </a:rPr>
              <a:t>贝叶斯公式</a:t>
            </a:r>
            <a:endParaRPr lang="zh-CN" altLang="en-US" sz="2400" b="1" dirty="0">
              <a:solidFill>
                <a:srgbClr val="0000FF"/>
              </a:solidFill>
              <a:latin typeface="+mj-ea"/>
              <a:ea typeface="+mj-ea"/>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childTnLst>
                                </p:cTn>
                              </p:par>
                              <p:par>
                                <p:cTn id="12" presetID="3" presetClass="entr" presetSubtype="10" fill="hold" grpId="0" nodeType="with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blinds(horizontal)">
                                      <p:cBhvr>
                                        <p:cTn id="14" dur="500"/>
                                        <p:tgtEl>
                                          <p:spTgt spid="16"/>
                                        </p:tgtEl>
                                      </p:cBhvr>
                                    </p:animEffect>
                                  </p:childTnLst>
                                </p:cTn>
                              </p:par>
                              <p:par>
                                <p:cTn id="15" presetID="22" presetClass="entr" presetSubtype="8"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wipe(left)">
                                      <p:cBhvr>
                                        <p:cTn id="17" dur="5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childTnLst>
                                </p:cTn>
                              </p:par>
                              <p:par>
                                <p:cTn id="22" presetID="3" presetClass="entr" presetSubtype="10" fill="hold" grpId="0" nodeType="with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blinds(horizontal)">
                                      <p:cBhvr>
                                        <p:cTn id="24" dur="500"/>
                                        <p:tgtEl>
                                          <p:spTgt spid="18"/>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9">
                                            <p:txEl>
                                              <p:pRg st="0" end="0"/>
                                            </p:txEl>
                                          </p:spTgt>
                                        </p:tgtEl>
                                        <p:attrNameLst>
                                          <p:attrName>style.visibility</p:attrName>
                                        </p:attrNameLst>
                                      </p:cBhvr>
                                      <p:to>
                                        <p:strVal val="visible"/>
                                      </p:to>
                                    </p:set>
                                  </p:childTnLst>
                                </p:cTn>
                              </p:par>
                              <p:par>
                                <p:cTn id="29" presetID="3" presetClass="entr" presetSubtype="10" fill="hold" grpId="0" nodeType="with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blinds(horizontal)">
                                      <p:cBhvr>
                                        <p:cTn id="31" dur="500"/>
                                        <p:tgtEl>
                                          <p:spTgt spid="19"/>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15"/>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8" presetClass="emph" presetSubtype="0" fill="hold" nodeType="clickEffect">
                                  <p:stCondLst>
                                    <p:cond delay="0"/>
                                  </p:stCondLst>
                                  <p:childTnLst>
                                    <p:animRot by="21600000">
                                      <p:cBhvr>
                                        <p:cTn id="39" dur="500" fill="hold"/>
                                        <p:tgtEl>
                                          <p:spTgt spid="9">
                                            <p:txEl>
                                              <p:pRg st="0" end="0"/>
                                            </p:txEl>
                                          </p:spTgt>
                                        </p:tgtEl>
                                        <p:attrNameLst>
                                          <p:attrName>r</p:attrName>
                                        </p:attrNameLst>
                                      </p:cBhvr>
                                    </p:animRo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grpId="0" nodeType="clickEffect">
                                  <p:stCondLst>
                                    <p:cond delay="0"/>
                                  </p:stCondLst>
                                  <p:childTnLst>
                                    <p:set>
                                      <p:cBhvr>
                                        <p:cTn id="43" dur="1" fill="hold">
                                          <p:stCondLst>
                                            <p:cond delay="0"/>
                                          </p:stCondLst>
                                        </p:cTn>
                                        <p:tgtEl>
                                          <p:spTgt spid="12"/>
                                        </p:tgtEl>
                                        <p:attrNameLst>
                                          <p:attrName>style.visibility</p:attrName>
                                        </p:attrNameLst>
                                      </p:cBhvr>
                                      <p:to>
                                        <p:strVal val="visible"/>
                                      </p:to>
                                    </p:set>
                                    <p:animEffect transition="in" filter="blinds(horizontal)">
                                      <p:cBhvr>
                                        <p:cTn id="44" dur="500"/>
                                        <p:tgtEl>
                                          <p:spTgt spid="12"/>
                                        </p:tgtEl>
                                      </p:cBhvr>
                                    </p:animEffect>
                                  </p:childTnLst>
                                </p:cTn>
                              </p:par>
                              <p:par>
                                <p:cTn id="45" presetID="3" presetClass="entr" presetSubtype="10" fill="hold" grpId="0" nodeType="with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blinds(horizontal)">
                                      <p:cBhvr>
                                        <p:cTn id="4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9" grpId="0" build="allAtOnce"/>
      <p:bldP spid="16" grpId="0" animBg="1"/>
      <p:bldP spid="18" grpId="0" animBg="1"/>
      <p:bldP spid="19" grpId="0" animBg="1"/>
      <p:bldP spid="12" grpId="0"/>
      <p:bldP spid="1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6948" name="Text Box 20"/>
          <p:cNvSpPr txBox="1">
            <a:spLocks noChangeArrowheads="1"/>
          </p:cNvSpPr>
          <p:nvPr/>
        </p:nvSpPr>
        <p:spPr bwMode="auto">
          <a:xfrm>
            <a:off x="611560" y="1227993"/>
            <a:ext cx="8119566" cy="1007263"/>
          </a:xfrm>
          <a:prstGeom prst="rect">
            <a:avLst/>
          </a:prstGeom>
          <a:noFill/>
          <a:ln w="9525">
            <a:noFill/>
            <a:miter lim="800000"/>
            <a:headEnd/>
            <a:tailEnd/>
          </a:ln>
          <a:effectLst/>
        </p:spPr>
        <p:txBody>
          <a:bodyPr wrap="square">
            <a:spAutoFit/>
          </a:bodyPr>
          <a:lstStyle/>
          <a:p>
            <a:pPr algn="l">
              <a:lnSpc>
                <a:spcPct val="110000"/>
              </a:lnSpc>
            </a:pPr>
            <a:r>
              <a:rPr lang="en-US" altLang="zh-CN" sz="2800" b="1" dirty="0">
                <a:latin typeface="+mj-ea"/>
                <a:ea typeface="+mj-ea"/>
              </a:rPr>
              <a:t>    1)</a:t>
            </a:r>
            <a:r>
              <a:rPr lang="zh-CN" altLang="en-US" sz="2800" b="1" dirty="0">
                <a:latin typeface="+mj-ea"/>
                <a:ea typeface="+mj-ea"/>
              </a:rPr>
              <a:t>当输入符号等概分布时，采用极大似然译码准则等价于最大后验概率准则。</a:t>
            </a:r>
          </a:p>
        </p:txBody>
      </p:sp>
      <p:sp>
        <p:nvSpPr>
          <p:cNvPr id="636949" name="Text Box 21"/>
          <p:cNvSpPr txBox="1">
            <a:spLocks noChangeArrowheads="1"/>
          </p:cNvSpPr>
          <p:nvPr/>
        </p:nvSpPr>
        <p:spPr bwMode="auto">
          <a:xfrm>
            <a:off x="611560" y="2595833"/>
            <a:ext cx="8119566" cy="1481239"/>
          </a:xfrm>
          <a:prstGeom prst="rect">
            <a:avLst/>
          </a:prstGeom>
          <a:noFill/>
          <a:ln w="9525">
            <a:noFill/>
            <a:miter lim="800000"/>
            <a:headEnd/>
            <a:tailEnd/>
          </a:ln>
          <a:effectLst/>
        </p:spPr>
        <p:txBody>
          <a:bodyPr wrap="square">
            <a:spAutoFit/>
          </a:bodyPr>
          <a:lstStyle/>
          <a:p>
            <a:pPr>
              <a:lnSpc>
                <a:spcPct val="110000"/>
              </a:lnSpc>
            </a:pPr>
            <a:r>
              <a:rPr lang="en-US" altLang="zh-CN" sz="2800" b="1" dirty="0">
                <a:latin typeface="+mj-ea"/>
                <a:ea typeface="+mj-ea"/>
              </a:rPr>
              <a:t>    2)</a:t>
            </a:r>
            <a:r>
              <a:rPr lang="zh-CN" altLang="en-US" sz="2800" b="1" dirty="0">
                <a:latin typeface="+mj-ea"/>
                <a:ea typeface="+mj-ea"/>
              </a:rPr>
              <a:t>当输入符号不等概分布或先验概率未知时，采用极大似然译码准则不一定使    最小</a:t>
            </a:r>
            <a:r>
              <a:rPr lang="zh-CN" altLang="en-US" sz="2800" b="1" dirty="0" smtClean="0">
                <a:latin typeface="+mj-ea"/>
                <a:ea typeface="+mj-ea"/>
              </a:rPr>
              <a:t>。最大似然准则不是最佳译码规则。</a:t>
            </a:r>
            <a:endParaRPr lang="zh-CN" altLang="en-US" sz="2800" b="1" dirty="0">
              <a:latin typeface="+mj-ea"/>
              <a:ea typeface="+mj-ea"/>
            </a:endParaRPr>
          </a:p>
        </p:txBody>
      </p:sp>
      <p:graphicFrame>
        <p:nvGraphicFramePr>
          <p:cNvPr id="793600" name="Object 0"/>
          <p:cNvGraphicFramePr>
            <a:graphicFrameLocks noChangeAspect="1"/>
          </p:cNvGraphicFramePr>
          <p:nvPr>
            <p:extLst>
              <p:ext uri="{D42A27DB-BD31-4B8C-83A1-F6EECF244321}">
                <p14:modId xmlns:p14="http://schemas.microsoft.com/office/powerpoint/2010/main" val="2900341794"/>
              </p:ext>
            </p:extLst>
          </p:nvPr>
        </p:nvGraphicFramePr>
        <p:xfrm>
          <a:off x="5292080" y="3103089"/>
          <a:ext cx="388938" cy="466725"/>
        </p:xfrm>
        <a:graphic>
          <a:graphicData uri="http://schemas.openxmlformats.org/presentationml/2006/ole">
            <mc:AlternateContent xmlns:mc="http://schemas.openxmlformats.org/markup-compatibility/2006">
              <mc:Choice xmlns:v="urn:schemas-microsoft-com:vml" Requires="v">
                <p:oleObj spid="_x0000_s2234393" name="Equation" r:id="rId3" imgW="190440" imgH="228600" progId="Equation.DSMT4">
                  <p:embed/>
                </p:oleObj>
              </mc:Choice>
              <mc:Fallback>
                <p:oleObj name="Equation" r:id="rId3" imgW="190440" imgH="228600" progId="Equation.DSMT4">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92080" y="3103089"/>
                        <a:ext cx="388938" cy="466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标题 12"/>
          <p:cNvSpPr>
            <a:spLocks noGrp="1"/>
          </p:cNvSpPr>
          <p:nvPr>
            <p:ph type="title"/>
          </p:nvPr>
        </p:nvSpPr>
        <p:spPr/>
        <p:txBody>
          <a:bodyPr/>
          <a:lstStyle/>
          <a:p>
            <a:r>
              <a:rPr lang="zh-CN" altLang="en-US" dirty="0" smtClean="0">
                <a:latin typeface="+mj-ea"/>
                <a:ea typeface="+mj-ea"/>
              </a:rPr>
              <a:t>说明</a:t>
            </a:r>
            <a:endParaRPr lang="zh-CN" altLang="en-US" dirty="0">
              <a:latin typeface="+mj-ea"/>
              <a:ea typeface="+mj-ea"/>
            </a:endParaRPr>
          </a:p>
        </p:txBody>
      </p:sp>
      <p:sp>
        <p:nvSpPr>
          <p:cNvPr id="2" name="灯片编号占位符 1"/>
          <p:cNvSpPr>
            <a:spLocks noGrp="1"/>
          </p:cNvSpPr>
          <p:nvPr>
            <p:ph type="sldNum" sz="quarter" idx="12"/>
          </p:nvPr>
        </p:nvSpPr>
        <p:spPr/>
        <p:txBody>
          <a:bodyPr/>
          <a:lstStyle/>
          <a:p>
            <a:fld id="{E31375A4-56A4-47D6-9801-1991572033F7}" type="slidenum">
              <a:rPr lang="en-US" smtClean="0"/>
              <a:pPr/>
              <a:t>25</a:t>
            </a:fld>
            <a:endParaRPr 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3694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3694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936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6948" grpId="0"/>
      <p:bldP spid="63694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8755" name="Text Box 19"/>
          <p:cNvSpPr txBox="1">
            <a:spLocks noChangeArrowheads="1"/>
          </p:cNvSpPr>
          <p:nvPr/>
        </p:nvSpPr>
        <p:spPr bwMode="auto">
          <a:xfrm>
            <a:off x="4932040" y="5661248"/>
            <a:ext cx="3816350" cy="415925"/>
          </a:xfrm>
          <a:prstGeom prst="rect">
            <a:avLst/>
          </a:prstGeom>
          <a:noFill/>
          <a:ln w="9525">
            <a:noFill/>
            <a:miter lim="800000"/>
            <a:headEnd/>
            <a:tailEnd/>
          </a:ln>
          <a:effectLst/>
        </p:spPr>
        <p:txBody>
          <a:bodyPr wrap="none"/>
          <a:lstStyle/>
          <a:p>
            <a:pPr algn="l">
              <a:lnSpc>
                <a:spcPct val="100000"/>
              </a:lnSpc>
              <a:spcBef>
                <a:spcPct val="0"/>
              </a:spcBef>
              <a:buClrTx/>
              <a:buSzTx/>
              <a:buFontTx/>
              <a:buNone/>
            </a:pPr>
            <a:r>
              <a:rPr lang="zh-CN" altLang="en-US" sz="2400" b="1" dirty="0">
                <a:solidFill>
                  <a:srgbClr val="FF0000"/>
                </a:solidFill>
                <a:latin typeface="+mj-ea"/>
                <a:ea typeface="+mj-ea"/>
              </a:rPr>
              <a:t>当输入符号等概分布时</a:t>
            </a:r>
          </a:p>
        </p:txBody>
      </p:sp>
      <p:graphicFrame>
        <p:nvGraphicFramePr>
          <p:cNvPr id="794624" name="Object 0"/>
          <p:cNvGraphicFramePr>
            <a:graphicFrameLocks noChangeAspect="1"/>
          </p:cNvGraphicFramePr>
          <p:nvPr>
            <p:extLst>
              <p:ext uri="{D42A27DB-BD31-4B8C-83A1-F6EECF244321}">
                <p14:modId xmlns:p14="http://schemas.microsoft.com/office/powerpoint/2010/main" val="1692000446"/>
              </p:ext>
            </p:extLst>
          </p:nvPr>
        </p:nvGraphicFramePr>
        <p:xfrm>
          <a:off x="728663" y="1484313"/>
          <a:ext cx="7097712" cy="2263775"/>
        </p:xfrm>
        <a:graphic>
          <a:graphicData uri="http://schemas.openxmlformats.org/presentationml/2006/ole">
            <mc:AlternateContent xmlns:mc="http://schemas.openxmlformats.org/markup-compatibility/2006">
              <mc:Choice xmlns:v="urn:schemas-microsoft-com:vml" Requires="v">
                <p:oleObj spid="_x0000_s2235604" name="Equation" r:id="rId3" imgW="2946240" imgH="939600" progId="Equation.DSMT4">
                  <p:embed/>
                </p:oleObj>
              </mc:Choice>
              <mc:Fallback>
                <p:oleObj name="Equation" r:id="rId3" imgW="2946240" imgH="939600" progId="Equation.DSMT4">
                  <p:embed/>
                  <p:pic>
                    <p:nvPicPr>
                      <p:cNvPr id="0" name="Picture 2"/>
                      <p:cNvPicPr>
                        <a:picLocks noChangeAspect="1" noChangeArrowheads="1"/>
                      </p:cNvPicPr>
                      <p:nvPr/>
                    </p:nvPicPr>
                    <p:blipFill>
                      <a:blip r:embed="rId4"/>
                      <a:srcRect/>
                      <a:stretch>
                        <a:fillRect/>
                      </a:stretch>
                    </p:blipFill>
                    <p:spPr bwMode="auto">
                      <a:xfrm>
                        <a:off x="728663" y="1484313"/>
                        <a:ext cx="7097712" cy="2263775"/>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graphicFrame>
        <p:nvGraphicFramePr>
          <p:cNvPr id="794628" name="Object 4"/>
          <p:cNvGraphicFramePr>
            <a:graphicFrameLocks noChangeAspect="1"/>
          </p:cNvGraphicFramePr>
          <p:nvPr/>
        </p:nvGraphicFramePr>
        <p:xfrm>
          <a:off x="5856288" y="1597025"/>
          <a:ext cx="360362" cy="241300"/>
        </p:xfrm>
        <a:graphic>
          <a:graphicData uri="http://schemas.openxmlformats.org/presentationml/2006/ole">
            <mc:AlternateContent xmlns:mc="http://schemas.openxmlformats.org/markup-compatibility/2006">
              <mc:Choice xmlns:v="urn:schemas-microsoft-com:vml" Requires="v">
                <p:oleObj spid="_x0000_s2235605" name="Equation" r:id="rId5" imgW="177480" imgH="101520" progId="Equation.DSMT4">
                  <p:embed/>
                </p:oleObj>
              </mc:Choice>
              <mc:Fallback>
                <p:oleObj name="Equation" r:id="rId5" imgW="177480" imgH="101520" progId="Equation.DSMT4">
                  <p:embed/>
                  <p:pic>
                    <p:nvPicPr>
                      <p:cNvPr id="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56288" y="1597025"/>
                        <a:ext cx="360362" cy="241300"/>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graphicFrame>
        <p:nvGraphicFramePr>
          <p:cNvPr id="794629" name="Object 5"/>
          <p:cNvGraphicFramePr>
            <a:graphicFrameLocks noChangeAspect="1"/>
          </p:cNvGraphicFramePr>
          <p:nvPr>
            <p:extLst>
              <p:ext uri="{D42A27DB-BD31-4B8C-83A1-F6EECF244321}">
                <p14:modId xmlns:p14="http://schemas.microsoft.com/office/powerpoint/2010/main" val="1189230549"/>
              </p:ext>
            </p:extLst>
          </p:nvPr>
        </p:nvGraphicFramePr>
        <p:xfrm>
          <a:off x="323528" y="6077173"/>
          <a:ext cx="1784350" cy="514350"/>
        </p:xfrm>
        <a:graphic>
          <a:graphicData uri="http://schemas.openxmlformats.org/presentationml/2006/ole">
            <mc:AlternateContent xmlns:mc="http://schemas.openxmlformats.org/markup-compatibility/2006">
              <mc:Choice xmlns:v="urn:schemas-microsoft-com:vml" Requires="v">
                <p:oleObj spid="_x0000_s2235606" name="Equation" r:id="rId7" imgW="749160" imgH="215640" progId="Equation.DSMT4">
                  <p:embed/>
                </p:oleObj>
              </mc:Choice>
              <mc:Fallback>
                <p:oleObj name="Equation" r:id="rId7" imgW="749160" imgH="215640" progId="Equation.DSMT4">
                  <p:embed/>
                  <p:pic>
                    <p:nvPicPr>
                      <p:cNvPr id="0" name="Picture 7"/>
                      <p:cNvPicPr>
                        <a:picLocks noChangeAspect="1" noChangeArrowheads="1"/>
                      </p:cNvPicPr>
                      <p:nvPr/>
                    </p:nvPicPr>
                    <p:blipFill>
                      <a:blip r:embed="rId8"/>
                      <a:srcRect/>
                      <a:stretch>
                        <a:fillRect/>
                      </a:stretch>
                    </p:blipFill>
                    <p:spPr bwMode="auto">
                      <a:xfrm>
                        <a:off x="323528" y="6077173"/>
                        <a:ext cx="1784350" cy="514350"/>
                      </a:xfrm>
                      <a:prstGeom prst="rect">
                        <a:avLst/>
                      </a:prstGeom>
                      <a:noFill/>
                      <a:ln w="19050">
                        <a:solidFill>
                          <a:srgbClr val="FF0000"/>
                        </a:solidFill>
                      </a:ln>
                      <a:extLst/>
                    </p:spPr>
                  </p:pic>
                </p:oleObj>
              </mc:Fallback>
            </mc:AlternateContent>
          </a:graphicData>
        </a:graphic>
      </p:graphicFrame>
      <p:graphicFrame>
        <p:nvGraphicFramePr>
          <p:cNvPr id="794630" name="Object 6"/>
          <p:cNvGraphicFramePr>
            <a:graphicFrameLocks noChangeAspect="1"/>
          </p:cNvGraphicFramePr>
          <p:nvPr>
            <p:extLst>
              <p:ext uri="{D42A27DB-BD31-4B8C-83A1-F6EECF244321}">
                <p14:modId xmlns:p14="http://schemas.microsoft.com/office/powerpoint/2010/main" val="2298409223"/>
              </p:ext>
            </p:extLst>
          </p:nvPr>
        </p:nvGraphicFramePr>
        <p:xfrm>
          <a:off x="1187624" y="3802063"/>
          <a:ext cx="6584950" cy="855662"/>
        </p:xfrm>
        <a:graphic>
          <a:graphicData uri="http://schemas.openxmlformats.org/presentationml/2006/ole">
            <mc:AlternateContent xmlns:mc="http://schemas.openxmlformats.org/markup-compatibility/2006">
              <mc:Choice xmlns:v="urn:schemas-microsoft-com:vml" Requires="v">
                <p:oleObj spid="_x0000_s2235607" name="Equation" r:id="rId9" imgW="3429000" imgH="444240" progId="Equation.DSMT4">
                  <p:embed/>
                </p:oleObj>
              </mc:Choice>
              <mc:Fallback>
                <p:oleObj name="Equation" r:id="rId9" imgW="3429000" imgH="444240" progId="Equation.DSMT4">
                  <p:embed/>
                  <p:pic>
                    <p:nvPicPr>
                      <p:cNvPr id="0" name="Picture 8"/>
                      <p:cNvPicPr>
                        <a:picLocks noChangeAspect="1" noChangeArrowheads="1"/>
                      </p:cNvPicPr>
                      <p:nvPr/>
                    </p:nvPicPr>
                    <p:blipFill>
                      <a:blip r:embed="rId10"/>
                      <a:srcRect/>
                      <a:stretch>
                        <a:fillRect/>
                      </a:stretch>
                    </p:blipFill>
                    <p:spPr bwMode="auto">
                      <a:xfrm>
                        <a:off x="1187624" y="3802063"/>
                        <a:ext cx="6584950" cy="855662"/>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graphicFrame>
        <p:nvGraphicFramePr>
          <p:cNvPr id="794631" name="Object 7"/>
          <p:cNvGraphicFramePr>
            <a:graphicFrameLocks noChangeAspect="1"/>
          </p:cNvGraphicFramePr>
          <p:nvPr>
            <p:extLst>
              <p:ext uri="{D42A27DB-BD31-4B8C-83A1-F6EECF244321}">
                <p14:modId xmlns:p14="http://schemas.microsoft.com/office/powerpoint/2010/main" val="4227985396"/>
              </p:ext>
            </p:extLst>
          </p:nvPr>
        </p:nvGraphicFramePr>
        <p:xfrm>
          <a:off x="1799877" y="4594225"/>
          <a:ext cx="4932363" cy="879475"/>
        </p:xfrm>
        <a:graphic>
          <a:graphicData uri="http://schemas.openxmlformats.org/presentationml/2006/ole">
            <mc:AlternateContent xmlns:mc="http://schemas.openxmlformats.org/markup-compatibility/2006">
              <mc:Choice xmlns:v="urn:schemas-microsoft-com:vml" Requires="v">
                <p:oleObj spid="_x0000_s2235608" name="Equation" r:id="rId11" imgW="2489040" imgH="444240" progId="Equation.DSMT4">
                  <p:embed/>
                </p:oleObj>
              </mc:Choice>
              <mc:Fallback>
                <p:oleObj name="Equation" r:id="rId11" imgW="2489040" imgH="444240" progId="Equation.DSMT4">
                  <p:embed/>
                  <p:pic>
                    <p:nvPicPr>
                      <p:cNvPr id="0" name="Picture 9"/>
                      <p:cNvPicPr>
                        <a:picLocks noChangeAspect="1" noChangeArrowheads="1"/>
                      </p:cNvPicPr>
                      <p:nvPr/>
                    </p:nvPicPr>
                    <p:blipFill>
                      <a:blip r:embed="rId12"/>
                      <a:srcRect/>
                      <a:stretch>
                        <a:fillRect/>
                      </a:stretch>
                    </p:blipFill>
                    <p:spPr bwMode="auto">
                      <a:xfrm>
                        <a:off x="1799877" y="4594225"/>
                        <a:ext cx="4932363" cy="879475"/>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graphicFrame>
        <p:nvGraphicFramePr>
          <p:cNvPr id="794632" name="Object 8"/>
          <p:cNvGraphicFramePr>
            <a:graphicFrameLocks noChangeAspect="1"/>
          </p:cNvGraphicFramePr>
          <p:nvPr>
            <p:extLst>
              <p:ext uri="{D42A27DB-BD31-4B8C-83A1-F6EECF244321}">
                <p14:modId xmlns:p14="http://schemas.microsoft.com/office/powerpoint/2010/main" val="1394996173"/>
              </p:ext>
            </p:extLst>
          </p:nvPr>
        </p:nvGraphicFramePr>
        <p:xfrm>
          <a:off x="2084388" y="5457825"/>
          <a:ext cx="2595562" cy="936625"/>
        </p:xfrm>
        <a:graphic>
          <a:graphicData uri="http://schemas.openxmlformats.org/presentationml/2006/ole">
            <mc:AlternateContent xmlns:mc="http://schemas.openxmlformats.org/markup-compatibility/2006">
              <mc:Choice xmlns:v="urn:schemas-microsoft-com:vml" Requires="v">
                <p:oleObj spid="_x0000_s2235609" name="Equation" r:id="rId13" imgW="1231560" imgH="444240" progId="Equation.DSMT4">
                  <p:embed/>
                </p:oleObj>
              </mc:Choice>
              <mc:Fallback>
                <p:oleObj name="Equation" r:id="rId13" imgW="1231560" imgH="444240" progId="Equation.DSMT4">
                  <p:embed/>
                  <p:pic>
                    <p:nvPicPr>
                      <p:cNvPr id="0" name="Picture 10"/>
                      <p:cNvPicPr>
                        <a:picLocks noChangeAspect="1" noChangeArrowheads="1"/>
                      </p:cNvPicPr>
                      <p:nvPr/>
                    </p:nvPicPr>
                    <p:blipFill>
                      <a:blip r:embed="rId14"/>
                      <a:srcRect/>
                      <a:stretch>
                        <a:fillRect/>
                      </a:stretch>
                    </p:blipFill>
                    <p:spPr bwMode="auto">
                      <a:xfrm>
                        <a:off x="2084388" y="5457825"/>
                        <a:ext cx="2595562" cy="936625"/>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628774" name="Oval 38"/>
          <p:cNvSpPr>
            <a:spLocks noChangeArrowheads="1"/>
          </p:cNvSpPr>
          <p:nvPr/>
        </p:nvSpPr>
        <p:spPr bwMode="auto">
          <a:xfrm>
            <a:off x="2411413" y="2132484"/>
            <a:ext cx="647700" cy="360362"/>
          </a:xfrm>
          <a:prstGeom prst="ellipse">
            <a:avLst/>
          </a:prstGeom>
          <a:noFill/>
          <a:ln w="28575" algn="ctr">
            <a:solidFill>
              <a:srgbClr val="FF0000"/>
            </a:solidFill>
            <a:round/>
            <a:headEnd/>
            <a:tailEnd/>
          </a:ln>
          <a:effectLst/>
        </p:spPr>
        <p:txBody>
          <a:bodyPr wrap="none" lIns="92075" tIns="46038" rIns="92075" bIns="46038" anchor="ctr"/>
          <a:lstStyle/>
          <a:p>
            <a:endParaRPr lang="zh-CN" altLang="en-US"/>
          </a:p>
        </p:txBody>
      </p:sp>
      <p:sp>
        <p:nvSpPr>
          <p:cNvPr id="628775" name="Oval 39"/>
          <p:cNvSpPr>
            <a:spLocks noChangeArrowheads="1"/>
          </p:cNvSpPr>
          <p:nvPr/>
        </p:nvSpPr>
        <p:spPr bwMode="auto">
          <a:xfrm>
            <a:off x="4211638" y="1629246"/>
            <a:ext cx="647700" cy="360363"/>
          </a:xfrm>
          <a:prstGeom prst="ellipse">
            <a:avLst/>
          </a:prstGeom>
          <a:noFill/>
          <a:ln w="28575" algn="ctr">
            <a:solidFill>
              <a:srgbClr val="FF0000"/>
            </a:solidFill>
            <a:round/>
            <a:headEnd/>
            <a:tailEnd/>
          </a:ln>
          <a:effectLst/>
        </p:spPr>
        <p:txBody>
          <a:bodyPr wrap="none" lIns="92075" tIns="46038" rIns="92075" bIns="46038" anchor="ctr"/>
          <a:lstStyle/>
          <a:p>
            <a:endParaRPr lang="zh-CN" altLang="en-US"/>
          </a:p>
        </p:txBody>
      </p:sp>
      <p:sp>
        <p:nvSpPr>
          <p:cNvPr id="628776" name="Oval 40"/>
          <p:cNvSpPr>
            <a:spLocks noChangeArrowheads="1"/>
          </p:cNvSpPr>
          <p:nvPr/>
        </p:nvSpPr>
        <p:spPr bwMode="auto">
          <a:xfrm>
            <a:off x="6732588" y="3285009"/>
            <a:ext cx="647700" cy="360362"/>
          </a:xfrm>
          <a:prstGeom prst="ellipse">
            <a:avLst/>
          </a:prstGeom>
          <a:noFill/>
          <a:ln w="28575" algn="ctr">
            <a:solidFill>
              <a:srgbClr val="FF0000"/>
            </a:solidFill>
            <a:round/>
            <a:headEnd/>
            <a:tailEnd/>
          </a:ln>
          <a:effectLst/>
        </p:spPr>
        <p:txBody>
          <a:bodyPr wrap="none" lIns="92075" tIns="46038" rIns="92075" bIns="46038" anchor="ctr"/>
          <a:lstStyle/>
          <a:p>
            <a:endParaRPr lang="zh-CN" altLang="en-US"/>
          </a:p>
        </p:txBody>
      </p:sp>
      <p:sp>
        <p:nvSpPr>
          <p:cNvPr id="20" name="标题 19"/>
          <p:cNvSpPr>
            <a:spLocks noGrp="1"/>
          </p:cNvSpPr>
          <p:nvPr>
            <p:ph type="title"/>
          </p:nvPr>
        </p:nvSpPr>
        <p:spPr/>
        <p:txBody>
          <a:bodyPr/>
          <a:lstStyle/>
          <a:p>
            <a:r>
              <a:rPr lang="zh-CN" altLang="en-US" dirty="0" smtClean="0"/>
              <a:t>最大似然准则下的错误概率</a:t>
            </a:r>
            <a:endParaRPr lang="zh-CN" altLang="en-US" dirty="0"/>
          </a:p>
        </p:txBody>
      </p:sp>
      <p:graphicFrame>
        <p:nvGraphicFramePr>
          <p:cNvPr id="2235403" name="Object 11"/>
          <p:cNvGraphicFramePr>
            <a:graphicFrameLocks noChangeAspect="1"/>
          </p:cNvGraphicFramePr>
          <p:nvPr/>
        </p:nvGraphicFramePr>
        <p:xfrm>
          <a:off x="2483768" y="1052736"/>
          <a:ext cx="407987" cy="565150"/>
        </p:xfrm>
        <a:graphic>
          <a:graphicData uri="http://schemas.openxmlformats.org/presentationml/2006/ole">
            <mc:AlternateContent xmlns:mc="http://schemas.openxmlformats.org/markup-compatibility/2006">
              <mc:Choice xmlns:v="urn:schemas-microsoft-com:vml" Requires="v">
                <p:oleObj spid="_x0000_s2235610" name="Equation" r:id="rId15" imgW="164880" imgH="228600" progId="Equation.DSMT4">
                  <p:embed/>
                </p:oleObj>
              </mc:Choice>
              <mc:Fallback>
                <p:oleObj name="Equation" r:id="rId15" imgW="164880" imgH="228600" progId="Equation.DSMT4">
                  <p:embed/>
                  <p:pic>
                    <p:nvPicPr>
                      <p:cNvPr id="0" name="Picture 1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483768" y="1052736"/>
                        <a:ext cx="407987" cy="565150"/>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graphicFrame>
        <p:nvGraphicFramePr>
          <p:cNvPr id="2235404" name="Object 12"/>
          <p:cNvGraphicFramePr>
            <a:graphicFrameLocks noChangeAspect="1"/>
          </p:cNvGraphicFramePr>
          <p:nvPr/>
        </p:nvGraphicFramePr>
        <p:xfrm>
          <a:off x="4283968" y="1052736"/>
          <a:ext cx="439737" cy="565150"/>
        </p:xfrm>
        <a:graphic>
          <a:graphicData uri="http://schemas.openxmlformats.org/presentationml/2006/ole">
            <mc:AlternateContent xmlns:mc="http://schemas.openxmlformats.org/markup-compatibility/2006">
              <mc:Choice xmlns:v="urn:schemas-microsoft-com:vml" Requires="v">
                <p:oleObj spid="_x0000_s2235611" name="Equation" r:id="rId17" imgW="177480" imgH="228600" progId="Equation.DSMT4">
                  <p:embed/>
                </p:oleObj>
              </mc:Choice>
              <mc:Fallback>
                <p:oleObj name="Equation" r:id="rId17" imgW="177480" imgH="228600" progId="Equation.DSMT4">
                  <p:embed/>
                  <p:pic>
                    <p:nvPicPr>
                      <p:cNvPr id="0" name="Picture 1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283968" y="1052736"/>
                        <a:ext cx="439737" cy="565150"/>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graphicFrame>
        <p:nvGraphicFramePr>
          <p:cNvPr id="2235405" name="Object 13"/>
          <p:cNvGraphicFramePr>
            <a:graphicFrameLocks noChangeAspect="1"/>
          </p:cNvGraphicFramePr>
          <p:nvPr/>
        </p:nvGraphicFramePr>
        <p:xfrm>
          <a:off x="6804248" y="1124744"/>
          <a:ext cx="441325" cy="566738"/>
        </p:xfrm>
        <a:graphic>
          <a:graphicData uri="http://schemas.openxmlformats.org/presentationml/2006/ole">
            <mc:AlternateContent xmlns:mc="http://schemas.openxmlformats.org/markup-compatibility/2006">
              <mc:Choice xmlns:v="urn:schemas-microsoft-com:vml" Requires="v">
                <p:oleObj spid="_x0000_s2235612" name="Equation" r:id="rId19" imgW="177480" imgH="228600" progId="Equation.DSMT4">
                  <p:embed/>
                </p:oleObj>
              </mc:Choice>
              <mc:Fallback>
                <p:oleObj name="Equation" r:id="rId19" imgW="177480" imgH="228600" progId="Equation.DSMT4">
                  <p:embed/>
                  <p:pic>
                    <p:nvPicPr>
                      <p:cNvPr id="0" name="Picture 13"/>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6804248" y="1124744"/>
                        <a:ext cx="441325" cy="566738"/>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sp>
        <p:nvSpPr>
          <p:cNvPr id="2" name="灯片编号占位符 1"/>
          <p:cNvSpPr>
            <a:spLocks noGrp="1"/>
          </p:cNvSpPr>
          <p:nvPr>
            <p:ph type="sldNum" sz="quarter" idx="12"/>
          </p:nvPr>
        </p:nvSpPr>
        <p:spPr/>
        <p:txBody>
          <a:bodyPr/>
          <a:lstStyle/>
          <a:p>
            <a:fld id="{E31375A4-56A4-47D6-9801-1991572033F7}" type="slidenum">
              <a:rPr lang="en-US" smtClean="0"/>
              <a:pPr/>
              <a:t>26</a:t>
            </a:fld>
            <a:endParaRPr 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0" presetClass="entr" presetSubtype="0" fill="hold" nodeType="clickEffect">
                                  <p:stCondLst>
                                    <p:cond delay="0"/>
                                  </p:stCondLst>
                                  <p:childTnLst>
                                    <p:set>
                                      <p:cBhvr>
                                        <p:cTn id="6" dur="1" fill="hold">
                                          <p:stCondLst>
                                            <p:cond delay="0"/>
                                          </p:stCondLst>
                                        </p:cTn>
                                        <p:tgtEl>
                                          <p:spTgt spid="794630"/>
                                        </p:tgtEl>
                                        <p:attrNameLst>
                                          <p:attrName>style.visibility</p:attrName>
                                        </p:attrNameLst>
                                      </p:cBhvr>
                                      <p:to>
                                        <p:strVal val="visible"/>
                                      </p:to>
                                    </p:set>
                                    <p:animEffect transition="in" filter="fade">
                                      <p:cBhvr>
                                        <p:cTn id="7" dur="480" decel="100000"/>
                                        <p:tgtEl>
                                          <p:spTgt spid="794630"/>
                                        </p:tgtEl>
                                      </p:cBhvr>
                                    </p:animEffect>
                                    <p:anim calcmode="lin" valueType="num">
                                      <p:cBhvr>
                                        <p:cTn id="8" dur="480" decel="100000" fill="hold"/>
                                        <p:tgtEl>
                                          <p:spTgt spid="794630"/>
                                        </p:tgtEl>
                                        <p:attrNameLst>
                                          <p:attrName>style.rotation</p:attrName>
                                        </p:attrNameLst>
                                      </p:cBhvr>
                                      <p:tavLst>
                                        <p:tav tm="0">
                                          <p:val>
                                            <p:fltVal val="-90"/>
                                          </p:val>
                                        </p:tav>
                                        <p:tav tm="100000">
                                          <p:val>
                                            <p:fltVal val="0"/>
                                          </p:val>
                                        </p:tav>
                                      </p:tavLst>
                                    </p:anim>
                                    <p:anim calcmode="lin" valueType="num">
                                      <p:cBhvr>
                                        <p:cTn id="9" dur="480" decel="100000" fill="hold"/>
                                        <p:tgtEl>
                                          <p:spTgt spid="794630"/>
                                        </p:tgtEl>
                                        <p:attrNameLst>
                                          <p:attrName>ppt_x</p:attrName>
                                        </p:attrNameLst>
                                      </p:cBhvr>
                                      <p:tavLst>
                                        <p:tav tm="0">
                                          <p:val>
                                            <p:strVal val="#ppt_x+0.4"/>
                                          </p:val>
                                        </p:tav>
                                        <p:tav tm="100000">
                                          <p:val>
                                            <p:strVal val="#ppt_x-0.05"/>
                                          </p:val>
                                        </p:tav>
                                      </p:tavLst>
                                    </p:anim>
                                    <p:anim calcmode="lin" valueType="num">
                                      <p:cBhvr>
                                        <p:cTn id="10" dur="480" decel="100000" fill="hold"/>
                                        <p:tgtEl>
                                          <p:spTgt spid="794630"/>
                                        </p:tgtEl>
                                        <p:attrNameLst>
                                          <p:attrName>ppt_y</p:attrName>
                                        </p:attrNameLst>
                                      </p:cBhvr>
                                      <p:tavLst>
                                        <p:tav tm="0">
                                          <p:val>
                                            <p:strVal val="#ppt_y-0.4"/>
                                          </p:val>
                                        </p:tav>
                                        <p:tav tm="100000">
                                          <p:val>
                                            <p:strVal val="#ppt_y+0.1"/>
                                          </p:val>
                                        </p:tav>
                                      </p:tavLst>
                                    </p:anim>
                                    <p:anim calcmode="lin" valueType="num">
                                      <p:cBhvr>
                                        <p:cTn id="11" dur="120" accel="100000" fill="hold">
                                          <p:stCondLst>
                                            <p:cond delay="480"/>
                                          </p:stCondLst>
                                        </p:cTn>
                                        <p:tgtEl>
                                          <p:spTgt spid="794630"/>
                                        </p:tgtEl>
                                        <p:attrNameLst>
                                          <p:attrName>ppt_x</p:attrName>
                                        </p:attrNameLst>
                                      </p:cBhvr>
                                      <p:tavLst>
                                        <p:tav tm="0">
                                          <p:val>
                                            <p:strVal val="#ppt_x-0.05"/>
                                          </p:val>
                                        </p:tav>
                                        <p:tav tm="100000">
                                          <p:val>
                                            <p:strVal val="#ppt_x"/>
                                          </p:val>
                                        </p:tav>
                                      </p:tavLst>
                                    </p:anim>
                                    <p:anim calcmode="lin" valueType="num">
                                      <p:cBhvr>
                                        <p:cTn id="12" dur="120" accel="100000" fill="hold">
                                          <p:stCondLst>
                                            <p:cond delay="480"/>
                                          </p:stCondLst>
                                        </p:cTn>
                                        <p:tgtEl>
                                          <p:spTgt spid="794630"/>
                                        </p:tgtEl>
                                        <p:attrNameLst>
                                          <p:attrName>ppt_y</p:attrName>
                                        </p:attrNameLst>
                                      </p:cBhvr>
                                      <p:tavLst>
                                        <p:tav tm="0">
                                          <p:val>
                                            <p:strVal val="#ppt_y+0.1"/>
                                          </p:val>
                                        </p:tav>
                                        <p:tav tm="100000">
                                          <p:val>
                                            <p:strVal val="#ppt_y"/>
                                          </p:val>
                                        </p:tav>
                                      </p:tavLst>
                                    </p:anim>
                                  </p:childTnLst>
                                </p:cTn>
                              </p:par>
                              <p:par>
                                <p:cTn id="13" presetID="49" presetClass="entr" presetSubtype="0" decel="100000" fill="hold" nodeType="withEffect">
                                  <p:stCondLst>
                                    <p:cond delay="0"/>
                                  </p:stCondLst>
                                  <p:childTnLst>
                                    <p:set>
                                      <p:cBhvr>
                                        <p:cTn id="14" dur="1" fill="hold">
                                          <p:stCondLst>
                                            <p:cond delay="0"/>
                                          </p:stCondLst>
                                        </p:cTn>
                                        <p:tgtEl>
                                          <p:spTgt spid="794631"/>
                                        </p:tgtEl>
                                        <p:attrNameLst>
                                          <p:attrName>style.visibility</p:attrName>
                                        </p:attrNameLst>
                                      </p:cBhvr>
                                      <p:to>
                                        <p:strVal val="visible"/>
                                      </p:to>
                                    </p:set>
                                    <p:anim calcmode="lin" valueType="num">
                                      <p:cBhvr>
                                        <p:cTn id="15" dur="500" fill="hold"/>
                                        <p:tgtEl>
                                          <p:spTgt spid="794631"/>
                                        </p:tgtEl>
                                        <p:attrNameLst>
                                          <p:attrName>ppt_w</p:attrName>
                                        </p:attrNameLst>
                                      </p:cBhvr>
                                      <p:tavLst>
                                        <p:tav tm="0">
                                          <p:val>
                                            <p:fltVal val="0"/>
                                          </p:val>
                                        </p:tav>
                                        <p:tav tm="100000">
                                          <p:val>
                                            <p:strVal val="#ppt_w"/>
                                          </p:val>
                                        </p:tav>
                                      </p:tavLst>
                                    </p:anim>
                                    <p:anim calcmode="lin" valueType="num">
                                      <p:cBhvr>
                                        <p:cTn id="16" dur="500" fill="hold"/>
                                        <p:tgtEl>
                                          <p:spTgt spid="794631"/>
                                        </p:tgtEl>
                                        <p:attrNameLst>
                                          <p:attrName>ppt_h</p:attrName>
                                        </p:attrNameLst>
                                      </p:cBhvr>
                                      <p:tavLst>
                                        <p:tav tm="0">
                                          <p:val>
                                            <p:fltVal val="0"/>
                                          </p:val>
                                        </p:tav>
                                        <p:tav tm="100000">
                                          <p:val>
                                            <p:strVal val="#ppt_h"/>
                                          </p:val>
                                        </p:tav>
                                      </p:tavLst>
                                    </p:anim>
                                    <p:anim calcmode="lin" valueType="num">
                                      <p:cBhvr>
                                        <p:cTn id="17" dur="500" fill="hold"/>
                                        <p:tgtEl>
                                          <p:spTgt spid="794631"/>
                                        </p:tgtEl>
                                        <p:attrNameLst>
                                          <p:attrName>style.rotation</p:attrName>
                                        </p:attrNameLst>
                                      </p:cBhvr>
                                      <p:tavLst>
                                        <p:tav tm="0">
                                          <p:val>
                                            <p:fltVal val="360"/>
                                          </p:val>
                                        </p:tav>
                                        <p:tav tm="100000">
                                          <p:val>
                                            <p:fltVal val="0"/>
                                          </p:val>
                                        </p:tav>
                                      </p:tavLst>
                                    </p:anim>
                                    <p:animEffect transition="in" filter="fade">
                                      <p:cBhvr>
                                        <p:cTn id="18" dur="500"/>
                                        <p:tgtEl>
                                          <p:spTgt spid="794631"/>
                                        </p:tgtEl>
                                      </p:cBhvr>
                                    </p:animEffect>
                                  </p:childTnLst>
                                </p:cTn>
                              </p:par>
                            </p:childTnLst>
                          </p:cTn>
                        </p:par>
                      </p:childTnLst>
                    </p:cTn>
                  </p:par>
                  <p:par>
                    <p:cTn id="19" fill="hold">
                      <p:stCondLst>
                        <p:cond delay="indefinite"/>
                      </p:stCondLst>
                      <p:childTnLst>
                        <p:par>
                          <p:cTn id="20" fill="hold">
                            <p:stCondLst>
                              <p:cond delay="0"/>
                            </p:stCondLst>
                            <p:childTnLst>
                              <p:par>
                                <p:cTn id="21" presetID="26" presetClass="entr" presetSubtype="0" fill="hold" grpId="0" nodeType="clickEffect">
                                  <p:stCondLst>
                                    <p:cond delay="0"/>
                                  </p:stCondLst>
                                  <p:childTnLst>
                                    <p:set>
                                      <p:cBhvr>
                                        <p:cTn id="22" dur="1" fill="hold">
                                          <p:stCondLst>
                                            <p:cond delay="0"/>
                                          </p:stCondLst>
                                        </p:cTn>
                                        <p:tgtEl>
                                          <p:spTgt spid="628755"/>
                                        </p:tgtEl>
                                        <p:attrNameLst>
                                          <p:attrName>style.visibility</p:attrName>
                                        </p:attrNameLst>
                                      </p:cBhvr>
                                      <p:to>
                                        <p:strVal val="visible"/>
                                      </p:to>
                                    </p:set>
                                    <p:animEffect transition="in" filter="wipe(down)">
                                      <p:cBhvr>
                                        <p:cTn id="23" dur="232">
                                          <p:stCondLst>
                                            <p:cond delay="0"/>
                                          </p:stCondLst>
                                        </p:cTn>
                                        <p:tgtEl>
                                          <p:spTgt spid="628755"/>
                                        </p:tgtEl>
                                      </p:cBhvr>
                                    </p:animEffect>
                                    <p:anim calcmode="lin" valueType="num">
                                      <p:cBhvr>
                                        <p:cTn id="24" dur="729" tmFilter="0,0; 0.14,0.36; 0.43,0.73; 0.71,0.91; 1.0,1.0">
                                          <p:stCondLst>
                                            <p:cond delay="0"/>
                                          </p:stCondLst>
                                        </p:cTn>
                                        <p:tgtEl>
                                          <p:spTgt spid="628755"/>
                                        </p:tgtEl>
                                        <p:attrNameLst>
                                          <p:attrName>ppt_x</p:attrName>
                                        </p:attrNameLst>
                                      </p:cBhvr>
                                      <p:tavLst>
                                        <p:tav tm="0">
                                          <p:val>
                                            <p:strVal val="#ppt_x-0.25"/>
                                          </p:val>
                                        </p:tav>
                                        <p:tav tm="100000">
                                          <p:val>
                                            <p:strVal val="#ppt_x"/>
                                          </p:val>
                                        </p:tav>
                                      </p:tavLst>
                                    </p:anim>
                                    <p:anim calcmode="lin" valueType="num">
                                      <p:cBhvr>
                                        <p:cTn id="25" dur="266" tmFilter="0.0,0.0; 0.25,0.07; 0.50,0.2; 0.75,0.467; 1.0,1.0">
                                          <p:stCondLst>
                                            <p:cond delay="0"/>
                                          </p:stCondLst>
                                        </p:cTn>
                                        <p:tgtEl>
                                          <p:spTgt spid="628755"/>
                                        </p:tgtEl>
                                        <p:attrNameLst>
                                          <p:attrName>ppt_y</p:attrName>
                                        </p:attrNameLst>
                                      </p:cBhvr>
                                      <p:tavLst>
                                        <p:tav tm="0" fmla="#ppt_y-sin(pi*$)/3">
                                          <p:val>
                                            <p:fltVal val="0.5"/>
                                          </p:val>
                                        </p:tav>
                                        <p:tav tm="100000">
                                          <p:val>
                                            <p:fltVal val="1"/>
                                          </p:val>
                                        </p:tav>
                                      </p:tavLst>
                                    </p:anim>
                                    <p:anim calcmode="lin" valueType="num">
                                      <p:cBhvr>
                                        <p:cTn id="26" dur="266" tmFilter="0, 0; 0.125,0.2665; 0.25,0.4; 0.375,0.465; 0.5,0.5;  0.625,0.535; 0.75,0.6; 0.875,0.7335; 1,1">
                                          <p:stCondLst>
                                            <p:cond delay="266"/>
                                          </p:stCondLst>
                                        </p:cTn>
                                        <p:tgtEl>
                                          <p:spTgt spid="628755"/>
                                        </p:tgtEl>
                                        <p:attrNameLst>
                                          <p:attrName>ppt_y</p:attrName>
                                        </p:attrNameLst>
                                      </p:cBhvr>
                                      <p:tavLst>
                                        <p:tav tm="0" fmla="#ppt_y-sin(pi*$)/9">
                                          <p:val>
                                            <p:fltVal val="0"/>
                                          </p:val>
                                        </p:tav>
                                        <p:tav tm="100000">
                                          <p:val>
                                            <p:fltVal val="1"/>
                                          </p:val>
                                        </p:tav>
                                      </p:tavLst>
                                    </p:anim>
                                    <p:anim calcmode="lin" valueType="num">
                                      <p:cBhvr>
                                        <p:cTn id="27" dur="133" tmFilter="0, 0; 0.125,0.2665; 0.25,0.4; 0.375,0.465; 0.5,0.5;  0.625,0.535; 0.75,0.6; 0.875,0.7335; 1,1">
                                          <p:stCondLst>
                                            <p:cond delay="530"/>
                                          </p:stCondLst>
                                        </p:cTn>
                                        <p:tgtEl>
                                          <p:spTgt spid="628755"/>
                                        </p:tgtEl>
                                        <p:attrNameLst>
                                          <p:attrName>ppt_y</p:attrName>
                                        </p:attrNameLst>
                                      </p:cBhvr>
                                      <p:tavLst>
                                        <p:tav tm="0" fmla="#ppt_y-sin(pi*$)/27">
                                          <p:val>
                                            <p:fltVal val="0"/>
                                          </p:val>
                                        </p:tav>
                                        <p:tav tm="100000">
                                          <p:val>
                                            <p:fltVal val="1"/>
                                          </p:val>
                                        </p:tav>
                                      </p:tavLst>
                                    </p:anim>
                                    <p:anim calcmode="lin" valueType="num">
                                      <p:cBhvr>
                                        <p:cTn id="28" dur="66" tmFilter="0, 0; 0.125,0.2665; 0.25,0.4; 0.375,0.465; 0.5,0.5;  0.625,0.535; 0.75,0.6; 0.875,0.7335; 1,1">
                                          <p:stCondLst>
                                            <p:cond delay="662"/>
                                          </p:stCondLst>
                                        </p:cTn>
                                        <p:tgtEl>
                                          <p:spTgt spid="628755"/>
                                        </p:tgtEl>
                                        <p:attrNameLst>
                                          <p:attrName>ppt_y</p:attrName>
                                        </p:attrNameLst>
                                      </p:cBhvr>
                                      <p:tavLst>
                                        <p:tav tm="0" fmla="#ppt_y-sin(pi*$)/81">
                                          <p:val>
                                            <p:fltVal val="0"/>
                                          </p:val>
                                        </p:tav>
                                        <p:tav tm="100000">
                                          <p:val>
                                            <p:fltVal val="1"/>
                                          </p:val>
                                        </p:tav>
                                      </p:tavLst>
                                    </p:anim>
                                    <p:animScale>
                                      <p:cBhvr>
                                        <p:cTn id="29" dur="10">
                                          <p:stCondLst>
                                            <p:cond delay="260"/>
                                          </p:stCondLst>
                                        </p:cTn>
                                        <p:tgtEl>
                                          <p:spTgt spid="628755"/>
                                        </p:tgtEl>
                                      </p:cBhvr>
                                      <p:to x="100000" y="60000"/>
                                    </p:animScale>
                                    <p:animScale>
                                      <p:cBhvr>
                                        <p:cTn id="30" dur="66" decel="50000">
                                          <p:stCondLst>
                                            <p:cond delay="270"/>
                                          </p:stCondLst>
                                        </p:cTn>
                                        <p:tgtEl>
                                          <p:spTgt spid="628755"/>
                                        </p:tgtEl>
                                      </p:cBhvr>
                                      <p:to x="100000" y="100000"/>
                                    </p:animScale>
                                    <p:animScale>
                                      <p:cBhvr>
                                        <p:cTn id="31" dur="10">
                                          <p:stCondLst>
                                            <p:cond delay="525"/>
                                          </p:stCondLst>
                                        </p:cTn>
                                        <p:tgtEl>
                                          <p:spTgt spid="628755"/>
                                        </p:tgtEl>
                                      </p:cBhvr>
                                      <p:to x="100000" y="80000"/>
                                    </p:animScale>
                                    <p:animScale>
                                      <p:cBhvr>
                                        <p:cTn id="32" dur="66" decel="50000">
                                          <p:stCondLst>
                                            <p:cond delay="535"/>
                                          </p:stCondLst>
                                        </p:cTn>
                                        <p:tgtEl>
                                          <p:spTgt spid="628755"/>
                                        </p:tgtEl>
                                      </p:cBhvr>
                                      <p:to x="100000" y="100000"/>
                                    </p:animScale>
                                    <p:animScale>
                                      <p:cBhvr>
                                        <p:cTn id="33" dur="10">
                                          <p:stCondLst>
                                            <p:cond delay="657"/>
                                          </p:stCondLst>
                                        </p:cTn>
                                        <p:tgtEl>
                                          <p:spTgt spid="628755"/>
                                        </p:tgtEl>
                                      </p:cBhvr>
                                      <p:to x="100000" y="90000"/>
                                    </p:animScale>
                                    <p:animScale>
                                      <p:cBhvr>
                                        <p:cTn id="34" dur="66" decel="50000">
                                          <p:stCondLst>
                                            <p:cond delay="667"/>
                                          </p:stCondLst>
                                        </p:cTn>
                                        <p:tgtEl>
                                          <p:spTgt spid="628755"/>
                                        </p:tgtEl>
                                      </p:cBhvr>
                                      <p:to x="100000" y="100000"/>
                                    </p:animScale>
                                    <p:animScale>
                                      <p:cBhvr>
                                        <p:cTn id="35" dur="10">
                                          <p:stCondLst>
                                            <p:cond delay="723"/>
                                          </p:stCondLst>
                                        </p:cTn>
                                        <p:tgtEl>
                                          <p:spTgt spid="628755"/>
                                        </p:tgtEl>
                                      </p:cBhvr>
                                      <p:to x="100000" y="95000"/>
                                    </p:animScale>
                                    <p:animScale>
                                      <p:cBhvr>
                                        <p:cTn id="36" dur="66" decel="50000">
                                          <p:stCondLst>
                                            <p:cond delay="734"/>
                                          </p:stCondLst>
                                        </p:cTn>
                                        <p:tgtEl>
                                          <p:spTgt spid="628755"/>
                                        </p:tgtEl>
                                      </p:cBhvr>
                                      <p:to x="100000" y="100000"/>
                                    </p:animScale>
                                  </p:childTnLst>
                                </p:cTn>
                              </p:par>
                            </p:childTnLst>
                          </p:cTn>
                        </p:par>
                      </p:childTnLst>
                    </p:cTn>
                  </p:par>
                  <p:par>
                    <p:cTn id="37" fill="hold">
                      <p:stCondLst>
                        <p:cond delay="indefinite"/>
                      </p:stCondLst>
                      <p:childTnLst>
                        <p:par>
                          <p:cTn id="38" fill="hold">
                            <p:stCondLst>
                              <p:cond delay="0"/>
                            </p:stCondLst>
                            <p:childTnLst>
                              <p:par>
                                <p:cTn id="39" presetID="49" presetClass="entr" presetSubtype="0" decel="100000" fill="hold" nodeType="clickEffect">
                                  <p:stCondLst>
                                    <p:cond delay="0"/>
                                  </p:stCondLst>
                                  <p:childTnLst>
                                    <p:set>
                                      <p:cBhvr>
                                        <p:cTn id="40" dur="1" fill="hold">
                                          <p:stCondLst>
                                            <p:cond delay="0"/>
                                          </p:stCondLst>
                                        </p:cTn>
                                        <p:tgtEl>
                                          <p:spTgt spid="794632"/>
                                        </p:tgtEl>
                                        <p:attrNameLst>
                                          <p:attrName>style.visibility</p:attrName>
                                        </p:attrNameLst>
                                      </p:cBhvr>
                                      <p:to>
                                        <p:strVal val="visible"/>
                                      </p:to>
                                    </p:set>
                                    <p:anim calcmode="lin" valueType="num">
                                      <p:cBhvr>
                                        <p:cTn id="41" dur="500" fill="hold"/>
                                        <p:tgtEl>
                                          <p:spTgt spid="794632"/>
                                        </p:tgtEl>
                                        <p:attrNameLst>
                                          <p:attrName>ppt_w</p:attrName>
                                        </p:attrNameLst>
                                      </p:cBhvr>
                                      <p:tavLst>
                                        <p:tav tm="0">
                                          <p:val>
                                            <p:fltVal val="0"/>
                                          </p:val>
                                        </p:tav>
                                        <p:tav tm="100000">
                                          <p:val>
                                            <p:strVal val="#ppt_w"/>
                                          </p:val>
                                        </p:tav>
                                      </p:tavLst>
                                    </p:anim>
                                    <p:anim calcmode="lin" valueType="num">
                                      <p:cBhvr>
                                        <p:cTn id="42" dur="500" fill="hold"/>
                                        <p:tgtEl>
                                          <p:spTgt spid="794632"/>
                                        </p:tgtEl>
                                        <p:attrNameLst>
                                          <p:attrName>ppt_h</p:attrName>
                                        </p:attrNameLst>
                                      </p:cBhvr>
                                      <p:tavLst>
                                        <p:tav tm="0">
                                          <p:val>
                                            <p:fltVal val="0"/>
                                          </p:val>
                                        </p:tav>
                                        <p:tav tm="100000">
                                          <p:val>
                                            <p:strVal val="#ppt_h"/>
                                          </p:val>
                                        </p:tav>
                                      </p:tavLst>
                                    </p:anim>
                                    <p:anim calcmode="lin" valueType="num">
                                      <p:cBhvr>
                                        <p:cTn id="43" dur="500" fill="hold"/>
                                        <p:tgtEl>
                                          <p:spTgt spid="794632"/>
                                        </p:tgtEl>
                                        <p:attrNameLst>
                                          <p:attrName>style.rotation</p:attrName>
                                        </p:attrNameLst>
                                      </p:cBhvr>
                                      <p:tavLst>
                                        <p:tav tm="0">
                                          <p:val>
                                            <p:fltVal val="360"/>
                                          </p:val>
                                        </p:tav>
                                        <p:tav tm="100000">
                                          <p:val>
                                            <p:fltVal val="0"/>
                                          </p:val>
                                        </p:tav>
                                      </p:tavLst>
                                    </p:anim>
                                    <p:animEffect transition="in" filter="fade">
                                      <p:cBhvr>
                                        <p:cTn id="44" dur="500"/>
                                        <p:tgtEl>
                                          <p:spTgt spid="794632"/>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grpId="0" nodeType="clickEffect">
                                  <p:stCondLst>
                                    <p:cond delay="0"/>
                                  </p:stCondLst>
                                  <p:childTnLst>
                                    <p:set>
                                      <p:cBhvr>
                                        <p:cTn id="48" dur="1" fill="hold">
                                          <p:stCondLst>
                                            <p:cond delay="0"/>
                                          </p:stCondLst>
                                        </p:cTn>
                                        <p:tgtEl>
                                          <p:spTgt spid="628774"/>
                                        </p:tgtEl>
                                        <p:attrNameLst>
                                          <p:attrName>style.visibility</p:attrName>
                                        </p:attrNameLst>
                                      </p:cBhvr>
                                      <p:to>
                                        <p:strVal val="visible"/>
                                      </p:to>
                                    </p:set>
                                    <p:animEffect transition="in" filter="wipe(down)">
                                      <p:cBhvr>
                                        <p:cTn id="49" dur="500"/>
                                        <p:tgtEl>
                                          <p:spTgt spid="628774"/>
                                        </p:tgtEl>
                                      </p:cBhvr>
                                    </p:animEffect>
                                  </p:childTnLst>
                                </p:cTn>
                              </p:par>
                              <p:par>
                                <p:cTn id="50" presetID="22" presetClass="entr" presetSubtype="4" fill="hold" grpId="0" nodeType="withEffect">
                                  <p:stCondLst>
                                    <p:cond delay="0"/>
                                  </p:stCondLst>
                                  <p:childTnLst>
                                    <p:set>
                                      <p:cBhvr>
                                        <p:cTn id="51" dur="1" fill="hold">
                                          <p:stCondLst>
                                            <p:cond delay="0"/>
                                          </p:stCondLst>
                                        </p:cTn>
                                        <p:tgtEl>
                                          <p:spTgt spid="628775"/>
                                        </p:tgtEl>
                                        <p:attrNameLst>
                                          <p:attrName>style.visibility</p:attrName>
                                        </p:attrNameLst>
                                      </p:cBhvr>
                                      <p:to>
                                        <p:strVal val="visible"/>
                                      </p:to>
                                    </p:set>
                                    <p:animEffect transition="in" filter="wipe(down)">
                                      <p:cBhvr>
                                        <p:cTn id="52" dur="500"/>
                                        <p:tgtEl>
                                          <p:spTgt spid="628775"/>
                                        </p:tgtEl>
                                      </p:cBhvr>
                                    </p:animEffect>
                                  </p:childTnLst>
                                </p:cTn>
                              </p:par>
                              <p:par>
                                <p:cTn id="53" presetID="22" presetClass="entr" presetSubtype="4" fill="hold" grpId="0" nodeType="withEffect">
                                  <p:stCondLst>
                                    <p:cond delay="0"/>
                                  </p:stCondLst>
                                  <p:childTnLst>
                                    <p:set>
                                      <p:cBhvr>
                                        <p:cTn id="54" dur="1" fill="hold">
                                          <p:stCondLst>
                                            <p:cond delay="0"/>
                                          </p:stCondLst>
                                        </p:cTn>
                                        <p:tgtEl>
                                          <p:spTgt spid="628776"/>
                                        </p:tgtEl>
                                        <p:attrNameLst>
                                          <p:attrName>style.visibility</p:attrName>
                                        </p:attrNameLst>
                                      </p:cBhvr>
                                      <p:to>
                                        <p:strVal val="visible"/>
                                      </p:to>
                                    </p:set>
                                    <p:animEffect transition="in" filter="wipe(down)">
                                      <p:cBhvr>
                                        <p:cTn id="55" dur="500"/>
                                        <p:tgtEl>
                                          <p:spTgt spid="628776"/>
                                        </p:tgtEl>
                                      </p:cBhvr>
                                    </p:animEffec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nodeType="clickEffect">
                                  <p:stCondLst>
                                    <p:cond delay="0"/>
                                  </p:stCondLst>
                                  <p:childTnLst>
                                    <p:set>
                                      <p:cBhvr>
                                        <p:cTn id="59" dur="1" fill="hold">
                                          <p:stCondLst>
                                            <p:cond delay="0"/>
                                          </p:stCondLst>
                                        </p:cTn>
                                        <p:tgtEl>
                                          <p:spTgt spid="7946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8755" grpId="0"/>
      <p:bldP spid="628774" grpId="0" animBg="1"/>
      <p:bldP spid="628775" grpId="0" animBg="1"/>
      <p:bldP spid="62877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0796" name="Text Box 12"/>
          <p:cNvSpPr txBox="1">
            <a:spLocks noChangeArrowheads="1"/>
          </p:cNvSpPr>
          <p:nvPr/>
        </p:nvSpPr>
        <p:spPr bwMode="auto">
          <a:xfrm>
            <a:off x="467544" y="404664"/>
            <a:ext cx="8353623" cy="1569660"/>
          </a:xfrm>
          <a:prstGeom prst="rect">
            <a:avLst/>
          </a:prstGeom>
          <a:noFill/>
          <a:ln w="9525">
            <a:noFill/>
            <a:miter lim="800000"/>
            <a:headEnd/>
            <a:tailEnd/>
          </a:ln>
          <a:effectLst/>
        </p:spPr>
        <p:txBody>
          <a:bodyPr wrap="square">
            <a:spAutoFit/>
          </a:bodyPr>
          <a:lstStyle/>
          <a:p>
            <a:pPr algn="l">
              <a:lnSpc>
                <a:spcPct val="200000"/>
              </a:lnSpc>
              <a:spcBef>
                <a:spcPct val="0"/>
              </a:spcBef>
              <a:buClrTx/>
              <a:buSzTx/>
              <a:buFontTx/>
              <a:buNone/>
            </a:pPr>
            <a:r>
              <a:rPr lang="zh-CN" altLang="en-US" sz="2400" b="1" dirty="0" smtClean="0">
                <a:latin typeface="+mj-ea"/>
                <a:ea typeface="+mj-ea"/>
              </a:rPr>
              <a:t>例：设</a:t>
            </a:r>
            <a:r>
              <a:rPr lang="zh-CN" altLang="en-US" sz="2400" b="1" dirty="0">
                <a:latin typeface="+mj-ea"/>
                <a:ea typeface="+mj-ea"/>
              </a:rPr>
              <a:t>信道矩阵为                        </a:t>
            </a:r>
            <a:r>
              <a:rPr lang="zh-CN" altLang="en-US" sz="2400" b="1" dirty="0" smtClean="0">
                <a:latin typeface="+mj-ea"/>
                <a:ea typeface="+mj-ea"/>
              </a:rPr>
              <a:t>   ，</a:t>
            </a:r>
            <a:r>
              <a:rPr lang="zh-CN" altLang="en-US" sz="2400" b="1" dirty="0">
                <a:latin typeface="+mj-ea"/>
                <a:ea typeface="+mj-ea"/>
              </a:rPr>
              <a:t>且输入符号等概分布，即                                  </a:t>
            </a:r>
            <a:r>
              <a:rPr lang="zh-CN" altLang="en-US" sz="2400" b="1" dirty="0" smtClean="0">
                <a:latin typeface="+mj-ea"/>
                <a:ea typeface="+mj-ea"/>
              </a:rPr>
              <a:t>  </a:t>
            </a:r>
            <a:r>
              <a:rPr lang="zh-CN" altLang="en-US" sz="2400" b="1" dirty="0">
                <a:latin typeface="+mj-ea"/>
                <a:ea typeface="+mj-ea"/>
              </a:rPr>
              <a:t>，求译码规则和平均错误译码概率。</a:t>
            </a:r>
          </a:p>
        </p:txBody>
      </p:sp>
      <p:graphicFrame>
        <p:nvGraphicFramePr>
          <p:cNvPr id="630797" name="Object 13"/>
          <p:cNvGraphicFramePr>
            <a:graphicFrameLocks noChangeAspect="1"/>
          </p:cNvGraphicFramePr>
          <p:nvPr>
            <p:extLst>
              <p:ext uri="{D42A27DB-BD31-4B8C-83A1-F6EECF244321}">
                <p14:modId xmlns:p14="http://schemas.microsoft.com/office/powerpoint/2010/main" val="901890949"/>
              </p:ext>
            </p:extLst>
          </p:nvPr>
        </p:nvGraphicFramePr>
        <p:xfrm>
          <a:off x="3049588" y="200025"/>
          <a:ext cx="2398712" cy="1293813"/>
        </p:xfrm>
        <a:graphic>
          <a:graphicData uri="http://schemas.openxmlformats.org/presentationml/2006/ole">
            <mc:AlternateContent xmlns:mc="http://schemas.openxmlformats.org/markup-compatibility/2006">
              <mc:Choice xmlns:v="urn:schemas-microsoft-com:vml" Requires="v">
                <p:oleObj spid="_x0000_s2236594" name="Equation" r:id="rId3" imgW="1295280" imgH="698400" progId="Equation.DSMT4">
                  <p:embed/>
                </p:oleObj>
              </mc:Choice>
              <mc:Fallback>
                <p:oleObj name="Equation" r:id="rId3" imgW="1295280" imgH="698400" progId="Equation.DSMT4">
                  <p:embed/>
                  <p:pic>
                    <p:nvPicPr>
                      <p:cNvPr id="0" name="Picture 2"/>
                      <p:cNvPicPr>
                        <a:picLocks noChangeAspect="1" noChangeArrowheads="1"/>
                      </p:cNvPicPr>
                      <p:nvPr/>
                    </p:nvPicPr>
                    <p:blipFill>
                      <a:blip r:embed="rId4"/>
                      <a:srcRect/>
                      <a:stretch>
                        <a:fillRect/>
                      </a:stretch>
                    </p:blipFill>
                    <p:spPr bwMode="auto">
                      <a:xfrm>
                        <a:off x="3049588" y="200025"/>
                        <a:ext cx="2398712" cy="1293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30798" name="Object 14"/>
          <p:cNvGraphicFramePr>
            <a:graphicFrameLocks noChangeAspect="1"/>
          </p:cNvGraphicFramePr>
          <p:nvPr>
            <p:extLst>
              <p:ext uri="{D42A27DB-BD31-4B8C-83A1-F6EECF244321}">
                <p14:modId xmlns:p14="http://schemas.microsoft.com/office/powerpoint/2010/main" val="2456945718"/>
              </p:ext>
            </p:extLst>
          </p:nvPr>
        </p:nvGraphicFramePr>
        <p:xfrm>
          <a:off x="882650" y="1255713"/>
          <a:ext cx="3421063" cy="822325"/>
        </p:xfrm>
        <a:graphic>
          <a:graphicData uri="http://schemas.openxmlformats.org/presentationml/2006/ole">
            <mc:AlternateContent xmlns:mc="http://schemas.openxmlformats.org/markup-compatibility/2006">
              <mc:Choice xmlns:v="urn:schemas-microsoft-com:vml" Requires="v">
                <p:oleObj spid="_x0000_s2236595" name="Equation" r:id="rId5" imgW="1688760" imgH="406080" progId="Equation.DSMT4">
                  <p:embed/>
                </p:oleObj>
              </mc:Choice>
              <mc:Fallback>
                <p:oleObj name="Equation" r:id="rId5" imgW="1688760" imgH="406080" progId="Equation.DSMT4">
                  <p:embed/>
                  <p:pic>
                    <p:nvPicPr>
                      <p:cNvPr id="0" name="Picture 3"/>
                      <p:cNvPicPr>
                        <a:picLocks noChangeAspect="1" noChangeArrowheads="1"/>
                      </p:cNvPicPr>
                      <p:nvPr/>
                    </p:nvPicPr>
                    <p:blipFill>
                      <a:blip r:embed="rId6"/>
                      <a:srcRect/>
                      <a:stretch>
                        <a:fillRect/>
                      </a:stretch>
                    </p:blipFill>
                    <p:spPr bwMode="auto">
                      <a:xfrm>
                        <a:off x="882650" y="1255713"/>
                        <a:ext cx="3421063" cy="822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ext Box 9"/>
          <p:cNvSpPr txBox="1">
            <a:spLocks noChangeArrowheads="1"/>
          </p:cNvSpPr>
          <p:nvPr/>
        </p:nvSpPr>
        <p:spPr bwMode="auto">
          <a:xfrm>
            <a:off x="611559" y="2204864"/>
            <a:ext cx="7848873" cy="1569660"/>
          </a:xfrm>
          <a:prstGeom prst="rect">
            <a:avLst/>
          </a:prstGeom>
          <a:noFill/>
          <a:ln w="9525">
            <a:noFill/>
            <a:miter lim="800000"/>
            <a:headEnd/>
            <a:tailEnd/>
          </a:ln>
          <a:effectLst/>
        </p:spPr>
        <p:txBody>
          <a:bodyPr wrap="square">
            <a:spAutoFit/>
          </a:bodyPr>
          <a:lstStyle/>
          <a:p>
            <a:pPr>
              <a:spcBef>
                <a:spcPct val="0"/>
              </a:spcBef>
            </a:pPr>
            <a:r>
              <a:rPr lang="zh-CN" altLang="en-US" sz="2400" b="1" dirty="0">
                <a:solidFill>
                  <a:srgbClr val="0000FF"/>
                </a:solidFill>
                <a:latin typeface="+mj-ea"/>
                <a:ea typeface="+mj-ea"/>
              </a:rPr>
              <a:t>解</a:t>
            </a:r>
            <a:r>
              <a:rPr lang="zh-CN" altLang="en-US" sz="2400" b="1" dirty="0" smtClean="0">
                <a:latin typeface="+mj-ea"/>
                <a:ea typeface="+mj-ea"/>
              </a:rPr>
              <a:t>：等概率分布时，用最大似然准则，等效于最大后验概率准则。对于传递矩阵中的每一列，选一个最大的传递概率，对应的输入符号即为该输出符号的译码函数</a:t>
            </a:r>
          </a:p>
          <a:p>
            <a:pPr algn="l">
              <a:spcBef>
                <a:spcPct val="0"/>
              </a:spcBef>
              <a:buClrTx/>
              <a:buSzTx/>
              <a:buFontTx/>
              <a:buNone/>
            </a:pPr>
            <a:endParaRPr lang="zh-CN" altLang="en-US" sz="2400" b="1" dirty="0">
              <a:latin typeface="+mj-ea"/>
              <a:ea typeface="+mj-ea"/>
            </a:endParaRPr>
          </a:p>
        </p:txBody>
      </p:sp>
      <p:graphicFrame>
        <p:nvGraphicFramePr>
          <p:cNvPr id="7" name="Object 13"/>
          <p:cNvGraphicFramePr>
            <a:graphicFrameLocks noChangeAspect="1"/>
          </p:cNvGraphicFramePr>
          <p:nvPr>
            <p:extLst>
              <p:ext uri="{D42A27DB-BD31-4B8C-83A1-F6EECF244321}">
                <p14:modId xmlns:p14="http://schemas.microsoft.com/office/powerpoint/2010/main" val="3850196535"/>
              </p:ext>
            </p:extLst>
          </p:nvPr>
        </p:nvGraphicFramePr>
        <p:xfrm>
          <a:off x="1317625" y="3581400"/>
          <a:ext cx="2878138" cy="1550988"/>
        </p:xfrm>
        <a:graphic>
          <a:graphicData uri="http://schemas.openxmlformats.org/presentationml/2006/ole">
            <mc:AlternateContent xmlns:mc="http://schemas.openxmlformats.org/markup-compatibility/2006">
              <mc:Choice xmlns:v="urn:schemas-microsoft-com:vml" Requires="v">
                <p:oleObj spid="_x0000_s2236596" name="Equation" r:id="rId7" imgW="1295280" imgH="698400" progId="Equation.DSMT4">
                  <p:embed/>
                </p:oleObj>
              </mc:Choice>
              <mc:Fallback>
                <p:oleObj name="Equation" r:id="rId7" imgW="1295280" imgH="698400" progId="Equation.DSMT4">
                  <p:embed/>
                  <p:pic>
                    <p:nvPicPr>
                      <p:cNvPr id="0" name="Picture 4"/>
                      <p:cNvPicPr>
                        <a:picLocks noChangeAspect="1" noChangeArrowheads="1"/>
                      </p:cNvPicPr>
                      <p:nvPr/>
                    </p:nvPicPr>
                    <p:blipFill>
                      <a:blip r:embed="rId8"/>
                      <a:srcRect/>
                      <a:stretch>
                        <a:fillRect/>
                      </a:stretch>
                    </p:blipFill>
                    <p:spPr bwMode="auto">
                      <a:xfrm>
                        <a:off x="1317625" y="3581400"/>
                        <a:ext cx="2878138" cy="15509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Oval 14"/>
          <p:cNvSpPr>
            <a:spLocks noChangeArrowheads="1"/>
          </p:cNvSpPr>
          <p:nvPr/>
        </p:nvSpPr>
        <p:spPr bwMode="auto">
          <a:xfrm>
            <a:off x="2088878" y="3567162"/>
            <a:ext cx="457200" cy="533400"/>
          </a:xfrm>
          <a:prstGeom prst="ellipse">
            <a:avLst/>
          </a:prstGeom>
          <a:noFill/>
          <a:ln w="9525">
            <a:solidFill>
              <a:srgbClr val="FF3300"/>
            </a:solidFill>
            <a:round/>
            <a:headEnd/>
            <a:tailEnd/>
          </a:ln>
          <a:effectLst/>
        </p:spPr>
        <p:txBody>
          <a:bodyPr wrap="none" anchor="ctr"/>
          <a:lstStyle/>
          <a:p>
            <a:endParaRPr lang="zh-CN" altLang="en-US"/>
          </a:p>
        </p:txBody>
      </p:sp>
      <p:sp>
        <p:nvSpPr>
          <p:cNvPr id="9" name="Oval 15"/>
          <p:cNvSpPr>
            <a:spLocks noChangeArrowheads="1"/>
          </p:cNvSpPr>
          <p:nvPr/>
        </p:nvSpPr>
        <p:spPr bwMode="auto">
          <a:xfrm>
            <a:off x="3528740" y="4557762"/>
            <a:ext cx="457200" cy="533400"/>
          </a:xfrm>
          <a:prstGeom prst="ellipse">
            <a:avLst/>
          </a:prstGeom>
          <a:noFill/>
          <a:ln w="9525">
            <a:solidFill>
              <a:srgbClr val="FF3300"/>
            </a:solidFill>
            <a:round/>
            <a:headEnd/>
            <a:tailEnd/>
          </a:ln>
          <a:effectLst/>
        </p:spPr>
        <p:txBody>
          <a:bodyPr wrap="none" anchor="ctr"/>
          <a:lstStyle/>
          <a:p>
            <a:endParaRPr lang="zh-CN" altLang="en-US"/>
          </a:p>
        </p:txBody>
      </p:sp>
      <p:sp>
        <p:nvSpPr>
          <p:cNvPr id="11" name="Oval 16"/>
          <p:cNvSpPr>
            <a:spLocks noChangeArrowheads="1"/>
          </p:cNvSpPr>
          <p:nvPr/>
        </p:nvSpPr>
        <p:spPr bwMode="auto">
          <a:xfrm>
            <a:off x="2808015" y="4024362"/>
            <a:ext cx="457200" cy="533400"/>
          </a:xfrm>
          <a:prstGeom prst="ellipse">
            <a:avLst/>
          </a:prstGeom>
          <a:noFill/>
          <a:ln w="9525">
            <a:solidFill>
              <a:srgbClr val="FF3300"/>
            </a:solidFill>
            <a:round/>
            <a:headEnd/>
            <a:tailEnd/>
          </a:ln>
          <a:effectLst/>
        </p:spPr>
        <p:txBody>
          <a:bodyPr wrap="none" anchor="ctr"/>
          <a:lstStyle/>
          <a:p>
            <a:endParaRPr lang="zh-CN" altLang="en-US"/>
          </a:p>
        </p:txBody>
      </p:sp>
      <p:graphicFrame>
        <p:nvGraphicFramePr>
          <p:cNvPr id="12" name="Object 17"/>
          <p:cNvGraphicFramePr>
            <a:graphicFrameLocks noChangeAspect="1"/>
          </p:cNvGraphicFramePr>
          <p:nvPr>
            <p:extLst>
              <p:ext uri="{D42A27DB-BD31-4B8C-83A1-F6EECF244321}">
                <p14:modId xmlns:p14="http://schemas.microsoft.com/office/powerpoint/2010/main" val="501603659"/>
              </p:ext>
            </p:extLst>
          </p:nvPr>
        </p:nvGraphicFramePr>
        <p:xfrm>
          <a:off x="5019675" y="3406775"/>
          <a:ext cx="1878013" cy="604838"/>
        </p:xfrm>
        <a:graphic>
          <a:graphicData uri="http://schemas.openxmlformats.org/presentationml/2006/ole">
            <mc:AlternateContent xmlns:mc="http://schemas.openxmlformats.org/markup-compatibility/2006">
              <mc:Choice xmlns:v="urn:schemas-microsoft-com:vml" Requires="v">
                <p:oleObj spid="_x0000_s2236597" name="Equation" r:id="rId9" imgW="711000" imgH="228600" progId="Equation.DSMT4">
                  <p:embed/>
                </p:oleObj>
              </mc:Choice>
              <mc:Fallback>
                <p:oleObj name="Equation" r:id="rId9" imgW="711000" imgH="228600" progId="Equation.DSMT4">
                  <p:embed/>
                  <p:pic>
                    <p:nvPicPr>
                      <p:cNvPr id="0" name="Picture 5"/>
                      <p:cNvPicPr>
                        <a:picLocks noChangeAspect="1" noChangeArrowheads="1"/>
                      </p:cNvPicPr>
                      <p:nvPr/>
                    </p:nvPicPr>
                    <p:blipFill>
                      <a:blip r:embed="rId10"/>
                      <a:srcRect/>
                      <a:stretch>
                        <a:fillRect/>
                      </a:stretch>
                    </p:blipFill>
                    <p:spPr bwMode="auto">
                      <a:xfrm>
                        <a:off x="5019675" y="3406775"/>
                        <a:ext cx="1878013" cy="6048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 name="Object 18"/>
          <p:cNvGraphicFramePr>
            <a:graphicFrameLocks noChangeAspect="1"/>
          </p:cNvGraphicFramePr>
          <p:nvPr>
            <p:extLst>
              <p:ext uri="{D42A27DB-BD31-4B8C-83A1-F6EECF244321}">
                <p14:modId xmlns:p14="http://schemas.microsoft.com/office/powerpoint/2010/main" val="750682057"/>
              </p:ext>
            </p:extLst>
          </p:nvPr>
        </p:nvGraphicFramePr>
        <p:xfrm>
          <a:off x="5037138" y="4489450"/>
          <a:ext cx="1909762" cy="604838"/>
        </p:xfrm>
        <a:graphic>
          <a:graphicData uri="http://schemas.openxmlformats.org/presentationml/2006/ole">
            <mc:AlternateContent xmlns:mc="http://schemas.openxmlformats.org/markup-compatibility/2006">
              <mc:Choice xmlns:v="urn:schemas-microsoft-com:vml" Requires="v">
                <p:oleObj spid="_x0000_s2236598" name="Equation" r:id="rId11" imgW="723600" imgH="228600" progId="Equation.DSMT4">
                  <p:embed/>
                </p:oleObj>
              </mc:Choice>
              <mc:Fallback>
                <p:oleObj name="Equation" r:id="rId11" imgW="723600" imgH="228600" progId="Equation.DSMT4">
                  <p:embed/>
                  <p:pic>
                    <p:nvPicPr>
                      <p:cNvPr id="0" name="Picture 6"/>
                      <p:cNvPicPr>
                        <a:picLocks noChangeAspect="1" noChangeArrowheads="1"/>
                      </p:cNvPicPr>
                      <p:nvPr/>
                    </p:nvPicPr>
                    <p:blipFill>
                      <a:blip r:embed="rId12"/>
                      <a:srcRect/>
                      <a:stretch>
                        <a:fillRect/>
                      </a:stretch>
                    </p:blipFill>
                    <p:spPr bwMode="auto">
                      <a:xfrm>
                        <a:off x="5037138" y="4489450"/>
                        <a:ext cx="1909762" cy="6048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 name="Object 19"/>
          <p:cNvGraphicFramePr>
            <a:graphicFrameLocks noChangeAspect="1"/>
          </p:cNvGraphicFramePr>
          <p:nvPr>
            <p:extLst>
              <p:ext uri="{D42A27DB-BD31-4B8C-83A1-F6EECF244321}">
                <p14:modId xmlns:p14="http://schemas.microsoft.com/office/powerpoint/2010/main" val="1163479905"/>
              </p:ext>
            </p:extLst>
          </p:nvPr>
        </p:nvGraphicFramePr>
        <p:xfrm>
          <a:off x="5054600" y="3940175"/>
          <a:ext cx="1911350" cy="604838"/>
        </p:xfrm>
        <a:graphic>
          <a:graphicData uri="http://schemas.openxmlformats.org/presentationml/2006/ole">
            <mc:AlternateContent xmlns:mc="http://schemas.openxmlformats.org/markup-compatibility/2006">
              <mc:Choice xmlns:v="urn:schemas-microsoft-com:vml" Requires="v">
                <p:oleObj spid="_x0000_s2236599" name="Equation" r:id="rId13" imgW="723600" imgH="228600" progId="Equation.DSMT4">
                  <p:embed/>
                </p:oleObj>
              </mc:Choice>
              <mc:Fallback>
                <p:oleObj name="Equation" r:id="rId13" imgW="723600" imgH="228600" progId="Equation.DSMT4">
                  <p:embed/>
                  <p:pic>
                    <p:nvPicPr>
                      <p:cNvPr id="0" name="Picture 7"/>
                      <p:cNvPicPr>
                        <a:picLocks noChangeAspect="1" noChangeArrowheads="1"/>
                      </p:cNvPicPr>
                      <p:nvPr/>
                    </p:nvPicPr>
                    <p:blipFill>
                      <a:blip r:embed="rId14"/>
                      <a:srcRect/>
                      <a:stretch>
                        <a:fillRect/>
                      </a:stretch>
                    </p:blipFill>
                    <p:spPr bwMode="auto">
                      <a:xfrm>
                        <a:off x="5054600" y="3940175"/>
                        <a:ext cx="1911350" cy="6048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 name="AutoShape 20"/>
          <p:cNvSpPr>
            <a:spLocks/>
          </p:cNvSpPr>
          <p:nvPr/>
        </p:nvSpPr>
        <p:spPr bwMode="auto">
          <a:xfrm>
            <a:off x="7020272" y="3575546"/>
            <a:ext cx="76200" cy="1447800"/>
          </a:xfrm>
          <a:prstGeom prst="rightBrace">
            <a:avLst>
              <a:gd name="adj1" fmla="val 158333"/>
              <a:gd name="adj2" fmla="val 50000"/>
            </a:avLst>
          </a:prstGeom>
          <a:noFill/>
          <a:ln w="9525">
            <a:solidFill>
              <a:schemeClr val="tx1"/>
            </a:solidFill>
            <a:round/>
            <a:headEnd/>
            <a:tailEnd/>
          </a:ln>
          <a:effectLst/>
        </p:spPr>
        <p:txBody>
          <a:bodyPr wrap="none" anchor="ctr"/>
          <a:lstStyle/>
          <a:p>
            <a:endParaRPr lang="zh-CN" altLang="en-US"/>
          </a:p>
        </p:txBody>
      </p:sp>
      <p:sp>
        <p:nvSpPr>
          <p:cNvPr id="16" name="Text Box 21"/>
          <p:cNvSpPr txBox="1">
            <a:spLocks noChangeArrowheads="1"/>
          </p:cNvSpPr>
          <p:nvPr/>
        </p:nvSpPr>
        <p:spPr bwMode="auto">
          <a:xfrm>
            <a:off x="7308304" y="3499346"/>
            <a:ext cx="553998" cy="1304203"/>
          </a:xfrm>
          <a:prstGeom prst="rect">
            <a:avLst/>
          </a:prstGeom>
          <a:noFill/>
          <a:ln w="9525">
            <a:noFill/>
            <a:miter lim="800000"/>
            <a:headEnd/>
            <a:tailEnd/>
          </a:ln>
          <a:effectLst/>
        </p:spPr>
        <p:txBody>
          <a:bodyPr vert="eaVert" wrap="none">
            <a:spAutoFit/>
          </a:bodyPr>
          <a:lstStyle/>
          <a:p>
            <a:pPr algn="l">
              <a:lnSpc>
                <a:spcPct val="100000"/>
              </a:lnSpc>
              <a:spcBef>
                <a:spcPct val="0"/>
              </a:spcBef>
              <a:buClrTx/>
              <a:buSzTx/>
              <a:buFontTx/>
              <a:buNone/>
            </a:pPr>
            <a:r>
              <a:rPr lang="zh-CN" altLang="en-US" sz="2400" b="1" dirty="0">
                <a:solidFill>
                  <a:srgbClr val="0000FF"/>
                </a:solidFill>
                <a:latin typeface="Times New Roman" pitchFamily="18" charset="0"/>
              </a:rPr>
              <a:t>译码规则</a:t>
            </a:r>
          </a:p>
        </p:txBody>
      </p:sp>
      <p:graphicFrame>
        <p:nvGraphicFramePr>
          <p:cNvPr id="17" name="Object 22"/>
          <p:cNvGraphicFramePr>
            <a:graphicFrameLocks noChangeAspect="1"/>
          </p:cNvGraphicFramePr>
          <p:nvPr>
            <p:extLst>
              <p:ext uri="{D42A27DB-BD31-4B8C-83A1-F6EECF244321}">
                <p14:modId xmlns:p14="http://schemas.microsoft.com/office/powerpoint/2010/main" val="2454544458"/>
              </p:ext>
            </p:extLst>
          </p:nvPr>
        </p:nvGraphicFramePr>
        <p:xfrm>
          <a:off x="885825" y="5913438"/>
          <a:ext cx="7086600" cy="914400"/>
        </p:xfrm>
        <a:graphic>
          <a:graphicData uri="http://schemas.openxmlformats.org/presentationml/2006/ole">
            <mc:AlternateContent xmlns:mc="http://schemas.openxmlformats.org/markup-compatibility/2006">
              <mc:Choice xmlns:v="urn:schemas-microsoft-com:vml" Requires="v">
                <p:oleObj spid="_x0000_s2236600" name="Equation" r:id="rId15" imgW="3149280" imgH="406080" progId="Equation.DSMT4">
                  <p:embed/>
                </p:oleObj>
              </mc:Choice>
              <mc:Fallback>
                <p:oleObj name="Equation" r:id="rId15" imgW="3149280" imgH="406080" progId="Equation.DSMT4">
                  <p:embed/>
                  <p:pic>
                    <p:nvPicPr>
                      <p:cNvPr id="0" name="Picture 8"/>
                      <p:cNvPicPr>
                        <a:picLocks noChangeAspect="1" noChangeArrowheads="1"/>
                      </p:cNvPicPr>
                      <p:nvPr/>
                    </p:nvPicPr>
                    <p:blipFill>
                      <a:blip r:embed="rId16"/>
                      <a:srcRect/>
                      <a:stretch>
                        <a:fillRect/>
                      </a:stretch>
                    </p:blipFill>
                    <p:spPr bwMode="auto">
                      <a:xfrm>
                        <a:off x="885825" y="5913438"/>
                        <a:ext cx="7086600" cy="91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 name="Object 28"/>
          <p:cNvGraphicFramePr>
            <a:graphicFrameLocks noChangeAspect="1"/>
          </p:cNvGraphicFramePr>
          <p:nvPr>
            <p:extLst>
              <p:ext uri="{D42A27DB-BD31-4B8C-83A1-F6EECF244321}">
                <p14:modId xmlns:p14="http://schemas.microsoft.com/office/powerpoint/2010/main" val="2607516260"/>
              </p:ext>
            </p:extLst>
          </p:nvPr>
        </p:nvGraphicFramePr>
        <p:xfrm>
          <a:off x="893763" y="5064125"/>
          <a:ext cx="3279775" cy="911225"/>
        </p:xfrm>
        <a:graphic>
          <a:graphicData uri="http://schemas.openxmlformats.org/presentationml/2006/ole">
            <mc:AlternateContent xmlns:mc="http://schemas.openxmlformats.org/markup-compatibility/2006">
              <mc:Choice xmlns:v="urn:schemas-microsoft-com:vml" Requires="v">
                <p:oleObj spid="_x0000_s2236601" name="Equation" r:id="rId17" imgW="1600200" imgH="444240" progId="Equation.DSMT4">
                  <p:embed/>
                </p:oleObj>
              </mc:Choice>
              <mc:Fallback>
                <p:oleObj name="Equation" r:id="rId17" imgW="1600200" imgH="444240" progId="Equation.DSMT4">
                  <p:embed/>
                  <p:pic>
                    <p:nvPicPr>
                      <p:cNvPr id="0" name="Picture 9"/>
                      <p:cNvPicPr>
                        <a:picLocks noChangeAspect="1" noChangeArrowheads="1"/>
                      </p:cNvPicPr>
                      <p:nvPr/>
                    </p:nvPicPr>
                    <p:blipFill>
                      <a:blip r:embed="rId18"/>
                      <a:srcRect/>
                      <a:stretch>
                        <a:fillRect/>
                      </a:stretch>
                    </p:blipFill>
                    <p:spPr bwMode="auto">
                      <a:xfrm>
                        <a:off x="893763" y="5064125"/>
                        <a:ext cx="3279775" cy="911225"/>
                      </a:xfrm>
                      <a:prstGeom prst="rect">
                        <a:avLst/>
                      </a:prstGeom>
                      <a:noFill/>
                      <a:extLst>
                        <a:ext uri="{909E8E84-426E-40DD-AFC4-6F175D3DCCD1}">
                          <a14:hiddenFill xmlns:a14="http://schemas.microsoft.com/office/drawing/2010/main">
                            <a:solidFill>
                              <a:schemeClr val="tx2"/>
                            </a:solidFill>
                          </a14:hiddenFill>
                        </a:ext>
                      </a:extLst>
                    </p:spPr>
                  </p:pic>
                </p:oleObj>
              </mc:Fallback>
            </mc:AlternateContent>
          </a:graphicData>
        </a:graphic>
      </p:graphicFrame>
      <p:sp>
        <p:nvSpPr>
          <p:cNvPr id="19" name="右箭头 18"/>
          <p:cNvSpPr/>
          <p:nvPr/>
        </p:nvSpPr>
        <p:spPr>
          <a:xfrm>
            <a:off x="4427984" y="4127351"/>
            <a:ext cx="360040" cy="504056"/>
          </a:xfrm>
          <a:prstGeom prst="right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cxnSp>
        <p:nvCxnSpPr>
          <p:cNvPr id="21" name="直接连接符 20"/>
          <p:cNvCxnSpPr/>
          <p:nvPr/>
        </p:nvCxnSpPr>
        <p:spPr>
          <a:xfrm>
            <a:off x="611560" y="2065710"/>
            <a:ext cx="8064896" cy="0"/>
          </a:xfrm>
          <a:prstGeom prst="line">
            <a:avLst/>
          </a:prstGeom>
        </p:spPr>
        <p:style>
          <a:lnRef idx="3">
            <a:schemeClr val="accent5"/>
          </a:lnRef>
          <a:fillRef idx="0">
            <a:schemeClr val="accent5"/>
          </a:fillRef>
          <a:effectRef idx="2">
            <a:schemeClr val="accent5"/>
          </a:effectRef>
          <a:fontRef idx="minor">
            <a:schemeClr val="tx1"/>
          </a:fontRef>
        </p:style>
      </p:cxnSp>
      <p:sp>
        <p:nvSpPr>
          <p:cNvPr id="2" name="灯片编号占位符 1"/>
          <p:cNvSpPr>
            <a:spLocks noGrp="1"/>
          </p:cNvSpPr>
          <p:nvPr>
            <p:ph type="sldNum" sz="quarter" idx="12"/>
          </p:nvPr>
        </p:nvSpPr>
        <p:spPr/>
        <p:txBody>
          <a:bodyPr/>
          <a:lstStyle/>
          <a:p>
            <a:fld id="{E31375A4-56A4-47D6-9801-1991572033F7}" type="slidenum">
              <a:rPr lang="en-US" smtClean="0"/>
              <a:pPr/>
              <a:t>27</a:t>
            </a:fld>
            <a:endParaRPr 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par>
                                <p:cTn id="8" presetID="3" presetClass="entr" presetSubtype="1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linds(horizontal)">
                                      <p:cBhvr>
                                        <p:cTn id="10" dur="500"/>
                                        <p:tgtEl>
                                          <p:spTgt spid="7"/>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blinds(horizontal)">
                                      <p:cBhvr>
                                        <p:cTn id="13" dur="500"/>
                                        <p:tgtEl>
                                          <p:spTgt spid="8"/>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blinds(horizontal)">
                                      <p:cBhvr>
                                        <p:cTn id="16" dur="500"/>
                                        <p:tgtEl>
                                          <p:spTgt spid="9"/>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blinds(horizontal)">
                                      <p:cBhvr>
                                        <p:cTn id="19" dur="500"/>
                                        <p:tgtEl>
                                          <p:spTgt spid="11"/>
                                        </p:tgtEl>
                                      </p:cBhvr>
                                    </p:animEffect>
                                  </p:childTnLst>
                                </p:cTn>
                              </p:par>
                              <p:par>
                                <p:cTn id="20" presetID="3" presetClass="entr" presetSubtype="10" fill="hold"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blinds(horizontal)">
                                      <p:cBhvr>
                                        <p:cTn id="22" dur="500"/>
                                        <p:tgtEl>
                                          <p:spTgt spid="12"/>
                                        </p:tgtEl>
                                      </p:cBhvr>
                                    </p:animEffect>
                                  </p:childTnLst>
                                </p:cTn>
                              </p:par>
                              <p:par>
                                <p:cTn id="23" presetID="3" presetClass="entr" presetSubtype="10"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blinds(horizontal)">
                                      <p:cBhvr>
                                        <p:cTn id="25" dur="500"/>
                                        <p:tgtEl>
                                          <p:spTgt spid="13"/>
                                        </p:tgtEl>
                                      </p:cBhvr>
                                    </p:animEffect>
                                  </p:childTnLst>
                                </p:cTn>
                              </p:par>
                              <p:par>
                                <p:cTn id="26" presetID="3" presetClass="entr" presetSubtype="10" fill="hold" nodeType="with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blinds(horizontal)">
                                      <p:cBhvr>
                                        <p:cTn id="28" dur="500"/>
                                        <p:tgtEl>
                                          <p:spTgt spid="14"/>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blinds(horizontal)">
                                      <p:cBhvr>
                                        <p:cTn id="31" dur="500"/>
                                        <p:tgtEl>
                                          <p:spTgt spid="15"/>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blinds(horizontal)">
                                      <p:cBhvr>
                                        <p:cTn id="34" dur="500"/>
                                        <p:tgtEl>
                                          <p:spTgt spid="16"/>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blinds(horizontal)">
                                      <p:cBhvr>
                                        <p:cTn id="37" dur="500"/>
                                        <p:tgtEl>
                                          <p:spTgt spid="19"/>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wipe(down)">
                                      <p:cBhvr>
                                        <p:cTn id="42" dur="500"/>
                                        <p:tgtEl>
                                          <p:spTgt spid="18"/>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animBg="1"/>
      <p:bldP spid="9" grpId="0" animBg="1"/>
      <p:bldP spid="11" grpId="0" animBg="1"/>
      <p:bldP spid="15" grpId="0" animBg="1"/>
      <p:bldP spid="16" grpId="0"/>
      <p:bldP spid="19"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95648" name="Object 2048"/>
          <p:cNvGraphicFramePr>
            <a:graphicFrameLocks noChangeAspect="1"/>
          </p:cNvGraphicFramePr>
          <p:nvPr>
            <p:extLst>
              <p:ext uri="{D42A27DB-BD31-4B8C-83A1-F6EECF244321}">
                <p14:modId xmlns:p14="http://schemas.microsoft.com/office/powerpoint/2010/main" val="3818758528"/>
              </p:ext>
            </p:extLst>
          </p:nvPr>
        </p:nvGraphicFramePr>
        <p:xfrm>
          <a:off x="798513" y="2219325"/>
          <a:ext cx="2954337" cy="1593850"/>
        </p:xfrm>
        <a:graphic>
          <a:graphicData uri="http://schemas.openxmlformats.org/presentationml/2006/ole">
            <mc:AlternateContent xmlns:mc="http://schemas.openxmlformats.org/markup-compatibility/2006">
              <mc:Choice xmlns:v="urn:schemas-microsoft-com:vml" Requires="v">
                <p:oleObj spid="_x0000_s2238664" name="Equation" r:id="rId3" imgW="1295280" imgH="698400" progId="Equation.DSMT4">
                  <p:embed/>
                </p:oleObj>
              </mc:Choice>
              <mc:Fallback>
                <p:oleObj name="Equation" r:id="rId3" imgW="1295280" imgH="698400" progId="Equation.DSMT4">
                  <p:embed/>
                  <p:pic>
                    <p:nvPicPr>
                      <p:cNvPr id="0" name="Picture 2"/>
                      <p:cNvPicPr>
                        <a:picLocks noChangeAspect="1" noChangeArrowheads="1"/>
                      </p:cNvPicPr>
                      <p:nvPr/>
                    </p:nvPicPr>
                    <p:blipFill>
                      <a:blip r:embed="rId4"/>
                      <a:srcRect/>
                      <a:stretch>
                        <a:fillRect/>
                      </a:stretch>
                    </p:blipFill>
                    <p:spPr bwMode="auto">
                      <a:xfrm>
                        <a:off x="798513" y="2219325"/>
                        <a:ext cx="2954337" cy="1593850"/>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graphicFrame>
        <p:nvGraphicFramePr>
          <p:cNvPr id="795649" name="Object 2049"/>
          <p:cNvGraphicFramePr>
            <a:graphicFrameLocks noChangeAspect="1"/>
          </p:cNvGraphicFramePr>
          <p:nvPr>
            <p:extLst>
              <p:ext uri="{D42A27DB-BD31-4B8C-83A1-F6EECF244321}">
                <p14:modId xmlns:p14="http://schemas.microsoft.com/office/powerpoint/2010/main" val="3882926963"/>
              </p:ext>
            </p:extLst>
          </p:nvPr>
        </p:nvGraphicFramePr>
        <p:xfrm>
          <a:off x="798513" y="4557713"/>
          <a:ext cx="2954337" cy="1593850"/>
        </p:xfrm>
        <a:graphic>
          <a:graphicData uri="http://schemas.openxmlformats.org/presentationml/2006/ole">
            <mc:AlternateContent xmlns:mc="http://schemas.openxmlformats.org/markup-compatibility/2006">
              <mc:Choice xmlns:v="urn:schemas-microsoft-com:vml" Requires="v">
                <p:oleObj spid="_x0000_s2238665" name="Equation" r:id="rId5" imgW="1295280" imgH="698400" progId="Equation.DSMT4">
                  <p:embed/>
                </p:oleObj>
              </mc:Choice>
              <mc:Fallback>
                <p:oleObj name="Equation" r:id="rId5" imgW="1295280" imgH="698400" progId="Equation.DSMT4">
                  <p:embed/>
                  <p:pic>
                    <p:nvPicPr>
                      <p:cNvPr id="0" name="Picture 3"/>
                      <p:cNvPicPr>
                        <a:picLocks noChangeAspect="1" noChangeArrowheads="1"/>
                      </p:cNvPicPr>
                      <p:nvPr/>
                    </p:nvPicPr>
                    <p:blipFill>
                      <a:blip r:embed="rId6"/>
                      <a:srcRect/>
                      <a:stretch>
                        <a:fillRect/>
                      </a:stretch>
                    </p:blipFill>
                    <p:spPr bwMode="auto">
                      <a:xfrm>
                        <a:off x="798513" y="4557713"/>
                        <a:ext cx="2954337" cy="1593850"/>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sp>
        <p:nvSpPr>
          <p:cNvPr id="664585" name="Oval 2057"/>
          <p:cNvSpPr>
            <a:spLocks noChangeArrowheads="1"/>
          </p:cNvSpPr>
          <p:nvPr/>
        </p:nvSpPr>
        <p:spPr bwMode="auto">
          <a:xfrm>
            <a:off x="1567359" y="2281064"/>
            <a:ext cx="457200" cy="533400"/>
          </a:xfrm>
          <a:prstGeom prst="ellipse">
            <a:avLst/>
          </a:prstGeom>
          <a:noFill/>
          <a:ln w="9525">
            <a:solidFill>
              <a:srgbClr val="FF3300"/>
            </a:solidFill>
            <a:round/>
            <a:headEnd/>
            <a:tailEnd/>
          </a:ln>
          <a:effectLst/>
        </p:spPr>
        <p:txBody>
          <a:bodyPr wrap="none" anchor="ctr"/>
          <a:lstStyle/>
          <a:p>
            <a:endParaRPr lang="zh-CN" altLang="en-US"/>
          </a:p>
        </p:txBody>
      </p:sp>
      <p:sp>
        <p:nvSpPr>
          <p:cNvPr id="664586" name="Oval 2058"/>
          <p:cNvSpPr>
            <a:spLocks noChangeArrowheads="1"/>
          </p:cNvSpPr>
          <p:nvPr/>
        </p:nvSpPr>
        <p:spPr bwMode="auto">
          <a:xfrm>
            <a:off x="3015159" y="3271664"/>
            <a:ext cx="457200" cy="533400"/>
          </a:xfrm>
          <a:prstGeom prst="ellipse">
            <a:avLst/>
          </a:prstGeom>
          <a:noFill/>
          <a:ln w="9525">
            <a:solidFill>
              <a:srgbClr val="FF3300"/>
            </a:solidFill>
            <a:round/>
            <a:headEnd/>
            <a:tailEnd/>
          </a:ln>
          <a:effectLst/>
        </p:spPr>
        <p:txBody>
          <a:bodyPr wrap="none" anchor="ctr"/>
          <a:lstStyle/>
          <a:p>
            <a:endParaRPr lang="zh-CN" altLang="en-US"/>
          </a:p>
        </p:txBody>
      </p:sp>
      <p:sp>
        <p:nvSpPr>
          <p:cNvPr id="664587" name="Oval 2059"/>
          <p:cNvSpPr>
            <a:spLocks noChangeArrowheads="1"/>
          </p:cNvSpPr>
          <p:nvPr/>
        </p:nvSpPr>
        <p:spPr bwMode="auto">
          <a:xfrm>
            <a:off x="2329359" y="2738264"/>
            <a:ext cx="457200" cy="533400"/>
          </a:xfrm>
          <a:prstGeom prst="ellipse">
            <a:avLst/>
          </a:prstGeom>
          <a:noFill/>
          <a:ln w="9525">
            <a:solidFill>
              <a:srgbClr val="FF3300"/>
            </a:solidFill>
            <a:round/>
            <a:headEnd/>
            <a:tailEnd/>
          </a:ln>
          <a:effectLst/>
        </p:spPr>
        <p:txBody>
          <a:bodyPr wrap="none" anchor="ctr"/>
          <a:lstStyle/>
          <a:p>
            <a:endParaRPr lang="zh-CN" altLang="en-US"/>
          </a:p>
        </p:txBody>
      </p:sp>
      <p:graphicFrame>
        <p:nvGraphicFramePr>
          <p:cNvPr id="795650" name="Object 2050"/>
          <p:cNvGraphicFramePr>
            <a:graphicFrameLocks noChangeAspect="1"/>
          </p:cNvGraphicFramePr>
          <p:nvPr>
            <p:extLst>
              <p:ext uri="{D42A27DB-BD31-4B8C-83A1-F6EECF244321}">
                <p14:modId xmlns:p14="http://schemas.microsoft.com/office/powerpoint/2010/main" val="3016136821"/>
              </p:ext>
            </p:extLst>
          </p:nvPr>
        </p:nvGraphicFramePr>
        <p:xfrm>
          <a:off x="4438650" y="2205038"/>
          <a:ext cx="1878013" cy="604837"/>
        </p:xfrm>
        <a:graphic>
          <a:graphicData uri="http://schemas.openxmlformats.org/presentationml/2006/ole">
            <mc:AlternateContent xmlns:mc="http://schemas.openxmlformats.org/markup-compatibility/2006">
              <mc:Choice xmlns:v="urn:schemas-microsoft-com:vml" Requires="v">
                <p:oleObj spid="_x0000_s2238666" name="Equation" r:id="rId7" imgW="711000" imgH="228600" progId="Equation.DSMT4">
                  <p:embed/>
                </p:oleObj>
              </mc:Choice>
              <mc:Fallback>
                <p:oleObj name="Equation" r:id="rId7" imgW="711000" imgH="228600" progId="Equation.DSMT4">
                  <p:embed/>
                  <p:pic>
                    <p:nvPicPr>
                      <p:cNvPr id="0" name="Picture 4"/>
                      <p:cNvPicPr>
                        <a:picLocks noChangeAspect="1" noChangeArrowheads="1"/>
                      </p:cNvPicPr>
                      <p:nvPr/>
                    </p:nvPicPr>
                    <p:blipFill>
                      <a:blip r:embed="rId8"/>
                      <a:srcRect/>
                      <a:stretch>
                        <a:fillRect/>
                      </a:stretch>
                    </p:blipFill>
                    <p:spPr bwMode="auto">
                      <a:xfrm>
                        <a:off x="4438650" y="2205038"/>
                        <a:ext cx="1878013" cy="604837"/>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graphicFrame>
        <p:nvGraphicFramePr>
          <p:cNvPr id="795651" name="Object 2051"/>
          <p:cNvGraphicFramePr>
            <a:graphicFrameLocks noChangeAspect="1"/>
          </p:cNvGraphicFramePr>
          <p:nvPr>
            <p:extLst>
              <p:ext uri="{D42A27DB-BD31-4B8C-83A1-F6EECF244321}">
                <p14:modId xmlns:p14="http://schemas.microsoft.com/office/powerpoint/2010/main" val="2991811900"/>
              </p:ext>
            </p:extLst>
          </p:nvPr>
        </p:nvGraphicFramePr>
        <p:xfrm>
          <a:off x="4457700" y="3282950"/>
          <a:ext cx="1844675" cy="584200"/>
        </p:xfrm>
        <a:graphic>
          <a:graphicData uri="http://schemas.openxmlformats.org/presentationml/2006/ole">
            <mc:AlternateContent xmlns:mc="http://schemas.openxmlformats.org/markup-compatibility/2006">
              <mc:Choice xmlns:v="urn:schemas-microsoft-com:vml" Requires="v">
                <p:oleObj spid="_x0000_s2238667" name="Equation" r:id="rId9" imgW="723600" imgH="228600" progId="Equation.DSMT4">
                  <p:embed/>
                </p:oleObj>
              </mc:Choice>
              <mc:Fallback>
                <p:oleObj name="Equation" r:id="rId9" imgW="723600" imgH="228600" progId="Equation.DSMT4">
                  <p:embed/>
                  <p:pic>
                    <p:nvPicPr>
                      <p:cNvPr id="0" name="Picture 5"/>
                      <p:cNvPicPr>
                        <a:picLocks noChangeAspect="1" noChangeArrowheads="1"/>
                      </p:cNvPicPr>
                      <p:nvPr/>
                    </p:nvPicPr>
                    <p:blipFill>
                      <a:blip r:embed="rId10"/>
                      <a:srcRect/>
                      <a:stretch>
                        <a:fillRect/>
                      </a:stretch>
                    </p:blipFill>
                    <p:spPr bwMode="auto">
                      <a:xfrm>
                        <a:off x="4457700" y="3282950"/>
                        <a:ext cx="1844675" cy="584200"/>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graphicFrame>
        <p:nvGraphicFramePr>
          <p:cNvPr id="795652" name="Object 2052"/>
          <p:cNvGraphicFramePr>
            <a:graphicFrameLocks noChangeAspect="1"/>
          </p:cNvGraphicFramePr>
          <p:nvPr>
            <p:extLst>
              <p:ext uri="{D42A27DB-BD31-4B8C-83A1-F6EECF244321}">
                <p14:modId xmlns:p14="http://schemas.microsoft.com/office/powerpoint/2010/main" val="2541271643"/>
              </p:ext>
            </p:extLst>
          </p:nvPr>
        </p:nvGraphicFramePr>
        <p:xfrm>
          <a:off x="4475163" y="2770188"/>
          <a:ext cx="1809750" cy="573087"/>
        </p:xfrm>
        <a:graphic>
          <a:graphicData uri="http://schemas.openxmlformats.org/presentationml/2006/ole">
            <mc:AlternateContent xmlns:mc="http://schemas.openxmlformats.org/markup-compatibility/2006">
              <mc:Choice xmlns:v="urn:schemas-microsoft-com:vml" Requires="v">
                <p:oleObj spid="_x0000_s2238668" name="Equation" r:id="rId11" imgW="723600" imgH="228600" progId="Equation.DSMT4">
                  <p:embed/>
                </p:oleObj>
              </mc:Choice>
              <mc:Fallback>
                <p:oleObj name="Equation" r:id="rId11" imgW="723600" imgH="228600" progId="Equation.DSMT4">
                  <p:embed/>
                  <p:pic>
                    <p:nvPicPr>
                      <p:cNvPr id="0" name="Picture 6"/>
                      <p:cNvPicPr>
                        <a:picLocks noChangeAspect="1" noChangeArrowheads="1"/>
                      </p:cNvPicPr>
                      <p:nvPr/>
                    </p:nvPicPr>
                    <p:blipFill>
                      <a:blip r:embed="rId12"/>
                      <a:srcRect/>
                      <a:stretch>
                        <a:fillRect/>
                      </a:stretch>
                    </p:blipFill>
                    <p:spPr bwMode="auto">
                      <a:xfrm>
                        <a:off x="4475163" y="2770188"/>
                        <a:ext cx="1809750" cy="573087"/>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sp>
        <p:nvSpPr>
          <p:cNvPr id="664591" name="AutoShape 2063"/>
          <p:cNvSpPr>
            <a:spLocks/>
          </p:cNvSpPr>
          <p:nvPr/>
        </p:nvSpPr>
        <p:spPr bwMode="auto">
          <a:xfrm>
            <a:off x="6520359" y="2373139"/>
            <a:ext cx="76200" cy="1447800"/>
          </a:xfrm>
          <a:prstGeom prst="rightBrace">
            <a:avLst>
              <a:gd name="adj1" fmla="val 158333"/>
              <a:gd name="adj2" fmla="val 50000"/>
            </a:avLst>
          </a:prstGeom>
          <a:noFill/>
          <a:ln w="9525">
            <a:solidFill>
              <a:schemeClr val="tx1"/>
            </a:solidFill>
            <a:round/>
            <a:headEnd/>
            <a:tailEnd/>
          </a:ln>
          <a:effectLst/>
        </p:spPr>
        <p:txBody>
          <a:bodyPr wrap="none" anchor="ctr"/>
          <a:lstStyle/>
          <a:p>
            <a:endParaRPr lang="zh-CN" altLang="en-US"/>
          </a:p>
        </p:txBody>
      </p:sp>
      <p:sp>
        <p:nvSpPr>
          <p:cNvPr id="664592" name="Text Box 2064"/>
          <p:cNvSpPr txBox="1">
            <a:spLocks noChangeArrowheads="1"/>
          </p:cNvSpPr>
          <p:nvPr/>
        </p:nvSpPr>
        <p:spPr bwMode="auto">
          <a:xfrm>
            <a:off x="6771184" y="2449339"/>
            <a:ext cx="2049288" cy="461665"/>
          </a:xfrm>
          <a:prstGeom prst="rect">
            <a:avLst/>
          </a:prstGeom>
          <a:noFill/>
          <a:ln w="9525">
            <a:noFill/>
            <a:miter lim="800000"/>
            <a:headEnd/>
            <a:tailEnd/>
          </a:ln>
          <a:effectLst/>
        </p:spPr>
        <p:txBody>
          <a:bodyPr wrap="square">
            <a:spAutoFit/>
          </a:bodyPr>
          <a:lstStyle/>
          <a:p>
            <a:pPr eaLnBrk="0" hangingPunct="0">
              <a:lnSpc>
                <a:spcPct val="100000"/>
              </a:lnSpc>
              <a:spcBef>
                <a:spcPct val="50000"/>
              </a:spcBef>
              <a:buClrTx/>
              <a:buSzTx/>
              <a:buFontTx/>
              <a:buNone/>
            </a:pPr>
            <a:r>
              <a:rPr lang="zh-CN" altLang="en-US" sz="2400" b="1" dirty="0">
                <a:latin typeface="+mj-ea"/>
                <a:ea typeface="+mj-ea"/>
              </a:rPr>
              <a:t>译码</a:t>
            </a:r>
            <a:r>
              <a:rPr lang="zh-CN" altLang="en-US" sz="2400" b="1" dirty="0" smtClean="0">
                <a:latin typeface="+mj-ea"/>
                <a:ea typeface="+mj-ea"/>
              </a:rPr>
              <a:t>规则</a:t>
            </a:r>
            <a:r>
              <a:rPr lang="en-US" altLang="zh-CN" sz="2400" b="1" dirty="0" smtClean="0">
                <a:latin typeface="+mj-ea"/>
                <a:ea typeface="+mj-ea"/>
              </a:rPr>
              <a:t>A</a:t>
            </a:r>
            <a:endParaRPr lang="en-US" altLang="zh-CN" sz="2400" b="1" dirty="0">
              <a:latin typeface="+mj-ea"/>
              <a:ea typeface="+mj-ea"/>
            </a:endParaRPr>
          </a:p>
        </p:txBody>
      </p:sp>
      <p:graphicFrame>
        <p:nvGraphicFramePr>
          <p:cNvPr id="795653" name="Object 2053"/>
          <p:cNvGraphicFramePr>
            <a:graphicFrameLocks noChangeAspect="1"/>
          </p:cNvGraphicFramePr>
          <p:nvPr>
            <p:extLst>
              <p:ext uri="{D42A27DB-BD31-4B8C-83A1-F6EECF244321}">
                <p14:modId xmlns:p14="http://schemas.microsoft.com/office/powerpoint/2010/main" val="1984928808"/>
              </p:ext>
            </p:extLst>
          </p:nvPr>
        </p:nvGraphicFramePr>
        <p:xfrm>
          <a:off x="5194300" y="633413"/>
          <a:ext cx="2719388" cy="1466850"/>
        </p:xfrm>
        <a:graphic>
          <a:graphicData uri="http://schemas.openxmlformats.org/presentationml/2006/ole">
            <mc:AlternateContent xmlns:mc="http://schemas.openxmlformats.org/markup-compatibility/2006">
              <mc:Choice xmlns:v="urn:schemas-microsoft-com:vml" Requires="v">
                <p:oleObj spid="_x0000_s2238669" name="Equation" r:id="rId13" imgW="1295280" imgH="698400" progId="Equation.DSMT4">
                  <p:embed/>
                </p:oleObj>
              </mc:Choice>
              <mc:Fallback>
                <p:oleObj name="Equation" r:id="rId13" imgW="1295280" imgH="698400" progId="Equation.DSMT4">
                  <p:embed/>
                  <p:pic>
                    <p:nvPicPr>
                      <p:cNvPr id="0" name="Picture 7"/>
                      <p:cNvPicPr>
                        <a:picLocks noChangeAspect="1" noChangeArrowheads="1"/>
                      </p:cNvPicPr>
                      <p:nvPr/>
                    </p:nvPicPr>
                    <p:blipFill>
                      <a:blip r:embed="rId14"/>
                      <a:srcRect/>
                      <a:stretch>
                        <a:fillRect/>
                      </a:stretch>
                    </p:blipFill>
                    <p:spPr bwMode="auto">
                      <a:xfrm>
                        <a:off x="5194300" y="633413"/>
                        <a:ext cx="2719388" cy="1466850"/>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sp>
        <p:nvSpPr>
          <p:cNvPr id="664595" name="Oval 2067"/>
          <p:cNvSpPr>
            <a:spLocks noChangeArrowheads="1"/>
          </p:cNvSpPr>
          <p:nvPr/>
        </p:nvSpPr>
        <p:spPr bwMode="auto">
          <a:xfrm>
            <a:off x="1513384" y="4466679"/>
            <a:ext cx="457200" cy="533400"/>
          </a:xfrm>
          <a:prstGeom prst="ellipse">
            <a:avLst/>
          </a:prstGeom>
          <a:noFill/>
          <a:ln w="9525">
            <a:solidFill>
              <a:srgbClr val="FF3300"/>
            </a:solidFill>
            <a:round/>
            <a:headEnd/>
            <a:tailEnd/>
          </a:ln>
          <a:effectLst/>
        </p:spPr>
        <p:txBody>
          <a:bodyPr wrap="none" anchor="ctr"/>
          <a:lstStyle/>
          <a:p>
            <a:endParaRPr lang="zh-CN" altLang="en-US"/>
          </a:p>
        </p:txBody>
      </p:sp>
      <p:sp>
        <p:nvSpPr>
          <p:cNvPr id="664596" name="Oval 2068"/>
          <p:cNvSpPr>
            <a:spLocks noChangeArrowheads="1"/>
          </p:cNvSpPr>
          <p:nvPr/>
        </p:nvSpPr>
        <p:spPr bwMode="auto">
          <a:xfrm>
            <a:off x="2275384" y="5609679"/>
            <a:ext cx="457200" cy="533400"/>
          </a:xfrm>
          <a:prstGeom prst="ellipse">
            <a:avLst/>
          </a:prstGeom>
          <a:noFill/>
          <a:ln w="9525">
            <a:solidFill>
              <a:srgbClr val="FF3300"/>
            </a:solidFill>
            <a:round/>
            <a:headEnd/>
            <a:tailEnd/>
          </a:ln>
          <a:effectLst/>
        </p:spPr>
        <p:txBody>
          <a:bodyPr wrap="none" anchor="ctr"/>
          <a:lstStyle/>
          <a:p>
            <a:endParaRPr lang="zh-CN" altLang="en-US"/>
          </a:p>
        </p:txBody>
      </p:sp>
      <p:sp>
        <p:nvSpPr>
          <p:cNvPr id="664597" name="Oval 2069"/>
          <p:cNvSpPr>
            <a:spLocks noChangeArrowheads="1"/>
          </p:cNvSpPr>
          <p:nvPr/>
        </p:nvSpPr>
        <p:spPr bwMode="auto">
          <a:xfrm>
            <a:off x="2961184" y="5076279"/>
            <a:ext cx="457200" cy="533400"/>
          </a:xfrm>
          <a:prstGeom prst="ellipse">
            <a:avLst/>
          </a:prstGeom>
          <a:noFill/>
          <a:ln w="9525">
            <a:solidFill>
              <a:srgbClr val="FF3300"/>
            </a:solidFill>
            <a:round/>
            <a:headEnd/>
            <a:tailEnd/>
          </a:ln>
          <a:effectLst/>
        </p:spPr>
        <p:txBody>
          <a:bodyPr wrap="none" anchor="ctr"/>
          <a:lstStyle/>
          <a:p>
            <a:endParaRPr lang="zh-CN" altLang="en-US"/>
          </a:p>
        </p:txBody>
      </p:sp>
      <p:sp>
        <p:nvSpPr>
          <p:cNvPr id="664598" name="AutoShape 2070"/>
          <p:cNvSpPr>
            <a:spLocks/>
          </p:cNvSpPr>
          <p:nvPr/>
        </p:nvSpPr>
        <p:spPr bwMode="auto">
          <a:xfrm>
            <a:off x="6520359" y="4466679"/>
            <a:ext cx="76200" cy="1447800"/>
          </a:xfrm>
          <a:prstGeom prst="rightBrace">
            <a:avLst>
              <a:gd name="adj1" fmla="val 158333"/>
              <a:gd name="adj2" fmla="val 50000"/>
            </a:avLst>
          </a:prstGeom>
          <a:noFill/>
          <a:ln w="9525">
            <a:solidFill>
              <a:schemeClr val="tx1"/>
            </a:solidFill>
            <a:round/>
            <a:headEnd/>
            <a:tailEnd/>
          </a:ln>
          <a:effectLst/>
        </p:spPr>
        <p:txBody>
          <a:bodyPr wrap="none" anchor="ctr"/>
          <a:lstStyle/>
          <a:p>
            <a:endParaRPr lang="zh-CN" altLang="en-US"/>
          </a:p>
        </p:txBody>
      </p:sp>
      <p:sp>
        <p:nvSpPr>
          <p:cNvPr id="664599" name="Text Box 2071"/>
          <p:cNvSpPr txBox="1">
            <a:spLocks noChangeArrowheads="1"/>
          </p:cNvSpPr>
          <p:nvPr/>
        </p:nvSpPr>
        <p:spPr bwMode="auto">
          <a:xfrm>
            <a:off x="6771184" y="4542879"/>
            <a:ext cx="2049288" cy="461665"/>
          </a:xfrm>
          <a:prstGeom prst="rect">
            <a:avLst/>
          </a:prstGeom>
          <a:noFill/>
          <a:ln w="9525">
            <a:noFill/>
            <a:miter lim="800000"/>
            <a:headEnd/>
            <a:tailEnd/>
          </a:ln>
          <a:effectLst/>
        </p:spPr>
        <p:txBody>
          <a:bodyPr wrap="square">
            <a:spAutoFit/>
          </a:bodyPr>
          <a:lstStyle/>
          <a:p>
            <a:pPr eaLnBrk="0" hangingPunct="0">
              <a:lnSpc>
                <a:spcPct val="100000"/>
              </a:lnSpc>
              <a:spcBef>
                <a:spcPct val="50000"/>
              </a:spcBef>
              <a:buClrTx/>
              <a:buSzTx/>
              <a:buFontTx/>
              <a:buNone/>
            </a:pPr>
            <a:r>
              <a:rPr lang="zh-CN" altLang="en-US" sz="2400" b="1" dirty="0">
                <a:latin typeface="+mj-ea"/>
                <a:ea typeface="+mj-ea"/>
              </a:rPr>
              <a:t>译码</a:t>
            </a:r>
            <a:r>
              <a:rPr lang="zh-CN" altLang="en-US" sz="2400" b="1" dirty="0" smtClean="0">
                <a:latin typeface="+mj-ea"/>
                <a:ea typeface="+mj-ea"/>
              </a:rPr>
              <a:t>规则</a:t>
            </a:r>
            <a:r>
              <a:rPr lang="en-US" altLang="zh-CN" sz="2400" b="1" dirty="0" smtClean="0">
                <a:latin typeface="+mj-ea"/>
                <a:ea typeface="+mj-ea"/>
              </a:rPr>
              <a:t>B</a:t>
            </a:r>
            <a:endParaRPr lang="en-US" altLang="zh-CN" sz="2400" b="1" dirty="0">
              <a:latin typeface="+mj-ea"/>
              <a:ea typeface="+mj-ea"/>
            </a:endParaRPr>
          </a:p>
        </p:txBody>
      </p:sp>
      <p:graphicFrame>
        <p:nvGraphicFramePr>
          <p:cNvPr id="795654" name="Object 2054"/>
          <p:cNvGraphicFramePr>
            <a:graphicFrameLocks noChangeAspect="1"/>
          </p:cNvGraphicFramePr>
          <p:nvPr>
            <p:extLst>
              <p:ext uri="{D42A27DB-BD31-4B8C-83A1-F6EECF244321}">
                <p14:modId xmlns:p14="http://schemas.microsoft.com/office/powerpoint/2010/main" val="54071269"/>
              </p:ext>
            </p:extLst>
          </p:nvPr>
        </p:nvGraphicFramePr>
        <p:xfrm>
          <a:off x="4546600" y="4543425"/>
          <a:ext cx="1706563" cy="1587500"/>
        </p:xfrm>
        <a:graphic>
          <a:graphicData uri="http://schemas.openxmlformats.org/presentationml/2006/ole">
            <mc:AlternateContent xmlns:mc="http://schemas.openxmlformats.org/markup-compatibility/2006">
              <mc:Choice xmlns:v="urn:schemas-microsoft-com:vml" Requires="v">
                <p:oleObj spid="_x0000_s2238670" name="Equation" r:id="rId15" imgW="736560" imgH="685800" progId="Equation.DSMT4">
                  <p:embed/>
                </p:oleObj>
              </mc:Choice>
              <mc:Fallback>
                <p:oleObj name="Equation" r:id="rId15" imgW="736560" imgH="685800" progId="Equation.DSMT4">
                  <p:embed/>
                  <p:pic>
                    <p:nvPicPr>
                      <p:cNvPr id="0" name="Picture 8"/>
                      <p:cNvPicPr>
                        <a:picLocks noChangeAspect="1" noChangeArrowheads="1"/>
                      </p:cNvPicPr>
                      <p:nvPr/>
                    </p:nvPicPr>
                    <p:blipFill>
                      <a:blip r:embed="rId16"/>
                      <a:srcRect/>
                      <a:stretch>
                        <a:fillRect/>
                      </a:stretch>
                    </p:blipFill>
                    <p:spPr bwMode="auto">
                      <a:xfrm>
                        <a:off x="4546600" y="4543425"/>
                        <a:ext cx="1706563" cy="1587500"/>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sp>
        <p:nvSpPr>
          <p:cNvPr id="664602" name="Rectangle 2074"/>
          <p:cNvSpPr>
            <a:spLocks noChangeArrowheads="1"/>
          </p:cNvSpPr>
          <p:nvPr/>
        </p:nvSpPr>
        <p:spPr bwMode="auto">
          <a:xfrm>
            <a:off x="685800" y="836712"/>
            <a:ext cx="8458200" cy="1015663"/>
          </a:xfrm>
          <a:prstGeom prst="rect">
            <a:avLst/>
          </a:prstGeom>
          <a:noFill/>
          <a:ln w="9525">
            <a:noFill/>
            <a:miter lim="800000"/>
            <a:headEnd/>
            <a:tailEnd/>
          </a:ln>
          <a:effectLst/>
        </p:spPr>
        <p:txBody>
          <a:bodyPr>
            <a:spAutoFit/>
          </a:bodyPr>
          <a:lstStyle/>
          <a:p>
            <a:pPr algn="l">
              <a:lnSpc>
                <a:spcPct val="100000"/>
              </a:lnSpc>
              <a:spcBef>
                <a:spcPct val="50000"/>
              </a:spcBef>
              <a:buClrTx/>
              <a:buSzTx/>
              <a:buFontTx/>
              <a:buNone/>
            </a:pPr>
            <a:r>
              <a:rPr lang="zh-CN" altLang="en-US" sz="2400" b="1" dirty="0" smtClean="0">
                <a:latin typeface="+mj-ea"/>
                <a:ea typeface="+mj-ea"/>
              </a:rPr>
              <a:t>例 假设</a:t>
            </a:r>
            <a:r>
              <a:rPr lang="zh-CN" altLang="en-US" sz="2400" b="1" dirty="0">
                <a:latin typeface="+mj-ea"/>
                <a:ea typeface="+mj-ea"/>
              </a:rPr>
              <a:t>输入等概，求以下两种</a:t>
            </a:r>
          </a:p>
          <a:p>
            <a:pPr algn="l">
              <a:lnSpc>
                <a:spcPct val="100000"/>
              </a:lnSpc>
              <a:spcBef>
                <a:spcPct val="50000"/>
              </a:spcBef>
              <a:buClrTx/>
              <a:buSzTx/>
              <a:buFontTx/>
              <a:buNone/>
            </a:pPr>
            <a:r>
              <a:rPr lang="zh-CN" altLang="en-US" sz="2400" b="1" dirty="0">
                <a:latin typeface="+mj-ea"/>
                <a:ea typeface="+mj-ea"/>
              </a:rPr>
              <a:t>译码规则的平均错误译码概率。</a:t>
            </a:r>
          </a:p>
        </p:txBody>
      </p:sp>
      <p:cxnSp>
        <p:nvCxnSpPr>
          <p:cNvPr id="26" name="直接连接符 25"/>
          <p:cNvCxnSpPr/>
          <p:nvPr/>
        </p:nvCxnSpPr>
        <p:spPr>
          <a:xfrm>
            <a:off x="827584" y="2060848"/>
            <a:ext cx="7128792" cy="0"/>
          </a:xfrm>
          <a:prstGeom prst="line">
            <a:avLst/>
          </a:prstGeom>
        </p:spPr>
        <p:style>
          <a:lnRef idx="3">
            <a:schemeClr val="accent5"/>
          </a:lnRef>
          <a:fillRef idx="0">
            <a:schemeClr val="accent5"/>
          </a:fillRef>
          <a:effectRef idx="2">
            <a:schemeClr val="accent5"/>
          </a:effectRef>
          <a:fontRef idx="minor">
            <a:schemeClr val="tx1"/>
          </a:fontRef>
        </p:style>
      </p:cxnSp>
      <p:graphicFrame>
        <p:nvGraphicFramePr>
          <p:cNvPr id="2238473" name="Object 9"/>
          <p:cNvGraphicFramePr>
            <a:graphicFrameLocks noChangeAspect="1"/>
          </p:cNvGraphicFramePr>
          <p:nvPr>
            <p:extLst>
              <p:ext uri="{D42A27DB-BD31-4B8C-83A1-F6EECF244321}">
                <p14:modId xmlns:p14="http://schemas.microsoft.com/office/powerpoint/2010/main" val="2785455510"/>
              </p:ext>
            </p:extLst>
          </p:nvPr>
        </p:nvGraphicFramePr>
        <p:xfrm>
          <a:off x="1535113" y="3778250"/>
          <a:ext cx="5832475" cy="769938"/>
        </p:xfrm>
        <a:graphic>
          <a:graphicData uri="http://schemas.openxmlformats.org/presentationml/2006/ole">
            <mc:AlternateContent xmlns:mc="http://schemas.openxmlformats.org/markup-compatibility/2006">
              <mc:Choice xmlns:v="urn:schemas-microsoft-com:vml" Requires="v">
                <p:oleObj spid="_x0000_s2238671" name="Equation" r:id="rId17" imgW="3073320" imgH="406080" progId="Equation.DSMT4">
                  <p:embed/>
                </p:oleObj>
              </mc:Choice>
              <mc:Fallback>
                <p:oleObj name="Equation" r:id="rId17" imgW="3073320" imgH="406080" progId="Equation.DSMT4">
                  <p:embed/>
                  <p:pic>
                    <p:nvPicPr>
                      <p:cNvPr id="0" name="Picture 9"/>
                      <p:cNvPicPr>
                        <a:picLocks noChangeAspect="1" noChangeArrowheads="1"/>
                      </p:cNvPicPr>
                      <p:nvPr/>
                    </p:nvPicPr>
                    <p:blipFill>
                      <a:blip r:embed="rId18"/>
                      <a:srcRect/>
                      <a:stretch>
                        <a:fillRect/>
                      </a:stretch>
                    </p:blipFill>
                    <p:spPr bwMode="auto">
                      <a:xfrm>
                        <a:off x="1535113" y="3778250"/>
                        <a:ext cx="5832475" cy="7699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38474" name="Object 10"/>
          <p:cNvGraphicFramePr>
            <a:graphicFrameLocks noChangeAspect="1"/>
          </p:cNvGraphicFramePr>
          <p:nvPr>
            <p:extLst>
              <p:ext uri="{D42A27DB-BD31-4B8C-83A1-F6EECF244321}">
                <p14:modId xmlns:p14="http://schemas.microsoft.com/office/powerpoint/2010/main" val="2026675949"/>
              </p:ext>
            </p:extLst>
          </p:nvPr>
        </p:nvGraphicFramePr>
        <p:xfrm>
          <a:off x="1404938" y="6100763"/>
          <a:ext cx="6121400" cy="769937"/>
        </p:xfrm>
        <a:graphic>
          <a:graphicData uri="http://schemas.openxmlformats.org/presentationml/2006/ole">
            <mc:AlternateContent xmlns:mc="http://schemas.openxmlformats.org/markup-compatibility/2006">
              <mc:Choice xmlns:v="urn:schemas-microsoft-com:vml" Requires="v">
                <p:oleObj spid="_x0000_s2238672" name="Equation" r:id="rId19" imgW="3225600" imgH="406080" progId="Equation.DSMT4">
                  <p:embed/>
                </p:oleObj>
              </mc:Choice>
              <mc:Fallback>
                <p:oleObj name="Equation" r:id="rId19" imgW="3225600" imgH="406080" progId="Equation.DSMT4">
                  <p:embed/>
                  <p:pic>
                    <p:nvPicPr>
                      <p:cNvPr id="0" name="Picture 10"/>
                      <p:cNvPicPr>
                        <a:picLocks noChangeAspect="1" noChangeArrowheads="1"/>
                      </p:cNvPicPr>
                      <p:nvPr/>
                    </p:nvPicPr>
                    <p:blipFill>
                      <a:blip r:embed="rId20"/>
                      <a:srcRect/>
                      <a:stretch>
                        <a:fillRect/>
                      </a:stretch>
                    </p:blipFill>
                    <p:spPr bwMode="auto">
                      <a:xfrm>
                        <a:off x="1404938" y="6100763"/>
                        <a:ext cx="6121400" cy="7699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30" name="直接连接符 29"/>
          <p:cNvCxnSpPr/>
          <p:nvPr/>
        </p:nvCxnSpPr>
        <p:spPr>
          <a:xfrm>
            <a:off x="1043608" y="4509120"/>
            <a:ext cx="6048672" cy="0"/>
          </a:xfrm>
          <a:prstGeom prst="line">
            <a:avLst/>
          </a:prstGeom>
          <a:ln w="38100">
            <a:solidFill>
              <a:srgbClr val="0000FF"/>
            </a:solidFill>
            <a:prstDash val="dash"/>
          </a:ln>
        </p:spPr>
        <p:style>
          <a:lnRef idx="1">
            <a:schemeClr val="accent1"/>
          </a:lnRef>
          <a:fillRef idx="0">
            <a:schemeClr val="accent1"/>
          </a:fillRef>
          <a:effectRef idx="0">
            <a:schemeClr val="accent1"/>
          </a:effectRef>
          <a:fontRef idx="minor">
            <a:schemeClr val="tx1"/>
          </a:fontRef>
        </p:style>
      </p:cxnSp>
      <p:sp>
        <p:nvSpPr>
          <p:cNvPr id="2" name="灯片编号占位符 1"/>
          <p:cNvSpPr>
            <a:spLocks noGrp="1"/>
          </p:cNvSpPr>
          <p:nvPr>
            <p:ph type="sldNum" sz="quarter" idx="12"/>
          </p:nvPr>
        </p:nvSpPr>
        <p:spPr/>
        <p:txBody>
          <a:bodyPr/>
          <a:lstStyle/>
          <a:p>
            <a:fld id="{E31375A4-56A4-47D6-9801-1991572033F7}" type="slidenum">
              <a:rPr lang="en-US" smtClean="0"/>
              <a:pPr/>
              <a:t>28</a:t>
            </a:fld>
            <a:endParaRPr 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95648"/>
                                        </p:tgtEl>
                                        <p:attrNameLst>
                                          <p:attrName>style.visibility</p:attrName>
                                        </p:attrNameLst>
                                      </p:cBhvr>
                                      <p:to>
                                        <p:strVal val="visible"/>
                                      </p:to>
                                    </p:set>
                                    <p:animEffect transition="in" filter="wipe(down)">
                                      <p:cBhvr>
                                        <p:cTn id="7" dur="500"/>
                                        <p:tgtEl>
                                          <p:spTgt spid="795648"/>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664585"/>
                                        </p:tgtEl>
                                        <p:attrNameLst>
                                          <p:attrName>style.visibility</p:attrName>
                                        </p:attrNameLst>
                                      </p:cBhvr>
                                      <p:to>
                                        <p:strVal val="visible"/>
                                      </p:to>
                                    </p:set>
                                    <p:animEffect transition="in" filter="wipe(down)">
                                      <p:cBhvr>
                                        <p:cTn id="10" dur="500"/>
                                        <p:tgtEl>
                                          <p:spTgt spid="664585"/>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664586"/>
                                        </p:tgtEl>
                                        <p:attrNameLst>
                                          <p:attrName>style.visibility</p:attrName>
                                        </p:attrNameLst>
                                      </p:cBhvr>
                                      <p:to>
                                        <p:strVal val="visible"/>
                                      </p:to>
                                    </p:set>
                                    <p:animEffect transition="in" filter="wipe(down)">
                                      <p:cBhvr>
                                        <p:cTn id="13" dur="500"/>
                                        <p:tgtEl>
                                          <p:spTgt spid="664586"/>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664587"/>
                                        </p:tgtEl>
                                        <p:attrNameLst>
                                          <p:attrName>style.visibility</p:attrName>
                                        </p:attrNameLst>
                                      </p:cBhvr>
                                      <p:to>
                                        <p:strVal val="visible"/>
                                      </p:to>
                                    </p:set>
                                    <p:animEffect transition="in" filter="wipe(down)">
                                      <p:cBhvr>
                                        <p:cTn id="16" dur="500"/>
                                        <p:tgtEl>
                                          <p:spTgt spid="664587"/>
                                        </p:tgtEl>
                                      </p:cBhvr>
                                    </p:animEffect>
                                  </p:childTnLst>
                                </p:cTn>
                              </p:par>
                              <p:par>
                                <p:cTn id="17" presetID="22" presetClass="entr" presetSubtype="4" fill="hold" nodeType="withEffect">
                                  <p:stCondLst>
                                    <p:cond delay="0"/>
                                  </p:stCondLst>
                                  <p:childTnLst>
                                    <p:set>
                                      <p:cBhvr>
                                        <p:cTn id="18" dur="1" fill="hold">
                                          <p:stCondLst>
                                            <p:cond delay="0"/>
                                          </p:stCondLst>
                                        </p:cTn>
                                        <p:tgtEl>
                                          <p:spTgt spid="795650"/>
                                        </p:tgtEl>
                                        <p:attrNameLst>
                                          <p:attrName>style.visibility</p:attrName>
                                        </p:attrNameLst>
                                      </p:cBhvr>
                                      <p:to>
                                        <p:strVal val="visible"/>
                                      </p:to>
                                    </p:set>
                                    <p:animEffect transition="in" filter="wipe(down)">
                                      <p:cBhvr>
                                        <p:cTn id="19" dur="500"/>
                                        <p:tgtEl>
                                          <p:spTgt spid="795650"/>
                                        </p:tgtEl>
                                      </p:cBhvr>
                                    </p:animEffect>
                                  </p:childTnLst>
                                </p:cTn>
                              </p:par>
                              <p:par>
                                <p:cTn id="20" presetID="22" presetClass="entr" presetSubtype="4" fill="hold" nodeType="withEffect">
                                  <p:stCondLst>
                                    <p:cond delay="0"/>
                                  </p:stCondLst>
                                  <p:childTnLst>
                                    <p:set>
                                      <p:cBhvr>
                                        <p:cTn id="21" dur="1" fill="hold">
                                          <p:stCondLst>
                                            <p:cond delay="0"/>
                                          </p:stCondLst>
                                        </p:cTn>
                                        <p:tgtEl>
                                          <p:spTgt spid="795651"/>
                                        </p:tgtEl>
                                        <p:attrNameLst>
                                          <p:attrName>style.visibility</p:attrName>
                                        </p:attrNameLst>
                                      </p:cBhvr>
                                      <p:to>
                                        <p:strVal val="visible"/>
                                      </p:to>
                                    </p:set>
                                    <p:animEffect transition="in" filter="wipe(down)">
                                      <p:cBhvr>
                                        <p:cTn id="22" dur="500"/>
                                        <p:tgtEl>
                                          <p:spTgt spid="795651"/>
                                        </p:tgtEl>
                                      </p:cBhvr>
                                    </p:animEffect>
                                  </p:childTnLst>
                                </p:cTn>
                              </p:par>
                              <p:par>
                                <p:cTn id="23" presetID="22" presetClass="entr" presetSubtype="4" fill="hold" nodeType="withEffect">
                                  <p:stCondLst>
                                    <p:cond delay="0"/>
                                  </p:stCondLst>
                                  <p:childTnLst>
                                    <p:set>
                                      <p:cBhvr>
                                        <p:cTn id="24" dur="1" fill="hold">
                                          <p:stCondLst>
                                            <p:cond delay="0"/>
                                          </p:stCondLst>
                                        </p:cTn>
                                        <p:tgtEl>
                                          <p:spTgt spid="795652"/>
                                        </p:tgtEl>
                                        <p:attrNameLst>
                                          <p:attrName>style.visibility</p:attrName>
                                        </p:attrNameLst>
                                      </p:cBhvr>
                                      <p:to>
                                        <p:strVal val="visible"/>
                                      </p:to>
                                    </p:set>
                                    <p:animEffect transition="in" filter="wipe(down)">
                                      <p:cBhvr>
                                        <p:cTn id="25" dur="500"/>
                                        <p:tgtEl>
                                          <p:spTgt spid="795652"/>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664591"/>
                                        </p:tgtEl>
                                        <p:attrNameLst>
                                          <p:attrName>style.visibility</p:attrName>
                                        </p:attrNameLst>
                                      </p:cBhvr>
                                      <p:to>
                                        <p:strVal val="visible"/>
                                      </p:to>
                                    </p:set>
                                    <p:animEffect transition="in" filter="wipe(down)">
                                      <p:cBhvr>
                                        <p:cTn id="28" dur="500"/>
                                        <p:tgtEl>
                                          <p:spTgt spid="664591"/>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664592"/>
                                        </p:tgtEl>
                                        <p:attrNameLst>
                                          <p:attrName>style.visibility</p:attrName>
                                        </p:attrNameLst>
                                      </p:cBhvr>
                                      <p:to>
                                        <p:strVal val="visible"/>
                                      </p:to>
                                    </p:set>
                                    <p:animEffect transition="in" filter="wipe(down)">
                                      <p:cBhvr>
                                        <p:cTn id="31" dur="500"/>
                                        <p:tgtEl>
                                          <p:spTgt spid="664592"/>
                                        </p:tgtEl>
                                      </p:cBhvr>
                                    </p:animEffect>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795649"/>
                                        </p:tgtEl>
                                        <p:attrNameLst>
                                          <p:attrName>style.visibility</p:attrName>
                                        </p:attrNameLst>
                                      </p:cBhvr>
                                      <p:to>
                                        <p:strVal val="visible"/>
                                      </p:to>
                                    </p:set>
                                    <p:anim calcmode="lin" valueType="num">
                                      <p:cBhvr additive="base">
                                        <p:cTn id="36" dur="500" fill="hold"/>
                                        <p:tgtEl>
                                          <p:spTgt spid="795649"/>
                                        </p:tgtEl>
                                        <p:attrNameLst>
                                          <p:attrName>ppt_x</p:attrName>
                                        </p:attrNameLst>
                                      </p:cBhvr>
                                      <p:tavLst>
                                        <p:tav tm="0">
                                          <p:val>
                                            <p:strVal val="#ppt_x"/>
                                          </p:val>
                                        </p:tav>
                                        <p:tav tm="100000">
                                          <p:val>
                                            <p:strVal val="#ppt_x"/>
                                          </p:val>
                                        </p:tav>
                                      </p:tavLst>
                                    </p:anim>
                                    <p:anim calcmode="lin" valueType="num">
                                      <p:cBhvr additive="base">
                                        <p:cTn id="37" dur="500" fill="hold"/>
                                        <p:tgtEl>
                                          <p:spTgt spid="795649"/>
                                        </p:tgtEl>
                                        <p:attrNameLst>
                                          <p:attrName>ppt_y</p:attrName>
                                        </p:attrNameLst>
                                      </p:cBhvr>
                                      <p:tavLst>
                                        <p:tav tm="0">
                                          <p:val>
                                            <p:strVal val="1+#ppt_h/2"/>
                                          </p:val>
                                        </p:tav>
                                        <p:tav tm="100000">
                                          <p:val>
                                            <p:strVal val="#ppt_y"/>
                                          </p:val>
                                        </p:tav>
                                      </p:tavLst>
                                    </p:anim>
                                  </p:childTnLst>
                                </p:cTn>
                              </p:par>
                              <p:par>
                                <p:cTn id="38" presetID="2" presetClass="entr" presetSubtype="4" fill="hold" grpId="0" nodeType="withEffect">
                                  <p:stCondLst>
                                    <p:cond delay="0"/>
                                  </p:stCondLst>
                                  <p:childTnLst>
                                    <p:set>
                                      <p:cBhvr>
                                        <p:cTn id="39" dur="1" fill="hold">
                                          <p:stCondLst>
                                            <p:cond delay="0"/>
                                          </p:stCondLst>
                                        </p:cTn>
                                        <p:tgtEl>
                                          <p:spTgt spid="664595"/>
                                        </p:tgtEl>
                                        <p:attrNameLst>
                                          <p:attrName>style.visibility</p:attrName>
                                        </p:attrNameLst>
                                      </p:cBhvr>
                                      <p:to>
                                        <p:strVal val="visible"/>
                                      </p:to>
                                    </p:set>
                                    <p:anim calcmode="lin" valueType="num">
                                      <p:cBhvr additive="base">
                                        <p:cTn id="40" dur="500" fill="hold"/>
                                        <p:tgtEl>
                                          <p:spTgt spid="664595"/>
                                        </p:tgtEl>
                                        <p:attrNameLst>
                                          <p:attrName>ppt_x</p:attrName>
                                        </p:attrNameLst>
                                      </p:cBhvr>
                                      <p:tavLst>
                                        <p:tav tm="0">
                                          <p:val>
                                            <p:strVal val="#ppt_x"/>
                                          </p:val>
                                        </p:tav>
                                        <p:tav tm="100000">
                                          <p:val>
                                            <p:strVal val="#ppt_x"/>
                                          </p:val>
                                        </p:tav>
                                      </p:tavLst>
                                    </p:anim>
                                    <p:anim calcmode="lin" valueType="num">
                                      <p:cBhvr additive="base">
                                        <p:cTn id="41" dur="500" fill="hold"/>
                                        <p:tgtEl>
                                          <p:spTgt spid="664595"/>
                                        </p:tgtEl>
                                        <p:attrNameLst>
                                          <p:attrName>ppt_y</p:attrName>
                                        </p:attrNameLst>
                                      </p:cBhvr>
                                      <p:tavLst>
                                        <p:tav tm="0">
                                          <p:val>
                                            <p:strVal val="1+#ppt_h/2"/>
                                          </p:val>
                                        </p:tav>
                                        <p:tav tm="100000">
                                          <p:val>
                                            <p:strVal val="#ppt_y"/>
                                          </p:val>
                                        </p:tav>
                                      </p:tavLst>
                                    </p:anim>
                                  </p:childTnLst>
                                </p:cTn>
                              </p:par>
                              <p:par>
                                <p:cTn id="42" presetID="2" presetClass="entr" presetSubtype="4" fill="hold" grpId="0" nodeType="withEffect">
                                  <p:stCondLst>
                                    <p:cond delay="0"/>
                                  </p:stCondLst>
                                  <p:childTnLst>
                                    <p:set>
                                      <p:cBhvr>
                                        <p:cTn id="43" dur="1" fill="hold">
                                          <p:stCondLst>
                                            <p:cond delay="0"/>
                                          </p:stCondLst>
                                        </p:cTn>
                                        <p:tgtEl>
                                          <p:spTgt spid="664596"/>
                                        </p:tgtEl>
                                        <p:attrNameLst>
                                          <p:attrName>style.visibility</p:attrName>
                                        </p:attrNameLst>
                                      </p:cBhvr>
                                      <p:to>
                                        <p:strVal val="visible"/>
                                      </p:to>
                                    </p:set>
                                    <p:anim calcmode="lin" valueType="num">
                                      <p:cBhvr additive="base">
                                        <p:cTn id="44" dur="500" fill="hold"/>
                                        <p:tgtEl>
                                          <p:spTgt spid="664596"/>
                                        </p:tgtEl>
                                        <p:attrNameLst>
                                          <p:attrName>ppt_x</p:attrName>
                                        </p:attrNameLst>
                                      </p:cBhvr>
                                      <p:tavLst>
                                        <p:tav tm="0">
                                          <p:val>
                                            <p:strVal val="#ppt_x"/>
                                          </p:val>
                                        </p:tav>
                                        <p:tav tm="100000">
                                          <p:val>
                                            <p:strVal val="#ppt_x"/>
                                          </p:val>
                                        </p:tav>
                                      </p:tavLst>
                                    </p:anim>
                                    <p:anim calcmode="lin" valueType="num">
                                      <p:cBhvr additive="base">
                                        <p:cTn id="45" dur="500" fill="hold"/>
                                        <p:tgtEl>
                                          <p:spTgt spid="664596"/>
                                        </p:tgtEl>
                                        <p:attrNameLst>
                                          <p:attrName>ppt_y</p:attrName>
                                        </p:attrNameLst>
                                      </p:cBhvr>
                                      <p:tavLst>
                                        <p:tav tm="0">
                                          <p:val>
                                            <p:strVal val="1+#ppt_h/2"/>
                                          </p:val>
                                        </p:tav>
                                        <p:tav tm="100000">
                                          <p:val>
                                            <p:strVal val="#ppt_y"/>
                                          </p:val>
                                        </p:tav>
                                      </p:tavLst>
                                    </p:anim>
                                  </p:childTnLst>
                                </p:cTn>
                              </p:par>
                              <p:par>
                                <p:cTn id="46" presetID="2" presetClass="entr" presetSubtype="4" fill="hold" grpId="0" nodeType="withEffect">
                                  <p:stCondLst>
                                    <p:cond delay="0"/>
                                  </p:stCondLst>
                                  <p:childTnLst>
                                    <p:set>
                                      <p:cBhvr>
                                        <p:cTn id="47" dur="1" fill="hold">
                                          <p:stCondLst>
                                            <p:cond delay="0"/>
                                          </p:stCondLst>
                                        </p:cTn>
                                        <p:tgtEl>
                                          <p:spTgt spid="664597"/>
                                        </p:tgtEl>
                                        <p:attrNameLst>
                                          <p:attrName>style.visibility</p:attrName>
                                        </p:attrNameLst>
                                      </p:cBhvr>
                                      <p:to>
                                        <p:strVal val="visible"/>
                                      </p:to>
                                    </p:set>
                                    <p:anim calcmode="lin" valueType="num">
                                      <p:cBhvr additive="base">
                                        <p:cTn id="48" dur="500" fill="hold"/>
                                        <p:tgtEl>
                                          <p:spTgt spid="664597"/>
                                        </p:tgtEl>
                                        <p:attrNameLst>
                                          <p:attrName>ppt_x</p:attrName>
                                        </p:attrNameLst>
                                      </p:cBhvr>
                                      <p:tavLst>
                                        <p:tav tm="0">
                                          <p:val>
                                            <p:strVal val="#ppt_x"/>
                                          </p:val>
                                        </p:tav>
                                        <p:tav tm="100000">
                                          <p:val>
                                            <p:strVal val="#ppt_x"/>
                                          </p:val>
                                        </p:tav>
                                      </p:tavLst>
                                    </p:anim>
                                    <p:anim calcmode="lin" valueType="num">
                                      <p:cBhvr additive="base">
                                        <p:cTn id="49" dur="500" fill="hold"/>
                                        <p:tgtEl>
                                          <p:spTgt spid="664597"/>
                                        </p:tgtEl>
                                        <p:attrNameLst>
                                          <p:attrName>ppt_y</p:attrName>
                                        </p:attrNameLst>
                                      </p:cBhvr>
                                      <p:tavLst>
                                        <p:tav tm="0">
                                          <p:val>
                                            <p:strVal val="1+#ppt_h/2"/>
                                          </p:val>
                                        </p:tav>
                                        <p:tav tm="100000">
                                          <p:val>
                                            <p:strVal val="#ppt_y"/>
                                          </p:val>
                                        </p:tav>
                                      </p:tavLst>
                                    </p:anim>
                                  </p:childTnLst>
                                </p:cTn>
                              </p:par>
                              <p:par>
                                <p:cTn id="50" presetID="2" presetClass="entr" presetSubtype="4" fill="hold" grpId="0" nodeType="withEffect">
                                  <p:stCondLst>
                                    <p:cond delay="0"/>
                                  </p:stCondLst>
                                  <p:childTnLst>
                                    <p:set>
                                      <p:cBhvr>
                                        <p:cTn id="51" dur="1" fill="hold">
                                          <p:stCondLst>
                                            <p:cond delay="0"/>
                                          </p:stCondLst>
                                        </p:cTn>
                                        <p:tgtEl>
                                          <p:spTgt spid="664598"/>
                                        </p:tgtEl>
                                        <p:attrNameLst>
                                          <p:attrName>style.visibility</p:attrName>
                                        </p:attrNameLst>
                                      </p:cBhvr>
                                      <p:to>
                                        <p:strVal val="visible"/>
                                      </p:to>
                                    </p:set>
                                    <p:anim calcmode="lin" valueType="num">
                                      <p:cBhvr additive="base">
                                        <p:cTn id="52" dur="500" fill="hold"/>
                                        <p:tgtEl>
                                          <p:spTgt spid="664598"/>
                                        </p:tgtEl>
                                        <p:attrNameLst>
                                          <p:attrName>ppt_x</p:attrName>
                                        </p:attrNameLst>
                                      </p:cBhvr>
                                      <p:tavLst>
                                        <p:tav tm="0">
                                          <p:val>
                                            <p:strVal val="#ppt_x"/>
                                          </p:val>
                                        </p:tav>
                                        <p:tav tm="100000">
                                          <p:val>
                                            <p:strVal val="#ppt_x"/>
                                          </p:val>
                                        </p:tav>
                                      </p:tavLst>
                                    </p:anim>
                                    <p:anim calcmode="lin" valueType="num">
                                      <p:cBhvr additive="base">
                                        <p:cTn id="53" dur="500" fill="hold"/>
                                        <p:tgtEl>
                                          <p:spTgt spid="664598"/>
                                        </p:tgtEl>
                                        <p:attrNameLst>
                                          <p:attrName>ppt_y</p:attrName>
                                        </p:attrNameLst>
                                      </p:cBhvr>
                                      <p:tavLst>
                                        <p:tav tm="0">
                                          <p:val>
                                            <p:strVal val="1+#ppt_h/2"/>
                                          </p:val>
                                        </p:tav>
                                        <p:tav tm="100000">
                                          <p:val>
                                            <p:strVal val="#ppt_y"/>
                                          </p:val>
                                        </p:tav>
                                      </p:tavLst>
                                    </p:anim>
                                  </p:childTnLst>
                                </p:cTn>
                              </p:par>
                              <p:par>
                                <p:cTn id="54" presetID="2" presetClass="entr" presetSubtype="4" fill="hold" grpId="0" nodeType="withEffect">
                                  <p:stCondLst>
                                    <p:cond delay="0"/>
                                  </p:stCondLst>
                                  <p:childTnLst>
                                    <p:set>
                                      <p:cBhvr>
                                        <p:cTn id="55" dur="1" fill="hold">
                                          <p:stCondLst>
                                            <p:cond delay="0"/>
                                          </p:stCondLst>
                                        </p:cTn>
                                        <p:tgtEl>
                                          <p:spTgt spid="664599"/>
                                        </p:tgtEl>
                                        <p:attrNameLst>
                                          <p:attrName>style.visibility</p:attrName>
                                        </p:attrNameLst>
                                      </p:cBhvr>
                                      <p:to>
                                        <p:strVal val="visible"/>
                                      </p:to>
                                    </p:set>
                                    <p:anim calcmode="lin" valueType="num">
                                      <p:cBhvr additive="base">
                                        <p:cTn id="56" dur="500" fill="hold"/>
                                        <p:tgtEl>
                                          <p:spTgt spid="664599"/>
                                        </p:tgtEl>
                                        <p:attrNameLst>
                                          <p:attrName>ppt_x</p:attrName>
                                        </p:attrNameLst>
                                      </p:cBhvr>
                                      <p:tavLst>
                                        <p:tav tm="0">
                                          <p:val>
                                            <p:strVal val="#ppt_x"/>
                                          </p:val>
                                        </p:tav>
                                        <p:tav tm="100000">
                                          <p:val>
                                            <p:strVal val="#ppt_x"/>
                                          </p:val>
                                        </p:tav>
                                      </p:tavLst>
                                    </p:anim>
                                    <p:anim calcmode="lin" valueType="num">
                                      <p:cBhvr additive="base">
                                        <p:cTn id="57" dur="500" fill="hold"/>
                                        <p:tgtEl>
                                          <p:spTgt spid="664599"/>
                                        </p:tgtEl>
                                        <p:attrNameLst>
                                          <p:attrName>ppt_y</p:attrName>
                                        </p:attrNameLst>
                                      </p:cBhvr>
                                      <p:tavLst>
                                        <p:tav tm="0">
                                          <p:val>
                                            <p:strVal val="1+#ppt_h/2"/>
                                          </p:val>
                                        </p:tav>
                                        <p:tav tm="100000">
                                          <p:val>
                                            <p:strVal val="#ppt_y"/>
                                          </p:val>
                                        </p:tav>
                                      </p:tavLst>
                                    </p:anim>
                                  </p:childTnLst>
                                </p:cTn>
                              </p:par>
                              <p:par>
                                <p:cTn id="58" presetID="2" presetClass="entr" presetSubtype="4" fill="hold" nodeType="withEffect">
                                  <p:stCondLst>
                                    <p:cond delay="0"/>
                                  </p:stCondLst>
                                  <p:childTnLst>
                                    <p:set>
                                      <p:cBhvr>
                                        <p:cTn id="59" dur="1" fill="hold">
                                          <p:stCondLst>
                                            <p:cond delay="0"/>
                                          </p:stCondLst>
                                        </p:cTn>
                                        <p:tgtEl>
                                          <p:spTgt spid="795654"/>
                                        </p:tgtEl>
                                        <p:attrNameLst>
                                          <p:attrName>style.visibility</p:attrName>
                                        </p:attrNameLst>
                                      </p:cBhvr>
                                      <p:to>
                                        <p:strVal val="visible"/>
                                      </p:to>
                                    </p:set>
                                    <p:anim calcmode="lin" valueType="num">
                                      <p:cBhvr additive="base">
                                        <p:cTn id="60" dur="500" fill="hold"/>
                                        <p:tgtEl>
                                          <p:spTgt spid="795654"/>
                                        </p:tgtEl>
                                        <p:attrNameLst>
                                          <p:attrName>ppt_x</p:attrName>
                                        </p:attrNameLst>
                                      </p:cBhvr>
                                      <p:tavLst>
                                        <p:tav tm="0">
                                          <p:val>
                                            <p:strVal val="#ppt_x"/>
                                          </p:val>
                                        </p:tav>
                                        <p:tav tm="100000">
                                          <p:val>
                                            <p:strVal val="#ppt_x"/>
                                          </p:val>
                                        </p:tav>
                                      </p:tavLst>
                                    </p:anim>
                                    <p:anim calcmode="lin" valueType="num">
                                      <p:cBhvr additive="base">
                                        <p:cTn id="61" dur="500" fill="hold"/>
                                        <p:tgtEl>
                                          <p:spTgt spid="795654"/>
                                        </p:tgtEl>
                                        <p:attrNameLst>
                                          <p:attrName>ppt_y</p:attrName>
                                        </p:attrNameLst>
                                      </p:cBhvr>
                                      <p:tavLst>
                                        <p:tav tm="0">
                                          <p:val>
                                            <p:strVal val="1+#ppt_h/2"/>
                                          </p:val>
                                        </p:tav>
                                        <p:tav tm="100000">
                                          <p:val>
                                            <p:strVal val="#ppt_y"/>
                                          </p:val>
                                        </p:tav>
                                      </p:tavLst>
                                    </p:anim>
                                  </p:childTnLst>
                                </p:cTn>
                              </p:par>
                              <p:par>
                                <p:cTn id="62" presetID="3" presetClass="entr" presetSubtype="10" fill="hold" nodeType="withEffect">
                                  <p:stCondLst>
                                    <p:cond delay="0"/>
                                  </p:stCondLst>
                                  <p:childTnLst>
                                    <p:set>
                                      <p:cBhvr>
                                        <p:cTn id="63" dur="1" fill="hold">
                                          <p:stCondLst>
                                            <p:cond delay="0"/>
                                          </p:stCondLst>
                                        </p:cTn>
                                        <p:tgtEl>
                                          <p:spTgt spid="30"/>
                                        </p:tgtEl>
                                        <p:attrNameLst>
                                          <p:attrName>style.visibility</p:attrName>
                                        </p:attrNameLst>
                                      </p:cBhvr>
                                      <p:to>
                                        <p:strVal val="visible"/>
                                      </p:to>
                                    </p:set>
                                    <p:animEffect transition="in" filter="blinds(horizontal)">
                                      <p:cBhvr>
                                        <p:cTn id="64" dur="500"/>
                                        <p:tgtEl>
                                          <p:spTgt spid="30"/>
                                        </p:tgtEl>
                                      </p:cBhvr>
                                    </p:animEffect>
                                  </p:childTnLst>
                                </p:cTn>
                              </p:par>
                            </p:childTnLst>
                          </p:cTn>
                        </p:par>
                      </p:childTnLst>
                    </p:cTn>
                  </p:par>
                  <p:par>
                    <p:cTn id="65" fill="hold">
                      <p:stCondLst>
                        <p:cond delay="indefinite"/>
                      </p:stCondLst>
                      <p:childTnLst>
                        <p:par>
                          <p:cTn id="66" fill="hold">
                            <p:stCondLst>
                              <p:cond delay="0"/>
                            </p:stCondLst>
                            <p:childTnLst>
                              <p:par>
                                <p:cTn id="67" presetID="2" presetClass="entr" presetSubtype="8" fill="hold" nodeType="clickEffect">
                                  <p:stCondLst>
                                    <p:cond delay="0"/>
                                  </p:stCondLst>
                                  <p:childTnLst>
                                    <p:set>
                                      <p:cBhvr>
                                        <p:cTn id="68" dur="1" fill="hold">
                                          <p:stCondLst>
                                            <p:cond delay="0"/>
                                          </p:stCondLst>
                                        </p:cTn>
                                        <p:tgtEl>
                                          <p:spTgt spid="2238473"/>
                                        </p:tgtEl>
                                        <p:attrNameLst>
                                          <p:attrName>style.visibility</p:attrName>
                                        </p:attrNameLst>
                                      </p:cBhvr>
                                      <p:to>
                                        <p:strVal val="visible"/>
                                      </p:to>
                                    </p:set>
                                    <p:anim calcmode="lin" valueType="num">
                                      <p:cBhvr additive="base">
                                        <p:cTn id="69" dur="500" fill="hold"/>
                                        <p:tgtEl>
                                          <p:spTgt spid="2238473"/>
                                        </p:tgtEl>
                                        <p:attrNameLst>
                                          <p:attrName>ppt_x</p:attrName>
                                        </p:attrNameLst>
                                      </p:cBhvr>
                                      <p:tavLst>
                                        <p:tav tm="0">
                                          <p:val>
                                            <p:strVal val="0-#ppt_w/2"/>
                                          </p:val>
                                        </p:tav>
                                        <p:tav tm="100000">
                                          <p:val>
                                            <p:strVal val="#ppt_x"/>
                                          </p:val>
                                        </p:tav>
                                      </p:tavLst>
                                    </p:anim>
                                    <p:anim calcmode="lin" valueType="num">
                                      <p:cBhvr additive="base">
                                        <p:cTn id="70" dur="500" fill="hold"/>
                                        <p:tgtEl>
                                          <p:spTgt spid="2238473"/>
                                        </p:tgtEl>
                                        <p:attrNameLst>
                                          <p:attrName>ppt_y</p:attrName>
                                        </p:attrNameLst>
                                      </p:cBhvr>
                                      <p:tavLst>
                                        <p:tav tm="0">
                                          <p:val>
                                            <p:strVal val="#ppt_y"/>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2" presetClass="entr" presetSubtype="8" fill="hold" nodeType="clickEffect">
                                  <p:stCondLst>
                                    <p:cond delay="0"/>
                                  </p:stCondLst>
                                  <p:childTnLst>
                                    <p:set>
                                      <p:cBhvr>
                                        <p:cTn id="74" dur="1" fill="hold">
                                          <p:stCondLst>
                                            <p:cond delay="0"/>
                                          </p:stCondLst>
                                        </p:cTn>
                                        <p:tgtEl>
                                          <p:spTgt spid="2238474"/>
                                        </p:tgtEl>
                                        <p:attrNameLst>
                                          <p:attrName>style.visibility</p:attrName>
                                        </p:attrNameLst>
                                      </p:cBhvr>
                                      <p:to>
                                        <p:strVal val="visible"/>
                                      </p:to>
                                    </p:set>
                                    <p:anim calcmode="lin" valueType="num">
                                      <p:cBhvr additive="base">
                                        <p:cTn id="75" dur="500" fill="hold"/>
                                        <p:tgtEl>
                                          <p:spTgt spid="2238474"/>
                                        </p:tgtEl>
                                        <p:attrNameLst>
                                          <p:attrName>ppt_x</p:attrName>
                                        </p:attrNameLst>
                                      </p:cBhvr>
                                      <p:tavLst>
                                        <p:tav tm="0">
                                          <p:val>
                                            <p:strVal val="0-#ppt_w/2"/>
                                          </p:val>
                                        </p:tav>
                                        <p:tav tm="100000">
                                          <p:val>
                                            <p:strVal val="#ppt_x"/>
                                          </p:val>
                                        </p:tav>
                                      </p:tavLst>
                                    </p:anim>
                                    <p:anim calcmode="lin" valueType="num">
                                      <p:cBhvr additive="base">
                                        <p:cTn id="76" dur="500" fill="hold"/>
                                        <p:tgtEl>
                                          <p:spTgt spid="223847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4585" grpId="0" animBg="1"/>
      <p:bldP spid="664586" grpId="0" animBg="1"/>
      <p:bldP spid="664587" grpId="0" animBg="1"/>
      <p:bldP spid="664591" grpId="0" animBg="1"/>
      <p:bldP spid="664592" grpId="0"/>
      <p:bldP spid="664595" grpId="0" animBg="1"/>
      <p:bldP spid="664596" grpId="0" animBg="1"/>
      <p:bldP spid="664597" grpId="0" animBg="1"/>
      <p:bldP spid="664598" grpId="0" animBg="1"/>
      <p:bldP spid="664599"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72100" name="Object 4"/>
          <p:cNvGraphicFramePr>
            <a:graphicFrameLocks noChangeAspect="1"/>
          </p:cNvGraphicFramePr>
          <p:nvPr>
            <p:extLst>
              <p:ext uri="{D42A27DB-BD31-4B8C-83A1-F6EECF244321}">
                <p14:modId xmlns:p14="http://schemas.microsoft.com/office/powerpoint/2010/main" val="2522097459"/>
              </p:ext>
            </p:extLst>
          </p:nvPr>
        </p:nvGraphicFramePr>
        <p:xfrm>
          <a:off x="-28575" y="2435225"/>
          <a:ext cx="2952750" cy="1593850"/>
        </p:xfrm>
        <a:graphic>
          <a:graphicData uri="http://schemas.openxmlformats.org/presentationml/2006/ole">
            <mc:AlternateContent xmlns:mc="http://schemas.openxmlformats.org/markup-compatibility/2006">
              <mc:Choice xmlns:v="urn:schemas-microsoft-com:vml" Requires="v">
                <p:oleObj spid="_x0000_s2240646" name="Equation" r:id="rId3" imgW="1295280" imgH="698400" progId="Equation.DSMT4">
                  <p:embed/>
                </p:oleObj>
              </mc:Choice>
              <mc:Fallback>
                <p:oleObj name="Equation" r:id="rId3" imgW="1295280" imgH="698400" progId="Equation.DSMT4">
                  <p:embed/>
                  <p:pic>
                    <p:nvPicPr>
                      <p:cNvPr id="0" name="Picture 2"/>
                      <p:cNvPicPr>
                        <a:picLocks noChangeAspect="1" noChangeArrowheads="1"/>
                      </p:cNvPicPr>
                      <p:nvPr/>
                    </p:nvPicPr>
                    <p:blipFill>
                      <a:blip r:embed="rId4"/>
                      <a:srcRect/>
                      <a:stretch>
                        <a:fillRect/>
                      </a:stretch>
                    </p:blipFill>
                    <p:spPr bwMode="auto">
                      <a:xfrm>
                        <a:off x="-28575" y="2435225"/>
                        <a:ext cx="2952750" cy="1593850"/>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graphicFrame>
        <p:nvGraphicFramePr>
          <p:cNvPr id="772101" name="Object 5"/>
          <p:cNvGraphicFramePr>
            <a:graphicFrameLocks noChangeAspect="1"/>
          </p:cNvGraphicFramePr>
          <p:nvPr>
            <p:extLst>
              <p:ext uri="{D42A27DB-BD31-4B8C-83A1-F6EECF244321}">
                <p14:modId xmlns:p14="http://schemas.microsoft.com/office/powerpoint/2010/main" val="2643011464"/>
              </p:ext>
            </p:extLst>
          </p:nvPr>
        </p:nvGraphicFramePr>
        <p:xfrm>
          <a:off x="-28575" y="4378325"/>
          <a:ext cx="2952750" cy="1593850"/>
        </p:xfrm>
        <a:graphic>
          <a:graphicData uri="http://schemas.openxmlformats.org/presentationml/2006/ole">
            <mc:AlternateContent xmlns:mc="http://schemas.openxmlformats.org/markup-compatibility/2006">
              <mc:Choice xmlns:v="urn:schemas-microsoft-com:vml" Requires="v">
                <p:oleObj spid="_x0000_s2240647" name="Equation" r:id="rId5" imgW="1295280" imgH="698400" progId="Equation.DSMT4">
                  <p:embed/>
                </p:oleObj>
              </mc:Choice>
              <mc:Fallback>
                <p:oleObj name="Equation" r:id="rId5" imgW="1295280" imgH="698400" progId="Equation.DSMT4">
                  <p:embed/>
                  <p:pic>
                    <p:nvPicPr>
                      <p:cNvPr id="0" name="Picture 3"/>
                      <p:cNvPicPr>
                        <a:picLocks noChangeAspect="1" noChangeArrowheads="1"/>
                      </p:cNvPicPr>
                      <p:nvPr/>
                    </p:nvPicPr>
                    <p:blipFill>
                      <a:blip r:embed="rId6"/>
                      <a:srcRect/>
                      <a:stretch>
                        <a:fillRect/>
                      </a:stretch>
                    </p:blipFill>
                    <p:spPr bwMode="auto">
                      <a:xfrm>
                        <a:off x="-28575" y="4378325"/>
                        <a:ext cx="2952750" cy="1593850"/>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sp>
        <p:nvSpPr>
          <p:cNvPr id="772103" name="Oval 7"/>
          <p:cNvSpPr>
            <a:spLocks noChangeArrowheads="1"/>
          </p:cNvSpPr>
          <p:nvPr/>
        </p:nvSpPr>
        <p:spPr bwMode="auto">
          <a:xfrm>
            <a:off x="739775" y="2496766"/>
            <a:ext cx="457200" cy="533400"/>
          </a:xfrm>
          <a:prstGeom prst="ellipse">
            <a:avLst/>
          </a:prstGeom>
          <a:noFill/>
          <a:ln w="9525">
            <a:solidFill>
              <a:srgbClr val="FF3300"/>
            </a:solidFill>
            <a:round/>
            <a:headEnd/>
            <a:tailEnd/>
          </a:ln>
          <a:effectLst/>
        </p:spPr>
        <p:txBody>
          <a:bodyPr wrap="none" anchor="ctr"/>
          <a:lstStyle/>
          <a:p>
            <a:endParaRPr lang="zh-CN" altLang="en-US"/>
          </a:p>
        </p:txBody>
      </p:sp>
      <p:sp>
        <p:nvSpPr>
          <p:cNvPr id="772104" name="Oval 8"/>
          <p:cNvSpPr>
            <a:spLocks noChangeArrowheads="1"/>
          </p:cNvSpPr>
          <p:nvPr/>
        </p:nvSpPr>
        <p:spPr bwMode="auto">
          <a:xfrm>
            <a:off x="2187575" y="3487366"/>
            <a:ext cx="457200" cy="533400"/>
          </a:xfrm>
          <a:prstGeom prst="ellipse">
            <a:avLst/>
          </a:prstGeom>
          <a:noFill/>
          <a:ln w="9525">
            <a:solidFill>
              <a:srgbClr val="FF3300"/>
            </a:solidFill>
            <a:round/>
            <a:headEnd/>
            <a:tailEnd/>
          </a:ln>
          <a:effectLst/>
        </p:spPr>
        <p:txBody>
          <a:bodyPr wrap="none" anchor="ctr"/>
          <a:lstStyle/>
          <a:p>
            <a:endParaRPr lang="zh-CN" altLang="en-US"/>
          </a:p>
        </p:txBody>
      </p:sp>
      <p:sp>
        <p:nvSpPr>
          <p:cNvPr id="772105" name="Oval 9"/>
          <p:cNvSpPr>
            <a:spLocks noChangeArrowheads="1"/>
          </p:cNvSpPr>
          <p:nvPr/>
        </p:nvSpPr>
        <p:spPr bwMode="auto">
          <a:xfrm>
            <a:off x="1501775" y="2953966"/>
            <a:ext cx="457200" cy="533400"/>
          </a:xfrm>
          <a:prstGeom prst="ellipse">
            <a:avLst/>
          </a:prstGeom>
          <a:noFill/>
          <a:ln w="9525">
            <a:solidFill>
              <a:srgbClr val="FF3300"/>
            </a:solidFill>
            <a:round/>
            <a:headEnd/>
            <a:tailEnd/>
          </a:ln>
          <a:effectLst/>
        </p:spPr>
        <p:txBody>
          <a:bodyPr wrap="none" anchor="ctr"/>
          <a:lstStyle/>
          <a:p>
            <a:endParaRPr lang="zh-CN" altLang="en-US"/>
          </a:p>
        </p:txBody>
      </p:sp>
      <p:sp>
        <p:nvSpPr>
          <p:cNvPr id="772106" name="Oval 10"/>
          <p:cNvSpPr>
            <a:spLocks noChangeArrowheads="1"/>
          </p:cNvSpPr>
          <p:nvPr/>
        </p:nvSpPr>
        <p:spPr bwMode="auto">
          <a:xfrm>
            <a:off x="755650" y="4292228"/>
            <a:ext cx="457200" cy="533400"/>
          </a:xfrm>
          <a:prstGeom prst="ellipse">
            <a:avLst/>
          </a:prstGeom>
          <a:noFill/>
          <a:ln w="9525">
            <a:solidFill>
              <a:srgbClr val="FF3300"/>
            </a:solidFill>
            <a:round/>
            <a:headEnd/>
            <a:tailEnd/>
          </a:ln>
          <a:effectLst/>
        </p:spPr>
        <p:txBody>
          <a:bodyPr wrap="none" anchor="ctr"/>
          <a:lstStyle/>
          <a:p>
            <a:endParaRPr lang="zh-CN" altLang="en-US"/>
          </a:p>
        </p:txBody>
      </p:sp>
      <p:sp>
        <p:nvSpPr>
          <p:cNvPr id="772107" name="Oval 11"/>
          <p:cNvSpPr>
            <a:spLocks noChangeArrowheads="1"/>
          </p:cNvSpPr>
          <p:nvPr/>
        </p:nvSpPr>
        <p:spPr bwMode="auto">
          <a:xfrm>
            <a:off x="1476375" y="5371728"/>
            <a:ext cx="457200" cy="533400"/>
          </a:xfrm>
          <a:prstGeom prst="ellipse">
            <a:avLst/>
          </a:prstGeom>
          <a:noFill/>
          <a:ln w="9525">
            <a:solidFill>
              <a:srgbClr val="FF3300"/>
            </a:solidFill>
            <a:round/>
            <a:headEnd/>
            <a:tailEnd/>
          </a:ln>
          <a:effectLst/>
        </p:spPr>
        <p:txBody>
          <a:bodyPr wrap="none" anchor="ctr"/>
          <a:lstStyle/>
          <a:p>
            <a:endParaRPr lang="zh-CN" altLang="en-US"/>
          </a:p>
        </p:txBody>
      </p:sp>
      <p:sp>
        <p:nvSpPr>
          <p:cNvPr id="772108" name="Oval 12"/>
          <p:cNvSpPr>
            <a:spLocks noChangeArrowheads="1"/>
          </p:cNvSpPr>
          <p:nvPr/>
        </p:nvSpPr>
        <p:spPr bwMode="auto">
          <a:xfrm>
            <a:off x="2195513" y="4868491"/>
            <a:ext cx="457200" cy="533400"/>
          </a:xfrm>
          <a:prstGeom prst="ellipse">
            <a:avLst/>
          </a:prstGeom>
          <a:noFill/>
          <a:ln w="9525">
            <a:solidFill>
              <a:srgbClr val="FF3300"/>
            </a:solidFill>
            <a:round/>
            <a:headEnd/>
            <a:tailEnd/>
          </a:ln>
          <a:effectLst/>
        </p:spPr>
        <p:txBody>
          <a:bodyPr wrap="none" anchor="ctr"/>
          <a:lstStyle/>
          <a:p>
            <a:endParaRPr lang="zh-CN" altLang="en-US"/>
          </a:p>
        </p:txBody>
      </p:sp>
      <p:graphicFrame>
        <p:nvGraphicFramePr>
          <p:cNvPr id="772113" name="Object 17"/>
          <p:cNvGraphicFramePr>
            <a:graphicFrameLocks noChangeAspect="1"/>
          </p:cNvGraphicFramePr>
          <p:nvPr>
            <p:extLst>
              <p:ext uri="{D42A27DB-BD31-4B8C-83A1-F6EECF244321}">
                <p14:modId xmlns:p14="http://schemas.microsoft.com/office/powerpoint/2010/main" val="1495146624"/>
              </p:ext>
            </p:extLst>
          </p:nvPr>
        </p:nvGraphicFramePr>
        <p:xfrm>
          <a:off x="3059832" y="2913063"/>
          <a:ext cx="6097587" cy="771525"/>
        </p:xfrm>
        <a:graphic>
          <a:graphicData uri="http://schemas.openxmlformats.org/presentationml/2006/ole">
            <mc:AlternateContent xmlns:mc="http://schemas.openxmlformats.org/markup-compatibility/2006">
              <mc:Choice xmlns:v="urn:schemas-microsoft-com:vml" Requires="v">
                <p:oleObj spid="_x0000_s2240648" name="Equation" r:id="rId7" imgW="3213000" imgH="406080" progId="Equation.DSMT4">
                  <p:embed/>
                </p:oleObj>
              </mc:Choice>
              <mc:Fallback>
                <p:oleObj name="Equation" r:id="rId7" imgW="3213000" imgH="406080" progId="Equation.DSMT4">
                  <p:embed/>
                  <p:pic>
                    <p:nvPicPr>
                      <p:cNvPr id="0" name="Picture 4"/>
                      <p:cNvPicPr>
                        <a:picLocks noChangeAspect="1" noChangeArrowheads="1"/>
                      </p:cNvPicPr>
                      <p:nvPr/>
                    </p:nvPicPr>
                    <p:blipFill>
                      <a:blip r:embed="rId8"/>
                      <a:srcRect/>
                      <a:stretch>
                        <a:fillRect/>
                      </a:stretch>
                    </p:blipFill>
                    <p:spPr bwMode="auto">
                      <a:xfrm>
                        <a:off x="3059832" y="2913063"/>
                        <a:ext cx="6097587" cy="771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72115" name="Object 19"/>
          <p:cNvGraphicFramePr>
            <a:graphicFrameLocks noChangeAspect="1"/>
          </p:cNvGraphicFramePr>
          <p:nvPr/>
        </p:nvGraphicFramePr>
        <p:xfrm>
          <a:off x="539552" y="276448"/>
          <a:ext cx="4370388" cy="776288"/>
        </p:xfrm>
        <a:graphic>
          <a:graphicData uri="http://schemas.openxmlformats.org/presentationml/2006/ole">
            <mc:AlternateContent xmlns:mc="http://schemas.openxmlformats.org/markup-compatibility/2006">
              <mc:Choice xmlns:v="urn:schemas-microsoft-com:vml" Requires="v">
                <p:oleObj spid="_x0000_s2240649" name="Equation" r:id="rId9" imgW="2286000" imgH="406080" progId="Equation.DSMT4">
                  <p:embed/>
                </p:oleObj>
              </mc:Choice>
              <mc:Fallback>
                <p:oleObj name="Equation" r:id="rId9" imgW="2286000" imgH="406080" progId="Equation.DSMT4">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39552" y="276448"/>
                        <a:ext cx="4370388" cy="776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72116" name="Object 20"/>
          <p:cNvGraphicFramePr>
            <a:graphicFrameLocks noChangeAspect="1"/>
          </p:cNvGraphicFramePr>
          <p:nvPr>
            <p:extLst>
              <p:ext uri="{D42A27DB-BD31-4B8C-83A1-F6EECF244321}">
                <p14:modId xmlns:p14="http://schemas.microsoft.com/office/powerpoint/2010/main" val="1543130952"/>
              </p:ext>
            </p:extLst>
          </p:nvPr>
        </p:nvGraphicFramePr>
        <p:xfrm>
          <a:off x="2987824" y="4857750"/>
          <a:ext cx="6096000" cy="769938"/>
        </p:xfrm>
        <a:graphic>
          <a:graphicData uri="http://schemas.openxmlformats.org/presentationml/2006/ole">
            <mc:AlternateContent xmlns:mc="http://schemas.openxmlformats.org/markup-compatibility/2006">
              <mc:Choice xmlns:v="urn:schemas-microsoft-com:vml" Requires="v">
                <p:oleObj spid="_x0000_s2240650" name="Equation" r:id="rId11" imgW="3213000" imgH="406080" progId="Equation.DSMT4">
                  <p:embed/>
                </p:oleObj>
              </mc:Choice>
              <mc:Fallback>
                <p:oleObj name="Equation" r:id="rId11" imgW="3213000" imgH="406080" progId="Equation.DSMT4">
                  <p:embed/>
                  <p:pic>
                    <p:nvPicPr>
                      <p:cNvPr id="0" name="Picture 6"/>
                      <p:cNvPicPr>
                        <a:picLocks noChangeAspect="1" noChangeArrowheads="1"/>
                      </p:cNvPicPr>
                      <p:nvPr/>
                    </p:nvPicPr>
                    <p:blipFill>
                      <a:blip r:embed="rId12"/>
                      <a:srcRect/>
                      <a:stretch>
                        <a:fillRect/>
                      </a:stretch>
                    </p:blipFill>
                    <p:spPr bwMode="auto">
                      <a:xfrm>
                        <a:off x="2987824" y="4857750"/>
                        <a:ext cx="6096000" cy="7699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72117" name="Object 21"/>
          <p:cNvGraphicFramePr>
            <a:graphicFrameLocks noChangeAspect="1"/>
          </p:cNvGraphicFramePr>
          <p:nvPr>
            <p:extLst>
              <p:ext uri="{D42A27DB-BD31-4B8C-83A1-F6EECF244321}">
                <p14:modId xmlns:p14="http://schemas.microsoft.com/office/powerpoint/2010/main" val="3768414085"/>
              </p:ext>
            </p:extLst>
          </p:nvPr>
        </p:nvGraphicFramePr>
        <p:xfrm>
          <a:off x="2082800" y="1281113"/>
          <a:ext cx="5332413" cy="881062"/>
        </p:xfrm>
        <a:graphic>
          <a:graphicData uri="http://schemas.openxmlformats.org/presentationml/2006/ole">
            <mc:AlternateContent xmlns:mc="http://schemas.openxmlformats.org/markup-compatibility/2006">
              <mc:Choice xmlns:v="urn:schemas-microsoft-com:vml" Requires="v">
                <p:oleObj spid="_x0000_s2240651" name="Equation" r:id="rId13" imgW="2692080" imgH="444240" progId="Equation.DSMT4">
                  <p:embed/>
                </p:oleObj>
              </mc:Choice>
              <mc:Fallback>
                <p:oleObj name="Equation" r:id="rId13" imgW="2692080" imgH="444240" progId="Equation.DSMT4">
                  <p:embed/>
                  <p:pic>
                    <p:nvPicPr>
                      <p:cNvPr id="0" name="Picture 7"/>
                      <p:cNvPicPr>
                        <a:picLocks noChangeAspect="1" noChangeArrowheads="1"/>
                      </p:cNvPicPr>
                      <p:nvPr/>
                    </p:nvPicPr>
                    <p:blipFill>
                      <a:blip r:embed="rId14"/>
                      <a:srcRect/>
                      <a:stretch>
                        <a:fillRect/>
                      </a:stretch>
                    </p:blipFill>
                    <p:spPr bwMode="auto">
                      <a:xfrm>
                        <a:off x="2082800" y="1281113"/>
                        <a:ext cx="5332413" cy="881062"/>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sp>
        <p:nvSpPr>
          <p:cNvPr id="20" name="矩形 19"/>
          <p:cNvSpPr/>
          <p:nvPr/>
        </p:nvSpPr>
        <p:spPr>
          <a:xfrm>
            <a:off x="4932040" y="260648"/>
            <a:ext cx="3240360" cy="830997"/>
          </a:xfrm>
          <a:prstGeom prst="rect">
            <a:avLst/>
          </a:prstGeom>
        </p:spPr>
        <p:txBody>
          <a:bodyPr wrap="square">
            <a:spAutoFit/>
          </a:bodyPr>
          <a:lstStyle/>
          <a:p>
            <a:pPr>
              <a:spcBef>
                <a:spcPct val="50000"/>
              </a:spcBef>
            </a:pPr>
            <a:r>
              <a:rPr lang="zh-CN" altLang="en-US" sz="2400" b="1" dirty="0" smtClean="0">
                <a:latin typeface="+mj-ea"/>
                <a:ea typeface="+mj-ea"/>
              </a:rPr>
              <a:t>求以下两种译码规则的平均错误译码概率</a:t>
            </a:r>
            <a:endParaRPr lang="zh-CN" altLang="en-US" sz="2400" dirty="0">
              <a:latin typeface="+mj-ea"/>
              <a:ea typeface="+mj-ea"/>
            </a:endParaRPr>
          </a:p>
        </p:txBody>
      </p:sp>
      <p:sp>
        <p:nvSpPr>
          <p:cNvPr id="2" name="灯片编号占位符 1"/>
          <p:cNvSpPr>
            <a:spLocks noGrp="1"/>
          </p:cNvSpPr>
          <p:nvPr>
            <p:ph type="sldNum" sz="quarter" idx="12"/>
          </p:nvPr>
        </p:nvSpPr>
        <p:spPr/>
        <p:txBody>
          <a:bodyPr/>
          <a:lstStyle/>
          <a:p>
            <a:fld id="{E31375A4-56A4-47D6-9801-1991572033F7}" type="slidenum">
              <a:rPr lang="en-US" smtClean="0"/>
              <a:pPr/>
              <a:t>29</a:t>
            </a:fld>
            <a:endParaRPr 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721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nodeType="clickEffect">
                                  <p:stCondLst>
                                    <p:cond delay="0"/>
                                  </p:stCondLst>
                                  <p:childTnLst>
                                    <p:set>
                                      <p:cBhvr>
                                        <p:cTn id="10" dur="1" fill="hold">
                                          <p:stCondLst>
                                            <p:cond delay="0"/>
                                          </p:stCondLst>
                                        </p:cTn>
                                        <p:tgtEl>
                                          <p:spTgt spid="772100"/>
                                        </p:tgtEl>
                                        <p:attrNameLst>
                                          <p:attrName>style.visibility</p:attrName>
                                        </p:attrNameLst>
                                      </p:cBhvr>
                                      <p:to>
                                        <p:strVal val="visible"/>
                                      </p:to>
                                    </p:set>
                                    <p:animEffect transition="in" filter="wipe(down)">
                                      <p:cBhvr>
                                        <p:cTn id="11" dur="500"/>
                                        <p:tgtEl>
                                          <p:spTgt spid="772100"/>
                                        </p:tgtEl>
                                      </p:cBhvr>
                                    </p:animEffect>
                                  </p:childTnLst>
                                </p:cTn>
                              </p:par>
                              <p:par>
                                <p:cTn id="12" presetID="22" presetClass="entr" presetSubtype="4" fill="hold" grpId="0" nodeType="withEffect">
                                  <p:stCondLst>
                                    <p:cond delay="0"/>
                                  </p:stCondLst>
                                  <p:childTnLst>
                                    <p:set>
                                      <p:cBhvr>
                                        <p:cTn id="13" dur="1" fill="hold">
                                          <p:stCondLst>
                                            <p:cond delay="0"/>
                                          </p:stCondLst>
                                        </p:cTn>
                                        <p:tgtEl>
                                          <p:spTgt spid="772103"/>
                                        </p:tgtEl>
                                        <p:attrNameLst>
                                          <p:attrName>style.visibility</p:attrName>
                                        </p:attrNameLst>
                                      </p:cBhvr>
                                      <p:to>
                                        <p:strVal val="visible"/>
                                      </p:to>
                                    </p:set>
                                    <p:animEffect transition="in" filter="wipe(down)">
                                      <p:cBhvr>
                                        <p:cTn id="14" dur="500"/>
                                        <p:tgtEl>
                                          <p:spTgt spid="772103"/>
                                        </p:tgtEl>
                                      </p:cBhvr>
                                    </p:animEffect>
                                  </p:childTnLst>
                                </p:cTn>
                              </p:par>
                              <p:par>
                                <p:cTn id="15" presetID="22" presetClass="entr" presetSubtype="4" fill="hold" grpId="0" nodeType="withEffect">
                                  <p:stCondLst>
                                    <p:cond delay="0"/>
                                  </p:stCondLst>
                                  <p:childTnLst>
                                    <p:set>
                                      <p:cBhvr>
                                        <p:cTn id="16" dur="1" fill="hold">
                                          <p:stCondLst>
                                            <p:cond delay="0"/>
                                          </p:stCondLst>
                                        </p:cTn>
                                        <p:tgtEl>
                                          <p:spTgt spid="772104"/>
                                        </p:tgtEl>
                                        <p:attrNameLst>
                                          <p:attrName>style.visibility</p:attrName>
                                        </p:attrNameLst>
                                      </p:cBhvr>
                                      <p:to>
                                        <p:strVal val="visible"/>
                                      </p:to>
                                    </p:set>
                                    <p:animEffect transition="in" filter="wipe(down)">
                                      <p:cBhvr>
                                        <p:cTn id="17" dur="500"/>
                                        <p:tgtEl>
                                          <p:spTgt spid="772104"/>
                                        </p:tgtEl>
                                      </p:cBhvr>
                                    </p:animEffect>
                                  </p:childTnLst>
                                </p:cTn>
                              </p:par>
                              <p:par>
                                <p:cTn id="18" presetID="22" presetClass="entr" presetSubtype="4" fill="hold" grpId="0" nodeType="withEffect">
                                  <p:stCondLst>
                                    <p:cond delay="0"/>
                                  </p:stCondLst>
                                  <p:childTnLst>
                                    <p:set>
                                      <p:cBhvr>
                                        <p:cTn id="19" dur="1" fill="hold">
                                          <p:stCondLst>
                                            <p:cond delay="0"/>
                                          </p:stCondLst>
                                        </p:cTn>
                                        <p:tgtEl>
                                          <p:spTgt spid="772105"/>
                                        </p:tgtEl>
                                        <p:attrNameLst>
                                          <p:attrName>style.visibility</p:attrName>
                                        </p:attrNameLst>
                                      </p:cBhvr>
                                      <p:to>
                                        <p:strVal val="visible"/>
                                      </p:to>
                                    </p:set>
                                    <p:animEffect transition="in" filter="wipe(down)">
                                      <p:cBhvr>
                                        <p:cTn id="20" dur="500"/>
                                        <p:tgtEl>
                                          <p:spTgt spid="772105"/>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7211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772101"/>
                                        </p:tgtEl>
                                        <p:attrNameLst>
                                          <p:attrName>style.visibility</p:attrName>
                                        </p:attrNameLst>
                                      </p:cBhvr>
                                      <p:to>
                                        <p:strVal val="visible"/>
                                      </p:to>
                                    </p:set>
                                    <p:anim calcmode="lin" valueType="num">
                                      <p:cBhvr additive="base">
                                        <p:cTn id="29" dur="500" fill="hold"/>
                                        <p:tgtEl>
                                          <p:spTgt spid="772101"/>
                                        </p:tgtEl>
                                        <p:attrNameLst>
                                          <p:attrName>ppt_x</p:attrName>
                                        </p:attrNameLst>
                                      </p:cBhvr>
                                      <p:tavLst>
                                        <p:tav tm="0">
                                          <p:val>
                                            <p:strVal val="#ppt_x"/>
                                          </p:val>
                                        </p:tav>
                                        <p:tav tm="100000">
                                          <p:val>
                                            <p:strVal val="#ppt_x"/>
                                          </p:val>
                                        </p:tav>
                                      </p:tavLst>
                                    </p:anim>
                                    <p:anim calcmode="lin" valueType="num">
                                      <p:cBhvr additive="base">
                                        <p:cTn id="30" dur="500" fill="hold"/>
                                        <p:tgtEl>
                                          <p:spTgt spid="772101"/>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772106"/>
                                        </p:tgtEl>
                                        <p:attrNameLst>
                                          <p:attrName>style.visibility</p:attrName>
                                        </p:attrNameLst>
                                      </p:cBhvr>
                                      <p:to>
                                        <p:strVal val="visible"/>
                                      </p:to>
                                    </p:set>
                                    <p:anim calcmode="lin" valueType="num">
                                      <p:cBhvr additive="base">
                                        <p:cTn id="33" dur="500" fill="hold"/>
                                        <p:tgtEl>
                                          <p:spTgt spid="772106"/>
                                        </p:tgtEl>
                                        <p:attrNameLst>
                                          <p:attrName>ppt_x</p:attrName>
                                        </p:attrNameLst>
                                      </p:cBhvr>
                                      <p:tavLst>
                                        <p:tav tm="0">
                                          <p:val>
                                            <p:strVal val="#ppt_x"/>
                                          </p:val>
                                        </p:tav>
                                        <p:tav tm="100000">
                                          <p:val>
                                            <p:strVal val="#ppt_x"/>
                                          </p:val>
                                        </p:tav>
                                      </p:tavLst>
                                    </p:anim>
                                    <p:anim calcmode="lin" valueType="num">
                                      <p:cBhvr additive="base">
                                        <p:cTn id="34" dur="500" fill="hold"/>
                                        <p:tgtEl>
                                          <p:spTgt spid="772106"/>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772107"/>
                                        </p:tgtEl>
                                        <p:attrNameLst>
                                          <p:attrName>style.visibility</p:attrName>
                                        </p:attrNameLst>
                                      </p:cBhvr>
                                      <p:to>
                                        <p:strVal val="visible"/>
                                      </p:to>
                                    </p:set>
                                    <p:anim calcmode="lin" valueType="num">
                                      <p:cBhvr additive="base">
                                        <p:cTn id="37" dur="500" fill="hold"/>
                                        <p:tgtEl>
                                          <p:spTgt spid="772107"/>
                                        </p:tgtEl>
                                        <p:attrNameLst>
                                          <p:attrName>ppt_x</p:attrName>
                                        </p:attrNameLst>
                                      </p:cBhvr>
                                      <p:tavLst>
                                        <p:tav tm="0">
                                          <p:val>
                                            <p:strVal val="#ppt_x"/>
                                          </p:val>
                                        </p:tav>
                                        <p:tav tm="100000">
                                          <p:val>
                                            <p:strVal val="#ppt_x"/>
                                          </p:val>
                                        </p:tav>
                                      </p:tavLst>
                                    </p:anim>
                                    <p:anim calcmode="lin" valueType="num">
                                      <p:cBhvr additive="base">
                                        <p:cTn id="38" dur="500" fill="hold"/>
                                        <p:tgtEl>
                                          <p:spTgt spid="772107"/>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772108"/>
                                        </p:tgtEl>
                                        <p:attrNameLst>
                                          <p:attrName>style.visibility</p:attrName>
                                        </p:attrNameLst>
                                      </p:cBhvr>
                                      <p:to>
                                        <p:strVal val="visible"/>
                                      </p:to>
                                    </p:set>
                                    <p:anim calcmode="lin" valueType="num">
                                      <p:cBhvr additive="base">
                                        <p:cTn id="41" dur="500" fill="hold"/>
                                        <p:tgtEl>
                                          <p:spTgt spid="772108"/>
                                        </p:tgtEl>
                                        <p:attrNameLst>
                                          <p:attrName>ppt_x</p:attrName>
                                        </p:attrNameLst>
                                      </p:cBhvr>
                                      <p:tavLst>
                                        <p:tav tm="0">
                                          <p:val>
                                            <p:strVal val="#ppt_x"/>
                                          </p:val>
                                        </p:tav>
                                        <p:tav tm="100000">
                                          <p:val>
                                            <p:strVal val="#ppt_x"/>
                                          </p:val>
                                        </p:tav>
                                      </p:tavLst>
                                    </p:anim>
                                    <p:anim calcmode="lin" valueType="num">
                                      <p:cBhvr additive="base">
                                        <p:cTn id="42" dur="500" fill="hold"/>
                                        <p:tgtEl>
                                          <p:spTgt spid="772108"/>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7721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2103" grpId="0" animBg="1"/>
      <p:bldP spid="772104" grpId="0" animBg="1"/>
      <p:bldP spid="772105" grpId="0" animBg="1"/>
      <p:bldP spid="772106" grpId="0" animBg="1"/>
      <p:bldP spid="772107" grpId="0" animBg="1"/>
      <p:bldP spid="77210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噪声信道的编码问题</a:t>
            </a:r>
          </a:p>
        </p:txBody>
      </p:sp>
      <p:sp>
        <p:nvSpPr>
          <p:cNvPr id="4" name="灯片编号占位符 3"/>
          <p:cNvSpPr>
            <a:spLocks noGrp="1"/>
          </p:cNvSpPr>
          <p:nvPr>
            <p:ph type="sldNum" sz="quarter" idx="12"/>
          </p:nvPr>
        </p:nvSpPr>
        <p:spPr/>
        <p:txBody>
          <a:bodyPr/>
          <a:lstStyle/>
          <a:p>
            <a:fld id="{E31375A4-56A4-47D6-9801-1991572033F7}" type="slidenum">
              <a:rPr lang="en-US" smtClean="0"/>
              <a:pPr/>
              <a:t>3</a:t>
            </a:fld>
            <a:endParaRPr lang="en-US"/>
          </a:p>
        </p:txBody>
      </p:sp>
      <p:sp>
        <p:nvSpPr>
          <p:cNvPr id="6" name="矩形 5"/>
          <p:cNvSpPr/>
          <p:nvPr/>
        </p:nvSpPr>
        <p:spPr>
          <a:xfrm>
            <a:off x="539552" y="1268760"/>
            <a:ext cx="8064896" cy="2308324"/>
          </a:xfrm>
          <a:prstGeom prst="rect">
            <a:avLst/>
          </a:prstGeom>
        </p:spPr>
        <p:txBody>
          <a:bodyPr wrap="square">
            <a:spAutoFit/>
          </a:bodyPr>
          <a:lstStyle/>
          <a:p>
            <a:pPr>
              <a:lnSpc>
                <a:spcPct val="150000"/>
              </a:lnSpc>
            </a:pPr>
            <a:r>
              <a:rPr lang="zh-CN" altLang="en-US" sz="2400" b="1" dirty="0" smtClean="0">
                <a:solidFill>
                  <a:srgbClr val="3333FF"/>
                </a:solidFill>
                <a:latin typeface="+mj-ea"/>
                <a:ea typeface="+mj-ea"/>
              </a:rPr>
              <a:t>信源编码</a:t>
            </a:r>
            <a:r>
              <a:rPr lang="zh-CN" altLang="en-US" sz="2400" b="1" dirty="0" smtClean="0">
                <a:latin typeface="+mj-ea"/>
                <a:ea typeface="+mj-ea"/>
              </a:rPr>
              <a:t>：</a:t>
            </a:r>
            <a:endParaRPr lang="en-US" altLang="zh-CN" sz="2400" b="1" dirty="0" smtClean="0">
              <a:latin typeface="+mj-ea"/>
              <a:ea typeface="+mj-ea"/>
            </a:endParaRPr>
          </a:p>
          <a:p>
            <a:pPr>
              <a:lnSpc>
                <a:spcPct val="150000"/>
              </a:lnSpc>
            </a:pPr>
            <a:r>
              <a:rPr lang="zh-CN" altLang="en-US" sz="2400" b="1" dirty="0" smtClean="0">
                <a:latin typeface="+mj-ea"/>
                <a:ea typeface="+mj-ea"/>
              </a:rPr>
              <a:t>以提高通信</a:t>
            </a:r>
            <a:r>
              <a:rPr lang="zh-CN" altLang="en-US" sz="2400" b="1" dirty="0" smtClean="0">
                <a:solidFill>
                  <a:srgbClr val="FF0000"/>
                </a:solidFill>
                <a:latin typeface="+mj-ea"/>
                <a:ea typeface="+mj-ea"/>
              </a:rPr>
              <a:t>有效性</a:t>
            </a:r>
            <a:r>
              <a:rPr lang="zh-CN" altLang="en-US" sz="2400" b="1" dirty="0" smtClean="0">
                <a:latin typeface="+mj-ea"/>
                <a:ea typeface="+mj-ea"/>
              </a:rPr>
              <a:t>为目的，故在</a:t>
            </a:r>
            <a:r>
              <a:rPr lang="zh-CN" altLang="en-US" sz="2400" b="1" dirty="0">
                <a:latin typeface="+mj-ea"/>
                <a:ea typeface="+mj-ea"/>
              </a:rPr>
              <a:t>构造上并</a:t>
            </a:r>
            <a:r>
              <a:rPr lang="zh-CN" altLang="en-US" sz="2400" b="1" dirty="0">
                <a:solidFill>
                  <a:srgbClr val="FF0000"/>
                </a:solidFill>
                <a:latin typeface="+mj-ea"/>
                <a:ea typeface="+mj-ea"/>
              </a:rPr>
              <a:t>未考虑</a:t>
            </a:r>
            <a:r>
              <a:rPr lang="zh-CN" altLang="en-US" sz="2400" b="1" dirty="0" smtClean="0">
                <a:solidFill>
                  <a:srgbClr val="FF0000"/>
                </a:solidFill>
                <a:latin typeface="+mj-ea"/>
                <a:ea typeface="+mj-ea"/>
              </a:rPr>
              <a:t>抗干扰</a:t>
            </a:r>
            <a:r>
              <a:rPr lang="zh-CN" altLang="en-US" sz="2400" b="1" dirty="0" smtClean="0">
                <a:latin typeface="+mj-ea"/>
                <a:ea typeface="+mj-ea"/>
              </a:rPr>
              <a:t>。</a:t>
            </a:r>
            <a:endParaRPr lang="en-US" altLang="zh-CN" sz="2400" b="1" dirty="0" smtClean="0">
              <a:latin typeface="+mj-ea"/>
              <a:ea typeface="+mj-ea"/>
            </a:endParaRPr>
          </a:p>
          <a:p>
            <a:pPr>
              <a:lnSpc>
                <a:spcPct val="150000"/>
              </a:lnSpc>
            </a:pPr>
            <a:r>
              <a:rPr lang="zh-CN" altLang="en-US" sz="2400" b="1" dirty="0" smtClean="0">
                <a:latin typeface="+mj-ea"/>
                <a:ea typeface="+mj-ea"/>
              </a:rPr>
              <a:t>如果</a:t>
            </a:r>
            <a:r>
              <a:rPr lang="zh-CN" altLang="en-US" sz="2400" b="1" dirty="0">
                <a:latin typeface="+mj-ea"/>
                <a:ea typeface="+mj-ea"/>
              </a:rPr>
              <a:t>把信源编码器的输出直接接入</a:t>
            </a:r>
            <a:r>
              <a:rPr lang="zh-CN" altLang="en-US" sz="2400" b="1" dirty="0" smtClean="0">
                <a:latin typeface="+mj-ea"/>
                <a:ea typeface="+mj-ea"/>
              </a:rPr>
              <a:t>信道，会怎样？</a:t>
            </a:r>
            <a:endParaRPr lang="en-US" altLang="zh-CN" sz="2400" b="1" dirty="0" smtClean="0">
              <a:latin typeface="+mj-ea"/>
              <a:ea typeface="+mj-ea"/>
            </a:endParaRPr>
          </a:p>
          <a:p>
            <a:pPr>
              <a:lnSpc>
                <a:spcPct val="150000"/>
              </a:lnSpc>
            </a:pPr>
            <a:r>
              <a:rPr lang="zh-CN" altLang="en-US" sz="2400" b="1" dirty="0" smtClean="0">
                <a:latin typeface="+mj-ea"/>
                <a:ea typeface="+mj-ea"/>
              </a:rPr>
              <a:t>由于</a:t>
            </a:r>
            <a:r>
              <a:rPr lang="zh-CN" altLang="en-US" sz="2400" b="1" dirty="0">
                <a:latin typeface="+mj-ea"/>
                <a:ea typeface="+mj-ea"/>
              </a:rPr>
              <a:t>信道中存在噪声干扰，将引起误码，降低通信可靠性。</a:t>
            </a:r>
          </a:p>
        </p:txBody>
      </p:sp>
      <p:sp>
        <p:nvSpPr>
          <p:cNvPr id="7" name="矩形 6"/>
          <p:cNvSpPr/>
          <p:nvPr/>
        </p:nvSpPr>
        <p:spPr>
          <a:xfrm>
            <a:off x="572344" y="3861048"/>
            <a:ext cx="7344816" cy="2308324"/>
          </a:xfrm>
          <a:prstGeom prst="rect">
            <a:avLst/>
          </a:prstGeom>
        </p:spPr>
        <p:txBody>
          <a:bodyPr wrap="square">
            <a:spAutoFit/>
          </a:bodyPr>
          <a:lstStyle/>
          <a:p>
            <a:pPr>
              <a:lnSpc>
                <a:spcPct val="150000"/>
              </a:lnSpc>
            </a:pPr>
            <a:r>
              <a:rPr lang="zh-CN" altLang="en-US" sz="2400" b="1" dirty="0" smtClean="0">
                <a:solidFill>
                  <a:srgbClr val="3333FF"/>
                </a:solidFill>
                <a:latin typeface="+mj-ea"/>
                <a:ea typeface="+mj-ea"/>
              </a:rPr>
              <a:t>信道编码</a:t>
            </a:r>
            <a:r>
              <a:rPr lang="zh-CN" altLang="en-US" sz="2400" b="1" dirty="0" smtClean="0">
                <a:latin typeface="+mj-ea"/>
                <a:ea typeface="+mj-ea"/>
              </a:rPr>
              <a:t>：</a:t>
            </a:r>
            <a:endParaRPr lang="en-US" altLang="zh-CN" sz="2400" b="1" dirty="0" smtClean="0">
              <a:latin typeface="+mj-ea"/>
              <a:ea typeface="+mj-ea"/>
            </a:endParaRPr>
          </a:p>
          <a:p>
            <a:pPr>
              <a:lnSpc>
                <a:spcPct val="150000"/>
              </a:lnSpc>
            </a:pPr>
            <a:r>
              <a:rPr lang="zh-CN" altLang="en-US" sz="2400" b="1" dirty="0" smtClean="0">
                <a:latin typeface="+mj-ea"/>
                <a:ea typeface="+mj-ea"/>
              </a:rPr>
              <a:t>以</a:t>
            </a:r>
            <a:r>
              <a:rPr lang="zh-CN" altLang="en-US" sz="2400" b="1" dirty="0">
                <a:latin typeface="+mj-ea"/>
                <a:ea typeface="+mj-ea"/>
              </a:rPr>
              <a:t>提高通信</a:t>
            </a:r>
            <a:r>
              <a:rPr lang="zh-CN" altLang="en-US" sz="2400" b="1" dirty="0">
                <a:solidFill>
                  <a:srgbClr val="FF0000"/>
                </a:solidFill>
                <a:latin typeface="+mj-ea"/>
                <a:ea typeface="+mj-ea"/>
              </a:rPr>
              <a:t>可靠性</a:t>
            </a:r>
            <a:r>
              <a:rPr lang="zh-CN" altLang="en-US" sz="2400" b="1" dirty="0">
                <a:latin typeface="+mj-ea"/>
                <a:ea typeface="+mj-ea"/>
              </a:rPr>
              <a:t>为主要目</a:t>
            </a:r>
            <a:r>
              <a:rPr lang="zh-CN" altLang="en-US" sz="2400" b="1" dirty="0" smtClean="0">
                <a:latin typeface="+mj-ea"/>
                <a:ea typeface="+mj-ea"/>
              </a:rPr>
              <a:t>的。</a:t>
            </a:r>
            <a:endParaRPr lang="en-US" altLang="zh-CN" sz="2400" b="1" dirty="0" smtClean="0">
              <a:latin typeface="+mj-ea"/>
              <a:ea typeface="+mj-ea"/>
            </a:endParaRPr>
          </a:p>
          <a:p>
            <a:pPr>
              <a:lnSpc>
                <a:spcPct val="150000"/>
              </a:lnSpc>
            </a:pPr>
            <a:r>
              <a:rPr lang="zh-CN" altLang="en-US" sz="2400" b="1" dirty="0" smtClean="0">
                <a:latin typeface="+mj-ea"/>
                <a:ea typeface="+mj-ea"/>
              </a:rPr>
              <a:t>它</a:t>
            </a:r>
            <a:r>
              <a:rPr lang="zh-CN" altLang="en-US" sz="2400" b="1" dirty="0">
                <a:latin typeface="+mj-ea"/>
                <a:ea typeface="+mj-ea"/>
              </a:rPr>
              <a:t>是对信源编码器输出的最佳码再进行一次编码，以提高其抗干扰能力的一种编码形式。</a:t>
            </a:r>
          </a:p>
        </p:txBody>
      </p:sp>
      <p:sp>
        <p:nvSpPr>
          <p:cNvPr id="8" name="下箭头 7"/>
          <p:cNvSpPr/>
          <p:nvPr/>
        </p:nvSpPr>
        <p:spPr>
          <a:xfrm>
            <a:off x="2987824" y="3429000"/>
            <a:ext cx="1152128" cy="576064"/>
          </a:xfrm>
          <a:prstGeom prst="down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0632932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73124" name="Object 4"/>
          <p:cNvGraphicFramePr>
            <a:graphicFrameLocks noChangeAspect="1"/>
          </p:cNvGraphicFramePr>
          <p:nvPr>
            <p:extLst>
              <p:ext uri="{D42A27DB-BD31-4B8C-83A1-F6EECF244321}">
                <p14:modId xmlns:p14="http://schemas.microsoft.com/office/powerpoint/2010/main" val="666726826"/>
              </p:ext>
            </p:extLst>
          </p:nvPr>
        </p:nvGraphicFramePr>
        <p:xfrm>
          <a:off x="711200" y="2325688"/>
          <a:ext cx="2954338" cy="1593850"/>
        </p:xfrm>
        <a:graphic>
          <a:graphicData uri="http://schemas.openxmlformats.org/presentationml/2006/ole">
            <mc:AlternateContent xmlns:mc="http://schemas.openxmlformats.org/markup-compatibility/2006">
              <mc:Choice xmlns:v="urn:schemas-microsoft-com:vml" Requires="v">
                <p:oleObj spid="_x0000_s2241626" name="Equation" r:id="rId3" imgW="1295280" imgH="698400" progId="Equation.DSMT4">
                  <p:embed/>
                </p:oleObj>
              </mc:Choice>
              <mc:Fallback>
                <p:oleObj name="Equation" r:id="rId3" imgW="1295280" imgH="698400" progId="Equation.DSMT4">
                  <p:embed/>
                  <p:pic>
                    <p:nvPicPr>
                      <p:cNvPr id="0" name="Picture 2"/>
                      <p:cNvPicPr>
                        <a:picLocks noChangeAspect="1" noChangeArrowheads="1"/>
                      </p:cNvPicPr>
                      <p:nvPr/>
                    </p:nvPicPr>
                    <p:blipFill>
                      <a:blip r:embed="rId4"/>
                      <a:srcRect/>
                      <a:stretch>
                        <a:fillRect/>
                      </a:stretch>
                    </p:blipFill>
                    <p:spPr bwMode="auto">
                      <a:xfrm>
                        <a:off x="711200" y="2325688"/>
                        <a:ext cx="2954338" cy="1593850"/>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graphicFrame>
        <p:nvGraphicFramePr>
          <p:cNvPr id="773125" name="Object 5"/>
          <p:cNvGraphicFramePr>
            <a:graphicFrameLocks noChangeAspect="1"/>
          </p:cNvGraphicFramePr>
          <p:nvPr>
            <p:extLst>
              <p:ext uri="{D42A27DB-BD31-4B8C-83A1-F6EECF244321}">
                <p14:modId xmlns:p14="http://schemas.microsoft.com/office/powerpoint/2010/main" val="320631395"/>
              </p:ext>
            </p:extLst>
          </p:nvPr>
        </p:nvGraphicFramePr>
        <p:xfrm>
          <a:off x="4183063" y="2252663"/>
          <a:ext cx="4314825" cy="1593850"/>
        </p:xfrm>
        <a:graphic>
          <a:graphicData uri="http://schemas.openxmlformats.org/presentationml/2006/ole">
            <mc:AlternateContent xmlns:mc="http://schemas.openxmlformats.org/markup-compatibility/2006">
              <mc:Choice xmlns:v="urn:schemas-microsoft-com:vml" Requires="v">
                <p:oleObj spid="_x0000_s2241627" name="Equation" r:id="rId5" imgW="1892160" imgH="698400" progId="Equation.DSMT4">
                  <p:embed/>
                </p:oleObj>
              </mc:Choice>
              <mc:Fallback>
                <p:oleObj name="Equation" r:id="rId5" imgW="1892160" imgH="698400" progId="Equation.DSMT4">
                  <p:embed/>
                  <p:pic>
                    <p:nvPicPr>
                      <p:cNvPr id="0" name="Picture 3"/>
                      <p:cNvPicPr>
                        <a:picLocks noChangeAspect="1" noChangeArrowheads="1"/>
                      </p:cNvPicPr>
                      <p:nvPr/>
                    </p:nvPicPr>
                    <p:blipFill>
                      <a:blip r:embed="rId6"/>
                      <a:srcRect/>
                      <a:stretch>
                        <a:fillRect/>
                      </a:stretch>
                    </p:blipFill>
                    <p:spPr bwMode="auto">
                      <a:xfrm>
                        <a:off x="4183063" y="2252663"/>
                        <a:ext cx="4314825" cy="1593850"/>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sp>
        <p:nvSpPr>
          <p:cNvPr id="773130" name="Oval 10"/>
          <p:cNvSpPr>
            <a:spLocks noChangeArrowheads="1"/>
          </p:cNvSpPr>
          <p:nvPr/>
        </p:nvSpPr>
        <p:spPr bwMode="auto">
          <a:xfrm>
            <a:off x="5399088" y="3246686"/>
            <a:ext cx="576262" cy="533400"/>
          </a:xfrm>
          <a:prstGeom prst="ellipse">
            <a:avLst/>
          </a:prstGeom>
          <a:noFill/>
          <a:ln w="9525">
            <a:solidFill>
              <a:srgbClr val="FF3300"/>
            </a:solidFill>
            <a:round/>
            <a:headEnd/>
            <a:tailEnd/>
          </a:ln>
          <a:effectLst/>
        </p:spPr>
        <p:txBody>
          <a:bodyPr wrap="none" anchor="ctr"/>
          <a:lstStyle/>
          <a:p>
            <a:endParaRPr lang="zh-CN" altLang="en-US"/>
          </a:p>
        </p:txBody>
      </p:sp>
      <p:sp>
        <p:nvSpPr>
          <p:cNvPr id="773131" name="Oval 11"/>
          <p:cNvSpPr>
            <a:spLocks noChangeArrowheads="1"/>
          </p:cNvSpPr>
          <p:nvPr/>
        </p:nvSpPr>
        <p:spPr bwMode="auto">
          <a:xfrm>
            <a:off x="6407150" y="3246686"/>
            <a:ext cx="647700" cy="533400"/>
          </a:xfrm>
          <a:prstGeom prst="ellipse">
            <a:avLst/>
          </a:prstGeom>
          <a:noFill/>
          <a:ln w="9525">
            <a:solidFill>
              <a:srgbClr val="FF3300"/>
            </a:solidFill>
            <a:round/>
            <a:headEnd/>
            <a:tailEnd/>
          </a:ln>
          <a:effectLst/>
        </p:spPr>
        <p:txBody>
          <a:bodyPr wrap="none" anchor="ctr"/>
          <a:lstStyle/>
          <a:p>
            <a:endParaRPr lang="zh-CN" altLang="en-US"/>
          </a:p>
        </p:txBody>
      </p:sp>
      <p:sp>
        <p:nvSpPr>
          <p:cNvPr id="773132" name="Oval 12"/>
          <p:cNvSpPr>
            <a:spLocks noChangeArrowheads="1"/>
          </p:cNvSpPr>
          <p:nvPr/>
        </p:nvSpPr>
        <p:spPr bwMode="auto">
          <a:xfrm>
            <a:off x="7559675" y="3246686"/>
            <a:ext cx="576263" cy="533400"/>
          </a:xfrm>
          <a:prstGeom prst="ellipse">
            <a:avLst/>
          </a:prstGeom>
          <a:noFill/>
          <a:ln w="9525">
            <a:solidFill>
              <a:srgbClr val="FF3300"/>
            </a:solidFill>
            <a:round/>
            <a:headEnd/>
            <a:tailEnd/>
          </a:ln>
          <a:effectLst/>
        </p:spPr>
        <p:txBody>
          <a:bodyPr wrap="none" anchor="ctr"/>
          <a:lstStyle/>
          <a:p>
            <a:endParaRPr lang="zh-CN" altLang="en-US"/>
          </a:p>
        </p:txBody>
      </p:sp>
      <p:graphicFrame>
        <p:nvGraphicFramePr>
          <p:cNvPr id="773137" name="Object 17"/>
          <p:cNvGraphicFramePr>
            <a:graphicFrameLocks noChangeAspect="1"/>
          </p:cNvGraphicFramePr>
          <p:nvPr>
            <p:extLst>
              <p:ext uri="{D42A27DB-BD31-4B8C-83A1-F6EECF244321}">
                <p14:modId xmlns:p14="http://schemas.microsoft.com/office/powerpoint/2010/main" val="164100812"/>
              </p:ext>
            </p:extLst>
          </p:nvPr>
        </p:nvGraphicFramePr>
        <p:xfrm>
          <a:off x="1073150" y="3948113"/>
          <a:ext cx="6999288" cy="2016125"/>
        </p:xfrm>
        <a:graphic>
          <a:graphicData uri="http://schemas.openxmlformats.org/presentationml/2006/ole">
            <mc:AlternateContent xmlns:mc="http://schemas.openxmlformats.org/markup-compatibility/2006">
              <mc:Choice xmlns:v="urn:schemas-microsoft-com:vml" Requires="v">
                <p:oleObj spid="_x0000_s2241628" name="Equation" r:id="rId7" imgW="3073320" imgH="888840" progId="Equation.DSMT4">
                  <p:embed/>
                </p:oleObj>
              </mc:Choice>
              <mc:Fallback>
                <p:oleObj name="Equation" r:id="rId7" imgW="3073320" imgH="888840" progId="Equation.DSMT4">
                  <p:embed/>
                  <p:pic>
                    <p:nvPicPr>
                      <p:cNvPr id="0" name="Picture 4"/>
                      <p:cNvPicPr>
                        <a:picLocks noChangeAspect="1" noChangeArrowheads="1"/>
                      </p:cNvPicPr>
                      <p:nvPr/>
                    </p:nvPicPr>
                    <p:blipFill>
                      <a:blip r:embed="rId8"/>
                      <a:srcRect/>
                      <a:stretch>
                        <a:fillRect/>
                      </a:stretch>
                    </p:blipFill>
                    <p:spPr bwMode="auto">
                      <a:xfrm>
                        <a:off x="1073150" y="3948113"/>
                        <a:ext cx="6999288" cy="2016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73138" name="Object 18"/>
          <p:cNvGraphicFramePr>
            <a:graphicFrameLocks noChangeAspect="1"/>
          </p:cNvGraphicFramePr>
          <p:nvPr/>
        </p:nvGraphicFramePr>
        <p:xfrm>
          <a:off x="755576" y="188640"/>
          <a:ext cx="4597400" cy="817562"/>
        </p:xfrm>
        <a:graphic>
          <a:graphicData uri="http://schemas.openxmlformats.org/presentationml/2006/ole">
            <mc:AlternateContent xmlns:mc="http://schemas.openxmlformats.org/markup-compatibility/2006">
              <mc:Choice xmlns:v="urn:schemas-microsoft-com:vml" Requires="v">
                <p:oleObj spid="_x0000_s2241629" name="Equation" r:id="rId9" imgW="2286000" imgH="406080" progId="Equation.DSMT4">
                  <p:embed/>
                </p:oleObj>
              </mc:Choice>
              <mc:Fallback>
                <p:oleObj name="Equation" r:id="rId9" imgW="2286000" imgH="406080" progId="Equation.DSMT4">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55576" y="188640"/>
                        <a:ext cx="4597400" cy="8175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 name="矩形 14"/>
          <p:cNvSpPr/>
          <p:nvPr/>
        </p:nvSpPr>
        <p:spPr>
          <a:xfrm>
            <a:off x="5436096" y="476672"/>
            <a:ext cx="3262432" cy="461665"/>
          </a:xfrm>
          <a:prstGeom prst="rect">
            <a:avLst/>
          </a:prstGeom>
        </p:spPr>
        <p:txBody>
          <a:bodyPr wrap="none">
            <a:spAutoFit/>
          </a:bodyPr>
          <a:lstStyle/>
          <a:p>
            <a:r>
              <a:rPr lang="zh-CN" altLang="en-US" sz="2400" b="1" dirty="0" smtClean="0">
                <a:latin typeface="+mj-ea"/>
                <a:ea typeface="+mj-ea"/>
              </a:rPr>
              <a:t>最大后验概率译码准则</a:t>
            </a:r>
            <a:endParaRPr lang="zh-CN" altLang="en-US" sz="2400" dirty="0">
              <a:latin typeface="+mj-ea"/>
              <a:ea typeface="+mj-ea"/>
            </a:endParaRPr>
          </a:p>
        </p:txBody>
      </p:sp>
      <p:sp>
        <p:nvSpPr>
          <p:cNvPr id="16" name="矩形 15"/>
          <p:cNvSpPr/>
          <p:nvPr/>
        </p:nvSpPr>
        <p:spPr>
          <a:xfrm>
            <a:off x="755576" y="1268760"/>
            <a:ext cx="7776864" cy="830997"/>
          </a:xfrm>
          <a:prstGeom prst="rect">
            <a:avLst/>
          </a:prstGeom>
        </p:spPr>
        <p:txBody>
          <a:bodyPr wrap="square">
            <a:spAutoFit/>
          </a:bodyPr>
          <a:lstStyle/>
          <a:p>
            <a:r>
              <a:rPr lang="zh-CN" altLang="en-US" sz="2400" b="1" dirty="0" smtClean="0">
                <a:solidFill>
                  <a:srgbClr val="0000FF"/>
                </a:solidFill>
                <a:latin typeface="+mj-ea"/>
                <a:ea typeface="+mj-ea"/>
              </a:rPr>
              <a:t>分析</a:t>
            </a:r>
            <a:r>
              <a:rPr lang="zh-CN" altLang="en-US" sz="2400" b="1" dirty="0" smtClean="0">
                <a:latin typeface="+mj-ea"/>
                <a:ea typeface="+mj-ea"/>
              </a:rPr>
              <a:t>：已知输入概率分布，用最大后验概率准则，求联合概率</a:t>
            </a:r>
            <a:endParaRPr lang="zh-CN" altLang="en-US" sz="2400" b="1" dirty="0">
              <a:latin typeface="+mj-ea"/>
              <a:ea typeface="+mj-ea"/>
            </a:endParaRPr>
          </a:p>
        </p:txBody>
      </p:sp>
      <p:sp>
        <p:nvSpPr>
          <p:cNvPr id="2" name="灯片编号占位符 1"/>
          <p:cNvSpPr>
            <a:spLocks noGrp="1"/>
          </p:cNvSpPr>
          <p:nvPr>
            <p:ph type="sldNum" sz="quarter" idx="12"/>
          </p:nvPr>
        </p:nvSpPr>
        <p:spPr/>
        <p:txBody>
          <a:bodyPr/>
          <a:lstStyle/>
          <a:p>
            <a:fld id="{E31375A4-56A4-47D6-9801-1991572033F7}" type="slidenum">
              <a:rPr lang="en-US" smtClean="0"/>
              <a:pPr/>
              <a:t>30</a:t>
            </a:fld>
            <a:endParaRPr 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73124"/>
                                        </p:tgtEl>
                                        <p:attrNameLst>
                                          <p:attrName>style.visibility</p:attrName>
                                        </p:attrNameLst>
                                      </p:cBhvr>
                                      <p:to>
                                        <p:strVal val="visible"/>
                                      </p:to>
                                    </p:set>
                                    <p:animEffect transition="in" filter="wipe(down)">
                                      <p:cBhvr>
                                        <p:cTn id="7" dur="500"/>
                                        <p:tgtEl>
                                          <p:spTgt spid="77312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773125"/>
                                        </p:tgtEl>
                                        <p:attrNameLst>
                                          <p:attrName>style.visibility</p:attrName>
                                        </p:attrNameLst>
                                      </p:cBhvr>
                                      <p:to>
                                        <p:strVal val="visible"/>
                                      </p:to>
                                    </p:set>
                                    <p:anim calcmode="lin" valueType="num">
                                      <p:cBhvr additive="base">
                                        <p:cTn id="12" dur="500" fill="hold"/>
                                        <p:tgtEl>
                                          <p:spTgt spid="773125"/>
                                        </p:tgtEl>
                                        <p:attrNameLst>
                                          <p:attrName>ppt_x</p:attrName>
                                        </p:attrNameLst>
                                      </p:cBhvr>
                                      <p:tavLst>
                                        <p:tav tm="0">
                                          <p:val>
                                            <p:strVal val="#ppt_x"/>
                                          </p:val>
                                        </p:tav>
                                        <p:tav tm="100000">
                                          <p:val>
                                            <p:strVal val="#ppt_x"/>
                                          </p:val>
                                        </p:tav>
                                      </p:tavLst>
                                    </p:anim>
                                    <p:anim calcmode="lin" valueType="num">
                                      <p:cBhvr additive="base">
                                        <p:cTn id="13" dur="500" fill="hold"/>
                                        <p:tgtEl>
                                          <p:spTgt spid="773125"/>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773130"/>
                                        </p:tgtEl>
                                        <p:attrNameLst>
                                          <p:attrName>style.visibility</p:attrName>
                                        </p:attrNameLst>
                                      </p:cBhvr>
                                      <p:to>
                                        <p:strVal val="visible"/>
                                      </p:to>
                                    </p:set>
                                    <p:anim calcmode="lin" valueType="num">
                                      <p:cBhvr additive="base">
                                        <p:cTn id="16" dur="500" fill="hold"/>
                                        <p:tgtEl>
                                          <p:spTgt spid="773130"/>
                                        </p:tgtEl>
                                        <p:attrNameLst>
                                          <p:attrName>ppt_x</p:attrName>
                                        </p:attrNameLst>
                                      </p:cBhvr>
                                      <p:tavLst>
                                        <p:tav tm="0">
                                          <p:val>
                                            <p:strVal val="#ppt_x"/>
                                          </p:val>
                                        </p:tav>
                                        <p:tav tm="100000">
                                          <p:val>
                                            <p:strVal val="#ppt_x"/>
                                          </p:val>
                                        </p:tav>
                                      </p:tavLst>
                                    </p:anim>
                                    <p:anim calcmode="lin" valueType="num">
                                      <p:cBhvr additive="base">
                                        <p:cTn id="17" dur="500" fill="hold"/>
                                        <p:tgtEl>
                                          <p:spTgt spid="773130"/>
                                        </p:tgtEl>
                                        <p:attrNameLst>
                                          <p:attrName>ppt_y</p:attrName>
                                        </p:attrNameLst>
                                      </p:cBhvr>
                                      <p:tavLst>
                                        <p:tav tm="0">
                                          <p:val>
                                            <p:strVal val="1+#ppt_h/2"/>
                                          </p:val>
                                        </p:tav>
                                        <p:tav tm="100000">
                                          <p:val>
                                            <p:strVal val="#ppt_y"/>
                                          </p:val>
                                        </p:tav>
                                      </p:tavLst>
                                    </p:anim>
                                  </p:childTnLst>
                                </p:cTn>
                              </p:par>
                              <p:par>
                                <p:cTn id="18" presetID="2" presetClass="entr" presetSubtype="4" fill="hold" grpId="0" nodeType="withEffect">
                                  <p:stCondLst>
                                    <p:cond delay="0"/>
                                  </p:stCondLst>
                                  <p:childTnLst>
                                    <p:set>
                                      <p:cBhvr>
                                        <p:cTn id="19" dur="1" fill="hold">
                                          <p:stCondLst>
                                            <p:cond delay="0"/>
                                          </p:stCondLst>
                                        </p:cTn>
                                        <p:tgtEl>
                                          <p:spTgt spid="773131"/>
                                        </p:tgtEl>
                                        <p:attrNameLst>
                                          <p:attrName>style.visibility</p:attrName>
                                        </p:attrNameLst>
                                      </p:cBhvr>
                                      <p:to>
                                        <p:strVal val="visible"/>
                                      </p:to>
                                    </p:set>
                                    <p:anim calcmode="lin" valueType="num">
                                      <p:cBhvr additive="base">
                                        <p:cTn id="20" dur="500" fill="hold"/>
                                        <p:tgtEl>
                                          <p:spTgt spid="773131"/>
                                        </p:tgtEl>
                                        <p:attrNameLst>
                                          <p:attrName>ppt_x</p:attrName>
                                        </p:attrNameLst>
                                      </p:cBhvr>
                                      <p:tavLst>
                                        <p:tav tm="0">
                                          <p:val>
                                            <p:strVal val="#ppt_x"/>
                                          </p:val>
                                        </p:tav>
                                        <p:tav tm="100000">
                                          <p:val>
                                            <p:strVal val="#ppt_x"/>
                                          </p:val>
                                        </p:tav>
                                      </p:tavLst>
                                    </p:anim>
                                    <p:anim calcmode="lin" valueType="num">
                                      <p:cBhvr additive="base">
                                        <p:cTn id="21" dur="500" fill="hold"/>
                                        <p:tgtEl>
                                          <p:spTgt spid="773131"/>
                                        </p:tgtEl>
                                        <p:attrNameLst>
                                          <p:attrName>ppt_y</p:attrName>
                                        </p:attrNameLst>
                                      </p:cBhvr>
                                      <p:tavLst>
                                        <p:tav tm="0">
                                          <p:val>
                                            <p:strVal val="1+#ppt_h/2"/>
                                          </p:val>
                                        </p:tav>
                                        <p:tav tm="100000">
                                          <p:val>
                                            <p:strVal val="#ppt_y"/>
                                          </p:val>
                                        </p:tav>
                                      </p:tavLst>
                                    </p:anim>
                                  </p:childTnLst>
                                </p:cTn>
                              </p:par>
                              <p:par>
                                <p:cTn id="22" presetID="2" presetClass="entr" presetSubtype="4" fill="hold" grpId="0" nodeType="withEffect">
                                  <p:stCondLst>
                                    <p:cond delay="0"/>
                                  </p:stCondLst>
                                  <p:childTnLst>
                                    <p:set>
                                      <p:cBhvr>
                                        <p:cTn id="23" dur="1" fill="hold">
                                          <p:stCondLst>
                                            <p:cond delay="0"/>
                                          </p:stCondLst>
                                        </p:cTn>
                                        <p:tgtEl>
                                          <p:spTgt spid="773132"/>
                                        </p:tgtEl>
                                        <p:attrNameLst>
                                          <p:attrName>style.visibility</p:attrName>
                                        </p:attrNameLst>
                                      </p:cBhvr>
                                      <p:to>
                                        <p:strVal val="visible"/>
                                      </p:to>
                                    </p:set>
                                    <p:anim calcmode="lin" valueType="num">
                                      <p:cBhvr additive="base">
                                        <p:cTn id="24" dur="500" fill="hold"/>
                                        <p:tgtEl>
                                          <p:spTgt spid="773132"/>
                                        </p:tgtEl>
                                        <p:attrNameLst>
                                          <p:attrName>ppt_x</p:attrName>
                                        </p:attrNameLst>
                                      </p:cBhvr>
                                      <p:tavLst>
                                        <p:tav tm="0">
                                          <p:val>
                                            <p:strVal val="#ppt_x"/>
                                          </p:val>
                                        </p:tav>
                                        <p:tav tm="100000">
                                          <p:val>
                                            <p:strVal val="#ppt_x"/>
                                          </p:val>
                                        </p:tav>
                                      </p:tavLst>
                                    </p:anim>
                                    <p:anim calcmode="lin" valueType="num">
                                      <p:cBhvr additive="base">
                                        <p:cTn id="25" dur="500" fill="hold"/>
                                        <p:tgtEl>
                                          <p:spTgt spid="773132"/>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7731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3130" grpId="0" animBg="1"/>
      <p:bldP spid="773131" grpId="0" animBg="1"/>
      <p:bldP spid="773132"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3394" name="Rectangle 2"/>
          <p:cNvSpPr>
            <a:spLocks noGrp="1" noChangeArrowheads="1"/>
          </p:cNvSpPr>
          <p:nvPr>
            <p:ph type="title"/>
          </p:nvPr>
        </p:nvSpPr>
        <p:spPr/>
        <p:txBody>
          <a:bodyPr/>
          <a:lstStyle/>
          <a:p>
            <a:r>
              <a:rPr lang="zh-CN" altLang="en-US" smtClean="0"/>
              <a:t>费诺不等式</a:t>
            </a:r>
            <a:endParaRPr lang="zh-CN" altLang="en-US"/>
          </a:p>
        </p:txBody>
      </p:sp>
      <p:sp>
        <p:nvSpPr>
          <p:cNvPr id="8" name="灯片编号占位符 5"/>
          <p:cNvSpPr>
            <a:spLocks noGrp="1"/>
          </p:cNvSpPr>
          <p:nvPr>
            <p:ph type="sldNum" sz="quarter" idx="12"/>
          </p:nvPr>
        </p:nvSpPr>
        <p:spPr/>
        <p:txBody>
          <a:bodyPr/>
          <a:lstStyle/>
          <a:p>
            <a:fld id="{D9A3E524-35B9-4C86-A885-CD779953FAA1}" type="slidenum">
              <a:rPr lang="zh-CN" altLang="en-US" smtClean="0"/>
              <a:pPr/>
              <a:t>31</a:t>
            </a:fld>
            <a:endParaRPr lang="en-US" altLang="zh-CN"/>
          </a:p>
        </p:txBody>
      </p:sp>
      <p:sp>
        <p:nvSpPr>
          <p:cNvPr id="443395" name="Rectangle 3"/>
          <p:cNvSpPr>
            <a:spLocks noGrp="1" noChangeArrowheads="1"/>
          </p:cNvSpPr>
          <p:nvPr>
            <p:ph type="body" idx="4294967295"/>
          </p:nvPr>
        </p:nvSpPr>
        <p:spPr>
          <a:xfrm>
            <a:off x="539948" y="1196975"/>
            <a:ext cx="8064500" cy="1007889"/>
          </a:xfrm>
        </p:spPr>
        <p:txBody>
          <a:bodyPr/>
          <a:lstStyle/>
          <a:p>
            <a:r>
              <a:rPr lang="zh-CN" altLang="en-US" dirty="0" smtClean="0"/>
              <a:t>译码时发生错误是由信道中噪声引起，因此平均错误概率与信道疑义度</a:t>
            </a:r>
            <a:r>
              <a:rPr lang="en-US" altLang="zh-CN" dirty="0" smtClean="0"/>
              <a:t>H(X|Y)</a:t>
            </a:r>
            <a:r>
              <a:rPr lang="zh-CN" altLang="en-US" dirty="0" smtClean="0"/>
              <a:t>有关，其关系由费诺不等式表示。</a:t>
            </a:r>
          </a:p>
          <a:p>
            <a:endParaRPr lang="zh-CN" altLang="en-US" dirty="0"/>
          </a:p>
        </p:txBody>
      </p:sp>
      <p:sp>
        <p:nvSpPr>
          <p:cNvPr id="443396" name="Rectangle 4"/>
          <p:cNvSpPr>
            <a:spLocks noChangeArrowheads="1"/>
          </p:cNvSpPr>
          <p:nvPr/>
        </p:nvSpPr>
        <p:spPr bwMode="auto">
          <a:xfrm>
            <a:off x="3519488"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aphicFrame>
        <p:nvGraphicFramePr>
          <p:cNvPr id="443397" name="Object 5"/>
          <p:cNvGraphicFramePr>
            <a:graphicFrameLocks noChangeAspect="1"/>
          </p:cNvGraphicFramePr>
          <p:nvPr>
            <p:extLst>
              <p:ext uri="{D42A27DB-BD31-4B8C-83A1-F6EECF244321}">
                <p14:modId xmlns:p14="http://schemas.microsoft.com/office/powerpoint/2010/main" val="2830332352"/>
              </p:ext>
            </p:extLst>
          </p:nvPr>
        </p:nvGraphicFramePr>
        <p:xfrm>
          <a:off x="1079500" y="2205038"/>
          <a:ext cx="4551363" cy="496887"/>
        </p:xfrm>
        <a:graphic>
          <a:graphicData uri="http://schemas.openxmlformats.org/presentationml/2006/ole">
            <mc:AlternateContent xmlns:mc="http://schemas.openxmlformats.org/markup-compatibility/2006">
              <mc:Choice xmlns:v="urn:schemas-microsoft-com:vml" Requires="v">
                <p:oleObj spid="_x0000_s2068512" name="Equation" r:id="rId3" imgW="2133360" imgH="228600" progId="Equation.DSMT4">
                  <p:embed/>
                </p:oleObj>
              </mc:Choice>
              <mc:Fallback>
                <p:oleObj name="Equation" r:id="rId3" imgW="2133360" imgH="228600" progId="Equation.DSMT4">
                  <p:embed/>
                  <p:pic>
                    <p:nvPicPr>
                      <p:cNvPr id="0" name="Picture 10"/>
                      <p:cNvPicPr>
                        <a:picLocks noChangeAspect="1" noChangeArrowheads="1"/>
                      </p:cNvPicPr>
                      <p:nvPr/>
                    </p:nvPicPr>
                    <p:blipFill>
                      <a:blip r:embed="rId4"/>
                      <a:srcRect/>
                      <a:stretch>
                        <a:fillRect/>
                      </a:stretch>
                    </p:blipFill>
                    <p:spPr bwMode="auto">
                      <a:xfrm>
                        <a:off x="1079500" y="2205038"/>
                        <a:ext cx="4551363" cy="496887"/>
                      </a:xfrm>
                      <a:prstGeom prst="rect">
                        <a:avLst/>
                      </a:prstGeom>
                      <a:solidFill>
                        <a:srgbClr val="FFFF00"/>
                      </a:solidFill>
                      <a:ln w="25400">
                        <a:solidFill>
                          <a:srgbClr val="FF0000"/>
                        </a:solidFill>
                        <a:miter lim="800000"/>
                        <a:headEnd/>
                        <a:tailEnd/>
                      </a:ln>
                    </p:spPr>
                  </p:pic>
                </p:oleObj>
              </mc:Fallback>
            </mc:AlternateContent>
          </a:graphicData>
        </a:graphic>
      </p:graphicFrame>
      <p:sp>
        <p:nvSpPr>
          <p:cNvPr id="7" name="矩形 6"/>
          <p:cNvSpPr/>
          <p:nvPr/>
        </p:nvSpPr>
        <p:spPr>
          <a:xfrm>
            <a:off x="5868144" y="2276872"/>
            <a:ext cx="1731564" cy="461665"/>
          </a:xfrm>
          <a:prstGeom prst="rect">
            <a:avLst/>
          </a:prstGeom>
        </p:spPr>
        <p:txBody>
          <a:bodyPr wrap="none">
            <a:spAutoFit/>
          </a:bodyPr>
          <a:lstStyle/>
          <a:p>
            <a:r>
              <a:rPr lang="zh-CN" altLang="en-US" sz="2400" b="1" dirty="0" smtClean="0">
                <a:solidFill>
                  <a:srgbClr val="0000FF"/>
                </a:solidFill>
                <a:latin typeface="+mj-ea"/>
                <a:ea typeface="+mj-ea"/>
              </a:rPr>
              <a:t>费诺不等式</a:t>
            </a:r>
            <a:endParaRPr lang="zh-CN" altLang="en-US" sz="2400" b="1" dirty="0">
              <a:solidFill>
                <a:srgbClr val="0000FF"/>
              </a:solidFill>
              <a:latin typeface="+mj-ea"/>
              <a:ea typeface="+mj-ea"/>
            </a:endParaRPr>
          </a:p>
        </p:txBody>
      </p:sp>
      <p:sp>
        <p:nvSpPr>
          <p:cNvPr id="9" name="矩形 8"/>
          <p:cNvSpPr/>
          <p:nvPr/>
        </p:nvSpPr>
        <p:spPr>
          <a:xfrm>
            <a:off x="827584" y="5838363"/>
            <a:ext cx="7992888" cy="830997"/>
          </a:xfrm>
          <a:prstGeom prst="rect">
            <a:avLst/>
          </a:prstGeom>
        </p:spPr>
        <p:txBody>
          <a:bodyPr wrap="square">
            <a:spAutoFit/>
          </a:bodyPr>
          <a:lstStyle/>
          <a:p>
            <a:r>
              <a:rPr lang="zh-CN" altLang="en-US" sz="2400" b="1" dirty="0" smtClean="0">
                <a:solidFill>
                  <a:srgbClr val="0000FF"/>
                </a:solidFill>
                <a:latin typeface="+mj-ea"/>
                <a:ea typeface="+mj-ea"/>
              </a:rPr>
              <a:t>说明</a:t>
            </a:r>
            <a:r>
              <a:rPr lang="zh-CN" altLang="en-US" sz="2400" b="1" dirty="0" smtClean="0">
                <a:latin typeface="+mj-ea"/>
                <a:ea typeface="+mj-ea"/>
              </a:rPr>
              <a:t>：虽然</a:t>
            </a:r>
            <a:r>
              <a:rPr lang="en-US" altLang="zh-CN" sz="2400" b="1" i="1" dirty="0" smtClean="0">
                <a:latin typeface="Times New Roman" pitchFamily="18" charset="0"/>
                <a:cs typeface="Times New Roman" pitchFamily="18" charset="0"/>
              </a:rPr>
              <a:t>P</a:t>
            </a:r>
            <a:r>
              <a:rPr lang="en-US" altLang="zh-CN" sz="2400" b="1" i="1" baseline="-20000" dirty="0" smtClean="0">
                <a:latin typeface="Times New Roman" pitchFamily="18" charset="0"/>
                <a:cs typeface="Times New Roman" pitchFamily="18" charset="0"/>
              </a:rPr>
              <a:t>E</a:t>
            </a:r>
            <a:r>
              <a:rPr lang="zh-CN" altLang="en-US" sz="2400" b="1" dirty="0" smtClean="0">
                <a:latin typeface="+mj-ea"/>
                <a:ea typeface="+mj-ea"/>
              </a:rPr>
              <a:t>与译码规则有关，但不管采用什么译码规则，费诺不等式均成立。</a:t>
            </a:r>
          </a:p>
        </p:txBody>
      </p:sp>
      <p:sp>
        <p:nvSpPr>
          <p:cNvPr id="10" name="矩形 9"/>
          <p:cNvSpPr/>
          <p:nvPr/>
        </p:nvSpPr>
        <p:spPr>
          <a:xfrm>
            <a:off x="755576" y="2852936"/>
            <a:ext cx="7632848" cy="830997"/>
          </a:xfrm>
          <a:prstGeom prst="rect">
            <a:avLst/>
          </a:prstGeom>
        </p:spPr>
        <p:txBody>
          <a:bodyPr wrap="square">
            <a:spAutoFit/>
          </a:bodyPr>
          <a:lstStyle/>
          <a:p>
            <a:r>
              <a:rPr lang="zh-CN" altLang="en-US" sz="2400" b="1" dirty="0" smtClean="0">
                <a:solidFill>
                  <a:srgbClr val="0000FF"/>
                </a:solidFill>
                <a:latin typeface="+mj-ea"/>
                <a:ea typeface="+mj-ea"/>
              </a:rPr>
              <a:t>物理意义</a:t>
            </a:r>
            <a:r>
              <a:rPr lang="zh-CN" altLang="en-US" sz="2400" b="1" dirty="0" smtClean="0">
                <a:latin typeface="+mj-ea"/>
                <a:ea typeface="+mj-ea"/>
              </a:rPr>
              <a:t>：一次译码判决后所保留的关于信源的不确定性可以分成两部分</a:t>
            </a:r>
            <a:endParaRPr lang="zh-CN" altLang="en-US" sz="2400" b="1" dirty="0">
              <a:latin typeface="+mj-ea"/>
              <a:ea typeface="+mj-ea"/>
            </a:endParaRPr>
          </a:p>
        </p:txBody>
      </p:sp>
      <p:sp>
        <p:nvSpPr>
          <p:cNvPr id="11" name="矩形 10"/>
          <p:cNvSpPr/>
          <p:nvPr/>
        </p:nvSpPr>
        <p:spPr>
          <a:xfrm>
            <a:off x="755576" y="3789040"/>
            <a:ext cx="3456384" cy="1785104"/>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marL="0" lvl="1"/>
            <a:r>
              <a:rPr lang="zh-CN" altLang="en-US" sz="2200" b="1" dirty="0" smtClean="0">
                <a:latin typeface="+mj-ea"/>
                <a:ea typeface="+mj-ea"/>
              </a:rPr>
              <a:t>接收到</a:t>
            </a:r>
            <a:r>
              <a:rPr lang="en-US" altLang="zh-CN" sz="2200" b="1" dirty="0" smtClean="0">
                <a:latin typeface="+mj-ea"/>
                <a:ea typeface="+mj-ea"/>
              </a:rPr>
              <a:t>Y</a:t>
            </a:r>
            <a:r>
              <a:rPr lang="zh-CN" altLang="en-US" sz="2200" b="1" dirty="0" smtClean="0">
                <a:latin typeface="+mj-ea"/>
                <a:ea typeface="+mj-ea"/>
              </a:rPr>
              <a:t>后，判决是否发生错误的不确定性</a:t>
            </a:r>
            <a:r>
              <a:rPr lang="en-US" altLang="zh-CN" sz="2200" b="1" dirty="0" smtClean="0">
                <a:latin typeface="+mj-ea"/>
                <a:ea typeface="+mj-ea"/>
              </a:rPr>
              <a:t>H(</a:t>
            </a:r>
            <a:r>
              <a:rPr lang="en-US" altLang="zh-CN" sz="2200" b="1" i="1" dirty="0" smtClean="0">
                <a:latin typeface="Times New Roman" pitchFamily="18" charset="0"/>
                <a:cs typeface="Times New Roman" pitchFamily="18" charset="0"/>
              </a:rPr>
              <a:t>P</a:t>
            </a:r>
            <a:r>
              <a:rPr lang="en-US" altLang="zh-CN" sz="2200" b="1" i="1" baseline="-20000" dirty="0" smtClean="0">
                <a:latin typeface="Times New Roman" pitchFamily="18" charset="0"/>
                <a:cs typeface="Times New Roman" pitchFamily="18" charset="0"/>
              </a:rPr>
              <a:t>E</a:t>
            </a:r>
            <a:r>
              <a:rPr lang="en-US" altLang="zh-CN" sz="2200" b="1" dirty="0" smtClean="0">
                <a:latin typeface="+mj-ea"/>
                <a:ea typeface="+mj-ea"/>
              </a:rPr>
              <a:t>)，H(</a:t>
            </a:r>
            <a:r>
              <a:rPr lang="en-US" altLang="zh-CN" sz="2200" b="1" i="1" dirty="0" smtClean="0">
                <a:latin typeface="Times New Roman" pitchFamily="18" charset="0"/>
                <a:cs typeface="Times New Roman" pitchFamily="18" charset="0"/>
              </a:rPr>
              <a:t>P</a:t>
            </a:r>
            <a:r>
              <a:rPr lang="en-US" altLang="zh-CN" sz="2200" b="1" i="1" baseline="-20000" dirty="0" smtClean="0">
                <a:latin typeface="Times New Roman" pitchFamily="18" charset="0"/>
                <a:cs typeface="Times New Roman" pitchFamily="18" charset="0"/>
              </a:rPr>
              <a:t>E</a:t>
            </a:r>
            <a:r>
              <a:rPr lang="en-US" altLang="zh-CN" sz="2200" b="1" dirty="0" smtClean="0">
                <a:latin typeface="+mj-ea"/>
                <a:ea typeface="+mj-ea"/>
              </a:rPr>
              <a:t> )</a:t>
            </a:r>
            <a:r>
              <a:rPr lang="zh-CN" altLang="en-US" sz="2200" b="1" dirty="0" smtClean="0">
                <a:latin typeface="+mj-ea"/>
                <a:ea typeface="+mj-ea"/>
              </a:rPr>
              <a:t>是译码平均错误概率</a:t>
            </a:r>
            <a:r>
              <a:rPr lang="en-US" altLang="zh-CN" sz="2200" b="1" i="1" dirty="0" smtClean="0">
                <a:latin typeface="Times New Roman" pitchFamily="18" charset="0"/>
                <a:cs typeface="Times New Roman" pitchFamily="18" charset="0"/>
              </a:rPr>
              <a:t>P</a:t>
            </a:r>
            <a:r>
              <a:rPr lang="en-US" altLang="zh-CN" sz="2200" b="1" i="1" baseline="-20000" dirty="0" smtClean="0">
                <a:latin typeface="Times New Roman" pitchFamily="18" charset="0"/>
                <a:cs typeface="Times New Roman" pitchFamily="18" charset="0"/>
              </a:rPr>
              <a:t>E </a:t>
            </a:r>
            <a:r>
              <a:rPr lang="zh-CN" altLang="en-US" sz="2200" b="1" dirty="0" smtClean="0">
                <a:latin typeface="+mj-ea"/>
                <a:ea typeface="+mj-ea"/>
              </a:rPr>
              <a:t>的熵，表示产生错误概率</a:t>
            </a:r>
            <a:r>
              <a:rPr lang="en-US" altLang="zh-CN" sz="2200" b="1" i="1" dirty="0" smtClean="0">
                <a:latin typeface="Times New Roman" pitchFamily="18" charset="0"/>
                <a:cs typeface="Times New Roman" pitchFamily="18" charset="0"/>
              </a:rPr>
              <a:t>P</a:t>
            </a:r>
            <a:r>
              <a:rPr lang="en-US" altLang="zh-CN" sz="2200" b="1" i="1" baseline="-20000" dirty="0" smtClean="0">
                <a:latin typeface="Times New Roman" pitchFamily="18" charset="0"/>
                <a:cs typeface="Times New Roman" pitchFamily="18" charset="0"/>
              </a:rPr>
              <a:t>E</a:t>
            </a:r>
            <a:r>
              <a:rPr lang="zh-CN" altLang="en-US" sz="2200" b="1" dirty="0" smtClean="0">
                <a:latin typeface="+mj-ea"/>
                <a:ea typeface="+mj-ea"/>
              </a:rPr>
              <a:t>的不确定性。</a:t>
            </a:r>
          </a:p>
        </p:txBody>
      </p:sp>
      <p:sp>
        <p:nvSpPr>
          <p:cNvPr id="12" name="矩形 11"/>
          <p:cNvSpPr/>
          <p:nvPr/>
        </p:nvSpPr>
        <p:spPr>
          <a:xfrm>
            <a:off x="4355976" y="3717032"/>
            <a:ext cx="4572000" cy="1785104"/>
          </a:xfrm>
          <a:prstGeom prst="rect">
            <a:avLst/>
          </a:prstGeom>
        </p:spPr>
        <p:style>
          <a:lnRef idx="1">
            <a:schemeClr val="accent3"/>
          </a:lnRef>
          <a:fillRef idx="2">
            <a:schemeClr val="accent3"/>
          </a:fillRef>
          <a:effectRef idx="1">
            <a:schemeClr val="accent3"/>
          </a:effectRef>
          <a:fontRef idx="minor">
            <a:schemeClr val="dk1"/>
          </a:fontRef>
        </p:style>
        <p:txBody>
          <a:bodyPr>
            <a:spAutoFit/>
          </a:bodyPr>
          <a:lstStyle/>
          <a:p>
            <a:pPr marL="0" lvl="1"/>
            <a:r>
              <a:rPr lang="zh-CN" altLang="en-US" sz="2200" b="1" dirty="0" smtClean="0">
                <a:latin typeface="+mj-ea"/>
                <a:ea typeface="+mj-ea"/>
              </a:rPr>
              <a:t>当判决是错误的，其错误概率为</a:t>
            </a:r>
            <a:r>
              <a:rPr lang="en-US" altLang="zh-CN" sz="2200" b="1" i="1" dirty="0" smtClean="0">
                <a:latin typeface="Times New Roman" pitchFamily="18" charset="0"/>
                <a:cs typeface="Times New Roman" pitchFamily="18" charset="0"/>
              </a:rPr>
              <a:t>P</a:t>
            </a:r>
            <a:r>
              <a:rPr lang="en-US" altLang="zh-CN" sz="2200" b="1" i="1" baseline="-20000" dirty="0" smtClean="0">
                <a:latin typeface="Times New Roman" pitchFamily="18" charset="0"/>
                <a:cs typeface="Times New Roman" pitchFamily="18" charset="0"/>
              </a:rPr>
              <a:t>E</a:t>
            </a:r>
            <a:r>
              <a:rPr lang="zh-CN" altLang="en-US" sz="2200" b="1" dirty="0" smtClean="0">
                <a:latin typeface="+mj-ea"/>
                <a:ea typeface="+mj-ea"/>
              </a:rPr>
              <a:t>时，到底是</a:t>
            </a:r>
            <a:r>
              <a:rPr lang="en-US" altLang="zh-CN" sz="2200" b="1" dirty="0" smtClean="0">
                <a:latin typeface="+mj-ea"/>
                <a:ea typeface="+mj-ea"/>
              </a:rPr>
              <a:t>n-1</a:t>
            </a:r>
            <a:r>
              <a:rPr lang="zh-CN" altLang="en-US" sz="2200" b="1" dirty="0" smtClean="0">
                <a:latin typeface="+mj-ea"/>
                <a:ea typeface="+mj-ea"/>
              </a:rPr>
              <a:t>个输入符号中哪一个引起错误的最大不确定性，它是(</a:t>
            </a:r>
            <a:r>
              <a:rPr lang="en-US" altLang="zh-CN" sz="2200" b="1" dirty="0" smtClean="0">
                <a:latin typeface="+mj-ea"/>
                <a:ea typeface="+mj-ea"/>
              </a:rPr>
              <a:t>n-1)</a:t>
            </a:r>
            <a:r>
              <a:rPr lang="zh-CN" altLang="en-US" sz="2200" b="1" dirty="0" smtClean="0">
                <a:latin typeface="+mj-ea"/>
                <a:ea typeface="+mj-ea"/>
              </a:rPr>
              <a:t>个符号不确定性的最大值</a:t>
            </a:r>
            <a:r>
              <a:rPr lang="en-US" altLang="zh-CN" sz="2200" b="1" dirty="0" smtClean="0">
                <a:latin typeface="+mj-ea"/>
                <a:ea typeface="+mj-ea"/>
              </a:rPr>
              <a:t>log(n-1)</a:t>
            </a:r>
            <a:r>
              <a:rPr lang="zh-CN" altLang="en-US" sz="2200" b="1" dirty="0" smtClean="0">
                <a:latin typeface="+mj-ea"/>
                <a:ea typeface="+mj-ea"/>
              </a:rPr>
              <a:t>与</a:t>
            </a:r>
            <a:r>
              <a:rPr lang="en-US" altLang="zh-CN" sz="2200" b="1" i="1" dirty="0" smtClean="0">
                <a:latin typeface="Times New Roman" pitchFamily="18" charset="0"/>
                <a:cs typeface="Times New Roman" pitchFamily="18" charset="0"/>
              </a:rPr>
              <a:t>P</a:t>
            </a:r>
            <a:r>
              <a:rPr lang="en-US" altLang="zh-CN" sz="2200" b="1" i="1" baseline="-20000" dirty="0" smtClean="0">
                <a:latin typeface="Times New Roman" pitchFamily="18" charset="0"/>
                <a:cs typeface="Times New Roman" pitchFamily="18" charset="0"/>
              </a:rPr>
              <a:t>E </a:t>
            </a:r>
            <a:r>
              <a:rPr lang="zh-CN" altLang="en-US" sz="2200" b="1" dirty="0" smtClean="0">
                <a:latin typeface="+mj-ea"/>
                <a:ea typeface="+mj-ea"/>
              </a:rPr>
              <a:t>的乘积。 </a:t>
            </a:r>
            <a:endParaRPr lang="zh-CN" altLang="en-US" sz="2200" b="1" dirty="0">
              <a:latin typeface="+mj-ea"/>
              <a:ea typeface="+mj-ea"/>
            </a:endParaRPr>
          </a:p>
        </p:txBody>
      </p:sp>
      <p:cxnSp>
        <p:nvCxnSpPr>
          <p:cNvPr id="14" name="直接箭头连接符 13"/>
          <p:cNvCxnSpPr/>
          <p:nvPr/>
        </p:nvCxnSpPr>
        <p:spPr>
          <a:xfrm flipH="1">
            <a:off x="2555776" y="2780928"/>
            <a:ext cx="432048" cy="864096"/>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6" name="直接箭头连接符 15"/>
          <p:cNvCxnSpPr/>
          <p:nvPr/>
        </p:nvCxnSpPr>
        <p:spPr>
          <a:xfrm>
            <a:off x="4716016" y="2780928"/>
            <a:ext cx="720080" cy="792088"/>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42000520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blinds(horizontal)">
                                      <p:cBhvr>
                                        <p:cTn id="12" dur="500"/>
                                        <p:tgtEl>
                                          <p:spTgt spid="14"/>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blinds(horizontal)">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blinds(horizontal)">
                                      <p:cBhvr>
                                        <p:cTn id="20" dur="500"/>
                                        <p:tgtEl>
                                          <p:spTgt spid="16"/>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blinds(horizontal)">
                                      <p:cBhvr>
                                        <p:cTn id="23" dur="500"/>
                                        <p:tgtEl>
                                          <p:spTgt spid="12"/>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 calcmode="lin" valueType="num">
                                      <p:cBhvr additive="base">
                                        <p:cTn id="28" dur="500" fill="hold"/>
                                        <p:tgtEl>
                                          <p:spTgt spid="9"/>
                                        </p:tgtEl>
                                        <p:attrNameLst>
                                          <p:attrName>ppt_x</p:attrName>
                                        </p:attrNameLst>
                                      </p:cBhvr>
                                      <p:tavLst>
                                        <p:tav tm="0">
                                          <p:val>
                                            <p:strVal val="#ppt_x"/>
                                          </p:val>
                                        </p:tav>
                                        <p:tav tm="100000">
                                          <p:val>
                                            <p:strVal val="#ppt_x"/>
                                          </p:val>
                                        </p:tav>
                                      </p:tavLst>
                                    </p:anim>
                                    <p:anim calcmode="lin" valueType="num">
                                      <p:cBhvr additive="base">
                                        <p:cTn id="29"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animBg="1"/>
      <p:bldP spid="12"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ChangeArrowheads="1"/>
          </p:cNvSpPr>
          <p:nvPr>
            <p:ph type="title"/>
          </p:nvPr>
        </p:nvSpPr>
        <p:spPr/>
        <p:txBody>
          <a:bodyPr/>
          <a:lstStyle/>
          <a:p>
            <a:r>
              <a:rPr lang="zh-CN" altLang="en-US" smtClean="0"/>
              <a:t>费诺不等式的几何含义</a:t>
            </a:r>
            <a:endParaRPr lang="zh-CN" altLang="en-US"/>
          </a:p>
        </p:txBody>
      </p:sp>
      <p:sp>
        <p:nvSpPr>
          <p:cNvPr id="445443" name="Rectangle 3"/>
          <p:cNvSpPr>
            <a:spLocks noGrp="1" noChangeArrowheads="1"/>
          </p:cNvSpPr>
          <p:nvPr>
            <p:ph type="body" idx="1"/>
          </p:nvPr>
        </p:nvSpPr>
        <p:spPr>
          <a:xfrm>
            <a:off x="467544" y="1196752"/>
            <a:ext cx="4320480" cy="5040560"/>
          </a:xfrm>
        </p:spPr>
        <p:txBody>
          <a:bodyPr/>
          <a:lstStyle/>
          <a:p>
            <a:r>
              <a:rPr lang="zh-CN" altLang="en-US" dirty="0" smtClean="0">
                <a:solidFill>
                  <a:srgbClr val="0000FF"/>
                </a:solidFill>
              </a:rPr>
              <a:t>信道疑义度 </a:t>
            </a:r>
          </a:p>
          <a:p>
            <a:endParaRPr lang="zh-CN" altLang="en-US" dirty="0" smtClean="0"/>
          </a:p>
          <a:p>
            <a:r>
              <a:rPr lang="zh-CN" altLang="en-US" dirty="0" smtClean="0"/>
              <a:t>是信源熵</a:t>
            </a:r>
            <a:r>
              <a:rPr lang="en-US" altLang="zh-CN" dirty="0" smtClean="0"/>
              <a:t>H(X)</a:t>
            </a:r>
            <a:r>
              <a:rPr lang="zh-CN" altLang="en-US" dirty="0" smtClean="0"/>
              <a:t>超过平均互信息</a:t>
            </a:r>
            <a:r>
              <a:rPr lang="en-US" altLang="zh-CN" dirty="0" smtClean="0"/>
              <a:t>I(X;Y)</a:t>
            </a:r>
            <a:r>
              <a:rPr lang="zh-CN" altLang="en-US" dirty="0" smtClean="0"/>
              <a:t>的部分。</a:t>
            </a:r>
          </a:p>
          <a:p>
            <a:r>
              <a:rPr lang="zh-CN" altLang="en-US" dirty="0" smtClean="0"/>
              <a:t>若以</a:t>
            </a:r>
            <a:r>
              <a:rPr lang="en-US" altLang="zh-CN" dirty="0" smtClean="0"/>
              <a:t>H(X|Y)</a:t>
            </a:r>
            <a:r>
              <a:rPr lang="zh-CN" altLang="en-US" dirty="0" smtClean="0"/>
              <a:t>为纵坐标，</a:t>
            </a:r>
            <a:r>
              <a:rPr lang="en-US" altLang="zh-CN" i="1" dirty="0" smtClean="0">
                <a:latin typeface="Times New Roman" pitchFamily="18" charset="0"/>
                <a:cs typeface="Times New Roman" pitchFamily="18" charset="0"/>
              </a:rPr>
              <a:t>P</a:t>
            </a:r>
            <a:r>
              <a:rPr lang="en-US" altLang="zh-CN" i="1" baseline="-20000" dirty="0" smtClean="0">
                <a:latin typeface="Times New Roman" pitchFamily="18" charset="0"/>
                <a:cs typeface="Times New Roman" pitchFamily="18" charset="0"/>
              </a:rPr>
              <a:t>E</a:t>
            </a:r>
            <a:r>
              <a:rPr lang="zh-CN" altLang="en-US" dirty="0" smtClean="0"/>
              <a:t>为横坐标，则函数</a:t>
            </a:r>
            <a:r>
              <a:rPr lang="en-US" altLang="zh-CN" dirty="0" smtClean="0"/>
              <a:t>H(</a:t>
            </a:r>
            <a:r>
              <a:rPr lang="en-US" altLang="zh-CN" i="1" dirty="0" smtClean="0">
                <a:latin typeface="Times New Roman" pitchFamily="18" charset="0"/>
                <a:cs typeface="Times New Roman" pitchFamily="18" charset="0"/>
              </a:rPr>
              <a:t>P</a:t>
            </a:r>
            <a:r>
              <a:rPr lang="en-US" altLang="zh-CN" i="1" baseline="-20000" dirty="0" smtClean="0">
                <a:latin typeface="Times New Roman" pitchFamily="18" charset="0"/>
                <a:cs typeface="Times New Roman" pitchFamily="18" charset="0"/>
              </a:rPr>
              <a:t>E</a:t>
            </a:r>
            <a:r>
              <a:rPr lang="en-US" altLang="zh-CN" dirty="0" smtClean="0"/>
              <a:t>)+ </a:t>
            </a:r>
            <a:r>
              <a:rPr lang="en-US" altLang="zh-CN" i="1" dirty="0" smtClean="0">
                <a:latin typeface="Times New Roman" pitchFamily="18" charset="0"/>
                <a:cs typeface="Times New Roman" pitchFamily="18" charset="0"/>
              </a:rPr>
              <a:t>P</a:t>
            </a:r>
            <a:r>
              <a:rPr lang="en-US" altLang="zh-CN" i="1" baseline="-20000" dirty="0" smtClean="0">
                <a:latin typeface="Times New Roman" pitchFamily="18" charset="0"/>
                <a:cs typeface="Times New Roman" pitchFamily="18" charset="0"/>
              </a:rPr>
              <a:t>E</a:t>
            </a:r>
            <a:r>
              <a:rPr lang="en-US" altLang="zh-CN" dirty="0" smtClean="0"/>
              <a:t> log(n-1)</a:t>
            </a:r>
            <a:r>
              <a:rPr lang="zh-CN" altLang="en-US" dirty="0" smtClean="0"/>
              <a:t>随</a:t>
            </a:r>
            <a:r>
              <a:rPr lang="en-US" altLang="zh-CN" i="1" dirty="0">
                <a:latin typeface="Times New Roman" pitchFamily="18" charset="0"/>
                <a:cs typeface="Times New Roman" pitchFamily="18" charset="0"/>
              </a:rPr>
              <a:t>P</a:t>
            </a:r>
            <a:r>
              <a:rPr lang="en-US" altLang="zh-CN" i="1" baseline="-20000" dirty="0">
                <a:latin typeface="Times New Roman" pitchFamily="18" charset="0"/>
                <a:cs typeface="Times New Roman" pitchFamily="18" charset="0"/>
              </a:rPr>
              <a:t>E</a:t>
            </a:r>
            <a:r>
              <a:rPr lang="zh-CN" altLang="en-US" dirty="0" smtClean="0"/>
              <a:t>变化的曲线如图所示。</a:t>
            </a:r>
          </a:p>
        </p:txBody>
      </p:sp>
      <p:sp>
        <p:nvSpPr>
          <p:cNvPr id="10" name="灯片编号占位符 5"/>
          <p:cNvSpPr>
            <a:spLocks noGrp="1"/>
          </p:cNvSpPr>
          <p:nvPr>
            <p:ph type="sldNum" sz="quarter" idx="12"/>
          </p:nvPr>
        </p:nvSpPr>
        <p:spPr/>
        <p:txBody>
          <a:bodyPr/>
          <a:lstStyle/>
          <a:p>
            <a:fld id="{D50891CE-6EFD-459E-8A91-04AE05B66294}" type="slidenum">
              <a:rPr lang="zh-CN" altLang="en-US" smtClean="0"/>
              <a:pPr/>
              <a:t>32</a:t>
            </a:fld>
            <a:endParaRPr lang="en-US" altLang="zh-CN"/>
          </a:p>
        </p:txBody>
      </p:sp>
      <p:sp>
        <p:nvSpPr>
          <p:cNvPr id="445444" name="Rectangle 4"/>
          <p:cNvSpPr>
            <a:spLocks noChangeArrowheads="1"/>
          </p:cNvSpPr>
          <p:nvPr/>
        </p:nvSpPr>
        <p:spPr bwMode="auto">
          <a:xfrm>
            <a:off x="369570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aphicFrame>
        <p:nvGraphicFramePr>
          <p:cNvPr id="445445" name="Object 5"/>
          <p:cNvGraphicFramePr>
            <a:graphicFrameLocks noChangeAspect="1"/>
          </p:cNvGraphicFramePr>
          <p:nvPr>
            <p:extLst>
              <p:ext uri="{D42A27DB-BD31-4B8C-83A1-F6EECF244321}">
                <p14:modId xmlns:p14="http://schemas.microsoft.com/office/powerpoint/2010/main" val="2546138933"/>
              </p:ext>
            </p:extLst>
          </p:nvPr>
        </p:nvGraphicFramePr>
        <p:xfrm>
          <a:off x="769938" y="1773238"/>
          <a:ext cx="4048125" cy="449262"/>
        </p:xfrm>
        <a:graphic>
          <a:graphicData uri="http://schemas.openxmlformats.org/presentationml/2006/ole">
            <mc:AlternateContent xmlns:mc="http://schemas.openxmlformats.org/markup-compatibility/2006">
              <mc:Choice xmlns:v="urn:schemas-microsoft-com:vml" Requires="v">
                <p:oleObj spid="_x0000_s2069566" name="Equation" r:id="rId3" imgW="1803240" imgH="203040" progId="Equation.DSMT4">
                  <p:embed/>
                </p:oleObj>
              </mc:Choice>
              <mc:Fallback>
                <p:oleObj name="Equation" r:id="rId3" imgW="1803240" imgH="203040" progId="Equation.DSMT4">
                  <p:embed/>
                  <p:pic>
                    <p:nvPicPr>
                      <p:cNvPr id="0" name="Picture 18"/>
                      <p:cNvPicPr>
                        <a:picLocks noChangeAspect="1" noChangeArrowheads="1"/>
                      </p:cNvPicPr>
                      <p:nvPr/>
                    </p:nvPicPr>
                    <p:blipFill>
                      <a:blip r:embed="rId4"/>
                      <a:srcRect/>
                      <a:stretch>
                        <a:fillRect/>
                      </a:stretch>
                    </p:blipFill>
                    <p:spPr bwMode="auto">
                      <a:xfrm>
                        <a:off x="769938" y="1773238"/>
                        <a:ext cx="4048125" cy="4492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45446" name="Object 6"/>
          <p:cNvGraphicFramePr>
            <a:graphicFrameLocks noChangeAspect="1"/>
          </p:cNvGraphicFramePr>
          <p:nvPr>
            <p:extLst>
              <p:ext uri="{D42A27DB-BD31-4B8C-83A1-F6EECF244321}">
                <p14:modId xmlns:p14="http://schemas.microsoft.com/office/powerpoint/2010/main" val="2965367041"/>
              </p:ext>
            </p:extLst>
          </p:nvPr>
        </p:nvGraphicFramePr>
        <p:xfrm>
          <a:off x="4788024" y="1988840"/>
          <a:ext cx="4141787" cy="3305175"/>
        </p:xfrm>
        <a:graphic>
          <a:graphicData uri="http://schemas.openxmlformats.org/presentationml/2006/ole">
            <mc:AlternateContent xmlns:mc="http://schemas.openxmlformats.org/markup-compatibility/2006">
              <mc:Choice xmlns:v="urn:schemas-microsoft-com:vml" Requires="v">
                <p:oleObj spid="_x0000_s2069567" name="Document" r:id="rId5" imgW="3010290" imgH="2413683" progId="Word.Document.8">
                  <p:embed/>
                </p:oleObj>
              </mc:Choice>
              <mc:Fallback>
                <p:oleObj name="Document" r:id="rId5" imgW="3010290" imgH="2413683" progId="Word.Document.8">
                  <p:embed/>
                  <p:pic>
                    <p:nvPicPr>
                      <p:cNvPr id="0" name="Picture 19"/>
                      <p:cNvPicPr>
                        <a:picLocks noChangeAspect="1" noChangeArrowheads="1"/>
                      </p:cNvPicPr>
                      <p:nvPr/>
                    </p:nvPicPr>
                    <p:blipFill>
                      <a:blip r:embed="rId6"/>
                      <a:srcRect/>
                      <a:stretch>
                        <a:fillRect/>
                      </a:stretch>
                    </p:blipFill>
                    <p:spPr bwMode="auto">
                      <a:xfrm>
                        <a:off x="4788024" y="1988840"/>
                        <a:ext cx="4141787" cy="3305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矩形 8"/>
          <p:cNvSpPr/>
          <p:nvPr/>
        </p:nvSpPr>
        <p:spPr>
          <a:xfrm>
            <a:off x="899592" y="5229200"/>
            <a:ext cx="7632848" cy="830997"/>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zh-CN" altLang="en-US" sz="2400" b="1" dirty="0" smtClean="0">
                <a:latin typeface="+mj-ea"/>
                <a:ea typeface="+mj-ea"/>
              </a:rPr>
              <a:t>由图可知，当信源、信道给定时，信道疑义度</a:t>
            </a:r>
            <a:r>
              <a:rPr lang="en-US" altLang="zh-CN" sz="2400" b="1" dirty="0" smtClean="0">
                <a:latin typeface="+mj-ea"/>
                <a:ea typeface="+mj-ea"/>
              </a:rPr>
              <a:t>H(X|Y)</a:t>
            </a:r>
            <a:r>
              <a:rPr lang="zh-CN" altLang="en-US" sz="2400" b="1" dirty="0" smtClean="0">
                <a:latin typeface="+mj-ea"/>
                <a:ea typeface="+mj-ea"/>
              </a:rPr>
              <a:t>就给定了译码平均错误概率</a:t>
            </a:r>
            <a:r>
              <a:rPr lang="en-US" altLang="zh-CN" sz="2400" b="1" i="1" dirty="0" smtClean="0">
                <a:latin typeface="Times New Roman" pitchFamily="18" charset="0"/>
                <a:cs typeface="Times New Roman" pitchFamily="18" charset="0"/>
              </a:rPr>
              <a:t>P</a:t>
            </a:r>
            <a:r>
              <a:rPr lang="en-US" altLang="zh-CN" sz="2400" b="1" i="1" baseline="-20000" dirty="0" smtClean="0">
                <a:latin typeface="Times New Roman" pitchFamily="18" charset="0"/>
                <a:cs typeface="Times New Roman" pitchFamily="18" charset="0"/>
              </a:rPr>
              <a:t>E</a:t>
            </a:r>
            <a:r>
              <a:rPr lang="zh-CN" altLang="en-US" sz="2400" b="1" dirty="0" smtClean="0">
                <a:latin typeface="+mj-ea"/>
                <a:ea typeface="+mj-ea"/>
              </a:rPr>
              <a:t>的下限。 </a:t>
            </a:r>
            <a:endParaRPr lang="zh-CN" altLang="en-US" sz="2400" b="1" dirty="0">
              <a:latin typeface="+mj-ea"/>
              <a:ea typeface="+mj-ea"/>
            </a:endParaRPr>
          </a:p>
        </p:txBody>
      </p:sp>
    </p:spTree>
    <p:extLst>
      <p:ext uri="{BB962C8B-B14F-4D97-AF65-F5344CB8AC3E}">
        <p14:creationId xmlns:p14="http://schemas.microsoft.com/office/powerpoint/2010/main" val="10902971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6050" name="Rectangle 2"/>
          <p:cNvSpPr>
            <a:spLocks noGrp="1" noChangeArrowheads="1"/>
          </p:cNvSpPr>
          <p:nvPr>
            <p:ph type="title"/>
          </p:nvPr>
        </p:nvSpPr>
        <p:spPr/>
        <p:txBody>
          <a:bodyPr/>
          <a:lstStyle/>
          <a:p>
            <a:r>
              <a:rPr lang="zh-CN" altLang="en-US" smtClean="0"/>
              <a:t>课堂练习</a:t>
            </a:r>
            <a:endParaRPr lang="zh-CN" altLang="en-US"/>
          </a:p>
        </p:txBody>
      </p:sp>
      <p:sp>
        <p:nvSpPr>
          <p:cNvPr id="386051" name="Rectangle 3"/>
          <p:cNvSpPr>
            <a:spLocks noGrp="1" noChangeArrowheads="1"/>
          </p:cNvSpPr>
          <p:nvPr>
            <p:ph type="body" idx="1"/>
          </p:nvPr>
        </p:nvSpPr>
        <p:spPr/>
        <p:txBody>
          <a:bodyPr/>
          <a:lstStyle/>
          <a:p>
            <a:r>
              <a:rPr lang="zh-CN" altLang="en-US" dirty="0" smtClean="0"/>
              <a:t>离散信道的传递概率矩阵为</a:t>
            </a:r>
          </a:p>
          <a:p>
            <a:endParaRPr lang="zh-CN" altLang="en-US" dirty="0" smtClean="0"/>
          </a:p>
          <a:p>
            <a:endParaRPr lang="zh-CN" altLang="en-US" dirty="0" smtClean="0"/>
          </a:p>
          <a:p>
            <a:endParaRPr lang="zh-CN" altLang="en-US" dirty="0" smtClean="0"/>
          </a:p>
          <a:p>
            <a:endParaRPr lang="en-US" altLang="zh-CN" dirty="0" smtClean="0"/>
          </a:p>
          <a:p>
            <a:endParaRPr lang="zh-CN" altLang="en-US" dirty="0" smtClean="0"/>
          </a:p>
          <a:p>
            <a:r>
              <a:rPr lang="zh-CN" altLang="en-US" dirty="0" smtClean="0"/>
              <a:t>分别按照最小错误概率准则和最大似然准则确定译码规则，并计算相应的平均错误概率</a:t>
            </a:r>
            <a:endParaRPr lang="zh-CN" altLang="en-US" dirty="0"/>
          </a:p>
        </p:txBody>
      </p:sp>
      <p:sp>
        <p:nvSpPr>
          <p:cNvPr id="99" name="灯片编号占位符 5"/>
          <p:cNvSpPr>
            <a:spLocks noGrp="1"/>
          </p:cNvSpPr>
          <p:nvPr>
            <p:ph type="sldNum" sz="quarter" idx="12"/>
          </p:nvPr>
        </p:nvSpPr>
        <p:spPr/>
        <p:txBody>
          <a:bodyPr/>
          <a:lstStyle/>
          <a:p>
            <a:fld id="{7A14C3B6-DC9C-47DC-B1AB-FB679EA51D4A}" type="slidenum">
              <a:rPr lang="zh-CN" altLang="en-US" smtClean="0"/>
              <a:pPr/>
              <a:t>33</a:t>
            </a:fld>
            <a:endParaRPr lang="en-US" altLang="zh-CN"/>
          </a:p>
        </p:txBody>
      </p:sp>
      <p:sp>
        <p:nvSpPr>
          <p:cNvPr id="386052" name="Rectangle 4"/>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6053" name="Rectangle 5"/>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6054" name="Rectangle 6"/>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6055" name="Rectangle 7"/>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6056" name="Rectangle 8"/>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6057" name="Rectangle 9"/>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6058" name="Rectangle 10"/>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6059" name="Rectangle 11"/>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6060" name="Rectangle 12"/>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6061" name="Rectangle 13"/>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6062" name="Rectangle 14"/>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6063" name="Rectangle 15"/>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6064" name="Rectangle 16"/>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6065" name="Rectangle 17"/>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6066" name="Rectangle 18"/>
          <p:cNvSpPr>
            <a:spLocks noChangeArrowheads="1"/>
          </p:cNvSpPr>
          <p:nvPr/>
        </p:nvSpPr>
        <p:spPr bwMode="auto">
          <a:xfrm>
            <a:off x="0" y="31956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6067" name="Rectangle 19"/>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6068" name="Rectangle 20"/>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6069" name="Rectangle 21"/>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6070"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6071" name="Rectangle 23"/>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6072" name="Rectangle 24"/>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6073" name="Rectangle 25"/>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6074" name="Rectangle 26"/>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6075" name="Rectangle 27"/>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6076" name="Rectangle 28"/>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6077" name="Rectangle 29"/>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6078" name="Rectangle 30"/>
          <p:cNvSpPr>
            <a:spLocks noChangeArrowheads="1"/>
          </p:cNvSpPr>
          <p:nvPr/>
        </p:nvSpPr>
        <p:spPr bwMode="auto">
          <a:xfrm>
            <a:off x="0" y="31956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6079" name="Rectangle 31"/>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6080" name="Rectangle 32"/>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6081" name="Rectangle 33"/>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6082" name="Rectangle 34"/>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6083" name="Rectangle 35"/>
          <p:cNvSpPr>
            <a:spLocks noChangeArrowheads="1"/>
          </p:cNvSpPr>
          <p:nvPr/>
        </p:nvSpPr>
        <p:spPr bwMode="auto">
          <a:xfrm>
            <a:off x="0" y="3257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6084" name="Rectangle 36"/>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6085" name="Rectangle 37"/>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6086" name="Rectangle 38"/>
          <p:cNvSpPr>
            <a:spLocks noChangeArrowheads="1"/>
          </p:cNvSpPr>
          <p:nvPr/>
        </p:nvSpPr>
        <p:spPr bwMode="auto">
          <a:xfrm>
            <a:off x="0" y="24193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6087" name="Rectangle 39"/>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6088" name="Rectangle 40"/>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6089" name="Rectangle 41"/>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6090" name="Rectangle 42"/>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6091" name="Rectangle 4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6092" name="Rectangle 44"/>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6093" name="Rectangle 45"/>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6094" name="Rectangle 46"/>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6095" name="Rectangle 47"/>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6096" name="Rectangle 48"/>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6097" name="Rectangle 49"/>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6098" name="Rectangle 50"/>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6099" name="Rectangle 51"/>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6100" name="Rectangle 52"/>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6101" name="Rectangle 53"/>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6102" name="Rectangle 54"/>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6103" name="Rectangle 55"/>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6104" name="Rectangle 56"/>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6105" name="Rectangle 57"/>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6106" name="Rectangle 58"/>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6107" name="Rectangle 59"/>
          <p:cNvSpPr>
            <a:spLocks noChangeArrowheads="1"/>
          </p:cNvSpPr>
          <p:nvPr/>
        </p:nvSpPr>
        <p:spPr bwMode="auto">
          <a:xfrm>
            <a:off x="0" y="31003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6108" name="Rectangle 60"/>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6109" name="Rectangle 61"/>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6110" name="Rectangle 62"/>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6111" name="Rectangle 63"/>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6112" name="Rectangle 64"/>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6113" name="Rectangle 65"/>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6114" name="Rectangle 66"/>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6115" name="Rectangle 67"/>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6116" name="Rectangle 68"/>
          <p:cNvSpPr>
            <a:spLocks noChangeArrowheads="1"/>
          </p:cNvSpPr>
          <p:nvPr/>
        </p:nvSpPr>
        <p:spPr bwMode="auto">
          <a:xfrm>
            <a:off x="0" y="32051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6117" name="Rectangle 69"/>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6118" name="Rectangle 70"/>
          <p:cNvSpPr>
            <a:spLocks noChangeArrowheads="1"/>
          </p:cNvSpPr>
          <p:nvPr/>
        </p:nvSpPr>
        <p:spPr bwMode="auto">
          <a:xfrm>
            <a:off x="0" y="28813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6119" name="Rectangle 71"/>
          <p:cNvSpPr>
            <a:spLocks noChangeArrowheads="1"/>
          </p:cNvSpPr>
          <p:nvPr/>
        </p:nvSpPr>
        <p:spPr bwMode="auto">
          <a:xfrm>
            <a:off x="0" y="3233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6120" name="Rectangle 72"/>
          <p:cNvSpPr>
            <a:spLocks noChangeArrowheads="1"/>
          </p:cNvSpPr>
          <p:nvPr/>
        </p:nvSpPr>
        <p:spPr bwMode="auto">
          <a:xfrm>
            <a:off x="0" y="32242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6121" name="Rectangle 73"/>
          <p:cNvSpPr>
            <a:spLocks noChangeArrowheads="1"/>
          </p:cNvSpPr>
          <p:nvPr/>
        </p:nvSpPr>
        <p:spPr bwMode="auto">
          <a:xfrm>
            <a:off x="0" y="33004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6122" name="Rectangle 74"/>
          <p:cNvSpPr>
            <a:spLocks noChangeArrowheads="1"/>
          </p:cNvSpPr>
          <p:nvPr/>
        </p:nvSpPr>
        <p:spPr bwMode="auto">
          <a:xfrm>
            <a:off x="-396875" y="45085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1" hangingPunct="1">
              <a:spcBef>
                <a:spcPct val="0"/>
              </a:spcBef>
            </a:pPr>
            <a:endParaRPr kumimoji="1" lang="zh-CN" altLang="en-US" sz="2400" b="0">
              <a:latin typeface="Tahoma" pitchFamily="34" charset="0"/>
            </a:endParaRPr>
          </a:p>
        </p:txBody>
      </p:sp>
      <p:sp>
        <p:nvSpPr>
          <p:cNvPr id="386123" name="Rectangle 75"/>
          <p:cNvSpPr>
            <a:spLocks noChangeArrowheads="1"/>
          </p:cNvSpPr>
          <p:nvPr/>
        </p:nvSpPr>
        <p:spPr bwMode="auto">
          <a:xfrm>
            <a:off x="0" y="31623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6124" name="Rectangle 76"/>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6125" name="Rectangle 77"/>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6126" name="Rectangle 78"/>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6127" name="Rectangle 79"/>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6128" name="Rectangle 80"/>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6129" name="Rectangle 8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6130" name="Rectangle 82"/>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6131" name="Rectangle 83"/>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6132" name="Rectangle 84"/>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6133" name="Rectangle 85"/>
          <p:cNvSpPr>
            <a:spLocks noChangeArrowheads="1"/>
          </p:cNvSpPr>
          <p:nvPr/>
        </p:nvSpPr>
        <p:spPr bwMode="auto">
          <a:xfrm>
            <a:off x="0" y="32527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6134" name="Rectangle 86"/>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6135" name="Rectangle 87"/>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6136" name="Rectangle 88"/>
          <p:cNvSpPr>
            <a:spLocks noChangeArrowheads="1"/>
          </p:cNvSpPr>
          <p:nvPr/>
        </p:nvSpPr>
        <p:spPr bwMode="auto">
          <a:xfrm>
            <a:off x="0" y="29860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6137" name="Rectangle 89"/>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6138" name="Rectangle 90"/>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6139" name="Rectangle 91"/>
          <p:cNvSpPr>
            <a:spLocks noChangeArrowheads="1"/>
          </p:cNvSpPr>
          <p:nvPr/>
        </p:nvSpPr>
        <p:spPr bwMode="auto">
          <a:xfrm>
            <a:off x="0" y="29860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6140" name="Rectangle 92"/>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6141" name="Rectangle 93"/>
          <p:cNvSpPr>
            <a:spLocks noChangeArrowheads="1"/>
          </p:cNvSpPr>
          <p:nvPr/>
        </p:nvSpPr>
        <p:spPr bwMode="auto">
          <a:xfrm>
            <a:off x="0" y="27146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386142" name="Object 94"/>
          <p:cNvGraphicFramePr>
            <a:graphicFrameLocks noChangeAspect="1"/>
          </p:cNvGraphicFramePr>
          <p:nvPr>
            <p:extLst>
              <p:ext uri="{D42A27DB-BD31-4B8C-83A1-F6EECF244321}">
                <p14:modId xmlns:p14="http://schemas.microsoft.com/office/powerpoint/2010/main" val="690369358"/>
              </p:ext>
            </p:extLst>
          </p:nvPr>
        </p:nvGraphicFramePr>
        <p:xfrm>
          <a:off x="971600" y="1844824"/>
          <a:ext cx="2088232" cy="3011336"/>
        </p:xfrm>
        <a:graphic>
          <a:graphicData uri="http://schemas.openxmlformats.org/presentationml/2006/ole">
            <mc:AlternateContent xmlns:mc="http://schemas.openxmlformats.org/markup-compatibility/2006">
              <mc:Choice xmlns:v="urn:schemas-microsoft-com:vml" Requires="v">
                <p:oleObj spid="_x0000_s2070590" name="Visio" r:id="rId4" imgW="1028126" imgH="1477523" progId="Visio.Drawing.11">
                  <p:embed/>
                </p:oleObj>
              </mc:Choice>
              <mc:Fallback>
                <p:oleObj name="Visio" r:id="rId4" imgW="1028126" imgH="1477523" progId="Visio.Drawing.11">
                  <p:embed/>
                  <p:pic>
                    <p:nvPicPr>
                      <p:cNvPr id="0" name="Picture 18"/>
                      <p:cNvPicPr>
                        <a:picLocks noChangeAspect="1" noChangeArrowheads="1"/>
                      </p:cNvPicPr>
                      <p:nvPr/>
                    </p:nvPicPr>
                    <p:blipFill>
                      <a:blip r:embed="rId5"/>
                      <a:srcRect/>
                      <a:stretch>
                        <a:fillRect/>
                      </a:stretch>
                    </p:blipFill>
                    <p:spPr bwMode="auto">
                      <a:xfrm>
                        <a:off x="971600" y="1844824"/>
                        <a:ext cx="2088232" cy="30113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86143" name="Rectangle 95"/>
          <p:cNvSpPr>
            <a:spLocks noChangeArrowheads="1"/>
          </p:cNvSpPr>
          <p:nvPr/>
        </p:nvSpPr>
        <p:spPr bwMode="auto">
          <a:xfrm>
            <a:off x="0" y="3233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386144" name="Object 96"/>
          <p:cNvGraphicFramePr>
            <a:graphicFrameLocks noChangeAspect="1"/>
          </p:cNvGraphicFramePr>
          <p:nvPr/>
        </p:nvGraphicFramePr>
        <p:xfrm>
          <a:off x="3276600" y="2852937"/>
          <a:ext cx="5127305" cy="925314"/>
        </p:xfrm>
        <a:graphic>
          <a:graphicData uri="http://schemas.openxmlformats.org/presentationml/2006/ole">
            <mc:AlternateContent xmlns:mc="http://schemas.openxmlformats.org/markup-compatibility/2006">
              <mc:Choice xmlns:v="urn:schemas-microsoft-com:vml" Requires="v">
                <p:oleObj spid="_x0000_s2070591" name="公式" r:id="rId6" imgW="2159000" imgH="393700" progId="Equation.3">
                  <p:embed/>
                </p:oleObj>
              </mc:Choice>
              <mc:Fallback>
                <p:oleObj name="公式" r:id="rId6" imgW="2159000" imgH="393700" progId="Equation.3">
                  <p:embed/>
                  <p:pic>
                    <p:nvPicPr>
                      <p:cNvPr id="0" name="Picture 1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76600" y="2852937"/>
                        <a:ext cx="5127305" cy="92531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7270059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8098" name="Rectangle 2"/>
          <p:cNvSpPr>
            <a:spLocks noGrp="1" noChangeArrowheads="1"/>
          </p:cNvSpPr>
          <p:nvPr>
            <p:ph type="title"/>
          </p:nvPr>
        </p:nvSpPr>
        <p:spPr/>
        <p:txBody>
          <a:bodyPr/>
          <a:lstStyle/>
          <a:p>
            <a:r>
              <a:rPr lang="zh-CN" altLang="en-US" smtClean="0"/>
              <a:t>课堂练习</a:t>
            </a:r>
            <a:endParaRPr lang="zh-CN" altLang="en-US"/>
          </a:p>
        </p:txBody>
      </p:sp>
      <p:sp>
        <p:nvSpPr>
          <p:cNvPr id="388099" name="Rectangle 3"/>
          <p:cNvSpPr>
            <a:spLocks noGrp="1" noChangeArrowheads="1"/>
          </p:cNvSpPr>
          <p:nvPr>
            <p:ph type="body" idx="1"/>
          </p:nvPr>
        </p:nvSpPr>
        <p:spPr/>
        <p:txBody>
          <a:bodyPr/>
          <a:lstStyle/>
          <a:p>
            <a:r>
              <a:rPr lang="zh-CN" altLang="en-US" smtClean="0"/>
              <a:t>用最大后验概率准则，求联合概率</a:t>
            </a:r>
            <a:endParaRPr lang="zh-CN" altLang="en-US"/>
          </a:p>
        </p:txBody>
      </p:sp>
      <p:sp>
        <p:nvSpPr>
          <p:cNvPr id="103" name="灯片编号占位符 5"/>
          <p:cNvSpPr>
            <a:spLocks noGrp="1"/>
          </p:cNvSpPr>
          <p:nvPr>
            <p:ph type="sldNum" sz="quarter" idx="12"/>
          </p:nvPr>
        </p:nvSpPr>
        <p:spPr/>
        <p:txBody>
          <a:bodyPr/>
          <a:lstStyle/>
          <a:p>
            <a:fld id="{96946368-CB7E-459C-8518-8E95809FD370}" type="slidenum">
              <a:rPr lang="zh-CN" altLang="en-US" smtClean="0"/>
              <a:pPr/>
              <a:t>34</a:t>
            </a:fld>
            <a:endParaRPr lang="en-US" altLang="zh-CN"/>
          </a:p>
        </p:txBody>
      </p:sp>
      <p:sp>
        <p:nvSpPr>
          <p:cNvPr id="388100" name="Rectangle 4"/>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8101" name="Rectangle 5"/>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8102" name="Rectangle 6"/>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8103" name="Rectangle 7"/>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8104" name="Rectangle 8"/>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8105" name="Rectangle 9"/>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8106" name="Rectangle 10"/>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8107" name="Rectangle 11"/>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8108" name="Rectangle 12"/>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8109" name="Rectangle 13"/>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8110" name="Rectangle 14"/>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8111" name="Rectangle 15"/>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8112" name="Rectangle 16"/>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8113" name="Rectangle 17"/>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8114" name="Rectangle 18"/>
          <p:cNvSpPr>
            <a:spLocks noChangeArrowheads="1"/>
          </p:cNvSpPr>
          <p:nvPr/>
        </p:nvSpPr>
        <p:spPr bwMode="auto">
          <a:xfrm>
            <a:off x="0" y="31956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8115" name="Rectangle 19"/>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8116" name="Rectangle 20"/>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8117" name="Rectangle 21"/>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8118"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8119" name="Rectangle 23"/>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8120" name="Rectangle 24"/>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8121" name="Rectangle 25"/>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8122" name="Rectangle 26"/>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8123" name="Rectangle 27"/>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8124" name="Rectangle 28"/>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8125" name="Rectangle 29"/>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8126" name="Rectangle 30"/>
          <p:cNvSpPr>
            <a:spLocks noChangeArrowheads="1"/>
          </p:cNvSpPr>
          <p:nvPr/>
        </p:nvSpPr>
        <p:spPr bwMode="auto">
          <a:xfrm>
            <a:off x="0" y="31956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8127" name="Rectangle 31"/>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8128" name="Rectangle 32"/>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8129" name="Rectangle 33"/>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8130" name="Rectangle 34"/>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8131" name="Rectangle 35"/>
          <p:cNvSpPr>
            <a:spLocks noChangeArrowheads="1"/>
          </p:cNvSpPr>
          <p:nvPr/>
        </p:nvSpPr>
        <p:spPr bwMode="auto">
          <a:xfrm>
            <a:off x="0" y="3257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8132" name="Rectangle 36"/>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8133" name="Rectangle 37"/>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8134" name="Rectangle 38"/>
          <p:cNvSpPr>
            <a:spLocks noChangeArrowheads="1"/>
          </p:cNvSpPr>
          <p:nvPr/>
        </p:nvSpPr>
        <p:spPr bwMode="auto">
          <a:xfrm>
            <a:off x="0" y="24193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8135" name="Rectangle 39"/>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8136" name="Rectangle 40"/>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8137" name="Rectangle 41"/>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8138" name="Rectangle 42"/>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8139" name="Rectangle 4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8140" name="Rectangle 44"/>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8141" name="Rectangle 45"/>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8142" name="Rectangle 46"/>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8143" name="Rectangle 47"/>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8144" name="Rectangle 48"/>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8145" name="Rectangle 49"/>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8146" name="Rectangle 50"/>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8147" name="Rectangle 51"/>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8148" name="Rectangle 52"/>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8149" name="Rectangle 53"/>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8150" name="Rectangle 54"/>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8151" name="Rectangle 55"/>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8152" name="Rectangle 56"/>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8153" name="Rectangle 57"/>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8154" name="Rectangle 58"/>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8155" name="Rectangle 59"/>
          <p:cNvSpPr>
            <a:spLocks noChangeArrowheads="1"/>
          </p:cNvSpPr>
          <p:nvPr/>
        </p:nvSpPr>
        <p:spPr bwMode="auto">
          <a:xfrm>
            <a:off x="0" y="31003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8156" name="Rectangle 60"/>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8157" name="Rectangle 61"/>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8158" name="Rectangle 62"/>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8159" name="Rectangle 63"/>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8160" name="Rectangle 64"/>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8161" name="Rectangle 65"/>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8162" name="Rectangle 66"/>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8163" name="Rectangle 67"/>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8164" name="Rectangle 68"/>
          <p:cNvSpPr>
            <a:spLocks noChangeArrowheads="1"/>
          </p:cNvSpPr>
          <p:nvPr/>
        </p:nvSpPr>
        <p:spPr bwMode="auto">
          <a:xfrm>
            <a:off x="0" y="32051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8165" name="Rectangle 69"/>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8166" name="Rectangle 70"/>
          <p:cNvSpPr>
            <a:spLocks noChangeArrowheads="1"/>
          </p:cNvSpPr>
          <p:nvPr/>
        </p:nvSpPr>
        <p:spPr bwMode="auto">
          <a:xfrm>
            <a:off x="0" y="28813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8167" name="Rectangle 71"/>
          <p:cNvSpPr>
            <a:spLocks noChangeArrowheads="1"/>
          </p:cNvSpPr>
          <p:nvPr/>
        </p:nvSpPr>
        <p:spPr bwMode="auto">
          <a:xfrm>
            <a:off x="0" y="3233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8168" name="Rectangle 72"/>
          <p:cNvSpPr>
            <a:spLocks noChangeArrowheads="1"/>
          </p:cNvSpPr>
          <p:nvPr/>
        </p:nvSpPr>
        <p:spPr bwMode="auto">
          <a:xfrm>
            <a:off x="0" y="32242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8169" name="Rectangle 73"/>
          <p:cNvSpPr>
            <a:spLocks noChangeArrowheads="1"/>
          </p:cNvSpPr>
          <p:nvPr/>
        </p:nvSpPr>
        <p:spPr bwMode="auto">
          <a:xfrm>
            <a:off x="0" y="33004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8170" name="Rectangle 74"/>
          <p:cNvSpPr>
            <a:spLocks noChangeArrowheads="1"/>
          </p:cNvSpPr>
          <p:nvPr/>
        </p:nvSpPr>
        <p:spPr bwMode="auto">
          <a:xfrm>
            <a:off x="-396875" y="45085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1" hangingPunct="1">
              <a:spcBef>
                <a:spcPct val="0"/>
              </a:spcBef>
            </a:pPr>
            <a:endParaRPr kumimoji="1" lang="zh-CN" altLang="en-US" sz="2400" b="0">
              <a:latin typeface="Tahoma" pitchFamily="34" charset="0"/>
            </a:endParaRPr>
          </a:p>
        </p:txBody>
      </p:sp>
      <p:sp>
        <p:nvSpPr>
          <p:cNvPr id="388171" name="Rectangle 75"/>
          <p:cNvSpPr>
            <a:spLocks noChangeArrowheads="1"/>
          </p:cNvSpPr>
          <p:nvPr/>
        </p:nvSpPr>
        <p:spPr bwMode="auto">
          <a:xfrm>
            <a:off x="0" y="31623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8172" name="Rectangle 76"/>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8173" name="Rectangle 77"/>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8174" name="Rectangle 78"/>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8175" name="Rectangle 79"/>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8176" name="Rectangle 80"/>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8177" name="Rectangle 8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8178" name="Rectangle 82"/>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8179" name="Rectangle 83"/>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8180" name="Rectangle 84"/>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8181" name="Rectangle 85"/>
          <p:cNvSpPr>
            <a:spLocks noChangeArrowheads="1"/>
          </p:cNvSpPr>
          <p:nvPr/>
        </p:nvSpPr>
        <p:spPr bwMode="auto">
          <a:xfrm>
            <a:off x="0" y="32527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8182" name="Rectangle 86"/>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8183" name="Rectangle 87"/>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8184" name="Rectangle 88"/>
          <p:cNvSpPr>
            <a:spLocks noChangeArrowheads="1"/>
          </p:cNvSpPr>
          <p:nvPr/>
        </p:nvSpPr>
        <p:spPr bwMode="auto">
          <a:xfrm>
            <a:off x="0" y="29860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8185" name="Rectangle 89"/>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8186" name="Rectangle 90"/>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8187" name="Rectangle 91"/>
          <p:cNvSpPr>
            <a:spLocks noChangeArrowheads="1"/>
          </p:cNvSpPr>
          <p:nvPr/>
        </p:nvSpPr>
        <p:spPr bwMode="auto">
          <a:xfrm>
            <a:off x="0" y="29860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8188" name="Rectangle 92"/>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8189" name="Rectangle 93"/>
          <p:cNvSpPr>
            <a:spLocks noChangeArrowheads="1"/>
          </p:cNvSpPr>
          <p:nvPr/>
        </p:nvSpPr>
        <p:spPr bwMode="auto">
          <a:xfrm>
            <a:off x="0" y="27146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8190" name="Rectangle 94"/>
          <p:cNvSpPr>
            <a:spLocks noChangeArrowheads="1"/>
          </p:cNvSpPr>
          <p:nvPr/>
        </p:nvSpPr>
        <p:spPr bwMode="auto">
          <a:xfrm>
            <a:off x="0" y="3233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8191" name="Rectangle 95"/>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388192" name="Object 96"/>
          <p:cNvGraphicFramePr>
            <a:graphicFrameLocks noChangeAspect="1"/>
          </p:cNvGraphicFramePr>
          <p:nvPr>
            <p:extLst>
              <p:ext uri="{D42A27DB-BD31-4B8C-83A1-F6EECF244321}">
                <p14:modId xmlns:p14="http://schemas.microsoft.com/office/powerpoint/2010/main" val="3386390641"/>
              </p:ext>
            </p:extLst>
          </p:nvPr>
        </p:nvGraphicFramePr>
        <p:xfrm>
          <a:off x="899592" y="1844824"/>
          <a:ext cx="3883743" cy="575295"/>
        </p:xfrm>
        <a:graphic>
          <a:graphicData uri="http://schemas.openxmlformats.org/presentationml/2006/ole">
            <mc:AlternateContent xmlns:mc="http://schemas.openxmlformats.org/markup-compatibility/2006">
              <mc:Choice xmlns:v="urn:schemas-microsoft-com:vml" Requires="v">
                <p:oleObj spid="_x0000_s2071644" name="Equation" r:id="rId4" imgW="1612800" imgH="241200" progId="Equation.DSMT4">
                  <p:embed/>
                </p:oleObj>
              </mc:Choice>
              <mc:Fallback>
                <p:oleObj name="Equation" r:id="rId4" imgW="1612800" imgH="241200" progId="Equation.DSMT4">
                  <p:embed/>
                  <p:pic>
                    <p:nvPicPr>
                      <p:cNvPr id="0" name="Picture 26"/>
                      <p:cNvPicPr>
                        <a:picLocks noChangeAspect="1" noChangeArrowheads="1"/>
                      </p:cNvPicPr>
                      <p:nvPr/>
                    </p:nvPicPr>
                    <p:blipFill>
                      <a:blip r:embed="rId5"/>
                      <a:srcRect/>
                      <a:stretch>
                        <a:fillRect/>
                      </a:stretch>
                    </p:blipFill>
                    <p:spPr bwMode="auto">
                      <a:xfrm>
                        <a:off x="899592" y="1844824"/>
                        <a:ext cx="3883743" cy="57529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88193" name="Rectangle 97"/>
          <p:cNvSpPr>
            <a:spLocks noChangeArrowheads="1"/>
          </p:cNvSpPr>
          <p:nvPr/>
        </p:nvSpPr>
        <p:spPr bwMode="auto">
          <a:xfrm>
            <a:off x="0" y="2876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388194" name="Object 98"/>
          <p:cNvGraphicFramePr>
            <a:graphicFrameLocks noChangeAspect="1"/>
          </p:cNvGraphicFramePr>
          <p:nvPr>
            <p:extLst>
              <p:ext uri="{D42A27DB-BD31-4B8C-83A1-F6EECF244321}">
                <p14:modId xmlns:p14="http://schemas.microsoft.com/office/powerpoint/2010/main" val="3717285188"/>
              </p:ext>
            </p:extLst>
          </p:nvPr>
        </p:nvGraphicFramePr>
        <p:xfrm>
          <a:off x="671513" y="2528888"/>
          <a:ext cx="8296275" cy="2324100"/>
        </p:xfrm>
        <a:graphic>
          <a:graphicData uri="http://schemas.openxmlformats.org/presentationml/2006/ole">
            <mc:AlternateContent xmlns:mc="http://schemas.openxmlformats.org/markup-compatibility/2006">
              <mc:Choice xmlns:v="urn:schemas-microsoft-com:vml" Requires="v">
                <p:oleObj spid="_x0000_s2071645" name="Equation" r:id="rId6" imgW="4343400" imgH="1218960" progId="Equation.DSMT4">
                  <p:embed/>
                </p:oleObj>
              </mc:Choice>
              <mc:Fallback>
                <p:oleObj name="Equation" r:id="rId6" imgW="4343400" imgH="1218960" progId="Equation.DSMT4">
                  <p:embed/>
                  <p:pic>
                    <p:nvPicPr>
                      <p:cNvPr id="0" name="Picture 27"/>
                      <p:cNvPicPr>
                        <a:picLocks noChangeAspect="1" noChangeArrowheads="1"/>
                      </p:cNvPicPr>
                      <p:nvPr/>
                    </p:nvPicPr>
                    <p:blipFill>
                      <a:blip r:embed="rId7"/>
                      <a:srcRect/>
                      <a:stretch>
                        <a:fillRect/>
                      </a:stretch>
                    </p:blipFill>
                    <p:spPr bwMode="auto">
                      <a:xfrm>
                        <a:off x="671513" y="2528888"/>
                        <a:ext cx="8296275" cy="2324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88195" name="Rectangle 99"/>
          <p:cNvSpPr>
            <a:spLocks noChangeArrowheads="1"/>
          </p:cNvSpPr>
          <p:nvPr/>
        </p:nvSpPr>
        <p:spPr bwMode="auto">
          <a:xfrm>
            <a:off x="0" y="30241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388196" name="Object 100"/>
          <p:cNvGraphicFramePr>
            <a:graphicFrameLocks noChangeAspect="1"/>
          </p:cNvGraphicFramePr>
          <p:nvPr>
            <p:extLst>
              <p:ext uri="{D42A27DB-BD31-4B8C-83A1-F6EECF244321}">
                <p14:modId xmlns:p14="http://schemas.microsoft.com/office/powerpoint/2010/main" val="3598398242"/>
              </p:ext>
            </p:extLst>
          </p:nvPr>
        </p:nvGraphicFramePr>
        <p:xfrm>
          <a:off x="814388" y="5013325"/>
          <a:ext cx="6259512" cy="1584325"/>
        </p:xfrm>
        <a:graphic>
          <a:graphicData uri="http://schemas.openxmlformats.org/presentationml/2006/ole">
            <mc:AlternateContent xmlns:mc="http://schemas.openxmlformats.org/markup-compatibility/2006">
              <mc:Choice xmlns:v="urn:schemas-microsoft-com:vml" Requires="v">
                <p:oleObj spid="_x0000_s2071646" name="Equation" r:id="rId8" imgW="3200400" imgH="812520" progId="Equation.DSMT4">
                  <p:embed/>
                </p:oleObj>
              </mc:Choice>
              <mc:Fallback>
                <p:oleObj name="Equation" r:id="rId8" imgW="3200400" imgH="812520" progId="Equation.DSMT4">
                  <p:embed/>
                  <p:pic>
                    <p:nvPicPr>
                      <p:cNvPr id="0" name="Picture 28"/>
                      <p:cNvPicPr>
                        <a:picLocks noChangeAspect="1" noChangeArrowheads="1"/>
                      </p:cNvPicPr>
                      <p:nvPr/>
                    </p:nvPicPr>
                    <p:blipFill>
                      <a:blip r:embed="rId9"/>
                      <a:srcRect/>
                      <a:stretch>
                        <a:fillRect/>
                      </a:stretch>
                    </p:blipFill>
                    <p:spPr bwMode="auto">
                      <a:xfrm>
                        <a:off x="814388" y="5013325"/>
                        <a:ext cx="6259512" cy="1584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3034943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0146" name="Rectangle 2"/>
          <p:cNvSpPr>
            <a:spLocks noGrp="1" noChangeArrowheads="1"/>
          </p:cNvSpPr>
          <p:nvPr>
            <p:ph type="title"/>
          </p:nvPr>
        </p:nvSpPr>
        <p:spPr/>
        <p:txBody>
          <a:bodyPr/>
          <a:lstStyle/>
          <a:p>
            <a:r>
              <a:rPr lang="zh-CN" altLang="en-US" smtClean="0"/>
              <a:t>课堂练习</a:t>
            </a:r>
            <a:endParaRPr lang="zh-CN" altLang="en-US"/>
          </a:p>
        </p:txBody>
      </p:sp>
      <p:sp>
        <p:nvSpPr>
          <p:cNvPr id="390147" name="Rectangle 3"/>
          <p:cNvSpPr>
            <a:spLocks noGrp="1" noChangeArrowheads="1"/>
          </p:cNvSpPr>
          <p:nvPr>
            <p:ph type="body" idx="1"/>
          </p:nvPr>
        </p:nvSpPr>
        <p:spPr/>
        <p:txBody>
          <a:bodyPr/>
          <a:lstStyle/>
          <a:p>
            <a:r>
              <a:rPr lang="zh-CN" altLang="en-US" smtClean="0"/>
              <a:t>用最大似然准则</a:t>
            </a:r>
            <a:endParaRPr lang="zh-CN" altLang="en-US"/>
          </a:p>
        </p:txBody>
      </p:sp>
      <p:sp>
        <p:nvSpPr>
          <p:cNvPr id="102" name="灯片编号占位符 5"/>
          <p:cNvSpPr>
            <a:spLocks noGrp="1"/>
          </p:cNvSpPr>
          <p:nvPr>
            <p:ph type="sldNum" sz="quarter" idx="12"/>
          </p:nvPr>
        </p:nvSpPr>
        <p:spPr/>
        <p:txBody>
          <a:bodyPr/>
          <a:lstStyle/>
          <a:p>
            <a:fld id="{20B22FED-5031-453B-A907-15013D5DC387}" type="slidenum">
              <a:rPr lang="zh-CN" altLang="en-US" smtClean="0"/>
              <a:pPr/>
              <a:t>35</a:t>
            </a:fld>
            <a:endParaRPr lang="en-US" altLang="zh-CN"/>
          </a:p>
        </p:txBody>
      </p:sp>
      <p:sp>
        <p:nvSpPr>
          <p:cNvPr id="390148" name="Rectangle 4"/>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0149" name="Rectangle 5"/>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0150" name="Rectangle 6"/>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0151" name="Rectangle 7"/>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0152" name="Rectangle 8"/>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0153" name="Rectangle 9"/>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0154" name="Rectangle 10"/>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0155" name="Rectangle 11"/>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0156" name="Rectangle 12"/>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0157" name="Rectangle 13"/>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0158" name="Rectangle 14"/>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0159" name="Rectangle 15"/>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0160" name="Rectangle 16"/>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0161" name="Rectangle 17"/>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0162" name="Rectangle 18"/>
          <p:cNvSpPr>
            <a:spLocks noChangeArrowheads="1"/>
          </p:cNvSpPr>
          <p:nvPr/>
        </p:nvSpPr>
        <p:spPr bwMode="auto">
          <a:xfrm>
            <a:off x="0" y="31956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0163" name="Rectangle 19"/>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0164" name="Rectangle 20"/>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0165" name="Rectangle 21"/>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0166"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0167" name="Rectangle 23"/>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0168" name="Rectangle 24"/>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0169" name="Rectangle 25"/>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0170" name="Rectangle 26"/>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0171" name="Rectangle 27"/>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0172" name="Rectangle 28"/>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0173" name="Rectangle 29"/>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0174" name="Rectangle 30"/>
          <p:cNvSpPr>
            <a:spLocks noChangeArrowheads="1"/>
          </p:cNvSpPr>
          <p:nvPr/>
        </p:nvSpPr>
        <p:spPr bwMode="auto">
          <a:xfrm>
            <a:off x="0" y="31956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0175" name="Rectangle 31"/>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0176" name="Rectangle 32"/>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0177" name="Rectangle 33"/>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0178" name="Rectangle 34"/>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0179" name="Rectangle 35"/>
          <p:cNvSpPr>
            <a:spLocks noChangeArrowheads="1"/>
          </p:cNvSpPr>
          <p:nvPr/>
        </p:nvSpPr>
        <p:spPr bwMode="auto">
          <a:xfrm>
            <a:off x="0" y="3257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0180" name="Rectangle 36"/>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0181" name="Rectangle 37"/>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0182" name="Rectangle 38"/>
          <p:cNvSpPr>
            <a:spLocks noChangeArrowheads="1"/>
          </p:cNvSpPr>
          <p:nvPr/>
        </p:nvSpPr>
        <p:spPr bwMode="auto">
          <a:xfrm>
            <a:off x="0" y="24193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0183" name="Rectangle 39"/>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0184" name="Rectangle 40"/>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0185" name="Rectangle 41"/>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0186" name="Rectangle 42"/>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0187" name="Rectangle 4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0188" name="Rectangle 44"/>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0189" name="Rectangle 45"/>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0190" name="Rectangle 46"/>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0191" name="Rectangle 47"/>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0192" name="Rectangle 48"/>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0193" name="Rectangle 49"/>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0194" name="Rectangle 50"/>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0195" name="Rectangle 51"/>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0196" name="Rectangle 52"/>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0197" name="Rectangle 53"/>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0198" name="Rectangle 54"/>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0199" name="Rectangle 55"/>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0200" name="Rectangle 56"/>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0201" name="Rectangle 57"/>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0202" name="Rectangle 58"/>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0203" name="Rectangle 59"/>
          <p:cNvSpPr>
            <a:spLocks noChangeArrowheads="1"/>
          </p:cNvSpPr>
          <p:nvPr/>
        </p:nvSpPr>
        <p:spPr bwMode="auto">
          <a:xfrm>
            <a:off x="0" y="31003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0204" name="Rectangle 60"/>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0205" name="Rectangle 61"/>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0206" name="Rectangle 62"/>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0207" name="Rectangle 63"/>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0208" name="Rectangle 64"/>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0209" name="Rectangle 65"/>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0210" name="Rectangle 66"/>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0211" name="Rectangle 67"/>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0212" name="Rectangle 68"/>
          <p:cNvSpPr>
            <a:spLocks noChangeArrowheads="1"/>
          </p:cNvSpPr>
          <p:nvPr/>
        </p:nvSpPr>
        <p:spPr bwMode="auto">
          <a:xfrm>
            <a:off x="0" y="32051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0213" name="Rectangle 69"/>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0214" name="Rectangle 70"/>
          <p:cNvSpPr>
            <a:spLocks noChangeArrowheads="1"/>
          </p:cNvSpPr>
          <p:nvPr/>
        </p:nvSpPr>
        <p:spPr bwMode="auto">
          <a:xfrm>
            <a:off x="0" y="28813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0215" name="Rectangle 71"/>
          <p:cNvSpPr>
            <a:spLocks noChangeArrowheads="1"/>
          </p:cNvSpPr>
          <p:nvPr/>
        </p:nvSpPr>
        <p:spPr bwMode="auto">
          <a:xfrm>
            <a:off x="0" y="3233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0216" name="Rectangle 72"/>
          <p:cNvSpPr>
            <a:spLocks noChangeArrowheads="1"/>
          </p:cNvSpPr>
          <p:nvPr/>
        </p:nvSpPr>
        <p:spPr bwMode="auto">
          <a:xfrm>
            <a:off x="0" y="32242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0217" name="Rectangle 73"/>
          <p:cNvSpPr>
            <a:spLocks noChangeArrowheads="1"/>
          </p:cNvSpPr>
          <p:nvPr/>
        </p:nvSpPr>
        <p:spPr bwMode="auto">
          <a:xfrm>
            <a:off x="0" y="33004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0218" name="Rectangle 74"/>
          <p:cNvSpPr>
            <a:spLocks noChangeArrowheads="1"/>
          </p:cNvSpPr>
          <p:nvPr/>
        </p:nvSpPr>
        <p:spPr bwMode="auto">
          <a:xfrm>
            <a:off x="-396875" y="45085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1" hangingPunct="1">
              <a:spcBef>
                <a:spcPct val="0"/>
              </a:spcBef>
            </a:pPr>
            <a:endParaRPr kumimoji="1" lang="zh-CN" altLang="en-US" sz="2400" b="0">
              <a:latin typeface="Tahoma" pitchFamily="34" charset="0"/>
            </a:endParaRPr>
          </a:p>
        </p:txBody>
      </p:sp>
      <p:sp>
        <p:nvSpPr>
          <p:cNvPr id="390219" name="Rectangle 75"/>
          <p:cNvSpPr>
            <a:spLocks noChangeArrowheads="1"/>
          </p:cNvSpPr>
          <p:nvPr/>
        </p:nvSpPr>
        <p:spPr bwMode="auto">
          <a:xfrm>
            <a:off x="0" y="31623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0220" name="Rectangle 76"/>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0221" name="Rectangle 77"/>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0222" name="Rectangle 78"/>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0223" name="Rectangle 79"/>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0224" name="Rectangle 80"/>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0225" name="Rectangle 8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0226" name="Rectangle 82"/>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0227" name="Rectangle 83"/>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0228" name="Rectangle 84"/>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0229" name="Rectangle 85"/>
          <p:cNvSpPr>
            <a:spLocks noChangeArrowheads="1"/>
          </p:cNvSpPr>
          <p:nvPr/>
        </p:nvSpPr>
        <p:spPr bwMode="auto">
          <a:xfrm>
            <a:off x="0" y="32527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0230" name="Rectangle 86"/>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0231" name="Rectangle 87"/>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0232" name="Rectangle 88"/>
          <p:cNvSpPr>
            <a:spLocks noChangeArrowheads="1"/>
          </p:cNvSpPr>
          <p:nvPr/>
        </p:nvSpPr>
        <p:spPr bwMode="auto">
          <a:xfrm>
            <a:off x="0" y="29860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0233" name="Rectangle 89"/>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0234" name="Rectangle 90"/>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0235" name="Rectangle 91"/>
          <p:cNvSpPr>
            <a:spLocks noChangeArrowheads="1"/>
          </p:cNvSpPr>
          <p:nvPr/>
        </p:nvSpPr>
        <p:spPr bwMode="auto">
          <a:xfrm>
            <a:off x="0" y="29860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0236" name="Rectangle 92"/>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0237" name="Rectangle 93"/>
          <p:cNvSpPr>
            <a:spLocks noChangeArrowheads="1"/>
          </p:cNvSpPr>
          <p:nvPr/>
        </p:nvSpPr>
        <p:spPr bwMode="auto">
          <a:xfrm>
            <a:off x="0" y="27146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0238" name="Rectangle 94"/>
          <p:cNvSpPr>
            <a:spLocks noChangeArrowheads="1"/>
          </p:cNvSpPr>
          <p:nvPr/>
        </p:nvSpPr>
        <p:spPr bwMode="auto">
          <a:xfrm>
            <a:off x="0" y="3233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0239" name="Rectangle 95"/>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0240" name="Rectangle 96"/>
          <p:cNvSpPr>
            <a:spLocks noChangeArrowheads="1"/>
          </p:cNvSpPr>
          <p:nvPr/>
        </p:nvSpPr>
        <p:spPr bwMode="auto">
          <a:xfrm>
            <a:off x="0" y="2876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0241" name="Rectangle 97"/>
          <p:cNvSpPr>
            <a:spLocks noChangeArrowheads="1"/>
          </p:cNvSpPr>
          <p:nvPr/>
        </p:nvSpPr>
        <p:spPr bwMode="auto">
          <a:xfrm>
            <a:off x="0" y="30241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0242" name="Rectangle 98"/>
          <p:cNvSpPr>
            <a:spLocks noChangeArrowheads="1"/>
          </p:cNvSpPr>
          <p:nvPr/>
        </p:nvSpPr>
        <p:spPr bwMode="auto">
          <a:xfrm>
            <a:off x="0" y="29860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390243" name="Object 99"/>
          <p:cNvGraphicFramePr>
            <a:graphicFrameLocks noChangeAspect="1"/>
          </p:cNvGraphicFramePr>
          <p:nvPr>
            <p:extLst>
              <p:ext uri="{D42A27DB-BD31-4B8C-83A1-F6EECF244321}">
                <p14:modId xmlns:p14="http://schemas.microsoft.com/office/powerpoint/2010/main" val="3193917610"/>
              </p:ext>
            </p:extLst>
          </p:nvPr>
        </p:nvGraphicFramePr>
        <p:xfrm>
          <a:off x="827088" y="2406650"/>
          <a:ext cx="7564437" cy="2117725"/>
        </p:xfrm>
        <a:graphic>
          <a:graphicData uri="http://schemas.openxmlformats.org/presentationml/2006/ole">
            <mc:AlternateContent xmlns:mc="http://schemas.openxmlformats.org/markup-compatibility/2006">
              <mc:Choice xmlns:v="urn:schemas-microsoft-com:vml" Requires="v">
                <p:oleObj spid="_x0000_s2072608" name="Equation" r:id="rId4" imgW="3213000" imgH="901440" progId="Equation.DSMT4">
                  <p:embed/>
                </p:oleObj>
              </mc:Choice>
              <mc:Fallback>
                <p:oleObj name="Equation" r:id="rId4" imgW="3213000" imgH="901440" progId="Equation.DSMT4">
                  <p:embed/>
                  <p:pic>
                    <p:nvPicPr>
                      <p:cNvPr id="0" name="Picture 10"/>
                      <p:cNvPicPr>
                        <a:picLocks noChangeAspect="1" noChangeArrowheads="1"/>
                      </p:cNvPicPr>
                      <p:nvPr/>
                    </p:nvPicPr>
                    <p:blipFill>
                      <a:blip r:embed="rId5"/>
                      <a:srcRect/>
                      <a:stretch>
                        <a:fillRect/>
                      </a:stretch>
                    </p:blipFill>
                    <p:spPr bwMode="auto">
                      <a:xfrm>
                        <a:off x="827088" y="2406650"/>
                        <a:ext cx="7564437" cy="2117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196932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306" name="Rectangle 2"/>
          <p:cNvSpPr>
            <a:spLocks noGrp="1" noChangeArrowheads="1"/>
          </p:cNvSpPr>
          <p:nvPr>
            <p:ph type="title"/>
          </p:nvPr>
        </p:nvSpPr>
        <p:spPr/>
        <p:txBody>
          <a:bodyPr/>
          <a:lstStyle/>
          <a:p>
            <a:r>
              <a:rPr lang="zh-CN" altLang="en-US" smtClean="0"/>
              <a:t>信道编码定理</a:t>
            </a:r>
            <a:endParaRPr lang="en-US" altLang="zh-CN"/>
          </a:p>
        </p:txBody>
      </p:sp>
      <p:sp>
        <p:nvSpPr>
          <p:cNvPr id="354307" name="Rectangle 3"/>
          <p:cNvSpPr>
            <a:spLocks noGrp="1" noChangeArrowheads="1"/>
          </p:cNvSpPr>
          <p:nvPr>
            <p:ph type="body" idx="1"/>
          </p:nvPr>
        </p:nvSpPr>
        <p:spPr/>
        <p:txBody>
          <a:bodyPr/>
          <a:lstStyle/>
          <a:p>
            <a:r>
              <a:rPr lang="zh-CN" altLang="en-US" dirty="0" smtClean="0"/>
              <a:t>信道编码概述</a:t>
            </a:r>
          </a:p>
          <a:p>
            <a:r>
              <a:rPr lang="zh-CN" altLang="en-US" dirty="0" smtClean="0"/>
              <a:t>译码准则</a:t>
            </a:r>
          </a:p>
          <a:p>
            <a:r>
              <a:rPr lang="zh-CN" altLang="en-US" dirty="0" smtClean="0">
                <a:solidFill>
                  <a:srgbClr val="FF0000"/>
                </a:solidFill>
              </a:rPr>
              <a:t>编码方法</a:t>
            </a:r>
          </a:p>
          <a:p>
            <a:r>
              <a:rPr lang="zh-CN" altLang="en-US" dirty="0" smtClean="0"/>
              <a:t>信道编码定理</a:t>
            </a:r>
            <a:endParaRPr lang="zh-CN" altLang="en-US" dirty="0"/>
          </a:p>
        </p:txBody>
      </p:sp>
      <p:sp>
        <p:nvSpPr>
          <p:cNvPr id="6" name="灯片编号占位符 5"/>
          <p:cNvSpPr>
            <a:spLocks noGrp="1"/>
          </p:cNvSpPr>
          <p:nvPr>
            <p:ph type="sldNum" sz="quarter" idx="12"/>
          </p:nvPr>
        </p:nvSpPr>
        <p:spPr/>
        <p:txBody>
          <a:bodyPr/>
          <a:lstStyle/>
          <a:p>
            <a:fld id="{1EBC80C4-7338-4BB8-B94F-C8D74E62FD4A}" type="slidenum">
              <a:rPr lang="zh-CN" altLang="en-US" smtClean="0"/>
              <a:pPr/>
              <a:t>36</a:t>
            </a:fld>
            <a:endParaRPr lang="en-US" altLang="zh-CN"/>
          </a:p>
        </p:txBody>
      </p:sp>
    </p:spTree>
    <p:extLst>
      <p:ext uri="{BB962C8B-B14F-4D97-AF65-F5344CB8AC3E}">
        <p14:creationId xmlns:p14="http://schemas.microsoft.com/office/powerpoint/2010/main" val="41221657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2194" name="Rectangle 2"/>
          <p:cNvSpPr>
            <a:spLocks noGrp="1" noChangeArrowheads="1"/>
          </p:cNvSpPr>
          <p:nvPr>
            <p:ph type="title"/>
          </p:nvPr>
        </p:nvSpPr>
        <p:spPr/>
        <p:txBody>
          <a:bodyPr/>
          <a:lstStyle/>
          <a:p>
            <a:r>
              <a:rPr lang="zh-CN" altLang="en-US" smtClean="0"/>
              <a:t>编码方法</a:t>
            </a:r>
            <a:endParaRPr lang="zh-CN" altLang="en-US"/>
          </a:p>
        </p:txBody>
      </p:sp>
      <p:sp>
        <p:nvSpPr>
          <p:cNvPr id="392195" name="Rectangle 3"/>
          <p:cNvSpPr>
            <a:spLocks noGrp="1" noChangeArrowheads="1"/>
          </p:cNvSpPr>
          <p:nvPr>
            <p:ph type="body" idx="1"/>
          </p:nvPr>
        </p:nvSpPr>
        <p:spPr/>
        <p:txBody>
          <a:bodyPr/>
          <a:lstStyle/>
          <a:p>
            <a:r>
              <a:rPr lang="zh-CN" altLang="en-US" dirty="0" smtClean="0"/>
              <a:t>当信道为确定的有噪信道时，无论采用什么样的译码规则，我们只能尽量的减小平均错误概率，总不能完全消除</a:t>
            </a:r>
          </a:p>
          <a:p>
            <a:r>
              <a:rPr lang="zh-CN" altLang="en-US" dirty="0" smtClean="0"/>
              <a:t>因此必须要有方法降低错误概率：编码方法</a:t>
            </a:r>
            <a:endParaRPr lang="en-US" altLang="zh-CN" dirty="0" smtClean="0"/>
          </a:p>
          <a:p>
            <a:r>
              <a:rPr lang="zh-CN" altLang="en-US" dirty="0" smtClean="0"/>
              <a:t>检错与纠错原理</a:t>
            </a:r>
            <a:endParaRPr lang="en-US" altLang="zh-CN" dirty="0" smtClean="0"/>
          </a:p>
          <a:p>
            <a:pPr lvl="1"/>
            <a:r>
              <a:rPr lang="zh-CN" altLang="en-US" dirty="0" smtClean="0"/>
              <a:t>奇偶校验</a:t>
            </a:r>
            <a:endParaRPr lang="en-US" altLang="zh-CN" dirty="0" smtClean="0"/>
          </a:p>
          <a:p>
            <a:pPr lvl="1"/>
            <a:r>
              <a:rPr lang="zh-CN" altLang="en-US" dirty="0">
                <a:solidFill>
                  <a:srgbClr val="FF0000"/>
                </a:solidFill>
              </a:rPr>
              <a:t>增加扩展</a:t>
            </a:r>
            <a:r>
              <a:rPr lang="zh-CN" altLang="en-US" dirty="0" smtClean="0">
                <a:solidFill>
                  <a:srgbClr val="FF0000"/>
                </a:solidFill>
              </a:rPr>
              <a:t>次数（重复消息位）</a:t>
            </a:r>
            <a:endParaRPr lang="en-US" altLang="zh-CN" dirty="0">
              <a:solidFill>
                <a:srgbClr val="FF0000"/>
              </a:solidFill>
            </a:endParaRPr>
          </a:p>
          <a:p>
            <a:pPr lvl="1"/>
            <a:r>
              <a:rPr lang="zh-CN" altLang="en-US" dirty="0" smtClean="0"/>
              <a:t>设计等重码</a:t>
            </a:r>
            <a:endParaRPr lang="en-US" altLang="zh-CN" dirty="0" smtClean="0"/>
          </a:p>
        </p:txBody>
      </p:sp>
      <p:sp>
        <p:nvSpPr>
          <p:cNvPr id="95" name="灯片编号占位符 5"/>
          <p:cNvSpPr>
            <a:spLocks noGrp="1"/>
          </p:cNvSpPr>
          <p:nvPr>
            <p:ph type="sldNum" sz="quarter" idx="12"/>
          </p:nvPr>
        </p:nvSpPr>
        <p:spPr/>
        <p:txBody>
          <a:bodyPr/>
          <a:lstStyle/>
          <a:p>
            <a:fld id="{E1B646D6-DE33-42A9-B8ED-B9274F136A77}" type="slidenum">
              <a:rPr lang="zh-CN" altLang="en-US" smtClean="0"/>
              <a:pPr/>
              <a:t>37</a:t>
            </a:fld>
            <a:endParaRPr lang="en-US" altLang="zh-CN"/>
          </a:p>
        </p:txBody>
      </p:sp>
      <p:sp>
        <p:nvSpPr>
          <p:cNvPr id="392196" name="Rectangle 4"/>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2197" name="Rectangle 5"/>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2198" name="Rectangle 6"/>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2199" name="Rectangle 7"/>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2200" name="Rectangle 8"/>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2201" name="Rectangle 9"/>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2202" name="Rectangle 10"/>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2203" name="Rectangle 11"/>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2204" name="Rectangle 12"/>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2205" name="Rectangle 13"/>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2206" name="Rectangle 14"/>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2207" name="Rectangle 15"/>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2208" name="Rectangle 16"/>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2209" name="Rectangle 17"/>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2210" name="Rectangle 18"/>
          <p:cNvSpPr>
            <a:spLocks noChangeArrowheads="1"/>
          </p:cNvSpPr>
          <p:nvPr/>
        </p:nvSpPr>
        <p:spPr bwMode="auto">
          <a:xfrm>
            <a:off x="0" y="31956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2211" name="Rectangle 19"/>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2212" name="Rectangle 20"/>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2213" name="Rectangle 21"/>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2214"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2215" name="Rectangle 23"/>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2216" name="Rectangle 24"/>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2217" name="Rectangle 25"/>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2218" name="Rectangle 26"/>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2219" name="Rectangle 27"/>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2220" name="Rectangle 28"/>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2221" name="Rectangle 29"/>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2222" name="Rectangle 30"/>
          <p:cNvSpPr>
            <a:spLocks noChangeArrowheads="1"/>
          </p:cNvSpPr>
          <p:nvPr/>
        </p:nvSpPr>
        <p:spPr bwMode="auto">
          <a:xfrm>
            <a:off x="0" y="31956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2223" name="Rectangle 31"/>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2224" name="Rectangle 32"/>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2225" name="Rectangle 33"/>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2226" name="Rectangle 34"/>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2227" name="Rectangle 35"/>
          <p:cNvSpPr>
            <a:spLocks noChangeArrowheads="1"/>
          </p:cNvSpPr>
          <p:nvPr/>
        </p:nvSpPr>
        <p:spPr bwMode="auto">
          <a:xfrm>
            <a:off x="0" y="3257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2228" name="Rectangle 36"/>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2229" name="Rectangle 37"/>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2230" name="Rectangle 38"/>
          <p:cNvSpPr>
            <a:spLocks noChangeArrowheads="1"/>
          </p:cNvSpPr>
          <p:nvPr/>
        </p:nvSpPr>
        <p:spPr bwMode="auto">
          <a:xfrm>
            <a:off x="0" y="24193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2231" name="Rectangle 39"/>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2232" name="Rectangle 40"/>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2233" name="Rectangle 41"/>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2234" name="Rectangle 42"/>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2235" name="Rectangle 4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2236" name="Rectangle 44"/>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2237" name="Rectangle 45"/>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2238" name="Rectangle 46"/>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2239" name="Rectangle 47"/>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2240" name="Rectangle 48"/>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2241" name="Rectangle 49"/>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2242" name="Rectangle 50"/>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2243" name="Rectangle 51"/>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2244" name="Rectangle 52"/>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2245" name="Rectangle 53"/>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2246" name="Rectangle 54"/>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2247" name="Rectangle 55"/>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2248" name="Rectangle 56"/>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2249" name="Rectangle 57"/>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2250" name="Rectangle 58"/>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2251" name="Rectangle 59"/>
          <p:cNvSpPr>
            <a:spLocks noChangeArrowheads="1"/>
          </p:cNvSpPr>
          <p:nvPr/>
        </p:nvSpPr>
        <p:spPr bwMode="auto">
          <a:xfrm>
            <a:off x="0" y="31003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2252" name="Rectangle 60"/>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2253" name="Rectangle 61"/>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2254" name="Rectangle 62"/>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2255" name="Rectangle 63"/>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2256" name="Rectangle 64"/>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2257" name="Rectangle 65"/>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2258" name="Rectangle 66"/>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2259" name="Rectangle 67"/>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2260" name="Rectangle 68"/>
          <p:cNvSpPr>
            <a:spLocks noChangeArrowheads="1"/>
          </p:cNvSpPr>
          <p:nvPr/>
        </p:nvSpPr>
        <p:spPr bwMode="auto">
          <a:xfrm>
            <a:off x="0" y="32051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2261" name="Rectangle 69"/>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2262" name="Rectangle 70"/>
          <p:cNvSpPr>
            <a:spLocks noChangeArrowheads="1"/>
          </p:cNvSpPr>
          <p:nvPr/>
        </p:nvSpPr>
        <p:spPr bwMode="auto">
          <a:xfrm>
            <a:off x="0" y="28813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2263" name="Rectangle 71"/>
          <p:cNvSpPr>
            <a:spLocks noChangeArrowheads="1"/>
          </p:cNvSpPr>
          <p:nvPr/>
        </p:nvSpPr>
        <p:spPr bwMode="auto">
          <a:xfrm>
            <a:off x="0" y="3233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2264" name="Rectangle 72"/>
          <p:cNvSpPr>
            <a:spLocks noChangeArrowheads="1"/>
          </p:cNvSpPr>
          <p:nvPr/>
        </p:nvSpPr>
        <p:spPr bwMode="auto">
          <a:xfrm>
            <a:off x="0" y="32242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2265" name="Rectangle 73"/>
          <p:cNvSpPr>
            <a:spLocks noChangeArrowheads="1"/>
          </p:cNvSpPr>
          <p:nvPr/>
        </p:nvSpPr>
        <p:spPr bwMode="auto">
          <a:xfrm>
            <a:off x="0" y="33004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2266" name="Rectangle 74"/>
          <p:cNvSpPr>
            <a:spLocks noChangeArrowheads="1"/>
          </p:cNvSpPr>
          <p:nvPr/>
        </p:nvSpPr>
        <p:spPr bwMode="auto">
          <a:xfrm>
            <a:off x="-396875" y="45085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1" hangingPunct="1">
              <a:spcBef>
                <a:spcPct val="0"/>
              </a:spcBef>
            </a:pPr>
            <a:endParaRPr kumimoji="1" lang="zh-CN" altLang="en-US" sz="2400" b="0">
              <a:latin typeface="Tahoma" pitchFamily="34" charset="0"/>
            </a:endParaRPr>
          </a:p>
        </p:txBody>
      </p:sp>
      <p:sp>
        <p:nvSpPr>
          <p:cNvPr id="392267" name="Rectangle 75"/>
          <p:cNvSpPr>
            <a:spLocks noChangeArrowheads="1"/>
          </p:cNvSpPr>
          <p:nvPr/>
        </p:nvSpPr>
        <p:spPr bwMode="auto">
          <a:xfrm>
            <a:off x="0" y="31623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2268" name="Rectangle 76"/>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2269" name="Rectangle 77"/>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2270" name="Rectangle 78"/>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2271" name="Rectangle 79"/>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2272" name="Rectangle 80"/>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2273" name="Rectangle 8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2274" name="Rectangle 82"/>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2275" name="Rectangle 83"/>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2276" name="Rectangle 84"/>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2277" name="Rectangle 85"/>
          <p:cNvSpPr>
            <a:spLocks noChangeArrowheads="1"/>
          </p:cNvSpPr>
          <p:nvPr/>
        </p:nvSpPr>
        <p:spPr bwMode="auto">
          <a:xfrm>
            <a:off x="0" y="32527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2278" name="Rectangle 86"/>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2279" name="Rectangle 87"/>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2280" name="Rectangle 88"/>
          <p:cNvSpPr>
            <a:spLocks noChangeArrowheads="1"/>
          </p:cNvSpPr>
          <p:nvPr/>
        </p:nvSpPr>
        <p:spPr bwMode="auto">
          <a:xfrm>
            <a:off x="0" y="29860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2281" name="Rectangle 89"/>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2282" name="Rectangle 90"/>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2283" name="Rectangle 91"/>
          <p:cNvSpPr>
            <a:spLocks noChangeArrowheads="1"/>
          </p:cNvSpPr>
          <p:nvPr/>
        </p:nvSpPr>
        <p:spPr bwMode="auto">
          <a:xfrm>
            <a:off x="0" y="29860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2284" name="Rectangle 92"/>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Tree>
    <p:extLst>
      <p:ext uri="{BB962C8B-B14F-4D97-AF65-F5344CB8AC3E}">
        <p14:creationId xmlns:p14="http://schemas.microsoft.com/office/powerpoint/2010/main" val="28093922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4242" name="Rectangle 2"/>
          <p:cNvSpPr>
            <a:spLocks noGrp="1" noChangeArrowheads="1"/>
          </p:cNvSpPr>
          <p:nvPr>
            <p:ph type="title"/>
          </p:nvPr>
        </p:nvSpPr>
        <p:spPr/>
        <p:txBody>
          <a:bodyPr/>
          <a:lstStyle/>
          <a:p>
            <a:r>
              <a:rPr lang="zh-CN" altLang="en-US" dirty="0" smtClean="0"/>
              <a:t>增加扩展</a:t>
            </a:r>
            <a:r>
              <a:rPr lang="zh-CN" altLang="en-US" dirty="0"/>
              <a:t>次数（简单重复编码）</a:t>
            </a:r>
          </a:p>
        </p:txBody>
      </p:sp>
      <p:sp>
        <p:nvSpPr>
          <p:cNvPr id="394243" name="Rectangle 3"/>
          <p:cNvSpPr>
            <a:spLocks noGrp="1" noChangeArrowheads="1"/>
          </p:cNvSpPr>
          <p:nvPr>
            <p:ph type="body" idx="1"/>
          </p:nvPr>
        </p:nvSpPr>
        <p:spPr>
          <a:xfrm>
            <a:off x="323528" y="1196752"/>
            <a:ext cx="8208912" cy="5040560"/>
          </a:xfrm>
        </p:spPr>
        <p:txBody>
          <a:bodyPr>
            <a:normAutofit/>
          </a:bodyPr>
          <a:lstStyle/>
          <a:p>
            <a:r>
              <a:rPr lang="zh-CN" altLang="en-US" dirty="0" smtClean="0"/>
              <a:t>二元信源进行编码</a:t>
            </a:r>
          </a:p>
          <a:p>
            <a:pPr lvl="1"/>
            <a:r>
              <a:rPr lang="zh-CN" altLang="en-US" sz="2400" dirty="0" smtClean="0"/>
              <a:t>方法</a:t>
            </a:r>
            <a:r>
              <a:rPr lang="en-US" altLang="zh-CN" sz="2400" dirty="0" smtClean="0"/>
              <a:t>1</a:t>
            </a:r>
            <a:r>
              <a:rPr lang="zh-CN" altLang="en-US" sz="2400" dirty="0" smtClean="0"/>
              <a:t>：</a:t>
            </a:r>
            <a:r>
              <a:rPr lang="en-US" altLang="zh-CN" sz="2400" dirty="0" smtClean="0"/>
              <a:t>0</a:t>
            </a:r>
            <a:r>
              <a:rPr lang="zh-CN" altLang="en-US" sz="2400" dirty="0" smtClean="0"/>
              <a:t>；</a:t>
            </a:r>
            <a:r>
              <a:rPr lang="en-US" altLang="zh-CN" sz="2400" dirty="0" smtClean="0"/>
              <a:t>1</a:t>
            </a:r>
          </a:p>
          <a:p>
            <a:pPr lvl="1"/>
            <a:r>
              <a:rPr lang="zh-CN" altLang="en-US" sz="2400" dirty="0" smtClean="0"/>
              <a:t>方法</a:t>
            </a:r>
            <a:r>
              <a:rPr lang="en-US" altLang="zh-CN" sz="2400" dirty="0" smtClean="0"/>
              <a:t>2</a:t>
            </a:r>
            <a:r>
              <a:rPr lang="zh-CN" altLang="en-US" sz="2400" dirty="0" smtClean="0"/>
              <a:t>：信源</a:t>
            </a:r>
            <a:r>
              <a:rPr lang="zh-CN" altLang="en-US" sz="2400" dirty="0"/>
              <a:t>符号为0（或1）时重复发送三个0（或1</a:t>
            </a:r>
            <a:r>
              <a:rPr lang="zh-CN" altLang="en-US" sz="2400" dirty="0" smtClean="0"/>
              <a:t>）</a:t>
            </a:r>
            <a:endParaRPr lang="en-US" altLang="zh-CN" sz="2400" dirty="0" smtClean="0"/>
          </a:p>
          <a:p>
            <a:pPr lvl="1"/>
            <a:endParaRPr lang="en-US" altLang="zh-CN" sz="2400" dirty="0"/>
          </a:p>
          <a:p>
            <a:pPr marL="365760" lvl="1" indent="0">
              <a:buNone/>
            </a:pPr>
            <a:r>
              <a:rPr lang="en-US" altLang="zh-CN" sz="2400" dirty="0" smtClean="0"/>
              <a:t> 0         000</a:t>
            </a:r>
            <a:r>
              <a:rPr lang="zh-CN" altLang="en-US" sz="2400" dirty="0" smtClean="0"/>
              <a:t>；</a:t>
            </a:r>
            <a:endParaRPr lang="en-US" altLang="zh-CN" sz="2400" dirty="0" smtClean="0"/>
          </a:p>
          <a:p>
            <a:pPr marL="365760" lvl="1" indent="0">
              <a:buNone/>
            </a:pPr>
            <a:r>
              <a:rPr lang="en-US" altLang="zh-CN" sz="2400" dirty="0" smtClean="0"/>
              <a:t> </a:t>
            </a:r>
            <a:r>
              <a:rPr lang="en-US" altLang="zh-CN" sz="2400" dirty="0"/>
              <a:t>1</a:t>
            </a:r>
            <a:r>
              <a:rPr lang="zh-CN" altLang="en-US" sz="2400" dirty="0" smtClean="0"/>
              <a:t>         </a:t>
            </a:r>
            <a:r>
              <a:rPr lang="en-US" altLang="zh-CN" sz="2400" dirty="0" smtClean="0"/>
              <a:t>111</a:t>
            </a:r>
          </a:p>
          <a:p>
            <a:pPr marL="365760" lvl="1" indent="0">
              <a:buNone/>
            </a:pPr>
            <a:r>
              <a:rPr lang="zh-CN" altLang="en-US" sz="2400" dirty="0" smtClean="0">
                <a:solidFill>
                  <a:srgbClr val="0000FF"/>
                </a:solidFill>
              </a:rPr>
              <a:t>简单重复编码</a:t>
            </a:r>
            <a:endParaRPr lang="en-US" altLang="zh-CN" sz="2400" dirty="0" smtClean="0">
              <a:solidFill>
                <a:srgbClr val="0000FF"/>
              </a:solidFill>
            </a:endParaRPr>
          </a:p>
          <a:p>
            <a:endParaRPr lang="en-US" altLang="zh-CN" dirty="0" smtClean="0"/>
          </a:p>
        </p:txBody>
      </p:sp>
      <p:sp>
        <p:nvSpPr>
          <p:cNvPr id="96" name="灯片编号占位符 5"/>
          <p:cNvSpPr>
            <a:spLocks noGrp="1"/>
          </p:cNvSpPr>
          <p:nvPr>
            <p:ph type="sldNum" sz="quarter" idx="12"/>
          </p:nvPr>
        </p:nvSpPr>
        <p:spPr/>
        <p:txBody>
          <a:bodyPr/>
          <a:lstStyle/>
          <a:p>
            <a:fld id="{65EA11B4-0036-4141-B363-D6651EDA9E46}" type="slidenum">
              <a:rPr lang="zh-CN" altLang="en-US" smtClean="0"/>
              <a:pPr/>
              <a:t>38</a:t>
            </a:fld>
            <a:endParaRPr lang="en-US" altLang="zh-CN"/>
          </a:p>
        </p:txBody>
      </p:sp>
      <p:sp>
        <p:nvSpPr>
          <p:cNvPr id="394244" name="Rectangle 4"/>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245" name="Rectangle 5"/>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246" name="Rectangle 6"/>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247" name="Rectangle 7"/>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248" name="Rectangle 8"/>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249" name="Rectangle 9"/>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250" name="Rectangle 10"/>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251" name="Rectangle 11"/>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252" name="Rectangle 12"/>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253" name="Rectangle 13"/>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254" name="Rectangle 14"/>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255" name="Rectangle 15"/>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256" name="Rectangle 16"/>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257" name="Rectangle 17"/>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258" name="Rectangle 18"/>
          <p:cNvSpPr>
            <a:spLocks noChangeArrowheads="1"/>
          </p:cNvSpPr>
          <p:nvPr/>
        </p:nvSpPr>
        <p:spPr bwMode="auto">
          <a:xfrm>
            <a:off x="0" y="31956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259" name="Rectangle 19"/>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260" name="Rectangle 20"/>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261" name="Rectangle 21"/>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262"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263" name="Rectangle 23"/>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264" name="Rectangle 24"/>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265" name="Rectangle 25"/>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266" name="Rectangle 26"/>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267" name="Rectangle 27"/>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268" name="Rectangle 28"/>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269" name="Rectangle 29"/>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270" name="Rectangle 30"/>
          <p:cNvSpPr>
            <a:spLocks noChangeArrowheads="1"/>
          </p:cNvSpPr>
          <p:nvPr/>
        </p:nvSpPr>
        <p:spPr bwMode="auto">
          <a:xfrm>
            <a:off x="0" y="31956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271" name="Rectangle 31"/>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272" name="Rectangle 32"/>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273" name="Rectangle 33"/>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274" name="Rectangle 34"/>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275" name="Rectangle 35"/>
          <p:cNvSpPr>
            <a:spLocks noChangeArrowheads="1"/>
          </p:cNvSpPr>
          <p:nvPr/>
        </p:nvSpPr>
        <p:spPr bwMode="auto">
          <a:xfrm>
            <a:off x="0" y="3257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276" name="Rectangle 36"/>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277" name="Rectangle 37"/>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278" name="Rectangle 38"/>
          <p:cNvSpPr>
            <a:spLocks noChangeArrowheads="1"/>
          </p:cNvSpPr>
          <p:nvPr/>
        </p:nvSpPr>
        <p:spPr bwMode="auto">
          <a:xfrm>
            <a:off x="0" y="24193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279" name="Rectangle 39"/>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280" name="Rectangle 40"/>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281" name="Rectangle 41"/>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282" name="Rectangle 42"/>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283" name="Rectangle 4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284" name="Rectangle 44"/>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285" name="Rectangle 45"/>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286" name="Rectangle 46"/>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287" name="Rectangle 47"/>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288" name="Rectangle 48"/>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289" name="Rectangle 49"/>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290" name="Rectangle 50"/>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291" name="Rectangle 51"/>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292" name="Rectangle 52"/>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293" name="Rectangle 53"/>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294" name="Rectangle 54"/>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295" name="Rectangle 55"/>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296" name="Rectangle 56"/>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297" name="Rectangle 57"/>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298" name="Rectangle 58"/>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299" name="Rectangle 59"/>
          <p:cNvSpPr>
            <a:spLocks noChangeArrowheads="1"/>
          </p:cNvSpPr>
          <p:nvPr/>
        </p:nvSpPr>
        <p:spPr bwMode="auto">
          <a:xfrm>
            <a:off x="0" y="31003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300" name="Rectangle 60"/>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301" name="Rectangle 61"/>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302" name="Rectangle 62"/>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303" name="Rectangle 63"/>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304" name="Rectangle 64"/>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305" name="Rectangle 65"/>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306" name="Rectangle 66"/>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307" name="Rectangle 67"/>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308" name="Rectangle 68"/>
          <p:cNvSpPr>
            <a:spLocks noChangeArrowheads="1"/>
          </p:cNvSpPr>
          <p:nvPr/>
        </p:nvSpPr>
        <p:spPr bwMode="auto">
          <a:xfrm>
            <a:off x="0" y="32051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309" name="Rectangle 69"/>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310" name="Rectangle 70"/>
          <p:cNvSpPr>
            <a:spLocks noChangeArrowheads="1"/>
          </p:cNvSpPr>
          <p:nvPr/>
        </p:nvSpPr>
        <p:spPr bwMode="auto">
          <a:xfrm>
            <a:off x="0" y="28813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311" name="Rectangle 71"/>
          <p:cNvSpPr>
            <a:spLocks noChangeArrowheads="1"/>
          </p:cNvSpPr>
          <p:nvPr/>
        </p:nvSpPr>
        <p:spPr bwMode="auto">
          <a:xfrm>
            <a:off x="0" y="3233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312" name="Rectangle 72"/>
          <p:cNvSpPr>
            <a:spLocks noChangeArrowheads="1"/>
          </p:cNvSpPr>
          <p:nvPr/>
        </p:nvSpPr>
        <p:spPr bwMode="auto">
          <a:xfrm>
            <a:off x="0" y="32242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313" name="Rectangle 73"/>
          <p:cNvSpPr>
            <a:spLocks noChangeArrowheads="1"/>
          </p:cNvSpPr>
          <p:nvPr/>
        </p:nvSpPr>
        <p:spPr bwMode="auto">
          <a:xfrm>
            <a:off x="0" y="33004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314" name="Rectangle 74"/>
          <p:cNvSpPr>
            <a:spLocks noChangeArrowheads="1"/>
          </p:cNvSpPr>
          <p:nvPr/>
        </p:nvSpPr>
        <p:spPr bwMode="auto">
          <a:xfrm>
            <a:off x="-396875" y="45085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1" hangingPunct="1">
              <a:spcBef>
                <a:spcPct val="0"/>
              </a:spcBef>
            </a:pPr>
            <a:endParaRPr kumimoji="1" lang="zh-CN" altLang="en-US" sz="2400" b="0">
              <a:latin typeface="Tahoma" pitchFamily="34" charset="0"/>
            </a:endParaRPr>
          </a:p>
        </p:txBody>
      </p:sp>
      <p:sp>
        <p:nvSpPr>
          <p:cNvPr id="394315" name="Rectangle 75"/>
          <p:cNvSpPr>
            <a:spLocks noChangeArrowheads="1"/>
          </p:cNvSpPr>
          <p:nvPr/>
        </p:nvSpPr>
        <p:spPr bwMode="auto">
          <a:xfrm>
            <a:off x="0" y="31623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316" name="Rectangle 76"/>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317" name="Rectangle 77"/>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318" name="Rectangle 78"/>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319" name="Rectangle 79"/>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320" name="Rectangle 80"/>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321" name="Rectangle 8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322" name="Rectangle 82"/>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323" name="Rectangle 83"/>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324" name="Rectangle 84"/>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325" name="Rectangle 85"/>
          <p:cNvSpPr>
            <a:spLocks noChangeArrowheads="1"/>
          </p:cNvSpPr>
          <p:nvPr/>
        </p:nvSpPr>
        <p:spPr bwMode="auto">
          <a:xfrm>
            <a:off x="0" y="32527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326" name="Rectangle 86"/>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327" name="Rectangle 87"/>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328" name="Rectangle 88"/>
          <p:cNvSpPr>
            <a:spLocks noChangeArrowheads="1"/>
          </p:cNvSpPr>
          <p:nvPr/>
        </p:nvSpPr>
        <p:spPr bwMode="auto">
          <a:xfrm>
            <a:off x="0" y="29860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329" name="Rectangle 89"/>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330" name="Rectangle 90"/>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331" name="Rectangle 91"/>
          <p:cNvSpPr>
            <a:spLocks noChangeArrowheads="1"/>
          </p:cNvSpPr>
          <p:nvPr/>
        </p:nvSpPr>
        <p:spPr bwMode="auto">
          <a:xfrm>
            <a:off x="0" y="29860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332" name="Rectangle 92"/>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 name="右箭头 1"/>
          <p:cNvSpPr/>
          <p:nvPr/>
        </p:nvSpPr>
        <p:spPr>
          <a:xfrm>
            <a:off x="1278715" y="3341264"/>
            <a:ext cx="432048" cy="205160"/>
          </a:xfrm>
          <a:prstGeom prst="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a:p>
        </p:txBody>
      </p:sp>
      <p:sp>
        <p:nvSpPr>
          <p:cNvPr id="97" name="右箭头 96"/>
          <p:cNvSpPr/>
          <p:nvPr/>
        </p:nvSpPr>
        <p:spPr>
          <a:xfrm>
            <a:off x="1266099" y="3717032"/>
            <a:ext cx="432048" cy="205160"/>
          </a:xfrm>
          <a:prstGeom prst="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a:p>
        </p:txBody>
      </p:sp>
      <p:graphicFrame>
        <p:nvGraphicFramePr>
          <p:cNvPr id="3" name="对象 2"/>
          <p:cNvGraphicFramePr>
            <a:graphicFrameLocks noChangeAspect="1"/>
          </p:cNvGraphicFramePr>
          <p:nvPr>
            <p:extLst>
              <p:ext uri="{D42A27DB-BD31-4B8C-83A1-F6EECF244321}">
                <p14:modId xmlns:p14="http://schemas.microsoft.com/office/powerpoint/2010/main" val="3111473905"/>
              </p:ext>
            </p:extLst>
          </p:nvPr>
        </p:nvGraphicFramePr>
        <p:xfrm>
          <a:off x="2914477" y="2708920"/>
          <a:ext cx="5832648" cy="3920737"/>
        </p:xfrm>
        <a:graphic>
          <a:graphicData uri="http://schemas.openxmlformats.org/presentationml/2006/ole">
            <mc:AlternateContent xmlns:mc="http://schemas.openxmlformats.org/markup-compatibility/2006">
              <mc:Choice xmlns:v="urn:schemas-microsoft-com:vml" Requires="v">
                <p:oleObj spid="_x0000_s2242584" name="Document" r:id="rId4" imgW="3321149" imgH="2238573" progId="Word.Document.8">
                  <p:embed/>
                </p:oleObj>
              </mc:Choice>
              <mc:Fallback>
                <p:oleObj name="Document" r:id="rId4" imgW="3321149" imgH="2238573" progId="Word.Document.8">
                  <p:embed/>
                  <p:pic>
                    <p:nvPicPr>
                      <p:cNvPr id="0" name="Object 4"/>
                      <p:cNvPicPr>
                        <a:picLocks noChangeAspect="1" noChangeArrowheads="1"/>
                      </p:cNvPicPr>
                      <p:nvPr/>
                    </p:nvPicPr>
                    <p:blipFill>
                      <a:blip r:embed="rId5"/>
                      <a:srcRect/>
                      <a:stretch>
                        <a:fillRect/>
                      </a:stretch>
                    </p:blipFill>
                    <p:spPr bwMode="auto">
                      <a:xfrm>
                        <a:off x="2914477" y="2708920"/>
                        <a:ext cx="5832648" cy="3920737"/>
                      </a:xfrm>
                      <a:prstGeom prst="rect">
                        <a:avLst/>
                      </a:prstGeom>
                      <a:noFill/>
                      <a:ln>
                        <a:solidFill>
                          <a:srgbClr val="FF0000"/>
                        </a:solidFill>
                      </a:ln>
                      <a:effectLst/>
                    </p:spPr>
                  </p:pic>
                </p:oleObj>
              </mc:Fallback>
            </mc:AlternateContent>
          </a:graphicData>
        </a:graphic>
      </p:graphicFrame>
    </p:spTree>
    <p:extLst>
      <p:ext uri="{BB962C8B-B14F-4D97-AF65-F5344CB8AC3E}">
        <p14:creationId xmlns:p14="http://schemas.microsoft.com/office/powerpoint/2010/main" val="11915699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94243">
                                            <p:txEl>
                                              <p:pRg st="2" end="2"/>
                                            </p:txEl>
                                          </p:spTgt>
                                        </p:tgtEl>
                                        <p:attrNameLst>
                                          <p:attrName>style.visibility</p:attrName>
                                        </p:attrNameLst>
                                      </p:cBhvr>
                                      <p:to>
                                        <p:strVal val="visible"/>
                                      </p:to>
                                    </p:set>
                                    <p:animEffect transition="in" filter="wipe(down)">
                                      <p:cBhvr>
                                        <p:cTn id="7" dur="500"/>
                                        <p:tgtEl>
                                          <p:spTgt spid="394243">
                                            <p:txEl>
                                              <p:pRg st="2" end="2"/>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94243">
                                            <p:txEl>
                                              <p:pRg st="4" end="4"/>
                                            </p:txEl>
                                          </p:spTgt>
                                        </p:tgtEl>
                                        <p:attrNameLst>
                                          <p:attrName>style.visibility</p:attrName>
                                        </p:attrNameLst>
                                      </p:cBhvr>
                                      <p:to>
                                        <p:strVal val="visible"/>
                                      </p:to>
                                    </p:set>
                                    <p:animEffect transition="in" filter="wipe(down)">
                                      <p:cBhvr>
                                        <p:cTn id="10" dur="500"/>
                                        <p:tgtEl>
                                          <p:spTgt spid="394243">
                                            <p:txEl>
                                              <p:pRg st="4" end="4"/>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394243">
                                            <p:txEl>
                                              <p:pRg st="5" end="5"/>
                                            </p:txEl>
                                          </p:spTgt>
                                        </p:tgtEl>
                                        <p:attrNameLst>
                                          <p:attrName>style.visibility</p:attrName>
                                        </p:attrNameLst>
                                      </p:cBhvr>
                                      <p:to>
                                        <p:strVal val="visible"/>
                                      </p:to>
                                    </p:set>
                                    <p:animEffect transition="in" filter="wipe(down)">
                                      <p:cBhvr>
                                        <p:cTn id="13" dur="500"/>
                                        <p:tgtEl>
                                          <p:spTgt spid="394243">
                                            <p:txEl>
                                              <p:pRg st="5" end="5"/>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394243">
                                            <p:txEl>
                                              <p:pRg st="6" end="6"/>
                                            </p:txEl>
                                          </p:spTgt>
                                        </p:tgtEl>
                                        <p:attrNameLst>
                                          <p:attrName>style.visibility</p:attrName>
                                        </p:attrNameLst>
                                      </p:cBhvr>
                                      <p:to>
                                        <p:strVal val="visible"/>
                                      </p:to>
                                    </p:set>
                                    <p:animEffect transition="in" filter="wipe(down)">
                                      <p:cBhvr>
                                        <p:cTn id="16" dur="500"/>
                                        <p:tgtEl>
                                          <p:spTgt spid="394243">
                                            <p:txEl>
                                              <p:pRg st="6" end="6"/>
                                            </p:txEl>
                                          </p:spTgt>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wipe(down)">
                                      <p:cBhvr>
                                        <p:cTn id="19" dur="500"/>
                                        <p:tgtEl>
                                          <p:spTgt spid="2"/>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97"/>
                                        </p:tgtEl>
                                        <p:attrNameLst>
                                          <p:attrName>style.visibility</p:attrName>
                                        </p:attrNameLst>
                                      </p:cBhvr>
                                      <p:to>
                                        <p:strVal val="visible"/>
                                      </p:to>
                                    </p:set>
                                    <p:animEffect transition="in" filter="wipe(down)">
                                      <p:cBhvr>
                                        <p:cTn id="22" dur="500"/>
                                        <p:tgtEl>
                                          <p:spTgt spid="9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wipe(down)">
                                      <p:cBhvr>
                                        <p:cTn id="2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7" grpId="0" animBg="1"/>
    </p:bld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4242" name="Rectangle 2"/>
          <p:cNvSpPr>
            <a:spLocks noGrp="1" noChangeArrowheads="1"/>
          </p:cNvSpPr>
          <p:nvPr>
            <p:ph type="title"/>
          </p:nvPr>
        </p:nvSpPr>
        <p:spPr/>
        <p:txBody>
          <a:bodyPr/>
          <a:lstStyle/>
          <a:p>
            <a:r>
              <a:rPr lang="zh-CN" altLang="en-US" dirty="0" smtClean="0"/>
              <a:t>误码率分析</a:t>
            </a:r>
            <a:endParaRPr lang="zh-CN" altLang="en-US" dirty="0"/>
          </a:p>
        </p:txBody>
      </p:sp>
      <p:sp>
        <p:nvSpPr>
          <p:cNvPr id="394243" name="Rectangle 3"/>
          <p:cNvSpPr>
            <a:spLocks noGrp="1" noChangeArrowheads="1"/>
          </p:cNvSpPr>
          <p:nvPr>
            <p:ph type="body" idx="1"/>
          </p:nvPr>
        </p:nvSpPr>
        <p:spPr/>
        <p:txBody>
          <a:bodyPr>
            <a:normAutofit/>
          </a:bodyPr>
          <a:lstStyle/>
          <a:p>
            <a:r>
              <a:rPr lang="zh-CN" altLang="en-US" dirty="0" smtClean="0">
                <a:latin typeface="+mj-ea"/>
                <a:ea typeface="+mj-ea"/>
              </a:rPr>
              <a:t>实例分析</a:t>
            </a:r>
            <a:endParaRPr lang="en-US" altLang="zh-CN" dirty="0" smtClean="0">
              <a:latin typeface="+mj-ea"/>
              <a:ea typeface="+mj-ea"/>
            </a:endParaRPr>
          </a:p>
          <a:p>
            <a:pPr lvl="1"/>
            <a:r>
              <a:rPr lang="zh-CN" altLang="en-US" sz="2400" dirty="0" smtClean="0">
                <a:latin typeface="+mj-ea"/>
                <a:ea typeface="+mj-ea"/>
              </a:rPr>
              <a:t>信道矩阵为</a:t>
            </a:r>
            <a:endParaRPr lang="en-US" altLang="zh-CN" sz="2400" dirty="0" smtClean="0">
              <a:latin typeface="+mj-ea"/>
              <a:ea typeface="+mj-ea"/>
            </a:endParaRPr>
          </a:p>
          <a:p>
            <a:endParaRPr lang="en-US" altLang="zh-CN" dirty="0" smtClean="0">
              <a:latin typeface="+mj-ea"/>
              <a:ea typeface="+mj-ea"/>
            </a:endParaRPr>
          </a:p>
          <a:p>
            <a:endParaRPr lang="en-US" altLang="zh-CN" dirty="0" smtClean="0">
              <a:latin typeface="+mj-ea"/>
              <a:ea typeface="+mj-ea"/>
            </a:endParaRPr>
          </a:p>
          <a:p>
            <a:pPr lvl="1"/>
            <a:r>
              <a:rPr lang="zh-CN" altLang="en-US" sz="2400" dirty="0" smtClean="0">
                <a:latin typeface="+mj-ea"/>
                <a:ea typeface="+mj-ea"/>
              </a:rPr>
              <a:t>输入符号等概率分布，译码规则采用最大似然准则</a:t>
            </a:r>
            <a:endParaRPr lang="zh-CN" altLang="en-US" sz="2400" dirty="0">
              <a:latin typeface="+mj-ea"/>
              <a:ea typeface="+mj-ea"/>
            </a:endParaRPr>
          </a:p>
        </p:txBody>
      </p:sp>
      <p:sp>
        <p:nvSpPr>
          <p:cNvPr id="96" name="灯片编号占位符 5"/>
          <p:cNvSpPr>
            <a:spLocks noGrp="1"/>
          </p:cNvSpPr>
          <p:nvPr>
            <p:ph type="sldNum" sz="quarter" idx="12"/>
          </p:nvPr>
        </p:nvSpPr>
        <p:spPr/>
        <p:txBody>
          <a:bodyPr/>
          <a:lstStyle/>
          <a:p>
            <a:fld id="{65EA11B4-0036-4141-B363-D6651EDA9E46}" type="slidenum">
              <a:rPr lang="zh-CN" altLang="en-US" smtClean="0"/>
              <a:pPr/>
              <a:t>39</a:t>
            </a:fld>
            <a:endParaRPr lang="en-US" altLang="zh-CN"/>
          </a:p>
        </p:txBody>
      </p:sp>
      <p:sp>
        <p:nvSpPr>
          <p:cNvPr id="394244" name="Rectangle 4"/>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245" name="Rectangle 5"/>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246" name="Rectangle 6"/>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247" name="Rectangle 7"/>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248" name="Rectangle 8"/>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249" name="Rectangle 9"/>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250" name="Rectangle 10"/>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251" name="Rectangle 11"/>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252" name="Rectangle 12"/>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253" name="Rectangle 13"/>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254" name="Rectangle 14"/>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255" name="Rectangle 15"/>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256" name="Rectangle 16"/>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257" name="Rectangle 17"/>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258" name="Rectangle 18"/>
          <p:cNvSpPr>
            <a:spLocks noChangeArrowheads="1"/>
          </p:cNvSpPr>
          <p:nvPr/>
        </p:nvSpPr>
        <p:spPr bwMode="auto">
          <a:xfrm>
            <a:off x="0" y="31956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259" name="Rectangle 19"/>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260" name="Rectangle 20"/>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261" name="Rectangle 21"/>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262"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263" name="Rectangle 23"/>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264" name="Rectangle 24"/>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265" name="Rectangle 25"/>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266" name="Rectangle 26"/>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267" name="Rectangle 27"/>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268" name="Rectangle 28"/>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269" name="Rectangle 29"/>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270" name="Rectangle 30"/>
          <p:cNvSpPr>
            <a:spLocks noChangeArrowheads="1"/>
          </p:cNvSpPr>
          <p:nvPr/>
        </p:nvSpPr>
        <p:spPr bwMode="auto">
          <a:xfrm>
            <a:off x="0" y="31956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271" name="Rectangle 31"/>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272" name="Rectangle 32"/>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273" name="Rectangle 33"/>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274" name="Rectangle 34"/>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275" name="Rectangle 35"/>
          <p:cNvSpPr>
            <a:spLocks noChangeArrowheads="1"/>
          </p:cNvSpPr>
          <p:nvPr/>
        </p:nvSpPr>
        <p:spPr bwMode="auto">
          <a:xfrm>
            <a:off x="0" y="3257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276" name="Rectangle 36"/>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277" name="Rectangle 37"/>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278" name="Rectangle 38"/>
          <p:cNvSpPr>
            <a:spLocks noChangeArrowheads="1"/>
          </p:cNvSpPr>
          <p:nvPr/>
        </p:nvSpPr>
        <p:spPr bwMode="auto">
          <a:xfrm>
            <a:off x="0" y="24193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279" name="Rectangle 39"/>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280" name="Rectangle 40"/>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281" name="Rectangle 41"/>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282" name="Rectangle 42"/>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283" name="Rectangle 4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284" name="Rectangle 44"/>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285" name="Rectangle 45"/>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286" name="Rectangle 46"/>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287" name="Rectangle 47"/>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288" name="Rectangle 48"/>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289" name="Rectangle 49"/>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290" name="Rectangle 50"/>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291" name="Rectangle 51"/>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292" name="Rectangle 52"/>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293" name="Rectangle 53"/>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294" name="Rectangle 54"/>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295" name="Rectangle 55"/>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296" name="Rectangle 56"/>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297" name="Rectangle 57"/>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298" name="Rectangle 58"/>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299" name="Rectangle 59"/>
          <p:cNvSpPr>
            <a:spLocks noChangeArrowheads="1"/>
          </p:cNvSpPr>
          <p:nvPr/>
        </p:nvSpPr>
        <p:spPr bwMode="auto">
          <a:xfrm>
            <a:off x="0" y="31003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300" name="Rectangle 60"/>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301" name="Rectangle 61"/>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302" name="Rectangle 62"/>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303" name="Rectangle 63"/>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304" name="Rectangle 64"/>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305" name="Rectangle 65"/>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306" name="Rectangle 66"/>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307" name="Rectangle 67"/>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308" name="Rectangle 68"/>
          <p:cNvSpPr>
            <a:spLocks noChangeArrowheads="1"/>
          </p:cNvSpPr>
          <p:nvPr/>
        </p:nvSpPr>
        <p:spPr bwMode="auto">
          <a:xfrm>
            <a:off x="0" y="32051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309" name="Rectangle 69"/>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310" name="Rectangle 70"/>
          <p:cNvSpPr>
            <a:spLocks noChangeArrowheads="1"/>
          </p:cNvSpPr>
          <p:nvPr/>
        </p:nvSpPr>
        <p:spPr bwMode="auto">
          <a:xfrm>
            <a:off x="0" y="28813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311" name="Rectangle 71"/>
          <p:cNvSpPr>
            <a:spLocks noChangeArrowheads="1"/>
          </p:cNvSpPr>
          <p:nvPr/>
        </p:nvSpPr>
        <p:spPr bwMode="auto">
          <a:xfrm>
            <a:off x="0" y="3233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312" name="Rectangle 72"/>
          <p:cNvSpPr>
            <a:spLocks noChangeArrowheads="1"/>
          </p:cNvSpPr>
          <p:nvPr/>
        </p:nvSpPr>
        <p:spPr bwMode="auto">
          <a:xfrm>
            <a:off x="0" y="32242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313" name="Rectangle 73"/>
          <p:cNvSpPr>
            <a:spLocks noChangeArrowheads="1"/>
          </p:cNvSpPr>
          <p:nvPr/>
        </p:nvSpPr>
        <p:spPr bwMode="auto">
          <a:xfrm>
            <a:off x="0" y="33004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315" name="Rectangle 75"/>
          <p:cNvSpPr>
            <a:spLocks noChangeArrowheads="1"/>
          </p:cNvSpPr>
          <p:nvPr/>
        </p:nvSpPr>
        <p:spPr bwMode="auto">
          <a:xfrm>
            <a:off x="0" y="31623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316" name="Rectangle 76"/>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317" name="Rectangle 77"/>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318" name="Rectangle 78"/>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319" name="Rectangle 79"/>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320" name="Rectangle 80"/>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321" name="Rectangle 8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322" name="Rectangle 82"/>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323" name="Rectangle 83"/>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324" name="Rectangle 84"/>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325" name="Rectangle 85"/>
          <p:cNvSpPr>
            <a:spLocks noChangeArrowheads="1"/>
          </p:cNvSpPr>
          <p:nvPr/>
        </p:nvSpPr>
        <p:spPr bwMode="auto">
          <a:xfrm>
            <a:off x="0" y="32527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326" name="Rectangle 86"/>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327" name="Rectangle 87"/>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328" name="Rectangle 88"/>
          <p:cNvSpPr>
            <a:spLocks noChangeArrowheads="1"/>
          </p:cNvSpPr>
          <p:nvPr/>
        </p:nvSpPr>
        <p:spPr bwMode="auto">
          <a:xfrm>
            <a:off x="0" y="29860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329" name="Rectangle 89"/>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330" name="Rectangle 90"/>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331" name="Rectangle 91"/>
          <p:cNvSpPr>
            <a:spLocks noChangeArrowheads="1"/>
          </p:cNvSpPr>
          <p:nvPr/>
        </p:nvSpPr>
        <p:spPr bwMode="auto">
          <a:xfrm>
            <a:off x="0" y="29860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332" name="Rectangle 92"/>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394333" name="Object 93"/>
          <p:cNvGraphicFramePr>
            <a:graphicFrameLocks noChangeAspect="1"/>
          </p:cNvGraphicFramePr>
          <p:nvPr>
            <p:extLst>
              <p:ext uri="{D42A27DB-BD31-4B8C-83A1-F6EECF244321}">
                <p14:modId xmlns:p14="http://schemas.microsoft.com/office/powerpoint/2010/main" val="1871811733"/>
              </p:ext>
            </p:extLst>
          </p:nvPr>
        </p:nvGraphicFramePr>
        <p:xfrm>
          <a:off x="3131840" y="1713142"/>
          <a:ext cx="2492607" cy="1362025"/>
        </p:xfrm>
        <a:graphic>
          <a:graphicData uri="http://schemas.openxmlformats.org/presentationml/2006/ole">
            <mc:AlternateContent xmlns:mc="http://schemas.openxmlformats.org/markup-compatibility/2006">
              <mc:Choice xmlns:v="urn:schemas-microsoft-com:vml" Requires="v">
                <p:oleObj spid="_x0000_s2268186" name="Equation" r:id="rId4" imgW="863280" imgH="469800" progId="Equation.DSMT4">
                  <p:embed/>
                </p:oleObj>
              </mc:Choice>
              <mc:Fallback>
                <p:oleObj name="Equation" r:id="rId4" imgW="863280" imgH="469800" progId="Equation.DSMT4">
                  <p:embed/>
                  <p:pic>
                    <p:nvPicPr>
                      <p:cNvPr id="0" name=""/>
                      <p:cNvPicPr>
                        <a:picLocks noChangeAspect="1" noChangeArrowheads="1"/>
                      </p:cNvPicPr>
                      <p:nvPr/>
                    </p:nvPicPr>
                    <p:blipFill>
                      <a:blip r:embed="rId5"/>
                      <a:srcRect/>
                      <a:stretch>
                        <a:fillRect/>
                      </a:stretch>
                    </p:blipFill>
                    <p:spPr bwMode="auto">
                      <a:xfrm>
                        <a:off x="3131840" y="1713142"/>
                        <a:ext cx="2492607" cy="1362025"/>
                      </a:xfrm>
                      <a:prstGeom prst="rect">
                        <a:avLst/>
                      </a:prstGeom>
                      <a:noFill/>
                      <a:extLst/>
                    </p:spPr>
                  </p:pic>
                </p:oleObj>
              </mc:Fallback>
            </mc:AlternateContent>
          </a:graphicData>
        </a:graphic>
      </p:graphicFrame>
      <p:sp>
        <p:nvSpPr>
          <p:cNvPr id="2" name="矩形 1"/>
          <p:cNvSpPr/>
          <p:nvPr/>
        </p:nvSpPr>
        <p:spPr>
          <a:xfrm>
            <a:off x="935704" y="4277667"/>
            <a:ext cx="1983235" cy="461665"/>
          </a:xfrm>
          <a:prstGeom prst="rect">
            <a:avLst/>
          </a:prstGeom>
        </p:spPr>
        <p:txBody>
          <a:bodyPr wrap="none">
            <a:spAutoFit/>
          </a:bodyPr>
          <a:lstStyle/>
          <a:p>
            <a:r>
              <a:rPr lang="zh-CN" altLang="en-US" sz="2400" b="1" dirty="0">
                <a:solidFill>
                  <a:srgbClr val="0000FF"/>
                </a:solidFill>
                <a:latin typeface="+mj-ea"/>
                <a:ea typeface="+mj-ea"/>
              </a:rPr>
              <a:t>方法</a:t>
            </a:r>
            <a:r>
              <a:rPr lang="en-US" altLang="zh-CN" sz="2400" b="1" dirty="0">
                <a:solidFill>
                  <a:srgbClr val="0000FF"/>
                </a:solidFill>
                <a:latin typeface="+mj-ea"/>
                <a:ea typeface="+mj-ea"/>
              </a:rPr>
              <a:t>1</a:t>
            </a:r>
            <a:r>
              <a:rPr lang="zh-CN" altLang="en-US" sz="2400" b="1" dirty="0">
                <a:latin typeface="+mj-ea"/>
                <a:ea typeface="+mj-ea"/>
              </a:rPr>
              <a:t>：</a:t>
            </a:r>
            <a:r>
              <a:rPr lang="en-US" altLang="zh-CN" sz="2400" b="1" dirty="0">
                <a:latin typeface="+mj-ea"/>
                <a:ea typeface="+mj-ea"/>
              </a:rPr>
              <a:t>0</a:t>
            </a:r>
            <a:r>
              <a:rPr lang="zh-CN" altLang="en-US" sz="2400" b="1" dirty="0">
                <a:latin typeface="+mj-ea"/>
                <a:ea typeface="+mj-ea"/>
              </a:rPr>
              <a:t>；</a:t>
            </a:r>
            <a:r>
              <a:rPr lang="en-US" altLang="zh-CN" sz="2400" b="1" dirty="0">
                <a:latin typeface="+mj-ea"/>
                <a:ea typeface="+mj-ea"/>
              </a:rPr>
              <a:t>1</a:t>
            </a:r>
          </a:p>
        </p:txBody>
      </p:sp>
      <p:graphicFrame>
        <p:nvGraphicFramePr>
          <p:cNvPr id="3" name="对象 2"/>
          <p:cNvGraphicFramePr>
            <a:graphicFrameLocks noChangeAspect="1"/>
          </p:cNvGraphicFramePr>
          <p:nvPr>
            <p:extLst>
              <p:ext uri="{D42A27DB-BD31-4B8C-83A1-F6EECF244321}">
                <p14:modId xmlns:p14="http://schemas.microsoft.com/office/powerpoint/2010/main" val="3610070821"/>
              </p:ext>
            </p:extLst>
          </p:nvPr>
        </p:nvGraphicFramePr>
        <p:xfrm>
          <a:off x="1673030" y="4869160"/>
          <a:ext cx="4195114" cy="664023"/>
        </p:xfrm>
        <a:graphic>
          <a:graphicData uri="http://schemas.openxmlformats.org/presentationml/2006/ole">
            <mc:AlternateContent xmlns:mc="http://schemas.openxmlformats.org/markup-compatibility/2006">
              <mc:Choice xmlns:v="urn:schemas-microsoft-com:vml" Requires="v">
                <p:oleObj spid="_x0000_s2268187" name="Equation" r:id="rId6" imgW="1473120" imgH="241200" progId="Equation.DSMT4">
                  <p:embed/>
                </p:oleObj>
              </mc:Choice>
              <mc:Fallback>
                <p:oleObj name="Equation" r:id="rId6" imgW="1473120" imgH="241200" progId="Equation.DSMT4">
                  <p:embed/>
                  <p:pic>
                    <p:nvPicPr>
                      <p:cNvPr id="0" name="Object 9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73030" y="4869160"/>
                        <a:ext cx="4195114" cy="664023"/>
                      </a:xfrm>
                      <a:prstGeom prst="rect">
                        <a:avLst/>
                      </a:prstGeom>
                      <a:noFill/>
                      <a:ln>
                        <a:noFill/>
                      </a:ln>
                    </p:spPr>
                  </p:pic>
                </p:oleObj>
              </mc:Fallback>
            </mc:AlternateContent>
          </a:graphicData>
        </a:graphic>
      </p:graphicFrame>
      <p:cxnSp>
        <p:nvCxnSpPr>
          <p:cNvPr id="5" name="直接连接符 4"/>
          <p:cNvCxnSpPr/>
          <p:nvPr/>
        </p:nvCxnSpPr>
        <p:spPr>
          <a:xfrm>
            <a:off x="935704" y="3933056"/>
            <a:ext cx="7524728" cy="0"/>
          </a:xfrm>
          <a:prstGeom prst="line">
            <a:avLst/>
          </a:prstGeom>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20700723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par>
                                <p:cTn id="8" presetID="42"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anim calcmode="lin" valueType="num">
                                      <p:cBhvr>
                                        <p:cTn id="11" dur="500" fill="hold"/>
                                        <p:tgtEl>
                                          <p:spTgt spid="3"/>
                                        </p:tgtEl>
                                        <p:attrNameLst>
                                          <p:attrName>ppt_x</p:attrName>
                                        </p:attrNameLst>
                                      </p:cBhvr>
                                      <p:tavLst>
                                        <p:tav tm="0">
                                          <p:val>
                                            <p:strVal val="#ppt_x"/>
                                          </p:val>
                                        </p:tav>
                                        <p:tav tm="100000">
                                          <p:val>
                                            <p:strVal val="#ppt_x"/>
                                          </p:val>
                                        </p:tav>
                                      </p:tavLst>
                                    </p:anim>
                                    <p:anim calcmode="lin" valueType="num">
                                      <p:cBhvr>
                                        <p:cTn id="12" dur="5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通信系统的编码过程</a:t>
            </a:r>
            <a:endParaRPr lang="zh-CN" altLang="en-US" dirty="0"/>
          </a:p>
        </p:txBody>
      </p:sp>
      <p:sp>
        <p:nvSpPr>
          <p:cNvPr id="3" name="内容占位符 2"/>
          <p:cNvSpPr>
            <a:spLocks noGrp="1"/>
          </p:cNvSpPr>
          <p:nvPr>
            <p:ph idx="1"/>
          </p:nvPr>
        </p:nvSpPr>
        <p:spPr/>
        <p:txBody>
          <a:bodyPr/>
          <a:lstStyle/>
          <a:p>
            <a:r>
              <a:rPr lang="zh-CN" altLang="en-US" dirty="0"/>
              <a:t>在二进制数字通信系统中，编码器的编码过程分为两步：</a:t>
            </a:r>
          </a:p>
          <a:p>
            <a:pPr lvl="1"/>
            <a:r>
              <a:rPr lang="zh-CN" altLang="en-US" sz="2400" dirty="0">
                <a:solidFill>
                  <a:srgbClr val="3333FF"/>
                </a:solidFill>
              </a:rPr>
              <a:t>信源编码</a:t>
            </a:r>
            <a:r>
              <a:rPr lang="zh-CN" altLang="en-US" sz="2400" dirty="0"/>
              <a:t>：把信源的消息数据序列编成二进制数字构成的码序列；</a:t>
            </a:r>
          </a:p>
          <a:p>
            <a:pPr lvl="1"/>
            <a:r>
              <a:rPr lang="zh-CN" altLang="en-US" sz="2400" dirty="0">
                <a:solidFill>
                  <a:srgbClr val="3333FF"/>
                </a:solidFill>
              </a:rPr>
              <a:t>信道编码</a:t>
            </a:r>
            <a:r>
              <a:rPr lang="zh-CN" altLang="en-US" sz="2400" dirty="0"/>
              <a:t>：把二进制数据序列编成具有纠检错能力的二进制序列</a:t>
            </a:r>
            <a:r>
              <a:rPr lang="zh-CN" altLang="zh-CN" sz="2400" dirty="0" smtClean="0"/>
              <a:t>。</a:t>
            </a:r>
          </a:p>
          <a:p>
            <a:endParaRPr lang="zh-CN" altLang="en-US" sz="2800" dirty="0"/>
          </a:p>
        </p:txBody>
      </p:sp>
      <p:sp>
        <p:nvSpPr>
          <p:cNvPr id="5" name="Rectangle 4"/>
          <p:cNvSpPr>
            <a:spLocks noChangeArrowheads="1"/>
          </p:cNvSpPr>
          <p:nvPr/>
        </p:nvSpPr>
        <p:spPr bwMode="auto">
          <a:xfrm>
            <a:off x="1057795" y="3787228"/>
            <a:ext cx="539750" cy="1439863"/>
          </a:xfrm>
          <a:prstGeom prst="rect">
            <a:avLst/>
          </a:prstGeom>
          <a:ln>
            <a:headEnd/>
            <a:tailEnd type="none" w="lg" len="lg"/>
          </a:ln>
          <a:extLst/>
        </p:spPr>
        <p:style>
          <a:lnRef idx="0">
            <a:schemeClr val="accent6"/>
          </a:lnRef>
          <a:fillRef idx="3">
            <a:schemeClr val="accent6"/>
          </a:fillRef>
          <a:effectRef idx="3">
            <a:schemeClr val="accent6"/>
          </a:effectRef>
          <a:fontRef idx="minor">
            <a:schemeClr val="lt1"/>
          </a:fontRef>
        </p:style>
        <p:txBody>
          <a:bodyPr vert="eaVert" wrap="none" anchor="ctr"/>
          <a:lstStyle/>
          <a:p>
            <a:pPr algn="ctr"/>
            <a:r>
              <a:rPr lang="zh-CN" altLang="en-US" b="1">
                <a:solidFill>
                  <a:schemeClr val="tx1"/>
                </a:solidFill>
              </a:rPr>
              <a:t>信源</a:t>
            </a:r>
          </a:p>
        </p:txBody>
      </p:sp>
      <p:sp>
        <p:nvSpPr>
          <p:cNvPr id="6" name="Rectangle 5"/>
          <p:cNvSpPr>
            <a:spLocks noChangeArrowheads="1"/>
          </p:cNvSpPr>
          <p:nvPr/>
        </p:nvSpPr>
        <p:spPr bwMode="auto">
          <a:xfrm>
            <a:off x="1921395" y="3787228"/>
            <a:ext cx="539750" cy="1439863"/>
          </a:xfrm>
          <a:prstGeom prst="rect">
            <a:avLst/>
          </a:prstGeom>
          <a:ln>
            <a:headEnd/>
            <a:tailEnd type="none" w="lg" len="lg"/>
          </a:ln>
          <a:extLst/>
        </p:spPr>
        <p:style>
          <a:lnRef idx="0">
            <a:schemeClr val="accent2"/>
          </a:lnRef>
          <a:fillRef idx="3">
            <a:schemeClr val="accent2"/>
          </a:fillRef>
          <a:effectRef idx="3">
            <a:schemeClr val="accent2"/>
          </a:effectRef>
          <a:fontRef idx="minor">
            <a:schemeClr val="lt1"/>
          </a:fontRef>
        </p:style>
        <p:txBody>
          <a:bodyPr vert="eaVert" wrap="none" anchor="ctr"/>
          <a:lstStyle/>
          <a:p>
            <a:pPr algn="ctr"/>
            <a:r>
              <a:rPr lang="zh-CN" altLang="en-US" b="1">
                <a:solidFill>
                  <a:schemeClr val="tx1"/>
                </a:solidFill>
              </a:rPr>
              <a:t>信源编码</a:t>
            </a:r>
          </a:p>
        </p:txBody>
      </p:sp>
      <p:sp>
        <p:nvSpPr>
          <p:cNvPr id="7" name="Rectangle 6"/>
          <p:cNvSpPr>
            <a:spLocks noChangeArrowheads="1"/>
          </p:cNvSpPr>
          <p:nvPr/>
        </p:nvSpPr>
        <p:spPr bwMode="auto">
          <a:xfrm>
            <a:off x="6833120" y="3787228"/>
            <a:ext cx="539750" cy="1439863"/>
          </a:xfrm>
          <a:prstGeom prst="rect">
            <a:avLst/>
          </a:prstGeom>
          <a:ln>
            <a:headEnd/>
            <a:tailEnd type="none" w="lg" len="lg"/>
          </a:ln>
          <a:extLst/>
        </p:spPr>
        <p:style>
          <a:lnRef idx="0">
            <a:schemeClr val="accent2"/>
          </a:lnRef>
          <a:fillRef idx="3">
            <a:schemeClr val="accent2"/>
          </a:fillRef>
          <a:effectRef idx="3">
            <a:schemeClr val="accent2"/>
          </a:effectRef>
          <a:fontRef idx="minor">
            <a:schemeClr val="lt1"/>
          </a:fontRef>
        </p:style>
        <p:txBody>
          <a:bodyPr vert="eaVert" wrap="none" anchor="ctr"/>
          <a:lstStyle/>
          <a:p>
            <a:pPr algn="ctr"/>
            <a:r>
              <a:rPr lang="zh-CN" altLang="en-US" b="1">
                <a:solidFill>
                  <a:schemeClr val="tx1"/>
                </a:solidFill>
              </a:rPr>
              <a:t>信源译码</a:t>
            </a:r>
          </a:p>
        </p:txBody>
      </p:sp>
      <p:sp>
        <p:nvSpPr>
          <p:cNvPr id="8" name="Rectangle 7"/>
          <p:cNvSpPr>
            <a:spLocks noChangeArrowheads="1"/>
          </p:cNvSpPr>
          <p:nvPr/>
        </p:nvSpPr>
        <p:spPr bwMode="auto">
          <a:xfrm>
            <a:off x="7704658" y="3787228"/>
            <a:ext cx="539750" cy="1439863"/>
          </a:xfrm>
          <a:prstGeom prst="rect">
            <a:avLst/>
          </a:prstGeom>
          <a:ln>
            <a:headEnd/>
            <a:tailEnd type="none" w="lg" len="lg"/>
          </a:ln>
          <a:extLst/>
        </p:spPr>
        <p:style>
          <a:lnRef idx="0">
            <a:schemeClr val="accent6"/>
          </a:lnRef>
          <a:fillRef idx="3">
            <a:schemeClr val="accent6"/>
          </a:fillRef>
          <a:effectRef idx="3">
            <a:schemeClr val="accent6"/>
          </a:effectRef>
          <a:fontRef idx="minor">
            <a:schemeClr val="lt1"/>
          </a:fontRef>
        </p:style>
        <p:txBody>
          <a:bodyPr vert="eaVert" wrap="none" anchor="ctr"/>
          <a:lstStyle/>
          <a:p>
            <a:pPr algn="ctr"/>
            <a:r>
              <a:rPr lang="zh-CN" altLang="en-US" b="1">
                <a:solidFill>
                  <a:schemeClr val="tx1"/>
                </a:solidFill>
              </a:rPr>
              <a:t>信宿</a:t>
            </a:r>
          </a:p>
        </p:txBody>
      </p:sp>
      <p:sp>
        <p:nvSpPr>
          <p:cNvPr id="9" name="Rectangle 8"/>
          <p:cNvSpPr>
            <a:spLocks noChangeArrowheads="1"/>
          </p:cNvSpPr>
          <p:nvPr/>
        </p:nvSpPr>
        <p:spPr bwMode="auto">
          <a:xfrm>
            <a:off x="3462858" y="3787228"/>
            <a:ext cx="539750" cy="1439863"/>
          </a:xfrm>
          <a:prstGeom prst="rect">
            <a:avLst/>
          </a:prstGeom>
          <a:ln>
            <a:headEnd/>
            <a:tailEnd type="none" w="lg" len="lg"/>
          </a:ln>
          <a:extLst/>
        </p:spPr>
        <p:style>
          <a:lnRef idx="0">
            <a:schemeClr val="accent1"/>
          </a:lnRef>
          <a:fillRef idx="3">
            <a:schemeClr val="accent1"/>
          </a:fillRef>
          <a:effectRef idx="3">
            <a:schemeClr val="accent1"/>
          </a:effectRef>
          <a:fontRef idx="minor">
            <a:schemeClr val="lt1"/>
          </a:fontRef>
        </p:style>
        <p:txBody>
          <a:bodyPr vert="eaVert" wrap="none" anchor="ctr"/>
          <a:lstStyle/>
          <a:p>
            <a:pPr algn="ctr"/>
            <a:r>
              <a:rPr lang="zh-CN" altLang="en-US" b="1" dirty="0">
                <a:solidFill>
                  <a:schemeClr val="tx1"/>
                </a:solidFill>
              </a:rPr>
              <a:t>信道编码</a:t>
            </a:r>
          </a:p>
        </p:txBody>
      </p:sp>
      <p:sp>
        <p:nvSpPr>
          <p:cNvPr id="10" name="Rectangle 9"/>
          <p:cNvSpPr>
            <a:spLocks noChangeArrowheads="1"/>
          </p:cNvSpPr>
          <p:nvPr/>
        </p:nvSpPr>
        <p:spPr bwMode="auto">
          <a:xfrm>
            <a:off x="4377258" y="3787228"/>
            <a:ext cx="539750" cy="1439863"/>
          </a:xfrm>
          <a:prstGeom prst="rect">
            <a:avLst/>
          </a:prstGeom>
          <a:ln>
            <a:headEnd/>
            <a:tailEnd type="none" w="lg" len="lg"/>
          </a:ln>
          <a:extLst/>
        </p:spPr>
        <p:style>
          <a:lnRef idx="0">
            <a:schemeClr val="accent3"/>
          </a:lnRef>
          <a:fillRef idx="3">
            <a:schemeClr val="accent3"/>
          </a:fillRef>
          <a:effectRef idx="3">
            <a:schemeClr val="accent3"/>
          </a:effectRef>
          <a:fontRef idx="minor">
            <a:schemeClr val="lt1"/>
          </a:fontRef>
        </p:style>
        <p:txBody>
          <a:bodyPr vert="eaVert" wrap="none" anchor="ctr"/>
          <a:lstStyle/>
          <a:p>
            <a:pPr algn="ctr"/>
            <a:r>
              <a:rPr lang="zh-CN" altLang="en-US" b="1" dirty="0">
                <a:solidFill>
                  <a:schemeClr val="tx1"/>
                </a:solidFill>
              </a:rPr>
              <a:t>信道</a:t>
            </a:r>
          </a:p>
        </p:txBody>
      </p:sp>
      <p:sp>
        <p:nvSpPr>
          <p:cNvPr id="11" name="Rectangle 10"/>
          <p:cNvSpPr>
            <a:spLocks noChangeArrowheads="1"/>
          </p:cNvSpPr>
          <p:nvPr/>
        </p:nvSpPr>
        <p:spPr bwMode="auto">
          <a:xfrm>
            <a:off x="5299595" y="3787228"/>
            <a:ext cx="539750" cy="1439863"/>
          </a:xfrm>
          <a:prstGeom prst="rect">
            <a:avLst/>
          </a:prstGeom>
          <a:ln>
            <a:headEnd/>
            <a:tailEnd type="none" w="lg" len="lg"/>
          </a:ln>
          <a:extLst/>
        </p:spPr>
        <p:style>
          <a:lnRef idx="0">
            <a:schemeClr val="accent1"/>
          </a:lnRef>
          <a:fillRef idx="3">
            <a:schemeClr val="accent1"/>
          </a:fillRef>
          <a:effectRef idx="3">
            <a:schemeClr val="accent1"/>
          </a:effectRef>
          <a:fontRef idx="minor">
            <a:schemeClr val="lt1"/>
          </a:fontRef>
        </p:style>
        <p:txBody>
          <a:bodyPr vert="eaVert" wrap="none" anchor="ctr"/>
          <a:lstStyle/>
          <a:p>
            <a:pPr algn="ctr"/>
            <a:r>
              <a:rPr lang="zh-CN" altLang="en-US" b="1">
                <a:solidFill>
                  <a:schemeClr val="tx1"/>
                </a:solidFill>
              </a:rPr>
              <a:t>信道译码</a:t>
            </a:r>
          </a:p>
        </p:txBody>
      </p:sp>
      <p:sp>
        <p:nvSpPr>
          <p:cNvPr id="12" name="Oval 11"/>
          <p:cNvSpPr>
            <a:spLocks noChangeArrowheads="1"/>
          </p:cNvSpPr>
          <p:nvPr/>
        </p:nvSpPr>
        <p:spPr bwMode="auto">
          <a:xfrm>
            <a:off x="2791345" y="4336503"/>
            <a:ext cx="360363" cy="358775"/>
          </a:xfrm>
          <a:prstGeom prst="ellipse">
            <a:avLst/>
          </a:prstGeom>
          <a:ln>
            <a:headEnd/>
            <a:tailEnd type="none" w="lg" len="lg"/>
          </a:ln>
          <a:extLst/>
        </p:spPr>
        <p:style>
          <a:lnRef idx="0">
            <a:schemeClr val="accent1"/>
          </a:lnRef>
          <a:fillRef idx="3">
            <a:schemeClr val="accent1"/>
          </a:fillRef>
          <a:effectRef idx="3">
            <a:schemeClr val="accent1"/>
          </a:effectRef>
          <a:fontRef idx="minor">
            <a:schemeClr val="lt1"/>
          </a:fontRef>
        </p:style>
        <p:txBody>
          <a:bodyPr wrap="none" anchor="ctr"/>
          <a:lstStyle/>
          <a:p>
            <a:pPr algn="ctr"/>
            <a:r>
              <a:rPr lang="en-US" altLang="zh-CN" b="1">
                <a:solidFill>
                  <a:schemeClr val="tx1"/>
                </a:solidFill>
              </a:rPr>
              <a:t>+</a:t>
            </a:r>
          </a:p>
        </p:txBody>
      </p:sp>
      <p:sp>
        <p:nvSpPr>
          <p:cNvPr id="13" name="Oval 12"/>
          <p:cNvSpPr>
            <a:spLocks noChangeArrowheads="1"/>
          </p:cNvSpPr>
          <p:nvPr/>
        </p:nvSpPr>
        <p:spPr bwMode="auto">
          <a:xfrm>
            <a:off x="6177483" y="4322216"/>
            <a:ext cx="360363" cy="358775"/>
          </a:xfrm>
          <a:prstGeom prst="ellipse">
            <a:avLst/>
          </a:prstGeom>
          <a:ln>
            <a:headEnd/>
            <a:tailEnd type="none" w="lg" len="lg"/>
          </a:ln>
          <a:extLst/>
        </p:spPr>
        <p:style>
          <a:lnRef idx="0">
            <a:schemeClr val="accent1"/>
          </a:lnRef>
          <a:fillRef idx="3">
            <a:schemeClr val="accent1"/>
          </a:fillRef>
          <a:effectRef idx="3">
            <a:schemeClr val="accent1"/>
          </a:effectRef>
          <a:fontRef idx="minor">
            <a:schemeClr val="lt1"/>
          </a:fontRef>
        </p:style>
        <p:txBody>
          <a:bodyPr wrap="none" anchor="ctr"/>
          <a:lstStyle/>
          <a:p>
            <a:pPr algn="ctr"/>
            <a:r>
              <a:rPr lang="en-US" altLang="zh-CN" b="1">
                <a:solidFill>
                  <a:schemeClr val="tx1"/>
                </a:solidFill>
              </a:rPr>
              <a:t>+</a:t>
            </a:r>
          </a:p>
        </p:txBody>
      </p:sp>
      <p:sp>
        <p:nvSpPr>
          <p:cNvPr id="14" name="Rectangle 13"/>
          <p:cNvSpPr>
            <a:spLocks noChangeArrowheads="1"/>
          </p:cNvSpPr>
          <p:nvPr/>
        </p:nvSpPr>
        <p:spPr bwMode="auto">
          <a:xfrm>
            <a:off x="2230958" y="5589041"/>
            <a:ext cx="1439863" cy="576263"/>
          </a:xfrm>
          <a:prstGeom prst="rect">
            <a:avLst/>
          </a:prstGeom>
          <a:ln>
            <a:headEnd/>
            <a:tailEnd type="none" w="lg" len="lg"/>
          </a:ln>
          <a:extLst/>
        </p:spPr>
        <p:style>
          <a:lnRef idx="0">
            <a:schemeClr val="accent1"/>
          </a:lnRef>
          <a:fillRef idx="3">
            <a:schemeClr val="accent1"/>
          </a:fillRef>
          <a:effectRef idx="3">
            <a:schemeClr val="accent1"/>
          </a:effectRef>
          <a:fontRef idx="minor">
            <a:schemeClr val="lt1"/>
          </a:fontRef>
        </p:style>
        <p:txBody>
          <a:bodyPr wrap="none" anchor="ctr"/>
          <a:lstStyle/>
          <a:p>
            <a:pPr algn="ctr"/>
            <a:r>
              <a:rPr lang="zh-CN" altLang="en-US" b="1">
                <a:solidFill>
                  <a:schemeClr val="tx1"/>
                </a:solidFill>
              </a:rPr>
              <a:t>加密编码</a:t>
            </a:r>
          </a:p>
        </p:txBody>
      </p:sp>
      <p:sp>
        <p:nvSpPr>
          <p:cNvPr id="15" name="Rectangle 14"/>
          <p:cNvSpPr>
            <a:spLocks noChangeArrowheads="1"/>
          </p:cNvSpPr>
          <p:nvPr/>
        </p:nvSpPr>
        <p:spPr bwMode="auto">
          <a:xfrm>
            <a:off x="5644083" y="5587453"/>
            <a:ext cx="1439863" cy="576263"/>
          </a:xfrm>
          <a:prstGeom prst="rect">
            <a:avLst/>
          </a:prstGeom>
          <a:ln>
            <a:headEnd/>
            <a:tailEnd type="none" w="lg" len="lg"/>
          </a:ln>
          <a:extLst/>
        </p:spPr>
        <p:style>
          <a:lnRef idx="0">
            <a:schemeClr val="accent1"/>
          </a:lnRef>
          <a:fillRef idx="3">
            <a:schemeClr val="accent1"/>
          </a:fillRef>
          <a:effectRef idx="3">
            <a:schemeClr val="accent1"/>
          </a:effectRef>
          <a:fontRef idx="minor">
            <a:schemeClr val="lt1"/>
          </a:fontRef>
        </p:style>
        <p:txBody>
          <a:bodyPr wrap="none" anchor="ctr"/>
          <a:lstStyle/>
          <a:p>
            <a:pPr algn="ctr"/>
            <a:r>
              <a:rPr lang="zh-CN" altLang="en-US" b="1">
                <a:solidFill>
                  <a:schemeClr val="tx1"/>
                </a:solidFill>
              </a:rPr>
              <a:t>解密译码</a:t>
            </a:r>
          </a:p>
        </p:txBody>
      </p:sp>
      <p:sp>
        <p:nvSpPr>
          <p:cNvPr id="16" name="Rectangle 15"/>
          <p:cNvSpPr>
            <a:spLocks noChangeArrowheads="1"/>
          </p:cNvSpPr>
          <p:nvPr/>
        </p:nvSpPr>
        <p:spPr bwMode="auto">
          <a:xfrm>
            <a:off x="4118495" y="5589041"/>
            <a:ext cx="1079500" cy="576263"/>
          </a:xfrm>
          <a:prstGeom prst="rect">
            <a:avLst/>
          </a:prstGeom>
          <a:ln>
            <a:headEnd/>
            <a:tailEnd type="none" w="lg" len="lg"/>
          </a:ln>
          <a:extLst/>
        </p:spPr>
        <p:style>
          <a:lnRef idx="0">
            <a:schemeClr val="accent4"/>
          </a:lnRef>
          <a:fillRef idx="3">
            <a:schemeClr val="accent4"/>
          </a:fillRef>
          <a:effectRef idx="3">
            <a:schemeClr val="accent4"/>
          </a:effectRef>
          <a:fontRef idx="minor">
            <a:schemeClr val="lt1"/>
          </a:fontRef>
        </p:style>
        <p:txBody>
          <a:bodyPr wrap="none" anchor="ctr"/>
          <a:lstStyle/>
          <a:p>
            <a:pPr algn="ctr"/>
            <a:r>
              <a:rPr lang="zh-CN" altLang="en-US" b="1">
                <a:solidFill>
                  <a:schemeClr val="tx1"/>
                </a:solidFill>
              </a:rPr>
              <a:t>噪声源</a:t>
            </a:r>
          </a:p>
        </p:txBody>
      </p:sp>
      <p:sp>
        <p:nvSpPr>
          <p:cNvPr id="17" name="Line 16"/>
          <p:cNvSpPr>
            <a:spLocks noChangeShapeType="1"/>
          </p:cNvSpPr>
          <p:nvPr/>
        </p:nvSpPr>
        <p:spPr bwMode="auto">
          <a:xfrm>
            <a:off x="1583258" y="4507953"/>
            <a:ext cx="360363" cy="0"/>
          </a:xfrm>
          <a:prstGeom prst="line">
            <a:avLst/>
          </a:prstGeom>
          <a:noFill/>
          <a:ln w="19050">
            <a:solidFill>
              <a:srgbClr val="01E4EF"/>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sp>
        <p:nvSpPr>
          <p:cNvPr id="18" name="Line 17"/>
          <p:cNvSpPr>
            <a:spLocks noChangeShapeType="1"/>
          </p:cNvSpPr>
          <p:nvPr/>
        </p:nvSpPr>
        <p:spPr bwMode="auto">
          <a:xfrm>
            <a:off x="2446858" y="4507953"/>
            <a:ext cx="360363" cy="0"/>
          </a:xfrm>
          <a:prstGeom prst="line">
            <a:avLst/>
          </a:prstGeom>
          <a:noFill/>
          <a:ln w="19050">
            <a:solidFill>
              <a:srgbClr val="01E4EF"/>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sp>
        <p:nvSpPr>
          <p:cNvPr id="19" name="Line 18"/>
          <p:cNvSpPr>
            <a:spLocks noChangeShapeType="1"/>
          </p:cNvSpPr>
          <p:nvPr/>
        </p:nvSpPr>
        <p:spPr bwMode="auto">
          <a:xfrm>
            <a:off x="3123133" y="4507953"/>
            <a:ext cx="360363" cy="0"/>
          </a:xfrm>
          <a:prstGeom prst="line">
            <a:avLst/>
          </a:prstGeom>
          <a:noFill/>
          <a:ln w="19050">
            <a:solidFill>
              <a:srgbClr val="01E4EF"/>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sp>
        <p:nvSpPr>
          <p:cNvPr id="20" name="Line 19"/>
          <p:cNvSpPr>
            <a:spLocks noChangeShapeType="1"/>
          </p:cNvSpPr>
          <p:nvPr/>
        </p:nvSpPr>
        <p:spPr bwMode="auto">
          <a:xfrm>
            <a:off x="4016895" y="4507953"/>
            <a:ext cx="360363" cy="0"/>
          </a:xfrm>
          <a:prstGeom prst="line">
            <a:avLst/>
          </a:prstGeom>
          <a:noFill/>
          <a:ln w="19050">
            <a:solidFill>
              <a:srgbClr val="01E4EF"/>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sp>
        <p:nvSpPr>
          <p:cNvPr id="21" name="Line 20"/>
          <p:cNvSpPr>
            <a:spLocks noChangeShapeType="1"/>
          </p:cNvSpPr>
          <p:nvPr/>
        </p:nvSpPr>
        <p:spPr bwMode="auto">
          <a:xfrm>
            <a:off x="4939233" y="4507953"/>
            <a:ext cx="360363" cy="0"/>
          </a:xfrm>
          <a:prstGeom prst="line">
            <a:avLst/>
          </a:prstGeom>
          <a:noFill/>
          <a:ln w="19050">
            <a:solidFill>
              <a:srgbClr val="01E4EF"/>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sp>
        <p:nvSpPr>
          <p:cNvPr id="22" name="Line 21"/>
          <p:cNvSpPr>
            <a:spLocks noChangeShapeType="1"/>
          </p:cNvSpPr>
          <p:nvPr/>
        </p:nvSpPr>
        <p:spPr bwMode="auto">
          <a:xfrm>
            <a:off x="5831408" y="4507953"/>
            <a:ext cx="360363" cy="0"/>
          </a:xfrm>
          <a:prstGeom prst="line">
            <a:avLst/>
          </a:prstGeom>
          <a:noFill/>
          <a:ln w="19050">
            <a:solidFill>
              <a:srgbClr val="01E4EF"/>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sp>
        <p:nvSpPr>
          <p:cNvPr id="23" name="Line 22"/>
          <p:cNvSpPr>
            <a:spLocks noChangeShapeType="1"/>
          </p:cNvSpPr>
          <p:nvPr/>
        </p:nvSpPr>
        <p:spPr bwMode="auto">
          <a:xfrm>
            <a:off x="6507683" y="4507953"/>
            <a:ext cx="360363" cy="0"/>
          </a:xfrm>
          <a:prstGeom prst="line">
            <a:avLst/>
          </a:prstGeom>
          <a:noFill/>
          <a:ln w="19050">
            <a:solidFill>
              <a:srgbClr val="01E4EF"/>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sp>
        <p:nvSpPr>
          <p:cNvPr id="24" name="Line 23"/>
          <p:cNvSpPr>
            <a:spLocks noChangeShapeType="1"/>
          </p:cNvSpPr>
          <p:nvPr/>
        </p:nvSpPr>
        <p:spPr bwMode="auto">
          <a:xfrm>
            <a:off x="7371283" y="4507953"/>
            <a:ext cx="360363" cy="0"/>
          </a:xfrm>
          <a:prstGeom prst="line">
            <a:avLst/>
          </a:prstGeom>
          <a:noFill/>
          <a:ln w="19050">
            <a:solidFill>
              <a:srgbClr val="01E4EF"/>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sp>
        <p:nvSpPr>
          <p:cNvPr id="25" name="Line 24"/>
          <p:cNvSpPr>
            <a:spLocks noChangeShapeType="1"/>
          </p:cNvSpPr>
          <p:nvPr/>
        </p:nvSpPr>
        <p:spPr bwMode="auto">
          <a:xfrm flipV="1">
            <a:off x="2980258" y="4695278"/>
            <a:ext cx="0" cy="900113"/>
          </a:xfrm>
          <a:prstGeom prst="line">
            <a:avLst/>
          </a:prstGeom>
          <a:noFill/>
          <a:ln w="19050">
            <a:solidFill>
              <a:srgbClr val="01E4EF"/>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sp>
        <p:nvSpPr>
          <p:cNvPr id="26" name="Line 25"/>
          <p:cNvSpPr>
            <a:spLocks noChangeShapeType="1"/>
          </p:cNvSpPr>
          <p:nvPr/>
        </p:nvSpPr>
        <p:spPr bwMode="auto">
          <a:xfrm flipV="1">
            <a:off x="6336233" y="4680991"/>
            <a:ext cx="0" cy="900113"/>
          </a:xfrm>
          <a:prstGeom prst="line">
            <a:avLst/>
          </a:prstGeom>
          <a:noFill/>
          <a:ln w="19050">
            <a:solidFill>
              <a:srgbClr val="01E4EF"/>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sp>
        <p:nvSpPr>
          <p:cNvPr id="27" name="Line 26"/>
          <p:cNvSpPr>
            <a:spLocks noChangeShapeType="1"/>
          </p:cNvSpPr>
          <p:nvPr/>
        </p:nvSpPr>
        <p:spPr bwMode="auto">
          <a:xfrm flipV="1">
            <a:off x="4637608" y="5198516"/>
            <a:ext cx="0" cy="395288"/>
          </a:xfrm>
          <a:prstGeom prst="line">
            <a:avLst/>
          </a:prstGeom>
          <a:noFill/>
          <a:ln w="19050">
            <a:solidFill>
              <a:srgbClr val="01E4EF"/>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sp>
        <p:nvSpPr>
          <p:cNvPr id="28" name="Text Box 27"/>
          <p:cNvSpPr txBox="1">
            <a:spLocks noChangeArrowheads="1"/>
          </p:cNvSpPr>
          <p:nvPr/>
        </p:nvSpPr>
        <p:spPr bwMode="auto">
          <a:xfrm>
            <a:off x="1583258" y="4003128"/>
            <a:ext cx="358775"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t>S</a:t>
            </a:r>
          </a:p>
        </p:txBody>
      </p:sp>
      <p:sp>
        <p:nvSpPr>
          <p:cNvPr id="29" name="Text Box 28"/>
          <p:cNvSpPr txBox="1">
            <a:spLocks noChangeArrowheads="1"/>
          </p:cNvSpPr>
          <p:nvPr/>
        </p:nvSpPr>
        <p:spPr bwMode="auto">
          <a:xfrm>
            <a:off x="2519883" y="4003128"/>
            <a:ext cx="358775"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t>U</a:t>
            </a:r>
          </a:p>
        </p:txBody>
      </p:sp>
      <p:sp>
        <p:nvSpPr>
          <p:cNvPr id="30" name="Text Box 29"/>
          <p:cNvSpPr txBox="1">
            <a:spLocks noChangeArrowheads="1"/>
          </p:cNvSpPr>
          <p:nvPr/>
        </p:nvSpPr>
        <p:spPr bwMode="auto">
          <a:xfrm>
            <a:off x="3096145" y="4003128"/>
            <a:ext cx="358775"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t>C</a:t>
            </a:r>
          </a:p>
        </p:txBody>
      </p:sp>
      <p:sp>
        <p:nvSpPr>
          <p:cNvPr id="31" name="Text Box 30"/>
          <p:cNvSpPr txBox="1">
            <a:spLocks noChangeArrowheads="1"/>
          </p:cNvSpPr>
          <p:nvPr/>
        </p:nvSpPr>
        <p:spPr bwMode="auto">
          <a:xfrm>
            <a:off x="4018483" y="4003128"/>
            <a:ext cx="358775"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t>X</a:t>
            </a:r>
          </a:p>
        </p:txBody>
      </p:sp>
      <p:sp>
        <p:nvSpPr>
          <p:cNvPr id="32" name="Text Box 31"/>
          <p:cNvSpPr txBox="1">
            <a:spLocks noChangeArrowheads="1"/>
          </p:cNvSpPr>
          <p:nvPr/>
        </p:nvSpPr>
        <p:spPr bwMode="auto">
          <a:xfrm>
            <a:off x="4939233" y="4003128"/>
            <a:ext cx="358775"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t>Y</a:t>
            </a:r>
          </a:p>
        </p:txBody>
      </p:sp>
      <p:sp>
        <p:nvSpPr>
          <p:cNvPr id="33" name="Text Box 32"/>
          <p:cNvSpPr txBox="1">
            <a:spLocks noChangeArrowheads="1"/>
          </p:cNvSpPr>
          <p:nvPr/>
        </p:nvSpPr>
        <p:spPr bwMode="auto">
          <a:xfrm>
            <a:off x="5832995" y="4003128"/>
            <a:ext cx="358775"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t>Ĉ</a:t>
            </a:r>
          </a:p>
        </p:txBody>
      </p:sp>
      <p:sp>
        <p:nvSpPr>
          <p:cNvPr id="34" name="Text Box 33"/>
          <p:cNvSpPr txBox="1">
            <a:spLocks noChangeArrowheads="1"/>
          </p:cNvSpPr>
          <p:nvPr/>
        </p:nvSpPr>
        <p:spPr bwMode="auto">
          <a:xfrm>
            <a:off x="6494983" y="4003128"/>
            <a:ext cx="358775"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t>V</a:t>
            </a:r>
          </a:p>
        </p:txBody>
      </p:sp>
      <p:sp>
        <p:nvSpPr>
          <p:cNvPr id="35" name="Text Box 34"/>
          <p:cNvSpPr txBox="1">
            <a:spLocks noChangeArrowheads="1"/>
          </p:cNvSpPr>
          <p:nvPr/>
        </p:nvSpPr>
        <p:spPr bwMode="auto">
          <a:xfrm>
            <a:off x="7344295" y="4003128"/>
            <a:ext cx="358775"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t>S</a:t>
            </a:r>
          </a:p>
        </p:txBody>
      </p:sp>
      <p:sp>
        <p:nvSpPr>
          <p:cNvPr id="36" name="Text Box 35"/>
          <p:cNvSpPr txBox="1">
            <a:spLocks noChangeArrowheads="1"/>
          </p:cNvSpPr>
          <p:nvPr/>
        </p:nvSpPr>
        <p:spPr bwMode="auto">
          <a:xfrm>
            <a:off x="4680470" y="5130253"/>
            <a:ext cx="358775"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t>n</a:t>
            </a:r>
          </a:p>
        </p:txBody>
      </p:sp>
      <p:sp>
        <p:nvSpPr>
          <p:cNvPr id="37" name="Rectangle 37"/>
          <p:cNvSpPr>
            <a:spLocks noChangeArrowheads="1"/>
          </p:cNvSpPr>
          <p:nvPr/>
        </p:nvSpPr>
        <p:spPr bwMode="auto">
          <a:xfrm>
            <a:off x="2719908" y="6309568"/>
            <a:ext cx="3835400" cy="4318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36000" tIns="0" rIns="36000" bIns="18000"/>
          <a:lstStyle/>
          <a:p>
            <a:pPr algn="ctr" eaLnBrk="1" hangingPunct="1"/>
            <a:r>
              <a:rPr lang="zh-CN" altLang="en-US" b="1" dirty="0">
                <a:solidFill>
                  <a:schemeClr val="tx1"/>
                </a:solidFill>
                <a:latin typeface="Times New Roman" pitchFamily="18" charset="0"/>
              </a:rPr>
              <a:t>通信系统基本模型</a:t>
            </a:r>
            <a:endParaRPr lang="zh-CN" altLang="en-US" b="1" dirty="0">
              <a:solidFill>
                <a:schemeClr val="tx1"/>
              </a:solidFill>
              <a:latin typeface="Arial" charset="0"/>
            </a:endParaRPr>
          </a:p>
        </p:txBody>
      </p:sp>
      <p:sp>
        <p:nvSpPr>
          <p:cNvPr id="38" name="灯片编号占位符 37"/>
          <p:cNvSpPr>
            <a:spLocks noGrp="1"/>
          </p:cNvSpPr>
          <p:nvPr>
            <p:ph type="sldNum" sz="quarter" idx="12"/>
          </p:nvPr>
        </p:nvSpPr>
        <p:spPr/>
        <p:txBody>
          <a:bodyPr/>
          <a:lstStyle/>
          <a:p>
            <a:fld id="{E31375A4-56A4-47D6-9801-1991572033F7}" type="slidenum">
              <a:rPr lang="en-US" smtClean="0"/>
              <a:pPr/>
              <a:t>4</a:t>
            </a:fld>
            <a:endParaRPr lang="en-US"/>
          </a:p>
        </p:txBody>
      </p:sp>
      <p:sp>
        <p:nvSpPr>
          <p:cNvPr id="4" name="矩形 3"/>
          <p:cNvSpPr/>
          <p:nvPr/>
        </p:nvSpPr>
        <p:spPr>
          <a:xfrm>
            <a:off x="1762645" y="3427188"/>
            <a:ext cx="2434431" cy="1968972"/>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39" name="矩形 38"/>
          <p:cNvSpPr/>
          <p:nvPr/>
        </p:nvSpPr>
        <p:spPr>
          <a:xfrm>
            <a:off x="5148064" y="3429000"/>
            <a:ext cx="2434431" cy="1968972"/>
          </a:xfrm>
          <a:prstGeom prst="rect">
            <a:avLst/>
          </a:prstGeom>
          <a:noFill/>
          <a:ln>
            <a:solidFill>
              <a:srgbClr val="00B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Tree>
    <p:extLst>
      <p:ext uri="{BB962C8B-B14F-4D97-AF65-F5344CB8AC3E}">
        <p14:creationId xmlns:p14="http://schemas.microsoft.com/office/powerpoint/2010/main" val="124657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down)">
                                      <p:cBhvr>
                                        <p:cTn id="10" dur="500"/>
                                        <p:tgtEl>
                                          <p:spTgt spid="6"/>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down)">
                                      <p:cBhvr>
                                        <p:cTn id="13" dur="500"/>
                                        <p:tgtEl>
                                          <p:spTgt spid="7"/>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down)">
                                      <p:cBhvr>
                                        <p:cTn id="16" dur="500"/>
                                        <p:tgtEl>
                                          <p:spTgt spid="8"/>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ipe(down)">
                                      <p:cBhvr>
                                        <p:cTn id="19" dur="500"/>
                                        <p:tgtEl>
                                          <p:spTgt spid="9"/>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down)">
                                      <p:cBhvr>
                                        <p:cTn id="22" dur="500"/>
                                        <p:tgtEl>
                                          <p:spTgt spid="10"/>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wipe(down)">
                                      <p:cBhvr>
                                        <p:cTn id="25" dur="500"/>
                                        <p:tgtEl>
                                          <p:spTgt spid="11"/>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wipe(down)">
                                      <p:cBhvr>
                                        <p:cTn id="28" dur="500"/>
                                        <p:tgtEl>
                                          <p:spTgt spid="12"/>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wipe(down)">
                                      <p:cBhvr>
                                        <p:cTn id="31" dur="500"/>
                                        <p:tgtEl>
                                          <p:spTgt spid="13"/>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wipe(down)">
                                      <p:cBhvr>
                                        <p:cTn id="34" dur="500"/>
                                        <p:tgtEl>
                                          <p:spTgt spid="14"/>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wipe(down)">
                                      <p:cBhvr>
                                        <p:cTn id="37" dur="500"/>
                                        <p:tgtEl>
                                          <p:spTgt spid="15"/>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wipe(down)">
                                      <p:cBhvr>
                                        <p:cTn id="40" dur="500"/>
                                        <p:tgtEl>
                                          <p:spTgt spid="16"/>
                                        </p:tgtEl>
                                      </p:cBhvr>
                                    </p:animEffect>
                                  </p:childTnLst>
                                </p:cTn>
                              </p:par>
                              <p:par>
                                <p:cTn id="41" presetID="22" presetClass="entr" presetSubtype="4" fill="hold" grpId="0" nodeType="with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wipe(down)">
                                      <p:cBhvr>
                                        <p:cTn id="43" dur="500"/>
                                        <p:tgtEl>
                                          <p:spTgt spid="17"/>
                                        </p:tgtEl>
                                      </p:cBhvr>
                                    </p:animEffect>
                                  </p:childTnLst>
                                </p:cTn>
                              </p:par>
                              <p:par>
                                <p:cTn id="44" presetID="22" presetClass="entr" presetSubtype="4" fill="hold" grpId="0" nodeType="withEffect">
                                  <p:stCondLst>
                                    <p:cond delay="0"/>
                                  </p:stCondLst>
                                  <p:childTnLst>
                                    <p:set>
                                      <p:cBhvr>
                                        <p:cTn id="45" dur="1" fill="hold">
                                          <p:stCondLst>
                                            <p:cond delay="0"/>
                                          </p:stCondLst>
                                        </p:cTn>
                                        <p:tgtEl>
                                          <p:spTgt spid="18"/>
                                        </p:tgtEl>
                                        <p:attrNameLst>
                                          <p:attrName>style.visibility</p:attrName>
                                        </p:attrNameLst>
                                      </p:cBhvr>
                                      <p:to>
                                        <p:strVal val="visible"/>
                                      </p:to>
                                    </p:set>
                                    <p:animEffect transition="in" filter="wipe(down)">
                                      <p:cBhvr>
                                        <p:cTn id="46" dur="500"/>
                                        <p:tgtEl>
                                          <p:spTgt spid="18"/>
                                        </p:tgtEl>
                                      </p:cBhvr>
                                    </p:animEffect>
                                  </p:childTnLst>
                                </p:cTn>
                              </p:par>
                              <p:par>
                                <p:cTn id="47" presetID="22" presetClass="entr" presetSubtype="4" fill="hold" grpId="0" nodeType="withEffect">
                                  <p:stCondLst>
                                    <p:cond delay="0"/>
                                  </p:stCondLst>
                                  <p:childTnLst>
                                    <p:set>
                                      <p:cBhvr>
                                        <p:cTn id="48" dur="1" fill="hold">
                                          <p:stCondLst>
                                            <p:cond delay="0"/>
                                          </p:stCondLst>
                                        </p:cTn>
                                        <p:tgtEl>
                                          <p:spTgt spid="19"/>
                                        </p:tgtEl>
                                        <p:attrNameLst>
                                          <p:attrName>style.visibility</p:attrName>
                                        </p:attrNameLst>
                                      </p:cBhvr>
                                      <p:to>
                                        <p:strVal val="visible"/>
                                      </p:to>
                                    </p:set>
                                    <p:animEffect transition="in" filter="wipe(down)">
                                      <p:cBhvr>
                                        <p:cTn id="49" dur="500"/>
                                        <p:tgtEl>
                                          <p:spTgt spid="19"/>
                                        </p:tgtEl>
                                      </p:cBhvr>
                                    </p:animEffect>
                                  </p:childTnLst>
                                </p:cTn>
                              </p:par>
                              <p:par>
                                <p:cTn id="50" presetID="22" presetClass="entr" presetSubtype="4" fill="hold" grpId="0" nodeType="withEffect">
                                  <p:stCondLst>
                                    <p:cond delay="0"/>
                                  </p:stCondLst>
                                  <p:childTnLst>
                                    <p:set>
                                      <p:cBhvr>
                                        <p:cTn id="51" dur="1" fill="hold">
                                          <p:stCondLst>
                                            <p:cond delay="0"/>
                                          </p:stCondLst>
                                        </p:cTn>
                                        <p:tgtEl>
                                          <p:spTgt spid="20"/>
                                        </p:tgtEl>
                                        <p:attrNameLst>
                                          <p:attrName>style.visibility</p:attrName>
                                        </p:attrNameLst>
                                      </p:cBhvr>
                                      <p:to>
                                        <p:strVal val="visible"/>
                                      </p:to>
                                    </p:set>
                                    <p:animEffect transition="in" filter="wipe(down)">
                                      <p:cBhvr>
                                        <p:cTn id="52" dur="500"/>
                                        <p:tgtEl>
                                          <p:spTgt spid="20"/>
                                        </p:tgtEl>
                                      </p:cBhvr>
                                    </p:animEffect>
                                  </p:childTnLst>
                                </p:cTn>
                              </p:par>
                              <p:par>
                                <p:cTn id="53" presetID="22" presetClass="entr" presetSubtype="4" fill="hold" grpId="0" nodeType="withEffect">
                                  <p:stCondLst>
                                    <p:cond delay="0"/>
                                  </p:stCondLst>
                                  <p:childTnLst>
                                    <p:set>
                                      <p:cBhvr>
                                        <p:cTn id="54" dur="1" fill="hold">
                                          <p:stCondLst>
                                            <p:cond delay="0"/>
                                          </p:stCondLst>
                                        </p:cTn>
                                        <p:tgtEl>
                                          <p:spTgt spid="21"/>
                                        </p:tgtEl>
                                        <p:attrNameLst>
                                          <p:attrName>style.visibility</p:attrName>
                                        </p:attrNameLst>
                                      </p:cBhvr>
                                      <p:to>
                                        <p:strVal val="visible"/>
                                      </p:to>
                                    </p:set>
                                    <p:animEffect transition="in" filter="wipe(down)">
                                      <p:cBhvr>
                                        <p:cTn id="55" dur="500"/>
                                        <p:tgtEl>
                                          <p:spTgt spid="21"/>
                                        </p:tgtEl>
                                      </p:cBhvr>
                                    </p:animEffect>
                                  </p:childTnLst>
                                </p:cTn>
                              </p:par>
                              <p:par>
                                <p:cTn id="56" presetID="22" presetClass="entr" presetSubtype="4" fill="hold" grpId="0" nodeType="withEffect">
                                  <p:stCondLst>
                                    <p:cond delay="0"/>
                                  </p:stCondLst>
                                  <p:childTnLst>
                                    <p:set>
                                      <p:cBhvr>
                                        <p:cTn id="57" dur="1" fill="hold">
                                          <p:stCondLst>
                                            <p:cond delay="0"/>
                                          </p:stCondLst>
                                        </p:cTn>
                                        <p:tgtEl>
                                          <p:spTgt spid="22"/>
                                        </p:tgtEl>
                                        <p:attrNameLst>
                                          <p:attrName>style.visibility</p:attrName>
                                        </p:attrNameLst>
                                      </p:cBhvr>
                                      <p:to>
                                        <p:strVal val="visible"/>
                                      </p:to>
                                    </p:set>
                                    <p:animEffect transition="in" filter="wipe(down)">
                                      <p:cBhvr>
                                        <p:cTn id="58" dur="500"/>
                                        <p:tgtEl>
                                          <p:spTgt spid="22"/>
                                        </p:tgtEl>
                                      </p:cBhvr>
                                    </p:animEffect>
                                  </p:childTnLst>
                                </p:cTn>
                              </p:par>
                              <p:par>
                                <p:cTn id="59" presetID="22" presetClass="entr" presetSubtype="4" fill="hold" grpId="0" nodeType="withEffect">
                                  <p:stCondLst>
                                    <p:cond delay="0"/>
                                  </p:stCondLst>
                                  <p:childTnLst>
                                    <p:set>
                                      <p:cBhvr>
                                        <p:cTn id="60" dur="1" fill="hold">
                                          <p:stCondLst>
                                            <p:cond delay="0"/>
                                          </p:stCondLst>
                                        </p:cTn>
                                        <p:tgtEl>
                                          <p:spTgt spid="23"/>
                                        </p:tgtEl>
                                        <p:attrNameLst>
                                          <p:attrName>style.visibility</p:attrName>
                                        </p:attrNameLst>
                                      </p:cBhvr>
                                      <p:to>
                                        <p:strVal val="visible"/>
                                      </p:to>
                                    </p:set>
                                    <p:animEffect transition="in" filter="wipe(down)">
                                      <p:cBhvr>
                                        <p:cTn id="61" dur="500"/>
                                        <p:tgtEl>
                                          <p:spTgt spid="23"/>
                                        </p:tgtEl>
                                      </p:cBhvr>
                                    </p:animEffect>
                                  </p:childTnLst>
                                </p:cTn>
                              </p:par>
                              <p:par>
                                <p:cTn id="62" presetID="22" presetClass="entr" presetSubtype="4" fill="hold" grpId="0" nodeType="withEffect">
                                  <p:stCondLst>
                                    <p:cond delay="0"/>
                                  </p:stCondLst>
                                  <p:childTnLst>
                                    <p:set>
                                      <p:cBhvr>
                                        <p:cTn id="63" dur="1" fill="hold">
                                          <p:stCondLst>
                                            <p:cond delay="0"/>
                                          </p:stCondLst>
                                        </p:cTn>
                                        <p:tgtEl>
                                          <p:spTgt spid="24"/>
                                        </p:tgtEl>
                                        <p:attrNameLst>
                                          <p:attrName>style.visibility</p:attrName>
                                        </p:attrNameLst>
                                      </p:cBhvr>
                                      <p:to>
                                        <p:strVal val="visible"/>
                                      </p:to>
                                    </p:set>
                                    <p:animEffect transition="in" filter="wipe(down)">
                                      <p:cBhvr>
                                        <p:cTn id="64" dur="500"/>
                                        <p:tgtEl>
                                          <p:spTgt spid="24"/>
                                        </p:tgtEl>
                                      </p:cBhvr>
                                    </p:animEffect>
                                  </p:childTnLst>
                                </p:cTn>
                              </p:par>
                              <p:par>
                                <p:cTn id="65" presetID="22" presetClass="entr" presetSubtype="4" fill="hold" grpId="0" nodeType="withEffect">
                                  <p:stCondLst>
                                    <p:cond delay="0"/>
                                  </p:stCondLst>
                                  <p:childTnLst>
                                    <p:set>
                                      <p:cBhvr>
                                        <p:cTn id="66" dur="1" fill="hold">
                                          <p:stCondLst>
                                            <p:cond delay="0"/>
                                          </p:stCondLst>
                                        </p:cTn>
                                        <p:tgtEl>
                                          <p:spTgt spid="25"/>
                                        </p:tgtEl>
                                        <p:attrNameLst>
                                          <p:attrName>style.visibility</p:attrName>
                                        </p:attrNameLst>
                                      </p:cBhvr>
                                      <p:to>
                                        <p:strVal val="visible"/>
                                      </p:to>
                                    </p:set>
                                    <p:animEffect transition="in" filter="wipe(down)">
                                      <p:cBhvr>
                                        <p:cTn id="67" dur="500"/>
                                        <p:tgtEl>
                                          <p:spTgt spid="25"/>
                                        </p:tgtEl>
                                      </p:cBhvr>
                                    </p:animEffect>
                                  </p:childTnLst>
                                </p:cTn>
                              </p:par>
                              <p:par>
                                <p:cTn id="68" presetID="22" presetClass="entr" presetSubtype="4" fill="hold" grpId="0" nodeType="withEffect">
                                  <p:stCondLst>
                                    <p:cond delay="0"/>
                                  </p:stCondLst>
                                  <p:childTnLst>
                                    <p:set>
                                      <p:cBhvr>
                                        <p:cTn id="69" dur="1" fill="hold">
                                          <p:stCondLst>
                                            <p:cond delay="0"/>
                                          </p:stCondLst>
                                        </p:cTn>
                                        <p:tgtEl>
                                          <p:spTgt spid="26"/>
                                        </p:tgtEl>
                                        <p:attrNameLst>
                                          <p:attrName>style.visibility</p:attrName>
                                        </p:attrNameLst>
                                      </p:cBhvr>
                                      <p:to>
                                        <p:strVal val="visible"/>
                                      </p:to>
                                    </p:set>
                                    <p:animEffect transition="in" filter="wipe(down)">
                                      <p:cBhvr>
                                        <p:cTn id="70" dur="500"/>
                                        <p:tgtEl>
                                          <p:spTgt spid="26"/>
                                        </p:tgtEl>
                                      </p:cBhvr>
                                    </p:animEffect>
                                  </p:childTnLst>
                                </p:cTn>
                              </p:par>
                              <p:par>
                                <p:cTn id="71" presetID="22" presetClass="entr" presetSubtype="4" fill="hold" grpId="0" nodeType="withEffect">
                                  <p:stCondLst>
                                    <p:cond delay="0"/>
                                  </p:stCondLst>
                                  <p:childTnLst>
                                    <p:set>
                                      <p:cBhvr>
                                        <p:cTn id="72" dur="1" fill="hold">
                                          <p:stCondLst>
                                            <p:cond delay="0"/>
                                          </p:stCondLst>
                                        </p:cTn>
                                        <p:tgtEl>
                                          <p:spTgt spid="27"/>
                                        </p:tgtEl>
                                        <p:attrNameLst>
                                          <p:attrName>style.visibility</p:attrName>
                                        </p:attrNameLst>
                                      </p:cBhvr>
                                      <p:to>
                                        <p:strVal val="visible"/>
                                      </p:to>
                                    </p:set>
                                    <p:animEffect transition="in" filter="wipe(down)">
                                      <p:cBhvr>
                                        <p:cTn id="73" dur="500"/>
                                        <p:tgtEl>
                                          <p:spTgt spid="27"/>
                                        </p:tgtEl>
                                      </p:cBhvr>
                                    </p:animEffect>
                                  </p:childTnLst>
                                </p:cTn>
                              </p:par>
                              <p:par>
                                <p:cTn id="74" presetID="22" presetClass="entr" presetSubtype="4" fill="hold" grpId="0" nodeType="withEffect">
                                  <p:stCondLst>
                                    <p:cond delay="0"/>
                                  </p:stCondLst>
                                  <p:childTnLst>
                                    <p:set>
                                      <p:cBhvr>
                                        <p:cTn id="75" dur="1" fill="hold">
                                          <p:stCondLst>
                                            <p:cond delay="0"/>
                                          </p:stCondLst>
                                        </p:cTn>
                                        <p:tgtEl>
                                          <p:spTgt spid="28"/>
                                        </p:tgtEl>
                                        <p:attrNameLst>
                                          <p:attrName>style.visibility</p:attrName>
                                        </p:attrNameLst>
                                      </p:cBhvr>
                                      <p:to>
                                        <p:strVal val="visible"/>
                                      </p:to>
                                    </p:set>
                                    <p:animEffect transition="in" filter="wipe(down)">
                                      <p:cBhvr>
                                        <p:cTn id="76" dur="500"/>
                                        <p:tgtEl>
                                          <p:spTgt spid="28"/>
                                        </p:tgtEl>
                                      </p:cBhvr>
                                    </p:animEffect>
                                  </p:childTnLst>
                                </p:cTn>
                              </p:par>
                              <p:par>
                                <p:cTn id="77" presetID="22" presetClass="entr" presetSubtype="4" fill="hold" grpId="0" nodeType="withEffect">
                                  <p:stCondLst>
                                    <p:cond delay="0"/>
                                  </p:stCondLst>
                                  <p:childTnLst>
                                    <p:set>
                                      <p:cBhvr>
                                        <p:cTn id="78" dur="1" fill="hold">
                                          <p:stCondLst>
                                            <p:cond delay="0"/>
                                          </p:stCondLst>
                                        </p:cTn>
                                        <p:tgtEl>
                                          <p:spTgt spid="29"/>
                                        </p:tgtEl>
                                        <p:attrNameLst>
                                          <p:attrName>style.visibility</p:attrName>
                                        </p:attrNameLst>
                                      </p:cBhvr>
                                      <p:to>
                                        <p:strVal val="visible"/>
                                      </p:to>
                                    </p:set>
                                    <p:animEffect transition="in" filter="wipe(down)">
                                      <p:cBhvr>
                                        <p:cTn id="79" dur="500"/>
                                        <p:tgtEl>
                                          <p:spTgt spid="29"/>
                                        </p:tgtEl>
                                      </p:cBhvr>
                                    </p:animEffect>
                                  </p:childTnLst>
                                </p:cTn>
                              </p:par>
                              <p:par>
                                <p:cTn id="80" presetID="22" presetClass="entr" presetSubtype="4" fill="hold" grpId="0" nodeType="withEffect">
                                  <p:stCondLst>
                                    <p:cond delay="0"/>
                                  </p:stCondLst>
                                  <p:childTnLst>
                                    <p:set>
                                      <p:cBhvr>
                                        <p:cTn id="81" dur="1" fill="hold">
                                          <p:stCondLst>
                                            <p:cond delay="0"/>
                                          </p:stCondLst>
                                        </p:cTn>
                                        <p:tgtEl>
                                          <p:spTgt spid="30"/>
                                        </p:tgtEl>
                                        <p:attrNameLst>
                                          <p:attrName>style.visibility</p:attrName>
                                        </p:attrNameLst>
                                      </p:cBhvr>
                                      <p:to>
                                        <p:strVal val="visible"/>
                                      </p:to>
                                    </p:set>
                                    <p:animEffect transition="in" filter="wipe(down)">
                                      <p:cBhvr>
                                        <p:cTn id="82" dur="500"/>
                                        <p:tgtEl>
                                          <p:spTgt spid="30"/>
                                        </p:tgtEl>
                                      </p:cBhvr>
                                    </p:animEffect>
                                  </p:childTnLst>
                                </p:cTn>
                              </p:par>
                              <p:par>
                                <p:cTn id="83" presetID="22" presetClass="entr" presetSubtype="4" fill="hold" grpId="0" nodeType="withEffect">
                                  <p:stCondLst>
                                    <p:cond delay="0"/>
                                  </p:stCondLst>
                                  <p:childTnLst>
                                    <p:set>
                                      <p:cBhvr>
                                        <p:cTn id="84" dur="1" fill="hold">
                                          <p:stCondLst>
                                            <p:cond delay="0"/>
                                          </p:stCondLst>
                                        </p:cTn>
                                        <p:tgtEl>
                                          <p:spTgt spid="31"/>
                                        </p:tgtEl>
                                        <p:attrNameLst>
                                          <p:attrName>style.visibility</p:attrName>
                                        </p:attrNameLst>
                                      </p:cBhvr>
                                      <p:to>
                                        <p:strVal val="visible"/>
                                      </p:to>
                                    </p:set>
                                    <p:animEffect transition="in" filter="wipe(down)">
                                      <p:cBhvr>
                                        <p:cTn id="85" dur="500"/>
                                        <p:tgtEl>
                                          <p:spTgt spid="31"/>
                                        </p:tgtEl>
                                      </p:cBhvr>
                                    </p:animEffect>
                                  </p:childTnLst>
                                </p:cTn>
                              </p:par>
                              <p:par>
                                <p:cTn id="86" presetID="22" presetClass="entr" presetSubtype="4" fill="hold" grpId="0" nodeType="withEffect">
                                  <p:stCondLst>
                                    <p:cond delay="0"/>
                                  </p:stCondLst>
                                  <p:childTnLst>
                                    <p:set>
                                      <p:cBhvr>
                                        <p:cTn id="87" dur="1" fill="hold">
                                          <p:stCondLst>
                                            <p:cond delay="0"/>
                                          </p:stCondLst>
                                        </p:cTn>
                                        <p:tgtEl>
                                          <p:spTgt spid="32"/>
                                        </p:tgtEl>
                                        <p:attrNameLst>
                                          <p:attrName>style.visibility</p:attrName>
                                        </p:attrNameLst>
                                      </p:cBhvr>
                                      <p:to>
                                        <p:strVal val="visible"/>
                                      </p:to>
                                    </p:set>
                                    <p:animEffect transition="in" filter="wipe(down)">
                                      <p:cBhvr>
                                        <p:cTn id="88" dur="500"/>
                                        <p:tgtEl>
                                          <p:spTgt spid="32"/>
                                        </p:tgtEl>
                                      </p:cBhvr>
                                    </p:animEffect>
                                  </p:childTnLst>
                                </p:cTn>
                              </p:par>
                              <p:par>
                                <p:cTn id="89" presetID="22" presetClass="entr" presetSubtype="4" fill="hold" grpId="0" nodeType="withEffect">
                                  <p:stCondLst>
                                    <p:cond delay="0"/>
                                  </p:stCondLst>
                                  <p:childTnLst>
                                    <p:set>
                                      <p:cBhvr>
                                        <p:cTn id="90" dur="1" fill="hold">
                                          <p:stCondLst>
                                            <p:cond delay="0"/>
                                          </p:stCondLst>
                                        </p:cTn>
                                        <p:tgtEl>
                                          <p:spTgt spid="33"/>
                                        </p:tgtEl>
                                        <p:attrNameLst>
                                          <p:attrName>style.visibility</p:attrName>
                                        </p:attrNameLst>
                                      </p:cBhvr>
                                      <p:to>
                                        <p:strVal val="visible"/>
                                      </p:to>
                                    </p:set>
                                    <p:animEffect transition="in" filter="wipe(down)">
                                      <p:cBhvr>
                                        <p:cTn id="91" dur="500"/>
                                        <p:tgtEl>
                                          <p:spTgt spid="33"/>
                                        </p:tgtEl>
                                      </p:cBhvr>
                                    </p:animEffect>
                                  </p:childTnLst>
                                </p:cTn>
                              </p:par>
                              <p:par>
                                <p:cTn id="92" presetID="22" presetClass="entr" presetSubtype="4" fill="hold" grpId="0" nodeType="withEffect">
                                  <p:stCondLst>
                                    <p:cond delay="0"/>
                                  </p:stCondLst>
                                  <p:childTnLst>
                                    <p:set>
                                      <p:cBhvr>
                                        <p:cTn id="93" dur="1" fill="hold">
                                          <p:stCondLst>
                                            <p:cond delay="0"/>
                                          </p:stCondLst>
                                        </p:cTn>
                                        <p:tgtEl>
                                          <p:spTgt spid="34"/>
                                        </p:tgtEl>
                                        <p:attrNameLst>
                                          <p:attrName>style.visibility</p:attrName>
                                        </p:attrNameLst>
                                      </p:cBhvr>
                                      <p:to>
                                        <p:strVal val="visible"/>
                                      </p:to>
                                    </p:set>
                                    <p:animEffect transition="in" filter="wipe(down)">
                                      <p:cBhvr>
                                        <p:cTn id="94" dur="500"/>
                                        <p:tgtEl>
                                          <p:spTgt spid="34"/>
                                        </p:tgtEl>
                                      </p:cBhvr>
                                    </p:animEffect>
                                  </p:childTnLst>
                                </p:cTn>
                              </p:par>
                              <p:par>
                                <p:cTn id="95" presetID="22" presetClass="entr" presetSubtype="4" fill="hold" grpId="0" nodeType="withEffect">
                                  <p:stCondLst>
                                    <p:cond delay="0"/>
                                  </p:stCondLst>
                                  <p:childTnLst>
                                    <p:set>
                                      <p:cBhvr>
                                        <p:cTn id="96" dur="1" fill="hold">
                                          <p:stCondLst>
                                            <p:cond delay="0"/>
                                          </p:stCondLst>
                                        </p:cTn>
                                        <p:tgtEl>
                                          <p:spTgt spid="35"/>
                                        </p:tgtEl>
                                        <p:attrNameLst>
                                          <p:attrName>style.visibility</p:attrName>
                                        </p:attrNameLst>
                                      </p:cBhvr>
                                      <p:to>
                                        <p:strVal val="visible"/>
                                      </p:to>
                                    </p:set>
                                    <p:animEffect transition="in" filter="wipe(down)">
                                      <p:cBhvr>
                                        <p:cTn id="97" dur="500"/>
                                        <p:tgtEl>
                                          <p:spTgt spid="35"/>
                                        </p:tgtEl>
                                      </p:cBhvr>
                                    </p:animEffect>
                                  </p:childTnLst>
                                </p:cTn>
                              </p:par>
                              <p:par>
                                <p:cTn id="98" presetID="22" presetClass="entr" presetSubtype="4" fill="hold" grpId="0" nodeType="withEffect">
                                  <p:stCondLst>
                                    <p:cond delay="0"/>
                                  </p:stCondLst>
                                  <p:childTnLst>
                                    <p:set>
                                      <p:cBhvr>
                                        <p:cTn id="99" dur="1" fill="hold">
                                          <p:stCondLst>
                                            <p:cond delay="0"/>
                                          </p:stCondLst>
                                        </p:cTn>
                                        <p:tgtEl>
                                          <p:spTgt spid="36"/>
                                        </p:tgtEl>
                                        <p:attrNameLst>
                                          <p:attrName>style.visibility</p:attrName>
                                        </p:attrNameLst>
                                      </p:cBhvr>
                                      <p:to>
                                        <p:strVal val="visible"/>
                                      </p:to>
                                    </p:set>
                                    <p:animEffect transition="in" filter="wipe(down)">
                                      <p:cBhvr>
                                        <p:cTn id="100" dur="500"/>
                                        <p:tgtEl>
                                          <p:spTgt spid="36"/>
                                        </p:tgtEl>
                                      </p:cBhvr>
                                    </p:animEffect>
                                  </p:childTnLst>
                                </p:cTn>
                              </p:par>
                              <p:par>
                                <p:cTn id="101" presetID="22" presetClass="entr" presetSubtype="4" fill="hold" grpId="0" nodeType="withEffect">
                                  <p:stCondLst>
                                    <p:cond delay="0"/>
                                  </p:stCondLst>
                                  <p:childTnLst>
                                    <p:set>
                                      <p:cBhvr>
                                        <p:cTn id="102" dur="1" fill="hold">
                                          <p:stCondLst>
                                            <p:cond delay="0"/>
                                          </p:stCondLst>
                                        </p:cTn>
                                        <p:tgtEl>
                                          <p:spTgt spid="37"/>
                                        </p:tgtEl>
                                        <p:attrNameLst>
                                          <p:attrName>style.visibility</p:attrName>
                                        </p:attrNameLst>
                                      </p:cBhvr>
                                      <p:to>
                                        <p:strVal val="visible"/>
                                      </p:to>
                                    </p:set>
                                    <p:animEffect transition="in" filter="wipe(down)">
                                      <p:cBhvr>
                                        <p:cTn id="103" dur="500"/>
                                        <p:tgtEl>
                                          <p:spTgt spid="37"/>
                                        </p:tgtEl>
                                      </p:cBhvr>
                                    </p:animEffect>
                                  </p:childTnLst>
                                </p:cTn>
                              </p:par>
                              <p:par>
                                <p:cTn id="104" presetID="22" presetClass="entr" presetSubtype="4" fill="hold" grpId="0" nodeType="withEffect">
                                  <p:stCondLst>
                                    <p:cond delay="0"/>
                                  </p:stCondLst>
                                  <p:childTnLst>
                                    <p:set>
                                      <p:cBhvr>
                                        <p:cTn id="105" dur="1" fill="hold">
                                          <p:stCondLst>
                                            <p:cond delay="0"/>
                                          </p:stCondLst>
                                        </p:cTn>
                                        <p:tgtEl>
                                          <p:spTgt spid="38"/>
                                        </p:tgtEl>
                                        <p:attrNameLst>
                                          <p:attrName>style.visibility</p:attrName>
                                        </p:attrNameLst>
                                      </p:cBhvr>
                                      <p:to>
                                        <p:strVal val="visible"/>
                                      </p:to>
                                    </p:set>
                                    <p:animEffect transition="in" filter="wipe(down)">
                                      <p:cBhvr>
                                        <p:cTn id="106" dur="500"/>
                                        <p:tgtEl>
                                          <p:spTgt spid="38"/>
                                        </p:tgtEl>
                                      </p:cBhvr>
                                    </p:animEffect>
                                  </p:childTnLst>
                                </p:cTn>
                              </p:par>
                              <p:par>
                                <p:cTn id="107" presetID="22" presetClass="entr" presetSubtype="4" fill="hold" grpId="0" nodeType="withEffect">
                                  <p:stCondLst>
                                    <p:cond delay="0"/>
                                  </p:stCondLst>
                                  <p:childTnLst>
                                    <p:set>
                                      <p:cBhvr>
                                        <p:cTn id="108" dur="1" fill="hold">
                                          <p:stCondLst>
                                            <p:cond delay="0"/>
                                          </p:stCondLst>
                                        </p:cTn>
                                        <p:tgtEl>
                                          <p:spTgt spid="4"/>
                                        </p:tgtEl>
                                        <p:attrNameLst>
                                          <p:attrName>style.visibility</p:attrName>
                                        </p:attrNameLst>
                                      </p:cBhvr>
                                      <p:to>
                                        <p:strVal val="visible"/>
                                      </p:to>
                                    </p:set>
                                    <p:animEffect transition="in" filter="wipe(down)">
                                      <p:cBhvr>
                                        <p:cTn id="109" dur="500"/>
                                        <p:tgtEl>
                                          <p:spTgt spid="4"/>
                                        </p:tgtEl>
                                      </p:cBhvr>
                                    </p:animEffect>
                                  </p:childTnLst>
                                </p:cTn>
                              </p:par>
                              <p:par>
                                <p:cTn id="110" presetID="22" presetClass="entr" presetSubtype="4" fill="hold" grpId="0" nodeType="withEffect">
                                  <p:stCondLst>
                                    <p:cond delay="0"/>
                                  </p:stCondLst>
                                  <p:childTnLst>
                                    <p:set>
                                      <p:cBhvr>
                                        <p:cTn id="111" dur="1" fill="hold">
                                          <p:stCondLst>
                                            <p:cond delay="0"/>
                                          </p:stCondLst>
                                        </p:cTn>
                                        <p:tgtEl>
                                          <p:spTgt spid="39"/>
                                        </p:tgtEl>
                                        <p:attrNameLst>
                                          <p:attrName>style.visibility</p:attrName>
                                        </p:attrNameLst>
                                      </p:cBhvr>
                                      <p:to>
                                        <p:strVal val="visible"/>
                                      </p:to>
                                    </p:set>
                                    <p:animEffect transition="in" filter="wipe(down)">
                                      <p:cBhvr>
                                        <p:cTn id="112"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p:bldP spid="29" grpId="0"/>
      <p:bldP spid="30" grpId="0"/>
      <p:bldP spid="31" grpId="0"/>
      <p:bldP spid="32" grpId="0"/>
      <p:bldP spid="33" grpId="0"/>
      <p:bldP spid="34" grpId="0"/>
      <p:bldP spid="35" grpId="0"/>
      <p:bldP spid="36" grpId="0"/>
      <p:bldP spid="37" grpId="0"/>
      <p:bldP spid="38" grpId="0"/>
      <p:bldP spid="4" grpId="0" animBg="1"/>
      <p:bldP spid="39" grpId="0" animBg="1"/>
    </p:bld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6290" name="Rectangle 2"/>
          <p:cNvSpPr>
            <a:spLocks noGrp="1" noChangeArrowheads="1"/>
          </p:cNvSpPr>
          <p:nvPr>
            <p:ph type="title"/>
          </p:nvPr>
        </p:nvSpPr>
        <p:spPr/>
        <p:txBody>
          <a:bodyPr/>
          <a:lstStyle/>
          <a:p>
            <a:r>
              <a:rPr lang="zh-CN" altLang="en-US" dirty="0" smtClean="0"/>
              <a:t>误码率分析</a:t>
            </a:r>
            <a:endParaRPr lang="zh-CN" altLang="en-US" dirty="0"/>
          </a:p>
        </p:txBody>
      </p:sp>
      <p:sp>
        <p:nvSpPr>
          <p:cNvPr id="396291" name="Rectangle 3"/>
          <p:cNvSpPr>
            <a:spLocks noGrp="1" noChangeArrowheads="1"/>
          </p:cNvSpPr>
          <p:nvPr>
            <p:ph type="body" idx="1"/>
          </p:nvPr>
        </p:nvSpPr>
        <p:spPr/>
        <p:txBody>
          <a:bodyPr/>
          <a:lstStyle/>
          <a:p>
            <a:r>
              <a:rPr lang="zh-CN" altLang="en-US" dirty="0" smtClean="0">
                <a:solidFill>
                  <a:srgbClr val="0000FF"/>
                </a:solidFill>
              </a:rPr>
              <a:t>方法</a:t>
            </a:r>
            <a:r>
              <a:rPr lang="en-US" altLang="zh-CN" dirty="0" smtClean="0">
                <a:solidFill>
                  <a:srgbClr val="0000FF"/>
                </a:solidFill>
              </a:rPr>
              <a:t>2</a:t>
            </a:r>
            <a:r>
              <a:rPr lang="zh-CN" altLang="en-US" dirty="0" smtClean="0">
                <a:solidFill>
                  <a:srgbClr val="0000FF"/>
                </a:solidFill>
              </a:rPr>
              <a:t>（三次扩展）</a:t>
            </a:r>
            <a:r>
              <a:rPr lang="zh-CN" altLang="en-US" dirty="0" smtClean="0"/>
              <a:t>：</a:t>
            </a:r>
            <a:r>
              <a:rPr lang="en-US" altLang="zh-CN" dirty="0" smtClean="0"/>
              <a:t>000</a:t>
            </a:r>
            <a:r>
              <a:rPr lang="zh-CN" altLang="en-US" dirty="0" smtClean="0"/>
              <a:t>；</a:t>
            </a:r>
            <a:r>
              <a:rPr lang="en-US" altLang="zh-CN" dirty="0" smtClean="0"/>
              <a:t>111</a:t>
            </a:r>
            <a:endParaRPr lang="en-US" altLang="zh-CN" dirty="0"/>
          </a:p>
        </p:txBody>
      </p:sp>
      <p:sp>
        <p:nvSpPr>
          <p:cNvPr id="99" name="灯片编号占位符 5"/>
          <p:cNvSpPr>
            <a:spLocks noGrp="1"/>
          </p:cNvSpPr>
          <p:nvPr>
            <p:ph type="sldNum" sz="quarter" idx="12"/>
          </p:nvPr>
        </p:nvSpPr>
        <p:spPr/>
        <p:txBody>
          <a:bodyPr/>
          <a:lstStyle/>
          <a:p>
            <a:fld id="{B5DABA9B-D7AA-4F4A-8953-AF252F42609B}" type="slidenum">
              <a:rPr lang="zh-CN" altLang="en-US" smtClean="0"/>
              <a:pPr/>
              <a:t>40</a:t>
            </a:fld>
            <a:endParaRPr lang="en-US" altLang="zh-CN"/>
          </a:p>
        </p:txBody>
      </p:sp>
      <p:sp>
        <p:nvSpPr>
          <p:cNvPr id="396310"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6326" name="Rectangle 38"/>
          <p:cNvSpPr>
            <a:spLocks noChangeArrowheads="1"/>
          </p:cNvSpPr>
          <p:nvPr/>
        </p:nvSpPr>
        <p:spPr bwMode="auto">
          <a:xfrm>
            <a:off x="0" y="24193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6331" name="Rectangle 4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6369" name="Rectangle 8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396384" name="Object 96"/>
          <p:cNvGraphicFramePr>
            <a:graphicFrameLocks noChangeAspect="1"/>
          </p:cNvGraphicFramePr>
          <p:nvPr>
            <p:extLst>
              <p:ext uri="{D42A27DB-BD31-4B8C-83A1-F6EECF244321}">
                <p14:modId xmlns:p14="http://schemas.microsoft.com/office/powerpoint/2010/main" val="1378687076"/>
              </p:ext>
            </p:extLst>
          </p:nvPr>
        </p:nvGraphicFramePr>
        <p:xfrm>
          <a:off x="1979712" y="5587754"/>
          <a:ext cx="4962136" cy="801389"/>
        </p:xfrm>
        <a:graphic>
          <a:graphicData uri="http://schemas.openxmlformats.org/presentationml/2006/ole">
            <mc:AlternateContent xmlns:mc="http://schemas.openxmlformats.org/markup-compatibility/2006">
              <mc:Choice xmlns:v="urn:schemas-microsoft-com:vml" Requires="v">
                <p:oleObj spid="_x0000_s2243702" name="Equation" r:id="rId4" imgW="2400120" imgH="406080" progId="Equation.DSMT4">
                  <p:embed/>
                </p:oleObj>
              </mc:Choice>
              <mc:Fallback>
                <p:oleObj name="Equation" r:id="rId4" imgW="2400120" imgH="406080" progId="Equation.DSMT4">
                  <p:embed/>
                  <p:pic>
                    <p:nvPicPr>
                      <p:cNvPr id="0" name=""/>
                      <p:cNvPicPr>
                        <a:picLocks noChangeAspect="1" noChangeArrowheads="1"/>
                      </p:cNvPicPr>
                      <p:nvPr/>
                    </p:nvPicPr>
                    <p:blipFill>
                      <a:blip r:embed="rId5"/>
                      <a:srcRect/>
                      <a:stretch>
                        <a:fillRect/>
                      </a:stretch>
                    </p:blipFill>
                    <p:spPr bwMode="auto">
                      <a:xfrm>
                        <a:off x="1979712" y="5587754"/>
                        <a:ext cx="4962136" cy="801389"/>
                      </a:xfrm>
                      <a:prstGeom prst="rect">
                        <a:avLst/>
                      </a:prstGeom>
                      <a:noFill/>
                    </p:spPr>
                  </p:pic>
                </p:oleObj>
              </mc:Fallback>
            </mc:AlternateContent>
          </a:graphicData>
        </a:graphic>
      </p:graphicFrame>
      <p:grpSp>
        <p:nvGrpSpPr>
          <p:cNvPr id="4" name="组合 3"/>
          <p:cNvGrpSpPr/>
          <p:nvPr/>
        </p:nvGrpSpPr>
        <p:grpSpPr>
          <a:xfrm>
            <a:off x="992188" y="2060848"/>
            <a:ext cx="7319475" cy="1663999"/>
            <a:chOff x="992188" y="2895600"/>
            <a:chExt cx="7319475" cy="1663999"/>
          </a:xfrm>
        </p:grpSpPr>
        <p:graphicFrame>
          <p:nvGraphicFramePr>
            <p:cNvPr id="396382" name="Object 94"/>
            <p:cNvGraphicFramePr>
              <a:graphicFrameLocks noChangeAspect="1"/>
            </p:cNvGraphicFramePr>
            <p:nvPr>
              <p:extLst>
                <p:ext uri="{D42A27DB-BD31-4B8C-83A1-F6EECF244321}">
                  <p14:modId xmlns:p14="http://schemas.microsoft.com/office/powerpoint/2010/main" val="3861852353"/>
                </p:ext>
              </p:extLst>
            </p:nvPr>
          </p:nvGraphicFramePr>
          <p:xfrm>
            <a:off x="992188" y="2895600"/>
            <a:ext cx="7319475" cy="1612900"/>
          </p:xfrm>
          <a:graphic>
            <a:graphicData uri="http://schemas.openxmlformats.org/presentationml/2006/ole">
              <mc:AlternateContent xmlns:mc="http://schemas.openxmlformats.org/markup-compatibility/2006">
                <mc:Choice xmlns:v="urn:schemas-microsoft-com:vml" Requires="v">
                  <p:oleObj spid="_x0000_s2243703" name="Visio" r:id="rId6" imgW="3530908" imgH="781996" progId="Visio.Drawing.11">
                    <p:embed/>
                  </p:oleObj>
                </mc:Choice>
                <mc:Fallback>
                  <p:oleObj name="Visio" r:id="rId6" imgW="3530908" imgH="781996" progId="Visio.Drawing.11">
                    <p:embed/>
                    <p:pic>
                      <p:nvPicPr>
                        <p:cNvPr id="0" name=""/>
                        <p:cNvPicPr>
                          <a:picLocks noChangeAspect="1" noChangeArrowheads="1"/>
                        </p:cNvPicPr>
                        <p:nvPr/>
                      </p:nvPicPr>
                      <p:blipFill>
                        <a:blip r:embed="rId7"/>
                        <a:srcRect/>
                        <a:stretch>
                          <a:fillRect/>
                        </a:stretch>
                      </p:blipFill>
                      <p:spPr bwMode="auto">
                        <a:xfrm>
                          <a:off x="992188" y="2895600"/>
                          <a:ext cx="7319475" cy="1612900"/>
                        </a:xfrm>
                        <a:prstGeom prst="rect">
                          <a:avLst/>
                        </a:prstGeom>
                        <a:noFill/>
                      </p:spPr>
                    </p:pic>
                  </p:oleObj>
                </mc:Fallback>
              </mc:AlternateContent>
            </a:graphicData>
          </a:graphic>
        </p:graphicFrame>
        <p:graphicFrame>
          <p:nvGraphicFramePr>
            <p:cNvPr id="2" name="对象 1"/>
            <p:cNvGraphicFramePr>
              <a:graphicFrameLocks noChangeAspect="1"/>
            </p:cNvGraphicFramePr>
            <p:nvPr>
              <p:extLst>
                <p:ext uri="{D42A27DB-BD31-4B8C-83A1-F6EECF244321}">
                  <p14:modId xmlns:p14="http://schemas.microsoft.com/office/powerpoint/2010/main" val="49379644"/>
                </p:ext>
              </p:extLst>
            </p:nvPr>
          </p:nvGraphicFramePr>
          <p:xfrm>
            <a:off x="1835696" y="3331395"/>
            <a:ext cx="6408021" cy="1228204"/>
          </p:xfrm>
          <a:graphic>
            <a:graphicData uri="http://schemas.openxmlformats.org/presentationml/2006/ole">
              <mc:AlternateContent xmlns:mc="http://schemas.openxmlformats.org/markup-compatibility/2006">
                <mc:Choice xmlns:v="urn:schemas-microsoft-com:vml" Requires="v">
                  <p:oleObj spid="_x0000_s2243704" name="Equation" r:id="rId8" imgW="3047760" imgH="583920" progId="Equation.DSMT4">
                    <p:embed/>
                  </p:oleObj>
                </mc:Choice>
                <mc:Fallback>
                  <p:oleObj name="Equation" r:id="rId8" imgW="3047760" imgH="583920" progId="Equation.DSMT4">
                    <p:embed/>
                    <p:pic>
                      <p:nvPicPr>
                        <p:cNvPr id="0" name=""/>
                        <p:cNvPicPr/>
                        <p:nvPr/>
                      </p:nvPicPr>
                      <p:blipFill>
                        <a:blip r:embed="rId9"/>
                        <a:stretch>
                          <a:fillRect/>
                        </a:stretch>
                      </p:blipFill>
                      <p:spPr>
                        <a:xfrm>
                          <a:off x="1835696" y="3331395"/>
                          <a:ext cx="6408021" cy="1228204"/>
                        </a:xfrm>
                        <a:prstGeom prst="rect">
                          <a:avLst/>
                        </a:prstGeom>
                      </p:spPr>
                    </p:pic>
                  </p:oleObj>
                </mc:Fallback>
              </mc:AlternateContent>
            </a:graphicData>
          </a:graphic>
        </p:graphicFrame>
      </p:grpSp>
      <p:grpSp>
        <p:nvGrpSpPr>
          <p:cNvPr id="7" name="组合 6"/>
          <p:cNvGrpSpPr/>
          <p:nvPr/>
        </p:nvGrpSpPr>
        <p:grpSpPr>
          <a:xfrm>
            <a:off x="1547663" y="3724847"/>
            <a:ext cx="3983129" cy="1656184"/>
            <a:chOff x="1547663" y="3933056"/>
            <a:chExt cx="3983129" cy="1656184"/>
          </a:xfrm>
        </p:grpSpPr>
        <p:graphicFrame>
          <p:nvGraphicFramePr>
            <p:cNvPr id="396383" name="Object 95"/>
            <p:cNvGraphicFramePr>
              <a:graphicFrameLocks noChangeAspect="1"/>
            </p:cNvGraphicFramePr>
            <p:nvPr>
              <p:extLst>
                <p:ext uri="{D42A27DB-BD31-4B8C-83A1-F6EECF244321}">
                  <p14:modId xmlns:p14="http://schemas.microsoft.com/office/powerpoint/2010/main" val="838736354"/>
                </p:ext>
              </p:extLst>
            </p:nvPr>
          </p:nvGraphicFramePr>
          <p:xfrm>
            <a:off x="1547663" y="3933056"/>
            <a:ext cx="1713067" cy="1656184"/>
          </p:xfrm>
          <a:graphic>
            <a:graphicData uri="http://schemas.openxmlformats.org/presentationml/2006/ole">
              <mc:AlternateContent xmlns:mc="http://schemas.openxmlformats.org/markup-compatibility/2006">
                <mc:Choice xmlns:v="urn:schemas-microsoft-com:vml" Requires="v">
                  <p:oleObj spid="_x0000_s2243705" name="Equation" r:id="rId10" imgW="952200" imgH="927000" progId="Equation.DSMT4">
                    <p:embed/>
                  </p:oleObj>
                </mc:Choice>
                <mc:Fallback>
                  <p:oleObj name="Equation" r:id="rId10" imgW="952200" imgH="927000" progId="Equation.DSMT4">
                    <p:embed/>
                    <p:pic>
                      <p:nvPicPr>
                        <p:cNvPr id="0" name=""/>
                        <p:cNvPicPr>
                          <a:picLocks noChangeAspect="1" noChangeArrowheads="1"/>
                        </p:cNvPicPr>
                        <p:nvPr/>
                      </p:nvPicPr>
                      <p:blipFill>
                        <a:blip r:embed="rId11"/>
                        <a:srcRect/>
                        <a:stretch>
                          <a:fillRect/>
                        </a:stretch>
                      </p:blipFill>
                      <p:spPr bwMode="auto">
                        <a:xfrm>
                          <a:off x="1547663" y="3933056"/>
                          <a:ext cx="1713067" cy="1656184"/>
                        </a:xfrm>
                        <a:prstGeom prst="rect">
                          <a:avLst/>
                        </a:prstGeom>
                        <a:noFill/>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2301902234"/>
                </p:ext>
              </p:extLst>
            </p:nvPr>
          </p:nvGraphicFramePr>
          <p:xfrm>
            <a:off x="3851920" y="3933056"/>
            <a:ext cx="1678872" cy="1656184"/>
          </p:xfrm>
          <a:graphic>
            <a:graphicData uri="http://schemas.openxmlformats.org/presentationml/2006/ole">
              <mc:AlternateContent xmlns:mc="http://schemas.openxmlformats.org/markup-compatibility/2006">
                <mc:Choice xmlns:v="urn:schemas-microsoft-com:vml" Requires="v">
                  <p:oleObj spid="_x0000_s2243706" name="Equation" r:id="rId12" imgW="939600" imgH="927000" progId="Equation.DSMT4">
                    <p:embed/>
                  </p:oleObj>
                </mc:Choice>
                <mc:Fallback>
                  <p:oleObj name="Equation" r:id="rId12" imgW="939600" imgH="927000" progId="Equation.DSMT4">
                    <p:embed/>
                    <p:pic>
                      <p:nvPicPr>
                        <p:cNvPr id="0" name=""/>
                        <p:cNvPicPr/>
                        <p:nvPr/>
                      </p:nvPicPr>
                      <p:blipFill>
                        <a:blip r:embed="rId13"/>
                        <a:stretch>
                          <a:fillRect/>
                        </a:stretch>
                      </p:blipFill>
                      <p:spPr>
                        <a:xfrm>
                          <a:off x="3851920" y="3933056"/>
                          <a:ext cx="1678872" cy="1656184"/>
                        </a:xfrm>
                        <a:prstGeom prst="rect">
                          <a:avLst/>
                        </a:prstGeom>
                      </p:spPr>
                    </p:pic>
                  </p:oleObj>
                </mc:Fallback>
              </mc:AlternateContent>
            </a:graphicData>
          </a:graphic>
        </p:graphicFrame>
      </p:grpSp>
      <p:grpSp>
        <p:nvGrpSpPr>
          <p:cNvPr id="6" name="组合 5"/>
          <p:cNvGrpSpPr/>
          <p:nvPr/>
        </p:nvGrpSpPr>
        <p:grpSpPr>
          <a:xfrm>
            <a:off x="1979712" y="2500711"/>
            <a:ext cx="6120680" cy="1296144"/>
            <a:chOff x="1979712" y="2708920"/>
            <a:chExt cx="6120680" cy="1296144"/>
          </a:xfrm>
        </p:grpSpPr>
        <p:sp>
          <p:nvSpPr>
            <p:cNvPr id="5" name="椭圆 4"/>
            <p:cNvSpPr/>
            <p:nvPr/>
          </p:nvSpPr>
          <p:spPr>
            <a:xfrm>
              <a:off x="1979712" y="2708920"/>
              <a:ext cx="432048" cy="64807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椭圆 101"/>
            <p:cNvSpPr/>
            <p:nvPr/>
          </p:nvSpPr>
          <p:spPr>
            <a:xfrm>
              <a:off x="2555776" y="2708920"/>
              <a:ext cx="720080" cy="64807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椭圆 102"/>
            <p:cNvSpPr/>
            <p:nvPr/>
          </p:nvSpPr>
          <p:spPr>
            <a:xfrm>
              <a:off x="3419872" y="2724493"/>
              <a:ext cx="720080" cy="64807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椭圆 103"/>
            <p:cNvSpPr/>
            <p:nvPr/>
          </p:nvSpPr>
          <p:spPr>
            <a:xfrm>
              <a:off x="5076056" y="2724493"/>
              <a:ext cx="720080" cy="64807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椭圆 104"/>
            <p:cNvSpPr/>
            <p:nvPr/>
          </p:nvSpPr>
          <p:spPr>
            <a:xfrm>
              <a:off x="4211960" y="3284984"/>
              <a:ext cx="720080" cy="648072"/>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椭圆 105"/>
            <p:cNvSpPr/>
            <p:nvPr/>
          </p:nvSpPr>
          <p:spPr>
            <a:xfrm>
              <a:off x="5940152" y="3356992"/>
              <a:ext cx="720080" cy="648072"/>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 name="椭圆 106"/>
            <p:cNvSpPr/>
            <p:nvPr/>
          </p:nvSpPr>
          <p:spPr>
            <a:xfrm>
              <a:off x="6804248" y="3340103"/>
              <a:ext cx="720080" cy="648072"/>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 name="椭圆 107"/>
            <p:cNvSpPr/>
            <p:nvPr/>
          </p:nvSpPr>
          <p:spPr>
            <a:xfrm>
              <a:off x="7596336" y="3356992"/>
              <a:ext cx="504056" cy="648072"/>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矩形 7"/>
          <p:cNvSpPr/>
          <p:nvPr/>
        </p:nvSpPr>
        <p:spPr>
          <a:xfrm>
            <a:off x="899592" y="1700808"/>
            <a:ext cx="2339102" cy="461665"/>
          </a:xfrm>
          <a:prstGeom prst="rect">
            <a:avLst/>
          </a:prstGeom>
        </p:spPr>
        <p:txBody>
          <a:bodyPr wrap="none">
            <a:spAutoFit/>
          </a:bodyPr>
          <a:lstStyle/>
          <a:p>
            <a:r>
              <a:rPr lang="zh-CN" altLang="en-US" sz="2400" b="1" dirty="0" smtClean="0">
                <a:latin typeface="+mj-ea"/>
                <a:ea typeface="+mj-ea"/>
              </a:rPr>
              <a:t>扩展的信道</a:t>
            </a:r>
            <a:r>
              <a:rPr lang="zh-CN" altLang="en-US" sz="2400" b="1" dirty="0">
                <a:latin typeface="+mj-ea"/>
                <a:ea typeface="+mj-ea"/>
              </a:rPr>
              <a:t>矩阵</a:t>
            </a:r>
          </a:p>
        </p:txBody>
      </p:sp>
    </p:spTree>
    <p:extLst>
      <p:ext uri="{BB962C8B-B14F-4D97-AF65-F5344CB8AC3E}">
        <p14:creationId xmlns:p14="http://schemas.microsoft.com/office/powerpoint/2010/main" val="15143612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par>
                                <p:cTn id="8" presetID="22" presetClass="entr" presetSubtype="1"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up)">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anim calcmode="lin" valueType="num">
                                      <p:cBhvr>
                                        <p:cTn id="21" dur="500" fill="hold"/>
                                        <p:tgtEl>
                                          <p:spTgt spid="7"/>
                                        </p:tgtEl>
                                        <p:attrNameLst>
                                          <p:attrName>ppt_x</p:attrName>
                                        </p:attrNameLst>
                                      </p:cBhvr>
                                      <p:tavLst>
                                        <p:tav tm="0">
                                          <p:val>
                                            <p:strVal val="#ppt_x"/>
                                          </p:val>
                                        </p:tav>
                                        <p:tav tm="100000">
                                          <p:val>
                                            <p:strVal val="#ppt_x"/>
                                          </p:val>
                                        </p:tav>
                                      </p:tavLst>
                                    </p:anim>
                                    <p:anim calcmode="lin" valueType="num">
                                      <p:cBhvr>
                                        <p:cTn id="22" dur="5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396384"/>
                                        </p:tgtEl>
                                        <p:attrNameLst>
                                          <p:attrName>style.visibility</p:attrName>
                                        </p:attrNameLst>
                                      </p:cBhvr>
                                      <p:to>
                                        <p:strVal val="visible"/>
                                      </p:to>
                                    </p:set>
                                    <p:animEffect transition="in" filter="fade">
                                      <p:cBhvr>
                                        <p:cTn id="27" dur="500"/>
                                        <p:tgtEl>
                                          <p:spTgt spid="396384"/>
                                        </p:tgtEl>
                                      </p:cBhvr>
                                    </p:animEffect>
                                    <p:anim calcmode="lin" valueType="num">
                                      <p:cBhvr>
                                        <p:cTn id="28" dur="500" fill="hold"/>
                                        <p:tgtEl>
                                          <p:spTgt spid="396384"/>
                                        </p:tgtEl>
                                        <p:attrNameLst>
                                          <p:attrName>ppt_x</p:attrName>
                                        </p:attrNameLst>
                                      </p:cBhvr>
                                      <p:tavLst>
                                        <p:tav tm="0">
                                          <p:val>
                                            <p:strVal val="#ppt_x"/>
                                          </p:val>
                                        </p:tav>
                                        <p:tav tm="100000">
                                          <p:val>
                                            <p:strVal val="#ppt_x"/>
                                          </p:val>
                                        </p:tav>
                                      </p:tavLst>
                                    </p:anim>
                                    <p:anim calcmode="lin" valueType="num">
                                      <p:cBhvr>
                                        <p:cTn id="29" dur="500" fill="hold"/>
                                        <p:tgtEl>
                                          <p:spTgt spid="39638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8338" name="Rectangle 2"/>
          <p:cNvSpPr>
            <a:spLocks noGrp="1" noChangeArrowheads="1"/>
          </p:cNvSpPr>
          <p:nvPr>
            <p:ph type="title"/>
          </p:nvPr>
        </p:nvSpPr>
        <p:spPr/>
        <p:txBody>
          <a:bodyPr/>
          <a:lstStyle/>
          <a:p>
            <a:r>
              <a:rPr lang="zh-CN" altLang="en-US" dirty="0"/>
              <a:t>改变</a:t>
            </a:r>
            <a:r>
              <a:rPr lang="zh-CN" altLang="en-US" dirty="0" smtClean="0"/>
              <a:t>扩展次数</a:t>
            </a:r>
            <a:endParaRPr lang="zh-CN" altLang="en-US" dirty="0"/>
          </a:p>
        </p:txBody>
      </p:sp>
      <p:sp>
        <p:nvSpPr>
          <p:cNvPr id="398339" name="Rectangle 3"/>
          <p:cNvSpPr>
            <a:spLocks noGrp="1" noChangeArrowheads="1"/>
          </p:cNvSpPr>
          <p:nvPr>
            <p:ph type="body" idx="1"/>
          </p:nvPr>
        </p:nvSpPr>
        <p:spPr/>
        <p:txBody>
          <a:bodyPr/>
          <a:lstStyle/>
          <a:p>
            <a:r>
              <a:rPr lang="zh-CN" altLang="en-US" dirty="0" smtClean="0"/>
              <a:t>用方法</a:t>
            </a:r>
            <a:r>
              <a:rPr lang="en-US" altLang="zh-CN" dirty="0" smtClean="0"/>
              <a:t>2</a:t>
            </a:r>
            <a:r>
              <a:rPr lang="zh-CN" altLang="en-US" dirty="0" smtClean="0"/>
              <a:t>，增加扩展次数</a:t>
            </a:r>
            <a:r>
              <a:rPr lang="en-US" altLang="zh-CN" dirty="0" smtClean="0"/>
              <a:t>n</a:t>
            </a:r>
            <a:r>
              <a:rPr lang="zh-CN" altLang="en-US" dirty="0" smtClean="0"/>
              <a:t>可以降低错误概率</a:t>
            </a:r>
          </a:p>
          <a:p>
            <a:endParaRPr lang="zh-CN" altLang="en-US" dirty="0" smtClean="0"/>
          </a:p>
          <a:p>
            <a:endParaRPr lang="zh-CN" altLang="en-US" dirty="0" smtClean="0"/>
          </a:p>
          <a:p>
            <a:endParaRPr lang="zh-CN" altLang="en-US" dirty="0" smtClean="0"/>
          </a:p>
          <a:p>
            <a:endParaRPr lang="zh-CN" altLang="en-US" dirty="0" smtClean="0"/>
          </a:p>
          <a:p>
            <a:endParaRPr lang="zh-CN" altLang="en-US" dirty="0" smtClean="0"/>
          </a:p>
        </p:txBody>
      </p:sp>
      <p:sp>
        <p:nvSpPr>
          <p:cNvPr id="99" name="灯片编号占位符 5"/>
          <p:cNvSpPr>
            <a:spLocks noGrp="1"/>
          </p:cNvSpPr>
          <p:nvPr>
            <p:ph type="sldNum" sz="quarter" idx="12"/>
          </p:nvPr>
        </p:nvSpPr>
        <p:spPr/>
        <p:txBody>
          <a:bodyPr/>
          <a:lstStyle/>
          <a:p>
            <a:fld id="{AA351E35-795F-4874-82DF-D719BA16885F}" type="slidenum">
              <a:rPr lang="zh-CN" altLang="en-US" smtClean="0"/>
              <a:pPr/>
              <a:t>41</a:t>
            </a:fld>
            <a:endParaRPr lang="en-US" altLang="zh-CN"/>
          </a:p>
        </p:txBody>
      </p:sp>
      <p:sp>
        <p:nvSpPr>
          <p:cNvPr id="398340" name="Rectangle 4"/>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8341" name="Rectangle 5"/>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8342" name="Rectangle 6"/>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8343" name="Rectangle 7"/>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8344" name="Rectangle 8"/>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8345" name="Rectangle 9"/>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8346" name="Rectangle 10"/>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8347" name="Rectangle 11"/>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8348" name="Rectangle 12"/>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8349" name="Rectangle 13"/>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8350" name="Rectangle 14"/>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8351" name="Rectangle 15"/>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8352" name="Rectangle 16"/>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8353" name="Rectangle 17"/>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8354" name="Rectangle 18"/>
          <p:cNvSpPr>
            <a:spLocks noChangeArrowheads="1"/>
          </p:cNvSpPr>
          <p:nvPr/>
        </p:nvSpPr>
        <p:spPr bwMode="auto">
          <a:xfrm>
            <a:off x="0" y="31956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8355" name="Rectangle 19"/>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8356" name="Rectangle 20"/>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8357" name="Rectangle 21"/>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8358"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8359" name="Rectangle 23"/>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8360" name="Rectangle 24"/>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8361" name="Rectangle 25"/>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8362" name="Rectangle 26"/>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8363" name="Rectangle 27"/>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8364" name="Rectangle 28"/>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8365" name="Rectangle 29"/>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8366" name="Rectangle 30"/>
          <p:cNvSpPr>
            <a:spLocks noChangeArrowheads="1"/>
          </p:cNvSpPr>
          <p:nvPr/>
        </p:nvSpPr>
        <p:spPr bwMode="auto">
          <a:xfrm>
            <a:off x="0" y="31956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8367" name="Rectangle 31"/>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8368" name="Rectangle 32"/>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8369" name="Rectangle 33"/>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8370" name="Rectangle 34"/>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8371" name="Rectangle 35"/>
          <p:cNvSpPr>
            <a:spLocks noChangeArrowheads="1"/>
          </p:cNvSpPr>
          <p:nvPr/>
        </p:nvSpPr>
        <p:spPr bwMode="auto">
          <a:xfrm>
            <a:off x="0" y="3257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8372" name="Rectangle 36"/>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8373" name="Rectangle 37"/>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8374" name="Rectangle 38"/>
          <p:cNvSpPr>
            <a:spLocks noChangeArrowheads="1"/>
          </p:cNvSpPr>
          <p:nvPr/>
        </p:nvSpPr>
        <p:spPr bwMode="auto">
          <a:xfrm>
            <a:off x="0" y="24193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8375" name="Rectangle 39"/>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8376" name="Rectangle 40"/>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8377" name="Rectangle 41"/>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8378" name="Rectangle 42"/>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8379" name="Rectangle 4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8380" name="Rectangle 44"/>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8381" name="Rectangle 45"/>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8382" name="Rectangle 46"/>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8383" name="Rectangle 47"/>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8384" name="Rectangle 48"/>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8385" name="Rectangle 49"/>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8386" name="Rectangle 50"/>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8387" name="Rectangle 51"/>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8388" name="Rectangle 52"/>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8389" name="Rectangle 53"/>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8390" name="Rectangle 54"/>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8391" name="Rectangle 55"/>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8392" name="Rectangle 56"/>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8393" name="Rectangle 57"/>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8394" name="Rectangle 58"/>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8395" name="Rectangle 59"/>
          <p:cNvSpPr>
            <a:spLocks noChangeArrowheads="1"/>
          </p:cNvSpPr>
          <p:nvPr/>
        </p:nvSpPr>
        <p:spPr bwMode="auto">
          <a:xfrm>
            <a:off x="0" y="31003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8396" name="Rectangle 60"/>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8397" name="Rectangle 61"/>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8398" name="Rectangle 62"/>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8399" name="Rectangle 63"/>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8400" name="Rectangle 64"/>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8401" name="Rectangle 65"/>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8402" name="Rectangle 66"/>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8403" name="Rectangle 67"/>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8404" name="Rectangle 68"/>
          <p:cNvSpPr>
            <a:spLocks noChangeArrowheads="1"/>
          </p:cNvSpPr>
          <p:nvPr/>
        </p:nvSpPr>
        <p:spPr bwMode="auto">
          <a:xfrm>
            <a:off x="0" y="32051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8405" name="Rectangle 69"/>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8406" name="Rectangle 70"/>
          <p:cNvSpPr>
            <a:spLocks noChangeArrowheads="1"/>
          </p:cNvSpPr>
          <p:nvPr/>
        </p:nvSpPr>
        <p:spPr bwMode="auto">
          <a:xfrm>
            <a:off x="0" y="28813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8407" name="Rectangle 71"/>
          <p:cNvSpPr>
            <a:spLocks noChangeArrowheads="1"/>
          </p:cNvSpPr>
          <p:nvPr/>
        </p:nvSpPr>
        <p:spPr bwMode="auto">
          <a:xfrm>
            <a:off x="0" y="3233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8408" name="Rectangle 72"/>
          <p:cNvSpPr>
            <a:spLocks noChangeArrowheads="1"/>
          </p:cNvSpPr>
          <p:nvPr/>
        </p:nvSpPr>
        <p:spPr bwMode="auto">
          <a:xfrm>
            <a:off x="0" y="32242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8409" name="Rectangle 73"/>
          <p:cNvSpPr>
            <a:spLocks noChangeArrowheads="1"/>
          </p:cNvSpPr>
          <p:nvPr/>
        </p:nvSpPr>
        <p:spPr bwMode="auto">
          <a:xfrm>
            <a:off x="0" y="33004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8410" name="Rectangle 74"/>
          <p:cNvSpPr>
            <a:spLocks noChangeArrowheads="1"/>
          </p:cNvSpPr>
          <p:nvPr/>
        </p:nvSpPr>
        <p:spPr bwMode="auto">
          <a:xfrm>
            <a:off x="-396875" y="45085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1" hangingPunct="1">
              <a:spcBef>
                <a:spcPct val="0"/>
              </a:spcBef>
            </a:pPr>
            <a:endParaRPr kumimoji="1" lang="zh-CN" altLang="en-US" sz="2400" b="0">
              <a:latin typeface="Tahoma" pitchFamily="34" charset="0"/>
            </a:endParaRPr>
          </a:p>
        </p:txBody>
      </p:sp>
      <p:sp>
        <p:nvSpPr>
          <p:cNvPr id="398411" name="Rectangle 75"/>
          <p:cNvSpPr>
            <a:spLocks noChangeArrowheads="1"/>
          </p:cNvSpPr>
          <p:nvPr/>
        </p:nvSpPr>
        <p:spPr bwMode="auto">
          <a:xfrm>
            <a:off x="0" y="31623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8412" name="Rectangle 76"/>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8413" name="Rectangle 77"/>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8414" name="Rectangle 78"/>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8415" name="Rectangle 79"/>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8416" name="Rectangle 80"/>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8417" name="Rectangle 8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8418" name="Rectangle 82"/>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8419" name="Rectangle 83"/>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8420" name="Rectangle 84"/>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8421" name="Rectangle 85"/>
          <p:cNvSpPr>
            <a:spLocks noChangeArrowheads="1"/>
          </p:cNvSpPr>
          <p:nvPr/>
        </p:nvSpPr>
        <p:spPr bwMode="auto">
          <a:xfrm>
            <a:off x="0" y="32527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8422" name="Rectangle 86"/>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8423" name="Rectangle 87"/>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8424" name="Rectangle 88"/>
          <p:cNvSpPr>
            <a:spLocks noChangeArrowheads="1"/>
          </p:cNvSpPr>
          <p:nvPr/>
        </p:nvSpPr>
        <p:spPr bwMode="auto">
          <a:xfrm>
            <a:off x="0" y="29860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8425" name="Rectangle 89"/>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8426" name="Rectangle 90"/>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8427" name="Rectangle 91"/>
          <p:cNvSpPr>
            <a:spLocks noChangeArrowheads="1"/>
          </p:cNvSpPr>
          <p:nvPr/>
        </p:nvSpPr>
        <p:spPr bwMode="auto">
          <a:xfrm>
            <a:off x="0" y="29860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8428" name="Rectangle 92"/>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398429" name="Object 93"/>
          <p:cNvGraphicFramePr>
            <a:graphicFrameLocks noChangeAspect="1"/>
          </p:cNvGraphicFramePr>
          <p:nvPr>
            <p:extLst>
              <p:ext uri="{D42A27DB-BD31-4B8C-83A1-F6EECF244321}">
                <p14:modId xmlns:p14="http://schemas.microsoft.com/office/powerpoint/2010/main" val="2222465539"/>
              </p:ext>
            </p:extLst>
          </p:nvPr>
        </p:nvGraphicFramePr>
        <p:xfrm>
          <a:off x="996752" y="1844594"/>
          <a:ext cx="3178373" cy="2968787"/>
        </p:xfrm>
        <a:graphic>
          <a:graphicData uri="http://schemas.openxmlformats.org/presentationml/2006/ole">
            <mc:AlternateContent xmlns:mc="http://schemas.openxmlformats.org/markup-compatibility/2006">
              <mc:Choice xmlns:v="urn:schemas-microsoft-com:vml" Requires="v">
                <p:oleObj spid="_x0000_s2244694" name="Equation" r:id="rId4" imgW="1511280" imgH="1409400" progId="Equation.DSMT4">
                  <p:embed/>
                </p:oleObj>
              </mc:Choice>
              <mc:Fallback>
                <p:oleObj name="Equation" r:id="rId4" imgW="1511280" imgH="1409400" progId="Equation.DSMT4">
                  <p:embed/>
                  <p:pic>
                    <p:nvPicPr>
                      <p:cNvPr id="0" name=""/>
                      <p:cNvPicPr>
                        <a:picLocks noChangeAspect="1" noChangeArrowheads="1"/>
                      </p:cNvPicPr>
                      <p:nvPr/>
                    </p:nvPicPr>
                    <p:blipFill>
                      <a:blip r:embed="rId5"/>
                      <a:srcRect/>
                      <a:stretch>
                        <a:fillRect/>
                      </a:stretch>
                    </p:blipFill>
                    <p:spPr bwMode="auto">
                      <a:xfrm>
                        <a:off x="996752" y="1844594"/>
                        <a:ext cx="3178373" cy="2968787"/>
                      </a:xfrm>
                      <a:prstGeom prst="rect">
                        <a:avLst/>
                      </a:prstGeom>
                      <a:noFill/>
                    </p:spPr>
                  </p:pic>
                </p:oleObj>
              </mc:Fallback>
            </mc:AlternateContent>
          </a:graphicData>
        </a:graphic>
      </p:graphicFrame>
      <p:graphicFrame>
        <p:nvGraphicFramePr>
          <p:cNvPr id="398431" name="Object 95"/>
          <p:cNvGraphicFramePr>
            <a:graphicFrameLocks noChangeAspect="1"/>
          </p:cNvGraphicFramePr>
          <p:nvPr>
            <p:extLst>
              <p:ext uri="{D42A27DB-BD31-4B8C-83A1-F6EECF244321}">
                <p14:modId xmlns:p14="http://schemas.microsoft.com/office/powerpoint/2010/main" val="713764930"/>
              </p:ext>
            </p:extLst>
          </p:nvPr>
        </p:nvGraphicFramePr>
        <p:xfrm>
          <a:off x="6156176" y="1945775"/>
          <a:ext cx="2232248" cy="2766425"/>
        </p:xfrm>
        <a:graphic>
          <a:graphicData uri="http://schemas.openxmlformats.org/presentationml/2006/ole">
            <mc:AlternateContent xmlns:mc="http://schemas.openxmlformats.org/markup-compatibility/2006">
              <mc:Choice xmlns:v="urn:schemas-microsoft-com:vml" Requires="v">
                <p:oleObj spid="_x0000_s2244695" name="Equation" r:id="rId6" imgW="888840" imgH="1130040" progId="Equation.DSMT4">
                  <p:embed/>
                </p:oleObj>
              </mc:Choice>
              <mc:Fallback>
                <p:oleObj name="Equation" r:id="rId6" imgW="888840" imgH="1130040" progId="Equation.DSMT4">
                  <p:embed/>
                  <p:pic>
                    <p:nvPicPr>
                      <p:cNvPr id="0" name=""/>
                      <p:cNvPicPr>
                        <a:picLocks noChangeAspect="1" noChangeArrowheads="1"/>
                      </p:cNvPicPr>
                      <p:nvPr/>
                    </p:nvPicPr>
                    <p:blipFill>
                      <a:blip r:embed="rId7"/>
                      <a:srcRect/>
                      <a:stretch>
                        <a:fillRect/>
                      </a:stretch>
                    </p:blipFill>
                    <p:spPr bwMode="auto">
                      <a:xfrm>
                        <a:off x="6156176" y="1945775"/>
                        <a:ext cx="2232248" cy="2766425"/>
                      </a:xfrm>
                      <a:prstGeom prst="rect">
                        <a:avLst/>
                      </a:prstGeom>
                      <a:noFill/>
                    </p:spPr>
                  </p:pic>
                </p:oleObj>
              </mc:Fallback>
            </mc:AlternateContent>
          </a:graphicData>
        </a:graphic>
      </p:graphicFrame>
      <p:grpSp>
        <p:nvGrpSpPr>
          <p:cNvPr id="5" name="组合 4"/>
          <p:cNvGrpSpPr/>
          <p:nvPr/>
        </p:nvGrpSpPr>
        <p:grpSpPr>
          <a:xfrm>
            <a:off x="611560" y="5229200"/>
            <a:ext cx="8135565" cy="1224136"/>
            <a:chOff x="611560" y="5229200"/>
            <a:chExt cx="8135565" cy="1224136"/>
          </a:xfrm>
        </p:grpSpPr>
        <p:sp>
          <p:nvSpPr>
            <p:cNvPr id="4" name="矩形 3"/>
            <p:cNvSpPr/>
            <p:nvPr/>
          </p:nvSpPr>
          <p:spPr>
            <a:xfrm>
              <a:off x="611560" y="5229200"/>
              <a:ext cx="8135565" cy="122413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grpSp>
          <p:nvGrpSpPr>
            <p:cNvPr id="3" name="组合 2"/>
            <p:cNvGrpSpPr/>
            <p:nvPr/>
          </p:nvGrpSpPr>
          <p:grpSpPr>
            <a:xfrm>
              <a:off x="827584" y="5552824"/>
              <a:ext cx="7808272" cy="540120"/>
              <a:chOff x="827584" y="5552824"/>
              <a:chExt cx="7808272" cy="540120"/>
            </a:xfrm>
          </p:grpSpPr>
          <p:graphicFrame>
            <p:nvGraphicFramePr>
              <p:cNvPr id="398434" name="Object 98"/>
              <p:cNvGraphicFramePr>
                <a:graphicFrameLocks noChangeAspect="1"/>
              </p:cNvGraphicFramePr>
              <p:nvPr>
                <p:extLst>
                  <p:ext uri="{D42A27DB-BD31-4B8C-83A1-F6EECF244321}">
                    <p14:modId xmlns:p14="http://schemas.microsoft.com/office/powerpoint/2010/main" val="2790560040"/>
                  </p:ext>
                </p:extLst>
              </p:nvPr>
            </p:nvGraphicFramePr>
            <p:xfrm>
              <a:off x="5076056" y="5608756"/>
              <a:ext cx="425450" cy="484188"/>
            </p:xfrm>
            <a:graphic>
              <a:graphicData uri="http://schemas.openxmlformats.org/presentationml/2006/ole">
                <mc:AlternateContent xmlns:mc="http://schemas.openxmlformats.org/markup-compatibility/2006">
                  <mc:Choice xmlns:v="urn:schemas-microsoft-com:vml" Requires="v">
                    <p:oleObj spid="_x0000_s2244696" name="Equation" r:id="rId8" imgW="203040" imgH="228600" progId="Equation.DSMT4">
                      <p:embed/>
                    </p:oleObj>
                  </mc:Choice>
                  <mc:Fallback>
                    <p:oleObj name="Equation" r:id="rId8" imgW="203040" imgH="228600" progId="Equation.DSMT4">
                      <p:embed/>
                      <p:pic>
                        <p:nvPicPr>
                          <p:cNvPr id="0" name=""/>
                          <p:cNvPicPr>
                            <a:picLocks noChangeAspect="1" noChangeArrowheads="1"/>
                          </p:cNvPicPr>
                          <p:nvPr/>
                        </p:nvPicPr>
                        <p:blipFill>
                          <a:blip r:embed="rId9"/>
                          <a:srcRect/>
                          <a:stretch>
                            <a:fillRect/>
                          </a:stretch>
                        </p:blipFill>
                        <p:spPr bwMode="auto">
                          <a:xfrm>
                            <a:off x="5076056" y="5608756"/>
                            <a:ext cx="425450" cy="484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矩形 1"/>
              <p:cNvSpPr/>
              <p:nvPr/>
            </p:nvSpPr>
            <p:spPr>
              <a:xfrm>
                <a:off x="827584" y="5552824"/>
                <a:ext cx="7808272" cy="523220"/>
              </a:xfrm>
              <a:prstGeom prst="rect">
                <a:avLst/>
              </a:prstGeom>
            </p:spPr>
            <p:txBody>
              <a:bodyPr wrap="square">
                <a:spAutoFit/>
              </a:bodyPr>
              <a:lstStyle/>
              <a:p>
                <a:r>
                  <a:rPr lang="zh-CN" altLang="en-US" sz="2800" b="1" dirty="0">
                    <a:latin typeface="Times New Roman" pitchFamily="18" charset="0"/>
                    <a:cs typeface="Times New Roman" pitchFamily="18" charset="0"/>
                  </a:rPr>
                  <a:t>结论</a:t>
                </a:r>
                <a:r>
                  <a:rPr lang="en-US" altLang="zh-CN" sz="2800" b="1" dirty="0">
                    <a:latin typeface="Times New Roman" pitchFamily="18" charset="0"/>
                    <a:cs typeface="Times New Roman" pitchFamily="18" charset="0"/>
                  </a:rPr>
                  <a:t>1</a:t>
                </a:r>
                <a:r>
                  <a:rPr lang="zh-CN" altLang="en-US" sz="2800" b="1" dirty="0">
                    <a:latin typeface="Times New Roman" pitchFamily="18" charset="0"/>
                    <a:cs typeface="Times New Roman" pitchFamily="18" charset="0"/>
                  </a:rPr>
                  <a:t>：</a:t>
                </a:r>
                <a:r>
                  <a:rPr lang="en-US" altLang="zh-CN" sz="2800" b="1" dirty="0" smtClean="0">
                    <a:latin typeface="Times New Roman" pitchFamily="18" charset="0"/>
                    <a:cs typeface="Times New Roman" pitchFamily="18" charset="0"/>
                  </a:rPr>
                  <a:t>M</a:t>
                </a:r>
                <a:r>
                  <a:rPr lang="zh-CN" altLang="en-US" sz="2800" b="1" dirty="0" smtClean="0">
                    <a:latin typeface="Times New Roman" pitchFamily="18" charset="0"/>
                    <a:cs typeface="Times New Roman" pitchFamily="18" charset="0"/>
                  </a:rPr>
                  <a:t>不变</a:t>
                </a:r>
                <a:r>
                  <a:rPr lang="zh-CN" altLang="en-US" sz="2800" b="1" dirty="0">
                    <a:latin typeface="Times New Roman" pitchFamily="18" charset="0"/>
                    <a:cs typeface="Times New Roman" pitchFamily="18" charset="0"/>
                  </a:rPr>
                  <a:t>时，</a:t>
                </a:r>
                <a:r>
                  <a:rPr lang="en-US" altLang="zh-CN" sz="2800" b="1" dirty="0">
                    <a:latin typeface="Times New Roman" pitchFamily="18" charset="0"/>
                    <a:cs typeface="Times New Roman" pitchFamily="18" charset="0"/>
                  </a:rPr>
                  <a:t>n</a:t>
                </a:r>
                <a:r>
                  <a:rPr lang="zh-CN" altLang="en-US" sz="2800" b="1" dirty="0">
                    <a:latin typeface="Times New Roman" pitchFamily="18" charset="0"/>
                    <a:cs typeface="Times New Roman" pitchFamily="18" charset="0"/>
                  </a:rPr>
                  <a:t>越大</a:t>
                </a:r>
                <a:r>
                  <a:rPr lang="zh-CN" altLang="en-US" sz="2800" b="1" dirty="0" smtClean="0">
                    <a:latin typeface="Times New Roman" pitchFamily="18" charset="0"/>
                    <a:cs typeface="Times New Roman" pitchFamily="18" charset="0"/>
                  </a:rPr>
                  <a:t>，   </a:t>
                </a:r>
                <a:r>
                  <a:rPr lang="zh-CN" altLang="en-US" sz="2800" b="1" dirty="0">
                    <a:latin typeface="Times New Roman" pitchFamily="18" charset="0"/>
                    <a:cs typeface="Times New Roman" pitchFamily="18" charset="0"/>
                  </a:rPr>
                  <a:t>越小，</a:t>
                </a:r>
                <a:r>
                  <a:rPr lang="en-US" altLang="zh-CN" sz="2800" b="1" dirty="0">
                    <a:latin typeface="Times New Roman" pitchFamily="18" charset="0"/>
                    <a:cs typeface="Times New Roman" pitchFamily="18" charset="0"/>
                  </a:rPr>
                  <a:t>R</a:t>
                </a:r>
                <a:r>
                  <a:rPr lang="zh-CN" altLang="en-US" sz="2800" b="1" dirty="0">
                    <a:latin typeface="Times New Roman" pitchFamily="18" charset="0"/>
                    <a:cs typeface="Times New Roman" pitchFamily="18" charset="0"/>
                  </a:rPr>
                  <a:t>也越小。 </a:t>
                </a:r>
              </a:p>
            </p:txBody>
          </p:sp>
        </p:grpSp>
      </p:grpSp>
      <p:grpSp>
        <p:nvGrpSpPr>
          <p:cNvPr id="7" name="组合 6"/>
          <p:cNvGrpSpPr/>
          <p:nvPr/>
        </p:nvGrpSpPr>
        <p:grpSpPr>
          <a:xfrm>
            <a:off x="4355976" y="2493963"/>
            <a:ext cx="1584176" cy="1483097"/>
            <a:chOff x="4355976" y="2493963"/>
            <a:chExt cx="1584176" cy="1483097"/>
          </a:xfrm>
        </p:grpSpPr>
        <p:graphicFrame>
          <p:nvGraphicFramePr>
            <p:cNvPr id="398430" name="Object 94"/>
            <p:cNvGraphicFramePr>
              <a:graphicFrameLocks noChangeAspect="1"/>
            </p:cNvGraphicFramePr>
            <p:nvPr>
              <p:extLst>
                <p:ext uri="{D42A27DB-BD31-4B8C-83A1-F6EECF244321}">
                  <p14:modId xmlns:p14="http://schemas.microsoft.com/office/powerpoint/2010/main" val="3369787786"/>
                </p:ext>
              </p:extLst>
            </p:nvPr>
          </p:nvGraphicFramePr>
          <p:xfrm>
            <a:off x="4355976" y="2493963"/>
            <a:ext cx="1500188" cy="815975"/>
          </p:xfrm>
          <a:graphic>
            <a:graphicData uri="http://schemas.openxmlformats.org/presentationml/2006/ole">
              <mc:AlternateContent xmlns:mc="http://schemas.openxmlformats.org/markup-compatibility/2006">
                <mc:Choice xmlns:v="urn:schemas-microsoft-com:vml" Requires="v">
                  <p:oleObj spid="_x0000_s2244697" name="Equation" r:id="rId10" imgW="723600" imgH="406080" progId="Equation.DSMT4">
                    <p:embed/>
                  </p:oleObj>
                </mc:Choice>
                <mc:Fallback>
                  <p:oleObj name="Equation" r:id="rId10" imgW="723600" imgH="406080" progId="Equation.DSMT4">
                    <p:embed/>
                    <p:pic>
                      <p:nvPicPr>
                        <p:cNvPr id="0" name=""/>
                        <p:cNvPicPr>
                          <a:picLocks noChangeAspect="1" noChangeArrowheads="1"/>
                        </p:cNvPicPr>
                        <p:nvPr/>
                      </p:nvPicPr>
                      <p:blipFill>
                        <a:blip r:embed="rId11"/>
                        <a:srcRect/>
                        <a:stretch>
                          <a:fillRect/>
                        </a:stretch>
                      </p:blipFill>
                      <p:spPr bwMode="auto">
                        <a:xfrm>
                          <a:off x="4355976" y="2493963"/>
                          <a:ext cx="1500188" cy="815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左右箭头 5"/>
            <p:cNvSpPr/>
            <p:nvPr/>
          </p:nvSpPr>
          <p:spPr>
            <a:xfrm>
              <a:off x="4355976" y="3328988"/>
              <a:ext cx="1584176" cy="648072"/>
            </a:xfrm>
            <a:prstGeom prst="left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4340125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98339">
                                            <p:txEl>
                                              <p:pRg st="0" end="0"/>
                                            </p:txEl>
                                          </p:spTgt>
                                        </p:tgtEl>
                                        <p:attrNameLst>
                                          <p:attrName>style.visibility</p:attrName>
                                        </p:attrNameLst>
                                      </p:cBhvr>
                                      <p:to>
                                        <p:strVal val="visible"/>
                                      </p:to>
                                    </p:set>
                                    <p:animEffect transition="in" filter="fade">
                                      <p:cBhvr>
                                        <p:cTn id="7" dur="500"/>
                                        <p:tgtEl>
                                          <p:spTgt spid="398339">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98429"/>
                                        </p:tgtEl>
                                        <p:attrNameLst>
                                          <p:attrName>style.visibility</p:attrName>
                                        </p:attrNameLst>
                                      </p:cBhvr>
                                      <p:to>
                                        <p:strVal val="visible"/>
                                      </p:to>
                                    </p:set>
                                    <p:animEffect transition="in" filter="fade">
                                      <p:cBhvr>
                                        <p:cTn id="10" dur="500"/>
                                        <p:tgtEl>
                                          <p:spTgt spid="398429"/>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37"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arn(outVertical)">
                                      <p:cBhvr>
                                        <p:cTn id="15" dur="500"/>
                                        <p:tgtEl>
                                          <p:spTgt spid="7"/>
                                        </p:tgtEl>
                                      </p:cBhvr>
                                    </p:animEffect>
                                  </p:childTnLst>
                                </p:cTn>
                              </p:par>
                            </p:childTnLst>
                          </p:cTn>
                        </p:par>
                        <p:par>
                          <p:cTn id="16" fill="hold">
                            <p:stCondLst>
                              <p:cond delay="500"/>
                            </p:stCondLst>
                            <p:childTnLst>
                              <p:par>
                                <p:cTn id="17" presetID="22" presetClass="entr" presetSubtype="8" fill="hold" nodeType="afterEffect">
                                  <p:stCondLst>
                                    <p:cond delay="0"/>
                                  </p:stCondLst>
                                  <p:childTnLst>
                                    <p:set>
                                      <p:cBhvr>
                                        <p:cTn id="18" dur="1" fill="hold">
                                          <p:stCondLst>
                                            <p:cond delay="0"/>
                                          </p:stCondLst>
                                        </p:cTn>
                                        <p:tgtEl>
                                          <p:spTgt spid="398431"/>
                                        </p:tgtEl>
                                        <p:attrNameLst>
                                          <p:attrName>style.visibility</p:attrName>
                                        </p:attrNameLst>
                                      </p:cBhvr>
                                      <p:to>
                                        <p:strVal val="visible"/>
                                      </p:to>
                                    </p:set>
                                    <p:animEffect transition="in" filter="wipe(left)">
                                      <p:cBhvr>
                                        <p:cTn id="19" dur="500"/>
                                        <p:tgtEl>
                                          <p:spTgt spid="398431"/>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500"/>
                                        <p:tgtEl>
                                          <p:spTgt spid="5"/>
                                        </p:tgtEl>
                                      </p:cBhvr>
                                    </p:animEffect>
                                    <p:anim calcmode="lin" valueType="num">
                                      <p:cBhvr>
                                        <p:cTn id="25" dur="500" fill="hold"/>
                                        <p:tgtEl>
                                          <p:spTgt spid="5"/>
                                        </p:tgtEl>
                                        <p:attrNameLst>
                                          <p:attrName>ppt_x</p:attrName>
                                        </p:attrNameLst>
                                      </p:cBhvr>
                                      <p:tavLst>
                                        <p:tav tm="0">
                                          <p:val>
                                            <p:strVal val="#ppt_x"/>
                                          </p:val>
                                        </p:tav>
                                        <p:tav tm="100000">
                                          <p:val>
                                            <p:strVal val="#ppt_x"/>
                                          </p:val>
                                        </p:tav>
                                      </p:tavLst>
                                    </p:anim>
                                    <p:anim calcmode="lin" valueType="num">
                                      <p:cBhvr>
                                        <p:cTn id="26" dur="5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8339" grpId="0" build="p"/>
    </p:bld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0386" name="Rectangle 2"/>
          <p:cNvSpPr>
            <a:spLocks noGrp="1" noChangeArrowheads="1"/>
          </p:cNvSpPr>
          <p:nvPr>
            <p:ph type="title"/>
          </p:nvPr>
        </p:nvSpPr>
        <p:spPr/>
        <p:txBody>
          <a:bodyPr/>
          <a:lstStyle/>
          <a:p>
            <a:r>
              <a:rPr lang="zh-CN" altLang="en-US" dirty="0" smtClean="0"/>
              <a:t>改变输入符号数</a:t>
            </a:r>
            <a:r>
              <a:rPr lang="en-US" altLang="zh-CN" dirty="0" smtClean="0"/>
              <a:t>M</a:t>
            </a:r>
            <a:endParaRPr lang="zh-CN" altLang="en-US" dirty="0"/>
          </a:p>
        </p:txBody>
      </p:sp>
      <p:sp>
        <p:nvSpPr>
          <p:cNvPr id="400387" name="Rectangle 3"/>
          <p:cNvSpPr>
            <a:spLocks noGrp="1" noChangeArrowheads="1"/>
          </p:cNvSpPr>
          <p:nvPr>
            <p:ph type="body" idx="1"/>
          </p:nvPr>
        </p:nvSpPr>
        <p:spPr/>
        <p:txBody>
          <a:bodyPr>
            <a:normAutofit/>
          </a:bodyPr>
          <a:lstStyle/>
          <a:p>
            <a:r>
              <a:rPr lang="zh-CN" altLang="en-US" dirty="0" smtClean="0">
                <a:solidFill>
                  <a:srgbClr val="0000FF"/>
                </a:solidFill>
              </a:rPr>
              <a:t>输入符号数</a:t>
            </a:r>
            <a:r>
              <a:rPr lang="en-US" altLang="zh-CN" dirty="0" smtClean="0">
                <a:solidFill>
                  <a:srgbClr val="0000FF"/>
                </a:solidFill>
              </a:rPr>
              <a:t>M</a:t>
            </a:r>
            <a:r>
              <a:rPr lang="zh-CN" altLang="en-US" dirty="0" smtClean="0"/>
              <a:t>：</a:t>
            </a:r>
            <a:endParaRPr lang="en-US" altLang="zh-CN" dirty="0" smtClean="0"/>
          </a:p>
          <a:p>
            <a:r>
              <a:rPr lang="zh-CN" altLang="en-US" dirty="0" smtClean="0"/>
              <a:t>设</a:t>
            </a:r>
            <a:r>
              <a:rPr lang="en-US" altLang="zh-CN" i="1" dirty="0">
                <a:latin typeface="Times New Roman" pitchFamily="18" charset="0"/>
                <a:ea typeface="宋体" charset="-122"/>
                <a:cs typeface="Times New Roman" pitchFamily="18" charset="0"/>
              </a:rPr>
              <a:t>n=3</a:t>
            </a:r>
            <a:r>
              <a:rPr lang="en-US" altLang="zh-CN" dirty="0">
                <a:latin typeface="宋体" charset="-122"/>
                <a:ea typeface="宋体" charset="-122"/>
              </a:rPr>
              <a:t>，</a:t>
            </a:r>
            <a:r>
              <a:rPr lang="zh-CN" altLang="en-US" dirty="0"/>
              <a:t>那么可供选择的消息符号数共有8</a:t>
            </a:r>
            <a:r>
              <a:rPr lang="zh-CN" altLang="en-US" dirty="0" smtClean="0"/>
              <a:t>个。</a:t>
            </a:r>
            <a:endParaRPr lang="en-US" altLang="zh-CN" dirty="0" smtClean="0"/>
          </a:p>
          <a:p>
            <a:r>
              <a:rPr lang="zh-CN" altLang="en-US" dirty="0" smtClean="0"/>
              <a:t>发送端：只</a:t>
            </a:r>
            <a:r>
              <a:rPr lang="zh-CN" altLang="en-US" dirty="0"/>
              <a:t>选择其中</a:t>
            </a:r>
            <a:r>
              <a:rPr lang="en-US" altLang="zh-CN" i="1" dirty="0">
                <a:solidFill>
                  <a:srgbClr val="0000FF"/>
                </a:solidFill>
                <a:latin typeface="Times New Roman" pitchFamily="18" charset="0"/>
                <a:ea typeface="宋体" charset="-122"/>
                <a:cs typeface="Times New Roman" pitchFamily="18" charset="0"/>
              </a:rPr>
              <a:t>M</a:t>
            </a:r>
            <a:r>
              <a:rPr lang="zh-CN" altLang="en-US" dirty="0">
                <a:solidFill>
                  <a:srgbClr val="0000FF"/>
                </a:solidFill>
              </a:rPr>
              <a:t>个</a:t>
            </a:r>
            <a:r>
              <a:rPr lang="zh-CN" altLang="en-US" dirty="0"/>
              <a:t>作为输入消息符号</a:t>
            </a:r>
            <a:r>
              <a:rPr lang="zh-CN" altLang="en-US" dirty="0" smtClean="0"/>
              <a:t>传递。</a:t>
            </a:r>
            <a:endParaRPr lang="en-US" altLang="zh-CN" dirty="0" smtClean="0"/>
          </a:p>
          <a:p>
            <a:r>
              <a:rPr lang="zh-CN" altLang="en-US" dirty="0" smtClean="0"/>
              <a:t>接收端：由于误码，会</a:t>
            </a:r>
            <a:r>
              <a:rPr lang="zh-CN" altLang="en-US" dirty="0"/>
              <a:t>接收到所有8个输出符号</a:t>
            </a:r>
            <a:r>
              <a:rPr lang="zh-CN" altLang="en-US" dirty="0" smtClean="0"/>
              <a:t>，从中</a:t>
            </a:r>
            <a:r>
              <a:rPr lang="zh-CN" altLang="en-US" dirty="0"/>
              <a:t>译出</a:t>
            </a:r>
            <a:r>
              <a:rPr lang="en-US" altLang="zh-CN" i="1" dirty="0">
                <a:solidFill>
                  <a:srgbClr val="0000FF"/>
                </a:solidFill>
                <a:latin typeface="Times New Roman" pitchFamily="18" charset="0"/>
                <a:ea typeface="宋体" charset="-122"/>
                <a:cs typeface="Times New Roman" pitchFamily="18" charset="0"/>
              </a:rPr>
              <a:t>M</a:t>
            </a:r>
            <a:r>
              <a:rPr lang="zh-CN" altLang="en-US" dirty="0">
                <a:solidFill>
                  <a:srgbClr val="0000FF"/>
                </a:solidFill>
              </a:rPr>
              <a:t>个</a:t>
            </a:r>
            <a:r>
              <a:rPr lang="zh-CN" altLang="en-US" dirty="0"/>
              <a:t>消息符号</a:t>
            </a:r>
            <a:r>
              <a:rPr lang="zh-CN" altLang="en-US" dirty="0">
                <a:latin typeface="宋体" charset="-122"/>
                <a:ea typeface="宋体" charset="-122"/>
              </a:rPr>
              <a:t>。</a:t>
            </a:r>
            <a:r>
              <a:rPr lang="zh-CN" altLang="en-US" dirty="0">
                <a:ea typeface="宋体" charset="-122"/>
              </a:rPr>
              <a:t> </a:t>
            </a:r>
          </a:p>
          <a:p>
            <a:r>
              <a:rPr lang="zh-CN" altLang="en-US" dirty="0" smtClean="0">
                <a:solidFill>
                  <a:srgbClr val="0000FF"/>
                </a:solidFill>
              </a:rPr>
              <a:t>分析</a:t>
            </a:r>
            <a:r>
              <a:rPr lang="zh-CN" altLang="en-US" dirty="0" smtClean="0"/>
              <a:t>：</a:t>
            </a:r>
            <a:endParaRPr lang="en-US" altLang="zh-CN" dirty="0" smtClean="0"/>
          </a:p>
          <a:p>
            <a:r>
              <a:rPr lang="zh-CN" altLang="en-US" dirty="0" smtClean="0"/>
              <a:t>令</a:t>
            </a:r>
            <a:r>
              <a:rPr lang="en-US" altLang="zh-CN" dirty="0" smtClean="0"/>
              <a:t>n=3</a:t>
            </a:r>
            <a:r>
              <a:rPr lang="zh-CN" altLang="en-US" dirty="0" smtClean="0"/>
              <a:t>，</a:t>
            </a:r>
            <a:r>
              <a:rPr lang="en-US" altLang="zh-CN" dirty="0" smtClean="0"/>
              <a:t>M</a:t>
            </a:r>
            <a:r>
              <a:rPr lang="zh-CN" altLang="en-US" dirty="0" smtClean="0"/>
              <a:t>变化，看看此时     和</a:t>
            </a:r>
            <a:r>
              <a:rPr lang="en-US" altLang="zh-CN" dirty="0" smtClean="0"/>
              <a:t>R</a:t>
            </a:r>
            <a:r>
              <a:rPr lang="zh-CN" altLang="en-US" dirty="0" smtClean="0"/>
              <a:t>的变化情况</a:t>
            </a:r>
          </a:p>
          <a:p>
            <a:r>
              <a:rPr lang="en-US" altLang="zh-CN" dirty="0" smtClean="0"/>
              <a:t>M=2</a:t>
            </a:r>
            <a:r>
              <a:rPr lang="zh-CN" altLang="en-US" dirty="0" smtClean="0"/>
              <a:t>时的情况：</a:t>
            </a:r>
          </a:p>
        </p:txBody>
      </p:sp>
      <p:sp>
        <p:nvSpPr>
          <p:cNvPr id="98" name="灯片编号占位符 5"/>
          <p:cNvSpPr>
            <a:spLocks noGrp="1"/>
          </p:cNvSpPr>
          <p:nvPr>
            <p:ph type="sldNum" sz="quarter" idx="12"/>
          </p:nvPr>
        </p:nvSpPr>
        <p:spPr/>
        <p:txBody>
          <a:bodyPr/>
          <a:lstStyle/>
          <a:p>
            <a:fld id="{A8D5464F-9846-44AB-BF5A-EB886EFB0074}" type="slidenum">
              <a:rPr lang="zh-CN" altLang="en-US" smtClean="0"/>
              <a:pPr/>
              <a:t>42</a:t>
            </a:fld>
            <a:endParaRPr lang="en-US" altLang="zh-CN"/>
          </a:p>
        </p:txBody>
      </p:sp>
      <p:sp>
        <p:nvSpPr>
          <p:cNvPr id="400388" name="Rectangle 4"/>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0389" name="Rectangle 5"/>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0390" name="Rectangle 6"/>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0391" name="Rectangle 7"/>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0392" name="Rectangle 8"/>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0393" name="Rectangle 9"/>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0394" name="Rectangle 10"/>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0395" name="Rectangle 11"/>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0396" name="Rectangle 12"/>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0397" name="Rectangle 13"/>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0398" name="Rectangle 14"/>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0399" name="Rectangle 15"/>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0400" name="Rectangle 16"/>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0401" name="Rectangle 17"/>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0402" name="Rectangle 18"/>
          <p:cNvSpPr>
            <a:spLocks noChangeArrowheads="1"/>
          </p:cNvSpPr>
          <p:nvPr/>
        </p:nvSpPr>
        <p:spPr bwMode="auto">
          <a:xfrm>
            <a:off x="0" y="31956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0403" name="Rectangle 19"/>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0404" name="Rectangle 20"/>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0405" name="Rectangle 21"/>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0406"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0407" name="Rectangle 23"/>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0408" name="Rectangle 24"/>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0409" name="Rectangle 25"/>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0410" name="Rectangle 26"/>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0411" name="Rectangle 27"/>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0412" name="Rectangle 28"/>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0413" name="Rectangle 29"/>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0414" name="Rectangle 30"/>
          <p:cNvSpPr>
            <a:spLocks noChangeArrowheads="1"/>
          </p:cNvSpPr>
          <p:nvPr/>
        </p:nvSpPr>
        <p:spPr bwMode="auto">
          <a:xfrm>
            <a:off x="0" y="31956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0415" name="Rectangle 31"/>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0416" name="Rectangle 32"/>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0417" name="Rectangle 33"/>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0418" name="Rectangle 34"/>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0419" name="Rectangle 35"/>
          <p:cNvSpPr>
            <a:spLocks noChangeArrowheads="1"/>
          </p:cNvSpPr>
          <p:nvPr/>
        </p:nvSpPr>
        <p:spPr bwMode="auto">
          <a:xfrm>
            <a:off x="0" y="3257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0420" name="Rectangle 36"/>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0421" name="Rectangle 37"/>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0422" name="Rectangle 38"/>
          <p:cNvSpPr>
            <a:spLocks noChangeArrowheads="1"/>
          </p:cNvSpPr>
          <p:nvPr/>
        </p:nvSpPr>
        <p:spPr bwMode="auto">
          <a:xfrm>
            <a:off x="0" y="24193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0423" name="Rectangle 39"/>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0424" name="Rectangle 40"/>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0425" name="Rectangle 41"/>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0426" name="Rectangle 42"/>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0427" name="Rectangle 4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0428" name="Rectangle 44"/>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0429" name="Rectangle 45"/>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0430" name="Rectangle 46"/>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0431" name="Rectangle 47"/>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0432" name="Rectangle 48"/>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0433" name="Rectangle 49"/>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0434" name="Rectangle 50"/>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0435" name="Rectangle 51"/>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0436" name="Rectangle 52"/>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0437" name="Rectangle 53"/>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0438" name="Rectangle 54"/>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0439" name="Rectangle 55"/>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0440" name="Rectangle 56"/>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0441" name="Rectangle 57"/>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0442" name="Rectangle 58"/>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0443" name="Rectangle 59"/>
          <p:cNvSpPr>
            <a:spLocks noChangeArrowheads="1"/>
          </p:cNvSpPr>
          <p:nvPr/>
        </p:nvSpPr>
        <p:spPr bwMode="auto">
          <a:xfrm>
            <a:off x="0" y="31003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0444" name="Rectangle 60"/>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0445" name="Rectangle 61"/>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0446" name="Rectangle 62"/>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0447" name="Rectangle 63"/>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0448" name="Rectangle 64"/>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0449" name="Rectangle 65"/>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0450" name="Rectangle 66"/>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0451" name="Rectangle 67"/>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0452" name="Rectangle 68"/>
          <p:cNvSpPr>
            <a:spLocks noChangeArrowheads="1"/>
          </p:cNvSpPr>
          <p:nvPr/>
        </p:nvSpPr>
        <p:spPr bwMode="auto">
          <a:xfrm>
            <a:off x="0" y="32051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0453" name="Rectangle 69"/>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0455" name="Rectangle 71"/>
          <p:cNvSpPr>
            <a:spLocks noChangeArrowheads="1"/>
          </p:cNvSpPr>
          <p:nvPr/>
        </p:nvSpPr>
        <p:spPr bwMode="auto">
          <a:xfrm>
            <a:off x="0" y="3233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0456" name="Rectangle 72"/>
          <p:cNvSpPr>
            <a:spLocks noChangeArrowheads="1"/>
          </p:cNvSpPr>
          <p:nvPr/>
        </p:nvSpPr>
        <p:spPr bwMode="auto">
          <a:xfrm>
            <a:off x="0" y="32242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0457" name="Rectangle 73"/>
          <p:cNvSpPr>
            <a:spLocks noChangeArrowheads="1"/>
          </p:cNvSpPr>
          <p:nvPr/>
        </p:nvSpPr>
        <p:spPr bwMode="auto">
          <a:xfrm>
            <a:off x="0" y="33004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0458" name="Rectangle 74"/>
          <p:cNvSpPr>
            <a:spLocks noChangeArrowheads="1"/>
          </p:cNvSpPr>
          <p:nvPr/>
        </p:nvSpPr>
        <p:spPr bwMode="auto">
          <a:xfrm>
            <a:off x="-396875" y="45085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1" hangingPunct="1">
              <a:spcBef>
                <a:spcPct val="0"/>
              </a:spcBef>
            </a:pPr>
            <a:endParaRPr kumimoji="1" lang="zh-CN" altLang="en-US" sz="2400" b="0">
              <a:latin typeface="Tahoma" pitchFamily="34" charset="0"/>
            </a:endParaRPr>
          </a:p>
        </p:txBody>
      </p:sp>
      <p:sp>
        <p:nvSpPr>
          <p:cNvPr id="400459" name="Rectangle 75"/>
          <p:cNvSpPr>
            <a:spLocks noChangeArrowheads="1"/>
          </p:cNvSpPr>
          <p:nvPr/>
        </p:nvSpPr>
        <p:spPr bwMode="auto">
          <a:xfrm>
            <a:off x="0" y="31623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0460" name="Rectangle 76"/>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0461" name="Rectangle 77"/>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0462" name="Rectangle 78"/>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0463" name="Rectangle 79"/>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0464" name="Rectangle 80"/>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0465" name="Rectangle 8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0466" name="Rectangle 82"/>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0467" name="Rectangle 83"/>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0468" name="Rectangle 84"/>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0469" name="Rectangle 85"/>
          <p:cNvSpPr>
            <a:spLocks noChangeArrowheads="1"/>
          </p:cNvSpPr>
          <p:nvPr/>
        </p:nvSpPr>
        <p:spPr bwMode="auto">
          <a:xfrm>
            <a:off x="0" y="32527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0470" name="Rectangle 86"/>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0471" name="Rectangle 87"/>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0473" name="Rectangle 89"/>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0474" name="Rectangle 90"/>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0476" name="Rectangle 92"/>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400477" name="Object 93"/>
          <p:cNvGraphicFramePr>
            <a:graphicFrameLocks noChangeAspect="1"/>
          </p:cNvGraphicFramePr>
          <p:nvPr>
            <p:extLst>
              <p:ext uri="{D42A27DB-BD31-4B8C-83A1-F6EECF244321}">
                <p14:modId xmlns:p14="http://schemas.microsoft.com/office/powerpoint/2010/main" val="4075108630"/>
              </p:ext>
            </p:extLst>
          </p:nvPr>
        </p:nvGraphicFramePr>
        <p:xfrm>
          <a:off x="4547204" y="4528988"/>
          <a:ext cx="425450" cy="484188"/>
        </p:xfrm>
        <a:graphic>
          <a:graphicData uri="http://schemas.openxmlformats.org/presentationml/2006/ole">
            <mc:AlternateContent xmlns:mc="http://schemas.openxmlformats.org/markup-compatibility/2006">
              <mc:Choice xmlns:v="urn:schemas-microsoft-com:vml" Requires="v">
                <p:oleObj spid="_x0000_s2245757" name="Equation" r:id="rId4" imgW="203040" imgH="228600" progId="Equation.DSMT4">
                  <p:embed/>
                </p:oleObj>
              </mc:Choice>
              <mc:Fallback>
                <p:oleObj name="Equation" r:id="rId4" imgW="203040" imgH="228600" progId="Equation.DSMT4">
                  <p:embed/>
                  <p:pic>
                    <p:nvPicPr>
                      <p:cNvPr id="0" name=""/>
                      <p:cNvPicPr>
                        <a:picLocks noChangeAspect="1" noChangeArrowheads="1"/>
                      </p:cNvPicPr>
                      <p:nvPr/>
                    </p:nvPicPr>
                    <p:blipFill>
                      <a:blip r:embed="rId5"/>
                      <a:srcRect/>
                      <a:stretch>
                        <a:fillRect/>
                      </a:stretch>
                    </p:blipFill>
                    <p:spPr bwMode="auto">
                      <a:xfrm>
                        <a:off x="4547204" y="4528988"/>
                        <a:ext cx="425450" cy="484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9" name="组合 8"/>
          <p:cNvGrpSpPr/>
          <p:nvPr/>
        </p:nvGrpSpPr>
        <p:grpSpPr>
          <a:xfrm>
            <a:off x="1691680" y="5805264"/>
            <a:ext cx="3312368" cy="463550"/>
            <a:chOff x="2915816" y="1844824"/>
            <a:chExt cx="3312368" cy="463550"/>
          </a:xfrm>
        </p:grpSpPr>
        <p:graphicFrame>
          <p:nvGraphicFramePr>
            <p:cNvPr id="400478" name="Object 94"/>
            <p:cNvGraphicFramePr>
              <a:graphicFrameLocks noChangeAspect="1"/>
            </p:cNvGraphicFramePr>
            <p:nvPr>
              <p:extLst>
                <p:ext uri="{D42A27DB-BD31-4B8C-83A1-F6EECF244321}">
                  <p14:modId xmlns:p14="http://schemas.microsoft.com/office/powerpoint/2010/main" val="1261443270"/>
                </p:ext>
              </p:extLst>
            </p:nvPr>
          </p:nvGraphicFramePr>
          <p:xfrm>
            <a:off x="2915816" y="1844824"/>
            <a:ext cx="1631950" cy="463550"/>
          </p:xfrm>
          <a:graphic>
            <a:graphicData uri="http://schemas.openxmlformats.org/presentationml/2006/ole">
              <mc:AlternateContent xmlns:mc="http://schemas.openxmlformats.org/markup-compatibility/2006">
                <mc:Choice xmlns:v="urn:schemas-microsoft-com:vml" Requires="v">
                  <p:oleObj spid="_x0000_s2245758" name="Equation" r:id="rId6" imgW="812520" imgH="241200" progId="Equation.DSMT4">
                    <p:embed/>
                  </p:oleObj>
                </mc:Choice>
                <mc:Fallback>
                  <p:oleObj name="Equation" r:id="rId6" imgW="812520" imgH="241200" progId="Equation.DSMT4">
                    <p:embed/>
                    <p:pic>
                      <p:nvPicPr>
                        <p:cNvPr id="0" name=""/>
                        <p:cNvPicPr>
                          <a:picLocks noChangeAspect="1" noChangeArrowheads="1"/>
                        </p:cNvPicPr>
                        <p:nvPr/>
                      </p:nvPicPr>
                      <p:blipFill>
                        <a:blip r:embed="rId7"/>
                        <a:srcRect/>
                        <a:stretch>
                          <a:fillRect/>
                        </a:stretch>
                      </p:blipFill>
                      <p:spPr bwMode="auto">
                        <a:xfrm>
                          <a:off x="2915816" y="1844824"/>
                          <a:ext cx="1631950" cy="463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 name="对象 1"/>
            <p:cNvGraphicFramePr>
              <a:graphicFrameLocks noChangeAspect="1"/>
            </p:cNvGraphicFramePr>
            <p:nvPr>
              <p:extLst>
                <p:ext uri="{D42A27DB-BD31-4B8C-83A1-F6EECF244321}">
                  <p14:modId xmlns:p14="http://schemas.microsoft.com/office/powerpoint/2010/main" val="4039747667"/>
                </p:ext>
              </p:extLst>
            </p:nvPr>
          </p:nvGraphicFramePr>
          <p:xfrm>
            <a:off x="4932040" y="1864463"/>
            <a:ext cx="1296144" cy="412409"/>
          </p:xfrm>
          <a:graphic>
            <a:graphicData uri="http://schemas.openxmlformats.org/presentationml/2006/ole">
              <mc:AlternateContent xmlns:mc="http://schemas.openxmlformats.org/markup-compatibility/2006">
                <mc:Choice xmlns:v="urn:schemas-microsoft-com:vml" Requires="v">
                  <p:oleObj spid="_x0000_s2245759" name="Equation" r:id="rId8" imgW="558720" imgH="177480" progId="Equation.DSMT4">
                    <p:embed/>
                  </p:oleObj>
                </mc:Choice>
                <mc:Fallback>
                  <p:oleObj name="Equation" r:id="rId8" imgW="558720" imgH="177480" progId="Equation.DSMT4">
                    <p:embed/>
                    <p:pic>
                      <p:nvPicPr>
                        <p:cNvPr id="0" name=""/>
                        <p:cNvPicPr/>
                        <p:nvPr/>
                      </p:nvPicPr>
                      <p:blipFill>
                        <a:blip r:embed="rId9"/>
                        <a:stretch>
                          <a:fillRect/>
                        </a:stretch>
                      </p:blipFill>
                      <p:spPr>
                        <a:xfrm>
                          <a:off x="4932040" y="1864463"/>
                          <a:ext cx="1296144" cy="412409"/>
                        </a:xfrm>
                        <a:prstGeom prst="rect">
                          <a:avLst/>
                        </a:prstGeom>
                      </p:spPr>
                    </p:pic>
                  </p:oleObj>
                </mc:Fallback>
              </mc:AlternateContent>
            </a:graphicData>
          </a:graphic>
        </p:graphicFrame>
      </p:grpSp>
    </p:spTree>
    <p:extLst>
      <p:ext uri="{BB962C8B-B14F-4D97-AF65-F5344CB8AC3E}">
        <p14:creationId xmlns:p14="http://schemas.microsoft.com/office/powerpoint/2010/main" val="10719438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00387">
                                            <p:txEl>
                                              <p:pRg st="1" end="1"/>
                                            </p:txEl>
                                          </p:spTgt>
                                        </p:tgtEl>
                                        <p:attrNameLst>
                                          <p:attrName>style.visibility</p:attrName>
                                        </p:attrNameLst>
                                      </p:cBhvr>
                                      <p:to>
                                        <p:strVal val="visible"/>
                                      </p:to>
                                    </p:set>
                                    <p:animEffect transition="in" filter="wipe(up)">
                                      <p:cBhvr>
                                        <p:cTn id="7" dur="500"/>
                                        <p:tgtEl>
                                          <p:spTgt spid="40038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00387">
                                            <p:txEl>
                                              <p:pRg st="2" end="2"/>
                                            </p:txEl>
                                          </p:spTgt>
                                        </p:tgtEl>
                                        <p:attrNameLst>
                                          <p:attrName>style.visibility</p:attrName>
                                        </p:attrNameLst>
                                      </p:cBhvr>
                                      <p:to>
                                        <p:strVal val="visible"/>
                                      </p:to>
                                    </p:set>
                                    <p:animEffect transition="in" filter="wipe(up)">
                                      <p:cBhvr>
                                        <p:cTn id="12" dur="500"/>
                                        <p:tgtEl>
                                          <p:spTgt spid="40038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400387">
                                            <p:txEl>
                                              <p:pRg st="3" end="3"/>
                                            </p:txEl>
                                          </p:spTgt>
                                        </p:tgtEl>
                                        <p:attrNameLst>
                                          <p:attrName>style.visibility</p:attrName>
                                        </p:attrNameLst>
                                      </p:cBhvr>
                                      <p:to>
                                        <p:strVal val="visible"/>
                                      </p:to>
                                    </p:set>
                                    <p:animEffect transition="in" filter="wipe(up)">
                                      <p:cBhvr>
                                        <p:cTn id="17" dur="500"/>
                                        <p:tgtEl>
                                          <p:spTgt spid="40038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400387">
                                            <p:txEl>
                                              <p:pRg st="4" end="4"/>
                                            </p:txEl>
                                          </p:spTgt>
                                        </p:tgtEl>
                                        <p:attrNameLst>
                                          <p:attrName>style.visibility</p:attrName>
                                        </p:attrNameLst>
                                      </p:cBhvr>
                                      <p:to>
                                        <p:strVal val="visible"/>
                                      </p:to>
                                    </p:set>
                                    <p:animEffect transition="in" filter="wipe(up)">
                                      <p:cBhvr>
                                        <p:cTn id="22" dur="500"/>
                                        <p:tgtEl>
                                          <p:spTgt spid="400387">
                                            <p:txEl>
                                              <p:pRg st="4" end="4"/>
                                            </p:txEl>
                                          </p:spTgt>
                                        </p:tgtEl>
                                      </p:cBhvr>
                                    </p:animEffect>
                                  </p:childTnLst>
                                </p:cTn>
                              </p:par>
                              <p:par>
                                <p:cTn id="23" presetID="22" presetClass="entr" presetSubtype="1" fill="hold" grpId="0" nodeType="withEffect">
                                  <p:stCondLst>
                                    <p:cond delay="0"/>
                                  </p:stCondLst>
                                  <p:childTnLst>
                                    <p:set>
                                      <p:cBhvr>
                                        <p:cTn id="24" dur="1" fill="hold">
                                          <p:stCondLst>
                                            <p:cond delay="0"/>
                                          </p:stCondLst>
                                        </p:cTn>
                                        <p:tgtEl>
                                          <p:spTgt spid="400387">
                                            <p:txEl>
                                              <p:pRg st="5" end="5"/>
                                            </p:txEl>
                                          </p:spTgt>
                                        </p:tgtEl>
                                        <p:attrNameLst>
                                          <p:attrName>style.visibility</p:attrName>
                                        </p:attrNameLst>
                                      </p:cBhvr>
                                      <p:to>
                                        <p:strVal val="visible"/>
                                      </p:to>
                                    </p:set>
                                    <p:animEffect transition="in" filter="wipe(up)">
                                      <p:cBhvr>
                                        <p:cTn id="25" dur="500"/>
                                        <p:tgtEl>
                                          <p:spTgt spid="400387">
                                            <p:txEl>
                                              <p:pRg st="5" end="5"/>
                                            </p:txEl>
                                          </p:spTgt>
                                        </p:tgtEl>
                                      </p:cBhvr>
                                    </p:animEffect>
                                  </p:childTnLst>
                                </p:cTn>
                              </p:par>
                              <p:par>
                                <p:cTn id="26" presetID="22" presetClass="entr" presetSubtype="1" fill="hold" nodeType="withEffect">
                                  <p:stCondLst>
                                    <p:cond delay="0"/>
                                  </p:stCondLst>
                                  <p:childTnLst>
                                    <p:set>
                                      <p:cBhvr>
                                        <p:cTn id="27" dur="1" fill="hold">
                                          <p:stCondLst>
                                            <p:cond delay="0"/>
                                          </p:stCondLst>
                                        </p:cTn>
                                        <p:tgtEl>
                                          <p:spTgt spid="400477"/>
                                        </p:tgtEl>
                                        <p:attrNameLst>
                                          <p:attrName>style.visibility</p:attrName>
                                        </p:attrNameLst>
                                      </p:cBhvr>
                                      <p:to>
                                        <p:strVal val="visible"/>
                                      </p:to>
                                    </p:set>
                                    <p:animEffect transition="in" filter="wipe(up)">
                                      <p:cBhvr>
                                        <p:cTn id="28" dur="500"/>
                                        <p:tgtEl>
                                          <p:spTgt spid="400477"/>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grpId="0" nodeType="clickEffect">
                                  <p:stCondLst>
                                    <p:cond delay="0"/>
                                  </p:stCondLst>
                                  <p:childTnLst>
                                    <p:set>
                                      <p:cBhvr>
                                        <p:cTn id="32" dur="1" fill="hold">
                                          <p:stCondLst>
                                            <p:cond delay="0"/>
                                          </p:stCondLst>
                                        </p:cTn>
                                        <p:tgtEl>
                                          <p:spTgt spid="400387">
                                            <p:txEl>
                                              <p:pRg st="6" end="6"/>
                                            </p:txEl>
                                          </p:spTgt>
                                        </p:tgtEl>
                                        <p:attrNameLst>
                                          <p:attrName>style.visibility</p:attrName>
                                        </p:attrNameLst>
                                      </p:cBhvr>
                                      <p:to>
                                        <p:strVal val="visible"/>
                                      </p:to>
                                    </p:set>
                                    <p:animEffect transition="in" filter="wipe(up)">
                                      <p:cBhvr>
                                        <p:cTn id="33" dur="500"/>
                                        <p:tgtEl>
                                          <p:spTgt spid="400387">
                                            <p:txEl>
                                              <p:pRg st="6" end="6"/>
                                            </p:txEl>
                                          </p:spTgt>
                                        </p:tgtEl>
                                      </p:cBhvr>
                                    </p:animEffect>
                                  </p:childTnLst>
                                </p:cTn>
                              </p:par>
                              <p:par>
                                <p:cTn id="34" presetID="22" presetClass="entr" presetSubtype="1" fill="hold" nodeType="withEffect">
                                  <p:stCondLst>
                                    <p:cond delay="0"/>
                                  </p:stCondLst>
                                  <p:childTnLst>
                                    <p:set>
                                      <p:cBhvr>
                                        <p:cTn id="35" dur="1" fill="hold">
                                          <p:stCondLst>
                                            <p:cond delay="0"/>
                                          </p:stCondLst>
                                        </p:cTn>
                                        <p:tgtEl>
                                          <p:spTgt spid="9"/>
                                        </p:tgtEl>
                                        <p:attrNameLst>
                                          <p:attrName>style.visibility</p:attrName>
                                        </p:attrNameLst>
                                      </p:cBhvr>
                                      <p:to>
                                        <p:strVal val="visible"/>
                                      </p:to>
                                    </p:set>
                                    <p:animEffect transition="in" filter="wipe(up)">
                                      <p:cBhvr>
                                        <p:cTn id="3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0387" grpId="0" uiExpand="1" build="p"/>
    </p:bld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0386" name="Rectangle 2"/>
          <p:cNvSpPr>
            <a:spLocks noGrp="1" noChangeArrowheads="1"/>
          </p:cNvSpPr>
          <p:nvPr>
            <p:ph type="title"/>
          </p:nvPr>
        </p:nvSpPr>
        <p:spPr/>
        <p:txBody>
          <a:bodyPr/>
          <a:lstStyle/>
          <a:p>
            <a:r>
              <a:rPr lang="zh-CN" altLang="en-US" dirty="0" smtClean="0"/>
              <a:t>改变输入符号数</a:t>
            </a:r>
            <a:r>
              <a:rPr lang="en-US" altLang="zh-CN" dirty="0" smtClean="0"/>
              <a:t>M</a:t>
            </a:r>
            <a:endParaRPr lang="zh-CN" altLang="en-US" dirty="0"/>
          </a:p>
        </p:txBody>
      </p:sp>
      <p:sp>
        <p:nvSpPr>
          <p:cNvPr id="400387" name="Rectangle 3"/>
          <p:cNvSpPr>
            <a:spLocks noGrp="1" noChangeArrowheads="1"/>
          </p:cNvSpPr>
          <p:nvPr>
            <p:ph type="body" idx="1"/>
          </p:nvPr>
        </p:nvSpPr>
        <p:spPr/>
        <p:txBody>
          <a:bodyPr/>
          <a:lstStyle/>
          <a:p>
            <a:r>
              <a:rPr lang="en-US" altLang="zh-CN" dirty="0" smtClean="0"/>
              <a:t>M=8</a:t>
            </a:r>
            <a:r>
              <a:rPr lang="zh-CN" altLang="en-US" dirty="0" smtClean="0"/>
              <a:t>时的情况：</a:t>
            </a:r>
            <a:endParaRPr lang="zh-CN" altLang="en-US" dirty="0"/>
          </a:p>
        </p:txBody>
      </p:sp>
      <p:sp>
        <p:nvSpPr>
          <p:cNvPr id="98" name="灯片编号占位符 5"/>
          <p:cNvSpPr>
            <a:spLocks noGrp="1"/>
          </p:cNvSpPr>
          <p:nvPr>
            <p:ph type="sldNum" sz="quarter" idx="12"/>
          </p:nvPr>
        </p:nvSpPr>
        <p:spPr/>
        <p:txBody>
          <a:bodyPr/>
          <a:lstStyle/>
          <a:p>
            <a:fld id="{A8D5464F-9846-44AB-BF5A-EB886EFB0074}" type="slidenum">
              <a:rPr lang="zh-CN" altLang="en-US" smtClean="0"/>
              <a:pPr/>
              <a:t>43</a:t>
            </a:fld>
            <a:endParaRPr lang="en-US" altLang="zh-CN"/>
          </a:p>
        </p:txBody>
      </p:sp>
      <p:sp>
        <p:nvSpPr>
          <p:cNvPr id="400388" name="Rectangle 4"/>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0389" name="Rectangle 5"/>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0390" name="Rectangle 6"/>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0391" name="Rectangle 7"/>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0392" name="Rectangle 8"/>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0393" name="Rectangle 9"/>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0394" name="Rectangle 10"/>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0395" name="Rectangle 11"/>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0396" name="Rectangle 12"/>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0397" name="Rectangle 13"/>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0398" name="Rectangle 14"/>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0399" name="Rectangle 15"/>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0400" name="Rectangle 16"/>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0401" name="Rectangle 17"/>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0402" name="Rectangle 18"/>
          <p:cNvSpPr>
            <a:spLocks noChangeArrowheads="1"/>
          </p:cNvSpPr>
          <p:nvPr/>
        </p:nvSpPr>
        <p:spPr bwMode="auto">
          <a:xfrm>
            <a:off x="0" y="31956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0403" name="Rectangle 19"/>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0404" name="Rectangle 20"/>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0405" name="Rectangle 21"/>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0406"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0407" name="Rectangle 23"/>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0408" name="Rectangle 24"/>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0409" name="Rectangle 25"/>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0410" name="Rectangle 26"/>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0411" name="Rectangle 27"/>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0412" name="Rectangle 28"/>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0413" name="Rectangle 29"/>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0414" name="Rectangle 30"/>
          <p:cNvSpPr>
            <a:spLocks noChangeArrowheads="1"/>
          </p:cNvSpPr>
          <p:nvPr/>
        </p:nvSpPr>
        <p:spPr bwMode="auto">
          <a:xfrm>
            <a:off x="0" y="31956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0415" name="Rectangle 31"/>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0416" name="Rectangle 32"/>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0417" name="Rectangle 33"/>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0418" name="Rectangle 34"/>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0419" name="Rectangle 35"/>
          <p:cNvSpPr>
            <a:spLocks noChangeArrowheads="1"/>
          </p:cNvSpPr>
          <p:nvPr/>
        </p:nvSpPr>
        <p:spPr bwMode="auto">
          <a:xfrm>
            <a:off x="0" y="3257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0420" name="Rectangle 36"/>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0421" name="Rectangle 37"/>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0422" name="Rectangle 38"/>
          <p:cNvSpPr>
            <a:spLocks noChangeArrowheads="1"/>
          </p:cNvSpPr>
          <p:nvPr/>
        </p:nvSpPr>
        <p:spPr bwMode="auto">
          <a:xfrm>
            <a:off x="0" y="24193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0423" name="Rectangle 39"/>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0424" name="Rectangle 40"/>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0425" name="Rectangle 41"/>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0426" name="Rectangle 42"/>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0427" name="Rectangle 4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0428" name="Rectangle 44"/>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0429" name="Rectangle 45"/>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0430" name="Rectangle 46"/>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0431" name="Rectangle 47"/>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0432" name="Rectangle 48"/>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0433" name="Rectangle 49"/>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0434" name="Rectangle 50"/>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0435" name="Rectangle 51"/>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0436" name="Rectangle 52"/>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0437" name="Rectangle 53"/>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0438" name="Rectangle 54"/>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0439" name="Rectangle 55"/>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0440" name="Rectangle 56"/>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0441" name="Rectangle 57"/>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0442" name="Rectangle 58"/>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0443" name="Rectangle 59"/>
          <p:cNvSpPr>
            <a:spLocks noChangeArrowheads="1"/>
          </p:cNvSpPr>
          <p:nvPr/>
        </p:nvSpPr>
        <p:spPr bwMode="auto">
          <a:xfrm>
            <a:off x="0" y="31003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0444" name="Rectangle 60"/>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0445" name="Rectangle 61"/>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0446" name="Rectangle 62"/>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0447" name="Rectangle 63"/>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0448" name="Rectangle 64"/>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0449" name="Rectangle 65"/>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0450" name="Rectangle 66"/>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0451" name="Rectangle 67"/>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0452" name="Rectangle 68"/>
          <p:cNvSpPr>
            <a:spLocks noChangeArrowheads="1"/>
          </p:cNvSpPr>
          <p:nvPr/>
        </p:nvSpPr>
        <p:spPr bwMode="auto">
          <a:xfrm>
            <a:off x="0" y="32051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0453" name="Rectangle 69"/>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0454" name="Rectangle 70"/>
          <p:cNvSpPr>
            <a:spLocks noChangeArrowheads="1"/>
          </p:cNvSpPr>
          <p:nvPr/>
        </p:nvSpPr>
        <p:spPr bwMode="auto">
          <a:xfrm>
            <a:off x="0" y="28813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0455" name="Rectangle 71"/>
          <p:cNvSpPr>
            <a:spLocks noChangeArrowheads="1"/>
          </p:cNvSpPr>
          <p:nvPr/>
        </p:nvSpPr>
        <p:spPr bwMode="auto">
          <a:xfrm>
            <a:off x="0" y="3233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0456" name="Rectangle 72"/>
          <p:cNvSpPr>
            <a:spLocks noChangeArrowheads="1"/>
          </p:cNvSpPr>
          <p:nvPr/>
        </p:nvSpPr>
        <p:spPr bwMode="auto">
          <a:xfrm>
            <a:off x="0" y="32242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0457" name="Rectangle 73"/>
          <p:cNvSpPr>
            <a:spLocks noChangeArrowheads="1"/>
          </p:cNvSpPr>
          <p:nvPr/>
        </p:nvSpPr>
        <p:spPr bwMode="auto">
          <a:xfrm>
            <a:off x="0" y="33004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0458" name="Rectangle 74"/>
          <p:cNvSpPr>
            <a:spLocks noChangeArrowheads="1"/>
          </p:cNvSpPr>
          <p:nvPr/>
        </p:nvSpPr>
        <p:spPr bwMode="auto">
          <a:xfrm>
            <a:off x="-396875" y="45085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1" hangingPunct="1">
              <a:spcBef>
                <a:spcPct val="0"/>
              </a:spcBef>
            </a:pPr>
            <a:endParaRPr kumimoji="1" lang="zh-CN" altLang="en-US" sz="2400" b="0">
              <a:latin typeface="Tahoma" pitchFamily="34" charset="0"/>
            </a:endParaRPr>
          </a:p>
        </p:txBody>
      </p:sp>
      <p:sp>
        <p:nvSpPr>
          <p:cNvPr id="400459" name="Rectangle 75"/>
          <p:cNvSpPr>
            <a:spLocks noChangeArrowheads="1"/>
          </p:cNvSpPr>
          <p:nvPr/>
        </p:nvSpPr>
        <p:spPr bwMode="auto">
          <a:xfrm>
            <a:off x="0" y="31623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0460" name="Rectangle 76"/>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0461" name="Rectangle 77"/>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0462" name="Rectangle 78"/>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0463" name="Rectangle 79"/>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0464" name="Rectangle 80"/>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0465" name="Rectangle 8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0466" name="Rectangle 82"/>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0467" name="Rectangle 83"/>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0468" name="Rectangle 84"/>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0469" name="Rectangle 85"/>
          <p:cNvSpPr>
            <a:spLocks noChangeArrowheads="1"/>
          </p:cNvSpPr>
          <p:nvPr/>
        </p:nvSpPr>
        <p:spPr bwMode="auto">
          <a:xfrm>
            <a:off x="0" y="32527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0470" name="Rectangle 86"/>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0471" name="Rectangle 87"/>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0472" name="Rectangle 88"/>
          <p:cNvSpPr>
            <a:spLocks noChangeArrowheads="1"/>
          </p:cNvSpPr>
          <p:nvPr/>
        </p:nvSpPr>
        <p:spPr bwMode="auto">
          <a:xfrm>
            <a:off x="0" y="29860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0473" name="Rectangle 89"/>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0474" name="Rectangle 90"/>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0475" name="Rectangle 91"/>
          <p:cNvSpPr>
            <a:spLocks noChangeArrowheads="1"/>
          </p:cNvSpPr>
          <p:nvPr/>
        </p:nvSpPr>
        <p:spPr bwMode="auto">
          <a:xfrm>
            <a:off x="0" y="29860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0476" name="Rectangle 92"/>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7" name="组合 6"/>
          <p:cNvGrpSpPr/>
          <p:nvPr/>
        </p:nvGrpSpPr>
        <p:grpSpPr>
          <a:xfrm>
            <a:off x="3059832" y="1300188"/>
            <a:ext cx="5832648" cy="4073028"/>
            <a:chOff x="611559" y="2996952"/>
            <a:chExt cx="5545206" cy="3541314"/>
          </a:xfrm>
        </p:grpSpPr>
        <p:graphicFrame>
          <p:nvGraphicFramePr>
            <p:cNvPr id="400479" name="Object 95"/>
            <p:cNvGraphicFramePr>
              <a:graphicFrameLocks noChangeAspect="1"/>
            </p:cNvGraphicFramePr>
            <p:nvPr>
              <p:extLst>
                <p:ext uri="{D42A27DB-BD31-4B8C-83A1-F6EECF244321}">
                  <p14:modId xmlns:p14="http://schemas.microsoft.com/office/powerpoint/2010/main" val="291352534"/>
                </p:ext>
              </p:extLst>
            </p:nvPr>
          </p:nvGraphicFramePr>
          <p:xfrm>
            <a:off x="611559" y="2996952"/>
            <a:ext cx="5545206" cy="3433762"/>
          </p:xfrm>
          <a:graphic>
            <a:graphicData uri="http://schemas.openxmlformats.org/presentationml/2006/ole">
              <mc:AlternateContent xmlns:mc="http://schemas.openxmlformats.org/markup-compatibility/2006">
                <mc:Choice xmlns:v="urn:schemas-microsoft-com:vml" Requires="v">
                  <p:oleObj spid="_x0000_s2269231" name="Visio" r:id="rId4" imgW="3554949" imgH="2172240" progId="Visio.Drawing.11">
                    <p:embed/>
                  </p:oleObj>
                </mc:Choice>
                <mc:Fallback>
                  <p:oleObj name="Visio" r:id="rId4" imgW="3554949" imgH="2172240" progId="Visio.Drawing.11">
                    <p:embed/>
                    <p:pic>
                      <p:nvPicPr>
                        <p:cNvPr id="0" name=""/>
                        <p:cNvPicPr>
                          <a:picLocks noChangeAspect="1" noChangeArrowheads="1"/>
                        </p:cNvPicPr>
                        <p:nvPr/>
                      </p:nvPicPr>
                      <p:blipFill>
                        <a:blip r:embed="rId5"/>
                        <a:srcRect/>
                        <a:stretch>
                          <a:fillRect/>
                        </a:stretch>
                      </p:blipFill>
                      <p:spPr bwMode="auto">
                        <a:xfrm>
                          <a:off x="611559" y="2996952"/>
                          <a:ext cx="5545206" cy="3433762"/>
                        </a:xfrm>
                        <a:prstGeom prst="rect">
                          <a:avLst/>
                        </a:prstGeom>
                        <a:noFill/>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1307635575"/>
                </p:ext>
              </p:extLst>
            </p:nvPr>
          </p:nvGraphicFramePr>
          <p:xfrm>
            <a:off x="1115616" y="3331804"/>
            <a:ext cx="4968552" cy="3206462"/>
          </p:xfrm>
          <a:graphic>
            <a:graphicData uri="http://schemas.openxmlformats.org/presentationml/2006/ole">
              <mc:AlternateContent xmlns:mc="http://schemas.openxmlformats.org/markup-compatibility/2006">
                <mc:Choice xmlns:v="urn:schemas-microsoft-com:vml" Requires="v">
                  <p:oleObj spid="_x0000_s2269232" name="Equation" r:id="rId6" imgW="3136680" imgH="2311200" progId="Equation.DSMT4">
                    <p:embed/>
                  </p:oleObj>
                </mc:Choice>
                <mc:Fallback>
                  <p:oleObj name="Equation" r:id="rId6" imgW="3136680" imgH="2311200" progId="Equation.DSMT4">
                    <p:embed/>
                    <p:pic>
                      <p:nvPicPr>
                        <p:cNvPr id="0" name=""/>
                        <p:cNvPicPr/>
                        <p:nvPr/>
                      </p:nvPicPr>
                      <p:blipFill>
                        <a:blip r:embed="rId7"/>
                        <a:stretch>
                          <a:fillRect/>
                        </a:stretch>
                      </p:blipFill>
                      <p:spPr>
                        <a:xfrm>
                          <a:off x="1115616" y="3331804"/>
                          <a:ext cx="4968552" cy="3206462"/>
                        </a:xfrm>
                        <a:prstGeom prst="rect">
                          <a:avLst/>
                        </a:prstGeom>
                      </p:spPr>
                    </p:pic>
                  </p:oleObj>
                </mc:Fallback>
              </mc:AlternateContent>
            </a:graphicData>
          </a:graphic>
        </p:graphicFrame>
      </p:grpSp>
      <p:grpSp>
        <p:nvGrpSpPr>
          <p:cNvPr id="8" name="组合 7"/>
          <p:cNvGrpSpPr/>
          <p:nvPr/>
        </p:nvGrpSpPr>
        <p:grpSpPr>
          <a:xfrm>
            <a:off x="539553" y="5301206"/>
            <a:ext cx="6677839" cy="1291812"/>
            <a:chOff x="1186451" y="5398224"/>
            <a:chExt cx="6151595" cy="1146779"/>
          </a:xfrm>
        </p:grpSpPr>
        <p:graphicFrame>
          <p:nvGraphicFramePr>
            <p:cNvPr id="4" name="对象 3"/>
            <p:cNvGraphicFramePr>
              <a:graphicFrameLocks noChangeAspect="1"/>
            </p:cNvGraphicFramePr>
            <p:nvPr>
              <p:extLst>
                <p:ext uri="{D42A27DB-BD31-4B8C-83A1-F6EECF244321}">
                  <p14:modId xmlns:p14="http://schemas.microsoft.com/office/powerpoint/2010/main" val="3336547728"/>
                </p:ext>
              </p:extLst>
            </p:nvPr>
          </p:nvGraphicFramePr>
          <p:xfrm>
            <a:off x="1252784" y="5398224"/>
            <a:ext cx="3051339" cy="726509"/>
          </p:xfrm>
          <a:graphic>
            <a:graphicData uri="http://schemas.openxmlformats.org/presentationml/2006/ole">
              <mc:AlternateContent xmlns:mc="http://schemas.openxmlformats.org/markup-compatibility/2006">
                <mc:Choice xmlns:v="urn:schemas-microsoft-com:vml" Requires="v">
                  <p:oleObj spid="_x0000_s2269233" name="Equation" r:id="rId8" imgW="1752480" imgH="431640" progId="Equation.DSMT4">
                    <p:embed/>
                  </p:oleObj>
                </mc:Choice>
                <mc:Fallback>
                  <p:oleObj name="Equation" r:id="rId8" imgW="1752480" imgH="431640" progId="Equation.DSMT4">
                    <p:embed/>
                    <p:pic>
                      <p:nvPicPr>
                        <p:cNvPr id="0" name=""/>
                        <p:cNvPicPr>
                          <a:picLocks noChangeAspect="1" noChangeArrowheads="1"/>
                        </p:cNvPicPr>
                        <p:nvPr/>
                      </p:nvPicPr>
                      <p:blipFill>
                        <a:blip r:embed="rId9"/>
                        <a:srcRect/>
                        <a:stretch>
                          <a:fillRect/>
                        </a:stretch>
                      </p:blipFill>
                      <p:spPr bwMode="auto">
                        <a:xfrm>
                          <a:off x="1252784" y="5398224"/>
                          <a:ext cx="3051339" cy="726509"/>
                        </a:xfrm>
                        <a:prstGeom prst="rect">
                          <a:avLst/>
                        </a:prstGeom>
                        <a:noFill/>
                        <a:ln>
                          <a:noFill/>
                        </a:ln>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2132513844"/>
                </p:ext>
              </p:extLst>
            </p:nvPr>
          </p:nvGraphicFramePr>
          <p:xfrm>
            <a:off x="1186451" y="6101383"/>
            <a:ext cx="2485562" cy="443620"/>
          </p:xfrm>
          <a:graphic>
            <a:graphicData uri="http://schemas.openxmlformats.org/presentationml/2006/ole">
              <mc:AlternateContent xmlns:mc="http://schemas.openxmlformats.org/markup-compatibility/2006">
                <mc:Choice xmlns:v="urn:schemas-microsoft-com:vml" Requires="v">
                  <p:oleObj spid="_x0000_s2269234" name="Equation" r:id="rId10" imgW="1346040" imgH="253800" progId="Equation.DSMT4">
                    <p:embed/>
                  </p:oleObj>
                </mc:Choice>
                <mc:Fallback>
                  <p:oleObj name="Equation" r:id="rId10" imgW="1346040" imgH="253800" progId="Equation.DSMT4">
                    <p:embed/>
                    <p:pic>
                      <p:nvPicPr>
                        <p:cNvPr id="0" name=""/>
                        <p:cNvPicPr>
                          <a:picLocks noChangeAspect="1" noChangeArrowheads="1"/>
                        </p:cNvPicPr>
                        <p:nvPr/>
                      </p:nvPicPr>
                      <p:blipFill>
                        <a:blip r:embed="rId11"/>
                        <a:srcRect/>
                        <a:stretch>
                          <a:fillRect/>
                        </a:stretch>
                      </p:blipFill>
                      <p:spPr bwMode="auto">
                        <a:xfrm>
                          <a:off x="1186451" y="6101383"/>
                          <a:ext cx="2485562" cy="443620"/>
                        </a:xfrm>
                        <a:prstGeom prst="rect">
                          <a:avLst/>
                        </a:prstGeom>
                        <a:noFill/>
                        <a:ln>
                          <a:noFill/>
                        </a:ln>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3518301398"/>
                </p:ext>
              </p:extLst>
            </p:nvPr>
          </p:nvGraphicFramePr>
          <p:xfrm>
            <a:off x="5033790" y="5781765"/>
            <a:ext cx="2304256" cy="649358"/>
          </p:xfrm>
          <a:graphic>
            <a:graphicData uri="http://schemas.openxmlformats.org/presentationml/2006/ole">
              <mc:AlternateContent xmlns:mc="http://schemas.openxmlformats.org/markup-compatibility/2006">
                <mc:Choice xmlns:v="urn:schemas-microsoft-com:vml" Requires="v">
                  <p:oleObj spid="_x0000_s2269235" name="Equation" r:id="rId12" imgW="1409400" imgH="406080" progId="Equation.DSMT4">
                    <p:embed/>
                  </p:oleObj>
                </mc:Choice>
                <mc:Fallback>
                  <p:oleObj name="Equation" r:id="rId12" imgW="1409400" imgH="406080" progId="Equation.DSMT4">
                    <p:embed/>
                    <p:pic>
                      <p:nvPicPr>
                        <p:cNvPr id="0" name=""/>
                        <p:cNvPicPr>
                          <a:picLocks noChangeAspect="1" noChangeArrowheads="1"/>
                        </p:cNvPicPr>
                        <p:nvPr/>
                      </p:nvPicPr>
                      <p:blipFill>
                        <a:blip r:embed="rId13"/>
                        <a:srcRect/>
                        <a:stretch>
                          <a:fillRect/>
                        </a:stretch>
                      </p:blipFill>
                      <p:spPr bwMode="auto">
                        <a:xfrm>
                          <a:off x="5033790" y="5781765"/>
                          <a:ext cx="2304256" cy="649358"/>
                        </a:xfrm>
                        <a:prstGeom prst="rect">
                          <a:avLst/>
                        </a:prstGeom>
                        <a:noFill/>
                        <a:ln>
                          <a:noFill/>
                        </a:ln>
                      </p:spPr>
                    </p:pic>
                  </p:oleObj>
                </mc:Fallback>
              </mc:AlternateContent>
            </a:graphicData>
          </a:graphic>
        </p:graphicFrame>
      </p:grpSp>
      <p:sp>
        <p:nvSpPr>
          <p:cNvPr id="105" name="椭圆 104"/>
          <p:cNvSpPr/>
          <p:nvPr/>
        </p:nvSpPr>
        <p:spPr>
          <a:xfrm>
            <a:off x="3639137" y="1700808"/>
            <a:ext cx="504056" cy="50405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椭圆 105"/>
          <p:cNvSpPr/>
          <p:nvPr/>
        </p:nvSpPr>
        <p:spPr>
          <a:xfrm>
            <a:off x="4319972" y="2194534"/>
            <a:ext cx="504056" cy="50405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 name="椭圆 106"/>
          <p:cNvSpPr/>
          <p:nvPr/>
        </p:nvSpPr>
        <p:spPr>
          <a:xfrm>
            <a:off x="5004048" y="2629285"/>
            <a:ext cx="504056" cy="50405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 name="椭圆 107"/>
          <p:cNvSpPr/>
          <p:nvPr/>
        </p:nvSpPr>
        <p:spPr>
          <a:xfrm>
            <a:off x="5652120" y="3076960"/>
            <a:ext cx="504056" cy="50405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9" name="椭圆 108"/>
          <p:cNvSpPr/>
          <p:nvPr/>
        </p:nvSpPr>
        <p:spPr>
          <a:xfrm>
            <a:off x="7020272" y="3942340"/>
            <a:ext cx="504056" cy="50405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 name="椭圆 109"/>
          <p:cNvSpPr/>
          <p:nvPr/>
        </p:nvSpPr>
        <p:spPr>
          <a:xfrm>
            <a:off x="6300192" y="3546788"/>
            <a:ext cx="504056" cy="50405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 name="椭圆 110"/>
          <p:cNvSpPr/>
          <p:nvPr/>
        </p:nvSpPr>
        <p:spPr>
          <a:xfrm>
            <a:off x="8241617" y="4869160"/>
            <a:ext cx="504056" cy="50405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2" name="椭圆 111"/>
          <p:cNvSpPr/>
          <p:nvPr/>
        </p:nvSpPr>
        <p:spPr>
          <a:xfrm>
            <a:off x="7668344" y="4475310"/>
            <a:ext cx="504056" cy="50405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9467021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400387">
                                            <p:txEl>
                                              <p:pRg st="0" end="0"/>
                                            </p:txEl>
                                          </p:spTgt>
                                        </p:tgtEl>
                                        <p:attrNameLst>
                                          <p:attrName>style.visibility</p:attrName>
                                        </p:attrNameLst>
                                      </p:cBhvr>
                                      <p:to>
                                        <p:strVal val="visible"/>
                                      </p:to>
                                    </p:set>
                                    <p:animEffect transition="in" filter="wipe(up)">
                                      <p:cBhvr>
                                        <p:cTn id="7" dur="500"/>
                                        <p:tgtEl>
                                          <p:spTgt spid="400387">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par>
                                <p:cTn id="12" presetID="16" presetClass="entr" presetSubtype="21" fill="hold" grpId="0" nodeType="withEffect">
                                  <p:stCondLst>
                                    <p:cond delay="0"/>
                                  </p:stCondLst>
                                  <p:childTnLst>
                                    <p:set>
                                      <p:cBhvr>
                                        <p:cTn id="13" dur="1" fill="hold">
                                          <p:stCondLst>
                                            <p:cond delay="0"/>
                                          </p:stCondLst>
                                        </p:cTn>
                                        <p:tgtEl>
                                          <p:spTgt spid="105"/>
                                        </p:tgtEl>
                                        <p:attrNameLst>
                                          <p:attrName>style.visibility</p:attrName>
                                        </p:attrNameLst>
                                      </p:cBhvr>
                                      <p:to>
                                        <p:strVal val="visible"/>
                                      </p:to>
                                    </p:set>
                                    <p:animEffect transition="in" filter="barn(inVertical)">
                                      <p:cBhvr>
                                        <p:cTn id="14" dur="500"/>
                                        <p:tgtEl>
                                          <p:spTgt spid="105"/>
                                        </p:tgtEl>
                                      </p:cBhvr>
                                    </p:animEffect>
                                  </p:childTnLst>
                                </p:cTn>
                              </p:par>
                              <p:par>
                                <p:cTn id="15" presetID="16" presetClass="entr" presetSubtype="21" fill="hold" grpId="0" nodeType="withEffect">
                                  <p:stCondLst>
                                    <p:cond delay="0"/>
                                  </p:stCondLst>
                                  <p:childTnLst>
                                    <p:set>
                                      <p:cBhvr>
                                        <p:cTn id="16" dur="1" fill="hold">
                                          <p:stCondLst>
                                            <p:cond delay="0"/>
                                          </p:stCondLst>
                                        </p:cTn>
                                        <p:tgtEl>
                                          <p:spTgt spid="106"/>
                                        </p:tgtEl>
                                        <p:attrNameLst>
                                          <p:attrName>style.visibility</p:attrName>
                                        </p:attrNameLst>
                                      </p:cBhvr>
                                      <p:to>
                                        <p:strVal val="visible"/>
                                      </p:to>
                                    </p:set>
                                    <p:animEffect transition="in" filter="barn(inVertical)">
                                      <p:cBhvr>
                                        <p:cTn id="17" dur="500"/>
                                        <p:tgtEl>
                                          <p:spTgt spid="106"/>
                                        </p:tgtEl>
                                      </p:cBhvr>
                                    </p:animEffect>
                                  </p:childTnLst>
                                </p:cTn>
                              </p:par>
                              <p:par>
                                <p:cTn id="18" presetID="16" presetClass="entr" presetSubtype="21" fill="hold" grpId="0" nodeType="withEffect">
                                  <p:stCondLst>
                                    <p:cond delay="0"/>
                                  </p:stCondLst>
                                  <p:childTnLst>
                                    <p:set>
                                      <p:cBhvr>
                                        <p:cTn id="19" dur="1" fill="hold">
                                          <p:stCondLst>
                                            <p:cond delay="0"/>
                                          </p:stCondLst>
                                        </p:cTn>
                                        <p:tgtEl>
                                          <p:spTgt spid="107"/>
                                        </p:tgtEl>
                                        <p:attrNameLst>
                                          <p:attrName>style.visibility</p:attrName>
                                        </p:attrNameLst>
                                      </p:cBhvr>
                                      <p:to>
                                        <p:strVal val="visible"/>
                                      </p:to>
                                    </p:set>
                                    <p:animEffect transition="in" filter="barn(inVertical)">
                                      <p:cBhvr>
                                        <p:cTn id="20" dur="500"/>
                                        <p:tgtEl>
                                          <p:spTgt spid="107"/>
                                        </p:tgtEl>
                                      </p:cBhvr>
                                    </p:animEffect>
                                  </p:childTnLst>
                                </p:cTn>
                              </p:par>
                              <p:par>
                                <p:cTn id="21" presetID="16" presetClass="entr" presetSubtype="21" fill="hold" grpId="0" nodeType="withEffect">
                                  <p:stCondLst>
                                    <p:cond delay="0"/>
                                  </p:stCondLst>
                                  <p:childTnLst>
                                    <p:set>
                                      <p:cBhvr>
                                        <p:cTn id="22" dur="1" fill="hold">
                                          <p:stCondLst>
                                            <p:cond delay="0"/>
                                          </p:stCondLst>
                                        </p:cTn>
                                        <p:tgtEl>
                                          <p:spTgt spid="108"/>
                                        </p:tgtEl>
                                        <p:attrNameLst>
                                          <p:attrName>style.visibility</p:attrName>
                                        </p:attrNameLst>
                                      </p:cBhvr>
                                      <p:to>
                                        <p:strVal val="visible"/>
                                      </p:to>
                                    </p:set>
                                    <p:animEffect transition="in" filter="barn(inVertical)">
                                      <p:cBhvr>
                                        <p:cTn id="23" dur="500"/>
                                        <p:tgtEl>
                                          <p:spTgt spid="108"/>
                                        </p:tgtEl>
                                      </p:cBhvr>
                                    </p:animEffect>
                                  </p:childTnLst>
                                </p:cTn>
                              </p:par>
                              <p:par>
                                <p:cTn id="24" presetID="16" presetClass="entr" presetSubtype="21" fill="hold" grpId="0" nodeType="withEffect">
                                  <p:stCondLst>
                                    <p:cond delay="0"/>
                                  </p:stCondLst>
                                  <p:childTnLst>
                                    <p:set>
                                      <p:cBhvr>
                                        <p:cTn id="25" dur="1" fill="hold">
                                          <p:stCondLst>
                                            <p:cond delay="0"/>
                                          </p:stCondLst>
                                        </p:cTn>
                                        <p:tgtEl>
                                          <p:spTgt spid="109"/>
                                        </p:tgtEl>
                                        <p:attrNameLst>
                                          <p:attrName>style.visibility</p:attrName>
                                        </p:attrNameLst>
                                      </p:cBhvr>
                                      <p:to>
                                        <p:strVal val="visible"/>
                                      </p:to>
                                    </p:set>
                                    <p:animEffect transition="in" filter="barn(inVertical)">
                                      <p:cBhvr>
                                        <p:cTn id="26" dur="500"/>
                                        <p:tgtEl>
                                          <p:spTgt spid="109"/>
                                        </p:tgtEl>
                                      </p:cBhvr>
                                    </p:animEffect>
                                  </p:childTnLst>
                                </p:cTn>
                              </p:par>
                              <p:par>
                                <p:cTn id="27" presetID="16" presetClass="entr" presetSubtype="21" fill="hold" grpId="0" nodeType="withEffect">
                                  <p:stCondLst>
                                    <p:cond delay="0"/>
                                  </p:stCondLst>
                                  <p:childTnLst>
                                    <p:set>
                                      <p:cBhvr>
                                        <p:cTn id="28" dur="1" fill="hold">
                                          <p:stCondLst>
                                            <p:cond delay="0"/>
                                          </p:stCondLst>
                                        </p:cTn>
                                        <p:tgtEl>
                                          <p:spTgt spid="110"/>
                                        </p:tgtEl>
                                        <p:attrNameLst>
                                          <p:attrName>style.visibility</p:attrName>
                                        </p:attrNameLst>
                                      </p:cBhvr>
                                      <p:to>
                                        <p:strVal val="visible"/>
                                      </p:to>
                                    </p:set>
                                    <p:animEffect transition="in" filter="barn(inVertical)">
                                      <p:cBhvr>
                                        <p:cTn id="29" dur="500"/>
                                        <p:tgtEl>
                                          <p:spTgt spid="110"/>
                                        </p:tgtEl>
                                      </p:cBhvr>
                                    </p:animEffect>
                                  </p:childTnLst>
                                </p:cTn>
                              </p:par>
                              <p:par>
                                <p:cTn id="30" presetID="16" presetClass="entr" presetSubtype="21" fill="hold" grpId="0" nodeType="withEffect">
                                  <p:stCondLst>
                                    <p:cond delay="0"/>
                                  </p:stCondLst>
                                  <p:childTnLst>
                                    <p:set>
                                      <p:cBhvr>
                                        <p:cTn id="31" dur="1" fill="hold">
                                          <p:stCondLst>
                                            <p:cond delay="0"/>
                                          </p:stCondLst>
                                        </p:cTn>
                                        <p:tgtEl>
                                          <p:spTgt spid="111"/>
                                        </p:tgtEl>
                                        <p:attrNameLst>
                                          <p:attrName>style.visibility</p:attrName>
                                        </p:attrNameLst>
                                      </p:cBhvr>
                                      <p:to>
                                        <p:strVal val="visible"/>
                                      </p:to>
                                    </p:set>
                                    <p:animEffect transition="in" filter="barn(inVertical)">
                                      <p:cBhvr>
                                        <p:cTn id="32" dur="500"/>
                                        <p:tgtEl>
                                          <p:spTgt spid="111"/>
                                        </p:tgtEl>
                                      </p:cBhvr>
                                    </p:animEffect>
                                  </p:childTnLst>
                                </p:cTn>
                              </p:par>
                              <p:par>
                                <p:cTn id="33" presetID="16" presetClass="entr" presetSubtype="21" fill="hold" grpId="0" nodeType="withEffect">
                                  <p:stCondLst>
                                    <p:cond delay="0"/>
                                  </p:stCondLst>
                                  <p:childTnLst>
                                    <p:set>
                                      <p:cBhvr>
                                        <p:cTn id="34" dur="1" fill="hold">
                                          <p:stCondLst>
                                            <p:cond delay="0"/>
                                          </p:stCondLst>
                                        </p:cTn>
                                        <p:tgtEl>
                                          <p:spTgt spid="112"/>
                                        </p:tgtEl>
                                        <p:attrNameLst>
                                          <p:attrName>style.visibility</p:attrName>
                                        </p:attrNameLst>
                                      </p:cBhvr>
                                      <p:to>
                                        <p:strVal val="visible"/>
                                      </p:to>
                                    </p:set>
                                    <p:animEffect transition="in" filter="barn(inVertical)">
                                      <p:cBhvr>
                                        <p:cTn id="35" dur="500"/>
                                        <p:tgtEl>
                                          <p:spTgt spid="112"/>
                                        </p:tgtEl>
                                      </p:cBhvr>
                                    </p:animEffect>
                                  </p:childTnLst>
                                </p:cTn>
                              </p:par>
                            </p:childTnLst>
                          </p:cTn>
                        </p:par>
                      </p:childTnLst>
                    </p:cTn>
                  </p:par>
                  <p:par>
                    <p:cTn id="36" fill="hold">
                      <p:stCondLst>
                        <p:cond delay="indefinite"/>
                      </p:stCondLst>
                      <p:childTnLst>
                        <p:par>
                          <p:cTn id="37" fill="hold">
                            <p:stCondLst>
                              <p:cond delay="0"/>
                            </p:stCondLst>
                            <p:childTnLst>
                              <p:par>
                                <p:cTn id="38" presetID="16" presetClass="entr" presetSubtype="21" fill="hold" nodeType="clickEffect">
                                  <p:stCondLst>
                                    <p:cond delay="0"/>
                                  </p:stCondLst>
                                  <p:childTnLst>
                                    <p:set>
                                      <p:cBhvr>
                                        <p:cTn id="39" dur="1" fill="hold">
                                          <p:stCondLst>
                                            <p:cond delay="0"/>
                                          </p:stCondLst>
                                        </p:cTn>
                                        <p:tgtEl>
                                          <p:spTgt spid="8"/>
                                        </p:tgtEl>
                                        <p:attrNameLst>
                                          <p:attrName>style.visibility</p:attrName>
                                        </p:attrNameLst>
                                      </p:cBhvr>
                                      <p:to>
                                        <p:strVal val="visible"/>
                                      </p:to>
                                    </p:set>
                                    <p:animEffect transition="in" filter="barn(inVertical)">
                                      <p:cBhvr>
                                        <p:cTn id="4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0387" grpId="0" build="p"/>
      <p:bldP spid="105" grpId="0" animBg="1"/>
      <p:bldP spid="106" grpId="0" animBg="1"/>
      <p:bldP spid="107" grpId="0" animBg="1"/>
      <p:bldP spid="108" grpId="0" animBg="1"/>
      <p:bldP spid="109" grpId="0" animBg="1"/>
      <p:bldP spid="110" grpId="0" animBg="1"/>
      <p:bldP spid="111" grpId="0" animBg="1"/>
      <p:bldP spid="112" grpId="0" animBg="1"/>
    </p:bld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4482" name="Rectangle 2"/>
          <p:cNvSpPr>
            <a:spLocks noGrp="1" noChangeArrowheads="1"/>
          </p:cNvSpPr>
          <p:nvPr>
            <p:ph type="title"/>
          </p:nvPr>
        </p:nvSpPr>
        <p:spPr/>
        <p:txBody>
          <a:bodyPr/>
          <a:lstStyle/>
          <a:p>
            <a:r>
              <a:rPr lang="zh-CN" altLang="en-US" dirty="0"/>
              <a:t>改变输入符号数</a:t>
            </a:r>
          </a:p>
        </p:txBody>
      </p:sp>
      <p:sp>
        <p:nvSpPr>
          <p:cNvPr id="404483" name="Rectangle 3"/>
          <p:cNvSpPr>
            <a:spLocks noGrp="1" noChangeArrowheads="1"/>
          </p:cNvSpPr>
          <p:nvPr>
            <p:ph type="body" idx="1"/>
          </p:nvPr>
        </p:nvSpPr>
        <p:spPr/>
        <p:txBody>
          <a:bodyPr/>
          <a:lstStyle/>
          <a:p>
            <a:r>
              <a:rPr lang="en-US" altLang="zh-CN" dirty="0" smtClean="0"/>
              <a:t>M=4</a:t>
            </a:r>
            <a:r>
              <a:rPr lang="zh-CN" altLang="en-US" dirty="0" smtClean="0"/>
              <a:t>时的情况，输入符号是：</a:t>
            </a:r>
          </a:p>
          <a:p>
            <a:r>
              <a:rPr lang="en-US" altLang="zh-CN" dirty="0" smtClean="0">
                <a:solidFill>
                  <a:srgbClr val="0000FF"/>
                </a:solidFill>
              </a:rPr>
              <a:t>000</a:t>
            </a:r>
            <a:r>
              <a:rPr lang="zh-CN" altLang="en-US" dirty="0" smtClean="0">
                <a:solidFill>
                  <a:srgbClr val="0000FF"/>
                </a:solidFill>
              </a:rPr>
              <a:t>、</a:t>
            </a:r>
            <a:r>
              <a:rPr lang="en-US" altLang="zh-CN" dirty="0" smtClean="0">
                <a:solidFill>
                  <a:srgbClr val="0000FF"/>
                </a:solidFill>
              </a:rPr>
              <a:t>011</a:t>
            </a:r>
            <a:r>
              <a:rPr lang="zh-CN" altLang="en-US" dirty="0" smtClean="0">
                <a:solidFill>
                  <a:srgbClr val="0000FF"/>
                </a:solidFill>
              </a:rPr>
              <a:t>、</a:t>
            </a:r>
            <a:r>
              <a:rPr lang="en-US" altLang="zh-CN" dirty="0" smtClean="0">
                <a:solidFill>
                  <a:srgbClr val="0000FF"/>
                </a:solidFill>
              </a:rPr>
              <a:t>101</a:t>
            </a:r>
            <a:r>
              <a:rPr lang="zh-CN" altLang="en-US" dirty="0" smtClean="0">
                <a:solidFill>
                  <a:srgbClr val="0000FF"/>
                </a:solidFill>
              </a:rPr>
              <a:t>、</a:t>
            </a:r>
            <a:r>
              <a:rPr lang="en-US" altLang="zh-CN" dirty="0" smtClean="0">
                <a:solidFill>
                  <a:srgbClr val="0000FF"/>
                </a:solidFill>
              </a:rPr>
              <a:t>110</a:t>
            </a:r>
            <a:endParaRPr lang="en-US" altLang="zh-CN" dirty="0">
              <a:solidFill>
                <a:srgbClr val="0000FF"/>
              </a:solidFill>
            </a:endParaRPr>
          </a:p>
        </p:txBody>
      </p:sp>
      <p:sp>
        <p:nvSpPr>
          <p:cNvPr id="96" name="灯片编号占位符 5"/>
          <p:cNvSpPr>
            <a:spLocks noGrp="1"/>
          </p:cNvSpPr>
          <p:nvPr>
            <p:ph type="sldNum" sz="quarter" idx="12"/>
          </p:nvPr>
        </p:nvSpPr>
        <p:spPr/>
        <p:txBody>
          <a:bodyPr/>
          <a:lstStyle/>
          <a:p>
            <a:fld id="{5B6BDC35-668E-42FC-9226-B1FBB252250C}" type="slidenum">
              <a:rPr lang="zh-CN" altLang="en-US" smtClean="0"/>
              <a:pPr/>
              <a:t>44</a:t>
            </a:fld>
            <a:endParaRPr lang="en-US" altLang="zh-CN"/>
          </a:p>
        </p:txBody>
      </p:sp>
      <p:sp>
        <p:nvSpPr>
          <p:cNvPr id="404502"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4518" name="Rectangle 38"/>
          <p:cNvSpPr>
            <a:spLocks noChangeArrowheads="1"/>
          </p:cNvSpPr>
          <p:nvPr/>
        </p:nvSpPr>
        <p:spPr bwMode="auto">
          <a:xfrm>
            <a:off x="0" y="212717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4523" name="Rectangle 4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4554" name="Rectangle 74"/>
          <p:cNvSpPr>
            <a:spLocks noChangeArrowheads="1"/>
          </p:cNvSpPr>
          <p:nvPr/>
        </p:nvSpPr>
        <p:spPr bwMode="auto">
          <a:xfrm>
            <a:off x="-396875" y="45085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1" hangingPunct="1">
              <a:spcBef>
                <a:spcPct val="0"/>
              </a:spcBef>
            </a:pPr>
            <a:endParaRPr kumimoji="1" lang="zh-CN" altLang="en-US" sz="2400" b="0">
              <a:latin typeface="Tahoma" pitchFamily="34" charset="0"/>
            </a:endParaRPr>
          </a:p>
        </p:txBody>
      </p:sp>
      <p:sp>
        <p:nvSpPr>
          <p:cNvPr id="404561" name="Rectangle 8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404573" name="Object 93"/>
          <p:cNvGraphicFramePr>
            <a:graphicFrameLocks noChangeAspect="1"/>
          </p:cNvGraphicFramePr>
          <p:nvPr>
            <p:extLst>
              <p:ext uri="{D42A27DB-BD31-4B8C-83A1-F6EECF244321}">
                <p14:modId xmlns:p14="http://schemas.microsoft.com/office/powerpoint/2010/main" val="1745873902"/>
              </p:ext>
            </p:extLst>
          </p:nvPr>
        </p:nvGraphicFramePr>
        <p:xfrm>
          <a:off x="467544" y="2344740"/>
          <a:ext cx="8078612" cy="2880320"/>
        </p:xfrm>
        <a:graphic>
          <a:graphicData uri="http://schemas.openxmlformats.org/presentationml/2006/ole">
            <mc:AlternateContent xmlns:mc="http://schemas.openxmlformats.org/markup-compatibility/2006">
              <mc:Choice xmlns:v="urn:schemas-microsoft-com:vml" Requires="v">
                <p:oleObj spid="_x0000_s2246763" name="Visio" r:id="rId4" imgW="3646795" imgH="1232440" progId="Visio.Drawing.11">
                  <p:embed/>
                </p:oleObj>
              </mc:Choice>
              <mc:Fallback>
                <p:oleObj name="Visio" r:id="rId4" imgW="3646795" imgH="1232440" progId="Visio.Drawing.11">
                  <p:embed/>
                  <p:pic>
                    <p:nvPicPr>
                      <p:cNvPr id="0" name=""/>
                      <p:cNvPicPr>
                        <a:picLocks noChangeAspect="1" noChangeArrowheads="1"/>
                      </p:cNvPicPr>
                      <p:nvPr/>
                    </p:nvPicPr>
                    <p:blipFill>
                      <a:blip r:embed="rId5"/>
                      <a:srcRect/>
                      <a:stretch>
                        <a:fillRect/>
                      </a:stretch>
                    </p:blipFill>
                    <p:spPr bwMode="auto">
                      <a:xfrm>
                        <a:off x="467544" y="2344740"/>
                        <a:ext cx="8078612" cy="2880320"/>
                      </a:xfrm>
                      <a:prstGeom prst="rect">
                        <a:avLst/>
                      </a:prstGeom>
                      <a:noFill/>
                    </p:spPr>
                  </p:pic>
                </p:oleObj>
              </mc:Fallback>
            </mc:AlternateContent>
          </a:graphicData>
        </a:graphic>
      </p:graphicFrame>
      <p:graphicFrame>
        <p:nvGraphicFramePr>
          <p:cNvPr id="2" name="对象 1"/>
          <p:cNvGraphicFramePr>
            <a:graphicFrameLocks noChangeAspect="1"/>
          </p:cNvGraphicFramePr>
          <p:nvPr>
            <p:extLst>
              <p:ext uri="{D42A27DB-BD31-4B8C-83A1-F6EECF244321}">
                <p14:modId xmlns:p14="http://schemas.microsoft.com/office/powerpoint/2010/main" val="395342349"/>
              </p:ext>
            </p:extLst>
          </p:nvPr>
        </p:nvGraphicFramePr>
        <p:xfrm>
          <a:off x="1331640" y="2693916"/>
          <a:ext cx="6996137" cy="2535284"/>
        </p:xfrm>
        <a:graphic>
          <a:graphicData uri="http://schemas.openxmlformats.org/presentationml/2006/ole">
            <mc:AlternateContent xmlns:mc="http://schemas.openxmlformats.org/markup-compatibility/2006">
              <mc:Choice xmlns:v="urn:schemas-microsoft-com:vml" Requires="v">
                <p:oleObj spid="_x0000_s2246764" name="Equation" r:id="rId6" imgW="3225600" imgH="1168200" progId="Equation.DSMT4">
                  <p:embed/>
                </p:oleObj>
              </mc:Choice>
              <mc:Fallback>
                <p:oleObj name="Equation" r:id="rId6" imgW="3225600" imgH="1168200" progId="Equation.DSMT4">
                  <p:embed/>
                  <p:pic>
                    <p:nvPicPr>
                      <p:cNvPr id="0" name=""/>
                      <p:cNvPicPr/>
                      <p:nvPr/>
                    </p:nvPicPr>
                    <p:blipFill>
                      <a:blip r:embed="rId7"/>
                      <a:stretch>
                        <a:fillRect/>
                      </a:stretch>
                    </p:blipFill>
                    <p:spPr>
                      <a:xfrm>
                        <a:off x="1331640" y="2693916"/>
                        <a:ext cx="6996137" cy="2535284"/>
                      </a:xfrm>
                      <a:prstGeom prst="rect">
                        <a:avLst/>
                      </a:prstGeom>
                    </p:spPr>
                  </p:pic>
                </p:oleObj>
              </mc:Fallback>
            </mc:AlternateContent>
          </a:graphicData>
        </a:graphic>
      </p:graphicFrame>
      <p:grpSp>
        <p:nvGrpSpPr>
          <p:cNvPr id="4" name="组合 3"/>
          <p:cNvGrpSpPr/>
          <p:nvPr/>
        </p:nvGrpSpPr>
        <p:grpSpPr>
          <a:xfrm>
            <a:off x="1475656" y="2784788"/>
            <a:ext cx="6624736" cy="2426894"/>
            <a:chOff x="1475656" y="3076960"/>
            <a:chExt cx="6624736" cy="2426894"/>
          </a:xfrm>
        </p:grpSpPr>
        <p:sp>
          <p:nvSpPr>
            <p:cNvPr id="3" name="椭圆 2"/>
            <p:cNvSpPr/>
            <p:nvPr/>
          </p:nvSpPr>
          <p:spPr>
            <a:xfrm>
              <a:off x="1475656" y="3076960"/>
              <a:ext cx="504056" cy="50405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 name="椭圆 97"/>
            <p:cNvSpPr/>
            <p:nvPr/>
          </p:nvSpPr>
          <p:spPr>
            <a:xfrm>
              <a:off x="2411760" y="3076960"/>
              <a:ext cx="504056" cy="50405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椭圆 98"/>
            <p:cNvSpPr/>
            <p:nvPr/>
          </p:nvSpPr>
          <p:spPr>
            <a:xfrm>
              <a:off x="3275856" y="3100388"/>
              <a:ext cx="504056" cy="50405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椭圆 99"/>
            <p:cNvSpPr/>
            <p:nvPr/>
          </p:nvSpPr>
          <p:spPr>
            <a:xfrm>
              <a:off x="5004048" y="3089091"/>
              <a:ext cx="504056" cy="50405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 name="椭圆 100"/>
            <p:cNvSpPr/>
            <p:nvPr/>
          </p:nvSpPr>
          <p:spPr>
            <a:xfrm>
              <a:off x="4074665" y="3717032"/>
              <a:ext cx="504056" cy="50405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椭圆 101"/>
            <p:cNvSpPr/>
            <p:nvPr/>
          </p:nvSpPr>
          <p:spPr>
            <a:xfrm>
              <a:off x="2411760" y="3750585"/>
              <a:ext cx="504056" cy="50405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椭圆 102"/>
            <p:cNvSpPr/>
            <p:nvPr/>
          </p:nvSpPr>
          <p:spPr>
            <a:xfrm>
              <a:off x="7596336" y="3732379"/>
              <a:ext cx="504056" cy="50405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椭圆 103"/>
            <p:cNvSpPr/>
            <p:nvPr/>
          </p:nvSpPr>
          <p:spPr>
            <a:xfrm>
              <a:off x="3261061" y="3716079"/>
              <a:ext cx="504056" cy="50405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椭圆 104"/>
            <p:cNvSpPr/>
            <p:nvPr/>
          </p:nvSpPr>
          <p:spPr>
            <a:xfrm>
              <a:off x="2412575" y="4437112"/>
              <a:ext cx="504056" cy="50405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椭圆 105"/>
            <p:cNvSpPr/>
            <p:nvPr/>
          </p:nvSpPr>
          <p:spPr>
            <a:xfrm>
              <a:off x="5004048" y="4365104"/>
              <a:ext cx="504056" cy="50405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9" name="椭圆 108"/>
            <p:cNvSpPr/>
            <p:nvPr/>
          </p:nvSpPr>
          <p:spPr>
            <a:xfrm>
              <a:off x="5868144" y="4365104"/>
              <a:ext cx="504056" cy="50405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 name="椭圆 109"/>
            <p:cNvSpPr/>
            <p:nvPr/>
          </p:nvSpPr>
          <p:spPr>
            <a:xfrm>
              <a:off x="7596336" y="4365104"/>
              <a:ext cx="504056" cy="50405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 name="椭圆 110"/>
            <p:cNvSpPr/>
            <p:nvPr/>
          </p:nvSpPr>
          <p:spPr>
            <a:xfrm>
              <a:off x="7596336" y="4962283"/>
              <a:ext cx="504056" cy="50405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2" name="椭圆 111"/>
            <p:cNvSpPr/>
            <p:nvPr/>
          </p:nvSpPr>
          <p:spPr>
            <a:xfrm>
              <a:off x="6732240" y="4968101"/>
              <a:ext cx="504056" cy="50405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3" name="椭圆 112"/>
            <p:cNvSpPr/>
            <p:nvPr/>
          </p:nvSpPr>
          <p:spPr>
            <a:xfrm>
              <a:off x="4966414" y="4999798"/>
              <a:ext cx="504056" cy="50405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4" name="椭圆 113"/>
            <p:cNvSpPr/>
            <p:nvPr/>
          </p:nvSpPr>
          <p:spPr>
            <a:xfrm>
              <a:off x="3270415" y="4995384"/>
              <a:ext cx="504056" cy="50405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组合 7"/>
          <p:cNvGrpSpPr/>
          <p:nvPr/>
        </p:nvGrpSpPr>
        <p:grpSpPr>
          <a:xfrm>
            <a:off x="531813" y="5289550"/>
            <a:ext cx="6158569" cy="1568450"/>
            <a:chOff x="531813" y="5289550"/>
            <a:chExt cx="6158569" cy="1568450"/>
          </a:xfrm>
        </p:grpSpPr>
        <p:graphicFrame>
          <p:nvGraphicFramePr>
            <p:cNvPr id="5" name="对象 4"/>
            <p:cNvGraphicFramePr>
              <a:graphicFrameLocks noChangeAspect="1"/>
            </p:cNvGraphicFramePr>
            <p:nvPr>
              <p:extLst>
                <p:ext uri="{D42A27DB-BD31-4B8C-83A1-F6EECF244321}">
                  <p14:modId xmlns:p14="http://schemas.microsoft.com/office/powerpoint/2010/main" val="4262174774"/>
                </p:ext>
              </p:extLst>
            </p:nvPr>
          </p:nvGraphicFramePr>
          <p:xfrm>
            <a:off x="531813" y="5289550"/>
            <a:ext cx="5002212" cy="825500"/>
          </p:xfrm>
          <a:graphic>
            <a:graphicData uri="http://schemas.openxmlformats.org/presentationml/2006/ole">
              <mc:AlternateContent xmlns:mc="http://schemas.openxmlformats.org/markup-compatibility/2006">
                <mc:Choice xmlns:v="urn:schemas-microsoft-com:vml" Requires="v">
                  <p:oleObj spid="_x0000_s2246765" name="Equation" r:id="rId8" imgW="2527200" imgH="431640" progId="Equation.DSMT4">
                    <p:embed/>
                  </p:oleObj>
                </mc:Choice>
                <mc:Fallback>
                  <p:oleObj name="Equation" r:id="rId8" imgW="2527200" imgH="431640" progId="Equation.DSMT4">
                    <p:embed/>
                    <p:pic>
                      <p:nvPicPr>
                        <p:cNvPr id="0" name=""/>
                        <p:cNvPicPr>
                          <a:picLocks noChangeAspect="1" noChangeArrowheads="1"/>
                        </p:cNvPicPr>
                        <p:nvPr/>
                      </p:nvPicPr>
                      <p:blipFill>
                        <a:blip r:embed="rId9"/>
                        <a:srcRect/>
                        <a:stretch>
                          <a:fillRect/>
                        </a:stretch>
                      </p:blipFill>
                      <p:spPr bwMode="auto">
                        <a:xfrm>
                          <a:off x="531813" y="5289550"/>
                          <a:ext cx="5002212"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3350220697"/>
                </p:ext>
              </p:extLst>
            </p:nvPr>
          </p:nvGraphicFramePr>
          <p:xfrm>
            <a:off x="568784" y="6237312"/>
            <a:ext cx="2959100" cy="528637"/>
          </p:xfrm>
          <a:graphic>
            <a:graphicData uri="http://schemas.openxmlformats.org/presentationml/2006/ole">
              <mc:AlternateContent xmlns:mc="http://schemas.openxmlformats.org/markup-compatibility/2006">
                <mc:Choice xmlns:v="urn:schemas-microsoft-com:vml" Requires="v">
                  <p:oleObj spid="_x0000_s2246766" name="Equation" r:id="rId10" imgW="1346040" imgH="253800" progId="Equation.DSMT4">
                    <p:embed/>
                  </p:oleObj>
                </mc:Choice>
                <mc:Fallback>
                  <p:oleObj name="Equation" r:id="rId10" imgW="1346040" imgH="253800" progId="Equation.DSMT4">
                    <p:embed/>
                    <p:pic>
                      <p:nvPicPr>
                        <p:cNvPr id="0" name=""/>
                        <p:cNvPicPr>
                          <a:picLocks noChangeAspect="1" noChangeArrowheads="1"/>
                        </p:cNvPicPr>
                        <p:nvPr/>
                      </p:nvPicPr>
                      <p:blipFill>
                        <a:blip r:embed="rId11"/>
                        <a:srcRect/>
                        <a:stretch>
                          <a:fillRect/>
                        </a:stretch>
                      </p:blipFill>
                      <p:spPr bwMode="auto">
                        <a:xfrm>
                          <a:off x="568784" y="6237312"/>
                          <a:ext cx="2959100" cy="528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3393400002"/>
                </p:ext>
              </p:extLst>
            </p:nvPr>
          </p:nvGraphicFramePr>
          <p:xfrm>
            <a:off x="3821770" y="6072188"/>
            <a:ext cx="2868612" cy="785812"/>
          </p:xfrm>
          <a:graphic>
            <a:graphicData uri="http://schemas.openxmlformats.org/presentationml/2006/ole">
              <mc:AlternateContent xmlns:mc="http://schemas.openxmlformats.org/markup-compatibility/2006">
                <mc:Choice xmlns:v="urn:schemas-microsoft-com:vml" Requires="v">
                  <p:oleObj spid="_x0000_s2246767" name="Equation" r:id="rId12" imgW="1447560" imgH="406080" progId="Equation.DSMT4">
                    <p:embed/>
                  </p:oleObj>
                </mc:Choice>
                <mc:Fallback>
                  <p:oleObj name="Equation" r:id="rId12" imgW="1447560" imgH="406080" progId="Equation.DSMT4">
                    <p:embed/>
                    <p:pic>
                      <p:nvPicPr>
                        <p:cNvPr id="0" name=""/>
                        <p:cNvPicPr>
                          <a:picLocks noChangeAspect="1" noChangeArrowheads="1"/>
                        </p:cNvPicPr>
                        <p:nvPr/>
                      </p:nvPicPr>
                      <p:blipFill>
                        <a:blip r:embed="rId13"/>
                        <a:srcRect/>
                        <a:stretch>
                          <a:fillRect/>
                        </a:stretch>
                      </p:blipFill>
                      <p:spPr bwMode="auto">
                        <a:xfrm>
                          <a:off x="3821770" y="6072188"/>
                          <a:ext cx="2868612" cy="785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Tree>
    <p:extLst>
      <p:ext uri="{BB962C8B-B14F-4D97-AF65-F5344CB8AC3E}">
        <p14:creationId xmlns:p14="http://schemas.microsoft.com/office/powerpoint/2010/main" val="35797841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8578" name="Rectangle 2"/>
          <p:cNvSpPr>
            <a:spLocks noGrp="1" noChangeArrowheads="1"/>
          </p:cNvSpPr>
          <p:nvPr>
            <p:ph type="title"/>
          </p:nvPr>
        </p:nvSpPr>
        <p:spPr/>
        <p:txBody>
          <a:bodyPr/>
          <a:lstStyle/>
          <a:p>
            <a:r>
              <a:rPr lang="zh-CN" altLang="en-US" dirty="0"/>
              <a:t>改变输入符号数</a:t>
            </a:r>
          </a:p>
        </p:txBody>
      </p:sp>
      <p:sp>
        <p:nvSpPr>
          <p:cNvPr id="408579" name="Rectangle 3"/>
          <p:cNvSpPr>
            <a:spLocks noGrp="1" noChangeArrowheads="1"/>
          </p:cNvSpPr>
          <p:nvPr>
            <p:ph type="body" idx="1"/>
          </p:nvPr>
        </p:nvSpPr>
        <p:spPr/>
        <p:txBody>
          <a:bodyPr/>
          <a:lstStyle/>
          <a:p>
            <a:r>
              <a:rPr lang="zh-CN" altLang="en-US" dirty="0" smtClean="0"/>
              <a:t>总结：当</a:t>
            </a:r>
            <a:r>
              <a:rPr lang="en-US" altLang="zh-CN" dirty="0" smtClean="0"/>
              <a:t>n=3</a:t>
            </a:r>
            <a:r>
              <a:rPr lang="zh-CN" altLang="en-US" dirty="0" smtClean="0"/>
              <a:t>不变，</a:t>
            </a:r>
            <a:r>
              <a:rPr lang="en-US" altLang="zh-CN" dirty="0" smtClean="0"/>
              <a:t>M</a:t>
            </a:r>
            <a:r>
              <a:rPr lang="zh-CN" altLang="en-US" dirty="0" smtClean="0"/>
              <a:t>变化时</a:t>
            </a:r>
          </a:p>
          <a:p>
            <a:endParaRPr lang="zh-CN" altLang="en-US" dirty="0" smtClean="0"/>
          </a:p>
          <a:p>
            <a:endParaRPr lang="zh-CN" altLang="en-US" dirty="0" smtClean="0"/>
          </a:p>
          <a:p>
            <a:endParaRPr lang="zh-CN" altLang="en-US" dirty="0" smtClean="0"/>
          </a:p>
          <a:p>
            <a:endParaRPr lang="zh-CN" altLang="en-US" dirty="0" smtClean="0"/>
          </a:p>
        </p:txBody>
      </p:sp>
      <p:sp>
        <p:nvSpPr>
          <p:cNvPr id="97" name="灯片编号占位符 5"/>
          <p:cNvSpPr>
            <a:spLocks noGrp="1"/>
          </p:cNvSpPr>
          <p:nvPr>
            <p:ph type="sldNum" sz="quarter" idx="12"/>
          </p:nvPr>
        </p:nvSpPr>
        <p:spPr/>
        <p:txBody>
          <a:bodyPr/>
          <a:lstStyle/>
          <a:p>
            <a:fld id="{E8F9BE22-E642-4516-A3C1-6F0374B8B0B4}" type="slidenum">
              <a:rPr lang="zh-CN" altLang="en-US" smtClean="0"/>
              <a:pPr/>
              <a:t>45</a:t>
            </a:fld>
            <a:endParaRPr lang="en-US" altLang="zh-CN"/>
          </a:p>
        </p:txBody>
      </p:sp>
      <p:sp>
        <p:nvSpPr>
          <p:cNvPr id="408580" name="Rectangle 4"/>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8581" name="Rectangle 5"/>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8582" name="Rectangle 6"/>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8583" name="Rectangle 7"/>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8584" name="Rectangle 8"/>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8585" name="Rectangle 9"/>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8586" name="Rectangle 10"/>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8587" name="Rectangle 11"/>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8588" name="Rectangle 12"/>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8589" name="Rectangle 13"/>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8590" name="Rectangle 14"/>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8591" name="Rectangle 15"/>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8592" name="Rectangle 16"/>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8593" name="Rectangle 17"/>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8594" name="Rectangle 18"/>
          <p:cNvSpPr>
            <a:spLocks noChangeArrowheads="1"/>
          </p:cNvSpPr>
          <p:nvPr/>
        </p:nvSpPr>
        <p:spPr bwMode="auto">
          <a:xfrm>
            <a:off x="0" y="31956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8595" name="Rectangle 19"/>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8596" name="Rectangle 20"/>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8597" name="Rectangle 21"/>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8598"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8599" name="Rectangle 23"/>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8600" name="Rectangle 24"/>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8601" name="Rectangle 25"/>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8602" name="Rectangle 26"/>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8603" name="Rectangle 27"/>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8604" name="Rectangle 28"/>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8605" name="Rectangle 29"/>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8606" name="Rectangle 30"/>
          <p:cNvSpPr>
            <a:spLocks noChangeArrowheads="1"/>
          </p:cNvSpPr>
          <p:nvPr/>
        </p:nvSpPr>
        <p:spPr bwMode="auto">
          <a:xfrm>
            <a:off x="0" y="31956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8607" name="Rectangle 31"/>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8608" name="Rectangle 32"/>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8609" name="Rectangle 33"/>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8610" name="Rectangle 34"/>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8611" name="Rectangle 35"/>
          <p:cNvSpPr>
            <a:spLocks noChangeArrowheads="1"/>
          </p:cNvSpPr>
          <p:nvPr/>
        </p:nvSpPr>
        <p:spPr bwMode="auto">
          <a:xfrm>
            <a:off x="0" y="3257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8612" name="Rectangle 36"/>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8613" name="Rectangle 37"/>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8614" name="Rectangle 38"/>
          <p:cNvSpPr>
            <a:spLocks noChangeArrowheads="1"/>
          </p:cNvSpPr>
          <p:nvPr/>
        </p:nvSpPr>
        <p:spPr bwMode="auto">
          <a:xfrm>
            <a:off x="0" y="24193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8615" name="Rectangle 39"/>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8616" name="Rectangle 40"/>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8617" name="Rectangle 41"/>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8618" name="Rectangle 42"/>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8619" name="Rectangle 4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8620" name="Rectangle 44"/>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8621" name="Rectangle 45"/>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8622" name="Rectangle 46"/>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8623" name="Rectangle 47"/>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8624" name="Rectangle 48"/>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8625" name="Rectangle 49"/>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8626" name="Rectangle 50"/>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8627" name="Rectangle 51"/>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8628" name="Rectangle 52"/>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8629" name="Rectangle 53"/>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8630" name="Rectangle 54"/>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8631" name="Rectangle 55"/>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8632" name="Rectangle 56"/>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8633" name="Rectangle 57"/>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8634" name="Rectangle 58"/>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8635" name="Rectangle 59"/>
          <p:cNvSpPr>
            <a:spLocks noChangeArrowheads="1"/>
          </p:cNvSpPr>
          <p:nvPr/>
        </p:nvSpPr>
        <p:spPr bwMode="auto">
          <a:xfrm>
            <a:off x="0" y="31003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8636" name="Rectangle 60"/>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8637" name="Rectangle 61"/>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8638" name="Rectangle 62"/>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8639" name="Rectangle 63"/>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8640" name="Rectangle 64"/>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8641" name="Rectangle 65"/>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8642" name="Rectangle 66"/>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8643" name="Rectangle 67"/>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8644" name="Rectangle 68"/>
          <p:cNvSpPr>
            <a:spLocks noChangeArrowheads="1"/>
          </p:cNvSpPr>
          <p:nvPr/>
        </p:nvSpPr>
        <p:spPr bwMode="auto">
          <a:xfrm>
            <a:off x="0" y="32051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8645" name="Rectangle 69"/>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8646" name="Rectangle 70"/>
          <p:cNvSpPr>
            <a:spLocks noChangeArrowheads="1"/>
          </p:cNvSpPr>
          <p:nvPr/>
        </p:nvSpPr>
        <p:spPr bwMode="auto">
          <a:xfrm>
            <a:off x="0" y="28813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8647" name="Rectangle 71"/>
          <p:cNvSpPr>
            <a:spLocks noChangeArrowheads="1"/>
          </p:cNvSpPr>
          <p:nvPr/>
        </p:nvSpPr>
        <p:spPr bwMode="auto">
          <a:xfrm>
            <a:off x="0" y="3233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8648" name="Rectangle 72"/>
          <p:cNvSpPr>
            <a:spLocks noChangeArrowheads="1"/>
          </p:cNvSpPr>
          <p:nvPr/>
        </p:nvSpPr>
        <p:spPr bwMode="auto">
          <a:xfrm>
            <a:off x="0" y="32242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8649" name="Rectangle 73"/>
          <p:cNvSpPr>
            <a:spLocks noChangeArrowheads="1"/>
          </p:cNvSpPr>
          <p:nvPr/>
        </p:nvSpPr>
        <p:spPr bwMode="auto">
          <a:xfrm>
            <a:off x="0" y="33004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8650" name="Rectangle 74"/>
          <p:cNvSpPr>
            <a:spLocks noChangeArrowheads="1"/>
          </p:cNvSpPr>
          <p:nvPr/>
        </p:nvSpPr>
        <p:spPr bwMode="auto">
          <a:xfrm>
            <a:off x="-396875" y="45085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1" hangingPunct="1">
              <a:spcBef>
                <a:spcPct val="0"/>
              </a:spcBef>
            </a:pPr>
            <a:endParaRPr kumimoji="1" lang="zh-CN" altLang="en-US" sz="2400" b="0">
              <a:latin typeface="Tahoma" pitchFamily="34" charset="0"/>
            </a:endParaRPr>
          </a:p>
        </p:txBody>
      </p:sp>
      <p:sp>
        <p:nvSpPr>
          <p:cNvPr id="408651" name="Rectangle 75"/>
          <p:cNvSpPr>
            <a:spLocks noChangeArrowheads="1"/>
          </p:cNvSpPr>
          <p:nvPr/>
        </p:nvSpPr>
        <p:spPr bwMode="auto">
          <a:xfrm>
            <a:off x="0" y="31623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8652" name="Rectangle 76"/>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8653" name="Rectangle 77"/>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8654" name="Rectangle 78"/>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8655" name="Rectangle 79"/>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8656" name="Rectangle 80"/>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8657" name="Rectangle 8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8658" name="Rectangle 82"/>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8659" name="Rectangle 83"/>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8660" name="Rectangle 84"/>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8661" name="Rectangle 85"/>
          <p:cNvSpPr>
            <a:spLocks noChangeArrowheads="1"/>
          </p:cNvSpPr>
          <p:nvPr/>
        </p:nvSpPr>
        <p:spPr bwMode="auto">
          <a:xfrm>
            <a:off x="0" y="32527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8662" name="Rectangle 86"/>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8663" name="Rectangle 87"/>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8664" name="Rectangle 88"/>
          <p:cNvSpPr>
            <a:spLocks noChangeArrowheads="1"/>
          </p:cNvSpPr>
          <p:nvPr/>
        </p:nvSpPr>
        <p:spPr bwMode="auto">
          <a:xfrm>
            <a:off x="0" y="29860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8665" name="Rectangle 89"/>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8666" name="Rectangle 90"/>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8667" name="Rectangle 91"/>
          <p:cNvSpPr>
            <a:spLocks noChangeArrowheads="1"/>
          </p:cNvSpPr>
          <p:nvPr/>
        </p:nvSpPr>
        <p:spPr bwMode="auto">
          <a:xfrm>
            <a:off x="0" y="29860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8668" name="Rectangle 92"/>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408669" name="Object 93"/>
          <p:cNvGraphicFramePr>
            <a:graphicFrameLocks noChangeAspect="1"/>
          </p:cNvGraphicFramePr>
          <p:nvPr>
            <p:extLst>
              <p:ext uri="{D42A27DB-BD31-4B8C-83A1-F6EECF244321}">
                <p14:modId xmlns:p14="http://schemas.microsoft.com/office/powerpoint/2010/main" val="1282151014"/>
              </p:ext>
            </p:extLst>
          </p:nvPr>
        </p:nvGraphicFramePr>
        <p:xfrm>
          <a:off x="771525" y="1677988"/>
          <a:ext cx="5026330" cy="2687116"/>
        </p:xfrm>
        <a:graphic>
          <a:graphicData uri="http://schemas.openxmlformats.org/presentationml/2006/ole">
            <mc:AlternateContent xmlns:mc="http://schemas.openxmlformats.org/markup-compatibility/2006">
              <mc:Choice xmlns:v="urn:schemas-microsoft-com:vml" Requires="v">
                <p:oleObj spid="_x0000_s2247724" name="Equation" r:id="rId4" imgW="1879560" imgH="1041120" progId="Equation.DSMT4">
                  <p:embed/>
                </p:oleObj>
              </mc:Choice>
              <mc:Fallback>
                <p:oleObj name="Equation" r:id="rId4" imgW="1879560" imgH="1041120" progId="Equation.DSMT4">
                  <p:embed/>
                  <p:pic>
                    <p:nvPicPr>
                      <p:cNvPr id="0" name=""/>
                      <p:cNvPicPr>
                        <a:picLocks noChangeAspect="1" noChangeArrowheads="1"/>
                      </p:cNvPicPr>
                      <p:nvPr/>
                    </p:nvPicPr>
                    <p:blipFill>
                      <a:blip r:embed="rId5"/>
                      <a:srcRect/>
                      <a:stretch>
                        <a:fillRect/>
                      </a:stretch>
                    </p:blipFill>
                    <p:spPr bwMode="auto">
                      <a:xfrm>
                        <a:off x="771525" y="1677988"/>
                        <a:ext cx="5026330" cy="2687116"/>
                      </a:xfrm>
                      <a:prstGeom prst="rect">
                        <a:avLst/>
                      </a:prstGeom>
                      <a:noFill/>
                    </p:spPr>
                  </p:pic>
                </p:oleObj>
              </mc:Fallback>
            </mc:AlternateContent>
          </a:graphicData>
        </a:graphic>
      </p:graphicFrame>
      <p:grpSp>
        <p:nvGrpSpPr>
          <p:cNvPr id="4" name="组合 3"/>
          <p:cNvGrpSpPr/>
          <p:nvPr/>
        </p:nvGrpSpPr>
        <p:grpSpPr>
          <a:xfrm>
            <a:off x="683567" y="4653136"/>
            <a:ext cx="8063557" cy="1296144"/>
            <a:chOff x="683567" y="4653136"/>
            <a:chExt cx="8063557" cy="1296144"/>
          </a:xfrm>
        </p:grpSpPr>
        <p:sp>
          <p:nvSpPr>
            <p:cNvPr id="3" name="矩形 2"/>
            <p:cNvSpPr/>
            <p:nvPr/>
          </p:nvSpPr>
          <p:spPr>
            <a:xfrm>
              <a:off x="683567" y="4653136"/>
              <a:ext cx="8063557" cy="1296144"/>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sz="2000"/>
            </a:p>
          </p:txBody>
        </p:sp>
        <p:graphicFrame>
          <p:nvGraphicFramePr>
            <p:cNvPr id="408670" name="Object 94"/>
            <p:cNvGraphicFramePr>
              <a:graphicFrameLocks noChangeAspect="1"/>
            </p:cNvGraphicFramePr>
            <p:nvPr>
              <p:extLst>
                <p:ext uri="{D42A27DB-BD31-4B8C-83A1-F6EECF244321}">
                  <p14:modId xmlns:p14="http://schemas.microsoft.com/office/powerpoint/2010/main" val="323308624"/>
                </p:ext>
              </p:extLst>
            </p:nvPr>
          </p:nvGraphicFramePr>
          <p:xfrm>
            <a:off x="5148064" y="5059114"/>
            <a:ext cx="423863" cy="484188"/>
          </p:xfrm>
          <a:graphic>
            <a:graphicData uri="http://schemas.openxmlformats.org/presentationml/2006/ole">
              <mc:AlternateContent xmlns:mc="http://schemas.openxmlformats.org/markup-compatibility/2006">
                <mc:Choice xmlns:v="urn:schemas-microsoft-com:vml" Requires="v">
                  <p:oleObj spid="_x0000_s2247725" name="Equation" r:id="rId6" imgW="203040" imgH="228600" progId="Equation.DSMT4">
                    <p:embed/>
                  </p:oleObj>
                </mc:Choice>
                <mc:Fallback>
                  <p:oleObj name="Equation" r:id="rId6" imgW="203040" imgH="228600" progId="Equation.DSMT4">
                    <p:embed/>
                    <p:pic>
                      <p:nvPicPr>
                        <p:cNvPr id="0" name=""/>
                        <p:cNvPicPr>
                          <a:picLocks noChangeAspect="1" noChangeArrowheads="1"/>
                        </p:cNvPicPr>
                        <p:nvPr/>
                      </p:nvPicPr>
                      <p:blipFill>
                        <a:blip r:embed="rId7"/>
                        <a:srcRect/>
                        <a:stretch>
                          <a:fillRect/>
                        </a:stretch>
                      </p:blipFill>
                      <p:spPr bwMode="auto">
                        <a:xfrm>
                          <a:off x="5148064" y="5059114"/>
                          <a:ext cx="423863" cy="484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矩形 1"/>
            <p:cNvSpPr/>
            <p:nvPr/>
          </p:nvSpPr>
          <p:spPr>
            <a:xfrm>
              <a:off x="790037" y="5013176"/>
              <a:ext cx="7956376" cy="523220"/>
            </a:xfrm>
            <a:prstGeom prst="rect">
              <a:avLst/>
            </a:prstGeom>
          </p:spPr>
          <p:txBody>
            <a:bodyPr wrap="square">
              <a:spAutoFit/>
            </a:bodyPr>
            <a:lstStyle/>
            <a:p>
              <a:r>
                <a:rPr lang="zh-CN" altLang="en-US" sz="2800" b="1" dirty="0">
                  <a:latin typeface="Times New Roman" pitchFamily="18" charset="0"/>
                  <a:cs typeface="Times New Roman" pitchFamily="18" charset="0"/>
                </a:rPr>
                <a:t>结论</a:t>
              </a:r>
              <a:r>
                <a:rPr lang="en-US" altLang="zh-CN" sz="2800" b="1" dirty="0">
                  <a:latin typeface="Times New Roman" pitchFamily="18" charset="0"/>
                  <a:cs typeface="Times New Roman" pitchFamily="18" charset="0"/>
                </a:rPr>
                <a:t>2</a:t>
              </a:r>
              <a:r>
                <a:rPr lang="zh-CN" altLang="en-US" sz="2800" b="1" dirty="0">
                  <a:latin typeface="Times New Roman" pitchFamily="18" charset="0"/>
                  <a:cs typeface="Times New Roman" pitchFamily="18" charset="0"/>
                </a:rPr>
                <a:t>：</a:t>
              </a:r>
              <a:r>
                <a:rPr lang="en-US" altLang="zh-CN" sz="2800" b="1" dirty="0">
                  <a:latin typeface="Times New Roman" pitchFamily="18" charset="0"/>
                  <a:cs typeface="Times New Roman" pitchFamily="18" charset="0"/>
                </a:rPr>
                <a:t>n</a:t>
              </a:r>
              <a:r>
                <a:rPr lang="zh-CN" altLang="en-US" sz="2800" b="1" dirty="0">
                  <a:latin typeface="Times New Roman" pitchFamily="18" charset="0"/>
                  <a:cs typeface="Times New Roman" pitchFamily="18" charset="0"/>
                </a:rPr>
                <a:t>不变时，</a:t>
              </a:r>
              <a:r>
                <a:rPr lang="en-US" altLang="zh-CN" sz="2800" b="1" dirty="0">
                  <a:latin typeface="Times New Roman" pitchFamily="18" charset="0"/>
                  <a:cs typeface="Times New Roman" pitchFamily="18" charset="0"/>
                </a:rPr>
                <a:t>M</a:t>
              </a:r>
              <a:r>
                <a:rPr lang="zh-CN" altLang="en-US" sz="2800" b="1" dirty="0">
                  <a:latin typeface="Times New Roman" pitchFamily="18" charset="0"/>
                  <a:cs typeface="Times New Roman" pitchFamily="18" charset="0"/>
                </a:rPr>
                <a:t>越大，  </a:t>
              </a:r>
              <a:r>
                <a:rPr lang="zh-CN" altLang="en-US" sz="2800" b="1" dirty="0" smtClean="0">
                  <a:latin typeface="Times New Roman" pitchFamily="18" charset="0"/>
                  <a:cs typeface="Times New Roman" pitchFamily="18" charset="0"/>
                </a:rPr>
                <a:t>    越</a:t>
              </a:r>
              <a:r>
                <a:rPr lang="zh-CN" altLang="en-US" sz="2800" b="1" dirty="0">
                  <a:latin typeface="Times New Roman" pitchFamily="18" charset="0"/>
                  <a:cs typeface="Times New Roman" pitchFamily="18" charset="0"/>
                </a:rPr>
                <a:t>大，</a:t>
              </a:r>
              <a:r>
                <a:rPr lang="en-US" altLang="zh-CN" sz="2800" b="1" dirty="0">
                  <a:latin typeface="Times New Roman" pitchFamily="18" charset="0"/>
                  <a:cs typeface="Times New Roman" pitchFamily="18" charset="0"/>
                </a:rPr>
                <a:t>R</a:t>
              </a:r>
              <a:r>
                <a:rPr lang="zh-CN" altLang="en-US" sz="2800" b="1" dirty="0">
                  <a:latin typeface="Times New Roman" pitchFamily="18" charset="0"/>
                  <a:cs typeface="Times New Roman" pitchFamily="18" charset="0"/>
                </a:rPr>
                <a:t>也越大</a:t>
              </a:r>
            </a:p>
          </p:txBody>
        </p:sp>
      </p:grpSp>
    </p:spTree>
    <p:extLst>
      <p:ext uri="{BB962C8B-B14F-4D97-AF65-F5344CB8AC3E}">
        <p14:creationId xmlns:p14="http://schemas.microsoft.com/office/powerpoint/2010/main" val="12317554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0626" name="Rectangle 2"/>
          <p:cNvSpPr>
            <a:spLocks noGrp="1" noChangeArrowheads="1"/>
          </p:cNvSpPr>
          <p:nvPr>
            <p:ph type="title"/>
          </p:nvPr>
        </p:nvSpPr>
        <p:spPr/>
        <p:txBody>
          <a:bodyPr/>
          <a:lstStyle/>
          <a:p>
            <a:r>
              <a:rPr lang="zh-CN" altLang="en-US" dirty="0" smtClean="0"/>
              <a:t>调整输入符号</a:t>
            </a:r>
            <a:endParaRPr lang="zh-CN" altLang="en-US" dirty="0"/>
          </a:p>
        </p:txBody>
      </p:sp>
      <p:sp>
        <p:nvSpPr>
          <p:cNvPr id="410627" name="Rectangle 3"/>
          <p:cNvSpPr>
            <a:spLocks noGrp="1" noChangeArrowheads="1"/>
          </p:cNvSpPr>
          <p:nvPr>
            <p:ph type="body" idx="1"/>
          </p:nvPr>
        </p:nvSpPr>
        <p:spPr/>
        <p:txBody>
          <a:bodyPr/>
          <a:lstStyle/>
          <a:p>
            <a:r>
              <a:rPr lang="en-US" altLang="zh-CN" dirty="0" smtClean="0"/>
              <a:t>n</a:t>
            </a:r>
            <a:r>
              <a:rPr lang="zh-CN" altLang="en-US" dirty="0" smtClean="0"/>
              <a:t>一定，</a:t>
            </a:r>
            <a:r>
              <a:rPr lang="en-US" altLang="zh-CN" dirty="0" smtClean="0"/>
              <a:t>M</a:t>
            </a:r>
            <a:r>
              <a:rPr lang="zh-CN" altLang="en-US" dirty="0" smtClean="0"/>
              <a:t>也一定，选择不同的输入符号</a:t>
            </a:r>
          </a:p>
          <a:p>
            <a:r>
              <a:rPr lang="zh-CN" altLang="en-US" dirty="0" smtClean="0"/>
              <a:t>输入是</a:t>
            </a:r>
            <a:r>
              <a:rPr lang="en-US" altLang="zh-CN" dirty="0" smtClean="0">
                <a:solidFill>
                  <a:srgbClr val="0000FF"/>
                </a:solidFill>
              </a:rPr>
              <a:t>000</a:t>
            </a:r>
            <a:r>
              <a:rPr lang="zh-CN" altLang="en-US" dirty="0" smtClean="0">
                <a:solidFill>
                  <a:srgbClr val="0000FF"/>
                </a:solidFill>
              </a:rPr>
              <a:t>、</a:t>
            </a:r>
            <a:r>
              <a:rPr lang="en-US" altLang="zh-CN" dirty="0" smtClean="0">
                <a:solidFill>
                  <a:srgbClr val="0000FF"/>
                </a:solidFill>
              </a:rPr>
              <a:t>011</a:t>
            </a:r>
            <a:r>
              <a:rPr lang="zh-CN" altLang="en-US" dirty="0" smtClean="0">
                <a:solidFill>
                  <a:srgbClr val="0000FF"/>
                </a:solidFill>
              </a:rPr>
              <a:t>、</a:t>
            </a:r>
            <a:r>
              <a:rPr lang="en-US" altLang="zh-CN" dirty="0" smtClean="0">
                <a:solidFill>
                  <a:srgbClr val="0000FF"/>
                </a:solidFill>
              </a:rPr>
              <a:t>101</a:t>
            </a:r>
            <a:r>
              <a:rPr lang="zh-CN" altLang="en-US" dirty="0" smtClean="0">
                <a:solidFill>
                  <a:srgbClr val="0000FF"/>
                </a:solidFill>
              </a:rPr>
              <a:t>、</a:t>
            </a:r>
            <a:r>
              <a:rPr lang="en-US" altLang="zh-CN" dirty="0" smtClean="0">
                <a:solidFill>
                  <a:srgbClr val="0000FF"/>
                </a:solidFill>
              </a:rPr>
              <a:t>110</a:t>
            </a:r>
            <a:r>
              <a:rPr lang="zh-CN" altLang="en-US" dirty="0" smtClean="0"/>
              <a:t>时</a:t>
            </a:r>
          </a:p>
          <a:p>
            <a:endParaRPr lang="zh-CN" altLang="en-US" dirty="0" smtClean="0"/>
          </a:p>
          <a:p>
            <a:r>
              <a:rPr lang="zh-CN" altLang="en-US" dirty="0" smtClean="0"/>
              <a:t>输入符号是</a:t>
            </a:r>
            <a:r>
              <a:rPr lang="en-US" altLang="zh-CN" dirty="0" smtClean="0">
                <a:solidFill>
                  <a:srgbClr val="0000FF"/>
                </a:solidFill>
              </a:rPr>
              <a:t>000</a:t>
            </a:r>
            <a:r>
              <a:rPr lang="zh-CN" altLang="en-US" dirty="0" smtClean="0">
                <a:solidFill>
                  <a:srgbClr val="0000FF"/>
                </a:solidFill>
              </a:rPr>
              <a:t>、</a:t>
            </a:r>
            <a:r>
              <a:rPr lang="en-US" altLang="zh-CN" dirty="0" smtClean="0">
                <a:solidFill>
                  <a:srgbClr val="0000FF"/>
                </a:solidFill>
              </a:rPr>
              <a:t>001</a:t>
            </a:r>
            <a:r>
              <a:rPr lang="zh-CN" altLang="en-US" dirty="0" smtClean="0">
                <a:solidFill>
                  <a:srgbClr val="0000FF"/>
                </a:solidFill>
              </a:rPr>
              <a:t>、</a:t>
            </a:r>
            <a:r>
              <a:rPr lang="en-US" altLang="zh-CN" dirty="0" smtClean="0">
                <a:solidFill>
                  <a:srgbClr val="0000FF"/>
                </a:solidFill>
              </a:rPr>
              <a:t>010</a:t>
            </a:r>
            <a:r>
              <a:rPr lang="zh-CN" altLang="en-US" dirty="0" smtClean="0">
                <a:solidFill>
                  <a:srgbClr val="0000FF"/>
                </a:solidFill>
              </a:rPr>
              <a:t>、</a:t>
            </a:r>
            <a:r>
              <a:rPr lang="en-US" altLang="zh-CN" dirty="0" smtClean="0">
                <a:solidFill>
                  <a:srgbClr val="0000FF"/>
                </a:solidFill>
              </a:rPr>
              <a:t>100</a:t>
            </a:r>
            <a:endParaRPr lang="en-US" altLang="zh-CN" dirty="0">
              <a:solidFill>
                <a:srgbClr val="0000FF"/>
              </a:solidFill>
            </a:endParaRPr>
          </a:p>
        </p:txBody>
      </p:sp>
      <p:sp>
        <p:nvSpPr>
          <p:cNvPr id="98" name="灯片编号占位符 5"/>
          <p:cNvSpPr>
            <a:spLocks noGrp="1"/>
          </p:cNvSpPr>
          <p:nvPr>
            <p:ph type="sldNum" sz="quarter" idx="12"/>
          </p:nvPr>
        </p:nvSpPr>
        <p:spPr/>
        <p:txBody>
          <a:bodyPr/>
          <a:lstStyle/>
          <a:p>
            <a:fld id="{6F858D22-0777-4571-A4BD-7BF72AF8A3AD}" type="slidenum">
              <a:rPr lang="zh-CN" altLang="en-US" smtClean="0"/>
              <a:pPr/>
              <a:t>46</a:t>
            </a:fld>
            <a:endParaRPr lang="en-US" altLang="zh-CN"/>
          </a:p>
        </p:txBody>
      </p:sp>
      <p:sp>
        <p:nvSpPr>
          <p:cNvPr id="410628" name="Rectangle 4"/>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0629" name="Rectangle 5"/>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0630" name="Rectangle 6"/>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0631" name="Rectangle 7"/>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0632" name="Rectangle 8"/>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0633" name="Rectangle 9"/>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0634" name="Rectangle 10"/>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0635" name="Rectangle 11"/>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0636" name="Rectangle 12"/>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0637" name="Rectangle 13"/>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0638" name="Rectangle 14"/>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0639" name="Rectangle 15"/>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0640" name="Rectangle 16"/>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0641" name="Rectangle 17"/>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0642" name="Rectangle 18"/>
          <p:cNvSpPr>
            <a:spLocks noChangeArrowheads="1"/>
          </p:cNvSpPr>
          <p:nvPr/>
        </p:nvSpPr>
        <p:spPr bwMode="auto">
          <a:xfrm>
            <a:off x="0" y="31956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0643" name="Rectangle 19"/>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0644" name="Rectangle 20"/>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0645" name="Rectangle 21"/>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0646"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0647" name="Rectangle 23"/>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0648" name="Rectangle 24"/>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0649" name="Rectangle 25"/>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0650" name="Rectangle 26"/>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0651" name="Rectangle 27"/>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0652" name="Rectangle 28"/>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0653" name="Rectangle 29"/>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0654" name="Rectangle 30"/>
          <p:cNvSpPr>
            <a:spLocks noChangeArrowheads="1"/>
          </p:cNvSpPr>
          <p:nvPr/>
        </p:nvSpPr>
        <p:spPr bwMode="auto">
          <a:xfrm>
            <a:off x="0" y="31956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0655" name="Rectangle 31"/>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0656" name="Rectangle 32"/>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0657" name="Rectangle 33"/>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0658" name="Rectangle 34"/>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0659" name="Rectangle 35"/>
          <p:cNvSpPr>
            <a:spLocks noChangeArrowheads="1"/>
          </p:cNvSpPr>
          <p:nvPr/>
        </p:nvSpPr>
        <p:spPr bwMode="auto">
          <a:xfrm>
            <a:off x="0" y="3257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0660" name="Rectangle 36"/>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0661" name="Rectangle 37"/>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0662" name="Rectangle 38"/>
          <p:cNvSpPr>
            <a:spLocks noChangeArrowheads="1"/>
          </p:cNvSpPr>
          <p:nvPr/>
        </p:nvSpPr>
        <p:spPr bwMode="auto">
          <a:xfrm>
            <a:off x="0" y="24193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0663" name="Rectangle 39"/>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0664" name="Rectangle 40"/>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0665" name="Rectangle 41"/>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0666" name="Rectangle 42"/>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0667" name="Rectangle 4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0668" name="Rectangle 44"/>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0669" name="Rectangle 45"/>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0670" name="Rectangle 46"/>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0671" name="Rectangle 47"/>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0672" name="Rectangle 48"/>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0673" name="Rectangle 49"/>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0674" name="Rectangle 50"/>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0675" name="Rectangle 51"/>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0676" name="Rectangle 52"/>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0677" name="Rectangle 53"/>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0678" name="Rectangle 54"/>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0679" name="Rectangle 55"/>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0680" name="Rectangle 56"/>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0681" name="Rectangle 57"/>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0682" name="Rectangle 58"/>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0683" name="Rectangle 59"/>
          <p:cNvSpPr>
            <a:spLocks noChangeArrowheads="1"/>
          </p:cNvSpPr>
          <p:nvPr/>
        </p:nvSpPr>
        <p:spPr bwMode="auto">
          <a:xfrm>
            <a:off x="0" y="31003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0684" name="Rectangle 60"/>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0685" name="Rectangle 61"/>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0686" name="Rectangle 62"/>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0687" name="Rectangle 63"/>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0688" name="Rectangle 64"/>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0689" name="Rectangle 65"/>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0690" name="Rectangle 66"/>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0691" name="Rectangle 67"/>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0692" name="Rectangle 68"/>
          <p:cNvSpPr>
            <a:spLocks noChangeArrowheads="1"/>
          </p:cNvSpPr>
          <p:nvPr/>
        </p:nvSpPr>
        <p:spPr bwMode="auto">
          <a:xfrm>
            <a:off x="0" y="32051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0693" name="Rectangle 69"/>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0694" name="Rectangle 70"/>
          <p:cNvSpPr>
            <a:spLocks noChangeArrowheads="1"/>
          </p:cNvSpPr>
          <p:nvPr/>
        </p:nvSpPr>
        <p:spPr bwMode="auto">
          <a:xfrm>
            <a:off x="0" y="28813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0695" name="Rectangle 71"/>
          <p:cNvSpPr>
            <a:spLocks noChangeArrowheads="1"/>
          </p:cNvSpPr>
          <p:nvPr/>
        </p:nvSpPr>
        <p:spPr bwMode="auto">
          <a:xfrm>
            <a:off x="0" y="3233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0696" name="Rectangle 72"/>
          <p:cNvSpPr>
            <a:spLocks noChangeArrowheads="1"/>
          </p:cNvSpPr>
          <p:nvPr/>
        </p:nvSpPr>
        <p:spPr bwMode="auto">
          <a:xfrm>
            <a:off x="0" y="32242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0697" name="Rectangle 73"/>
          <p:cNvSpPr>
            <a:spLocks noChangeArrowheads="1"/>
          </p:cNvSpPr>
          <p:nvPr/>
        </p:nvSpPr>
        <p:spPr bwMode="auto">
          <a:xfrm>
            <a:off x="0" y="33004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0698" name="Rectangle 74"/>
          <p:cNvSpPr>
            <a:spLocks noChangeArrowheads="1"/>
          </p:cNvSpPr>
          <p:nvPr/>
        </p:nvSpPr>
        <p:spPr bwMode="auto">
          <a:xfrm>
            <a:off x="-396875" y="45085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1" hangingPunct="1">
              <a:spcBef>
                <a:spcPct val="0"/>
              </a:spcBef>
            </a:pPr>
            <a:endParaRPr kumimoji="1" lang="zh-CN" altLang="en-US" sz="2400" b="0">
              <a:latin typeface="Tahoma" pitchFamily="34" charset="0"/>
            </a:endParaRPr>
          </a:p>
        </p:txBody>
      </p:sp>
      <p:sp>
        <p:nvSpPr>
          <p:cNvPr id="410699" name="Rectangle 75"/>
          <p:cNvSpPr>
            <a:spLocks noChangeArrowheads="1"/>
          </p:cNvSpPr>
          <p:nvPr/>
        </p:nvSpPr>
        <p:spPr bwMode="auto">
          <a:xfrm>
            <a:off x="0" y="31623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0700" name="Rectangle 76"/>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0701" name="Rectangle 77"/>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0702" name="Rectangle 78"/>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0703" name="Rectangle 79"/>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0704" name="Rectangle 80"/>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0705" name="Rectangle 8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0706" name="Rectangle 82"/>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0707" name="Rectangle 83"/>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0708" name="Rectangle 84"/>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0709" name="Rectangle 85"/>
          <p:cNvSpPr>
            <a:spLocks noChangeArrowheads="1"/>
          </p:cNvSpPr>
          <p:nvPr/>
        </p:nvSpPr>
        <p:spPr bwMode="auto">
          <a:xfrm>
            <a:off x="0" y="32527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0710" name="Rectangle 86"/>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0711" name="Rectangle 87"/>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0712" name="Rectangle 88"/>
          <p:cNvSpPr>
            <a:spLocks noChangeArrowheads="1"/>
          </p:cNvSpPr>
          <p:nvPr/>
        </p:nvSpPr>
        <p:spPr bwMode="auto">
          <a:xfrm>
            <a:off x="0" y="29860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0713" name="Rectangle 89"/>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0714" name="Rectangle 90"/>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0715" name="Rectangle 91"/>
          <p:cNvSpPr>
            <a:spLocks noChangeArrowheads="1"/>
          </p:cNvSpPr>
          <p:nvPr/>
        </p:nvSpPr>
        <p:spPr bwMode="auto">
          <a:xfrm>
            <a:off x="0" y="29860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0716" name="Rectangle 92"/>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4" name="组合 3"/>
          <p:cNvGrpSpPr/>
          <p:nvPr/>
        </p:nvGrpSpPr>
        <p:grpSpPr>
          <a:xfrm>
            <a:off x="1646684" y="2259013"/>
            <a:ext cx="2781300" cy="806450"/>
            <a:chOff x="801688" y="2259013"/>
            <a:chExt cx="2781300" cy="806450"/>
          </a:xfrm>
        </p:grpSpPr>
        <p:graphicFrame>
          <p:nvGraphicFramePr>
            <p:cNvPr id="410717" name="Object 93"/>
            <p:cNvGraphicFramePr>
              <a:graphicFrameLocks noChangeAspect="1"/>
            </p:cNvGraphicFramePr>
            <p:nvPr>
              <p:extLst>
                <p:ext uri="{D42A27DB-BD31-4B8C-83A1-F6EECF244321}">
                  <p14:modId xmlns:p14="http://schemas.microsoft.com/office/powerpoint/2010/main" val="1537353584"/>
                </p:ext>
              </p:extLst>
            </p:nvPr>
          </p:nvGraphicFramePr>
          <p:xfrm>
            <a:off x="801688" y="2427288"/>
            <a:ext cx="1651000" cy="466725"/>
          </p:xfrm>
          <a:graphic>
            <a:graphicData uri="http://schemas.openxmlformats.org/presentationml/2006/ole">
              <mc:AlternateContent xmlns:mc="http://schemas.openxmlformats.org/markup-compatibility/2006">
                <mc:Choice xmlns:v="urn:schemas-microsoft-com:vml" Requires="v">
                  <p:oleObj spid="_x0000_s2248794" name="Equation" r:id="rId4" imgW="812520" imgH="241200" progId="Equation.DSMT4">
                    <p:embed/>
                  </p:oleObj>
                </mc:Choice>
                <mc:Fallback>
                  <p:oleObj name="Equation" r:id="rId4" imgW="812520" imgH="241200" progId="Equation.DSMT4">
                    <p:embed/>
                    <p:pic>
                      <p:nvPicPr>
                        <p:cNvPr id="0" name=""/>
                        <p:cNvPicPr>
                          <a:picLocks noChangeAspect="1" noChangeArrowheads="1"/>
                        </p:cNvPicPr>
                        <p:nvPr/>
                      </p:nvPicPr>
                      <p:blipFill>
                        <a:blip r:embed="rId5"/>
                        <a:srcRect/>
                        <a:stretch>
                          <a:fillRect/>
                        </a:stretch>
                      </p:blipFill>
                      <p:spPr bwMode="auto">
                        <a:xfrm>
                          <a:off x="801688" y="2427288"/>
                          <a:ext cx="1651000" cy="466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0718" name="Object 94"/>
            <p:cNvGraphicFramePr>
              <a:graphicFrameLocks noChangeAspect="1"/>
            </p:cNvGraphicFramePr>
            <p:nvPr>
              <p:extLst>
                <p:ext uri="{D42A27DB-BD31-4B8C-83A1-F6EECF244321}">
                  <p14:modId xmlns:p14="http://schemas.microsoft.com/office/powerpoint/2010/main" val="667811055"/>
                </p:ext>
              </p:extLst>
            </p:nvPr>
          </p:nvGraphicFramePr>
          <p:xfrm>
            <a:off x="2719388" y="2259013"/>
            <a:ext cx="863600" cy="806450"/>
          </p:xfrm>
          <a:graphic>
            <a:graphicData uri="http://schemas.openxmlformats.org/presentationml/2006/ole">
              <mc:AlternateContent xmlns:mc="http://schemas.openxmlformats.org/markup-compatibility/2006">
                <mc:Choice xmlns:v="urn:schemas-microsoft-com:vml" Requires="v">
                  <p:oleObj spid="_x0000_s2248795" name="Equation" r:id="rId6" imgW="419040" imgH="406080" progId="Equation.DSMT4">
                    <p:embed/>
                  </p:oleObj>
                </mc:Choice>
                <mc:Fallback>
                  <p:oleObj name="Equation" r:id="rId6" imgW="419040" imgH="406080" progId="Equation.DSMT4">
                    <p:embed/>
                    <p:pic>
                      <p:nvPicPr>
                        <p:cNvPr id="0" name=""/>
                        <p:cNvPicPr>
                          <a:picLocks noChangeAspect="1" noChangeArrowheads="1"/>
                        </p:cNvPicPr>
                        <p:nvPr/>
                      </p:nvPicPr>
                      <p:blipFill>
                        <a:blip r:embed="rId7"/>
                        <a:srcRect/>
                        <a:stretch>
                          <a:fillRect/>
                        </a:stretch>
                      </p:blipFill>
                      <p:spPr bwMode="auto">
                        <a:xfrm>
                          <a:off x="2719388" y="2259013"/>
                          <a:ext cx="863600" cy="806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3" name="组合 2"/>
          <p:cNvGrpSpPr/>
          <p:nvPr/>
        </p:nvGrpSpPr>
        <p:grpSpPr>
          <a:xfrm>
            <a:off x="685800" y="3501008"/>
            <a:ext cx="8061325" cy="3024336"/>
            <a:chOff x="685800" y="3645024"/>
            <a:chExt cx="7524310" cy="2668464"/>
          </a:xfrm>
        </p:grpSpPr>
        <p:graphicFrame>
          <p:nvGraphicFramePr>
            <p:cNvPr id="410719" name="Object 95"/>
            <p:cNvGraphicFramePr>
              <a:graphicFrameLocks noChangeAspect="1"/>
            </p:cNvGraphicFramePr>
            <p:nvPr>
              <p:extLst>
                <p:ext uri="{D42A27DB-BD31-4B8C-83A1-F6EECF244321}">
                  <p14:modId xmlns:p14="http://schemas.microsoft.com/office/powerpoint/2010/main" val="3654344709"/>
                </p:ext>
              </p:extLst>
            </p:nvPr>
          </p:nvGraphicFramePr>
          <p:xfrm>
            <a:off x="685800" y="3645024"/>
            <a:ext cx="7524310" cy="2668464"/>
          </p:xfrm>
          <a:graphic>
            <a:graphicData uri="http://schemas.openxmlformats.org/presentationml/2006/ole">
              <mc:AlternateContent xmlns:mc="http://schemas.openxmlformats.org/markup-compatibility/2006">
                <mc:Choice xmlns:v="urn:schemas-microsoft-com:vml" Requires="v">
                  <p:oleObj spid="_x0000_s2248796" name="Visio" r:id="rId8" imgW="3646795" imgH="1290806" progId="Visio.Drawing.11">
                    <p:embed/>
                  </p:oleObj>
                </mc:Choice>
                <mc:Fallback>
                  <p:oleObj name="Visio" r:id="rId8" imgW="3646795" imgH="1290806" progId="Visio.Drawing.11">
                    <p:embed/>
                    <p:pic>
                      <p:nvPicPr>
                        <p:cNvPr id="0" name=""/>
                        <p:cNvPicPr>
                          <a:picLocks noChangeAspect="1" noChangeArrowheads="1"/>
                        </p:cNvPicPr>
                        <p:nvPr/>
                      </p:nvPicPr>
                      <p:blipFill>
                        <a:blip r:embed="rId9"/>
                        <a:srcRect/>
                        <a:stretch>
                          <a:fillRect/>
                        </a:stretch>
                      </p:blipFill>
                      <p:spPr bwMode="auto">
                        <a:xfrm>
                          <a:off x="685800" y="3645024"/>
                          <a:ext cx="7524310" cy="2668464"/>
                        </a:xfrm>
                        <a:prstGeom prst="rect">
                          <a:avLst/>
                        </a:prstGeom>
                        <a:noFill/>
                      </p:spPr>
                    </p:pic>
                  </p:oleObj>
                </mc:Fallback>
              </mc:AlternateContent>
            </a:graphicData>
          </a:graphic>
        </p:graphicFrame>
        <p:graphicFrame>
          <p:nvGraphicFramePr>
            <p:cNvPr id="2" name="对象 1"/>
            <p:cNvGraphicFramePr>
              <a:graphicFrameLocks noChangeAspect="1"/>
            </p:cNvGraphicFramePr>
            <p:nvPr>
              <p:extLst>
                <p:ext uri="{D42A27DB-BD31-4B8C-83A1-F6EECF244321}">
                  <p14:modId xmlns:p14="http://schemas.microsoft.com/office/powerpoint/2010/main" val="3755052378"/>
                </p:ext>
              </p:extLst>
            </p:nvPr>
          </p:nvGraphicFramePr>
          <p:xfrm>
            <a:off x="1547664" y="4005065"/>
            <a:ext cx="6480720" cy="2243166"/>
          </p:xfrm>
          <a:graphic>
            <a:graphicData uri="http://schemas.openxmlformats.org/presentationml/2006/ole">
              <mc:AlternateContent xmlns:mc="http://schemas.openxmlformats.org/markup-compatibility/2006">
                <mc:Choice xmlns:v="urn:schemas-microsoft-com:vml" Requires="v">
                  <p:oleObj spid="_x0000_s2248797" name="Equation" r:id="rId10" imgW="3225600" imgH="1168200" progId="Equation.DSMT4">
                    <p:embed/>
                  </p:oleObj>
                </mc:Choice>
                <mc:Fallback>
                  <p:oleObj name="Equation" r:id="rId10" imgW="3225600" imgH="1168200" progId="Equation.DSMT4">
                    <p:embed/>
                    <p:pic>
                      <p:nvPicPr>
                        <p:cNvPr id="0" name=""/>
                        <p:cNvPicPr/>
                        <p:nvPr/>
                      </p:nvPicPr>
                      <p:blipFill>
                        <a:blip r:embed="rId11"/>
                        <a:stretch>
                          <a:fillRect/>
                        </a:stretch>
                      </p:blipFill>
                      <p:spPr>
                        <a:xfrm>
                          <a:off x="1547664" y="4005065"/>
                          <a:ext cx="6480720" cy="2243166"/>
                        </a:xfrm>
                        <a:prstGeom prst="rect">
                          <a:avLst/>
                        </a:prstGeom>
                      </p:spPr>
                    </p:pic>
                  </p:oleObj>
                </mc:Fallback>
              </mc:AlternateContent>
            </a:graphicData>
          </a:graphic>
        </p:graphicFrame>
      </p:grpSp>
    </p:spTree>
    <p:extLst>
      <p:ext uri="{BB962C8B-B14F-4D97-AF65-F5344CB8AC3E}">
        <p14:creationId xmlns:p14="http://schemas.microsoft.com/office/powerpoint/2010/main" val="13782359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10627">
                                            <p:txEl>
                                              <p:pRg st="1" end="1"/>
                                            </p:txEl>
                                          </p:spTgt>
                                        </p:tgtEl>
                                        <p:attrNameLst>
                                          <p:attrName>style.visibility</p:attrName>
                                        </p:attrNameLst>
                                      </p:cBhvr>
                                      <p:to>
                                        <p:strVal val="visible"/>
                                      </p:to>
                                    </p:set>
                                    <p:animEffect transition="in" filter="fade">
                                      <p:cBhvr>
                                        <p:cTn id="7" dur="500"/>
                                        <p:tgtEl>
                                          <p:spTgt spid="410627">
                                            <p:txEl>
                                              <p:pRg st="1" end="1"/>
                                            </p:txEl>
                                          </p:spTgt>
                                        </p:tgtEl>
                                      </p:cBhvr>
                                    </p:animEffect>
                                    <p:anim calcmode="lin" valueType="num">
                                      <p:cBhvr>
                                        <p:cTn id="8" dur="500" fill="hold"/>
                                        <p:tgtEl>
                                          <p:spTgt spid="410627">
                                            <p:txEl>
                                              <p:pRg st="1" end="1"/>
                                            </p:txEl>
                                          </p:spTgt>
                                        </p:tgtEl>
                                        <p:attrNameLst>
                                          <p:attrName>ppt_x</p:attrName>
                                        </p:attrNameLst>
                                      </p:cBhvr>
                                      <p:tavLst>
                                        <p:tav tm="0">
                                          <p:val>
                                            <p:strVal val="#ppt_x"/>
                                          </p:val>
                                        </p:tav>
                                        <p:tav tm="100000">
                                          <p:val>
                                            <p:strVal val="#ppt_x"/>
                                          </p:val>
                                        </p:tav>
                                      </p:tavLst>
                                    </p:anim>
                                    <p:anim calcmode="lin" valueType="num">
                                      <p:cBhvr>
                                        <p:cTn id="9" dur="500" fill="hold"/>
                                        <p:tgtEl>
                                          <p:spTgt spid="410627">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anim calcmode="lin" valueType="num">
                                      <p:cBhvr>
                                        <p:cTn id="13" dur="500" fill="hold"/>
                                        <p:tgtEl>
                                          <p:spTgt spid="4"/>
                                        </p:tgtEl>
                                        <p:attrNameLst>
                                          <p:attrName>ppt_x</p:attrName>
                                        </p:attrNameLst>
                                      </p:cBhvr>
                                      <p:tavLst>
                                        <p:tav tm="0">
                                          <p:val>
                                            <p:strVal val="#ppt_x"/>
                                          </p:val>
                                        </p:tav>
                                        <p:tav tm="100000">
                                          <p:val>
                                            <p:strVal val="#ppt_x"/>
                                          </p:val>
                                        </p:tav>
                                      </p:tavLst>
                                    </p:anim>
                                    <p:anim calcmode="lin" valueType="num">
                                      <p:cBhvr>
                                        <p:cTn id="14" dur="5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410627">
                                            <p:txEl>
                                              <p:pRg st="3" end="3"/>
                                            </p:txEl>
                                          </p:spTgt>
                                        </p:tgtEl>
                                        <p:attrNameLst>
                                          <p:attrName>style.visibility</p:attrName>
                                        </p:attrNameLst>
                                      </p:cBhvr>
                                      <p:to>
                                        <p:strVal val="visible"/>
                                      </p:to>
                                    </p:set>
                                    <p:animEffect transition="in" filter="fade">
                                      <p:cBhvr>
                                        <p:cTn id="19" dur="500"/>
                                        <p:tgtEl>
                                          <p:spTgt spid="410627">
                                            <p:txEl>
                                              <p:pRg st="3" end="3"/>
                                            </p:txEl>
                                          </p:spTgt>
                                        </p:tgtEl>
                                      </p:cBhvr>
                                    </p:animEffect>
                                    <p:anim calcmode="lin" valueType="num">
                                      <p:cBhvr>
                                        <p:cTn id="20" dur="500" fill="hold"/>
                                        <p:tgtEl>
                                          <p:spTgt spid="410627">
                                            <p:txEl>
                                              <p:pRg st="3" end="3"/>
                                            </p:txEl>
                                          </p:spTgt>
                                        </p:tgtEl>
                                        <p:attrNameLst>
                                          <p:attrName>ppt_x</p:attrName>
                                        </p:attrNameLst>
                                      </p:cBhvr>
                                      <p:tavLst>
                                        <p:tav tm="0">
                                          <p:val>
                                            <p:strVal val="#ppt_x"/>
                                          </p:val>
                                        </p:tav>
                                        <p:tav tm="100000">
                                          <p:val>
                                            <p:strVal val="#ppt_x"/>
                                          </p:val>
                                        </p:tav>
                                      </p:tavLst>
                                    </p:anim>
                                    <p:anim calcmode="lin" valueType="num">
                                      <p:cBhvr>
                                        <p:cTn id="21" dur="500" fill="hold"/>
                                        <p:tgtEl>
                                          <p:spTgt spid="41062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fade">
                                      <p:cBhvr>
                                        <p:cTn id="26" dur="500"/>
                                        <p:tgtEl>
                                          <p:spTgt spid="3"/>
                                        </p:tgtEl>
                                      </p:cBhvr>
                                    </p:animEffect>
                                    <p:anim calcmode="lin" valueType="num">
                                      <p:cBhvr>
                                        <p:cTn id="27" dur="500" fill="hold"/>
                                        <p:tgtEl>
                                          <p:spTgt spid="3"/>
                                        </p:tgtEl>
                                        <p:attrNameLst>
                                          <p:attrName>ppt_x</p:attrName>
                                        </p:attrNameLst>
                                      </p:cBhvr>
                                      <p:tavLst>
                                        <p:tav tm="0">
                                          <p:val>
                                            <p:strVal val="#ppt_x"/>
                                          </p:val>
                                        </p:tav>
                                        <p:tav tm="100000">
                                          <p:val>
                                            <p:strVal val="#ppt_x"/>
                                          </p:val>
                                        </p:tav>
                                      </p:tavLst>
                                    </p:anim>
                                    <p:anim calcmode="lin" valueType="num">
                                      <p:cBhvr>
                                        <p:cTn id="28" dur="5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2674" name="Rectangle 2"/>
          <p:cNvSpPr>
            <a:spLocks noGrp="1" noChangeArrowheads="1"/>
          </p:cNvSpPr>
          <p:nvPr>
            <p:ph type="title"/>
          </p:nvPr>
        </p:nvSpPr>
        <p:spPr/>
        <p:txBody>
          <a:bodyPr/>
          <a:lstStyle/>
          <a:p>
            <a:r>
              <a:rPr lang="zh-CN" altLang="en-US" dirty="0" smtClean="0"/>
              <a:t>调整输入符号</a:t>
            </a:r>
            <a:endParaRPr lang="zh-CN" altLang="en-US" dirty="0"/>
          </a:p>
        </p:txBody>
      </p:sp>
      <p:sp>
        <p:nvSpPr>
          <p:cNvPr id="412675" name="Rectangle 3"/>
          <p:cNvSpPr>
            <a:spLocks noGrp="1" noChangeArrowheads="1"/>
          </p:cNvSpPr>
          <p:nvPr>
            <p:ph type="body" idx="1"/>
          </p:nvPr>
        </p:nvSpPr>
        <p:spPr>
          <a:xfrm>
            <a:off x="539552" y="1196752"/>
            <a:ext cx="8064896" cy="4104456"/>
          </a:xfrm>
        </p:spPr>
        <p:txBody>
          <a:bodyPr/>
          <a:lstStyle/>
          <a:p>
            <a:endParaRPr lang="zh-CN" altLang="en-US" dirty="0" smtClean="0"/>
          </a:p>
          <a:p>
            <a:endParaRPr lang="zh-CN" altLang="en-US" dirty="0" smtClean="0"/>
          </a:p>
          <a:p>
            <a:endParaRPr lang="zh-CN" altLang="en-US" dirty="0" smtClean="0"/>
          </a:p>
          <a:p>
            <a:endParaRPr lang="zh-CN" altLang="en-US" dirty="0" smtClean="0"/>
          </a:p>
          <a:p>
            <a:endParaRPr lang="zh-CN" altLang="en-US" dirty="0" smtClean="0"/>
          </a:p>
          <a:p>
            <a:r>
              <a:rPr lang="zh-CN" altLang="en-US" dirty="0" smtClean="0"/>
              <a:t>第二种方式和第一种方式相比，信息传输率一样，平均错误概率更大</a:t>
            </a:r>
          </a:p>
        </p:txBody>
      </p:sp>
      <p:sp>
        <p:nvSpPr>
          <p:cNvPr id="99" name="灯片编号占位符 5"/>
          <p:cNvSpPr>
            <a:spLocks noGrp="1"/>
          </p:cNvSpPr>
          <p:nvPr>
            <p:ph type="sldNum" sz="quarter" idx="12"/>
          </p:nvPr>
        </p:nvSpPr>
        <p:spPr/>
        <p:txBody>
          <a:bodyPr/>
          <a:lstStyle/>
          <a:p>
            <a:fld id="{E288C072-A06F-48EE-953E-BAC43B8BB4FA}" type="slidenum">
              <a:rPr lang="zh-CN" altLang="en-US" smtClean="0"/>
              <a:pPr/>
              <a:t>47</a:t>
            </a:fld>
            <a:endParaRPr lang="en-US" altLang="zh-CN"/>
          </a:p>
        </p:txBody>
      </p:sp>
      <p:sp>
        <p:nvSpPr>
          <p:cNvPr id="412676" name="Rectangle 4"/>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2677" name="Rectangle 5"/>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2678" name="Rectangle 6"/>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2679" name="Rectangle 7"/>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2680" name="Rectangle 8"/>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2681" name="Rectangle 9"/>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2682" name="Rectangle 10"/>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2683" name="Rectangle 11"/>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2684" name="Rectangle 12"/>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2685" name="Rectangle 13"/>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2686" name="Rectangle 14"/>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2687" name="Rectangle 15"/>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2688" name="Rectangle 16"/>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2689" name="Rectangle 17"/>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2690" name="Rectangle 18"/>
          <p:cNvSpPr>
            <a:spLocks noChangeArrowheads="1"/>
          </p:cNvSpPr>
          <p:nvPr/>
        </p:nvSpPr>
        <p:spPr bwMode="auto">
          <a:xfrm>
            <a:off x="0" y="31956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2691" name="Rectangle 19"/>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2692" name="Rectangle 20"/>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2693" name="Rectangle 21"/>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2694"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2695" name="Rectangle 23"/>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2696" name="Rectangle 24"/>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2697" name="Rectangle 25"/>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2698" name="Rectangle 26"/>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2699" name="Rectangle 27"/>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2700" name="Rectangle 28"/>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2701" name="Rectangle 29"/>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2702" name="Rectangle 30"/>
          <p:cNvSpPr>
            <a:spLocks noChangeArrowheads="1"/>
          </p:cNvSpPr>
          <p:nvPr/>
        </p:nvSpPr>
        <p:spPr bwMode="auto">
          <a:xfrm>
            <a:off x="0" y="31956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2703" name="Rectangle 31"/>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2704" name="Rectangle 32"/>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2705" name="Rectangle 33"/>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2706" name="Rectangle 34"/>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2707" name="Rectangle 35"/>
          <p:cNvSpPr>
            <a:spLocks noChangeArrowheads="1"/>
          </p:cNvSpPr>
          <p:nvPr/>
        </p:nvSpPr>
        <p:spPr bwMode="auto">
          <a:xfrm>
            <a:off x="0" y="3257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2708" name="Rectangle 36"/>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2709" name="Rectangle 37"/>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2710" name="Rectangle 38"/>
          <p:cNvSpPr>
            <a:spLocks noChangeArrowheads="1"/>
          </p:cNvSpPr>
          <p:nvPr/>
        </p:nvSpPr>
        <p:spPr bwMode="auto">
          <a:xfrm>
            <a:off x="0" y="24193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2711" name="Rectangle 39"/>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2712" name="Rectangle 40"/>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2713" name="Rectangle 41"/>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2714" name="Rectangle 42"/>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2715" name="Rectangle 4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2716" name="Rectangle 44"/>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2717" name="Rectangle 45"/>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2718" name="Rectangle 46"/>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2719" name="Rectangle 47"/>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2720" name="Rectangle 48"/>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2721" name="Rectangle 49"/>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2722" name="Rectangle 50"/>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2723" name="Rectangle 51"/>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2724" name="Rectangle 52"/>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2725" name="Rectangle 53"/>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2726" name="Rectangle 54"/>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2727" name="Rectangle 55"/>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2728" name="Rectangle 56"/>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2729" name="Rectangle 57"/>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2730" name="Rectangle 58"/>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2731" name="Rectangle 59"/>
          <p:cNvSpPr>
            <a:spLocks noChangeArrowheads="1"/>
          </p:cNvSpPr>
          <p:nvPr/>
        </p:nvSpPr>
        <p:spPr bwMode="auto">
          <a:xfrm>
            <a:off x="0" y="31003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2732" name="Rectangle 60"/>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2733" name="Rectangle 61"/>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2734" name="Rectangle 62"/>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2735" name="Rectangle 63"/>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2736" name="Rectangle 64"/>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2737" name="Rectangle 65"/>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2738" name="Rectangle 66"/>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2739" name="Rectangle 67"/>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2740" name="Rectangle 68"/>
          <p:cNvSpPr>
            <a:spLocks noChangeArrowheads="1"/>
          </p:cNvSpPr>
          <p:nvPr/>
        </p:nvSpPr>
        <p:spPr bwMode="auto">
          <a:xfrm>
            <a:off x="0" y="32051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2741" name="Rectangle 69"/>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2742" name="Rectangle 70"/>
          <p:cNvSpPr>
            <a:spLocks noChangeArrowheads="1"/>
          </p:cNvSpPr>
          <p:nvPr/>
        </p:nvSpPr>
        <p:spPr bwMode="auto">
          <a:xfrm>
            <a:off x="0" y="28813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2743" name="Rectangle 71"/>
          <p:cNvSpPr>
            <a:spLocks noChangeArrowheads="1"/>
          </p:cNvSpPr>
          <p:nvPr/>
        </p:nvSpPr>
        <p:spPr bwMode="auto">
          <a:xfrm>
            <a:off x="0" y="3233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2744" name="Rectangle 72"/>
          <p:cNvSpPr>
            <a:spLocks noChangeArrowheads="1"/>
          </p:cNvSpPr>
          <p:nvPr/>
        </p:nvSpPr>
        <p:spPr bwMode="auto">
          <a:xfrm>
            <a:off x="0" y="32242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2745" name="Rectangle 73"/>
          <p:cNvSpPr>
            <a:spLocks noChangeArrowheads="1"/>
          </p:cNvSpPr>
          <p:nvPr/>
        </p:nvSpPr>
        <p:spPr bwMode="auto">
          <a:xfrm>
            <a:off x="0" y="33004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2746" name="Rectangle 74"/>
          <p:cNvSpPr>
            <a:spLocks noChangeArrowheads="1"/>
          </p:cNvSpPr>
          <p:nvPr/>
        </p:nvSpPr>
        <p:spPr bwMode="auto">
          <a:xfrm>
            <a:off x="-396875" y="45085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1" hangingPunct="1">
              <a:spcBef>
                <a:spcPct val="0"/>
              </a:spcBef>
            </a:pPr>
            <a:endParaRPr kumimoji="1" lang="zh-CN" altLang="en-US" sz="2400" b="0">
              <a:latin typeface="Tahoma" pitchFamily="34" charset="0"/>
            </a:endParaRPr>
          </a:p>
        </p:txBody>
      </p:sp>
      <p:sp>
        <p:nvSpPr>
          <p:cNvPr id="412747" name="Rectangle 75"/>
          <p:cNvSpPr>
            <a:spLocks noChangeArrowheads="1"/>
          </p:cNvSpPr>
          <p:nvPr/>
        </p:nvSpPr>
        <p:spPr bwMode="auto">
          <a:xfrm>
            <a:off x="0" y="31623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2748" name="Rectangle 76"/>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2749" name="Rectangle 77"/>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2750" name="Rectangle 78"/>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2751" name="Rectangle 79"/>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2752" name="Rectangle 80"/>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2753" name="Rectangle 8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2754" name="Rectangle 82"/>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2755" name="Rectangle 83"/>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2756" name="Rectangle 84"/>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2757" name="Rectangle 85"/>
          <p:cNvSpPr>
            <a:spLocks noChangeArrowheads="1"/>
          </p:cNvSpPr>
          <p:nvPr/>
        </p:nvSpPr>
        <p:spPr bwMode="auto">
          <a:xfrm>
            <a:off x="0" y="32527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2758" name="Rectangle 86"/>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2759" name="Rectangle 87"/>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2760" name="Rectangle 88"/>
          <p:cNvSpPr>
            <a:spLocks noChangeArrowheads="1"/>
          </p:cNvSpPr>
          <p:nvPr/>
        </p:nvSpPr>
        <p:spPr bwMode="auto">
          <a:xfrm>
            <a:off x="0" y="29860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2761" name="Rectangle 89"/>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2762" name="Rectangle 90"/>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2763" name="Rectangle 91"/>
          <p:cNvSpPr>
            <a:spLocks noChangeArrowheads="1"/>
          </p:cNvSpPr>
          <p:nvPr/>
        </p:nvSpPr>
        <p:spPr bwMode="auto">
          <a:xfrm>
            <a:off x="0" y="29860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2764" name="Rectangle 92"/>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2" name="组合 1"/>
          <p:cNvGrpSpPr/>
          <p:nvPr/>
        </p:nvGrpSpPr>
        <p:grpSpPr>
          <a:xfrm>
            <a:off x="762000" y="1367086"/>
            <a:ext cx="5919788" cy="2493962"/>
            <a:chOff x="762000" y="1811338"/>
            <a:chExt cx="5919788" cy="2493962"/>
          </a:xfrm>
        </p:grpSpPr>
        <p:graphicFrame>
          <p:nvGraphicFramePr>
            <p:cNvPr id="412765" name="Object 93"/>
            <p:cNvGraphicFramePr>
              <a:graphicFrameLocks noChangeAspect="1"/>
            </p:cNvGraphicFramePr>
            <p:nvPr>
              <p:extLst>
                <p:ext uri="{D42A27DB-BD31-4B8C-83A1-F6EECF244321}">
                  <p14:modId xmlns:p14="http://schemas.microsoft.com/office/powerpoint/2010/main" val="2094903647"/>
                </p:ext>
              </p:extLst>
            </p:nvPr>
          </p:nvGraphicFramePr>
          <p:xfrm>
            <a:off x="787400" y="1811338"/>
            <a:ext cx="5894388" cy="838200"/>
          </p:xfrm>
          <a:graphic>
            <a:graphicData uri="http://schemas.openxmlformats.org/presentationml/2006/ole">
              <mc:AlternateContent xmlns:mc="http://schemas.openxmlformats.org/markup-compatibility/2006">
                <mc:Choice xmlns:v="urn:schemas-microsoft-com:vml" Requires="v">
                  <p:oleObj spid="_x0000_s2249814" name="Equation" r:id="rId4" imgW="2933640" imgH="431640" progId="Equation.DSMT4">
                    <p:embed/>
                  </p:oleObj>
                </mc:Choice>
                <mc:Fallback>
                  <p:oleObj name="Equation" r:id="rId4" imgW="2933640" imgH="431640" progId="Equation.DSMT4">
                    <p:embed/>
                    <p:pic>
                      <p:nvPicPr>
                        <p:cNvPr id="0" name=""/>
                        <p:cNvPicPr>
                          <a:picLocks noChangeAspect="1" noChangeArrowheads="1"/>
                        </p:cNvPicPr>
                        <p:nvPr/>
                      </p:nvPicPr>
                      <p:blipFill>
                        <a:blip r:embed="rId5"/>
                        <a:srcRect/>
                        <a:stretch>
                          <a:fillRect/>
                        </a:stretch>
                      </p:blipFill>
                      <p:spPr bwMode="auto">
                        <a:xfrm>
                          <a:off x="787400" y="1811338"/>
                          <a:ext cx="5894388" cy="838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2766" name="Object 94"/>
            <p:cNvGraphicFramePr>
              <a:graphicFrameLocks noChangeAspect="1"/>
            </p:cNvGraphicFramePr>
            <p:nvPr>
              <p:extLst>
                <p:ext uri="{D42A27DB-BD31-4B8C-83A1-F6EECF244321}">
                  <p14:modId xmlns:p14="http://schemas.microsoft.com/office/powerpoint/2010/main" val="592530060"/>
                </p:ext>
              </p:extLst>
            </p:nvPr>
          </p:nvGraphicFramePr>
          <p:xfrm>
            <a:off x="762000" y="2806700"/>
            <a:ext cx="3125788" cy="490538"/>
          </p:xfrm>
          <a:graphic>
            <a:graphicData uri="http://schemas.openxmlformats.org/presentationml/2006/ole">
              <mc:AlternateContent xmlns:mc="http://schemas.openxmlformats.org/markup-compatibility/2006">
                <mc:Choice xmlns:v="urn:schemas-microsoft-com:vml" Requires="v">
                  <p:oleObj spid="_x0000_s2249815" name="Equation" r:id="rId6" imgW="1536480" imgH="253800" progId="Equation.DSMT4">
                    <p:embed/>
                  </p:oleObj>
                </mc:Choice>
                <mc:Fallback>
                  <p:oleObj name="Equation" r:id="rId6" imgW="1536480" imgH="253800" progId="Equation.DSMT4">
                    <p:embed/>
                    <p:pic>
                      <p:nvPicPr>
                        <p:cNvPr id="0" name=""/>
                        <p:cNvPicPr>
                          <a:picLocks noChangeAspect="1" noChangeArrowheads="1"/>
                        </p:cNvPicPr>
                        <p:nvPr/>
                      </p:nvPicPr>
                      <p:blipFill>
                        <a:blip r:embed="rId7"/>
                        <a:srcRect/>
                        <a:stretch>
                          <a:fillRect/>
                        </a:stretch>
                      </p:blipFill>
                      <p:spPr bwMode="auto">
                        <a:xfrm>
                          <a:off x="762000" y="2806700"/>
                          <a:ext cx="3125788" cy="490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2767" name="Object 95"/>
            <p:cNvGraphicFramePr>
              <a:graphicFrameLocks noChangeAspect="1"/>
            </p:cNvGraphicFramePr>
            <p:nvPr>
              <p:extLst>
                <p:ext uri="{D42A27DB-BD31-4B8C-83A1-F6EECF244321}">
                  <p14:modId xmlns:p14="http://schemas.microsoft.com/office/powerpoint/2010/main" val="3071842291"/>
                </p:ext>
              </p:extLst>
            </p:nvPr>
          </p:nvGraphicFramePr>
          <p:xfrm>
            <a:off x="812800" y="3519488"/>
            <a:ext cx="2870200" cy="785812"/>
          </p:xfrm>
          <a:graphic>
            <a:graphicData uri="http://schemas.openxmlformats.org/presentationml/2006/ole">
              <mc:AlternateContent xmlns:mc="http://schemas.openxmlformats.org/markup-compatibility/2006">
                <mc:Choice xmlns:v="urn:schemas-microsoft-com:vml" Requires="v">
                  <p:oleObj spid="_x0000_s2249816" name="Equation" r:id="rId8" imgW="1447560" imgH="406080" progId="Equation.DSMT4">
                    <p:embed/>
                  </p:oleObj>
                </mc:Choice>
                <mc:Fallback>
                  <p:oleObj name="Equation" r:id="rId8" imgW="1447560" imgH="406080" progId="Equation.DSMT4">
                    <p:embed/>
                    <p:pic>
                      <p:nvPicPr>
                        <p:cNvPr id="0" name=""/>
                        <p:cNvPicPr>
                          <a:picLocks noChangeAspect="1" noChangeArrowheads="1"/>
                        </p:cNvPicPr>
                        <p:nvPr/>
                      </p:nvPicPr>
                      <p:blipFill>
                        <a:blip r:embed="rId9"/>
                        <a:srcRect/>
                        <a:stretch>
                          <a:fillRect/>
                        </a:stretch>
                      </p:blipFill>
                      <p:spPr bwMode="auto">
                        <a:xfrm>
                          <a:off x="812800" y="3519488"/>
                          <a:ext cx="2870200" cy="7858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6" name="组合 5"/>
          <p:cNvGrpSpPr/>
          <p:nvPr/>
        </p:nvGrpSpPr>
        <p:grpSpPr>
          <a:xfrm>
            <a:off x="323528" y="5157192"/>
            <a:ext cx="8496944" cy="1224136"/>
            <a:chOff x="323528" y="5157192"/>
            <a:chExt cx="8496944" cy="1224136"/>
          </a:xfrm>
        </p:grpSpPr>
        <p:sp>
          <p:nvSpPr>
            <p:cNvPr id="5" name="矩形 4"/>
            <p:cNvSpPr/>
            <p:nvPr/>
          </p:nvSpPr>
          <p:spPr>
            <a:xfrm>
              <a:off x="323528" y="5157192"/>
              <a:ext cx="8496944" cy="122413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a:p>
          </p:txBody>
        </p:sp>
        <p:grpSp>
          <p:nvGrpSpPr>
            <p:cNvPr id="4" name="组合 3"/>
            <p:cNvGrpSpPr/>
            <p:nvPr/>
          </p:nvGrpSpPr>
          <p:grpSpPr>
            <a:xfrm>
              <a:off x="467544" y="5301208"/>
              <a:ext cx="8279581" cy="954107"/>
              <a:chOff x="467544" y="5301208"/>
              <a:chExt cx="8279581" cy="954107"/>
            </a:xfrm>
          </p:grpSpPr>
          <p:graphicFrame>
            <p:nvGraphicFramePr>
              <p:cNvPr id="412768" name="Object 96"/>
              <p:cNvGraphicFramePr>
                <a:graphicFrameLocks noChangeAspect="1"/>
              </p:cNvGraphicFramePr>
              <p:nvPr>
                <p:extLst>
                  <p:ext uri="{D42A27DB-BD31-4B8C-83A1-F6EECF244321}">
                    <p14:modId xmlns:p14="http://schemas.microsoft.com/office/powerpoint/2010/main" val="3747192485"/>
                  </p:ext>
                </p:extLst>
              </p:nvPr>
            </p:nvGraphicFramePr>
            <p:xfrm>
              <a:off x="7151687" y="5314950"/>
              <a:ext cx="452991" cy="484188"/>
            </p:xfrm>
            <a:graphic>
              <a:graphicData uri="http://schemas.openxmlformats.org/presentationml/2006/ole">
                <mc:AlternateContent xmlns:mc="http://schemas.openxmlformats.org/markup-compatibility/2006">
                  <mc:Choice xmlns:v="urn:schemas-microsoft-com:vml" Requires="v">
                    <p:oleObj spid="_x0000_s2249817" name="Equation" r:id="rId10" imgW="203040" imgH="228600" progId="Equation.DSMT4">
                      <p:embed/>
                    </p:oleObj>
                  </mc:Choice>
                  <mc:Fallback>
                    <p:oleObj name="Equation" r:id="rId10" imgW="203040" imgH="228600" progId="Equation.DSMT4">
                      <p:embed/>
                      <p:pic>
                        <p:nvPicPr>
                          <p:cNvPr id="0" name=""/>
                          <p:cNvPicPr>
                            <a:picLocks noChangeAspect="1" noChangeArrowheads="1"/>
                          </p:cNvPicPr>
                          <p:nvPr/>
                        </p:nvPicPr>
                        <p:blipFill>
                          <a:blip r:embed="rId11"/>
                          <a:srcRect/>
                          <a:stretch>
                            <a:fillRect/>
                          </a:stretch>
                        </p:blipFill>
                        <p:spPr bwMode="auto">
                          <a:xfrm>
                            <a:off x="7151687" y="5314950"/>
                            <a:ext cx="452991" cy="484188"/>
                          </a:xfrm>
                          <a:prstGeom prst="rect">
                            <a:avLst/>
                          </a:prstGeom>
                          <a:noFill/>
                        </p:spPr>
                      </p:pic>
                    </p:oleObj>
                  </mc:Fallback>
                </mc:AlternateContent>
              </a:graphicData>
            </a:graphic>
          </p:graphicFrame>
          <p:sp>
            <p:nvSpPr>
              <p:cNvPr id="3" name="矩形 2"/>
              <p:cNvSpPr/>
              <p:nvPr/>
            </p:nvSpPr>
            <p:spPr>
              <a:xfrm>
                <a:off x="467544" y="5301208"/>
                <a:ext cx="8279581" cy="954107"/>
              </a:xfrm>
              <a:prstGeom prst="rect">
                <a:avLst/>
              </a:prstGeom>
            </p:spPr>
            <p:txBody>
              <a:bodyPr wrap="square">
                <a:spAutoFit/>
              </a:bodyPr>
              <a:lstStyle/>
              <a:p>
                <a:r>
                  <a:rPr lang="zh-CN" altLang="en-US" sz="2800" b="1" dirty="0">
                    <a:latin typeface="Times New Roman" pitchFamily="18" charset="0"/>
                    <a:cs typeface="Times New Roman" pitchFamily="18" charset="0"/>
                  </a:rPr>
                  <a:t>结论</a:t>
                </a:r>
                <a:r>
                  <a:rPr lang="en-US" altLang="zh-CN" sz="2800" b="1" dirty="0">
                    <a:latin typeface="Times New Roman" pitchFamily="18" charset="0"/>
                    <a:cs typeface="Times New Roman" pitchFamily="18" charset="0"/>
                  </a:rPr>
                  <a:t>3</a:t>
                </a:r>
                <a:r>
                  <a:rPr lang="zh-CN" altLang="en-US" sz="2800" b="1" dirty="0">
                    <a:latin typeface="Times New Roman" pitchFamily="18" charset="0"/>
                    <a:cs typeface="Times New Roman" pitchFamily="18" charset="0"/>
                  </a:rPr>
                  <a:t>：</a:t>
                </a:r>
                <a:r>
                  <a:rPr lang="en-US" altLang="zh-CN" sz="2800" b="1" dirty="0">
                    <a:latin typeface="Times New Roman" pitchFamily="18" charset="0"/>
                    <a:cs typeface="Times New Roman" pitchFamily="18" charset="0"/>
                  </a:rPr>
                  <a:t>n</a:t>
                </a:r>
                <a:r>
                  <a:rPr lang="zh-CN" altLang="en-US" sz="2800" b="1" dirty="0">
                    <a:latin typeface="Times New Roman" pitchFamily="18" charset="0"/>
                    <a:cs typeface="Times New Roman" pitchFamily="18" charset="0"/>
                  </a:rPr>
                  <a:t>、</a:t>
                </a:r>
                <a:r>
                  <a:rPr lang="en-US" altLang="zh-CN" sz="2800" b="1" dirty="0">
                    <a:latin typeface="Times New Roman" pitchFamily="18" charset="0"/>
                    <a:cs typeface="Times New Roman" pitchFamily="18" charset="0"/>
                  </a:rPr>
                  <a:t>M</a:t>
                </a:r>
                <a:r>
                  <a:rPr lang="zh-CN" altLang="en-US" sz="2800" b="1" dirty="0">
                    <a:latin typeface="Times New Roman" pitchFamily="18" charset="0"/>
                    <a:cs typeface="Times New Roman" pitchFamily="18" charset="0"/>
                  </a:rPr>
                  <a:t>一定，选择不同的输入符号，  不同，</a:t>
                </a:r>
                <a:r>
                  <a:rPr lang="en-US" altLang="zh-CN" sz="2800" b="1" dirty="0">
                    <a:latin typeface="Times New Roman" pitchFamily="18" charset="0"/>
                    <a:cs typeface="Times New Roman" pitchFamily="18" charset="0"/>
                  </a:rPr>
                  <a:t>R</a:t>
                </a:r>
                <a:r>
                  <a:rPr lang="zh-CN" altLang="en-US" sz="2800" b="1" dirty="0">
                    <a:latin typeface="Times New Roman" pitchFamily="18" charset="0"/>
                    <a:cs typeface="Times New Roman" pitchFamily="18" charset="0"/>
                  </a:rPr>
                  <a:t>相等</a:t>
                </a:r>
              </a:p>
            </p:txBody>
          </p:sp>
        </p:grpSp>
      </p:grpSp>
    </p:spTree>
    <p:extLst>
      <p:ext uri="{BB962C8B-B14F-4D97-AF65-F5344CB8AC3E}">
        <p14:creationId xmlns:p14="http://schemas.microsoft.com/office/powerpoint/2010/main" val="12546904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82" name="Rectangle 2"/>
          <p:cNvSpPr>
            <a:spLocks noGrp="1" noChangeArrowheads="1"/>
          </p:cNvSpPr>
          <p:nvPr>
            <p:ph type="title"/>
          </p:nvPr>
        </p:nvSpPr>
        <p:spPr/>
        <p:txBody>
          <a:bodyPr/>
          <a:lstStyle/>
          <a:p>
            <a:r>
              <a:rPr lang="zh-CN" altLang="en-US" dirty="0" smtClean="0"/>
              <a:t>（5，2）线性码</a:t>
            </a:r>
            <a:endParaRPr lang="zh-CN" altLang="en-US" dirty="0"/>
          </a:p>
        </p:txBody>
      </p:sp>
      <p:sp>
        <p:nvSpPr>
          <p:cNvPr id="327683" name="Rectangle 3"/>
          <p:cNvSpPr>
            <a:spLocks noGrp="1" noChangeArrowheads="1"/>
          </p:cNvSpPr>
          <p:nvPr>
            <p:ph type="body" idx="1"/>
          </p:nvPr>
        </p:nvSpPr>
        <p:spPr>
          <a:xfrm>
            <a:off x="539552" y="1196752"/>
            <a:ext cx="8064896" cy="3096344"/>
          </a:xfrm>
        </p:spPr>
        <p:txBody>
          <a:bodyPr>
            <a:normAutofit/>
          </a:bodyPr>
          <a:lstStyle/>
          <a:p>
            <a:r>
              <a:rPr lang="zh-CN" altLang="en-US" dirty="0" smtClean="0">
                <a:solidFill>
                  <a:srgbClr val="0000FF"/>
                </a:solidFill>
              </a:rPr>
              <a:t>前面的结论</a:t>
            </a:r>
            <a:r>
              <a:rPr lang="zh-CN" altLang="en-US" dirty="0" smtClean="0"/>
              <a:t>：</a:t>
            </a:r>
          </a:p>
          <a:p>
            <a:pPr marL="822960" lvl="1" indent="-457200">
              <a:buFont typeface="+mj-lt"/>
              <a:buAutoNum type="arabicPeriod"/>
            </a:pPr>
            <a:r>
              <a:rPr lang="zh-CN" altLang="en-US" sz="2400" dirty="0" smtClean="0"/>
              <a:t>增大简单重复编码次数</a:t>
            </a:r>
            <a:r>
              <a:rPr lang="en-US" altLang="zh-CN" sz="2400" dirty="0" smtClean="0"/>
              <a:t>n，</a:t>
            </a:r>
            <a:r>
              <a:rPr lang="zh-CN" altLang="en-US" sz="2400" dirty="0" smtClean="0"/>
              <a:t>虽然使平均错误概率</a:t>
            </a:r>
            <a:r>
              <a:rPr lang="en-US" altLang="zh-CN" sz="2400" i="1" dirty="0" err="1">
                <a:latin typeface="Times New Roman" pitchFamily="18" charset="0"/>
                <a:ea typeface="宋体" charset="-122"/>
                <a:cs typeface="Times New Roman" pitchFamily="18" charset="0"/>
              </a:rPr>
              <a:t>p</a:t>
            </a:r>
            <a:r>
              <a:rPr lang="en-US" altLang="zh-CN" sz="2400" i="1" baseline="-25000" dirty="0" err="1">
                <a:latin typeface="Times New Roman" pitchFamily="18" charset="0"/>
                <a:ea typeface="宋体" charset="-122"/>
                <a:cs typeface="Times New Roman" pitchFamily="18" charset="0"/>
              </a:rPr>
              <a:t>E</a:t>
            </a:r>
            <a:r>
              <a:rPr lang="zh-CN" altLang="en-US" sz="2400" dirty="0" smtClean="0"/>
              <a:t>下降，但信息传输率</a:t>
            </a:r>
            <a:r>
              <a:rPr lang="en-US" altLang="zh-CN" sz="2400" dirty="0" smtClean="0"/>
              <a:t>R</a:t>
            </a:r>
            <a:r>
              <a:rPr lang="zh-CN" altLang="en-US" sz="2400" dirty="0" smtClean="0"/>
              <a:t>也降低了。</a:t>
            </a:r>
          </a:p>
          <a:p>
            <a:pPr marL="822960" lvl="1" indent="-457200">
              <a:buFont typeface="+mj-lt"/>
              <a:buAutoNum type="arabicPeriod"/>
            </a:pPr>
            <a:r>
              <a:rPr lang="zh-CN" altLang="en-US" sz="2400" dirty="0" smtClean="0"/>
              <a:t>增大输入消息符号个数</a:t>
            </a:r>
            <a:r>
              <a:rPr lang="en-US" altLang="zh-CN" sz="2400" dirty="0" smtClean="0"/>
              <a:t>M，</a:t>
            </a:r>
            <a:r>
              <a:rPr lang="zh-CN" altLang="en-US" sz="2400" dirty="0" smtClean="0"/>
              <a:t>尽管可使信息传输率</a:t>
            </a:r>
            <a:r>
              <a:rPr lang="en-US" altLang="zh-CN" sz="2400" dirty="0" smtClean="0"/>
              <a:t>R</a:t>
            </a:r>
            <a:r>
              <a:rPr lang="zh-CN" altLang="en-US" sz="2400" dirty="0" smtClean="0"/>
              <a:t>增大，但又增大了平均错误概率</a:t>
            </a:r>
            <a:r>
              <a:rPr lang="en-US" altLang="zh-CN" sz="2400" i="1" dirty="0" err="1">
                <a:latin typeface="Times New Roman" pitchFamily="18" charset="0"/>
                <a:ea typeface="宋体" charset="-122"/>
                <a:cs typeface="Times New Roman" pitchFamily="18" charset="0"/>
              </a:rPr>
              <a:t>p</a:t>
            </a:r>
            <a:r>
              <a:rPr lang="en-US" altLang="zh-CN" sz="2400" i="1" baseline="-25000" dirty="0" err="1">
                <a:latin typeface="Times New Roman" pitchFamily="18" charset="0"/>
                <a:ea typeface="宋体" charset="-122"/>
                <a:cs typeface="Times New Roman" pitchFamily="18" charset="0"/>
              </a:rPr>
              <a:t>E</a:t>
            </a:r>
            <a:r>
              <a:rPr lang="zh-CN" altLang="en-US" sz="2400" dirty="0" smtClean="0"/>
              <a:t> 。</a:t>
            </a:r>
          </a:p>
          <a:p>
            <a:pPr marL="822960" lvl="1" indent="-457200">
              <a:buFont typeface="+mj-lt"/>
              <a:buAutoNum type="arabicPeriod"/>
            </a:pPr>
            <a:r>
              <a:rPr lang="zh-CN" altLang="en-US" sz="2400" dirty="0" smtClean="0"/>
              <a:t>相同的</a:t>
            </a:r>
            <a:r>
              <a:rPr lang="en-US" altLang="zh-CN" sz="2400" dirty="0" smtClean="0"/>
              <a:t>n</a:t>
            </a:r>
            <a:r>
              <a:rPr lang="zh-CN" altLang="en-US" sz="2400" dirty="0" smtClean="0"/>
              <a:t>和</a:t>
            </a:r>
            <a:r>
              <a:rPr lang="en-US" altLang="zh-CN" sz="2400" dirty="0" smtClean="0"/>
              <a:t>M</a:t>
            </a:r>
            <a:r>
              <a:rPr lang="zh-CN" altLang="en-US" sz="2400" dirty="0" smtClean="0"/>
              <a:t>时，采用不同输入符号，信息</a:t>
            </a:r>
            <a:r>
              <a:rPr lang="zh-CN" altLang="en-US" sz="2400" dirty="0"/>
              <a:t>传输率</a:t>
            </a:r>
            <a:r>
              <a:rPr lang="en-US" altLang="zh-CN" sz="2400" dirty="0" smtClean="0"/>
              <a:t>R</a:t>
            </a:r>
            <a:r>
              <a:rPr lang="zh-CN" altLang="en-US" sz="2400" dirty="0" smtClean="0"/>
              <a:t>相同，</a:t>
            </a:r>
            <a:r>
              <a:rPr lang="zh-CN" altLang="en-US" sz="2400" dirty="0"/>
              <a:t>但又增大了平均错误概率</a:t>
            </a:r>
            <a:r>
              <a:rPr lang="en-US" altLang="zh-CN" sz="2400" i="1" dirty="0" err="1" smtClean="0">
                <a:latin typeface="Times New Roman" pitchFamily="18" charset="0"/>
                <a:ea typeface="宋体" charset="-122"/>
                <a:cs typeface="Times New Roman" pitchFamily="18" charset="0"/>
              </a:rPr>
              <a:t>p</a:t>
            </a:r>
            <a:r>
              <a:rPr lang="en-US" altLang="zh-CN" sz="2400" i="1" baseline="-25000" dirty="0" err="1" smtClean="0">
                <a:latin typeface="Times New Roman" pitchFamily="18" charset="0"/>
                <a:ea typeface="宋体" charset="-122"/>
                <a:cs typeface="Times New Roman" pitchFamily="18" charset="0"/>
              </a:rPr>
              <a:t>E</a:t>
            </a:r>
            <a:endParaRPr lang="en-US" altLang="zh-CN" sz="2400" dirty="0" smtClean="0"/>
          </a:p>
        </p:txBody>
      </p:sp>
      <p:sp>
        <p:nvSpPr>
          <p:cNvPr id="4" name="日期占位符 3"/>
          <p:cNvSpPr>
            <a:spLocks noGrp="1"/>
          </p:cNvSpPr>
          <p:nvPr>
            <p:ph type="dt" sz="half" idx="10"/>
          </p:nvPr>
        </p:nvSpPr>
        <p:spPr/>
        <p:txBody>
          <a:bodyPr/>
          <a:lstStyle/>
          <a:p>
            <a:fld id="{81AC834D-42B2-45D7-8F24-47EDCF241284}" type="datetime1">
              <a:rPr lang="zh-CN" altLang="en-US" smtClean="0"/>
              <a:pPr/>
              <a:t>2014/1/2</a:t>
            </a:fld>
            <a:endParaRPr lang="en-US" altLang="zh-CN"/>
          </a:p>
        </p:txBody>
      </p:sp>
      <p:sp>
        <p:nvSpPr>
          <p:cNvPr id="6" name="灯片编号占位符 5"/>
          <p:cNvSpPr>
            <a:spLocks noGrp="1"/>
          </p:cNvSpPr>
          <p:nvPr>
            <p:ph type="sldNum" sz="quarter" idx="12"/>
          </p:nvPr>
        </p:nvSpPr>
        <p:spPr/>
        <p:txBody>
          <a:bodyPr/>
          <a:lstStyle/>
          <a:p>
            <a:fld id="{F92AA7AD-6D39-4CC0-867A-63CE1AA783D7}" type="slidenum">
              <a:rPr lang="zh-CN" altLang="en-US" smtClean="0"/>
              <a:pPr/>
              <a:t>48</a:t>
            </a:fld>
            <a:endParaRPr lang="en-US" altLang="zh-CN"/>
          </a:p>
        </p:txBody>
      </p:sp>
      <p:sp>
        <p:nvSpPr>
          <p:cNvPr id="8" name="矩形 7"/>
          <p:cNvSpPr/>
          <p:nvPr/>
        </p:nvSpPr>
        <p:spPr>
          <a:xfrm>
            <a:off x="1331640" y="4391530"/>
            <a:ext cx="7344815" cy="830997"/>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marL="0" lvl="1"/>
            <a:r>
              <a:rPr lang="zh-CN" altLang="en-US" sz="2400" b="1" dirty="0">
                <a:latin typeface="+mj-ea"/>
                <a:ea typeface="+mj-ea"/>
              </a:rPr>
              <a:t>当采用好的编码方法时，可以使平均错误</a:t>
            </a:r>
            <a:r>
              <a:rPr lang="zh-CN" altLang="en-US" sz="2400" b="1" dirty="0" smtClean="0">
                <a:latin typeface="+mj-ea"/>
                <a:ea typeface="+mj-ea"/>
              </a:rPr>
              <a:t>概率</a:t>
            </a:r>
            <a:r>
              <a:rPr lang="en-US" altLang="zh-CN" sz="2400" b="1" i="1" dirty="0" err="1" smtClean="0">
                <a:latin typeface="Times New Roman" pitchFamily="18" charset="0"/>
                <a:ea typeface="宋体" charset="-122"/>
                <a:cs typeface="Times New Roman" pitchFamily="18" charset="0"/>
              </a:rPr>
              <a:t>p</a:t>
            </a:r>
            <a:r>
              <a:rPr lang="en-US" altLang="zh-CN" sz="2400" b="1" i="1" baseline="-25000" dirty="0" err="1" smtClean="0">
                <a:latin typeface="Times New Roman" pitchFamily="18" charset="0"/>
                <a:ea typeface="宋体" charset="-122"/>
                <a:cs typeface="Times New Roman" pitchFamily="18" charset="0"/>
              </a:rPr>
              <a:t>E</a:t>
            </a:r>
            <a:r>
              <a:rPr lang="zh-CN" altLang="en-US" sz="2400" b="1" dirty="0" smtClean="0">
                <a:latin typeface="+mj-ea"/>
                <a:ea typeface="+mj-ea"/>
              </a:rPr>
              <a:t>和</a:t>
            </a:r>
            <a:r>
              <a:rPr lang="zh-CN" altLang="en-US" sz="2400" b="1" dirty="0">
                <a:latin typeface="+mj-ea"/>
                <a:ea typeface="+mj-ea"/>
              </a:rPr>
              <a:t>信息传输率</a:t>
            </a:r>
            <a:r>
              <a:rPr lang="en-US" altLang="zh-CN" sz="2400" b="1" dirty="0">
                <a:latin typeface="+mj-ea"/>
                <a:ea typeface="+mj-ea"/>
              </a:rPr>
              <a:t>R</a:t>
            </a:r>
            <a:r>
              <a:rPr lang="zh-CN" altLang="en-US" sz="2400" b="1" dirty="0">
                <a:latin typeface="+mj-ea"/>
                <a:ea typeface="+mj-ea"/>
              </a:rPr>
              <a:t>两个指标得到较好的折衷</a:t>
            </a:r>
            <a:r>
              <a:rPr lang="zh-CN" altLang="en-US" sz="2400" b="1" dirty="0" smtClean="0">
                <a:latin typeface="+mj-ea"/>
                <a:ea typeface="+mj-ea"/>
              </a:rPr>
              <a:t>。</a:t>
            </a:r>
            <a:endParaRPr lang="zh-CN" altLang="en-US" sz="2400" b="1" dirty="0">
              <a:latin typeface="+mj-ea"/>
              <a:ea typeface="+mj-ea"/>
            </a:endParaRPr>
          </a:p>
        </p:txBody>
      </p:sp>
      <p:sp>
        <p:nvSpPr>
          <p:cNvPr id="11" name="矩形 10"/>
          <p:cNvSpPr/>
          <p:nvPr/>
        </p:nvSpPr>
        <p:spPr>
          <a:xfrm>
            <a:off x="899592" y="5373216"/>
            <a:ext cx="7812360" cy="1200329"/>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marL="0" lvl="1"/>
            <a:r>
              <a:rPr lang="zh-CN" altLang="en-US" sz="2400" b="1" dirty="0">
                <a:latin typeface="+mj-ea"/>
                <a:ea typeface="+mj-ea"/>
              </a:rPr>
              <a:t>以</a:t>
            </a:r>
            <a:r>
              <a:rPr lang="zh-CN" altLang="en-US" sz="2400" b="1" dirty="0" smtClean="0">
                <a:latin typeface="+mj-ea"/>
                <a:ea typeface="+mj-ea"/>
              </a:rPr>
              <a:t>（</a:t>
            </a:r>
            <a:r>
              <a:rPr lang="zh-CN" altLang="en-US" sz="2400" b="1" dirty="0">
                <a:latin typeface="+mj-ea"/>
                <a:ea typeface="+mj-ea"/>
              </a:rPr>
              <a:t>5.2）</a:t>
            </a:r>
            <a:r>
              <a:rPr lang="zh-CN" altLang="en-US" sz="2400" b="1" dirty="0" smtClean="0">
                <a:latin typeface="+mj-ea"/>
                <a:ea typeface="+mj-ea"/>
              </a:rPr>
              <a:t>线性码为例，</a:t>
            </a:r>
            <a:r>
              <a:rPr lang="zh-CN" altLang="en-US" sz="2400" b="1" dirty="0">
                <a:latin typeface="+mj-ea"/>
                <a:ea typeface="+mj-ea"/>
              </a:rPr>
              <a:t>说明采用好的编码方法时，适当增大</a:t>
            </a:r>
            <a:r>
              <a:rPr lang="en-US" altLang="zh-CN" sz="2400" b="1" dirty="0">
                <a:latin typeface="+mj-ea"/>
                <a:ea typeface="+mj-ea"/>
              </a:rPr>
              <a:t>n</a:t>
            </a:r>
            <a:r>
              <a:rPr lang="zh-CN" altLang="en-US" sz="2400" b="1" dirty="0">
                <a:latin typeface="+mj-ea"/>
                <a:ea typeface="+mj-ea"/>
              </a:rPr>
              <a:t>和</a:t>
            </a:r>
            <a:r>
              <a:rPr lang="en-US" altLang="zh-CN" sz="2400" b="1" dirty="0">
                <a:latin typeface="+mj-ea"/>
                <a:ea typeface="+mj-ea"/>
              </a:rPr>
              <a:t>M，</a:t>
            </a:r>
            <a:r>
              <a:rPr lang="zh-CN" altLang="en-US" sz="2400" b="1" dirty="0">
                <a:latin typeface="+mj-ea"/>
                <a:ea typeface="+mj-ea"/>
              </a:rPr>
              <a:t>可以得到低的平均错误</a:t>
            </a:r>
            <a:r>
              <a:rPr lang="zh-CN" altLang="en-US" sz="2400" b="1" dirty="0" smtClean="0">
                <a:latin typeface="+mj-ea"/>
                <a:ea typeface="+mj-ea"/>
              </a:rPr>
              <a:t>概率</a:t>
            </a:r>
            <a:r>
              <a:rPr lang="en-US" altLang="zh-CN" sz="2400" b="1" i="1" dirty="0" err="1" smtClean="0">
                <a:latin typeface="Times New Roman" pitchFamily="18" charset="0"/>
                <a:ea typeface="宋体" charset="-122"/>
                <a:cs typeface="Times New Roman" pitchFamily="18" charset="0"/>
              </a:rPr>
              <a:t>p</a:t>
            </a:r>
            <a:r>
              <a:rPr lang="en-US" altLang="zh-CN" sz="2400" b="1" i="1" baseline="-25000" dirty="0" err="1" smtClean="0">
                <a:latin typeface="Times New Roman" pitchFamily="18" charset="0"/>
                <a:ea typeface="宋体" charset="-122"/>
                <a:cs typeface="Times New Roman" pitchFamily="18" charset="0"/>
              </a:rPr>
              <a:t>E</a:t>
            </a:r>
            <a:r>
              <a:rPr lang="zh-CN" altLang="en-US" sz="2400" b="1" dirty="0" smtClean="0">
                <a:latin typeface="+mj-ea"/>
                <a:ea typeface="+mj-ea"/>
              </a:rPr>
              <a:t>和</a:t>
            </a:r>
            <a:r>
              <a:rPr lang="zh-CN" altLang="en-US" sz="2400" b="1" dirty="0">
                <a:latin typeface="+mj-ea"/>
                <a:ea typeface="+mj-ea"/>
              </a:rPr>
              <a:t>较高的信息传输率</a:t>
            </a:r>
            <a:r>
              <a:rPr lang="en-US" altLang="zh-CN" sz="2400" b="1" dirty="0">
                <a:latin typeface="+mj-ea"/>
                <a:ea typeface="+mj-ea"/>
              </a:rPr>
              <a:t>R。 </a:t>
            </a:r>
            <a:endParaRPr lang="zh-CN" altLang="en-US" sz="2400" b="1" dirty="0">
              <a:latin typeface="+mj-ea"/>
              <a:ea typeface="+mj-ea"/>
            </a:endParaRPr>
          </a:p>
        </p:txBody>
      </p:sp>
      <p:sp>
        <p:nvSpPr>
          <p:cNvPr id="9" name="右箭头 8"/>
          <p:cNvSpPr/>
          <p:nvPr/>
        </p:nvSpPr>
        <p:spPr>
          <a:xfrm>
            <a:off x="755576" y="4509120"/>
            <a:ext cx="432048" cy="504056"/>
          </a:xfrm>
          <a:prstGeom prst="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5681545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down)">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down)">
                                      <p:cBhvr>
                                        <p:cTn id="15" dur="500"/>
                                        <p:tgtEl>
                                          <p:spTgt spid="11"/>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327682"/>
                                        </p:tgtEl>
                                        <p:attrNameLst>
                                          <p:attrName>style.visibility</p:attrName>
                                        </p:attrNameLst>
                                      </p:cBhvr>
                                      <p:to>
                                        <p:strVal val="visible"/>
                                      </p:to>
                                    </p:set>
                                    <p:animEffect transition="in" filter="wipe(down)">
                                      <p:cBhvr>
                                        <p:cTn id="18" dur="500"/>
                                        <p:tgtEl>
                                          <p:spTgt spid="3276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682" grpId="0"/>
      <p:bldP spid="8" grpId="0" animBg="1"/>
      <p:bldP spid="11" grpId="0" animBg="1"/>
      <p:bldP spid="9"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706" name="Rectangle 2"/>
          <p:cNvSpPr>
            <a:spLocks noGrp="1" noChangeArrowheads="1"/>
          </p:cNvSpPr>
          <p:nvPr>
            <p:ph type="title"/>
          </p:nvPr>
        </p:nvSpPr>
        <p:spPr/>
        <p:txBody>
          <a:bodyPr/>
          <a:lstStyle/>
          <a:p>
            <a:r>
              <a:rPr lang="zh-CN" altLang="en-US" smtClean="0"/>
              <a:t>（5，2）线性码的编码</a:t>
            </a:r>
            <a:endParaRPr lang="zh-CN" altLang="en-US"/>
          </a:p>
        </p:txBody>
      </p:sp>
      <p:sp>
        <p:nvSpPr>
          <p:cNvPr id="328707" name="Rectangle 3"/>
          <p:cNvSpPr>
            <a:spLocks noGrp="1" noChangeArrowheads="1"/>
          </p:cNvSpPr>
          <p:nvPr>
            <p:ph type="body" idx="1"/>
          </p:nvPr>
        </p:nvSpPr>
        <p:spPr/>
        <p:txBody>
          <a:bodyPr>
            <a:normAutofit/>
          </a:bodyPr>
          <a:lstStyle/>
          <a:p>
            <a:r>
              <a:rPr lang="zh-CN" altLang="en-US" dirty="0" smtClean="0"/>
              <a:t>设</a:t>
            </a:r>
            <a:r>
              <a:rPr lang="en-US" altLang="zh-CN" dirty="0" smtClean="0"/>
              <a:t>M=4，n=5</a:t>
            </a:r>
          </a:p>
          <a:p>
            <a:pPr lvl="1"/>
            <a:r>
              <a:rPr lang="zh-CN" altLang="en-US" sz="2400" dirty="0" smtClean="0"/>
              <a:t>则输入符号有</a:t>
            </a:r>
            <a:r>
              <a:rPr lang="en-US" altLang="zh-CN" sz="2400" dirty="0" smtClean="0"/>
              <a:t>M=4</a:t>
            </a:r>
            <a:r>
              <a:rPr lang="zh-CN" altLang="en-US" sz="2400" dirty="0" smtClean="0"/>
              <a:t>种，由　　　的4个不同取值决定。</a:t>
            </a:r>
          </a:p>
          <a:p>
            <a:pPr lvl="1"/>
            <a:r>
              <a:rPr lang="zh-CN" altLang="en-US" sz="2400" dirty="0" smtClean="0"/>
              <a:t>采用以下编码方法将输入符号编码成为5位码：</a:t>
            </a:r>
            <a:endParaRPr lang="zh-CN" altLang="en-US" sz="2400" dirty="0"/>
          </a:p>
        </p:txBody>
      </p:sp>
      <p:sp>
        <p:nvSpPr>
          <p:cNvPr id="10" name="日期占位符 3"/>
          <p:cNvSpPr>
            <a:spLocks noGrp="1"/>
          </p:cNvSpPr>
          <p:nvPr>
            <p:ph type="dt" sz="half" idx="10"/>
          </p:nvPr>
        </p:nvSpPr>
        <p:spPr/>
        <p:txBody>
          <a:bodyPr/>
          <a:lstStyle/>
          <a:p>
            <a:fld id="{6B144D3E-1ED6-478A-9CC8-EB064F479724}" type="datetime1">
              <a:rPr lang="zh-CN" altLang="en-US" smtClean="0"/>
              <a:pPr/>
              <a:t>2014/1/2</a:t>
            </a:fld>
            <a:endParaRPr lang="en-US" altLang="zh-CN"/>
          </a:p>
        </p:txBody>
      </p:sp>
      <p:sp>
        <p:nvSpPr>
          <p:cNvPr id="12" name="灯片编号占位符 5"/>
          <p:cNvSpPr>
            <a:spLocks noGrp="1"/>
          </p:cNvSpPr>
          <p:nvPr>
            <p:ph type="sldNum" sz="quarter" idx="12"/>
          </p:nvPr>
        </p:nvSpPr>
        <p:spPr/>
        <p:txBody>
          <a:bodyPr/>
          <a:lstStyle/>
          <a:p>
            <a:fld id="{756EB6C9-0E0E-459D-991A-4420F65A418A}" type="slidenum">
              <a:rPr lang="zh-CN" altLang="en-US" smtClean="0"/>
              <a:pPr/>
              <a:t>49</a:t>
            </a:fld>
            <a:endParaRPr lang="en-US" altLang="zh-CN"/>
          </a:p>
        </p:txBody>
      </p:sp>
      <p:sp>
        <p:nvSpPr>
          <p:cNvPr id="328708" name="Rectangle 4"/>
          <p:cNvSpPr>
            <a:spLocks noChangeArrowheads="1"/>
          </p:cNvSpPr>
          <p:nvPr/>
        </p:nvSpPr>
        <p:spPr bwMode="auto">
          <a:xfrm>
            <a:off x="438150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aphicFrame>
        <p:nvGraphicFramePr>
          <p:cNvPr id="328709" name="Object 5"/>
          <p:cNvGraphicFramePr>
            <a:graphicFrameLocks noChangeAspect="1"/>
          </p:cNvGraphicFramePr>
          <p:nvPr>
            <p:extLst>
              <p:ext uri="{D42A27DB-BD31-4B8C-83A1-F6EECF244321}">
                <p14:modId xmlns:p14="http://schemas.microsoft.com/office/powerpoint/2010/main" val="3989541470"/>
              </p:ext>
            </p:extLst>
          </p:nvPr>
        </p:nvGraphicFramePr>
        <p:xfrm>
          <a:off x="4644008" y="1700808"/>
          <a:ext cx="822325" cy="514350"/>
        </p:xfrm>
        <a:graphic>
          <a:graphicData uri="http://schemas.openxmlformats.org/presentationml/2006/ole">
            <mc:AlternateContent xmlns:mc="http://schemas.openxmlformats.org/markup-compatibility/2006">
              <mc:Choice xmlns:v="urn:schemas-microsoft-com:vml" Requires="v">
                <p:oleObj spid="_x0000_s2270234" name="Equation" r:id="rId4" imgW="380835" imgH="241195" progId="Equation.DSMT4">
                  <p:embed/>
                </p:oleObj>
              </mc:Choice>
              <mc:Fallback>
                <p:oleObj name="Equation" r:id="rId4" imgW="380835" imgH="241195"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44008" y="1700808"/>
                        <a:ext cx="822325" cy="514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8710" name="Rectangle 6"/>
          <p:cNvSpPr>
            <a:spLocks noChangeArrowheads="1"/>
          </p:cNvSpPr>
          <p:nvPr/>
        </p:nvSpPr>
        <p:spPr bwMode="auto">
          <a:xfrm>
            <a:off x="3519488"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aphicFrame>
        <p:nvGraphicFramePr>
          <p:cNvPr id="328711" name="Object 7"/>
          <p:cNvGraphicFramePr>
            <a:graphicFrameLocks noChangeAspect="1"/>
          </p:cNvGraphicFramePr>
          <p:nvPr>
            <p:extLst>
              <p:ext uri="{D42A27DB-BD31-4B8C-83A1-F6EECF244321}">
                <p14:modId xmlns:p14="http://schemas.microsoft.com/office/powerpoint/2010/main" val="1889025868"/>
              </p:ext>
            </p:extLst>
          </p:nvPr>
        </p:nvGraphicFramePr>
        <p:xfrm>
          <a:off x="1431131" y="2810931"/>
          <a:ext cx="4176713" cy="473075"/>
        </p:xfrm>
        <a:graphic>
          <a:graphicData uri="http://schemas.openxmlformats.org/presentationml/2006/ole">
            <mc:AlternateContent xmlns:mc="http://schemas.openxmlformats.org/markup-compatibility/2006">
              <mc:Choice xmlns:v="urn:schemas-microsoft-com:vml" Requires="v">
                <p:oleObj spid="_x0000_s2270235" r:id="rId6" imgW="2108200" imgH="241300" progId="Equation.3">
                  <p:embed/>
                </p:oleObj>
              </mc:Choice>
              <mc:Fallback>
                <p:oleObj r:id="rId6" imgW="2108200" imgH="2413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31131" y="2810931"/>
                        <a:ext cx="4176713" cy="473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8712" name="Rectangle 8"/>
          <p:cNvSpPr>
            <a:spLocks noChangeArrowheads="1"/>
          </p:cNvSpPr>
          <p:nvPr/>
        </p:nvSpPr>
        <p:spPr bwMode="auto">
          <a:xfrm>
            <a:off x="3595688" y="27813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aphicFrame>
        <p:nvGraphicFramePr>
          <p:cNvPr id="328713" name="Object 9"/>
          <p:cNvGraphicFramePr>
            <a:graphicFrameLocks noChangeAspect="1"/>
          </p:cNvGraphicFramePr>
          <p:nvPr>
            <p:extLst>
              <p:ext uri="{D42A27DB-BD31-4B8C-83A1-F6EECF244321}">
                <p14:modId xmlns:p14="http://schemas.microsoft.com/office/powerpoint/2010/main" val="2737202924"/>
              </p:ext>
            </p:extLst>
          </p:nvPr>
        </p:nvGraphicFramePr>
        <p:xfrm>
          <a:off x="1403648" y="3573016"/>
          <a:ext cx="3729038" cy="2520950"/>
        </p:xfrm>
        <a:graphic>
          <a:graphicData uri="http://schemas.openxmlformats.org/presentationml/2006/ole">
            <mc:AlternateContent xmlns:mc="http://schemas.openxmlformats.org/markup-compatibility/2006">
              <mc:Choice xmlns:v="urn:schemas-microsoft-com:vml" Requires="v">
                <p:oleObj spid="_x0000_s2270236" name="Equation" r:id="rId8" imgW="1993680" imgH="1346040" progId="Equation.DSMT4">
                  <p:embed/>
                </p:oleObj>
              </mc:Choice>
              <mc:Fallback>
                <p:oleObj name="Equation" r:id="rId8" imgW="1993680" imgH="1346040" progId="Equation.DSMT4">
                  <p:embed/>
                  <p:pic>
                    <p:nvPicPr>
                      <p:cNvPr id="0" name=""/>
                      <p:cNvPicPr>
                        <a:picLocks noChangeAspect="1" noChangeArrowheads="1"/>
                      </p:cNvPicPr>
                      <p:nvPr/>
                    </p:nvPicPr>
                    <p:blipFill>
                      <a:blip r:embed="rId9"/>
                      <a:srcRect/>
                      <a:stretch>
                        <a:fillRect/>
                      </a:stretch>
                    </p:blipFill>
                    <p:spPr bwMode="auto">
                      <a:xfrm>
                        <a:off x="1403648" y="3573016"/>
                        <a:ext cx="3729038" cy="2520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434762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8"/>
          <p:cNvSpPr>
            <a:spLocks noGrp="1"/>
          </p:cNvSpPr>
          <p:nvPr>
            <p:ph type="title"/>
          </p:nvPr>
        </p:nvSpPr>
        <p:spPr/>
        <p:txBody>
          <a:bodyPr/>
          <a:lstStyle/>
          <a:p>
            <a:r>
              <a:rPr lang="zh-CN" altLang="en-US" dirty="0" smtClean="0"/>
              <a:t>编码信道</a:t>
            </a:r>
            <a:endParaRPr lang="zh-CN" altLang="en-US" dirty="0"/>
          </a:p>
        </p:txBody>
      </p:sp>
      <p:sp>
        <p:nvSpPr>
          <p:cNvPr id="4" name="灯片编号占位符 3"/>
          <p:cNvSpPr>
            <a:spLocks noGrp="1"/>
          </p:cNvSpPr>
          <p:nvPr>
            <p:ph type="sldNum" sz="quarter" idx="12"/>
          </p:nvPr>
        </p:nvSpPr>
        <p:spPr/>
        <p:txBody>
          <a:bodyPr/>
          <a:lstStyle/>
          <a:p>
            <a:fld id="{E31375A4-56A4-47D6-9801-1991572033F7}" type="slidenum">
              <a:rPr lang="en-US" smtClean="0"/>
              <a:pPr/>
              <a:t>5</a:t>
            </a:fld>
            <a:endParaRPr lang="en-US"/>
          </a:p>
        </p:txBody>
      </p:sp>
      <p:sp>
        <p:nvSpPr>
          <p:cNvPr id="5" name="Rectangle 13"/>
          <p:cNvSpPr>
            <a:spLocks noChangeArrowheads="1"/>
          </p:cNvSpPr>
          <p:nvPr/>
        </p:nvSpPr>
        <p:spPr bwMode="auto">
          <a:xfrm>
            <a:off x="1691456" y="1472481"/>
            <a:ext cx="1368425" cy="720725"/>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sp>
        <p:nvSpPr>
          <p:cNvPr id="6" name="Line 14"/>
          <p:cNvSpPr>
            <a:spLocks noChangeShapeType="1"/>
          </p:cNvSpPr>
          <p:nvPr/>
        </p:nvSpPr>
        <p:spPr bwMode="auto">
          <a:xfrm>
            <a:off x="683393" y="1832843"/>
            <a:ext cx="1008063"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zh-CN" altLang="en-US"/>
          </a:p>
        </p:txBody>
      </p:sp>
      <p:sp>
        <p:nvSpPr>
          <p:cNvPr id="7" name="Rectangle 15"/>
          <p:cNvSpPr>
            <a:spLocks noChangeArrowheads="1"/>
          </p:cNvSpPr>
          <p:nvPr/>
        </p:nvSpPr>
        <p:spPr bwMode="auto">
          <a:xfrm>
            <a:off x="3994918" y="1472481"/>
            <a:ext cx="1368425" cy="720725"/>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lIns="92075" tIns="46038" rIns="92075" bIns="46038" anchor="ctr"/>
          <a:lstStyle/>
          <a:p>
            <a:endParaRPr lang="zh-CN" altLang="en-US" b="1" dirty="0">
              <a:latin typeface="+mj-ea"/>
              <a:ea typeface="+mj-ea"/>
            </a:endParaRPr>
          </a:p>
        </p:txBody>
      </p:sp>
      <p:sp>
        <p:nvSpPr>
          <p:cNvPr id="8" name="Line 16"/>
          <p:cNvSpPr>
            <a:spLocks noChangeShapeType="1"/>
          </p:cNvSpPr>
          <p:nvPr/>
        </p:nvSpPr>
        <p:spPr bwMode="auto">
          <a:xfrm>
            <a:off x="3059881" y="1832843"/>
            <a:ext cx="935037"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zh-CN" altLang="en-US"/>
          </a:p>
        </p:txBody>
      </p:sp>
      <p:sp>
        <p:nvSpPr>
          <p:cNvPr id="9" name="Rectangle 17"/>
          <p:cNvSpPr>
            <a:spLocks noChangeArrowheads="1"/>
          </p:cNvSpPr>
          <p:nvPr/>
        </p:nvSpPr>
        <p:spPr bwMode="auto">
          <a:xfrm>
            <a:off x="6299968" y="1472481"/>
            <a:ext cx="1368425" cy="720725"/>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sp>
        <p:nvSpPr>
          <p:cNvPr id="10" name="Line 18"/>
          <p:cNvSpPr>
            <a:spLocks noChangeShapeType="1"/>
          </p:cNvSpPr>
          <p:nvPr/>
        </p:nvSpPr>
        <p:spPr bwMode="auto">
          <a:xfrm>
            <a:off x="5364931" y="1832843"/>
            <a:ext cx="935037"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zh-CN" altLang="en-US"/>
          </a:p>
        </p:txBody>
      </p:sp>
      <p:sp>
        <p:nvSpPr>
          <p:cNvPr id="11" name="Line 19"/>
          <p:cNvSpPr>
            <a:spLocks noChangeShapeType="1"/>
          </p:cNvSpPr>
          <p:nvPr/>
        </p:nvSpPr>
        <p:spPr bwMode="auto">
          <a:xfrm>
            <a:off x="7668393" y="1832843"/>
            <a:ext cx="1008063"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zh-CN" altLang="en-US"/>
          </a:p>
        </p:txBody>
      </p:sp>
      <p:sp>
        <p:nvSpPr>
          <p:cNvPr id="12" name="Text Box 20"/>
          <p:cNvSpPr txBox="1">
            <a:spLocks noChangeArrowheads="1"/>
          </p:cNvSpPr>
          <p:nvPr/>
        </p:nvSpPr>
        <p:spPr bwMode="auto">
          <a:xfrm>
            <a:off x="1620018" y="1472481"/>
            <a:ext cx="1493838" cy="701675"/>
          </a:xfrm>
          <a:prstGeom prst="rect">
            <a:avLst/>
          </a:prstGeom>
          <a:ln/>
        </p:spPr>
        <p:style>
          <a:lnRef idx="1">
            <a:schemeClr val="accent5"/>
          </a:lnRef>
          <a:fillRef idx="2">
            <a:schemeClr val="accent5"/>
          </a:fillRef>
          <a:effectRef idx="1">
            <a:schemeClr val="accent5"/>
          </a:effectRef>
          <a:fontRef idx="minor">
            <a:schemeClr val="dk1"/>
          </a:fontRef>
        </p:style>
        <p:txBody>
          <a:bodyPr>
            <a:spAutoFit/>
          </a:bodyPr>
          <a:lstStyle>
            <a:lvl1pPr marL="457200" indent="-457200" algn="l" eaLnBrk="0" hangingPunct="0">
              <a:spcBef>
                <a:spcPct val="0"/>
              </a:spcBef>
              <a:defRPr kumimoji="1" sz="2400">
                <a:solidFill>
                  <a:schemeClr val="tx1"/>
                </a:solidFill>
                <a:latin typeface="Times New Roman" pitchFamily="18" charset="0"/>
                <a:ea typeface="宋体" charset="-122"/>
              </a:defRPr>
            </a:lvl1pPr>
            <a:lvl2pPr marL="914400" indent="-457200" algn="l" eaLnBrk="0" hangingPunct="0">
              <a:spcBef>
                <a:spcPct val="0"/>
              </a:spcBef>
              <a:defRPr kumimoji="1" sz="2400">
                <a:solidFill>
                  <a:schemeClr val="tx1"/>
                </a:solidFill>
                <a:latin typeface="Times New Roman" pitchFamily="18" charset="0"/>
                <a:ea typeface="宋体" charset="-122"/>
              </a:defRPr>
            </a:lvl2pPr>
            <a:lvl3pPr marL="1371600" indent="-457200" algn="l" eaLnBrk="0" hangingPunct="0">
              <a:spcBef>
                <a:spcPct val="0"/>
              </a:spcBef>
              <a:defRPr kumimoji="1" sz="2400">
                <a:solidFill>
                  <a:schemeClr val="tx1"/>
                </a:solidFill>
                <a:latin typeface="Times New Roman" pitchFamily="18" charset="0"/>
                <a:ea typeface="宋体" charset="-122"/>
              </a:defRPr>
            </a:lvl3pPr>
            <a:lvl4pPr marL="1828800" indent="-457200" algn="l" eaLnBrk="0" hangingPunct="0">
              <a:spcBef>
                <a:spcPct val="0"/>
              </a:spcBef>
              <a:defRPr kumimoji="1" sz="2400">
                <a:solidFill>
                  <a:schemeClr val="tx1"/>
                </a:solidFill>
                <a:latin typeface="Times New Roman" pitchFamily="18" charset="0"/>
                <a:ea typeface="宋体" charset="-122"/>
              </a:defRPr>
            </a:lvl4pPr>
            <a:lvl5pPr marL="2286000" indent="-457200" algn="l" eaLnBrk="0" hangingPunct="0">
              <a:spcBef>
                <a:spcPct val="0"/>
              </a:spcBef>
              <a:defRPr kumimoji="1" sz="2400">
                <a:solidFill>
                  <a:schemeClr val="tx1"/>
                </a:solidFill>
                <a:latin typeface="Times New Roman" pitchFamily="18" charset="0"/>
                <a:ea typeface="宋体" charset="-122"/>
              </a:defRPr>
            </a:lvl5pPr>
            <a:lvl6pPr marL="2743200" indent="-457200" eaLnBrk="0" fontAlgn="base" hangingPunct="0">
              <a:spcBef>
                <a:spcPct val="0"/>
              </a:spcBef>
              <a:spcAft>
                <a:spcPct val="0"/>
              </a:spcAft>
              <a:defRPr kumimoji="1" sz="2400">
                <a:solidFill>
                  <a:schemeClr val="tx1"/>
                </a:solidFill>
                <a:latin typeface="Times New Roman" pitchFamily="18" charset="0"/>
                <a:ea typeface="宋体" charset="-122"/>
              </a:defRPr>
            </a:lvl6pPr>
            <a:lvl7pPr marL="3200400" indent="-457200" eaLnBrk="0" fontAlgn="base" hangingPunct="0">
              <a:spcBef>
                <a:spcPct val="0"/>
              </a:spcBef>
              <a:spcAft>
                <a:spcPct val="0"/>
              </a:spcAft>
              <a:defRPr kumimoji="1" sz="2400">
                <a:solidFill>
                  <a:schemeClr val="tx1"/>
                </a:solidFill>
                <a:latin typeface="Times New Roman" pitchFamily="18" charset="0"/>
                <a:ea typeface="宋体" charset="-122"/>
              </a:defRPr>
            </a:lvl7pPr>
            <a:lvl8pPr marL="3657600" indent="-457200" eaLnBrk="0" fontAlgn="base" hangingPunct="0">
              <a:spcBef>
                <a:spcPct val="0"/>
              </a:spcBef>
              <a:spcAft>
                <a:spcPct val="0"/>
              </a:spcAft>
              <a:defRPr kumimoji="1" sz="2400">
                <a:solidFill>
                  <a:schemeClr val="tx1"/>
                </a:solidFill>
                <a:latin typeface="Times New Roman" pitchFamily="18" charset="0"/>
                <a:ea typeface="宋体" charset="-122"/>
              </a:defRPr>
            </a:lvl8pPr>
            <a:lvl9pPr marL="4114800" indent="-4572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eaLnBrk="1" hangingPunct="1">
              <a:lnSpc>
                <a:spcPct val="100000"/>
              </a:lnSpc>
              <a:buClrTx/>
            </a:pPr>
            <a:r>
              <a:rPr kumimoji="0" lang="zh-CN" altLang="en-US" sz="2000" b="1" dirty="0">
                <a:latin typeface="+mj-ea"/>
                <a:ea typeface="+mj-ea"/>
              </a:rPr>
              <a:t>信道</a:t>
            </a:r>
          </a:p>
          <a:p>
            <a:pPr algn="ctr" eaLnBrk="1" hangingPunct="1">
              <a:lnSpc>
                <a:spcPct val="100000"/>
              </a:lnSpc>
              <a:buClrTx/>
            </a:pPr>
            <a:r>
              <a:rPr kumimoji="0" lang="zh-CN" altLang="en-US" sz="2000" b="1" dirty="0">
                <a:latin typeface="+mj-ea"/>
                <a:ea typeface="+mj-ea"/>
              </a:rPr>
              <a:t>编码器</a:t>
            </a:r>
          </a:p>
        </p:txBody>
      </p:sp>
      <p:sp>
        <p:nvSpPr>
          <p:cNvPr id="13" name="Text Box 21"/>
          <p:cNvSpPr txBox="1">
            <a:spLocks noChangeArrowheads="1"/>
          </p:cNvSpPr>
          <p:nvPr/>
        </p:nvSpPr>
        <p:spPr bwMode="auto">
          <a:xfrm>
            <a:off x="6245993" y="1472481"/>
            <a:ext cx="1493838" cy="701675"/>
          </a:xfrm>
          <a:prstGeom prst="rect">
            <a:avLst/>
          </a:prstGeom>
          <a:ln/>
        </p:spPr>
        <p:style>
          <a:lnRef idx="1">
            <a:schemeClr val="accent5"/>
          </a:lnRef>
          <a:fillRef idx="2">
            <a:schemeClr val="accent5"/>
          </a:fillRef>
          <a:effectRef idx="1">
            <a:schemeClr val="accent5"/>
          </a:effectRef>
          <a:fontRef idx="minor">
            <a:schemeClr val="dk1"/>
          </a:fontRef>
        </p:style>
        <p:txBody>
          <a:bodyPr>
            <a:spAutoFit/>
          </a:bodyPr>
          <a:lstStyle>
            <a:lvl1pPr marL="457200" indent="-457200" algn="l" eaLnBrk="0" hangingPunct="0">
              <a:spcBef>
                <a:spcPct val="0"/>
              </a:spcBef>
              <a:defRPr kumimoji="1" sz="2400">
                <a:solidFill>
                  <a:schemeClr val="tx1"/>
                </a:solidFill>
                <a:latin typeface="Times New Roman" pitchFamily="18" charset="0"/>
                <a:ea typeface="宋体" charset="-122"/>
              </a:defRPr>
            </a:lvl1pPr>
            <a:lvl2pPr marL="914400" indent="-457200" algn="l" eaLnBrk="0" hangingPunct="0">
              <a:spcBef>
                <a:spcPct val="0"/>
              </a:spcBef>
              <a:defRPr kumimoji="1" sz="2400">
                <a:solidFill>
                  <a:schemeClr val="tx1"/>
                </a:solidFill>
                <a:latin typeface="Times New Roman" pitchFamily="18" charset="0"/>
                <a:ea typeface="宋体" charset="-122"/>
              </a:defRPr>
            </a:lvl2pPr>
            <a:lvl3pPr marL="1371600" indent="-457200" algn="l" eaLnBrk="0" hangingPunct="0">
              <a:spcBef>
                <a:spcPct val="0"/>
              </a:spcBef>
              <a:defRPr kumimoji="1" sz="2400">
                <a:solidFill>
                  <a:schemeClr val="tx1"/>
                </a:solidFill>
                <a:latin typeface="Times New Roman" pitchFamily="18" charset="0"/>
                <a:ea typeface="宋体" charset="-122"/>
              </a:defRPr>
            </a:lvl3pPr>
            <a:lvl4pPr marL="1828800" indent="-457200" algn="l" eaLnBrk="0" hangingPunct="0">
              <a:spcBef>
                <a:spcPct val="0"/>
              </a:spcBef>
              <a:defRPr kumimoji="1" sz="2400">
                <a:solidFill>
                  <a:schemeClr val="tx1"/>
                </a:solidFill>
                <a:latin typeface="Times New Roman" pitchFamily="18" charset="0"/>
                <a:ea typeface="宋体" charset="-122"/>
              </a:defRPr>
            </a:lvl4pPr>
            <a:lvl5pPr marL="2286000" indent="-457200" algn="l" eaLnBrk="0" hangingPunct="0">
              <a:spcBef>
                <a:spcPct val="0"/>
              </a:spcBef>
              <a:defRPr kumimoji="1" sz="2400">
                <a:solidFill>
                  <a:schemeClr val="tx1"/>
                </a:solidFill>
                <a:latin typeface="Times New Roman" pitchFamily="18" charset="0"/>
                <a:ea typeface="宋体" charset="-122"/>
              </a:defRPr>
            </a:lvl5pPr>
            <a:lvl6pPr marL="2743200" indent="-457200" eaLnBrk="0" fontAlgn="base" hangingPunct="0">
              <a:spcBef>
                <a:spcPct val="0"/>
              </a:spcBef>
              <a:spcAft>
                <a:spcPct val="0"/>
              </a:spcAft>
              <a:defRPr kumimoji="1" sz="2400">
                <a:solidFill>
                  <a:schemeClr val="tx1"/>
                </a:solidFill>
                <a:latin typeface="Times New Roman" pitchFamily="18" charset="0"/>
                <a:ea typeface="宋体" charset="-122"/>
              </a:defRPr>
            </a:lvl6pPr>
            <a:lvl7pPr marL="3200400" indent="-457200" eaLnBrk="0" fontAlgn="base" hangingPunct="0">
              <a:spcBef>
                <a:spcPct val="0"/>
              </a:spcBef>
              <a:spcAft>
                <a:spcPct val="0"/>
              </a:spcAft>
              <a:defRPr kumimoji="1" sz="2400">
                <a:solidFill>
                  <a:schemeClr val="tx1"/>
                </a:solidFill>
                <a:latin typeface="Times New Roman" pitchFamily="18" charset="0"/>
                <a:ea typeface="宋体" charset="-122"/>
              </a:defRPr>
            </a:lvl7pPr>
            <a:lvl8pPr marL="3657600" indent="-457200" eaLnBrk="0" fontAlgn="base" hangingPunct="0">
              <a:spcBef>
                <a:spcPct val="0"/>
              </a:spcBef>
              <a:spcAft>
                <a:spcPct val="0"/>
              </a:spcAft>
              <a:defRPr kumimoji="1" sz="2400">
                <a:solidFill>
                  <a:schemeClr val="tx1"/>
                </a:solidFill>
                <a:latin typeface="Times New Roman" pitchFamily="18" charset="0"/>
                <a:ea typeface="宋体" charset="-122"/>
              </a:defRPr>
            </a:lvl8pPr>
            <a:lvl9pPr marL="4114800" indent="-4572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eaLnBrk="1" hangingPunct="1">
              <a:lnSpc>
                <a:spcPct val="100000"/>
              </a:lnSpc>
              <a:buClrTx/>
            </a:pPr>
            <a:r>
              <a:rPr kumimoji="0" lang="zh-CN" altLang="en-US" sz="2000" b="1" dirty="0">
                <a:latin typeface="+mj-ea"/>
                <a:ea typeface="+mj-ea"/>
              </a:rPr>
              <a:t>信道</a:t>
            </a:r>
          </a:p>
          <a:p>
            <a:pPr algn="ctr" eaLnBrk="1" hangingPunct="1">
              <a:lnSpc>
                <a:spcPct val="100000"/>
              </a:lnSpc>
              <a:buClrTx/>
            </a:pPr>
            <a:r>
              <a:rPr kumimoji="0" lang="zh-CN" altLang="en-US" sz="2000" b="1" dirty="0">
                <a:latin typeface="+mj-ea"/>
                <a:ea typeface="+mj-ea"/>
              </a:rPr>
              <a:t>译码器</a:t>
            </a:r>
          </a:p>
        </p:txBody>
      </p:sp>
      <p:sp>
        <p:nvSpPr>
          <p:cNvPr id="14" name="Text Box 22"/>
          <p:cNvSpPr txBox="1">
            <a:spLocks noChangeArrowheads="1"/>
          </p:cNvSpPr>
          <p:nvPr/>
        </p:nvSpPr>
        <p:spPr bwMode="auto">
          <a:xfrm>
            <a:off x="3852043" y="1616943"/>
            <a:ext cx="14938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lgn="l" eaLnBrk="0" hangingPunct="0">
              <a:spcBef>
                <a:spcPct val="0"/>
              </a:spcBef>
              <a:defRPr kumimoji="1" sz="2400">
                <a:solidFill>
                  <a:schemeClr val="tx1"/>
                </a:solidFill>
                <a:latin typeface="Times New Roman" pitchFamily="18" charset="0"/>
                <a:ea typeface="宋体" charset="-122"/>
              </a:defRPr>
            </a:lvl1pPr>
            <a:lvl2pPr marL="914400" indent="-457200" algn="l" eaLnBrk="0" hangingPunct="0">
              <a:spcBef>
                <a:spcPct val="0"/>
              </a:spcBef>
              <a:defRPr kumimoji="1" sz="2400">
                <a:solidFill>
                  <a:schemeClr val="tx1"/>
                </a:solidFill>
                <a:latin typeface="Times New Roman" pitchFamily="18" charset="0"/>
                <a:ea typeface="宋体" charset="-122"/>
              </a:defRPr>
            </a:lvl2pPr>
            <a:lvl3pPr marL="1371600" indent="-457200" algn="l" eaLnBrk="0" hangingPunct="0">
              <a:spcBef>
                <a:spcPct val="0"/>
              </a:spcBef>
              <a:defRPr kumimoji="1" sz="2400">
                <a:solidFill>
                  <a:schemeClr val="tx1"/>
                </a:solidFill>
                <a:latin typeface="Times New Roman" pitchFamily="18" charset="0"/>
                <a:ea typeface="宋体" charset="-122"/>
              </a:defRPr>
            </a:lvl3pPr>
            <a:lvl4pPr marL="1828800" indent="-457200" algn="l" eaLnBrk="0" hangingPunct="0">
              <a:spcBef>
                <a:spcPct val="0"/>
              </a:spcBef>
              <a:defRPr kumimoji="1" sz="2400">
                <a:solidFill>
                  <a:schemeClr val="tx1"/>
                </a:solidFill>
                <a:latin typeface="Times New Roman" pitchFamily="18" charset="0"/>
                <a:ea typeface="宋体" charset="-122"/>
              </a:defRPr>
            </a:lvl4pPr>
            <a:lvl5pPr marL="2286000" indent="-457200" algn="l" eaLnBrk="0" hangingPunct="0">
              <a:spcBef>
                <a:spcPct val="0"/>
              </a:spcBef>
              <a:defRPr kumimoji="1" sz="2400">
                <a:solidFill>
                  <a:schemeClr val="tx1"/>
                </a:solidFill>
                <a:latin typeface="Times New Roman" pitchFamily="18" charset="0"/>
                <a:ea typeface="宋体" charset="-122"/>
              </a:defRPr>
            </a:lvl5pPr>
            <a:lvl6pPr marL="2743200" indent="-457200" eaLnBrk="0" fontAlgn="base" hangingPunct="0">
              <a:spcBef>
                <a:spcPct val="0"/>
              </a:spcBef>
              <a:spcAft>
                <a:spcPct val="0"/>
              </a:spcAft>
              <a:defRPr kumimoji="1" sz="2400">
                <a:solidFill>
                  <a:schemeClr val="tx1"/>
                </a:solidFill>
                <a:latin typeface="Times New Roman" pitchFamily="18" charset="0"/>
                <a:ea typeface="宋体" charset="-122"/>
              </a:defRPr>
            </a:lvl6pPr>
            <a:lvl7pPr marL="3200400" indent="-457200" eaLnBrk="0" fontAlgn="base" hangingPunct="0">
              <a:spcBef>
                <a:spcPct val="0"/>
              </a:spcBef>
              <a:spcAft>
                <a:spcPct val="0"/>
              </a:spcAft>
              <a:defRPr kumimoji="1" sz="2400">
                <a:solidFill>
                  <a:schemeClr val="tx1"/>
                </a:solidFill>
                <a:latin typeface="Times New Roman" pitchFamily="18" charset="0"/>
                <a:ea typeface="宋体" charset="-122"/>
              </a:defRPr>
            </a:lvl7pPr>
            <a:lvl8pPr marL="3657600" indent="-457200" eaLnBrk="0" fontAlgn="base" hangingPunct="0">
              <a:spcBef>
                <a:spcPct val="0"/>
              </a:spcBef>
              <a:spcAft>
                <a:spcPct val="0"/>
              </a:spcAft>
              <a:defRPr kumimoji="1" sz="2400">
                <a:solidFill>
                  <a:schemeClr val="tx1"/>
                </a:solidFill>
                <a:latin typeface="Times New Roman" pitchFamily="18" charset="0"/>
                <a:ea typeface="宋体" charset="-122"/>
              </a:defRPr>
            </a:lvl8pPr>
            <a:lvl9pPr marL="4114800" indent="-4572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eaLnBrk="1" hangingPunct="1">
              <a:lnSpc>
                <a:spcPct val="100000"/>
              </a:lnSpc>
              <a:buClrTx/>
            </a:pPr>
            <a:r>
              <a:rPr kumimoji="0" lang="zh-CN" altLang="en-US" sz="2000" b="1" dirty="0">
                <a:latin typeface="+mj-ea"/>
                <a:ea typeface="+mj-ea"/>
              </a:rPr>
              <a:t>信道</a:t>
            </a:r>
          </a:p>
        </p:txBody>
      </p:sp>
      <p:graphicFrame>
        <p:nvGraphicFramePr>
          <p:cNvPr id="15" name="Object 23"/>
          <p:cNvGraphicFramePr>
            <a:graphicFrameLocks noChangeAspect="1"/>
          </p:cNvGraphicFramePr>
          <p:nvPr>
            <p:extLst>
              <p:ext uri="{D42A27DB-BD31-4B8C-83A1-F6EECF244321}">
                <p14:modId xmlns:p14="http://schemas.microsoft.com/office/powerpoint/2010/main" val="200289748"/>
              </p:ext>
            </p:extLst>
          </p:nvPr>
        </p:nvGraphicFramePr>
        <p:xfrm>
          <a:off x="905643" y="1196752"/>
          <a:ext cx="508000" cy="407987"/>
        </p:xfrm>
        <a:graphic>
          <a:graphicData uri="http://schemas.openxmlformats.org/presentationml/2006/ole">
            <mc:AlternateContent xmlns:mc="http://schemas.openxmlformats.org/markup-compatibility/2006">
              <mc:Choice xmlns:v="urn:schemas-microsoft-com:vml" Requires="v">
                <p:oleObj spid="_x0000_s2117663" name="Equation" r:id="rId3" imgW="203040" imgH="164880" progId="Equation.DSMT4">
                  <p:embed/>
                </p:oleObj>
              </mc:Choice>
              <mc:Fallback>
                <p:oleObj name="Equation" r:id="rId3" imgW="203040" imgH="164880" progId="Equation.DSMT4">
                  <p:embed/>
                  <p:pic>
                    <p:nvPicPr>
                      <p:cNvPr id="0"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5643" y="1196752"/>
                        <a:ext cx="508000" cy="4079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28"/>
          <p:cNvSpPr>
            <a:spLocks noChangeArrowheads="1"/>
          </p:cNvSpPr>
          <p:nvPr/>
        </p:nvSpPr>
        <p:spPr bwMode="auto">
          <a:xfrm>
            <a:off x="1475556" y="1256581"/>
            <a:ext cx="6335712" cy="1223962"/>
          </a:xfrm>
          <a:prstGeom prst="rect">
            <a:avLst/>
          </a:prstGeom>
          <a:noFill/>
          <a:ln w="38100" algn="ctr">
            <a:solidFill>
              <a:srgbClr val="FF0000"/>
            </a:solidFill>
            <a:prstDash val="dash"/>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dirty="0">
              <a:latin typeface="+mj-ea"/>
              <a:ea typeface="+mj-ea"/>
            </a:endParaRPr>
          </a:p>
        </p:txBody>
      </p:sp>
      <p:sp>
        <p:nvSpPr>
          <p:cNvPr id="20" name="矩形 19"/>
          <p:cNvSpPr/>
          <p:nvPr/>
        </p:nvSpPr>
        <p:spPr>
          <a:xfrm>
            <a:off x="647700" y="2708920"/>
            <a:ext cx="7740724" cy="830997"/>
          </a:xfrm>
          <a:prstGeom prst="rect">
            <a:avLst/>
          </a:prstGeom>
        </p:spPr>
        <p:txBody>
          <a:bodyPr wrap="square">
            <a:spAutoFit/>
          </a:bodyPr>
          <a:lstStyle/>
          <a:p>
            <a:r>
              <a:rPr lang="zh-CN" altLang="en-US" sz="2400" b="1" dirty="0">
                <a:solidFill>
                  <a:srgbClr val="0000FF"/>
                </a:solidFill>
                <a:latin typeface="+mj-ea"/>
                <a:ea typeface="+mj-ea"/>
              </a:rPr>
              <a:t>编码信道：</a:t>
            </a:r>
            <a:r>
              <a:rPr lang="zh-CN" altLang="en-US" sz="2400" b="1" dirty="0">
                <a:latin typeface="+mj-ea"/>
                <a:ea typeface="+mj-ea"/>
              </a:rPr>
              <a:t>信道编码研究的</a:t>
            </a:r>
            <a:r>
              <a:rPr lang="zh-CN" altLang="en-US" sz="2400" b="1" dirty="0" smtClean="0">
                <a:latin typeface="+mj-ea"/>
                <a:ea typeface="+mj-ea"/>
              </a:rPr>
              <a:t>对象。是</a:t>
            </a:r>
            <a:r>
              <a:rPr lang="zh-CN" altLang="en-US" sz="2400" b="1" dirty="0">
                <a:latin typeface="+mj-ea"/>
                <a:ea typeface="+mj-ea"/>
              </a:rPr>
              <a:t>由信道编码器、信道译码器和实际信道一起形成的一个新的信道。</a:t>
            </a:r>
          </a:p>
        </p:txBody>
      </p:sp>
      <p:sp>
        <p:nvSpPr>
          <p:cNvPr id="21" name="矩形 20"/>
          <p:cNvSpPr/>
          <p:nvPr/>
        </p:nvSpPr>
        <p:spPr>
          <a:xfrm>
            <a:off x="683393" y="3717032"/>
            <a:ext cx="7848872" cy="2677656"/>
          </a:xfrm>
          <a:prstGeom prst="rect">
            <a:avLst/>
          </a:prstGeom>
        </p:spPr>
        <p:txBody>
          <a:bodyPr wrap="square">
            <a:spAutoFit/>
          </a:bodyPr>
          <a:lstStyle/>
          <a:p>
            <a:r>
              <a:rPr lang="zh-CN" altLang="en-US" sz="2400" b="1" dirty="0" smtClean="0">
                <a:latin typeface="+mj-ea"/>
                <a:ea typeface="+mj-ea"/>
              </a:rPr>
              <a:t>它</a:t>
            </a:r>
            <a:r>
              <a:rPr lang="zh-CN" altLang="en-US" sz="2400" b="1" dirty="0">
                <a:latin typeface="+mj-ea"/>
                <a:ea typeface="+mj-ea"/>
              </a:rPr>
              <a:t>可以是：</a:t>
            </a:r>
          </a:p>
          <a:p>
            <a:pPr marL="540000" lvl="1" indent="-342900">
              <a:buFont typeface="Arial" pitchFamily="34" charset="0"/>
              <a:buChar char="•"/>
            </a:pPr>
            <a:r>
              <a:rPr lang="zh-CN" altLang="en-US" sz="2400" b="1" dirty="0">
                <a:latin typeface="+mj-ea"/>
                <a:ea typeface="+mj-ea"/>
              </a:rPr>
              <a:t>无线通信中的如发射机、天线、自由空间、接收机等全体；</a:t>
            </a:r>
          </a:p>
          <a:p>
            <a:pPr marL="540000" lvl="1" indent="-342900">
              <a:buFont typeface="Arial" pitchFamily="34" charset="0"/>
              <a:buChar char="•"/>
            </a:pPr>
            <a:r>
              <a:rPr lang="zh-CN" altLang="en-US" sz="2400" b="1" dirty="0">
                <a:latin typeface="+mj-ea"/>
                <a:ea typeface="+mj-ea"/>
              </a:rPr>
              <a:t>有线通信中的如调制解调器、电缆等全体；</a:t>
            </a:r>
          </a:p>
          <a:p>
            <a:pPr marL="540000" lvl="1" indent="-342900">
              <a:buFont typeface="Arial" pitchFamily="34" charset="0"/>
              <a:buChar char="•"/>
            </a:pPr>
            <a:r>
              <a:rPr lang="zh-CN" altLang="en-US" sz="2400" b="1" dirty="0">
                <a:latin typeface="+mj-ea"/>
                <a:ea typeface="+mj-ea"/>
              </a:rPr>
              <a:t>互联网的多个路由器、节点、电缆、低层协议等全体；</a:t>
            </a:r>
          </a:p>
          <a:p>
            <a:pPr marL="540000" lvl="1" indent="-342900">
              <a:buFont typeface="Arial" pitchFamily="34" charset="0"/>
              <a:buChar char="•"/>
            </a:pPr>
            <a:r>
              <a:rPr lang="zh-CN" altLang="en-US" sz="2400" b="1" dirty="0">
                <a:latin typeface="+mj-ea"/>
                <a:ea typeface="+mj-ea"/>
              </a:rPr>
              <a:t>计算机的存储器如磁盘等的全体；</a:t>
            </a:r>
          </a:p>
          <a:p>
            <a:pPr marL="540000" lvl="1" indent="-342900">
              <a:buFont typeface="Arial" pitchFamily="34" charset="0"/>
              <a:buChar char="•"/>
            </a:pPr>
            <a:r>
              <a:rPr lang="zh-CN" altLang="en-US" sz="2400" b="1" dirty="0">
                <a:latin typeface="+mj-ea"/>
                <a:ea typeface="+mj-ea"/>
              </a:rPr>
              <a:t> … …  。</a:t>
            </a:r>
            <a:endParaRPr lang="en-US" altLang="zh-CN" sz="2400" b="1" dirty="0">
              <a:latin typeface="+mj-ea"/>
              <a:ea typeface="+mj-ea"/>
            </a:endParaRPr>
          </a:p>
        </p:txBody>
      </p:sp>
    </p:spTree>
    <p:extLst>
      <p:ext uri="{BB962C8B-B14F-4D97-AF65-F5344CB8AC3E}">
        <p14:creationId xmlns:p14="http://schemas.microsoft.com/office/powerpoint/2010/main" val="14764735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slide(fromBottom)">
                                      <p:cBhvr>
                                        <p:cTn id="7" dur="500"/>
                                        <p:tgtEl>
                                          <p:spTgt spid="15"/>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wipe(down)">
                                      <p:cBhvr>
                                        <p:cTn id="11" dur="500"/>
                                        <p:tgtEl>
                                          <p:spTgt spid="18"/>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wipe(left)">
                                      <p:cBhvr>
                                        <p:cTn id="16"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1"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730" name="Rectangle 2"/>
          <p:cNvSpPr>
            <a:spLocks noGrp="1" noChangeArrowheads="1"/>
          </p:cNvSpPr>
          <p:nvPr>
            <p:ph type="title"/>
          </p:nvPr>
        </p:nvSpPr>
        <p:spPr/>
        <p:txBody>
          <a:bodyPr/>
          <a:lstStyle/>
          <a:p>
            <a:r>
              <a:rPr lang="zh-CN" altLang="en-US" smtClean="0"/>
              <a:t>（5</a:t>
            </a:r>
            <a:r>
              <a:rPr lang="en-US" altLang="zh-CN" smtClean="0"/>
              <a:t>,2</a:t>
            </a:r>
            <a:r>
              <a:rPr lang="zh-CN" altLang="en-US" smtClean="0"/>
              <a:t>）线性码的编码（续）</a:t>
            </a:r>
            <a:endParaRPr lang="en-US" altLang="zh-CN"/>
          </a:p>
        </p:txBody>
      </p:sp>
      <p:sp>
        <p:nvSpPr>
          <p:cNvPr id="329731" name="Rectangle 3"/>
          <p:cNvSpPr>
            <a:spLocks noGrp="1" noChangeArrowheads="1"/>
          </p:cNvSpPr>
          <p:nvPr>
            <p:ph type="body" idx="1"/>
          </p:nvPr>
        </p:nvSpPr>
        <p:spPr/>
        <p:txBody>
          <a:bodyPr/>
          <a:lstStyle/>
          <a:p>
            <a:r>
              <a:rPr lang="zh-CN" altLang="en-US" smtClean="0"/>
              <a:t>由上述编码方法得到一种</a:t>
            </a:r>
            <a:r>
              <a:rPr lang="en-US" altLang="zh-CN" smtClean="0"/>
              <a:t>(5,2)</a:t>
            </a:r>
            <a:r>
              <a:rPr lang="zh-CN" altLang="en-US" smtClean="0"/>
              <a:t>线性码，如图所示</a:t>
            </a:r>
            <a:r>
              <a:rPr lang="en-US" altLang="zh-CN" smtClean="0"/>
              <a:t>:</a:t>
            </a:r>
            <a:endParaRPr lang="en-US" altLang="zh-CN"/>
          </a:p>
        </p:txBody>
      </p:sp>
      <p:sp>
        <p:nvSpPr>
          <p:cNvPr id="6" name="日期占位符 3"/>
          <p:cNvSpPr>
            <a:spLocks noGrp="1"/>
          </p:cNvSpPr>
          <p:nvPr>
            <p:ph type="dt" sz="half" idx="10"/>
          </p:nvPr>
        </p:nvSpPr>
        <p:spPr/>
        <p:txBody>
          <a:bodyPr/>
          <a:lstStyle/>
          <a:p>
            <a:fld id="{89000CC6-733D-4740-8105-FD482B0B1145}" type="datetime1">
              <a:rPr lang="zh-CN" altLang="en-US" smtClean="0"/>
              <a:pPr/>
              <a:t>2014/1/2</a:t>
            </a:fld>
            <a:endParaRPr lang="en-US" altLang="zh-CN"/>
          </a:p>
        </p:txBody>
      </p:sp>
      <p:sp>
        <p:nvSpPr>
          <p:cNvPr id="8" name="灯片编号占位符 5"/>
          <p:cNvSpPr>
            <a:spLocks noGrp="1"/>
          </p:cNvSpPr>
          <p:nvPr>
            <p:ph type="sldNum" sz="quarter" idx="12"/>
          </p:nvPr>
        </p:nvSpPr>
        <p:spPr/>
        <p:txBody>
          <a:bodyPr/>
          <a:lstStyle/>
          <a:p>
            <a:fld id="{62A83D59-1E69-44BD-9C4B-632B20528A50}" type="slidenum">
              <a:rPr lang="zh-CN" altLang="en-US" smtClean="0"/>
              <a:pPr/>
              <a:t>50</a:t>
            </a:fld>
            <a:endParaRPr lang="en-US" altLang="zh-CN"/>
          </a:p>
        </p:txBody>
      </p:sp>
      <p:graphicFrame>
        <p:nvGraphicFramePr>
          <p:cNvPr id="329732" name="Object 4"/>
          <p:cNvGraphicFramePr>
            <a:graphicFrameLocks noChangeAspect="1"/>
          </p:cNvGraphicFramePr>
          <p:nvPr>
            <p:extLst>
              <p:ext uri="{D42A27DB-BD31-4B8C-83A1-F6EECF244321}">
                <p14:modId xmlns:p14="http://schemas.microsoft.com/office/powerpoint/2010/main" val="33706598"/>
              </p:ext>
            </p:extLst>
          </p:nvPr>
        </p:nvGraphicFramePr>
        <p:xfrm>
          <a:off x="1043608" y="2060848"/>
          <a:ext cx="7026275" cy="4281488"/>
        </p:xfrm>
        <a:graphic>
          <a:graphicData uri="http://schemas.openxmlformats.org/presentationml/2006/ole">
            <mc:AlternateContent xmlns:mc="http://schemas.openxmlformats.org/markup-compatibility/2006">
              <mc:Choice xmlns:v="urn:schemas-microsoft-com:vml" Requires="v">
                <p:oleObj spid="_x0000_s2271242" name="文档" r:id="rId4" imgW="3750546" imgH="2291825" progId="Word.Document.8">
                  <p:embed/>
                </p:oleObj>
              </mc:Choice>
              <mc:Fallback>
                <p:oleObj name="文档" r:id="rId4" imgW="3750546" imgH="2291825" progId="Word.Documen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43608" y="2060848"/>
                        <a:ext cx="7026275" cy="42814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29733" name="Rectangle 5"/>
          <p:cNvSpPr>
            <a:spLocks noChangeArrowheads="1"/>
          </p:cNvSpPr>
          <p:nvPr/>
        </p:nvSpPr>
        <p:spPr bwMode="auto">
          <a:xfrm>
            <a:off x="5651500" y="3141663"/>
            <a:ext cx="649288" cy="358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38654536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4" name="Rectangle 2"/>
          <p:cNvSpPr>
            <a:spLocks noGrp="1" noChangeArrowheads="1"/>
          </p:cNvSpPr>
          <p:nvPr>
            <p:ph type="title"/>
          </p:nvPr>
        </p:nvSpPr>
        <p:spPr/>
        <p:txBody>
          <a:bodyPr/>
          <a:lstStyle/>
          <a:p>
            <a:r>
              <a:rPr lang="zh-CN" altLang="en-US" smtClean="0"/>
              <a:t>（5</a:t>
            </a:r>
            <a:r>
              <a:rPr lang="en-US" altLang="zh-CN" smtClean="0"/>
              <a:t>,2</a:t>
            </a:r>
            <a:r>
              <a:rPr lang="zh-CN" altLang="en-US" smtClean="0"/>
              <a:t>）线性码的译码效果</a:t>
            </a:r>
            <a:endParaRPr lang="zh-CN" altLang="en-US"/>
          </a:p>
        </p:txBody>
      </p:sp>
      <p:sp>
        <p:nvSpPr>
          <p:cNvPr id="330755" name="Rectangle 3"/>
          <p:cNvSpPr>
            <a:spLocks noGrp="1" noChangeArrowheads="1"/>
          </p:cNvSpPr>
          <p:nvPr>
            <p:ph type="body" idx="1"/>
          </p:nvPr>
        </p:nvSpPr>
        <p:spPr/>
        <p:txBody>
          <a:bodyPr>
            <a:noAutofit/>
          </a:bodyPr>
          <a:lstStyle/>
          <a:p>
            <a:r>
              <a:rPr lang="zh-CN" altLang="en-US" dirty="0" smtClean="0"/>
              <a:t>采用最大似然译码准则，当</a:t>
            </a:r>
            <a:r>
              <a:rPr lang="en-US" altLang="zh-CN" dirty="0" smtClean="0"/>
              <a:t>p = 0.01</a:t>
            </a:r>
            <a:r>
              <a:rPr lang="zh-CN" altLang="en-US" dirty="0" smtClean="0"/>
              <a:t>时</a:t>
            </a:r>
          </a:p>
          <a:p>
            <a:pPr lvl="1"/>
            <a:r>
              <a:rPr lang="zh-CN" altLang="en-US" sz="2400" dirty="0" smtClean="0"/>
              <a:t>正确译码概率为</a:t>
            </a:r>
          </a:p>
          <a:p>
            <a:pPr lvl="1"/>
            <a:r>
              <a:rPr lang="zh-CN" altLang="en-US" sz="2400" dirty="0" smtClean="0"/>
              <a:t>平均错误译码概率为</a:t>
            </a:r>
          </a:p>
          <a:p>
            <a:endParaRPr lang="zh-CN" altLang="en-US" dirty="0" smtClean="0"/>
          </a:p>
          <a:p>
            <a:pPr lvl="1"/>
            <a:r>
              <a:rPr lang="zh-CN" altLang="en-US" sz="2400" dirty="0" smtClean="0"/>
              <a:t>信息传输率为</a:t>
            </a:r>
          </a:p>
          <a:p>
            <a:pPr lvl="1"/>
            <a:endParaRPr lang="zh-CN" altLang="en-US" sz="2400" dirty="0" smtClean="0"/>
          </a:p>
          <a:p>
            <a:r>
              <a:rPr lang="zh-CN" altLang="en-US" dirty="0" smtClean="0"/>
              <a:t>前述</a:t>
            </a:r>
            <a:r>
              <a:rPr lang="en-US" altLang="zh-CN" dirty="0" smtClean="0"/>
              <a:t>n=3，M=4</a:t>
            </a:r>
            <a:r>
              <a:rPr lang="zh-CN" altLang="en-US" dirty="0" smtClean="0"/>
              <a:t>的一种简单重复编码</a:t>
            </a:r>
          </a:p>
          <a:p>
            <a:pPr lvl="1"/>
            <a:r>
              <a:rPr lang="zh-CN" altLang="en-US" sz="2400" dirty="0" smtClean="0"/>
              <a:t>平均错误译码概率为</a:t>
            </a:r>
          </a:p>
          <a:p>
            <a:endParaRPr lang="zh-CN" altLang="en-US" dirty="0" smtClean="0"/>
          </a:p>
          <a:p>
            <a:pPr lvl="1"/>
            <a:r>
              <a:rPr lang="zh-CN" altLang="en-US" sz="2400" dirty="0" smtClean="0"/>
              <a:t>信息传输率为</a:t>
            </a:r>
            <a:endParaRPr lang="zh-CN" altLang="en-US" sz="2400" dirty="0"/>
          </a:p>
        </p:txBody>
      </p:sp>
      <p:sp>
        <p:nvSpPr>
          <p:cNvPr id="11" name="日期占位符 3"/>
          <p:cNvSpPr>
            <a:spLocks noGrp="1"/>
          </p:cNvSpPr>
          <p:nvPr>
            <p:ph type="dt" sz="half" idx="10"/>
          </p:nvPr>
        </p:nvSpPr>
        <p:spPr/>
        <p:txBody>
          <a:bodyPr/>
          <a:lstStyle/>
          <a:p>
            <a:fld id="{B96C1E62-F4C0-4DDF-B3EA-9C6D10725330}" type="datetime1">
              <a:rPr lang="zh-CN" altLang="en-US" smtClean="0"/>
              <a:pPr/>
              <a:t>2014/1/2</a:t>
            </a:fld>
            <a:endParaRPr lang="en-US" altLang="zh-CN"/>
          </a:p>
        </p:txBody>
      </p:sp>
      <p:sp>
        <p:nvSpPr>
          <p:cNvPr id="13" name="灯片编号占位符 5"/>
          <p:cNvSpPr>
            <a:spLocks noGrp="1"/>
          </p:cNvSpPr>
          <p:nvPr>
            <p:ph type="sldNum" sz="quarter" idx="12"/>
          </p:nvPr>
        </p:nvSpPr>
        <p:spPr/>
        <p:txBody>
          <a:bodyPr/>
          <a:lstStyle/>
          <a:p>
            <a:fld id="{CB2BFAD0-2491-4D67-9A03-7EA5DFF47759}" type="slidenum">
              <a:rPr lang="zh-CN" altLang="en-US" smtClean="0"/>
              <a:pPr/>
              <a:t>51</a:t>
            </a:fld>
            <a:endParaRPr lang="en-US" altLang="zh-CN"/>
          </a:p>
        </p:txBody>
      </p:sp>
      <p:sp>
        <p:nvSpPr>
          <p:cNvPr id="330756" name="Rectangle 4"/>
          <p:cNvSpPr>
            <a:spLocks noChangeArrowheads="1"/>
          </p:cNvSpPr>
          <p:nvPr/>
        </p:nvSpPr>
        <p:spPr bwMode="auto">
          <a:xfrm>
            <a:off x="377190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aphicFrame>
        <p:nvGraphicFramePr>
          <p:cNvPr id="330757" name="Object 5"/>
          <p:cNvGraphicFramePr>
            <a:graphicFrameLocks noChangeAspect="1"/>
          </p:cNvGraphicFramePr>
          <p:nvPr>
            <p:extLst>
              <p:ext uri="{D42A27DB-BD31-4B8C-83A1-F6EECF244321}">
                <p14:modId xmlns:p14="http://schemas.microsoft.com/office/powerpoint/2010/main" val="2536755058"/>
              </p:ext>
            </p:extLst>
          </p:nvPr>
        </p:nvGraphicFramePr>
        <p:xfrm>
          <a:off x="3563888" y="1772816"/>
          <a:ext cx="2971800" cy="423862"/>
        </p:xfrm>
        <a:graphic>
          <a:graphicData uri="http://schemas.openxmlformats.org/presentationml/2006/ole">
            <mc:AlternateContent xmlns:mc="http://schemas.openxmlformats.org/markup-compatibility/2006">
              <mc:Choice xmlns:v="urn:schemas-microsoft-com:vml" Requires="v">
                <p:oleObj spid="_x0000_s2272303" r:id="rId4" imgW="1600200" imgH="228600" progId="Equation.3">
                  <p:embed/>
                </p:oleObj>
              </mc:Choice>
              <mc:Fallback>
                <p:oleObj r:id="rId4" imgW="1600200" imgH="2286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63888" y="1772816"/>
                        <a:ext cx="2971800" cy="4238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30758" name="Rectangle 6"/>
          <p:cNvSpPr>
            <a:spLocks noChangeArrowheads="1"/>
          </p:cNvSpPr>
          <p:nvPr/>
        </p:nvSpPr>
        <p:spPr bwMode="auto">
          <a:xfrm>
            <a:off x="2757488"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aphicFrame>
        <p:nvGraphicFramePr>
          <p:cNvPr id="330759" name="Object 7"/>
          <p:cNvGraphicFramePr>
            <a:graphicFrameLocks noChangeAspect="1"/>
          </p:cNvGraphicFramePr>
          <p:nvPr>
            <p:extLst>
              <p:ext uri="{D42A27DB-BD31-4B8C-83A1-F6EECF244321}">
                <p14:modId xmlns:p14="http://schemas.microsoft.com/office/powerpoint/2010/main" val="2158374239"/>
              </p:ext>
            </p:extLst>
          </p:nvPr>
        </p:nvGraphicFramePr>
        <p:xfrm>
          <a:off x="1433244" y="2708920"/>
          <a:ext cx="6940550" cy="438150"/>
        </p:xfrm>
        <a:graphic>
          <a:graphicData uri="http://schemas.openxmlformats.org/presentationml/2006/ole">
            <mc:AlternateContent xmlns:mc="http://schemas.openxmlformats.org/markup-compatibility/2006">
              <mc:Choice xmlns:v="urn:schemas-microsoft-com:vml" Requires="v">
                <p:oleObj spid="_x0000_s2272304" r:id="rId6" imgW="3632200" imgH="228600" progId="Equation.3">
                  <p:embed/>
                </p:oleObj>
              </mc:Choice>
              <mc:Fallback>
                <p:oleObj r:id="rId6" imgW="3632200" imgH="2286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33244" y="2708920"/>
                        <a:ext cx="6940550" cy="438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30760" name="Object 8"/>
          <p:cNvGraphicFramePr>
            <a:graphicFrameLocks noChangeAspect="1"/>
          </p:cNvGraphicFramePr>
          <p:nvPr>
            <p:extLst>
              <p:ext uri="{D42A27DB-BD31-4B8C-83A1-F6EECF244321}">
                <p14:modId xmlns:p14="http://schemas.microsoft.com/office/powerpoint/2010/main" val="1307346228"/>
              </p:ext>
            </p:extLst>
          </p:nvPr>
        </p:nvGraphicFramePr>
        <p:xfrm>
          <a:off x="2915816" y="3573016"/>
          <a:ext cx="4038600" cy="655638"/>
        </p:xfrm>
        <a:graphic>
          <a:graphicData uri="http://schemas.openxmlformats.org/presentationml/2006/ole">
            <mc:AlternateContent xmlns:mc="http://schemas.openxmlformats.org/markup-compatibility/2006">
              <mc:Choice xmlns:v="urn:schemas-microsoft-com:vml" Requires="v">
                <p:oleObj spid="_x0000_s2272305" r:id="rId8" imgW="2413000" imgH="393700" progId="Equation.3">
                  <p:embed/>
                </p:oleObj>
              </mc:Choice>
              <mc:Fallback>
                <p:oleObj r:id="rId8" imgW="2413000" imgH="3937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915816" y="3573016"/>
                        <a:ext cx="4038600" cy="6556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30761" name="Object 9"/>
          <p:cNvGraphicFramePr>
            <a:graphicFrameLocks noChangeAspect="1"/>
          </p:cNvGraphicFramePr>
          <p:nvPr>
            <p:extLst>
              <p:ext uri="{D42A27DB-BD31-4B8C-83A1-F6EECF244321}">
                <p14:modId xmlns:p14="http://schemas.microsoft.com/office/powerpoint/2010/main" val="2171750714"/>
              </p:ext>
            </p:extLst>
          </p:nvPr>
        </p:nvGraphicFramePr>
        <p:xfrm>
          <a:off x="4139952" y="4869160"/>
          <a:ext cx="3733800" cy="787400"/>
        </p:xfrm>
        <a:graphic>
          <a:graphicData uri="http://schemas.openxmlformats.org/presentationml/2006/ole">
            <mc:AlternateContent xmlns:mc="http://schemas.openxmlformats.org/markup-compatibility/2006">
              <mc:Choice xmlns:v="urn:schemas-microsoft-com:vml" Requires="v">
                <p:oleObj spid="_x0000_s2272306" r:id="rId10" imgW="2120900" imgH="444500" progId="Equation.3">
                  <p:embed/>
                </p:oleObj>
              </mc:Choice>
              <mc:Fallback>
                <p:oleObj r:id="rId10" imgW="2120900" imgH="44450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139952" y="4869160"/>
                        <a:ext cx="3733800" cy="787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30762" name="Object 10"/>
          <p:cNvGraphicFramePr>
            <a:graphicFrameLocks noChangeAspect="1"/>
          </p:cNvGraphicFramePr>
          <p:nvPr>
            <p:extLst>
              <p:ext uri="{D42A27DB-BD31-4B8C-83A1-F6EECF244321}">
                <p14:modId xmlns:p14="http://schemas.microsoft.com/office/powerpoint/2010/main" val="1828723549"/>
              </p:ext>
            </p:extLst>
          </p:nvPr>
        </p:nvGraphicFramePr>
        <p:xfrm>
          <a:off x="3145166" y="5877272"/>
          <a:ext cx="4191000" cy="679450"/>
        </p:xfrm>
        <a:graphic>
          <a:graphicData uri="http://schemas.openxmlformats.org/presentationml/2006/ole">
            <mc:AlternateContent xmlns:mc="http://schemas.openxmlformats.org/markup-compatibility/2006">
              <mc:Choice xmlns:v="urn:schemas-microsoft-com:vml" Requires="v">
                <p:oleObj spid="_x0000_s2272307" r:id="rId12" imgW="2413000" imgH="393700" progId="Equation.3">
                  <p:embed/>
                </p:oleObj>
              </mc:Choice>
              <mc:Fallback>
                <p:oleObj r:id="rId12" imgW="2413000" imgH="393700"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145166" y="5877272"/>
                        <a:ext cx="4191000" cy="679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3" name="直接连接符 2"/>
          <p:cNvCxnSpPr/>
          <p:nvPr/>
        </p:nvCxnSpPr>
        <p:spPr>
          <a:xfrm>
            <a:off x="1043608" y="4221088"/>
            <a:ext cx="6408712" cy="0"/>
          </a:xfrm>
          <a:prstGeom prst="line">
            <a:avLst/>
          </a:prstGeom>
          <a:ln>
            <a:prstDash val="dash"/>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18227216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30755">
                                            <p:txEl>
                                              <p:pRg st="1" end="1"/>
                                            </p:txEl>
                                          </p:spTgt>
                                        </p:tgtEl>
                                        <p:attrNameLst>
                                          <p:attrName>style.visibility</p:attrName>
                                        </p:attrNameLst>
                                      </p:cBhvr>
                                      <p:to>
                                        <p:strVal val="visible"/>
                                      </p:to>
                                    </p:set>
                                    <p:animEffect transition="in" filter="wipe(down)">
                                      <p:cBhvr>
                                        <p:cTn id="7" dur="500"/>
                                        <p:tgtEl>
                                          <p:spTgt spid="330755">
                                            <p:txEl>
                                              <p:pRg st="1" end="1"/>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30757"/>
                                        </p:tgtEl>
                                        <p:attrNameLst>
                                          <p:attrName>style.visibility</p:attrName>
                                        </p:attrNameLst>
                                      </p:cBhvr>
                                      <p:to>
                                        <p:strVal val="visible"/>
                                      </p:to>
                                    </p:set>
                                    <p:animEffect transition="in" filter="wipe(down)">
                                      <p:cBhvr>
                                        <p:cTn id="10" dur="500"/>
                                        <p:tgtEl>
                                          <p:spTgt spid="330757"/>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330755">
                                            <p:txEl>
                                              <p:pRg st="2" end="2"/>
                                            </p:txEl>
                                          </p:spTgt>
                                        </p:tgtEl>
                                        <p:attrNameLst>
                                          <p:attrName>style.visibility</p:attrName>
                                        </p:attrNameLst>
                                      </p:cBhvr>
                                      <p:to>
                                        <p:strVal val="visible"/>
                                      </p:to>
                                    </p:set>
                                    <p:animEffect transition="in" filter="wipe(down)">
                                      <p:cBhvr>
                                        <p:cTn id="15" dur="500"/>
                                        <p:tgtEl>
                                          <p:spTgt spid="330755">
                                            <p:txEl>
                                              <p:pRg st="2" end="2"/>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330759"/>
                                        </p:tgtEl>
                                        <p:attrNameLst>
                                          <p:attrName>style.visibility</p:attrName>
                                        </p:attrNameLst>
                                      </p:cBhvr>
                                      <p:to>
                                        <p:strVal val="visible"/>
                                      </p:to>
                                    </p:set>
                                    <p:animEffect transition="in" filter="wipe(down)">
                                      <p:cBhvr>
                                        <p:cTn id="18" dur="500"/>
                                        <p:tgtEl>
                                          <p:spTgt spid="330759"/>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330755">
                                            <p:txEl>
                                              <p:pRg st="4" end="4"/>
                                            </p:txEl>
                                          </p:spTgt>
                                        </p:tgtEl>
                                        <p:attrNameLst>
                                          <p:attrName>style.visibility</p:attrName>
                                        </p:attrNameLst>
                                      </p:cBhvr>
                                      <p:to>
                                        <p:strVal val="visible"/>
                                      </p:to>
                                    </p:set>
                                    <p:animEffect transition="in" filter="wipe(down)">
                                      <p:cBhvr>
                                        <p:cTn id="23" dur="500"/>
                                        <p:tgtEl>
                                          <p:spTgt spid="330755">
                                            <p:txEl>
                                              <p:pRg st="4" end="4"/>
                                            </p:txEl>
                                          </p:spTgt>
                                        </p:tgtEl>
                                      </p:cBhvr>
                                    </p:animEffect>
                                  </p:childTnLst>
                                </p:cTn>
                              </p:par>
                              <p:par>
                                <p:cTn id="24" presetID="22" presetClass="entr" presetSubtype="4" fill="hold" nodeType="withEffect">
                                  <p:stCondLst>
                                    <p:cond delay="0"/>
                                  </p:stCondLst>
                                  <p:childTnLst>
                                    <p:set>
                                      <p:cBhvr>
                                        <p:cTn id="25" dur="1" fill="hold">
                                          <p:stCondLst>
                                            <p:cond delay="0"/>
                                          </p:stCondLst>
                                        </p:cTn>
                                        <p:tgtEl>
                                          <p:spTgt spid="330760"/>
                                        </p:tgtEl>
                                        <p:attrNameLst>
                                          <p:attrName>style.visibility</p:attrName>
                                        </p:attrNameLst>
                                      </p:cBhvr>
                                      <p:to>
                                        <p:strVal val="visible"/>
                                      </p:to>
                                    </p:set>
                                    <p:animEffect transition="in" filter="wipe(down)">
                                      <p:cBhvr>
                                        <p:cTn id="26" dur="500"/>
                                        <p:tgtEl>
                                          <p:spTgt spid="330760"/>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nodeType="clickEffect">
                                  <p:stCondLst>
                                    <p:cond delay="0"/>
                                  </p:stCondLst>
                                  <p:childTnLst>
                                    <p:set>
                                      <p:cBhvr>
                                        <p:cTn id="30" dur="1" fill="hold">
                                          <p:stCondLst>
                                            <p:cond delay="0"/>
                                          </p:stCondLst>
                                        </p:cTn>
                                        <p:tgtEl>
                                          <p:spTgt spid="330755">
                                            <p:txEl>
                                              <p:pRg st="6" end="6"/>
                                            </p:txEl>
                                          </p:spTgt>
                                        </p:tgtEl>
                                        <p:attrNameLst>
                                          <p:attrName>style.visibility</p:attrName>
                                        </p:attrNameLst>
                                      </p:cBhvr>
                                      <p:to>
                                        <p:strVal val="visible"/>
                                      </p:to>
                                    </p:set>
                                    <p:animEffect transition="in" filter="wipe(down)">
                                      <p:cBhvr>
                                        <p:cTn id="31" dur="500"/>
                                        <p:tgtEl>
                                          <p:spTgt spid="330755">
                                            <p:txEl>
                                              <p:pRg st="6" end="6"/>
                                            </p:txEl>
                                          </p:spTgt>
                                        </p:tgtEl>
                                      </p:cBhvr>
                                    </p:animEffect>
                                  </p:childTnLst>
                                </p:cTn>
                              </p:par>
                              <p:par>
                                <p:cTn id="32" presetID="22" presetClass="entr" presetSubtype="4" fill="hold" nodeType="withEffect">
                                  <p:stCondLst>
                                    <p:cond delay="0"/>
                                  </p:stCondLst>
                                  <p:childTnLst>
                                    <p:set>
                                      <p:cBhvr>
                                        <p:cTn id="33" dur="1" fill="hold">
                                          <p:stCondLst>
                                            <p:cond delay="0"/>
                                          </p:stCondLst>
                                        </p:cTn>
                                        <p:tgtEl>
                                          <p:spTgt spid="330755">
                                            <p:txEl>
                                              <p:pRg st="7" end="7"/>
                                            </p:txEl>
                                          </p:spTgt>
                                        </p:tgtEl>
                                        <p:attrNameLst>
                                          <p:attrName>style.visibility</p:attrName>
                                        </p:attrNameLst>
                                      </p:cBhvr>
                                      <p:to>
                                        <p:strVal val="visible"/>
                                      </p:to>
                                    </p:set>
                                    <p:animEffect transition="in" filter="wipe(down)">
                                      <p:cBhvr>
                                        <p:cTn id="34" dur="500"/>
                                        <p:tgtEl>
                                          <p:spTgt spid="330755">
                                            <p:txEl>
                                              <p:pRg st="7" end="7"/>
                                            </p:txEl>
                                          </p:spTgt>
                                        </p:tgtEl>
                                      </p:cBhvr>
                                    </p:animEffect>
                                  </p:childTnLst>
                                </p:cTn>
                              </p:par>
                              <p:par>
                                <p:cTn id="35" presetID="22" presetClass="entr" presetSubtype="4" fill="hold" nodeType="withEffect">
                                  <p:stCondLst>
                                    <p:cond delay="0"/>
                                  </p:stCondLst>
                                  <p:childTnLst>
                                    <p:set>
                                      <p:cBhvr>
                                        <p:cTn id="36" dur="1" fill="hold">
                                          <p:stCondLst>
                                            <p:cond delay="0"/>
                                          </p:stCondLst>
                                        </p:cTn>
                                        <p:tgtEl>
                                          <p:spTgt spid="330755">
                                            <p:txEl>
                                              <p:pRg st="9" end="9"/>
                                            </p:txEl>
                                          </p:spTgt>
                                        </p:tgtEl>
                                        <p:attrNameLst>
                                          <p:attrName>style.visibility</p:attrName>
                                        </p:attrNameLst>
                                      </p:cBhvr>
                                      <p:to>
                                        <p:strVal val="visible"/>
                                      </p:to>
                                    </p:set>
                                    <p:animEffect transition="in" filter="wipe(down)">
                                      <p:cBhvr>
                                        <p:cTn id="37" dur="500"/>
                                        <p:tgtEl>
                                          <p:spTgt spid="330755">
                                            <p:txEl>
                                              <p:pRg st="9" end="9"/>
                                            </p:txEl>
                                          </p:spTgt>
                                        </p:tgtEl>
                                      </p:cBhvr>
                                    </p:animEffect>
                                  </p:childTnLst>
                                </p:cTn>
                              </p:par>
                              <p:par>
                                <p:cTn id="38" presetID="22" presetClass="entr" presetSubtype="4" fill="hold" nodeType="withEffect">
                                  <p:stCondLst>
                                    <p:cond delay="0"/>
                                  </p:stCondLst>
                                  <p:childTnLst>
                                    <p:set>
                                      <p:cBhvr>
                                        <p:cTn id="39" dur="1" fill="hold">
                                          <p:stCondLst>
                                            <p:cond delay="0"/>
                                          </p:stCondLst>
                                        </p:cTn>
                                        <p:tgtEl>
                                          <p:spTgt spid="330761"/>
                                        </p:tgtEl>
                                        <p:attrNameLst>
                                          <p:attrName>style.visibility</p:attrName>
                                        </p:attrNameLst>
                                      </p:cBhvr>
                                      <p:to>
                                        <p:strVal val="visible"/>
                                      </p:to>
                                    </p:set>
                                    <p:animEffect transition="in" filter="wipe(down)">
                                      <p:cBhvr>
                                        <p:cTn id="40" dur="500"/>
                                        <p:tgtEl>
                                          <p:spTgt spid="330761"/>
                                        </p:tgtEl>
                                      </p:cBhvr>
                                    </p:animEffect>
                                  </p:childTnLst>
                                </p:cTn>
                              </p:par>
                              <p:par>
                                <p:cTn id="41" presetID="22" presetClass="entr" presetSubtype="4" fill="hold" nodeType="withEffect">
                                  <p:stCondLst>
                                    <p:cond delay="0"/>
                                  </p:stCondLst>
                                  <p:childTnLst>
                                    <p:set>
                                      <p:cBhvr>
                                        <p:cTn id="42" dur="1" fill="hold">
                                          <p:stCondLst>
                                            <p:cond delay="0"/>
                                          </p:stCondLst>
                                        </p:cTn>
                                        <p:tgtEl>
                                          <p:spTgt spid="330762"/>
                                        </p:tgtEl>
                                        <p:attrNameLst>
                                          <p:attrName>style.visibility</p:attrName>
                                        </p:attrNameLst>
                                      </p:cBhvr>
                                      <p:to>
                                        <p:strVal val="visible"/>
                                      </p:to>
                                    </p:set>
                                    <p:animEffect transition="in" filter="wipe(down)">
                                      <p:cBhvr>
                                        <p:cTn id="43" dur="500"/>
                                        <p:tgtEl>
                                          <p:spTgt spid="330762"/>
                                        </p:tgtEl>
                                      </p:cBhvr>
                                    </p:animEffect>
                                  </p:childTnLst>
                                </p:cTn>
                              </p:par>
                              <p:par>
                                <p:cTn id="44" presetID="22" presetClass="entr" presetSubtype="4" fill="hold" nodeType="withEffect">
                                  <p:stCondLst>
                                    <p:cond delay="0"/>
                                  </p:stCondLst>
                                  <p:childTnLst>
                                    <p:set>
                                      <p:cBhvr>
                                        <p:cTn id="45" dur="1" fill="hold">
                                          <p:stCondLst>
                                            <p:cond delay="0"/>
                                          </p:stCondLst>
                                        </p:cTn>
                                        <p:tgtEl>
                                          <p:spTgt spid="3"/>
                                        </p:tgtEl>
                                        <p:attrNameLst>
                                          <p:attrName>style.visibility</p:attrName>
                                        </p:attrNameLst>
                                      </p:cBhvr>
                                      <p:to>
                                        <p:strVal val="visible"/>
                                      </p:to>
                                    </p:set>
                                    <p:animEffect transition="in" filter="wipe(down)">
                                      <p:cBhvr>
                                        <p:cTn id="4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778" name="Rectangle 2"/>
          <p:cNvSpPr>
            <a:spLocks noGrp="1" noChangeArrowheads="1"/>
          </p:cNvSpPr>
          <p:nvPr>
            <p:ph type="title"/>
          </p:nvPr>
        </p:nvSpPr>
        <p:spPr/>
        <p:txBody>
          <a:bodyPr/>
          <a:lstStyle/>
          <a:p>
            <a:r>
              <a:rPr lang="zh-CN" altLang="en-US" dirty="0" smtClean="0"/>
              <a:t>结论</a:t>
            </a:r>
            <a:endParaRPr lang="zh-CN" altLang="en-US" dirty="0"/>
          </a:p>
        </p:txBody>
      </p:sp>
      <p:sp>
        <p:nvSpPr>
          <p:cNvPr id="331779" name="Rectangle 3"/>
          <p:cNvSpPr>
            <a:spLocks noGrp="1" noChangeArrowheads="1"/>
          </p:cNvSpPr>
          <p:nvPr>
            <p:ph type="body" idx="1"/>
          </p:nvPr>
        </p:nvSpPr>
        <p:spPr/>
        <p:txBody>
          <a:bodyPr/>
          <a:lstStyle/>
          <a:p>
            <a:r>
              <a:rPr lang="zh-CN" altLang="en-US" smtClean="0"/>
              <a:t>与</a:t>
            </a:r>
            <a:r>
              <a:rPr lang="en-US" altLang="zh-CN" smtClean="0"/>
              <a:t>n=3，M=4</a:t>
            </a:r>
            <a:r>
              <a:rPr lang="zh-CN" altLang="en-US" smtClean="0"/>
              <a:t>的简单重复编码比较，（5,2）线性码的信息传输率</a:t>
            </a:r>
            <a:r>
              <a:rPr lang="en-US" altLang="zh-CN" smtClean="0"/>
              <a:t>R</a:t>
            </a:r>
            <a:r>
              <a:rPr lang="zh-CN" altLang="en-US" smtClean="0"/>
              <a:t>略有降低，但平均错误概率却好得多。</a:t>
            </a:r>
          </a:p>
          <a:p>
            <a:r>
              <a:rPr lang="zh-CN" altLang="en-US" smtClean="0"/>
              <a:t>说明好的编码方法可以在错误概率和信息传输率两个性能上达到最佳折衷。</a:t>
            </a:r>
            <a:endParaRPr lang="zh-CN" altLang="en-US"/>
          </a:p>
        </p:txBody>
      </p:sp>
      <p:sp>
        <p:nvSpPr>
          <p:cNvPr id="4" name="日期占位符 3"/>
          <p:cNvSpPr>
            <a:spLocks noGrp="1"/>
          </p:cNvSpPr>
          <p:nvPr>
            <p:ph type="dt" sz="half" idx="10"/>
          </p:nvPr>
        </p:nvSpPr>
        <p:spPr/>
        <p:txBody>
          <a:bodyPr/>
          <a:lstStyle/>
          <a:p>
            <a:fld id="{5AB6D96A-A24B-4121-A644-359C7171CA9C}" type="datetime1">
              <a:rPr lang="zh-CN" altLang="en-US" smtClean="0"/>
              <a:pPr/>
              <a:t>2014/1/2</a:t>
            </a:fld>
            <a:endParaRPr lang="en-US" altLang="zh-CN"/>
          </a:p>
        </p:txBody>
      </p:sp>
      <p:sp>
        <p:nvSpPr>
          <p:cNvPr id="6" name="灯片编号占位符 5"/>
          <p:cNvSpPr>
            <a:spLocks noGrp="1"/>
          </p:cNvSpPr>
          <p:nvPr>
            <p:ph type="sldNum" sz="quarter" idx="12"/>
          </p:nvPr>
        </p:nvSpPr>
        <p:spPr/>
        <p:txBody>
          <a:bodyPr/>
          <a:lstStyle/>
          <a:p>
            <a:fld id="{D419A181-8BFB-4594-A481-70C707D4207C}" type="slidenum">
              <a:rPr lang="zh-CN" altLang="en-US" smtClean="0"/>
              <a:pPr/>
              <a:t>52</a:t>
            </a:fld>
            <a:endParaRPr lang="en-US" altLang="zh-CN"/>
          </a:p>
        </p:txBody>
      </p:sp>
    </p:spTree>
    <p:extLst>
      <p:ext uri="{BB962C8B-B14F-4D97-AF65-F5344CB8AC3E}">
        <p14:creationId xmlns:p14="http://schemas.microsoft.com/office/powerpoint/2010/main" val="16120223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4722" name="Rectangle 2"/>
          <p:cNvSpPr>
            <a:spLocks noGrp="1" noChangeArrowheads="1"/>
          </p:cNvSpPr>
          <p:nvPr>
            <p:ph type="title"/>
          </p:nvPr>
        </p:nvSpPr>
        <p:spPr/>
        <p:txBody>
          <a:bodyPr/>
          <a:lstStyle/>
          <a:p>
            <a:r>
              <a:rPr lang="zh-CN" altLang="en-US" dirty="0"/>
              <a:t>输入符号分析</a:t>
            </a:r>
          </a:p>
        </p:txBody>
      </p:sp>
      <p:sp>
        <p:nvSpPr>
          <p:cNvPr id="414723" name="Rectangle 3"/>
          <p:cNvSpPr>
            <a:spLocks noGrp="1" noChangeArrowheads="1"/>
          </p:cNvSpPr>
          <p:nvPr>
            <p:ph type="body" idx="1"/>
          </p:nvPr>
        </p:nvSpPr>
        <p:spPr>
          <a:xfrm>
            <a:off x="539552" y="3717032"/>
            <a:ext cx="8064896" cy="2520280"/>
          </a:xfrm>
        </p:spPr>
        <p:txBody>
          <a:bodyPr/>
          <a:lstStyle/>
          <a:p>
            <a:r>
              <a:rPr lang="zh-CN" altLang="en-US" dirty="0" smtClean="0"/>
              <a:t>第一种：两两之间都有</a:t>
            </a:r>
            <a:r>
              <a:rPr lang="en-US" altLang="zh-CN" dirty="0" smtClean="0"/>
              <a:t>2</a:t>
            </a:r>
            <a:r>
              <a:rPr lang="zh-CN" altLang="en-US" dirty="0" smtClean="0"/>
              <a:t>个二元符号不同。一个二元符号出错，不会串到其它输入符号，因此可以判断出现了错误 </a:t>
            </a:r>
          </a:p>
          <a:p>
            <a:r>
              <a:rPr lang="zh-CN" altLang="en-US" dirty="0" smtClean="0"/>
              <a:t>第二种：</a:t>
            </a:r>
            <a:r>
              <a:rPr lang="en-US" altLang="zh-CN" dirty="0" smtClean="0"/>
              <a:t>000</a:t>
            </a:r>
            <a:r>
              <a:rPr lang="zh-CN" altLang="en-US" dirty="0" smtClean="0"/>
              <a:t>与其它输入符号之间只差一个二元符号，当</a:t>
            </a:r>
            <a:r>
              <a:rPr lang="en-US" altLang="zh-CN" dirty="0" smtClean="0"/>
              <a:t>000</a:t>
            </a:r>
            <a:r>
              <a:rPr lang="zh-CN" altLang="en-US" dirty="0" smtClean="0"/>
              <a:t>任何一个二元符号出现错误时，就会串到其它输入符号上，也就判断不出错误</a:t>
            </a:r>
            <a:endParaRPr lang="zh-CN" altLang="en-US" dirty="0"/>
          </a:p>
        </p:txBody>
      </p:sp>
      <p:sp>
        <p:nvSpPr>
          <p:cNvPr id="96" name="灯片编号占位符 5"/>
          <p:cNvSpPr>
            <a:spLocks noGrp="1"/>
          </p:cNvSpPr>
          <p:nvPr>
            <p:ph type="sldNum" sz="quarter" idx="12"/>
          </p:nvPr>
        </p:nvSpPr>
        <p:spPr/>
        <p:txBody>
          <a:bodyPr/>
          <a:lstStyle/>
          <a:p>
            <a:fld id="{ACD3F064-21BE-49DC-8F79-9FD7D09C3CD2}" type="slidenum">
              <a:rPr lang="zh-CN" altLang="en-US" smtClean="0"/>
              <a:pPr/>
              <a:t>53</a:t>
            </a:fld>
            <a:endParaRPr lang="en-US" altLang="zh-CN"/>
          </a:p>
        </p:txBody>
      </p:sp>
      <p:sp>
        <p:nvSpPr>
          <p:cNvPr id="414724" name="Rectangle 4"/>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4725" name="Rectangle 5"/>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4726" name="Rectangle 6"/>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4727" name="Rectangle 7"/>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4728" name="Rectangle 8"/>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4729" name="Rectangle 9"/>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4730" name="Rectangle 10"/>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4731" name="Rectangle 11"/>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4732" name="Rectangle 12"/>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4733" name="Rectangle 13"/>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4734" name="Rectangle 14"/>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4735" name="Rectangle 15"/>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4736" name="Rectangle 16"/>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4737" name="Rectangle 17"/>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4738" name="Rectangle 18"/>
          <p:cNvSpPr>
            <a:spLocks noChangeArrowheads="1"/>
          </p:cNvSpPr>
          <p:nvPr/>
        </p:nvSpPr>
        <p:spPr bwMode="auto">
          <a:xfrm>
            <a:off x="0" y="31956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4739" name="Rectangle 19"/>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4740" name="Rectangle 20"/>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4741" name="Rectangle 21"/>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4742"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4743" name="Rectangle 23"/>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4744" name="Rectangle 24"/>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4745" name="Rectangle 25"/>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4746" name="Rectangle 26"/>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4747" name="Rectangle 27"/>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4748" name="Rectangle 28"/>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4749" name="Rectangle 29"/>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4750" name="Rectangle 30"/>
          <p:cNvSpPr>
            <a:spLocks noChangeArrowheads="1"/>
          </p:cNvSpPr>
          <p:nvPr/>
        </p:nvSpPr>
        <p:spPr bwMode="auto">
          <a:xfrm>
            <a:off x="0" y="31956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4751" name="Rectangle 31"/>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4752" name="Rectangle 32"/>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4753" name="Rectangle 33"/>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4754" name="Rectangle 34"/>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4755" name="Rectangle 35"/>
          <p:cNvSpPr>
            <a:spLocks noChangeArrowheads="1"/>
          </p:cNvSpPr>
          <p:nvPr/>
        </p:nvSpPr>
        <p:spPr bwMode="auto">
          <a:xfrm>
            <a:off x="0" y="3257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4756" name="Rectangle 36"/>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4757" name="Rectangle 37"/>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4758" name="Rectangle 38"/>
          <p:cNvSpPr>
            <a:spLocks noChangeArrowheads="1"/>
          </p:cNvSpPr>
          <p:nvPr/>
        </p:nvSpPr>
        <p:spPr bwMode="auto">
          <a:xfrm>
            <a:off x="0" y="24193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4759" name="Rectangle 39"/>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4760" name="Rectangle 40"/>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4761" name="Rectangle 41"/>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4762" name="Rectangle 42"/>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4763" name="Rectangle 4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4764" name="Rectangle 44"/>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4765" name="Rectangle 45"/>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4766" name="Rectangle 46"/>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4767" name="Rectangle 47"/>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4768" name="Rectangle 48"/>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4769" name="Rectangle 49"/>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4770" name="Rectangle 50"/>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4771" name="Rectangle 51"/>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4772" name="Rectangle 52"/>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4773" name="Rectangle 53"/>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4774" name="Rectangle 54"/>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4775" name="Rectangle 55"/>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4776" name="Rectangle 56"/>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4777" name="Rectangle 57"/>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4778" name="Rectangle 58"/>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4780" name="Rectangle 60"/>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4781" name="Rectangle 61"/>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4782" name="Rectangle 62"/>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4783" name="Rectangle 63"/>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4784" name="Rectangle 64"/>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4785" name="Rectangle 65"/>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4786" name="Rectangle 66"/>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4787" name="Rectangle 67"/>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4788" name="Rectangle 68"/>
          <p:cNvSpPr>
            <a:spLocks noChangeArrowheads="1"/>
          </p:cNvSpPr>
          <p:nvPr/>
        </p:nvSpPr>
        <p:spPr bwMode="auto">
          <a:xfrm>
            <a:off x="0" y="32051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4789" name="Rectangle 69"/>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4790" name="Rectangle 70"/>
          <p:cNvSpPr>
            <a:spLocks noChangeArrowheads="1"/>
          </p:cNvSpPr>
          <p:nvPr/>
        </p:nvSpPr>
        <p:spPr bwMode="auto">
          <a:xfrm>
            <a:off x="0" y="28813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4791" name="Rectangle 71"/>
          <p:cNvSpPr>
            <a:spLocks noChangeArrowheads="1"/>
          </p:cNvSpPr>
          <p:nvPr/>
        </p:nvSpPr>
        <p:spPr bwMode="auto">
          <a:xfrm>
            <a:off x="0" y="3233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4792" name="Rectangle 72"/>
          <p:cNvSpPr>
            <a:spLocks noChangeArrowheads="1"/>
          </p:cNvSpPr>
          <p:nvPr/>
        </p:nvSpPr>
        <p:spPr bwMode="auto">
          <a:xfrm>
            <a:off x="0" y="32242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4793" name="Rectangle 73"/>
          <p:cNvSpPr>
            <a:spLocks noChangeArrowheads="1"/>
          </p:cNvSpPr>
          <p:nvPr/>
        </p:nvSpPr>
        <p:spPr bwMode="auto">
          <a:xfrm>
            <a:off x="0" y="33004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4795" name="Rectangle 75"/>
          <p:cNvSpPr>
            <a:spLocks noChangeArrowheads="1"/>
          </p:cNvSpPr>
          <p:nvPr/>
        </p:nvSpPr>
        <p:spPr bwMode="auto">
          <a:xfrm>
            <a:off x="0" y="31623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4796" name="Rectangle 76"/>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4797" name="Rectangle 77"/>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4798" name="Rectangle 78"/>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4799" name="Rectangle 79"/>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4800" name="Rectangle 80"/>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4801" name="Rectangle 8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4802" name="Rectangle 82"/>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4803" name="Rectangle 83"/>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4804" name="Rectangle 84"/>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4805" name="Rectangle 85"/>
          <p:cNvSpPr>
            <a:spLocks noChangeArrowheads="1"/>
          </p:cNvSpPr>
          <p:nvPr/>
        </p:nvSpPr>
        <p:spPr bwMode="auto">
          <a:xfrm>
            <a:off x="0" y="32527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4806" name="Rectangle 86"/>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4807" name="Rectangle 87"/>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4808" name="Rectangle 88"/>
          <p:cNvSpPr>
            <a:spLocks noChangeArrowheads="1"/>
          </p:cNvSpPr>
          <p:nvPr/>
        </p:nvSpPr>
        <p:spPr bwMode="auto">
          <a:xfrm>
            <a:off x="0" y="29860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4809" name="Rectangle 89"/>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4810" name="Rectangle 90"/>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4811" name="Rectangle 91"/>
          <p:cNvSpPr>
            <a:spLocks noChangeArrowheads="1"/>
          </p:cNvSpPr>
          <p:nvPr/>
        </p:nvSpPr>
        <p:spPr bwMode="auto">
          <a:xfrm>
            <a:off x="0" y="29860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4812" name="Rectangle 92"/>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414813" name="Object 93"/>
          <p:cNvGraphicFramePr>
            <a:graphicFrameLocks noChangeAspect="1"/>
          </p:cNvGraphicFramePr>
          <p:nvPr>
            <p:extLst>
              <p:ext uri="{D42A27DB-BD31-4B8C-83A1-F6EECF244321}">
                <p14:modId xmlns:p14="http://schemas.microsoft.com/office/powerpoint/2010/main" val="912320010"/>
              </p:ext>
            </p:extLst>
          </p:nvPr>
        </p:nvGraphicFramePr>
        <p:xfrm>
          <a:off x="1835696" y="1636896"/>
          <a:ext cx="648072" cy="2080136"/>
        </p:xfrm>
        <a:graphic>
          <a:graphicData uri="http://schemas.openxmlformats.org/presentationml/2006/ole">
            <mc:AlternateContent xmlns:mc="http://schemas.openxmlformats.org/markup-compatibility/2006">
              <mc:Choice xmlns:v="urn:schemas-microsoft-com:vml" Requires="v">
                <p:oleObj spid="_x0000_s2250796" name="公式" r:id="rId4" imgW="279400" imgH="889000" progId="Equation.3">
                  <p:embed/>
                </p:oleObj>
              </mc:Choice>
              <mc:Fallback>
                <p:oleObj name="公式" r:id="rId4" imgW="279400" imgH="8890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35696" y="1636896"/>
                        <a:ext cx="648072" cy="2080136"/>
                      </a:xfrm>
                      <a:prstGeom prst="rect">
                        <a:avLst/>
                      </a:prstGeom>
                      <a:noFill/>
                    </p:spPr>
                  </p:pic>
                </p:oleObj>
              </mc:Fallback>
            </mc:AlternateContent>
          </a:graphicData>
        </a:graphic>
      </p:graphicFrame>
      <p:graphicFrame>
        <p:nvGraphicFramePr>
          <p:cNvPr id="414814" name="Object 94"/>
          <p:cNvGraphicFramePr>
            <a:graphicFrameLocks noChangeAspect="1"/>
          </p:cNvGraphicFramePr>
          <p:nvPr>
            <p:extLst>
              <p:ext uri="{D42A27DB-BD31-4B8C-83A1-F6EECF244321}">
                <p14:modId xmlns:p14="http://schemas.microsoft.com/office/powerpoint/2010/main" val="3262854194"/>
              </p:ext>
            </p:extLst>
          </p:nvPr>
        </p:nvGraphicFramePr>
        <p:xfrm>
          <a:off x="5508104" y="1564888"/>
          <a:ext cx="648072" cy="2080136"/>
        </p:xfrm>
        <a:graphic>
          <a:graphicData uri="http://schemas.openxmlformats.org/presentationml/2006/ole">
            <mc:AlternateContent xmlns:mc="http://schemas.openxmlformats.org/markup-compatibility/2006">
              <mc:Choice xmlns:v="urn:schemas-microsoft-com:vml" Requires="v">
                <p:oleObj spid="_x0000_s2250797" name="公式" r:id="rId6" imgW="279400" imgH="889000" progId="Equation.3">
                  <p:embed/>
                </p:oleObj>
              </mc:Choice>
              <mc:Fallback>
                <p:oleObj name="公式" r:id="rId6" imgW="279400" imgH="8890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08104" y="1564888"/>
                        <a:ext cx="648072" cy="2080136"/>
                      </a:xfrm>
                      <a:prstGeom prst="rect">
                        <a:avLst/>
                      </a:prstGeom>
                      <a:noFill/>
                    </p:spPr>
                  </p:pic>
                </p:oleObj>
              </mc:Fallback>
            </mc:AlternateContent>
          </a:graphicData>
        </a:graphic>
      </p:graphicFrame>
      <p:grpSp>
        <p:nvGrpSpPr>
          <p:cNvPr id="97" name="组合 96"/>
          <p:cNvGrpSpPr/>
          <p:nvPr/>
        </p:nvGrpSpPr>
        <p:grpSpPr>
          <a:xfrm>
            <a:off x="2411760" y="1772816"/>
            <a:ext cx="2016224" cy="1728192"/>
            <a:chOff x="2411760" y="1556792"/>
            <a:chExt cx="2016224" cy="1728192"/>
          </a:xfrm>
        </p:grpSpPr>
        <p:grpSp>
          <p:nvGrpSpPr>
            <p:cNvPr id="414720" name="组合 414719"/>
            <p:cNvGrpSpPr/>
            <p:nvPr/>
          </p:nvGrpSpPr>
          <p:grpSpPr>
            <a:xfrm>
              <a:off x="2411760" y="1556792"/>
              <a:ext cx="1152128" cy="1728192"/>
              <a:chOff x="2339752" y="1556792"/>
              <a:chExt cx="1152128" cy="1728192"/>
            </a:xfrm>
          </p:grpSpPr>
          <p:grpSp>
            <p:nvGrpSpPr>
              <p:cNvPr id="29" name="组合 28"/>
              <p:cNvGrpSpPr/>
              <p:nvPr/>
            </p:nvGrpSpPr>
            <p:grpSpPr>
              <a:xfrm>
                <a:off x="2411760" y="1556792"/>
                <a:ext cx="1080120" cy="1728192"/>
                <a:chOff x="2411760" y="1556792"/>
                <a:chExt cx="720080" cy="1728192"/>
              </a:xfrm>
            </p:grpSpPr>
            <p:cxnSp>
              <p:nvCxnSpPr>
                <p:cNvPr id="3" name="直接连接符 2"/>
                <p:cNvCxnSpPr/>
                <p:nvPr/>
              </p:nvCxnSpPr>
              <p:spPr>
                <a:xfrm>
                  <a:off x="2483768" y="1556792"/>
                  <a:ext cx="576064" cy="216024"/>
                </a:xfrm>
                <a:prstGeom prst="line">
                  <a:avLst/>
                </a:prstGeom>
                <a:ln w="76200"/>
              </p:spPr>
              <p:style>
                <a:lnRef idx="3">
                  <a:schemeClr val="accent2"/>
                </a:lnRef>
                <a:fillRef idx="0">
                  <a:schemeClr val="accent2"/>
                </a:fillRef>
                <a:effectRef idx="2">
                  <a:schemeClr val="accent2"/>
                </a:effectRef>
                <a:fontRef idx="minor">
                  <a:schemeClr val="tx1"/>
                </a:fontRef>
              </p:style>
            </p:cxnSp>
            <p:cxnSp>
              <p:nvCxnSpPr>
                <p:cNvPr id="5" name="直接连接符 4"/>
                <p:cNvCxnSpPr/>
                <p:nvPr/>
              </p:nvCxnSpPr>
              <p:spPr>
                <a:xfrm flipH="1">
                  <a:off x="2483768" y="1772816"/>
                  <a:ext cx="648072" cy="360040"/>
                </a:xfrm>
                <a:prstGeom prst="line">
                  <a:avLst/>
                </a:prstGeom>
              </p:spPr>
              <p:style>
                <a:lnRef idx="3">
                  <a:schemeClr val="accent2"/>
                </a:lnRef>
                <a:fillRef idx="0">
                  <a:schemeClr val="accent2"/>
                </a:fillRef>
                <a:effectRef idx="2">
                  <a:schemeClr val="accent2"/>
                </a:effectRef>
                <a:fontRef idx="minor">
                  <a:schemeClr val="tx1"/>
                </a:fontRef>
              </p:style>
            </p:cxnSp>
            <p:cxnSp>
              <p:nvCxnSpPr>
                <p:cNvPr id="7" name="直接连接符 6"/>
                <p:cNvCxnSpPr/>
                <p:nvPr/>
              </p:nvCxnSpPr>
              <p:spPr>
                <a:xfrm flipH="1">
                  <a:off x="2411760" y="1772816"/>
                  <a:ext cx="720080" cy="864096"/>
                </a:xfrm>
                <a:prstGeom prst="line">
                  <a:avLst/>
                </a:prstGeom>
              </p:spPr>
              <p:style>
                <a:lnRef idx="3">
                  <a:schemeClr val="accent2"/>
                </a:lnRef>
                <a:fillRef idx="0">
                  <a:schemeClr val="accent2"/>
                </a:fillRef>
                <a:effectRef idx="2">
                  <a:schemeClr val="accent2"/>
                </a:effectRef>
                <a:fontRef idx="minor">
                  <a:schemeClr val="tx1"/>
                </a:fontRef>
              </p:style>
            </p:cxnSp>
            <p:cxnSp>
              <p:nvCxnSpPr>
                <p:cNvPr id="9" name="直接连接符 8"/>
                <p:cNvCxnSpPr/>
                <p:nvPr/>
              </p:nvCxnSpPr>
              <p:spPr>
                <a:xfrm flipH="1">
                  <a:off x="2411760" y="1852637"/>
                  <a:ext cx="720080" cy="1432347"/>
                </a:xfrm>
                <a:prstGeom prst="line">
                  <a:avLst/>
                </a:prstGeom>
              </p:spPr>
              <p:style>
                <a:lnRef idx="3">
                  <a:schemeClr val="accent2"/>
                </a:lnRef>
                <a:fillRef idx="0">
                  <a:schemeClr val="accent2"/>
                </a:fillRef>
                <a:effectRef idx="2">
                  <a:schemeClr val="accent2"/>
                </a:effectRef>
                <a:fontRef idx="minor">
                  <a:schemeClr val="tx1"/>
                </a:fontRef>
              </p:style>
            </p:cxnSp>
          </p:grpSp>
          <p:grpSp>
            <p:nvGrpSpPr>
              <p:cNvPr id="30" name="组合 29"/>
              <p:cNvGrpSpPr/>
              <p:nvPr/>
            </p:nvGrpSpPr>
            <p:grpSpPr>
              <a:xfrm>
                <a:off x="2339752" y="2132856"/>
                <a:ext cx="1152128" cy="1053257"/>
                <a:chOff x="2339752" y="2132856"/>
                <a:chExt cx="504056" cy="1053257"/>
              </a:xfrm>
            </p:grpSpPr>
            <p:cxnSp>
              <p:nvCxnSpPr>
                <p:cNvPr id="11" name="直接连接符 10"/>
                <p:cNvCxnSpPr/>
                <p:nvPr/>
              </p:nvCxnSpPr>
              <p:spPr>
                <a:xfrm>
                  <a:off x="2339752" y="2132856"/>
                  <a:ext cx="504056" cy="286494"/>
                </a:xfrm>
                <a:prstGeom prst="line">
                  <a:avLst/>
                </a:prstGeom>
                <a:ln w="76200"/>
              </p:spPr>
              <p:style>
                <a:lnRef idx="3">
                  <a:schemeClr val="accent1"/>
                </a:lnRef>
                <a:fillRef idx="0">
                  <a:schemeClr val="accent1"/>
                </a:fillRef>
                <a:effectRef idx="2">
                  <a:schemeClr val="accent1"/>
                </a:effectRef>
                <a:fontRef idx="minor">
                  <a:schemeClr val="tx1"/>
                </a:fontRef>
              </p:style>
            </p:cxnSp>
            <p:cxnSp>
              <p:nvCxnSpPr>
                <p:cNvPr id="13" name="直接连接符 12"/>
                <p:cNvCxnSpPr/>
                <p:nvPr/>
              </p:nvCxnSpPr>
              <p:spPr>
                <a:xfrm flipH="1">
                  <a:off x="2339752" y="2419350"/>
                  <a:ext cx="504056" cy="217562"/>
                </a:xfrm>
                <a:prstGeom prst="line">
                  <a:avLst/>
                </a:prstGeom>
              </p:spPr>
              <p:style>
                <a:lnRef idx="3">
                  <a:schemeClr val="accent1"/>
                </a:lnRef>
                <a:fillRef idx="0">
                  <a:schemeClr val="accent1"/>
                </a:fillRef>
                <a:effectRef idx="2">
                  <a:schemeClr val="accent1"/>
                </a:effectRef>
                <a:fontRef idx="minor">
                  <a:schemeClr val="tx1"/>
                </a:fontRef>
              </p:style>
            </p:cxnSp>
            <p:cxnSp>
              <p:nvCxnSpPr>
                <p:cNvPr id="15" name="直接连接符 14"/>
                <p:cNvCxnSpPr/>
                <p:nvPr/>
              </p:nvCxnSpPr>
              <p:spPr>
                <a:xfrm flipH="1">
                  <a:off x="2411760" y="2419350"/>
                  <a:ext cx="432048" cy="766763"/>
                </a:xfrm>
                <a:prstGeom prst="line">
                  <a:avLst/>
                </a:prstGeom>
              </p:spPr>
              <p:style>
                <a:lnRef idx="3">
                  <a:schemeClr val="accent1"/>
                </a:lnRef>
                <a:fillRef idx="0">
                  <a:schemeClr val="accent1"/>
                </a:fillRef>
                <a:effectRef idx="2">
                  <a:schemeClr val="accent1"/>
                </a:effectRef>
                <a:fontRef idx="minor">
                  <a:schemeClr val="tx1"/>
                </a:fontRef>
              </p:style>
            </p:cxnSp>
          </p:grpSp>
          <p:grpSp>
            <p:nvGrpSpPr>
              <p:cNvPr id="31" name="组合 30"/>
              <p:cNvGrpSpPr/>
              <p:nvPr/>
            </p:nvGrpSpPr>
            <p:grpSpPr>
              <a:xfrm>
                <a:off x="2339752" y="2708920"/>
                <a:ext cx="1044116" cy="524818"/>
                <a:chOff x="2339752" y="2708920"/>
                <a:chExt cx="504056" cy="524818"/>
              </a:xfrm>
            </p:grpSpPr>
            <p:cxnSp>
              <p:nvCxnSpPr>
                <p:cNvPr id="17" name="直接连接符 16"/>
                <p:cNvCxnSpPr/>
                <p:nvPr/>
              </p:nvCxnSpPr>
              <p:spPr>
                <a:xfrm>
                  <a:off x="2339752" y="2708920"/>
                  <a:ext cx="504056" cy="391468"/>
                </a:xfrm>
                <a:prstGeom prst="line">
                  <a:avLst/>
                </a:prstGeom>
                <a:ln w="76200"/>
              </p:spPr>
              <p:style>
                <a:lnRef idx="3">
                  <a:schemeClr val="accent3"/>
                </a:lnRef>
                <a:fillRef idx="0">
                  <a:schemeClr val="accent3"/>
                </a:fillRef>
                <a:effectRef idx="2">
                  <a:schemeClr val="accent3"/>
                </a:effectRef>
                <a:fontRef idx="minor">
                  <a:schemeClr val="tx1"/>
                </a:fontRef>
              </p:style>
            </p:cxnSp>
            <p:cxnSp>
              <p:nvCxnSpPr>
                <p:cNvPr id="19" name="直接连接符 18"/>
                <p:cNvCxnSpPr/>
                <p:nvPr/>
              </p:nvCxnSpPr>
              <p:spPr>
                <a:xfrm flipH="1">
                  <a:off x="2411760" y="3100388"/>
                  <a:ext cx="432048" cy="133350"/>
                </a:xfrm>
                <a:prstGeom prst="line">
                  <a:avLst/>
                </a:prstGeom>
              </p:spPr>
              <p:style>
                <a:lnRef idx="3">
                  <a:schemeClr val="accent3"/>
                </a:lnRef>
                <a:fillRef idx="0">
                  <a:schemeClr val="accent3"/>
                </a:fillRef>
                <a:effectRef idx="2">
                  <a:schemeClr val="accent3"/>
                </a:effectRef>
                <a:fontRef idx="minor">
                  <a:schemeClr val="tx1"/>
                </a:fontRef>
              </p:style>
            </p:cxnSp>
          </p:grpSp>
        </p:grpSp>
        <p:sp>
          <p:nvSpPr>
            <p:cNvPr id="414721" name="TextBox 414720"/>
            <p:cNvSpPr txBox="1"/>
            <p:nvPr/>
          </p:nvSpPr>
          <p:spPr>
            <a:xfrm>
              <a:off x="3707904" y="1704977"/>
              <a:ext cx="720080" cy="1477328"/>
            </a:xfrm>
            <a:prstGeom prst="rect">
              <a:avLst/>
            </a:prstGeom>
            <a:noFill/>
          </p:spPr>
          <p:txBody>
            <a:bodyPr wrap="square" rtlCol="0">
              <a:spAutoFit/>
            </a:bodyPr>
            <a:lstStyle/>
            <a:p>
              <a:r>
                <a:rPr lang="zh-CN" altLang="en-US" b="1" dirty="0" smtClean="0">
                  <a:latin typeface="+mj-ea"/>
                  <a:ea typeface="+mj-ea"/>
                </a:rPr>
                <a:t>任意两个码字，差异为</a:t>
              </a:r>
              <a:r>
                <a:rPr lang="en-US" altLang="zh-CN" b="1" dirty="0" smtClean="0">
                  <a:latin typeface="+mj-ea"/>
                  <a:ea typeface="+mj-ea"/>
                </a:rPr>
                <a:t>2</a:t>
              </a:r>
              <a:endParaRPr lang="zh-CN" altLang="en-US" b="1" dirty="0">
                <a:latin typeface="+mj-ea"/>
                <a:ea typeface="+mj-ea"/>
              </a:endParaRPr>
            </a:p>
          </p:txBody>
        </p:sp>
      </p:grpSp>
      <p:grpSp>
        <p:nvGrpSpPr>
          <p:cNvPr id="98" name="组合 97"/>
          <p:cNvGrpSpPr/>
          <p:nvPr/>
        </p:nvGrpSpPr>
        <p:grpSpPr>
          <a:xfrm>
            <a:off x="6372200" y="1730338"/>
            <a:ext cx="1944216" cy="1728192"/>
            <a:chOff x="6372200" y="1514314"/>
            <a:chExt cx="1944216" cy="1728192"/>
          </a:xfrm>
        </p:grpSpPr>
        <p:grpSp>
          <p:nvGrpSpPr>
            <p:cNvPr id="126" name="组合 125"/>
            <p:cNvGrpSpPr/>
            <p:nvPr/>
          </p:nvGrpSpPr>
          <p:grpSpPr>
            <a:xfrm>
              <a:off x="6372200" y="1514314"/>
              <a:ext cx="1152128" cy="1728192"/>
              <a:chOff x="2339752" y="1556792"/>
              <a:chExt cx="1152128" cy="1728192"/>
            </a:xfrm>
          </p:grpSpPr>
          <p:grpSp>
            <p:nvGrpSpPr>
              <p:cNvPr id="127" name="组合 126"/>
              <p:cNvGrpSpPr/>
              <p:nvPr/>
            </p:nvGrpSpPr>
            <p:grpSpPr>
              <a:xfrm>
                <a:off x="2411760" y="1556792"/>
                <a:ext cx="1080120" cy="1728192"/>
                <a:chOff x="2411760" y="1556792"/>
                <a:chExt cx="720080" cy="1728192"/>
              </a:xfrm>
            </p:grpSpPr>
            <p:cxnSp>
              <p:nvCxnSpPr>
                <p:cNvPr id="135" name="直接连接符 134"/>
                <p:cNvCxnSpPr/>
                <p:nvPr/>
              </p:nvCxnSpPr>
              <p:spPr>
                <a:xfrm>
                  <a:off x="2483768" y="1556792"/>
                  <a:ext cx="576064" cy="216024"/>
                </a:xfrm>
                <a:prstGeom prst="line">
                  <a:avLst/>
                </a:prstGeom>
                <a:ln w="76200"/>
              </p:spPr>
              <p:style>
                <a:lnRef idx="3">
                  <a:schemeClr val="accent2"/>
                </a:lnRef>
                <a:fillRef idx="0">
                  <a:schemeClr val="accent2"/>
                </a:fillRef>
                <a:effectRef idx="2">
                  <a:schemeClr val="accent2"/>
                </a:effectRef>
                <a:fontRef idx="minor">
                  <a:schemeClr val="tx1"/>
                </a:fontRef>
              </p:style>
            </p:cxnSp>
            <p:cxnSp>
              <p:nvCxnSpPr>
                <p:cNvPr id="136" name="直接连接符 135"/>
                <p:cNvCxnSpPr/>
                <p:nvPr/>
              </p:nvCxnSpPr>
              <p:spPr>
                <a:xfrm flipH="1">
                  <a:off x="2483768" y="1772816"/>
                  <a:ext cx="648072" cy="360040"/>
                </a:xfrm>
                <a:prstGeom prst="line">
                  <a:avLst/>
                </a:prstGeom>
              </p:spPr>
              <p:style>
                <a:lnRef idx="3">
                  <a:schemeClr val="accent2"/>
                </a:lnRef>
                <a:fillRef idx="0">
                  <a:schemeClr val="accent2"/>
                </a:fillRef>
                <a:effectRef idx="2">
                  <a:schemeClr val="accent2"/>
                </a:effectRef>
                <a:fontRef idx="minor">
                  <a:schemeClr val="tx1"/>
                </a:fontRef>
              </p:style>
            </p:cxnSp>
            <p:cxnSp>
              <p:nvCxnSpPr>
                <p:cNvPr id="137" name="直接连接符 136"/>
                <p:cNvCxnSpPr/>
                <p:nvPr/>
              </p:nvCxnSpPr>
              <p:spPr>
                <a:xfrm flipH="1">
                  <a:off x="2411760" y="1772816"/>
                  <a:ext cx="720080" cy="864096"/>
                </a:xfrm>
                <a:prstGeom prst="line">
                  <a:avLst/>
                </a:prstGeom>
              </p:spPr>
              <p:style>
                <a:lnRef idx="3">
                  <a:schemeClr val="accent2"/>
                </a:lnRef>
                <a:fillRef idx="0">
                  <a:schemeClr val="accent2"/>
                </a:fillRef>
                <a:effectRef idx="2">
                  <a:schemeClr val="accent2"/>
                </a:effectRef>
                <a:fontRef idx="minor">
                  <a:schemeClr val="tx1"/>
                </a:fontRef>
              </p:style>
            </p:cxnSp>
            <p:cxnSp>
              <p:nvCxnSpPr>
                <p:cNvPr id="138" name="直接连接符 137"/>
                <p:cNvCxnSpPr/>
                <p:nvPr/>
              </p:nvCxnSpPr>
              <p:spPr>
                <a:xfrm flipH="1">
                  <a:off x="2411760" y="1852637"/>
                  <a:ext cx="720080" cy="1432347"/>
                </a:xfrm>
                <a:prstGeom prst="line">
                  <a:avLst/>
                </a:prstGeom>
              </p:spPr>
              <p:style>
                <a:lnRef idx="3">
                  <a:schemeClr val="accent2"/>
                </a:lnRef>
                <a:fillRef idx="0">
                  <a:schemeClr val="accent2"/>
                </a:fillRef>
                <a:effectRef idx="2">
                  <a:schemeClr val="accent2"/>
                </a:effectRef>
                <a:fontRef idx="minor">
                  <a:schemeClr val="tx1"/>
                </a:fontRef>
              </p:style>
            </p:cxnSp>
          </p:grpSp>
          <p:grpSp>
            <p:nvGrpSpPr>
              <p:cNvPr id="128" name="组合 127"/>
              <p:cNvGrpSpPr/>
              <p:nvPr/>
            </p:nvGrpSpPr>
            <p:grpSpPr>
              <a:xfrm>
                <a:off x="2339752" y="2132856"/>
                <a:ext cx="1152128" cy="1053257"/>
                <a:chOff x="2339752" y="2132856"/>
                <a:chExt cx="504056" cy="1053257"/>
              </a:xfrm>
            </p:grpSpPr>
            <p:cxnSp>
              <p:nvCxnSpPr>
                <p:cNvPr id="132" name="直接连接符 131"/>
                <p:cNvCxnSpPr/>
                <p:nvPr/>
              </p:nvCxnSpPr>
              <p:spPr>
                <a:xfrm>
                  <a:off x="2339752" y="2132856"/>
                  <a:ext cx="504056" cy="286494"/>
                </a:xfrm>
                <a:prstGeom prst="line">
                  <a:avLst/>
                </a:prstGeom>
                <a:ln w="76200"/>
              </p:spPr>
              <p:style>
                <a:lnRef idx="3">
                  <a:schemeClr val="accent1"/>
                </a:lnRef>
                <a:fillRef idx="0">
                  <a:schemeClr val="accent1"/>
                </a:fillRef>
                <a:effectRef idx="2">
                  <a:schemeClr val="accent1"/>
                </a:effectRef>
                <a:fontRef idx="minor">
                  <a:schemeClr val="tx1"/>
                </a:fontRef>
              </p:style>
            </p:cxnSp>
            <p:cxnSp>
              <p:nvCxnSpPr>
                <p:cNvPr id="133" name="直接连接符 132"/>
                <p:cNvCxnSpPr/>
                <p:nvPr/>
              </p:nvCxnSpPr>
              <p:spPr>
                <a:xfrm flipH="1">
                  <a:off x="2339752" y="2419350"/>
                  <a:ext cx="504056" cy="217562"/>
                </a:xfrm>
                <a:prstGeom prst="line">
                  <a:avLst/>
                </a:prstGeom>
              </p:spPr>
              <p:style>
                <a:lnRef idx="3">
                  <a:schemeClr val="accent1"/>
                </a:lnRef>
                <a:fillRef idx="0">
                  <a:schemeClr val="accent1"/>
                </a:fillRef>
                <a:effectRef idx="2">
                  <a:schemeClr val="accent1"/>
                </a:effectRef>
                <a:fontRef idx="minor">
                  <a:schemeClr val="tx1"/>
                </a:fontRef>
              </p:style>
            </p:cxnSp>
            <p:cxnSp>
              <p:nvCxnSpPr>
                <p:cNvPr id="134" name="直接连接符 133"/>
                <p:cNvCxnSpPr/>
                <p:nvPr/>
              </p:nvCxnSpPr>
              <p:spPr>
                <a:xfrm flipH="1">
                  <a:off x="2411760" y="2419350"/>
                  <a:ext cx="432048" cy="766763"/>
                </a:xfrm>
                <a:prstGeom prst="line">
                  <a:avLst/>
                </a:prstGeom>
              </p:spPr>
              <p:style>
                <a:lnRef idx="3">
                  <a:schemeClr val="accent1"/>
                </a:lnRef>
                <a:fillRef idx="0">
                  <a:schemeClr val="accent1"/>
                </a:fillRef>
                <a:effectRef idx="2">
                  <a:schemeClr val="accent1"/>
                </a:effectRef>
                <a:fontRef idx="minor">
                  <a:schemeClr val="tx1"/>
                </a:fontRef>
              </p:style>
            </p:cxnSp>
          </p:grpSp>
          <p:grpSp>
            <p:nvGrpSpPr>
              <p:cNvPr id="129" name="组合 128"/>
              <p:cNvGrpSpPr/>
              <p:nvPr/>
            </p:nvGrpSpPr>
            <p:grpSpPr>
              <a:xfrm>
                <a:off x="2339752" y="2708920"/>
                <a:ext cx="1044116" cy="524818"/>
                <a:chOff x="2339752" y="2708920"/>
                <a:chExt cx="504056" cy="524818"/>
              </a:xfrm>
            </p:grpSpPr>
            <p:cxnSp>
              <p:nvCxnSpPr>
                <p:cNvPr id="130" name="直接连接符 129"/>
                <p:cNvCxnSpPr/>
                <p:nvPr/>
              </p:nvCxnSpPr>
              <p:spPr>
                <a:xfrm>
                  <a:off x="2339752" y="2708920"/>
                  <a:ext cx="504056" cy="391468"/>
                </a:xfrm>
                <a:prstGeom prst="line">
                  <a:avLst/>
                </a:prstGeom>
                <a:ln w="76200"/>
              </p:spPr>
              <p:style>
                <a:lnRef idx="3">
                  <a:schemeClr val="accent3"/>
                </a:lnRef>
                <a:fillRef idx="0">
                  <a:schemeClr val="accent3"/>
                </a:fillRef>
                <a:effectRef idx="2">
                  <a:schemeClr val="accent3"/>
                </a:effectRef>
                <a:fontRef idx="minor">
                  <a:schemeClr val="tx1"/>
                </a:fontRef>
              </p:style>
            </p:cxnSp>
            <p:cxnSp>
              <p:nvCxnSpPr>
                <p:cNvPr id="131" name="直接连接符 130"/>
                <p:cNvCxnSpPr/>
                <p:nvPr/>
              </p:nvCxnSpPr>
              <p:spPr>
                <a:xfrm flipH="1">
                  <a:off x="2411760" y="3100388"/>
                  <a:ext cx="432048" cy="133350"/>
                </a:xfrm>
                <a:prstGeom prst="line">
                  <a:avLst/>
                </a:prstGeom>
              </p:spPr>
              <p:style>
                <a:lnRef idx="3">
                  <a:schemeClr val="accent3"/>
                </a:lnRef>
                <a:fillRef idx="0">
                  <a:schemeClr val="accent3"/>
                </a:fillRef>
                <a:effectRef idx="2">
                  <a:schemeClr val="accent3"/>
                </a:effectRef>
                <a:fontRef idx="minor">
                  <a:schemeClr val="tx1"/>
                </a:fontRef>
              </p:style>
            </p:cxnSp>
          </p:grpSp>
        </p:grpSp>
        <p:sp>
          <p:nvSpPr>
            <p:cNvPr id="140" name="TextBox 139"/>
            <p:cNvSpPr txBox="1"/>
            <p:nvPr/>
          </p:nvSpPr>
          <p:spPr>
            <a:xfrm>
              <a:off x="7596336" y="1723072"/>
              <a:ext cx="720080" cy="1477328"/>
            </a:xfrm>
            <a:prstGeom prst="rect">
              <a:avLst/>
            </a:prstGeom>
            <a:noFill/>
          </p:spPr>
          <p:txBody>
            <a:bodyPr wrap="square" rtlCol="0">
              <a:spAutoFit/>
            </a:bodyPr>
            <a:lstStyle/>
            <a:p>
              <a:r>
                <a:rPr lang="zh-CN" altLang="en-US" b="1" dirty="0" smtClean="0">
                  <a:latin typeface="+mj-ea"/>
                  <a:ea typeface="+mj-ea"/>
                </a:rPr>
                <a:t>任意两个码字，差异为</a:t>
              </a:r>
              <a:r>
                <a:rPr lang="en-US" altLang="zh-CN" b="1" dirty="0" smtClean="0">
                  <a:latin typeface="+mj-ea"/>
                  <a:ea typeface="+mj-ea"/>
                </a:rPr>
                <a:t>1</a:t>
              </a:r>
              <a:endParaRPr lang="zh-CN" altLang="en-US" b="1" dirty="0">
                <a:latin typeface="+mj-ea"/>
                <a:ea typeface="+mj-ea"/>
              </a:endParaRPr>
            </a:p>
          </p:txBody>
        </p:sp>
      </p:grpSp>
      <p:sp>
        <p:nvSpPr>
          <p:cNvPr id="2" name="矩形 1"/>
          <p:cNvSpPr/>
          <p:nvPr/>
        </p:nvSpPr>
        <p:spPr>
          <a:xfrm>
            <a:off x="594716" y="1160294"/>
            <a:ext cx="2954655" cy="461665"/>
          </a:xfrm>
          <a:prstGeom prst="rect">
            <a:avLst/>
          </a:prstGeom>
        </p:spPr>
        <p:txBody>
          <a:bodyPr wrap="none">
            <a:spAutoFit/>
          </a:bodyPr>
          <a:lstStyle/>
          <a:p>
            <a:r>
              <a:rPr lang="zh-CN" altLang="en-US" sz="2400" b="1" dirty="0" smtClean="0">
                <a:latin typeface="+mj-ea"/>
                <a:ea typeface="+mj-ea"/>
              </a:rPr>
              <a:t>两种符号选择的分析</a:t>
            </a:r>
            <a:endParaRPr lang="zh-CN" altLang="en-US" sz="2400" b="1" dirty="0">
              <a:latin typeface="+mj-ea"/>
              <a:ea typeface="+mj-ea"/>
            </a:endParaRPr>
          </a:p>
        </p:txBody>
      </p:sp>
    </p:spTree>
    <p:extLst>
      <p:ext uri="{BB962C8B-B14F-4D97-AF65-F5344CB8AC3E}">
        <p14:creationId xmlns:p14="http://schemas.microsoft.com/office/powerpoint/2010/main" val="37364054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fade">
                                      <p:cBhvr>
                                        <p:cTn id="7" dur="500"/>
                                        <p:tgtEl>
                                          <p:spTgt spid="9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8"/>
                                        </p:tgtEl>
                                        <p:attrNameLst>
                                          <p:attrName>style.visibility</p:attrName>
                                        </p:attrNameLst>
                                      </p:cBhvr>
                                      <p:to>
                                        <p:strVal val="visible"/>
                                      </p:to>
                                    </p:set>
                                    <p:animEffect transition="in" filter="fade">
                                      <p:cBhvr>
                                        <p:cTn id="12" dur="500"/>
                                        <p:tgtEl>
                                          <p:spTgt spid="98"/>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414723">
                                            <p:txEl>
                                              <p:pRg st="0" end="0"/>
                                            </p:txEl>
                                          </p:spTgt>
                                        </p:tgtEl>
                                        <p:attrNameLst>
                                          <p:attrName>style.visibility</p:attrName>
                                        </p:attrNameLst>
                                      </p:cBhvr>
                                      <p:to>
                                        <p:strVal val="visible"/>
                                      </p:to>
                                    </p:set>
                                    <p:animEffect transition="in" filter="fade">
                                      <p:cBhvr>
                                        <p:cTn id="17" dur="1000"/>
                                        <p:tgtEl>
                                          <p:spTgt spid="414723">
                                            <p:txEl>
                                              <p:pRg st="0" end="0"/>
                                            </p:txEl>
                                          </p:spTgt>
                                        </p:tgtEl>
                                      </p:cBhvr>
                                    </p:animEffect>
                                    <p:anim calcmode="lin" valueType="num">
                                      <p:cBhvr>
                                        <p:cTn id="18" dur="1000" fill="hold"/>
                                        <p:tgtEl>
                                          <p:spTgt spid="414723">
                                            <p:txEl>
                                              <p:pRg st="0" end="0"/>
                                            </p:txEl>
                                          </p:spTgt>
                                        </p:tgtEl>
                                        <p:attrNameLst>
                                          <p:attrName>ppt_x</p:attrName>
                                        </p:attrNameLst>
                                      </p:cBhvr>
                                      <p:tavLst>
                                        <p:tav tm="0">
                                          <p:val>
                                            <p:strVal val="#ppt_x"/>
                                          </p:val>
                                        </p:tav>
                                        <p:tav tm="100000">
                                          <p:val>
                                            <p:strVal val="#ppt_x"/>
                                          </p:val>
                                        </p:tav>
                                      </p:tavLst>
                                    </p:anim>
                                    <p:anim calcmode="lin" valueType="num">
                                      <p:cBhvr>
                                        <p:cTn id="19" dur="1000" fill="hold"/>
                                        <p:tgtEl>
                                          <p:spTgt spid="41472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414723">
                                            <p:txEl>
                                              <p:pRg st="1" end="1"/>
                                            </p:txEl>
                                          </p:spTgt>
                                        </p:tgtEl>
                                        <p:attrNameLst>
                                          <p:attrName>style.visibility</p:attrName>
                                        </p:attrNameLst>
                                      </p:cBhvr>
                                      <p:to>
                                        <p:strVal val="visible"/>
                                      </p:to>
                                    </p:set>
                                    <p:animEffect transition="in" filter="fade">
                                      <p:cBhvr>
                                        <p:cTn id="24" dur="1000"/>
                                        <p:tgtEl>
                                          <p:spTgt spid="414723">
                                            <p:txEl>
                                              <p:pRg st="1" end="1"/>
                                            </p:txEl>
                                          </p:spTgt>
                                        </p:tgtEl>
                                      </p:cBhvr>
                                    </p:animEffect>
                                    <p:anim calcmode="lin" valueType="num">
                                      <p:cBhvr>
                                        <p:cTn id="25" dur="1000" fill="hold"/>
                                        <p:tgtEl>
                                          <p:spTgt spid="414723">
                                            <p:txEl>
                                              <p:pRg st="1" end="1"/>
                                            </p:txEl>
                                          </p:spTgt>
                                        </p:tgtEl>
                                        <p:attrNameLst>
                                          <p:attrName>ppt_x</p:attrName>
                                        </p:attrNameLst>
                                      </p:cBhvr>
                                      <p:tavLst>
                                        <p:tav tm="0">
                                          <p:val>
                                            <p:strVal val="#ppt_x"/>
                                          </p:val>
                                        </p:tav>
                                        <p:tav tm="100000">
                                          <p:val>
                                            <p:strVal val="#ppt_x"/>
                                          </p:val>
                                        </p:tav>
                                      </p:tavLst>
                                    </p:anim>
                                    <p:anim calcmode="lin" valueType="num">
                                      <p:cBhvr>
                                        <p:cTn id="26" dur="1000" fill="hold"/>
                                        <p:tgtEl>
                                          <p:spTgt spid="41472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4723" grpId="0" build="p"/>
    </p:bldLst>
  </p:timing>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6770" name="Rectangle 2"/>
          <p:cNvSpPr>
            <a:spLocks noGrp="1" noChangeArrowheads="1"/>
          </p:cNvSpPr>
          <p:nvPr>
            <p:ph type="title"/>
          </p:nvPr>
        </p:nvSpPr>
        <p:spPr/>
        <p:txBody>
          <a:bodyPr/>
          <a:lstStyle/>
          <a:p>
            <a:r>
              <a:rPr lang="zh-CN" altLang="en-US" dirty="0" smtClean="0"/>
              <a:t>引入汉明距离</a:t>
            </a:r>
            <a:endParaRPr lang="zh-CN" altLang="en-US" dirty="0"/>
          </a:p>
        </p:txBody>
      </p:sp>
      <p:sp>
        <p:nvSpPr>
          <p:cNvPr id="416771" name="Rectangle 3"/>
          <p:cNvSpPr>
            <a:spLocks noGrp="1" noChangeArrowheads="1"/>
          </p:cNvSpPr>
          <p:nvPr>
            <p:ph type="body" idx="1"/>
          </p:nvPr>
        </p:nvSpPr>
        <p:spPr/>
        <p:txBody>
          <a:bodyPr/>
          <a:lstStyle/>
          <a:p>
            <a:r>
              <a:rPr lang="zh-CN" altLang="en-US" dirty="0" smtClean="0"/>
              <a:t>为了描述符号序列之间的这种相差性，定义了</a:t>
            </a:r>
            <a:r>
              <a:rPr lang="zh-CN" altLang="en-US" dirty="0" smtClean="0">
                <a:solidFill>
                  <a:srgbClr val="C00000"/>
                </a:solidFill>
              </a:rPr>
              <a:t>汉明距离</a:t>
            </a:r>
            <a:r>
              <a:rPr lang="zh-CN" altLang="en-US" dirty="0" smtClean="0"/>
              <a:t> </a:t>
            </a:r>
          </a:p>
          <a:p>
            <a:r>
              <a:rPr lang="zh-CN" altLang="en-US" dirty="0" smtClean="0"/>
              <a:t>长度为</a:t>
            </a:r>
            <a:r>
              <a:rPr lang="en-US" altLang="zh-CN" dirty="0" smtClean="0"/>
              <a:t>n</a:t>
            </a:r>
            <a:r>
              <a:rPr lang="zh-CN" altLang="en-US" dirty="0" smtClean="0"/>
              <a:t>的两个符号序列</a:t>
            </a:r>
            <a:endParaRPr lang="en-US" altLang="zh-CN" dirty="0" smtClean="0"/>
          </a:p>
          <a:p>
            <a:endParaRPr lang="en-US" altLang="zh-CN" dirty="0"/>
          </a:p>
          <a:p>
            <a:endParaRPr lang="en-US" altLang="zh-CN" dirty="0" smtClean="0"/>
          </a:p>
          <a:p>
            <a:r>
              <a:rPr lang="zh-CN" altLang="en-US" dirty="0" smtClean="0">
                <a:solidFill>
                  <a:srgbClr val="0000FF"/>
                </a:solidFill>
              </a:rPr>
              <a:t>汉明距离</a:t>
            </a:r>
            <a:r>
              <a:rPr lang="zh-CN" altLang="en-US" dirty="0" smtClean="0"/>
              <a:t>：是指两符号序列对应位置上不同码元的个数。用符号              表示，简写为 </a:t>
            </a:r>
          </a:p>
          <a:p>
            <a:r>
              <a:rPr lang="zh-CN" altLang="en-US" dirty="0" smtClean="0"/>
              <a:t>例如，   </a:t>
            </a:r>
            <a:endParaRPr lang="en-US" altLang="zh-CN" dirty="0" smtClean="0"/>
          </a:p>
          <a:p>
            <a:pPr marL="1005840" lvl="3" indent="0">
              <a:buNone/>
            </a:pPr>
            <a:r>
              <a:rPr lang="zh-CN" altLang="en-US" dirty="0" smtClean="0"/>
              <a:t>      </a:t>
            </a:r>
            <a:endParaRPr lang="en-US" altLang="zh-CN" dirty="0" smtClean="0"/>
          </a:p>
          <a:p>
            <a:pPr marL="0" indent="0">
              <a:buNone/>
            </a:pPr>
            <a:r>
              <a:rPr lang="zh-CN" altLang="en-US" dirty="0" smtClean="0"/>
              <a:t>                       对应</a:t>
            </a:r>
            <a:r>
              <a:rPr lang="zh-CN" altLang="en-US" dirty="0"/>
              <a:t>位置上有</a:t>
            </a:r>
            <a:r>
              <a:rPr lang="en-US" altLang="zh-CN" dirty="0"/>
              <a:t>3</a:t>
            </a:r>
            <a:r>
              <a:rPr lang="zh-CN" altLang="en-US" dirty="0"/>
              <a:t>个码元不同</a:t>
            </a:r>
            <a:endParaRPr lang="en-US" altLang="zh-CN" dirty="0" smtClean="0"/>
          </a:p>
          <a:p>
            <a:pPr marL="0" indent="0">
              <a:buNone/>
            </a:pPr>
            <a:endParaRPr lang="zh-CN" altLang="en-US" dirty="0"/>
          </a:p>
        </p:txBody>
      </p:sp>
      <p:sp>
        <p:nvSpPr>
          <p:cNvPr id="99" name="灯片编号占位符 5"/>
          <p:cNvSpPr>
            <a:spLocks noGrp="1"/>
          </p:cNvSpPr>
          <p:nvPr>
            <p:ph type="sldNum" sz="quarter" idx="12"/>
          </p:nvPr>
        </p:nvSpPr>
        <p:spPr/>
        <p:txBody>
          <a:bodyPr/>
          <a:lstStyle/>
          <a:p>
            <a:fld id="{1241F65C-EDD2-42E9-BEE4-C3440E705276}" type="slidenum">
              <a:rPr lang="zh-CN" altLang="en-US" smtClean="0"/>
              <a:pPr/>
              <a:t>54</a:t>
            </a:fld>
            <a:endParaRPr lang="en-US" altLang="zh-CN"/>
          </a:p>
        </p:txBody>
      </p:sp>
      <p:sp>
        <p:nvSpPr>
          <p:cNvPr id="416772" name="Rectangle 4"/>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6773" name="Rectangle 5"/>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6774" name="Rectangle 6"/>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6775" name="Rectangle 7"/>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6776" name="Rectangle 8"/>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6777" name="Rectangle 9"/>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6778" name="Rectangle 10"/>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6779" name="Rectangle 11"/>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6780" name="Rectangle 12"/>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6781" name="Rectangle 13"/>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6782" name="Rectangle 14"/>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6783" name="Rectangle 15"/>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6784" name="Rectangle 16"/>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6785" name="Rectangle 17"/>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6786" name="Rectangle 18"/>
          <p:cNvSpPr>
            <a:spLocks noChangeArrowheads="1"/>
          </p:cNvSpPr>
          <p:nvPr/>
        </p:nvSpPr>
        <p:spPr bwMode="auto">
          <a:xfrm>
            <a:off x="0" y="31956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6787" name="Rectangle 19"/>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6788" name="Rectangle 20"/>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6789" name="Rectangle 21"/>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6790"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6791" name="Rectangle 23"/>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6792" name="Rectangle 24"/>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6793" name="Rectangle 25"/>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6794" name="Rectangle 26"/>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6795" name="Rectangle 27"/>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6796" name="Rectangle 28"/>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6797" name="Rectangle 29"/>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6798" name="Rectangle 30"/>
          <p:cNvSpPr>
            <a:spLocks noChangeArrowheads="1"/>
          </p:cNvSpPr>
          <p:nvPr/>
        </p:nvSpPr>
        <p:spPr bwMode="auto">
          <a:xfrm>
            <a:off x="0" y="31956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6799" name="Rectangle 31"/>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6800" name="Rectangle 32"/>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6801" name="Rectangle 33"/>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6802" name="Rectangle 34"/>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6803" name="Rectangle 35"/>
          <p:cNvSpPr>
            <a:spLocks noChangeArrowheads="1"/>
          </p:cNvSpPr>
          <p:nvPr/>
        </p:nvSpPr>
        <p:spPr bwMode="auto">
          <a:xfrm>
            <a:off x="0" y="3257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6804" name="Rectangle 36"/>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6805" name="Rectangle 37"/>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6806" name="Rectangle 38"/>
          <p:cNvSpPr>
            <a:spLocks noChangeArrowheads="1"/>
          </p:cNvSpPr>
          <p:nvPr/>
        </p:nvSpPr>
        <p:spPr bwMode="auto">
          <a:xfrm>
            <a:off x="0" y="24193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6807" name="Rectangle 39"/>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6808" name="Rectangle 40"/>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6809" name="Rectangle 41"/>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6810" name="Rectangle 42"/>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6811" name="Rectangle 4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6812" name="Rectangle 44"/>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6813" name="Rectangle 45"/>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6814" name="Rectangle 46"/>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6815" name="Rectangle 47"/>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6816" name="Rectangle 48"/>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6817" name="Rectangle 49"/>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6818" name="Rectangle 50"/>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6819" name="Rectangle 51"/>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6820" name="Rectangle 52"/>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6821" name="Rectangle 53"/>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6822" name="Rectangle 54"/>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6823" name="Rectangle 55"/>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6824" name="Rectangle 56"/>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6825" name="Rectangle 57"/>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6826" name="Rectangle 58"/>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6827" name="Rectangle 59"/>
          <p:cNvSpPr>
            <a:spLocks noChangeArrowheads="1"/>
          </p:cNvSpPr>
          <p:nvPr/>
        </p:nvSpPr>
        <p:spPr bwMode="auto">
          <a:xfrm>
            <a:off x="0" y="31003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6828" name="Rectangle 60"/>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6829" name="Rectangle 61"/>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6830" name="Rectangle 62"/>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6831" name="Rectangle 63"/>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6832" name="Rectangle 64"/>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6833" name="Rectangle 65"/>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6834" name="Rectangle 66"/>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6835" name="Rectangle 67"/>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6836" name="Rectangle 68"/>
          <p:cNvSpPr>
            <a:spLocks noChangeArrowheads="1"/>
          </p:cNvSpPr>
          <p:nvPr/>
        </p:nvSpPr>
        <p:spPr bwMode="auto">
          <a:xfrm>
            <a:off x="0" y="32051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6837" name="Rectangle 69"/>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6838" name="Rectangle 70"/>
          <p:cNvSpPr>
            <a:spLocks noChangeArrowheads="1"/>
          </p:cNvSpPr>
          <p:nvPr/>
        </p:nvSpPr>
        <p:spPr bwMode="auto">
          <a:xfrm>
            <a:off x="0" y="28813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6839" name="Rectangle 71"/>
          <p:cNvSpPr>
            <a:spLocks noChangeArrowheads="1"/>
          </p:cNvSpPr>
          <p:nvPr/>
        </p:nvSpPr>
        <p:spPr bwMode="auto">
          <a:xfrm>
            <a:off x="0" y="3233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6840" name="Rectangle 72"/>
          <p:cNvSpPr>
            <a:spLocks noChangeArrowheads="1"/>
          </p:cNvSpPr>
          <p:nvPr/>
        </p:nvSpPr>
        <p:spPr bwMode="auto">
          <a:xfrm>
            <a:off x="0" y="32242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6841" name="Rectangle 73"/>
          <p:cNvSpPr>
            <a:spLocks noChangeArrowheads="1"/>
          </p:cNvSpPr>
          <p:nvPr/>
        </p:nvSpPr>
        <p:spPr bwMode="auto">
          <a:xfrm>
            <a:off x="0" y="33004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6842" name="Rectangle 74"/>
          <p:cNvSpPr>
            <a:spLocks noChangeArrowheads="1"/>
          </p:cNvSpPr>
          <p:nvPr/>
        </p:nvSpPr>
        <p:spPr bwMode="auto">
          <a:xfrm>
            <a:off x="0" y="31623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6843" name="Rectangle 75"/>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6844" name="Rectangle 76"/>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6845" name="Rectangle 77"/>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6846" name="Rectangle 78"/>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6847" name="Rectangle 79"/>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6848" name="Rectangle 8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6849" name="Rectangle 81"/>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6850" name="Rectangle 82"/>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6851" name="Rectangle 83"/>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6852" name="Rectangle 84"/>
          <p:cNvSpPr>
            <a:spLocks noChangeArrowheads="1"/>
          </p:cNvSpPr>
          <p:nvPr/>
        </p:nvSpPr>
        <p:spPr bwMode="auto">
          <a:xfrm>
            <a:off x="0" y="32527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6853" name="Rectangle 85"/>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6854" name="Rectangle 86"/>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6855" name="Rectangle 87"/>
          <p:cNvSpPr>
            <a:spLocks noChangeArrowheads="1"/>
          </p:cNvSpPr>
          <p:nvPr/>
        </p:nvSpPr>
        <p:spPr bwMode="auto">
          <a:xfrm>
            <a:off x="0" y="29860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6856" name="Rectangle 88"/>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6857" name="Rectangle 89"/>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6858" name="Rectangle 90"/>
          <p:cNvSpPr>
            <a:spLocks noChangeArrowheads="1"/>
          </p:cNvSpPr>
          <p:nvPr/>
        </p:nvSpPr>
        <p:spPr bwMode="auto">
          <a:xfrm>
            <a:off x="0" y="29860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6859" name="Rectangle 91"/>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416860" name="Object 92"/>
          <p:cNvGraphicFramePr>
            <a:graphicFrameLocks noChangeAspect="1"/>
          </p:cNvGraphicFramePr>
          <p:nvPr>
            <p:extLst>
              <p:ext uri="{D42A27DB-BD31-4B8C-83A1-F6EECF244321}">
                <p14:modId xmlns:p14="http://schemas.microsoft.com/office/powerpoint/2010/main" val="1640803525"/>
              </p:ext>
            </p:extLst>
          </p:nvPr>
        </p:nvGraphicFramePr>
        <p:xfrm>
          <a:off x="1249363" y="2260029"/>
          <a:ext cx="3825426" cy="1096963"/>
        </p:xfrm>
        <a:graphic>
          <a:graphicData uri="http://schemas.openxmlformats.org/presentationml/2006/ole">
            <mc:AlternateContent xmlns:mc="http://schemas.openxmlformats.org/markup-compatibility/2006">
              <mc:Choice xmlns:v="urn:schemas-microsoft-com:vml" Requires="v">
                <p:oleObj spid="_x0000_s2251883" name="Equation" r:id="rId4" imgW="1638000" imgH="482400" progId="Equation.DSMT4">
                  <p:embed/>
                </p:oleObj>
              </mc:Choice>
              <mc:Fallback>
                <p:oleObj name="Equation" r:id="rId4" imgW="1638000" imgH="482400" progId="Equation.DSMT4">
                  <p:embed/>
                  <p:pic>
                    <p:nvPicPr>
                      <p:cNvPr id="0" name=""/>
                      <p:cNvPicPr>
                        <a:picLocks noChangeAspect="1" noChangeArrowheads="1"/>
                      </p:cNvPicPr>
                      <p:nvPr/>
                    </p:nvPicPr>
                    <p:blipFill>
                      <a:blip r:embed="rId5"/>
                      <a:srcRect/>
                      <a:stretch>
                        <a:fillRect/>
                      </a:stretch>
                    </p:blipFill>
                    <p:spPr bwMode="auto">
                      <a:xfrm>
                        <a:off x="1249363" y="2260029"/>
                        <a:ext cx="3825426" cy="1096963"/>
                      </a:xfrm>
                      <a:prstGeom prst="rect">
                        <a:avLst/>
                      </a:prstGeom>
                      <a:noFill/>
                    </p:spPr>
                  </p:pic>
                </p:oleObj>
              </mc:Fallback>
            </mc:AlternateContent>
          </a:graphicData>
        </a:graphic>
      </p:graphicFrame>
      <p:graphicFrame>
        <p:nvGraphicFramePr>
          <p:cNvPr id="416861" name="Object 93"/>
          <p:cNvGraphicFramePr>
            <a:graphicFrameLocks noChangeAspect="1"/>
          </p:cNvGraphicFramePr>
          <p:nvPr>
            <p:extLst>
              <p:ext uri="{D42A27DB-BD31-4B8C-83A1-F6EECF244321}">
                <p14:modId xmlns:p14="http://schemas.microsoft.com/office/powerpoint/2010/main" val="3989160013"/>
              </p:ext>
            </p:extLst>
          </p:nvPr>
        </p:nvGraphicFramePr>
        <p:xfrm>
          <a:off x="1763688" y="4005064"/>
          <a:ext cx="1157287" cy="422275"/>
        </p:xfrm>
        <a:graphic>
          <a:graphicData uri="http://schemas.openxmlformats.org/presentationml/2006/ole">
            <mc:AlternateContent xmlns:mc="http://schemas.openxmlformats.org/markup-compatibility/2006">
              <mc:Choice xmlns:v="urn:schemas-microsoft-com:vml" Requires="v">
                <p:oleObj spid="_x0000_s2251884" name="Equation" r:id="rId6" imgW="634680" imgH="241200" progId="Equation.DSMT4">
                  <p:embed/>
                </p:oleObj>
              </mc:Choice>
              <mc:Fallback>
                <p:oleObj name="Equation" r:id="rId6" imgW="634680" imgH="241200" progId="Equation.DSMT4">
                  <p:embed/>
                  <p:pic>
                    <p:nvPicPr>
                      <p:cNvPr id="0" name=""/>
                      <p:cNvPicPr>
                        <a:picLocks noChangeAspect="1" noChangeArrowheads="1"/>
                      </p:cNvPicPr>
                      <p:nvPr/>
                    </p:nvPicPr>
                    <p:blipFill>
                      <a:blip r:embed="rId7"/>
                      <a:srcRect/>
                      <a:stretch>
                        <a:fillRect/>
                      </a:stretch>
                    </p:blipFill>
                    <p:spPr bwMode="auto">
                      <a:xfrm>
                        <a:off x="1763688" y="4005064"/>
                        <a:ext cx="1157287" cy="422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6862" name="Object 94"/>
          <p:cNvGraphicFramePr>
            <a:graphicFrameLocks noChangeAspect="1"/>
          </p:cNvGraphicFramePr>
          <p:nvPr>
            <p:extLst>
              <p:ext uri="{D42A27DB-BD31-4B8C-83A1-F6EECF244321}">
                <p14:modId xmlns:p14="http://schemas.microsoft.com/office/powerpoint/2010/main" val="1590962211"/>
              </p:ext>
            </p:extLst>
          </p:nvPr>
        </p:nvGraphicFramePr>
        <p:xfrm>
          <a:off x="4932040" y="3933056"/>
          <a:ext cx="420687" cy="457200"/>
        </p:xfrm>
        <a:graphic>
          <a:graphicData uri="http://schemas.openxmlformats.org/presentationml/2006/ole">
            <mc:AlternateContent xmlns:mc="http://schemas.openxmlformats.org/markup-compatibility/2006">
              <mc:Choice xmlns:v="urn:schemas-microsoft-com:vml" Requires="v">
                <p:oleObj spid="_x0000_s2251885" name="Equation" r:id="rId8" imgW="215640" imgH="241200" progId="Equation.DSMT4">
                  <p:embed/>
                </p:oleObj>
              </mc:Choice>
              <mc:Fallback>
                <p:oleObj name="Equation" r:id="rId8" imgW="215640" imgH="241200" progId="Equation.DSMT4">
                  <p:embed/>
                  <p:pic>
                    <p:nvPicPr>
                      <p:cNvPr id="0" name=""/>
                      <p:cNvPicPr>
                        <a:picLocks noChangeAspect="1" noChangeArrowheads="1"/>
                      </p:cNvPicPr>
                      <p:nvPr/>
                    </p:nvPicPr>
                    <p:blipFill>
                      <a:blip r:embed="rId9"/>
                      <a:srcRect/>
                      <a:stretch>
                        <a:fillRect/>
                      </a:stretch>
                    </p:blipFill>
                    <p:spPr bwMode="auto">
                      <a:xfrm>
                        <a:off x="4932040" y="3933056"/>
                        <a:ext cx="420687"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6863" name="Object 95"/>
          <p:cNvGraphicFramePr>
            <a:graphicFrameLocks noChangeAspect="1"/>
          </p:cNvGraphicFramePr>
          <p:nvPr>
            <p:extLst>
              <p:ext uri="{D42A27DB-BD31-4B8C-83A1-F6EECF244321}">
                <p14:modId xmlns:p14="http://schemas.microsoft.com/office/powerpoint/2010/main" val="3969529648"/>
              </p:ext>
            </p:extLst>
          </p:nvPr>
        </p:nvGraphicFramePr>
        <p:xfrm>
          <a:off x="755576" y="5155847"/>
          <a:ext cx="1763836" cy="1009457"/>
        </p:xfrm>
        <a:graphic>
          <a:graphicData uri="http://schemas.openxmlformats.org/presentationml/2006/ole">
            <mc:AlternateContent xmlns:mc="http://schemas.openxmlformats.org/markup-compatibility/2006">
              <mc:Choice xmlns:v="urn:schemas-microsoft-com:vml" Requires="v">
                <p:oleObj spid="_x0000_s2251886" name="Equation" r:id="rId10" imgW="812520" imgH="469800" progId="Equation.DSMT4">
                  <p:embed/>
                </p:oleObj>
              </mc:Choice>
              <mc:Fallback>
                <p:oleObj name="Equation" r:id="rId10" imgW="812520" imgH="469800" progId="Equation.DSMT4">
                  <p:embed/>
                  <p:pic>
                    <p:nvPicPr>
                      <p:cNvPr id="0" name=""/>
                      <p:cNvPicPr>
                        <a:picLocks noChangeAspect="1" noChangeArrowheads="1"/>
                      </p:cNvPicPr>
                      <p:nvPr/>
                    </p:nvPicPr>
                    <p:blipFill>
                      <a:blip r:embed="rId11"/>
                      <a:srcRect/>
                      <a:stretch>
                        <a:fillRect/>
                      </a:stretch>
                    </p:blipFill>
                    <p:spPr bwMode="auto">
                      <a:xfrm>
                        <a:off x="755576" y="5155847"/>
                        <a:ext cx="1763836" cy="1009457"/>
                      </a:xfrm>
                      <a:prstGeom prst="rect">
                        <a:avLst/>
                      </a:prstGeom>
                      <a:noFill/>
                      <a:extLst/>
                    </p:spPr>
                  </p:pic>
                </p:oleObj>
              </mc:Fallback>
            </mc:AlternateContent>
          </a:graphicData>
        </a:graphic>
      </p:graphicFrame>
      <p:graphicFrame>
        <p:nvGraphicFramePr>
          <p:cNvPr id="2" name="对象 1"/>
          <p:cNvGraphicFramePr>
            <a:graphicFrameLocks noChangeAspect="1"/>
          </p:cNvGraphicFramePr>
          <p:nvPr>
            <p:extLst>
              <p:ext uri="{D42A27DB-BD31-4B8C-83A1-F6EECF244321}">
                <p14:modId xmlns:p14="http://schemas.microsoft.com/office/powerpoint/2010/main" val="2849118334"/>
              </p:ext>
            </p:extLst>
          </p:nvPr>
        </p:nvGraphicFramePr>
        <p:xfrm>
          <a:off x="3203848" y="6021288"/>
          <a:ext cx="2111882" cy="566291"/>
        </p:xfrm>
        <a:graphic>
          <a:graphicData uri="http://schemas.openxmlformats.org/presentationml/2006/ole">
            <mc:AlternateContent xmlns:mc="http://schemas.openxmlformats.org/markup-compatibility/2006">
              <mc:Choice xmlns:v="urn:schemas-microsoft-com:vml" Requires="v">
                <p:oleObj spid="_x0000_s2251887" name="Equation" r:id="rId12" imgW="863280" imgH="241200" progId="Equation.DSMT4">
                  <p:embed/>
                </p:oleObj>
              </mc:Choice>
              <mc:Fallback>
                <p:oleObj name="Equation" r:id="rId12" imgW="863280" imgH="241200" progId="Equation.DSMT4">
                  <p:embed/>
                  <p:pic>
                    <p:nvPicPr>
                      <p:cNvPr id="0" name=""/>
                      <p:cNvPicPr>
                        <a:picLocks noChangeAspect="1" noChangeArrowheads="1"/>
                      </p:cNvPicPr>
                      <p:nvPr/>
                    </p:nvPicPr>
                    <p:blipFill>
                      <a:blip r:embed="rId13"/>
                      <a:srcRect/>
                      <a:stretch>
                        <a:fillRect/>
                      </a:stretch>
                    </p:blipFill>
                    <p:spPr bwMode="auto">
                      <a:xfrm>
                        <a:off x="3203848" y="6021288"/>
                        <a:ext cx="2111882" cy="566291"/>
                      </a:xfrm>
                      <a:prstGeom prst="rect">
                        <a:avLst/>
                      </a:prstGeom>
                      <a:noFill/>
                      <a:ln>
                        <a:noFill/>
                      </a:ln>
                      <a:extLst/>
                    </p:spPr>
                  </p:pic>
                </p:oleObj>
              </mc:Fallback>
            </mc:AlternateContent>
          </a:graphicData>
        </a:graphic>
      </p:graphicFrame>
    </p:spTree>
    <p:extLst>
      <p:ext uri="{BB962C8B-B14F-4D97-AF65-F5344CB8AC3E}">
        <p14:creationId xmlns:p14="http://schemas.microsoft.com/office/powerpoint/2010/main" val="31486932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8818" name="Rectangle 2"/>
          <p:cNvSpPr>
            <a:spLocks noGrp="1" noChangeArrowheads="1"/>
          </p:cNvSpPr>
          <p:nvPr>
            <p:ph type="title"/>
          </p:nvPr>
        </p:nvSpPr>
        <p:spPr/>
        <p:txBody>
          <a:bodyPr/>
          <a:lstStyle/>
          <a:p>
            <a:r>
              <a:rPr lang="zh-CN" altLang="en-US" dirty="0"/>
              <a:t>汉明距离</a:t>
            </a:r>
          </a:p>
        </p:txBody>
      </p:sp>
      <p:sp>
        <p:nvSpPr>
          <p:cNvPr id="418819" name="Rectangle 3"/>
          <p:cNvSpPr>
            <a:spLocks noGrp="1" noChangeArrowheads="1"/>
          </p:cNvSpPr>
          <p:nvPr>
            <p:ph type="body" idx="1"/>
          </p:nvPr>
        </p:nvSpPr>
        <p:spPr/>
        <p:txBody>
          <a:bodyPr/>
          <a:lstStyle/>
          <a:p>
            <a:r>
              <a:rPr lang="zh-CN" altLang="en-US" dirty="0" smtClean="0"/>
              <a:t>相应位置上的码元是否相同，在</a:t>
            </a:r>
            <a:r>
              <a:rPr lang="en-US" altLang="zh-CN" dirty="0" smtClean="0"/>
              <a:t>C</a:t>
            </a:r>
            <a:r>
              <a:rPr lang="zh-CN" altLang="en-US" dirty="0" smtClean="0"/>
              <a:t>语言中就是异或运算（相异为</a:t>
            </a:r>
            <a:r>
              <a:rPr lang="en-US" altLang="zh-CN" dirty="0" smtClean="0"/>
              <a:t>1</a:t>
            </a:r>
            <a:r>
              <a:rPr lang="zh-CN" altLang="en-US" dirty="0" smtClean="0"/>
              <a:t>，相同为</a:t>
            </a:r>
            <a:r>
              <a:rPr lang="en-US" altLang="zh-CN" dirty="0" smtClean="0"/>
              <a:t>0</a:t>
            </a:r>
            <a:r>
              <a:rPr lang="zh-CN" altLang="en-US" dirty="0" smtClean="0"/>
              <a:t>），所以汉明距离可以表示为：</a:t>
            </a:r>
          </a:p>
          <a:p>
            <a:endParaRPr lang="zh-CN" altLang="en-US" dirty="0" smtClean="0"/>
          </a:p>
          <a:p>
            <a:endParaRPr lang="zh-CN" altLang="en-US" dirty="0" smtClean="0"/>
          </a:p>
          <a:p>
            <a:r>
              <a:rPr lang="zh-CN" altLang="en-US" dirty="0" smtClean="0"/>
              <a:t>在码字集合中，共有</a:t>
            </a:r>
            <a:r>
              <a:rPr lang="en-US" altLang="zh-CN" dirty="0" smtClean="0"/>
              <a:t>M</a:t>
            </a:r>
            <a:r>
              <a:rPr lang="zh-CN" altLang="en-US" dirty="0" smtClean="0"/>
              <a:t>个码字，两两之间的汉明距离共有</a:t>
            </a:r>
            <a:endParaRPr lang="zh-CN" altLang="en-US" dirty="0"/>
          </a:p>
        </p:txBody>
      </p:sp>
      <p:sp>
        <p:nvSpPr>
          <p:cNvPr id="96" name="灯片编号占位符 5"/>
          <p:cNvSpPr>
            <a:spLocks noGrp="1"/>
          </p:cNvSpPr>
          <p:nvPr>
            <p:ph type="sldNum" sz="quarter" idx="12"/>
          </p:nvPr>
        </p:nvSpPr>
        <p:spPr/>
        <p:txBody>
          <a:bodyPr/>
          <a:lstStyle/>
          <a:p>
            <a:fld id="{468FF570-2913-4A76-B155-C41765E85D17}" type="slidenum">
              <a:rPr lang="zh-CN" altLang="en-US" smtClean="0"/>
              <a:pPr/>
              <a:t>55</a:t>
            </a:fld>
            <a:endParaRPr lang="en-US" altLang="zh-CN"/>
          </a:p>
        </p:txBody>
      </p:sp>
      <p:sp>
        <p:nvSpPr>
          <p:cNvPr id="418820" name="Rectangle 4"/>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8821" name="Rectangle 5"/>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8822" name="Rectangle 6"/>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8823" name="Rectangle 7"/>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8824" name="Rectangle 8"/>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8825" name="Rectangle 9"/>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8826" name="Rectangle 10"/>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8827" name="Rectangle 11"/>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8828" name="Rectangle 12"/>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8829" name="Rectangle 13"/>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8830" name="Rectangle 14"/>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8831" name="Rectangle 15"/>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8832" name="Rectangle 16"/>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8833" name="Rectangle 17"/>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8834" name="Rectangle 18"/>
          <p:cNvSpPr>
            <a:spLocks noChangeArrowheads="1"/>
          </p:cNvSpPr>
          <p:nvPr/>
        </p:nvSpPr>
        <p:spPr bwMode="auto">
          <a:xfrm>
            <a:off x="0" y="31956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8835" name="Rectangle 19"/>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8836" name="Rectangle 20"/>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8837" name="Rectangle 21"/>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8838"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8839" name="Rectangle 23"/>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8840" name="Rectangle 24"/>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8841" name="Rectangle 25"/>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8842" name="Rectangle 26"/>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8843" name="Rectangle 27"/>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8844" name="Rectangle 28"/>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8845" name="Rectangle 29"/>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8846" name="Rectangle 30"/>
          <p:cNvSpPr>
            <a:spLocks noChangeArrowheads="1"/>
          </p:cNvSpPr>
          <p:nvPr/>
        </p:nvSpPr>
        <p:spPr bwMode="auto">
          <a:xfrm>
            <a:off x="0" y="31956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8847" name="Rectangle 31"/>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8848" name="Rectangle 32"/>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8849" name="Rectangle 33"/>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8850" name="Rectangle 34"/>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8851" name="Rectangle 35"/>
          <p:cNvSpPr>
            <a:spLocks noChangeArrowheads="1"/>
          </p:cNvSpPr>
          <p:nvPr/>
        </p:nvSpPr>
        <p:spPr bwMode="auto">
          <a:xfrm>
            <a:off x="0" y="3257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8852" name="Rectangle 36"/>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8853" name="Rectangle 37"/>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8854" name="Rectangle 38"/>
          <p:cNvSpPr>
            <a:spLocks noChangeArrowheads="1"/>
          </p:cNvSpPr>
          <p:nvPr/>
        </p:nvSpPr>
        <p:spPr bwMode="auto">
          <a:xfrm>
            <a:off x="0" y="24193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8855" name="Rectangle 39"/>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8856" name="Rectangle 40"/>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8857" name="Rectangle 41"/>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8858" name="Rectangle 42"/>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8859" name="Rectangle 4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8860" name="Rectangle 44"/>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8861" name="Rectangle 45"/>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8862" name="Rectangle 46"/>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8863" name="Rectangle 47"/>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8864" name="Rectangle 48"/>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8865" name="Rectangle 49"/>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8866" name="Rectangle 50"/>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8867" name="Rectangle 51"/>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8868" name="Rectangle 52"/>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8869" name="Rectangle 53"/>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8870" name="Rectangle 54"/>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8871" name="Rectangle 55"/>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8872" name="Rectangle 56"/>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8873" name="Rectangle 57"/>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8874" name="Rectangle 58"/>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8875" name="Rectangle 59"/>
          <p:cNvSpPr>
            <a:spLocks noChangeArrowheads="1"/>
          </p:cNvSpPr>
          <p:nvPr/>
        </p:nvSpPr>
        <p:spPr bwMode="auto">
          <a:xfrm>
            <a:off x="0" y="31003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8876" name="Rectangle 60"/>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8877" name="Rectangle 61"/>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8878" name="Rectangle 62"/>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8879" name="Rectangle 63"/>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8880" name="Rectangle 64"/>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8881" name="Rectangle 65"/>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8882" name="Rectangle 66"/>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8883" name="Rectangle 67"/>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8884" name="Rectangle 68"/>
          <p:cNvSpPr>
            <a:spLocks noChangeArrowheads="1"/>
          </p:cNvSpPr>
          <p:nvPr/>
        </p:nvSpPr>
        <p:spPr bwMode="auto">
          <a:xfrm>
            <a:off x="0" y="32051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8885" name="Rectangle 69"/>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8886" name="Rectangle 70"/>
          <p:cNvSpPr>
            <a:spLocks noChangeArrowheads="1"/>
          </p:cNvSpPr>
          <p:nvPr/>
        </p:nvSpPr>
        <p:spPr bwMode="auto">
          <a:xfrm>
            <a:off x="0" y="28813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8887" name="Rectangle 71"/>
          <p:cNvSpPr>
            <a:spLocks noChangeArrowheads="1"/>
          </p:cNvSpPr>
          <p:nvPr/>
        </p:nvSpPr>
        <p:spPr bwMode="auto">
          <a:xfrm>
            <a:off x="0" y="3233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8888" name="Rectangle 72"/>
          <p:cNvSpPr>
            <a:spLocks noChangeArrowheads="1"/>
          </p:cNvSpPr>
          <p:nvPr/>
        </p:nvSpPr>
        <p:spPr bwMode="auto">
          <a:xfrm>
            <a:off x="0" y="32242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8889" name="Rectangle 73"/>
          <p:cNvSpPr>
            <a:spLocks noChangeArrowheads="1"/>
          </p:cNvSpPr>
          <p:nvPr/>
        </p:nvSpPr>
        <p:spPr bwMode="auto">
          <a:xfrm>
            <a:off x="0" y="33004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8890" name="Rectangle 74"/>
          <p:cNvSpPr>
            <a:spLocks noChangeArrowheads="1"/>
          </p:cNvSpPr>
          <p:nvPr/>
        </p:nvSpPr>
        <p:spPr bwMode="auto">
          <a:xfrm>
            <a:off x="0" y="31623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8891" name="Rectangle 75"/>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8892" name="Rectangle 76"/>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8893" name="Rectangle 77"/>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8894" name="Rectangle 78"/>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8895" name="Rectangle 79"/>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8896" name="Rectangle 8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8897" name="Rectangle 81"/>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8898" name="Rectangle 82"/>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8899" name="Rectangle 83"/>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8900" name="Rectangle 84"/>
          <p:cNvSpPr>
            <a:spLocks noChangeArrowheads="1"/>
          </p:cNvSpPr>
          <p:nvPr/>
        </p:nvSpPr>
        <p:spPr bwMode="auto">
          <a:xfrm>
            <a:off x="0" y="32527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8901" name="Rectangle 85"/>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8902" name="Rectangle 86"/>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8903" name="Rectangle 87"/>
          <p:cNvSpPr>
            <a:spLocks noChangeArrowheads="1"/>
          </p:cNvSpPr>
          <p:nvPr/>
        </p:nvSpPr>
        <p:spPr bwMode="auto">
          <a:xfrm>
            <a:off x="0" y="29860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8904" name="Rectangle 88"/>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8905" name="Rectangle 89"/>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8906" name="Rectangle 90"/>
          <p:cNvSpPr>
            <a:spLocks noChangeArrowheads="1"/>
          </p:cNvSpPr>
          <p:nvPr/>
        </p:nvSpPr>
        <p:spPr bwMode="auto">
          <a:xfrm>
            <a:off x="0" y="29860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8907" name="Rectangle 91"/>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418908" name="Object 92"/>
          <p:cNvGraphicFramePr>
            <a:graphicFrameLocks noChangeAspect="1"/>
          </p:cNvGraphicFramePr>
          <p:nvPr>
            <p:extLst>
              <p:ext uri="{D42A27DB-BD31-4B8C-83A1-F6EECF244321}">
                <p14:modId xmlns:p14="http://schemas.microsoft.com/office/powerpoint/2010/main" val="4220789724"/>
              </p:ext>
            </p:extLst>
          </p:nvPr>
        </p:nvGraphicFramePr>
        <p:xfrm>
          <a:off x="1539874" y="2139950"/>
          <a:ext cx="4384717" cy="1189038"/>
        </p:xfrm>
        <a:graphic>
          <a:graphicData uri="http://schemas.openxmlformats.org/presentationml/2006/ole">
            <mc:AlternateContent xmlns:mc="http://schemas.openxmlformats.org/markup-compatibility/2006">
              <mc:Choice xmlns:v="urn:schemas-microsoft-com:vml" Requires="v">
                <p:oleObj spid="_x0000_s2252844" name="Equation" r:id="rId4" imgW="1536480" imgH="431640" progId="Equation.DSMT4">
                  <p:embed/>
                </p:oleObj>
              </mc:Choice>
              <mc:Fallback>
                <p:oleObj name="Equation" r:id="rId4" imgW="1536480" imgH="431640" progId="Equation.DSMT4">
                  <p:embed/>
                  <p:pic>
                    <p:nvPicPr>
                      <p:cNvPr id="0" name=""/>
                      <p:cNvPicPr>
                        <a:picLocks noChangeAspect="1" noChangeArrowheads="1"/>
                      </p:cNvPicPr>
                      <p:nvPr/>
                    </p:nvPicPr>
                    <p:blipFill>
                      <a:blip r:embed="rId5"/>
                      <a:srcRect/>
                      <a:stretch>
                        <a:fillRect/>
                      </a:stretch>
                    </p:blipFill>
                    <p:spPr bwMode="auto">
                      <a:xfrm>
                        <a:off x="1539874" y="2139950"/>
                        <a:ext cx="4384717" cy="1189038"/>
                      </a:xfrm>
                      <a:prstGeom prst="rect">
                        <a:avLst/>
                      </a:prstGeom>
                      <a:noFill/>
                    </p:spPr>
                  </p:pic>
                </p:oleObj>
              </mc:Fallback>
            </mc:AlternateContent>
          </a:graphicData>
        </a:graphic>
      </p:graphicFrame>
      <p:graphicFrame>
        <p:nvGraphicFramePr>
          <p:cNvPr id="418909" name="Object 93"/>
          <p:cNvGraphicFramePr>
            <a:graphicFrameLocks noChangeAspect="1"/>
          </p:cNvGraphicFramePr>
          <p:nvPr>
            <p:extLst>
              <p:ext uri="{D42A27DB-BD31-4B8C-83A1-F6EECF244321}">
                <p14:modId xmlns:p14="http://schemas.microsoft.com/office/powerpoint/2010/main" val="2288312576"/>
              </p:ext>
            </p:extLst>
          </p:nvPr>
        </p:nvGraphicFramePr>
        <p:xfrm>
          <a:off x="1633538" y="3933056"/>
          <a:ext cx="2557462" cy="930275"/>
        </p:xfrm>
        <a:graphic>
          <a:graphicData uri="http://schemas.openxmlformats.org/presentationml/2006/ole">
            <mc:AlternateContent xmlns:mc="http://schemas.openxmlformats.org/markup-compatibility/2006">
              <mc:Choice xmlns:v="urn:schemas-microsoft-com:vml" Requires="v">
                <p:oleObj spid="_x0000_s2252845" name="Equation" r:id="rId6" imgW="1079280" imgH="406080" progId="Equation.DSMT4">
                  <p:embed/>
                </p:oleObj>
              </mc:Choice>
              <mc:Fallback>
                <p:oleObj name="Equation" r:id="rId6" imgW="1079280" imgH="406080" progId="Equation.DSMT4">
                  <p:embed/>
                  <p:pic>
                    <p:nvPicPr>
                      <p:cNvPr id="0" name=""/>
                      <p:cNvPicPr>
                        <a:picLocks noChangeAspect="1" noChangeArrowheads="1"/>
                      </p:cNvPicPr>
                      <p:nvPr/>
                    </p:nvPicPr>
                    <p:blipFill>
                      <a:blip r:embed="rId7"/>
                      <a:srcRect/>
                      <a:stretch>
                        <a:fillRect/>
                      </a:stretch>
                    </p:blipFill>
                    <p:spPr bwMode="auto">
                      <a:xfrm>
                        <a:off x="1633538" y="3933056"/>
                        <a:ext cx="2557462" cy="930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1921987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20866" name="Rectangle 2"/>
          <p:cNvSpPr>
            <a:spLocks noGrp="1" noChangeArrowheads="1"/>
          </p:cNvSpPr>
          <p:nvPr>
            <p:ph type="title"/>
          </p:nvPr>
        </p:nvSpPr>
        <p:spPr/>
        <p:txBody>
          <a:bodyPr/>
          <a:lstStyle/>
          <a:p>
            <a:r>
              <a:rPr lang="zh-CN" altLang="en-US" dirty="0"/>
              <a:t>最小距离</a:t>
            </a:r>
          </a:p>
        </p:txBody>
      </p:sp>
      <p:sp>
        <p:nvSpPr>
          <p:cNvPr id="420867" name="Rectangle 3"/>
          <p:cNvSpPr>
            <a:spLocks noGrp="1" noChangeArrowheads="1"/>
          </p:cNvSpPr>
          <p:nvPr>
            <p:ph type="body" idx="1"/>
          </p:nvPr>
        </p:nvSpPr>
        <p:spPr/>
        <p:txBody>
          <a:bodyPr/>
          <a:lstStyle/>
          <a:p>
            <a:r>
              <a:rPr lang="zh-CN" altLang="en-US" dirty="0" smtClean="0"/>
              <a:t>最小距离：任意两个码字的汉明距离的最小值，称为该码的最小距离</a:t>
            </a:r>
          </a:p>
          <a:p>
            <a:endParaRPr lang="zh-CN" altLang="en-US" dirty="0" smtClean="0"/>
          </a:p>
          <a:p>
            <a:endParaRPr lang="zh-CN" altLang="en-US" dirty="0" smtClean="0"/>
          </a:p>
          <a:p>
            <a:r>
              <a:rPr lang="en-US" altLang="zh-CN" dirty="0" smtClean="0"/>
              <a:t>M</a:t>
            </a:r>
            <a:r>
              <a:rPr lang="zh-CN" altLang="en-US" dirty="0" smtClean="0"/>
              <a:t>、</a:t>
            </a:r>
            <a:r>
              <a:rPr lang="en-US" altLang="zh-CN" dirty="0" smtClean="0"/>
              <a:t>n</a:t>
            </a:r>
            <a:r>
              <a:rPr lang="zh-CN" altLang="en-US" dirty="0" smtClean="0"/>
              <a:t>相同的情况下，       越大，      就越小</a:t>
            </a:r>
          </a:p>
          <a:p>
            <a:endParaRPr lang="en-US" altLang="zh-CN" dirty="0" smtClean="0"/>
          </a:p>
          <a:p>
            <a:r>
              <a:rPr lang="zh-CN" altLang="en-US" dirty="0" smtClean="0"/>
              <a:t>对于不同的</a:t>
            </a:r>
            <a:r>
              <a:rPr lang="en-US" altLang="zh-CN" dirty="0" smtClean="0"/>
              <a:t>M</a:t>
            </a:r>
            <a:r>
              <a:rPr lang="zh-CN" altLang="en-US" dirty="0" smtClean="0"/>
              <a:t>和</a:t>
            </a:r>
            <a:r>
              <a:rPr lang="en-US" altLang="zh-CN" dirty="0" smtClean="0"/>
              <a:t>n</a:t>
            </a:r>
            <a:r>
              <a:rPr lang="zh-CN" altLang="en-US" dirty="0" smtClean="0"/>
              <a:t>，也有这样的准则</a:t>
            </a:r>
            <a:endParaRPr lang="zh-CN" altLang="en-US" dirty="0"/>
          </a:p>
        </p:txBody>
      </p:sp>
      <p:sp>
        <p:nvSpPr>
          <p:cNvPr id="97" name="灯片编号占位符 5"/>
          <p:cNvSpPr>
            <a:spLocks noGrp="1"/>
          </p:cNvSpPr>
          <p:nvPr>
            <p:ph type="sldNum" sz="quarter" idx="12"/>
          </p:nvPr>
        </p:nvSpPr>
        <p:spPr/>
        <p:txBody>
          <a:bodyPr/>
          <a:lstStyle/>
          <a:p>
            <a:fld id="{A174B359-7A65-48CD-BCC0-F3A04DFDD944}" type="slidenum">
              <a:rPr lang="zh-CN" altLang="en-US" smtClean="0"/>
              <a:pPr/>
              <a:t>56</a:t>
            </a:fld>
            <a:endParaRPr lang="en-US" altLang="zh-CN"/>
          </a:p>
        </p:txBody>
      </p:sp>
      <p:sp>
        <p:nvSpPr>
          <p:cNvPr id="420868" name="Rectangle 4"/>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0869" name="Rectangle 5"/>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0870" name="Rectangle 6"/>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0871" name="Rectangle 7"/>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0872" name="Rectangle 8"/>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0873" name="Rectangle 9"/>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0874" name="Rectangle 10"/>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0875" name="Rectangle 11"/>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0876" name="Rectangle 12"/>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0877" name="Rectangle 13"/>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0878" name="Rectangle 14"/>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0879" name="Rectangle 15"/>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0880" name="Rectangle 16"/>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0881" name="Rectangle 17"/>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0882" name="Rectangle 18"/>
          <p:cNvSpPr>
            <a:spLocks noChangeArrowheads="1"/>
          </p:cNvSpPr>
          <p:nvPr/>
        </p:nvSpPr>
        <p:spPr bwMode="auto">
          <a:xfrm>
            <a:off x="0" y="31956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0883" name="Rectangle 19"/>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0884" name="Rectangle 20"/>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0885" name="Rectangle 21"/>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0886"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0887" name="Rectangle 23"/>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0888" name="Rectangle 24"/>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0889" name="Rectangle 25"/>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0890" name="Rectangle 26"/>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0891" name="Rectangle 27"/>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0892" name="Rectangle 28"/>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0893" name="Rectangle 29"/>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0894" name="Rectangle 30"/>
          <p:cNvSpPr>
            <a:spLocks noChangeArrowheads="1"/>
          </p:cNvSpPr>
          <p:nvPr/>
        </p:nvSpPr>
        <p:spPr bwMode="auto">
          <a:xfrm>
            <a:off x="0" y="31956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0895" name="Rectangle 31"/>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0896" name="Rectangle 32"/>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0897" name="Rectangle 33"/>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0898" name="Rectangle 34"/>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0899" name="Rectangle 35"/>
          <p:cNvSpPr>
            <a:spLocks noChangeArrowheads="1"/>
          </p:cNvSpPr>
          <p:nvPr/>
        </p:nvSpPr>
        <p:spPr bwMode="auto">
          <a:xfrm>
            <a:off x="0" y="3257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0900" name="Rectangle 36"/>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0901" name="Rectangle 37"/>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0902" name="Rectangle 38"/>
          <p:cNvSpPr>
            <a:spLocks noChangeArrowheads="1"/>
          </p:cNvSpPr>
          <p:nvPr/>
        </p:nvSpPr>
        <p:spPr bwMode="auto">
          <a:xfrm>
            <a:off x="0" y="24193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0903" name="Rectangle 39"/>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0904" name="Rectangle 40"/>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0905" name="Rectangle 41"/>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0906" name="Rectangle 42"/>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0907" name="Rectangle 4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0908" name="Rectangle 44"/>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0909" name="Rectangle 45"/>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0910" name="Rectangle 46"/>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0911" name="Rectangle 47"/>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0912" name="Rectangle 48"/>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0913" name="Rectangle 49"/>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0914" name="Rectangle 50"/>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0915" name="Rectangle 51"/>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0916" name="Rectangle 52"/>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0917" name="Rectangle 53"/>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0918" name="Rectangle 54"/>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0919" name="Rectangle 55"/>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0920" name="Rectangle 56"/>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0921" name="Rectangle 57"/>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0922" name="Rectangle 58"/>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0923" name="Rectangle 59"/>
          <p:cNvSpPr>
            <a:spLocks noChangeArrowheads="1"/>
          </p:cNvSpPr>
          <p:nvPr/>
        </p:nvSpPr>
        <p:spPr bwMode="auto">
          <a:xfrm>
            <a:off x="0" y="31003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0924" name="Rectangle 60"/>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0925" name="Rectangle 61"/>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0926" name="Rectangle 62"/>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0927" name="Rectangle 63"/>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0928" name="Rectangle 64"/>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0929" name="Rectangle 65"/>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0930" name="Rectangle 66"/>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0931" name="Rectangle 67"/>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0932" name="Rectangle 68"/>
          <p:cNvSpPr>
            <a:spLocks noChangeArrowheads="1"/>
          </p:cNvSpPr>
          <p:nvPr/>
        </p:nvSpPr>
        <p:spPr bwMode="auto">
          <a:xfrm>
            <a:off x="0" y="32051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0933" name="Rectangle 69"/>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0934" name="Rectangle 70"/>
          <p:cNvSpPr>
            <a:spLocks noChangeArrowheads="1"/>
          </p:cNvSpPr>
          <p:nvPr/>
        </p:nvSpPr>
        <p:spPr bwMode="auto">
          <a:xfrm>
            <a:off x="0" y="28813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0935" name="Rectangle 71"/>
          <p:cNvSpPr>
            <a:spLocks noChangeArrowheads="1"/>
          </p:cNvSpPr>
          <p:nvPr/>
        </p:nvSpPr>
        <p:spPr bwMode="auto">
          <a:xfrm>
            <a:off x="0" y="3233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0936" name="Rectangle 72"/>
          <p:cNvSpPr>
            <a:spLocks noChangeArrowheads="1"/>
          </p:cNvSpPr>
          <p:nvPr/>
        </p:nvSpPr>
        <p:spPr bwMode="auto">
          <a:xfrm>
            <a:off x="0" y="32242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0937" name="Rectangle 73"/>
          <p:cNvSpPr>
            <a:spLocks noChangeArrowheads="1"/>
          </p:cNvSpPr>
          <p:nvPr/>
        </p:nvSpPr>
        <p:spPr bwMode="auto">
          <a:xfrm>
            <a:off x="0" y="33004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0938" name="Rectangle 74"/>
          <p:cNvSpPr>
            <a:spLocks noChangeArrowheads="1"/>
          </p:cNvSpPr>
          <p:nvPr/>
        </p:nvSpPr>
        <p:spPr bwMode="auto">
          <a:xfrm>
            <a:off x="0" y="31623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0939" name="Rectangle 75"/>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0940" name="Rectangle 76"/>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0941" name="Rectangle 77"/>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0942" name="Rectangle 78"/>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0943" name="Rectangle 79"/>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0944" name="Rectangle 8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0945" name="Rectangle 81"/>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0946" name="Rectangle 82"/>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0947" name="Rectangle 83"/>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0948" name="Rectangle 84"/>
          <p:cNvSpPr>
            <a:spLocks noChangeArrowheads="1"/>
          </p:cNvSpPr>
          <p:nvPr/>
        </p:nvSpPr>
        <p:spPr bwMode="auto">
          <a:xfrm>
            <a:off x="0" y="32527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0949" name="Rectangle 85"/>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0950" name="Rectangle 86"/>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0951" name="Rectangle 87"/>
          <p:cNvSpPr>
            <a:spLocks noChangeArrowheads="1"/>
          </p:cNvSpPr>
          <p:nvPr/>
        </p:nvSpPr>
        <p:spPr bwMode="auto">
          <a:xfrm>
            <a:off x="0" y="29860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0952" name="Rectangle 88"/>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0953" name="Rectangle 89"/>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0954" name="Rectangle 90"/>
          <p:cNvSpPr>
            <a:spLocks noChangeArrowheads="1"/>
          </p:cNvSpPr>
          <p:nvPr/>
        </p:nvSpPr>
        <p:spPr bwMode="auto">
          <a:xfrm>
            <a:off x="0" y="29860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0955" name="Rectangle 91"/>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420956" name="Object 92"/>
          <p:cNvGraphicFramePr>
            <a:graphicFrameLocks noChangeAspect="1"/>
          </p:cNvGraphicFramePr>
          <p:nvPr>
            <p:extLst>
              <p:ext uri="{D42A27DB-BD31-4B8C-83A1-F6EECF244321}">
                <p14:modId xmlns:p14="http://schemas.microsoft.com/office/powerpoint/2010/main" val="3274925287"/>
              </p:ext>
            </p:extLst>
          </p:nvPr>
        </p:nvGraphicFramePr>
        <p:xfrm>
          <a:off x="1538288" y="2173288"/>
          <a:ext cx="4591008" cy="812800"/>
        </p:xfrm>
        <a:graphic>
          <a:graphicData uri="http://schemas.openxmlformats.org/presentationml/2006/ole">
            <mc:AlternateContent xmlns:mc="http://schemas.openxmlformats.org/markup-compatibility/2006">
              <mc:Choice xmlns:v="urn:schemas-microsoft-com:vml" Requires="v">
                <p:oleObj spid="_x0000_s2253889" name="Equation" r:id="rId4" imgW="1307880" imgH="241200" progId="Equation.DSMT4">
                  <p:embed/>
                </p:oleObj>
              </mc:Choice>
              <mc:Fallback>
                <p:oleObj name="Equation" r:id="rId4" imgW="1307880" imgH="241200" progId="Equation.DSMT4">
                  <p:embed/>
                  <p:pic>
                    <p:nvPicPr>
                      <p:cNvPr id="0" name=""/>
                      <p:cNvPicPr>
                        <a:picLocks noChangeAspect="1" noChangeArrowheads="1"/>
                      </p:cNvPicPr>
                      <p:nvPr/>
                    </p:nvPicPr>
                    <p:blipFill>
                      <a:blip r:embed="rId5"/>
                      <a:srcRect/>
                      <a:stretch>
                        <a:fillRect/>
                      </a:stretch>
                    </p:blipFill>
                    <p:spPr bwMode="auto">
                      <a:xfrm>
                        <a:off x="1538288" y="2173288"/>
                        <a:ext cx="4591008" cy="812800"/>
                      </a:xfrm>
                      <a:prstGeom prst="rect">
                        <a:avLst/>
                      </a:prstGeom>
                      <a:noFill/>
                    </p:spPr>
                  </p:pic>
                </p:oleObj>
              </mc:Fallback>
            </mc:AlternateContent>
          </a:graphicData>
        </a:graphic>
      </p:graphicFrame>
      <p:graphicFrame>
        <p:nvGraphicFramePr>
          <p:cNvPr id="420957" name="Object 93"/>
          <p:cNvGraphicFramePr>
            <a:graphicFrameLocks noChangeAspect="1"/>
          </p:cNvGraphicFramePr>
          <p:nvPr>
            <p:extLst>
              <p:ext uri="{D42A27DB-BD31-4B8C-83A1-F6EECF244321}">
                <p14:modId xmlns:p14="http://schemas.microsoft.com/office/powerpoint/2010/main" val="329271616"/>
              </p:ext>
            </p:extLst>
          </p:nvPr>
        </p:nvGraphicFramePr>
        <p:xfrm>
          <a:off x="3671344" y="3324224"/>
          <a:ext cx="641894" cy="536823"/>
        </p:xfrm>
        <a:graphic>
          <a:graphicData uri="http://schemas.openxmlformats.org/presentationml/2006/ole">
            <mc:AlternateContent xmlns:mc="http://schemas.openxmlformats.org/markup-compatibility/2006">
              <mc:Choice xmlns:v="urn:schemas-microsoft-com:vml" Requires="v">
                <p:oleObj spid="_x0000_s2253890" name="Equation" r:id="rId6" imgW="279360" imgH="228600" progId="Equation.DSMT4">
                  <p:embed/>
                </p:oleObj>
              </mc:Choice>
              <mc:Fallback>
                <p:oleObj name="Equation" r:id="rId6" imgW="279360" imgH="228600" progId="Equation.DSMT4">
                  <p:embed/>
                  <p:pic>
                    <p:nvPicPr>
                      <p:cNvPr id="0" name=""/>
                      <p:cNvPicPr>
                        <a:picLocks noChangeAspect="1" noChangeArrowheads="1"/>
                      </p:cNvPicPr>
                      <p:nvPr/>
                    </p:nvPicPr>
                    <p:blipFill>
                      <a:blip r:embed="rId7"/>
                      <a:srcRect/>
                      <a:stretch>
                        <a:fillRect/>
                      </a:stretch>
                    </p:blipFill>
                    <p:spPr bwMode="auto">
                      <a:xfrm>
                        <a:off x="3671344" y="3324224"/>
                        <a:ext cx="641894" cy="536823"/>
                      </a:xfrm>
                      <a:prstGeom prst="rect">
                        <a:avLst/>
                      </a:prstGeom>
                      <a:noFill/>
                    </p:spPr>
                  </p:pic>
                </p:oleObj>
              </mc:Fallback>
            </mc:AlternateContent>
          </a:graphicData>
        </a:graphic>
      </p:graphicFrame>
      <p:graphicFrame>
        <p:nvGraphicFramePr>
          <p:cNvPr id="420958" name="Object 94"/>
          <p:cNvGraphicFramePr>
            <a:graphicFrameLocks noChangeAspect="1"/>
          </p:cNvGraphicFramePr>
          <p:nvPr>
            <p:extLst>
              <p:ext uri="{D42A27DB-BD31-4B8C-83A1-F6EECF244321}">
                <p14:modId xmlns:p14="http://schemas.microsoft.com/office/powerpoint/2010/main" val="1986300111"/>
              </p:ext>
            </p:extLst>
          </p:nvPr>
        </p:nvGraphicFramePr>
        <p:xfrm>
          <a:off x="5220072" y="3348113"/>
          <a:ext cx="425450" cy="484188"/>
        </p:xfrm>
        <a:graphic>
          <a:graphicData uri="http://schemas.openxmlformats.org/presentationml/2006/ole">
            <mc:AlternateContent xmlns:mc="http://schemas.openxmlformats.org/markup-compatibility/2006">
              <mc:Choice xmlns:v="urn:schemas-microsoft-com:vml" Requires="v">
                <p:oleObj spid="_x0000_s2253891" name="Equation" r:id="rId8" imgW="203040" imgH="228600" progId="Equation.DSMT4">
                  <p:embed/>
                </p:oleObj>
              </mc:Choice>
              <mc:Fallback>
                <p:oleObj name="Equation" r:id="rId8" imgW="203040" imgH="228600" progId="Equation.DSMT4">
                  <p:embed/>
                  <p:pic>
                    <p:nvPicPr>
                      <p:cNvPr id="0" name=""/>
                      <p:cNvPicPr>
                        <a:picLocks noChangeAspect="1" noChangeArrowheads="1"/>
                      </p:cNvPicPr>
                      <p:nvPr/>
                    </p:nvPicPr>
                    <p:blipFill>
                      <a:blip r:embed="rId9"/>
                      <a:srcRect/>
                      <a:stretch>
                        <a:fillRect/>
                      </a:stretch>
                    </p:blipFill>
                    <p:spPr bwMode="auto">
                      <a:xfrm>
                        <a:off x="5220072" y="3348113"/>
                        <a:ext cx="425450" cy="484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5659470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22914" name="Rectangle 2"/>
          <p:cNvSpPr>
            <a:spLocks noGrp="1" noChangeArrowheads="1"/>
          </p:cNvSpPr>
          <p:nvPr>
            <p:ph type="title"/>
          </p:nvPr>
        </p:nvSpPr>
        <p:spPr/>
        <p:txBody>
          <a:bodyPr/>
          <a:lstStyle/>
          <a:p>
            <a:r>
              <a:rPr lang="zh-CN" altLang="en-US" dirty="0"/>
              <a:t>减小错误概率的</a:t>
            </a:r>
            <a:r>
              <a:rPr lang="zh-CN" altLang="en-US" dirty="0" smtClean="0"/>
              <a:t>方法的本质</a:t>
            </a:r>
            <a:endParaRPr lang="zh-CN" altLang="en-US" dirty="0"/>
          </a:p>
        </p:txBody>
      </p:sp>
      <p:sp>
        <p:nvSpPr>
          <p:cNvPr id="422915" name="Rectangle 3"/>
          <p:cNvSpPr>
            <a:spLocks noGrp="1" noChangeArrowheads="1"/>
          </p:cNvSpPr>
          <p:nvPr>
            <p:ph type="body" idx="1"/>
          </p:nvPr>
        </p:nvSpPr>
        <p:spPr/>
        <p:txBody>
          <a:bodyPr/>
          <a:lstStyle/>
          <a:p>
            <a:r>
              <a:rPr lang="zh-CN" altLang="en-US" dirty="0" smtClean="0"/>
              <a:t>之前讲到的减小错误概率的方法</a:t>
            </a:r>
            <a:endParaRPr lang="en-US" altLang="zh-CN" dirty="0" smtClean="0"/>
          </a:p>
          <a:p>
            <a:pPr lvl="1"/>
            <a:r>
              <a:rPr lang="zh-CN" altLang="en-US" dirty="0" smtClean="0"/>
              <a:t>如</a:t>
            </a:r>
            <a:r>
              <a:rPr lang="en-US" altLang="zh-CN" dirty="0" smtClean="0"/>
              <a:t>M</a:t>
            </a:r>
            <a:r>
              <a:rPr lang="zh-CN" altLang="en-US" dirty="0" smtClean="0"/>
              <a:t>一定，增大</a:t>
            </a:r>
            <a:r>
              <a:rPr lang="en-US" altLang="zh-CN" dirty="0" smtClean="0"/>
              <a:t>n</a:t>
            </a:r>
            <a:r>
              <a:rPr lang="zh-CN" altLang="en-US" dirty="0" smtClean="0"/>
              <a:t>；</a:t>
            </a:r>
            <a:endParaRPr lang="en-US" altLang="zh-CN" dirty="0" smtClean="0"/>
          </a:p>
          <a:p>
            <a:pPr lvl="1"/>
            <a:r>
              <a:rPr lang="en-US" altLang="zh-CN" dirty="0" smtClean="0"/>
              <a:t>n</a:t>
            </a:r>
            <a:r>
              <a:rPr lang="zh-CN" altLang="en-US" dirty="0" smtClean="0"/>
              <a:t>一定，较小</a:t>
            </a:r>
            <a:r>
              <a:rPr lang="en-US" altLang="zh-CN" dirty="0" smtClean="0"/>
              <a:t>M</a:t>
            </a:r>
            <a:r>
              <a:rPr lang="zh-CN" altLang="en-US" dirty="0" smtClean="0"/>
              <a:t>。</a:t>
            </a:r>
            <a:endParaRPr lang="en-US" altLang="zh-CN" dirty="0" smtClean="0"/>
          </a:p>
          <a:p>
            <a:r>
              <a:rPr lang="zh-CN" altLang="en-US" dirty="0" smtClean="0"/>
              <a:t>本质上都是为了增大最小距离</a:t>
            </a:r>
          </a:p>
          <a:p>
            <a:endParaRPr lang="zh-CN" altLang="en-US" dirty="0" smtClean="0"/>
          </a:p>
        </p:txBody>
      </p:sp>
      <p:sp>
        <p:nvSpPr>
          <p:cNvPr id="96" name="灯片编号占位符 5"/>
          <p:cNvSpPr>
            <a:spLocks noGrp="1"/>
          </p:cNvSpPr>
          <p:nvPr>
            <p:ph type="sldNum" sz="quarter" idx="12"/>
          </p:nvPr>
        </p:nvSpPr>
        <p:spPr/>
        <p:txBody>
          <a:bodyPr/>
          <a:lstStyle/>
          <a:p>
            <a:fld id="{A4C03D5A-34F4-410B-AD19-E95EFC26929F}" type="slidenum">
              <a:rPr lang="zh-CN" altLang="en-US" smtClean="0"/>
              <a:pPr/>
              <a:t>57</a:t>
            </a:fld>
            <a:endParaRPr lang="en-US" altLang="zh-CN"/>
          </a:p>
        </p:txBody>
      </p:sp>
      <p:sp>
        <p:nvSpPr>
          <p:cNvPr id="422916" name="Rectangle 4"/>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2917" name="Rectangle 5"/>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2918" name="Rectangle 6"/>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2919" name="Rectangle 7"/>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2920" name="Rectangle 8"/>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2921" name="Rectangle 9"/>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2922" name="Rectangle 10"/>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2923" name="Rectangle 11"/>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2924" name="Rectangle 12"/>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2925" name="Rectangle 13"/>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2926" name="Rectangle 14"/>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2927" name="Rectangle 15"/>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2928" name="Rectangle 16"/>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2929" name="Rectangle 17"/>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2930" name="Rectangle 18"/>
          <p:cNvSpPr>
            <a:spLocks noChangeArrowheads="1"/>
          </p:cNvSpPr>
          <p:nvPr/>
        </p:nvSpPr>
        <p:spPr bwMode="auto">
          <a:xfrm>
            <a:off x="0" y="31956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2931" name="Rectangle 19"/>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2932" name="Rectangle 20"/>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2933" name="Rectangle 21"/>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2934"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2935" name="Rectangle 23"/>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2936" name="Rectangle 24"/>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2937" name="Rectangle 25"/>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2938" name="Rectangle 26"/>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2939" name="Rectangle 27"/>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2940" name="Rectangle 28"/>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2941" name="Rectangle 29"/>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2942" name="Rectangle 30"/>
          <p:cNvSpPr>
            <a:spLocks noChangeArrowheads="1"/>
          </p:cNvSpPr>
          <p:nvPr/>
        </p:nvSpPr>
        <p:spPr bwMode="auto">
          <a:xfrm>
            <a:off x="0" y="31956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2943" name="Rectangle 31"/>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2944" name="Rectangle 32"/>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2945" name="Rectangle 33"/>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2946" name="Rectangle 34"/>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2947" name="Rectangle 35"/>
          <p:cNvSpPr>
            <a:spLocks noChangeArrowheads="1"/>
          </p:cNvSpPr>
          <p:nvPr/>
        </p:nvSpPr>
        <p:spPr bwMode="auto">
          <a:xfrm>
            <a:off x="0" y="3257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2948" name="Rectangle 36"/>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2949" name="Rectangle 37"/>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2950" name="Rectangle 38"/>
          <p:cNvSpPr>
            <a:spLocks noChangeArrowheads="1"/>
          </p:cNvSpPr>
          <p:nvPr/>
        </p:nvSpPr>
        <p:spPr bwMode="auto">
          <a:xfrm>
            <a:off x="0" y="24193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2951" name="Rectangle 39"/>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2952" name="Rectangle 40"/>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2953" name="Rectangle 41"/>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2954" name="Rectangle 42"/>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2955" name="Rectangle 4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2956" name="Rectangle 44"/>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2957" name="Rectangle 45"/>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2958" name="Rectangle 46"/>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2959" name="Rectangle 47"/>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2960" name="Rectangle 48"/>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2961" name="Rectangle 49"/>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2962" name="Rectangle 50"/>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2963" name="Rectangle 51"/>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2964" name="Rectangle 52"/>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2965" name="Rectangle 53"/>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2966" name="Rectangle 54"/>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2967" name="Rectangle 55"/>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2968" name="Rectangle 56"/>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2969" name="Rectangle 57"/>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2970" name="Rectangle 58"/>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2971" name="Rectangle 59"/>
          <p:cNvSpPr>
            <a:spLocks noChangeArrowheads="1"/>
          </p:cNvSpPr>
          <p:nvPr/>
        </p:nvSpPr>
        <p:spPr bwMode="auto">
          <a:xfrm>
            <a:off x="0" y="31003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2972" name="Rectangle 60"/>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2973" name="Rectangle 61"/>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2974" name="Rectangle 62"/>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2975" name="Rectangle 63"/>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2976" name="Rectangle 64"/>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2977" name="Rectangle 65"/>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2978" name="Rectangle 66"/>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2979" name="Rectangle 67"/>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2980" name="Rectangle 68"/>
          <p:cNvSpPr>
            <a:spLocks noChangeArrowheads="1"/>
          </p:cNvSpPr>
          <p:nvPr/>
        </p:nvSpPr>
        <p:spPr bwMode="auto">
          <a:xfrm>
            <a:off x="0" y="32051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2981" name="Rectangle 69"/>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2982" name="Rectangle 70"/>
          <p:cNvSpPr>
            <a:spLocks noChangeArrowheads="1"/>
          </p:cNvSpPr>
          <p:nvPr/>
        </p:nvSpPr>
        <p:spPr bwMode="auto">
          <a:xfrm>
            <a:off x="0" y="28813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2983" name="Rectangle 71"/>
          <p:cNvSpPr>
            <a:spLocks noChangeArrowheads="1"/>
          </p:cNvSpPr>
          <p:nvPr/>
        </p:nvSpPr>
        <p:spPr bwMode="auto">
          <a:xfrm>
            <a:off x="0" y="3233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2984" name="Rectangle 72"/>
          <p:cNvSpPr>
            <a:spLocks noChangeArrowheads="1"/>
          </p:cNvSpPr>
          <p:nvPr/>
        </p:nvSpPr>
        <p:spPr bwMode="auto">
          <a:xfrm>
            <a:off x="0" y="32242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2985" name="Rectangle 73"/>
          <p:cNvSpPr>
            <a:spLocks noChangeArrowheads="1"/>
          </p:cNvSpPr>
          <p:nvPr/>
        </p:nvSpPr>
        <p:spPr bwMode="auto">
          <a:xfrm>
            <a:off x="0" y="33004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2986" name="Rectangle 74"/>
          <p:cNvSpPr>
            <a:spLocks noChangeArrowheads="1"/>
          </p:cNvSpPr>
          <p:nvPr/>
        </p:nvSpPr>
        <p:spPr bwMode="auto">
          <a:xfrm>
            <a:off x="0" y="31623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2987" name="Rectangle 75"/>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2988" name="Rectangle 76"/>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2989" name="Rectangle 77"/>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2990" name="Rectangle 78"/>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2991" name="Rectangle 79"/>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2992" name="Rectangle 8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2993" name="Rectangle 81"/>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2994" name="Rectangle 82"/>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2995" name="Rectangle 83"/>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2996" name="Rectangle 84"/>
          <p:cNvSpPr>
            <a:spLocks noChangeArrowheads="1"/>
          </p:cNvSpPr>
          <p:nvPr/>
        </p:nvSpPr>
        <p:spPr bwMode="auto">
          <a:xfrm>
            <a:off x="0" y="32527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2997" name="Rectangle 85"/>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2998" name="Rectangle 86"/>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2999" name="Rectangle 87"/>
          <p:cNvSpPr>
            <a:spLocks noChangeArrowheads="1"/>
          </p:cNvSpPr>
          <p:nvPr/>
        </p:nvSpPr>
        <p:spPr bwMode="auto">
          <a:xfrm>
            <a:off x="0" y="29860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3000" name="Rectangle 88"/>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3001" name="Rectangle 89"/>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3002" name="Rectangle 90"/>
          <p:cNvSpPr>
            <a:spLocks noChangeArrowheads="1"/>
          </p:cNvSpPr>
          <p:nvPr/>
        </p:nvSpPr>
        <p:spPr bwMode="auto">
          <a:xfrm>
            <a:off x="0" y="29860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3003" name="Rectangle 91"/>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6" name="组合 5"/>
          <p:cNvGrpSpPr/>
          <p:nvPr/>
        </p:nvGrpSpPr>
        <p:grpSpPr>
          <a:xfrm>
            <a:off x="539552" y="3645024"/>
            <a:ext cx="8064896" cy="1296144"/>
            <a:chOff x="1115616" y="4149080"/>
            <a:chExt cx="8064896" cy="1296144"/>
          </a:xfrm>
        </p:grpSpPr>
        <p:sp>
          <p:nvSpPr>
            <p:cNvPr id="5" name="矩形 4"/>
            <p:cNvSpPr/>
            <p:nvPr/>
          </p:nvSpPr>
          <p:spPr>
            <a:xfrm>
              <a:off x="1115616" y="4149080"/>
              <a:ext cx="8064896" cy="129614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latin typeface="+mj-ea"/>
                <a:ea typeface="+mj-ea"/>
              </a:endParaRPr>
            </a:p>
          </p:txBody>
        </p:sp>
        <p:grpSp>
          <p:nvGrpSpPr>
            <p:cNvPr id="4" name="组合 3"/>
            <p:cNvGrpSpPr/>
            <p:nvPr/>
          </p:nvGrpSpPr>
          <p:grpSpPr>
            <a:xfrm>
              <a:off x="2330228" y="4489956"/>
              <a:ext cx="6356227" cy="531931"/>
              <a:chOff x="2330228" y="4489956"/>
              <a:chExt cx="6356227" cy="531931"/>
            </a:xfrm>
          </p:grpSpPr>
          <p:graphicFrame>
            <p:nvGraphicFramePr>
              <p:cNvPr id="423004" name="Object 92"/>
              <p:cNvGraphicFramePr>
                <a:graphicFrameLocks noChangeAspect="1"/>
              </p:cNvGraphicFramePr>
              <p:nvPr>
                <p:extLst>
                  <p:ext uri="{D42A27DB-BD31-4B8C-83A1-F6EECF244321}">
                    <p14:modId xmlns:p14="http://schemas.microsoft.com/office/powerpoint/2010/main" val="568125180"/>
                  </p:ext>
                </p:extLst>
              </p:nvPr>
            </p:nvGraphicFramePr>
            <p:xfrm>
              <a:off x="5004048" y="4575800"/>
              <a:ext cx="533400" cy="446087"/>
            </p:xfrm>
            <a:graphic>
              <a:graphicData uri="http://schemas.openxmlformats.org/presentationml/2006/ole">
                <mc:AlternateContent xmlns:mc="http://schemas.openxmlformats.org/markup-compatibility/2006">
                  <mc:Choice xmlns:v="urn:schemas-microsoft-com:vml" Requires="v">
                    <p:oleObj spid="_x0000_s2254892" name="Equation" r:id="rId4" imgW="279360" imgH="228600" progId="Equation.DSMT4">
                      <p:embed/>
                    </p:oleObj>
                  </mc:Choice>
                  <mc:Fallback>
                    <p:oleObj name="Equation" r:id="rId4" imgW="279360" imgH="228600" progId="Equation.DSMT4">
                      <p:embed/>
                      <p:pic>
                        <p:nvPicPr>
                          <p:cNvPr id="0" name=""/>
                          <p:cNvPicPr>
                            <a:picLocks noChangeAspect="1" noChangeArrowheads="1"/>
                          </p:cNvPicPr>
                          <p:nvPr/>
                        </p:nvPicPr>
                        <p:blipFill>
                          <a:blip r:embed="rId5"/>
                          <a:srcRect/>
                          <a:stretch>
                            <a:fillRect/>
                          </a:stretch>
                        </p:blipFill>
                        <p:spPr bwMode="auto">
                          <a:xfrm>
                            <a:off x="5004048" y="4575800"/>
                            <a:ext cx="533400" cy="4460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23005" name="Object 93"/>
              <p:cNvGraphicFramePr>
                <a:graphicFrameLocks noChangeAspect="1"/>
              </p:cNvGraphicFramePr>
              <p:nvPr>
                <p:extLst>
                  <p:ext uri="{D42A27DB-BD31-4B8C-83A1-F6EECF244321}">
                    <p14:modId xmlns:p14="http://schemas.microsoft.com/office/powerpoint/2010/main" val="851229171"/>
                  </p:ext>
                </p:extLst>
              </p:nvPr>
            </p:nvGraphicFramePr>
            <p:xfrm>
              <a:off x="7596336" y="4528988"/>
              <a:ext cx="425450" cy="484188"/>
            </p:xfrm>
            <a:graphic>
              <a:graphicData uri="http://schemas.openxmlformats.org/presentationml/2006/ole">
                <mc:AlternateContent xmlns:mc="http://schemas.openxmlformats.org/markup-compatibility/2006">
                  <mc:Choice xmlns:v="urn:schemas-microsoft-com:vml" Requires="v">
                    <p:oleObj spid="_x0000_s2254893" name="Equation" r:id="rId6" imgW="203040" imgH="228600" progId="Equation.DSMT4">
                      <p:embed/>
                    </p:oleObj>
                  </mc:Choice>
                  <mc:Fallback>
                    <p:oleObj name="Equation" r:id="rId6" imgW="203040" imgH="228600" progId="Equation.DSMT4">
                      <p:embed/>
                      <p:pic>
                        <p:nvPicPr>
                          <p:cNvPr id="0" name=""/>
                          <p:cNvPicPr>
                            <a:picLocks noChangeAspect="1" noChangeArrowheads="1"/>
                          </p:cNvPicPr>
                          <p:nvPr/>
                        </p:nvPicPr>
                        <p:blipFill>
                          <a:blip r:embed="rId7"/>
                          <a:srcRect/>
                          <a:stretch>
                            <a:fillRect/>
                          </a:stretch>
                        </p:blipFill>
                        <p:spPr bwMode="auto">
                          <a:xfrm>
                            <a:off x="7596336" y="4528988"/>
                            <a:ext cx="425450" cy="484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矩形 2"/>
              <p:cNvSpPr/>
              <p:nvPr/>
            </p:nvSpPr>
            <p:spPr>
              <a:xfrm>
                <a:off x="2330228" y="4489956"/>
                <a:ext cx="6356227" cy="523220"/>
              </a:xfrm>
              <a:prstGeom prst="rect">
                <a:avLst/>
              </a:prstGeom>
            </p:spPr>
            <p:txBody>
              <a:bodyPr wrap="none">
                <a:spAutoFit/>
              </a:bodyPr>
              <a:lstStyle/>
              <a:p>
                <a:r>
                  <a:rPr lang="zh-CN" altLang="en-US" sz="2800" b="1" dirty="0" smtClean="0">
                    <a:latin typeface="+mj-ea"/>
                    <a:ea typeface="+mj-ea"/>
                    <a:cs typeface="Times New Roman" pitchFamily="18" charset="0"/>
                  </a:rPr>
                  <a:t>本质结论：</a:t>
                </a:r>
                <a:r>
                  <a:rPr lang="zh-CN" altLang="en-US" sz="2800" b="1" dirty="0">
                    <a:latin typeface="+mj-ea"/>
                    <a:ea typeface="+mj-ea"/>
                    <a:cs typeface="Times New Roman" pitchFamily="18" charset="0"/>
                  </a:rPr>
                  <a:t>增大   </a:t>
                </a:r>
                <a:r>
                  <a:rPr lang="zh-CN" altLang="en-US" sz="2800" b="1" dirty="0" smtClean="0">
                    <a:latin typeface="+mj-ea"/>
                    <a:ea typeface="+mj-ea"/>
                    <a:cs typeface="Times New Roman" pitchFamily="18" charset="0"/>
                  </a:rPr>
                  <a:t>   ，就</a:t>
                </a:r>
                <a:r>
                  <a:rPr lang="zh-CN" altLang="en-US" sz="2800" b="1" dirty="0">
                    <a:latin typeface="+mj-ea"/>
                    <a:ea typeface="+mj-ea"/>
                    <a:cs typeface="Times New Roman" pitchFamily="18" charset="0"/>
                  </a:rPr>
                  <a:t>可以减小        </a:t>
                </a:r>
              </a:p>
            </p:txBody>
          </p:sp>
        </p:grpSp>
      </p:grpSp>
      <p:grpSp>
        <p:nvGrpSpPr>
          <p:cNvPr id="9" name="组合 8"/>
          <p:cNvGrpSpPr/>
          <p:nvPr/>
        </p:nvGrpSpPr>
        <p:grpSpPr>
          <a:xfrm>
            <a:off x="539552" y="5157191"/>
            <a:ext cx="8064896" cy="1237494"/>
            <a:chOff x="539552" y="5517231"/>
            <a:chExt cx="8064896" cy="1237494"/>
          </a:xfrm>
        </p:grpSpPr>
        <p:sp>
          <p:nvSpPr>
            <p:cNvPr id="8" name="矩形 7"/>
            <p:cNvSpPr/>
            <p:nvPr/>
          </p:nvSpPr>
          <p:spPr>
            <a:xfrm>
              <a:off x="539552" y="5517231"/>
              <a:ext cx="8064896" cy="123749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sz="2000">
                <a:latin typeface="+mj-ea"/>
                <a:ea typeface="+mj-ea"/>
              </a:endParaRPr>
            </a:p>
          </p:txBody>
        </p:sp>
        <p:sp>
          <p:nvSpPr>
            <p:cNvPr id="7" name="矩形 6"/>
            <p:cNvSpPr/>
            <p:nvPr/>
          </p:nvSpPr>
          <p:spPr>
            <a:xfrm>
              <a:off x="899592" y="5800618"/>
              <a:ext cx="7632848" cy="954107"/>
            </a:xfrm>
            <a:prstGeom prst="rect">
              <a:avLst/>
            </a:prstGeom>
          </p:spPr>
          <p:txBody>
            <a:bodyPr wrap="square">
              <a:spAutoFit/>
            </a:bodyPr>
            <a:lstStyle/>
            <a:p>
              <a:r>
                <a:rPr lang="zh-CN" altLang="en-US" sz="2800" b="1" dirty="0">
                  <a:latin typeface="+mj-ea"/>
                  <a:ea typeface="+mj-ea"/>
                </a:rPr>
                <a:t>所以我们选择编码方法时，要使码字间的距离尽可能大</a:t>
              </a:r>
            </a:p>
          </p:txBody>
        </p:sp>
      </p:grpSp>
    </p:spTree>
    <p:extLst>
      <p:ext uri="{BB962C8B-B14F-4D97-AF65-F5344CB8AC3E}">
        <p14:creationId xmlns:p14="http://schemas.microsoft.com/office/powerpoint/2010/main" val="38339084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24962" name="Rectangle 2"/>
          <p:cNvSpPr>
            <a:spLocks noGrp="1" noChangeArrowheads="1"/>
          </p:cNvSpPr>
          <p:nvPr>
            <p:ph type="title"/>
          </p:nvPr>
        </p:nvSpPr>
        <p:spPr/>
        <p:txBody>
          <a:bodyPr/>
          <a:lstStyle/>
          <a:p>
            <a:r>
              <a:rPr lang="zh-CN" altLang="en-US" smtClean="0"/>
              <a:t>最小距离译码规则</a:t>
            </a:r>
            <a:endParaRPr lang="zh-CN" altLang="en-US"/>
          </a:p>
        </p:txBody>
      </p:sp>
      <p:sp>
        <p:nvSpPr>
          <p:cNvPr id="424963" name="Rectangle 3"/>
          <p:cNvSpPr>
            <a:spLocks noGrp="1" noChangeArrowheads="1"/>
          </p:cNvSpPr>
          <p:nvPr>
            <p:ph type="body" idx="1"/>
          </p:nvPr>
        </p:nvSpPr>
        <p:spPr/>
        <p:txBody>
          <a:bodyPr/>
          <a:lstStyle/>
          <a:p>
            <a:r>
              <a:rPr lang="zh-CN" altLang="en-US" smtClean="0"/>
              <a:t>定义了汉明距离之后，又引入了一种译码规则：最小距离译码规则</a:t>
            </a:r>
          </a:p>
          <a:p>
            <a:r>
              <a:rPr lang="zh-CN" altLang="en-US" smtClean="0"/>
              <a:t>即选择译码函数：</a:t>
            </a:r>
            <a:endParaRPr lang="zh-CN" altLang="en-US"/>
          </a:p>
        </p:txBody>
      </p:sp>
      <p:sp>
        <p:nvSpPr>
          <p:cNvPr id="96" name="灯片编号占位符 5"/>
          <p:cNvSpPr>
            <a:spLocks noGrp="1"/>
          </p:cNvSpPr>
          <p:nvPr>
            <p:ph type="sldNum" sz="quarter" idx="12"/>
          </p:nvPr>
        </p:nvSpPr>
        <p:spPr/>
        <p:txBody>
          <a:bodyPr/>
          <a:lstStyle/>
          <a:p>
            <a:fld id="{FC1CD9C0-A442-462B-8D7D-289B102063DD}" type="slidenum">
              <a:rPr lang="zh-CN" altLang="en-US" smtClean="0"/>
              <a:pPr/>
              <a:t>58</a:t>
            </a:fld>
            <a:endParaRPr lang="en-US" altLang="zh-CN"/>
          </a:p>
        </p:txBody>
      </p:sp>
      <p:sp>
        <p:nvSpPr>
          <p:cNvPr id="424964" name="Rectangle 4"/>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4965" name="Rectangle 5"/>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4966" name="Rectangle 6"/>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4967" name="Rectangle 7"/>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4968" name="Rectangle 8"/>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4969" name="Rectangle 9"/>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4970" name="Rectangle 10"/>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4971" name="Rectangle 11"/>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4972" name="Rectangle 12"/>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4973" name="Rectangle 13"/>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4974" name="Rectangle 14"/>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4975" name="Rectangle 15"/>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4976" name="Rectangle 16"/>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4977" name="Rectangle 17"/>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4978" name="Rectangle 18"/>
          <p:cNvSpPr>
            <a:spLocks noChangeArrowheads="1"/>
          </p:cNvSpPr>
          <p:nvPr/>
        </p:nvSpPr>
        <p:spPr bwMode="auto">
          <a:xfrm>
            <a:off x="0" y="31956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4979" name="Rectangle 19"/>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4980" name="Rectangle 20"/>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4981" name="Rectangle 21"/>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4982"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4983" name="Rectangle 23"/>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4984" name="Rectangle 24"/>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4985" name="Rectangle 25"/>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4986" name="Rectangle 26"/>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4987" name="Rectangle 27"/>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4988" name="Rectangle 28"/>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4989" name="Rectangle 29"/>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4990" name="Rectangle 30"/>
          <p:cNvSpPr>
            <a:spLocks noChangeArrowheads="1"/>
          </p:cNvSpPr>
          <p:nvPr/>
        </p:nvSpPr>
        <p:spPr bwMode="auto">
          <a:xfrm>
            <a:off x="0" y="31956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4991" name="Rectangle 31"/>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4992" name="Rectangle 32"/>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4993" name="Rectangle 33"/>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4994" name="Rectangle 34"/>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4995" name="Rectangle 35"/>
          <p:cNvSpPr>
            <a:spLocks noChangeArrowheads="1"/>
          </p:cNvSpPr>
          <p:nvPr/>
        </p:nvSpPr>
        <p:spPr bwMode="auto">
          <a:xfrm>
            <a:off x="0" y="3257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4996" name="Rectangle 36"/>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4997" name="Rectangle 37"/>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4998" name="Rectangle 38"/>
          <p:cNvSpPr>
            <a:spLocks noChangeArrowheads="1"/>
          </p:cNvSpPr>
          <p:nvPr/>
        </p:nvSpPr>
        <p:spPr bwMode="auto">
          <a:xfrm>
            <a:off x="0" y="24193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4999" name="Rectangle 39"/>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5000" name="Rectangle 40"/>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5001" name="Rectangle 41"/>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5002" name="Rectangle 42"/>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5003" name="Rectangle 4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5004" name="Rectangle 44"/>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5005" name="Rectangle 45"/>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5006" name="Rectangle 46"/>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5007" name="Rectangle 47"/>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5008" name="Rectangle 48"/>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5009" name="Rectangle 49"/>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5010" name="Rectangle 50"/>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5011" name="Rectangle 51"/>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5012" name="Rectangle 52"/>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5013" name="Rectangle 53"/>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5014" name="Rectangle 54"/>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5015" name="Rectangle 55"/>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5016" name="Rectangle 56"/>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5017" name="Rectangle 57"/>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5018" name="Rectangle 58"/>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5019" name="Rectangle 59"/>
          <p:cNvSpPr>
            <a:spLocks noChangeArrowheads="1"/>
          </p:cNvSpPr>
          <p:nvPr/>
        </p:nvSpPr>
        <p:spPr bwMode="auto">
          <a:xfrm>
            <a:off x="0" y="31003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5020" name="Rectangle 60"/>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5021" name="Rectangle 61"/>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5022" name="Rectangle 62"/>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5023" name="Rectangle 63"/>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5024" name="Rectangle 64"/>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5025" name="Rectangle 65"/>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5026" name="Rectangle 66"/>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5027" name="Rectangle 67"/>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5028" name="Rectangle 68"/>
          <p:cNvSpPr>
            <a:spLocks noChangeArrowheads="1"/>
          </p:cNvSpPr>
          <p:nvPr/>
        </p:nvSpPr>
        <p:spPr bwMode="auto">
          <a:xfrm>
            <a:off x="0" y="32051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5029" name="Rectangle 69"/>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5030" name="Rectangle 70"/>
          <p:cNvSpPr>
            <a:spLocks noChangeArrowheads="1"/>
          </p:cNvSpPr>
          <p:nvPr/>
        </p:nvSpPr>
        <p:spPr bwMode="auto">
          <a:xfrm>
            <a:off x="0" y="28813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5031" name="Rectangle 71"/>
          <p:cNvSpPr>
            <a:spLocks noChangeArrowheads="1"/>
          </p:cNvSpPr>
          <p:nvPr/>
        </p:nvSpPr>
        <p:spPr bwMode="auto">
          <a:xfrm>
            <a:off x="0" y="3233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5032" name="Rectangle 72"/>
          <p:cNvSpPr>
            <a:spLocks noChangeArrowheads="1"/>
          </p:cNvSpPr>
          <p:nvPr/>
        </p:nvSpPr>
        <p:spPr bwMode="auto">
          <a:xfrm>
            <a:off x="0" y="32242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5033" name="Rectangle 73"/>
          <p:cNvSpPr>
            <a:spLocks noChangeArrowheads="1"/>
          </p:cNvSpPr>
          <p:nvPr/>
        </p:nvSpPr>
        <p:spPr bwMode="auto">
          <a:xfrm>
            <a:off x="0" y="33004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5034" name="Rectangle 74"/>
          <p:cNvSpPr>
            <a:spLocks noChangeArrowheads="1"/>
          </p:cNvSpPr>
          <p:nvPr/>
        </p:nvSpPr>
        <p:spPr bwMode="auto">
          <a:xfrm>
            <a:off x="0" y="31623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5035" name="Rectangle 75"/>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5036" name="Rectangle 76"/>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5037" name="Rectangle 77"/>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5038" name="Rectangle 78"/>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5039" name="Rectangle 79"/>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5040" name="Rectangle 8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5041" name="Rectangle 81"/>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5042" name="Rectangle 82"/>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5043" name="Rectangle 83"/>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5044" name="Rectangle 84"/>
          <p:cNvSpPr>
            <a:spLocks noChangeArrowheads="1"/>
          </p:cNvSpPr>
          <p:nvPr/>
        </p:nvSpPr>
        <p:spPr bwMode="auto">
          <a:xfrm>
            <a:off x="0" y="32527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5045" name="Rectangle 85"/>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5046" name="Rectangle 86"/>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5047" name="Rectangle 87"/>
          <p:cNvSpPr>
            <a:spLocks noChangeArrowheads="1"/>
          </p:cNvSpPr>
          <p:nvPr/>
        </p:nvSpPr>
        <p:spPr bwMode="auto">
          <a:xfrm>
            <a:off x="0" y="29860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5048" name="Rectangle 88"/>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5049" name="Rectangle 89"/>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5050" name="Rectangle 90"/>
          <p:cNvSpPr>
            <a:spLocks noChangeArrowheads="1"/>
          </p:cNvSpPr>
          <p:nvPr/>
        </p:nvSpPr>
        <p:spPr bwMode="auto">
          <a:xfrm>
            <a:off x="0" y="29860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5051" name="Rectangle 91"/>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5052" name="Rectangle 92"/>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425053" name="Object 93"/>
          <p:cNvGraphicFramePr>
            <a:graphicFrameLocks noChangeAspect="1"/>
          </p:cNvGraphicFramePr>
          <p:nvPr>
            <p:extLst>
              <p:ext uri="{D42A27DB-BD31-4B8C-83A1-F6EECF244321}">
                <p14:modId xmlns:p14="http://schemas.microsoft.com/office/powerpoint/2010/main" val="1651885252"/>
              </p:ext>
            </p:extLst>
          </p:nvPr>
        </p:nvGraphicFramePr>
        <p:xfrm>
          <a:off x="1763688" y="2731294"/>
          <a:ext cx="3503612" cy="1052512"/>
        </p:xfrm>
        <a:graphic>
          <a:graphicData uri="http://schemas.openxmlformats.org/presentationml/2006/ole">
            <mc:AlternateContent xmlns:mc="http://schemas.openxmlformats.org/markup-compatibility/2006">
              <mc:Choice xmlns:v="urn:schemas-microsoft-com:vml" Requires="v">
                <p:oleObj spid="_x0000_s2255895" name="Equation" r:id="rId4" imgW="1701720" imgH="507960" progId="Equation.DSMT4">
                  <p:embed/>
                </p:oleObj>
              </mc:Choice>
              <mc:Fallback>
                <p:oleObj name="Equation" r:id="rId4" imgW="1701720" imgH="507960" progId="Equation.DSMT4">
                  <p:embed/>
                  <p:pic>
                    <p:nvPicPr>
                      <p:cNvPr id="0" name=""/>
                      <p:cNvPicPr>
                        <a:picLocks noChangeAspect="1" noChangeArrowheads="1"/>
                      </p:cNvPicPr>
                      <p:nvPr/>
                    </p:nvPicPr>
                    <p:blipFill>
                      <a:blip r:embed="rId5"/>
                      <a:srcRect/>
                      <a:stretch>
                        <a:fillRect/>
                      </a:stretch>
                    </p:blipFill>
                    <p:spPr bwMode="auto">
                      <a:xfrm>
                        <a:off x="1763688" y="2731294"/>
                        <a:ext cx="3503612" cy="1052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3146352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27010" name="Rectangle 2"/>
          <p:cNvSpPr>
            <a:spLocks noGrp="1" noChangeArrowheads="1"/>
          </p:cNvSpPr>
          <p:nvPr>
            <p:ph type="title"/>
          </p:nvPr>
        </p:nvSpPr>
        <p:spPr/>
        <p:txBody>
          <a:bodyPr/>
          <a:lstStyle/>
          <a:p>
            <a:r>
              <a:rPr lang="zh-CN" altLang="en-US" smtClean="0"/>
              <a:t>最小距离译码规则</a:t>
            </a:r>
            <a:endParaRPr lang="zh-CN" altLang="en-US"/>
          </a:p>
        </p:txBody>
      </p:sp>
      <p:sp>
        <p:nvSpPr>
          <p:cNvPr id="427011" name="Rectangle 3"/>
          <p:cNvSpPr>
            <a:spLocks noGrp="1" noChangeArrowheads="1"/>
          </p:cNvSpPr>
          <p:nvPr>
            <p:ph type="body" idx="1"/>
          </p:nvPr>
        </p:nvSpPr>
        <p:spPr/>
        <p:txBody>
          <a:bodyPr/>
          <a:lstStyle/>
          <a:p>
            <a:r>
              <a:rPr lang="zh-CN" altLang="en-US" dirty="0" smtClean="0"/>
              <a:t>选择译码函数时不用计算传递概率，只用计算汉明距离</a:t>
            </a:r>
          </a:p>
          <a:p>
            <a:endParaRPr lang="zh-CN" altLang="en-US" dirty="0" smtClean="0"/>
          </a:p>
          <a:p>
            <a:endParaRPr lang="zh-CN" altLang="en-US" dirty="0" smtClean="0"/>
          </a:p>
          <a:p>
            <a:endParaRPr lang="zh-CN" altLang="en-US" dirty="0" smtClean="0"/>
          </a:p>
          <a:p>
            <a:endParaRPr lang="en-US" altLang="zh-CN" dirty="0" smtClean="0"/>
          </a:p>
          <a:p>
            <a:r>
              <a:rPr lang="en-US" altLang="zh-CN" dirty="0" smtClean="0"/>
              <a:t>F(000)=000	F(001)=000	F(010)=000</a:t>
            </a:r>
          </a:p>
          <a:p>
            <a:r>
              <a:rPr lang="en-US" altLang="zh-CN" dirty="0" smtClean="0"/>
              <a:t>F(011)=111	F(100)=000	F(101)=111</a:t>
            </a:r>
          </a:p>
          <a:p>
            <a:r>
              <a:rPr lang="en-US" altLang="zh-CN" dirty="0" smtClean="0"/>
              <a:t>F(110)=111	F(111)=111</a:t>
            </a:r>
            <a:endParaRPr lang="en-US" altLang="zh-CN" dirty="0"/>
          </a:p>
        </p:txBody>
      </p:sp>
      <p:sp>
        <p:nvSpPr>
          <p:cNvPr id="97" name="灯片编号占位符 5"/>
          <p:cNvSpPr>
            <a:spLocks noGrp="1"/>
          </p:cNvSpPr>
          <p:nvPr>
            <p:ph type="sldNum" sz="quarter" idx="12"/>
          </p:nvPr>
        </p:nvSpPr>
        <p:spPr/>
        <p:txBody>
          <a:bodyPr/>
          <a:lstStyle/>
          <a:p>
            <a:fld id="{E6F52CA5-2469-40CA-B4D8-F9B611D3EA7C}" type="slidenum">
              <a:rPr lang="zh-CN" altLang="en-US" smtClean="0"/>
              <a:pPr/>
              <a:t>59</a:t>
            </a:fld>
            <a:endParaRPr lang="en-US" altLang="zh-CN"/>
          </a:p>
        </p:txBody>
      </p:sp>
      <p:sp>
        <p:nvSpPr>
          <p:cNvPr id="427012" name="Rectangle 4"/>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7013" name="Rectangle 5"/>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7014" name="Rectangle 6"/>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7015" name="Rectangle 7"/>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7016" name="Rectangle 8"/>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7017" name="Rectangle 9"/>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7018" name="Rectangle 10"/>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7019" name="Rectangle 11"/>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7020" name="Rectangle 12"/>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7021" name="Rectangle 13"/>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7022" name="Rectangle 14"/>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7023" name="Rectangle 15"/>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7024" name="Rectangle 16"/>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7025" name="Rectangle 17"/>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7026" name="Rectangle 18"/>
          <p:cNvSpPr>
            <a:spLocks noChangeArrowheads="1"/>
          </p:cNvSpPr>
          <p:nvPr/>
        </p:nvSpPr>
        <p:spPr bwMode="auto">
          <a:xfrm>
            <a:off x="0" y="31956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7027" name="Rectangle 19"/>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7028" name="Rectangle 20"/>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7029" name="Rectangle 21"/>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7030"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7031" name="Rectangle 23"/>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7032" name="Rectangle 24"/>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7033" name="Rectangle 25"/>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7034" name="Rectangle 26"/>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7035" name="Rectangle 27"/>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7036" name="Rectangle 28"/>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7037" name="Rectangle 29"/>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7038" name="Rectangle 30"/>
          <p:cNvSpPr>
            <a:spLocks noChangeArrowheads="1"/>
          </p:cNvSpPr>
          <p:nvPr/>
        </p:nvSpPr>
        <p:spPr bwMode="auto">
          <a:xfrm>
            <a:off x="0" y="31956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7039" name="Rectangle 31"/>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7040" name="Rectangle 32"/>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7041" name="Rectangle 33"/>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7042" name="Rectangle 34"/>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7043" name="Rectangle 35"/>
          <p:cNvSpPr>
            <a:spLocks noChangeArrowheads="1"/>
          </p:cNvSpPr>
          <p:nvPr/>
        </p:nvSpPr>
        <p:spPr bwMode="auto">
          <a:xfrm>
            <a:off x="0" y="3257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7044" name="Rectangle 36"/>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7045" name="Rectangle 37"/>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7046" name="Rectangle 38"/>
          <p:cNvSpPr>
            <a:spLocks noChangeArrowheads="1"/>
          </p:cNvSpPr>
          <p:nvPr/>
        </p:nvSpPr>
        <p:spPr bwMode="auto">
          <a:xfrm>
            <a:off x="0" y="24193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7047" name="Rectangle 39"/>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7048" name="Rectangle 40"/>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7049" name="Rectangle 41"/>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7050" name="Rectangle 42"/>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7051" name="Rectangle 4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7052" name="Rectangle 44"/>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7053" name="Rectangle 45"/>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7054" name="Rectangle 46"/>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7055" name="Rectangle 47"/>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7056" name="Rectangle 48"/>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7057" name="Rectangle 49"/>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7058" name="Rectangle 50"/>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7059" name="Rectangle 51"/>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7060" name="Rectangle 52"/>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7061" name="Rectangle 53"/>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7062" name="Rectangle 54"/>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7063" name="Rectangle 55"/>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7064" name="Rectangle 56"/>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7065" name="Rectangle 57"/>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7066" name="Rectangle 58"/>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7067" name="Rectangle 59"/>
          <p:cNvSpPr>
            <a:spLocks noChangeArrowheads="1"/>
          </p:cNvSpPr>
          <p:nvPr/>
        </p:nvSpPr>
        <p:spPr bwMode="auto">
          <a:xfrm>
            <a:off x="0" y="31003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7068" name="Rectangle 60"/>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7069" name="Rectangle 61"/>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7070" name="Rectangle 62"/>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7071" name="Rectangle 63"/>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7072" name="Rectangle 64"/>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7073" name="Rectangle 65"/>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7074" name="Rectangle 66"/>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7075" name="Rectangle 67"/>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7076" name="Rectangle 68"/>
          <p:cNvSpPr>
            <a:spLocks noChangeArrowheads="1"/>
          </p:cNvSpPr>
          <p:nvPr/>
        </p:nvSpPr>
        <p:spPr bwMode="auto">
          <a:xfrm>
            <a:off x="0" y="32051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7077" name="Rectangle 69"/>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7078" name="Rectangle 70"/>
          <p:cNvSpPr>
            <a:spLocks noChangeArrowheads="1"/>
          </p:cNvSpPr>
          <p:nvPr/>
        </p:nvSpPr>
        <p:spPr bwMode="auto">
          <a:xfrm>
            <a:off x="0" y="28813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7079" name="Rectangle 71"/>
          <p:cNvSpPr>
            <a:spLocks noChangeArrowheads="1"/>
          </p:cNvSpPr>
          <p:nvPr/>
        </p:nvSpPr>
        <p:spPr bwMode="auto">
          <a:xfrm>
            <a:off x="0" y="3233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7080" name="Rectangle 72"/>
          <p:cNvSpPr>
            <a:spLocks noChangeArrowheads="1"/>
          </p:cNvSpPr>
          <p:nvPr/>
        </p:nvSpPr>
        <p:spPr bwMode="auto">
          <a:xfrm>
            <a:off x="0" y="32242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7081" name="Rectangle 73"/>
          <p:cNvSpPr>
            <a:spLocks noChangeArrowheads="1"/>
          </p:cNvSpPr>
          <p:nvPr/>
        </p:nvSpPr>
        <p:spPr bwMode="auto">
          <a:xfrm>
            <a:off x="0" y="33004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7082" name="Rectangle 74"/>
          <p:cNvSpPr>
            <a:spLocks noChangeArrowheads="1"/>
          </p:cNvSpPr>
          <p:nvPr/>
        </p:nvSpPr>
        <p:spPr bwMode="auto">
          <a:xfrm>
            <a:off x="0" y="31623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7083" name="Rectangle 75"/>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7084" name="Rectangle 76"/>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7085" name="Rectangle 77"/>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7086" name="Rectangle 78"/>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7087" name="Rectangle 79"/>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7088" name="Rectangle 8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7089" name="Rectangle 81"/>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7090" name="Rectangle 82"/>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7091" name="Rectangle 83"/>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7092" name="Rectangle 84"/>
          <p:cNvSpPr>
            <a:spLocks noChangeArrowheads="1"/>
          </p:cNvSpPr>
          <p:nvPr/>
        </p:nvSpPr>
        <p:spPr bwMode="auto">
          <a:xfrm>
            <a:off x="0" y="32527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7093" name="Rectangle 85"/>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7094" name="Rectangle 86"/>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7095" name="Rectangle 87"/>
          <p:cNvSpPr>
            <a:spLocks noChangeArrowheads="1"/>
          </p:cNvSpPr>
          <p:nvPr/>
        </p:nvSpPr>
        <p:spPr bwMode="auto">
          <a:xfrm>
            <a:off x="0" y="29860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7096" name="Rectangle 88"/>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7097" name="Rectangle 89"/>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7098" name="Rectangle 90"/>
          <p:cNvSpPr>
            <a:spLocks noChangeArrowheads="1"/>
          </p:cNvSpPr>
          <p:nvPr/>
        </p:nvSpPr>
        <p:spPr bwMode="auto">
          <a:xfrm>
            <a:off x="0" y="29860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7099" name="Rectangle 91"/>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7100" name="Rectangle 92"/>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7101" name="Rectangle 93"/>
          <p:cNvSpPr>
            <a:spLocks noChangeArrowheads="1"/>
          </p:cNvSpPr>
          <p:nvPr/>
        </p:nvSpPr>
        <p:spPr bwMode="auto">
          <a:xfrm>
            <a:off x="0" y="30384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3" name="组合 2"/>
          <p:cNvGrpSpPr/>
          <p:nvPr/>
        </p:nvGrpSpPr>
        <p:grpSpPr>
          <a:xfrm>
            <a:off x="1323680" y="1628800"/>
            <a:ext cx="6488680" cy="2246164"/>
            <a:chOff x="827088" y="1844824"/>
            <a:chExt cx="6488680" cy="2246164"/>
          </a:xfrm>
        </p:grpSpPr>
        <p:graphicFrame>
          <p:nvGraphicFramePr>
            <p:cNvPr id="427102" name="Object 94"/>
            <p:cNvGraphicFramePr>
              <a:graphicFrameLocks noChangeAspect="1"/>
            </p:cNvGraphicFramePr>
            <p:nvPr>
              <p:extLst>
                <p:ext uri="{D42A27DB-BD31-4B8C-83A1-F6EECF244321}">
                  <p14:modId xmlns:p14="http://schemas.microsoft.com/office/powerpoint/2010/main" val="2814444205"/>
                </p:ext>
              </p:extLst>
            </p:nvPr>
          </p:nvGraphicFramePr>
          <p:xfrm>
            <a:off x="827088" y="1844824"/>
            <a:ext cx="6488680" cy="2246164"/>
          </p:xfrm>
          <a:graphic>
            <a:graphicData uri="http://schemas.openxmlformats.org/presentationml/2006/ole">
              <mc:AlternateContent xmlns:mc="http://schemas.openxmlformats.org/markup-compatibility/2006">
                <mc:Choice xmlns:v="urn:schemas-microsoft-com:vml" Requires="v">
                  <p:oleObj spid="_x0000_s2256940" name="Visio" r:id="rId4" imgW="2260472" imgH="781996" progId="Visio.Drawing.11">
                    <p:embed/>
                  </p:oleObj>
                </mc:Choice>
                <mc:Fallback>
                  <p:oleObj name="Visio" r:id="rId4" imgW="2260472" imgH="781996" progId="Visio.Drawing.11">
                    <p:embed/>
                    <p:pic>
                      <p:nvPicPr>
                        <p:cNvPr id="0" name=""/>
                        <p:cNvPicPr>
                          <a:picLocks noChangeAspect="1" noChangeArrowheads="1"/>
                        </p:cNvPicPr>
                        <p:nvPr/>
                      </p:nvPicPr>
                      <p:blipFill>
                        <a:blip r:embed="rId5"/>
                        <a:srcRect/>
                        <a:stretch>
                          <a:fillRect/>
                        </a:stretch>
                      </p:blipFill>
                      <p:spPr bwMode="auto">
                        <a:xfrm>
                          <a:off x="827088" y="1844824"/>
                          <a:ext cx="6488680" cy="2246164"/>
                        </a:xfrm>
                        <a:prstGeom prst="rect">
                          <a:avLst/>
                        </a:prstGeom>
                        <a:noFill/>
                      </p:spPr>
                    </p:pic>
                  </p:oleObj>
                </mc:Fallback>
              </mc:AlternateContent>
            </a:graphicData>
          </a:graphic>
        </p:graphicFrame>
        <p:graphicFrame>
          <p:nvGraphicFramePr>
            <p:cNvPr id="2" name="对象 1"/>
            <p:cNvGraphicFramePr>
              <a:graphicFrameLocks noChangeAspect="1"/>
            </p:cNvGraphicFramePr>
            <p:nvPr>
              <p:extLst>
                <p:ext uri="{D42A27DB-BD31-4B8C-83A1-F6EECF244321}">
                  <p14:modId xmlns:p14="http://schemas.microsoft.com/office/powerpoint/2010/main" val="2259258392"/>
                </p:ext>
              </p:extLst>
            </p:nvPr>
          </p:nvGraphicFramePr>
          <p:xfrm>
            <a:off x="2084805" y="2708920"/>
            <a:ext cx="4791451" cy="1248477"/>
          </p:xfrm>
          <a:graphic>
            <a:graphicData uri="http://schemas.openxmlformats.org/presentationml/2006/ole">
              <mc:AlternateContent xmlns:mc="http://schemas.openxmlformats.org/markup-compatibility/2006">
                <mc:Choice xmlns:v="urn:schemas-microsoft-com:vml" Requires="v">
                  <p:oleObj spid="_x0000_s2256941" name="Equation" r:id="rId6" imgW="1803240" imgH="469800" progId="Equation.DSMT4">
                    <p:embed/>
                  </p:oleObj>
                </mc:Choice>
                <mc:Fallback>
                  <p:oleObj name="Equation" r:id="rId6" imgW="1803240" imgH="469800" progId="Equation.DSMT4">
                    <p:embed/>
                    <p:pic>
                      <p:nvPicPr>
                        <p:cNvPr id="0" name=""/>
                        <p:cNvPicPr/>
                        <p:nvPr/>
                      </p:nvPicPr>
                      <p:blipFill>
                        <a:blip r:embed="rId7"/>
                        <a:stretch>
                          <a:fillRect/>
                        </a:stretch>
                      </p:blipFill>
                      <p:spPr>
                        <a:xfrm>
                          <a:off x="2084805" y="2708920"/>
                          <a:ext cx="4791451" cy="1248477"/>
                        </a:xfrm>
                        <a:prstGeom prst="rect">
                          <a:avLst/>
                        </a:prstGeom>
                      </p:spPr>
                    </p:pic>
                  </p:oleObj>
                </mc:Fallback>
              </mc:AlternateContent>
            </a:graphicData>
          </a:graphic>
        </p:graphicFrame>
      </p:grpSp>
    </p:spTree>
    <p:extLst>
      <p:ext uri="{BB962C8B-B14F-4D97-AF65-F5344CB8AC3E}">
        <p14:creationId xmlns:p14="http://schemas.microsoft.com/office/powerpoint/2010/main" val="30504447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2"/>
          <p:cNvSpPr>
            <a:spLocks noGrp="1" noChangeArrowheads="1"/>
          </p:cNvSpPr>
          <p:nvPr>
            <p:ph type="title"/>
          </p:nvPr>
        </p:nvSpPr>
        <p:spPr/>
        <p:txBody>
          <a:bodyPr/>
          <a:lstStyle/>
          <a:p>
            <a:r>
              <a:rPr lang="zh-CN" altLang="en-US" dirty="0" smtClean="0"/>
              <a:t>信道编译码的基本思想</a:t>
            </a:r>
            <a:r>
              <a:rPr lang="en-US" altLang="zh-CN" dirty="0" smtClean="0"/>
              <a:t>1</a:t>
            </a:r>
            <a:endParaRPr lang="zh-CN" altLang="en-US" dirty="0"/>
          </a:p>
        </p:txBody>
      </p:sp>
      <p:sp>
        <p:nvSpPr>
          <p:cNvPr id="269315" name="Rectangle 3"/>
          <p:cNvSpPr>
            <a:spLocks noGrp="1" noChangeArrowheads="1"/>
          </p:cNvSpPr>
          <p:nvPr>
            <p:ph type="body" idx="1"/>
          </p:nvPr>
        </p:nvSpPr>
        <p:spPr/>
        <p:txBody>
          <a:bodyPr>
            <a:normAutofit/>
          </a:bodyPr>
          <a:lstStyle/>
          <a:p>
            <a:r>
              <a:rPr lang="zh-CN" altLang="en-US" dirty="0" smtClean="0">
                <a:solidFill>
                  <a:srgbClr val="0000FF"/>
                </a:solidFill>
              </a:rPr>
              <a:t>信道编码的编码对象</a:t>
            </a:r>
            <a:r>
              <a:rPr lang="zh-CN" altLang="en-US" dirty="0" smtClean="0"/>
              <a:t>：</a:t>
            </a:r>
            <a:endParaRPr lang="en-US" altLang="zh-CN" dirty="0" smtClean="0"/>
          </a:p>
          <a:p>
            <a:r>
              <a:rPr lang="zh-CN" altLang="en-US" dirty="0" smtClean="0"/>
              <a:t>信源编码器输出的数字序列</a:t>
            </a:r>
            <a:r>
              <a:rPr lang="en-US" altLang="zh-CN" dirty="0" smtClean="0"/>
              <a:t>M</a:t>
            </a:r>
            <a:r>
              <a:rPr lang="zh-CN" altLang="en-US" dirty="0" smtClean="0"/>
              <a:t>（信息序列）。通常是二元符号</a:t>
            </a:r>
            <a:r>
              <a:rPr lang="en-US" altLang="zh-CN" dirty="0" smtClean="0"/>
              <a:t>0</a:t>
            </a:r>
            <a:r>
              <a:rPr lang="zh-CN" altLang="en-US" dirty="0" smtClean="0"/>
              <a:t>，</a:t>
            </a:r>
            <a:r>
              <a:rPr lang="en-US" altLang="zh-CN" dirty="0" smtClean="0"/>
              <a:t>1</a:t>
            </a:r>
            <a:r>
              <a:rPr lang="zh-CN" altLang="en-US" dirty="0" smtClean="0"/>
              <a:t>构成的序列，且</a:t>
            </a:r>
            <a:r>
              <a:rPr lang="en-US" altLang="zh-CN" dirty="0" smtClean="0"/>
              <a:t>0</a:t>
            </a:r>
            <a:r>
              <a:rPr lang="zh-CN" altLang="en-US" dirty="0" smtClean="0"/>
              <a:t>和</a:t>
            </a:r>
            <a:r>
              <a:rPr lang="en-US" altLang="zh-CN" dirty="0" smtClean="0"/>
              <a:t>1</a:t>
            </a:r>
            <a:r>
              <a:rPr lang="zh-CN" altLang="en-US" dirty="0" smtClean="0"/>
              <a:t>独立等概。</a:t>
            </a:r>
          </a:p>
          <a:p>
            <a:r>
              <a:rPr lang="zh-CN" altLang="en-US" dirty="0" smtClean="0">
                <a:solidFill>
                  <a:srgbClr val="0000FF"/>
                </a:solidFill>
              </a:rPr>
              <a:t>信道编码</a:t>
            </a:r>
            <a:r>
              <a:rPr lang="zh-CN" altLang="en-US" dirty="0" smtClean="0"/>
              <a:t>：</a:t>
            </a:r>
            <a:endParaRPr lang="en-US" altLang="zh-CN" dirty="0" smtClean="0"/>
          </a:p>
          <a:p>
            <a:r>
              <a:rPr lang="zh-CN" altLang="en-US" dirty="0" smtClean="0">
                <a:latin typeface="+mj-ea"/>
              </a:rPr>
              <a:t>如何组成这</a:t>
            </a:r>
            <a:r>
              <a:rPr lang="en-US" altLang="zh-CN" dirty="0" smtClean="0">
                <a:latin typeface="+mj-ea"/>
              </a:rPr>
              <a:t>M</a:t>
            </a:r>
            <a:r>
              <a:rPr lang="zh-CN" altLang="en-US" dirty="0" smtClean="0">
                <a:latin typeface="+mj-ea"/>
              </a:rPr>
              <a:t>种码字，才能达到无差错地传送。实质上，这是希望信源与信道特性相匹配，所以称为信道编码。</a:t>
            </a:r>
            <a:endParaRPr lang="en-US" altLang="zh-CN" dirty="0" smtClean="0"/>
          </a:p>
          <a:p>
            <a:r>
              <a:rPr lang="zh-CN" altLang="en-US" dirty="0" smtClean="0">
                <a:solidFill>
                  <a:srgbClr val="C00000"/>
                </a:solidFill>
              </a:rPr>
              <a:t>方法</a:t>
            </a:r>
            <a:r>
              <a:rPr lang="zh-CN" altLang="en-US" dirty="0" smtClean="0"/>
              <a:t>：按一定的规则给数字序列</a:t>
            </a:r>
            <a:r>
              <a:rPr lang="en-US" altLang="zh-CN" dirty="0" smtClean="0"/>
              <a:t>M</a:t>
            </a:r>
            <a:r>
              <a:rPr lang="zh-CN" altLang="en-US" dirty="0" smtClean="0"/>
              <a:t>增加一些多余的码元，使不具有规律性的信息序列</a:t>
            </a:r>
            <a:r>
              <a:rPr lang="en-US" altLang="zh-CN" dirty="0" smtClean="0"/>
              <a:t>M</a:t>
            </a:r>
            <a:r>
              <a:rPr lang="zh-CN" altLang="en-US" dirty="0" smtClean="0"/>
              <a:t>变换为具有某种规律性的数字序列</a:t>
            </a:r>
            <a:r>
              <a:rPr lang="en-US" altLang="zh-CN" dirty="0" smtClean="0"/>
              <a:t>C</a:t>
            </a:r>
            <a:r>
              <a:rPr lang="zh-CN" altLang="en-US" dirty="0" smtClean="0"/>
              <a:t>（码序列）。</a:t>
            </a:r>
          </a:p>
          <a:p>
            <a:endParaRPr lang="zh-CN" altLang="en-US" dirty="0" smtClean="0"/>
          </a:p>
        </p:txBody>
      </p:sp>
      <p:sp>
        <p:nvSpPr>
          <p:cNvPr id="6" name="灯片编号占位符 5"/>
          <p:cNvSpPr>
            <a:spLocks noGrp="1"/>
          </p:cNvSpPr>
          <p:nvPr>
            <p:ph type="sldNum" sz="quarter" idx="12"/>
          </p:nvPr>
        </p:nvSpPr>
        <p:spPr/>
        <p:txBody>
          <a:bodyPr/>
          <a:lstStyle/>
          <a:p>
            <a:fld id="{AEDA9B1E-A65B-4D16-A61C-CA3251D86A26}" type="slidenum">
              <a:rPr lang="zh-CN" altLang="en-US" smtClean="0"/>
              <a:pPr/>
              <a:t>6</a:t>
            </a:fld>
            <a:endParaRPr lang="en-US" altLang="zh-CN"/>
          </a:p>
        </p:txBody>
      </p:sp>
    </p:spTree>
    <p:extLst>
      <p:ext uri="{BB962C8B-B14F-4D97-AF65-F5344CB8AC3E}">
        <p14:creationId xmlns:p14="http://schemas.microsoft.com/office/powerpoint/2010/main" val="19125548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69315">
                                            <p:txEl>
                                              <p:pRg st="2" end="2"/>
                                            </p:txEl>
                                          </p:spTgt>
                                        </p:tgtEl>
                                        <p:attrNameLst>
                                          <p:attrName>style.visibility</p:attrName>
                                        </p:attrNameLst>
                                      </p:cBhvr>
                                      <p:to>
                                        <p:strVal val="visible"/>
                                      </p:to>
                                    </p:set>
                                    <p:animEffect transition="in" filter="wipe(left)">
                                      <p:cBhvr>
                                        <p:cTn id="7" dur="500"/>
                                        <p:tgtEl>
                                          <p:spTgt spid="269315">
                                            <p:txEl>
                                              <p:pRg st="2" end="2"/>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269315">
                                            <p:txEl>
                                              <p:pRg st="3" end="3"/>
                                            </p:txEl>
                                          </p:spTgt>
                                        </p:tgtEl>
                                        <p:attrNameLst>
                                          <p:attrName>style.visibility</p:attrName>
                                        </p:attrNameLst>
                                      </p:cBhvr>
                                      <p:to>
                                        <p:strVal val="visible"/>
                                      </p:to>
                                    </p:set>
                                    <p:animEffect transition="in" filter="wipe(left)">
                                      <p:cBhvr>
                                        <p:cTn id="10" dur="500"/>
                                        <p:tgtEl>
                                          <p:spTgt spid="269315">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269315">
                                            <p:txEl>
                                              <p:pRg st="4" end="4"/>
                                            </p:txEl>
                                          </p:spTgt>
                                        </p:tgtEl>
                                        <p:attrNameLst>
                                          <p:attrName>style.visibility</p:attrName>
                                        </p:attrNameLst>
                                      </p:cBhvr>
                                      <p:to>
                                        <p:strVal val="visible"/>
                                      </p:to>
                                    </p:set>
                                    <p:animEffect transition="in" filter="wipe(left)">
                                      <p:cBhvr>
                                        <p:cTn id="15" dur="500"/>
                                        <p:tgtEl>
                                          <p:spTgt spid="26931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29058" name="Rectangle 2"/>
          <p:cNvSpPr>
            <a:spLocks noGrp="1" noChangeArrowheads="1"/>
          </p:cNvSpPr>
          <p:nvPr>
            <p:ph type="title"/>
          </p:nvPr>
        </p:nvSpPr>
        <p:spPr/>
        <p:txBody>
          <a:bodyPr/>
          <a:lstStyle/>
          <a:p>
            <a:r>
              <a:rPr lang="zh-CN" altLang="en-US" smtClean="0"/>
              <a:t>最小距离译码规则</a:t>
            </a:r>
            <a:endParaRPr lang="zh-CN" altLang="en-US"/>
          </a:p>
        </p:txBody>
      </p:sp>
      <p:sp>
        <p:nvSpPr>
          <p:cNvPr id="429059" name="Rectangle 3"/>
          <p:cNvSpPr>
            <a:spLocks noGrp="1" noChangeArrowheads="1"/>
          </p:cNvSpPr>
          <p:nvPr>
            <p:ph type="body" idx="1"/>
          </p:nvPr>
        </p:nvSpPr>
        <p:spPr/>
        <p:txBody>
          <a:bodyPr/>
          <a:lstStyle/>
          <a:p>
            <a:r>
              <a:rPr lang="zh-CN" altLang="en-US" dirty="0" smtClean="0"/>
              <a:t>最小距离译码规则、最大似然准则都仅仅考虑了信道的统计特性，没有考虑输入序列的概率分布。两种译码规则是否有联系？</a:t>
            </a:r>
            <a:endParaRPr lang="en-US" altLang="zh-CN" dirty="0" smtClean="0"/>
          </a:p>
          <a:p>
            <a:endParaRPr lang="zh-CN" altLang="en-US" dirty="0" smtClean="0"/>
          </a:p>
          <a:p>
            <a:r>
              <a:rPr lang="zh-CN" altLang="en-US" dirty="0" smtClean="0"/>
              <a:t>可以证明，在正常的二元对称信道上，两者是一致的，而在其他信道上则不一定。所谓正常的二元对称信道，指正确概率大于错误概率的二元对称信道</a:t>
            </a:r>
            <a:endParaRPr lang="zh-CN" altLang="en-US" dirty="0"/>
          </a:p>
        </p:txBody>
      </p:sp>
      <p:sp>
        <p:nvSpPr>
          <p:cNvPr id="95" name="灯片编号占位符 5"/>
          <p:cNvSpPr>
            <a:spLocks noGrp="1"/>
          </p:cNvSpPr>
          <p:nvPr>
            <p:ph type="sldNum" sz="quarter" idx="12"/>
          </p:nvPr>
        </p:nvSpPr>
        <p:spPr/>
        <p:txBody>
          <a:bodyPr/>
          <a:lstStyle/>
          <a:p>
            <a:fld id="{1032340E-D382-48D6-A323-02E91F2F5101}" type="slidenum">
              <a:rPr lang="zh-CN" altLang="en-US" smtClean="0"/>
              <a:pPr/>
              <a:t>60</a:t>
            </a:fld>
            <a:endParaRPr lang="en-US" altLang="zh-CN"/>
          </a:p>
        </p:txBody>
      </p:sp>
      <p:sp>
        <p:nvSpPr>
          <p:cNvPr id="429060" name="Rectangle 4"/>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9061" name="Rectangle 5"/>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9062" name="Rectangle 6"/>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9063" name="Rectangle 7"/>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9064" name="Rectangle 8"/>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9065" name="Rectangle 9"/>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9066" name="Rectangle 10"/>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9067" name="Rectangle 11"/>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9068" name="Rectangle 12"/>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9069" name="Rectangle 13"/>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9070" name="Rectangle 14"/>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9071" name="Rectangle 15"/>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9072" name="Rectangle 16"/>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9073" name="Rectangle 17"/>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9074" name="Rectangle 18"/>
          <p:cNvSpPr>
            <a:spLocks noChangeArrowheads="1"/>
          </p:cNvSpPr>
          <p:nvPr/>
        </p:nvSpPr>
        <p:spPr bwMode="auto">
          <a:xfrm>
            <a:off x="0" y="31956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9075" name="Rectangle 19"/>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9076" name="Rectangle 20"/>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9077" name="Rectangle 21"/>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9078"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9079" name="Rectangle 23"/>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9080" name="Rectangle 24"/>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9081" name="Rectangle 25"/>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9082" name="Rectangle 26"/>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9083" name="Rectangle 27"/>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9084" name="Rectangle 28"/>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9085" name="Rectangle 29"/>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9086" name="Rectangle 30"/>
          <p:cNvSpPr>
            <a:spLocks noChangeArrowheads="1"/>
          </p:cNvSpPr>
          <p:nvPr/>
        </p:nvSpPr>
        <p:spPr bwMode="auto">
          <a:xfrm>
            <a:off x="0" y="31956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9087" name="Rectangle 31"/>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9088" name="Rectangle 32"/>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9089" name="Rectangle 33"/>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9090" name="Rectangle 34"/>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9091" name="Rectangle 35"/>
          <p:cNvSpPr>
            <a:spLocks noChangeArrowheads="1"/>
          </p:cNvSpPr>
          <p:nvPr/>
        </p:nvSpPr>
        <p:spPr bwMode="auto">
          <a:xfrm>
            <a:off x="0" y="3257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9092" name="Rectangle 36"/>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9093" name="Rectangle 37"/>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9094" name="Rectangle 38"/>
          <p:cNvSpPr>
            <a:spLocks noChangeArrowheads="1"/>
          </p:cNvSpPr>
          <p:nvPr/>
        </p:nvSpPr>
        <p:spPr bwMode="auto">
          <a:xfrm>
            <a:off x="0" y="24193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9095" name="Rectangle 39"/>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9096" name="Rectangle 40"/>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9097" name="Rectangle 41"/>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9098" name="Rectangle 42"/>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9099" name="Rectangle 4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9100" name="Rectangle 44"/>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9101" name="Rectangle 45"/>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9102" name="Rectangle 46"/>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9103" name="Rectangle 47"/>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9104" name="Rectangle 48"/>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9105" name="Rectangle 49"/>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9106" name="Rectangle 50"/>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9107" name="Rectangle 51"/>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9108" name="Rectangle 52"/>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9109" name="Rectangle 53"/>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9110" name="Rectangle 54"/>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9111" name="Rectangle 55"/>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9112" name="Rectangle 56"/>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9113" name="Rectangle 57"/>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9114" name="Rectangle 58"/>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9115" name="Rectangle 59"/>
          <p:cNvSpPr>
            <a:spLocks noChangeArrowheads="1"/>
          </p:cNvSpPr>
          <p:nvPr/>
        </p:nvSpPr>
        <p:spPr bwMode="auto">
          <a:xfrm>
            <a:off x="0" y="31003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9116" name="Rectangle 60"/>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9117" name="Rectangle 61"/>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9118" name="Rectangle 62"/>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9119" name="Rectangle 63"/>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9120" name="Rectangle 64"/>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9121" name="Rectangle 65"/>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9122" name="Rectangle 66"/>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9123" name="Rectangle 67"/>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9124" name="Rectangle 68"/>
          <p:cNvSpPr>
            <a:spLocks noChangeArrowheads="1"/>
          </p:cNvSpPr>
          <p:nvPr/>
        </p:nvSpPr>
        <p:spPr bwMode="auto">
          <a:xfrm>
            <a:off x="0" y="32051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9125" name="Rectangle 69"/>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9126" name="Rectangle 70"/>
          <p:cNvSpPr>
            <a:spLocks noChangeArrowheads="1"/>
          </p:cNvSpPr>
          <p:nvPr/>
        </p:nvSpPr>
        <p:spPr bwMode="auto">
          <a:xfrm>
            <a:off x="0" y="28813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9127" name="Rectangle 71"/>
          <p:cNvSpPr>
            <a:spLocks noChangeArrowheads="1"/>
          </p:cNvSpPr>
          <p:nvPr/>
        </p:nvSpPr>
        <p:spPr bwMode="auto">
          <a:xfrm>
            <a:off x="0" y="3233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9128" name="Rectangle 72"/>
          <p:cNvSpPr>
            <a:spLocks noChangeArrowheads="1"/>
          </p:cNvSpPr>
          <p:nvPr/>
        </p:nvSpPr>
        <p:spPr bwMode="auto">
          <a:xfrm>
            <a:off x="0" y="32242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9129" name="Rectangle 73"/>
          <p:cNvSpPr>
            <a:spLocks noChangeArrowheads="1"/>
          </p:cNvSpPr>
          <p:nvPr/>
        </p:nvSpPr>
        <p:spPr bwMode="auto">
          <a:xfrm>
            <a:off x="0" y="33004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9130" name="Rectangle 74"/>
          <p:cNvSpPr>
            <a:spLocks noChangeArrowheads="1"/>
          </p:cNvSpPr>
          <p:nvPr/>
        </p:nvSpPr>
        <p:spPr bwMode="auto">
          <a:xfrm>
            <a:off x="0" y="31623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9131" name="Rectangle 75"/>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9132" name="Rectangle 76"/>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9133" name="Rectangle 77"/>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9134" name="Rectangle 78"/>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9135" name="Rectangle 79"/>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9136" name="Rectangle 8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9137" name="Rectangle 81"/>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9138" name="Rectangle 82"/>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9139" name="Rectangle 83"/>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9140" name="Rectangle 84"/>
          <p:cNvSpPr>
            <a:spLocks noChangeArrowheads="1"/>
          </p:cNvSpPr>
          <p:nvPr/>
        </p:nvSpPr>
        <p:spPr bwMode="auto">
          <a:xfrm>
            <a:off x="0" y="32527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9141" name="Rectangle 85"/>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9142" name="Rectangle 86"/>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9143" name="Rectangle 87"/>
          <p:cNvSpPr>
            <a:spLocks noChangeArrowheads="1"/>
          </p:cNvSpPr>
          <p:nvPr/>
        </p:nvSpPr>
        <p:spPr bwMode="auto">
          <a:xfrm>
            <a:off x="0" y="29860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9144" name="Rectangle 88"/>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9145" name="Rectangle 89"/>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9146" name="Rectangle 90"/>
          <p:cNvSpPr>
            <a:spLocks noChangeArrowheads="1"/>
          </p:cNvSpPr>
          <p:nvPr/>
        </p:nvSpPr>
        <p:spPr bwMode="auto">
          <a:xfrm>
            <a:off x="0" y="29860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9147" name="Rectangle 91"/>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9148" name="Rectangle 92"/>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Tree>
    <p:extLst>
      <p:ext uri="{BB962C8B-B14F-4D97-AF65-F5344CB8AC3E}">
        <p14:creationId xmlns:p14="http://schemas.microsoft.com/office/powerpoint/2010/main" val="35618155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1106" name="Rectangle 2"/>
          <p:cNvSpPr>
            <a:spLocks noGrp="1" noChangeArrowheads="1"/>
          </p:cNvSpPr>
          <p:nvPr>
            <p:ph type="title"/>
          </p:nvPr>
        </p:nvSpPr>
        <p:spPr/>
        <p:txBody>
          <a:bodyPr/>
          <a:lstStyle/>
          <a:p>
            <a:r>
              <a:rPr lang="zh-CN" altLang="en-US" smtClean="0"/>
              <a:t>最小距离译码规则</a:t>
            </a:r>
            <a:endParaRPr lang="zh-CN" altLang="en-US"/>
          </a:p>
        </p:txBody>
      </p:sp>
      <p:sp>
        <p:nvSpPr>
          <p:cNvPr id="431107" name="Rectangle 3"/>
          <p:cNvSpPr>
            <a:spLocks noGrp="1" noChangeArrowheads="1"/>
          </p:cNvSpPr>
          <p:nvPr>
            <p:ph type="body" idx="1"/>
          </p:nvPr>
        </p:nvSpPr>
        <p:spPr/>
        <p:txBody>
          <a:bodyPr/>
          <a:lstStyle/>
          <a:p>
            <a:r>
              <a:rPr lang="zh-CN" altLang="en-US" smtClean="0"/>
              <a:t>最小距离准则为：</a:t>
            </a:r>
          </a:p>
          <a:p>
            <a:r>
              <a:rPr lang="zh-CN" altLang="en-US" smtClean="0"/>
              <a:t>最大似然准则为：</a:t>
            </a:r>
          </a:p>
          <a:p>
            <a:endParaRPr lang="zh-CN" altLang="en-US" smtClean="0"/>
          </a:p>
          <a:p>
            <a:endParaRPr lang="zh-CN" altLang="en-US" smtClean="0"/>
          </a:p>
          <a:p>
            <a:r>
              <a:rPr lang="zh-CN" altLang="en-US" smtClean="0"/>
              <a:t>因为二元对称信道是离散无记忆信道，输出分量只与当前时刻的输入分量相关</a:t>
            </a:r>
            <a:endParaRPr lang="zh-CN" altLang="en-US"/>
          </a:p>
        </p:txBody>
      </p:sp>
      <p:sp>
        <p:nvSpPr>
          <p:cNvPr id="103" name="灯片编号占位符 5"/>
          <p:cNvSpPr>
            <a:spLocks noGrp="1"/>
          </p:cNvSpPr>
          <p:nvPr>
            <p:ph type="sldNum" sz="quarter" idx="12"/>
          </p:nvPr>
        </p:nvSpPr>
        <p:spPr/>
        <p:txBody>
          <a:bodyPr/>
          <a:lstStyle/>
          <a:p>
            <a:fld id="{9FE7BE52-F5A4-4866-A5DD-842E41EA1738}" type="slidenum">
              <a:rPr lang="zh-CN" altLang="en-US" smtClean="0"/>
              <a:pPr/>
              <a:t>61</a:t>
            </a:fld>
            <a:endParaRPr lang="en-US" altLang="zh-CN"/>
          </a:p>
        </p:txBody>
      </p:sp>
      <p:sp>
        <p:nvSpPr>
          <p:cNvPr id="431108" name="Rectangle 4"/>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1109" name="Rectangle 5"/>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1110" name="Rectangle 6"/>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1111" name="Rectangle 7"/>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1112" name="Rectangle 8"/>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1113" name="Rectangle 9"/>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1114" name="Rectangle 10"/>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1115" name="Rectangle 11"/>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1116" name="Rectangle 12"/>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1117" name="Rectangle 13"/>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1118" name="Rectangle 14"/>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1119" name="Rectangle 15"/>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1120" name="Rectangle 16"/>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1121" name="Rectangle 17"/>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1122" name="Rectangle 18"/>
          <p:cNvSpPr>
            <a:spLocks noChangeArrowheads="1"/>
          </p:cNvSpPr>
          <p:nvPr/>
        </p:nvSpPr>
        <p:spPr bwMode="auto">
          <a:xfrm>
            <a:off x="0" y="31956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1123" name="Rectangle 19"/>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1124" name="Rectangle 20"/>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1125" name="Rectangle 21"/>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1126"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1127" name="Rectangle 23"/>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1128" name="Rectangle 24"/>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1129" name="Rectangle 25"/>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1130" name="Rectangle 26"/>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1131" name="Rectangle 27"/>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1132" name="Rectangle 28"/>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1133" name="Rectangle 29"/>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1134" name="Rectangle 30"/>
          <p:cNvSpPr>
            <a:spLocks noChangeArrowheads="1"/>
          </p:cNvSpPr>
          <p:nvPr/>
        </p:nvSpPr>
        <p:spPr bwMode="auto">
          <a:xfrm>
            <a:off x="0" y="31956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1135" name="Rectangle 31"/>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1136" name="Rectangle 32"/>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1137" name="Rectangle 33"/>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1138" name="Rectangle 34"/>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1139" name="Rectangle 35"/>
          <p:cNvSpPr>
            <a:spLocks noChangeArrowheads="1"/>
          </p:cNvSpPr>
          <p:nvPr/>
        </p:nvSpPr>
        <p:spPr bwMode="auto">
          <a:xfrm>
            <a:off x="0" y="3257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1140" name="Rectangle 36"/>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1141" name="Rectangle 37"/>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1142" name="Rectangle 38"/>
          <p:cNvSpPr>
            <a:spLocks noChangeArrowheads="1"/>
          </p:cNvSpPr>
          <p:nvPr/>
        </p:nvSpPr>
        <p:spPr bwMode="auto">
          <a:xfrm>
            <a:off x="0" y="24193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1143" name="Rectangle 39"/>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1144" name="Rectangle 40"/>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1145" name="Rectangle 41"/>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1146" name="Rectangle 42"/>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1147" name="Rectangle 4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1148" name="Rectangle 44"/>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1149" name="Rectangle 45"/>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1150" name="Rectangle 46"/>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1151" name="Rectangle 47"/>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1152" name="Rectangle 48"/>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1153" name="Rectangle 49"/>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1154" name="Rectangle 50"/>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1155" name="Rectangle 51"/>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1156" name="Rectangle 52"/>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1157" name="Rectangle 53"/>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1158" name="Rectangle 54"/>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1159" name="Rectangle 55"/>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1160" name="Rectangle 56"/>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1161" name="Rectangle 57"/>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1162" name="Rectangle 58"/>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1163" name="Rectangle 59"/>
          <p:cNvSpPr>
            <a:spLocks noChangeArrowheads="1"/>
          </p:cNvSpPr>
          <p:nvPr/>
        </p:nvSpPr>
        <p:spPr bwMode="auto">
          <a:xfrm>
            <a:off x="0" y="31003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1164" name="Rectangle 60"/>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1165" name="Rectangle 61"/>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1166" name="Rectangle 62"/>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1167" name="Rectangle 63"/>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1168" name="Rectangle 64"/>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1169" name="Rectangle 65"/>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1170" name="Rectangle 66"/>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1171" name="Rectangle 67"/>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1172" name="Rectangle 68"/>
          <p:cNvSpPr>
            <a:spLocks noChangeArrowheads="1"/>
          </p:cNvSpPr>
          <p:nvPr/>
        </p:nvSpPr>
        <p:spPr bwMode="auto">
          <a:xfrm>
            <a:off x="0" y="32051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1173" name="Rectangle 69"/>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1174" name="Rectangle 70"/>
          <p:cNvSpPr>
            <a:spLocks noChangeArrowheads="1"/>
          </p:cNvSpPr>
          <p:nvPr/>
        </p:nvSpPr>
        <p:spPr bwMode="auto">
          <a:xfrm>
            <a:off x="0" y="28813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1175" name="Rectangle 71"/>
          <p:cNvSpPr>
            <a:spLocks noChangeArrowheads="1"/>
          </p:cNvSpPr>
          <p:nvPr/>
        </p:nvSpPr>
        <p:spPr bwMode="auto">
          <a:xfrm>
            <a:off x="0" y="3233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1176" name="Rectangle 72"/>
          <p:cNvSpPr>
            <a:spLocks noChangeArrowheads="1"/>
          </p:cNvSpPr>
          <p:nvPr/>
        </p:nvSpPr>
        <p:spPr bwMode="auto">
          <a:xfrm>
            <a:off x="0" y="32242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1177" name="Rectangle 73"/>
          <p:cNvSpPr>
            <a:spLocks noChangeArrowheads="1"/>
          </p:cNvSpPr>
          <p:nvPr/>
        </p:nvSpPr>
        <p:spPr bwMode="auto">
          <a:xfrm>
            <a:off x="0" y="33004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1178" name="Rectangle 74"/>
          <p:cNvSpPr>
            <a:spLocks noChangeArrowheads="1"/>
          </p:cNvSpPr>
          <p:nvPr/>
        </p:nvSpPr>
        <p:spPr bwMode="auto">
          <a:xfrm>
            <a:off x="0" y="31623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1179" name="Rectangle 75"/>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1180" name="Rectangle 76"/>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1181" name="Rectangle 77"/>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1182" name="Rectangle 78"/>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1183" name="Rectangle 79"/>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1184" name="Rectangle 8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1185" name="Rectangle 81"/>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1186" name="Rectangle 82"/>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1187" name="Rectangle 83"/>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1188" name="Rectangle 84"/>
          <p:cNvSpPr>
            <a:spLocks noChangeArrowheads="1"/>
          </p:cNvSpPr>
          <p:nvPr/>
        </p:nvSpPr>
        <p:spPr bwMode="auto">
          <a:xfrm>
            <a:off x="0" y="32527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1189" name="Rectangle 85"/>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1190" name="Rectangle 86"/>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1191" name="Rectangle 87"/>
          <p:cNvSpPr>
            <a:spLocks noChangeArrowheads="1"/>
          </p:cNvSpPr>
          <p:nvPr/>
        </p:nvSpPr>
        <p:spPr bwMode="auto">
          <a:xfrm>
            <a:off x="0" y="29860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1192" name="Rectangle 88"/>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1193" name="Rectangle 89"/>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1194" name="Rectangle 90"/>
          <p:cNvSpPr>
            <a:spLocks noChangeArrowheads="1"/>
          </p:cNvSpPr>
          <p:nvPr/>
        </p:nvSpPr>
        <p:spPr bwMode="auto">
          <a:xfrm>
            <a:off x="0" y="29860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1195" name="Rectangle 91"/>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1196" name="Rectangle 92"/>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1197" name="Rectangle 93"/>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431198" name="Object 94"/>
          <p:cNvGraphicFramePr>
            <a:graphicFrameLocks noChangeAspect="1"/>
          </p:cNvGraphicFramePr>
          <p:nvPr>
            <p:extLst>
              <p:ext uri="{D42A27DB-BD31-4B8C-83A1-F6EECF244321}">
                <p14:modId xmlns:p14="http://schemas.microsoft.com/office/powerpoint/2010/main" val="3655909226"/>
              </p:ext>
            </p:extLst>
          </p:nvPr>
        </p:nvGraphicFramePr>
        <p:xfrm>
          <a:off x="3419872" y="1196752"/>
          <a:ext cx="2925762" cy="495300"/>
        </p:xfrm>
        <a:graphic>
          <a:graphicData uri="http://schemas.openxmlformats.org/presentationml/2006/ole">
            <mc:AlternateContent xmlns:mc="http://schemas.openxmlformats.org/markup-compatibility/2006">
              <mc:Choice xmlns:v="urn:schemas-microsoft-com:vml" Requires="v">
                <p:oleObj spid="_x0000_s2258006" name="Equation" r:id="rId4" imgW="1409400" imgH="241200" progId="Equation.DSMT4">
                  <p:embed/>
                </p:oleObj>
              </mc:Choice>
              <mc:Fallback>
                <p:oleObj name="Equation" r:id="rId4" imgW="1409400" imgH="241200" progId="Equation.DSMT4">
                  <p:embed/>
                  <p:pic>
                    <p:nvPicPr>
                      <p:cNvPr id="0" name=""/>
                      <p:cNvPicPr>
                        <a:picLocks noChangeAspect="1" noChangeArrowheads="1"/>
                      </p:cNvPicPr>
                      <p:nvPr/>
                    </p:nvPicPr>
                    <p:blipFill>
                      <a:blip r:embed="rId5"/>
                      <a:srcRect/>
                      <a:stretch>
                        <a:fillRect/>
                      </a:stretch>
                    </p:blipFill>
                    <p:spPr bwMode="auto">
                      <a:xfrm>
                        <a:off x="3419872" y="1196752"/>
                        <a:ext cx="2925762" cy="495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31199" name="Rectangle 95"/>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431200" name="Object 96"/>
          <p:cNvGraphicFramePr>
            <a:graphicFrameLocks noChangeAspect="1"/>
          </p:cNvGraphicFramePr>
          <p:nvPr>
            <p:extLst>
              <p:ext uri="{D42A27DB-BD31-4B8C-83A1-F6EECF244321}">
                <p14:modId xmlns:p14="http://schemas.microsoft.com/office/powerpoint/2010/main" val="1478625123"/>
              </p:ext>
            </p:extLst>
          </p:nvPr>
        </p:nvGraphicFramePr>
        <p:xfrm>
          <a:off x="1106488" y="2409825"/>
          <a:ext cx="6569075" cy="539750"/>
        </p:xfrm>
        <a:graphic>
          <a:graphicData uri="http://schemas.openxmlformats.org/presentationml/2006/ole">
            <mc:AlternateContent xmlns:mc="http://schemas.openxmlformats.org/markup-compatibility/2006">
              <mc:Choice xmlns:v="urn:schemas-microsoft-com:vml" Requires="v">
                <p:oleObj spid="_x0000_s2258007" name="Equation" r:id="rId6" imgW="3047760" imgH="253800" progId="Equation.DSMT4">
                  <p:embed/>
                </p:oleObj>
              </mc:Choice>
              <mc:Fallback>
                <p:oleObj name="Equation" r:id="rId6" imgW="3047760" imgH="253800" progId="Equation.DSMT4">
                  <p:embed/>
                  <p:pic>
                    <p:nvPicPr>
                      <p:cNvPr id="0" name=""/>
                      <p:cNvPicPr>
                        <a:picLocks noChangeAspect="1" noChangeArrowheads="1"/>
                      </p:cNvPicPr>
                      <p:nvPr/>
                    </p:nvPicPr>
                    <p:blipFill>
                      <a:blip r:embed="rId7"/>
                      <a:srcRect/>
                      <a:stretch>
                        <a:fillRect/>
                      </a:stretch>
                    </p:blipFill>
                    <p:spPr bwMode="auto">
                      <a:xfrm>
                        <a:off x="1106488" y="2409825"/>
                        <a:ext cx="6569075" cy="539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31201" name="Rectangle 97"/>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431202" name="Object 98"/>
          <p:cNvGraphicFramePr>
            <a:graphicFrameLocks noChangeAspect="1"/>
          </p:cNvGraphicFramePr>
          <p:nvPr>
            <p:extLst>
              <p:ext uri="{D42A27DB-BD31-4B8C-83A1-F6EECF244321}">
                <p14:modId xmlns:p14="http://schemas.microsoft.com/office/powerpoint/2010/main" val="1147765485"/>
              </p:ext>
            </p:extLst>
          </p:nvPr>
        </p:nvGraphicFramePr>
        <p:xfrm>
          <a:off x="1614488" y="4581525"/>
          <a:ext cx="4619625" cy="496888"/>
        </p:xfrm>
        <a:graphic>
          <a:graphicData uri="http://schemas.openxmlformats.org/presentationml/2006/ole">
            <mc:AlternateContent xmlns:mc="http://schemas.openxmlformats.org/markup-compatibility/2006">
              <mc:Choice xmlns:v="urn:schemas-microsoft-com:vml" Requires="v">
                <p:oleObj spid="_x0000_s2258008" name="Equation" r:id="rId8" imgW="2209680" imgH="241200" progId="Equation.DSMT4">
                  <p:embed/>
                </p:oleObj>
              </mc:Choice>
              <mc:Fallback>
                <p:oleObj name="Equation" r:id="rId8" imgW="2209680" imgH="241200" progId="Equation.DSMT4">
                  <p:embed/>
                  <p:pic>
                    <p:nvPicPr>
                      <p:cNvPr id="0" name=""/>
                      <p:cNvPicPr>
                        <a:picLocks noChangeAspect="1" noChangeArrowheads="1"/>
                      </p:cNvPicPr>
                      <p:nvPr/>
                    </p:nvPicPr>
                    <p:blipFill>
                      <a:blip r:embed="rId9"/>
                      <a:srcRect/>
                      <a:stretch>
                        <a:fillRect/>
                      </a:stretch>
                    </p:blipFill>
                    <p:spPr bwMode="auto">
                      <a:xfrm>
                        <a:off x="1614488" y="4581525"/>
                        <a:ext cx="4619625" cy="4968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31203" name="Rectangle 99"/>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431204" name="Object 100"/>
          <p:cNvGraphicFramePr>
            <a:graphicFrameLocks noChangeAspect="1"/>
          </p:cNvGraphicFramePr>
          <p:nvPr>
            <p:extLst>
              <p:ext uri="{D42A27DB-BD31-4B8C-83A1-F6EECF244321}">
                <p14:modId xmlns:p14="http://schemas.microsoft.com/office/powerpoint/2010/main" val="1150605588"/>
              </p:ext>
            </p:extLst>
          </p:nvPr>
        </p:nvGraphicFramePr>
        <p:xfrm>
          <a:off x="1698625" y="5229225"/>
          <a:ext cx="5530850" cy="500063"/>
        </p:xfrm>
        <a:graphic>
          <a:graphicData uri="http://schemas.openxmlformats.org/presentationml/2006/ole">
            <mc:AlternateContent xmlns:mc="http://schemas.openxmlformats.org/markup-compatibility/2006">
              <mc:Choice xmlns:v="urn:schemas-microsoft-com:vml" Requires="v">
                <p:oleObj spid="_x0000_s2258009" name="Equation" r:id="rId10" imgW="2641320" imgH="241200" progId="Equation.DSMT4">
                  <p:embed/>
                </p:oleObj>
              </mc:Choice>
              <mc:Fallback>
                <p:oleObj name="Equation" r:id="rId10" imgW="2641320" imgH="241200" progId="Equation.DSMT4">
                  <p:embed/>
                  <p:pic>
                    <p:nvPicPr>
                      <p:cNvPr id="0" name=""/>
                      <p:cNvPicPr>
                        <a:picLocks noChangeAspect="1" noChangeArrowheads="1"/>
                      </p:cNvPicPr>
                      <p:nvPr/>
                    </p:nvPicPr>
                    <p:blipFill>
                      <a:blip r:embed="rId11"/>
                      <a:srcRect/>
                      <a:stretch>
                        <a:fillRect/>
                      </a:stretch>
                    </p:blipFill>
                    <p:spPr bwMode="auto">
                      <a:xfrm>
                        <a:off x="1698625" y="5229225"/>
                        <a:ext cx="5530850" cy="500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2219795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3154" name="Rectangle 2"/>
          <p:cNvSpPr>
            <a:spLocks noGrp="1" noChangeArrowheads="1"/>
          </p:cNvSpPr>
          <p:nvPr>
            <p:ph type="title"/>
          </p:nvPr>
        </p:nvSpPr>
        <p:spPr/>
        <p:txBody>
          <a:bodyPr/>
          <a:lstStyle/>
          <a:p>
            <a:r>
              <a:rPr lang="zh-CN" altLang="en-US" smtClean="0"/>
              <a:t>最小距离译码规则</a:t>
            </a:r>
            <a:endParaRPr lang="zh-CN" altLang="en-US"/>
          </a:p>
        </p:txBody>
      </p:sp>
      <p:sp>
        <p:nvSpPr>
          <p:cNvPr id="433155" name="Rectangle 3"/>
          <p:cNvSpPr>
            <a:spLocks noGrp="1" noChangeArrowheads="1"/>
          </p:cNvSpPr>
          <p:nvPr>
            <p:ph type="body" idx="1"/>
          </p:nvPr>
        </p:nvSpPr>
        <p:spPr/>
        <p:txBody>
          <a:bodyPr/>
          <a:lstStyle/>
          <a:p>
            <a:endParaRPr lang="zh-CN" altLang="en-US" dirty="0" smtClean="0"/>
          </a:p>
          <a:p>
            <a:endParaRPr lang="zh-CN" altLang="en-US" dirty="0" smtClean="0"/>
          </a:p>
          <a:p>
            <a:endParaRPr lang="zh-CN" altLang="en-US" dirty="0" smtClean="0"/>
          </a:p>
          <a:p>
            <a:endParaRPr lang="zh-CN" altLang="en-US" dirty="0" smtClean="0"/>
          </a:p>
          <a:p>
            <a:endParaRPr lang="zh-CN" altLang="en-US" dirty="0" smtClean="0"/>
          </a:p>
          <a:p>
            <a:endParaRPr lang="en-US" altLang="zh-CN" dirty="0" smtClean="0"/>
          </a:p>
          <a:p>
            <a:r>
              <a:rPr lang="zh-CN" altLang="en-US" dirty="0" smtClean="0"/>
              <a:t>因此有：</a:t>
            </a:r>
            <a:endParaRPr lang="zh-CN" altLang="en-US" dirty="0"/>
          </a:p>
        </p:txBody>
      </p:sp>
      <p:sp>
        <p:nvSpPr>
          <p:cNvPr id="105" name="灯片编号占位符 5"/>
          <p:cNvSpPr>
            <a:spLocks noGrp="1"/>
          </p:cNvSpPr>
          <p:nvPr>
            <p:ph type="sldNum" sz="quarter" idx="12"/>
          </p:nvPr>
        </p:nvSpPr>
        <p:spPr/>
        <p:txBody>
          <a:bodyPr/>
          <a:lstStyle/>
          <a:p>
            <a:fld id="{13871D3B-125F-4BDB-9E2D-BA8CB36BD6F7}" type="slidenum">
              <a:rPr lang="zh-CN" altLang="en-US" smtClean="0"/>
              <a:pPr/>
              <a:t>62</a:t>
            </a:fld>
            <a:endParaRPr lang="en-US" altLang="zh-CN"/>
          </a:p>
        </p:txBody>
      </p:sp>
      <p:sp>
        <p:nvSpPr>
          <p:cNvPr id="433156" name="Rectangle 4"/>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3157" name="Rectangle 5"/>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3158" name="Rectangle 6"/>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3159" name="Rectangle 7"/>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3160" name="Rectangle 8"/>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3161" name="Rectangle 9"/>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3162" name="Rectangle 10"/>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3163" name="Rectangle 11"/>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3164" name="Rectangle 12"/>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3165" name="Rectangle 13"/>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3166" name="Rectangle 14"/>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3167" name="Rectangle 15"/>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3168" name="Rectangle 16"/>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3169" name="Rectangle 17"/>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3170" name="Rectangle 18"/>
          <p:cNvSpPr>
            <a:spLocks noChangeArrowheads="1"/>
          </p:cNvSpPr>
          <p:nvPr/>
        </p:nvSpPr>
        <p:spPr bwMode="auto">
          <a:xfrm>
            <a:off x="0" y="31956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3171" name="Rectangle 19"/>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3172" name="Rectangle 20"/>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3173" name="Rectangle 21"/>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3174"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3175" name="Rectangle 23"/>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3176" name="Rectangle 24"/>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3177" name="Rectangle 25"/>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3178" name="Rectangle 26"/>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3179" name="Rectangle 27"/>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3180" name="Rectangle 28"/>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3181" name="Rectangle 29"/>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3182" name="Rectangle 30"/>
          <p:cNvSpPr>
            <a:spLocks noChangeArrowheads="1"/>
          </p:cNvSpPr>
          <p:nvPr/>
        </p:nvSpPr>
        <p:spPr bwMode="auto">
          <a:xfrm>
            <a:off x="0" y="31956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3183" name="Rectangle 31"/>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3184" name="Rectangle 32"/>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3185" name="Rectangle 33"/>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3186" name="Rectangle 34"/>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3187" name="Rectangle 35"/>
          <p:cNvSpPr>
            <a:spLocks noChangeArrowheads="1"/>
          </p:cNvSpPr>
          <p:nvPr/>
        </p:nvSpPr>
        <p:spPr bwMode="auto">
          <a:xfrm>
            <a:off x="0" y="3257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3188" name="Rectangle 36"/>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3189" name="Rectangle 37"/>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3190" name="Rectangle 38"/>
          <p:cNvSpPr>
            <a:spLocks noChangeArrowheads="1"/>
          </p:cNvSpPr>
          <p:nvPr/>
        </p:nvSpPr>
        <p:spPr bwMode="auto">
          <a:xfrm>
            <a:off x="0" y="24193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3191" name="Rectangle 39"/>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3192" name="Rectangle 40"/>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3193" name="Rectangle 41"/>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3194" name="Rectangle 42"/>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3195" name="Rectangle 4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3196" name="Rectangle 44"/>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3197" name="Rectangle 45"/>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3198" name="Rectangle 46"/>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3199" name="Rectangle 47"/>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3200" name="Rectangle 48"/>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3201" name="Rectangle 49"/>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3202" name="Rectangle 50"/>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3203" name="Rectangle 51"/>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3204" name="Rectangle 52"/>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3205" name="Rectangle 53"/>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3206" name="Rectangle 54"/>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3207" name="Rectangle 55"/>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3208" name="Rectangle 56"/>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3209" name="Rectangle 57"/>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3210" name="Rectangle 58"/>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3211" name="Rectangle 59"/>
          <p:cNvSpPr>
            <a:spLocks noChangeArrowheads="1"/>
          </p:cNvSpPr>
          <p:nvPr/>
        </p:nvSpPr>
        <p:spPr bwMode="auto">
          <a:xfrm>
            <a:off x="0" y="31003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3212" name="Rectangle 60"/>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3213" name="Rectangle 61"/>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3214" name="Rectangle 62"/>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3215" name="Rectangle 63"/>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3216" name="Rectangle 64"/>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3217" name="Rectangle 65"/>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3218" name="Rectangle 66"/>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3219" name="Rectangle 67"/>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3220" name="Rectangle 68"/>
          <p:cNvSpPr>
            <a:spLocks noChangeArrowheads="1"/>
          </p:cNvSpPr>
          <p:nvPr/>
        </p:nvSpPr>
        <p:spPr bwMode="auto">
          <a:xfrm>
            <a:off x="0" y="32051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3221" name="Rectangle 69"/>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3222" name="Rectangle 70"/>
          <p:cNvSpPr>
            <a:spLocks noChangeArrowheads="1"/>
          </p:cNvSpPr>
          <p:nvPr/>
        </p:nvSpPr>
        <p:spPr bwMode="auto">
          <a:xfrm>
            <a:off x="0" y="28813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3223" name="Rectangle 71"/>
          <p:cNvSpPr>
            <a:spLocks noChangeArrowheads="1"/>
          </p:cNvSpPr>
          <p:nvPr/>
        </p:nvSpPr>
        <p:spPr bwMode="auto">
          <a:xfrm>
            <a:off x="0" y="3233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3224" name="Rectangle 72"/>
          <p:cNvSpPr>
            <a:spLocks noChangeArrowheads="1"/>
          </p:cNvSpPr>
          <p:nvPr/>
        </p:nvSpPr>
        <p:spPr bwMode="auto">
          <a:xfrm>
            <a:off x="0" y="32242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3225" name="Rectangle 73"/>
          <p:cNvSpPr>
            <a:spLocks noChangeArrowheads="1"/>
          </p:cNvSpPr>
          <p:nvPr/>
        </p:nvSpPr>
        <p:spPr bwMode="auto">
          <a:xfrm>
            <a:off x="0" y="33004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3226" name="Rectangle 74"/>
          <p:cNvSpPr>
            <a:spLocks noChangeArrowheads="1"/>
          </p:cNvSpPr>
          <p:nvPr/>
        </p:nvSpPr>
        <p:spPr bwMode="auto">
          <a:xfrm>
            <a:off x="0" y="31623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1" hangingPunct="1">
              <a:spcBef>
                <a:spcPct val="0"/>
              </a:spcBef>
            </a:pPr>
            <a:endParaRPr kumimoji="1" lang="zh-CN" altLang="en-US" sz="2400" b="0">
              <a:latin typeface="Tahoma" pitchFamily="34" charset="0"/>
            </a:endParaRPr>
          </a:p>
        </p:txBody>
      </p:sp>
      <p:sp>
        <p:nvSpPr>
          <p:cNvPr id="433227" name="Rectangle 75"/>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3228" name="Rectangle 76"/>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3229" name="Rectangle 77"/>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3230" name="Rectangle 78"/>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3231" name="Rectangle 79"/>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3232" name="Rectangle 8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3233" name="Rectangle 81"/>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3234" name="Rectangle 82"/>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3235" name="Rectangle 83"/>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3236" name="Rectangle 84"/>
          <p:cNvSpPr>
            <a:spLocks noChangeArrowheads="1"/>
          </p:cNvSpPr>
          <p:nvPr/>
        </p:nvSpPr>
        <p:spPr bwMode="auto">
          <a:xfrm>
            <a:off x="0" y="32527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3237" name="Rectangle 85"/>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3238" name="Rectangle 86"/>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3239" name="Rectangle 87"/>
          <p:cNvSpPr>
            <a:spLocks noChangeArrowheads="1"/>
          </p:cNvSpPr>
          <p:nvPr/>
        </p:nvSpPr>
        <p:spPr bwMode="auto">
          <a:xfrm>
            <a:off x="0" y="29860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3240" name="Rectangle 88"/>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3241" name="Rectangle 89"/>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3242" name="Rectangle 90"/>
          <p:cNvSpPr>
            <a:spLocks noChangeArrowheads="1"/>
          </p:cNvSpPr>
          <p:nvPr/>
        </p:nvSpPr>
        <p:spPr bwMode="auto">
          <a:xfrm>
            <a:off x="0" y="29860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3243" name="Rectangle 91"/>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3244" name="Rectangle 92"/>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3245" name="Rectangle 93"/>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3246" name="Rectangle 94"/>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3247" name="Rectangle 95"/>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3248" name="Rectangle 96"/>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3249" name="Rectangle 97"/>
          <p:cNvSpPr>
            <a:spLocks noChangeArrowheads="1"/>
          </p:cNvSpPr>
          <p:nvPr/>
        </p:nvSpPr>
        <p:spPr bwMode="auto">
          <a:xfrm>
            <a:off x="0" y="31765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433250" name="Object 98"/>
          <p:cNvGraphicFramePr>
            <a:graphicFrameLocks noChangeAspect="1"/>
          </p:cNvGraphicFramePr>
          <p:nvPr>
            <p:extLst>
              <p:ext uri="{D42A27DB-BD31-4B8C-83A1-F6EECF244321}">
                <p14:modId xmlns:p14="http://schemas.microsoft.com/office/powerpoint/2010/main" val="2234371599"/>
              </p:ext>
            </p:extLst>
          </p:nvPr>
        </p:nvGraphicFramePr>
        <p:xfrm>
          <a:off x="949325" y="1484313"/>
          <a:ext cx="4003675" cy="1103312"/>
        </p:xfrm>
        <a:graphic>
          <a:graphicData uri="http://schemas.openxmlformats.org/presentationml/2006/ole">
            <mc:AlternateContent xmlns:mc="http://schemas.openxmlformats.org/markup-compatibility/2006">
              <mc:Choice xmlns:v="urn:schemas-microsoft-com:vml" Requires="v">
                <p:oleObj spid="_x0000_s2259009" name="Equation" r:id="rId4" imgW="1828800" imgH="507960" progId="Equation.DSMT4">
                  <p:embed/>
                </p:oleObj>
              </mc:Choice>
              <mc:Fallback>
                <p:oleObj name="Equation" r:id="rId4" imgW="1828800" imgH="507960" progId="Equation.DSMT4">
                  <p:embed/>
                  <p:pic>
                    <p:nvPicPr>
                      <p:cNvPr id="0" name=""/>
                      <p:cNvPicPr>
                        <a:picLocks noChangeAspect="1" noChangeArrowheads="1"/>
                      </p:cNvPicPr>
                      <p:nvPr/>
                    </p:nvPicPr>
                    <p:blipFill>
                      <a:blip r:embed="rId5"/>
                      <a:srcRect/>
                      <a:stretch>
                        <a:fillRect/>
                      </a:stretch>
                    </p:blipFill>
                    <p:spPr bwMode="auto">
                      <a:xfrm>
                        <a:off x="949325" y="1484313"/>
                        <a:ext cx="4003675" cy="11033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33251" name="Rectangle 9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433252" name="Object 100"/>
          <p:cNvGraphicFramePr>
            <a:graphicFrameLocks noChangeAspect="1"/>
          </p:cNvGraphicFramePr>
          <p:nvPr>
            <p:extLst>
              <p:ext uri="{D42A27DB-BD31-4B8C-83A1-F6EECF244321}">
                <p14:modId xmlns:p14="http://schemas.microsoft.com/office/powerpoint/2010/main" val="2861744173"/>
              </p:ext>
            </p:extLst>
          </p:nvPr>
        </p:nvGraphicFramePr>
        <p:xfrm>
          <a:off x="611560" y="2881313"/>
          <a:ext cx="6324600" cy="1589087"/>
        </p:xfrm>
        <a:graphic>
          <a:graphicData uri="http://schemas.openxmlformats.org/presentationml/2006/ole">
            <mc:AlternateContent xmlns:mc="http://schemas.openxmlformats.org/markup-compatibility/2006">
              <mc:Choice xmlns:v="urn:schemas-microsoft-com:vml" Requires="v">
                <p:oleObj spid="_x0000_s2259010" name="Equation" r:id="rId6" imgW="2705040" imgH="685800" progId="Equation.DSMT4">
                  <p:embed/>
                </p:oleObj>
              </mc:Choice>
              <mc:Fallback>
                <p:oleObj name="Equation" r:id="rId6" imgW="2705040" imgH="685800" progId="Equation.DSMT4">
                  <p:embed/>
                  <p:pic>
                    <p:nvPicPr>
                      <p:cNvPr id="0" name=""/>
                      <p:cNvPicPr>
                        <a:picLocks noChangeAspect="1" noChangeArrowheads="1"/>
                      </p:cNvPicPr>
                      <p:nvPr/>
                    </p:nvPicPr>
                    <p:blipFill>
                      <a:blip r:embed="rId7"/>
                      <a:srcRect/>
                      <a:stretch>
                        <a:fillRect/>
                      </a:stretch>
                    </p:blipFill>
                    <p:spPr bwMode="auto">
                      <a:xfrm>
                        <a:off x="611560" y="2881313"/>
                        <a:ext cx="6324600" cy="15890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33253" name="Rectangle 101"/>
          <p:cNvSpPr>
            <a:spLocks noChangeArrowheads="1"/>
          </p:cNvSpPr>
          <p:nvPr/>
        </p:nvSpPr>
        <p:spPr bwMode="auto">
          <a:xfrm>
            <a:off x="-1116013" y="3500438"/>
            <a:ext cx="9144001"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433254" name="Object 102"/>
          <p:cNvGraphicFramePr>
            <a:graphicFrameLocks noChangeAspect="1"/>
          </p:cNvGraphicFramePr>
          <p:nvPr>
            <p:extLst>
              <p:ext uri="{D42A27DB-BD31-4B8C-83A1-F6EECF244321}">
                <p14:modId xmlns:p14="http://schemas.microsoft.com/office/powerpoint/2010/main" val="382795861"/>
              </p:ext>
            </p:extLst>
          </p:nvPr>
        </p:nvGraphicFramePr>
        <p:xfrm>
          <a:off x="879475" y="5216525"/>
          <a:ext cx="2847975" cy="633413"/>
        </p:xfrm>
        <a:graphic>
          <a:graphicData uri="http://schemas.openxmlformats.org/presentationml/2006/ole">
            <mc:AlternateContent xmlns:mc="http://schemas.openxmlformats.org/markup-compatibility/2006">
              <mc:Choice xmlns:v="urn:schemas-microsoft-com:vml" Requires="v">
                <p:oleObj spid="_x0000_s2259011" name="Equation" r:id="rId8" imgW="1384200" imgH="304560" progId="Equation.DSMT4">
                  <p:embed/>
                </p:oleObj>
              </mc:Choice>
              <mc:Fallback>
                <p:oleObj name="Equation" r:id="rId8" imgW="1384200" imgH="304560" progId="Equation.DSMT4">
                  <p:embed/>
                  <p:pic>
                    <p:nvPicPr>
                      <p:cNvPr id="0" name=""/>
                      <p:cNvPicPr>
                        <a:picLocks noChangeAspect="1" noChangeArrowheads="1"/>
                      </p:cNvPicPr>
                      <p:nvPr/>
                    </p:nvPicPr>
                    <p:blipFill>
                      <a:blip r:embed="rId9"/>
                      <a:srcRect/>
                      <a:stretch>
                        <a:fillRect/>
                      </a:stretch>
                    </p:blipFill>
                    <p:spPr bwMode="auto">
                      <a:xfrm>
                        <a:off x="879475" y="5216525"/>
                        <a:ext cx="2847975" cy="6334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7521523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5202" name="Rectangle 2"/>
          <p:cNvSpPr>
            <a:spLocks noGrp="1" noChangeArrowheads="1"/>
          </p:cNvSpPr>
          <p:nvPr>
            <p:ph type="title"/>
          </p:nvPr>
        </p:nvSpPr>
        <p:spPr/>
        <p:txBody>
          <a:bodyPr/>
          <a:lstStyle/>
          <a:p>
            <a:r>
              <a:rPr lang="zh-CN" altLang="en-US" smtClean="0"/>
              <a:t>最小距离译码规则</a:t>
            </a:r>
            <a:endParaRPr lang="zh-CN" altLang="en-US"/>
          </a:p>
        </p:txBody>
      </p:sp>
      <p:sp>
        <p:nvSpPr>
          <p:cNvPr id="435203" name="Rectangle 3"/>
          <p:cNvSpPr>
            <a:spLocks noGrp="1" noChangeArrowheads="1"/>
          </p:cNvSpPr>
          <p:nvPr>
            <p:ph type="body" idx="1"/>
          </p:nvPr>
        </p:nvSpPr>
        <p:spPr/>
        <p:txBody>
          <a:bodyPr/>
          <a:lstStyle/>
          <a:p>
            <a:r>
              <a:rPr lang="zh-CN" altLang="en-US" dirty="0" smtClean="0"/>
              <a:t>对于正常的信道，有                             ，正确概率大于错误概率</a:t>
            </a:r>
            <a:endParaRPr lang="en-US" altLang="zh-CN" dirty="0" smtClean="0"/>
          </a:p>
          <a:p>
            <a:endParaRPr lang="en-US" altLang="zh-CN" dirty="0" smtClean="0"/>
          </a:p>
          <a:p>
            <a:r>
              <a:rPr lang="zh-CN" altLang="en-US" dirty="0" smtClean="0"/>
              <a:t>     的幂数越高，               则越大，也就是汉明距离</a:t>
            </a:r>
            <a:r>
              <a:rPr lang="en-US" altLang="zh-CN" dirty="0" smtClean="0"/>
              <a:t>D </a:t>
            </a:r>
            <a:r>
              <a:rPr lang="zh-CN" altLang="en-US" dirty="0" smtClean="0"/>
              <a:t>越小，               越大</a:t>
            </a:r>
          </a:p>
          <a:p>
            <a:endParaRPr lang="en-US" altLang="zh-CN" dirty="0" smtClean="0"/>
          </a:p>
          <a:p>
            <a:r>
              <a:rPr lang="zh-CN" altLang="en-US" dirty="0" smtClean="0"/>
              <a:t>最大似然准则和最小距离准则实现了统一 </a:t>
            </a:r>
            <a:endParaRPr lang="zh-CN" altLang="en-US" dirty="0"/>
          </a:p>
        </p:txBody>
      </p:sp>
      <p:sp>
        <p:nvSpPr>
          <p:cNvPr id="112" name="灯片编号占位符 5"/>
          <p:cNvSpPr>
            <a:spLocks noGrp="1"/>
          </p:cNvSpPr>
          <p:nvPr>
            <p:ph type="sldNum" sz="quarter" idx="12"/>
          </p:nvPr>
        </p:nvSpPr>
        <p:spPr/>
        <p:txBody>
          <a:bodyPr/>
          <a:lstStyle/>
          <a:p>
            <a:fld id="{A3B2744D-266E-482D-9BAE-3ED2221AA561}" type="slidenum">
              <a:rPr lang="zh-CN" altLang="en-US" smtClean="0"/>
              <a:pPr/>
              <a:t>63</a:t>
            </a:fld>
            <a:endParaRPr lang="en-US" altLang="zh-CN"/>
          </a:p>
        </p:txBody>
      </p:sp>
      <p:sp>
        <p:nvSpPr>
          <p:cNvPr id="435204" name="Rectangle 4"/>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5205" name="Rectangle 5"/>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5206" name="Rectangle 6"/>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5207" name="Rectangle 7"/>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5208" name="Rectangle 8"/>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5209" name="Rectangle 9"/>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5210" name="Rectangle 10"/>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5211" name="Rectangle 11"/>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5212" name="Rectangle 12"/>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5213" name="Rectangle 13"/>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5214" name="Rectangle 14"/>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5215" name="Rectangle 15"/>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5216" name="Rectangle 16"/>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5217" name="Rectangle 17"/>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5218" name="Rectangle 18"/>
          <p:cNvSpPr>
            <a:spLocks noChangeArrowheads="1"/>
          </p:cNvSpPr>
          <p:nvPr/>
        </p:nvSpPr>
        <p:spPr bwMode="auto">
          <a:xfrm>
            <a:off x="0" y="31956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5219" name="Rectangle 19"/>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5220" name="Rectangle 20"/>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5221" name="Rectangle 21"/>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5222"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5223" name="Rectangle 23"/>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5224" name="Rectangle 24"/>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5225" name="Rectangle 25"/>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5226" name="Rectangle 26"/>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5227" name="Rectangle 27"/>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5228" name="Rectangle 28"/>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5229" name="Rectangle 29"/>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5230" name="Rectangle 30"/>
          <p:cNvSpPr>
            <a:spLocks noChangeArrowheads="1"/>
          </p:cNvSpPr>
          <p:nvPr/>
        </p:nvSpPr>
        <p:spPr bwMode="auto">
          <a:xfrm>
            <a:off x="0" y="31956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5231" name="Rectangle 31"/>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5232" name="Rectangle 32"/>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5233" name="Rectangle 33"/>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5234" name="Rectangle 34"/>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5235" name="Rectangle 35"/>
          <p:cNvSpPr>
            <a:spLocks noChangeArrowheads="1"/>
          </p:cNvSpPr>
          <p:nvPr/>
        </p:nvSpPr>
        <p:spPr bwMode="auto">
          <a:xfrm>
            <a:off x="0" y="3257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5236" name="Rectangle 36"/>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5237" name="Rectangle 37"/>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5238" name="Rectangle 38"/>
          <p:cNvSpPr>
            <a:spLocks noChangeArrowheads="1"/>
          </p:cNvSpPr>
          <p:nvPr/>
        </p:nvSpPr>
        <p:spPr bwMode="auto">
          <a:xfrm>
            <a:off x="0" y="24193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5239" name="Rectangle 39"/>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5240" name="Rectangle 40"/>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5241" name="Rectangle 41"/>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5242" name="Rectangle 42"/>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5243" name="Rectangle 4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5244" name="Rectangle 44"/>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5245" name="Rectangle 45"/>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5246" name="Rectangle 46"/>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5247" name="Rectangle 47"/>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5248" name="Rectangle 48"/>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5249" name="Rectangle 49"/>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5250" name="Rectangle 50"/>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5251" name="Rectangle 51"/>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5252" name="Rectangle 52"/>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5253" name="Rectangle 53"/>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5254" name="Rectangle 54"/>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5255" name="Rectangle 55"/>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5256" name="Rectangle 56"/>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5257" name="Rectangle 57"/>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5258" name="Rectangle 58"/>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5259" name="Rectangle 59"/>
          <p:cNvSpPr>
            <a:spLocks noChangeArrowheads="1"/>
          </p:cNvSpPr>
          <p:nvPr/>
        </p:nvSpPr>
        <p:spPr bwMode="auto">
          <a:xfrm>
            <a:off x="0" y="31003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5260" name="Rectangle 60"/>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5261" name="Rectangle 61"/>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5262" name="Rectangle 62"/>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5263" name="Rectangle 63"/>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5264" name="Rectangle 64"/>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5265" name="Rectangle 65"/>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5266" name="Rectangle 66"/>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5267" name="Rectangle 67"/>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5268" name="Rectangle 68"/>
          <p:cNvSpPr>
            <a:spLocks noChangeArrowheads="1"/>
          </p:cNvSpPr>
          <p:nvPr/>
        </p:nvSpPr>
        <p:spPr bwMode="auto">
          <a:xfrm>
            <a:off x="0" y="32051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5269" name="Rectangle 69"/>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5270" name="Rectangle 70"/>
          <p:cNvSpPr>
            <a:spLocks noChangeArrowheads="1"/>
          </p:cNvSpPr>
          <p:nvPr/>
        </p:nvSpPr>
        <p:spPr bwMode="auto">
          <a:xfrm>
            <a:off x="0" y="28813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5271" name="Rectangle 71"/>
          <p:cNvSpPr>
            <a:spLocks noChangeArrowheads="1"/>
          </p:cNvSpPr>
          <p:nvPr/>
        </p:nvSpPr>
        <p:spPr bwMode="auto">
          <a:xfrm>
            <a:off x="0" y="3233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5272" name="Rectangle 72"/>
          <p:cNvSpPr>
            <a:spLocks noChangeArrowheads="1"/>
          </p:cNvSpPr>
          <p:nvPr/>
        </p:nvSpPr>
        <p:spPr bwMode="auto">
          <a:xfrm>
            <a:off x="0" y="32242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5273" name="Rectangle 73"/>
          <p:cNvSpPr>
            <a:spLocks noChangeArrowheads="1"/>
          </p:cNvSpPr>
          <p:nvPr/>
        </p:nvSpPr>
        <p:spPr bwMode="auto">
          <a:xfrm>
            <a:off x="0" y="33004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5274" name="Rectangle 74"/>
          <p:cNvSpPr>
            <a:spLocks noChangeArrowheads="1"/>
          </p:cNvSpPr>
          <p:nvPr/>
        </p:nvSpPr>
        <p:spPr bwMode="auto">
          <a:xfrm>
            <a:off x="0" y="31623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1" hangingPunct="1">
              <a:spcBef>
                <a:spcPct val="0"/>
              </a:spcBef>
            </a:pPr>
            <a:endParaRPr kumimoji="1" lang="zh-CN" altLang="en-US" sz="2400" b="0">
              <a:latin typeface="Tahoma" pitchFamily="34" charset="0"/>
            </a:endParaRPr>
          </a:p>
        </p:txBody>
      </p:sp>
      <p:sp>
        <p:nvSpPr>
          <p:cNvPr id="435275" name="Rectangle 75"/>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5276" name="Rectangle 76"/>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5277" name="Rectangle 77"/>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5278" name="Rectangle 78"/>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5279" name="Rectangle 79"/>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5280" name="Rectangle 8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5281" name="Rectangle 81"/>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5282" name="Rectangle 82"/>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5283" name="Rectangle 83"/>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5284" name="Rectangle 84"/>
          <p:cNvSpPr>
            <a:spLocks noChangeArrowheads="1"/>
          </p:cNvSpPr>
          <p:nvPr/>
        </p:nvSpPr>
        <p:spPr bwMode="auto">
          <a:xfrm>
            <a:off x="0" y="32527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5285" name="Rectangle 85"/>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5286" name="Rectangle 86"/>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5287" name="Rectangle 87"/>
          <p:cNvSpPr>
            <a:spLocks noChangeArrowheads="1"/>
          </p:cNvSpPr>
          <p:nvPr/>
        </p:nvSpPr>
        <p:spPr bwMode="auto">
          <a:xfrm>
            <a:off x="0" y="29860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5288" name="Rectangle 88"/>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5289" name="Rectangle 89"/>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5290" name="Rectangle 90"/>
          <p:cNvSpPr>
            <a:spLocks noChangeArrowheads="1"/>
          </p:cNvSpPr>
          <p:nvPr/>
        </p:nvSpPr>
        <p:spPr bwMode="auto">
          <a:xfrm>
            <a:off x="0" y="29860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5291" name="Rectangle 91"/>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5292" name="Rectangle 92"/>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5293" name="Rectangle 93"/>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5294" name="Rectangle 94"/>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5295" name="Rectangle 95"/>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5296" name="Rectangle 96"/>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5297" name="Rectangle 97"/>
          <p:cNvSpPr>
            <a:spLocks noChangeArrowheads="1"/>
          </p:cNvSpPr>
          <p:nvPr/>
        </p:nvSpPr>
        <p:spPr bwMode="auto">
          <a:xfrm>
            <a:off x="0" y="31765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5298" name="Rectangle 9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5299" name="Rectangle 99"/>
          <p:cNvSpPr>
            <a:spLocks noChangeArrowheads="1"/>
          </p:cNvSpPr>
          <p:nvPr/>
        </p:nvSpPr>
        <p:spPr bwMode="auto">
          <a:xfrm>
            <a:off x="-1116013" y="3500438"/>
            <a:ext cx="9144001"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5300" name="Rectangle 100"/>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435301" name="Object 101"/>
          <p:cNvGraphicFramePr>
            <a:graphicFrameLocks noChangeAspect="1"/>
          </p:cNvGraphicFramePr>
          <p:nvPr>
            <p:extLst>
              <p:ext uri="{D42A27DB-BD31-4B8C-83A1-F6EECF244321}">
                <p14:modId xmlns:p14="http://schemas.microsoft.com/office/powerpoint/2010/main" val="3142236612"/>
              </p:ext>
            </p:extLst>
          </p:nvPr>
        </p:nvGraphicFramePr>
        <p:xfrm>
          <a:off x="2123728" y="1528465"/>
          <a:ext cx="792162" cy="460375"/>
        </p:xfrm>
        <a:graphic>
          <a:graphicData uri="http://schemas.openxmlformats.org/presentationml/2006/ole">
            <mc:AlternateContent xmlns:mc="http://schemas.openxmlformats.org/markup-compatibility/2006">
              <mc:Choice xmlns:v="urn:schemas-microsoft-com:vml" Requires="v">
                <p:oleObj spid="_x0000_s2260075" name="Equation" r:id="rId4" imgW="406080" imgH="241200" progId="Equation.DSMT4">
                  <p:embed/>
                </p:oleObj>
              </mc:Choice>
              <mc:Fallback>
                <p:oleObj name="Equation" r:id="rId4" imgW="406080" imgH="241200" progId="Equation.DSMT4">
                  <p:embed/>
                  <p:pic>
                    <p:nvPicPr>
                      <p:cNvPr id="0" name=""/>
                      <p:cNvPicPr>
                        <a:picLocks noChangeAspect="1" noChangeArrowheads="1"/>
                      </p:cNvPicPr>
                      <p:nvPr/>
                    </p:nvPicPr>
                    <p:blipFill>
                      <a:blip r:embed="rId5"/>
                      <a:srcRect/>
                      <a:stretch>
                        <a:fillRect/>
                      </a:stretch>
                    </p:blipFill>
                    <p:spPr bwMode="auto">
                      <a:xfrm>
                        <a:off x="2123728" y="1528465"/>
                        <a:ext cx="792162" cy="460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35302" name="Rectangle 102"/>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435303" name="Object 103"/>
          <p:cNvGraphicFramePr>
            <a:graphicFrameLocks noChangeAspect="1"/>
          </p:cNvGraphicFramePr>
          <p:nvPr>
            <p:extLst>
              <p:ext uri="{D42A27DB-BD31-4B8C-83A1-F6EECF244321}">
                <p14:modId xmlns:p14="http://schemas.microsoft.com/office/powerpoint/2010/main" val="4156080850"/>
              </p:ext>
            </p:extLst>
          </p:nvPr>
        </p:nvGraphicFramePr>
        <p:xfrm>
          <a:off x="899592" y="2708920"/>
          <a:ext cx="323850" cy="504825"/>
        </p:xfrm>
        <a:graphic>
          <a:graphicData uri="http://schemas.openxmlformats.org/presentationml/2006/ole">
            <mc:AlternateContent xmlns:mc="http://schemas.openxmlformats.org/markup-compatibility/2006">
              <mc:Choice xmlns:v="urn:schemas-microsoft-com:vml" Requires="v">
                <p:oleObj spid="_x0000_s2260076" name="Equation" r:id="rId6" imgW="152280" imgH="241200" progId="Equation.DSMT4">
                  <p:embed/>
                </p:oleObj>
              </mc:Choice>
              <mc:Fallback>
                <p:oleObj name="Equation" r:id="rId6" imgW="152280" imgH="241200" progId="Equation.DSMT4">
                  <p:embed/>
                  <p:pic>
                    <p:nvPicPr>
                      <p:cNvPr id="0" name=""/>
                      <p:cNvPicPr>
                        <a:picLocks noChangeAspect="1" noChangeArrowheads="1"/>
                      </p:cNvPicPr>
                      <p:nvPr/>
                    </p:nvPicPr>
                    <p:blipFill>
                      <a:blip r:embed="rId7"/>
                      <a:srcRect/>
                      <a:stretch>
                        <a:fillRect/>
                      </a:stretch>
                    </p:blipFill>
                    <p:spPr bwMode="auto">
                      <a:xfrm>
                        <a:off x="899592" y="2708920"/>
                        <a:ext cx="323850" cy="504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35304" name="Rectangle 104"/>
          <p:cNvSpPr>
            <a:spLocks noChangeArrowheads="1"/>
          </p:cNvSpPr>
          <p:nvPr/>
        </p:nvSpPr>
        <p:spPr bwMode="auto">
          <a:xfrm>
            <a:off x="0" y="32813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435305" name="Object 105"/>
          <p:cNvGraphicFramePr>
            <a:graphicFrameLocks noChangeAspect="1"/>
          </p:cNvGraphicFramePr>
          <p:nvPr>
            <p:extLst>
              <p:ext uri="{D42A27DB-BD31-4B8C-83A1-F6EECF244321}">
                <p14:modId xmlns:p14="http://schemas.microsoft.com/office/powerpoint/2010/main" val="3710015655"/>
              </p:ext>
            </p:extLst>
          </p:nvPr>
        </p:nvGraphicFramePr>
        <p:xfrm>
          <a:off x="3611563" y="1114425"/>
          <a:ext cx="2570162" cy="569913"/>
        </p:xfrm>
        <a:graphic>
          <a:graphicData uri="http://schemas.openxmlformats.org/presentationml/2006/ole">
            <mc:AlternateContent xmlns:mc="http://schemas.openxmlformats.org/markup-compatibility/2006">
              <mc:Choice xmlns:v="urn:schemas-microsoft-com:vml" Requires="v">
                <p:oleObj spid="_x0000_s2260077" name="Equation" r:id="rId8" imgW="1384200" imgH="304560" progId="Equation.DSMT4">
                  <p:embed/>
                </p:oleObj>
              </mc:Choice>
              <mc:Fallback>
                <p:oleObj name="Equation" r:id="rId8" imgW="1384200" imgH="304560" progId="Equation.DSMT4">
                  <p:embed/>
                  <p:pic>
                    <p:nvPicPr>
                      <p:cNvPr id="0" name=""/>
                      <p:cNvPicPr>
                        <a:picLocks noChangeAspect="1" noChangeArrowheads="1"/>
                      </p:cNvPicPr>
                      <p:nvPr/>
                    </p:nvPicPr>
                    <p:blipFill>
                      <a:blip r:embed="rId9"/>
                      <a:srcRect/>
                      <a:stretch>
                        <a:fillRect/>
                      </a:stretch>
                    </p:blipFill>
                    <p:spPr bwMode="auto">
                      <a:xfrm>
                        <a:off x="3611563" y="1114425"/>
                        <a:ext cx="2570162" cy="5699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35306" name="Rectangle 106"/>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435307" name="Object 107"/>
          <p:cNvGraphicFramePr>
            <a:graphicFrameLocks noChangeAspect="1"/>
          </p:cNvGraphicFramePr>
          <p:nvPr>
            <p:extLst>
              <p:ext uri="{D42A27DB-BD31-4B8C-83A1-F6EECF244321}">
                <p14:modId xmlns:p14="http://schemas.microsoft.com/office/powerpoint/2010/main" val="1796362350"/>
              </p:ext>
            </p:extLst>
          </p:nvPr>
        </p:nvGraphicFramePr>
        <p:xfrm>
          <a:off x="3039938" y="2780928"/>
          <a:ext cx="1316038" cy="495300"/>
        </p:xfrm>
        <a:graphic>
          <a:graphicData uri="http://schemas.openxmlformats.org/presentationml/2006/ole">
            <mc:AlternateContent xmlns:mc="http://schemas.openxmlformats.org/markup-compatibility/2006">
              <mc:Choice xmlns:v="urn:schemas-microsoft-com:vml" Requires="v">
                <p:oleObj spid="_x0000_s2260078" name="Equation" r:id="rId10" imgW="634680" imgH="241200" progId="Equation.DSMT4">
                  <p:embed/>
                </p:oleObj>
              </mc:Choice>
              <mc:Fallback>
                <p:oleObj name="Equation" r:id="rId10" imgW="634680" imgH="241200" progId="Equation.DSMT4">
                  <p:embed/>
                  <p:pic>
                    <p:nvPicPr>
                      <p:cNvPr id="0" name=""/>
                      <p:cNvPicPr>
                        <a:picLocks noChangeAspect="1" noChangeArrowheads="1"/>
                      </p:cNvPicPr>
                      <p:nvPr/>
                    </p:nvPicPr>
                    <p:blipFill>
                      <a:blip r:embed="rId11"/>
                      <a:srcRect/>
                      <a:stretch>
                        <a:fillRect/>
                      </a:stretch>
                    </p:blipFill>
                    <p:spPr bwMode="auto">
                      <a:xfrm>
                        <a:off x="3039938" y="2780928"/>
                        <a:ext cx="1316038" cy="495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35308" name="Rectangle 108"/>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435309" name="Object 109"/>
          <p:cNvGraphicFramePr>
            <a:graphicFrameLocks noChangeAspect="1"/>
          </p:cNvGraphicFramePr>
          <p:nvPr>
            <p:extLst>
              <p:ext uri="{D42A27DB-BD31-4B8C-83A1-F6EECF244321}">
                <p14:modId xmlns:p14="http://schemas.microsoft.com/office/powerpoint/2010/main" val="4101566355"/>
              </p:ext>
            </p:extLst>
          </p:nvPr>
        </p:nvGraphicFramePr>
        <p:xfrm>
          <a:off x="1475656" y="3164514"/>
          <a:ext cx="1314450" cy="495300"/>
        </p:xfrm>
        <a:graphic>
          <a:graphicData uri="http://schemas.openxmlformats.org/presentationml/2006/ole">
            <mc:AlternateContent xmlns:mc="http://schemas.openxmlformats.org/markup-compatibility/2006">
              <mc:Choice xmlns:v="urn:schemas-microsoft-com:vml" Requires="v">
                <p:oleObj spid="_x0000_s2260079" name="Equation" r:id="rId12" imgW="634680" imgH="241200" progId="Equation.DSMT4">
                  <p:embed/>
                </p:oleObj>
              </mc:Choice>
              <mc:Fallback>
                <p:oleObj name="Equation" r:id="rId12" imgW="634680" imgH="241200" progId="Equation.DSMT4">
                  <p:embed/>
                  <p:pic>
                    <p:nvPicPr>
                      <p:cNvPr id="0" name=""/>
                      <p:cNvPicPr>
                        <a:picLocks noChangeAspect="1" noChangeArrowheads="1"/>
                      </p:cNvPicPr>
                      <p:nvPr/>
                    </p:nvPicPr>
                    <p:blipFill>
                      <a:blip r:embed="rId13"/>
                      <a:srcRect/>
                      <a:stretch>
                        <a:fillRect/>
                      </a:stretch>
                    </p:blipFill>
                    <p:spPr bwMode="auto">
                      <a:xfrm>
                        <a:off x="1475656" y="3164514"/>
                        <a:ext cx="1314450" cy="495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1715760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7490" name="Rectangle 2"/>
          <p:cNvSpPr>
            <a:spLocks noGrp="1" noChangeArrowheads="1"/>
          </p:cNvSpPr>
          <p:nvPr>
            <p:ph type="title"/>
          </p:nvPr>
        </p:nvSpPr>
        <p:spPr/>
        <p:txBody>
          <a:bodyPr/>
          <a:lstStyle/>
          <a:p>
            <a:r>
              <a:rPr lang="zh-CN" altLang="en-US" smtClean="0"/>
              <a:t>最小距离和纠错能力</a:t>
            </a:r>
            <a:endParaRPr lang="zh-CN" altLang="en-US"/>
          </a:p>
        </p:txBody>
      </p:sp>
      <p:sp>
        <p:nvSpPr>
          <p:cNvPr id="447491" name="Rectangle 3"/>
          <p:cNvSpPr>
            <a:spLocks noGrp="1" noChangeArrowheads="1"/>
          </p:cNvSpPr>
          <p:nvPr>
            <p:ph type="body" idx="1"/>
          </p:nvPr>
        </p:nvSpPr>
        <p:spPr/>
        <p:txBody>
          <a:bodyPr/>
          <a:lstStyle/>
          <a:p>
            <a:r>
              <a:rPr lang="en-US" altLang="zh-CN" dirty="0" smtClean="0"/>
              <a:t>(000</a:t>
            </a:r>
            <a:r>
              <a:rPr lang="zh-CN" altLang="en-US" dirty="0" smtClean="0"/>
              <a:t>，</a:t>
            </a:r>
            <a:r>
              <a:rPr lang="en-US" altLang="zh-CN" dirty="0" smtClean="0"/>
              <a:t>011</a:t>
            </a:r>
            <a:r>
              <a:rPr lang="zh-CN" altLang="en-US" dirty="0" smtClean="0"/>
              <a:t>，</a:t>
            </a:r>
            <a:r>
              <a:rPr lang="en-US" altLang="zh-CN" dirty="0" smtClean="0"/>
              <a:t>101</a:t>
            </a:r>
            <a:r>
              <a:rPr lang="zh-CN" altLang="en-US" dirty="0" smtClean="0"/>
              <a:t>，</a:t>
            </a:r>
            <a:r>
              <a:rPr lang="en-US" altLang="zh-CN" dirty="0" smtClean="0"/>
              <a:t>110)</a:t>
            </a:r>
            <a:r>
              <a:rPr lang="zh-CN" altLang="en-US" dirty="0" smtClean="0"/>
              <a:t>：各码字的汉明距离都为</a:t>
            </a:r>
            <a:r>
              <a:rPr lang="en-US" altLang="zh-CN" dirty="0" smtClean="0"/>
              <a:t>2</a:t>
            </a:r>
            <a:r>
              <a:rPr lang="zh-CN" altLang="en-US" dirty="0" smtClean="0"/>
              <a:t>，最小距离为</a:t>
            </a:r>
            <a:r>
              <a:rPr lang="en-US" altLang="zh-CN" dirty="0" smtClean="0"/>
              <a:t>2</a:t>
            </a:r>
            <a:r>
              <a:rPr lang="zh-CN" altLang="en-US" dirty="0" smtClean="0"/>
              <a:t>，可以检测出</a:t>
            </a:r>
            <a:r>
              <a:rPr lang="en-US" altLang="zh-CN" dirty="0" smtClean="0"/>
              <a:t>1</a:t>
            </a:r>
            <a:r>
              <a:rPr lang="zh-CN" altLang="en-US" dirty="0" smtClean="0"/>
              <a:t>位错误，但无法纠正错误</a:t>
            </a:r>
            <a:endParaRPr lang="en-US" altLang="zh-CN" dirty="0" smtClean="0"/>
          </a:p>
          <a:p>
            <a:endParaRPr lang="zh-CN" altLang="en-US" dirty="0" smtClean="0"/>
          </a:p>
          <a:p>
            <a:r>
              <a:rPr lang="en-US" altLang="zh-CN" dirty="0" smtClean="0"/>
              <a:t>(000</a:t>
            </a:r>
            <a:r>
              <a:rPr lang="zh-CN" altLang="en-US" dirty="0" smtClean="0"/>
              <a:t>，</a:t>
            </a:r>
            <a:r>
              <a:rPr lang="en-US" altLang="zh-CN" dirty="0" smtClean="0"/>
              <a:t>001</a:t>
            </a:r>
            <a:r>
              <a:rPr lang="zh-CN" altLang="en-US" dirty="0" smtClean="0"/>
              <a:t>，</a:t>
            </a:r>
            <a:r>
              <a:rPr lang="en-US" altLang="zh-CN" dirty="0" smtClean="0"/>
              <a:t>010</a:t>
            </a:r>
            <a:r>
              <a:rPr lang="zh-CN" altLang="en-US" dirty="0" smtClean="0"/>
              <a:t>，</a:t>
            </a:r>
            <a:r>
              <a:rPr lang="en-US" altLang="zh-CN" dirty="0" smtClean="0"/>
              <a:t>100)</a:t>
            </a:r>
            <a:r>
              <a:rPr lang="zh-CN" altLang="en-US" dirty="0" smtClean="0"/>
              <a:t>：最小距离为</a:t>
            </a:r>
            <a:r>
              <a:rPr lang="en-US" altLang="zh-CN" dirty="0" smtClean="0"/>
              <a:t>1</a:t>
            </a:r>
            <a:r>
              <a:rPr lang="zh-CN" altLang="en-US" dirty="0" smtClean="0"/>
              <a:t>，检测不出来发生了错误</a:t>
            </a:r>
            <a:endParaRPr lang="en-US" altLang="zh-CN" dirty="0" smtClean="0"/>
          </a:p>
          <a:p>
            <a:endParaRPr lang="zh-CN" altLang="en-US" dirty="0" smtClean="0"/>
          </a:p>
          <a:p>
            <a:r>
              <a:rPr lang="en-US" altLang="zh-CN" dirty="0" smtClean="0"/>
              <a:t>(000</a:t>
            </a:r>
            <a:r>
              <a:rPr lang="zh-CN" altLang="en-US" dirty="0" smtClean="0"/>
              <a:t>，</a:t>
            </a:r>
            <a:r>
              <a:rPr lang="en-US" altLang="zh-CN" dirty="0" smtClean="0"/>
              <a:t>111)</a:t>
            </a:r>
            <a:r>
              <a:rPr lang="zh-CN" altLang="en-US" dirty="0" smtClean="0"/>
              <a:t>：最小距离为</a:t>
            </a:r>
            <a:r>
              <a:rPr lang="en-US" altLang="zh-CN" dirty="0" smtClean="0"/>
              <a:t>3</a:t>
            </a:r>
            <a:r>
              <a:rPr lang="zh-CN" altLang="en-US" dirty="0" smtClean="0"/>
              <a:t>，可以检测出</a:t>
            </a:r>
            <a:r>
              <a:rPr lang="en-US" altLang="zh-CN" dirty="0" smtClean="0"/>
              <a:t>2</a:t>
            </a:r>
            <a:r>
              <a:rPr lang="zh-CN" altLang="en-US" dirty="0" smtClean="0"/>
              <a:t>位错误，也可以纠正</a:t>
            </a:r>
            <a:r>
              <a:rPr lang="en-US" altLang="zh-CN" dirty="0" smtClean="0"/>
              <a:t>1</a:t>
            </a:r>
            <a:r>
              <a:rPr lang="zh-CN" altLang="en-US" dirty="0" smtClean="0"/>
              <a:t>位错误</a:t>
            </a:r>
            <a:endParaRPr lang="zh-CN" altLang="en-US" dirty="0"/>
          </a:p>
        </p:txBody>
      </p:sp>
      <p:sp>
        <p:nvSpPr>
          <p:cNvPr id="93" name="灯片编号占位符 5"/>
          <p:cNvSpPr>
            <a:spLocks noGrp="1"/>
          </p:cNvSpPr>
          <p:nvPr>
            <p:ph type="sldNum" sz="quarter" idx="12"/>
          </p:nvPr>
        </p:nvSpPr>
        <p:spPr/>
        <p:txBody>
          <a:bodyPr/>
          <a:lstStyle/>
          <a:p>
            <a:fld id="{0395F456-BDF1-4918-8DED-F97D7D7EFC7C}" type="slidenum">
              <a:rPr lang="zh-CN" altLang="en-US" smtClean="0"/>
              <a:pPr/>
              <a:t>64</a:t>
            </a:fld>
            <a:endParaRPr lang="en-US" altLang="zh-CN"/>
          </a:p>
        </p:txBody>
      </p:sp>
      <p:sp>
        <p:nvSpPr>
          <p:cNvPr id="447492" name="Rectangle 4"/>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47493" name="Rectangle 5"/>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47494" name="Rectangle 6"/>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47495" name="Rectangle 7"/>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47496" name="Rectangle 8"/>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47497" name="Rectangle 9"/>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47498" name="Rectangle 10"/>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47499" name="Rectangle 11"/>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47500" name="Rectangle 12"/>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47501" name="Rectangle 13"/>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47502" name="Rectangle 14"/>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47503" name="Rectangle 15"/>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47504" name="Rectangle 16"/>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47505" name="Rectangle 17"/>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47506" name="Rectangle 18"/>
          <p:cNvSpPr>
            <a:spLocks noChangeArrowheads="1"/>
          </p:cNvSpPr>
          <p:nvPr/>
        </p:nvSpPr>
        <p:spPr bwMode="auto">
          <a:xfrm>
            <a:off x="0" y="31956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47507" name="Rectangle 19"/>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47508" name="Rectangle 20"/>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47509" name="Rectangle 21"/>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47510"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47511" name="Rectangle 23"/>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47512" name="Rectangle 24"/>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47513" name="Rectangle 25"/>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47514" name="Rectangle 26"/>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47515" name="Rectangle 27"/>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47516" name="Rectangle 28"/>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47517" name="Rectangle 29"/>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47518" name="Rectangle 30"/>
          <p:cNvSpPr>
            <a:spLocks noChangeArrowheads="1"/>
          </p:cNvSpPr>
          <p:nvPr/>
        </p:nvSpPr>
        <p:spPr bwMode="auto">
          <a:xfrm>
            <a:off x="0" y="31956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47519" name="Rectangle 31"/>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47520" name="Rectangle 32"/>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47521" name="Rectangle 33"/>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47522" name="Rectangle 34"/>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47523" name="Rectangle 35"/>
          <p:cNvSpPr>
            <a:spLocks noChangeArrowheads="1"/>
          </p:cNvSpPr>
          <p:nvPr/>
        </p:nvSpPr>
        <p:spPr bwMode="auto">
          <a:xfrm>
            <a:off x="0" y="3257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47524" name="Rectangle 36"/>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47525" name="Rectangle 37"/>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47526" name="Rectangle 38"/>
          <p:cNvSpPr>
            <a:spLocks noChangeArrowheads="1"/>
          </p:cNvSpPr>
          <p:nvPr/>
        </p:nvSpPr>
        <p:spPr bwMode="auto">
          <a:xfrm>
            <a:off x="0" y="24193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47527" name="Rectangle 39"/>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47528" name="Rectangle 40"/>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47529" name="Rectangle 41"/>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47530" name="Rectangle 42"/>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47531" name="Rectangle 4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47532" name="Rectangle 44"/>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47533" name="Rectangle 45"/>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47534" name="Rectangle 46"/>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47535" name="Rectangle 47"/>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47536" name="Rectangle 48"/>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47537" name="Rectangle 49"/>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47538" name="Rectangle 50"/>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47539" name="Rectangle 51"/>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47540" name="Rectangle 52"/>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47541" name="Rectangle 53"/>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47542" name="Rectangle 54"/>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47543" name="Rectangle 55"/>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47544" name="Rectangle 56"/>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47545" name="Rectangle 57"/>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47546" name="Rectangle 58"/>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47547" name="Rectangle 59"/>
          <p:cNvSpPr>
            <a:spLocks noChangeArrowheads="1"/>
          </p:cNvSpPr>
          <p:nvPr/>
        </p:nvSpPr>
        <p:spPr bwMode="auto">
          <a:xfrm>
            <a:off x="0" y="31003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47548" name="Rectangle 60"/>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47549" name="Rectangle 61"/>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47550" name="Rectangle 62"/>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47551" name="Rectangle 63"/>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47552" name="Rectangle 64"/>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47553" name="Rectangle 65"/>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47554" name="Rectangle 66"/>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47555" name="Rectangle 67"/>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47556" name="Rectangle 68"/>
          <p:cNvSpPr>
            <a:spLocks noChangeArrowheads="1"/>
          </p:cNvSpPr>
          <p:nvPr/>
        </p:nvSpPr>
        <p:spPr bwMode="auto">
          <a:xfrm>
            <a:off x="0" y="32051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47557" name="Rectangle 69"/>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47558" name="Rectangle 70"/>
          <p:cNvSpPr>
            <a:spLocks noChangeArrowheads="1"/>
          </p:cNvSpPr>
          <p:nvPr/>
        </p:nvSpPr>
        <p:spPr bwMode="auto">
          <a:xfrm>
            <a:off x="0" y="28813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47559" name="Rectangle 71"/>
          <p:cNvSpPr>
            <a:spLocks noChangeArrowheads="1"/>
          </p:cNvSpPr>
          <p:nvPr/>
        </p:nvSpPr>
        <p:spPr bwMode="auto">
          <a:xfrm>
            <a:off x="0" y="3233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47560" name="Rectangle 72"/>
          <p:cNvSpPr>
            <a:spLocks noChangeArrowheads="1"/>
          </p:cNvSpPr>
          <p:nvPr/>
        </p:nvSpPr>
        <p:spPr bwMode="auto">
          <a:xfrm>
            <a:off x="0" y="32242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47561" name="Rectangle 73"/>
          <p:cNvSpPr>
            <a:spLocks noChangeArrowheads="1"/>
          </p:cNvSpPr>
          <p:nvPr/>
        </p:nvSpPr>
        <p:spPr bwMode="auto">
          <a:xfrm>
            <a:off x="0" y="33004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47562" name="Rectangle 74"/>
          <p:cNvSpPr>
            <a:spLocks noChangeArrowheads="1"/>
          </p:cNvSpPr>
          <p:nvPr/>
        </p:nvSpPr>
        <p:spPr bwMode="auto">
          <a:xfrm>
            <a:off x="0" y="31623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47563" name="Rectangle 75"/>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47564" name="Rectangle 76"/>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47565" name="Rectangle 77"/>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47566" name="Rectangle 78"/>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47567" name="Rectangle 79"/>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47568" name="Rectangle 8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47569" name="Rectangle 81"/>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47570" name="Rectangle 82"/>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47571" name="Rectangle 83"/>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47572" name="Rectangle 84"/>
          <p:cNvSpPr>
            <a:spLocks noChangeArrowheads="1"/>
          </p:cNvSpPr>
          <p:nvPr/>
        </p:nvSpPr>
        <p:spPr bwMode="auto">
          <a:xfrm>
            <a:off x="0" y="32527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47573" name="Rectangle 85"/>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47574" name="Rectangle 86"/>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47575" name="Rectangle 87"/>
          <p:cNvSpPr>
            <a:spLocks noChangeArrowheads="1"/>
          </p:cNvSpPr>
          <p:nvPr/>
        </p:nvSpPr>
        <p:spPr bwMode="auto">
          <a:xfrm>
            <a:off x="0" y="29860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47576" name="Rectangle 88"/>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47577" name="Rectangle 89"/>
          <p:cNvSpPr>
            <a:spLocks noChangeArrowheads="1"/>
          </p:cNvSpPr>
          <p:nvPr/>
        </p:nvSpPr>
        <p:spPr bwMode="auto">
          <a:xfrm>
            <a:off x="0" y="29860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47578" name="Rectangle 90"/>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Tree>
    <p:extLst>
      <p:ext uri="{BB962C8B-B14F-4D97-AF65-F5344CB8AC3E}">
        <p14:creationId xmlns:p14="http://schemas.microsoft.com/office/powerpoint/2010/main" val="430358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9538" name="Rectangle 2"/>
          <p:cNvSpPr>
            <a:spLocks noGrp="1" noChangeArrowheads="1"/>
          </p:cNvSpPr>
          <p:nvPr>
            <p:ph type="title"/>
          </p:nvPr>
        </p:nvSpPr>
        <p:spPr/>
        <p:txBody>
          <a:bodyPr/>
          <a:lstStyle/>
          <a:p>
            <a:r>
              <a:rPr lang="zh-CN" altLang="en-US" smtClean="0"/>
              <a:t>最小距离和纠错能力</a:t>
            </a:r>
            <a:endParaRPr lang="zh-CN" altLang="en-US"/>
          </a:p>
        </p:txBody>
      </p:sp>
      <p:sp>
        <p:nvSpPr>
          <p:cNvPr id="449539" name="Rectangle 3"/>
          <p:cNvSpPr>
            <a:spLocks noGrp="1" noChangeArrowheads="1"/>
          </p:cNvSpPr>
          <p:nvPr>
            <p:ph type="body" idx="1"/>
          </p:nvPr>
        </p:nvSpPr>
        <p:spPr/>
        <p:txBody>
          <a:bodyPr/>
          <a:lstStyle/>
          <a:p>
            <a:r>
              <a:rPr lang="zh-CN" altLang="en-US" smtClean="0"/>
              <a:t>要检测</a:t>
            </a:r>
            <a:r>
              <a:rPr lang="en-US" altLang="zh-CN" smtClean="0"/>
              <a:t>1</a:t>
            </a:r>
            <a:r>
              <a:rPr lang="zh-CN" altLang="en-US" smtClean="0"/>
              <a:t>位错误，要求码的最小距离</a:t>
            </a:r>
          </a:p>
          <a:p>
            <a:endParaRPr lang="zh-CN" altLang="en-US" smtClean="0"/>
          </a:p>
          <a:p>
            <a:r>
              <a:rPr lang="zh-CN" altLang="en-US" smtClean="0"/>
              <a:t>要检测</a:t>
            </a:r>
            <a:r>
              <a:rPr lang="en-US" altLang="zh-CN" smtClean="0"/>
              <a:t>e</a:t>
            </a:r>
            <a:r>
              <a:rPr lang="zh-CN" altLang="en-US" smtClean="0"/>
              <a:t>位错误，要求码的最小距离</a:t>
            </a:r>
          </a:p>
          <a:p>
            <a:endParaRPr lang="zh-CN" altLang="en-US" smtClean="0"/>
          </a:p>
          <a:p>
            <a:r>
              <a:rPr lang="zh-CN" altLang="en-US" smtClean="0"/>
              <a:t>要纠正</a:t>
            </a:r>
            <a:r>
              <a:rPr lang="en-US" altLang="zh-CN" smtClean="0"/>
              <a:t>1</a:t>
            </a:r>
            <a:r>
              <a:rPr lang="zh-CN" altLang="en-US" smtClean="0"/>
              <a:t>位错误，要求码的最小距离</a:t>
            </a:r>
          </a:p>
          <a:p>
            <a:endParaRPr lang="zh-CN" altLang="en-US" smtClean="0"/>
          </a:p>
          <a:p>
            <a:r>
              <a:rPr lang="zh-CN" altLang="en-US" smtClean="0"/>
              <a:t>要纠正</a:t>
            </a:r>
            <a:r>
              <a:rPr lang="en-US" altLang="zh-CN" smtClean="0"/>
              <a:t>e</a:t>
            </a:r>
            <a:r>
              <a:rPr lang="zh-CN" altLang="en-US" smtClean="0"/>
              <a:t>位错误，要求码的最小距离</a:t>
            </a:r>
            <a:endParaRPr lang="zh-CN" altLang="en-US"/>
          </a:p>
        </p:txBody>
      </p:sp>
      <p:sp>
        <p:nvSpPr>
          <p:cNvPr id="97" name="灯片编号占位符 5"/>
          <p:cNvSpPr>
            <a:spLocks noGrp="1"/>
          </p:cNvSpPr>
          <p:nvPr>
            <p:ph type="sldNum" sz="quarter" idx="12"/>
          </p:nvPr>
        </p:nvSpPr>
        <p:spPr/>
        <p:txBody>
          <a:bodyPr/>
          <a:lstStyle/>
          <a:p>
            <a:fld id="{12D70EBA-9C99-46C9-B46D-505C9D111BF2}" type="slidenum">
              <a:rPr lang="zh-CN" altLang="en-US" smtClean="0"/>
              <a:pPr/>
              <a:t>65</a:t>
            </a:fld>
            <a:endParaRPr lang="en-US" altLang="zh-CN"/>
          </a:p>
        </p:txBody>
      </p:sp>
      <p:sp>
        <p:nvSpPr>
          <p:cNvPr id="449540" name="Rectangle 4"/>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49541" name="Rectangle 5"/>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49542" name="Rectangle 6"/>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49543" name="Rectangle 7"/>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49544" name="Rectangle 8"/>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49545" name="Rectangle 9"/>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49546" name="Rectangle 10"/>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49547" name="Rectangle 11"/>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49548" name="Rectangle 12"/>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49549" name="Rectangle 13"/>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49550" name="Rectangle 14"/>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49551" name="Rectangle 15"/>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49552" name="Rectangle 16"/>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49553" name="Rectangle 17"/>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49554" name="Rectangle 18"/>
          <p:cNvSpPr>
            <a:spLocks noChangeArrowheads="1"/>
          </p:cNvSpPr>
          <p:nvPr/>
        </p:nvSpPr>
        <p:spPr bwMode="auto">
          <a:xfrm>
            <a:off x="0" y="31956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49555" name="Rectangle 19"/>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49556" name="Rectangle 20"/>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49557" name="Rectangle 21"/>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49558"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49559" name="Rectangle 23"/>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49560" name="Rectangle 24"/>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49561" name="Rectangle 25"/>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49562" name="Rectangle 26"/>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49563" name="Rectangle 27"/>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49564" name="Rectangle 28"/>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49565" name="Rectangle 29"/>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49566" name="Rectangle 30"/>
          <p:cNvSpPr>
            <a:spLocks noChangeArrowheads="1"/>
          </p:cNvSpPr>
          <p:nvPr/>
        </p:nvSpPr>
        <p:spPr bwMode="auto">
          <a:xfrm>
            <a:off x="0" y="31956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49567" name="Rectangle 31"/>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49568" name="Rectangle 32"/>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49569" name="Rectangle 33"/>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49570" name="Rectangle 34"/>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49571" name="Rectangle 35"/>
          <p:cNvSpPr>
            <a:spLocks noChangeArrowheads="1"/>
          </p:cNvSpPr>
          <p:nvPr/>
        </p:nvSpPr>
        <p:spPr bwMode="auto">
          <a:xfrm>
            <a:off x="0" y="3257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49572" name="Rectangle 36"/>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49573" name="Rectangle 37"/>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49574" name="Rectangle 38"/>
          <p:cNvSpPr>
            <a:spLocks noChangeArrowheads="1"/>
          </p:cNvSpPr>
          <p:nvPr/>
        </p:nvSpPr>
        <p:spPr bwMode="auto">
          <a:xfrm>
            <a:off x="0" y="24193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49575" name="Rectangle 39"/>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49576" name="Rectangle 40"/>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49577" name="Rectangle 41"/>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49578" name="Rectangle 42"/>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49579" name="Rectangle 4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49580" name="Rectangle 44"/>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49581" name="Rectangle 45"/>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49582" name="Rectangle 46"/>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49583" name="Rectangle 47"/>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49584" name="Rectangle 48"/>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49585" name="Rectangle 49"/>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49586" name="Rectangle 50"/>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49587" name="Rectangle 51"/>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49588" name="Rectangle 52"/>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49589" name="Rectangle 53"/>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49590" name="Rectangle 54"/>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49591" name="Rectangle 55"/>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49592" name="Rectangle 56"/>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49593" name="Rectangle 57"/>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49594" name="Rectangle 58"/>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49595" name="Rectangle 59"/>
          <p:cNvSpPr>
            <a:spLocks noChangeArrowheads="1"/>
          </p:cNvSpPr>
          <p:nvPr/>
        </p:nvSpPr>
        <p:spPr bwMode="auto">
          <a:xfrm>
            <a:off x="0" y="31003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49596" name="Rectangle 60"/>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49597" name="Rectangle 61"/>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49598" name="Rectangle 62"/>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49599" name="Rectangle 63"/>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49600" name="Rectangle 64"/>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49601" name="Rectangle 65"/>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49602" name="Rectangle 66"/>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49603" name="Rectangle 67"/>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49604" name="Rectangle 68"/>
          <p:cNvSpPr>
            <a:spLocks noChangeArrowheads="1"/>
          </p:cNvSpPr>
          <p:nvPr/>
        </p:nvSpPr>
        <p:spPr bwMode="auto">
          <a:xfrm>
            <a:off x="0" y="32051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49605" name="Rectangle 69"/>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49606" name="Rectangle 70"/>
          <p:cNvSpPr>
            <a:spLocks noChangeArrowheads="1"/>
          </p:cNvSpPr>
          <p:nvPr/>
        </p:nvSpPr>
        <p:spPr bwMode="auto">
          <a:xfrm>
            <a:off x="0" y="28813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49607" name="Rectangle 71"/>
          <p:cNvSpPr>
            <a:spLocks noChangeArrowheads="1"/>
          </p:cNvSpPr>
          <p:nvPr/>
        </p:nvSpPr>
        <p:spPr bwMode="auto">
          <a:xfrm>
            <a:off x="0" y="3233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49608" name="Rectangle 72"/>
          <p:cNvSpPr>
            <a:spLocks noChangeArrowheads="1"/>
          </p:cNvSpPr>
          <p:nvPr/>
        </p:nvSpPr>
        <p:spPr bwMode="auto">
          <a:xfrm>
            <a:off x="0" y="32242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49609" name="Rectangle 73"/>
          <p:cNvSpPr>
            <a:spLocks noChangeArrowheads="1"/>
          </p:cNvSpPr>
          <p:nvPr/>
        </p:nvSpPr>
        <p:spPr bwMode="auto">
          <a:xfrm>
            <a:off x="0" y="33004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49610" name="Rectangle 74"/>
          <p:cNvSpPr>
            <a:spLocks noChangeArrowheads="1"/>
          </p:cNvSpPr>
          <p:nvPr/>
        </p:nvSpPr>
        <p:spPr bwMode="auto">
          <a:xfrm>
            <a:off x="0" y="31623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49611" name="Rectangle 75"/>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49612" name="Rectangle 76"/>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49613" name="Rectangle 77"/>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49614" name="Rectangle 78"/>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49615" name="Rectangle 79"/>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49616" name="Rectangle 8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49617" name="Rectangle 81"/>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49618" name="Rectangle 82"/>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49619" name="Rectangle 83"/>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49620" name="Rectangle 84"/>
          <p:cNvSpPr>
            <a:spLocks noChangeArrowheads="1"/>
          </p:cNvSpPr>
          <p:nvPr/>
        </p:nvSpPr>
        <p:spPr bwMode="auto">
          <a:xfrm>
            <a:off x="0" y="32527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49621" name="Rectangle 85"/>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49622" name="Rectangle 86"/>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49623" name="Rectangle 87"/>
          <p:cNvSpPr>
            <a:spLocks noChangeArrowheads="1"/>
          </p:cNvSpPr>
          <p:nvPr/>
        </p:nvSpPr>
        <p:spPr bwMode="auto">
          <a:xfrm>
            <a:off x="0" y="29860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49624" name="Rectangle 88"/>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49625" name="Rectangle 89"/>
          <p:cNvSpPr>
            <a:spLocks noChangeArrowheads="1"/>
          </p:cNvSpPr>
          <p:nvPr/>
        </p:nvSpPr>
        <p:spPr bwMode="auto">
          <a:xfrm>
            <a:off x="0" y="29860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49626" name="Rectangle 90"/>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449627" name="Object 91"/>
          <p:cNvGraphicFramePr>
            <a:graphicFrameLocks noChangeAspect="1"/>
          </p:cNvGraphicFramePr>
          <p:nvPr>
            <p:extLst>
              <p:ext uri="{D42A27DB-BD31-4B8C-83A1-F6EECF244321}">
                <p14:modId xmlns:p14="http://schemas.microsoft.com/office/powerpoint/2010/main" val="67637155"/>
              </p:ext>
            </p:extLst>
          </p:nvPr>
        </p:nvGraphicFramePr>
        <p:xfrm>
          <a:off x="1258888" y="1685925"/>
          <a:ext cx="1219200" cy="530225"/>
        </p:xfrm>
        <a:graphic>
          <a:graphicData uri="http://schemas.openxmlformats.org/presentationml/2006/ole">
            <mc:AlternateContent xmlns:mc="http://schemas.openxmlformats.org/markup-compatibility/2006">
              <mc:Choice xmlns:v="urn:schemas-microsoft-com:vml" Requires="v">
                <p:oleObj spid="_x0000_s2261078" name="Equation" r:id="rId4" imgW="520560" imgH="228600" progId="Equation.DSMT4">
                  <p:embed/>
                </p:oleObj>
              </mc:Choice>
              <mc:Fallback>
                <p:oleObj name="Equation" r:id="rId4" imgW="520560" imgH="228600" progId="Equation.DSMT4">
                  <p:embed/>
                  <p:pic>
                    <p:nvPicPr>
                      <p:cNvPr id="0" name=""/>
                      <p:cNvPicPr>
                        <a:picLocks noChangeAspect="1" noChangeArrowheads="1"/>
                      </p:cNvPicPr>
                      <p:nvPr/>
                    </p:nvPicPr>
                    <p:blipFill>
                      <a:blip r:embed="rId5"/>
                      <a:srcRect/>
                      <a:stretch>
                        <a:fillRect/>
                      </a:stretch>
                    </p:blipFill>
                    <p:spPr bwMode="auto">
                      <a:xfrm>
                        <a:off x="1258888" y="1685925"/>
                        <a:ext cx="1219200" cy="530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49628" name="Object 92"/>
          <p:cNvGraphicFramePr>
            <a:graphicFrameLocks noChangeAspect="1"/>
          </p:cNvGraphicFramePr>
          <p:nvPr>
            <p:extLst>
              <p:ext uri="{D42A27DB-BD31-4B8C-83A1-F6EECF244321}">
                <p14:modId xmlns:p14="http://schemas.microsoft.com/office/powerpoint/2010/main" val="57152992"/>
              </p:ext>
            </p:extLst>
          </p:nvPr>
        </p:nvGraphicFramePr>
        <p:xfrm>
          <a:off x="1139825" y="3017838"/>
          <a:ext cx="1849438" cy="565150"/>
        </p:xfrm>
        <a:graphic>
          <a:graphicData uri="http://schemas.openxmlformats.org/presentationml/2006/ole">
            <mc:AlternateContent xmlns:mc="http://schemas.openxmlformats.org/markup-compatibility/2006">
              <mc:Choice xmlns:v="urn:schemas-microsoft-com:vml" Requires="v">
                <p:oleObj spid="_x0000_s2261079" name="Equation" r:id="rId6" imgW="723600" imgH="228600" progId="Equation.DSMT4">
                  <p:embed/>
                </p:oleObj>
              </mc:Choice>
              <mc:Fallback>
                <p:oleObj name="Equation" r:id="rId6" imgW="723600" imgH="228600" progId="Equation.DSMT4">
                  <p:embed/>
                  <p:pic>
                    <p:nvPicPr>
                      <p:cNvPr id="0" name=""/>
                      <p:cNvPicPr>
                        <a:picLocks noChangeAspect="1" noChangeArrowheads="1"/>
                      </p:cNvPicPr>
                      <p:nvPr/>
                    </p:nvPicPr>
                    <p:blipFill>
                      <a:blip r:embed="rId7"/>
                      <a:srcRect/>
                      <a:stretch>
                        <a:fillRect/>
                      </a:stretch>
                    </p:blipFill>
                    <p:spPr bwMode="auto">
                      <a:xfrm>
                        <a:off x="1139825" y="3017838"/>
                        <a:ext cx="1849438" cy="565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49629" name="Object 93"/>
          <p:cNvGraphicFramePr>
            <a:graphicFrameLocks noChangeAspect="1"/>
          </p:cNvGraphicFramePr>
          <p:nvPr>
            <p:extLst>
              <p:ext uri="{D42A27DB-BD31-4B8C-83A1-F6EECF244321}">
                <p14:modId xmlns:p14="http://schemas.microsoft.com/office/powerpoint/2010/main" val="709259847"/>
              </p:ext>
            </p:extLst>
          </p:nvPr>
        </p:nvGraphicFramePr>
        <p:xfrm>
          <a:off x="1203325" y="4221088"/>
          <a:ext cx="1328738" cy="565150"/>
        </p:xfrm>
        <a:graphic>
          <a:graphicData uri="http://schemas.openxmlformats.org/presentationml/2006/ole">
            <mc:AlternateContent xmlns:mc="http://schemas.openxmlformats.org/markup-compatibility/2006">
              <mc:Choice xmlns:v="urn:schemas-microsoft-com:vml" Requires="v">
                <p:oleObj spid="_x0000_s2261080" name="Equation" r:id="rId8" imgW="520560" imgH="228600" progId="Equation.DSMT4">
                  <p:embed/>
                </p:oleObj>
              </mc:Choice>
              <mc:Fallback>
                <p:oleObj name="Equation" r:id="rId8" imgW="520560" imgH="228600" progId="Equation.DSMT4">
                  <p:embed/>
                  <p:pic>
                    <p:nvPicPr>
                      <p:cNvPr id="0" name=""/>
                      <p:cNvPicPr>
                        <a:picLocks noChangeAspect="1" noChangeArrowheads="1"/>
                      </p:cNvPicPr>
                      <p:nvPr/>
                    </p:nvPicPr>
                    <p:blipFill>
                      <a:blip r:embed="rId9"/>
                      <a:srcRect/>
                      <a:stretch>
                        <a:fillRect/>
                      </a:stretch>
                    </p:blipFill>
                    <p:spPr bwMode="auto">
                      <a:xfrm>
                        <a:off x="1203325" y="4221088"/>
                        <a:ext cx="1328738" cy="565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49630" name="Object 94"/>
          <p:cNvGraphicFramePr>
            <a:graphicFrameLocks noChangeAspect="1"/>
          </p:cNvGraphicFramePr>
          <p:nvPr>
            <p:extLst>
              <p:ext uri="{D42A27DB-BD31-4B8C-83A1-F6EECF244321}">
                <p14:modId xmlns:p14="http://schemas.microsoft.com/office/powerpoint/2010/main" val="1572833772"/>
              </p:ext>
            </p:extLst>
          </p:nvPr>
        </p:nvGraphicFramePr>
        <p:xfrm>
          <a:off x="1187624" y="5373216"/>
          <a:ext cx="1968500" cy="550862"/>
        </p:xfrm>
        <a:graphic>
          <a:graphicData uri="http://schemas.openxmlformats.org/presentationml/2006/ole">
            <mc:AlternateContent xmlns:mc="http://schemas.openxmlformats.org/markup-compatibility/2006">
              <mc:Choice xmlns:v="urn:schemas-microsoft-com:vml" Requires="v">
                <p:oleObj spid="_x0000_s2261081" name="Equation" r:id="rId10" imgW="799920" imgH="228600" progId="Equation.DSMT4">
                  <p:embed/>
                </p:oleObj>
              </mc:Choice>
              <mc:Fallback>
                <p:oleObj name="Equation" r:id="rId10" imgW="799920" imgH="228600" progId="Equation.DSMT4">
                  <p:embed/>
                  <p:pic>
                    <p:nvPicPr>
                      <p:cNvPr id="0" name=""/>
                      <p:cNvPicPr>
                        <a:picLocks noChangeAspect="1" noChangeArrowheads="1"/>
                      </p:cNvPicPr>
                      <p:nvPr/>
                    </p:nvPicPr>
                    <p:blipFill>
                      <a:blip r:embed="rId11"/>
                      <a:srcRect/>
                      <a:stretch>
                        <a:fillRect/>
                      </a:stretch>
                    </p:blipFill>
                    <p:spPr bwMode="auto">
                      <a:xfrm>
                        <a:off x="1187624" y="5373216"/>
                        <a:ext cx="1968500" cy="5508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4779280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7250" name="Rectangle 2"/>
          <p:cNvSpPr>
            <a:spLocks noGrp="1" noChangeArrowheads="1"/>
          </p:cNvSpPr>
          <p:nvPr>
            <p:ph type="title"/>
          </p:nvPr>
        </p:nvSpPr>
        <p:spPr/>
        <p:txBody>
          <a:bodyPr/>
          <a:lstStyle/>
          <a:p>
            <a:r>
              <a:rPr lang="zh-CN" altLang="en-US" smtClean="0"/>
              <a:t>有噪信道编码定理</a:t>
            </a:r>
            <a:endParaRPr lang="zh-CN" altLang="en-US"/>
          </a:p>
        </p:txBody>
      </p:sp>
      <p:sp>
        <p:nvSpPr>
          <p:cNvPr id="437251" name="Rectangle 3"/>
          <p:cNvSpPr>
            <a:spLocks noGrp="1" noChangeArrowheads="1"/>
          </p:cNvSpPr>
          <p:nvPr>
            <p:ph type="body" idx="1"/>
          </p:nvPr>
        </p:nvSpPr>
        <p:spPr/>
        <p:txBody>
          <a:bodyPr/>
          <a:lstStyle/>
          <a:p>
            <a:r>
              <a:rPr lang="zh-CN" altLang="en-US" dirty="0" smtClean="0"/>
              <a:t>信息传输的可靠性和有效性之间，仿佛总是存在着冲突，提高了可靠性的同时，往往都会牺牲了有效性 </a:t>
            </a:r>
            <a:endParaRPr lang="en-US" altLang="zh-CN" dirty="0" smtClean="0"/>
          </a:p>
          <a:p>
            <a:endParaRPr lang="zh-CN" altLang="en-US" dirty="0" smtClean="0"/>
          </a:p>
          <a:p>
            <a:r>
              <a:rPr lang="zh-CN" altLang="en-US" dirty="0" smtClean="0"/>
              <a:t>有没有一种解决方法，存在不存在一种编码方法，能够协调有效性和可靠性之间的冲突，在信息传输率</a:t>
            </a:r>
            <a:r>
              <a:rPr lang="en-US" altLang="zh-CN" dirty="0" smtClean="0"/>
              <a:t>R</a:t>
            </a:r>
            <a:r>
              <a:rPr lang="zh-CN" altLang="en-US" dirty="0" smtClean="0"/>
              <a:t>不降低的情况下，减小错误概率呢？</a:t>
            </a:r>
            <a:endParaRPr lang="en-US" altLang="zh-CN" dirty="0" smtClean="0"/>
          </a:p>
          <a:p>
            <a:endParaRPr lang="zh-CN" altLang="en-US" dirty="0" smtClean="0"/>
          </a:p>
          <a:p>
            <a:r>
              <a:rPr lang="zh-CN" altLang="en-US" dirty="0" smtClean="0">
                <a:solidFill>
                  <a:srgbClr val="C00000"/>
                </a:solidFill>
              </a:rPr>
              <a:t>香农第二定理</a:t>
            </a:r>
            <a:r>
              <a:rPr lang="zh-CN" altLang="en-US" dirty="0" smtClean="0"/>
              <a:t>，有噪信道编码定理很好的回答了这个问题</a:t>
            </a:r>
            <a:endParaRPr lang="zh-CN" altLang="en-US" dirty="0"/>
          </a:p>
        </p:txBody>
      </p:sp>
      <p:sp>
        <p:nvSpPr>
          <p:cNvPr id="94" name="灯片编号占位符 5"/>
          <p:cNvSpPr>
            <a:spLocks noGrp="1"/>
          </p:cNvSpPr>
          <p:nvPr>
            <p:ph type="sldNum" sz="quarter" idx="12"/>
          </p:nvPr>
        </p:nvSpPr>
        <p:spPr/>
        <p:txBody>
          <a:bodyPr/>
          <a:lstStyle/>
          <a:p>
            <a:fld id="{5236386D-5CFB-4376-B0CC-CDCD3B603A60}" type="slidenum">
              <a:rPr lang="zh-CN" altLang="en-US" smtClean="0"/>
              <a:pPr/>
              <a:t>66</a:t>
            </a:fld>
            <a:endParaRPr lang="en-US" altLang="zh-CN"/>
          </a:p>
        </p:txBody>
      </p:sp>
      <p:sp>
        <p:nvSpPr>
          <p:cNvPr id="437252" name="Rectangle 4"/>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7253" name="Rectangle 5"/>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7254" name="Rectangle 6"/>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7255" name="Rectangle 7"/>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7256" name="Rectangle 8"/>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7257" name="Rectangle 9"/>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7258" name="Rectangle 10"/>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7259" name="Rectangle 11"/>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7260" name="Rectangle 12"/>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7261" name="Rectangle 13"/>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7262" name="Rectangle 14"/>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7263" name="Rectangle 15"/>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7264" name="Rectangle 16"/>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7265" name="Rectangle 17"/>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7266" name="Rectangle 18"/>
          <p:cNvSpPr>
            <a:spLocks noChangeArrowheads="1"/>
          </p:cNvSpPr>
          <p:nvPr/>
        </p:nvSpPr>
        <p:spPr bwMode="auto">
          <a:xfrm>
            <a:off x="0" y="31956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7267" name="Rectangle 19"/>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7268" name="Rectangle 20"/>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7269" name="Rectangle 21"/>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7270"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7271" name="Rectangle 23"/>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7272" name="Rectangle 24"/>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7273" name="Rectangle 25"/>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7274" name="Rectangle 26"/>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7275" name="Rectangle 27"/>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7276" name="Rectangle 28"/>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7277" name="Rectangle 29"/>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7278" name="Rectangle 30"/>
          <p:cNvSpPr>
            <a:spLocks noChangeArrowheads="1"/>
          </p:cNvSpPr>
          <p:nvPr/>
        </p:nvSpPr>
        <p:spPr bwMode="auto">
          <a:xfrm>
            <a:off x="0" y="31956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7279" name="Rectangle 31"/>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7280" name="Rectangle 32"/>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7281" name="Rectangle 33"/>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7282" name="Rectangle 34"/>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7283" name="Rectangle 35"/>
          <p:cNvSpPr>
            <a:spLocks noChangeArrowheads="1"/>
          </p:cNvSpPr>
          <p:nvPr/>
        </p:nvSpPr>
        <p:spPr bwMode="auto">
          <a:xfrm>
            <a:off x="0" y="3257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7284" name="Rectangle 36"/>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7285" name="Rectangle 37"/>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7286" name="Rectangle 38"/>
          <p:cNvSpPr>
            <a:spLocks noChangeArrowheads="1"/>
          </p:cNvSpPr>
          <p:nvPr/>
        </p:nvSpPr>
        <p:spPr bwMode="auto">
          <a:xfrm>
            <a:off x="0" y="24193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7287" name="Rectangle 39"/>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7288" name="Rectangle 40"/>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7289" name="Rectangle 41"/>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7290" name="Rectangle 42"/>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7291" name="Rectangle 4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7292" name="Rectangle 44"/>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7293" name="Rectangle 45"/>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7294" name="Rectangle 46"/>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7295" name="Rectangle 47"/>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7296" name="Rectangle 48"/>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7297" name="Rectangle 49"/>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7298" name="Rectangle 50"/>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7299" name="Rectangle 51"/>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7300" name="Rectangle 52"/>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7301" name="Rectangle 53"/>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7302" name="Rectangle 54"/>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7303" name="Rectangle 55"/>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7304" name="Rectangle 56"/>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7305" name="Rectangle 57"/>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7306" name="Rectangle 58"/>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7307" name="Rectangle 59"/>
          <p:cNvSpPr>
            <a:spLocks noChangeArrowheads="1"/>
          </p:cNvSpPr>
          <p:nvPr/>
        </p:nvSpPr>
        <p:spPr bwMode="auto">
          <a:xfrm>
            <a:off x="0" y="31003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7308" name="Rectangle 60"/>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7309" name="Rectangle 61"/>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7310" name="Rectangle 62"/>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7311" name="Rectangle 63"/>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7312" name="Rectangle 64"/>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7313" name="Rectangle 65"/>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7314" name="Rectangle 66"/>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7315" name="Rectangle 67"/>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7316" name="Rectangle 68"/>
          <p:cNvSpPr>
            <a:spLocks noChangeArrowheads="1"/>
          </p:cNvSpPr>
          <p:nvPr/>
        </p:nvSpPr>
        <p:spPr bwMode="auto">
          <a:xfrm>
            <a:off x="0" y="32051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7317" name="Rectangle 69"/>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7318" name="Rectangle 70"/>
          <p:cNvSpPr>
            <a:spLocks noChangeArrowheads="1"/>
          </p:cNvSpPr>
          <p:nvPr/>
        </p:nvSpPr>
        <p:spPr bwMode="auto">
          <a:xfrm>
            <a:off x="0" y="28813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7319" name="Rectangle 71"/>
          <p:cNvSpPr>
            <a:spLocks noChangeArrowheads="1"/>
          </p:cNvSpPr>
          <p:nvPr/>
        </p:nvSpPr>
        <p:spPr bwMode="auto">
          <a:xfrm>
            <a:off x="0" y="3233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7320" name="Rectangle 72"/>
          <p:cNvSpPr>
            <a:spLocks noChangeArrowheads="1"/>
          </p:cNvSpPr>
          <p:nvPr/>
        </p:nvSpPr>
        <p:spPr bwMode="auto">
          <a:xfrm>
            <a:off x="0" y="32242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7321" name="Rectangle 73"/>
          <p:cNvSpPr>
            <a:spLocks noChangeArrowheads="1"/>
          </p:cNvSpPr>
          <p:nvPr/>
        </p:nvSpPr>
        <p:spPr bwMode="auto">
          <a:xfrm>
            <a:off x="0" y="33004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7322" name="Rectangle 74"/>
          <p:cNvSpPr>
            <a:spLocks noChangeArrowheads="1"/>
          </p:cNvSpPr>
          <p:nvPr/>
        </p:nvSpPr>
        <p:spPr bwMode="auto">
          <a:xfrm>
            <a:off x="0" y="31623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7323" name="Rectangle 75"/>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7324" name="Rectangle 76"/>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7325" name="Rectangle 77"/>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7326" name="Rectangle 78"/>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7327" name="Rectangle 79"/>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7328" name="Rectangle 8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7329" name="Rectangle 81"/>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7330" name="Rectangle 82"/>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7331" name="Rectangle 83"/>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7332" name="Rectangle 84"/>
          <p:cNvSpPr>
            <a:spLocks noChangeArrowheads="1"/>
          </p:cNvSpPr>
          <p:nvPr/>
        </p:nvSpPr>
        <p:spPr bwMode="auto">
          <a:xfrm>
            <a:off x="0" y="32527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7333" name="Rectangle 85"/>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7334" name="Rectangle 86"/>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7335" name="Rectangle 87"/>
          <p:cNvSpPr>
            <a:spLocks noChangeArrowheads="1"/>
          </p:cNvSpPr>
          <p:nvPr/>
        </p:nvSpPr>
        <p:spPr bwMode="auto">
          <a:xfrm>
            <a:off x="0" y="29860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7336" name="Rectangle 88"/>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7337" name="Rectangle 89"/>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7338" name="Rectangle 90"/>
          <p:cNvSpPr>
            <a:spLocks noChangeArrowheads="1"/>
          </p:cNvSpPr>
          <p:nvPr/>
        </p:nvSpPr>
        <p:spPr bwMode="auto">
          <a:xfrm>
            <a:off x="0" y="29860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7339" name="Rectangle 91"/>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Tree>
    <p:extLst>
      <p:ext uri="{BB962C8B-B14F-4D97-AF65-F5344CB8AC3E}">
        <p14:creationId xmlns:p14="http://schemas.microsoft.com/office/powerpoint/2010/main" val="24307654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306" name="Rectangle 2"/>
          <p:cNvSpPr>
            <a:spLocks noGrp="1" noChangeArrowheads="1"/>
          </p:cNvSpPr>
          <p:nvPr>
            <p:ph type="title"/>
          </p:nvPr>
        </p:nvSpPr>
        <p:spPr/>
        <p:txBody>
          <a:bodyPr/>
          <a:lstStyle/>
          <a:p>
            <a:r>
              <a:rPr lang="zh-CN" altLang="en-US" smtClean="0"/>
              <a:t>信道编码定理</a:t>
            </a:r>
            <a:endParaRPr lang="en-US" altLang="zh-CN"/>
          </a:p>
        </p:txBody>
      </p:sp>
      <p:sp>
        <p:nvSpPr>
          <p:cNvPr id="354307" name="Rectangle 3"/>
          <p:cNvSpPr>
            <a:spLocks noGrp="1" noChangeArrowheads="1"/>
          </p:cNvSpPr>
          <p:nvPr>
            <p:ph type="body" idx="1"/>
          </p:nvPr>
        </p:nvSpPr>
        <p:spPr/>
        <p:txBody>
          <a:bodyPr>
            <a:normAutofit/>
          </a:bodyPr>
          <a:lstStyle/>
          <a:p>
            <a:r>
              <a:rPr lang="zh-CN" altLang="en-US" sz="2800" dirty="0" smtClean="0"/>
              <a:t>信道编码概述</a:t>
            </a:r>
          </a:p>
          <a:p>
            <a:r>
              <a:rPr lang="zh-CN" altLang="en-US" sz="2800" dirty="0" smtClean="0"/>
              <a:t>译码准则</a:t>
            </a:r>
          </a:p>
          <a:p>
            <a:r>
              <a:rPr lang="zh-CN" altLang="en-US" sz="2800" dirty="0" smtClean="0"/>
              <a:t>编码方法</a:t>
            </a:r>
          </a:p>
          <a:p>
            <a:r>
              <a:rPr lang="zh-CN" altLang="en-US" sz="2800" dirty="0" smtClean="0">
                <a:solidFill>
                  <a:srgbClr val="FF0000"/>
                </a:solidFill>
              </a:rPr>
              <a:t>信道编码定理</a:t>
            </a:r>
            <a:endParaRPr lang="zh-CN" altLang="en-US" sz="2800" dirty="0">
              <a:solidFill>
                <a:srgbClr val="FF0000"/>
              </a:solidFill>
            </a:endParaRPr>
          </a:p>
        </p:txBody>
      </p:sp>
      <p:sp>
        <p:nvSpPr>
          <p:cNvPr id="6" name="灯片编号占位符 5"/>
          <p:cNvSpPr>
            <a:spLocks noGrp="1"/>
          </p:cNvSpPr>
          <p:nvPr>
            <p:ph type="sldNum" sz="quarter" idx="12"/>
          </p:nvPr>
        </p:nvSpPr>
        <p:spPr/>
        <p:txBody>
          <a:bodyPr/>
          <a:lstStyle/>
          <a:p>
            <a:fld id="{1EBC80C4-7338-4BB8-B94F-C8D74E62FD4A}" type="slidenum">
              <a:rPr lang="zh-CN" altLang="en-US" smtClean="0"/>
              <a:pPr/>
              <a:t>67</a:t>
            </a:fld>
            <a:endParaRPr lang="en-US" altLang="zh-CN"/>
          </a:p>
        </p:txBody>
      </p:sp>
    </p:spTree>
    <p:extLst>
      <p:ext uri="{BB962C8B-B14F-4D97-AF65-F5344CB8AC3E}">
        <p14:creationId xmlns:p14="http://schemas.microsoft.com/office/powerpoint/2010/main" val="32695800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9298" name="Rectangle 2"/>
          <p:cNvSpPr>
            <a:spLocks noGrp="1" noChangeArrowheads="1"/>
          </p:cNvSpPr>
          <p:nvPr>
            <p:ph type="title"/>
          </p:nvPr>
        </p:nvSpPr>
        <p:spPr/>
        <p:txBody>
          <a:bodyPr/>
          <a:lstStyle/>
          <a:p>
            <a:r>
              <a:rPr lang="zh-CN" altLang="en-US" smtClean="0"/>
              <a:t>有噪信道编码定理</a:t>
            </a:r>
            <a:endParaRPr lang="zh-CN" altLang="en-US"/>
          </a:p>
        </p:txBody>
      </p:sp>
      <p:sp>
        <p:nvSpPr>
          <p:cNvPr id="439299" name="Rectangle 3"/>
          <p:cNvSpPr>
            <a:spLocks noGrp="1" noChangeArrowheads="1"/>
          </p:cNvSpPr>
          <p:nvPr>
            <p:ph type="body" idx="1"/>
          </p:nvPr>
        </p:nvSpPr>
        <p:spPr/>
        <p:txBody>
          <a:bodyPr>
            <a:normAutofit lnSpcReduction="10000"/>
          </a:bodyPr>
          <a:lstStyle/>
          <a:p>
            <a:r>
              <a:rPr lang="zh-CN" altLang="en-US" dirty="0" smtClean="0"/>
              <a:t>回忆香农第二定理：设离散无记忆信道</a:t>
            </a:r>
          </a:p>
          <a:p>
            <a:endParaRPr lang="zh-CN" altLang="en-US" dirty="0" smtClean="0"/>
          </a:p>
          <a:p>
            <a:r>
              <a:rPr lang="en-US" altLang="zh-CN" dirty="0" smtClean="0"/>
              <a:t>X</a:t>
            </a:r>
            <a:r>
              <a:rPr lang="zh-CN" altLang="en-US" dirty="0" smtClean="0"/>
              <a:t>、</a:t>
            </a:r>
            <a:r>
              <a:rPr lang="en-US" altLang="zh-CN" dirty="0" smtClean="0"/>
              <a:t>Y</a:t>
            </a:r>
            <a:r>
              <a:rPr lang="zh-CN" altLang="en-US" dirty="0" smtClean="0"/>
              <a:t>分别代表输入、输出信号，            是传递概率分布。当信息传输率          时，只要码长</a:t>
            </a:r>
            <a:r>
              <a:rPr lang="en-US" altLang="zh-CN" dirty="0" smtClean="0"/>
              <a:t>n</a:t>
            </a:r>
            <a:r>
              <a:rPr lang="zh-CN" altLang="en-US" dirty="0" smtClean="0"/>
              <a:t>足够大，就存在着一种码和对应的译码规则，使译码后的错误概率任意小 </a:t>
            </a:r>
          </a:p>
          <a:p>
            <a:r>
              <a:rPr lang="zh-CN" altLang="en-US" dirty="0" smtClean="0"/>
              <a:t>香农第二定理指出信道容量是保证无差错传输时，信息传输率的极限值</a:t>
            </a:r>
            <a:endParaRPr lang="en-US" altLang="zh-CN" dirty="0" smtClean="0"/>
          </a:p>
          <a:p>
            <a:r>
              <a:rPr lang="zh-CN" altLang="en-US" dirty="0" smtClean="0"/>
              <a:t>有噪信道</a:t>
            </a:r>
            <a:r>
              <a:rPr lang="zh-CN" altLang="en-US" dirty="0"/>
              <a:t>编码</a:t>
            </a:r>
            <a:r>
              <a:rPr lang="zh-CN" altLang="en-US" dirty="0" smtClean="0"/>
              <a:t>逆定理</a:t>
            </a:r>
            <a:endParaRPr lang="en-US" altLang="zh-CN" dirty="0" smtClean="0"/>
          </a:p>
          <a:p>
            <a:r>
              <a:rPr lang="zh-CN" altLang="en-US" dirty="0"/>
              <a:t>设离散无记忆信道                         ，信道容量为</a:t>
            </a:r>
            <a:r>
              <a:rPr lang="en-US" altLang="zh-CN" dirty="0"/>
              <a:t>C</a:t>
            </a:r>
            <a:r>
              <a:rPr lang="zh-CN" altLang="en-US" dirty="0"/>
              <a:t>。当信息传输率          时，无论码长</a:t>
            </a:r>
            <a:r>
              <a:rPr lang="en-US" altLang="zh-CN" dirty="0"/>
              <a:t>n</a:t>
            </a:r>
            <a:r>
              <a:rPr lang="zh-CN" altLang="en-US" dirty="0"/>
              <a:t>有多长，总也找不到一种编码，使平均错误概率任意小</a:t>
            </a:r>
          </a:p>
          <a:p>
            <a:endParaRPr lang="zh-CN" altLang="en-US" dirty="0"/>
          </a:p>
        </p:txBody>
      </p:sp>
      <p:sp>
        <p:nvSpPr>
          <p:cNvPr id="97" name="灯片编号占位符 5"/>
          <p:cNvSpPr>
            <a:spLocks noGrp="1"/>
          </p:cNvSpPr>
          <p:nvPr>
            <p:ph type="sldNum" sz="quarter" idx="12"/>
          </p:nvPr>
        </p:nvSpPr>
        <p:spPr/>
        <p:txBody>
          <a:bodyPr/>
          <a:lstStyle/>
          <a:p>
            <a:fld id="{6DEAC4BD-BEFA-4E3A-BEA7-10C156BB4898}" type="slidenum">
              <a:rPr lang="zh-CN" altLang="en-US" smtClean="0"/>
              <a:pPr/>
              <a:t>68</a:t>
            </a:fld>
            <a:endParaRPr lang="en-US" altLang="zh-CN"/>
          </a:p>
        </p:txBody>
      </p:sp>
      <p:sp>
        <p:nvSpPr>
          <p:cNvPr id="439300" name="Rectangle 4"/>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9301" name="Rectangle 5"/>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9302" name="Rectangle 6"/>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9303" name="Rectangle 7"/>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9304" name="Rectangle 8"/>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9305" name="Rectangle 9"/>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9306" name="Rectangle 10"/>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9307" name="Rectangle 11"/>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9308" name="Rectangle 12"/>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9309" name="Rectangle 13"/>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9310" name="Rectangle 14"/>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9311" name="Rectangle 15"/>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9312" name="Rectangle 16"/>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9313" name="Rectangle 17"/>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9314" name="Rectangle 18"/>
          <p:cNvSpPr>
            <a:spLocks noChangeArrowheads="1"/>
          </p:cNvSpPr>
          <p:nvPr/>
        </p:nvSpPr>
        <p:spPr bwMode="auto">
          <a:xfrm>
            <a:off x="0" y="31956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9315" name="Rectangle 19"/>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9316" name="Rectangle 20"/>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9317" name="Rectangle 21"/>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9318"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9319" name="Rectangle 23"/>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9320" name="Rectangle 24"/>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9321" name="Rectangle 25"/>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9322" name="Rectangle 26"/>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9323" name="Rectangle 27"/>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9324" name="Rectangle 28"/>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9325" name="Rectangle 29"/>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9326" name="Rectangle 30"/>
          <p:cNvSpPr>
            <a:spLocks noChangeArrowheads="1"/>
          </p:cNvSpPr>
          <p:nvPr/>
        </p:nvSpPr>
        <p:spPr bwMode="auto">
          <a:xfrm>
            <a:off x="0" y="31956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9327" name="Rectangle 31"/>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9328" name="Rectangle 32"/>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9329" name="Rectangle 33"/>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9330" name="Rectangle 34"/>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9331" name="Rectangle 35"/>
          <p:cNvSpPr>
            <a:spLocks noChangeArrowheads="1"/>
          </p:cNvSpPr>
          <p:nvPr/>
        </p:nvSpPr>
        <p:spPr bwMode="auto">
          <a:xfrm>
            <a:off x="0" y="3257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9332" name="Rectangle 36"/>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9333" name="Rectangle 37"/>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9334" name="Rectangle 38"/>
          <p:cNvSpPr>
            <a:spLocks noChangeArrowheads="1"/>
          </p:cNvSpPr>
          <p:nvPr/>
        </p:nvSpPr>
        <p:spPr bwMode="auto">
          <a:xfrm>
            <a:off x="0" y="24193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9335" name="Rectangle 39"/>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9336" name="Rectangle 40"/>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9337" name="Rectangle 41"/>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9338" name="Rectangle 42"/>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9339" name="Rectangle 4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9340" name="Rectangle 44"/>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9341" name="Rectangle 45"/>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9342" name="Rectangle 46"/>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9343" name="Rectangle 47"/>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9344" name="Rectangle 48"/>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9345" name="Rectangle 49"/>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9346" name="Rectangle 50"/>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9347" name="Rectangle 51"/>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9348" name="Rectangle 52"/>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9349" name="Rectangle 53"/>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9350" name="Rectangle 54"/>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9351" name="Rectangle 55"/>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9352" name="Rectangle 56"/>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9353" name="Rectangle 57"/>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9354" name="Rectangle 58"/>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9355" name="Rectangle 59"/>
          <p:cNvSpPr>
            <a:spLocks noChangeArrowheads="1"/>
          </p:cNvSpPr>
          <p:nvPr/>
        </p:nvSpPr>
        <p:spPr bwMode="auto">
          <a:xfrm>
            <a:off x="0" y="31003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9356" name="Rectangle 60"/>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9357" name="Rectangle 61"/>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9358" name="Rectangle 62"/>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9359" name="Rectangle 63"/>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9360" name="Rectangle 64"/>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9361" name="Rectangle 65"/>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9362" name="Rectangle 66"/>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9363" name="Rectangle 67"/>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9364" name="Rectangle 68"/>
          <p:cNvSpPr>
            <a:spLocks noChangeArrowheads="1"/>
          </p:cNvSpPr>
          <p:nvPr/>
        </p:nvSpPr>
        <p:spPr bwMode="auto">
          <a:xfrm>
            <a:off x="0" y="32051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9365" name="Rectangle 69"/>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9366" name="Rectangle 70"/>
          <p:cNvSpPr>
            <a:spLocks noChangeArrowheads="1"/>
          </p:cNvSpPr>
          <p:nvPr/>
        </p:nvSpPr>
        <p:spPr bwMode="auto">
          <a:xfrm>
            <a:off x="0" y="28813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9367" name="Rectangle 71"/>
          <p:cNvSpPr>
            <a:spLocks noChangeArrowheads="1"/>
          </p:cNvSpPr>
          <p:nvPr/>
        </p:nvSpPr>
        <p:spPr bwMode="auto">
          <a:xfrm>
            <a:off x="0" y="3233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9368" name="Rectangle 72"/>
          <p:cNvSpPr>
            <a:spLocks noChangeArrowheads="1"/>
          </p:cNvSpPr>
          <p:nvPr/>
        </p:nvSpPr>
        <p:spPr bwMode="auto">
          <a:xfrm>
            <a:off x="0" y="32242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9369" name="Rectangle 73"/>
          <p:cNvSpPr>
            <a:spLocks noChangeArrowheads="1"/>
          </p:cNvSpPr>
          <p:nvPr/>
        </p:nvSpPr>
        <p:spPr bwMode="auto">
          <a:xfrm>
            <a:off x="0" y="33004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9370" name="Rectangle 74"/>
          <p:cNvSpPr>
            <a:spLocks noChangeArrowheads="1"/>
          </p:cNvSpPr>
          <p:nvPr/>
        </p:nvSpPr>
        <p:spPr bwMode="auto">
          <a:xfrm>
            <a:off x="0" y="31623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9371" name="Rectangle 75"/>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9372" name="Rectangle 76"/>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9373" name="Rectangle 77"/>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9374" name="Rectangle 78"/>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9375" name="Rectangle 79"/>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9376" name="Rectangle 8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9377" name="Rectangle 81"/>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9378" name="Rectangle 82"/>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9379" name="Rectangle 83"/>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9380" name="Rectangle 84"/>
          <p:cNvSpPr>
            <a:spLocks noChangeArrowheads="1"/>
          </p:cNvSpPr>
          <p:nvPr/>
        </p:nvSpPr>
        <p:spPr bwMode="auto">
          <a:xfrm>
            <a:off x="0" y="32527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9381" name="Rectangle 85"/>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9382" name="Rectangle 86"/>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9383" name="Rectangle 87"/>
          <p:cNvSpPr>
            <a:spLocks noChangeArrowheads="1"/>
          </p:cNvSpPr>
          <p:nvPr/>
        </p:nvSpPr>
        <p:spPr bwMode="auto">
          <a:xfrm>
            <a:off x="0" y="29860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9384" name="Rectangle 88"/>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9385" name="Rectangle 89"/>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9386" name="Rectangle 90"/>
          <p:cNvSpPr>
            <a:spLocks noChangeArrowheads="1"/>
          </p:cNvSpPr>
          <p:nvPr/>
        </p:nvSpPr>
        <p:spPr bwMode="auto">
          <a:xfrm>
            <a:off x="0" y="29860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9387" name="Rectangle 91"/>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439388" name="Object 92"/>
          <p:cNvGraphicFramePr>
            <a:graphicFrameLocks noChangeAspect="1"/>
          </p:cNvGraphicFramePr>
          <p:nvPr>
            <p:extLst>
              <p:ext uri="{D42A27DB-BD31-4B8C-83A1-F6EECF244321}">
                <p14:modId xmlns:p14="http://schemas.microsoft.com/office/powerpoint/2010/main" val="985362703"/>
              </p:ext>
            </p:extLst>
          </p:nvPr>
        </p:nvGraphicFramePr>
        <p:xfrm>
          <a:off x="1475656" y="1772816"/>
          <a:ext cx="2435225" cy="503237"/>
        </p:xfrm>
        <a:graphic>
          <a:graphicData uri="http://schemas.openxmlformats.org/presentationml/2006/ole">
            <mc:AlternateContent xmlns:mc="http://schemas.openxmlformats.org/markup-compatibility/2006">
              <mc:Choice xmlns:v="urn:schemas-microsoft-com:vml" Requires="v">
                <p:oleObj spid="_x0000_s2263112" name="Equation" r:id="rId4" imgW="1244520" imgH="253800" progId="Equation.DSMT4">
                  <p:embed/>
                </p:oleObj>
              </mc:Choice>
              <mc:Fallback>
                <p:oleObj name="Equation" r:id="rId4" imgW="1244520" imgH="253800" progId="Equation.DSMT4">
                  <p:embed/>
                  <p:pic>
                    <p:nvPicPr>
                      <p:cNvPr id="0" name=""/>
                      <p:cNvPicPr>
                        <a:picLocks noChangeAspect="1" noChangeArrowheads="1"/>
                      </p:cNvPicPr>
                      <p:nvPr/>
                    </p:nvPicPr>
                    <p:blipFill>
                      <a:blip r:embed="rId5"/>
                      <a:srcRect/>
                      <a:stretch>
                        <a:fillRect/>
                      </a:stretch>
                    </p:blipFill>
                    <p:spPr bwMode="auto">
                      <a:xfrm>
                        <a:off x="1475656" y="1772816"/>
                        <a:ext cx="2435225" cy="5032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39389" name="Object 93"/>
          <p:cNvGraphicFramePr>
            <a:graphicFrameLocks noChangeAspect="1"/>
          </p:cNvGraphicFramePr>
          <p:nvPr>
            <p:extLst>
              <p:ext uri="{D42A27DB-BD31-4B8C-83A1-F6EECF244321}">
                <p14:modId xmlns:p14="http://schemas.microsoft.com/office/powerpoint/2010/main" val="3829771616"/>
              </p:ext>
            </p:extLst>
          </p:nvPr>
        </p:nvGraphicFramePr>
        <p:xfrm>
          <a:off x="5033963" y="2276872"/>
          <a:ext cx="1254125" cy="446088"/>
        </p:xfrm>
        <a:graphic>
          <a:graphicData uri="http://schemas.openxmlformats.org/presentationml/2006/ole">
            <mc:AlternateContent xmlns:mc="http://schemas.openxmlformats.org/markup-compatibility/2006">
              <mc:Choice xmlns:v="urn:schemas-microsoft-com:vml" Requires="v">
                <p:oleObj spid="_x0000_s2263113" name="Equation" r:id="rId6" imgW="545760" imgH="203040" progId="Equation.DSMT4">
                  <p:embed/>
                </p:oleObj>
              </mc:Choice>
              <mc:Fallback>
                <p:oleObj name="Equation" r:id="rId6" imgW="545760" imgH="203040" progId="Equation.DSMT4">
                  <p:embed/>
                  <p:pic>
                    <p:nvPicPr>
                      <p:cNvPr id="0" name=""/>
                      <p:cNvPicPr>
                        <a:picLocks noChangeAspect="1" noChangeArrowheads="1"/>
                      </p:cNvPicPr>
                      <p:nvPr/>
                    </p:nvPicPr>
                    <p:blipFill>
                      <a:blip r:embed="rId7"/>
                      <a:srcRect/>
                      <a:stretch>
                        <a:fillRect/>
                      </a:stretch>
                    </p:blipFill>
                    <p:spPr bwMode="auto">
                      <a:xfrm>
                        <a:off x="5033963" y="2276872"/>
                        <a:ext cx="1254125" cy="4460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39390" name="Object 94"/>
          <p:cNvGraphicFramePr>
            <a:graphicFrameLocks noChangeAspect="1"/>
          </p:cNvGraphicFramePr>
          <p:nvPr>
            <p:extLst>
              <p:ext uri="{D42A27DB-BD31-4B8C-83A1-F6EECF244321}">
                <p14:modId xmlns:p14="http://schemas.microsoft.com/office/powerpoint/2010/main" val="1744883782"/>
              </p:ext>
            </p:extLst>
          </p:nvPr>
        </p:nvGraphicFramePr>
        <p:xfrm>
          <a:off x="2699792" y="2636912"/>
          <a:ext cx="890588" cy="363537"/>
        </p:xfrm>
        <a:graphic>
          <a:graphicData uri="http://schemas.openxmlformats.org/presentationml/2006/ole">
            <mc:AlternateContent xmlns:mc="http://schemas.openxmlformats.org/markup-compatibility/2006">
              <mc:Choice xmlns:v="urn:schemas-microsoft-com:vml" Requires="v">
                <p:oleObj spid="_x0000_s2263114" name="Equation" r:id="rId8" imgW="431640" imgH="177480" progId="Equation.DSMT4">
                  <p:embed/>
                </p:oleObj>
              </mc:Choice>
              <mc:Fallback>
                <p:oleObj name="Equation" r:id="rId8" imgW="431640" imgH="177480" progId="Equation.DSMT4">
                  <p:embed/>
                  <p:pic>
                    <p:nvPicPr>
                      <p:cNvPr id="0" name=""/>
                      <p:cNvPicPr>
                        <a:picLocks noChangeAspect="1" noChangeArrowheads="1"/>
                      </p:cNvPicPr>
                      <p:nvPr/>
                    </p:nvPicPr>
                    <p:blipFill>
                      <a:blip r:embed="rId9"/>
                      <a:srcRect/>
                      <a:stretch>
                        <a:fillRect/>
                      </a:stretch>
                    </p:blipFill>
                    <p:spPr bwMode="auto">
                      <a:xfrm>
                        <a:off x="2699792" y="2636912"/>
                        <a:ext cx="890588" cy="3635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 name="对象 1"/>
          <p:cNvGraphicFramePr>
            <a:graphicFrameLocks noChangeAspect="1"/>
          </p:cNvGraphicFramePr>
          <p:nvPr>
            <p:extLst>
              <p:ext uri="{D42A27DB-BD31-4B8C-83A1-F6EECF244321}">
                <p14:modId xmlns:p14="http://schemas.microsoft.com/office/powerpoint/2010/main" val="1103193306"/>
              </p:ext>
            </p:extLst>
          </p:nvPr>
        </p:nvGraphicFramePr>
        <p:xfrm>
          <a:off x="3201988" y="4933156"/>
          <a:ext cx="2435225" cy="503238"/>
        </p:xfrm>
        <a:graphic>
          <a:graphicData uri="http://schemas.openxmlformats.org/presentationml/2006/ole">
            <mc:AlternateContent xmlns:mc="http://schemas.openxmlformats.org/markup-compatibility/2006">
              <mc:Choice xmlns:v="urn:schemas-microsoft-com:vml" Requires="v">
                <p:oleObj spid="_x0000_s2263115" name="Equation" r:id="rId10" imgW="1244520" imgH="253800" progId="Equation.DSMT4">
                  <p:embed/>
                </p:oleObj>
              </mc:Choice>
              <mc:Fallback>
                <p:oleObj name="Equation" r:id="rId10" imgW="1244520" imgH="253800" progId="Equation.DSMT4">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201988" y="4933156"/>
                        <a:ext cx="2435225"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81831095"/>
              </p:ext>
            </p:extLst>
          </p:nvPr>
        </p:nvGraphicFramePr>
        <p:xfrm>
          <a:off x="2025650" y="5358606"/>
          <a:ext cx="890588" cy="374650"/>
        </p:xfrm>
        <a:graphic>
          <a:graphicData uri="http://schemas.openxmlformats.org/presentationml/2006/ole">
            <mc:AlternateContent xmlns:mc="http://schemas.openxmlformats.org/markup-compatibility/2006">
              <mc:Choice xmlns:v="urn:schemas-microsoft-com:vml" Requires="v">
                <p:oleObj spid="_x0000_s2263116" name="Equation" r:id="rId12" imgW="431640" imgH="177480" progId="Equation.DSMT4">
                  <p:embed/>
                </p:oleObj>
              </mc:Choice>
              <mc:Fallback>
                <p:oleObj name="Equation" r:id="rId12" imgW="431640" imgH="177480" progId="Equation.DSMT4">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025650" y="5358606"/>
                        <a:ext cx="890588"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4319734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2"/>
          <p:cNvSpPr>
            <a:spLocks noGrp="1" noChangeArrowheads="1"/>
          </p:cNvSpPr>
          <p:nvPr>
            <p:ph type="title"/>
          </p:nvPr>
        </p:nvSpPr>
        <p:spPr/>
        <p:txBody>
          <a:bodyPr/>
          <a:lstStyle/>
          <a:p>
            <a:r>
              <a:rPr lang="zh-CN" altLang="en-US" dirty="0" smtClean="0"/>
              <a:t>信道编译码的基本思想</a:t>
            </a:r>
            <a:r>
              <a:rPr lang="en-US" altLang="zh-CN" dirty="0" smtClean="0"/>
              <a:t>2</a:t>
            </a:r>
            <a:endParaRPr lang="zh-CN" altLang="en-US" dirty="0"/>
          </a:p>
        </p:txBody>
      </p:sp>
      <p:sp>
        <p:nvSpPr>
          <p:cNvPr id="6" name="灯片编号占位符 5"/>
          <p:cNvSpPr>
            <a:spLocks noGrp="1"/>
          </p:cNvSpPr>
          <p:nvPr>
            <p:ph type="sldNum" sz="quarter" idx="12"/>
          </p:nvPr>
        </p:nvSpPr>
        <p:spPr/>
        <p:txBody>
          <a:bodyPr/>
          <a:lstStyle/>
          <a:p>
            <a:fld id="{AEDA9B1E-A65B-4D16-A61C-CA3251D86A26}" type="slidenum">
              <a:rPr lang="zh-CN" altLang="en-US" smtClean="0"/>
              <a:pPr/>
              <a:t>7</a:t>
            </a:fld>
            <a:endParaRPr lang="en-US" altLang="zh-CN"/>
          </a:p>
        </p:txBody>
      </p:sp>
      <p:sp>
        <p:nvSpPr>
          <p:cNvPr id="269315" name="Rectangle 3"/>
          <p:cNvSpPr>
            <a:spLocks noGrp="1" noChangeArrowheads="1"/>
          </p:cNvSpPr>
          <p:nvPr>
            <p:ph type="body" idx="4294967295"/>
          </p:nvPr>
        </p:nvSpPr>
        <p:spPr>
          <a:xfrm>
            <a:off x="683568" y="4725144"/>
            <a:ext cx="8136904" cy="1440160"/>
          </a:xfrm>
        </p:spPr>
        <p:txBody>
          <a:bodyPr>
            <a:normAutofit/>
          </a:bodyPr>
          <a:lstStyle/>
          <a:p>
            <a:pPr marL="0" indent="0">
              <a:buNone/>
            </a:pPr>
            <a:r>
              <a:rPr lang="zh-CN" altLang="en-US" dirty="0" smtClean="0"/>
              <a:t>信道编码的</a:t>
            </a:r>
            <a:r>
              <a:rPr lang="zh-CN" altLang="en-US" dirty="0" smtClean="0">
                <a:solidFill>
                  <a:srgbClr val="0000FF"/>
                </a:solidFill>
              </a:rPr>
              <a:t>基本思想</a:t>
            </a:r>
            <a:r>
              <a:rPr lang="zh-CN" altLang="en-US" dirty="0" smtClean="0"/>
              <a:t>：</a:t>
            </a:r>
            <a:endParaRPr lang="en-US" altLang="zh-CN" dirty="0" smtClean="0"/>
          </a:p>
          <a:p>
            <a:pPr marL="0" indent="0">
              <a:buNone/>
            </a:pPr>
            <a:r>
              <a:rPr lang="zh-CN" altLang="en-US" dirty="0" smtClean="0"/>
              <a:t>根据</a:t>
            </a:r>
            <a:r>
              <a:rPr lang="zh-CN" altLang="en-US" dirty="0" smtClean="0">
                <a:solidFill>
                  <a:srgbClr val="FF0000"/>
                </a:solidFill>
              </a:rPr>
              <a:t>相关性</a:t>
            </a:r>
            <a:r>
              <a:rPr lang="zh-CN" altLang="en-US" dirty="0" smtClean="0"/>
              <a:t>来检测和纠正传输过程中产生的差错，提高通信可靠性。</a:t>
            </a:r>
            <a:endParaRPr lang="zh-CN" altLang="en-US" dirty="0"/>
          </a:p>
        </p:txBody>
      </p:sp>
      <p:sp>
        <p:nvSpPr>
          <p:cNvPr id="2" name="矩形 1"/>
          <p:cNvSpPr/>
          <p:nvPr/>
        </p:nvSpPr>
        <p:spPr>
          <a:xfrm>
            <a:off x="683568" y="2564904"/>
            <a:ext cx="8136904" cy="1754326"/>
          </a:xfrm>
          <a:prstGeom prst="rect">
            <a:avLst/>
          </a:prstGeom>
        </p:spPr>
        <p:txBody>
          <a:bodyPr wrap="square">
            <a:spAutoFit/>
          </a:bodyPr>
          <a:lstStyle/>
          <a:p>
            <a:pPr>
              <a:lnSpc>
                <a:spcPct val="150000"/>
              </a:lnSpc>
            </a:pPr>
            <a:r>
              <a:rPr lang="zh-CN" altLang="en-US" sz="2400" b="1" dirty="0" smtClean="0">
                <a:solidFill>
                  <a:srgbClr val="0000FF"/>
                </a:solidFill>
                <a:latin typeface="+mj-ea"/>
                <a:ea typeface="+mj-ea"/>
              </a:rPr>
              <a:t>信道译码</a:t>
            </a:r>
            <a:r>
              <a:rPr lang="zh-CN" altLang="en-US" sz="2400" b="1" dirty="0" smtClean="0">
                <a:latin typeface="+mj-ea"/>
                <a:ea typeface="+mj-ea"/>
              </a:rPr>
              <a:t>：</a:t>
            </a:r>
            <a:endParaRPr lang="en-US" altLang="zh-CN" sz="2400" b="1" dirty="0" smtClean="0">
              <a:latin typeface="+mj-ea"/>
              <a:ea typeface="+mj-ea"/>
            </a:endParaRPr>
          </a:p>
          <a:p>
            <a:pPr>
              <a:lnSpc>
                <a:spcPct val="150000"/>
              </a:lnSpc>
            </a:pPr>
            <a:r>
              <a:rPr lang="zh-CN" altLang="en-US" sz="2400" b="1" dirty="0" smtClean="0">
                <a:latin typeface="+mj-ea"/>
                <a:ea typeface="+mj-ea"/>
              </a:rPr>
              <a:t>利用这种预知的编码规则来译码，或检错</a:t>
            </a:r>
            <a:r>
              <a:rPr lang="en-US" altLang="zh-CN" sz="2400" b="1" dirty="0" smtClean="0">
                <a:latin typeface="+mj-ea"/>
                <a:ea typeface="+mj-ea"/>
              </a:rPr>
              <a:t>(</a:t>
            </a:r>
            <a:r>
              <a:rPr lang="zh-CN" altLang="en-US" sz="2400" b="1" dirty="0" smtClean="0">
                <a:latin typeface="+mj-ea"/>
                <a:ea typeface="+mj-ea"/>
              </a:rPr>
              <a:t>检验接收到的数字序列</a:t>
            </a:r>
            <a:r>
              <a:rPr lang="en-US" altLang="zh-CN" sz="2400" b="1" dirty="0" smtClean="0">
                <a:latin typeface="+mj-ea"/>
                <a:ea typeface="+mj-ea"/>
              </a:rPr>
              <a:t>R</a:t>
            </a:r>
            <a:r>
              <a:rPr lang="zh-CN" altLang="en-US" sz="2400" b="1" dirty="0" smtClean="0">
                <a:latin typeface="+mj-ea"/>
                <a:ea typeface="+mj-ea"/>
              </a:rPr>
              <a:t>中是否有错</a:t>
            </a:r>
            <a:r>
              <a:rPr lang="en-US" altLang="zh-CN" sz="2400" b="1" dirty="0" smtClean="0">
                <a:latin typeface="+mj-ea"/>
                <a:ea typeface="+mj-ea"/>
              </a:rPr>
              <a:t>)</a:t>
            </a:r>
            <a:r>
              <a:rPr lang="zh-CN" altLang="en-US" sz="2400" b="1" dirty="0" smtClean="0">
                <a:latin typeface="+mj-ea"/>
                <a:ea typeface="+mj-ea"/>
              </a:rPr>
              <a:t>，或纠错</a:t>
            </a:r>
            <a:r>
              <a:rPr lang="en-US" altLang="zh-CN" sz="2400" b="1" dirty="0" smtClean="0">
                <a:latin typeface="+mj-ea"/>
                <a:ea typeface="+mj-ea"/>
              </a:rPr>
              <a:t>(</a:t>
            </a:r>
            <a:r>
              <a:rPr lang="zh-CN" altLang="en-US" sz="2400" b="1" dirty="0" smtClean="0">
                <a:latin typeface="+mj-ea"/>
                <a:ea typeface="+mj-ea"/>
              </a:rPr>
              <a:t>纠正其中的差错</a:t>
            </a:r>
            <a:r>
              <a:rPr lang="en-US" altLang="zh-CN" sz="2400" b="1" dirty="0" smtClean="0">
                <a:latin typeface="+mj-ea"/>
                <a:ea typeface="+mj-ea"/>
              </a:rPr>
              <a:t>) </a:t>
            </a:r>
            <a:r>
              <a:rPr lang="zh-CN" altLang="en-US" sz="2400" b="1" dirty="0" smtClean="0">
                <a:latin typeface="+mj-ea"/>
                <a:ea typeface="+mj-ea"/>
              </a:rPr>
              <a:t>。</a:t>
            </a:r>
            <a:endParaRPr lang="zh-CN" altLang="en-US" sz="2400" b="1" dirty="0">
              <a:latin typeface="+mj-ea"/>
              <a:ea typeface="+mj-ea"/>
            </a:endParaRPr>
          </a:p>
        </p:txBody>
      </p:sp>
      <p:sp>
        <p:nvSpPr>
          <p:cNvPr id="8" name="矩形 7"/>
          <p:cNvSpPr/>
          <p:nvPr/>
        </p:nvSpPr>
        <p:spPr>
          <a:xfrm>
            <a:off x="5220072" y="1340768"/>
            <a:ext cx="3600400" cy="830997"/>
          </a:xfrm>
          <a:prstGeom prst="rect">
            <a:avLst/>
          </a:prstGeom>
        </p:spPr>
        <p:txBody>
          <a:bodyPr wrap="square">
            <a:spAutoFit/>
          </a:bodyPr>
          <a:lstStyle/>
          <a:p>
            <a:r>
              <a:rPr lang="zh-CN" altLang="en-US" sz="2400" b="1" dirty="0" smtClean="0">
                <a:latin typeface="+mj-ea"/>
                <a:ea typeface="+mj-ea"/>
              </a:rPr>
              <a:t>码序列中</a:t>
            </a:r>
            <a:r>
              <a:rPr lang="en-US" altLang="zh-CN" sz="2400" b="1" dirty="0" smtClean="0">
                <a:latin typeface="+mj-ea"/>
                <a:ea typeface="+mj-ea"/>
              </a:rPr>
              <a:t>,</a:t>
            </a:r>
            <a:r>
              <a:rPr lang="zh-CN" altLang="en-US" sz="2400" b="1" dirty="0" smtClean="0">
                <a:latin typeface="+mj-ea"/>
                <a:ea typeface="+mj-ea"/>
              </a:rPr>
              <a:t>信息序列码元与多余码元之间是</a:t>
            </a:r>
            <a:r>
              <a:rPr lang="zh-CN" altLang="en-US" sz="2400" b="1" dirty="0" smtClean="0">
                <a:solidFill>
                  <a:srgbClr val="FF0000"/>
                </a:solidFill>
                <a:latin typeface="+mj-ea"/>
                <a:ea typeface="+mj-ea"/>
              </a:rPr>
              <a:t>相关</a:t>
            </a:r>
            <a:r>
              <a:rPr lang="zh-CN" altLang="en-US" sz="2400" b="1" dirty="0" smtClean="0">
                <a:latin typeface="+mj-ea"/>
                <a:ea typeface="+mj-ea"/>
              </a:rPr>
              <a:t>的。</a:t>
            </a:r>
            <a:endParaRPr lang="zh-CN" altLang="en-US" sz="2400" b="1" dirty="0">
              <a:latin typeface="+mj-ea"/>
              <a:ea typeface="+mj-ea"/>
            </a:endParaRPr>
          </a:p>
        </p:txBody>
      </p:sp>
      <p:sp>
        <p:nvSpPr>
          <p:cNvPr id="9" name="矩形 8"/>
          <p:cNvSpPr/>
          <p:nvPr/>
        </p:nvSpPr>
        <p:spPr>
          <a:xfrm>
            <a:off x="539552" y="1340768"/>
            <a:ext cx="4193777" cy="830997"/>
          </a:xfrm>
          <a:prstGeom prst="rect">
            <a:avLst/>
          </a:prstGeom>
        </p:spPr>
        <p:txBody>
          <a:bodyPr wrap="none">
            <a:spAutoFit/>
          </a:bodyPr>
          <a:lstStyle/>
          <a:p>
            <a:r>
              <a:rPr lang="zh-CN" altLang="en-US" sz="2400" b="1" dirty="0" smtClean="0">
                <a:latin typeface="+mj-ea"/>
                <a:ea typeface="+mj-ea"/>
              </a:rPr>
              <a:t>信源编码的输出：数字序列</a:t>
            </a:r>
            <a:r>
              <a:rPr lang="en-US" altLang="zh-CN" sz="2400" b="1" dirty="0" smtClean="0">
                <a:latin typeface="+mj-ea"/>
                <a:ea typeface="+mj-ea"/>
              </a:rPr>
              <a:t>M</a:t>
            </a:r>
          </a:p>
          <a:p>
            <a:r>
              <a:rPr lang="en-US" altLang="zh-CN" sz="2400" b="1" dirty="0" smtClean="0">
                <a:latin typeface="+mj-ea"/>
                <a:ea typeface="+mj-ea"/>
              </a:rPr>
              <a:t>0</a:t>
            </a:r>
            <a:r>
              <a:rPr lang="zh-CN" altLang="en-US" sz="2400" b="1" dirty="0" smtClean="0">
                <a:latin typeface="+mj-ea"/>
                <a:ea typeface="+mj-ea"/>
              </a:rPr>
              <a:t>和</a:t>
            </a:r>
            <a:r>
              <a:rPr lang="en-US" altLang="zh-CN" sz="2400" b="1" dirty="0" smtClean="0">
                <a:latin typeface="+mj-ea"/>
                <a:ea typeface="+mj-ea"/>
              </a:rPr>
              <a:t>1</a:t>
            </a:r>
            <a:r>
              <a:rPr lang="zh-CN" altLang="en-US" sz="2400" b="1" dirty="0" smtClean="0">
                <a:solidFill>
                  <a:srgbClr val="FF0000"/>
                </a:solidFill>
                <a:latin typeface="+mj-ea"/>
                <a:ea typeface="+mj-ea"/>
              </a:rPr>
              <a:t>独立且等概</a:t>
            </a:r>
            <a:endParaRPr lang="zh-CN" altLang="en-US" sz="2400" b="1" dirty="0">
              <a:solidFill>
                <a:srgbClr val="FF0000"/>
              </a:solidFill>
              <a:latin typeface="+mj-ea"/>
              <a:ea typeface="+mj-ea"/>
            </a:endParaRPr>
          </a:p>
        </p:txBody>
      </p:sp>
      <p:sp>
        <p:nvSpPr>
          <p:cNvPr id="10" name="右箭头 9"/>
          <p:cNvSpPr/>
          <p:nvPr/>
        </p:nvSpPr>
        <p:spPr>
          <a:xfrm>
            <a:off x="4716016" y="1628800"/>
            <a:ext cx="432048" cy="360040"/>
          </a:xfrm>
          <a:prstGeom prst="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6709232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linds(horizontal)">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blinds(horizontal)">
                                      <p:cBhvr>
                                        <p:cTn id="15" dur="500"/>
                                        <p:tgtEl>
                                          <p:spTgt spid="2"/>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269315">
                                            <p:txEl>
                                              <p:pRg st="0" end="0"/>
                                            </p:txEl>
                                          </p:spTgt>
                                        </p:tgtEl>
                                        <p:attrNameLst>
                                          <p:attrName>style.visibility</p:attrName>
                                        </p:attrNameLst>
                                      </p:cBhvr>
                                      <p:to>
                                        <p:strVal val="visible"/>
                                      </p:to>
                                    </p:set>
                                    <p:animEffect transition="in" filter="blinds(horizontal)">
                                      <p:cBhvr>
                                        <p:cTn id="20" dur="500"/>
                                        <p:tgtEl>
                                          <p:spTgt spid="269315">
                                            <p:txEl>
                                              <p:pRg st="0" end="0"/>
                                            </p:txEl>
                                          </p:spTgt>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269315">
                                            <p:txEl>
                                              <p:pRg st="1" end="1"/>
                                            </p:txEl>
                                          </p:spTgt>
                                        </p:tgtEl>
                                        <p:attrNameLst>
                                          <p:attrName>style.visibility</p:attrName>
                                        </p:attrNameLst>
                                      </p:cBhvr>
                                      <p:to>
                                        <p:strVal val="visible"/>
                                      </p:to>
                                    </p:set>
                                    <p:animEffect transition="in" filter="blinds(horizontal)">
                                      <p:cBhvr>
                                        <p:cTn id="23" dur="500"/>
                                        <p:tgtEl>
                                          <p:spTgt spid="26931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9315" grpId="0" uiExpand="1" build="p"/>
      <p:bldP spid="2" grpId="0"/>
      <p:bldP spid="8" grpId="0"/>
      <p:bldP spid="10" grpId="0" animBg="1"/>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5330" name="Rectangle 2"/>
          <p:cNvSpPr>
            <a:spLocks noGrp="1" noChangeArrowheads="1"/>
          </p:cNvSpPr>
          <p:nvPr>
            <p:ph type="title"/>
          </p:nvPr>
        </p:nvSpPr>
        <p:spPr/>
        <p:txBody>
          <a:bodyPr/>
          <a:lstStyle/>
          <a:p>
            <a:r>
              <a:rPr lang="zh-CN" altLang="en-US" sz="3200" dirty="0" smtClean="0">
                <a:latin typeface="+mj-ea"/>
              </a:rPr>
              <a:t>通信可靠性的</a:t>
            </a:r>
            <a:r>
              <a:rPr lang="zh-CN" altLang="en-US" dirty="0" smtClean="0"/>
              <a:t>相关因素</a:t>
            </a:r>
            <a:endParaRPr lang="zh-CN" altLang="en-US" dirty="0"/>
          </a:p>
        </p:txBody>
      </p:sp>
      <p:sp>
        <p:nvSpPr>
          <p:cNvPr id="95" name="灯片编号占位符 5"/>
          <p:cNvSpPr>
            <a:spLocks noGrp="1"/>
          </p:cNvSpPr>
          <p:nvPr>
            <p:ph type="sldNum" sz="quarter" idx="12"/>
          </p:nvPr>
        </p:nvSpPr>
        <p:spPr/>
        <p:txBody>
          <a:bodyPr/>
          <a:lstStyle/>
          <a:p>
            <a:fld id="{64C5E66B-6F20-4ABA-AB45-916FA3A0A1EB}" type="slidenum">
              <a:rPr lang="zh-CN" altLang="en-US" smtClean="0"/>
              <a:pPr/>
              <a:t>8</a:t>
            </a:fld>
            <a:endParaRPr lang="en-US" altLang="zh-CN"/>
          </a:p>
        </p:txBody>
      </p:sp>
      <p:sp>
        <p:nvSpPr>
          <p:cNvPr id="355332" name="Rectangle 4"/>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55333" name="Rectangle 5"/>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55334" name="Rectangle 6"/>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55335" name="Rectangle 7"/>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55336" name="Rectangle 8"/>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55337" name="Rectangle 9"/>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55338" name="Rectangle 10"/>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55339" name="Rectangle 11"/>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55340" name="Rectangle 12"/>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55341" name="Rectangle 13"/>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55342" name="Rectangle 14"/>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55343" name="Rectangle 15"/>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55344" name="Rectangle 16"/>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55345" name="Rectangle 17"/>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55346" name="Rectangle 18"/>
          <p:cNvSpPr>
            <a:spLocks noChangeArrowheads="1"/>
          </p:cNvSpPr>
          <p:nvPr/>
        </p:nvSpPr>
        <p:spPr bwMode="auto">
          <a:xfrm>
            <a:off x="0" y="31956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55347" name="Rectangle 19"/>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55348" name="Rectangle 20"/>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55349" name="Rectangle 21"/>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55350"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55351" name="Rectangle 23"/>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55352" name="Rectangle 24"/>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55353" name="Rectangle 25"/>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55354" name="Rectangle 26"/>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55355" name="Rectangle 27"/>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55356" name="Rectangle 28"/>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55357" name="Rectangle 29"/>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55358" name="Rectangle 30"/>
          <p:cNvSpPr>
            <a:spLocks noChangeArrowheads="1"/>
          </p:cNvSpPr>
          <p:nvPr/>
        </p:nvSpPr>
        <p:spPr bwMode="auto">
          <a:xfrm>
            <a:off x="0" y="31956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55359" name="Rectangle 31"/>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55360" name="Rectangle 32"/>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55361" name="Rectangle 33"/>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55362" name="Rectangle 34"/>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55363" name="Rectangle 35"/>
          <p:cNvSpPr>
            <a:spLocks noChangeArrowheads="1"/>
          </p:cNvSpPr>
          <p:nvPr/>
        </p:nvSpPr>
        <p:spPr bwMode="auto">
          <a:xfrm>
            <a:off x="0" y="3257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55364" name="Rectangle 36"/>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55365" name="Rectangle 37"/>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55366" name="Rectangle 38"/>
          <p:cNvSpPr>
            <a:spLocks noChangeArrowheads="1"/>
          </p:cNvSpPr>
          <p:nvPr/>
        </p:nvSpPr>
        <p:spPr bwMode="auto">
          <a:xfrm>
            <a:off x="0" y="24193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55367" name="Rectangle 39"/>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55368" name="Rectangle 40"/>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55369" name="Rectangle 41"/>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55370" name="Rectangle 42"/>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55371" name="Rectangle 4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55372" name="Rectangle 44"/>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55373" name="Rectangle 45"/>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55374" name="Rectangle 46"/>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55375" name="Rectangle 47"/>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55376" name="Rectangle 48"/>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55377" name="Rectangle 49"/>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55378" name="Rectangle 50"/>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55379" name="Rectangle 51"/>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55380" name="Rectangle 52"/>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55381" name="Rectangle 53"/>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55382" name="Rectangle 54"/>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55383" name="Rectangle 55"/>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55384" name="Rectangle 56"/>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55385" name="Rectangle 57"/>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55386" name="Rectangle 58"/>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55387" name="Rectangle 59"/>
          <p:cNvSpPr>
            <a:spLocks noChangeArrowheads="1"/>
          </p:cNvSpPr>
          <p:nvPr/>
        </p:nvSpPr>
        <p:spPr bwMode="auto">
          <a:xfrm>
            <a:off x="0" y="31003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55388" name="Rectangle 60"/>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55389" name="Rectangle 61"/>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55390" name="Rectangle 62"/>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55391" name="Rectangle 63"/>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55392" name="Rectangle 64"/>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55393" name="Rectangle 65"/>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55394" name="Rectangle 66"/>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55395" name="Rectangle 67"/>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55396" name="Rectangle 68"/>
          <p:cNvSpPr>
            <a:spLocks noChangeArrowheads="1"/>
          </p:cNvSpPr>
          <p:nvPr/>
        </p:nvSpPr>
        <p:spPr bwMode="auto">
          <a:xfrm>
            <a:off x="0" y="32051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55397" name="Rectangle 69"/>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55398" name="Rectangle 70"/>
          <p:cNvSpPr>
            <a:spLocks noChangeArrowheads="1"/>
          </p:cNvSpPr>
          <p:nvPr/>
        </p:nvSpPr>
        <p:spPr bwMode="auto">
          <a:xfrm>
            <a:off x="0" y="28813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55399" name="Rectangle 71"/>
          <p:cNvSpPr>
            <a:spLocks noChangeArrowheads="1"/>
          </p:cNvSpPr>
          <p:nvPr/>
        </p:nvSpPr>
        <p:spPr bwMode="auto">
          <a:xfrm>
            <a:off x="0" y="3233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55400" name="Rectangle 72"/>
          <p:cNvSpPr>
            <a:spLocks noChangeArrowheads="1"/>
          </p:cNvSpPr>
          <p:nvPr/>
        </p:nvSpPr>
        <p:spPr bwMode="auto">
          <a:xfrm>
            <a:off x="0" y="32242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55401" name="Rectangle 73"/>
          <p:cNvSpPr>
            <a:spLocks noChangeArrowheads="1"/>
          </p:cNvSpPr>
          <p:nvPr/>
        </p:nvSpPr>
        <p:spPr bwMode="auto">
          <a:xfrm>
            <a:off x="0" y="33004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55402" name="Rectangle 74"/>
          <p:cNvSpPr>
            <a:spLocks noChangeArrowheads="1"/>
          </p:cNvSpPr>
          <p:nvPr/>
        </p:nvSpPr>
        <p:spPr bwMode="auto">
          <a:xfrm>
            <a:off x="-396875" y="45085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1" hangingPunct="1">
              <a:spcBef>
                <a:spcPct val="0"/>
              </a:spcBef>
            </a:pPr>
            <a:endParaRPr kumimoji="1" lang="zh-CN" altLang="en-US" sz="2400" b="0">
              <a:latin typeface="Tahoma" pitchFamily="34" charset="0"/>
            </a:endParaRPr>
          </a:p>
        </p:txBody>
      </p:sp>
      <p:sp>
        <p:nvSpPr>
          <p:cNvPr id="355403" name="Rectangle 75"/>
          <p:cNvSpPr>
            <a:spLocks noChangeArrowheads="1"/>
          </p:cNvSpPr>
          <p:nvPr/>
        </p:nvSpPr>
        <p:spPr bwMode="auto">
          <a:xfrm>
            <a:off x="0" y="31623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55404" name="Rectangle 76"/>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55405" name="Rectangle 77"/>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55406" name="Rectangle 78"/>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55407" name="Rectangle 79"/>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55408" name="Rectangle 80"/>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55409" name="Rectangle 8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55410" name="Rectangle 82"/>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55411" name="Rectangle 83"/>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55412" name="Rectangle 84"/>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55413" name="Rectangle 85"/>
          <p:cNvSpPr>
            <a:spLocks noChangeArrowheads="1"/>
          </p:cNvSpPr>
          <p:nvPr/>
        </p:nvSpPr>
        <p:spPr bwMode="auto">
          <a:xfrm>
            <a:off x="0" y="32527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55414" name="Rectangle 86"/>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55415" name="Rectangle 87"/>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55416" name="Rectangle 88"/>
          <p:cNvSpPr>
            <a:spLocks noChangeArrowheads="1"/>
          </p:cNvSpPr>
          <p:nvPr/>
        </p:nvSpPr>
        <p:spPr bwMode="auto">
          <a:xfrm>
            <a:off x="0" y="29860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55417" name="Rectangle 89"/>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55418" name="Rectangle 90"/>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55419" name="Rectangle 91"/>
          <p:cNvSpPr>
            <a:spLocks noChangeArrowheads="1"/>
          </p:cNvSpPr>
          <p:nvPr/>
        </p:nvSpPr>
        <p:spPr bwMode="auto">
          <a:xfrm>
            <a:off x="0" y="29860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55420" name="Rectangle 92"/>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94" name="矩形 93"/>
          <p:cNvSpPr/>
          <p:nvPr/>
        </p:nvSpPr>
        <p:spPr>
          <a:xfrm>
            <a:off x="539552" y="1196752"/>
            <a:ext cx="8064896" cy="2862322"/>
          </a:xfrm>
          <a:prstGeom prst="rect">
            <a:avLst/>
          </a:prstGeom>
        </p:spPr>
        <p:txBody>
          <a:bodyPr wrap="square">
            <a:spAutoFit/>
          </a:bodyPr>
          <a:lstStyle/>
          <a:p>
            <a:pPr marL="0" lvl="1">
              <a:lnSpc>
                <a:spcPct val="150000"/>
              </a:lnSpc>
            </a:pPr>
            <a:r>
              <a:rPr lang="zh-CN" altLang="en-US" sz="2400" b="1" dirty="0" smtClean="0">
                <a:solidFill>
                  <a:srgbClr val="0000FF"/>
                </a:solidFill>
                <a:latin typeface="+mj-ea"/>
                <a:ea typeface="+mj-ea"/>
              </a:rPr>
              <a:t>问题</a:t>
            </a:r>
            <a:r>
              <a:rPr lang="zh-CN" altLang="en-US" sz="2400" b="1" dirty="0" smtClean="0">
                <a:latin typeface="+mj-ea"/>
                <a:ea typeface="+mj-ea"/>
              </a:rPr>
              <a:t>：影响通信可靠性</a:t>
            </a:r>
            <a:r>
              <a:rPr lang="en-US" altLang="zh-CN" sz="2400" b="1" dirty="0" smtClean="0">
                <a:latin typeface="+mj-ea"/>
                <a:ea typeface="+mj-ea"/>
              </a:rPr>
              <a:t>(</a:t>
            </a:r>
            <a:r>
              <a:rPr lang="zh-CN" altLang="en-US" sz="2400" b="1" dirty="0" smtClean="0">
                <a:latin typeface="+mj-ea"/>
                <a:ea typeface="+mj-ea"/>
              </a:rPr>
              <a:t>错误概率</a:t>
            </a:r>
            <a:r>
              <a:rPr lang="en-US" altLang="zh-CN" sz="2400" b="1" dirty="0" smtClean="0">
                <a:latin typeface="+mj-ea"/>
                <a:ea typeface="+mj-ea"/>
              </a:rPr>
              <a:t>)</a:t>
            </a:r>
            <a:r>
              <a:rPr lang="zh-CN" altLang="en-US" sz="2400" b="1" dirty="0" smtClean="0">
                <a:latin typeface="+mj-ea"/>
                <a:ea typeface="+mj-ea"/>
              </a:rPr>
              <a:t>，受哪些因素影响？</a:t>
            </a:r>
            <a:endParaRPr lang="en-US" altLang="zh-CN" sz="2400" b="1" dirty="0" smtClean="0">
              <a:latin typeface="+mj-ea"/>
              <a:ea typeface="+mj-ea"/>
            </a:endParaRPr>
          </a:p>
          <a:p>
            <a:pPr marL="0" lvl="1">
              <a:lnSpc>
                <a:spcPct val="150000"/>
              </a:lnSpc>
            </a:pPr>
            <a:r>
              <a:rPr lang="zh-CN" altLang="en-US" sz="2400" b="1" dirty="0" smtClean="0">
                <a:solidFill>
                  <a:srgbClr val="0000FF"/>
                </a:solidFill>
                <a:latin typeface="+mj-ea"/>
                <a:ea typeface="+mj-ea"/>
              </a:rPr>
              <a:t>分析</a:t>
            </a:r>
            <a:r>
              <a:rPr lang="zh-CN" altLang="en-US" sz="2400" b="1" dirty="0" smtClean="0">
                <a:latin typeface="+mj-ea"/>
                <a:ea typeface="+mj-ea"/>
              </a:rPr>
              <a:t>：</a:t>
            </a:r>
            <a:r>
              <a:rPr lang="en-US" altLang="zh-CN" sz="2400" b="1" dirty="0" smtClean="0">
                <a:latin typeface="+mj-ea"/>
                <a:ea typeface="+mj-ea"/>
              </a:rPr>
              <a:t>(1)</a:t>
            </a:r>
            <a:r>
              <a:rPr lang="zh-CN" altLang="en-US" sz="2400" b="1" dirty="0" smtClean="0">
                <a:latin typeface="+mj-ea"/>
                <a:ea typeface="+mj-ea"/>
              </a:rPr>
              <a:t>通信的可靠性显然与信道的统计特性有关，因为杂噪干扰是造成错误的主要因素。</a:t>
            </a:r>
            <a:endParaRPr lang="en-US" altLang="zh-CN" sz="2400" b="1" dirty="0" smtClean="0">
              <a:latin typeface="+mj-ea"/>
              <a:ea typeface="+mj-ea"/>
            </a:endParaRPr>
          </a:p>
          <a:p>
            <a:pPr marL="0" lvl="1">
              <a:lnSpc>
                <a:spcPct val="150000"/>
              </a:lnSpc>
            </a:pPr>
            <a:r>
              <a:rPr lang="zh-CN" altLang="en-US" sz="2400" b="1" dirty="0" smtClean="0">
                <a:latin typeface="+mj-ea"/>
                <a:ea typeface="+mj-ea"/>
              </a:rPr>
              <a:t>例：</a:t>
            </a:r>
          </a:p>
          <a:p>
            <a:pPr marL="0" lvl="1">
              <a:lnSpc>
                <a:spcPct val="150000"/>
              </a:lnSpc>
            </a:pPr>
            <a:r>
              <a:rPr lang="zh-CN" altLang="en-US" sz="2400" b="1" dirty="0" smtClean="0">
                <a:latin typeface="+mj-ea"/>
                <a:ea typeface="+mj-ea"/>
              </a:rPr>
              <a:t>       </a:t>
            </a:r>
          </a:p>
        </p:txBody>
      </p:sp>
      <p:graphicFrame>
        <p:nvGraphicFramePr>
          <p:cNvPr id="2144257" name="Object 1"/>
          <p:cNvGraphicFramePr>
            <a:graphicFrameLocks noChangeAspect="1"/>
          </p:cNvGraphicFramePr>
          <p:nvPr>
            <p:extLst>
              <p:ext uri="{D42A27DB-BD31-4B8C-83A1-F6EECF244321}">
                <p14:modId xmlns:p14="http://schemas.microsoft.com/office/powerpoint/2010/main" val="432415847"/>
              </p:ext>
            </p:extLst>
          </p:nvPr>
        </p:nvGraphicFramePr>
        <p:xfrm>
          <a:off x="1619672" y="2852936"/>
          <a:ext cx="5257800" cy="1866900"/>
        </p:xfrm>
        <a:graphic>
          <a:graphicData uri="http://schemas.openxmlformats.org/presentationml/2006/ole">
            <mc:AlternateContent xmlns:mc="http://schemas.openxmlformats.org/markup-compatibility/2006">
              <mc:Choice xmlns:v="urn:schemas-microsoft-com:vml" Requires="v">
                <p:oleObj spid="_x0000_s2144279" name="Visio" r:id="rId4" imgW="2746982" imgH="997896" progId="Visio.Drawing.11">
                  <p:embed/>
                </p:oleObj>
              </mc:Choice>
              <mc:Fallback>
                <p:oleObj name="Visio" r:id="rId4" imgW="2746982" imgH="997896" progId="Visio.Drawing.11">
                  <p:embed/>
                  <p:pic>
                    <p:nvPicPr>
                      <p:cNvPr id="0" name="Picture 1"/>
                      <p:cNvPicPr>
                        <a:picLocks noChangeAspect="1" noChangeArrowheads="1"/>
                      </p:cNvPicPr>
                      <p:nvPr/>
                    </p:nvPicPr>
                    <p:blipFill>
                      <a:blip r:embed="rId5"/>
                      <a:srcRect/>
                      <a:stretch>
                        <a:fillRect/>
                      </a:stretch>
                    </p:blipFill>
                    <p:spPr bwMode="auto">
                      <a:xfrm>
                        <a:off x="1619672" y="2852936"/>
                        <a:ext cx="5257800" cy="1866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6" name="矩形 95"/>
          <p:cNvSpPr/>
          <p:nvPr/>
        </p:nvSpPr>
        <p:spPr>
          <a:xfrm>
            <a:off x="1475656" y="4653136"/>
            <a:ext cx="2699792" cy="830997"/>
          </a:xfrm>
          <a:prstGeom prst="rect">
            <a:avLst/>
          </a:prstGeom>
        </p:spPr>
        <p:txBody>
          <a:bodyPr wrap="square">
            <a:spAutoFit/>
          </a:bodyPr>
          <a:lstStyle/>
          <a:p>
            <a:r>
              <a:rPr lang="zh-CN" altLang="en-US" sz="2400" b="1" dirty="0" smtClean="0">
                <a:latin typeface="+mj-ea"/>
                <a:ea typeface="+mj-ea"/>
              </a:rPr>
              <a:t>无噪无损信道：</a:t>
            </a:r>
            <a:endParaRPr lang="en-US" altLang="zh-CN" sz="2400" b="1" dirty="0" smtClean="0">
              <a:latin typeface="+mj-ea"/>
              <a:ea typeface="+mj-ea"/>
            </a:endParaRPr>
          </a:p>
          <a:p>
            <a:r>
              <a:rPr lang="zh-CN" altLang="en-US" sz="2400" b="1" dirty="0" smtClean="0">
                <a:latin typeface="+mj-ea"/>
                <a:ea typeface="+mj-ea"/>
              </a:rPr>
              <a:t>错误概率</a:t>
            </a:r>
            <a:r>
              <a:rPr lang="en-US" altLang="zh-CN" sz="2400" b="1" dirty="0" smtClean="0">
                <a:latin typeface="+mj-ea"/>
                <a:ea typeface="+mj-ea"/>
              </a:rPr>
              <a:t>0</a:t>
            </a:r>
          </a:p>
        </p:txBody>
      </p:sp>
      <p:sp>
        <p:nvSpPr>
          <p:cNvPr id="97" name="矩形 96"/>
          <p:cNvSpPr/>
          <p:nvPr/>
        </p:nvSpPr>
        <p:spPr>
          <a:xfrm>
            <a:off x="4499992" y="4653136"/>
            <a:ext cx="4104456" cy="830997"/>
          </a:xfrm>
          <a:prstGeom prst="rect">
            <a:avLst/>
          </a:prstGeom>
        </p:spPr>
        <p:txBody>
          <a:bodyPr wrap="square">
            <a:spAutoFit/>
          </a:bodyPr>
          <a:lstStyle/>
          <a:p>
            <a:r>
              <a:rPr lang="en-US" altLang="zh-CN" sz="2400" b="1" dirty="0" smtClean="0">
                <a:latin typeface="+mj-ea"/>
                <a:ea typeface="+mj-ea"/>
              </a:rPr>
              <a:t>P=0.5</a:t>
            </a:r>
            <a:r>
              <a:rPr lang="zh-CN" altLang="en-US" sz="2400" b="1" dirty="0" smtClean="0">
                <a:latin typeface="+mj-ea"/>
                <a:ea typeface="+mj-ea"/>
              </a:rPr>
              <a:t>的二元对称信道：</a:t>
            </a:r>
            <a:endParaRPr lang="en-US" altLang="zh-CN" sz="2400" b="1" dirty="0" smtClean="0">
              <a:latin typeface="+mj-ea"/>
              <a:ea typeface="+mj-ea"/>
            </a:endParaRPr>
          </a:p>
          <a:p>
            <a:r>
              <a:rPr lang="zh-CN" altLang="en-US" sz="2400" b="1" dirty="0" smtClean="0">
                <a:latin typeface="+mj-ea"/>
                <a:ea typeface="+mj-ea"/>
              </a:rPr>
              <a:t>错误概率</a:t>
            </a:r>
            <a:r>
              <a:rPr lang="en-US" altLang="zh-CN" sz="2400" b="1" dirty="0" smtClean="0">
                <a:latin typeface="+mj-ea"/>
                <a:ea typeface="+mj-ea"/>
              </a:rPr>
              <a:t>50%</a:t>
            </a:r>
            <a:endParaRPr lang="en-US" altLang="zh-CN" sz="2400" b="1" dirty="0">
              <a:latin typeface="+mj-ea"/>
              <a:ea typeface="+mj-ea"/>
            </a:endParaRPr>
          </a:p>
        </p:txBody>
      </p:sp>
      <p:sp>
        <p:nvSpPr>
          <p:cNvPr id="98" name="矩形 97"/>
          <p:cNvSpPr/>
          <p:nvPr/>
        </p:nvSpPr>
        <p:spPr>
          <a:xfrm>
            <a:off x="611560" y="5445224"/>
            <a:ext cx="8064896" cy="1135054"/>
          </a:xfrm>
          <a:prstGeom prst="rect">
            <a:avLst/>
          </a:prstGeom>
        </p:spPr>
        <p:txBody>
          <a:bodyPr wrap="square">
            <a:spAutoFit/>
          </a:bodyPr>
          <a:lstStyle/>
          <a:p>
            <a:pPr marL="0" lvl="1">
              <a:lnSpc>
                <a:spcPct val="150000"/>
              </a:lnSpc>
            </a:pPr>
            <a:r>
              <a:rPr lang="en-US" altLang="zh-CN" sz="2400" b="1" dirty="0" smtClean="0">
                <a:latin typeface="+mj-ea"/>
                <a:ea typeface="+mj-ea"/>
              </a:rPr>
              <a:t>(2)</a:t>
            </a:r>
            <a:r>
              <a:rPr lang="zh-CN" altLang="en-US" sz="2400" b="1" dirty="0" smtClean="0">
                <a:latin typeface="+mj-ea"/>
                <a:ea typeface="+mj-ea"/>
              </a:rPr>
              <a:t>除了信道本身的影响，</a:t>
            </a:r>
            <a:r>
              <a:rPr lang="zh-CN" altLang="en-US" sz="2400" b="1" dirty="0" smtClean="0">
                <a:solidFill>
                  <a:srgbClr val="FF0000"/>
                </a:solidFill>
                <a:latin typeface="+mj-ea"/>
                <a:ea typeface="+mj-ea"/>
              </a:rPr>
              <a:t>译码规则</a:t>
            </a:r>
            <a:r>
              <a:rPr lang="zh-CN" altLang="en-US" sz="2400" b="1" dirty="0" smtClean="0">
                <a:latin typeface="+mj-ea"/>
                <a:ea typeface="+mj-ea"/>
              </a:rPr>
              <a:t>和</a:t>
            </a:r>
            <a:r>
              <a:rPr lang="zh-CN" altLang="en-US" sz="2400" b="1" dirty="0" smtClean="0">
                <a:solidFill>
                  <a:srgbClr val="FF0000"/>
                </a:solidFill>
                <a:latin typeface="+mj-ea"/>
                <a:ea typeface="+mj-ea"/>
              </a:rPr>
              <a:t>编码方法</a:t>
            </a:r>
            <a:r>
              <a:rPr lang="zh-CN" altLang="en-US" sz="2400" b="1" dirty="0" smtClean="0">
                <a:latin typeface="+mj-ea"/>
                <a:ea typeface="+mj-ea"/>
              </a:rPr>
              <a:t>也将影响信息传输的可靠性。</a:t>
            </a:r>
          </a:p>
        </p:txBody>
      </p:sp>
    </p:spTree>
    <p:extLst>
      <p:ext uri="{BB962C8B-B14F-4D97-AF65-F5344CB8AC3E}">
        <p14:creationId xmlns:p14="http://schemas.microsoft.com/office/powerpoint/2010/main" val="3390263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4">
                                            <p:txEl>
                                              <p:pRg st="1" end="1"/>
                                            </p:txEl>
                                          </p:spTgt>
                                        </p:tgtEl>
                                        <p:attrNameLst>
                                          <p:attrName>style.visibility</p:attrName>
                                        </p:attrNameLst>
                                      </p:cBhvr>
                                      <p:to>
                                        <p:strVal val="visible"/>
                                      </p:to>
                                    </p:set>
                                    <p:animEffect transition="in" filter="blinds(horizontal)">
                                      <p:cBhvr>
                                        <p:cTn id="7" dur="500"/>
                                        <p:tgtEl>
                                          <p:spTgt spid="9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4">
                                            <p:txEl>
                                              <p:pRg st="2" end="2"/>
                                            </p:txEl>
                                          </p:spTgt>
                                        </p:tgtEl>
                                        <p:attrNameLst>
                                          <p:attrName>style.visibility</p:attrName>
                                        </p:attrNameLst>
                                      </p:cBhvr>
                                      <p:to>
                                        <p:strVal val="visible"/>
                                      </p:to>
                                    </p:set>
                                    <p:animEffect transition="in" filter="blinds(horizontal)">
                                      <p:cBhvr>
                                        <p:cTn id="12" dur="500"/>
                                        <p:tgtEl>
                                          <p:spTgt spid="94">
                                            <p:txEl>
                                              <p:pRg st="2" end="2"/>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2144257"/>
                                        </p:tgtEl>
                                        <p:attrNameLst>
                                          <p:attrName>style.visibility</p:attrName>
                                        </p:attrNameLst>
                                      </p:cBhvr>
                                      <p:to>
                                        <p:strVal val="visible"/>
                                      </p:to>
                                    </p:set>
                                    <p:animEffect transition="in" filter="blinds(horizontal)">
                                      <p:cBhvr>
                                        <p:cTn id="15" dur="500"/>
                                        <p:tgtEl>
                                          <p:spTgt spid="2144257"/>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96"/>
                                        </p:tgtEl>
                                        <p:attrNameLst>
                                          <p:attrName>style.visibility</p:attrName>
                                        </p:attrNameLst>
                                      </p:cBhvr>
                                      <p:to>
                                        <p:strVal val="visible"/>
                                      </p:to>
                                    </p:set>
                                    <p:animEffect transition="in" filter="blinds(horizontal)">
                                      <p:cBhvr>
                                        <p:cTn id="20" dur="500"/>
                                        <p:tgtEl>
                                          <p:spTgt spid="96"/>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97"/>
                                        </p:tgtEl>
                                        <p:attrNameLst>
                                          <p:attrName>style.visibility</p:attrName>
                                        </p:attrNameLst>
                                      </p:cBhvr>
                                      <p:to>
                                        <p:strVal val="visible"/>
                                      </p:to>
                                    </p:set>
                                    <p:animEffect transition="in" filter="blinds(horizontal)">
                                      <p:cBhvr>
                                        <p:cTn id="23" dur="500"/>
                                        <p:tgtEl>
                                          <p:spTgt spid="97"/>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98"/>
                                        </p:tgtEl>
                                        <p:attrNameLst>
                                          <p:attrName>style.visibility</p:attrName>
                                        </p:attrNameLst>
                                      </p:cBhvr>
                                      <p:to>
                                        <p:strVal val="visible"/>
                                      </p:to>
                                    </p:set>
                                    <p:animEffect transition="in" filter="blinds(horizontal)">
                                      <p:cBhvr>
                                        <p:cTn id="28" dur="500"/>
                                        <p:tgtEl>
                                          <p:spTgt spid="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p:bldP spid="97" grpId="0"/>
      <p:bldP spid="9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306" name="Rectangle 2"/>
          <p:cNvSpPr>
            <a:spLocks noGrp="1" noChangeArrowheads="1"/>
          </p:cNvSpPr>
          <p:nvPr>
            <p:ph type="title"/>
          </p:nvPr>
        </p:nvSpPr>
        <p:spPr/>
        <p:txBody>
          <a:bodyPr/>
          <a:lstStyle/>
          <a:p>
            <a:r>
              <a:rPr lang="zh-CN" altLang="en-US" smtClean="0"/>
              <a:t>信道编码定理</a:t>
            </a:r>
            <a:endParaRPr lang="en-US" altLang="zh-CN"/>
          </a:p>
        </p:txBody>
      </p:sp>
      <p:sp>
        <p:nvSpPr>
          <p:cNvPr id="354307" name="Rectangle 3"/>
          <p:cNvSpPr>
            <a:spLocks noGrp="1" noChangeArrowheads="1"/>
          </p:cNvSpPr>
          <p:nvPr>
            <p:ph type="body" idx="1"/>
          </p:nvPr>
        </p:nvSpPr>
        <p:spPr/>
        <p:txBody>
          <a:bodyPr>
            <a:normAutofit/>
          </a:bodyPr>
          <a:lstStyle/>
          <a:p>
            <a:r>
              <a:rPr lang="zh-CN" altLang="en-US" sz="2800" dirty="0" smtClean="0"/>
              <a:t>信道编码概述</a:t>
            </a:r>
          </a:p>
          <a:p>
            <a:r>
              <a:rPr lang="zh-CN" altLang="en-US" sz="2800" dirty="0" smtClean="0">
                <a:solidFill>
                  <a:srgbClr val="FF0000"/>
                </a:solidFill>
              </a:rPr>
              <a:t>译码准则</a:t>
            </a:r>
          </a:p>
          <a:p>
            <a:r>
              <a:rPr lang="zh-CN" altLang="en-US" sz="2800" dirty="0" smtClean="0"/>
              <a:t>编码方法</a:t>
            </a:r>
          </a:p>
          <a:p>
            <a:r>
              <a:rPr lang="zh-CN" altLang="en-US" sz="2800" dirty="0" smtClean="0"/>
              <a:t>信道编码定理</a:t>
            </a:r>
            <a:endParaRPr lang="zh-CN" altLang="en-US" sz="2800" dirty="0"/>
          </a:p>
        </p:txBody>
      </p:sp>
      <p:sp>
        <p:nvSpPr>
          <p:cNvPr id="6" name="灯片编号占位符 5"/>
          <p:cNvSpPr>
            <a:spLocks noGrp="1"/>
          </p:cNvSpPr>
          <p:nvPr>
            <p:ph type="sldNum" sz="quarter" idx="12"/>
          </p:nvPr>
        </p:nvSpPr>
        <p:spPr/>
        <p:txBody>
          <a:bodyPr/>
          <a:lstStyle/>
          <a:p>
            <a:fld id="{1EBC80C4-7338-4BB8-B94F-C8D74E62FD4A}" type="slidenum">
              <a:rPr lang="zh-CN" altLang="en-US" smtClean="0"/>
              <a:pPr/>
              <a:t>9</a:t>
            </a:fld>
            <a:endParaRPr lang="en-US" altLang="zh-CN"/>
          </a:p>
        </p:txBody>
      </p:sp>
      <p:sp>
        <p:nvSpPr>
          <p:cNvPr id="2" name="矩形 1"/>
          <p:cNvSpPr/>
          <p:nvPr/>
        </p:nvSpPr>
        <p:spPr>
          <a:xfrm>
            <a:off x="3275856" y="1556792"/>
            <a:ext cx="2646878" cy="1754326"/>
          </a:xfrm>
          <a:prstGeom prst="rect">
            <a:avLst/>
          </a:prstGeom>
        </p:spPr>
        <p:txBody>
          <a:bodyPr wrap="none">
            <a:spAutoFit/>
          </a:bodyPr>
          <a:lstStyle/>
          <a:p>
            <a:pPr>
              <a:lnSpc>
                <a:spcPct val="150000"/>
              </a:lnSpc>
            </a:pPr>
            <a:r>
              <a:rPr lang="zh-CN" altLang="en-US" sz="2400" b="1" dirty="0" smtClean="0">
                <a:solidFill>
                  <a:srgbClr val="0000FF"/>
                </a:solidFill>
                <a:latin typeface="+mj-ea"/>
                <a:ea typeface="+mj-ea"/>
              </a:rPr>
              <a:t>译码准则概述</a:t>
            </a:r>
            <a:endParaRPr lang="en-US" altLang="zh-CN" sz="2400" b="1" dirty="0" smtClean="0">
              <a:solidFill>
                <a:srgbClr val="0000FF"/>
              </a:solidFill>
              <a:latin typeface="+mj-ea"/>
              <a:ea typeface="+mj-ea"/>
            </a:endParaRPr>
          </a:p>
          <a:p>
            <a:pPr>
              <a:lnSpc>
                <a:spcPct val="150000"/>
              </a:lnSpc>
            </a:pPr>
            <a:r>
              <a:rPr lang="zh-CN" altLang="en-US" sz="2400" b="1" dirty="0" smtClean="0">
                <a:solidFill>
                  <a:srgbClr val="0000FF"/>
                </a:solidFill>
                <a:latin typeface="+mj-ea"/>
                <a:ea typeface="+mj-ea"/>
              </a:rPr>
              <a:t>错误概率</a:t>
            </a:r>
            <a:endParaRPr lang="en-US" altLang="zh-CN" sz="2400" b="1" dirty="0" smtClean="0">
              <a:solidFill>
                <a:srgbClr val="0000FF"/>
              </a:solidFill>
              <a:latin typeface="+mj-ea"/>
              <a:ea typeface="+mj-ea"/>
            </a:endParaRPr>
          </a:p>
          <a:p>
            <a:pPr>
              <a:lnSpc>
                <a:spcPct val="150000"/>
              </a:lnSpc>
            </a:pPr>
            <a:r>
              <a:rPr lang="zh-CN" altLang="en-US" sz="2400" b="1" dirty="0" smtClean="0">
                <a:solidFill>
                  <a:srgbClr val="0000FF"/>
                </a:solidFill>
                <a:latin typeface="+mj-ea"/>
                <a:ea typeface="+mj-ea"/>
              </a:rPr>
              <a:t>两种常用译码准则</a:t>
            </a:r>
            <a:endParaRPr lang="zh-CN" altLang="en-US" sz="2400" dirty="0">
              <a:solidFill>
                <a:srgbClr val="0000FF"/>
              </a:solidFill>
              <a:latin typeface="+mj-ea"/>
              <a:ea typeface="+mj-ea"/>
            </a:endParaRPr>
          </a:p>
        </p:txBody>
      </p:sp>
    </p:spTree>
    <p:extLst>
      <p:ext uri="{BB962C8B-B14F-4D97-AF65-F5344CB8AC3E}">
        <p14:creationId xmlns:p14="http://schemas.microsoft.com/office/powerpoint/2010/main" val="24620390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iterate type="lt">
                                    <p:tmPct val="0"/>
                                  </p:iterate>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iterate type="lt">
                                    <p:tmPct val="0"/>
                                  </p:iterate>
                                  <p:childTnLst>
                                    <p:set>
                                      <p:cBhvr>
                                        <p:cTn id="10" dur="1" fill="hold">
                                          <p:stCondLst>
                                            <p:cond delay="0"/>
                                          </p:stCondLst>
                                        </p:cTn>
                                        <p:tgtEl>
                                          <p:spTgt spid="2">
                                            <p:txEl>
                                              <p:pRg st="1" end="1"/>
                                            </p:txEl>
                                          </p:spTgt>
                                        </p:tgtEl>
                                        <p:attrNameLst>
                                          <p:attrName>style.visibility</p:attrName>
                                        </p:attrNameLst>
                                      </p:cBhvr>
                                      <p:to>
                                        <p:strVal val="visible"/>
                                      </p:to>
                                    </p:set>
                                    <p:anim calcmode="lin" valueType="num">
                                      <p:cBhvr additive="base">
                                        <p:cTn id="11" dur="500" fill="hold"/>
                                        <p:tgtEl>
                                          <p:spTgt spid="2">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2">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 calcmode="lin" valueType="num">
                                      <p:cBhvr additive="base">
                                        <p:cTn id="15" dur="500" fill="hold"/>
                                        <p:tgtEl>
                                          <p:spTgt spid="2">
                                            <p:txEl>
                                              <p:pRg st="2" end="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2">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8" presetClass="emph" presetSubtype="0" fill="hold" nodeType="clickEffect">
                                  <p:stCondLst>
                                    <p:cond delay="0"/>
                                  </p:stCondLst>
                                  <p:iterate type="lt">
                                    <p:tmPct val="4000"/>
                                  </p:iterate>
                                  <p:childTnLst>
                                    <p:set>
                                      <p:cBhvr override="childStyle">
                                        <p:cTn id="20" dur="500" fill="hold"/>
                                        <p:tgtEl>
                                          <p:spTgt spid="2">
                                            <p:txEl>
                                              <p:pRg st="0" end="0"/>
                                            </p:txEl>
                                          </p:spTgt>
                                        </p:tgtEl>
                                        <p:attrNameLst>
                                          <p:attrName>style.textDecorationUnderline</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allAtOnce"/>
    </p:bldLst>
  </p:timing>
</p:sld>
</file>

<file path=ppt/theme/theme1.xml><?xml version="1.0" encoding="utf-8"?>
<a:theme xmlns:a="http://schemas.openxmlformats.org/drawingml/2006/main" name="TechComputer_16x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沉稳">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15_4109default" id="{E728D685-11FC-4812-BA85-57AC6F9C9F40}" vid="{BC4E008B-95FF-4815-904E-143A8EDFC1D4}"/>
    </a:ext>
  </a:extLst>
</a:theme>
</file>

<file path=ppt/theme/theme2.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TechComputer">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TechComputer">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ED472324-6816-447D-A73C-4FA00160DFA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Circuit board design presentation (widescreen)</Template>
  <TotalTime>0</TotalTime>
  <Words>3397</Words>
  <Application>Microsoft Office PowerPoint</Application>
  <PresentationFormat>全屏显示(4:3)</PresentationFormat>
  <Paragraphs>577</Paragraphs>
  <Slides>68</Slides>
  <Notes>39</Notes>
  <HiddenSlides>0</HiddenSlides>
  <MMClips>0</MMClips>
  <ScaleCrop>false</ScaleCrop>
  <HeadingPairs>
    <vt:vector size="6" baseType="variant">
      <vt:variant>
        <vt:lpstr>主题</vt:lpstr>
      </vt:variant>
      <vt:variant>
        <vt:i4>1</vt:i4>
      </vt:variant>
      <vt:variant>
        <vt:lpstr>嵌入 OLE 服务器</vt:lpstr>
      </vt:variant>
      <vt:variant>
        <vt:i4>6</vt:i4>
      </vt:variant>
      <vt:variant>
        <vt:lpstr>幻灯片标题</vt:lpstr>
      </vt:variant>
      <vt:variant>
        <vt:i4>68</vt:i4>
      </vt:variant>
    </vt:vector>
  </HeadingPairs>
  <TitlesOfParts>
    <vt:vector size="75" baseType="lpstr">
      <vt:lpstr>TechComputer_16x9</vt:lpstr>
      <vt:lpstr>Equation</vt:lpstr>
      <vt:lpstr>Visio</vt:lpstr>
      <vt:lpstr>Document</vt:lpstr>
      <vt:lpstr>公式</vt:lpstr>
      <vt:lpstr>Microsoft 公式 3.0</vt:lpstr>
      <vt:lpstr>文档</vt:lpstr>
      <vt:lpstr>第6章 信道编码</vt:lpstr>
      <vt:lpstr>信道编码定理</vt:lpstr>
      <vt:lpstr>噪声信道的编码问题</vt:lpstr>
      <vt:lpstr>通信系统的编码过程</vt:lpstr>
      <vt:lpstr>编码信道</vt:lpstr>
      <vt:lpstr>信道编译码的基本思想1</vt:lpstr>
      <vt:lpstr>信道编译码的基本思想2</vt:lpstr>
      <vt:lpstr>通信可靠性的相关因素</vt:lpstr>
      <vt:lpstr>信道编码定理</vt:lpstr>
      <vt:lpstr>错误概率和译码规则</vt:lpstr>
      <vt:lpstr>无记忆二进制对称信道（BSC）</vt:lpstr>
      <vt:lpstr>BSC的信道模型</vt:lpstr>
      <vt:lpstr>译码规则的定义</vt:lpstr>
      <vt:lpstr>PowerPoint 演示文稿</vt:lpstr>
      <vt:lpstr>译码规则-例2</vt:lpstr>
      <vt:lpstr>译码规则的选择</vt:lpstr>
      <vt:lpstr>信道编码定理</vt:lpstr>
      <vt:lpstr>错误译码概率1</vt:lpstr>
      <vt:lpstr>错误译码概率2</vt:lpstr>
      <vt:lpstr>信道编码定理</vt:lpstr>
      <vt:lpstr>最大后验概率译码规则</vt:lpstr>
      <vt:lpstr>最大后验概率准则下的错误概率1</vt:lpstr>
      <vt:lpstr>最大后验概率准则下的错误概率1</vt:lpstr>
      <vt:lpstr>最大似然准则</vt:lpstr>
      <vt:lpstr>说明</vt:lpstr>
      <vt:lpstr>最大似然准则下的错误概率</vt:lpstr>
      <vt:lpstr>PowerPoint 演示文稿</vt:lpstr>
      <vt:lpstr>PowerPoint 演示文稿</vt:lpstr>
      <vt:lpstr>PowerPoint 演示文稿</vt:lpstr>
      <vt:lpstr>PowerPoint 演示文稿</vt:lpstr>
      <vt:lpstr>费诺不等式</vt:lpstr>
      <vt:lpstr>费诺不等式的几何含义</vt:lpstr>
      <vt:lpstr>课堂练习</vt:lpstr>
      <vt:lpstr>课堂练习</vt:lpstr>
      <vt:lpstr>课堂练习</vt:lpstr>
      <vt:lpstr>信道编码定理</vt:lpstr>
      <vt:lpstr>编码方法</vt:lpstr>
      <vt:lpstr>增加扩展次数（简单重复编码）</vt:lpstr>
      <vt:lpstr>误码率分析</vt:lpstr>
      <vt:lpstr>误码率分析</vt:lpstr>
      <vt:lpstr>改变扩展次数</vt:lpstr>
      <vt:lpstr>改变输入符号数M</vt:lpstr>
      <vt:lpstr>改变输入符号数M</vt:lpstr>
      <vt:lpstr>改变输入符号数</vt:lpstr>
      <vt:lpstr>改变输入符号数</vt:lpstr>
      <vt:lpstr>调整输入符号</vt:lpstr>
      <vt:lpstr>调整输入符号</vt:lpstr>
      <vt:lpstr>（5，2）线性码</vt:lpstr>
      <vt:lpstr>（5，2）线性码的编码</vt:lpstr>
      <vt:lpstr>（5,2）线性码的编码（续）</vt:lpstr>
      <vt:lpstr>（5,2）线性码的译码效果</vt:lpstr>
      <vt:lpstr>结论</vt:lpstr>
      <vt:lpstr>输入符号分析</vt:lpstr>
      <vt:lpstr>引入汉明距离</vt:lpstr>
      <vt:lpstr>汉明距离</vt:lpstr>
      <vt:lpstr>最小距离</vt:lpstr>
      <vt:lpstr>减小错误概率的方法的本质</vt:lpstr>
      <vt:lpstr>最小距离译码规则</vt:lpstr>
      <vt:lpstr>最小距离译码规则</vt:lpstr>
      <vt:lpstr>最小距离译码规则</vt:lpstr>
      <vt:lpstr>最小距离译码规则</vt:lpstr>
      <vt:lpstr>最小距离译码规则</vt:lpstr>
      <vt:lpstr>最小距离译码规则</vt:lpstr>
      <vt:lpstr>最小距离和纠错能力</vt:lpstr>
      <vt:lpstr>最小距离和纠错能力</vt:lpstr>
      <vt:lpstr>有噪信道编码定理</vt:lpstr>
      <vt:lpstr>信道编码定理</vt:lpstr>
      <vt:lpstr>有噪信道编码定理</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2012-07-22T06:18:58Z</dcterms:created>
  <dcterms:modified xsi:type="dcterms:W3CDTF">2014-01-03T07:34:41Z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TC029010269991</vt:lpwstr>
  </property>
</Properties>
</file>