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72" r:id="rId3"/>
    <p:sldId id="257" r:id="rId4"/>
    <p:sldId id="258" r:id="rId5"/>
    <p:sldId id="259" r:id="rId6"/>
    <p:sldId id="302" r:id="rId7"/>
    <p:sldId id="303" r:id="rId8"/>
    <p:sldId id="266" r:id="rId9"/>
    <p:sldId id="268" r:id="rId10"/>
    <p:sldId id="271" r:id="rId11"/>
    <p:sldId id="265"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9D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9AE53-C7E0-4AAA-AEFC-D3A491667F3A}"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801A3-8693-4E1D-8AAD-31884522EB00}" type="slidenum">
              <a:rPr lang="en-US" smtClean="0"/>
              <a:t>‹#›</a:t>
            </a:fld>
            <a:endParaRPr lang="en-US"/>
          </a:p>
        </p:txBody>
      </p:sp>
    </p:spTree>
    <p:extLst>
      <p:ext uri="{BB962C8B-B14F-4D97-AF65-F5344CB8AC3E}">
        <p14:creationId xmlns:p14="http://schemas.microsoft.com/office/powerpoint/2010/main" val="225106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AA9C-9883-0DE2-6A9D-1C392330F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914821-2359-BFBE-1315-073B52E4D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794F0A-711C-E4A3-3962-BE7115D4D78E}"/>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5" name="Footer Placeholder 4">
            <a:extLst>
              <a:ext uri="{FF2B5EF4-FFF2-40B4-BE49-F238E27FC236}">
                <a16:creationId xmlns:a16="http://schemas.microsoft.com/office/drawing/2014/main" id="{225081FC-FAF2-9049-AC3D-86E85C083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0B5F1-84D9-30D5-45F0-9525F68B690C}"/>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243169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6A6E-ABB6-8ABB-8A89-AF9BFD6594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FA21A0-2602-3D20-3C07-0A705B183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B36BA-7AB8-A209-9AC2-E25E03C6406C}"/>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5" name="Footer Placeholder 4">
            <a:extLst>
              <a:ext uri="{FF2B5EF4-FFF2-40B4-BE49-F238E27FC236}">
                <a16:creationId xmlns:a16="http://schemas.microsoft.com/office/drawing/2014/main" id="{3C7C5194-1415-EA22-6AD2-1CF366A33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DF2B7-2681-557E-4AA1-57B95008AFCF}"/>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167319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7C85C-8ABC-C2D6-F565-0C3DCAC2D9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44C9B9-30D8-8219-A88E-664A70E75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672DE-391E-7263-41E4-E7A5498A5F4A}"/>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5" name="Footer Placeholder 4">
            <a:extLst>
              <a:ext uri="{FF2B5EF4-FFF2-40B4-BE49-F238E27FC236}">
                <a16:creationId xmlns:a16="http://schemas.microsoft.com/office/drawing/2014/main" id="{CC8E2F9A-03C2-1AD0-0EA1-DAC39F8DB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D3844-2DDF-FBF5-BC32-04770763A8B0}"/>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36967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3948717-74F6-48D7-8018-318D2A0E55CD}" type="datetimeFigureOut">
              <a:rPr lang="en-US" smtClean="0"/>
              <a:t>10/6/2025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354391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0D1E-D9E1-6939-B607-C233DA20C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E25AC-40A0-8519-711E-43AE3F4FB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AE372-1F17-FF52-1D29-E9C522781EDD}"/>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5" name="Footer Placeholder 4">
            <a:extLst>
              <a:ext uri="{FF2B5EF4-FFF2-40B4-BE49-F238E27FC236}">
                <a16:creationId xmlns:a16="http://schemas.microsoft.com/office/drawing/2014/main" id="{C5AF740E-EE53-1B44-1ABE-49585E406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7F651-49B7-8246-339F-EC5D906E4947}"/>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31976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17E9-62A3-5494-80E3-F4B3D11B80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022ABF-8B0B-AE3C-5B54-AF975D4EB4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79572-7AC0-B38E-D035-505BC267E061}"/>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5" name="Footer Placeholder 4">
            <a:extLst>
              <a:ext uri="{FF2B5EF4-FFF2-40B4-BE49-F238E27FC236}">
                <a16:creationId xmlns:a16="http://schemas.microsoft.com/office/drawing/2014/main" id="{1470C3A7-A318-162B-D4C3-75E09F1F3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39284-9350-66E9-99E1-732AE51624E4}"/>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143670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2E4B-0F7D-F2C2-C0DA-D9ABE064F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C38A3-35FC-60F4-69D5-321456481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874B9-CBAE-E472-62E8-2A8F098831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26659-5725-C0D3-8D85-56766518A7AD}"/>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6" name="Footer Placeholder 5">
            <a:extLst>
              <a:ext uri="{FF2B5EF4-FFF2-40B4-BE49-F238E27FC236}">
                <a16:creationId xmlns:a16="http://schemas.microsoft.com/office/drawing/2014/main" id="{0FD33EAF-4B48-39D5-90E8-CF81BF91A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CCC3E-D8C3-D4D0-1C78-5F136A908202}"/>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113169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D91B-E01C-4BAE-21E6-3160D7ADB7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7196BA-76F9-D3C9-C182-3DCAC9240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3825DD-3419-590D-E84B-867C56D9DA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89E79C-45F3-796E-BF91-24D7F646B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58818F-CC61-34E6-379B-827276297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6F75AD-FC90-F998-426B-AC63952E5C1F}"/>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8" name="Footer Placeholder 7">
            <a:extLst>
              <a:ext uri="{FF2B5EF4-FFF2-40B4-BE49-F238E27FC236}">
                <a16:creationId xmlns:a16="http://schemas.microsoft.com/office/drawing/2014/main" id="{7C65DF35-975C-3CE0-7421-5FF3F4516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44B14-EEBB-6A1D-36F6-9A2BC6AF0E91}"/>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306335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0D1A-19F0-E572-7AAB-CACC5CDD96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0B7E1A-441F-4318-CC30-CD1159970C36}"/>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4" name="Footer Placeholder 3">
            <a:extLst>
              <a:ext uri="{FF2B5EF4-FFF2-40B4-BE49-F238E27FC236}">
                <a16:creationId xmlns:a16="http://schemas.microsoft.com/office/drawing/2014/main" id="{6F516671-F501-0D88-CCF3-E22FE16CE3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487667-6E4B-06FC-35D3-ED6630741A30}"/>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183081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B5C96-5086-6816-E20E-DB4E0801FDDA}"/>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3" name="Footer Placeholder 2">
            <a:extLst>
              <a:ext uri="{FF2B5EF4-FFF2-40B4-BE49-F238E27FC236}">
                <a16:creationId xmlns:a16="http://schemas.microsoft.com/office/drawing/2014/main" id="{923363ED-7514-6562-BF6C-2CF3CBB03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6078C-742E-D8E0-9508-734F4E3EDBEB}"/>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113639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A958-93AE-AFEA-B59F-130D309580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1C630F-2D14-A241-2EA6-6E6094399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39D57-B814-448E-3F07-07AC87235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F81A9-6CBF-67F8-2EAC-172CBA73B0B0}"/>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6" name="Footer Placeholder 5">
            <a:extLst>
              <a:ext uri="{FF2B5EF4-FFF2-40B4-BE49-F238E27FC236}">
                <a16:creationId xmlns:a16="http://schemas.microsoft.com/office/drawing/2014/main" id="{29202FBE-78F6-17E4-7B75-940CEAE84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6247E-D809-01CB-E3ED-78A694B080AC}"/>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76661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9E0E-2E20-03A4-F035-B33E6951D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CBEBE-BC46-141E-85F9-589B29B2B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275D5F-714A-96A6-8230-A99729AD9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8A37A-0BC1-4937-151B-07E23804CB70}"/>
              </a:ext>
            </a:extLst>
          </p:cNvPr>
          <p:cNvSpPr>
            <a:spLocks noGrp="1"/>
          </p:cNvSpPr>
          <p:nvPr>
            <p:ph type="dt" sz="half" idx="10"/>
          </p:nvPr>
        </p:nvSpPr>
        <p:spPr/>
        <p:txBody>
          <a:bodyPr/>
          <a:lstStyle/>
          <a:p>
            <a:fld id="{33948717-74F6-48D7-8018-318D2A0E55CD}" type="datetimeFigureOut">
              <a:rPr lang="en-US" smtClean="0"/>
              <a:t>10/6/2025</a:t>
            </a:fld>
            <a:endParaRPr lang="en-US"/>
          </a:p>
        </p:txBody>
      </p:sp>
      <p:sp>
        <p:nvSpPr>
          <p:cNvPr id="6" name="Footer Placeholder 5">
            <a:extLst>
              <a:ext uri="{FF2B5EF4-FFF2-40B4-BE49-F238E27FC236}">
                <a16:creationId xmlns:a16="http://schemas.microsoft.com/office/drawing/2014/main" id="{177BC6C8-7E9D-D2FC-A7C5-8A8F76241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72FB55-0D8F-172A-5B4F-4CA4428A8784}"/>
              </a:ext>
            </a:extLst>
          </p:cNvPr>
          <p:cNvSpPr>
            <a:spLocks noGrp="1"/>
          </p:cNvSpPr>
          <p:nvPr>
            <p:ph type="sldNum" sz="quarter" idx="12"/>
          </p:nvPr>
        </p:nvSpPr>
        <p:spPr/>
        <p:txBody>
          <a:bodyPr/>
          <a:lstStyle/>
          <a:p>
            <a:fld id="{209ACAFA-9B42-4AA9-8D02-C200690E8EAF}" type="slidenum">
              <a:rPr lang="en-US" smtClean="0"/>
              <a:t>‹#›</a:t>
            </a:fld>
            <a:endParaRPr lang="en-US"/>
          </a:p>
        </p:txBody>
      </p:sp>
    </p:spTree>
    <p:extLst>
      <p:ext uri="{BB962C8B-B14F-4D97-AF65-F5344CB8AC3E}">
        <p14:creationId xmlns:p14="http://schemas.microsoft.com/office/powerpoint/2010/main" val="370849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FD1DA-05B4-0E00-829D-749164A70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D34D85-DC99-E609-4395-7BBE3C0BF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C59E2-F3CF-91D3-4C2F-E1DD582D3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48717-74F6-48D7-8018-318D2A0E55CD}" type="datetimeFigureOut">
              <a:rPr lang="en-US" smtClean="0"/>
              <a:t>10/6/2025</a:t>
            </a:fld>
            <a:endParaRPr lang="en-US"/>
          </a:p>
        </p:txBody>
      </p:sp>
      <p:sp>
        <p:nvSpPr>
          <p:cNvPr id="5" name="Footer Placeholder 4">
            <a:extLst>
              <a:ext uri="{FF2B5EF4-FFF2-40B4-BE49-F238E27FC236}">
                <a16:creationId xmlns:a16="http://schemas.microsoft.com/office/drawing/2014/main" id="{B353CD0E-44FA-AAEA-4AF8-C3A10C57C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733BEB-6E25-B473-A644-289D5C17A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ACAFA-9B42-4AA9-8D02-C200690E8EAF}" type="slidenum">
              <a:rPr lang="en-US" smtClean="0"/>
              <a:t>‹#›</a:t>
            </a:fld>
            <a:endParaRPr lang="en-US"/>
          </a:p>
        </p:txBody>
      </p:sp>
    </p:spTree>
    <p:extLst>
      <p:ext uri="{BB962C8B-B14F-4D97-AF65-F5344CB8AC3E}">
        <p14:creationId xmlns:p14="http://schemas.microsoft.com/office/powerpoint/2010/main" val="20034774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esc-educationalplanning/chapter/rationale-essay-purpose/"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18249F-FFB6-0C52-1E9B-213519617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88"/>
            <a:ext cx="12192000" cy="6858000"/>
          </a:xfrm>
          <a:prstGeom prst="rect">
            <a:avLst/>
          </a:prstGeom>
        </p:spPr>
      </p:pic>
      <p:sp>
        <p:nvSpPr>
          <p:cNvPr id="2" name="Title 1">
            <a:extLst>
              <a:ext uri="{FF2B5EF4-FFF2-40B4-BE49-F238E27FC236}">
                <a16:creationId xmlns:a16="http://schemas.microsoft.com/office/drawing/2014/main" id="{82BBD007-06BB-9CA0-67FC-27D57DD6A0EB}"/>
              </a:ext>
            </a:extLst>
          </p:cNvPr>
          <p:cNvSpPr>
            <a:spLocks noGrp="1"/>
          </p:cNvSpPr>
          <p:nvPr>
            <p:ph type="ctrTitle"/>
          </p:nvPr>
        </p:nvSpPr>
        <p:spPr>
          <a:xfrm>
            <a:off x="552450" y="214314"/>
            <a:ext cx="11063288" cy="1543050"/>
          </a:xfrm>
        </p:spPr>
        <p:txBody>
          <a:bodyPr>
            <a:normAutofit fontScale="90000"/>
          </a:bodyPr>
          <a:lstStyle/>
          <a:p>
            <a:pPr algn="ctr"/>
            <a:r>
              <a:rPr lang="en-US" b="1" dirty="0" err="1"/>
              <a:t>MetroMove</a:t>
            </a:r>
            <a:r>
              <a:rPr lang="en-US" b="1" dirty="0"/>
              <a:t> Transit Solutions CAPSTONE PROJECT</a:t>
            </a:r>
          </a:p>
        </p:txBody>
      </p:sp>
      <p:sp>
        <p:nvSpPr>
          <p:cNvPr id="3" name="Subtitle 2">
            <a:extLst>
              <a:ext uri="{FF2B5EF4-FFF2-40B4-BE49-F238E27FC236}">
                <a16:creationId xmlns:a16="http://schemas.microsoft.com/office/drawing/2014/main" id="{0A48EB3E-45EC-14C3-461A-4931FB031A3A}"/>
              </a:ext>
            </a:extLst>
          </p:cNvPr>
          <p:cNvSpPr>
            <a:spLocks noGrp="1"/>
          </p:cNvSpPr>
          <p:nvPr>
            <p:ph type="subTitle" idx="1"/>
          </p:nvPr>
        </p:nvSpPr>
        <p:spPr>
          <a:xfrm>
            <a:off x="552450" y="2171700"/>
            <a:ext cx="10591800" cy="4129088"/>
          </a:xfrm>
        </p:spPr>
        <p:txBody>
          <a:bodyPr>
            <a:normAutofit fontScale="32500" lnSpcReduction="20000"/>
          </a:bodyPr>
          <a:lstStyle/>
          <a:p>
            <a:r>
              <a:rPr lang="en-US" sz="9600" i="1" dirty="0"/>
              <a:t>“Optimizing Public Transit Operations: An Exploratory Data Analysis</a:t>
            </a:r>
            <a:r>
              <a:rPr lang="en-US" sz="9600" b="1" dirty="0"/>
              <a:t>”</a:t>
            </a:r>
            <a:br>
              <a:rPr lang="en-US" sz="9600" dirty="0"/>
            </a:br>
            <a:endParaRPr lang="en-US" sz="9600" dirty="0"/>
          </a:p>
          <a:p>
            <a:pPr algn="l"/>
            <a:r>
              <a:rPr lang="en-GB" sz="9600" dirty="0"/>
              <a:t>	</a:t>
            </a:r>
          </a:p>
          <a:p>
            <a:pPr algn="l"/>
            <a:r>
              <a:rPr lang="en-GB" sz="9600" dirty="0"/>
              <a:t>	Nnaemeka </a:t>
            </a:r>
          </a:p>
          <a:p>
            <a:pPr algn="l"/>
            <a:r>
              <a:rPr lang="en-GB" sz="9600" dirty="0"/>
              <a:t>	Sydney Nwani </a:t>
            </a:r>
          </a:p>
          <a:p>
            <a:pPr algn="l"/>
            <a:endParaRPr lang="en-GB" sz="9600" dirty="0"/>
          </a:p>
          <a:p>
            <a:pPr algn="l"/>
            <a:endParaRPr lang="en-GB" sz="9600" dirty="0"/>
          </a:p>
          <a:p>
            <a:pPr algn="l"/>
            <a:r>
              <a:rPr lang="en-GB" sz="9600" dirty="0"/>
              <a:t>	August, 2025</a:t>
            </a:r>
          </a:p>
          <a:p>
            <a:pPr algn="l"/>
            <a:endParaRPr lang="en-US" sz="700" dirty="0"/>
          </a:p>
        </p:txBody>
      </p:sp>
    </p:spTree>
    <p:extLst>
      <p:ext uri="{BB962C8B-B14F-4D97-AF65-F5344CB8AC3E}">
        <p14:creationId xmlns:p14="http://schemas.microsoft.com/office/powerpoint/2010/main" val="59486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D8F1F72-20A3-B049-5833-D2385B98D007}"/>
              </a:ext>
            </a:extLst>
          </p:cNvPr>
          <p:cNvSpPr>
            <a:spLocks noGrp="1"/>
          </p:cNvSpPr>
          <p:nvPr>
            <p:ph type="title"/>
          </p:nvPr>
        </p:nvSpPr>
        <p:spPr>
          <a:xfrm>
            <a:off x="960120" y="624841"/>
            <a:ext cx="10546080" cy="716280"/>
          </a:xfrm>
        </p:spPr>
        <p:txBody>
          <a:bodyPr>
            <a:normAutofit/>
          </a:bodyPr>
          <a:lstStyle/>
          <a:p>
            <a:pPr algn="ctr"/>
            <a:r>
              <a:rPr lang="en-US" sz="3200" dirty="0"/>
              <a:t>Recommendations</a:t>
            </a:r>
          </a:p>
        </p:txBody>
      </p:sp>
      <p:sp>
        <p:nvSpPr>
          <p:cNvPr id="3" name="Content Placeholder 2">
            <a:extLst>
              <a:ext uri="{FF2B5EF4-FFF2-40B4-BE49-F238E27FC236}">
                <a16:creationId xmlns:a16="http://schemas.microsoft.com/office/drawing/2014/main" id="{B68AEAAB-2D63-5783-D4C6-9D8D730BE96E}"/>
              </a:ext>
            </a:extLst>
          </p:cNvPr>
          <p:cNvSpPr>
            <a:spLocks noGrp="1"/>
          </p:cNvSpPr>
          <p:nvPr>
            <p:ph idx="1"/>
          </p:nvPr>
        </p:nvSpPr>
        <p:spPr/>
        <p:txBody>
          <a:bodyPr>
            <a:normAutofit fontScale="92500" lnSpcReduction="10000"/>
          </a:bodyPr>
          <a:lstStyle/>
          <a:p>
            <a:r>
              <a:rPr lang="en-US" sz="1800" dirty="0"/>
              <a:t>Revisit Fare Policy: Since fare does not scale well with duration, consider aligning pricing more transparently with trip length.</a:t>
            </a:r>
          </a:p>
          <a:p>
            <a:endParaRPr lang="en-US" sz="1800" dirty="0"/>
          </a:p>
          <a:p>
            <a:endParaRPr lang="en-US" sz="1800" dirty="0"/>
          </a:p>
          <a:p>
            <a:r>
              <a:rPr lang="en-US" sz="1800" dirty="0"/>
              <a:t>Optimize Capacity: Trams and Ferries had the cheapest fees and highest passenger count on average per trip, whereas the buses were the most available. Therefore, consider reallocating resources to make more trams and ferries available so that average cost per trip could be lowered for passengers.</a:t>
            </a:r>
          </a:p>
          <a:p>
            <a:endParaRPr lang="en-US" sz="1800" dirty="0"/>
          </a:p>
          <a:p>
            <a:endParaRPr lang="en-US" sz="1800" dirty="0"/>
          </a:p>
          <a:p>
            <a:r>
              <a:rPr lang="en-US" sz="1800" dirty="0"/>
              <a:t>Promote Ferries: As the cheapest and fastest per-minute mode, ferries can be marketed as a cost-effective alternative to buses/trains.</a:t>
            </a:r>
          </a:p>
          <a:p>
            <a:endParaRPr lang="en-US" sz="1800" dirty="0"/>
          </a:p>
          <a:p>
            <a:endParaRPr lang="en-US" sz="1800" dirty="0"/>
          </a:p>
          <a:p>
            <a:r>
              <a:rPr lang="en-US" sz="1800" dirty="0"/>
              <a:t>Ensure collection of more accurate trip data records in the future, especially with regards to trip date and time of departure.</a:t>
            </a:r>
          </a:p>
        </p:txBody>
      </p:sp>
    </p:spTree>
    <p:extLst>
      <p:ext uri="{BB962C8B-B14F-4D97-AF65-F5344CB8AC3E}">
        <p14:creationId xmlns:p14="http://schemas.microsoft.com/office/powerpoint/2010/main" val="409128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02FB-C088-3243-4136-B38B3F793FF2}"/>
              </a:ext>
            </a:extLst>
          </p:cNvPr>
          <p:cNvSpPr>
            <a:spLocks noGrp="1"/>
          </p:cNvSpPr>
          <p:nvPr>
            <p:ph type="title"/>
          </p:nvPr>
        </p:nvSpPr>
        <p:spPr>
          <a:xfrm>
            <a:off x="838200" y="639315"/>
            <a:ext cx="10515600" cy="820738"/>
          </a:xfrm>
        </p:spPr>
        <p:txBody>
          <a:bodyPr>
            <a:normAutofit/>
          </a:bodyPr>
          <a:lstStyle/>
          <a:p>
            <a:pPr algn="ctr"/>
            <a:r>
              <a:rPr lang="en-US" sz="3200" dirty="0"/>
              <a:t>Conclusion</a:t>
            </a:r>
          </a:p>
        </p:txBody>
      </p:sp>
      <p:sp>
        <p:nvSpPr>
          <p:cNvPr id="4" name="Content Placeholder 3">
            <a:extLst>
              <a:ext uri="{FF2B5EF4-FFF2-40B4-BE49-F238E27FC236}">
                <a16:creationId xmlns:a16="http://schemas.microsoft.com/office/drawing/2014/main" id="{8F58FD30-10F4-0BBB-EFBB-8761E4D7A106}"/>
              </a:ext>
            </a:extLst>
          </p:cNvPr>
          <p:cNvSpPr>
            <a:spLocks noGrp="1"/>
          </p:cNvSpPr>
          <p:nvPr>
            <p:ph idx="1"/>
          </p:nvPr>
        </p:nvSpPr>
        <p:spPr/>
        <p:txBody>
          <a:bodyPr>
            <a:normAutofit/>
          </a:bodyPr>
          <a:lstStyle/>
          <a:p>
            <a:r>
              <a:rPr lang="en-US" sz="1800" dirty="0"/>
              <a:t>Passenger counts are slightly tilted towards the cheaper modes on average.</a:t>
            </a:r>
          </a:p>
          <a:p>
            <a:endParaRPr lang="en-US" sz="1800" dirty="0"/>
          </a:p>
          <a:p>
            <a:endParaRPr lang="en-US" sz="1800" dirty="0"/>
          </a:p>
          <a:p>
            <a:r>
              <a:rPr lang="en-US" sz="1800" dirty="0"/>
              <a:t>Trains and Buses cost more per minute, while Ferries are cheapest.</a:t>
            </a:r>
          </a:p>
          <a:p>
            <a:endParaRPr lang="en-US" sz="1800" dirty="0"/>
          </a:p>
          <a:p>
            <a:endParaRPr lang="en-US" sz="1800" dirty="0"/>
          </a:p>
          <a:p>
            <a:r>
              <a:rPr lang="en-US" sz="1800" dirty="0"/>
              <a:t>Fare and duration are weakly related — opportunity for restructuring.</a:t>
            </a:r>
          </a:p>
          <a:p>
            <a:endParaRPr lang="en-US" sz="1800" dirty="0"/>
          </a:p>
          <a:p>
            <a:endParaRPr lang="en-US" sz="1800" dirty="0"/>
          </a:p>
          <a:p>
            <a:r>
              <a:rPr lang="en-US" sz="1800" dirty="0"/>
              <a:t>Data-driven adjustments to pricing and capacity can enhance efficiency and passenger satisfaction.</a:t>
            </a:r>
          </a:p>
        </p:txBody>
      </p:sp>
    </p:spTree>
    <p:extLst>
      <p:ext uri="{BB962C8B-B14F-4D97-AF65-F5344CB8AC3E}">
        <p14:creationId xmlns:p14="http://schemas.microsoft.com/office/powerpoint/2010/main" val="17525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3C1D-01AD-456E-AD43-578C3BA781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075F2-3BF7-01D2-C09E-D60286A0131F}"/>
              </a:ext>
            </a:extLst>
          </p:cNvPr>
          <p:cNvSpPr>
            <a:spLocks noGrp="1"/>
          </p:cNvSpPr>
          <p:nvPr>
            <p:ph idx="1"/>
          </p:nvPr>
        </p:nvSpPr>
        <p:spPr/>
        <p:txBody>
          <a:bodyPr>
            <a:normAutofit/>
          </a:bodyPr>
          <a:lstStyle/>
          <a:p>
            <a:r>
              <a:rPr lang="en-US" sz="8000" dirty="0"/>
              <a:t>Thanks for listening!!!</a:t>
            </a:r>
          </a:p>
        </p:txBody>
      </p:sp>
    </p:spTree>
    <p:extLst>
      <p:ext uri="{BB962C8B-B14F-4D97-AF65-F5344CB8AC3E}">
        <p14:creationId xmlns:p14="http://schemas.microsoft.com/office/powerpoint/2010/main" val="314866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64A2-EB78-9E9B-CE62-F63EF5F11AD1}"/>
              </a:ext>
            </a:extLst>
          </p:cNvPr>
          <p:cNvSpPr>
            <a:spLocks noGrp="1"/>
          </p:cNvSpPr>
          <p:nvPr>
            <p:ph type="title"/>
          </p:nvPr>
        </p:nvSpPr>
        <p:spPr>
          <a:xfrm>
            <a:off x="5183188" y="360997"/>
            <a:ext cx="6172200" cy="738187"/>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E31A1F09-37F6-D5DB-488A-3F674DDAF390}"/>
              </a:ext>
            </a:extLst>
          </p:cNvPr>
          <p:cNvSpPr>
            <a:spLocks noGrp="1"/>
          </p:cNvSpPr>
          <p:nvPr>
            <p:ph idx="1"/>
          </p:nvPr>
        </p:nvSpPr>
        <p:spPr>
          <a:xfrm>
            <a:off x="5183188" y="1243014"/>
            <a:ext cx="6172200" cy="4618036"/>
          </a:xfrm>
        </p:spPr>
        <p:txBody>
          <a:bodyPr>
            <a:normAutofit/>
          </a:bodyPr>
          <a:lstStyle/>
          <a:p>
            <a:endParaRPr lang="en-US" sz="1800" dirty="0"/>
          </a:p>
          <a:p>
            <a:r>
              <a:rPr lang="en-US" sz="1800" dirty="0" err="1"/>
              <a:t>MetroMove</a:t>
            </a:r>
            <a:r>
              <a:rPr lang="en-US" sz="1800" dirty="0"/>
              <a:t> operates buses, trains, ferries, and trams across multiple cities.</a:t>
            </a:r>
          </a:p>
          <a:p>
            <a:endParaRPr lang="en-US" sz="1800" dirty="0"/>
          </a:p>
          <a:p>
            <a:endParaRPr lang="en-US" sz="1800" dirty="0"/>
          </a:p>
          <a:p>
            <a:r>
              <a:rPr lang="en-US" sz="1800" dirty="0"/>
              <a:t>Despite collecting large amounts of trip data, insights into passenger behavior, trip performance, and fare structures were limited.</a:t>
            </a:r>
          </a:p>
          <a:p>
            <a:endParaRPr lang="en-US" sz="1800" dirty="0"/>
          </a:p>
          <a:p>
            <a:endParaRPr lang="en-US" sz="1800" dirty="0"/>
          </a:p>
          <a:p>
            <a:r>
              <a:rPr lang="en-US" sz="1800" dirty="0"/>
              <a:t>This project leverages collected trip records to identify inefficiencies and patterns that can guide operational improvements.</a:t>
            </a:r>
          </a:p>
        </p:txBody>
      </p:sp>
      <p:sp>
        <p:nvSpPr>
          <p:cNvPr id="4" name="Text Placeholder 3">
            <a:extLst>
              <a:ext uri="{FF2B5EF4-FFF2-40B4-BE49-F238E27FC236}">
                <a16:creationId xmlns:a16="http://schemas.microsoft.com/office/drawing/2014/main" id="{74F89368-AFCB-8745-A7A8-D65C62A71444}"/>
              </a:ext>
            </a:extLst>
          </p:cNvPr>
          <p:cNvSpPr>
            <a:spLocks noGrp="1"/>
          </p:cNvSpPr>
          <p:nvPr>
            <p:ph type="body" sz="half" idx="2"/>
          </p:nvPr>
        </p:nvSpPr>
        <p:spPr/>
        <p:txBody>
          <a:bodyPr/>
          <a:lstStyle/>
          <a:p>
            <a:endParaRPr lang="en-US" dirty="0"/>
          </a:p>
        </p:txBody>
      </p:sp>
      <p:pic>
        <p:nvPicPr>
          <p:cNvPr id="5" name="Picture 4" descr="A green logo with a train in the middle">
            <a:extLst>
              <a:ext uri="{FF2B5EF4-FFF2-40B4-BE49-F238E27FC236}">
                <a16:creationId xmlns:a16="http://schemas.microsoft.com/office/drawing/2014/main" id="{772E76AF-F7CA-E448-D8E7-DD07C58A05BD}"/>
              </a:ext>
            </a:extLst>
          </p:cNvPr>
          <p:cNvPicPr>
            <a:picLocks noChangeAspect="1"/>
          </p:cNvPicPr>
          <p:nvPr/>
        </p:nvPicPr>
        <p:blipFill>
          <a:blip r:embed="rId2"/>
          <a:stretch>
            <a:fillRect/>
          </a:stretch>
        </p:blipFill>
        <p:spPr>
          <a:xfrm>
            <a:off x="545896" y="1243014"/>
            <a:ext cx="4254704" cy="4989004"/>
          </a:xfrm>
          <a:prstGeom prst="rect">
            <a:avLst/>
          </a:prstGeom>
        </p:spPr>
      </p:pic>
    </p:spTree>
    <p:extLst>
      <p:ext uri="{BB962C8B-B14F-4D97-AF65-F5344CB8AC3E}">
        <p14:creationId xmlns:p14="http://schemas.microsoft.com/office/powerpoint/2010/main" val="194673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2C26-C9B2-4166-7504-ADCFF3E04072}"/>
              </a:ext>
            </a:extLst>
          </p:cNvPr>
          <p:cNvSpPr>
            <a:spLocks noGrp="1"/>
          </p:cNvSpPr>
          <p:nvPr>
            <p:ph type="title"/>
          </p:nvPr>
        </p:nvSpPr>
        <p:spPr>
          <a:xfrm>
            <a:off x="5183188" y="1"/>
            <a:ext cx="6172200" cy="1138236"/>
          </a:xfrm>
        </p:spPr>
        <p:txBody>
          <a:bodyPr/>
          <a:lstStyle/>
          <a:p>
            <a:pPr algn="ctr"/>
            <a:r>
              <a:rPr lang="en-US" dirty="0"/>
              <a:t>Project Objectives</a:t>
            </a:r>
          </a:p>
        </p:txBody>
      </p:sp>
      <p:sp>
        <p:nvSpPr>
          <p:cNvPr id="3" name="Content Placeholder 2">
            <a:extLst>
              <a:ext uri="{FF2B5EF4-FFF2-40B4-BE49-F238E27FC236}">
                <a16:creationId xmlns:a16="http://schemas.microsoft.com/office/drawing/2014/main" id="{B6CFC323-6BB2-726D-C957-E3180D9688A9}"/>
              </a:ext>
            </a:extLst>
          </p:cNvPr>
          <p:cNvSpPr>
            <a:spLocks noGrp="1"/>
          </p:cNvSpPr>
          <p:nvPr>
            <p:ph idx="1"/>
          </p:nvPr>
        </p:nvSpPr>
        <p:spPr>
          <a:xfrm>
            <a:off x="5183188" y="1385888"/>
            <a:ext cx="6172200" cy="4475162"/>
          </a:xfrm>
        </p:spPr>
        <p:txBody>
          <a:bodyPr>
            <a:normAutofit lnSpcReduction="10000"/>
          </a:bodyPr>
          <a:lstStyle/>
          <a:p>
            <a:endParaRPr lang="en-US" sz="1800" dirty="0"/>
          </a:p>
          <a:p>
            <a:r>
              <a:rPr lang="en-US" sz="1800" dirty="0"/>
              <a:t>Identify passenger usage patterns across transport modes.</a:t>
            </a:r>
          </a:p>
          <a:p>
            <a:endParaRPr lang="en-US" sz="1800" dirty="0"/>
          </a:p>
          <a:p>
            <a:endParaRPr lang="en-US" sz="1800" dirty="0"/>
          </a:p>
          <a:p>
            <a:r>
              <a:rPr lang="en-US" sz="1800" dirty="0"/>
              <a:t>Evaluate performance of buses, trains, ferries, and trams.</a:t>
            </a:r>
          </a:p>
          <a:p>
            <a:endParaRPr lang="en-US" sz="1800" dirty="0"/>
          </a:p>
          <a:p>
            <a:endParaRPr lang="en-US" sz="1800" dirty="0"/>
          </a:p>
          <a:p>
            <a:r>
              <a:rPr lang="en-US" sz="1800" dirty="0"/>
              <a:t>Explore the relationship between fares, trip durations, and passenger counts.</a:t>
            </a:r>
          </a:p>
          <a:p>
            <a:endParaRPr lang="en-US" sz="1800" dirty="0"/>
          </a:p>
          <a:p>
            <a:endParaRPr lang="en-US" sz="1800" dirty="0"/>
          </a:p>
          <a:p>
            <a:r>
              <a:rPr lang="en-US" sz="1800" dirty="0"/>
              <a:t>Recommend strategies for more efficient and customer-friendly operations.</a:t>
            </a:r>
          </a:p>
          <a:p>
            <a:endParaRPr lang="en-US" sz="1800" dirty="0"/>
          </a:p>
        </p:txBody>
      </p:sp>
      <p:pic>
        <p:nvPicPr>
          <p:cNvPr id="9" name="Picture 8" descr="A group of colorful question marks&#10;&#10;AI-generated content may be incorrect.">
            <a:extLst>
              <a:ext uri="{FF2B5EF4-FFF2-40B4-BE49-F238E27FC236}">
                <a16:creationId xmlns:a16="http://schemas.microsoft.com/office/drawing/2014/main" id="{0C633D9F-ED1A-3334-5B9B-881CD210B00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5800" y="1385887"/>
            <a:ext cx="4114800" cy="4629151"/>
          </a:xfrm>
          <a:prstGeom prst="rect">
            <a:avLst/>
          </a:prstGeom>
        </p:spPr>
      </p:pic>
    </p:spTree>
    <p:extLst>
      <p:ext uri="{BB962C8B-B14F-4D97-AF65-F5344CB8AC3E}">
        <p14:creationId xmlns:p14="http://schemas.microsoft.com/office/powerpoint/2010/main" val="357948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526B-9974-492E-8271-F069894DAE7D}"/>
              </a:ext>
            </a:extLst>
          </p:cNvPr>
          <p:cNvSpPr>
            <a:spLocks noGrp="1"/>
          </p:cNvSpPr>
          <p:nvPr>
            <p:ph type="title"/>
          </p:nvPr>
        </p:nvSpPr>
        <p:spPr>
          <a:xfrm>
            <a:off x="4995583" y="246325"/>
            <a:ext cx="6510617" cy="595312"/>
          </a:xfrm>
        </p:spPr>
        <p:txBody>
          <a:bodyPr/>
          <a:lstStyle/>
          <a:p>
            <a:pPr algn="ctr"/>
            <a:r>
              <a:rPr lang="en-US" dirty="0"/>
              <a:t>Dataset Overview</a:t>
            </a:r>
          </a:p>
        </p:txBody>
      </p:sp>
      <p:sp>
        <p:nvSpPr>
          <p:cNvPr id="4" name="Rectangle 1">
            <a:extLst>
              <a:ext uri="{FF2B5EF4-FFF2-40B4-BE49-F238E27FC236}">
                <a16:creationId xmlns:a16="http://schemas.microsoft.com/office/drawing/2014/main" id="{CC1D23F3-4DBB-A795-7998-6A099B47EC8B}"/>
              </a:ext>
            </a:extLst>
          </p:cNvPr>
          <p:cNvSpPr>
            <a:spLocks noGrp="1" noChangeArrowheads="1"/>
          </p:cNvSpPr>
          <p:nvPr>
            <p:ph idx="1"/>
          </p:nvPr>
        </p:nvSpPr>
        <p:spPr bwMode="auto">
          <a:xfrm>
            <a:off x="4995582" y="969993"/>
            <a:ext cx="651061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dirty="0">
                <a:latin typeface="Arial" panose="020B0604020202020204" pitchFamily="34" charset="0"/>
              </a:rPr>
              <a:t>Key columns: Trip Date, Mode of Transport, Passenger Count, Fare Amount, Trip Duration, Departure and Arrival Stations</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dirty="0">
                <a:latin typeface="Arial" panose="020B0604020202020204" pitchFamily="34" charset="0"/>
              </a:rPr>
              <a:t>1000 trip records collected over 42 days</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4 modes of transport - Bus, Train, Ferry, Tram</a:t>
            </a: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6 departure and arrival stations</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49,039 total passengers</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600" dirty="0">
                <a:latin typeface="Arial" panose="020B0604020202020204" pitchFamily="34" charset="0"/>
              </a:rPr>
              <a:t>1,248,668</a:t>
            </a:r>
            <a:r>
              <a:rPr kumimoji="0" lang="en-US" altLang="en-US" sz="1600" b="0" i="0" u="none" strike="noStrike" cap="none" normalizeH="0" baseline="0" dirty="0">
                <a:ln>
                  <a:noFill/>
                </a:ln>
                <a:solidFill>
                  <a:schemeClr val="tx1"/>
                </a:solidFill>
                <a:effectLst/>
                <a:latin typeface="Arial" panose="020B0604020202020204" pitchFamily="34" charset="0"/>
              </a:rPr>
              <a:t> units in total revenue generated</a:t>
            </a: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600" dirty="0">
                <a:latin typeface="Arial" panose="020B0604020202020204" pitchFamily="34" charset="0"/>
              </a:rPr>
              <a:t>Trip Departure Time ignored due to significant inconsistency</a:t>
            </a:r>
          </a:p>
        </p:txBody>
      </p:sp>
      <p:pic>
        <p:nvPicPr>
          <p:cNvPr id="7" name="Picture 6" descr="Transport and logistics graphic">
            <a:extLst>
              <a:ext uri="{FF2B5EF4-FFF2-40B4-BE49-F238E27FC236}">
                <a16:creationId xmlns:a16="http://schemas.microsoft.com/office/drawing/2014/main" id="{1FADCE76-C65E-B52F-FD48-C835836BE197}"/>
              </a:ext>
            </a:extLst>
          </p:cNvPr>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90818" y="1100138"/>
            <a:ext cx="4309782" cy="5132834"/>
          </a:xfrm>
          <a:prstGeom prst="rect">
            <a:avLst/>
          </a:prstGeom>
        </p:spPr>
      </p:pic>
    </p:spTree>
    <p:extLst>
      <p:ext uri="{BB962C8B-B14F-4D97-AF65-F5344CB8AC3E}">
        <p14:creationId xmlns:p14="http://schemas.microsoft.com/office/powerpoint/2010/main" val="295626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4C98-DE12-6E34-8390-7CF8DA70E2ED}"/>
              </a:ext>
            </a:extLst>
          </p:cNvPr>
          <p:cNvSpPr>
            <a:spLocks noGrp="1"/>
          </p:cNvSpPr>
          <p:nvPr>
            <p:ph type="title"/>
          </p:nvPr>
        </p:nvSpPr>
        <p:spPr>
          <a:xfrm>
            <a:off x="7015162" y="255613"/>
            <a:ext cx="4444333" cy="805990"/>
          </a:xfrm>
        </p:spPr>
        <p:txBody>
          <a:bodyPr>
            <a:normAutofit fontScale="90000"/>
          </a:bodyPr>
          <a:lstStyle/>
          <a:p>
            <a:pPr algn="ctr"/>
            <a:r>
              <a:rPr lang="en-US" dirty="0"/>
              <a:t>Passenger Usage Patterns &amp; </a:t>
            </a:r>
            <a:r>
              <a:rPr lang="en-US" dirty="0" err="1"/>
              <a:t>Behaviour</a:t>
            </a:r>
            <a:r>
              <a:rPr lang="en-US" dirty="0"/>
              <a:t> Insights</a:t>
            </a:r>
          </a:p>
        </p:txBody>
      </p:sp>
      <p:pic>
        <p:nvPicPr>
          <p:cNvPr id="6146" name="Picture 2">
            <a:extLst>
              <a:ext uri="{FF2B5EF4-FFF2-40B4-BE49-F238E27FC236}">
                <a16:creationId xmlns:a16="http://schemas.microsoft.com/office/drawing/2014/main" id="{C449644C-BD86-4ECE-E059-58CDEBF3CA4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732505" y="658608"/>
            <a:ext cx="5868319" cy="27703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4A676B83-3488-7203-A732-3D8F4F14B9D1}"/>
              </a:ext>
            </a:extLst>
          </p:cNvPr>
          <p:cNvSpPr>
            <a:spLocks noGrp="1" noChangeArrowheads="1"/>
          </p:cNvSpPr>
          <p:nvPr>
            <p:ph type="body" sz="half" idx="2"/>
          </p:nvPr>
        </p:nvSpPr>
        <p:spPr bwMode="auto">
          <a:xfrm>
            <a:off x="7015162" y="1844551"/>
            <a:ext cx="4444333" cy="413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On average per trip, more passengers utilized Trams while Trains were the least utilized, possibly due to higher cost</a:t>
            </a:r>
          </a:p>
          <a:p>
            <a:endParaRPr lang="en-US" sz="1800" dirty="0"/>
          </a:p>
          <a:p>
            <a:endParaRPr lang="en-US" sz="1800" dirty="0"/>
          </a:p>
          <a:p>
            <a:r>
              <a:rPr lang="en-US" sz="1800" dirty="0"/>
              <a:t>Modes with slightly higher fares (e.g., Train) had fewer passengers per trip on average.</a:t>
            </a:r>
          </a:p>
          <a:p>
            <a:endParaRPr lang="en-US" sz="1800" dirty="0"/>
          </a:p>
          <a:p>
            <a:endParaRPr lang="en-US" sz="1800" dirty="0"/>
          </a:p>
          <a:p>
            <a:r>
              <a:rPr lang="en-US" sz="1800" dirty="0"/>
              <a:t>This suggests that a good number of passengers may have been cautious of price while choosing transport modes.</a:t>
            </a:r>
          </a:p>
          <a:p>
            <a:pPr marL="0" lvl="0" indent="0" eaLnBrk="0" fontAlgn="base" hangingPunct="0">
              <a:lnSpc>
                <a:spcPct val="100000"/>
              </a:lnSpc>
              <a:spcBef>
                <a:spcPct val="0"/>
              </a:spcBef>
              <a:spcAft>
                <a:spcPct val="0"/>
              </a:spcAft>
              <a:buNone/>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7C2F43A-4465-808D-617B-68FF7C9F72C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505" y="3602818"/>
            <a:ext cx="5868319" cy="277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09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8B97-AD89-4600-AE31-99E888DDFE08}"/>
              </a:ext>
            </a:extLst>
          </p:cNvPr>
          <p:cNvSpPr>
            <a:spLocks noGrp="1"/>
          </p:cNvSpPr>
          <p:nvPr>
            <p:ph type="title"/>
          </p:nvPr>
        </p:nvSpPr>
        <p:spPr>
          <a:xfrm>
            <a:off x="6096000" y="322616"/>
            <a:ext cx="5410200" cy="620359"/>
          </a:xfrm>
        </p:spPr>
        <p:txBody>
          <a:bodyPr>
            <a:normAutofit/>
          </a:bodyPr>
          <a:lstStyle/>
          <a:p>
            <a:pPr algn="ctr"/>
            <a:r>
              <a:rPr lang="en-US" dirty="0"/>
              <a:t>Revenue </a:t>
            </a:r>
          </a:p>
        </p:txBody>
      </p:sp>
      <p:sp>
        <p:nvSpPr>
          <p:cNvPr id="4" name="Text Placeholder 3">
            <a:extLst>
              <a:ext uri="{FF2B5EF4-FFF2-40B4-BE49-F238E27FC236}">
                <a16:creationId xmlns:a16="http://schemas.microsoft.com/office/drawing/2014/main" id="{027D143D-B642-54A8-B4AD-D0D7B17917C9}"/>
              </a:ext>
            </a:extLst>
          </p:cNvPr>
          <p:cNvSpPr>
            <a:spLocks noGrp="1"/>
          </p:cNvSpPr>
          <p:nvPr>
            <p:ph type="body" sz="half" idx="2"/>
          </p:nvPr>
        </p:nvSpPr>
        <p:spPr>
          <a:xfrm>
            <a:off x="6096000" y="1200150"/>
            <a:ext cx="5410200" cy="5150649"/>
          </a:xfrm>
        </p:spPr>
        <p:txBody>
          <a:bodyPr/>
          <a:lstStyle/>
          <a:p>
            <a:r>
              <a:rPr lang="en-US" dirty="0"/>
              <a:t>Buses generate the most overall revenue as depicted in the chart, </a:t>
            </a:r>
          </a:p>
          <a:p>
            <a:endParaRPr lang="en-US" dirty="0"/>
          </a:p>
          <a:p>
            <a:endParaRPr lang="en-US" dirty="0"/>
          </a:p>
          <a:p>
            <a:r>
              <a:rPr lang="en-US" dirty="0"/>
              <a:t>Buses also generate the most revenue on average per day (chart not shown), followed by Ferry, Train and Tram in that order. </a:t>
            </a:r>
          </a:p>
          <a:p>
            <a:endParaRPr lang="en-US" dirty="0"/>
          </a:p>
          <a:p>
            <a:endParaRPr lang="en-US" dirty="0"/>
          </a:p>
          <a:p>
            <a:r>
              <a:rPr lang="en-US" dirty="0"/>
              <a:t>Buses are the most commonly available modes of transport both overall (not shown) and on average per day, followed by Ferry, Train, and Tram in that order.</a:t>
            </a:r>
          </a:p>
          <a:p>
            <a:endParaRPr lang="en-US" dirty="0"/>
          </a:p>
          <a:p>
            <a:endParaRPr lang="en-US" dirty="0"/>
          </a:p>
          <a:p>
            <a:r>
              <a:rPr lang="en-US" dirty="0"/>
              <a:t>It’s therefore likely that Buses top the chart on overall revenue due to their higher availability compared to other modes of transport.</a:t>
            </a:r>
          </a:p>
          <a:p>
            <a:endParaRPr lang="en-US" dirty="0"/>
          </a:p>
        </p:txBody>
      </p:sp>
      <p:pic>
        <p:nvPicPr>
          <p:cNvPr id="9222" name="Picture 6">
            <a:extLst>
              <a:ext uri="{FF2B5EF4-FFF2-40B4-BE49-F238E27FC236}">
                <a16:creationId xmlns:a16="http://schemas.microsoft.com/office/drawing/2014/main" id="{975232E7-BC15-D391-8287-4F134AEE0A8F}"/>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050" y="3529012"/>
            <a:ext cx="5519740" cy="28217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BEC4E5F-C07A-69DF-FD9A-C12AA5F09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751241"/>
            <a:ext cx="5519740" cy="267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29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0530C-B0A0-53C4-11CB-EFF364F6F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303860-81D8-DD0B-4AE7-66DDAFE6647A}"/>
              </a:ext>
            </a:extLst>
          </p:cNvPr>
          <p:cNvSpPr>
            <a:spLocks noGrp="1"/>
          </p:cNvSpPr>
          <p:nvPr>
            <p:ph type="title"/>
          </p:nvPr>
        </p:nvSpPr>
        <p:spPr>
          <a:xfrm>
            <a:off x="6095999" y="371475"/>
            <a:ext cx="5410201" cy="528639"/>
          </a:xfrm>
        </p:spPr>
        <p:txBody>
          <a:bodyPr>
            <a:noAutofit/>
          </a:bodyPr>
          <a:lstStyle/>
          <a:p>
            <a:pPr algn="ctr"/>
            <a:r>
              <a:rPr lang="en-US" dirty="0"/>
              <a:t>Revenue </a:t>
            </a:r>
          </a:p>
        </p:txBody>
      </p:sp>
      <p:sp>
        <p:nvSpPr>
          <p:cNvPr id="4" name="Text Placeholder 3">
            <a:extLst>
              <a:ext uri="{FF2B5EF4-FFF2-40B4-BE49-F238E27FC236}">
                <a16:creationId xmlns:a16="http://schemas.microsoft.com/office/drawing/2014/main" id="{5E2956F7-C64D-A5EB-C50B-A2973D13A470}"/>
              </a:ext>
            </a:extLst>
          </p:cNvPr>
          <p:cNvSpPr>
            <a:spLocks noGrp="1"/>
          </p:cNvSpPr>
          <p:nvPr>
            <p:ph type="body" sz="half" idx="2"/>
          </p:nvPr>
        </p:nvSpPr>
        <p:spPr>
          <a:xfrm>
            <a:off x="6096000" y="900114"/>
            <a:ext cx="5410200" cy="5450686"/>
          </a:xfrm>
        </p:spPr>
        <p:txBody>
          <a:bodyPr>
            <a:normAutofit/>
          </a:bodyPr>
          <a:lstStyle/>
          <a:p>
            <a:endParaRPr lang="en-US" sz="1800" dirty="0"/>
          </a:p>
          <a:p>
            <a:r>
              <a:rPr lang="en-US" sz="1800" dirty="0"/>
              <a:t>On average per trip however, trams generate the most revenue as depicted in the chart, followed very closely by Trains</a:t>
            </a:r>
          </a:p>
          <a:p>
            <a:endParaRPr lang="en-US" sz="1800" dirty="0"/>
          </a:p>
          <a:p>
            <a:endParaRPr lang="en-US" sz="1800" dirty="0"/>
          </a:p>
          <a:p>
            <a:r>
              <a:rPr lang="en-US" sz="1800" dirty="0"/>
              <a:t>On a per minute of distance commuted basis, Buses are seen to generate the most revenue on average, followed by Trains, Tram and Ferry in that order. </a:t>
            </a:r>
          </a:p>
          <a:p>
            <a:endParaRPr lang="en-US" sz="1800" dirty="0"/>
          </a:p>
          <a:p>
            <a:endParaRPr lang="en-US" sz="1800" dirty="0"/>
          </a:p>
          <a:p>
            <a:r>
              <a:rPr lang="en-US" sz="1800" dirty="0"/>
              <a:t>From the charts displayed, it is difficult to categorically say that one mode of transport performs better than the other in terms of revenue generation. It all depends on how one decides to assess them. </a:t>
            </a:r>
          </a:p>
        </p:txBody>
      </p:sp>
      <p:pic>
        <p:nvPicPr>
          <p:cNvPr id="3" name="Picture 2">
            <a:extLst>
              <a:ext uri="{FF2B5EF4-FFF2-40B4-BE49-F238E27FC236}">
                <a16:creationId xmlns:a16="http://schemas.microsoft.com/office/drawing/2014/main" id="{BCEEBB51-1243-4CA8-AA91-8F477D0F3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769057"/>
            <a:ext cx="5519740" cy="2659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7450809-504E-DD31-51F5-B6306ACC6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1" y="3529012"/>
            <a:ext cx="5519740" cy="282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20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D574-39C8-A2D6-6417-10BE05FA24A0}"/>
              </a:ext>
            </a:extLst>
          </p:cNvPr>
          <p:cNvSpPr>
            <a:spLocks noGrp="1"/>
          </p:cNvSpPr>
          <p:nvPr>
            <p:ph type="title"/>
          </p:nvPr>
        </p:nvSpPr>
        <p:spPr>
          <a:xfrm>
            <a:off x="6172200" y="101154"/>
            <a:ext cx="5308591" cy="819150"/>
          </a:xfrm>
        </p:spPr>
        <p:txBody>
          <a:bodyPr>
            <a:noAutofit/>
          </a:bodyPr>
          <a:lstStyle/>
          <a:p>
            <a:pPr algn="ctr"/>
            <a:r>
              <a:rPr lang="en-US" sz="3200" dirty="0"/>
              <a:t>Performance Metrics</a:t>
            </a:r>
          </a:p>
        </p:txBody>
      </p:sp>
      <p:sp>
        <p:nvSpPr>
          <p:cNvPr id="5" name="Text Placeholder 4">
            <a:extLst>
              <a:ext uri="{FF2B5EF4-FFF2-40B4-BE49-F238E27FC236}">
                <a16:creationId xmlns:a16="http://schemas.microsoft.com/office/drawing/2014/main" id="{F8F82375-853A-039D-1DD8-9668DF23A537}"/>
              </a:ext>
            </a:extLst>
          </p:cNvPr>
          <p:cNvSpPr>
            <a:spLocks noGrp="1"/>
          </p:cNvSpPr>
          <p:nvPr>
            <p:ph type="body" idx="1"/>
          </p:nvPr>
        </p:nvSpPr>
        <p:spPr>
          <a:xfrm>
            <a:off x="6400800" y="997743"/>
            <a:ext cx="5079991" cy="823912"/>
          </a:xfrm>
        </p:spPr>
        <p:txBody>
          <a:bodyPr>
            <a:normAutofit/>
          </a:bodyPr>
          <a:lstStyle/>
          <a:p>
            <a:pPr algn="ctr"/>
            <a:r>
              <a:rPr lang="en-US" sz="2000" dirty="0"/>
              <a:t>Average Trip Duration Per Mode:</a:t>
            </a:r>
          </a:p>
          <a:p>
            <a:pPr algn="ctr"/>
            <a:endParaRPr lang="en-US" sz="2000" dirty="0"/>
          </a:p>
        </p:txBody>
      </p:sp>
      <p:sp>
        <p:nvSpPr>
          <p:cNvPr id="3" name="Content Placeholder 2">
            <a:extLst>
              <a:ext uri="{FF2B5EF4-FFF2-40B4-BE49-F238E27FC236}">
                <a16:creationId xmlns:a16="http://schemas.microsoft.com/office/drawing/2014/main" id="{ACDF64C9-51CA-F2F7-CFE0-E79CF5D17798}"/>
              </a:ext>
            </a:extLst>
          </p:cNvPr>
          <p:cNvSpPr>
            <a:spLocks noGrp="1"/>
          </p:cNvSpPr>
          <p:nvPr>
            <p:ph sz="half" idx="2"/>
          </p:nvPr>
        </p:nvSpPr>
        <p:spPr>
          <a:xfrm>
            <a:off x="6172200" y="1506091"/>
            <a:ext cx="5311775" cy="2161034"/>
          </a:xfrm>
        </p:spPr>
        <p:txBody>
          <a:bodyPr>
            <a:normAutofit fontScale="77500" lnSpcReduction="20000"/>
          </a:bodyPr>
          <a:lstStyle/>
          <a:p>
            <a:endParaRPr lang="en-US" sz="1600" dirty="0"/>
          </a:p>
          <a:p>
            <a:r>
              <a:rPr lang="en-US" sz="1600" dirty="0"/>
              <a:t>Bus highest (96.3mins),</a:t>
            </a:r>
          </a:p>
          <a:p>
            <a:endParaRPr lang="en-US" sz="1600" dirty="0"/>
          </a:p>
          <a:p>
            <a:r>
              <a:rPr lang="en-US" sz="1600" dirty="0"/>
              <a:t>Ferry lowest (92.1mins),</a:t>
            </a:r>
          </a:p>
          <a:p>
            <a:endParaRPr lang="en-US" sz="1600" dirty="0"/>
          </a:p>
          <a:p>
            <a:r>
              <a:rPr lang="en-US" sz="1600" dirty="0"/>
              <a:t>Tram and Train mid-range 94.7-95.4mins).</a:t>
            </a:r>
          </a:p>
          <a:p>
            <a:endParaRPr lang="en-US" sz="1600" dirty="0"/>
          </a:p>
          <a:p>
            <a:endParaRPr lang="en-US" sz="1600" dirty="0"/>
          </a:p>
          <a:p>
            <a:endParaRPr lang="en-US" sz="1600" dirty="0"/>
          </a:p>
        </p:txBody>
      </p:sp>
      <p:sp>
        <p:nvSpPr>
          <p:cNvPr id="6" name="Text Placeholder 5">
            <a:extLst>
              <a:ext uri="{FF2B5EF4-FFF2-40B4-BE49-F238E27FC236}">
                <a16:creationId xmlns:a16="http://schemas.microsoft.com/office/drawing/2014/main" id="{7D9A6EB0-C78A-8967-5752-CF0AAF7D438B}"/>
              </a:ext>
            </a:extLst>
          </p:cNvPr>
          <p:cNvSpPr>
            <a:spLocks noGrp="1"/>
          </p:cNvSpPr>
          <p:nvPr>
            <p:ph type="body" sz="quarter" idx="3"/>
          </p:nvPr>
        </p:nvSpPr>
        <p:spPr>
          <a:xfrm>
            <a:off x="6400800" y="3429000"/>
            <a:ext cx="5105400" cy="823913"/>
          </a:xfrm>
        </p:spPr>
        <p:txBody>
          <a:bodyPr>
            <a:normAutofit/>
          </a:bodyPr>
          <a:lstStyle/>
          <a:p>
            <a:pPr algn="ctr"/>
            <a:r>
              <a:rPr lang="en-US" sz="2000" dirty="0"/>
              <a:t>Average Fare per Minute:</a:t>
            </a:r>
          </a:p>
          <a:p>
            <a:endParaRPr lang="en-US" sz="2000" dirty="0"/>
          </a:p>
        </p:txBody>
      </p:sp>
      <p:sp>
        <p:nvSpPr>
          <p:cNvPr id="7" name="Content Placeholder 6">
            <a:extLst>
              <a:ext uri="{FF2B5EF4-FFF2-40B4-BE49-F238E27FC236}">
                <a16:creationId xmlns:a16="http://schemas.microsoft.com/office/drawing/2014/main" id="{56F5CD23-E94F-4F63-DBBD-CB213C67A129}"/>
              </a:ext>
            </a:extLst>
          </p:cNvPr>
          <p:cNvSpPr>
            <a:spLocks noGrp="1"/>
          </p:cNvSpPr>
          <p:nvPr>
            <p:ph sz="quarter" idx="4"/>
          </p:nvPr>
        </p:nvSpPr>
        <p:spPr>
          <a:xfrm>
            <a:off x="6169016" y="4057650"/>
            <a:ext cx="5311775" cy="2161034"/>
          </a:xfrm>
        </p:spPr>
        <p:txBody>
          <a:bodyPr>
            <a:normAutofit fontScale="77500" lnSpcReduction="20000"/>
          </a:bodyPr>
          <a:lstStyle/>
          <a:p>
            <a:endParaRPr lang="en-US" sz="1600" dirty="0"/>
          </a:p>
          <a:p>
            <a:r>
              <a:rPr lang="en-US" sz="1600" dirty="0"/>
              <a:t>Train and Bus ~0.50 units per minute (highest).</a:t>
            </a:r>
          </a:p>
          <a:p>
            <a:endParaRPr lang="en-US" sz="1600" dirty="0"/>
          </a:p>
          <a:p>
            <a:r>
              <a:rPr lang="en-US" sz="1600" dirty="0"/>
              <a:t>Ferry lowest at ~0.47 units per minute.</a:t>
            </a:r>
          </a:p>
          <a:p>
            <a:endParaRPr lang="en-US" sz="1600" dirty="0"/>
          </a:p>
          <a:p>
            <a:r>
              <a:rPr lang="en-US" sz="1600" dirty="0"/>
              <a:t>Tram close at ~0.49 units per min.</a:t>
            </a:r>
          </a:p>
          <a:p>
            <a:pPr marL="0" indent="0">
              <a:buNone/>
            </a:pPr>
            <a:endParaRPr lang="en-US" sz="1600" dirty="0"/>
          </a:p>
          <a:p>
            <a:r>
              <a:rPr lang="en-US" sz="1600" dirty="0"/>
              <a:t>Suggests similar trip duration across modes with Trains and Buses being more expensive per minute, while Ferries are cheapest and fastest on average.</a:t>
            </a:r>
          </a:p>
          <a:p>
            <a:endParaRPr lang="en-US" sz="1600" dirty="0"/>
          </a:p>
          <a:p>
            <a:endParaRPr lang="en-US" sz="1600" dirty="0"/>
          </a:p>
        </p:txBody>
      </p:sp>
      <p:pic>
        <p:nvPicPr>
          <p:cNvPr id="3083" name="Picture 11">
            <a:extLst>
              <a:ext uri="{FF2B5EF4-FFF2-40B4-BE49-F238E27FC236}">
                <a16:creationId xmlns:a16="http://schemas.microsoft.com/office/drawing/2014/main" id="{8B45AF5A-0479-BFB9-5F48-6F3A40B4B41F}"/>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7214" y="3667125"/>
            <a:ext cx="5334000" cy="28051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630406E-6181-9F5B-2768-B3E903868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5" y="639316"/>
            <a:ext cx="5334000" cy="289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0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C976-FD95-77E6-D4FA-A0E2DF63B871}"/>
              </a:ext>
            </a:extLst>
          </p:cNvPr>
          <p:cNvSpPr>
            <a:spLocks noGrp="1"/>
          </p:cNvSpPr>
          <p:nvPr>
            <p:ph type="title"/>
          </p:nvPr>
        </p:nvSpPr>
        <p:spPr>
          <a:xfrm>
            <a:off x="685800" y="239183"/>
            <a:ext cx="10820400" cy="618068"/>
          </a:xfrm>
        </p:spPr>
        <p:txBody>
          <a:bodyPr>
            <a:normAutofit/>
          </a:bodyPr>
          <a:lstStyle/>
          <a:p>
            <a:pPr algn="ctr"/>
            <a:r>
              <a:rPr lang="en-US" dirty="0"/>
              <a:t>Relationship Between Fare &amp; Duration</a:t>
            </a:r>
            <a:endParaRPr lang="en-US" sz="4000" dirty="0"/>
          </a:p>
        </p:txBody>
      </p:sp>
      <p:sp>
        <p:nvSpPr>
          <p:cNvPr id="4" name="Content Placeholder 3">
            <a:extLst>
              <a:ext uri="{FF2B5EF4-FFF2-40B4-BE49-F238E27FC236}">
                <a16:creationId xmlns:a16="http://schemas.microsoft.com/office/drawing/2014/main" id="{6EB0B104-D762-D317-9E05-E9DA2F0EE78B}"/>
              </a:ext>
            </a:extLst>
          </p:cNvPr>
          <p:cNvSpPr>
            <a:spLocks noGrp="1"/>
          </p:cNvSpPr>
          <p:nvPr>
            <p:ph type="body" sz="half" idx="2"/>
          </p:nvPr>
        </p:nvSpPr>
        <p:spPr>
          <a:xfrm>
            <a:off x="342900" y="3649133"/>
            <a:ext cx="11530013" cy="2802467"/>
          </a:xfrm>
        </p:spPr>
        <p:txBody>
          <a:bodyPr>
            <a:normAutofit/>
          </a:bodyPr>
          <a:lstStyle/>
          <a:p>
            <a:endParaRPr lang="en-US" dirty="0"/>
          </a:p>
          <a:p>
            <a:r>
              <a:rPr lang="en-US" dirty="0"/>
              <a:t>Surprisingly, very weak correlation between fare and trip duration:</a:t>
            </a:r>
          </a:p>
          <a:p>
            <a:endParaRPr lang="en-US" dirty="0"/>
          </a:p>
          <a:p>
            <a:r>
              <a:rPr lang="en-US" dirty="0"/>
              <a:t>Bus: +0.05 (almost no linear relationship). 				Ferry: –0.02 (slightly negative).</a:t>
            </a:r>
          </a:p>
          <a:p>
            <a:endParaRPr lang="en-US" dirty="0"/>
          </a:p>
          <a:p>
            <a:r>
              <a:rPr lang="en-US" dirty="0"/>
              <a:t>Train: –0.12. 						Tram: –0.18.</a:t>
            </a:r>
          </a:p>
          <a:p>
            <a:endParaRPr lang="en-US" dirty="0"/>
          </a:p>
          <a:p>
            <a:r>
              <a:rPr lang="en-US" dirty="0"/>
              <a:t>This indicates fares are not strongly determined by trip duration — suggesting a flat-rate or zonal pricing model.</a:t>
            </a:r>
          </a:p>
        </p:txBody>
      </p:sp>
      <p:pic>
        <p:nvPicPr>
          <p:cNvPr id="7172" name="Picture 4">
            <a:extLst>
              <a:ext uri="{FF2B5EF4-FFF2-40B4-BE49-F238E27FC236}">
                <a16:creationId xmlns:a16="http://schemas.microsoft.com/office/drawing/2014/main" id="{6BA30895-3D54-EA17-F6CE-877791C88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857251"/>
            <a:ext cx="11553826" cy="303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5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3446</TotalTime>
  <Words>775</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MetroMove Transit Solutions CAPSTONE PROJECT</vt:lpstr>
      <vt:lpstr>Introduction</vt:lpstr>
      <vt:lpstr>Project Objectives</vt:lpstr>
      <vt:lpstr>Dataset Overview</vt:lpstr>
      <vt:lpstr>Passenger Usage Patterns &amp; Behaviour Insights</vt:lpstr>
      <vt:lpstr>Revenue </vt:lpstr>
      <vt:lpstr>Revenue </vt:lpstr>
      <vt:lpstr>Performance Metrics</vt:lpstr>
      <vt:lpstr>Relationship Between Fare &amp; Duration</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Mekusyd Limited</dc:creator>
  <cp:lastModifiedBy>Mekusyd Limited</cp:lastModifiedBy>
  <cp:revision>15</cp:revision>
  <dcterms:created xsi:type="dcterms:W3CDTF">2025-06-17T09:40:41Z</dcterms:created>
  <dcterms:modified xsi:type="dcterms:W3CDTF">2025-10-06T15:18:59Z</dcterms:modified>
</cp:coreProperties>
</file>