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aven Pro" pitchFamily="2" charset="77"/>
      <p:regular r:id="rId12"/>
      <p:bold r:id="rId13"/>
    </p:embeddedFont>
    <p:embeddedFont>
      <p:font typeface="Nunito" pitchFamily="2" charset="77"/>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505050-8EED-4D00-A26F-8B93D4503685}">
  <a:tblStyle styleId="{3D505050-8EED-4D00-A26F-8B93D45036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59fad2999b_2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59fad2999b_2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9fad2999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9fad2999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59fad299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59fad299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59fad2999b_2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59fad2999b_2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59fad2999b_2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59fad2999b_2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59fad2999b_2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59fad2999b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59fad2999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59fad2999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9fad2999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59fad2999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West Coast Hospital Care</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Group 3: Sydney &amp; Mirtha</a:t>
            </a:r>
            <a:endParaRPr/>
          </a:p>
        </p:txBody>
      </p:sp>
      <p:pic>
        <p:nvPicPr>
          <p:cNvPr id="279" name="Google Shape;279;p13"/>
          <p:cNvPicPr preferRelativeResize="0"/>
          <p:nvPr/>
        </p:nvPicPr>
        <p:blipFill>
          <a:blip r:embed="rId3">
            <a:alphaModFix/>
          </a:blip>
          <a:stretch>
            <a:fillRect/>
          </a:stretch>
        </p:blipFill>
        <p:spPr>
          <a:xfrm>
            <a:off x="3436950" y="3090900"/>
            <a:ext cx="4064148" cy="205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448775" y="785100"/>
            <a:ext cx="5857800" cy="3573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1400"/>
              <a:t>As if we were approached by a client with special medical needs, who requires frequent access to a local hospital offering specialized, quality care -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a:t>Our goal for this project: </a:t>
            </a:r>
            <a:endParaRPr/>
          </a:p>
          <a:p>
            <a:pPr marL="0" lvl="0" indent="0" algn="l" rtl="0">
              <a:spcBef>
                <a:spcPts val="0"/>
              </a:spcBef>
              <a:spcAft>
                <a:spcPts val="0"/>
              </a:spcAft>
              <a:buNone/>
            </a:pPr>
            <a:endParaRPr/>
          </a:p>
          <a:p>
            <a:pPr marL="457200" lvl="0" indent="-308610" algn="l" rtl="0">
              <a:spcBef>
                <a:spcPts val="0"/>
              </a:spcBef>
              <a:spcAft>
                <a:spcPts val="0"/>
              </a:spcAft>
              <a:buSzPct val="100000"/>
              <a:buChar char="●"/>
            </a:pPr>
            <a:r>
              <a:rPr lang="en" sz="1400"/>
              <a:t>Create a tool for our client to use in order to determine the best place for them to seek medical care. </a:t>
            </a:r>
            <a:endParaRPr sz="1400"/>
          </a:p>
          <a:p>
            <a:pPr marL="457200" lvl="0" indent="-308610" algn="l" rtl="0">
              <a:spcBef>
                <a:spcPts val="0"/>
              </a:spcBef>
              <a:spcAft>
                <a:spcPts val="0"/>
              </a:spcAft>
              <a:buSzPct val="100000"/>
              <a:buChar char="●"/>
            </a:pPr>
            <a:r>
              <a:rPr lang="en" sz="1400"/>
              <a:t>Focus on the West Coast (WA, OR, and CA) because that’s where our client wants to live.</a:t>
            </a:r>
            <a:endParaRPr sz="1400"/>
          </a:p>
          <a:p>
            <a:pPr marL="457200" lvl="0" indent="-308610" algn="l" rtl="0">
              <a:spcBef>
                <a:spcPts val="0"/>
              </a:spcBef>
              <a:spcAft>
                <a:spcPts val="0"/>
              </a:spcAft>
              <a:buSzPct val="100000"/>
              <a:buChar char="●"/>
            </a:pPr>
            <a:r>
              <a:rPr lang="en" sz="1400"/>
              <a:t>Look at several different factors a patient may consider when deciding on their local hospital </a:t>
            </a:r>
            <a:endParaRPr sz="1400"/>
          </a:p>
          <a:p>
            <a:pPr marL="457200" lvl="0" indent="-308610" algn="l" rtl="0">
              <a:spcBef>
                <a:spcPts val="0"/>
              </a:spcBef>
              <a:spcAft>
                <a:spcPts val="0"/>
              </a:spcAft>
              <a:buSzPct val="100000"/>
              <a:buChar char="●"/>
            </a:pPr>
            <a:r>
              <a:rPr lang="en" sz="1400"/>
              <a:t>Visualize these findings in a user-friendly way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Source: </a:t>
            </a:r>
            <a:r>
              <a:rPr lang="en" i="1"/>
              <a:t>“Hospitals in the United States” </a:t>
            </a:r>
            <a:r>
              <a:rPr lang="en"/>
              <a:t>(Kaggle)</a:t>
            </a:r>
            <a:endParaRPr/>
          </a:p>
        </p:txBody>
      </p:sp>
      <p:sp>
        <p:nvSpPr>
          <p:cNvPr id="290" name="Google Shape;290;p15"/>
          <p:cNvSpPr txBox="1">
            <a:spLocks noGrp="1"/>
          </p:cNvSpPr>
          <p:nvPr>
            <p:ph type="body" idx="1"/>
          </p:nvPr>
        </p:nvSpPr>
        <p:spPr>
          <a:xfrm>
            <a:off x="399000" y="1440463"/>
            <a:ext cx="4541700" cy="3093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800">
                <a:solidFill>
                  <a:srgbClr val="3C4043"/>
                </a:solidFill>
              </a:rPr>
              <a:t>Two CSV files: </a:t>
            </a:r>
            <a:endParaRPr sz="4800">
              <a:solidFill>
                <a:srgbClr val="3C4043"/>
              </a:solidFill>
            </a:endParaRPr>
          </a:p>
          <a:p>
            <a:pPr marL="457200" lvl="0" indent="-304800" algn="l" rtl="0">
              <a:spcBef>
                <a:spcPts val="1200"/>
              </a:spcBef>
              <a:spcAft>
                <a:spcPts val="0"/>
              </a:spcAft>
              <a:buClr>
                <a:srgbClr val="3C4043"/>
              </a:buClr>
              <a:buSzPct val="100000"/>
              <a:buAutoNum type="arabicPeriod"/>
            </a:pPr>
            <a:r>
              <a:rPr lang="en" sz="4800">
                <a:solidFill>
                  <a:srgbClr val="3C4043"/>
                </a:solidFill>
              </a:rPr>
              <a:t>Hospital General Information</a:t>
            </a:r>
            <a:endParaRPr sz="4800">
              <a:solidFill>
                <a:srgbClr val="3C4043"/>
              </a:solidFill>
            </a:endParaRPr>
          </a:p>
          <a:p>
            <a:pPr marL="457200" lvl="0" indent="-304800" algn="l" rtl="0">
              <a:spcBef>
                <a:spcPts val="0"/>
              </a:spcBef>
              <a:spcAft>
                <a:spcPts val="0"/>
              </a:spcAft>
              <a:buClr>
                <a:srgbClr val="3C4043"/>
              </a:buClr>
              <a:buSzPct val="100000"/>
              <a:buAutoNum type="arabicPeriod"/>
            </a:pPr>
            <a:r>
              <a:rPr lang="en" sz="4800">
                <a:solidFill>
                  <a:srgbClr val="3C4043"/>
                </a:solidFill>
              </a:rPr>
              <a:t>Hospital Location Information</a:t>
            </a:r>
            <a:endParaRPr sz="4800">
              <a:solidFill>
                <a:srgbClr val="3C4043"/>
              </a:solidFill>
            </a:endParaRPr>
          </a:p>
          <a:p>
            <a:pPr marL="0" lvl="0" indent="0" algn="l" rtl="0">
              <a:spcBef>
                <a:spcPts val="1200"/>
              </a:spcBef>
              <a:spcAft>
                <a:spcPts val="0"/>
              </a:spcAft>
              <a:buNone/>
            </a:pPr>
            <a:r>
              <a:rPr lang="en" sz="4800">
                <a:solidFill>
                  <a:srgbClr val="3C4043"/>
                </a:solidFill>
              </a:rPr>
              <a:t>This dataset was originally published by Centers for Medicare and Medicaid Services. Last update was 9 months ago. </a:t>
            </a:r>
            <a:endParaRPr sz="4800">
              <a:solidFill>
                <a:srgbClr val="3C4043"/>
              </a:solidFill>
            </a:endParaRPr>
          </a:p>
          <a:p>
            <a:pPr marL="0" lvl="0" indent="0" algn="l" rtl="0">
              <a:spcBef>
                <a:spcPts val="1200"/>
              </a:spcBef>
              <a:spcAft>
                <a:spcPts val="0"/>
              </a:spcAft>
              <a:buNone/>
            </a:pPr>
            <a:r>
              <a:rPr lang="en" sz="4800">
                <a:solidFill>
                  <a:srgbClr val="3C4043"/>
                </a:solidFill>
              </a:rPr>
              <a:t>How we filtered it: </a:t>
            </a:r>
            <a:endParaRPr sz="4800">
              <a:solidFill>
                <a:srgbClr val="3C4043"/>
              </a:solidFill>
            </a:endParaRPr>
          </a:p>
          <a:p>
            <a:pPr marL="457200" lvl="0" indent="-304800" algn="l" rtl="0">
              <a:spcBef>
                <a:spcPts val="1200"/>
              </a:spcBef>
              <a:spcAft>
                <a:spcPts val="0"/>
              </a:spcAft>
              <a:buClr>
                <a:srgbClr val="3C4043"/>
              </a:buClr>
              <a:buSzPct val="100000"/>
              <a:buAutoNum type="arabicPeriod"/>
            </a:pPr>
            <a:r>
              <a:rPr lang="en" sz="4800">
                <a:solidFill>
                  <a:srgbClr val="3C4043"/>
                </a:solidFill>
              </a:rPr>
              <a:t>Reduced columns to the information we were most interested in for analysis</a:t>
            </a:r>
            <a:endParaRPr sz="4800">
              <a:solidFill>
                <a:srgbClr val="3C4043"/>
              </a:solidFill>
            </a:endParaRPr>
          </a:p>
          <a:p>
            <a:pPr marL="457200" lvl="0" indent="-304800" algn="l" rtl="0">
              <a:spcBef>
                <a:spcPts val="0"/>
              </a:spcBef>
              <a:spcAft>
                <a:spcPts val="0"/>
              </a:spcAft>
              <a:buClr>
                <a:srgbClr val="3C4043"/>
              </a:buClr>
              <a:buSzPct val="100000"/>
              <a:buAutoNum type="arabicPeriod"/>
            </a:pPr>
            <a:r>
              <a:rPr lang="en" sz="4800">
                <a:solidFill>
                  <a:srgbClr val="3C4043"/>
                </a:solidFill>
              </a:rPr>
              <a:t>Focused on hospital locations on the West Coast for our client’s interest</a:t>
            </a:r>
            <a:endParaRPr sz="4800">
              <a:solidFill>
                <a:srgbClr val="3C4043"/>
              </a:solidFill>
            </a:endParaRPr>
          </a:p>
          <a:p>
            <a:pPr marL="457200" lvl="0" indent="-304800" algn="l" rtl="0">
              <a:spcBef>
                <a:spcPts val="0"/>
              </a:spcBef>
              <a:spcAft>
                <a:spcPts val="0"/>
              </a:spcAft>
              <a:buClr>
                <a:srgbClr val="3C4043"/>
              </a:buClr>
              <a:buSzPct val="100000"/>
              <a:buAutoNum type="arabicPeriod"/>
            </a:pPr>
            <a:r>
              <a:rPr lang="en" sz="4800">
                <a:solidFill>
                  <a:srgbClr val="3C4043"/>
                </a:solidFill>
              </a:rPr>
              <a:t>Resulted in 248 hospital locations we could compare</a:t>
            </a:r>
            <a:endParaRPr sz="4800">
              <a:solidFill>
                <a:srgbClr val="3C4043"/>
              </a:solidFill>
            </a:endParaRPr>
          </a:p>
          <a:p>
            <a:pPr marL="0" lvl="0" indent="0" algn="l" rtl="0">
              <a:spcBef>
                <a:spcPts val="1200"/>
              </a:spcBef>
              <a:spcAft>
                <a:spcPts val="0"/>
              </a:spcAft>
              <a:buClr>
                <a:schemeClr val="dk1"/>
              </a:buClr>
              <a:buSzPct val="100000"/>
              <a:buFont typeface="Arial"/>
              <a:buNone/>
            </a:pPr>
            <a:endParaRPr sz="1100">
              <a:solidFill>
                <a:schemeClr val="dk1"/>
              </a:solidFill>
            </a:endParaRPr>
          </a:p>
          <a:p>
            <a:pPr marL="0" lvl="0" indent="0" algn="l" rtl="0">
              <a:spcBef>
                <a:spcPts val="0"/>
              </a:spcBef>
              <a:spcAft>
                <a:spcPts val="1200"/>
              </a:spcAft>
              <a:buNone/>
            </a:pPr>
            <a:endParaRPr/>
          </a:p>
        </p:txBody>
      </p:sp>
      <p:sp>
        <p:nvSpPr>
          <p:cNvPr id="291" name="Google Shape;291;p15"/>
          <p:cNvSpPr txBox="1">
            <a:spLocks noGrp="1"/>
          </p:cNvSpPr>
          <p:nvPr>
            <p:ph type="body" idx="2"/>
          </p:nvPr>
        </p:nvSpPr>
        <p:spPr>
          <a:xfrm>
            <a:off x="4940700" y="15978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292" name="Google Shape;292;p15"/>
          <p:cNvPicPr preferRelativeResize="0"/>
          <p:nvPr/>
        </p:nvPicPr>
        <p:blipFill>
          <a:blip r:embed="rId3">
            <a:alphaModFix/>
          </a:blip>
          <a:stretch>
            <a:fillRect/>
          </a:stretch>
        </p:blipFill>
        <p:spPr>
          <a:xfrm>
            <a:off x="5053450" y="1922952"/>
            <a:ext cx="3774400" cy="261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Visualizations</a:t>
            </a:r>
            <a:endParaRPr/>
          </a:p>
        </p:txBody>
      </p:sp>
      <p:sp>
        <p:nvSpPr>
          <p:cNvPr id="298" name="Google Shape;298;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Created 3 different visualizations to reflect out data</a:t>
            </a:r>
            <a:endParaRPr/>
          </a:p>
          <a:p>
            <a:pPr marL="914400" lvl="1" indent="-298450" algn="l" rtl="0">
              <a:lnSpc>
                <a:spcPct val="200000"/>
              </a:lnSpc>
              <a:spcBef>
                <a:spcPts val="0"/>
              </a:spcBef>
              <a:spcAft>
                <a:spcPts val="0"/>
              </a:spcAft>
              <a:buSzPts val="1100"/>
              <a:buChar char="○"/>
            </a:pPr>
            <a:r>
              <a:rPr lang="en"/>
              <a:t>Map with all hospitals located in the west coast</a:t>
            </a:r>
            <a:endParaRPr/>
          </a:p>
          <a:p>
            <a:pPr marL="914400" lvl="1" indent="-298450" algn="l" rtl="0">
              <a:lnSpc>
                <a:spcPct val="200000"/>
              </a:lnSpc>
              <a:spcBef>
                <a:spcPts val="0"/>
              </a:spcBef>
              <a:spcAft>
                <a:spcPts val="0"/>
              </a:spcAft>
              <a:buSzPts val="1100"/>
              <a:buChar char="○"/>
            </a:pPr>
            <a:r>
              <a:rPr lang="en"/>
              <a:t>Bar chart with the rating of the hospitals in the west coast</a:t>
            </a:r>
            <a:endParaRPr/>
          </a:p>
          <a:p>
            <a:pPr marL="914400" lvl="1" indent="-298450" algn="l" rtl="0">
              <a:lnSpc>
                <a:spcPct val="200000"/>
              </a:lnSpc>
              <a:spcBef>
                <a:spcPts val="0"/>
              </a:spcBef>
              <a:spcAft>
                <a:spcPts val="0"/>
              </a:spcAft>
              <a:buSzPts val="1100"/>
              <a:buChar char="○"/>
            </a:pPr>
            <a:r>
              <a:rPr lang="en"/>
              <a:t>Pie chart with the different hospital ownerships</a:t>
            </a:r>
            <a:endParaRPr/>
          </a:p>
          <a:p>
            <a:pPr marL="457200" lvl="0" indent="-311150" algn="l" rtl="0">
              <a:lnSpc>
                <a:spcPct val="200000"/>
              </a:lnSpc>
              <a:spcBef>
                <a:spcPts val="0"/>
              </a:spcBef>
              <a:spcAft>
                <a:spcPts val="0"/>
              </a:spcAft>
              <a:buSzPts val="1300"/>
              <a:buChar char="●"/>
            </a:pPr>
            <a:r>
              <a:rPr lang="en"/>
              <a:t>User-driven interaction</a:t>
            </a:r>
            <a:endParaRPr/>
          </a:p>
          <a:p>
            <a:pPr marL="914400" lvl="1" indent="-298450" algn="l" rtl="0">
              <a:lnSpc>
                <a:spcPct val="200000"/>
              </a:lnSpc>
              <a:spcBef>
                <a:spcPts val="0"/>
              </a:spcBef>
              <a:spcAft>
                <a:spcPts val="0"/>
              </a:spcAft>
              <a:buSzPts val="1100"/>
              <a:buChar char="○"/>
            </a:pPr>
            <a:r>
              <a:rPr lang="en"/>
              <a:t>A drop down that will provide you with more characteristics of the hospital chosen</a:t>
            </a:r>
            <a:endParaRPr/>
          </a:p>
        </p:txBody>
      </p:sp>
      <p:pic>
        <p:nvPicPr>
          <p:cNvPr id="299" name="Google Shape;299;p16"/>
          <p:cNvPicPr preferRelativeResize="0"/>
          <p:nvPr/>
        </p:nvPicPr>
        <p:blipFill>
          <a:blip r:embed="rId3">
            <a:alphaModFix/>
          </a:blip>
          <a:stretch>
            <a:fillRect/>
          </a:stretch>
        </p:blipFill>
        <p:spPr>
          <a:xfrm>
            <a:off x="6351625" y="240387"/>
            <a:ext cx="2577826" cy="171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Mapping Hospital </a:t>
            </a:r>
            <a:endParaRPr/>
          </a:p>
          <a:p>
            <a:pPr marL="0" lvl="0" indent="0" algn="l" rtl="0">
              <a:spcBef>
                <a:spcPts val="0"/>
              </a:spcBef>
              <a:spcAft>
                <a:spcPts val="0"/>
              </a:spcAft>
              <a:buNone/>
            </a:pPr>
            <a:r>
              <a:rPr lang="en"/>
              <a:t>Locations</a:t>
            </a:r>
            <a:endParaRPr/>
          </a:p>
        </p:txBody>
      </p:sp>
      <p:sp>
        <p:nvSpPr>
          <p:cNvPr id="305" name="Google Shape;305;p17"/>
          <p:cNvSpPr txBox="1">
            <a:spLocks noGrp="1"/>
          </p:cNvSpPr>
          <p:nvPr>
            <p:ph type="body" idx="1"/>
          </p:nvPr>
        </p:nvSpPr>
        <p:spPr>
          <a:xfrm>
            <a:off x="927375" y="1844025"/>
            <a:ext cx="36042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Showcases markers for each of the 248 hospitals in our dataset </a:t>
            </a:r>
            <a:endParaRPr/>
          </a:p>
          <a:p>
            <a:pPr marL="457200" lvl="0" indent="-311150" algn="l" rtl="0">
              <a:spcBef>
                <a:spcPts val="0"/>
              </a:spcBef>
              <a:spcAft>
                <a:spcPts val="0"/>
              </a:spcAft>
              <a:buSzPts val="1300"/>
              <a:buChar char="●"/>
            </a:pPr>
            <a:r>
              <a:rPr lang="en"/>
              <a:t>Provides the hospital name, address, and rating score</a:t>
            </a:r>
            <a:endParaRPr/>
          </a:p>
          <a:p>
            <a:pPr marL="457200" lvl="0" indent="0" algn="l" rtl="0">
              <a:spcBef>
                <a:spcPts val="1200"/>
              </a:spcBef>
              <a:spcAft>
                <a:spcPts val="1200"/>
              </a:spcAft>
              <a:buNone/>
            </a:pPr>
            <a:endParaRPr/>
          </a:p>
        </p:txBody>
      </p:sp>
      <p:pic>
        <p:nvPicPr>
          <p:cNvPr id="306" name="Google Shape;306;p17"/>
          <p:cNvPicPr preferRelativeResize="0"/>
          <p:nvPr/>
        </p:nvPicPr>
        <p:blipFill>
          <a:blip r:embed="rId3">
            <a:alphaModFix/>
          </a:blip>
          <a:stretch>
            <a:fillRect/>
          </a:stretch>
        </p:blipFill>
        <p:spPr>
          <a:xfrm>
            <a:off x="4908003" y="0"/>
            <a:ext cx="3493394"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rPr>
              <a:t>Bar Chart Showing Overall Rating Trends</a:t>
            </a:r>
            <a:endParaRPr>
              <a:solidFill>
                <a:schemeClr val="dk1"/>
              </a:solidFill>
            </a:endParaRPr>
          </a:p>
        </p:txBody>
      </p:sp>
      <p:sp>
        <p:nvSpPr>
          <p:cNvPr id="312" name="Google Shape;312;p18"/>
          <p:cNvSpPr txBox="1">
            <a:spLocks noGrp="1"/>
          </p:cNvSpPr>
          <p:nvPr>
            <p:ph type="body" idx="1"/>
          </p:nvPr>
        </p:nvSpPr>
        <p:spPr>
          <a:xfrm>
            <a:off x="5424900" y="1668200"/>
            <a:ext cx="2946900" cy="3217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134F5C"/>
              </a:buClr>
              <a:buSzPts val="1300"/>
              <a:buChar char="●"/>
            </a:pPr>
            <a:r>
              <a:rPr lang="en">
                <a:solidFill>
                  <a:srgbClr val="134F5C"/>
                </a:solidFill>
              </a:rPr>
              <a:t>Capturing the ratings of each hospital and overall trends seemed important for a potential patient</a:t>
            </a:r>
            <a:endParaRPr>
              <a:solidFill>
                <a:srgbClr val="134F5C"/>
              </a:solidFill>
            </a:endParaRPr>
          </a:p>
          <a:p>
            <a:pPr marL="457200" lvl="0" indent="-311150" algn="l" rtl="0">
              <a:spcBef>
                <a:spcPts val="0"/>
              </a:spcBef>
              <a:spcAft>
                <a:spcPts val="0"/>
              </a:spcAft>
              <a:buClr>
                <a:srgbClr val="134F5C"/>
              </a:buClr>
              <a:buSzPts val="1300"/>
              <a:buChar char="●"/>
            </a:pPr>
            <a:r>
              <a:rPr lang="en">
                <a:solidFill>
                  <a:srgbClr val="134F5C"/>
                </a:solidFill>
              </a:rPr>
              <a:t>We saw a normal bell curve, with only six 5.0 rated hospitals out of the 248 locations. </a:t>
            </a:r>
            <a:endParaRPr>
              <a:solidFill>
                <a:srgbClr val="134F5C"/>
              </a:solidFill>
            </a:endParaRPr>
          </a:p>
          <a:p>
            <a:pPr marL="457200" lvl="0" indent="-311150" algn="l" rtl="0">
              <a:spcBef>
                <a:spcPts val="0"/>
              </a:spcBef>
              <a:spcAft>
                <a:spcPts val="0"/>
              </a:spcAft>
              <a:buClr>
                <a:srgbClr val="134F5C"/>
              </a:buClr>
              <a:buSzPts val="1300"/>
              <a:buChar char="●"/>
            </a:pPr>
            <a:r>
              <a:rPr lang="en">
                <a:solidFill>
                  <a:srgbClr val="134F5C"/>
                </a:solidFill>
              </a:rPr>
              <a:t>Ratings were between 1 and 5, not continuous</a:t>
            </a:r>
            <a:endParaRPr>
              <a:solidFill>
                <a:srgbClr val="134F5C"/>
              </a:solidFill>
            </a:endParaRPr>
          </a:p>
        </p:txBody>
      </p:sp>
      <p:pic>
        <p:nvPicPr>
          <p:cNvPr id="313" name="Google Shape;313;p18"/>
          <p:cNvPicPr preferRelativeResize="0"/>
          <p:nvPr/>
        </p:nvPicPr>
        <p:blipFill rotWithShape="1">
          <a:blip r:embed="rId3">
            <a:alphaModFix/>
          </a:blip>
          <a:srcRect r="15888"/>
          <a:stretch/>
        </p:blipFill>
        <p:spPr>
          <a:xfrm>
            <a:off x="928450" y="1346975"/>
            <a:ext cx="4261975" cy="365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664450" y="558225"/>
            <a:ext cx="8293800" cy="63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3F3F3"/>
                </a:solidFill>
              </a:rPr>
              <a:t>Top 6 Hospitals with the highest rating were listed: </a:t>
            </a:r>
            <a:endParaRPr>
              <a:solidFill>
                <a:srgbClr val="F3F3F3"/>
              </a:solidFill>
            </a:endParaRPr>
          </a:p>
        </p:txBody>
      </p:sp>
      <p:graphicFrame>
        <p:nvGraphicFramePr>
          <p:cNvPr id="319" name="Google Shape;319;p19"/>
          <p:cNvGraphicFramePr/>
          <p:nvPr/>
        </p:nvGraphicFramePr>
        <p:xfrm>
          <a:off x="1615175" y="1412950"/>
          <a:ext cx="3000000" cy="3000000"/>
        </p:xfrm>
        <a:graphic>
          <a:graphicData uri="http://schemas.openxmlformats.org/drawingml/2006/table">
            <a:tbl>
              <a:tblPr>
                <a:noFill/>
                <a:tableStyleId>{3D505050-8EED-4D00-A26F-8B93D4503685}</a:tableStyleId>
              </a:tblPr>
              <a:tblGrid>
                <a:gridCol w="1221875">
                  <a:extLst>
                    <a:ext uri="{9D8B030D-6E8A-4147-A177-3AD203B41FA5}">
                      <a16:colId xmlns:a16="http://schemas.microsoft.com/office/drawing/2014/main" val="20000"/>
                    </a:ext>
                  </a:extLst>
                </a:gridCol>
                <a:gridCol w="1221875">
                  <a:extLst>
                    <a:ext uri="{9D8B030D-6E8A-4147-A177-3AD203B41FA5}">
                      <a16:colId xmlns:a16="http://schemas.microsoft.com/office/drawing/2014/main" val="20001"/>
                    </a:ext>
                  </a:extLst>
                </a:gridCol>
                <a:gridCol w="1221875">
                  <a:extLst>
                    <a:ext uri="{9D8B030D-6E8A-4147-A177-3AD203B41FA5}">
                      <a16:colId xmlns:a16="http://schemas.microsoft.com/office/drawing/2014/main" val="20002"/>
                    </a:ext>
                  </a:extLst>
                </a:gridCol>
                <a:gridCol w="1221875">
                  <a:extLst>
                    <a:ext uri="{9D8B030D-6E8A-4147-A177-3AD203B41FA5}">
                      <a16:colId xmlns:a16="http://schemas.microsoft.com/office/drawing/2014/main" val="20003"/>
                    </a:ext>
                  </a:extLst>
                </a:gridCol>
                <a:gridCol w="1221875">
                  <a:extLst>
                    <a:ext uri="{9D8B030D-6E8A-4147-A177-3AD203B41FA5}">
                      <a16:colId xmlns:a16="http://schemas.microsoft.com/office/drawing/2014/main" val="20004"/>
                    </a:ext>
                  </a:extLst>
                </a:gridCol>
              </a:tblGrid>
              <a:tr h="290425">
                <a:tc>
                  <a:txBody>
                    <a:bodyPr/>
                    <a:lstStyle/>
                    <a:p>
                      <a:pPr marL="0" lvl="0" indent="0" algn="l" rtl="0">
                        <a:spcBef>
                          <a:spcPts val="0"/>
                        </a:spcBef>
                        <a:spcAft>
                          <a:spcPts val="0"/>
                        </a:spcAft>
                        <a:buNone/>
                      </a:pPr>
                      <a:r>
                        <a:rPr lang="en" sz="900" b="1"/>
                        <a:t>Hospital</a:t>
                      </a:r>
                      <a:endParaRPr sz="900" b="1"/>
                    </a:p>
                  </a:txBody>
                  <a:tcPr marL="91425" marR="91425" marT="91425" marB="91425">
                    <a:solidFill>
                      <a:srgbClr val="F3F3F3"/>
                    </a:solidFill>
                  </a:tcPr>
                </a:tc>
                <a:tc>
                  <a:txBody>
                    <a:bodyPr/>
                    <a:lstStyle/>
                    <a:p>
                      <a:pPr marL="0" lvl="0" indent="0" algn="l" rtl="0">
                        <a:spcBef>
                          <a:spcPts val="0"/>
                        </a:spcBef>
                        <a:spcAft>
                          <a:spcPts val="0"/>
                        </a:spcAft>
                        <a:buNone/>
                      </a:pPr>
                      <a:r>
                        <a:rPr lang="en" sz="900" b="1"/>
                        <a:t>City, State</a:t>
                      </a:r>
                      <a:endParaRPr sz="900" b="1"/>
                    </a:p>
                  </a:txBody>
                  <a:tcPr marL="91425" marR="91425" marT="91425" marB="91425">
                    <a:solidFill>
                      <a:srgbClr val="F3F3F3"/>
                    </a:solidFill>
                  </a:tcPr>
                </a:tc>
                <a:tc>
                  <a:txBody>
                    <a:bodyPr/>
                    <a:lstStyle/>
                    <a:p>
                      <a:pPr marL="0" lvl="0" indent="0" algn="l" rtl="0">
                        <a:spcBef>
                          <a:spcPts val="0"/>
                        </a:spcBef>
                        <a:spcAft>
                          <a:spcPts val="0"/>
                        </a:spcAft>
                        <a:buNone/>
                      </a:pPr>
                      <a:r>
                        <a:rPr lang="en" sz="900" b="1"/>
                        <a:t>Overall Rating</a:t>
                      </a:r>
                      <a:endParaRPr sz="900" b="1"/>
                    </a:p>
                  </a:txBody>
                  <a:tcPr marL="91425" marR="91425" marT="91425" marB="91425">
                    <a:solidFill>
                      <a:srgbClr val="F3F3F3"/>
                    </a:solidFill>
                  </a:tcPr>
                </a:tc>
                <a:tc>
                  <a:txBody>
                    <a:bodyPr/>
                    <a:lstStyle/>
                    <a:p>
                      <a:pPr marL="0" lvl="0" indent="0" algn="l" rtl="0">
                        <a:spcBef>
                          <a:spcPts val="0"/>
                        </a:spcBef>
                        <a:spcAft>
                          <a:spcPts val="0"/>
                        </a:spcAft>
                        <a:buNone/>
                      </a:pPr>
                      <a:r>
                        <a:rPr lang="en" sz="900" b="1"/>
                        <a:t>Type of Hospital</a:t>
                      </a:r>
                      <a:endParaRPr sz="900" b="1"/>
                    </a:p>
                  </a:txBody>
                  <a:tcPr marL="91425" marR="91425" marT="91425" marB="91425">
                    <a:solidFill>
                      <a:srgbClr val="F3F3F3"/>
                    </a:solidFill>
                  </a:tcPr>
                </a:tc>
                <a:tc>
                  <a:txBody>
                    <a:bodyPr/>
                    <a:lstStyle/>
                    <a:p>
                      <a:pPr marL="0" lvl="0" indent="0" algn="l" rtl="0">
                        <a:spcBef>
                          <a:spcPts val="0"/>
                        </a:spcBef>
                        <a:spcAft>
                          <a:spcPts val="0"/>
                        </a:spcAft>
                        <a:buNone/>
                      </a:pPr>
                      <a:r>
                        <a:rPr lang="en" sz="900" b="1"/>
                        <a:t>Ownership</a:t>
                      </a:r>
                      <a:endParaRPr sz="900" b="1"/>
                    </a:p>
                  </a:txBody>
                  <a:tcPr marL="91425" marR="91425" marT="91425" marB="91425">
                    <a:solidFill>
                      <a:srgbClr val="F3F3F3"/>
                    </a:solidFill>
                  </a:tcPr>
                </a:tc>
                <a:extLst>
                  <a:ext uri="{0D108BD9-81ED-4DB2-BD59-A6C34878D82A}">
                    <a16:rowId xmlns:a16="http://schemas.microsoft.com/office/drawing/2014/main" val="10000"/>
                  </a:ext>
                </a:extLst>
              </a:tr>
              <a:tr h="446925">
                <a:tc>
                  <a:txBody>
                    <a:bodyPr/>
                    <a:lstStyle/>
                    <a:p>
                      <a:pPr marL="0" lvl="0" indent="0" algn="l" rtl="0">
                        <a:lnSpc>
                          <a:spcPct val="115000"/>
                        </a:lnSpc>
                        <a:spcBef>
                          <a:spcPts val="0"/>
                        </a:spcBef>
                        <a:spcAft>
                          <a:spcPts val="1200"/>
                        </a:spcAft>
                        <a:buNone/>
                      </a:pPr>
                      <a:r>
                        <a:rPr lang="en" sz="900">
                          <a:solidFill>
                            <a:srgbClr val="202124"/>
                          </a:solidFill>
                          <a:latin typeface="Nunito"/>
                          <a:ea typeface="Nunito"/>
                          <a:cs typeface="Nunito"/>
                          <a:sym typeface="Nunito"/>
                        </a:rPr>
                        <a:t>Fresno Surgical Hospital</a:t>
                      </a:r>
                      <a:endParaRPr sz="900">
                        <a:solidFill>
                          <a:srgbClr val="202124"/>
                        </a:solidFill>
                      </a:endParaRPr>
                    </a:p>
                  </a:txBody>
                  <a:tcPr marL="91425" marR="91425" marT="91425" marB="91425">
                    <a:solidFill>
                      <a:schemeClr val="lt1"/>
                    </a:solidFill>
                  </a:tcPr>
                </a:tc>
                <a:tc>
                  <a:txBody>
                    <a:bodyPr/>
                    <a:lstStyle/>
                    <a:p>
                      <a:pPr marL="0" lvl="0" indent="0" algn="l" rtl="0">
                        <a:spcBef>
                          <a:spcPts val="0"/>
                        </a:spcBef>
                        <a:spcAft>
                          <a:spcPts val="0"/>
                        </a:spcAft>
                        <a:buNone/>
                      </a:pPr>
                      <a:r>
                        <a:rPr lang="en" sz="900">
                          <a:solidFill>
                            <a:srgbClr val="202124"/>
                          </a:solidFill>
                        </a:rPr>
                        <a:t>FRESNO, CA</a:t>
                      </a:r>
                      <a:endParaRPr sz="900">
                        <a:solidFill>
                          <a:srgbClr val="202124"/>
                        </a:solidFill>
                      </a:endParaRPr>
                    </a:p>
                  </a:txBody>
                  <a:tcPr marL="91425" marR="91425" marT="91425" marB="91425">
                    <a:solidFill>
                      <a:schemeClr val="lt1"/>
                    </a:solidFill>
                  </a:tcPr>
                </a:tc>
                <a:tc>
                  <a:txBody>
                    <a:bodyPr/>
                    <a:lstStyle/>
                    <a:p>
                      <a:pPr marL="0" lvl="0" indent="0" algn="l" rtl="0">
                        <a:spcBef>
                          <a:spcPts val="0"/>
                        </a:spcBef>
                        <a:spcAft>
                          <a:spcPts val="0"/>
                        </a:spcAft>
                        <a:buNone/>
                      </a:pPr>
                      <a:r>
                        <a:rPr lang="en" sz="900">
                          <a:solidFill>
                            <a:srgbClr val="202124"/>
                          </a:solidFill>
                        </a:rPr>
                        <a:t>5.0</a:t>
                      </a:r>
                      <a:endParaRPr sz="900">
                        <a:solidFill>
                          <a:srgbClr val="202124"/>
                        </a:solidFill>
                      </a:endParaRPr>
                    </a:p>
                  </a:txBody>
                  <a:tcPr marL="91425" marR="91425" marT="91425" marB="91425">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GENERAL ACUTE CARE</a:t>
                      </a:r>
                      <a:endParaRPr sz="900">
                        <a:solidFill>
                          <a:srgbClr val="202124"/>
                        </a:solidFill>
                      </a:endParaRPr>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PROPRIETARY</a:t>
                      </a:r>
                      <a:endParaRPr sz="900">
                        <a:solidFill>
                          <a:srgbClr val="202124"/>
                        </a:solidFill>
                      </a:endParaRPr>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6925">
                <a:tc>
                  <a:txBody>
                    <a:bodyPr/>
                    <a:lstStyle/>
                    <a:p>
                      <a:pPr marL="0" lvl="0" indent="0" algn="l" rtl="0">
                        <a:lnSpc>
                          <a:spcPct val="115000"/>
                        </a:lnSpc>
                        <a:spcBef>
                          <a:spcPts val="0"/>
                        </a:spcBef>
                        <a:spcAft>
                          <a:spcPts val="1200"/>
                        </a:spcAft>
                        <a:buNone/>
                      </a:pPr>
                      <a:r>
                        <a:rPr lang="en" sz="900">
                          <a:solidFill>
                            <a:srgbClr val="202124"/>
                          </a:solidFill>
                          <a:latin typeface="Nunito"/>
                          <a:ea typeface="Nunito"/>
                          <a:cs typeface="Nunito"/>
                          <a:sym typeface="Nunito"/>
                        </a:rPr>
                        <a:t>Scripps Green Hospital</a:t>
                      </a:r>
                      <a:endParaRPr sz="900">
                        <a:solidFill>
                          <a:srgbClr val="202124"/>
                        </a:solidFill>
                      </a:endParaRPr>
                    </a:p>
                  </a:txBody>
                  <a:tcPr marL="91425" marR="91425" marT="91425" marB="91425">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LA JOLLA, CA</a:t>
                      </a:r>
                      <a:endParaRPr sz="900">
                        <a:solidFill>
                          <a:srgbClr val="202124"/>
                        </a:solidFill>
                      </a:endParaRPr>
                    </a:p>
                  </a:txBody>
                  <a:tcPr marL="91425" marR="91425" marT="91425" marB="91425">
                    <a:solidFill>
                      <a:schemeClr val="lt1"/>
                    </a:solidFill>
                  </a:tcPr>
                </a:tc>
                <a:tc>
                  <a:txBody>
                    <a:bodyPr/>
                    <a:lstStyle/>
                    <a:p>
                      <a:pPr marL="0" lvl="0" indent="0" algn="l" rtl="0">
                        <a:spcBef>
                          <a:spcPts val="0"/>
                        </a:spcBef>
                        <a:spcAft>
                          <a:spcPts val="0"/>
                        </a:spcAft>
                        <a:buNone/>
                      </a:pPr>
                      <a:r>
                        <a:rPr lang="en" sz="900">
                          <a:solidFill>
                            <a:srgbClr val="202124"/>
                          </a:solidFill>
                        </a:rPr>
                        <a:t>5.0</a:t>
                      </a:r>
                      <a:endParaRPr sz="900">
                        <a:solidFill>
                          <a:srgbClr val="202124"/>
                        </a:solidFill>
                      </a:endParaRPr>
                    </a:p>
                  </a:txBody>
                  <a:tcPr marL="91425" marR="91425" marT="91425" marB="91425">
                    <a:lnR w="9525" cap="flat" cmpd="sng">
                      <a:solidFill>
                        <a:srgbClr val="9E9E9E"/>
                      </a:solidFill>
                      <a:prstDash val="solid"/>
                      <a:round/>
                      <a:headEnd type="none" w="sm" len="sm"/>
                      <a:tailEnd type="none" w="sm" len="sm"/>
                    </a:lnR>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GENERAL ACUTE CARE</a:t>
                      </a:r>
                      <a:endParaRPr sz="900">
                        <a:solidFill>
                          <a:srgbClr val="202124"/>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NON-PROFIT</a:t>
                      </a:r>
                      <a:endParaRPr sz="900">
                        <a:solidFill>
                          <a:srgbClr val="202124"/>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6925">
                <a:tc>
                  <a:txBody>
                    <a:bodyPr/>
                    <a:lstStyle/>
                    <a:p>
                      <a:pPr marL="0" lvl="0" indent="0" algn="l" rtl="0">
                        <a:lnSpc>
                          <a:spcPct val="115000"/>
                        </a:lnSpc>
                        <a:spcBef>
                          <a:spcPts val="0"/>
                        </a:spcBef>
                        <a:spcAft>
                          <a:spcPts val="1200"/>
                        </a:spcAft>
                        <a:buNone/>
                      </a:pPr>
                      <a:r>
                        <a:rPr lang="en" sz="900">
                          <a:solidFill>
                            <a:srgbClr val="202124"/>
                          </a:solidFill>
                          <a:latin typeface="Nunito"/>
                          <a:ea typeface="Nunito"/>
                          <a:cs typeface="Nunito"/>
                          <a:sym typeface="Nunito"/>
                        </a:rPr>
                        <a:t>Goleta Valley Cottage Hospital</a:t>
                      </a:r>
                      <a:endParaRPr sz="900">
                        <a:solidFill>
                          <a:srgbClr val="202124"/>
                        </a:solidFill>
                      </a:endParaRPr>
                    </a:p>
                  </a:txBody>
                  <a:tcPr marL="91425" marR="91425" marT="91425" marB="91425">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SANTA BARBARA, CA</a:t>
                      </a:r>
                      <a:endParaRPr sz="900">
                        <a:solidFill>
                          <a:srgbClr val="202124"/>
                        </a:solidFill>
                      </a:endParaRPr>
                    </a:p>
                  </a:txBody>
                  <a:tcPr marL="91425" marR="91425" marT="91425" marB="91425">
                    <a:solidFill>
                      <a:schemeClr val="lt1"/>
                    </a:solidFill>
                  </a:tcPr>
                </a:tc>
                <a:tc>
                  <a:txBody>
                    <a:bodyPr/>
                    <a:lstStyle/>
                    <a:p>
                      <a:pPr marL="0" lvl="0" indent="0" algn="l" rtl="0">
                        <a:spcBef>
                          <a:spcPts val="0"/>
                        </a:spcBef>
                        <a:spcAft>
                          <a:spcPts val="0"/>
                        </a:spcAft>
                        <a:buNone/>
                      </a:pPr>
                      <a:r>
                        <a:rPr lang="en" sz="900">
                          <a:solidFill>
                            <a:srgbClr val="202124"/>
                          </a:solidFill>
                        </a:rPr>
                        <a:t>5.0</a:t>
                      </a:r>
                      <a:endParaRPr sz="900">
                        <a:solidFill>
                          <a:srgbClr val="202124"/>
                        </a:solidFill>
                      </a:endParaRPr>
                    </a:p>
                  </a:txBody>
                  <a:tcPr marL="91425" marR="91425" marT="91425" marB="91425">
                    <a:lnR w="9525" cap="flat" cmpd="sng">
                      <a:solidFill>
                        <a:srgbClr val="9E9E9E"/>
                      </a:solidFill>
                      <a:prstDash val="solid"/>
                      <a:round/>
                      <a:headEnd type="none" w="sm" len="sm"/>
                      <a:tailEnd type="none" w="sm" len="sm"/>
                    </a:lnR>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GENERAL ACUTE CARE</a:t>
                      </a:r>
                      <a:endParaRPr sz="900">
                        <a:solidFill>
                          <a:srgbClr val="202124"/>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NON-PROFIT</a:t>
                      </a:r>
                      <a:endParaRPr sz="900">
                        <a:solidFill>
                          <a:srgbClr val="202124"/>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6925">
                <a:tc>
                  <a:txBody>
                    <a:bodyPr/>
                    <a:lstStyle/>
                    <a:p>
                      <a:pPr marL="0" lvl="0" indent="0" algn="l" rtl="0">
                        <a:lnSpc>
                          <a:spcPct val="115000"/>
                        </a:lnSpc>
                        <a:spcBef>
                          <a:spcPts val="0"/>
                        </a:spcBef>
                        <a:spcAft>
                          <a:spcPts val="1200"/>
                        </a:spcAft>
                        <a:buNone/>
                      </a:pPr>
                      <a:r>
                        <a:rPr lang="en" sz="900">
                          <a:solidFill>
                            <a:srgbClr val="202124"/>
                          </a:solidFill>
                          <a:latin typeface="Nunito"/>
                          <a:ea typeface="Nunito"/>
                          <a:cs typeface="Nunito"/>
                          <a:sym typeface="Nunito"/>
                        </a:rPr>
                        <a:t>Santa Barbara Cottage Hospital</a:t>
                      </a:r>
                      <a:endParaRPr sz="900">
                        <a:solidFill>
                          <a:srgbClr val="202124"/>
                        </a:solidFill>
                      </a:endParaRPr>
                    </a:p>
                  </a:txBody>
                  <a:tcPr marL="91425" marR="91425" marT="91425" marB="91425">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SANTA BARBARA, CA</a:t>
                      </a:r>
                      <a:endParaRPr sz="900">
                        <a:solidFill>
                          <a:srgbClr val="202124"/>
                        </a:solidFill>
                      </a:endParaRPr>
                    </a:p>
                  </a:txBody>
                  <a:tcPr marL="91425" marR="91425" marT="91425" marB="91425">
                    <a:solidFill>
                      <a:schemeClr val="lt1"/>
                    </a:solidFill>
                  </a:tcPr>
                </a:tc>
                <a:tc>
                  <a:txBody>
                    <a:bodyPr/>
                    <a:lstStyle/>
                    <a:p>
                      <a:pPr marL="0" lvl="0" indent="0" algn="l" rtl="0">
                        <a:spcBef>
                          <a:spcPts val="0"/>
                        </a:spcBef>
                        <a:spcAft>
                          <a:spcPts val="0"/>
                        </a:spcAft>
                        <a:buNone/>
                      </a:pPr>
                      <a:r>
                        <a:rPr lang="en" sz="900">
                          <a:solidFill>
                            <a:srgbClr val="202124"/>
                          </a:solidFill>
                        </a:rPr>
                        <a:t>5.0</a:t>
                      </a:r>
                      <a:endParaRPr sz="900">
                        <a:solidFill>
                          <a:srgbClr val="202124"/>
                        </a:solidFill>
                      </a:endParaRPr>
                    </a:p>
                  </a:txBody>
                  <a:tcPr marL="91425" marR="91425" marT="91425" marB="91425">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GENERAL ACUTE CARE</a:t>
                      </a:r>
                      <a:endParaRPr sz="900">
                        <a:solidFill>
                          <a:srgbClr val="202124"/>
                        </a:solidFill>
                      </a:endParaRPr>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NON-PROFIT</a:t>
                      </a:r>
                      <a:endParaRPr sz="900">
                        <a:solidFill>
                          <a:srgbClr val="202124"/>
                        </a:solidFill>
                      </a:endParaRPr>
                    </a:p>
                  </a:txBody>
                  <a:tcPr marL="91425" marR="91425" marT="91425" marB="91425">
                    <a:lnT w="9525" cap="flat" cmpd="sng">
                      <a:solidFill>
                        <a:srgbClr val="9E9E9E"/>
                      </a:solidFill>
                      <a:prstDash val="solid"/>
                      <a:round/>
                      <a:headEnd type="none" w="sm" len="sm"/>
                      <a:tailEnd type="none" w="sm" len="sm"/>
                    </a:lnT>
                    <a:solidFill>
                      <a:schemeClr val="lt1"/>
                    </a:solidFill>
                  </a:tcPr>
                </a:tc>
                <a:extLst>
                  <a:ext uri="{0D108BD9-81ED-4DB2-BD59-A6C34878D82A}">
                    <a16:rowId xmlns:a16="http://schemas.microsoft.com/office/drawing/2014/main" val="10004"/>
                  </a:ext>
                </a:extLst>
              </a:tr>
              <a:tr h="605500">
                <a:tc>
                  <a:txBody>
                    <a:bodyPr/>
                    <a:lstStyle/>
                    <a:p>
                      <a:pPr marL="0" lvl="0" indent="0" algn="l" rtl="0">
                        <a:lnSpc>
                          <a:spcPct val="115000"/>
                        </a:lnSpc>
                        <a:spcBef>
                          <a:spcPts val="0"/>
                        </a:spcBef>
                        <a:spcAft>
                          <a:spcPts val="1200"/>
                        </a:spcAft>
                        <a:buNone/>
                      </a:pPr>
                      <a:r>
                        <a:rPr lang="en" sz="900">
                          <a:solidFill>
                            <a:srgbClr val="202124"/>
                          </a:solidFill>
                          <a:latin typeface="Nunito"/>
                          <a:ea typeface="Nunito"/>
                          <a:cs typeface="Nunito"/>
                          <a:sym typeface="Nunito"/>
                        </a:rPr>
                        <a:t>Community Hospital of the Monterey Peninsula</a:t>
                      </a:r>
                      <a:endParaRPr sz="900">
                        <a:solidFill>
                          <a:srgbClr val="202124"/>
                        </a:solidFill>
                      </a:endParaRPr>
                    </a:p>
                  </a:txBody>
                  <a:tcPr marL="91425" marR="91425" marT="91425" marB="91425">
                    <a:solidFill>
                      <a:schemeClr val="lt1"/>
                    </a:solidFill>
                  </a:tcPr>
                </a:tc>
                <a:tc>
                  <a:txBody>
                    <a:bodyPr/>
                    <a:lstStyle/>
                    <a:p>
                      <a:pPr marL="0" lvl="0" indent="0" algn="l" rtl="0">
                        <a:spcBef>
                          <a:spcPts val="0"/>
                        </a:spcBef>
                        <a:spcAft>
                          <a:spcPts val="0"/>
                        </a:spcAft>
                        <a:buNone/>
                      </a:pPr>
                      <a:r>
                        <a:rPr lang="en" sz="900">
                          <a:solidFill>
                            <a:srgbClr val="202124"/>
                          </a:solidFill>
                        </a:rPr>
                        <a:t> </a:t>
                      </a:r>
                      <a:r>
                        <a:rPr lang="en" sz="900">
                          <a:solidFill>
                            <a:srgbClr val="202124"/>
                          </a:solidFill>
                          <a:highlight>
                            <a:srgbClr val="FFFFFF"/>
                          </a:highlight>
                        </a:rPr>
                        <a:t>MONTEREY, CA</a:t>
                      </a:r>
                      <a:endParaRPr sz="900">
                        <a:solidFill>
                          <a:srgbClr val="202124"/>
                        </a:solidFill>
                      </a:endParaRPr>
                    </a:p>
                  </a:txBody>
                  <a:tcPr marL="91425" marR="91425" marT="91425" marB="91425">
                    <a:solidFill>
                      <a:schemeClr val="lt1"/>
                    </a:solidFill>
                  </a:tcPr>
                </a:tc>
                <a:tc>
                  <a:txBody>
                    <a:bodyPr/>
                    <a:lstStyle/>
                    <a:p>
                      <a:pPr marL="0" lvl="0" indent="0" algn="l" rtl="0">
                        <a:spcBef>
                          <a:spcPts val="0"/>
                        </a:spcBef>
                        <a:spcAft>
                          <a:spcPts val="0"/>
                        </a:spcAft>
                        <a:buNone/>
                      </a:pPr>
                      <a:r>
                        <a:rPr lang="en" sz="900">
                          <a:solidFill>
                            <a:srgbClr val="202124"/>
                          </a:solidFill>
                        </a:rPr>
                        <a:t>5.0</a:t>
                      </a:r>
                      <a:endParaRPr sz="900">
                        <a:solidFill>
                          <a:srgbClr val="202124"/>
                        </a:solidFill>
                      </a:endParaRPr>
                    </a:p>
                  </a:txBody>
                  <a:tcPr marL="91425" marR="91425" marT="91425" marB="91425">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GENERAL ACUTE CARE</a:t>
                      </a:r>
                      <a:endParaRPr sz="900">
                        <a:solidFill>
                          <a:srgbClr val="202124"/>
                        </a:solidFill>
                      </a:endParaRPr>
                    </a:p>
                  </a:txBody>
                  <a:tcPr marL="91425" marR="91425" marT="91425" marB="91425">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NON-PROFIT</a:t>
                      </a:r>
                      <a:endParaRPr sz="900">
                        <a:solidFill>
                          <a:srgbClr val="202124"/>
                        </a:solidFill>
                      </a:endParaRPr>
                    </a:p>
                  </a:txBody>
                  <a:tcPr marL="91425" marR="91425" marT="91425" marB="91425">
                    <a:solidFill>
                      <a:schemeClr val="lt1"/>
                    </a:solidFill>
                  </a:tcPr>
                </a:tc>
                <a:extLst>
                  <a:ext uri="{0D108BD9-81ED-4DB2-BD59-A6C34878D82A}">
                    <a16:rowId xmlns:a16="http://schemas.microsoft.com/office/drawing/2014/main" val="10005"/>
                  </a:ext>
                </a:extLst>
              </a:tr>
              <a:tr h="452850">
                <a:tc>
                  <a:txBody>
                    <a:bodyPr/>
                    <a:lstStyle/>
                    <a:p>
                      <a:pPr marL="0" lvl="0" indent="0" algn="l" rtl="0">
                        <a:lnSpc>
                          <a:spcPct val="115000"/>
                        </a:lnSpc>
                        <a:spcBef>
                          <a:spcPts val="0"/>
                        </a:spcBef>
                        <a:spcAft>
                          <a:spcPts val="1200"/>
                        </a:spcAft>
                        <a:buNone/>
                      </a:pPr>
                      <a:r>
                        <a:rPr lang="en" sz="900">
                          <a:solidFill>
                            <a:srgbClr val="202124"/>
                          </a:solidFill>
                          <a:latin typeface="Nunito"/>
                          <a:ea typeface="Nunito"/>
                          <a:cs typeface="Nunito"/>
                          <a:sym typeface="Nunito"/>
                        </a:rPr>
                        <a:t>Hoag Orthopedic Institute</a:t>
                      </a:r>
                      <a:endParaRPr sz="900">
                        <a:solidFill>
                          <a:srgbClr val="202124"/>
                        </a:solidFill>
                      </a:endParaRPr>
                    </a:p>
                  </a:txBody>
                  <a:tcPr marL="91425" marR="91425" marT="91425" marB="91425">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IRVINE, CA</a:t>
                      </a:r>
                      <a:endParaRPr sz="900">
                        <a:solidFill>
                          <a:srgbClr val="202124"/>
                        </a:solidFill>
                      </a:endParaRPr>
                    </a:p>
                  </a:txBody>
                  <a:tcPr marL="91425" marR="91425" marT="91425" marB="91425">
                    <a:solidFill>
                      <a:schemeClr val="lt1"/>
                    </a:solidFill>
                  </a:tcPr>
                </a:tc>
                <a:tc>
                  <a:txBody>
                    <a:bodyPr/>
                    <a:lstStyle/>
                    <a:p>
                      <a:pPr marL="0" lvl="0" indent="0" algn="l" rtl="0">
                        <a:spcBef>
                          <a:spcPts val="0"/>
                        </a:spcBef>
                        <a:spcAft>
                          <a:spcPts val="0"/>
                        </a:spcAft>
                        <a:buNone/>
                      </a:pPr>
                      <a:r>
                        <a:rPr lang="en" sz="900">
                          <a:solidFill>
                            <a:srgbClr val="202124"/>
                          </a:solidFill>
                        </a:rPr>
                        <a:t>5.0</a:t>
                      </a:r>
                      <a:endParaRPr sz="900">
                        <a:solidFill>
                          <a:srgbClr val="202124"/>
                        </a:solidFill>
                      </a:endParaRPr>
                    </a:p>
                  </a:txBody>
                  <a:tcPr marL="91425" marR="91425" marT="91425" marB="91425">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GENERAL ACUTE CARE</a:t>
                      </a:r>
                      <a:endParaRPr sz="900">
                        <a:solidFill>
                          <a:srgbClr val="202124"/>
                        </a:solidFill>
                      </a:endParaRPr>
                    </a:p>
                  </a:txBody>
                  <a:tcPr marL="91425" marR="91425" marT="91425" marB="91425">
                    <a:solidFill>
                      <a:schemeClr val="lt1"/>
                    </a:solidFill>
                  </a:tcPr>
                </a:tc>
                <a:tc>
                  <a:txBody>
                    <a:bodyPr/>
                    <a:lstStyle/>
                    <a:p>
                      <a:pPr marL="0" lvl="0" indent="0" algn="l" rtl="0">
                        <a:lnSpc>
                          <a:spcPct val="110000"/>
                        </a:lnSpc>
                        <a:spcBef>
                          <a:spcPts val="800"/>
                        </a:spcBef>
                        <a:spcAft>
                          <a:spcPts val="800"/>
                        </a:spcAft>
                        <a:buNone/>
                      </a:pPr>
                      <a:r>
                        <a:rPr lang="en" sz="900">
                          <a:solidFill>
                            <a:srgbClr val="202124"/>
                          </a:solidFill>
                          <a:highlight>
                            <a:srgbClr val="FFFFFF"/>
                          </a:highlight>
                        </a:rPr>
                        <a:t>NON-PROFIT</a:t>
                      </a:r>
                      <a:endParaRPr sz="900">
                        <a:solidFill>
                          <a:srgbClr val="202124"/>
                        </a:solidFill>
                      </a:endParaRPr>
                    </a:p>
                  </a:txBody>
                  <a:tcPr marL="91425" marR="91425" marT="91425" marB="91425">
                    <a:solidFill>
                      <a:schemeClr val="l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Pie Chart Showing Different Types of Hospital Ownership</a:t>
            </a:r>
            <a:endParaRPr/>
          </a:p>
        </p:txBody>
      </p:sp>
      <p:sp>
        <p:nvSpPr>
          <p:cNvPr id="325" name="Google Shape;325;p20"/>
          <p:cNvSpPr txBox="1">
            <a:spLocks noGrp="1"/>
          </p:cNvSpPr>
          <p:nvPr>
            <p:ph type="body" idx="1"/>
          </p:nvPr>
        </p:nvSpPr>
        <p:spPr>
          <a:xfrm>
            <a:off x="8400" y="1990050"/>
            <a:ext cx="58620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There are 4 different types of ownership</a:t>
            </a:r>
            <a:endParaRPr/>
          </a:p>
          <a:p>
            <a:pPr marL="914400" lvl="1" indent="-298450" algn="l" rtl="0">
              <a:spcBef>
                <a:spcPts val="0"/>
              </a:spcBef>
              <a:spcAft>
                <a:spcPts val="0"/>
              </a:spcAft>
              <a:buSzPts val="1100"/>
              <a:buChar char="○"/>
            </a:pPr>
            <a:r>
              <a:rPr lang="en"/>
              <a:t>Voluntary non profit - Other</a:t>
            </a:r>
            <a:endParaRPr/>
          </a:p>
          <a:p>
            <a:pPr marL="914400" lvl="1" indent="-298450" algn="l" rtl="0">
              <a:spcBef>
                <a:spcPts val="0"/>
              </a:spcBef>
              <a:spcAft>
                <a:spcPts val="0"/>
              </a:spcAft>
              <a:buSzPts val="1100"/>
              <a:buChar char="○"/>
            </a:pPr>
            <a:r>
              <a:rPr lang="en"/>
              <a:t>Voluntary non profit - Church</a:t>
            </a:r>
            <a:endParaRPr/>
          </a:p>
          <a:p>
            <a:pPr marL="914400" lvl="1" indent="-298450" algn="l" rtl="0">
              <a:spcBef>
                <a:spcPts val="0"/>
              </a:spcBef>
              <a:spcAft>
                <a:spcPts val="0"/>
              </a:spcAft>
              <a:buSzPts val="1100"/>
              <a:buChar char="○"/>
            </a:pPr>
            <a:r>
              <a:rPr lang="en"/>
              <a:t>Government - Hospital District or Authority</a:t>
            </a:r>
            <a:endParaRPr/>
          </a:p>
          <a:p>
            <a:pPr marL="914400" lvl="1" indent="-298450" algn="l" rtl="0">
              <a:spcBef>
                <a:spcPts val="0"/>
              </a:spcBef>
              <a:spcAft>
                <a:spcPts val="0"/>
              </a:spcAft>
              <a:buSzPts val="1100"/>
              <a:buChar char="○"/>
            </a:pPr>
            <a:r>
              <a:rPr lang="en"/>
              <a:t>Government - Local, voluntary non profit (private)</a:t>
            </a:r>
            <a:endParaRPr/>
          </a:p>
          <a:p>
            <a:pPr marL="914400" lvl="0" indent="0" algn="l" rtl="0">
              <a:spcBef>
                <a:spcPts val="1200"/>
              </a:spcBef>
              <a:spcAft>
                <a:spcPts val="0"/>
              </a:spcAft>
              <a:buNone/>
            </a:pPr>
            <a:endParaRPr/>
          </a:p>
          <a:p>
            <a:pPr marL="457200" lvl="0" indent="-311150" algn="l" rtl="0">
              <a:spcBef>
                <a:spcPts val="1200"/>
              </a:spcBef>
              <a:spcAft>
                <a:spcPts val="0"/>
              </a:spcAft>
              <a:buSzPts val="1300"/>
              <a:buChar char="●"/>
            </a:pPr>
            <a:r>
              <a:rPr lang="en"/>
              <a:t>Findings showed that more than 50% of hospitals are voluntary non profit.</a:t>
            </a:r>
            <a:endParaRPr/>
          </a:p>
          <a:p>
            <a:pPr marL="457200" lvl="0" indent="-311150" algn="l" rtl="0">
              <a:spcBef>
                <a:spcPts val="0"/>
              </a:spcBef>
              <a:spcAft>
                <a:spcPts val="0"/>
              </a:spcAft>
              <a:buSzPts val="1300"/>
              <a:buChar char="●"/>
            </a:pPr>
            <a:r>
              <a:rPr lang="en"/>
              <a:t>Around 79 hospitals in the West Coast fall into this category</a:t>
            </a:r>
            <a:endParaRPr/>
          </a:p>
        </p:txBody>
      </p:sp>
      <p:pic>
        <p:nvPicPr>
          <p:cNvPr id="326" name="Google Shape;326;p20"/>
          <p:cNvPicPr preferRelativeResize="0"/>
          <p:nvPr/>
        </p:nvPicPr>
        <p:blipFill>
          <a:blip r:embed="rId3">
            <a:alphaModFix/>
          </a:blip>
          <a:stretch>
            <a:fillRect/>
          </a:stretch>
        </p:blipFill>
        <p:spPr>
          <a:xfrm>
            <a:off x="5930820" y="1504075"/>
            <a:ext cx="3213182" cy="2541601"/>
          </a:xfrm>
          <a:prstGeom prst="rect">
            <a:avLst/>
          </a:prstGeom>
          <a:noFill/>
          <a:ln>
            <a:noFill/>
          </a:ln>
        </p:spPr>
      </p:pic>
      <p:pic>
        <p:nvPicPr>
          <p:cNvPr id="327" name="Google Shape;327;p20"/>
          <p:cNvPicPr preferRelativeResize="0"/>
          <p:nvPr/>
        </p:nvPicPr>
        <p:blipFill>
          <a:blip r:embed="rId4">
            <a:alphaModFix/>
          </a:blip>
          <a:stretch>
            <a:fillRect/>
          </a:stretch>
        </p:blipFill>
        <p:spPr>
          <a:xfrm>
            <a:off x="5343550" y="4144212"/>
            <a:ext cx="3800452" cy="99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Limitations/Struggles</a:t>
            </a:r>
            <a:endParaRPr/>
          </a:p>
        </p:txBody>
      </p:sp>
      <p:sp>
        <p:nvSpPr>
          <p:cNvPr id="333" name="Google Shape;333;p21"/>
          <p:cNvSpPr txBox="1">
            <a:spLocks noGrp="1"/>
          </p:cNvSpPr>
          <p:nvPr>
            <p:ph type="body" idx="1"/>
          </p:nvPr>
        </p:nvSpPr>
        <p:spPr>
          <a:xfrm>
            <a:off x="1303800" y="1597875"/>
            <a:ext cx="7030500" cy="31626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Limited by what the dataset considered as a “hospital”. May not include urgent care or emergency room services. </a:t>
            </a:r>
            <a:endParaRPr/>
          </a:p>
          <a:p>
            <a:pPr marL="457200" lvl="0" indent="0" algn="l" rtl="0">
              <a:lnSpc>
                <a:spcPct val="100000"/>
              </a:lnSpc>
              <a:spcBef>
                <a:spcPts val="1200"/>
              </a:spcBef>
              <a:spcAft>
                <a:spcPts val="0"/>
              </a:spcAft>
              <a:buNone/>
            </a:pPr>
            <a:endParaRPr/>
          </a:p>
          <a:p>
            <a:pPr marL="457200" lvl="0" indent="-304958" algn="l" rtl="0">
              <a:lnSpc>
                <a:spcPct val="100000"/>
              </a:lnSpc>
              <a:spcBef>
                <a:spcPts val="1200"/>
              </a:spcBef>
              <a:spcAft>
                <a:spcPts val="0"/>
              </a:spcAft>
              <a:buSzPct val="100000"/>
              <a:buChar char="●"/>
            </a:pPr>
            <a:r>
              <a:rPr lang="en"/>
              <a:t>Limited by what Medicaid was looking for, for this data set. </a:t>
            </a:r>
            <a:endParaRPr/>
          </a:p>
          <a:p>
            <a:pPr marL="0" lvl="0" indent="0" algn="l" rtl="0">
              <a:lnSpc>
                <a:spcPct val="100000"/>
              </a:lnSpc>
              <a:spcBef>
                <a:spcPts val="1200"/>
              </a:spcBef>
              <a:spcAft>
                <a:spcPts val="0"/>
              </a:spcAft>
              <a:buNone/>
            </a:pPr>
            <a:endParaRPr/>
          </a:p>
          <a:p>
            <a:pPr marL="457200" lvl="0" indent="-304958" algn="l" rtl="0">
              <a:lnSpc>
                <a:spcPct val="100000"/>
              </a:lnSpc>
              <a:spcBef>
                <a:spcPts val="1200"/>
              </a:spcBef>
              <a:spcAft>
                <a:spcPts val="0"/>
              </a:spcAft>
              <a:buSzPct val="100000"/>
              <a:buChar char="●"/>
            </a:pPr>
            <a:r>
              <a:rPr lang="en"/>
              <a:t>Data set was updated 9 months ago so this data set does not reflect recent changes.</a:t>
            </a:r>
            <a:endParaRPr/>
          </a:p>
          <a:p>
            <a:pPr marL="0" lvl="0" indent="0" algn="l" rtl="0">
              <a:lnSpc>
                <a:spcPct val="100000"/>
              </a:lnSpc>
              <a:spcBef>
                <a:spcPts val="1200"/>
              </a:spcBef>
              <a:spcAft>
                <a:spcPts val="0"/>
              </a:spcAft>
              <a:buNone/>
            </a:pPr>
            <a:endParaRPr/>
          </a:p>
          <a:p>
            <a:pPr marL="457200" lvl="0" indent="-304958" algn="l" rtl="0">
              <a:lnSpc>
                <a:spcPct val="100000"/>
              </a:lnSpc>
              <a:spcBef>
                <a:spcPts val="1200"/>
              </a:spcBef>
              <a:spcAft>
                <a:spcPts val="0"/>
              </a:spcAft>
              <a:buSzPct val="100000"/>
              <a:buChar char="●"/>
            </a:pPr>
            <a:r>
              <a:rPr lang="en"/>
              <a:t>With more time, we could have elaborated the items on our website and made it possible to filter the search criteria. </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Words>
  <Application>Microsoft Macintosh PowerPoint</Application>
  <PresentationFormat>On-screen Show (16:9)</PresentationFormat>
  <Paragraphs>87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Nunito</vt:lpstr>
      <vt:lpstr>Maven Pro</vt:lpstr>
      <vt:lpstr>Arial</vt:lpstr>
      <vt:lpstr>Momentum</vt:lpstr>
      <vt:lpstr>West Coast Hospital Care</vt:lpstr>
      <vt:lpstr>As if we were approached by a client with special medical needs, who requires frequent access to a local hospital offering specialized, quality care -   Our goal for this project:   Create a tool for our client to use in order to determine the best place for them to seek medical care.  Focus on the West Coast (WA, OR, and CA) because that’s where our client wants to live. Look at several different factors a patient may consider when deciding on their local hospital  Visualize these findings in a user-friendly way </vt:lpstr>
      <vt:lpstr>Dataset Source: “Hospitals in the United States” (Kaggle)</vt:lpstr>
      <vt:lpstr>Visualizations</vt:lpstr>
      <vt:lpstr>Mapping Hospital  Locations</vt:lpstr>
      <vt:lpstr>Bar Chart Showing Overall Rating Trends</vt:lpstr>
      <vt:lpstr>Top 6 Hospitals with the highest rating were listed: </vt:lpstr>
      <vt:lpstr>Pie Chart Showing Different Types of Hospital Ownership</vt:lpstr>
      <vt:lpstr>Limitations/Struggles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Coast Hospital Care</dc:title>
  <cp:lastModifiedBy>Sydney Steele</cp:lastModifiedBy>
  <cp:revision>1</cp:revision>
  <dcterms:modified xsi:type="dcterms:W3CDTF">2023-07-18T02:49:56Z</dcterms:modified>
</cp:coreProperties>
</file>