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6bf8a91b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6bf8a91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6bf8a91b5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6bf8a91b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2"/>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5"/>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6"/>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6"/>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6"/>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7"/>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56" name="Google Shape;56;p7"/>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57" name="Google Shape;57;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8"/>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6C8089"/>
              </a:buClr>
              <a:buSzPts val="2000"/>
              <a:buFont typeface="Gill Sans"/>
              <a:buNone/>
              <a:defRPr b="0" sz="2000">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4" name="Google Shape;74;p10"/>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C808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6C8089"/>
                </a:solidFill>
                <a:latin typeface="Gill Sans"/>
                <a:ea typeface="Gill Sans"/>
                <a:cs typeface="Gill Sans"/>
                <a:sym typeface="Gill Sans"/>
              </a:defRPr>
            </a:lvl1pPr>
            <a:lvl2pPr indent="0" lvl="1" marL="0" algn="r">
              <a:spcBef>
                <a:spcPts val="0"/>
              </a:spcBef>
              <a:buNone/>
              <a:defRPr b="0" i="0" sz="900" u="none" cap="none" strike="noStrike">
                <a:solidFill>
                  <a:srgbClr val="6C8089"/>
                </a:solidFill>
                <a:latin typeface="Gill Sans"/>
                <a:ea typeface="Gill Sans"/>
                <a:cs typeface="Gill Sans"/>
                <a:sym typeface="Gill Sans"/>
              </a:defRPr>
            </a:lvl2pPr>
            <a:lvl3pPr indent="0" lvl="2" marL="0" algn="r">
              <a:spcBef>
                <a:spcPts val="0"/>
              </a:spcBef>
              <a:buNone/>
              <a:defRPr b="0" i="0" sz="900" u="none" cap="none" strike="noStrike">
                <a:solidFill>
                  <a:srgbClr val="6C8089"/>
                </a:solidFill>
                <a:latin typeface="Gill Sans"/>
                <a:ea typeface="Gill Sans"/>
                <a:cs typeface="Gill Sans"/>
                <a:sym typeface="Gill Sans"/>
              </a:defRPr>
            </a:lvl3pPr>
            <a:lvl4pPr indent="0" lvl="3" marL="0" algn="r">
              <a:spcBef>
                <a:spcPts val="0"/>
              </a:spcBef>
              <a:buNone/>
              <a:defRPr b="0" i="0" sz="900" u="none" cap="none" strike="noStrike">
                <a:solidFill>
                  <a:srgbClr val="6C8089"/>
                </a:solidFill>
                <a:latin typeface="Gill Sans"/>
                <a:ea typeface="Gill Sans"/>
                <a:cs typeface="Gill Sans"/>
                <a:sym typeface="Gill Sans"/>
              </a:defRPr>
            </a:lvl4pPr>
            <a:lvl5pPr indent="0" lvl="4" marL="0" algn="r">
              <a:spcBef>
                <a:spcPts val="0"/>
              </a:spcBef>
              <a:buNone/>
              <a:defRPr b="0" i="0" sz="900" u="none" cap="none" strike="noStrike">
                <a:solidFill>
                  <a:srgbClr val="6C8089"/>
                </a:solidFill>
                <a:latin typeface="Gill Sans"/>
                <a:ea typeface="Gill Sans"/>
                <a:cs typeface="Gill Sans"/>
                <a:sym typeface="Gill Sans"/>
              </a:defRPr>
            </a:lvl5pPr>
            <a:lvl6pPr indent="0" lvl="5" marL="0" algn="r">
              <a:spcBef>
                <a:spcPts val="0"/>
              </a:spcBef>
              <a:buNone/>
              <a:defRPr b="0" i="0" sz="900" u="none" cap="none" strike="noStrike">
                <a:solidFill>
                  <a:srgbClr val="6C8089"/>
                </a:solidFill>
                <a:latin typeface="Gill Sans"/>
                <a:ea typeface="Gill Sans"/>
                <a:cs typeface="Gill Sans"/>
                <a:sym typeface="Gill Sans"/>
              </a:defRPr>
            </a:lvl6pPr>
            <a:lvl7pPr indent="0" lvl="6" marL="0" algn="r">
              <a:spcBef>
                <a:spcPts val="0"/>
              </a:spcBef>
              <a:buNone/>
              <a:defRPr b="0" i="0" sz="900" u="none" cap="none" strike="noStrike">
                <a:solidFill>
                  <a:srgbClr val="6C8089"/>
                </a:solidFill>
                <a:latin typeface="Gill Sans"/>
                <a:ea typeface="Gill Sans"/>
                <a:cs typeface="Gill Sans"/>
                <a:sym typeface="Gill Sans"/>
              </a:defRPr>
            </a:lvl7pPr>
            <a:lvl8pPr indent="0" lvl="7" marL="0" algn="r">
              <a:spcBef>
                <a:spcPts val="0"/>
              </a:spcBef>
              <a:buNone/>
              <a:defRPr b="0" i="0" sz="900" u="none" cap="none" strike="noStrike">
                <a:solidFill>
                  <a:srgbClr val="6C8089"/>
                </a:solidFill>
                <a:latin typeface="Gill Sans"/>
                <a:ea typeface="Gill Sans"/>
                <a:cs typeface="Gill Sans"/>
                <a:sym typeface="Gill Sans"/>
              </a:defRPr>
            </a:lvl8pPr>
            <a:lvl9pPr indent="0" lvl="8" marL="0" algn="r">
              <a:spcBef>
                <a:spcPts val="0"/>
              </a:spcBef>
              <a:buNone/>
              <a:defRPr b="0" i="0" sz="900" u="none" cap="none" strike="noStrike">
                <a:solidFill>
                  <a:srgbClr val="6C808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orldhappiness.report/ed/20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450574" y="1020431"/>
            <a:ext cx="11264347" cy="147501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4400"/>
              <a:buFont typeface="Gill Sans"/>
              <a:buNone/>
            </a:pPr>
            <a:r>
              <a:rPr lang="en-US" sz="4400"/>
              <a:t>DID NATIONAL HAPPINESS LEVELS IMPACT COVID-19 MORTALITY RATES IN 2020?</a:t>
            </a:r>
            <a:endParaRPr/>
          </a:p>
        </p:txBody>
      </p:sp>
      <p:sp>
        <p:nvSpPr>
          <p:cNvPr id="97" name="Google Shape;97;p13"/>
          <p:cNvSpPr txBox="1"/>
          <p:nvPr>
            <p:ph idx="1" type="subTitle"/>
          </p:nvPr>
        </p:nvSpPr>
        <p:spPr>
          <a:xfrm>
            <a:off x="599227" y="5307195"/>
            <a:ext cx="10993546" cy="10008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208"/>
              <a:buNone/>
            </a:pPr>
            <a:r>
              <a:rPr lang="en-US" sz="2400"/>
              <a:t>SYDNI PIERCE</a:t>
            </a:r>
            <a:endParaRPr/>
          </a:p>
          <a:p>
            <a:pPr indent="0" lvl="0" marL="0" rtl="0" algn="l">
              <a:spcBef>
                <a:spcPts val="1080"/>
              </a:spcBef>
              <a:spcAft>
                <a:spcPts val="0"/>
              </a:spcAft>
              <a:buSzPts val="2208"/>
              <a:buNone/>
            </a:pPr>
            <a:r>
              <a:rPr lang="en-US" sz="2400"/>
              <a:t>ANTHONY KERINS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581193" y="729658"/>
            <a:ext cx="11029616" cy="74133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800"/>
              <a:buFont typeface="Gill Sans"/>
              <a:buNone/>
            </a:pPr>
            <a:r>
              <a:rPr lang="en-US"/>
              <a:t>COVID-19 DEATHS PER 100,000 vs. NATIONAL HAPPINESS</a:t>
            </a:r>
            <a:endParaRPr/>
          </a:p>
        </p:txBody>
      </p:sp>
      <p:pic>
        <p:nvPicPr>
          <p:cNvPr id="165" name="Google Shape;165;p22"/>
          <p:cNvPicPr preferRelativeResize="0"/>
          <p:nvPr>
            <p:ph idx="2" type="body"/>
          </p:nvPr>
        </p:nvPicPr>
        <p:blipFill rotWithShape="1">
          <a:blip r:embed="rId3">
            <a:alphaModFix/>
          </a:blip>
          <a:srcRect b="0" l="0" r="0" t="0"/>
          <a:stretch/>
        </p:blipFill>
        <p:spPr>
          <a:xfrm>
            <a:off x="2243193" y="2600344"/>
            <a:ext cx="7152597" cy="41270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581193" y="729658"/>
            <a:ext cx="11029616" cy="74133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Gill Sans"/>
              <a:buNone/>
            </a:pPr>
            <a:r>
              <a:rPr lang="en-US"/>
              <a:t>COVID-19 DEATHS PER 100,000 CORRELATIONS (OTHER QoL VARIABLES)</a:t>
            </a:r>
            <a:endParaRPr/>
          </a:p>
        </p:txBody>
      </p:sp>
      <p:pic>
        <p:nvPicPr>
          <p:cNvPr id="171" name="Google Shape;171;p23"/>
          <p:cNvPicPr preferRelativeResize="0"/>
          <p:nvPr>
            <p:ph idx="4" type="body"/>
          </p:nvPr>
        </p:nvPicPr>
        <p:blipFill rotWithShape="1">
          <a:blip r:embed="rId3">
            <a:alphaModFix/>
          </a:blip>
          <a:srcRect b="0" l="0" r="0" t="0"/>
          <a:stretch/>
        </p:blipFill>
        <p:spPr>
          <a:xfrm>
            <a:off x="448456" y="2391960"/>
            <a:ext cx="5986246" cy="3736382"/>
          </a:xfrm>
          <a:prstGeom prst="rect">
            <a:avLst/>
          </a:prstGeom>
          <a:noFill/>
          <a:ln>
            <a:noFill/>
          </a:ln>
        </p:spPr>
      </p:pic>
      <p:pic>
        <p:nvPicPr>
          <p:cNvPr id="172" name="Google Shape;172;p23"/>
          <p:cNvPicPr preferRelativeResize="0"/>
          <p:nvPr/>
        </p:nvPicPr>
        <p:blipFill rotWithShape="1">
          <a:blip r:embed="rId4">
            <a:alphaModFix/>
          </a:blip>
          <a:srcRect b="0" l="0" r="0" t="0"/>
          <a:stretch/>
        </p:blipFill>
        <p:spPr>
          <a:xfrm>
            <a:off x="6096000" y="2391960"/>
            <a:ext cx="5647544" cy="37052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581193" y="729658"/>
            <a:ext cx="11029616" cy="741333"/>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Gill Sans"/>
              <a:buNone/>
            </a:pPr>
            <a:r>
              <a:rPr lang="en-US"/>
              <a:t>COVID-19 DEATHS PER 100,000 CORRELATIONS (OTHER QoL VARIABLES)</a:t>
            </a:r>
            <a:endParaRPr/>
          </a:p>
        </p:txBody>
      </p:sp>
      <p:pic>
        <p:nvPicPr>
          <p:cNvPr id="178" name="Google Shape;178;p24"/>
          <p:cNvPicPr preferRelativeResize="0"/>
          <p:nvPr/>
        </p:nvPicPr>
        <p:blipFill rotWithShape="1">
          <a:blip r:embed="rId3">
            <a:alphaModFix/>
          </a:blip>
          <a:srcRect b="0" l="0" r="0" t="0"/>
          <a:stretch/>
        </p:blipFill>
        <p:spPr>
          <a:xfrm>
            <a:off x="581191" y="2489814"/>
            <a:ext cx="5674672" cy="3751960"/>
          </a:xfrm>
          <a:prstGeom prst="rect">
            <a:avLst/>
          </a:prstGeom>
          <a:noFill/>
          <a:ln>
            <a:noFill/>
          </a:ln>
        </p:spPr>
      </p:pic>
      <p:pic>
        <p:nvPicPr>
          <p:cNvPr id="179" name="Google Shape;179;p24"/>
          <p:cNvPicPr preferRelativeResize="0"/>
          <p:nvPr/>
        </p:nvPicPr>
        <p:blipFill rotWithShape="1">
          <a:blip r:embed="rId4">
            <a:alphaModFix/>
          </a:blip>
          <a:srcRect b="0" l="0" r="0" t="0"/>
          <a:stretch/>
        </p:blipFill>
        <p:spPr>
          <a:xfrm>
            <a:off x="6096000" y="2489814"/>
            <a:ext cx="5514810" cy="37519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DISCUSSION</a:t>
            </a:r>
            <a:endParaRPr/>
          </a:p>
        </p:txBody>
      </p:sp>
      <p:sp>
        <p:nvSpPr>
          <p:cNvPr id="185" name="Google Shape;185;p25"/>
          <p:cNvSpPr txBox="1"/>
          <p:nvPr>
            <p:ph idx="1" type="body"/>
          </p:nvPr>
        </p:nvSpPr>
        <p:spPr>
          <a:xfrm>
            <a:off x="581192" y="2228003"/>
            <a:ext cx="11029615" cy="3633047"/>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spcBef>
                <a:spcPts val="0"/>
              </a:spcBef>
              <a:spcAft>
                <a:spcPts val="0"/>
              </a:spcAft>
              <a:buSzPct val="92000"/>
              <a:buNone/>
            </a:pPr>
            <a:r>
              <a:rPr lang="en-US" sz="2400"/>
              <a:t>FINDINGS</a:t>
            </a:r>
            <a:endParaRPr/>
          </a:p>
          <a:p>
            <a:pPr indent="-290226" lvl="0" marL="306000" rtl="0" algn="l">
              <a:spcBef>
                <a:spcPts val="960"/>
              </a:spcBef>
              <a:spcAft>
                <a:spcPts val="0"/>
              </a:spcAft>
              <a:buSzPct val="91999"/>
              <a:buChar char="◼"/>
            </a:pPr>
            <a:r>
              <a:rPr lang="en-US"/>
              <a:t>We were unable to draw valid conclusions about correlations between variables that may suggest causal relationships due to the distribution of the COVID-19 death rate data. Linear statistical methods were not appropriate for this study.</a:t>
            </a:r>
            <a:endParaRPr/>
          </a:p>
          <a:p>
            <a:pPr indent="-290226" lvl="0" marL="306000" rtl="0" algn="l">
              <a:spcBef>
                <a:spcPts val="960"/>
              </a:spcBef>
              <a:spcAft>
                <a:spcPts val="0"/>
              </a:spcAft>
              <a:buSzPct val="91999"/>
              <a:buChar char="◼"/>
            </a:pPr>
            <a:r>
              <a:rPr lang="en-US"/>
              <a:t>We did not find there to be a strong correlation between higher levels of national happiness to lower levels of COVID – 19 deaths.</a:t>
            </a:r>
            <a:endParaRPr/>
          </a:p>
          <a:p>
            <a:pPr indent="-290226" lvl="0" marL="306000" rtl="0" algn="l">
              <a:spcBef>
                <a:spcPts val="960"/>
              </a:spcBef>
              <a:spcAft>
                <a:spcPts val="0"/>
              </a:spcAft>
              <a:buSzPct val="91999"/>
              <a:buChar char="◼"/>
            </a:pPr>
            <a:r>
              <a:rPr lang="en-US"/>
              <a:t>The greatest positive linear correlation of COVID – 19 mortality was with national median age followed closely by Healthy Life Expectancy. The greatest negative linear correlation was with institutional trust. These coefficients appear to show that where COVID-19 deaths are high, there is greater predictability in other metrics, but where COVID-19 deaths are low there is great variability/low predictability in other variables using a linear model.</a:t>
            </a:r>
            <a:endParaRPr/>
          </a:p>
          <a:p>
            <a:pPr indent="-290226" lvl="0" marL="306000" rtl="0" algn="l">
              <a:spcBef>
                <a:spcPts val="960"/>
              </a:spcBef>
              <a:spcAft>
                <a:spcPts val="0"/>
              </a:spcAft>
              <a:buSzPct val="91999"/>
              <a:buChar char="◼"/>
            </a:pPr>
            <a:r>
              <a:rPr lang="en-US"/>
              <a:t>Our overall finding was that countries with a higher level of happiness based on the survey measures did not have a significant difference in the level of deaths from COVID – 19.  Our initial assumption was that countries with higher happiness levels would have a lower level of deaths per 100,000.  The opposite proved to be true based on linear correlation coefficients.  Could this be due to the fact that developed countries (remember, higher GDP appears to correlate strongly with higher levels of happiness) tend to experience greater global travel and have perhaps less experience battling pandemics, which allowed for greater exposure to the virus, which in turn led to higher levels of COVID – 19 deaths?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POST MORTEM</a:t>
            </a:r>
            <a:endParaRPr/>
          </a:p>
        </p:txBody>
      </p:sp>
      <p:sp>
        <p:nvSpPr>
          <p:cNvPr id="191" name="Google Shape;191;p26"/>
          <p:cNvSpPr txBox="1"/>
          <p:nvPr>
            <p:ph idx="1" type="body"/>
          </p:nvPr>
        </p:nvSpPr>
        <p:spPr>
          <a:xfrm>
            <a:off x="581192" y="1849827"/>
            <a:ext cx="11029500" cy="46176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Gill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None/>
            </a:pPr>
            <a:r>
              <a:rPr b="1" i="0" lang="en-US" sz="2400" u="none" cap="none" strike="noStrike">
                <a:solidFill>
                  <a:schemeClr val="dk1"/>
                </a:solidFill>
                <a:latin typeface="Arial"/>
                <a:ea typeface="Arial"/>
                <a:cs typeface="Arial"/>
                <a:sym typeface="Arial"/>
              </a:rPr>
              <a:t>DIFFICULTIES</a:t>
            </a:r>
            <a:endParaRPr/>
          </a:p>
          <a:p>
            <a:pPr indent="-114300" lvl="0" marL="0" marR="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Both sets of data had information for over 144 countries, but certain variables were missing for a large of proportion of countries. We had to eliminate most of that information from our analysis as using these variables would have narrowed the sample in an unrepresentative/non-random way.</a:t>
            </a:r>
            <a:endParaRPr/>
          </a:p>
          <a:p>
            <a:pPr indent="-114300" lvl="0" marL="0" marR="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The levels of correlation needed to support a potential causal relationship with COVID-19 death rates did not exist for most of the happiness measures.  We focused on the four measures that displayed the highest level of correlation.</a:t>
            </a:r>
            <a:endParaRPr/>
          </a:p>
          <a:p>
            <a:pPr indent="0" lvl="0" marL="0" marR="0" rtl="0" algn="l">
              <a:lnSpc>
                <a:spcPct val="100000"/>
              </a:lnSpc>
              <a:spcBef>
                <a:spcPts val="0"/>
              </a:spcBef>
              <a:spcAft>
                <a:spcPts val="0"/>
              </a:spcAft>
              <a:buClr>
                <a:schemeClr val="dk2"/>
              </a:buClr>
              <a:buSzPts val="1800"/>
              <a:buFont typeface="Gill Sans"/>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lang="en-US">
                <a:solidFill>
                  <a:schemeClr val="dk1"/>
                </a:solidFill>
                <a:latin typeface="Arial"/>
                <a:ea typeface="Arial"/>
                <a:cs typeface="Arial"/>
                <a:sym typeface="Arial"/>
              </a:rPr>
              <a:t>ADDITIONAL QUESTIONS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We would have liked to have been able to take a deeper dive into the connection between lower death rates and what appeared to be lesser developed countries.</a:t>
            </a:r>
            <a:r>
              <a:rPr lang="en-US">
                <a:solidFill>
                  <a:schemeClr val="dk1"/>
                </a:solidFill>
                <a:latin typeface="Arial"/>
                <a:ea typeface="Arial"/>
                <a:cs typeface="Arial"/>
                <a:sym typeface="Arial"/>
              </a:rPr>
              <a:t> Does it relate to international travel levels?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We would also have liked to have spent more time on the level of exposure on March 31 compared to the different happiness measures.  We eliminated this as it did not correlate with our initial hypothesis.</a:t>
            </a:r>
            <a:endParaRPr/>
          </a:p>
          <a:p>
            <a:pPr indent="-114300" lvl="0" marL="0" marR="0" rtl="0" algn="l">
              <a:lnSpc>
                <a:spcPct val="100000"/>
              </a:lnSpc>
              <a:spcBef>
                <a:spcPts val="0"/>
              </a:spcBef>
              <a:spcAft>
                <a:spcPts val="0"/>
              </a:spcAft>
              <a:buClr>
                <a:schemeClr val="dk1"/>
              </a:buClr>
              <a:buSzPts val="1800"/>
              <a:buFont typeface="Arial"/>
              <a:buChar char="•"/>
            </a:pPr>
            <a:r>
              <a:rPr lang="en-US">
                <a:solidFill>
                  <a:schemeClr val="dk1"/>
                </a:solidFill>
                <a:latin typeface="Arial"/>
                <a:ea typeface="Arial"/>
                <a:cs typeface="Arial"/>
                <a:sym typeface="Arial"/>
              </a:rPr>
              <a:t> If we could have another 2 weeks, we would likely spend more time researching outliers for the various measures and determining what effect, if any, they may have had on the independent measures.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0" l="0" r="0" t="0"/>
          <a:stretch/>
        </p:blipFill>
        <p:spPr>
          <a:xfrm>
            <a:off x="450574" y="2570923"/>
            <a:ext cx="11317357" cy="18022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Gill Sans"/>
              <a:buNone/>
            </a:pPr>
            <a:r>
              <a:rPr lang="en-US" sz="5400"/>
              <a:t>MOTIVATION AND SUMMARY</a:t>
            </a:r>
            <a:endParaRPr/>
          </a:p>
        </p:txBody>
      </p:sp>
      <p:sp>
        <p:nvSpPr>
          <p:cNvPr id="103" name="Google Shape;103;p14"/>
          <p:cNvSpPr txBox="1"/>
          <p:nvPr>
            <p:ph idx="1" type="body"/>
          </p:nvPr>
        </p:nvSpPr>
        <p:spPr>
          <a:xfrm>
            <a:off x="581192" y="1890489"/>
            <a:ext cx="11142300" cy="4032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1" lang="en-US" sz="3200" u="none" cap="none" strike="noStrike">
                <a:solidFill>
                  <a:schemeClr val="dk1"/>
                </a:solidFill>
                <a:latin typeface="Arial"/>
                <a:ea typeface="Arial"/>
                <a:cs typeface="Arial"/>
                <a:sym typeface="Arial"/>
              </a:rPr>
              <a:t>Hypothesis</a:t>
            </a:r>
            <a:endParaRPr/>
          </a:p>
          <a:p>
            <a:pPr indent="-152400" lvl="0" marL="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 C</a:t>
            </a:r>
            <a:r>
              <a:rPr b="0" i="0" lang="en-US" sz="2400" u="none" cap="none" strike="noStrike">
                <a:solidFill>
                  <a:schemeClr val="dk1"/>
                </a:solidFill>
                <a:latin typeface="Arial"/>
                <a:ea typeface="Arial"/>
                <a:cs typeface="Arial"/>
                <a:sym typeface="Arial"/>
              </a:rPr>
              <a:t>ountries with higher pre-pandemic national happiness levels had lower COVID – 19 mortality rates in 2020, all else held constant</a:t>
            </a:r>
            <a:endParaRPr/>
          </a:p>
          <a:p>
            <a:pPr indent="0" lvl="0" marL="0" marR="0" rtl="0" algn="l">
              <a:lnSpc>
                <a:spcPct val="100000"/>
              </a:lnSpc>
              <a:spcBef>
                <a:spcPts val="0"/>
              </a:spcBef>
              <a:spcAft>
                <a:spcPts val="0"/>
              </a:spcAft>
              <a:buClr>
                <a:schemeClr val="dk2"/>
              </a:buClr>
              <a:buSzPts val="1800"/>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None/>
            </a:pPr>
            <a:r>
              <a:rPr b="1" i="1" lang="en-US" sz="3200">
                <a:solidFill>
                  <a:schemeClr val="dk1"/>
                </a:solidFill>
                <a:latin typeface="Arial"/>
                <a:ea typeface="Arial"/>
                <a:cs typeface="Arial"/>
                <a:sym typeface="Arial"/>
              </a:rPr>
              <a:t>Questions</a:t>
            </a:r>
            <a:endParaRPr/>
          </a:p>
          <a:p>
            <a:pPr indent="-152400" lvl="0" marL="0" marR="0" rtl="0" algn="l">
              <a:lnSpc>
                <a:spcPct val="100000"/>
              </a:lnSpc>
              <a:spcBef>
                <a:spcPts val="0"/>
              </a:spcBef>
              <a:spcAft>
                <a:spcPts val="0"/>
              </a:spcAft>
              <a:buClr>
                <a:schemeClr val="dk1"/>
              </a:buClr>
              <a:buSzPts val="2400"/>
              <a:buFont typeface="Arial"/>
              <a:buChar char="•"/>
            </a:pPr>
            <a:r>
              <a:rPr lang="en-US">
                <a:solidFill>
                  <a:srgbClr val="24292E"/>
                </a:solidFill>
                <a:highlight>
                  <a:srgbClr val="FFFFFF"/>
                </a:highlight>
                <a:latin typeface="Arial"/>
                <a:ea typeface="Arial"/>
                <a:cs typeface="Arial"/>
                <a:sym typeface="Arial"/>
              </a:rPr>
              <a:t>Did countries with higher pre-pandemic national happiness levels have lower COVID-19 mortality rates in 2020?</a:t>
            </a:r>
            <a:endParaRPr>
              <a:solidFill>
                <a:srgbClr val="24292E"/>
              </a:solidFill>
              <a:highlight>
                <a:srgbClr val="FFFFFF"/>
              </a:highlight>
              <a:latin typeface="Arial"/>
              <a:ea typeface="Arial"/>
              <a:cs typeface="Arial"/>
              <a:sym typeface="Arial"/>
            </a:endParaRPr>
          </a:p>
          <a:p>
            <a:pPr indent="-152400" lvl="0" marL="0" marR="0" rtl="0" algn="l">
              <a:lnSpc>
                <a:spcPct val="100000"/>
              </a:lnSpc>
              <a:spcBef>
                <a:spcPts val="0"/>
              </a:spcBef>
              <a:spcAft>
                <a:spcPts val="0"/>
              </a:spcAft>
              <a:buClr>
                <a:schemeClr val="dk1"/>
              </a:buClr>
              <a:buSzPts val="2400"/>
              <a:buFont typeface="Arial"/>
              <a:buChar char="•"/>
            </a:pPr>
            <a:r>
              <a:rPr lang="en-US">
                <a:solidFill>
                  <a:srgbClr val="24292E"/>
                </a:solidFill>
                <a:highlight>
                  <a:srgbClr val="FFFFFF"/>
                </a:highlight>
                <a:latin typeface="Arial"/>
                <a:ea typeface="Arial"/>
                <a:cs typeface="Arial"/>
                <a:sym typeface="Arial"/>
              </a:rPr>
              <a:t>Which measures of national happiness/quality of life were most strongly correlated with COVID-19 mortality rates?</a:t>
            </a:r>
            <a:endParaRPr>
              <a:solidFill>
                <a:srgbClr val="24292E"/>
              </a:solidFill>
              <a:highlight>
                <a:srgbClr val="FFFFFF"/>
              </a:highlight>
              <a:latin typeface="Arial"/>
              <a:ea typeface="Arial"/>
              <a:cs typeface="Arial"/>
              <a:sym typeface="Arial"/>
            </a:endParaRPr>
          </a:p>
          <a:p>
            <a:pPr indent="-152400" lvl="0" marL="0" marR="0" rtl="0" algn="l">
              <a:lnSpc>
                <a:spcPct val="100000"/>
              </a:lnSpc>
              <a:spcBef>
                <a:spcPts val="0"/>
              </a:spcBef>
              <a:spcAft>
                <a:spcPts val="0"/>
              </a:spcAft>
              <a:buClr>
                <a:schemeClr val="dk1"/>
              </a:buClr>
              <a:buSzPts val="2400"/>
              <a:buFont typeface="Arial"/>
              <a:buChar char="•"/>
            </a:pPr>
            <a:r>
              <a:rPr lang="en-US">
                <a:solidFill>
                  <a:srgbClr val="24292E"/>
                </a:solidFill>
                <a:highlight>
                  <a:srgbClr val="FFFFFF"/>
                </a:highlight>
                <a:latin typeface="Arial"/>
                <a:ea typeface="Arial"/>
                <a:cs typeface="Arial"/>
                <a:sym typeface="Arial"/>
              </a:rPr>
              <a:t>How does healthy life expectancy at birth factor into COVID-19 mortality rates?</a:t>
            </a:r>
            <a:endParaRPr sz="30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2"/>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581192" y="0"/>
            <a:ext cx="11029615" cy="1497507"/>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5400"/>
              <a:buFont typeface="Gill Sans"/>
              <a:buNone/>
            </a:pPr>
            <a:r>
              <a:rPr lang="en-US" sz="5400"/>
              <a:t>QUESTIONS &amp; DATA</a:t>
            </a:r>
            <a:endParaRPr/>
          </a:p>
        </p:txBody>
      </p:sp>
      <p:sp>
        <p:nvSpPr>
          <p:cNvPr id="109" name="Google Shape;109;p15"/>
          <p:cNvSpPr txBox="1"/>
          <p:nvPr>
            <p:ph idx="1" type="body"/>
          </p:nvPr>
        </p:nvSpPr>
        <p:spPr>
          <a:xfrm>
            <a:off x="581192" y="1497507"/>
            <a:ext cx="11029615" cy="364446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08"/>
              <a:buNone/>
            </a:pPr>
            <a:r>
              <a:rPr b="1" i="1" lang="en-US" sz="2400">
                <a:solidFill>
                  <a:schemeClr val="accent1"/>
                </a:solidFill>
              </a:rPr>
              <a:t>FOCUS OF QUESTIONS</a:t>
            </a:r>
            <a:endParaRPr/>
          </a:p>
          <a:p>
            <a:pPr indent="-285750" lvl="0" marL="285750" rtl="0" algn="l">
              <a:spcBef>
                <a:spcPts val="960"/>
              </a:spcBef>
              <a:spcAft>
                <a:spcPts val="0"/>
              </a:spcAft>
              <a:buSzPts val="1656"/>
              <a:buFont typeface="Arial"/>
              <a:buChar char="•"/>
            </a:pPr>
            <a:r>
              <a:rPr lang="en-US"/>
              <a:t>UNDERSTANDING HOW WORLD HAPPINESS WAS MEASURED</a:t>
            </a:r>
            <a:endParaRPr/>
          </a:p>
          <a:p>
            <a:pPr indent="-285750" lvl="0" marL="285750" rtl="0" algn="l">
              <a:spcBef>
                <a:spcPts val="960"/>
              </a:spcBef>
              <a:spcAft>
                <a:spcPts val="0"/>
              </a:spcAft>
              <a:buSzPts val="1656"/>
              <a:buFont typeface="Arial"/>
              <a:buChar char="•"/>
            </a:pPr>
            <a:r>
              <a:rPr lang="en-US"/>
              <a:t>FOCUS ON WHAT FACTORS OF WORLD HAPPINESS/QUALITY OF LIFE HAD HIGHEST CORRELATION TO COVID-19 MORTALITY</a:t>
            </a:r>
            <a:endParaRPr/>
          </a:p>
          <a:p>
            <a:pPr indent="-285750" lvl="0" marL="285750" rtl="0" algn="l">
              <a:spcBef>
                <a:spcPts val="960"/>
              </a:spcBef>
              <a:spcAft>
                <a:spcPts val="0"/>
              </a:spcAft>
              <a:buSzPts val="1656"/>
              <a:buFont typeface="Arial"/>
              <a:buChar char="•"/>
            </a:pPr>
            <a:r>
              <a:rPr lang="en-US"/>
              <a:t>UNDERSTANDING HOW MORTALITY RATES WERE MEASURED AND REPORTED</a:t>
            </a:r>
            <a:endParaRPr/>
          </a:p>
          <a:p>
            <a:pPr indent="0" lvl="0" marL="0" rtl="0" algn="l">
              <a:spcBef>
                <a:spcPts val="1080"/>
              </a:spcBef>
              <a:spcAft>
                <a:spcPts val="0"/>
              </a:spcAft>
              <a:buSzPts val="2208"/>
              <a:buNone/>
            </a:pPr>
            <a:r>
              <a:rPr b="1" i="1" lang="en-US" sz="2400">
                <a:solidFill>
                  <a:schemeClr val="accent1"/>
                </a:solidFill>
              </a:rPr>
              <a:t>DATA </a:t>
            </a:r>
            <a:endParaRPr/>
          </a:p>
          <a:p>
            <a:pPr indent="-285750" lvl="0" marL="285750" rtl="0" algn="l">
              <a:spcBef>
                <a:spcPts val="960"/>
              </a:spcBef>
              <a:spcAft>
                <a:spcPts val="0"/>
              </a:spcAft>
              <a:buSzPts val="1656"/>
              <a:buFont typeface="Arial"/>
              <a:buChar char="•"/>
            </a:pPr>
            <a:r>
              <a:rPr lang="en-US" u="sng">
                <a:solidFill>
                  <a:schemeClr val="hlink"/>
                </a:solidFill>
                <a:hlinkClick r:id="rId3"/>
              </a:rPr>
              <a:t>HTTPS://WORLDHAPPINESS.REPORT/ED/2021/</a:t>
            </a:r>
            <a:endParaRPr/>
          </a:p>
          <a:p>
            <a:pPr indent="-285750" lvl="0" marL="285750" rtl="0" algn="l">
              <a:spcBef>
                <a:spcPts val="960"/>
              </a:spcBef>
              <a:spcAft>
                <a:spcPts val="0"/>
              </a:spcAft>
              <a:buSzPts val="1656"/>
              <a:buFont typeface="Arial"/>
              <a:buChar char="•"/>
            </a:pPr>
            <a:r>
              <a:rPr lang="en-US"/>
              <a:t>WORLD HAPPINESS REPORT 2020 DATA PANEL</a:t>
            </a:r>
            <a:endParaRPr/>
          </a:p>
          <a:p>
            <a:pPr indent="-285750" lvl="0" marL="285750" rtl="0" algn="l">
              <a:spcBef>
                <a:spcPts val="960"/>
              </a:spcBef>
              <a:spcAft>
                <a:spcPts val="0"/>
              </a:spcAft>
              <a:buSzPts val="1656"/>
              <a:buFont typeface="Arial"/>
              <a:buChar char="•"/>
            </a:pPr>
            <a:r>
              <a:rPr lang="en-US"/>
              <a:t>WORLD COVID-19 MORTALITY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DATA CLEANUP &amp; EXPLORATION</a:t>
            </a:r>
            <a:endParaRPr/>
          </a:p>
        </p:txBody>
      </p:sp>
      <p:sp>
        <p:nvSpPr>
          <p:cNvPr id="115" name="Google Shape;115;p16"/>
          <p:cNvSpPr txBox="1"/>
          <p:nvPr>
            <p:ph idx="1" type="body"/>
          </p:nvPr>
        </p:nvSpPr>
        <p:spPr>
          <a:xfrm>
            <a:off x="581242" y="1795230"/>
            <a:ext cx="11029500" cy="515820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Exploration and cleanup process </a:t>
            </a:r>
            <a:endParaRPr/>
          </a:p>
          <a:p>
            <a:pPr indent="-101600" lvl="1" marL="324000"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Pull 2019 happiness data for each country in survey from time series data file</a:t>
            </a:r>
            <a:endParaRPr/>
          </a:p>
          <a:p>
            <a:pPr indent="-101600" lvl="1" marL="323999" rtl="0" algn="l">
              <a:spcBef>
                <a:spcPts val="0"/>
              </a:spcBef>
              <a:spcAft>
                <a:spcPts val="0"/>
              </a:spcAft>
              <a:buClr>
                <a:schemeClr val="dk1"/>
              </a:buClr>
              <a:buSzPts val="1600"/>
              <a:buFont typeface="Arial"/>
              <a:buChar char="•"/>
            </a:pPr>
            <a:r>
              <a:rPr b="0" i="0" lang="en-US" u="none" cap="none" strike="noStrike">
                <a:solidFill>
                  <a:schemeClr val="dk1"/>
                </a:solidFill>
                <a:latin typeface="Arial"/>
                <a:ea typeface="Arial"/>
                <a:cs typeface="Arial"/>
                <a:sym typeface="Arial"/>
              </a:rPr>
              <a:t> Merge with Mortality </a:t>
            </a:r>
            <a:r>
              <a:rPr lang="en-US">
                <a:solidFill>
                  <a:schemeClr val="dk1"/>
                </a:solidFill>
                <a:latin typeface="Arial"/>
                <a:ea typeface="Arial"/>
                <a:cs typeface="Arial"/>
                <a:sym typeface="Arial"/>
              </a:rPr>
              <a:t>Data for 2020</a:t>
            </a:r>
            <a:endParaRPr>
              <a:solidFill>
                <a:schemeClr val="dk1"/>
              </a:solidFill>
              <a:latin typeface="Arial"/>
              <a:ea typeface="Arial"/>
              <a:cs typeface="Arial"/>
              <a:sym typeface="Arial"/>
            </a:endParaRPr>
          </a:p>
          <a:p>
            <a:pPr indent="-105155" lvl="1" marL="324000" rtl="0" algn="l">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 Investigate various COVID-19 mortality measures</a:t>
            </a:r>
            <a:endParaRPr>
              <a:solidFill>
                <a:schemeClr val="dk1"/>
              </a:solidFill>
              <a:latin typeface="Arial"/>
              <a:ea typeface="Arial"/>
              <a:cs typeface="Arial"/>
              <a:sym typeface="Arial"/>
            </a:endParaRPr>
          </a:p>
          <a:p>
            <a:pPr indent="-101600" lvl="1" marL="323999"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Create histograms to show distribution of key measures</a:t>
            </a:r>
            <a:endParaRPr>
              <a:solidFill>
                <a:schemeClr val="dk1"/>
              </a:solidFill>
              <a:latin typeface="Arial"/>
              <a:ea typeface="Arial"/>
              <a:cs typeface="Arial"/>
              <a:sym typeface="Arial"/>
            </a:endParaRPr>
          </a:p>
          <a:p>
            <a:pPr indent="-105156" lvl="1" marL="323999" rtl="0" algn="l">
              <a:spcBef>
                <a:spcPts val="0"/>
              </a:spcBef>
              <a:spcAft>
                <a:spcPts val="0"/>
              </a:spcAft>
              <a:buClr>
                <a:schemeClr val="dk1"/>
              </a:buClr>
              <a:buSzPts val="1656"/>
              <a:buFont typeface="Arial"/>
              <a:buChar char="•"/>
            </a:pPr>
            <a:r>
              <a:rPr lang="en-US">
                <a:solidFill>
                  <a:schemeClr val="dk1"/>
                </a:solidFill>
                <a:latin typeface="Arial"/>
                <a:ea typeface="Arial"/>
                <a:cs typeface="Arial"/>
                <a:sym typeface="Arial"/>
              </a:rPr>
              <a:t> Explore correlation of national happiness with other quality of life measures</a:t>
            </a:r>
            <a:endParaRPr>
              <a:solidFill>
                <a:schemeClr val="dk1"/>
              </a:solidFill>
              <a:latin typeface="Arial"/>
              <a:ea typeface="Arial"/>
              <a:cs typeface="Arial"/>
              <a:sym typeface="Arial"/>
            </a:endParaRPr>
          </a:p>
          <a:p>
            <a:pPr indent="-101600" lvl="1" marL="323999"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Explore correlation of different happiness/quality of life measures with COVID 19 death rate measures</a:t>
            </a:r>
            <a:endParaRPr/>
          </a:p>
          <a:p>
            <a:pPr indent="0" lvl="1" marL="324000" rtl="0" algn="l">
              <a:spcBef>
                <a:spcPts val="0"/>
              </a:spcBef>
              <a:spcAft>
                <a:spcPts val="0"/>
              </a:spcAft>
              <a:buClr>
                <a:schemeClr val="dk2"/>
              </a:buClr>
              <a:buSzPts val="1600"/>
              <a:buNone/>
            </a:pPr>
            <a:r>
              <a:t/>
            </a:r>
            <a:endParaRPr b="0" i="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Discuss insights you had while exploring the data that you didn't anticipate</a:t>
            </a:r>
            <a:endParaRPr/>
          </a:p>
          <a:p>
            <a:pPr indent="-101600" lvl="1" marL="324000"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Surprised by how many countries had low or zero COVID-19 deaths</a:t>
            </a:r>
            <a:endParaRPr/>
          </a:p>
          <a:p>
            <a:pPr indent="-101600" lvl="1" marL="324000" rtl="0" algn="l">
              <a:spcBef>
                <a:spcPts val="0"/>
              </a:spcBef>
              <a:spcAft>
                <a:spcPts val="0"/>
              </a:spcAft>
              <a:buClr>
                <a:schemeClr val="dk1"/>
              </a:buClr>
              <a:buSzPts val="1600"/>
              <a:buFont typeface="Arial"/>
              <a:buChar char="•"/>
            </a:pPr>
            <a:r>
              <a:rPr b="0" i="0" lang="en-US" u="none" cap="none" strike="noStrike">
                <a:solidFill>
                  <a:schemeClr val="dk1"/>
                </a:solidFill>
                <a:latin typeface="Arial"/>
                <a:ea typeface="Arial"/>
                <a:cs typeface="Arial"/>
                <a:sym typeface="Arial"/>
              </a:rPr>
              <a:t> National happiness </a:t>
            </a:r>
            <a:r>
              <a:rPr lang="en-US">
                <a:solidFill>
                  <a:schemeClr val="dk1"/>
                </a:solidFill>
                <a:latin typeface="Arial"/>
                <a:ea typeface="Arial"/>
                <a:cs typeface="Arial"/>
                <a:sym typeface="Arial"/>
              </a:rPr>
              <a:t>demonstrates a moderate to high correlation with quality of life variables like GDP and life expectancy - how much of happiness is independent of these other factors?</a:t>
            </a:r>
            <a:endParaRPr/>
          </a:p>
          <a:p>
            <a:pPr indent="-101600" lvl="1" marL="324000"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Less developed countries fared far better in having lower COVID – 19 deaths</a:t>
            </a:r>
            <a:endParaRPr/>
          </a:p>
          <a:p>
            <a:pPr indent="-101600" lvl="1" marL="324000" rtl="0" algn="l">
              <a:spcBef>
                <a:spcPts val="0"/>
              </a:spcBef>
              <a:spcAft>
                <a:spcPts val="0"/>
              </a:spcAft>
              <a:buClr>
                <a:schemeClr val="dk1"/>
              </a:buClr>
              <a:buSzPts val="1600"/>
              <a:buFont typeface="Arial"/>
              <a:buChar char="•"/>
            </a:pPr>
            <a:r>
              <a:rPr b="0" i="0" lang="en-US" u="none" cap="none" strike="noStrike">
                <a:solidFill>
                  <a:schemeClr val="dk1"/>
                </a:solidFill>
                <a:latin typeface="Arial"/>
                <a:ea typeface="Arial"/>
                <a:cs typeface="Arial"/>
                <a:sym typeface="Arial"/>
              </a:rPr>
              <a:t> </a:t>
            </a:r>
            <a:r>
              <a:rPr lang="en-US">
                <a:solidFill>
                  <a:schemeClr val="dk1"/>
                </a:solidFill>
                <a:latin typeface="Arial"/>
                <a:ea typeface="Arial"/>
                <a:cs typeface="Arial"/>
                <a:sym typeface="Arial"/>
              </a:rPr>
              <a:t>Historic methods of gathering happiness data had to be altered to accommodate pandemic concerns</a:t>
            </a:r>
            <a:endParaRPr/>
          </a:p>
          <a:p>
            <a:pPr indent="0" lvl="1" marL="324000" rtl="0" algn="l">
              <a:spcBef>
                <a:spcPts val="0"/>
              </a:spcBef>
              <a:spcAft>
                <a:spcPts val="0"/>
              </a:spcAft>
              <a:buClr>
                <a:schemeClr val="dk2"/>
              </a:buClr>
              <a:buSzPts val="1600"/>
              <a:buFont typeface="Gill Sans"/>
              <a:buNone/>
            </a:pPr>
            <a:r>
              <a:t/>
            </a:r>
            <a:endParaRPr b="0" i="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Discuss any problems that arose after exploring the data, and how you resolved them</a:t>
            </a:r>
            <a:endParaRPr/>
          </a:p>
          <a:p>
            <a:pPr indent="-101600" lvl="1" marL="324000" rtl="0" algn="l">
              <a:spcBef>
                <a:spcPts val="0"/>
              </a:spcBef>
              <a:spcAft>
                <a:spcPts val="0"/>
              </a:spcAft>
              <a:buClr>
                <a:schemeClr val="dk1"/>
              </a:buClr>
              <a:buSzPts val="1600"/>
              <a:buFont typeface="Arial"/>
              <a:buChar char="•"/>
            </a:pPr>
            <a:r>
              <a:rPr lang="en-US">
                <a:solidFill>
                  <a:schemeClr val="dk1"/>
                </a:solidFill>
                <a:latin typeface="Arial"/>
                <a:ea typeface="Arial"/>
                <a:cs typeface="Arial"/>
                <a:sym typeface="Arial"/>
              </a:rPr>
              <a:t> Due to methods of gathering data being changed by the pandemic, several measures were not able to be used as less than half of countries were able to gather the data</a:t>
            </a:r>
            <a:endParaRPr/>
          </a:p>
          <a:p>
            <a:pPr indent="-101600" lvl="1" marL="324000" rtl="0" algn="l">
              <a:spcBef>
                <a:spcPts val="0"/>
              </a:spcBef>
              <a:spcAft>
                <a:spcPts val="0"/>
              </a:spcAft>
              <a:buClr>
                <a:schemeClr val="dk1"/>
              </a:buClr>
              <a:buSzPts val="1600"/>
              <a:buFont typeface="Arial"/>
              <a:buChar char="•"/>
            </a:pPr>
            <a:r>
              <a:rPr b="0" i="0" lang="en-US" u="none" cap="none" strike="noStrike">
                <a:solidFill>
                  <a:schemeClr val="dk1"/>
                </a:solidFill>
                <a:latin typeface="Arial"/>
                <a:ea typeface="Arial"/>
                <a:cs typeface="Arial"/>
                <a:sym typeface="Arial"/>
              </a:rPr>
              <a:t> </a:t>
            </a:r>
            <a:r>
              <a:rPr lang="en-US">
                <a:solidFill>
                  <a:schemeClr val="dk1"/>
                </a:solidFill>
                <a:latin typeface="Arial"/>
                <a:ea typeface="Arial"/>
                <a:cs typeface="Arial"/>
                <a:sym typeface="Arial"/>
              </a:rPr>
              <a:t>C</a:t>
            </a:r>
            <a:r>
              <a:rPr b="0" i="0" lang="en-US" u="none" cap="none" strike="noStrike">
                <a:solidFill>
                  <a:schemeClr val="dk1"/>
                </a:solidFill>
                <a:latin typeface="Arial"/>
                <a:ea typeface="Arial"/>
                <a:cs typeface="Arial"/>
                <a:sym typeface="Arial"/>
              </a:rPr>
              <a:t>oncerns for the validity of data from some countries and was it possibly skewed</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Present and discuss interesting figures developed during exploration using Jupyter Notebook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INVESTIGATING THE TWO COVID-19 DEATH METRICS</a:t>
            </a:r>
            <a:endParaRPr/>
          </a:p>
        </p:txBody>
      </p:sp>
      <p:sp>
        <p:nvSpPr>
          <p:cNvPr id="121" name="Google Shape;121;p17"/>
          <p:cNvSpPr txBox="1"/>
          <p:nvPr>
            <p:ph idx="1" type="body"/>
          </p:nvPr>
        </p:nvSpPr>
        <p:spPr>
          <a:xfrm>
            <a:off x="581200" y="2014699"/>
            <a:ext cx="5518800" cy="1183200"/>
          </a:xfrm>
          <a:prstGeom prst="rect">
            <a:avLst/>
          </a:prstGeom>
        </p:spPr>
        <p:txBody>
          <a:bodyPr anchorCtr="0" anchor="ctr" bIns="45700" lIns="91425" spcFirstLastPara="1" rIns="91425" wrap="square" tIns="45700">
            <a:normAutofit fontScale="92500" lnSpcReduction="20000"/>
          </a:bodyPr>
          <a:lstStyle/>
          <a:p>
            <a:pPr indent="0" lvl="0" marL="0" rtl="0" algn="l">
              <a:spcBef>
                <a:spcPts val="360"/>
              </a:spcBef>
              <a:spcAft>
                <a:spcPts val="0"/>
              </a:spcAft>
              <a:buNone/>
            </a:pPr>
            <a:r>
              <a:rPr lang="en-US"/>
              <a:t>COVID-19 Deaths per 100k Population,</a:t>
            </a:r>
            <a:endParaRPr/>
          </a:p>
          <a:p>
            <a:pPr indent="0" lvl="0" marL="0" rtl="0" algn="l">
              <a:spcBef>
                <a:spcPts val="600"/>
              </a:spcBef>
              <a:spcAft>
                <a:spcPts val="0"/>
              </a:spcAft>
              <a:buNone/>
            </a:pPr>
            <a:r>
              <a:rPr lang="en-US"/>
              <a:t>mean of other metrics</a:t>
            </a:r>
            <a:endParaRPr/>
          </a:p>
          <a:p>
            <a:pPr indent="0" lvl="0" marL="0" rtl="0" algn="l">
              <a:spcBef>
                <a:spcPts val="600"/>
              </a:spcBef>
              <a:spcAft>
                <a:spcPts val="0"/>
              </a:spcAft>
              <a:buNone/>
            </a:pPr>
            <a:r>
              <a:rPr lang="en-US"/>
              <a:t>for all countries for which this data point is available</a:t>
            </a:r>
            <a:endParaRPr/>
          </a:p>
          <a:p>
            <a:pPr indent="0" lvl="0" marL="0" rtl="0" algn="l">
              <a:spcBef>
                <a:spcPts val="600"/>
              </a:spcBef>
              <a:spcAft>
                <a:spcPts val="600"/>
              </a:spcAft>
              <a:buNone/>
            </a:pPr>
            <a:r>
              <a:rPr lang="en-US"/>
              <a:t>(141 countries represented)</a:t>
            </a:r>
            <a:endParaRPr/>
          </a:p>
        </p:txBody>
      </p:sp>
      <p:pic>
        <p:nvPicPr>
          <p:cNvPr id="122" name="Google Shape;122;p17"/>
          <p:cNvPicPr preferRelativeResize="0"/>
          <p:nvPr/>
        </p:nvPicPr>
        <p:blipFill rotWithShape="1">
          <a:blip r:embed="rId3">
            <a:alphaModFix/>
          </a:blip>
          <a:srcRect b="0" l="0" r="0" t="7484"/>
          <a:stretch/>
        </p:blipFill>
        <p:spPr>
          <a:xfrm>
            <a:off x="5318200" y="2057325"/>
            <a:ext cx="5981501" cy="1888950"/>
          </a:xfrm>
          <a:prstGeom prst="rect">
            <a:avLst/>
          </a:prstGeom>
          <a:noFill/>
          <a:ln>
            <a:noFill/>
          </a:ln>
        </p:spPr>
      </p:pic>
      <p:sp>
        <p:nvSpPr>
          <p:cNvPr id="123" name="Google Shape;123;p17"/>
          <p:cNvSpPr txBox="1"/>
          <p:nvPr>
            <p:ph idx="1" type="body"/>
          </p:nvPr>
        </p:nvSpPr>
        <p:spPr>
          <a:xfrm>
            <a:off x="640425" y="4145600"/>
            <a:ext cx="5518800" cy="1101600"/>
          </a:xfrm>
          <a:prstGeom prst="rect">
            <a:avLst/>
          </a:prstGeom>
        </p:spPr>
        <p:txBody>
          <a:bodyPr anchorCtr="0" anchor="ctr" bIns="45700" lIns="91425" spcFirstLastPara="1" rIns="91425" wrap="square" tIns="45700">
            <a:normAutofit fontScale="85000" lnSpcReduction="20000"/>
          </a:bodyPr>
          <a:lstStyle/>
          <a:p>
            <a:pPr indent="0" lvl="0" marL="0" rtl="0" algn="l">
              <a:spcBef>
                <a:spcPts val="360"/>
              </a:spcBef>
              <a:spcAft>
                <a:spcPts val="0"/>
              </a:spcAft>
              <a:buNone/>
            </a:pPr>
            <a:r>
              <a:rPr lang="en-US"/>
              <a:t>Excess</a:t>
            </a:r>
            <a:r>
              <a:rPr lang="en-US"/>
              <a:t> Deaths per 100k Population,</a:t>
            </a:r>
            <a:endParaRPr/>
          </a:p>
          <a:p>
            <a:pPr indent="0" lvl="0" marL="0" rtl="0" algn="l">
              <a:spcBef>
                <a:spcPts val="600"/>
              </a:spcBef>
              <a:spcAft>
                <a:spcPts val="0"/>
              </a:spcAft>
              <a:buNone/>
            </a:pPr>
            <a:r>
              <a:rPr lang="en-US"/>
              <a:t>mean of other metrics</a:t>
            </a:r>
            <a:endParaRPr/>
          </a:p>
          <a:p>
            <a:pPr indent="0" lvl="0" marL="0" rtl="0" algn="l">
              <a:spcBef>
                <a:spcPts val="600"/>
              </a:spcBef>
              <a:spcAft>
                <a:spcPts val="0"/>
              </a:spcAft>
              <a:buNone/>
            </a:pPr>
            <a:r>
              <a:rPr lang="en-US"/>
              <a:t>for all countries for which this data point is available</a:t>
            </a:r>
            <a:endParaRPr/>
          </a:p>
          <a:p>
            <a:pPr indent="0" lvl="0" marL="0" rtl="0" algn="l">
              <a:spcBef>
                <a:spcPts val="600"/>
              </a:spcBef>
              <a:spcAft>
                <a:spcPts val="600"/>
              </a:spcAft>
              <a:buNone/>
            </a:pPr>
            <a:r>
              <a:rPr lang="en-US"/>
              <a:t>(61 countries)</a:t>
            </a:r>
            <a:endParaRPr/>
          </a:p>
        </p:txBody>
      </p:sp>
      <p:pic>
        <p:nvPicPr>
          <p:cNvPr id="124" name="Google Shape;124;p17"/>
          <p:cNvPicPr preferRelativeResize="0"/>
          <p:nvPr/>
        </p:nvPicPr>
        <p:blipFill rotWithShape="1">
          <a:blip r:embed="rId4">
            <a:alphaModFix/>
          </a:blip>
          <a:srcRect b="0" l="0" r="0" t="6226"/>
          <a:stretch/>
        </p:blipFill>
        <p:spPr>
          <a:xfrm>
            <a:off x="5364550" y="4287750"/>
            <a:ext cx="5888801" cy="183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800"/>
              <a:buFont typeface="Gill Sans"/>
              <a:buNone/>
            </a:pPr>
            <a:r>
              <a:rPr lang="en-US" sz="4800"/>
              <a:t>DISTRIBUTION OF KEY MEASURES</a:t>
            </a:r>
            <a:endParaRPr/>
          </a:p>
        </p:txBody>
      </p:sp>
      <p:sp>
        <p:nvSpPr>
          <p:cNvPr id="130" name="Google Shape;130;p18"/>
          <p:cNvSpPr txBox="1"/>
          <p:nvPr>
            <p:ph idx="1" type="body"/>
          </p:nvPr>
        </p:nvSpPr>
        <p:spPr>
          <a:xfrm>
            <a:off x="581191" y="2250892"/>
            <a:ext cx="5514810" cy="53600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SzPts val="2024"/>
              <a:buNone/>
            </a:pPr>
            <a:r>
              <a:rPr lang="en-US"/>
              <a:t>COVID -19 Deaths per 100,000 Population</a:t>
            </a:r>
            <a:endParaRPr/>
          </a:p>
        </p:txBody>
      </p:sp>
      <p:sp>
        <p:nvSpPr>
          <p:cNvPr id="131" name="Google Shape;131;p1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p>
            <a:pPr indent="-200844" lvl="0" marL="306000" rtl="0" algn="l">
              <a:spcBef>
                <a:spcPts val="0"/>
              </a:spcBef>
              <a:spcAft>
                <a:spcPts val="0"/>
              </a:spcAft>
              <a:buSzPts val="1656"/>
              <a:buNone/>
            </a:pPr>
            <a:r>
              <a:t/>
            </a:r>
            <a:endParaRPr/>
          </a:p>
        </p:txBody>
      </p:sp>
      <p:sp>
        <p:nvSpPr>
          <p:cNvPr id="132" name="Google Shape;132;p1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SzPts val="2024"/>
              <a:buNone/>
            </a:pPr>
            <a:r>
              <a:rPr lang="en-US"/>
              <a:t>Life Ladder (Happiness)</a:t>
            </a:r>
            <a:endParaRPr/>
          </a:p>
        </p:txBody>
      </p:sp>
      <p:sp>
        <p:nvSpPr>
          <p:cNvPr id="133" name="Google Shape;133;p1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p>
            <a:pPr indent="-200844" lvl="0" marL="306000" rtl="0" algn="l">
              <a:spcBef>
                <a:spcPts val="0"/>
              </a:spcBef>
              <a:spcAft>
                <a:spcPts val="0"/>
              </a:spcAft>
              <a:buSzPts val="1656"/>
              <a:buNone/>
            </a:pPr>
            <a:r>
              <a:t/>
            </a:r>
            <a:endParaRPr/>
          </a:p>
        </p:txBody>
      </p:sp>
      <p:pic>
        <p:nvPicPr>
          <p:cNvPr id="134" name="Google Shape;134;p18"/>
          <p:cNvPicPr preferRelativeResize="0"/>
          <p:nvPr/>
        </p:nvPicPr>
        <p:blipFill rotWithShape="1">
          <a:blip r:embed="rId3">
            <a:alphaModFix/>
          </a:blip>
          <a:srcRect b="0" l="0" r="0" t="0"/>
          <a:stretch/>
        </p:blipFill>
        <p:spPr>
          <a:xfrm>
            <a:off x="581190" y="2926052"/>
            <a:ext cx="5393100" cy="2990271"/>
          </a:xfrm>
          <a:prstGeom prst="rect">
            <a:avLst/>
          </a:prstGeom>
          <a:noFill/>
          <a:ln>
            <a:noFill/>
          </a:ln>
        </p:spPr>
      </p:pic>
      <p:pic>
        <p:nvPicPr>
          <p:cNvPr id="135" name="Google Shape;135;p18"/>
          <p:cNvPicPr preferRelativeResize="0"/>
          <p:nvPr/>
        </p:nvPicPr>
        <p:blipFill rotWithShape="1">
          <a:blip r:embed="rId4">
            <a:alphaModFix/>
          </a:blip>
          <a:srcRect b="0" l="0" r="0" t="0"/>
          <a:stretch/>
        </p:blipFill>
        <p:spPr>
          <a:xfrm>
            <a:off x="6217705" y="2926052"/>
            <a:ext cx="5393100" cy="2934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581193" y="729658"/>
            <a:ext cx="11029616" cy="7280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800"/>
              <a:buFont typeface="Gill Sans"/>
              <a:buNone/>
            </a:pPr>
            <a:r>
              <a:rPr lang="en-US"/>
              <a:t>WHAT IS HAPPINESS?</a:t>
            </a:r>
            <a:endParaRPr/>
          </a:p>
        </p:txBody>
      </p:sp>
      <p:pic>
        <p:nvPicPr>
          <p:cNvPr id="141" name="Google Shape;141;p19"/>
          <p:cNvPicPr preferRelativeResize="0"/>
          <p:nvPr>
            <p:ph idx="2" type="body"/>
          </p:nvPr>
        </p:nvPicPr>
        <p:blipFill rotWithShape="1">
          <a:blip r:embed="rId3">
            <a:alphaModFix/>
          </a:blip>
          <a:srcRect b="0" l="0" r="0" t="0"/>
          <a:stretch/>
        </p:blipFill>
        <p:spPr>
          <a:xfrm>
            <a:off x="474559" y="2632233"/>
            <a:ext cx="5153947" cy="3427685"/>
          </a:xfrm>
          <a:prstGeom prst="rect">
            <a:avLst/>
          </a:prstGeom>
          <a:noFill/>
          <a:ln>
            <a:noFill/>
          </a:ln>
        </p:spPr>
      </p:pic>
      <p:pic>
        <p:nvPicPr>
          <p:cNvPr id="142" name="Google Shape;142;p19"/>
          <p:cNvPicPr preferRelativeResize="0"/>
          <p:nvPr>
            <p:ph idx="4" type="body"/>
          </p:nvPr>
        </p:nvPicPr>
        <p:blipFill rotWithShape="1">
          <a:blip r:embed="rId4">
            <a:alphaModFix/>
          </a:blip>
          <a:srcRect b="0" l="0" r="0" t="0"/>
          <a:stretch/>
        </p:blipFill>
        <p:spPr>
          <a:xfrm>
            <a:off x="5717751" y="2632233"/>
            <a:ext cx="5999690" cy="34276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0"/>
          <p:cNvPicPr preferRelativeResize="0"/>
          <p:nvPr/>
        </p:nvPicPr>
        <p:blipFill rotWithShape="1">
          <a:blip r:embed="rId3">
            <a:alphaModFix/>
          </a:blip>
          <a:srcRect b="0" l="0" r="0" t="0"/>
          <a:stretch/>
        </p:blipFill>
        <p:spPr>
          <a:xfrm>
            <a:off x="463148" y="2734411"/>
            <a:ext cx="5429342" cy="3393338"/>
          </a:xfrm>
          <a:prstGeom prst="rect">
            <a:avLst/>
          </a:prstGeom>
          <a:noFill/>
          <a:ln>
            <a:noFill/>
          </a:ln>
        </p:spPr>
      </p:pic>
      <p:pic>
        <p:nvPicPr>
          <p:cNvPr id="148" name="Google Shape;148;p20"/>
          <p:cNvPicPr preferRelativeResize="0"/>
          <p:nvPr/>
        </p:nvPicPr>
        <p:blipFill rotWithShape="1">
          <a:blip r:embed="rId4">
            <a:alphaModFix/>
          </a:blip>
          <a:srcRect b="0" l="0" r="0" t="0"/>
          <a:stretch/>
        </p:blipFill>
        <p:spPr>
          <a:xfrm>
            <a:off x="6394763" y="2734411"/>
            <a:ext cx="5334089" cy="3393338"/>
          </a:xfrm>
          <a:prstGeom prst="rect">
            <a:avLst/>
          </a:prstGeom>
          <a:noFill/>
          <a:ln>
            <a:noFill/>
          </a:ln>
        </p:spPr>
      </p:pic>
      <p:sp>
        <p:nvSpPr>
          <p:cNvPr id="149" name="Google Shape;149;p20"/>
          <p:cNvSpPr txBox="1"/>
          <p:nvPr>
            <p:ph type="title"/>
          </p:nvPr>
        </p:nvSpPr>
        <p:spPr>
          <a:xfrm>
            <a:off x="581025" y="730251"/>
            <a:ext cx="11029950" cy="7937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2800"/>
              <a:buFont typeface="Gill Sans"/>
              <a:buNone/>
            </a:pPr>
            <a:r>
              <a:rPr lang="en-US"/>
              <a:t>WHAT IS HAPPINESS?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COVID-19 DEATHS CORRELATION MATRIX</a:t>
            </a:r>
            <a:endParaRPr/>
          </a:p>
        </p:txBody>
      </p:sp>
      <p:sp>
        <p:nvSpPr>
          <p:cNvPr id="155" name="Google Shape;155;p21"/>
          <p:cNvSpPr txBox="1"/>
          <p:nvPr>
            <p:ph idx="1" type="body"/>
          </p:nvPr>
        </p:nvSpPr>
        <p:spPr>
          <a:xfrm>
            <a:off x="887219" y="2250892"/>
            <a:ext cx="5087100" cy="536100"/>
          </a:xfrm>
          <a:prstGeom prst="rect">
            <a:avLst/>
          </a:prstGeom>
        </p:spPr>
        <p:txBody>
          <a:bodyPr anchorCtr="0" anchor="b" bIns="45700" lIns="91425" spcFirstLastPara="1" rIns="91425" wrap="square" tIns="45700">
            <a:noAutofit/>
          </a:bodyPr>
          <a:lstStyle/>
          <a:p>
            <a:pPr indent="0" lvl="0" marL="0" rtl="0" algn="l">
              <a:spcBef>
                <a:spcPts val="440"/>
              </a:spcBef>
              <a:spcAft>
                <a:spcPts val="600"/>
              </a:spcAft>
              <a:buNone/>
            </a:pPr>
            <a:r>
              <a:t/>
            </a:r>
            <a:endParaRPr/>
          </a:p>
        </p:txBody>
      </p:sp>
      <p:sp>
        <p:nvSpPr>
          <p:cNvPr id="156" name="Google Shape;156;p21"/>
          <p:cNvSpPr txBox="1"/>
          <p:nvPr>
            <p:ph idx="2" type="body"/>
          </p:nvPr>
        </p:nvSpPr>
        <p:spPr>
          <a:xfrm>
            <a:off x="581194" y="2926052"/>
            <a:ext cx="5393100" cy="2934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
        <p:nvSpPr>
          <p:cNvPr id="157" name="Google Shape;157;p21"/>
          <p:cNvSpPr txBox="1"/>
          <p:nvPr>
            <p:ph idx="3" type="body"/>
          </p:nvPr>
        </p:nvSpPr>
        <p:spPr>
          <a:xfrm>
            <a:off x="6523735" y="2250892"/>
            <a:ext cx="5087100" cy="553500"/>
          </a:xfrm>
          <a:prstGeom prst="rect">
            <a:avLst/>
          </a:prstGeom>
        </p:spPr>
        <p:txBody>
          <a:bodyPr anchorCtr="0" anchor="b" bIns="45700" lIns="91425" spcFirstLastPara="1" rIns="91425" wrap="square" tIns="45700">
            <a:noAutofit/>
          </a:bodyPr>
          <a:lstStyle/>
          <a:p>
            <a:pPr indent="0" lvl="0" marL="0" rtl="0" algn="l">
              <a:spcBef>
                <a:spcPts val="440"/>
              </a:spcBef>
              <a:spcAft>
                <a:spcPts val="600"/>
              </a:spcAft>
              <a:buNone/>
            </a:pPr>
            <a:r>
              <a:t/>
            </a:r>
            <a:endParaRPr/>
          </a:p>
        </p:txBody>
      </p:sp>
      <p:sp>
        <p:nvSpPr>
          <p:cNvPr id="158" name="Google Shape;158;p21"/>
          <p:cNvSpPr txBox="1"/>
          <p:nvPr>
            <p:ph idx="4" type="body"/>
          </p:nvPr>
        </p:nvSpPr>
        <p:spPr>
          <a:xfrm>
            <a:off x="6217709" y="2926052"/>
            <a:ext cx="5393100" cy="29349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pic>
        <p:nvPicPr>
          <p:cNvPr id="159" name="Google Shape;159;p21"/>
          <p:cNvPicPr preferRelativeResize="0"/>
          <p:nvPr/>
        </p:nvPicPr>
        <p:blipFill>
          <a:blip r:embed="rId3">
            <a:alphaModFix/>
          </a:blip>
          <a:stretch>
            <a:fillRect/>
          </a:stretch>
        </p:blipFill>
        <p:spPr>
          <a:xfrm>
            <a:off x="395175" y="2087875"/>
            <a:ext cx="11342799" cy="4545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