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418" r:id="rId2"/>
    <p:sldId id="400" r:id="rId3"/>
    <p:sldId id="429" r:id="rId4"/>
    <p:sldId id="430" r:id="rId5"/>
    <p:sldId id="431" r:id="rId6"/>
    <p:sldId id="432" r:id="rId7"/>
    <p:sldId id="436" r:id="rId8"/>
    <p:sldId id="433" r:id="rId9"/>
    <p:sldId id="434" r:id="rId10"/>
    <p:sldId id="435" r:id="rId11"/>
    <p:sldId id="437" r:id="rId12"/>
    <p:sldId id="30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00"/>
            <p14:sldId id="429"/>
            <p14:sldId id="430"/>
            <p14:sldId id="431"/>
            <p14:sldId id="432"/>
            <p14:sldId id="436"/>
            <p14:sldId id="433"/>
            <p14:sldId id="434"/>
            <p14:sldId id="435"/>
            <p14:sldId id="437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2" autoAdjust="0"/>
    <p:restoredTop sz="95742" autoAdjust="0"/>
  </p:normalViewPr>
  <p:slideViewPr>
    <p:cSldViewPr>
      <p:cViewPr varScale="1">
        <p:scale>
          <a:sx n="72" d="100"/>
          <a:sy n="72" d="100"/>
        </p:scale>
        <p:origin x="7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6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3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0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0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7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7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77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31.10.2014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31.10.2014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31.10.2014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31.10.2014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31.10.2014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31.10.2014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31.10.2014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31.10.2014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31.10.2014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31.10.2014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31.10.2014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31.10.2014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Контроллеры и </a:t>
            </a:r>
            <a:r>
              <a:rPr lang="en-US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Scope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7719757" cy="20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59335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2266950" y="2404562"/>
            <a:ext cx="7658100" cy="2048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Для того чтобы избежать дублирования кода в </a:t>
            </a:r>
            <a:r>
              <a:rPr lang="en-US" dirty="0" smtClean="0">
                <a:solidFill>
                  <a:schemeClr val="tx1"/>
                </a:solidFill>
              </a:rPr>
              <a:t>AngularJS</a:t>
            </a:r>
            <a:r>
              <a:rPr lang="ru-RU" dirty="0" smtClean="0">
                <a:solidFill>
                  <a:schemeClr val="tx1"/>
                </a:solidFill>
              </a:rPr>
              <a:t> существует техника наследования контроллеров. Для использования этой техники следует к родительскому элементу разметки применить базовый контроллер а к дочерним элементам контроллеры наследники, которые могут использовать функционал базового контроллера. Каждый из контроллеров обладает своим </a:t>
            </a:r>
            <a:r>
              <a:rPr lang="en-US" dirty="0" smtClean="0">
                <a:solidFill>
                  <a:schemeClr val="tx1"/>
                </a:solidFill>
              </a:rPr>
              <a:t>scope </a:t>
            </a:r>
            <a:r>
              <a:rPr lang="ru-RU" dirty="0" smtClean="0">
                <a:solidFill>
                  <a:schemeClr val="tx1"/>
                </a:solidFill>
              </a:rPr>
              <a:t>но в этом </a:t>
            </a:r>
            <a:r>
              <a:rPr lang="en-US" dirty="0" smtClean="0">
                <a:solidFill>
                  <a:schemeClr val="tx1"/>
                </a:solidFill>
              </a:rPr>
              <a:t>scope </a:t>
            </a:r>
            <a:r>
              <a:rPr lang="ru-RU" dirty="0" smtClean="0">
                <a:solidFill>
                  <a:schemeClr val="tx1"/>
                </a:solidFill>
              </a:rPr>
              <a:t>так же присутствуют данные и поведение родительского </a:t>
            </a:r>
            <a:r>
              <a:rPr lang="en-US" dirty="0" smtClean="0">
                <a:solidFill>
                  <a:schemeClr val="tx1"/>
                </a:solidFill>
              </a:rPr>
              <a:t>scope.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2133600" y="9604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Наследование контроллеров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9664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59335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2286000" y="2171011"/>
            <a:ext cx="7658100" cy="1176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Для взаимодействия с другими фреймворками в </a:t>
            </a:r>
            <a:r>
              <a:rPr lang="en-US" dirty="0" smtClean="0">
                <a:solidFill>
                  <a:schemeClr val="tx1"/>
                </a:solidFill>
              </a:rPr>
              <a:t>AngularJS</a:t>
            </a:r>
            <a:r>
              <a:rPr lang="ru-RU" dirty="0" smtClean="0">
                <a:solidFill>
                  <a:schemeClr val="tx1"/>
                </a:solidFill>
              </a:rPr>
              <a:t> предусмотрены несколько методов которые позволяют добавлять данные в </a:t>
            </a:r>
            <a:r>
              <a:rPr lang="en-US" dirty="0" smtClean="0">
                <a:solidFill>
                  <a:schemeClr val="tx1"/>
                </a:solidFill>
              </a:rPr>
              <a:t>scope</a:t>
            </a:r>
            <a:r>
              <a:rPr lang="ru-RU" dirty="0" smtClean="0">
                <a:solidFill>
                  <a:schemeClr val="tx1"/>
                </a:solidFill>
              </a:rPr>
              <a:t> из других фреймворком, а так же создавать функции обработчики для ответа на изменения в </a:t>
            </a:r>
            <a:r>
              <a:rPr lang="en-US" dirty="0" smtClean="0">
                <a:solidFill>
                  <a:schemeClr val="tx1"/>
                </a:solidFill>
              </a:rPr>
              <a:t>scope.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2133600" y="960438"/>
            <a:ext cx="8229600" cy="745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Взаимодействие с другими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JavaScript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фреймворками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1"/>
          <p:cNvSpPr/>
          <p:nvPr/>
        </p:nvSpPr>
        <p:spPr>
          <a:xfrm>
            <a:off x="2286000" y="3347848"/>
            <a:ext cx="7658100" cy="1861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$apply (expression) </a:t>
            </a:r>
            <a:r>
              <a:rPr lang="ru-RU" dirty="0" smtClean="0">
                <a:solidFill>
                  <a:schemeClr val="tx1"/>
                </a:solidFill>
              </a:rPr>
              <a:t>применяет изменения к </a:t>
            </a:r>
            <a:r>
              <a:rPr lang="en-US" dirty="0" smtClean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$watch (expression, handler) </a:t>
            </a:r>
            <a:r>
              <a:rPr lang="ru-RU" dirty="0" smtClean="0">
                <a:solidFill>
                  <a:schemeClr val="tx1"/>
                </a:solidFill>
              </a:rPr>
              <a:t>регистрирует обработчик</a:t>
            </a:r>
            <a:r>
              <a:rPr lang="en-US" dirty="0" smtClean="0">
                <a:solidFill>
                  <a:schemeClr val="tx1"/>
                </a:solidFill>
              </a:rPr>
              <a:t> (handler)</a:t>
            </a:r>
            <a:r>
              <a:rPr lang="ru-RU" dirty="0" smtClean="0">
                <a:solidFill>
                  <a:schemeClr val="tx1"/>
                </a:solidFill>
              </a:rPr>
              <a:t> который будет срабатывать при изменении выражения </a:t>
            </a:r>
            <a:r>
              <a:rPr lang="en-US" dirty="0" smtClean="0">
                <a:solidFill>
                  <a:schemeClr val="tx1"/>
                </a:solidFill>
              </a:rPr>
              <a:t>(expression);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 smtClean="0">
                <a:solidFill>
                  <a:schemeClr val="tx1"/>
                </a:solidFill>
              </a:rPr>
              <a:t>watchCollection</a:t>
            </a:r>
            <a:r>
              <a:rPr lang="en-US" dirty="0" smtClean="0">
                <a:solidFill>
                  <a:schemeClr val="tx1"/>
                </a:solidFill>
              </a:rPr>
              <a:t> (object, handler) </a:t>
            </a:r>
            <a:r>
              <a:rPr lang="ru-RU" dirty="0" smtClean="0">
                <a:solidFill>
                  <a:schemeClr val="tx1"/>
                </a:solidFill>
              </a:rPr>
              <a:t>регистрирует обработчик который будет реагировать когда хоть какое-то свойство из коллекции свойств изменится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771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Контроллеры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1828800" y="1922071"/>
            <a:ext cx="8534400" cy="39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Контроллер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центральный элемент паттерна </a:t>
            </a:r>
            <a:r>
              <a:rPr lang="en-US" dirty="0" smtClean="0">
                <a:solidFill>
                  <a:schemeClr val="tx1"/>
                </a:solidFill>
              </a:rPr>
              <a:t>MVC</a:t>
            </a:r>
            <a:r>
              <a:rPr lang="ru-RU" dirty="0" smtClean="0">
                <a:solidFill>
                  <a:schemeClr val="tx1"/>
                </a:solidFill>
              </a:rPr>
              <a:t>, а так же ключевой компонент </a:t>
            </a:r>
            <a:r>
              <a:rPr lang="en-US" dirty="0" smtClean="0">
                <a:solidFill>
                  <a:schemeClr val="tx1"/>
                </a:solidFill>
              </a:rPr>
              <a:t>AngularJS</a:t>
            </a:r>
            <a:r>
              <a:rPr lang="ru-RU" dirty="0" smtClean="0">
                <a:solidFill>
                  <a:schemeClr val="tx1"/>
                </a:solidFill>
              </a:rPr>
              <a:t> без которого невозможно построить полноценное приложение. Контроллер передает данные во </a:t>
            </a:r>
            <a:r>
              <a:rPr lang="en-US" dirty="0" smtClean="0">
                <a:solidFill>
                  <a:schemeClr val="tx1"/>
                </a:solidFill>
              </a:rPr>
              <a:t>View</a:t>
            </a:r>
            <a:r>
              <a:rPr lang="ru-RU" dirty="0" smtClean="0">
                <a:solidFill>
                  <a:schemeClr val="tx1"/>
                </a:solidFill>
              </a:rPr>
              <a:t> и предоставляет методы которые можно вызывать из </a:t>
            </a:r>
            <a:r>
              <a:rPr lang="en-US" dirty="0" smtClean="0">
                <a:solidFill>
                  <a:schemeClr val="tx1"/>
                </a:solidFill>
              </a:rPr>
              <a:t>View. </a:t>
            </a:r>
            <a:r>
              <a:rPr lang="ru-RU" dirty="0" smtClean="0">
                <a:solidFill>
                  <a:schemeClr val="tx1"/>
                </a:solidFill>
              </a:rPr>
              <a:t>Контроллеры так же обладают интересными возможностями и поведением: 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Наследование контроллеров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Использование контроллеров монолитов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Применения нескольких контроллеров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Повторное использование контроллеров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Использование </a:t>
            </a:r>
            <a:r>
              <a:rPr lang="en-US" dirty="0" err="1" smtClean="0">
                <a:solidFill>
                  <a:schemeClr val="tx1"/>
                </a:solidFill>
              </a:rPr>
              <a:t>scopeLess</a:t>
            </a:r>
            <a:r>
              <a:rPr lang="ru-RU" dirty="0" smtClean="0">
                <a:solidFill>
                  <a:schemeClr val="tx1"/>
                </a:solidFill>
              </a:rPr>
              <a:t> контроллеров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Взаимодействие между контроллерами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Scope &amp;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rootScope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5105400" y="2621873"/>
            <a:ext cx="6203032" cy="172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Scope –</a:t>
            </a:r>
            <a:r>
              <a:rPr lang="ru-RU" dirty="0" smtClean="0">
                <a:solidFill>
                  <a:schemeClr val="tx1"/>
                </a:solidFill>
              </a:rPr>
              <a:t> это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контекст который есть у каждого экземпляра контроллера созданного фабрикой. С помощью </a:t>
            </a:r>
            <a:r>
              <a:rPr lang="en-US" dirty="0" smtClean="0">
                <a:solidFill>
                  <a:schemeClr val="tx1"/>
                </a:solidFill>
              </a:rPr>
              <a:t>scope</a:t>
            </a:r>
            <a:r>
              <a:rPr lang="ru-RU" dirty="0" smtClean="0">
                <a:solidFill>
                  <a:schemeClr val="tx1"/>
                </a:solidFill>
              </a:rPr>
              <a:t> можно передавать данные из контроллера в модель. Так же существует иерархия </a:t>
            </a:r>
            <a:r>
              <a:rPr lang="en-US" dirty="0" smtClean="0">
                <a:solidFill>
                  <a:schemeClr val="tx1"/>
                </a:solidFill>
              </a:rPr>
              <a:t>scope</a:t>
            </a:r>
            <a:r>
              <a:rPr lang="ru-RU" dirty="0" smtClean="0">
                <a:solidFill>
                  <a:schemeClr val="tx1"/>
                </a:solidFill>
              </a:rPr>
              <a:t> где базовым элементом является </a:t>
            </a:r>
            <a:r>
              <a:rPr lang="en-US" dirty="0" err="1" smtClean="0">
                <a:solidFill>
                  <a:schemeClr val="tx1"/>
                </a:solidFill>
              </a:rPr>
              <a:t>rootScope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rootScope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используется для коммуникации между </a:t>
            </a:r>
            <a:r>
              <a:rPr lang="en-US" dirty="0" smtClean="0">
                <a:solidFill>
                  <a:schemeClr val="tx1"/>
                </a:solidFill>
              </a:rPr>
              <a:t>scope </a:t>
            </a:r>
            <a:r>
              <a:rPr lang="ru-RU" dirty="0" smtClean="0">
                <a:solidFill>
                  <a:schemeClr val="tx1"/>
                </a:solidFill>
              </a:rPr>
              <a:t> из разных контроллеров.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11424" y="1676400"/>
            <a:ext cx="3168352" cy="11000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911424" y="3081278"/>
            <a:ext cx="3168352" cy="11000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917848" y="4515350"/>
            <a:ext cx="3168352" cy="11000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1"/>
          <p:cNvSpPr/>
          <p:nvPr/>
        </p:nvSpPr>
        <p:spPr>
          <a:xfrm>
            <a:off x="1559496" y="2012224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Controller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" name="Rectangle 1"/>
          <p:cNvSpPr/>
          <p:nvPr/>
        </p:nvSpPr>
        <p:spPr>
          <a:xfrm>
            <a:off x="1676995" y="3373764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scope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7" name="Rectangle 1"/>
          <p:cNvSpPr/>
          <p:nvPr/>
        </p:nvSpPr>
        <p:spPr>
          <a:xfrm>
            <a:off x="1559496" y="4774510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>
            <a:stCxn id="17" idx="2"/>
            <a:endCxn id="23" idx="0"/>
          </p:cNvCxnSpPr>
          <p:nvPr/>
        </p:nvCxnSpPr>
        <p:spPr>
          <a:xfrm>
            <a:off x="2495600" y="2776478"/>
            <a:ext cx="0" cy="3048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3" idx="2"/>
            <a:endCxn id="24" idx="0"/>
          </p:cNvCxnSpPr>
          <p:nvPr/>
        </p:nvCxnSpPr>
        <p:spPr>
          <a:xfrm>
            <a:off x="2495600" y="4181356"/>
            <a:ext cx="6424" cy="33399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542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Monolithic Controller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2518445" y="3889647"/>
            <a:ext cx="7129745" cy="1461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Контроллер монолит – это один контроллер который применяется ко всему документу. Существует несколько преимуществ такого подхода: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Вам не нужно беспокоится о взаимодействии между контроллерами,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методы контроллера доступны по всей разметке. Если вы используете подход контроллера монолита то у вас будет создана одна </a:t>
            </a:r>
            <a:r>
              <a:rPr lang="en-US" dirty="0" smtClean="0">
                <a:solidFill>
                  <a:schemeClr val="tx1"/>
                </a:solidFill>
              </a:rPr>
              <a:t>view.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2543159" y="1722438"/>
            <a:ext cx="7105682" cy="1729762"/>
            <a:chOff x="895318" y="1684338"/>
            <a:chExt cx="7105682" cy="1729762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5639240" y="1684338"/>
              <a:ext cx="2361109" cy="172976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895318" y="1745736"/>
              <a:ext cx="2285281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3638240" y="1745736"/>
              <a:ext cx="154336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477000" y="1745736"/>
              <a:ext cx="144780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Rectangle 1"/>
            <p:cNvSpPr/>
            <p:nvPr/>
          </p:nvSpPr>
          <p:spPr>
            <a:xfrm>
              <a:off x="1265088" y="2016012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Controller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1"/>
            <p:cNvSpPr/>
            <p:nvPr/>
          </p:nvSpPr>
          <p:spPr>
            <a:xfrm>
              <a:off x="3591315" y="2016012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scope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1"/>
            <p:cNvSpPr/>
            <p:nvPr/>
          </p:nvSpPr>
          <p:spPr>
            <a:xfrm>
              <a:off x="6363791" y="2016012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View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 стрелкой 27"/>
            <p:cNvCxnSpPr>
              <a:stCxn id="17" idx="3"/>
              <a:endCxn id="23" idx="1"/>
            </p:cNvCxnSpPr>
            <p:nvPr/>
          </p:nvCxnSpPr>
          <p:spPr>
            <a:xfrm>
              <a:off x="3180599" y="2295775"/>
              <a:ext cx="457641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3" idx="3"/>
              <a:endCxn id="24" idx="1"/>
            </p:cNvCxnSpPr>
            <p:nvPr/>
          </p:nvCxnSpPr>
          <p:spPr>
            <a:xfrm>
              <a:off x="5181600" y="2295775"/>
              <a:ext cx="129540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1"/>
            <p:cNvSpPr/>
            <p:nvPr/>
          </p:nvSpPr>
          <p:spPr>
            <a:xfrm>
              <a:off x="5545186" y="2895888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HTML</a:t>
              </a:r>
              <a:endParaRPr lang="ru-RU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676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Повторное использование контроллеров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2540971" y="4830892"/>
            <a:ext cx="7129745" cy="86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en-US" dirty="0" smtClean="0">
                <a:solidFill>
                  <a:schemeClr val="tx1"/>
                </a:solidFill>
              </a:rPr>
              <a:t>AngularJS</a:t>
            </a:r>
            <a:r>
              <a:rPr lang="ru-RU" dirty="0" smtClean="0">
                <a:solidFill>
                  <a:schemeClr val="tx1"/>
                </a:solidFill>
              </a:rPr>
              <a:t> существует возможность повторно использовать существующие контроллеры, применяя их в разметке но это может привести к неожиданному поведению. 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40971" y="1621614"/>
            <a:ext cx="7110057" cy="2683526"/>
            <a:chOff x="2538784" y="1722438"/>
            <a:chExt cx="7110057" cy="2683526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7287081" y="1722438"/>
              <a:ext cx="2361109" cy="268352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2543159" y="1783836"/>
              <a:ext cx="2285281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5286081" y="1783836"/>
              <a:ext cx="154336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8124841" y="1783836"/>
              <a:ext cx="144780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Rectangle 1"/>
            <p:cNvSpPr/>
            <p:nvPr/>
          </p:nvSpPr>
          <p:spPr>
            <a:xfrm>
              <a:off x="2912929" y="2054112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Controller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1"/>
            <p:cNvSpPr/>
            <p:nvPr/>
          </p:nvSpPr>
          <p:spPr>
            <a:xfrm>
              <a:off x="5239156" y="2054112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scope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1"/>
            <p:cNvSpPr/>
            <p:nvPr/>
          </p:nvSpPr>
          <p:spPr>
            <a:xfrm>
              <a:off x="8011632" y="2054112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View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 стрелкой 27"/>
            <p:cNvCxnSpPr>
              <a:stCxn id="17" idx="3"/>
              <a:endCxn id="23" idx="1"/>
            </p:cNvCxnSpPr>
            <p:nvPr/>
          </p:nvCxnSpPr>
          <p:spPr>
            <a:xfrm>
              <a:off x="4828440" y="2333875"/>
              <a:ext cx="457641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3" idx="3"/>
              <a:endCxn id="24" idx="1"/>
            </p:cNvCxnSpPr>
            <p:nvPr/>
          </p:nvCxnSpPr>
          <p:spPr>
            <a:xfrm>
              <a:off x="6829441" y="2333875"/>
              <a:ext cx="129540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1"/>
            <p:cNvSpPr/>
            <p:nvPr/>
          </p:nvSpPr>
          <p:spPr>
            <a:xfrm>
              <a:off x="6910675" y="2785971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HTML</a:t>
              </a:r>
              <a:endParaRPr lang="ru-RU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2538784" y="3181102"/>
              <a:ext cx="2285281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5289482" y="3181102"/>
              <a:ext cx="154336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Rectangle 1"/>
            <p:cNvSpPr/>
            <p:nvPr/>
          </p:nvSpPr>
          <p:spPr>
            <a:xfrm>
              <a:off x="2885073" y="3451378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Controller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1"/>
            <p:cNvSpPr/>
            <p:nvPr/>
          </p:nvSpPr>
          <p:spPr>
            <a:xfrm>
              <a:off x="5211300" y="3451378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scope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36"/>
            <p:cNvCxnSpPr>
              <a:stCxn id="30" idx="3"/>
              <a:endCxn id="31" idx="1"/>
            </p:cNvCxnSpPr>
            <p:nvPr/>
          </p:nvCxnSpPr>
          <p:spPr>
            <a:xfrm>
              <a:off x="4824065" y="3731141"/>
              <a:ext cx="465417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Прямоугольник 37"/>
            <p:cNvSpPr/>
            <p:nvPr/>
          </p:nvSpPr>
          <p:spPr>
            <a:xfrm>
              <a:off x="8106011" y="3163677"/>
              <a:ext cx="144780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Rectangle 1"/>
            <p:cNvSpPr/>
            <p:nvPr/>
          </p:nvSpPr>
          <p:spPr>
            <a:xfrm>
              <a:off x="7992802" y="3433953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View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Прямая со стрелкой 39"/>
            <p:cNvCxnSpPr>
              <a:endCxn id="38" idx="1"/>
            </p:cNvCxnSpPr>
            <p:nvPr/>
          </p:nvCxnSpPr>
          <p:spPr>
            <a:xfrm>
              <a:off x="6810611" y="3713716"/>
              <a:ext cx="129540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74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59335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Использование нескольких контроллеров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8111925" y="2244015"/>
            <a:ext cx="3911044" cy="2617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Каждый раз когда вы применяете директиву </a:t>
            </a:r>
            <a:r>
              <a:rPr lang="en-US" dirty="0" smtClean="0">
                <a:solidFill>
                  <a:schemeClr val="tx1"/>
                </a:solidFill>
              </a:rPr>
              <a:t>ng-controller</a:t>
            </a:r>
            <a:r>
              <a:rPr lang="ru-RU" dirty="0" smtClean="0">
                <a:solidFill>
                  <a:schemeClr val="tx1"/>
                </a:solidFill>
              </a:rPr>
              <a:t> к элементам на странице, фабричная функция создает экземпляр контроллера, таким образом если на странице содержится два элемента к которым применена директива </a:t>
            </a:r>
            <a:r>
              <a:rPr lang="en-US" dirty="0" smtClean="0">
                <a:solidFill>
                  <a:schemeClr val="tx1"/>
                </a:solidFill>
              </a:rPr>
              <a:t>ng-controller</a:t>
            </a:r>
            <a:r>
              <a:rPr lang="ru-RU" dirty="0" smtClean="0">
                <a:solidFill>
                  <a:schemeClr val="tx1"/>
                </a:solidFill>
              </a:rPr>
              <a:t> то каждый из них является отдельным экземпляром со своим </a:t>
            </a:r>
            <a:r>
              <a:rPr lang="en-US" dirty="0" smtClean="0">
                <a:solidFill>
                  <a:schemeClr val="tx1"/>
                </a:solidFill>
              </a:rPr>
              <a:t>scope.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Rectangle 1"/>
          <p:cNvSpPr/>
          <p:nvPr/>
        </p:nvSpPr>
        <p:spPr>
          <a:xfrm>
            <a:off x="6468176" y="2954514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9" name="Rectangle 1"/>
          <p:cNvSpPr/>
          <p:nvPr/>
        </p:nvSpPr>
        <p:spPr>
          <a:xfrm>
            <a:off x="6458761" y="4350552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62" name="Группа 61"/>
          <p:cNvGrpSpPr/>
          <p:nvPr/>
        </p:nvGrpSpPr>
        <p:grpSpPr>
          <a:xfrm>
            <a:off x="219546" y="1596417"/>
            <a:ext cx="7604210" cy="3648431"/>
            <a:chOff x="339299" y="1640697"/>
            <a:chExt cx="7604210" cy="3648431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5582400" y="2605602"/>
              <a:ext cx="2361109" cy="268352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39299" y="2667000"/>
              <a:ext cx="179029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105688" y="2674784"/>
              <a:ext cx="1239781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705600" y="2667000"/>
              <a:ext cx="116236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Rectangle 1"/>
            <p:cNvSpPr/>
            <p:nvPr/>
          </p:nvSpPr>
          <p:spPr>
            <a:xfrm>
              <a:off x="415840" y="2960069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Controller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1"/>
            <p:cNvSpPr/>
            <p:nvPr/>
          </p:nvSpPr>
          <p:spPr>
            <a:xfrm>
              <a:off x="3906974" y="2971939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scope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 стрелкой 27"/>
            <p:cNvCxnSpPr>
              <a:stCxn id="17" idx="3"/>
              <a:endCxn id="23" idx="1"/>
            </p:cNvCxnSpPr>
            <p:nvPr/>
          </p:nvCxnSpPr>
          <p:spPr>
            <a:xfrm>
              <a:off x="2129589" y="3217039"/>
              <a:ext cx="1976099" cy="7784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3" idx="3"/>
              <a:endCxn id="24" idx="1"/>
            </p:cNvCxnSpPr>
            <p:nvPr/>
          </p:nvCxnSpPr>
          <p:spPr>
            <a:xfrm flipV="1">
              <a:off x="5345469" y="3217039"/>
              <a:ext cx="1360131" cy="7784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1"/>
            <p:cNvSpPr/>
            <p:nvPr/>
          </p:nvSpPr>
          <p:spPr>
            <a:xfrm>
              <a:off x="5205994" y="3669135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HTML</a:t>
              </a:r>
              <a:endParaRPr lang="ru-RU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339299" y="4064266"/>
              <a:ext cx="178567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2736476" y="4064266"/>
              <a:ext cx="1243183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Rectangle 1"/>
            <p:cNvSpPr/>
            <p:nvPr/>
          </p:nvSpPr>
          <p:spPr>
            <a:xfrm>
              <a:off x="457423" y="4383792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Controller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1"/>
            <p:cNvSpPr/>
            <p:nvPr/>
          </p:nvSpPr>
          <p:spPr>
            <a:xfrm>
              <a:off x="2539463" y="4367806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scope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36"/>
            <p:cNvCxnSpPr>
              <a:stCxn id="30" idx="3"/>
              <a:endCxn id="31" idx="1"/>
            </p:cNvCxnSpPr>
            <p:nvPr/>
          </p:nvCxnSpPr>
          <p:spPr>
            <a:xfrm>
              <a:off x="2124969" y="4614305"/>
              <a:ext cx="611507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Прямоугольник 37"/>
            <p:cNvSpPr/>
            <p:nvPr/>
          </p:nvSpPr>
          <p:spPr>
            <a:xfrm>
              <a:off x="6705600" y="4046841"/>
              <a:ext cx="114353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 стрелкой 39"/>
            <p:cNvCxnSpPr>
              <a:stCxn id="31" idx="3"/>
              <a:endCxn id="38" idx="1"/>
            </p:cNvCxnSpPr>
            <p:nvPr/>
          </p:nvCxnSpPr>
          <p:spPr>
            <a:xfrm flipV="1">
              <a:off x="3979659" y="4596880"/>
              <a:ext cx="2725941" cy="17425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Прямоугольник 45"/>
            <p:cNvSpPr/>
            <p:nvPr/>
          </p:nvSpPr>
          <p:spPr>
            <a:xfrm>
              <a:off x="2094633" y="1640697"/>
              <a:ext cx="1639168" cy="48404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Rectangle 1"/>
            <p:cNvSpPr/>
            <p:nvPr/>
          </p:nvSpPr>
          <p:spPr>
            <a:xfrm>
              <a:off x="2096592" y="1647327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Root Scope</a:t>
              </a:r>
              <a:endParaRPr lang="ru-RU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8" name="Прямая со стрелкой 47"/>
            <p:cNvCxnSpPr>
              <a:endCxn id="31" idx="0"/>
            </p:cNvCxnSpPr>
            <p:nvPr/>
          </p:nvCxnSpPr>
          <p:spPr>
            <a:xfrm>
              <a:off x="3351304" y="2124745"/>
              <a:ext cx="6764" cy="1939521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46" idx="3"/>
            </p:cNvCxnSpPr>
            <p:nvPr/>
          </p:nvCxnSpPr>
          <p:spPr>
            <a:xfrm>
              <a:off x="3733801" y="1882721"/>
              <a:ext cx="1024023" cy="9673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endCxn id="23" idx="0"/>
            </p:cNvCxnSpPr>
            <p:nvPr/>
          </p:nvCxnSpPr>
          <p:spPr>
            <a:xfrm>
              <a:off x="4725578" y="1912784"/>
              <a:ext cx="1" cy="76200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1"/>
          <p:cNvSpPr/>
          <p:nvPr/>
        </p:nvSpPr>
        <p:spPr>
          <a:xfrm>
            <a:off x="6365850" y="2910198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4" name="Rectangle 1"/>
          <p:cNvSpPr/>
          <p:nvPr/>
        </p:nvSpPr>
        <p:spPr>
          <a:xfrm>
            <a:off x="6354366" y="4306843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926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59335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Коммуникации между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Scope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8109280" y="1878180"/>
            <a:ext cx="3911044" cy="3646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Если у вас есть несколько контроллеров которые работают со своими </a:t>
            </a:r>
            <a:r>
              <a:rPr lang="en-US" dirty="0" smtClean="0">
                <a:solidFill>
                  <a:schemeClr val="tx1"/>
                </a:solidFill>
              </a:rPr>
              <a:t>view</a:t>
            </a:r>
            <a:r>
              <a:rPr lang="ru-RU" dirty="0" smtClean="0">
                <a:solidFill>
                  <a:schemeClr val="tx1"/>
                </a:solidFill>
              </a:rPr>
              <a:t> и нужно чтобы эти контроллеры могли общаться между собой следует применять 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 smtClean="0">
                <a:solidFill>
                  <a:schemeClr val="tx1"/>
                </a:solidFill>
              </a:rPr>
              <a:t>rootScope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Все </a:t>
            </a:r>
            <a:r>
              <a:rPr lang="en-US" dirty="0" smtClean="0">
                <a:solidFill>
                  <a:schemeClr val="tx1"/>
                </a:solidFill>
              </a:rPr>
              <a:t>scope </a:t>
            </a:r>
            <a:r>
              <a:rPr lang="ru-RU" dirty="0" smtClean="0">
                <a:solidFill>
                  <a:schemeClr val="tx1"/>
                </a:solidFill>
              </a:rPr>
              <a:t>организованы в иерархию которая начинается с 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 smtClean="0">
                <a:solidFill>
                  <a:schemeClr val="tx1"/>
                </a:solidFill>
              </a:rPr>
              <a:t>roo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Scope</a:t>
            </a:r>
            <a:r>
              <a:rPr lang="ru-RU" dirty="0" smtClean="0">
                <a:solidFill>
                  <a:schemeClr val="tx1"/>
                </a:solidFill>
              </a:rPr>
              <a:t> и каждый </a:t>
            </a:r>
            <a:r>
              <a:rPr lang="en-US" dirty="0" smtClean="0">
                <a:solidFill>
                  <a:schemeClr val="tx1"/>
                </a:solidFill>
              </a:rPr>
              <a:t>scope</a:t>
            </a:r>
            <a:r>
              <a:rPr lang="ru-RU" dirty="0" smtClean="0">
                <a:solidFill>
                  <a:schemeClr val="tx1"/>
                </a:solidFill>
              </a:rPr>
              <a:t> является дочерним элементо</a:t>
            </a:r>
            <a:r>
              <a:rPr lang="ru-RU" dirty="0">
                <a:solidFill>
                  <a:schemeClr val="tx1"/>
                </a:solidFill>
              </a:rPr>
              <a:t>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 smtClean="0">
                <a:solidFill>
                  <a:schemeClr val="tx1"/>
                </a:solidFill>
              </a:rPr>
              <a:t>rootScope</a:t>
            </a:r>
            <a:r>
              <a:rPr lang="ru-RU" dirty="0" smtClean="0">
                <a:solidFill>
                  <a:schemeClr val="tx1"/>
                </a:solidFill>
              </a:rPr>
              <a:t>. Так же </a:t>
            </a: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 err="1" smtClean="0">
                <a:solidFill>
                  <a:schemeClr val="tx1"/>
                </a:solidFill>
              </a:rPr>
              <a:t>rootScope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позволяет распространять </a:t>
            </a:r>
            <a:r>
              <a:rPr lang="en-US" dirty="0" smtClean="0">
                <a:solidFill>
                  <a:schemeClr val="tx1"/>
                </a:solidFill>
              </a:rPr>
              <a:t>event </a:t>
            </a:r>
            <a:r>
              <a:rPr lang="ru-RU" dirty="0" smtClean="0">
                <a:solidFill>
                  <a:schemeClr val="tx1"/>
                </a:solidFill>
              </a:rPr>
              <a:t>между </a:t>
            </a:r>
            <a:r>
              <a:rPr lang="en-US" dirty="0" smtClean="0">
                <a:solidFill>
                  <a:schemeClr val="tx1"/>
                </a:solidFill>
              </a:rPr>
              <a:t>scope</a:t>
            </a:r>
            <a:r>
              <a:rPr lang="ru-RU" dirty="0" smtClean="0">
                <a:solidFill>
                  <a:schemeClr val="tx1"/>
                </a:solidFill>
              </a:rPr>
              <a:t> что позволяет им взаимодействовать между собой.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Rectangle 1"/>
          <p:cNvSpPr/>
          <p:nvPr/>
        </p:nvSpPr>
        <p:spPr>
          <a:xfrm>
            <a:off x="6468176" y="2954514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9" name="Rectangle 1"/>
          <p:cNvSpPr/>
          <p:nvPr/>
        </p:nvSpPr>
        <p:spPr>
          <a:xfrm>
            <a:off x="6458761" y="4350552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62" name="Группа 61"/>
          <p:cNvGrpSpPr/>
          <p:nvPr/>
        </p:nvGrpSpPr>
        <p:grpSpPr>
          <a:xfrm>
            <a:off x="219546" y="1596417"/>
            <a:ext cx="7604210" cy="3648431"/>
            <a:chOff x="339299" y="1640697"/>
            <a:chExt cx="7604210" cy="3648431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5582400" y="2605602"/>
              <a:ext cx="2361109" cy="268352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39299" y="2667000"/>
              <a:ext cx="179029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105688" y="2674784"/>
              <a:ext cx="1239781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705600" y="2667000"/>
              <a:ext cx="116236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Rectangle 1"/>
            <p:cNvSpPr/>
            <p:nvPr/>
          </p:nvSpPr>
          <p:spPr>
            <a:xfrm>
              <a:off x="415840" y="2960069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Controller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1"/>
            <p:cNvSpPr/>
            <p:nvPr/>
          </p:nvSpPr>
          <p:spPr>
            <a:xfrm>
              <a:off x="3906974" y="2971939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scope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 стрелкой 27"/>
            <p:cNvCxnSpPr>
              <a:stCxn id="17" idx="3"/>
              <a:endCxn id="23" idx="1"/>
            </p:cNvCxnSpPr>
            <p:nvPr/>
          </p:nvCxnSpPr>
          <p:spPr>
            <a:xfrm>
              <a:off x="2129589" y="3217039"/>
              <a:ext cx="1976099" cy="7784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3" idx="3"/>
              <a:endCxn id="24" idx="1"/>
            </p:cNvCxnSpPr>
            <p:nvPr/>
          </p:nvCxnSpPr>
          <p:spPr>
            <a:xfrm flipV="1">
              <a:off x="5345469" y="3217039"/>
              <a:ext cx="1360131" cy="7784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1"/>
            <p:cNvSpPr/>
            <p:nvPr/>
          </p:nvSpPr>
          <p:spPr>
            <a:xfrm>
              <a:off x="5205994" y="3669135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HTML</a:t>
              </a:r>
              <a:endParaRPr lang="ru-RU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339299" y="4064266"/>
              <a:ext cx="178567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2736476" y="4064266"/>
              <a:ext cx="1243183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Rectangle 1"/>
            <p:cNvSpPr/>
            <p:nvPr/>
          </p:nvSpPr>
          <p:spPr>
            <a:xfrm>
              <a:off x="457423" y="4383792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Controller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1"/>
            <p:cNvSpPr/>
            <p:nvPr/>
          </p:nvSpPr>
          <p:spPr>
            <a:xfrm>
              <a:off x="2539463" y="4367806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scope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36"/>
            <p:cNvCxnSpPr>
              <a:stCxn id="30" idx="3"/>
              <a:endCxn id="31" idx="1"/>
            </p:cNvCxnSpPr>
            <p:nvPr/>
          </p:nvCxnSpPr>
          <p:spPr>
            <a:xfrm>
              <a:off x="2124969" y="4614305"/>
              <a:ext cx="611507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Прямоугольник 37"/>
            <p:cNvSpPr/>
            <p:nvPr/>
          </p:nvSpPr>
          <p:spPr>
            <a:xfrm>
              <a:off x="6705600" y="4046841"/>
              <a:ext cx="114353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 стрелкой 39"/>
            <p:cNvCxnSpPr>
              <a:stCxn id="31" idx="3"/>
              <a:endCxn id="38" idx="1"/>
            </p:cNvCxnSpPr>
            <p:nvPr/>
          </p:nvCxnSpPr>
          <p:spPr>
            <a:xfrm flipV="1">
              <a:off x="3979659" y="4596880"/>
              <a:ext cx="2725941" cy="17425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Прямоугольник 45"/>
            <p:cNvSpPr/>
            <p:nvPr/>
          </p:nvSpPr>
          <p:spPr>
            <a:xfrm>
              <a:off x="2094633" y="1640697"/>
              <a:ext cx="1639168" cy="48404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Rectangle 1"/>
            <p:cNvSpPr/>
            <p:nvPr/>
          </p:nvSpPr>
          <p:spPr>
            <a:xfrm>
              <a:off x="2096592" y="1647327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Root Scope</a:t>
              </a:r>
              <a:endParaRPr lang="ru-RU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8" name="Прямая со стрелкой 47"/>
            <p:cNvCxnSpPr>
              <a:endCxn id="31" idx="0"/>
            </p:cNvCxnSpPr>
            <p:nvPr/>
          </p:nvCxnSpPr>
          <p:spPr>
            <a:xfrm>
              <a:off x="3351304" y="2124745"/>
              <a:ext cx="6764" cy="1939521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46" idx="3"/>
            </p:cNvCxnSpPr>
            <p:nvPr/>
          </p:nvCxnSpPr>
          <p:spPr>
            <a:xfrm>
              <a:off x="3733801" y="1882721"/>
              <a:ext cx="1024023" cy="9673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endCxn id="23" idx="0"/>
            </p:cNvCxnSpPr>
            <p:nvPr/>
          </p:nvCxnSpPr>
          <p:spPr>
            <a:xfrm>
              <a:off x="4725578" y="1912784"/>
              <a:ext cx="1" cy="76200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1"/>
          <p:cNvSpPr/>
          <p:nvPr/>
        </p:nvSpPr>
        <p:spPr>
          <a:xfrm>
            <a:off x="6365850" y="2910198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4" name="Rectangle 1"/>
          <p:cNvSpPr/>
          <p:nvPr/>
        </p:nvSpPr>
        <p:spPr>
          <a:xfrm>
            <a:off x="6354366" y="4306843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323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59335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Методы для работы с событиями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rootScope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2266950" y="2523124"/>
            <a:ext cx="7658100" cy="2353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$broadcast (name,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ru-RU" dirty="0" smtClean="0">
                <a:solidFill>
                  <a:schemeClr val="tx1"/>
                </a:solidFill>
              </a:rPr>
              <a:t>отсылает </a:t>
            </a:r>
            <a:r>
              <a:rPr lang="en-US" dirty="0" smtClean="0">
                <a:solidFill>
                  <a:schemeClr val="tx1"/>
                </a:solidFill>
              </a:rPr>
              <a:t>event </a:t>
            </a:r>
            <a:r>
              <a:rPr lang="ru-RU" dirty="0" smtClean="0">
                <a:solidFill>
                  <a:schemeClr val="tx1"/>
                </a:solidFill>
              </a:rPr>
              <a:t>из текущего </a:t>
            </a:r>
            <a:r>
              <a:rPr lang="en-US" dirty="0" smtClean="0">
                <a:solidFill>
                  <a:schemeClr val="tx1"/>
                </a:solidFill>
              </a:rPr>
              <a:t>scope </a:t>
            </a:r>
            <a:r>
              <a:rPr lang="ru-RU" dirty="0" smtClean="0">
                <a:solidFill>
                  <a:schemeClr val="tx1"/>
                </a:solidFill>
              </a:rPr>
              <a:t>всем дочерним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Аргументы: 1) имя события; 2) объект предоставляющий дополнительные данные.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$emit (name,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ru-RU" dirty="0" smtClean="0">
                <a:solidFill>
                  <a:schemeClr val="tx1"/>
                </a:solidFill>
              </a:rPr>
              <a:t>отсылает </a:t>
            </a:r>
            <a:r>
              <a:rPr lang="en-US" dirty="0" smtClean="0">
                <a:solidFill>
                  <a:schemeClr val="tx1"/>
                </a:solidFill>
              </a:rPr>
              <a:t>event </a:t>
            </a:r>
            <a:r>
              <a:rPr lang="ru-RU" dirty="0" smtClean="0">
                <a:solidFill>
                  <a:schemeClr val="tx1"/>
                </a:solidFill>
              </a:rPr>
              <a:t>из текущего </a:t>
            </a:r>
            <a:r>
              <a:rPr lang="en-US" dirty="0" smtClean="0">
                <a:solidFill>
                  <a:schemeClr val="tx1"/>
                </a:solidFill>
              </a:rPr>
              <a:t>scope </a:t>
            </a:r>
            <a:r>
              <a:rPr lang="ru-RU" dirty="0" smtClean="0">
                <a:solidFill>
                  <a:schemeClr val="tx1"/>
                </a:solidFill>
              </a:rPr>
              <a:t>к </a:t>
            </a:r>
            <a:r>
              <a:rPr lang="en-US" dirty="0" err="1" smtClean="0">
                <a:solidFill>
                  <a:schemeClr val="tx1"/>
                </a:solidFill>
              </a:rPr>
              <a:t>rootScope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$on (name, handler) </a:t>
            </a:r>
            <a:r>
              <a:rPr lang="ru-RU" dirty="0" smtClean="0">
                <a:solidFill>
                  <a:schemeClr val="tx1"/>
                </a:solidFill>
              </a:rPr>
              <a:t>регистрирует обработчик который будет вызван когда </a:t>
            </a:r>
            <a:r>
              <a:rPr lang="en-US" dirty="0" smtClean="0">
                <a:solidFill>
                  <a:schemeClr val="tx1"/>
                </a:solidFill>
              </a:rPr>
              <a:t>scope </a:t>
            </a:r>
            <a:r>
              <a:rPr lang="ru-RU" dirty="0" smtClean="0">
                <a:solidFill>
                  <a:schemeClr val="tx1"/>
                </a:solidFill>
              </a:rPr>
              <a:t>инициирует необходимый </a:t>
            </a:r>
            <a:r>
              <a:rPr lang="en-US" dirty="0" smtClean="0">
                <a:solidFill>
                  <a:schemeClr val="tx1"/>
                </a:solidFill>
              </a:rPr>
              <a:t>event.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Аргументы: 1) название события для которого сработает обработчик; 2) функция обработчик.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89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59335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Наследование контроллеров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1"/>
          <p:cNvSpPr/>
          <p:nvPr/>
        </p:nvSpPr>
        <p:spPr>
          <a:xfrm>
            <a:off x="7043978" y="2511830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3" name="Rectangle 1"/>
          <p:cNvSpPr/>
          <p:nvPr/>
        </p:nvSpPr>
        <p:spPr>
          <a:xfrm>
            <a:off x="7095411" y="2374081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4" name="Rectangle 1"/>
          <p:cNvSpPr/>
          <p:nvPr/>
        </p:nvSpPr>
        <p:spPr>
          <a:xfrm>
            <a:off x="7069857" y="3752050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43" name="Группа 42"/>
          <p:cNvGrpSpPr/>
          <p:nvPr/>
        </p:nvGrpSpPr>
        <p:grpSpPr>
          <a:xfrm>
            <a:off x="1979762" y="1386445"/>
            <a:ext cx="7707348" cy="4724847"/>
            <a:chOff x="1265088" y="1508325"/>
            <a:chExt cx="7707348" cy="4724847"/>
          </a:xfrm>
        </p:grpSpPr>
        <p:sp>
          <p:nvSpPr>
            <p:cNvPr id="39" name="Rectangle 1"/>
            <p:cNvSpPr/>
            <p:nvPr/>
          </p:nvSpPr>
          <p:spPr>
            <a:xfrm>
              <a:off x="7335227" y="4080138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View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6533610" y="2171798"/>
              <a:ext cx="2361109" cy="406137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290509" y="2233196"/>
              <a:ext cx="179029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5056898" y="2240980"/>
              <a:ext cx="1239781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7656810" y="2233196"/>
              <a:ext cx="116236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Rectangle 1"/>
            <p:cNvSpPr/>
            <p:nvPr/>
          </p:nvSpPr>
          <p:spPr>
            <a:xfrm>
              <a:off x="1367050" y="2526265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Controller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1"/>
            <p:cNvSpPr/>
            <p:nvPr/>
          </p:nvSpPr>
          <p:spPr>
            <a:xfrm>
              <a:off x="4858184" y="2538135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scope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 стрелкой 27"/>
            <p:cNvCxnSpPr>
              <a:stCxn id="17" idx="3"/>
              <a:endCxn id="23" idx="1"/>
            </p:cNvCxnSpPr>
            <p:nvPr/>
          </p:nvCxnSpPr>
          <p:spPr>
            <a:xfrm>
              <a:off x="3080799" y="2783235"/>
              <a:ext cx="1976099" cy="7784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3" idx="3"/>
              <a:endCxn id="24" idx="1"/>
            </p:cNvCxnSpPr>
            <p:nvPr/>
          </p:nvCxnSpPr>
          <p:spPr>
            <a:xfrm flipV="1">
              <a:off x="6296679" y="2783235"/>
              <a:ext cx="1360131" cy="7784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1"/>
            <p:cNvSpPr/>
            <p:nvPr/>
          </p:nvSpPr>
          <p:spPr>
            <a:xfrm>
              <a:off x="6157204" y="3235331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HTML</a:t>
              </a:r>
              <a:endParaRPr lang="ru-RU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290509" y="3630462"/>
              <a:ext cx="178567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687686" y="3630462"/>
              <a:ext cx="1243183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Rectangle 1"/>
            <p:cNvSpPr/>
            <p:nvPr/>
          </p:nvSpPr>
          <p:spPr>
            <a:xfrm>
              <a:off x="1408633" y="3949988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Controller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1"/>
            <p:cNvSpPr/>
            <p:nvPr/>
          </p:nvSpPr>
          <p:spPr>
            <a:xfrm>
              <a:off x="3490673" y="3934002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scope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36"/>
            <p:cNvCxnSpPr>
              <a:stCxn id="30" idx="3"/>
              <a:endCxn id="31" idx="1"/>
            </p:cNvCxnSpPr>
            <p:nvPr/>
          </p:nvCxnSpPr>
          <p:spPr>
            <a:xfrm>
              <a:off x="3076179" y="4180501"/>
              <a:ext cx="611507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Прямоугольник 37"/>
            <p:cNvSpPr/>
            <p:nvPr/>
          </p:nvSpPr>
          <p:spPr>
            <a:xfrm>
              <a:off x="7656810" y="3613037"/>
              <a:ext cx="114353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 стрелкой 39"/>
            <p:cNvCxnSpPr>
              <a:stCxn id="31" idx="3"/>
              <a:endCxn id="38" idx="1"/>
            </p:cNvCxnSpPr>
            <p:nvPr/>
          </p:nvCxnSpPr>
          <p:spPr>
            <a:xfrm flipV="1">
              <a:off x="4930869" y="4163076"/>
              <a:ext cx="2725941" cy="17425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Прямоугольник 45"/>
            <p:cNvSpPr/>
            <p:nvPr/>
          </p:nvSpPr>
          <p:spPr>
            <a:xfrm>
              <a:off x="1290509" y="1508853"/>
              <a:ext cx="1639168" cy="48404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Rectangle 1"/>
            <p:cNvSpPr/>
            <p:nvPr/>
          </p:nvSpPr>
          <p:spPr>
            <a:xfrm>
              <a:off x="1290509" y="1508325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Root Scope</a:t>
              </a:r>
              <a:endParaRPr lang="ru-RU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8" name="Прямая со стрелкой 47"/>
            <p:cNvCxnSpPr>
              <a:stCxn id="23" idx="2"/>
              <a:endCxn id="45" idx="0"/>
            </p:cNvCxnSpPr>
            <p:nvPr/>
          </p:nvCxnSpPr>
          <p:spPr>
            <a:xfrm>
              <a:off x="5676789" y="3341058"/>
              <a:ext cx="0" cy="169678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46" idx="3"/>
            </p:cNvCxnSpPr>
            <p:nvPr/>
          </p:nvCxnSpPr>
          <p:spPr>
            <a:xfrm>
              <a:off x="2929677" y="1750877"/>
              <a:ext cx="2759259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endCxn id="23" idx="0"/>
            </p:cNvCxnSpPr>
            <p:nvPr/>
          </p:nvCxnSpPr>
          <p:spPr>
            <a:xfrm>
              <a:off x="5676788" y="1776135"/>
              <a:ext cx="1" cy="464845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Прямоугольник 43"/>
            <p:cNvSpPr/>
            <p:nvPr/>
          </p:nvSpPr>
          <p:spPr>
            <a:xfrm>
              <a:off x="1265088" y="5025750"/>
              <a:ext cx="179029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5056898" y="5037842"/>
              <a:ext cx="1239781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Rectangle 1"/>
            <p:cNvSpPr/>
            <p:nvPr/>
          </p:nvSpPr>
          <p:spPr>
            <a:xfrm>
              <a:off x="1341629" y="5318819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Controller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Прямая со стрелкой 49"/>
            <p:cNvCxnSpPr>
              <a:stCxn id="44" idx="3"/>
              <a:endCxn id="45" idx="1"/>
            </p:cNvCxnSpPr>
            <p:nvPr/>
          </p:nvCxnSpPr>
          <p:spPr>
            <a:xfrm>
              <a:off x="3055378" y="5575789"/>
              <a:ext cx="2001520" cy="12092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1"/>
            <p:cNvSpPr/>
            <p:nvPr/>
          </p:nvSpPr>
          <p:spPr>
            <a:xfrm>
              <a:off x="4858184" y="5316045"/>
              <a:ext cx="1637209" cy="426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scope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Прямая со стрелкой 54"/>
            <p:cNvCxnSpPr/>
            <p:nvPr/>
          </p:nvCxnSpPr>
          <p:spPr>
            <a:xfrm flipH="1" flipV="1">
              <a:off x="4930869" y="3886200"/>
              <a:ext cx="758067" cy="4897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Прямоугольник 56"/>
            <p:cNvSpPr/>
            <p:nvPr/>
          </p:nvSpPr>
          <p:spPr>
            <a:xfrm>
              <a:off x="7656810" y="5058620"/>
              <a:ext cx="1162360" cy="11000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9" name="Прямая со стрелкой 58"/>
            <p:cNvCxnSpPr>
              <a:endCxn id="57" idx="1"/>
            </p:cNvCxnSpPr>
            <p:nvPr/>
          </p:nvCxnSpPr>
          <p:spPr>
            <a:xfrm flipV="1">
              <a:off x="6296679" y="5608659"/>
              <a:ext cx="1360131" cy="7784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1"/>
          <p:cNvSpPr/>
          <p:nvPr/>
        </p:nvSpPr>
        <p:spPr>
          <a:xfrm>
            <a:off x="8121664" y="5252913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1" name="Rectangle 1"/>
          <p:cNvSpPr/>
          <p:nvPr/>
        </p:nvSpPr>
        <p:spPr>
          <a:xfrm>
            <a:off x="8150611" y="2410705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5" name="Rectangle 1"/>
          <p:cNvSpPr/>
          <p:nvPr/>
        </p:nvSpPr>
        <p:spPr>
          <a:xfrm>
            <a:off x="8132560" y="3754564"/>
            <a:ext cx="1637209" cy="42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1609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37831</TotalTime>
  <Words>722</Words>
  <Application>Microsoft Office PowerPoint</Application>
  <PresentationFormat>Widescreen</PresentationFormat>
  <Paragraphs>134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Sergey Shvaitser</cp:lastModifiedBy>
  <cp:revision>630</cp:revision>
  <dcterms:created xsi:type="dcterms:W3CDTF">2010-11-10T13:30:04Z</dcterms:created>
  <dcterms:modified xsi:type="dcterms:W3CDTF">2014-10-30T23:39:36Z</dcterms:modified>
</cp:coreProperties>
</file>