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729" r:id="rId4"/>
    <p:sldId id="767" r:id="rId5"/>
    <p:sldId id="742" r:id="rId6"/>
    <p:sldId id="730" r:id="rId7"/>
    <p:sldId id="259" r:id="rId8"/>
    <p:sldId id="574" r:id="rId9"/>
    <p:sldId id="731" r:id="rId10"/>
    <p:sldId id="732" r:id="rId11"/>
    <p:sldId id="733" r:id="rId12"/>
    <p:sldId id="734" r:id="rId13"/>
    <p:sldId id="736" r:id="rId14"/>
    <p:sldId id="737" r:id="rId15"/>
    <p:sldId id="743" r:id="rId16"/>
    <p:sldId id="751" r:id="rId17"/>
    <p:sldId id="745" r:id="rId18"/>
    <p:sldId id="744" r:id="rId19"/>
    <p:sldId id="746" r:id="rId20"/>
    <p:sldId id="747" r:id="rId21"/>
    <p:sldId id="752" r:id="rId22"/>
    <p:sldId id="753" r:id="rId23"/>
    <p:sldId id="754" r:id="rId24"/>
    <p:sldId id="755" r:id="rId25"/>
    <p:sldId id="748" r:id="rId26"/>
    <p:sldId id="749" r:id="rId27"/>
    <p:sldId id="756" r:id="rId28"/>
    <p:sldId id="757" r:id="rId29"/>
    <p:sldId id="758" r:id="rId30"/>
    <p:sldId id="761" r:id="rId31"/>
    <p:sldId id="759" r:id="rId32"/>
    <p:sldId id="760" r:id="rId33"/>
    <p:sldId id="762" r:id="rId34"/>
    <p:sldId id="750" r:id="rId35"/>
    <p:sldId id="764" r:id="rId36"/>
    <p:sldId id="738" r:id="rId37"/>
    <p:sldId id="739" r:id="rId38"/>
    <p:sldId id="740" r:id="rId39"/>
    <p:sldId id="765" r:id="rId40"/>
    <p:sldId id="727" r:id="rId41"/>
    <p:sldId id="46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Kumar" initials="AK" lastIdx="2" clrIdx="0">
    <p:extLst>
      <p:ext uri="{19B8F6BF-5375-455C-9EA6-DF929625EA0E}">
        <p15:presenceInfo xmlns:p15="http://schemas.microsoft.com/office/powerpoint/2012/main" userId="07957b5d71bfbf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~Abhishek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all /some of the features, but reduce magnitude/value of parameter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.</a:t>
            </a:r>
          </a:p>
          <a:p>
            <a:endParaRPr lang="en-US" baseline="-25000" dirty="0"/>
          </a:p>
          <a:p>
            <a:r>
              <a:rPr lang="en-US" dirty="0" smtClean="0"/>
              <a:t>Works well when we have lot of features, each of which contributes a bit to predicting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0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203" y="2510399"/>
            <a:ext cx="7292833" cy="2526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6406" y="5385546"/>
            <a:ext cx="5082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We penalize and make m</a:t>
            </a:r>
            <a:r>
              <a:rPr lang="en-US" sz="2000" b="1" baseline="-25000" dirty="0" smtClean="0"/>
              <a:t>3 </a:t>
            </a:r>
            <a:r>
              <a:rPr lang="en-US" sz="2000" b="1" dirty="0" smtClean="0"/>
              <a:t>and m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 really small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024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Everything should be made simple as possible, but not simpler – Albert Einstein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values of parameters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, ……….. 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“Simple” hypothesis</a:t>
            </a:r>
          </a:p>
          <a:p>
            <a:r>
              <a:rPr lang="en-US" dirty="0" smtClean="0"/>
              <a:t> Less prone to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5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 J(m) </a:t>
            </a:r>
          </a:p>
          <a:p>
            <a:r>
              <a:rPr lang="en-US" dirty="0" smtClean="0"/>
              <a:t>Lambda controls the trade off between fitting the training set well and setting the value of parameters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dirty="0"/>
              <a:t> </a:t>
            </a:r>
            <a:r>
              <a:rPr lang="en-US" dirty="0" smtClean="0"/>
              <a:t>small and therefore keeping the hypothesis simple to </a:t>
            </a:r>
            <a:r>
              <a:rPr lang="en-US" dirty="0" smtClean="0"/>
              <a:t>avoid </a:t>
            </a:r>
            <a:r>
              <a:rPr lang="en-US" dirty="0" smtClean="0"/>
              <a:t>overfitting.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27" y="2435909"/>
            <a:ext cx="6794687" cy="121499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400000">
            <a:off x="8683437" y="3172165"/>
            <a:ext cx="289112" cy="968187"/>
          </a:xfrm>
          <a:prstGeom prst="rightBrace">
            <a:avLst>
              <a:gd name="adj1" fmla="val 8333"/>
              <a:gd name="adj2" fmla="val 4446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94275" y="3771927"/>
            <a:ext cx="19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Regularization term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8290112" y="2541498"/>
            <a:ext cx="2037229" cy="187895"/>
          </a:xfrm>
          <a:prstGeom prst="bentConnector3">
            <a:avLst>
              <a:gd name="adj1" fmla="val 4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32014" y="2536794"/>
            <a:ext cx="15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Regularization </a:t>
            </a:r>
          </a:p>
          <a:p>
            <a:r>
              <a:rPr lang="en-US" dirty="0" smtClean="0"/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we set </a:t>
            </a:r>
            <a:r>
              <a:rPr lang="en-US" dirty="0" err="1" smtClean="0"/>
              <a:t>lamda</a:t>
            </a:r>
            <a:r>
              <a:rPr lang="en-US" dirty="0" smtClean="0"/>
              <a:t> very large?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we end up penalizing parameters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dirty="0" smtClean="0"/>
              <a:t> very heavily.</a:t>
            </a:r>
          </a:p>
          <a:p>
            <a:endParaRPr lang="en-US" dirty="0"/>
          </a:p>
          <a:p>
            <a:r>
              <a:rPr lang="en-US" dirty="0" smtClean="0"/>
              <a:t>Horizontal flat line a result, “</a:t>
            </a:r>
            <a:r>
              <a:rPr lang="en-US" dirty="0" err="1" smtClean="0"/>
              <a:t>Underfitting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 err="1" smtClean="0"/>
              <a:t>lamda</a:t>
            </a:r>
            <a:r>
              <a:rPr lang="en-US" dirty="0" smtClean="0"/>
              <a:t> should be choose very carefully.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06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83" y="553303"/>
            <a:ext cx="5953829" cy="57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255" y="3187450"/>
            <a:ext cx="9601196" cy="130386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79957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28" y="499146"/>
            <a:ext cx="5284883" cy="58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496672"/>
            <a:ext cx="5549247" cy="58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979" y="497542"/>
            <a:ext cx="5194783" cy="57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of Overfitting</a:t>
            </a:r>
          </a:p>
          <a:p>
            <a:r>
              <a:rPr lang="en-US" dirty="0" smtClean="0"/>
              <a:t>What is regularization?</a:t>
            </a:r>
          </a:p>
          <a:p>
            <a:r>
              <a:rPr lang="en-US" dirty="0" smtClean="0"/>
              <a:t>Why do we need regularization?</a:t>
            </a:r>
          </a:p>
          <a:p>
            <a:r>
              <a:rPr lang="en-US" dirty="0" smtClean="0"/>
              <a:t>Types </a:t>
            </a:r>
            <a:r>
              <a:rPr lang="en-US" dirty="0"/>
              <a:t>of regularization</a:t>
            </a:r>
            <a:endParaRPr lang="en-US" dirty="0" smtClean="0"/>
          </a:p>
          <a:p>
            <a:r>
              <a:rPr lang="en-US" dirty="0" smtClean="0"/>
              <a:t>When to use them?</a:t>
            </a:r>
          </a:p>
          <a:p>
            <a:r>
              <a:rPr lang="en-US" dirty="0" smtClean="0"/>
              <a:t>Model Evaluation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53" y="523710"/>
            <a:ext cx="5643238" cy="58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see that, as we increase the value of </a:t>
            </a:r>
            <a:r>
              <a:rPr lang="en-US" dirty="0" smtClean="0"/>
              <a:t>lambda, </a:t>
            </a:r>
            <a:r>
              <a:rPr lang="en-US" dirty="0"/>
              <a:t>the magnitude of the coefficients decreases, where the values reaches to zero but not absolute zero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R-square </a:t>
            </a:r>
            <a:r>
              <a:rPr lang="en-US" dirty="0"/>
              <a:t>for each </a:t>
            </a:r>
            <a:r>
              <a:rPr lang="en-US" dirty="0" smtClean="0"/>
              <a:t>lambda, will </a:t>
            </a:r>
            <a:r>
              <a:rPr lang="en-US" dirty="0"/>
              <a:t>be </a:t>
            </a:r>
            <a:r>
              <a:rPr lang="en-US" dirty="0" smtClean="0"/>
              <a:t>different</a:t>
            </a:r>
          </a:p>
          <a:p>
            <a:endParaRPr lang="en-US" dirty="0"/>
          </a:p>
          <a:p>
            <a:r>
              <a:rPr lang="en-US" dirty="0"/>
              <a:t>So we have to choose it wisely by iterating it through a range of values and using the one which gives us lowest error.</a:t>
            </a:r>
          </a:p>
        </p:txBody>
      </p:sp>
    </p:spTree>
    <p:extLst>
      <p:ext uri="{BB962C8B-B14F-4D97-AF65-F5344CB8AC3E}">
        <p14:creationId xmlns:p14="http://schemas.microsoft.com/office/powerpoint/2010/main" val="225051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 Higher the values of </a:t>
            </a:r>
            <a:r>
              <a:rPr lang="en-US" dirty="0" smtClean="0"/>
              <a:t>lambda, </a:t>
            </a:r>
            <a:r>
              <a:rPr lang="en-US" dirty="0"/>
              <a:t>bigger is the penalty and therefore the magnitude of coefficients are reduced.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5047" y="2508799"/>
            <a:ext cx="5103160" cy="147732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sklearn.linear_model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import Ridge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## training the model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ridgeReg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= Ridge(alpha=0.05, normalize=True)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ridgeReg.fit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x_train,y_train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pred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ridgeReg.predict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x_cv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219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uses</a:t>
            </a:r>
            <a:r>
              <a:rPr lang="en-US" dirty="0"/>
              <a:t> </a:t>
            </a:r>
            <a:r>
              <a:rPr lang="en-US" b="1" dirty="0" smtClean="0"/>
              <a:t>L-2 regularization </a:t>
            </a:r>
            <a:r>
              <a:rPr lang="en-US" dirty="0" smtClean="0"/>
              <a:t>technique.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55" y="2556932"/>
            <a:ext cx="6794687" cy="12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9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(Least Absolute Shrinkage Selector Operator)</a:t>
            </a:r>
          </a:p>
        </p:txBody>
      </p:sp>
    </p:spTree>
    <p:extLst>
      <p:ext uri="{BB962C8B-B14F-4D97-AF65-F5344CB8AC3E}">
        <p14:creationId xmlns:p14="http://schemas.microsoft.com/office/powerpoint/2010/main" val="397566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73" y="484342"/>
            <a:ext cx="5488766" cy="58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8" y="497758"/>
            <a:ext cx="5224173" cy="57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678" y="3288302"/>
            <a:ext cx="9601196" cy="1303867"/>
          </a:xfrm>
        </p:spPr>
        <p:txBody>
          <a:bodyPr/>
          <a:lstStyle/>
          <a:p>
            <a:r>
              <a:rPr lang="en-US" dirty="0" smtClean="0"/>
              <a:t>Any differences between ridge and lasso?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30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see that as we increased the value of </a:t>
            </a:r>
            <a:r>
              <a:rPr lang="en-US" dirty="0" smtClean="0"/>
              <a:t>lambda, </a:t>
            </a:r>
            <a:r>
              <a:rPr lang="en-US" dirty="0"/>
              <a:t>coefficients were approaching towards </a:t>
            </a:r>
            <a:r>
              <a:rPr lang="en-US" dirty="0" smtClean="0"/>
              <a:t>zero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if you see in case of lasso, even at smaller </a:t>
            </a:r>
            <a:r>
              <a:rPr lang="en-US" dirty="0" smtClean="0"/>
              <a:t>lambda’s, </a:t>
            </a:r>
            <a:r>
              <a:rPr lang="en-US" dirty="0"/>
              <a:t>our coefficients are reducing to absolute zeroes.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lasso selects the only some feature while reduces the coefficients of others to zero.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property is known as </a:t>
            </a:r>
            <a:r>
              <a:rPr lang="en-US" b="1" dirty="0" smtClean="0"/>
              <a:t>feature selection </a:t>
            </a:r>
            <a:r>
              <a:rPr lang="en-US" dirty="0" smtClean="0"/>
              <a:t>and </a:t>
            </a:r>
            <a:r>
              <a:rPr lang="en-US" dirty="0"/>
              <a:t>which is absent in case of ridge.</a:t>
            </a:r>
          </a:p>
        </p:txBody>
      </p:sp>
    </p:spTree>
    <p:extLst>
      <p:ext uri="{BB962C8B-B14F-4D97-AF65-F5344CB8AC3E}">
        <p14:creationId xmlns:p14="http://schemas.microsoft.com/office/powerpoint/2010/main" val="91281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L1 regularization technique </a:t>
            </a:r>
            <a:r>
              <a:rPr lang="en-US" dirty="0" smtClean="0"/>
              <a:t>     p = 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generally used when we have more number of features, because it automatically does feature selection.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14" y="2993963"/>
            <a:ext cx="5759545" cy="10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4976" y="573310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Underfitting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High Bias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917" y="5733101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“Just right”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0805" y="5656902"/>
            <a:ext cx="160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“Overfitting”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High Variance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37229" y="3623984"/>
            <a:ext cx="1519518" cy="113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36569" y="3462704"/>
            <a:ext cx="1775012" cy="13178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573211"/>
            <a:ext cx="9601200" cy="26073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1299" y="519598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mx + c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00917" y="519598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b="1" baseline="-25000" dirty="0" smtClean="0"/>
              <a:t>1</a:t>
            </a:r>
            <a:r>
              <a:rPr lang="en-US" b="1" dirty="0" smtClean="0"/>
              <a:t>x + m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30000" dirty="0" smtClean="0"/>
              <a:t>2</a:t>
            </a:r>
            <a:r>
              <a:rPr lang="en-US" b="1" dirty="0" smtClean="0"/>
              <a:t> + c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46267" y="520141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b="1" baseline="-25000" dirty="0" smtClean="0"/>
              <a:t>1</a:t>
            </a:r>
            <a:r>
              <a:rPr lang="en-US" b="1" dirty="0" smtClean="0"/>
              <a:t>x + m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30000" dirty="0" smtClean="0"/>
              <a:t>2</a:t>
            </a:r>
            <a:r>
              <a:rPr lang="en-US" b="1" dirty="0" smtClean="0"/>
              <a:t> + m</a:t>
            </a:r>
            <a:r>
              <a:rPr lang="en-US" b="1" baseline="-25000" dirty="0" smtClean="0"/>
              <a:t>3</a:t>
            </a:r>
            <a:r>
              <a:rPr lang="en-US" b="1" dirty="0" smtClean="0"/>
              <a:t>x</a:t>
            </a:r>
            <a:r>
              <a:rPr lang="en-US" b="1" baseline="30000" dirty="0" smtClean="0"/>
              <a:t>3</a:t>
            </a:r>
            <a:r>
              <a:rPr lang="en-US" b="1" dirty="0" smtClean="0"/>
              <a:t> + m</a:t>
            </a:r>
            <a:r>
              <a:rPr lang="en-US" b="1" baseline="-25000" dirty="0" smtClean="0"/>
              <a:t>4</a:t>
            </a:r>
            <a:r>
              <a:rPr lang="en-US" b="1" dirty="0" smtClean="0"/>
              <a:t>x</a:t>
            </a:r>
            <a:r>
              <a:rPr lang="en-US" b="1" baseline="30000" dirty="0" smtClean="0"/>
              <a:t>4</a:t>
            </a:r>
            <a:r>
              <a:rPr lang="en-US" b="1" dirty="0" smtClean="0"/>
              <a:t> +c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1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554680"/>
            <a:ext cx="5453865" cy="132343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sklearn.linear_model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import Lasso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lassoReg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= Lasso(alpha=0.3, normalize=True)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lassoReg.fit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x_train,y_train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pred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lassoReg.predict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x_cv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4755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where we have a large dataset, lets say it has </a:t>
            </a:r>
            <a:r>
              <a:rPr lang="en-US" dirty="0" smtClean="0"/>
              <a:t>10,000 </a:t>
            </a:r>
            <a:r>
              <a:rPr lang="en-US" dirty="0"/>
              <a:t>features. 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Ridge : model complex</a:t>
            </a:r>
          </a:p>
          <a:p>
            <a:pPr lvl="1"/>
            <a:r>
              <a:rPr lang="en-US" dirty="0" smtClean="0"/>
              <a:t>Lasso: loose some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7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Elastic Net </a:t>
            </a:r>
            <a:r>
              <a:rPr lang="en-US" b="1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basically a combination of both L1 and L2 </a:t>
            </a:r>
            <a:r>
              <a:rPr lang="en-US" dirty="0" smtClean="0"/>
              <a:t>regularization (</a:t>
            </a:r>
            <a:r>
              <a:rPr lang="en-US" dirty="0"/>
              <a:t>you can </a:t>
            </a:r>
            <a:r>
              <a:rPr lang="en-US" dirty="0" smtClean="0"/>
              <a:t>implement </a:t>
            </a:r>
            <a:r>
              <a:rPr lang="en-US" dirty="0"/>
              <a:t>both Ridge and Lasso by tuning the parameters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</a:t>
            </a:r>
            <a:r>
              <a:rPr lang="en-US" dirty="0"/>
              <a:t>need to define alpha and l1_ratio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8665" y="2599264"/>
            <a:ext cx="4444253" cy="132343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sklearn.linear_model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ElasticNet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ENreg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ElasticNet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(alpha=1, l1_ratio=0.5, normalize=False)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ENreg.fit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x_train,y_train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pred_cv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ENreg.predict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x_cv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2901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Elastic Net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Alpha = a + b           and     l1_ratio =  a /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alpha (or </a:t>
            </a:r>
            <a:r>
              <a:rPr lang="en-US" dirty="0" err="1"/>
              <a:t>a+b</a:t>
            </a:r>
            <a:r>
              <a:rPr lang="en-US" dirty="0"/>
              <a:t>) = 1, and now consider the following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l1_ratio =1, therefore if we look at the formula of l1_ratio, we can see that l1_ratio can only be equal to 1 if a=1, which implies b=0. Therefore, it will be a lasso penalty.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Similarly if l1_ratio = 0, implies a=0. Then the penalty will be a ridge penalty.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l1_ratio between 0 and 1, the penalty is the combination of ridge and lasso.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8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85" y="527796"/>
            <a:ext cx="5260646" cy="57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12" y="564649"/>
            <a:ext cx="5507324" cy="57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accurate do you think the model is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square and adjusted R- </a:t>
            </a:r>
            <a:r>
              <a:rPr lang="en-US" dirty="0" smtClean="0"/>
              <a:t>square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68" y="4303806"/>
            <a:ext cx="6112808" cy="12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6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determines how much of the total variation in Y (dependent variable) is explained by the variation in X (independent variable).</a:t>
            </a:r>
          </a:p>
          <a:p>
            <a:r>
              <a:rPr lang="en-US" dirty="0"/>
              <a:t>The value of R-square is always between 0 and 1, </a:t>
            </a:r>
          </a:p>
          <a:p>
            <a:r>
              <a:rPr lang="en-US" dirty="0"/>
              <a:t>where 0 means that the model does not model explain any variability in the target variable (Y) </a:t>
            </a:r>
          </a:p>
          <a:p>
            <a:r>
              <a:rPr lang="en-US" dirty="0"/>
              <a:t>and 1 meaning it explains full variability in the target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R-square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only drawback of R</a:t>
            </a:r>
            <a:r>
              <a:rPr lang="en-US" baseline="30000" dirty="0"/>
              <a:t>2 </a:t>
            </a:r>
            <a:r>
              <a:rPr lang="en-US" dirty="0"/>
              <a:t>is that if new predictors (X) are added to our model, R</a:t>
            </a:r>
            <a:r>
              <a:rPr lang="en-US" baseline="30000" dirty="0"/>
              <a:t>2</a:t>
            </a:r>
            <a:r>
              <a:rPr lang="en-US" dirty="0"/>
              <a:t> only increases or remains constant but it never decreases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We can not judge that by increasing complexity of our model, are we making it more accurate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The adjusted R-Square only increases if the new term improves the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28195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484" y="313366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“Knowledge is the treasure and practice is the key to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7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25" y="694268"/>
            <a:ext cx="52673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098" name="Picture 2" descr="Image result for Disc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554514"/>
            <a:ext cx="4866368" cy="364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you!!!!!!</a:t>
            </a:r>
            <a:endParaRPr lang="en-US" dirty="0"/>
          </a:p>
        </p:txBody>
      </p:sp>
      <p:pic>
        <p:nvPicPr>
          <p:cNvPr id="5122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33" y="2569028"/>
            <a:ext cx="3592286" cy="35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621926"/>
            <a:ext cx="92106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&amp;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Bias: It means the algorithm has a strong preconception / bias that housing prices are going to vary linearly with their size </a:t>
            </a:r>
            <a:r>
              <a:rPr lang="en-US" dirty="0"/>
              <a:t>despite the evidence based on previous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 smtClean="0"/>
              <a:t>High Variance: If we fit a high order polynomial then hypothesis can fit to any function. So in this case our possible hypothesis is too large or too variable.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2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If we have too many features, the learned hypothesis may fit the training set very well(cost function almost zero) , but fail to generalize new examples.</a:t>
            </a:r>
          </a:p>
          <a:p>
            <a:endParaRPr lang="en-US" dirty="0"/>
          </a:p>
          <a:p>
            <a:r>
              <a:rPr lang="en-US" dirty="0"/>
              <a:t>When we have a high dimensional data set, it would be highly inefficient to use all the variables since some of them might be imparting redundant information.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1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4741" y="874059"/>
            <a:ext cx="10313894" cy="509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74059"/>
            <a:ext cx="9677399" cy="48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number of features</a:t>
            </a:r>
          </a:p>
          <a:p>
            <a:pPr lvl="1"/>
            <a:r>
              <a:rPr lang="en-US" dirty="0" smtClean="0"/>
              <a:t>Manually select which features to keep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Business Understanding &amp; Domain knowledge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Forward Selection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Backward Elimination</a:t>
            </a:r>
            <a:endParaRPr lang="en-US" dirty="0"/>
          </a:p>
          <a:p>
            <a:r>
              <a:rPr lang="en-US" dirty="0" smtClean="0"/>
              <a:t>Regularization</a:t>
            </a:r>
            <a:endParaRPr lang="en-US" dirty="0"/>
          </a:p>
          <a:p>
            <a:pPr marL="1314450" lvl="2" indent="-400050">
              <a:buFont typeface="+mj-lt"/>
              <a:buAutoNum type="romanLcPeriod"/>
            </a:pPr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endParaRPr lang="en-US" dirty="0"/>
          </a:p>
          <a:p>
            <a:pPr marL="1314450" lvl="2" indent="-400050">
              <a:buFont typeface="+mj-lt"/>
              <a:buAutoNum type="roman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64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8758</TotalTime>
  <Words>774</Words>
  <Application>Microsoft Office PowerPoint</Application>
  <PresentationFormat>Widescreen</PresentationFormat>
  <Paragraphs>148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Garamond</vt:lpstr>
      <vt:lpstr>Monaco</vt:lpstr>
      <vt:lpstr>Organic</vt:lpstr>
      <vt:lpstr>Regularization</vt:lpstr>
      <vt:lpstr>Scope</vt:lpstr>
      <vt:lpstr>Overfitting</vt:lpstr>
      <vt:lpstr>PowerPoint Presentation</vt:lpstr>
      <vt:lpstr>PowerPoint Presentation</vt:lpstr>
      <vt:lpstr>Bias &amp; Variance</vt:lpstr>
      <vt:lpstr>Overfitting</vt:lpstr>
      <vt:lpstr>PowerPoint Presentation</vt:lpstr>
      <vt:lpstr>Addressing Overfitting</vt:lpstr>
      <vt:lpstr>Regularization</vt:lpstr>
      <vt:lpstr>Cost Function</vt:lpstr>
      <vt:lpstr>“Everything should be made simple as possible, but not simpler – Albert Einstein”</vt:lpstr>
      <vt:lpstr>PowerPoint Presentation</vt:lpstr>
      <vt:lpstr>What happens if we set lamda very large?</vt:lpstr>
      <vt:lpstr>PowerPoint Presentation</vt:lpstr>
      <vt:lpstr>Ridge Regression</vt:lpstr>
      <vt:lpstr>PowerPoint Presentation</vt:lpstr>
      <vt:lpstr>PowerPoint Presentation</vt:lpstr>
      <vt:lpstr>PowerPoint Presentation</vt:lpstr>
      <vt:lpstr>PowerPoint Presentation</vt:lpstr>
      <vt:lpstr>Ridge Regression</vt:lpstr>
      <vt:lpstr>Ridge Regression</vt:lpstr>
      <vt:lpstr>Ridge Regression</vt:lpstr>
      <vt:lpstr>Lasso regression</vt:lpstr>
      <vt:lpstr>PowerPoint Presentation</vt:lpstr>
      <vt:lpstr>PowerPoint Presentation</vt:lpstr>
      <vt:lpstr>Any differences between ridge and lasso?</vt:lpstr>
      <vt:lpstr>Lasso regression</vt:lpstr>
      <vt:lpstr>Lasso regression</vt:lpstr>
      <vt:lpstr>Code</vt:lpstr>
      <vt:lpstr>Which one to use?</vt:lpstr>
      <vt:lpstr>Elastic Net Regression</vt:lpstr>
      <vt:lpstr>Elastic Net Regression</vt:lpstr>
      <vt:lpstr>PowerPoint Presentation</vt:lpstr>
      <vt:lpstr>PowerPoint Presentation</vt:lpstr>
      <vt:lpstr>Evaluate the model</vt:lpstr>
      <vt:lpstr>R square</vt:lpstr>
      <vt:lpstr>Adjusted R-square</vt:lpstr>
      <vt:lpstr>“Knowledge is the treasure and practice is the key to it”</vt:lpstr>
      <vt:lpstr>Discussion</vt:lpstr>
      <vt:lpstr>Thank you!!!!!!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Abhishek Kumar</dc:creator>
  <cp:lastModifiedBy>Abhishek Kumar</cp:lastModifiedBy>
  <cp:revision>149</cp:revision>
  <dcterms:created xsi:type="dcterms:W3CDTF">2019-08-11T22:22:04Z</dcterms:created>
  <dcterms:modified xsi:type="dcterms:W3CDTF">2019-12-20T16:27:08Z</dcterms:modified>
</cp:coreProperties>
</file>