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4" r:id="rId4"/>
    <p:sldId id="258" r:id="rId5"/>
    <p:sldId id="259" r:id="rId6"/>
    <p:sldId id="265" r:id="rId7"/>
    <p:sldId id="260" r:id="rId8"/>
    <p:sldId id="261" r:id="rId9"/>
    <p:sldId id="266" r:id="rId10"/>
    <p:sldId id="262" r:id="rId11"/>
    <p:sldId id="263"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539126-60DB-4FAE-90E7-A4813415F5BA}"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060434DD-FF65-4361-941E-3E4D83C89D3F}">
      <dgm:prSet/>
      <dgm:spPr/>
      <dgm:t>
        <a:bodyPr/>
        <a:lstStyle/>
        <a:p>
          <a:r>
            <a:rPr lang="en-US" b="1" i="0" dirty="0"/>
            <a:t>Solution</a:t>
          </a:r>
          <a:endParaRPr lang="en-US" dirty="0"/>
        </a:p>
      </dgm:t>
    </dgm:pt>
    <dgm:pt modelId="{36E2B8AF-A795-47D0-B713-E83C37CF0A5E}" type="parTrans" cxnId="{0315FFC6-2C61-485A-9306-796630E936AB}">
      <dgm:prSet/>
      <dgm:spPr/>
      <dgm:t>
        <a:bodyPr/>
        <a:lstStyle/>
        <a:p>
          <a:endParaRPr lang="en-US"/>
        </a:p>
      </dgm:t>
    </dgm:pt>
    <dgm:pt modelId="{EE4B48FC-EEEC-4226-9AE2-698D2676B3DE}" type="sibTrans" cxnId="{0315FFC6-2C61-485A-9306-796630E936AB}">
      <dgm:prSet/>
      <dgm:spPr/>
      <dgm:t>
        <a:bodyPr/>
        <a:lstStyle/>
        <a:p>
          <a:endParaRPr lang="en-US"/>
        </a:p>
      </dgm:t>
    </dgm:pt>
    <dgm:pt modelId="{E54D6D99-567F-476A-B968-A46A4FF69CCC}" type="pres">
      <dgm:prSet presAssocID="{7B539126-60DB-4FAE-90E7-A4813415F5BA}" presName="Name0" presStyleCnt="0">
        <dgm:presLayoutVars>
          <dgm:dir/>
          <dgm:resizeHandles val="exact"/>
        </dgm:presLayoutVars>
      </dgm:prSet>
      <dgm:spPr/>
    </dgm:pt>
    <dgm:pt modelId="{B996A906-F96A-4B28-A144-1D9A3514D2E5}" type="pres">
      <dgm:prSet presAssocID="{060434DD-FF65-4361-941E-3E4D83C89D3F}" presName="node" presStyleLbl="node1" presStyleIdx="0" presStyleCnt="1">
        <dgm:presLayoutVars>
          <dgm:bulletEnabled val="1"/>
        </dgm:presLayoutVars>
      </dgm:prSet>
      <dgm:spPr/>
    </dgm:pt>
  </dgm:ptLst>
  <dgm:cxnLst>
    <dgm:cxn modelId="{ECD529B8-338F-44E4-9DE3-3566A806F79A}" type="presOf" srcId="{7B539126-60DB-4FAE-90E7-A4813415F5BA}" destId="{E54D6D99-567F-476A-B968-A46A4FF69CCC}" srcOrd="0" destOrd="0" presId="urn:microsoft.com/office/officeart/2005/8/layout/process1"/>
    <dgm:cxn modelId="{0315FFC6-2C61-485A-9306-796630E936AB}" srcId="{7B539126-60DB-4FAE-90E7-A4813415F5BA}" destId="{060434DD-FF65-4361-941E-3E4D83C89D3F}" srcOrd="0" destOrd="0" parTransId="{36E2B8AF-A795-47D0-B713-E83C37CF0A5E}" sibTransId="{EE4B48FC-EEEC-4226-9AE2-698D2676B3DE}"/>
    <dgm:cxn modelId="{657C48EF-59B8-49BC-9A8A-D304CD1625B2}" type="presOf" srcId="{060434DD-FF65-4361-941E-3E4D83C89D3F}" destId="{B996A906-F96A-4B28-A144-1D9A3514D2E5}" srcOrd="0" destOrd="0" presId="urn:microsoft.com/office/officeart/2005/8/layout/process1"/>
    <dgm:cxn modelId="{1B72ADB4-12A8-4FBD-8322-92ACF72D5FB1}" type="presParOf" srcId="{E54D6D99-567F-476A-B968-A46A4FF69CCC}" destId="{B996A906-F96A-4B28-A144-1D9A3514D2E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5421A9-A0BB-4319-834F-2776E1DA7B76}"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5F42F47A-8CCA-4E5B-9A3F-6CBE22B85DBA}">
      <dgm:prSet/>
      <dgm:spPr/>
      <dgm:t>
        <a:bodyPr/>
        <a:lstStyle/>
        <a:p>
          <a:r>
            <a:rPr lang="en-US" b="1" i="0"/>
            <a:t>Features Offered</a:t>
          </a:r>
          <a:endParaRPr lang="en-US"/>
        </a:p>
      </dgm:t>
    </dgm:pt>
    <dgm:pt modelId="{73FF1A27-F9EA-4DBC-A2B4-AF32E4B60E6A}" type="parTrans" cxnId="{D70610A9-7244-4CA6-A5DF-D4AAF0C47C6A}">
      <dgm:prSet/>
      <dgm:spPr/>
      <dgm:t>
        <a:bodyPr/>
        <a:lstStyle/>
        <a:p>
          <a:endParaRPr lang="en-US"/>
        </a:p>
      </dgm:t>
    </dgm:pt>
    <dgm:pt modelId="{F4D8CEB2-C4DA-44A6-8786-02E0758432F3}" type="sibTrans" cxnId="{D70610A9-7244-4CA6-A5DF-D4AAF0C47C6A}">
      <dgm:prSet/>
      <dgm:spPr/>
      <dgm:t>
        <a:bodyPr/>
        <a:lstStyle/>
        <a:p>
          <a:endParaRPr lang="en-US"/>
        </a:p>
      </dgm:t>
    </dgm:pt>
    <dgm:pt modelId="{D67BB4BE-FE0A-4AD6-A45C-631CAAD5F0E0}" type="pres">
      <dgm:prSet presAssocID="{435421A9-A0BB-4319-834F-2776E1DA7B76}" presName="Name0" presStyleCnt="0">
        <dgm:presLayoutVars>
          <dgm:dir/>
          <dgm:resizeHandles val="exact"/>
        </dgm:presLayoutVars>
      </dgm:prSet>
      <dgm:spPr/>
    </dgm:pt>
    <dgm:pt modelId="{BB86BE58-CA0B-4BB4-99C4-D1520AB12DBA}" type="pres">
      <dgm:prSet presAssocID="{5F42F47A-8CCA-4E5B-9A3F-6CBE22B85DBA}" presName="node" presStyleLbl="node1" presStyleIdx="0" presStyleCnt="1">
        <dgm:presLayoutVars>
          <dgm:bulletEnabled val="1"/>
        </dgm:presLayoutVars>
      </dgm:prSet>
      <dgm:spPr/>
    </dgm:pt>
  </dgm:ptLst>
  <dgm:cxnLst>
    <dgm:cxn modelId="{EE8CE335-075D-4694-8814-F2348BDF6D1E}" type="presOf" srcId="{5F42F47A-8CCA-4E5B-9A3F-6CBE22B85DBA}" destId="{BB86BE58-CA0B-4BB4-99C4-D1520AB12DBA}" srcOrd="0" destOrd="0" presId="urn:microsoft.com/office/officeart/2005/8/layout/process1"/>
    <dgm:cxn modelId="{4EB54A97-A309-4E10-9878-A439F8E2A95F}" type="presOf" srcId="{435421A9-A0BB-4319-834F-2776E1DA7B76}" destId="{D67BB4BE-FE0A-4AD6-A45C-631CAAD5F0E0}" srcOrd="0" destOrd="0" presId="urn:microsoft.com/office/officeart/2005/8/layout/process1"/>
    <dgm:cxn modelId="{D70610A9-7244-4CA6-A5DF-D4AAF0C47C6A}" srcId="{435421A9-A0BB-4319-834F-2776E1DA7B76}" destId="{5F42F47A-8CCA-4E5B-9A3F-6CBE22B85DBA}" srcOrd="0" destOrd="0" parTransId="{73FF1A27-F9EA-4DBC-A2B4-AF32E4B60E6A}" sibTransId="{F4D8CEB2-C4DA-44A6-8786-02E0758432F3}"/>
    <dgm:cxn modelId="{A874ADF5-327E-461F-9C1D-C58F1F83ECEC}" type="presParOf" srcId="{D67BB4BE-FE0A-4AD6-A45C-631CAAD5F0E0}" destId="{BB86BE58-CA0B-4BB4-99C4-D1520AB12DBA}"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96BF90-7CC1-496B-821B-416F3C16D609}"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AE0C8C74-56B7-4FC0-A62F-0D2D723CB962}">
      <dgm:prSet/>
      <dgm:spPr/>
      <dgm:t>
        <a:bodyPr/>
        <a:lstStyle/>
        <a:p>
          <a:r>
            <a:rPr lang="en-US" b="1" i="0" dirty="0"/>
            <a:t>Process flow</a:t>
          </a:r>
          <a:endParaRPr lang="en-US" dirty="0"/>
        </a:p>
      </dgm:t>
    </dgm:pt>
    <dgm:pt modelId="{615D965C-EA9F-4F43-89ED-AC7CC6D2C9C4}" type="parTrans" cxnId="{31FD064C-4149-4A51-A60A-C834D63389AA}">
      <dgm:prSet/>
      <dgm:spPr/>
      <dgm:t>
        <a:bodyPr/>
        <a:lstStyle/>
        <a:p>
          <a:endParaRPr lang="en-US"/>
        </a:p>
      </dgm:t>
    </dgm:pt>
    <dgm:pt modelId="{A327841D-2F89-4219-90D1-2CA9CFAE8C0B}" type="sibTrans" cxnId="{31FD064C-4149-4A51-A60A-C834D63389AA}">
      <dgm:prSet/>
      <dgm:spPr/>
      <dgm:t>
        <a:bodyPr/>
        <a:lstStyle/>
        <a:p>
          <a:endParaRPr lang="en-US"/>
        </a:p>
      </dgm:t>
    </dgm:pt>
    <dgm:pt modelId="{1795599E-151F-478D-88E6-CA709353E372}" type="pres">
      <dgm:prSet presAssocID="{2896BF90-7CC1-496B-821B-416F3C16D609}" presName="Name0" presStyleCnt="0">
        <dgm:presLayoutVars>
          <dgm:dir/>
          <dgm:resizeHandles val="exact"/>
        </dgm:presLayoutVars>
      </dgm:prSet>
      <dgm:spPr/>
    </dgm:pt>
    <dgm:pt modelId="{966488E5-695B-4E89-A93E-91A06C53C334}" type="pres">
      <dgm:prSet presAssocID="{AE0C8C74-56B7-4FC0-A62F-0D2D723CB962}" presName="node" presStyleLbl="node1" presStyleIdx="0" presStyleCnt="1" custLinFactNeighborX="-49" custLinFactNeighborY="-14758">
        <dgm:presLayoutVars>
          <dgm:bulletEnabled val="1"/>
        </dgm:presLayoutVars>
      </dgm:prSet>
      <dgm:spPr/>
    </dgm:pt>
  </dgm:ptLst>
  <dgm:cxnLst>
    <dgm:cxn modelId="{714D2D03-F4CC-4E2C-898D-254981AE1D2D}" type="presOf" srcId="{AE0C8C74-56B7-4FC0-A62F-0D2D723CB962}" destId="{966488E5-695B-4E89-A93E-91A06C53C334}" srcOrd="0" destOrd="0" presId="urn:microsoft.com/office/officeart/2005/8/layout/process1"/>
    <dgm:cxn modelId="{1B9CBF21-5F5D-4E93-BFE9-9CB2C17E5BF4}" type="presOf" srcId="{2896BF90-7CC1-496B-821B-416F3C16D609}" destId="{1795599E-151F-478D-88E6-CA709353E372}" srcOrd="0" destOrd="0" presId="urn:microsoft.com/office/officeart/2005/8/layout/process1"/>
    <dgm:cxn modelId="{31FD064C-4149-4A51-A60A-C834D63389AA}" srcId="{2896BF90-7CC1-496B-821B-416F3C16D609}" destId="{AE0C8C74-56B7-4FC0-A62F-0D2D723CB962}" srcOrd="0" destOrd="0" parTransId="{615D965C-EA9F-4F43-89ED-AC7CC6D2C9C4}" sibTransId="{A327841D-2F89-4219-90D1-2CA9CFAE8C0B}"/>
    <dgm:cxn modelId="{01A836DA-B838-499E-9D6E-6676888F7759}" type="presParOf" srcId="{1795599E-151F-478D-88E6-CA709353E372}" destId="{966488E5-695B-4E89-A93E-91A06C53C33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425319-F8DC-43BD-8825-A29B7EAACD3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323FBEFF-E10F-463D-98FB-ABA4CA615F6E}">
      <dgm:prSet/>
      <dgm:spPr/>
      <dgm:t>
        <a:bodyPr/>
        <a:lstStyle/>
        <a:p>
          <a:r>
            <a:rPr lang="en-US" b="1" i="0" dirty="0"/>
            <a:t>Architecture Diagram</a:t>
          </a:r>
          <a:endParaRPr lang="en-US" dirty="0"/>
        </a:p>
      </dgm:t>
    </dgm:pt>
    <dgm:pt modelId="{3D11441B-FB78-4720-9F5E-22538264898B}" type="parTrans" cxnId="{815DBD56-33B8-49C7-A60C-6386D6333460}">
      <dgm:prSet/>
      <dgm:spPr/>
      <dgm:t>
        <a:bodyPr/>
        <a:lstStyle/>
        <a:p>
          <a:endParaRPr lang="en-US"/>
        </a:p>
      </dgm:t>
    </dgm:pt>
    <dgm:pt modelId="{EAACEAD7-5B82-4F02-BEB0-C356761E462E}" type="sibTrans" cxnId="{815DBD56-33B8-49C7-A60C-6386D6333460}">
      <dgm:prSet/>
      <dgm:spPr/>
      <dgm:t>
        <a:bodyPr/>
        <a:lstStyle/>
        <a:p>
          <a:endParaRPr lang="en-US"/>
        </a:p>
      </dgm:t>
    </dgm:pt>
    <dgm:pt modelId="{3E220FAB-1FB1-4F45-8277-2FE5A1598C85}" type="pres">
      <dgm:prSet presAssocID="{9A425319-F8DC-43BD-8825-A29B7EAACD38}" presName="Name0" presStyleCnt="0">
        <dgm:presLayoutVars>
          <dgm:dir/>
          <dgm:resizeHandles val="exact"/>
        </dgm:presLayoutVars>
      </dgm:prSet>
      <dgm:spPr/>
    </dgm:pt>
    <dgm:pt modelId="{EDA1C221-3941-4DBD-A369-F74F32F830E5}" type="pres">
      <dgm:prSet presAssocID="{323FBEFF-E10F-463D-98FB-ABA4CA615F6E}" presName="node" presStyleLbl="node1" presStyleIdx="0" presStyleCnt="1">
        <dgm:presLayoutVars>
          <dgm:bulletEnabled val="1"/>
        </dgm:presLayoutVars>
      </dgm:prSet>
      <dgm:spPr/>
    </dgm:pt>
  </dgm:ptLst>
  <dgm:cxnLst>
    <dgm:cxn modelId="{C6733537-1922-4AAD-AA8D-7FCA16F94B1F}" type="presOf" srcId="{323FBEFF-E10F-463D-98FB-ABA4CA615F6E}" destId="{EDA1C221-3941-4DBD-A369-F74F32F830E5}" srcOrd="0" destOrd="0" presId="urn:microsoft.com/office/officeart/2005/8/layout/process1"/>
    <dgm:cxn modelId="{815DBD56-33B8-49C7-A60C-6386D6333460}" srcId="{9A425319-F8DC-43BD-8825-A29B7EAACD38}" destId="{323FBEFF-E10F-463D-98FB-ABA4CA615F6E}" srcOrd="0" destOrd="0" parTransId="{3D11441B-FB78-4720-9F5E-22538264898B}" sibTransId="{EAACEAD7-5B82-4F02-BEB0-C356761E462E}"/>
    <dgm:cxn modelId="{9D8A18C3-0E11-4FCF-A647-EC13727B1839}" type="presOf" srcId="{9A425319-F8DC-43BD-8825-A29B7EAACD38}" destId="{3E220FAB-1FB1-4F45-8277-2FE5A1598C85}" srcOrd="0" destOrd="0" presId="urn:microsoft.com/office/officeart/2005/8/layout/process1"/>
    <dgm:cxn modelId="{593BEBAF-72EF-486A-B3FA-9F7691F403AE}" type="presParOf" srcId="{3E220FAB-1FB1-4F45-8277-2FE5A1598C85}" destId="{EDA1C221-3941-4DBD-A369-F74F32F830E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DCBB54-3B29-45F8-8153-031FF8309105}"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B98322A6-9E55-4BB0-A21F-C4166FC84F6A}">
      <dgm:prSet/>
      <dgm:spPr/>
      <dgm:t>
        <a:bodyPr/>
        <a:lstStyle/>
        <a:p>
          <a:r>
            <a:rPr lang="en-US" b="1" i="0" dirty="0"/>
            <a:t>Technologies used</a:t>
          </a:r>
          <a:endParaRPr lang="en-US" dirty="0"/>
        </a:p>
      </dgm:t>
    </dgm:pt>
    <dgm:pt modelId="{D7A28E05-EED3-4B60-BF2C-6EDD1C5D48E3}" type="parTrans" cxnId="{94A3A0FD-136B-4621-80B0-1A26AE8670F5}">
      <dgm:prSet/>
      <dgm:spPr/>
      <dgm:t>
        <a:bodyPr/>
        <a:lstStyle/>
        <a:p>
          <a:endParaRPr lang="en-US"/>
        </a:p>
      </dgm:t>
    </dgm:pt>
    <dgm:pt modelId="{72F57788-F59B-42C5-B12B-8E59A7592524}" type="sibTrans" cxnId="{94A3A0FD-136B-4621-80B0-1A26AE8670F5}">
      <dgm:prSet/>
      <dgm:spPr/>
      <dgm:t>
        <a:bodyPr/>
        <a:lstStyle/>
        <a:p>
          <a:endParaRPr lang="en-US"/>
        </a:p>
      </dgm:t>
    </dgm:pt>
    <dgm:pt modelId="{0D69234C-E2DB-48C9-8DF2-4A350F49AC9C}" type="pres">
      <dgm:prSet presAssocID="{0BDCBB54-3B29-45F8-8153-031FF8309105}" presName="Name0" presStyleCnt="0">
        <dgm:presLayoutVars>
          <dgm:dir/>
          <dgm:resizeHandles val="exact"/>
        </dgm:presLayoutVars>
      </dgm:prSet>
      <dgm:spPr/>
    </dgm:pt>
    <dgm:pt modelId="{68C28A9B-34FB-4E71-88E7-F0BB505E3A2F}" type="pres">
      <dgm:prSet presAssocID="{B98322A6-9E55-4BB0-A21F-C4166FC84F6A}" presName="node" presStyleLbl="node1" presStyleIdx="0" presStyleCnt="1" custLinFactNeighborX="4035" custLinFactNeighborY="-23463">
        <dgm:presLayoutVars>
          <dgm:bulletEnabled val="1"/>
        </dgm:presLayoutVars>
      </dgm:prSet>
      <dgm:spPr/>
    </dgm:pt>
  </dgm:ptLst>
  <dgm:cxnLst>
    <dgm:cxn modelId="{C87AC53D-8387-4F1A-9421-8F3E9296D855}" type="presOf" srcId="{B98322A6-9E55-4BB0-A21F-C4166FC84F6A}" destId="{68C28A9B-34FB-4E71-88E7-F0BB505E3A2F}" srcOrd="0" destOrd="0" presId="urn:microsoft.com/office/officeart/2005/8/layout/process1"/>
    <dgm:cxn modelId="{9B7BBDE8-CEFB-41B9-B167-A4A45BA703FD}" type="presOf" srcId="{0BDCBB54-3B29-45F8-8153-031FF8309105}" destId="{0D69234C-E2DB-48C9-8DF2-4A350F49AC9C}" srcOrd="0" destOrd="0" presId="urn:microsoft.com/office/officeart/2005/8/layout/process1"/>
    <dgm:cxn modelId="{94A3A0FD-136B-4621-80B0-1A26AE8670F5}" srcId="{0BDCBB54-3B29-45F8-8153-031FF8309105}" destId="{B98322A6-9E55-4BB0-A21F-C4166FC84F6A}" srcOrd="0" destOrd="0" parTransId="{D7A28E05-EED3-4B60-BF2C-6EDD1C5D48E3}" sibTransId="{72F57788-F59B-42C5-B12B-8E59A7592524}"/>
    <dgm:cxn modelId="{1CB4C13C-648E-49CD-837F-E6065885922E}" type="presParOf" srcId="{0D69234C-E2DB-48C9-8DF2-4A350F49AC9C}" destId="{68C28A9B-34FB-4E71-88E7-F0BB505E3A2F}"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E58A59-ADE6-4414-86CC-44411B4EC56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F70EB59-4BB5-424E-8740-6660146D8009}">
      <dgm:prSet/>
      <dgm:spPr/>
      <dgm:t>
        <a:bodyPr/>
        <a:lstStyle/>
        <a:p>
          <a:r>
            <a:rPr lang="en-US" b="1" i="0" dirty="0"/>
            <a:t>Conclusion</a:t>
          </a:r>
        </a:p>
      </dgm:t>
    </dgm:pt>
    <dgm:pt modelId="{2A6690A6-30A6-443E-AD86-83E5E6430178}" type="parTrans" cxnId="{841598C1-0E23-4473-8767-F6790E749C0B}">
      <dgm:prSet/>
      <dgm:spPr/>
      <dgm:t>
        <a:bodyPr/>
        <a:lstStyle/>
        <a:p>
          <a:endParaRPr lang="en-US"/>
        </a:p>
      </dgm:t>
    </dgm:pt>
    <dgm:pt modelId="{2C715EA3-8243-46A2-A659-0DC90A574FC8}" type="sibTrans" cxnId="{841598C1-0E23-4473-8767-F6790E749C0B}">
      <dgm:prSet/>
      <dgm:spPr/>
      <dgm:t>
        <a:bodyPr/>
        <a:lstStyle/>
        <a:p>
          <a:endParaRPr lang="en-US"/>
        </a:p>
      </dgm:t>
    </dgm:pt>
    <dgm:pt modelId="{AB342BA0-7C02-4AFE-99DA-1401C57FFC67}" type="pres">
      <dgm:prSet presAssocID="{4AE58A59-ADE6-4414-86CC-44411B4EC565}" presName="Name0" presStyleCnt="0">
        <dgm:presLayoutVars>
          <dgm:dir/>
          <dgm:resizeHandles val="exact"/>
        </dgm:presLayoutVars>
      </dgm:prSet>
      <dgm:spPr/>
    </dgm:pt>
    <dgm:pt modelId="{12512EC9-A381-4E4E-A3AA-2D483F7F16E9}" type="pres">
      <dgm:prSet presAssocID="{3F70EB59-4BB5-424E-8740-6660146D8009}" presName="node" presStyleLbl="node1" presStyleIdx="0" presStyleCnt="1" custScaleX="72900" custLinFactNeighborX="-7842" custLinFactNeighborY="-9918">
        <dgm:presLayoutVars>
          <dgm:bulletEnabled val="1"/>
        </dgm:presLayoutVars>
      </dgm:prSet>
      <dgm:spPr/>
    </dgm:pt>
  </dgm:ptLst>
  <dgm:cxnLst>
    <dgm:cxn modelId="{37C27B74-9849-45DD-B171-F675BF7C50CB}" type="presOf" srcId="{3F70EB59-4BB5-424E-8740-6660146D8009}" destId="{12512EC9-A381-4E4E-A3AA-2D483F7F16E9}" srcOrd="0" destOrd="0" presId="urn:microsoft.com/office/officeart/2005/8/layout/process1"/>
    <dgm:cxn modelId="{EC43AA9D-FFAC-4028-A313-337E2DD87998}" type="presOf" srcId="{4AE58A59-ADE6-4414-86CC-44411B4EC565}" destId="{AB342BA0-7C02-4AFE-99DA-1401C57FFC67}" srcOrd="0" destOrd="0" presId="urn:microsoft.com/office/officeart/2005/8/layout/process1"/>
    <dgm:cxn modelId="{841598C1-0E23-4473-8767-F6790E749C0B}" srcId="{4AE58A59-ADE6-4414-86CC-44411B4EC565}" destId="{3F70EB59-4BB5-424E-8740-6660146D8009}" srcOrd="0" destOrd="0" parTransId="{2A6690A6-30A6-443E-AD86-83E5E6430178}" sibTransId="{2C715EA3-8243-46A2-A659-0DC90A574FC8}"/>
    <dgm:cxn modelId="{0D4D792C-08EB-459D-8589-7032CB472F13}" type="presParOf" srcId="{AB342BA0-7C02-4AFE-99DA-1401C57FFC67}" destId="{12512EC9-A381-4E4E-A3AA-2D483F7F16E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66B6FF-2041-4A5D-AF60-31EF2E7F8BA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F4BA0B7-CBF0-4DC0-B6AD-78E1C7B85CF1}">
      <dgm:prSet/>
      <dgm:spPr/>
      <dgm:t>
        <a:bodyPr/>
        <a:lstStyle/>
        <a:p>
          <a:r>
            <a:rPr lang="en-US" b="1" dirty="0"/>
            <a:t>Teammate Contribution</a:t>
          </a:r>
        </a:p>
      </dgm:t>
    </dgm:pt>
    <dgm:pt modelId="{58399489-CF1B-42B4-ACAA-014E4FA97B8F}" type="parTrans" cxnId="{85CDD7AC-21CE-4181-8F03-5CCD0605C677}">
      <dgm:prSet/>
      <dgm:spPr/>
      <dgm:t>
        <a:bodyPr/>
        <a:lstStyle/>
        <a:p>
          <a:endParaRPr lang="en-US"/>
        </a:p>
      </dgm:t>
    </dgm:pt>
    <dgm:pt modelId="{D94FB691-1569-4DA2-A7F9-B948DA9DC893}" type="sibTrans" cxnId="{85CDD7AC-21CE-4181-8F03-5CCD0605C677}">
      <dgm:prSet/>
      <dgm:spPr/>
      <dgm:t>
        <a:bodyPr/>
        <a:lstStyle/>
        <a:p>
          <a:endParaRPr lang="en-US"/>
        </a:p>
      </dgm:t>
    </dgm:pt>
    <dgm:pt modelId="{E57395C3-FBE0-45A3-96EE-55283B22B169}" type="pres">
      <dgm:prSet presAssocID="{E866B6FF-2041-4A5D-AF60-31EF2E7F8BA8}" presName="Name0" presStyleCnt="0">
        <dgm:presLayoutVars>
          <dgm:dir/>
          <dgm:resizeHandles val="exact"/>
        </dgm:presLayoutVars>
      </dgm:prSet>
      <dgm:spPr/>
    </dgm:pt>
    <dgm:pt modelId="{6FEAF3BF-B23E-4C80-BB75-6A6E31A7EF4E}" type="pres">
      <dgm:prSet presAssocID="{3F4BA0B7-CBF0-4DC0-B6AD-78E1C7B85CF1}" presName="node" presStyleLbl="node1" presStyleIdx="0" presStyleCnt="1">
        <dgm:presLayoutVars>
          <dgm:bulletEnabled val="1"/>
        </dgm:presLayoutVars>
      </dgm:prSet>
      <dgm:spPr/>
    </dgm:pt>
  </dgm:ptLst>
  <dgm:cxnLst>
    <dgm:cxn modelId="{F535172B-4336-47B6-A35A-015147E6B1DF}" type="presOf" srcId="{3F4BA0B7-CBF0-4DC0-B6AD-78E1C7B85CF1}" destId="{6FEAF3BF-B23E-4C80-BB75-6A6E31A7EF4E}" srcOrd="0" destOrd="0" presId="urn:microsoft.com/office/officeart/2005/8/layout/process1"/>
    <dgm:cxn modelId="{9D57EDA0-C7B1-4F22-9A0A-3BF64124969D}" type="presOf" srcId="{E866B6FF-2041-4A5D-AF60-31EF2E7F8BA8}" destId="{E57395C3-FBE0-45A3-96EE-55283B22B169}" srcOrd="0" destOrd="0" presId="urn:microsoft.com/office/officeart/2005/8/layout/process1"/>
    <dgm:cxn modelId="{85CDD7AC-21CE-4181-8F03-5CCD0605C677}" srcId="{E866B6FF-2041-4A5D-AF60-31EF2E7F8BA8}" destId="{3F4BA0B7-CBF0-4DC0-B6AD-78E1C7B85CF1}" srcOrd="0" destOrd="0" parTransId="{58399489-CF1B-42B4-ACAA-014E4FA97B8F}" sibTransId="{D94FB691-1569-4DA2-A7F9-B948DA9DC893}"/>
    <dgm:cxn modelId="{1A0928CA-5C3D-4740-A3B9-85B8D390F11B}" type="presParOf" srcId="{E57395C3-FBE0-45A3-96EE-55283B22B169}" destId="{6FEAF3BF-B23E-4C80-BB75-6A6E31A7EF4E}"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6A906-F96A-4B28-A144-1D9A3514D2E5}">
      <dsp:nvSpPr>
        <dsp:cNvPr id="0" name=""/>
        <dsp:cNvSpPr/>
      </dsp:nvSpPr>
      <dsp:spPr>
        <a:xfrm>
          <a:off x="1599" y="0"/>
          <a:ext cx="3273399" cy="422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Solution</a:t>
          </a:r>
          <a:endParaRPr lang="en-US" sz="1800" kern="1200" dirty="0"/>
        </a:p>
      </dsp:txBody>
      <dsp:txXfrm>
        <a:off x="13967" y="12368"/>
        <a:ext cx="3248663" cy="397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6BE58-CA0B-4BB4-99C4-D1520AB12DBA}">
      <dsp:nvSpPr>
        <dsp:cNvPr id="0" name=""/>
        <dsp:cNvSpPr/>
      </dsp:nvSpPr>
      <dsp:spPr>
        <a:xfrm>
          <a:off x="1525" y="0"/>
          <a:ext cx="3121149" cy="422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Features Offered</a:t>
          </a:r>
          <a:endParaRPr lang="en-US" sz="1800" kern="1200"/>
        </a:p>
      </dsp:txBody>
      <dsp:txXfrm>
        <a:off x="13893" y="12368"/>
        <a:ext cx="3096413" cy="397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488E5-695B-4E89-A93E-91A06C53C334}">
      <dsp:nvSpPr>
        <dsp:cNvPr id="0" name=""/>
        <dsp:cNvSpPr/>
      </dsp:nvSpPr>
      <dsp:spPr>
        <a:xfrm>
          <a:off x="0" y="0"/>
          <a:ext cx="3121149" cy="4229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Process flow</a:t>
          </a:r>
          <a:endParaRPr lang="en-US" sz="1800" kern="1200" dirty="0"/>
        </a:p>
      </dsp:txBody>
      <dsp:txXfrm>
        <a:off x="12387" y="12387"/>
        <a:ext cx="3096375" cy="3981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1C221-3941-4DBD-A369-F74F32F830E5}">
      <dsp:nvSpPr>
        <dsp:cNvPr id="0" name=""/>
        <dsp:cNvSpPr/>
      </dsp:nvSpPr>
      <dsp:spPr>
        <a:xfrm>
          <a:off x="1654" y="0"/>
          <a:ext cx="3385685" cy="422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Architecture Diagram</a:t>
          </a:r>
          <a:endParaRPr lang="en-US" sz="1800" kern="1200" dirty="0"/>
        </a:p>
      </dsp:txBody>
      <dsp:txXfrm>
        <a:off x="14022" y="12368"/>
        <a:ext cx="3360949" cy="3975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28A9B-34FB-4E71-88E7-F0BB505E3A2F}">
      <dsp:nvSpPr>
        <dsp:cNvPr id="0" name=""/>
        <dsp:cNvSpPr/>
      </dsp:nvSpPr>
      <dsp:spPr>
        <a:xfrm>
          <a:off x="2907" y="0"/>
          <a:ext cx="2973972" cy="422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Technologies used</a:t>
          </a:r>
          <a:endParaRPr lang="en-US" sz="1800" kern="1200" dirty="0"/>
        </a:p>
      </dsp:txBody>
      <dsp:txXfrm>
        <a:off x="15275" y="12368"/>
        <a:ext cx="2949236" cy="3975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12EC9-A381-4E4E-A3AA-2D483F7F16E9}">
      <dsp:nvSpPr>
        <dsp:cNvPr id="0" name=""/>
        <dsp:cNvSpPr/>
      </dsp:nvSpPr>
      <dsp:spPr>
        <a:xfrm>
          <a:off x="258068" y="0"/>
          <a:ext cx="3267947" cy="422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Conclusion</a:t>
          </a:r>
        </a:p>
      </dsp:txBody>
      <dsp:txXfrm>
        <a:off x="270436" y="12368"/>
        <a:ext cx="3243211" cy="3975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AF3BF-B23E-4C80-BB75-6A6E31A7EF4E}">
      <dsp:nvSpPr>
        <dsp:cNvPr id="0" name=""/>
        <dsp:cNvSpPr/>
      </dsp:nvSpPr>
      <dsp:spPr>
        <a:xfrm>
          <a:off x="1519" y="0"/>
          <a:ext cx="3108563" cy="422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Teammate Contribution</a:t>
          </a:r>
        </a:p>
      </dsp:txBody>
      <dsp:txXfrm>
        <a:off x="13887" y="12368"/>
        <a:ext cx="3083827" cy="3975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14350"/>
            <a:ext cx="8610600" cy="1688411"/>
          </a:xfrm>
          <a:prstGeom prst="rect">
            <a:avLst/>
          </a:prstGeom>
        </p:spPr>
        <p:txBody>
          <a:bodyPr vert="horz" wrap="square" lIns="0" tIns="13335" rIns="0" bIns="0" rtlCol="0">
            <a:spAutoFit/>
          </a:bodyPr>
          <a:lstStyle/>
          <a:p>
            <a:pPr marL="12700" algn="ctr">
              <a:lnSpc>
                <a:spcPct val="150000"/>
              </a:lnSpc>
              <a:spcBef>
                <a:spcPts val="105"/>
              </a:spcBef>
            </a:pPr>
            <a:r>
              <a:rPr lang="en-US" sz="4000" dirty="0">
                <a:latin typeface="Times New Roman" panose="02020603050405020304" pitchFamily="18" charset="0"/>
                <a:cs typeface="Times New Roman" panose="02020603050405020304" pitchFamily="18" charset="0"/>
              </a:rPr>
              <a:t>Power Manager Telemetry </a:t>
            </a:r>
            <a:br>
              <a:rPr lang="en-US" sz="4000" dirty="0">
                <a:latin typeface="Times New Roman" panose="02020603050405020304" pitchFamily="18" charset="0"/>
                <a:cs typeface="Times New Roman" panose="02020603050405020304" pitchFamily="18" charset="0"/>
              </a:rPr>
            </a:br>
            <a:br>
              <a:rPr lang="en-US" sz="10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 This project focuses on monitoring CPU power consumption using the s-tui tool, which provides real-time telemetry data for CPU performance metrics.)</a:t>
            </a:r>
            <a:endParaRPr sz="1000" b="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A7438D5-0D6A-C6C0-8E78-A03303F2384D}"/>
              </a:ext>
            </a:extLst>
          </p:cNvPr>
          <p:cNvSpPr txBox="1"/>
          <p:nvPr/>
        </p:nvSpPr>
        <p:spPr>
          <a:xfrm>
            <a:off x="6019800" y="3970913"/>
            <a:ext cx="3276600" cy="646331"/>
          </a:xfrm>
          <a:prstGeom prst="rect">
            <a:avLst/>
          </a:prstGeom>
          <a:noFill/>
        </p:spPr>
        <p:txBody>
          <a:bodyPr wrap="square" rtlCol="0">
            <a:spAutoFit/>
          </a:bodyPr>
          <a:lstStyle/>
          <a:p>
            <a:pPr algn="ctr"/>
            <a:r>
              <a:rPr lang="en-US" dirty="0"/>
              <a:t>Syed Talha Ahmed</a:t>
            </a:r>
          </a:p>
          <a:p>
            <a:pPr algn="ctr"/>
            <a:r>
              <a:rPr lang="en-US" dirty="0"/>
              <a:t>Virat Jaiswal</a:t>
            </a:r>
          </a:p>
        </p:txBody>
      </p:sp>
      <p:pic>
        <p:nvPicPr>
          <p:cNvPr id="5" name="Picture 4">
            <a:extLst>
              <a:ext uri="{FF2B5EF4-FFF2-40B4-BE49-F238E27FC236}">
                <a16:creationId xmlns:a16="http://schemas.microsoft.com/office/drawing/2014/main" id="{03829679-22F4-B721-480A-86D485AF8A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2535752"/>
            <a:ext cx="2971800" cy="18736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F421712-1EA5-FFE3-EE75-79160050033F}"/>
              </a:ext>
            </a:extLst>
          </p:cNvPr>
          <p:cNvGraphicFramePr/>
          <p:nvPr>
            <p:extLst>
              <p:ext uri="{D42A27DB-BD31-4B8C-83A1-F6EECF244321}">
                <p14:modId xmlns:p14="http://schemas.microsoft.com/office/powerpoint/2010/main" val="2825435586"/>
              </p:ext>
            </p:extLst>
          </p:nvPr>
        </p:nvGraphicFramePr>
        <p:xfrm>
          <a:off x="237237" y="318007"/>
          <a:ext cx="4487163" cy="422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A1965E8-AF39-E49E-B665-5FC58F94DBA4}"/>
              </a:ext>
            </a:extLst>
          </p:cNvPr>
          <p:cNvSpPr txBox="1"/>
          <p:nvPr/>
        </p:nvSpPr>
        <p:spPr>
          <a:xfrm>
            <a:off x="495300" y="1047750"/>
            <a:ext cx="8153400" cy="3608488"/>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Power Manager Telemetry project demonstrates a comprehensive approach to monitoring and analyzing power usage in computer systems using open-source tools and technologies. Leveraging Python for scripting and automation alongside monitoring tools such as S-TUI and stress, the project effectively measures system performance and power consumption across various components, including the CPU. The script automates the installation of necessary tools, ensuring a streamlined setup process, and provides real-time visualization of system metrics. This allows for thorough testing and analysis under different load conditions.</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Overall, the Power Manager Telemetry project highlights the importance of monitoring and optimizing power consumption in modern computing environments. It offers a scalable and effective solution for enterprises aiming to improve energy efficiency and sustainability, ultimately driving significant improvements in power management practices and contributing to both environmental sustainability and operational cost savings.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915D3A5-35E7-A425-564F-847656AA8E23}"/>
              </a:ext>
            </a:extLst>
          </p:cNvPr>
          <p:cNvGraphicFramePr/>
          <p:nvPr>
            <p:extLst>
              <p:ext uri="{D42A27DB-BD31-4B8C-83A1-F6EECF244321}">
                <p14:modId xmlns:p14="http://schemas.microsoft.com/office/powerpoint/2010/main" val="3352386985"/>
              </p:ext>
            </p:extLst>
          </p:nvPr>
        </p:nvGraphicFramePr>
        <p:xfrm>
          <a:off x="241198" y="330834"/>
          <a:ext cx="3111602" cy="422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5113218-5A86-E34A-380B-FD6FDE73CF7A}"/>
              </a:ext>
            </a:extLst>
          </p:cNvPr>
          <p:cNvSpPr txBox="1"/>
          <p:nvPr/>
        </p:nvSpPr>
        <p:spPr>
          <a:xfrm>
            <a:off x="419100" y="971550"/>
            <a:ext cx="8305800" cy="3660105"/>
          </a:xfrm>
          <a:prstGeom prst="rect">
            <a:avLst/>
          </a:prstGeom>
          <a:noFill/>
        </p:spPr>
        <p:txBody>
          <a:bodyPr wrap="square" rtlCol="0">
            <a:spAutoFit/>
          </a:bodyPr>
          <a:lstStyle/>
          <a:p>
            <a:pPr>
              <a:lnSpc>
                <a:spcPct val="150000"/>
              </a:lnSpc>
            </a:pPr>
            <a:r>
              <a:rPr lang="en-US" sz="1200" dirty="0">
                <a:latin typeface="Times New Roman" panose="02020603050405020304" pitchFamily="18" charset="0"/>
                <a:cs typeface="Times New Roman" panose="02020603050405020304" pitchFamily="18" charset="0"/>
              </a:rPr>
              <a:t>1. </a:t>
            </a:r>
            <a:r>
              <a:rPr lang="en-US" sz="1200" b="1" dirty="0">
                <a:latin typeface="Times New Roman" panose="02020603050405020304" pitchFamily="18" charset="0"/>
                <a:cs typeface="Times New Roman" panose="02020603050405020304" pitchFamily="18" charset="0"/>
              </a:rPr>
              <a:t>Virat Jaiswal </a:t>
            </a:r>
            <a:r>
              <a:rPr lang="en-US" sz="1200" dirty="0">
                <a:latin typeface="Times New Roman" panose="02020603050405020304" pitchFamily="18" charset="0"/>
                <a:cs typeface="Times New Roman" panose="02020603050405020304" pitchFamily="18" charset="0"/>
              </a:rPr>
              <a:t>(Role and Contribution):</a:t>
            </a:r>
          </a:p>
          <a:p>
            <a:pPr>
              <a:lnSpc>
                <a:spcPct val="150000"/>
              </a:lnSpc>
            </a:pPr>
            <a:r>
              <a:rPr lang="en-US" sz="1200" dirty="0">
                <a:latin typeface="Times New Roman" panose="02020603050405020304" pitchFamily="18" charset="0"/>
                <a:cs typeface="Times New Roman" panose="02020603050405020304" pitchFamily="18" charset="0"/>
              </a:rPr>
              <a:t>Role: Define project objectives, research power consumption metrics, and design implementation strategies.</a:t>
            </a:r>
          </a:p>
          <a:p>
            <a:pPr>
              <a:lnSpc>
                <a:spcPct val="150000"/>
              </a:lnSpc>
            </a:pPr>
            <a:r>
              <a:rPr lang="en-US" sz="1200" dirty="0">
                <a:latin typeface="Times New Roman" panose="02020603050405020304" pitchFamily="18" charset="0"/>
                <a:cs typeface="Times New Roman" panose="02020603050405020304" pitchFamily="18" charset="0"/>
              </a:rPr>
              <a:t>Contribution: Responsible for setting up the experimental environment, configuring `s-tui` for data collection, and initial data analysis.</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2. </a:t>
            </a:r>
            <a:r>
              <a:rPr lang="en-US" sz="1200" b="1" dirty="0">
                <a:latin typeface="Times New Roman" panose="02020603050405020304" pitchFamily="18" charset="0"/>
                <a:cs typeface="Times New Roman" panose="02020603050405020304" pitchFamily="18" charset="0"/>
              </a:rPr>
              <a:t>Syed Talha Ahmed </a:t>
            </a:r>
            <a:r>
              <a:rPr lang="en-US" sz="1200" dirty="0">
                <a:latin typeface="Times New Roman" panose="02020603050405020304" pitchFamily="18" charset="0"/>
                <a:cs typeface="Times New Roman" panose="02020603050405020304" pitchFamily="18" charset="0"/>
              </a:rPr>
              <a:t>(Role and Contribution):</a:t>
            </a:r>
          </a:p>
          <a:p>
            <a:pPr>
              <a:lnSpc>
                <a:spcPct val="150000"/>
              </a:lnSpc>
            </a:pPr>
            <a:r>
              <a:rPr lang="en-US" sz="1200" dirty="0">
                <a:latin typeface="Times New Roman" panose="02020603050405020304" pitchFamily="18" charset="0"/>
                <a:cs typeface="Times New Roman" panose="02020603050405020304" pitchFamily="18" charset="0"/>
              </a:rPr>
              <a:t>Role: Implement data collection mechanisms, integrate `s-tui` with data logging systems, and ensure data reliability.</a:t>
            </a:r>
          </a:p>
          <a:p>
            <a:pPr>
              <a:lnSpc>
                <a:spcPct val="150000"/>
              </a:lnSpc>
            </a:pPr>
            <a:r>
              <a:rPr lang="en-US" sz="1200" dirty="0">
                <a:latin typeface="Times New Roman" panose="02020603050405020304" pitchFamily="18" charset="0"/>
                <a:cs typeface="Times New Roman" panose="02020603050405020304" pitchFamily="18" charset="0"/>
              </a:rPr>
              <a:t>Contribution: Develop scripts or tools to automate data collection, perform detailed analysis of power consumption trends using `s-tui` outputs, and collaborate on the interpretation of results.</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Each member would likely collaborate closely on refining the experimental setup, interpreting findings, and documenting the project outcomes. This division ensures comprehensive coverage of both technical implementation and analytical insights necessary for the project's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C75346F6-7295-2E16-395F-7D9097123FF3}"/>
              </a:ext>
            </a:extLst>
          </p:cNvPr>
          <p:cNvGraphicFramePr/>
          <p:nvPr>
            <p:extLst>
              <p:ext uri="{D42A27DB-BD31-4B8C-83A1-F6EECF244321}">
                <p14:modId xmlns:p14="http://schemas.microsoft.com/office/powerpoint/2010/main" val="1437195937"/>
              </p:ext>
            </p:extLst>
          </p:nvPr>
        </p:nvGraphicFramePr>
        <p:xfrm>
          <a:off x="381001" y="326516"/>
          <a:ext cx="3276599" cy="422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E07E4E6-385A-0BEB-43F5-02D96BD7E073}"/>
              </a:ext>
            </a:extLst>
          </p:cNvPr>
          <p:cNvSpPr txBox="1"/>
          <p:nvPr/>
        </p:nvSpPr>
        <p:spPr>
          <a:xfrm>
            <a:off x="419100" y="537653"/>
            <a:ext cx="8305800" cy="4336059"/>
          </a:xfrm>
          <a:prstGeom prst="rect">
            <a:avLst/>
          </a:prstGeom>
          <a:noFill/>
        </p:spPr>
        <p:txBody>
          <a:bodyPr wrap="square" rtlCol="0">
            <a:spAutoFit/>
          </a:bodyPr>
          <a:lstStyle/>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Solution for Power Manager Telemetry Problem Statement Using s-tui:</a:t>
            </a:r>
          </a:p>
          <a:p>
            <a:pPr>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Researching and Identifying Open-Source Tools for Power Measurement: </a:t>
            </a:r>
          </a:p>
          <a:p>
            <a:pPr algn="just">
              <a:lnSpc>
                <a:spcPct val="150000"/>
              </a:lnSpc>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Tool Selection: The chosen tool for this project is s-tui, which is a terminal user interface for 	monitoring CPU temperature, frequency, power, and utilization.</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Identifying and Documenting Available System Knobs to Measure Power:</a:t>
            </a:r>
          </a:p>
          <a:p>
            <a:pPr algn="just">
              <a:lnSpc>
                <a:spcPct val="150000"/>
              </a:lnSpc>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System Knobs: Utilize s-tui to monitor:</a:t>
            </a:r>
          </a:p>
          <a:p>
            <a:pPr algn="just">
              <a:lnSpc>
                <a:spcPct val="150000"/>
              </a:lnSpc>
            </a:pPr>
            <a:r>
              <a:rPr lang="en-US" sz="1400" dirty="0">
                <a:latin typeface="Times New Roman" panose="02020603050405020304" pitchFamily="18" charset="0"/>
                <a:cs typeface="Times New Roman" panose="02020603050405020304" pitchFamily="18" charset="0"/>
              </a:rPr>
              <a:t>	CPU temperature</a:t>
            </a:r>
          </a:p>
          <a:p>
            <a:pPr algn="just">
              <a:lnSpc>
                <a:spcPct val="150000"/>
              </a:lnSpc>
            </a:pPr>
            <a:r>
              <a:rPr lang="en-US" sz="1400" dirty="0">
                <a:latin typeface="Times New Roman" panose="02020603050405020304" pitchFamily="18" charset="0"/>
                <a:cs typeface="Times New Roman" panose="02020603050405020304" pitchFamily="18" charset="0"/>
              </a:rPr>
              <a:t>	CPU frequency</a:t>
            </a:r>
          </a:p>
          <a:p>
            <a:pPr algn="just">
              <a:lnSpc>
                <a:spcPct val="150000"/>
              </a:lnSpc>
            </a:pPr>
            <a:r>
              <a:rPr lang="en-US" sz="1400" dirty="0">
                <a:latin typeface="Times New Roman" panose="02020603050405020304" pitchFamily="18" charset="0"/>
                <a:cs typeface="Times New Roman" panose="02020603050405020304" pitchFamily="18" charset="0"/>
              </a:rPr>
              <a:t>	Power consumption</a:t>
            </a:r>
          </a:p>
          <a:p>
            <a:pPr algn="just">
              <a:lnSpc>
                <a:spcPct val="150000"/>
              </a:lnSpc>
            </a:pPr>
            <a:r>
              <a:rPr lang="en-US" sz="1400" dirty="0">
                <a:latin typeface="Times New Roman" panose="02020603050405020304" pitchFamily="18" charset="0"/>
                <a:cs typeface="Times New Roman" panose="02020603050405020304" pitchFamily="18" charset="0"/>
              </a:rPr>
              <a:t>	Utilization</a:t>
            </a:r>
          </a:p>
          <a:p>
            <a:pPr algn="just">
              <a:lnSpc>
                <a:spcPct val="150000"/>
              </a:lnSpc>
            </a:pPr>
            <a:r>
              <a:rPr lang="en-US" sz="1400" dirty="0">
                <a:latin typeface="Times New Roman" panose="02020603050405020304" pitchFamily="18" charset="0"/>
                <a:cs typeface="Times New Roman" panose="02020603050405020304" pitchFamily="18" charset="0"/>
              </a:rPr>
              <a:t>         Documentation: Document how to access and adjust these parameters within s-tui</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A91DF4-970F-DE0E-A170-44DE1BE83996}"/>
              </a:ext>
            </a:extLst>
          </p:cNvPr>
          <p:cNvSpPr txBox="1"/>
          <p:nvPr/>
        </p:nvSpPr>
        <p:spPr>
          <a:xfrm>
            <a:off x="400050" y="241240"/>
            <a:ext cx="8343900" cy="46610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Collecting Power Telemetry Data:</a:t>
            </a:r>
          </a:p>
          <a:p>
            <a:pPr>
              <a:lnSpc>
                <a:spcPct val="150000"/>
              </a:lnSpc>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CPU Monitoring with s-tui: Use s-tui to continuously monitor and log CPU metrics such as 	temperature, frequency, power consumption, and utilization.</a:t>
            </a:r>
          </a:p>
          <a:p>
            <a:pPr marL="285750"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Measuring and Recording System Power Utilization:</a:t>
            </a:r>
          </a:p>
          <a:p>
            <a:pPr>
              <a:lnSpc>
                <a:spcPct val="150000"/>
              </a:lnSpc>
            </a:pPr>
            <a:r>
              <a:rPr lang="en-US" sz="1400" dirty="0">
                <a:latin typeface="Times New Roman" panose="02020603050405020304" pitchFamily="18" charset="0"/>
                <a:cs typeface="Times New Roman" panose="02020603050405020304" pitchFamily="18" charset="0"/>
              </a:rPr>
              <a:t>	System Utilization Parameters: Define system utilization levels (e.g., 0%, 25%, 50%, 75%, 100%).</a:t>
            </a:r>
          </a:p>
          <a:p>
            <a:pPr>
              <a:lnSpc>
                <a:spcPct val="150000"/>
              </a:lnSpc>
            </a:pPr>
            <a:r>
              <a:rPr lang="en-US" sz="1400" dirty="0">
                <a:latin typeface="Times New Roman" panose="02020603050405020304" pitchFamily="18" charset="0"/>
                <a:cs typeface="Times New Roman" panose="02020603050405020304" pitchFamily="18" charset="0"/>
              </a:rPr>
              <a:t>	Load Simulation: Utilize Docker or Kubernetes to simulate different load levels. Employ stress or 		        stress-ng to generate specific CPU loads.</a:t>
            </a:r>
          </a:p>
          <a:p>
            <a:pPr>
              <a:lnSpc>
                <a:spcPct val="150000"/>
              </a:lnSpc>
            </a:pPr>
            <a:r>
              <a:rPr lang="en-US" sz="1400" dirty="0">
                <a:latin typeface="Times New Roman" panose="02020603050405020304" pitchFamily="18" charset="0"/>
                <a:cs typeface="Times New Roman" panose="02020603050405020304" pitchFamily="18" charset="0"/>
              </a:rPr>
              <a:t>A solution capable of:</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Running the system under varying utilization levels.</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Collecting and analyzing telemetry data for power consumption using s-tui.</a:t>
            </a: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900" dirty="0">
                <a:latin typeface="Times New Roman" panose="02020603050405020304" pitchFamily="18" charset="0"/>
                <a:cs typeface="Times New Roman" panose="02020603050405020304" pitchFamily="18" charset="0"/>
              </a:rPr>
              <a:t>Recommendations: Offer strategies for reducing power consumption based on the analysis, such as optimizing CPU usage or improving cooling solutions.</a:t>
            </a:r>
          </a:p>
          <a:p>
            <a:pPr>
              <a:lnSpc>
                <a:spcPct val="150000"/>
              </a:lnSpc>
            </a:pPr>
            <a:r>
              <a:rPr lang="en-US" sz="900" dirty="0">
                <a:latin typeface="Times New Roman" panose="02020603050405020304" pitchFamily="18" charset="0"/>
                <a:cs typeface="Times New Roman" panose="02020603050405020304" pitchFamily="18" charset="0"/>
              </a:rPr>
              <a:t>Expected Outcomes:</a:t>
            </a:r>
          </a:p>
          <a:p>
            <a:pPr marL="171450" indent="-171450">
              <a:lnSpc>
                <a:spcPct val="150000"/>
              </a:lnSpc>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Telemetry Data Acquisition: Successfully gather telemetry data for CPU (temperature, frequency, power, and utilization) using s-tui.</a:t>
            </a:r>
          </a:p>
          <a:p>
            <a:pPr marL="171450" indent="-171450">
              <a:lnSpc>
                <a:spcPct val="150000"/>
              </a:lnSpc>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System Utilization Simulation: Simulate different load levels on the system using containerization technologies and collect the resulting telemetry data.</a:t>
            </a:r>
          </a:p>
          <a:p>
            <a:pPr marL="171450" indent="-171450">
              <a:lnSpc>
                <a:spcPct val="150000"/>
              </a:lnSpc>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Solution Development: Develop a comprehensive solution that utilizes s-tui for monitoring and gathering telemetry data based on system utilization percentages.</a:t>
            </a:r>
          </a:p>
        </p:txBody>
      </p:sp>
    </p:spTree>
    <p:extLst>
      <p:ext uri="{BB962C8B-B14F-4D97-AF65-F5344CB8AC3E}">
        <p14:creationId xmlns:p14="http://schemas.microsoft.com/office/powerpoint/2010/main" val="361473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2BC3A99-8B81-C67F-9704-AC32DC33AFEF}"/>
              </a:ext>
            </a:extLst>
          </p:cNvPr>
          <p:cNvGraphicFramePr/>
          <p:nvPr>
            <p:extLst>
              <p:ext uri="{D42A27DB-BD31-4B8C-83A1-F6EECF244321}">
                <p14:modId xmlns:p14="http://schemas.microsoft.com/office/powerpoint/2010/main" val="1604967568"/>
              </p:ext>
            </p:extLst>
          </p:nvPr>
        </p:nvGraphicFramePr>
        <p:xfrm>
          <a:off x="228600" y="209550"/>
          <a:ext cx="3124200" cy="422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7F8AF50-5CB3-8B37-89E8-86429E20CBC3}"/>
              </a:ext>
            </a:extLst>
          </p:cNvPr>
          <p:cNvSpPr txBox="1"/>
          <p:nvPr/>
        </p:nvSpPr>
        <p:spPr>
          <a:xfrm>
            <a:off x="571500" y="655318"/>
            <a:ext cx="8001000" cy="4254819"/>
          </a:xfrm>
          <a:prstGeom prst="rect">
            <a:avLst/>
          </a:prstGeom>
          <a:noFill/>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Real-Time Monitoring with s-tui:</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Live Data Visualization</a:t>
            </a:r>
            <a:r>
              <a:rPr lang="en-US" sz="1400" dirty="0">
                <a:latin typeface="Times New Roman" panose="02020603050405020304" pitchFamily="18" charset="0"/>
                <a:cs typeface="Times New Roman" panose="02020603050405020304" pitchFamily="18" charset="0"/>
              </a:rPr>
              <a:t>: s-tui provides a real-time graphical interface to monitor CPU metrics such as temperature, frequency, power consumption, and utilization.</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Historical Data Logging</a:t>
            </a:r>
            <a:r>
              <a:rPr lang="en-US" sz="1400" dirty="0">
                <a:latin typeface="Times New Roman" panose="02020603050405020304" pitchFamily="18" charset="0"/>
                <a:cs typeface="Times New Roman" panose="02020603050405020304" pitchFamily="18" charset="0"/>
              </a:rPr>
              <a:t>: The tool can log historical data, allowing for the analysis of CPU behavior over time under various load conditions</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Stress Testing</a:t>
            </a:r>
            <a:r>
              <a:rPr lang="en-US" sz="1400" dirty="0">
                <a:latin typeface="Times New Roman" panose="02020603050405020304" pitchFamily="18" charset="0"/>
                <a:cs typeface="Times New Roman" panose="02020603050405020304" pitchFamily="18" charset="0"/>
              </a:rPr>
              <a:t>: Implement tools like stress or stress-ng within containers to generate specific CPU loads and observe power consumption patterns.</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Automated Data Logging: </a:t>
            </a:r>
            <a:r>
              <a:rPr lang="en-US" sz="1400" dirty="0">
                <a:latin typeface="Times New Roman" panose="02020603050405020304" pitchFamily="18" charset="0"/>
                <a:cs typeface="Times New Roman" panose="02020603050405020304" pitchFamily="18" charset="0"/>
              </a:rPr>
              <a:t>Scripted processes to automate the collection and logging of telemetry data at predefined intervals and under various load conditions.</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Graphical Reports: </a:t>
            </a:r>
            <a:r>
              <a:rPr lang="en-US" sz="1400" dirty="0">
                <a:latin typeface="Times New Roman" panose="02020603050405020304" pitchFamily="18" charset="0"/>
                <a:cs typeface="Times New Roman" panose="02020603050405020304" pitchFamily="18" charset="0"/>
              </a:rPr>
              <a:t>Generate graphical reports and charts to visualize CPU performance and power consumption trends.</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User-Friendly Interface: </a:t>
            </a:r>
            <a:r>
              <a:rPr lang="en-US" sz="1400" dirty="0">
                <a:latin typeface="Times New Roman" panose="02020603050405020304" pitchFamily="18" charset="0"/>
                <a:cs typeface="Times New Roman" panose="02020603050405020304" pitchFamily="18" charset="0"/>
              </a:rPr>
              <a:t>Ensure that the solution is user-friendly and can be easily used by system administrators and engineers to monitor and manage CPU power usage.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BF331E3-6126-32D2-8434-4A0C1984F69B}"/>
              </a:ext>
            </a:extLst>
          </p:cNvPr>
          <p:cNvGraphicFramePr/>
          <p:nvPr>
            <p:extLst>
              <p:ext uri="{D42A27DB-BD31-4B8C-83A1-F6EECF244321}">
                <p14:modId xmlns:p14="http://schemas.microsoft.com/office/powerpoint/2010/main" val="4180690744"/>
              </p:ext>
            </p:extLst>
          </p:nvPr>
        </p:nvGraphicFramePr>
        <p:xfrm>
          <a:off x="228600" y="209550"/>
          <a:ext cx="3124200" cy="42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614B5BF7-8A36-7D6D-2FEA-AED98697BE66}"/>
              </a:ext>
            </a:extLst>
          </p:cNvPr>
          <p:cNvSpPr txBox="1"/>
          <p:nvPr/>
        </p:nvSpPr>
        <p:spPr>
          <a:xfrm>
            <a:off x="457200" y="694872"/>
            <a:ext cx="8229600" cy="45779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Project Initiation</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Define Objectives</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Gather Requirements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Tool Setup and Configuration</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Install s-tui</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Setup Docker/Kubernetes</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Run s-tui</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Load Simulation</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Design Load Scenarios</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Implement Load Generators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Data Collection Under Load</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Run Simulated Loads</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Log Data</a:t>
            </a:r>
          </a:p>
          <a:p>
            <a:pPr>
              <a:lnSpc>
                <a:spcPct val="150000"/>
              </a:lnSpc>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CD7F7-DBA4-3FF7-DE76-2D3AEB8C102A}"/>
              </a:ext>
            </a:extLst>
          </p:cNvPr>
          <p:cNvSpPr txBox="1"/>
          <p:nvPr/>
        </p:nvSpPr>
        <p:spPr>
          <a:xfrm>
            <a:off x="495300" y="180231"/>
            <a:ext cx="8153400" cy="50013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Optimization Strategy Development</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Identify Inefficiencies</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Propose Solutions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Implementation of Optimizations</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Apply Strategies</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Monitor Impact</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Validation and Testing</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Re-run Load Scenarios</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Compare Data</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Deployment</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Deploy Solution</a:t>
            </a:r>
          </a:p>
          <a:p>
            <a:pPr marL="742950" lvl="1" indent="-28575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Monitor and Maintain</a:t>
            </a:r>
          </a:p>
          <a:p>
            <a:pPr lvl="1">
              <a:lnSpc>
                <a:spcPct val="150000"/>
              </a:lnSpc>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This process flow ensures a structured approach to monitoring, analyzing CPU power consumption, leveraging the capabilities of s-tui and containerization technologies.</a:t>
            </a:r>
          </a:p>
          <a:p>
            <a:endParaRPr lang="en-US" dirty="0"/>
          </a:p>
        </p:txBody>
      </p:sp>
    </p:spTree>
    <p:extLst>
      <p:ext uri="{BB962C8B-B14F-4D97-AF65-F5344CB8AC3E}">
        <p14:creationId xmlns:p14="http://schemas.microsoft.com/office/powerpoint/2010/main" val="77330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1CBF972-783F-5E0E-CB6B-F39A1E741BB1}"/>
              </a:ext>
            </a:extLst>
          </p:cNvPr>
          <p:cNvGraphicFramePr/>
          <p:nvPr>
            <p:extLst>
              <p:ext uri="{D42A27DB-BD31-4B8C-83A1-F6EECF244321}">
                <p14:modId xmlns:p14="http://schemas.microsoft.com/office/powerpoint/2010/main" val="1070040398"/>
              </p:ext>
            </p:extLst>
          </p:nvPr>
        </p:nvGraphicFramePr>
        <p:xfrm>
          <a:off x="304800" y="209550"/>
          <a:ext cx="3388995" cy="422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76CABE79-EED5-11A4-EFC3-CF652E3F741E}"/>
              </a:ext>
            </a:extLst>
          </p:cNvPr>
          <p:cNvPicPr>
            <a:picLocks noChangeAspect="1"/>
          </p:cNvPicPr>
          <p:nvPr/>
        </p:nvPicPr>
        <p:blipFill>
          <a:blip r:embed="rId7">
            <a:extLst>
              <a:ext uri="{28A0092B-C50C-407E-A947-70E740481C1C}">
                <a14:useLocalDpi xmlns:a14="http://schemas.microsoft.com/office/drawing/2010/main" val="0"/>
              </a:ext>
            </a:extLst>
          </a:blip>
          <a:srcRect t="4019" b="4019"/>
          <a:stretch/>
        </p:blipFill>
        <p:spPr>
          <a:xfrm>
            <a:off x="1189685" y="631825"/>
            <a:ext cx="6764630" cy="4334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47D0560-406A-5845-E8FA-F09C189B06AA}"/>
              </a:ext>
            </a:extLst>
          </p:cNvPr>
          <p:cNvGraphicFramePr/>
          <p:nvPr>
            <p:extLst>
              <p:ext uri="{D42A27DB-BD31-4B8C-83A1-F6EECF244321}">
                <p14:modId xmlns:p14="http://schemas.microsoft.com/office/powerpoint/2010/main" val="977938181"/>
              </p:ext>
            </p:extLst>
          </p:nvPr>
        </p:nvGraphicFramePr>
        <p:xfrm>
          <a:off x="304800" y="133350"/>
          <a:ext cx="2976880" cy="422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5D6A02A-81C4-D1A8-D930-78083383D619}"/>
              </a:ext>
            </a:extLst>
          </p:cNvPr>
          <p:cNvSpPr txBox="1"/>
          <p:nvPr/>
        </p:nvSpPr>
        <p:spPr>
          <a:xfrm>
            <a:off x="609600" y="639901"/>
            <a:ext cx="7924800" cy="4401205"/>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Python: For scripting and automation.</a:t>
            </a:r>
          </a:p>
          <a:p>
            <a:r>
              <a:rPr lang="en-US" sz="1400" dirty="0">
                <a:latin typeface="Times New Roman" panose="02020603050405020304" pitchFamily="18" charset="0"/>
                <a:cs typeface="Times New Roman" panose="02020603050405020304" pitchFamily="18" charset="0"/>
              </a:rPr>
              <a:t>          subprocess module: To run shell commands.</a:t>
            </a:r>
          </a:p>
          <a:p>
            <a:r>
              <a:rPr lang="en-US" sz="1400" dirty="0">
                <a:latin typeface="Times New Roman" panose="02020603050405020304" pitchFamily="18" charset="0"/>
                <a:cs typeface="Times New Roman" panose="02020603050405020304" pitchFamily="18" charset="0"/>
              </a:rPr>
              <a:t>          sys module: For system-specific functions.</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APT: For package management.</a:t>
            </a:r>
          </a:p>
          <a:p>
            <a:r>
              <a:rPr lang="en-US" sz="1400" dirty="0">
                <a:latin typeface="Times New Roman" panose="02020603050405020304" pitchFamily="18" charset="0"/>
                <a:cs typeface="Times New Roman" panose="02020603050405020304" pitchFamily="18" charset="0"/>
              </a:rPr>
              <a:t>          apt-get: To install packages.</a:t>
            </a:r>
          </a:p>
          <a:p>
            <a:r>
              <a:rPr lang="en-US" sz="1400" dirty="0">
                <a:latin typeface="Times New Roman" panose="02020603050405020304" pitchFamily="18" charset="0"/>
                <a:cs typeface="Times New Roman" panose="02020603050405020304" pitchFamily="18" charset="0"/>
              </a:rPr>
              <a:t>          add-apt-repository: To add PPAs.</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Linux Utilities:</a:t>
            </a:r>
          </a:p>
          <a:p>
            <a:r>
              <a:rPr lang="en-US" sz="1400" dirty="0">
                <a:latin typeface="Times New Roman" panose="02020603050405020304" pitchFamily="18" charset="0"/>
                <a:cs typeface="Times New Roman" panose="02020603050405020304" pitchFamily="18" charset="0"/>
              </a:rPr>
              <a:t>          stress: To generate system load.</a:t>
            </a:r>
          </a:p>
          <a:p>
            <a:r>
              <a:rPr lang="en-US" sz="1400" dirty="0">
                <a:latin typeface="Times New Roman" panose="02020603050405020304" pitchFamily="18" charset="0"/>
                <a:cs typeface="Times New Roman" panose="02020603050405020304" pitchFamily="18" charset="0"/>
              </a:rPr>
              <a:t>          s-tui: To monitor system performance metrics.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sudo</a:t>
            </a:r>
            <a:r>
              <a:rPr lang="en-US" sz="1400" dirty="0">
                <a:latin typeface="Times New Roman" panose="02020603050405020304" pitchFamily="18" charset="0"/>
                <a:cs typeface="Times New Roman" panose="02020603050405020304" pitchFamily="18" charset="0"/>
              </a:rPr>
              <a:t>: To run commands with elevated privileges.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dpkg</a:t>
            </a:r>
            <a:r>
              <a:rPr lang="en-US" sz="1400" dirty="0">
                <a:latin typeface="Times New Roman" panose="02020603050405020304" pitchFamily="18" charset="0"/>
                <a:cs typeface="Times New Roman" panose="02020603050405020304" pitchFamily="18" charset="0"/>
              </a:rPr>
              <a:t>: To check package installation status.</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Linux OS: Specifically designed for Debian-based distributions like Ubuntu.</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Exception Handling: To manage errors and ensure the script exits gracefully on failure.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These technologies collectively allow the script to automate the installation and execution of performance monitoring tools on a Linux system.</a:t>
            </a:r>
          </a:p>
        </p:txBody>
      </p:sp>
      <p:pic>
        <p:nvPicPr>
          <p:cNvPr id="6" name="Picture 5">
            <a:extLst>
              <a:ext uri="{FF2B5EF4-FFF2-40B4-BE49-F238E27FC236}">
                <a16:creationId xmlns:a16="http://schemas.microsoft.com/office/drawing/2014/main" id="{C57B95D3-87FB-8552-8DF2-52C3D9F444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0400" y="285750"/>
            <a:ext cx="1676400" cy="15422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841B0-2A30-8C61-A88B-43B045A60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13000"/>
            <a:ext cx="8376405" cy="4717500"/>
          </a:xfrm>
          <a:prstGeom prst="rect">
            <a:avLst/>
          </a:prstGeom>
        </p:spPr>
      </p:pic>
    </p:spTree>
    <p:extLst>
      <p:ext uri="{BB962C8B-B14F-4D97-AF65-F5344CB8AC3E}">
        <p14:creationId xmlns:p14="http://schemas.microsoft.com/office/powerpoint/2010/main" val="1449711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TotalTime>
  <Words>1008</Words>
  <Application>Microsoft Office PowerPoint</Application>
  <PresentationFormat>On-screen Show (16:9)</PresentationFormat>
  <Paragraphs>101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Power Manager Telemetry   ( This project focuses on monitoring CPU power consumption using the s-tui tool, which provides real-time telemetry data for CPU performance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Virat  Jaiswal</cp:lastModifiedBy>
  <cp:revision>3</cp:revision>
  <dcterms:created xsi:type="dcterms:W3CDTF">2024-07-15T13:08:22Z</dcterms:created>
  <dcterms:modified xsi:type="dcterms:W3CDTF">2024-07-15T17:29:24Z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ies>
</file>